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a" ContentType="audio/x-ms-wma"/>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6"/>
  </p:notesMasterIdLst>
  <p:handoutMasterIdLst>
    <p:handoutMasterId r:id="rId17"/>
  </p:handoutMasterIdLst>
  <p:sldIdLst>
    <p:sldId id="278" r:id="rId2"/>
    <p:sldId id="534" r:id="rId3"/>
    <p:sldId id="565" r:id="rId4"/>
    <p:sldId id="555" r:id="rId5"/>
    <p:sldId id="556" r:id="rId6"/>
    <p:sldId id="557" r:id="rId7"/>
    <p:sldId id="558" r:id="rId8"/>
    <p:sldId id="536" r:id="rId9"/>
    <p:sldId id="560" r:id="rId10"/>
    <p:sldId id="566" r:id="rId11"/>
    <p:sldId id="563" r:id="rId12"/>
    <p:sldId id="567" r:id="rId13"/>
    <p:sldId id="462" r:id="rId14"/>
    <p:sldId id="473"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6228"/>
    <a:srgbClr val="070DFF"/>
    <a:srgbClr val="390BFB"/>
    <a:srgbClr val="77933C"/>
    <a:srgbClr val="9B9B71"/>
    <a:srgbClr val="0033CC"/>
    <a:srgbClr val="151553"/>
    <a:srgbClr val="101040"/>
    <a:srgbClr val="0070C0"/>
    <a:srgbClr val="1933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12" autoAdjust="0"/>
    <p:restoredTop sz="80699" autoAdjust="0"/>
  </p:normalViewPr>
  <p:slideViewPr>
    <p:cSldViewPr>
      <p:cViewPr varScale="1">
        <p:scale>
          <a:sx n="48" d="100"/>
          <a:sy n="48" d="100"/>
        </p:scale>
        <p:origin x="1740" y="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387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740"/>
          </a:xfrm>
          <a:prstGeom prst="rect">
            <a:avLst/>
          </a:prstGeom>
        </p:spPr>
        <p:txBody>
          <a:bodyPr vert="horz" lIns="89893" tIns="44946" rIns="89893" bIns="44946" rtlCol="0"/>
          <a:lstStyle>
            <a:lvl1pPr algn="l">
              <a:defRPr sz="1100"/>
            </a:lvl1pPr>
          </a:lstStyle>
          <a:p>
            <a:endParaRPr lang="en-US"/>
          </a:p>
        </p:txBody>
      </p:sp>
      <p:sp>
        <p:nvSpPr>
          <p:cNvPr id="3" name="Date Placeholder 2"/>
          <p:cNvSpPr>
            <a:spLocks noGrp="1"/>
          </p:cNvSpPr>
          <p:nvPr>
            <p:ph type="dt" sz="quarter" idx="1"/>
          </p:nvPr>
        </p:nvSpPr>
        <p:spPr>
          <a:xfrm>
            <a:off x="3884613" y="0"/>
            <a:ext cx="2971800" cy="457740"/>
          </a:xfrm>
          <a:prstGeom prst="rect">
            <a:avLst/>
          </a:prstGeom>
        </p:spPr>
        <p:txBody>
          <a:bodyPr vert="horz" lIns="89893" tIns="44946" rIns="89893" bIns="44946" rtlCol="0"/>
          <a:lstStyle>
            <a:lvl1pPr algn="r">
              <a:defRPr sz="1100"/>
            </a:lvl1pPr>
          </a:lstStyle>
          <a:p>
            <a:fld id="{79E7B58C-ED4B-49CC-ACF9-09ED57345F19}" type="datetimeFigureOut">
              <a:rPr lang="en-US" smtClean="0"/>
              <a:pPr/>
              <a:t>8/2/2023</a:t>
            </a:fld>
            <a:endParaRPr lang="en-US"/>
          </a:p>
        </p:txBody>
      </p:sp>
      <p:sp>
        <p:nvSpPr>
          <p:cNvPr id="4" name="Footer Placeholder 3"/>
          <p:cNvSpPr>
            <a:spLocks noGrp="1"/>
          </p:cNvSpPr>
          <p:nvPr>
            <p:ph type="ftr" sz="quarter" idx="2"/>
          </p:nvPr>
        </p:nvSpPr>
        <p:spPr>
          <a:xfrm>
            <a:off x="0" y="8684720"/>
            <a:ext cx="2971800" cy="457739"/>
          </a:xfrm>
          <a:prstGeom prst="rect">
            <a:avLst/>
          </a:prstGeom>
        </p:spPr>
        <p:txBody>
          <a:bodyPr vert="horz" lIns="89893" tIns="44946" rIns="89893" bIns="44946" rtlCol="0" anchor="b"/>
          <a:lstStyle>
            <a:lvl1pPr algn="l">
              <a:defRPr sz="1100"/>
            </a:lvl1pPr>
          </a:lstStyle>
          <a:p>
            <a:endParaRPr lang="en-US"/>
          </a:p>
        </p:txBody>
      </p:sp>
      <p:sp>
        <p:nvSpPr>
          <p:cNvPr id="5" name="Slide Number Placeholder 4"/>
          <p:cNvSpPr>
            <a:spLocks noGrp="1"/>
          </p:cNvSpPr>
          <p:nvPr>
            <p:ph type="sldNum" sz="quarter" idx="3"/>
          </p:nvPr>
        </p:nvSpPr>
        <p:spPr>
          <a:xfrm>
            <a:off x="3884613" y="8684720"/>
            <a:ext cx="2971800" cy="457739"/>
          </a:xfrm>
          <a:prstGeom prst="rect">
            <a:avLst/>
          </a:prstGeom>
        </p:spPr>
        <p:txBody>
          <a:bodyPr vert="horz" lIns="89893" tIns="44946" rIns="89893" bIns="44946" rtlCol="0" anchor="b"/>
          <a:lstStyle>
            <a:lvl1pPr algn="r">
              <a:defRPr sz="1100"/>
            </a:lvl1pPr>
          </a:lstStyle>
          <a:p>
            <a:fld id="{975BEE09-5217-4A57-9B2A-DCCB4F0CD4E5}" type="slidenum">
              <a:rPr lang="en-US" smtClean="0"/>
              <a:pPr/>
              <a:t>‹#›</a:t>
            </a:fld>
            <a:endParaRPr lang="en-US"/>
          </a:p>
        </p:txBody>
      </p:sp>
    </p:spTree>
    <p:extLst>
      <p:ext uri="{BB962C8B-B14F-4D97-AF65-F5344CB8AC3E}">
        <p14:creationId xmlns:p14="http://schemas.microsoft.com/office/powerpoint/2010/main" val="3505815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740"/>
          </a:xfrm>
          <a:prstGeom prst="rect">
            <a:avLst/>
          </a:prstGeom>
        </p:spPr>
        <p:txBody>
          <a:bodyPr vert="horz" lIns="89893" tIns="44946" rIns="89893" bIns="44946" rtlCol="0"/>
          <a:lstStyle>
            <a:lvl1pPr algn="l">
              <a:defRPr sz="1100"/>
            </a:lvl1pPr>
          </a:lstStyle>
          <a:p>
            <a:endParaRPr lang="en-US"/>
          </a:p>
        </p:txBody>
      </p:sp>
      <p:sp>
        <p:nvSpPr>
          <p:cNvPr id="3" name="Date Placeholder 2"/>
          <p:cNvSpPr>
            <a:spLocks noGrp="1"/>
          </p:cNvSpPr>
          <p:nvPr>
            <p:ph type="dt" idx="1"/>
          </p:nvPr>
        </p:nvSpPr>
        <p:spPr>
          <a:xfrm>
            <a:off x="3884613" y="0"/>
            <a:ext cx="2971800" cy="457740"/>
          </a:xfrm>
          <a:prstGeom prst="rect">
            <a:avLst/>
          </a:prstGeom>
        </p:spPr>
        <p:txBody>
          <a:bodyPr vert="horz" lIns="89893" tIns="44946" rIns="89893" bIns="44946" rtlCol="0"/>
          <a:lstStyle>
            <a:lvl1pPr algn="r">
              <a:defRPr sz="1100"/>
            </a:lvl1pPr>
          </a:lstStyle>
          <a:p>
            <a:fld id="{FF3187B8-9621-482E-BCA9-88E01E1E5FBF}" type="datetimeFigureOut">
              <a:rPr lang="en-US" smtClean="0"/>
              <a:pPr/>
              <a:t>8/2/2023</a:t>
            </a:fld>
            <a:endParaRPr lang="en-US"/>
          </a:p>
        </p:txBody>
      </p:sp>
      <p:sp>
        <p:nvSpPr>
          <p:cNvPr id="4" name="Slide Image Placeholder 3"/>
          <p:cNvSpPr>
            <a:spLocks noGrp="1" noRot="1" noChangeAspect="1"/>
          </p:cNvSpPr>
          <p:nvPr>
            <p:ph type="sldImg" idx="2"/>
          </p:nvPr>
        </p:nvSpPr>
        <p:spPr>
          <a:xfrm>
            <a:off x="1144588" y="685800"/>
            <a:ext cx="4570412" cy="3429000"/>
          </a:xfrm>
          <a:prstGeom prst="rect">
            <a:avLst/>
          </a:prstGeom>
          <a:noFill/>
          <a:ln w="12700">
            <a:solidFill>
              <a:prstClr val="black"/>
            </a:solidFill>
          </a:ln>
        </p:spPr>
        <p:txBody>
          <a:bodyPr vert="horz" lIns="89893" tIns="44946" rIns="89893" bIns="44946" rtlCol="0" anchor="ctr"/>
          <a:lstStyle/>
          <a:p>
            <a:endParaRPr lang="en-US"/>
          </a:p>
        </p:txBody>
      </p:sp>
      <p:sp>
        <p:nvSpPr>
          <p:cNvPr id="5" name="Notes Placeholder 4"/>
          <p:cNvSpPr>
            <a:spLocks noGrp="1"/>
          </p:cNvSpPr>
          <p:nvPr>
            <p:ph type="body" sz="quarter" idx="3"/>
          </p:nvPr>
        </p:nvSpPr>
        <p:spPr>
          <a:xfrm>
            <a:off x="685800" y="4343131"/>
            <a:ext cx="5486400" cy="4115031"/>
          </a:xfrm>
          <a:prstGeom prst="rect">
            <a:avLst/>
          </a:prstGeom>
        </p:spPr>
        <p:txBody>
          <a:bodyPr vert="horz" lIns="89893" tIns="44946" rIns="89893" bIns="449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4720"/>
            <a:ext cx="2971800" cy="457739"/>
          </a:xfrm>
          <a:prstGeom prst="rect">
            <a:avLst/>
          </a:prstGeom>
        </p:spPr>
        <p:txBody>
          <a:bodyPr vert="horz" lIns="89893" tIns="44946" rIns="89893" bIns="44946" rtlCol="0" anchor="b"/>
          <a:lstStyle>
            <a:lvl1pPr algn="l">
              <a:defRPr sz="1100"/>
            </a:lvl1pPr>
          </a:lstStyle>
          <a:p>
            <a:endParaRPr lang="en-US"/>
          </a:p>
        </p:txBody>
      </p:sp>
      <p:sp>
        <p:nvSpPr>
          <p:cNvPr id="7" name="Slide Number Placeholder 6"/>
          <p:cNvSpPr>
            <a:spLocks noGrp="1"/>
          </p:cNvSpPr>
          <p:nvPr>
            <p:ph type="sldNum" sz="quarter" idx="5"/>
          </p:nvPr>
        </p:nvSpPr>
        <p:spPr>
          <a:xfrm>
            <a:off x="3884613" y="8684720"/>
            <a:ext cx="2971800" cy="457739"/>
          </a:xfrm>
          <a:prstGeom prst="rect">
            <a:avLst/>
          </a:prstGeom>
        </p:spPr>
        <p:txBody>
          <a:bodyPr vert="horz" lIns="89893" tIns="44946" rIns="89893" bIns="44946" rtlCol="0" anchor="b"/>
          <a:lstStyle>
            <a:lvl1pPr algn="r">
              <a:defRPr sz="1100"/>
            </a:lvl1pPr>
          </a:lstStyle>
          <a:p>
            <a:fld id="{4C6C7587-F06F-42F1-B5D5-61C2089C57F2}" type="slidenum">
              <a:rPr lang="en-US" smtClean="0"/>
              <a:pPr/>
              <a:t>‹#›</a:t>
            </a:fld>
            <a:endParaRPr lang="en-US"/>
          </a:p>
        </p:txBody>
      </p:sp>
    </p:spTree>
    <p:extLst>
      <p:ext uri="{BB962C8B-B14F-4D97-AF65-F5344CB8AC3E}">
        <p14:creationId xmlns:p14="http://schemas.microsoft.com/office/powerpoint/2010/main" val="1170709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doe.virginia.gov/instruction/science/resources/practices_for_science_investigation_progression.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Statewide results for the spring 2014 Standards</a:t>
            </a:r>
            <a:r>
              <a:rPr lang="en-US" sz="1000" baseline="0" dirty="0"/>
              <a:t> of Learning Grade 5 Science assessment</a:t>
            </a:r>
            <a:r>
              <a:rPr lang="en-US" sz="1000" dirty="0"/>
              <a:t> have been analyzed to determine specific concepts that may have challenged students.</a:t>
            </a:r>
            <a:r>
              <a:rPr lang="en-US" sz="1000" baseline="0" dirty="0"/>
              <a:t>  </a:t>
            </a:r>
            <a:r>
              <a:rPr lang="en-US" sz="1000" dirty="0"/>
              <a:t>This PowerPoint presentation has been developed to provide insight into the concepts that challenged students statewide.</a:t>
            </a:r>
            <a:r>
              <a:rPr lang="en-US" sz="1000" baseline="0" dirty="0"/>
              <a:t>  </a:t>
            </a:r>
            <a:r>
              <a:rPr lang="en-US" sz="1000" dirty="0"/>
              <a:t>In collaboration with the Division of Student Assessment and School Improvement, the Division of Instruction has provided guidance for teachers and school divisions as they implement science curricula.  </a:t>
            </a:r>
            <a:r>
              <a:rPr lang="en-US" sz="1000" baseline="0" dirty="0"/>
              <a:t> </a:t>
            </a:r>
            <a:endParaRPr lang="en-US" sz="1000" dirty="0"/>
          </a:p>
          <a:p>
            <a:endParaRPr lang="en-US" sz="1000" dirty="0"/>
          </a:p>
          <a:p>
            <a:r>
              <a:rPr lang="en-US" sz="1000" dirty="0"/>
              <a:t>It is important to keep the content of this statewide analysis in perspective.  The information provided here should be used as a supplemental </a:t>
            </a:r>
            <a:r>
              <a:rPr lang="en-US" sz="1000" u="none" dirty="0">
                <a:solidFill>
                  <a:schemeClr val="tx1"/>
                </a:solidFill>
              </a:rPr>
              <a:t>resource</a:t>
            </a:r>
            <a:r>
              <a:rPr lang="en-US" sz="1000" u="none" strike="noStrike" dirty="0">
                <a:solidFill>
                  <a:schemeClr val="tx1"/>
                </a:solidFill>
              </a:rPr>
              <a:t>,</a:t>
            </a:r>
            <a:r>
              <a:rPr lang="en-US" sz="1000" strike="noStrike" baseline="0" dirty="0">
                <a:solidFill>
                  <a:schemeClr val="tx1"/>
                </a:solidFill>
              </a:rPr>
              <a:t> and the i</a:t>
            </a:r>
            <a:r>
              <a:rPr lang="en-US" sz="1000" u="none" strike="noStrike" dirty="0">
                <a:solidFill>
                  <a:schemeClr val="tx1"/>
                </a:solidFill>
              </a:rPr>
              <a:t>nstructional focus should remain on the standards as a whole.</a:t>
            </a:r>
            <a:endParaRPr lang="en-US" sz="1000" u="none" strike="sngStrike" dirty="0">
              <a:solidFill>
                <a:schemeClr val="tx1"/>
              </a:solidFill>
            </a:endParaRPr>
          </a:p>
          <a:p>
            <a:endParaRPr lang="en-US" sz="10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a:t>The analysis will consist of some observations on student performance that appear to indicate the need for improvement, some example items that are representative of the observations and </a:t>
            </a:r>
            <a:r>
              <a:rPr lang="en-US" sz="1000" strike="noStrike" baseline="0" dirty="0"/>
              <a:t>the standards, and one </a:t>
            </a:r>
            <a:r>
              <a:rPr lang="en-US" sz="1000" baseline="0" dirty="0"/>
              <a:t>released Standards of Learning (SOL) assessment item from the 2014 assessment.  Please note that the items in this presentation are representative of the concepts that students had the most difficulty with on the Grade 5 SOL Science assessment.</a:t>
            </a:r>
            <a:endParaRPr lang="en-US" sz="1000" dirty="0"/>
          </a:p>
          <a:p>
            <a:endParaRPr lang="en-US" sz="1000" baseline="0" dirty="0"/>
          </a:p>
          <a:p>
            <a:endParaRPr lang="en-US" sz="800" dirty="0"/>
          </a:p>
          <a:p>
            <a:endParaRPr lang="en-US" sz="1000"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000" b="0" i="0" u="none" strike="noStrike" baseline="0" dirty="0">
                <a:solidFill>
                  <a:schemeClr val="tx1"/>
                </a:solidFill>
              </a:rPr>
              <a:t>The last area in which students showed the need for improvement is distinguishing between atoms, elements, molecules, and compounds.   These are new terms for many students and because they are abstract, they may be difficult for students to understand.</a:t>
            </a:r>
          </a:p>
          <a:p>
            <a:pPr>
              <a:buNone/>
            </a:pPr>
            <a:endParaRPr lang="en-US" sz="1000" b="0" baseline="0" dirty="0">
              <a:solidFill>
                <a:schemeClr val="tx1"/>
              </a:solidFill>
            </a:endParaRPr>
          </a:p>
          <a:p>
            <a:pPr>
              <a:buNone/>
            </a:pPr>
            <a:r>
              <a:rPr lang="en-US" sz="1000" b="0" i="0" u="none" baseline="0" dirty="0">
                <a:solidFill>
                  <a:schemeClr val="tx1"/>
                </a:solidFill>
              </a:rPr>
              <a:t>Atoms can be thought of as the smallest </a:t>
            </a:r>
            <a:r>
              <a:rPr lang="en-US" sz="1000" b="0" i="0" u="none" strike="noStrike" baseline="0" dirty="0">
                <a:solidFill>
                  <a:schemeClr val="tx1"/>
                </a:solidFill>
              </a:rPr>
              <a:t>functional units of </a:t>
            </a:r>
            <a:r>
              <a:rPr lang="en-US" sz="1000" b="0" i="0" u="none" baseline="0" dirty="0">
                <a:solidFill>
                  <a:schemeClr val="tx1"/>
                </a:solidFill>
              </a:rPr>
              <a:t>matter. </a:t>
            </a:r>
            <a:r>
              <a:rPr lang="en-US" sz="1000" b="0" i="0" u="none" strike="noStrike" baseline="0" dirty="0">
                <a:solidFill>
                  <a:schemeClr val="tx1"/>
                </a:solidFill>
              </a:rPr>
              <a:t>Atoms are </a:t>
            </a:r>
            <a:r>
              <a:rPr lang="en-US" sz="1000" b="0" i="0" u="none" baseline="0" dirty="0">
                <a:solidFill>
                  <a:schemeClr val="tx1"/>
                </a:solidFill>
              </a:rPr>
              <a:t>made from particles called protons (which carry a positive electrical charge), neutrons (which carry no electrical charge), and electrons (which carry a negative electrical charge).  </a:t>
            </a:r>
            <a:r>
              <a:rPr lang="en-US" sz="1000" b="0" baseline="0" dirty="0">
                <a:solidFill>
                  <a:schemeClr val="tx1"/>
                </a:solidFill>
              </a:rPr>
              <a:t>An element is a substance that is made entirely from one type of atom.  A molecule is formed when two or more atoms join together chemically.  A compound is a molecule that contains at least two different elements.  All compounds are molecules but not all molecules are compounds.</a:t>
            </a:r>
          </a:p>
          <a:p>
            <a:pPr>
              <a:buNone/>
            </a:pPr>
            <a:endParaRPr lang="en-US" sz="1000" b="0" baseline="0" dirty="0">
              <a:solidFill>
                <a:schemeClr val="tx1"/>
              </a:solidFill>
            </a:endParaRPr>
          </a:p>
          <a:p>
            <a:pPr>
              <a:buNone/>
            </a:pPr>
            <a:endParaRPr lang="en-US" sz="1000" b="0" baseline="0" dirty="0">
              <a:solidFill>
                <a:schemeClr val="tx1"/>
              </a:solidFill>
            </a:endParaRPr>
          </a:p>
          <a:p>
            <a:pPr defTabSz="864931">
              <a:defRPr/>
            </a:pPr>
            <a:endParaRPr lang="en-US" sz="800" dirty="0">
              <a:solidFill>
                <a:schemeClr val="tx1"/>
              </a:solidFill>
            </a:endParaRPr>
          </a:p>
          <a:p>
            <a:endParaRPr lang="en-US" sz="800" dirty="0">
              <a:solidFill>
                <a:schemeClr val="tx1"/>
              </a:solidFill>
            </a:endParaRPr>
          </a:p>
        </p:txBody>
      </p:sp>
      <p:sp>
        <p:nvSpPr>
          <p:cNvPr id="4" name="Slide Number Placeholder 3"/>
          <p:cNvSpPr>
            <a:spLocks noGrp="1"/>
          </p:cNvSpPr>
          <p:nvPr>
            <p:ph type="sldNum" sz="quarter" idx="10"/>
          </p:nvPr>
        </p:nvSpPr>
        <p:spPr/>
        <p:txBody>
          <a:bodyPr/>
          <a:lstStyle/>
          <a:p>
            <a:fld id="{4C6C7587-F06F-42F1-B5D5-61C2089C57F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In this released test question from the spring 2015 released</a:t>
            </a:r>
            <a:r>
              <a:rPr lang="en-US" sz="1000" baseline="0" dirty="0"/>
              <a:t> </a:t>
            </a:r>
            <a:r>
              <a:rPr lang="en-US" sz="1000" dirty="0"/>
              <a:t>Grade 5 Science SOL test, answer option B is the correct</a:t>
            </a:r>
            <a:r>
              <a:rPr lang="en-US" sz="1000" baseline="0" dirty="0"/>
              <a:t> answer.  </a:t>
            </a:r>
            <a:r>
              <a:rPr lang="en-US" sz="1000" dirty="0"/>
              <a:t>When two or more elements combine to form a new substance, it is called a compound.</a:t>
            </a:r>
            <a:r>
              <a:rPr lang="en-US" sz="1000" baseline="0" dirty="0"/>
              <a:t>  </a:t>
            </a:r>
          </a:p>
          <a:p>
            <a:endParaRPr lang="en-US" sz="800"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Pause</a:t>
            </a:r>
            <a:r>
              <a:rPr lang="en-US" sz="1000" baseline="0" dirty="0"/>
              <a:t> the presentation to read the question on the screen by using the back arrow.  Use the forward arrow to resume the presentation.</a:t>
            </a:r>
          </a:p>
          <a:p>
            <a:endParaRPr lang="en-US" sz="1000" baseline="0" dirty="0"/>
          </a:p>
          <a:p>
            <a:r>
              <a:rPr lang="en-US" sz="1000" dirty="0"/>
              <a:t>Helium</a:t>
            </a:r>
            <a:r>
              <a:rPr lang="en-US" sz="1000" baseline="0" dirty="0"/>
              <a:t> (He) is a very common element that most students should be familiar with as a type of gas that is sometimes put in party balloons.  </a:t>
            </a:r>
            <a:endParaRPr lang="en-US" sz="1000" b="0" i="0" kern="1200" dirty="0">
              <a:solidFill>
                <a:schemeClr val="tx1"/>
              </a:solidFill>
              <a:effectLst/>
              <a:latin typeface="+mn-lt"/>
              <a:ea typeface="+mn-ea"/>
              <a:cs typeface="+mn-cs"/>
            </a:endParaRPr>
          </a:p>
          <a:p>
            <a:endParaRPr lang="en-US" sz="1000" b="0" i="0" kern="1200" dirty="0">
              <a:solidFill>
                <a:schemeClr val="tx1"/>
              </a:solidFill>
              <a:effectLst/>
              <a:latin typeface="+mn-lt"/>
              <a:ea typeface="+mn-ea"/>
              <a:cs typeface="+mn-cs"/>
            </a:endParaRPr>
          </a:p>
          <a:p>
            <a:r>
              <a:rPr lang="en-US" sz="1000" b="0" i="0" kern="1200" dirty="0">
                <a:solidFill>
                  <a:schemeClr val="tx1"/>
                </a:solidFill>
                <a:effectLst/>
                <a:latin typeface="+mn-lt"/>
                <a:ea typeface="+mn-ea"/>
                <a:cs typeface="+mn-cs"/>
              </a:rPr>
              <a:t>Helium</a:t>
            </a:r>
            <a:r>
              <a:rPr lang="en-US" sz="1000" b="0" i="0" kern="1200" baseline="0" dirty="0">
                <a:solidFill>
                  <a:schemeClr val="tx1"/>
                </a:solidFill>
                <a:effectLst/>
                <a:latin typeface="+mn-lt"/>
                <a:ea typeface="+mn-ea"/>
                <a:cs typeface="+mn-cs"/>
              </a:rPr>
              <a:t> is not </a:t>
            </a:r>
            <a:r>
              <a:rPr lang="en-US" sz="1000" b="0" i="0" u="none" kern="1200" baseline="0" dirty="0">
                <a:solidFill>
                  <a:schemeClr val="tx1"/>
                </a:solidFill>
                <a:effectLst/>
                <a:latin typeface="+mn-lt"/>
                <a:ea typeface="+mn-ea"/>
                <a:cs typeface="+mn-cs"/>
              </a:rPr>
              <a:t>chemically bonded to </a:t>
            </a:r>
            <a:r>
              <a:rPr lang="en-US" sz="1000" b="0" i="0" kern="1200" baseline="0" dirty="0">
                <a:solidFill>
                  <a:schemeClr val="tx1"/>
                </a:solidFill>
                <a:effectLst/>
                <a:latin typeface="+mn-lt"/>
                <a:ea typeface="+mn-ea"/>
                <a:cs typeface="+mn-cs"/>
              </a:rPr>
              <a:t>any other elements when it is put in the party balloons, so the gas in both balloons has the same type of atoms.   </a:t>
            </a:r>
          </a:p>
          <a:p>
            <a:endParaRPr lang="en-US" sz="10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mn-lt"/>
                <a:cs typeface="Arial" pitchFamily="34" charset="0"/>
              </a:rPr>
              <a:t>The answer to this question is shown on the screen.</a:t>
            </a:r>
          </a:p>
          <a:p>
            <a:endParaRPr lang="en-US" sz="800"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This concludes the student performance information for the spring 2014 Grade 5 Science</a:t>
            </a:r>
            <a:r>
              <a:rPr lang="en-US" sz="1000" baseline="0" dirty="0"/>
              <a:t> SOL Test.</a:t>
            </a:r>
            <a:endParaRPr lang="en-US" sz="1000" dirty="0"/>
          </a:p>
          <a:p>
            <a:endParaRPr lang="en-US" sz="1000" dirty="0"/>
          </a:p>
          <a:p>
            <a:r>
              <a:rPr lang="en-US" sz="1000" dirty="0"/>
              <a:t>Additionally, test preparation practice items for this test can be found on the Virginia Department of Education Web site at the URL shown on the screen.</a:t>
            </a: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For questions regarding</a:t>
            </a:r>
            <a:r>
              <a:rPr lang="en-US" sz="1000" baseline="0" dirty="0"/>
              <a:t> assessment, please contact student_assessment@doe.virginia.gov.  </a:t>
            </a:r>
          </a:p>
          <a:p>
            <a:endParaRPr lang="en-US" sz="1000" baseline="0" dirty="0"/>
          </a:p>
          <a:p>
            <a:r>
              <a:rPr lang="en-US" sz="1000" baseline="0" dirty="0"/>
              <a:t>For questions regarding instruction, please contact instruction@doe.virginia.gov.</a:t>
            </a:r>
            <a:endParaRPr lang="en-US" sz="1000" dirty="0"/>
          </a:p>
        </p:txBody>
      </p:sp>
      <p:sp>
        <p:nvSpPr>
          <p:cNvPr id="4" name="Slide Number Placeholder 3"/>
          <p:cNvSpPr>
            <a:spLocks noGrp="1"/>
          </p:cNvSpPr>
          <p:nvPr>
            <p:ph type="sldNum" sz="quarter" idx="10"/>
          </p:nvPr>
        </p:nvSpPr>
        <p:spPr/>
        <p:txBody>
          <a:bodyPr/>
          <a:lstStyle/>
          <a:p>
            <a:fld id="{4C6C7587-F06F-42F1-B5D5-61C2089C57F2}"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000" b="0" i="0" strike="noStrike" dirty="0">
                <a:latin typeface="+mn-lt"/>
              </a:rPr>
              <a:t>In grade 5 Science, statewide</a:t>
            </a:r>
            <a:r>
              <a:rPr lang="en-US" sz="1000" b="0" i="0" strike="noStrike" baseline="0" dirty="0">
                <a:latin typeface="+mn-lt"/>
              </a:rPr>
              <a:t> data indicate that there were a few potential areas where students showed the need for improvement.  </a:t>
            </a:r>
          </a:p>
          <a:p>
            <a:pPr>
              <a:buNone/>
            </a:pPr>
            <a:endParaRPr lang="en-US" sz="1000" b="0" i="0" strike="noStrike" baseline="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strike="noStrike" baseline="0" dirty="0">
                <a:latin typeface="+mn-lt"/>
              </a:rPr>
              <a:t>The first area in which students showed the need for improvement was </a:t>
            </a:r>
            <a:r>
              <a:rPr lang="en-US" sz="1000" i="0" u="none" strike="noStrike" kern="1200" baseline="0" dirty="0">
                <a:solidFill>
                  <a:schemeClr val="tx1"/>
                </a:solidFill>
                <a:latin typeface="+mn-lt"/>
                <a:ea typeface="+mn-ea"/>
                <a:cs typeface="+mn-cs"/>
              </a:rPr>
              <a:t>identifying and distinguishing between observations, conclusions, inferences, and predictions</a:t>
            </a:r>
            <a:r>
              <a:rPr lang="en-US" sz="1000" b="0" i="0" strike="noStrike" baseline="0" dirty="0">
                <a:solidFill>
                  <a:schemeClr val="tx1"/>
                </a:solidFill>
                <a:latin typeface="+mn-lt"/>
              </a:rPr>
              <a:t>. </a:t>
            </a:r>
            <a:r>
              <a:rPr lang="en-US" sz="1000" b="0" u="none" kern="1200" dirty="0">
                <a:solidFill>
                  <a:schemeClr val="tx1"/>
                </a:solidFill>
                <a:latin typeface="+mn-lt"/>
                <a:ea typeface="+mn-ea"/>
                <a:cs typeface="+mn-cs"/>
              </a:rPr>
              <a:t>An observation is </a:t>
            </a:r>
            <a:r>
              <a:rPr lang="en-US" sz="1000" b="0" u="none" dirty="0">
                <a:latin typeface="+mn-lt"/>
              </a:rPr>
              <a:t>what a person</a:t>
            </a:r>
            <a:r>
              <a:rPr lang="en-US" sz="1000" b="0" u="none" baseline="0" dirty="0">
                <a:latin typeface="+mn-lt"/>
              </a:rPr>
              <a:t> </a:t>
            </a:r>
            <a:r>
              <a:rPr lang="en-US" sz="1000" b="0" u="none" dirty="0">
                <a:latin typeface="+mn-lt"/>
              </a:rPr>
              <a:t>sees, feels, tastes, hears, or smells.</a:t>
            </a:r>
            <a:r>
              <a:rPr lang="en-US" sz="1000" b="0" u="none" baseline="0" dirty="0">
                <a:latin typeface="+mn-lt"/>
              </a:rPr>
              <a:t>  </a:t>
            </a:r>
            <a:r>
              <a:rPr lang="en-US" sz="1000" b="0" u="none" kern="1200" dirty="0">
                <a:solidFill>
                  <a:schemeClr val="tx1"/>
                </a:solidFill>
                <a:latin typeface="+mn-lt"/>
                <a:ea typeface="+mn-ea"/>
                <a:cs typeface="+mn-cs"/>
              </a:rPr>
              <a:t>An inference is a statement based on what is observed and what is already known.  A prediction is the act of reasoning about the future based on past experiences. In simplified terms, an inference is what is happening in the past or now based on observations.  A prediction is what is going to happen based on observations.</a:t>
            </a:r>
          </a:p>
          <a:p>
            <a:pPr>
              <a:buNone/>
            </a:pPr>
            <a:endParaRPr lang="en-US" sz="1000" b="0" i="0" strike="noStrike" baseline="0" dirty="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strike="noStrike" baseline="0" dirty="0">
                <a:solidFill>
                  <a:schemeClr val="tx1"/>
                </a:solidFill>
                <a:latin typeface="+mn-lt"/>
              </a:rPr>
              <a:t>The specific science standards in grade 4 and grade 5 which relate to this content are SOL 4.1a, 4.1e, 5.1h, and 5.1i.  These ideas are reinforced at every grade level throughout the Virginia Science Standards of Learning. </a:t>
            </a:r>
            <a:r>
              <a:rPr lang="en-US" sz="1000" b="0" dirty="0">
                <a:latin typeface="+mn-lt"/>
              </a:rPr>
              <a:t>As a resource, a</a:t>
            </a:r>
            <a:r>
              <a:rPr lang="en-US" sz="1000" b="0" baseline="0" dirty="0">
                <a:latin typeface="+mn-lt"/>
              </a:rPr>
              <a:t> chart titled the</a:t>
            </a:r>
            <a:r>
              <a:rPr lang="en-US" sz="1000" b="0" dirty="0">
                <a:latin typeface="+mn-lt"/>
              </a:rPr>
              <a:t> </a:t>
            </a:r>
            <a:r>
              <a:rPr lang="en-US" sz="1000" b="0" dirty="0">
                <a:latin typeface="+mn-lt"/>
                <a:hlinkClick r:id="rId3"/>
              </a:rPr>
              <a:t>Practices for Science Investigation Progression</a:t>
            </a:r>
            <a:r>
              <a:rPr lang="en-US" sz="1000" b="0" dirty="0">
                <a:latin typeface="+mn-lt"/>
              </a:rPr>
              <a:t> may be found on the VDOE Web site.  This chart identifies the grade level at which specific science skills/practices are formally introduced and how they progress throughout the 2010 Science Standards of Learning.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strike="noStrike" baseline="0" dirty="0">
              <a:solidFill>
                <a:schemeClr val="tx1"/>
              </a:solidFill>
              <a:latin typeface="+mn-lt"/>
            </a:endParaRPr>
          </a:p>
          <a:p>
            <a:pPr>
              <a:buNone/>
            </a:pPr>
            <a:r>
              <a:rPr lang="en-US" sz="1000" b="0" i="0" strike="noStrike" baseline="0" dirty="0">
                <a:solidFill>
                  <a:schemeClr val="tx1"/>
                </a:solidFill>
                <a:latin typeface="+mn-lt"/>
              </a:rPr>
              <a:t> </a:t>
            </a:r>
          </a:p>
          <a:p>
            <a:r>
              <a:rPr lang="en-US" sz="1000" b="0" u="none" kern="1200" dirty="0">
                <a:solidFill>
                  <a:schemeClr val="tx1"/>
                </a:solidFill>
                <a:latin typeface="+mn-lt"/>
                <a:ea typeface="+mn-ea"/>
                <a:cs typeface="+mn-cs"/>
              </a:rPr>
              <a:t> </a:t>
            </a:r>
          </a:p>
          <a:p>
            <a:pPr>
              <a:buNone/>
            </a:pPr>
            <a:endParaRPr lang="en-US" sz="1000" b="0" i="0" strike="noStrike" baseline="0" dirty="0">
              <a:solidFill>
                <a:schemeClr val="tx1"/>
              </a:solidFill>
              <a:latin typeface="+mn-lt"/>
            </a:endParaRPr>
          </a:p>
          <a:p>
            <a:r>
              <a:rPr lang="en-US" sz="1000"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4C6C7587-F06F-42F1-B5D5-61C2089C57F2}"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In this example question, students need to differentiate</a:t>
            </a:r>
            <a:r>
              <a:rPr lang="en-US" sz="1000" baseline="0" dirty="0"/>
              <a:t> between phrases that are either an observation, prediction, or inference.</a:t>
            </a:r>
          </a:p>
          <a:p>
            <a:endParaRPr lang="en-US" sz="1000" baseline="0" dirty="0"/>
          </a:p>
          <a:p>
            <a:r>
              <a:rPr lang="en-US" sz="1000" baseline="0" dirty="0"/>
              <a:t>Answer choice B is an inference.  The student needs to use what they observe in the picture about the bird’s talons and also use previous knowledge about birds of prey and how they use their talons.</a:t>
            </a:r>
          </a:p>
          <a:p>
            <a:endParaRPr lang="en-US" sz="1000" baseline="0" dirty="0"/>
          </a:p>
          <a:p>
            <a:r>
              <a:rPr lang="en-US" sz="1000" baseline="0" dirty="0"/>
              <a:t>This example question goes beyond the memorization of the definition of inference and asks students to apply the concept of an “inference” to a situation.</a:t>
            </a:r>
          </a:p>
          <a:p>
            <a:endParaRPr lang="en-US" sz="10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a:solidFill>
                <a:srgbClr val="FF0000"/>
              </a:solidFill>
              <a:latin typeface="+mn-lt"/>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a:solidFill>
                <a:srgbClr val="FF0000"/>
              </a:solidFill>
              <a:latin typeface="+mn-lt"/>
              <a:cs typeface="Arial" pitchFamily="34" charset="0"/>
            </a:endParaRPr>
          </a:p>
        </p:txBody>
      </p:sp>
      <p:sp>
        <p:nvSpPr>
          <p:cNvPr id="4" name="Slide Number Placeholder 3"/>
          <p:cNvSpPr>
            <a:spLocks noGrp="1"/>
          </p:cNvSpPr>
          <p:nvPr>
            <p:ph type="sldNum" sz="quarter" idx="10"/>
          </p:nvPr>
        </p:nvSpPr>
        <p:spPr/>
        <p:txBody>
          <a:bodyPr/>
          <a:lstStyle/>
          <a:p>
            <a:fld id="{4C6C7587-F06F-42F1-B5D5-61C2089C57F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aseline="0" dirty="0"/>
              <a:t>You may use the back arrow on your key board to pause the presentation while you read the question on the screen.  Use the forward arrow to resume the presentation.</a:t>
            </a:r>
          </a:p>
          <a:p>
            <a:endParaRPr lang="en-US" sz="1000" baseline="0" dirty="0"/>
          </a:p>
          <a:p>
            <a:r>
              <a:rPr lang="en-US" sz="1000" baseline="0" dirty="0"/>
              <a:t>In this question, answer choice B is a prediction of what might happen in the future based on observations and prior knowledge.</a:t>
            </a:r>
          </a:p>
          <a:p>
            <a:endParaRPr lang="en-US" sz="1000" baseline="0" dirty="0"/>
          </a:p>
          <a:p>
            <a:r>
              <a:rPr lang="en-US" sz="1000" baseline="0" dirty="0"/>
              <a:t>Answer choices A and C are direct observations of what the student sees.  Answer choice D is an inference based on the observation of the snow and prior knowledge about temperatures when rain usually changes to snow.</a:t>
            </a:r>
          </a:p>
          <a:p>
            <a:endParaRPr lang="en-US" sz="1000" baseline="0"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i="0" u="none" strike="noStrike" kern="1200" baseline="0" dirty="0">
                <a:solidFill>
                  <a:schemeClr val="tx1"/>
                </a:solidFill>
                <a:latin typeface="+mn-lt"/>
                <a:ea typeface="+mn-ea"/>
                <a:cs typeface="+mn-cs"/>
              </a:rPr>
              <a:t>This example question also requires students to distinguish between an observation, prediction, and inference.  Integrating the basic science process skills and gradually developing abilities to design fair tests is an expectation of students in the fifth grade.  The inferences and predictions that students make will help them formulate a hypothesis and set-up the steps for an experiment that will prove or disprove the hypothesis.</a:t>
            </a:r>
          </a:p>
          <a:p>
            <a:endParaRPr lang="en-US" sz="1000" strike="sng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mn-lt"/>
                <a:cs typeface="Arial" pitchFamily="34" charset="0"/>
              </a:rPr>
              <a:t>The answers to this question are shown on the screen.</a:t>
            </a:r>
          </a:p>
        </p:txBody>
      </p:sp>
      <p:sp>
        <p:nvSpPr>
          <p:cNvPr id="4" name="Slide Number Placeholder 3"/>
          <p:cNvSpPr>
            <a:spLocks noGrp="1"/>
          </p:cNvSpPr>
          <p:nvPr>
            <p:ph type="sldNum" sz="quarter" idx="10"/>
          </p:nvPr>
        </p:nvSpPr>
        <p:spPr/>
        <p:txBody>
          <a:bodyPr/>
          <a:lstStyle/>
          <a:p>
            <a:fld id="{4C6C7587-F06F-42F1-B5D5-61C2089C57F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000" b="0" i="0" baseline="0" dirty="0">
                <a:solidFill>
                  <a:schemeClr val="tx1"/>
                </a:solidFill>
                <a:latin typeface="+mn-lt"/>
              </a:rPr>
              <a:t>Another area in which students showed the need for improvement was with items that assessed the Earth-moon-sun system.  In particular, students had difficulty identifying the causes for Earth’s seasons and the phases of the moon.  This content is correlated to SOL 4.8.</a:t>
            </a:r>
          </a:p>
          <a:p>
            <a:pPr>
              <a:buNone/>
            </a:pPr>
            <a:endParaRPr lang="en-US" sz="1000" b="0" i="0" baseline="0" dirty="0">
              <a:solidFill>
                <a:schemeClr val="tx1"/>
              </a:solidFill>
              <a:latin typeface="+mn-lt"/>
            </a:endParaRPr>
          </a:p>
          <a:p>
            <a:pPr>
              <a:buNone/>
            </a:pPr>
            <a:r>
              <a:rPr lang="en-US" sz="1000" b="0" i="0" baseline="0" dirty="0">
                <a:solidFill>
                  <a:schemeClr val="tx1"/>
                </a:solidFill>
                <a:latin typeface="+mn-lt"/>
              </a:rPr>
              <a:t>Having students develop and use models to demonstrate the causes of Earth’s seasons and the phases of the moon is a very good way to help students better understand the processes involved.</a:t>
            </a:r>
          </a:p>
          <a:p>
            <a:pPr>
              <a:buNone/>
            </a:pPr>
            <a:endParaRPr lang="en-US" sz="1000" b="0" i="0" baseline="0" dirty="0">
              <a:solidFill>
                <a:schemeClr val="tx1"/>
              </a:solidFill>
              <a:latin typeface="+mn-lt"/>
            </a:endParaRPr>
          </a:p>
          <a:p>
            <a:pPr>
              <a:buNone/>
            </a:pPr>
            <a:endParaRPr lang="en-US" sz="1000" b="0" i="0" baseline="0" dirty="0">
              <a:solidFill>
                <a:schemeClr val="tx1"/>
              </a:solidFill>
              <a:latin typeface="+mn-lt"/>
            </a:endParaRPr>
          </a:p>
          <a:p>
            <a:pPr>
              <a:buNone/>
            </a:pPr>
            <a:endParaRPr lang="en-US" sz="1000" b="0" i="1" u="sng" baseline="0" dirty="0">
              <a:solidFill>
                <a:schemeClr val="tx1"/>
              </a:solidFill>
              <a:latin typeface="+mn-lt"/>
            </a:endParaRPr>
          </a:p>
          <a:p>
            <a:pPr>
              <a:buNone/>
            </a:pPr>
            <a:endParaRPr lang="en-US" sz="1000" b="0" i="1" u="sng" baseline="0" dirty="0">
              <a:solidFill>
                <a:schemeClr val="tx1"/>
              </a:solidFill>
              <a:latin typeface="+mn-lt"/>
            </a:endParaRPr>
          </a:p>
        </p:txBody>
      </p:sp>
      <p:sp>
        <p:nvSpPr>
          <p:cNvPr id="4" name="Slide Number Placeholder 3"/>
          <p:cNvSpPr>
            <a:spLocks noGrp="1"/>
          </p:cNvSpPr>
          <p:nvPr>
            <p:ph type="sldNum" sz="quarter" idx="10"/>
          </p:nvPr>
        </p:nvSpPr>
        <p:spPr/>
        <p:txBody>
          <a:bodyPr/>
          <a:lstStyle/>
          <a:p>
            <a:fld id="{4C6C7587-F06F-42F1-B5D5-61C2089C57F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i="0" u="none" strike="noStrike" baseline="0" dirty="0"/>
              <a:t>Students had difficulty with items that required an understanding of the cause of Earth’s seasons.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baseline="0" dirty="0"/>
              <a:t>Earth’s orbit is slightly elliptical.  A common misconception is that Earth’s seasons are caused by its location in the orbital path; that summer occurs when Earth is closer to the sun, and winter occurs when Earth is farther away from the sun.  In fact, in the Northern Hemisphere, Earth is actually closer to the sun during winter and further away during our summer.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u="non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baseline="0" dirty="0"/>
              <a:t>The “tilt” of Earth from it’s orbital plane is the most important factor responsible for Earth’s seasons.  The plane of rotation is tilted about 23.5 degrees off of the plane of Earth's rotation. </a:t>
            </a:r>
            <a:r>
              <a:rPr lang="en-US" sz="1000" baseline="0" dirty="0"/>
              <a:t>As Earth revolves counterclockwise around the sun (once every 365 ¼ days), its tilted axis always points in the same direction (toward the North Star – Polaris).  Throughout the year, different parts of Earth get the sun’s direct rays.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a:t>The answer to the question is answer choice B.  At position #3 on the model, the Northern Hemisphere is getting the sun’s direct rays so it is in the season of summer; the Southern Hemisphere is getting indirect rays from the sun and is in the season of winter.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a:solidFill>
                <a:srgbClr val="FF0000"/>
              </a:solidFill>
              <a:latin typeface="+mn-lt"/>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mn-lt"/>
                <a:cs typeface="Arial" pitchFamily="34" charset="0"/>
              </a:rPr>
              <a:t>An excellent computer</a:t>
            </a:r>
            <a:r>
              <a:rPr lang="en-US" sz="1000" baseline="0" dirty="0">
                <a:latin typeface="+mn-lt"/>
                <a:cs typeface="Arial" pitchFamily="34" charset="0"/>
              </a:rPr>
              <a:t> simulation of how seasons are produced can be found by clicking the link at the bottom of the screen (http://astro.unl.edu/naap/motion1/animations/seasons_ecliptic.html).</a:t>
            </a:r>
            <a:endParaRPr lang="en-US" sz="1000" dirty="0">
              <a:latin typeface="+mn-lt"/>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aseline="0" dirty="0"/>
              <a:t>Data suggest that students need additional practice with questions that pertain to the cause of the moon’s phases.  </a:t>
            </a:r>
          </a:p>
          <a:p>
            <a:endParaRPr lang="en-US" sz="10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rPr>
              <a:t>Lunar phases are created by the</a:t>
            </a:r>
            <a:r>
              <a:rPr lang="en-US" sz="1000" b="0" i="0" kern="1200" baseline="0" dirty="0">
                <a:solidFill>
                  <a:schemeClr val="tx1"/>
                </a:solidFill>
                <a:effectLst/>
              </a:rPr>
              <a:t> </a:t>
            </a:r>
            <a:r>
              <a:rPr lang="en-US" sz="1000" b="0" i="0" kern="1200" dirty="0">
                <a:solidFill>
                  <a:schemeClr val="tx1"/>
                </a:solidFill>
                <a:effectLst/>
              </a:rPr>
              <a:t>relative positions of Earth, the moon, and the sun as the moon orbits Earth.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kern="1200" baseline="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rPr>
              <a:t>We see the moon because sunlight reflects back to Earth from its surface. The  half of the moon facing the sun is always lit.</a:t>
            </a:r>
            <a:r>
              <a:rPr lang="en-US" sz="1000" b="0" i="0" kern="1200" baseline="0" dirty="0">
                <a:solidFill>
                  <a:schemeClr val="tx1"/>
                </a:solidFill>
                <a:effectLst/>
              </a:rPr>
              <a:t>  </a:t>
            </a:r>
            <a:r>
              <a:rPr lang="en-US" sz="1000" b="0" i="0" kern="1200" dirty="0">
                <a:solidFill>
                  <a:schemeClr val="tx1"/>
                </a:solidFill>
                <a:effectLst/>
              </a:rPr>
              <a:t>But the lit side does not always face Earth.  As the moon revolved around Earth, the amount of the lit side of the moon that we see changes. These</a:t>
            </a:r>
            <a:r>
              <a:rPr lang="en-US" sz="1000" b="0" i="0" kern="1200" baseline="0" dirty="0">
                <a:solidFill>
                  <a:schemeClr val="tx1"/>
                </a:solidFill>
                <a:effectLst/>
              </a:rPr>
              <a:t> changing views of the moon </a:t>
            </a:r>
            <a:r>
              <a:rPr lang="en-US" sz="1000" b="0" i="0" kern="1200" dirty="0">
                <a:solidFill>
                  <a:schemeClr val="tx1"/>
                </a:solidFill>
                <a:effectLst/>
              </a:rPr>
              <a:t>are known as the phases of the moon.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kern="1200" baseline="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i="0" baseline="0" dirty="0"/>
              <a:t>The example question on the screen demonstrates the new moon phase.  During the new moon phase, the moon is between Earth and the sun so that the side of the moon facing Earth receives no direct sunlight. </a:t>
            </a:r>
          </a:p>
          <a:p>
            <a:endParaRPr lang="en-US" sz="1000" b="0" i="0" kern="1200" baseline="0" dirty="0">
              <a:solidFill>
                <a:schemeClr val="tx1"/>
              </a:solidFill>
              <a:effectLst/>
            </a:endParaRPr>
          </a:p>
          <a:p>
            <a:endParaRPr lang="en-US" sz="800" i="0" baseline="0" dirty="0"/>
          </a:p>
          <a:p>
            <a:endParaRPr lang="en-US" sz="800" i="1"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64931">
              <a:defRPr/>
            </a:pPr>
            <a:r>
              <a:rPr lang="en-US" sz="1000" i="0" u="none" dirty="0">
                <a:solidFill>
                  <a:schemeClr val="tx1"/>
                </a:solidFill>
              </a:rPr>
              <a:t>This item assesses the ability of the student to identify lunar phases from a model. </a:t>
            </a:r>
            <a:r>
              <a:rPr lang="en-US" sz="1000" dirty="0">
                <a:solidFill>
                  <a:schemeClr val="tx1"/>
                </a:solidFill>
              </a:rPr>
              <a:t>The use of models</a:t>
            </a:r>
            <a:r>
              <a:rPr lang="en-US" sz="1000" baseline="0" dirty="0">
                <a:solidFill>
                  <a:schemeClr val="tx1"/>
                </a:solidFill>
              </a:rPr>
              <a:t> to teach the phases of the moon and how they are created is an effective teaching strategy.  The use of three dimensional models will help students visualize the phases of the moon.  An excellent model to use with students is a “Moon Phases Board.”  You can find instructions by conducting a search on the Internet for “Moon Phases Board.”</a:t>
            </a:r>
          </a:p>
          <a:p>
            <a:pPr defTabSz="864931">
              <a:defRPr/>
            </a:pPr>
            <a:endParaRPr lang="en-US" sz="1000" baseline="0" dirty="0">
              <a:solidFill>
                <a:schemeClr val="tx1"/>
              </a:solidFill>
            </a:endParaRPr>
          </a:p>
          <a:p>
            <a:pPr marL="0" marR="0" indent="0" algn="l" defTabSz="864931" rtl="0" eaLnBrk="1" fontAlgn="auto" latinLnBrk="0" hangingPunct="1">
              <a:lnSpc>
                <a:spcPct val="100000"/>
              </a:lnSpc>
              <a:spcBef>
                <a:spcPts val="0"/>
              </a:spcBef>
              <a:spcAft>
                <a:spcPts val="0"/>
              </a:spcAft>
              <a:buClrTx/>
              <a:buSzTx/>
              <a:buFontTx/>
              <a:buNone/>
              <a:tabLst/>
              <a:defRPr/>
            </a:pPr>
            <a:r>
              <a:rPr lang="en-US" sz="1000" dirty="0">
                <a:latin typeface="+mn-lt"/>
                <a:cs typeface="Arial" pitchFamily="34" charset="0"/>
              </a:rPr>
              <a:t>The answer to this question is shown on the screen.</a:t>
            </a:r>
          </a:p>
          <a:p>
            <a:pPr defTabSz="864931">
              <a:defRPr/>
            </a:pPr>
            <a:endParaRPr lang="en-US" sz="800" dirty="0">
              <a:solidFill>
                <a:schemeClr val="tx1"/>
              </a:solidFill>
            </a:endParaRPr>
          </a:p>
        </p:txBody>
      </p:sp>
      <p:sp>
        <p:nvSpPr>
          <p:cNvPr id="4" name="Slide Number Placeholder 3"/>
          <p:cNvSpPr>
            <a:spLocks noGrp="1"/>
          </p:cNvSpPr>
          <p:nvPr>
            <p:ph type="sldNum" sz="quarter" idx="10"/>
          </p:nvPr>
        </p:nvSpPr>
        <p:spPr/>
        <p:txBody>
          <a:bodyPr/>
          <a:lstStyle/>
          <a:p>
            <a:fld id="{4C6C7587-F06F-42F1-B5D5-61C2089C57F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91B7C22-53EE-4141-95CE-D8EC4C8CE96B}" type="datetime1">
              <a:rPr lang="en-US" smtClean="0"/>
              <a:pPr>
                <a:defRPr/>
              </a:pPr>
              <a:t>8/2/2023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4"/>
          </p:nvPr>
        </p:nvSpPr>
        <p:spPr>
          <a:xfrm>
            <a:off x="381000" y="6324600"/>
            <a:ext cx="533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9A5158B-59F5-4681-9063-378CB2E808E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521A425-783C-4C9D-AF86-55B56C99009F}" type="datetime1">
              <a:rPr lang="en-US" smtClean="0"/>
              <a:pPr>
                <a:defRPr/>
              </a:pPr>
              <a:t>8/2/2023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txBox="1">
            <a:spLocks/>
          </p:cNvSpPr>
          <p:nvPr userDrawn="1"/>
        </p:nvSpPr>
        <p:spPr>
          <a:xfrm>
            <a:off x="457200" y="6324600"/>
            <a:ext cx="533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9A5158B-59F5-4681-9063-378CB2E808E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D1BD7BB-84ED-4E2E-A119-95841ABAD7F2}" type="datetime1">
              <a:rPr lang="en-US" smtClean="0"/>
              <a:pPr>
                <a:defRPr/>
              </a:pPr>
              <a:t>8/2/2023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txBox="1">
            <a:spLocks/>
          </p:cNvSpPr>
          <p:nvPr userDrawn="1"/>
        </p:nvSpPr>
        <p:spPr>
          <a:xfrm>
            <a:off x="457200" y="6324600"/>
            <a:ext cx="533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9A5158B-59F5-4681-9063-378CB2E808E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E180AA1-8C0D-40B9-874B-AA85D4E92C1F}" type="datetime1">
              <a:rPr lang="en-US" smtClean="0"/>
              <a:pPr>
                <a:defRPr/>
              </a:pPr>
              <a:t>8/2/2023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4"/>
          </p:nvPr>
        </p:nvSpPr>
        <p:spPr>
          <a:xfrm>
            <a:off x="228600" y="6324600"/>
            <a:ext cx="533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9A5158B-59F5-4681-9063-378CB2E808E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36FC7D2-E856-4C62-9477-B5C82EFF942E}" type="datetime1">
              <a:rPr lang="en-US" smtClean="0"/>
              <a:pPr>
                <a:defRPr/>
              </a:pPr>
              <a:t>8/2/2023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4"/>
          </p:nvPr>
        </p:nvSpPr>
        <p:spPr>
          <a:xfrm>
            <a:off x="304800" y="6248400"/>
            <a:ext cx="533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9A5158B-59F5-4681-9063-378CB2E808E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A8B7D0E-787A-4AFD-A885-E843FC56840C}" type="datetime1">
              <a:rPr lang="en-US" smtClean="0"/>
              <a:pPr>
                <a:defRPr/>
              </a:pPr>
              <a:t>8/2/2023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4"/>
          </p:nvPr>
        </p:nvSpPr>
        <p:spPr>
          <a:xfrm>
            <a:off x="228600" y="6324600"/>
            <a:ext cx="533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9A5158B-59F5-4681-9063-378CB2E808E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B13C21B-78CE-4464-B6B6-F6782BA19B4B}" type="datetime1">
              <a:rPr lang="en-US" smtClean="0"/>
              <a:pPr>
                <a:defRPr/>
              </a:pPr>
              <a:t>8/2/2023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228600" y="6324600"/>
            <a:ext cx="533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9A5158B-59F5-4681-9063-378CB2E808E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1FBFF82-2EEE-4EB7-BF2A-75C57067B947}" type="datetime1">
              <a:rPr lang="en-US" smtClean="0"/>
              <a:pPr>
                <a:defRPr/>
              </a:pPr>
              <a:t>8/2/2023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4"/>
          </p:nvPr>
        </p:nvSpPr>
        <p:spPr>
          <a:xfrm>
            <a:off x="457200" y="6324600"/>
            <a:ext cx="533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9A5158B-59F5-4681-9063-378CB2E808E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3CBF79-389F-4884-A518-48E9D0B7E157}" type="datetime1">
              <a:rPr lang="en-US" smtClean="0"/>
              <a:pPr>
                <a:defRPr/>
              </a:pPr>
              <a:t>8/2/2023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4"/>
          </p:nvPr>
        </p:nvSpPr>
        <p:spPr>
          <a:xfrm>
            <a:off x="457200" y="6324600"/>
            <a:ext cx="533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9A5158B-59F5-4681-9063-378CB2E808E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CB1FD4F-C65E-433A-8AFE-CC4580C8EC96}" type="datetime1">
              <a:rPr lang="en-US" smtClean="0"/>
              <a:pPr>
                <a:defRPr/>
              </a:pPr>
              <a:t>8/2/2023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4"/>
          </p:nvPr>
        </p:nvSpPr>
        <p:spPr>
          <a:xfrm>
            <a:off x="457200" y="6324600"/>
            <a:ext cx="533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9A5158B-59F5-4681-9063-378CB2E808E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E9D8454-9422-4151-B163-CA274D71A1B7}" type="datetime1">
              <a:rPr lang="en-US" smtClean="0"/>
              <a:pPr>
                <a:defRPr/>
              </a:pPr>
              <a:t>8/2/2023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txBox="1">
            <a:spLocks/>
          </p:cNvSpPr>
          <p:nvPr userDrawn="1"/>
        </p:nvSpPr>
        <p:spPr>
          <a:xfrm>
            <a:off x="457200" y="6324600"/>
            <a:ext cx="533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9A5158B-59F5-4681-9063-378CB2E808E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324600" y="624840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A57C672-80A7-482A-948C-3F5474E7AFAC}" type="datetime1">
              <a:rPr lang="en-US" smtClean="0"/>
              <a:pPr>
                <a:defRPr/>
              </a:pPr>
              <a:t>8/2/2023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7" name="Slide Number Placeholder 5"/>
          <p:cNvSpPr>
            <a:spLocks noGrp="1"/>
          </p:cNvSpPr>
          <p:nvPr>
            <p:ph type="sldNum" sz="quarter" idx="4"/>
          </p:nvPr>
        </p:nvSpPr>
        <p:spPr>
          <a:xfrm>
            <a:off x="2209800" y="6324600"/>
            <a:ext cx="533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9A5158B-59F5-4681-9063-378CB2E808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2.emf"/><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1.jpeg"/><Relationship Id="rId13" Type="http://schemas.openxmlformats.org/officeDocument/2006/relationships/image" Target="../media/image3.png"/><Relationship Id="rId3" Type="http://schemas.openxmlformats.org/officeDocument/2006/relationships/audio" Target="../media/media11.wma"/><Relationship Id="rId7" Type="http://schemas.openxmlformats.org/officeDocument/2006/relationships/image" Target="../media/image12.png"/><Relationship Id="rId12" Type="http://schemas.openxmlformats.org/officeDocument/2006/relationships/oleObject" Target="../embeddings/oleObject18.bin"/><Relationship Id="rId2" Type="http://schemas.microsoft.com/office/2007/relationships/media" Target="../media/media11.wma"/><Relationship Id="rId1" Type="http://schemas.openxmlformats.org/officeDocument/2006/relationships/tags" Target="../tags/tag8.xml"/><Relationship Id="rId6" Type="http://schemas.openxmlformats.org/officeDocument/2006/relationships/image" Target="../media/image11.png"/><Relationship Id="rId11" Type="http://schemas.openxmlformats.org/officeDocument/2006/relationships/oleObject" Target="../embeddings/oleObject17.bin"/><Relationship Id="rId5" Type="http://schemas.openxmlformats.org/officeDocument/2006/relationships/notesSlide" Target="../notesSlides/notesSlide11.xml"/><Relationship Id="rId10" Type="http://schemas.openxmlformats.org/officeDocument/2006/relationships/image" Target="../media/image4.wmf"/><Relationship Id="rId4" Type="http://schemas.openxmlformats.org/officeDocument/2006/relationships/slideLayout" Target="../slideLayouts/slideLayout2.xml"/><Relationship Id="rId9" Type="http://schemas.openxmlformats.org/officeDocument/2006/relationships/oleObject" Target="../embeddings/oleObject16.bin"/></Relationships>
</file>

<file path=ppt/slides/_rels/slide12.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audio" Target="../media/media12.wma"/><Relationship Id="rId7" Type="http://schemas.openxmlformats.org/officeDocument/2006/relationships/oleObject" Target="../embeddings/oleObject19.bin"/><Relationship Id="rId2" Type="http://schemas.microsoft.com/office/2007/relationships/media" Target="../media/media12.wma"/><Relationship Id="rId1" Type="http://schemas.openxmlformats.org/officeDocument/2006/relationships/tags" Target="../tags/tag9.xml"/><Relationship Id="rId6" Type="http://schemas.openxmlformats.org/officeDocument/2006/relationships/image" Target="../media/image1.jpeg"/><Relationship Id="rId11" Type="http://schemas.openxmlformats.org/officeDocument/2006/relationships/image" Target="../media/image3.png"/><Relationship Id="rId5" Type="http://schemas.openxmlformats.org/officeDocument/2006/relationships/notesSlide" Target="../notesSlides/notesSlide12.xml"/><Relationship Id="rId10" Type="http://schemas.openxmlformats.org/officeDocument/2006/relationships/oleObject" Target="../embeddings/oleObject21.bin"/><Relationship Id="rId4" Type="http://schemas.openxmlformats.org/officeDocument/2006/relationships/slideLayout" Target="../slideLayouts/slideLayout2.xml"/><Relationship Id="rId9" Type="http://schemas.openxmlformats.org/officeDocument/2006/relationships/oleObject" Target="../embeddings/oleObject20.bin"/></Relationships>
</file>

<file path=ppt/slides/_rels/slide13.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slideLayout" Target="../slideLayouts/slideLayout2.xml"/><Relationship Id="rId7" Type="http://schemas.openxmlformats.org/officeDocument/2006/relationships/oleObject" Target="../embeddings/oleObject22.bin"/><Relationship Id="rId2" Type="http://schemas.openxmlformats.org/officeDocument/2006/relationships/audio" Target="../media/media13.wma"/><Relationship Id="rId1" Type="http://schemas.microsoft.com/office/2007/relationships/media" Target="../media/media13.wma"/><Relationship Id="rId6" Type="http://schemas.openxmlformats.org/officeDocument/2006/relationships/image" Target="../media/image1.jpeg"/><Relationship Id="rId11" Type="http://schemas.openxmlformats.org/officeDocument/2006/relationships/image" Target="../media/image3.png"/><Relationship Id="rId5" Type="http://schemas.openxmlformats.org/officeDocument/2006/relationships/hyperlink" Target="https://www.doe.virginia.gov/teaching-learning-assessment/student-assessment/sol-practice-items-all-subjects" TargetMode="External"/><Relationship Id="rId10" Type="http://schemas.openxmlformats.org/officeDocument/2006/relationships/oleObject" Target="../embeddings/oleObject24.bin"/><Relationship Id="rId4" Type="http://schemas.openxmlformats.org/officeDocument/2006/relationships/notesSlide" Target="../notesSlides/notesSlide13.xml"/><Relationship Id="rId9" Type="http://schemas.openxmlformats.org/officeDocument/2006/relationships/oleObject" Target="../embeddings/oleObject23.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slideLayout" Target="../slideLayouts/slideLayout2.xml"/><Relationship Id="rId7" Type="http://schemas.openxmlformats.org/officeDocument/2006/relationships/image" Target="../media/image1.jpeg"/><Relationship Id="rId12" Type="http://schemas.openxmlformats.org/officeDocument/2006/relationships/image" Target="../media/image3.png"/><Relationship Id="rId2" Type="http://schemas.openxmlformats.org/officeDocument/2006/relationships/audio" Target="../media/media14.wma"/><Relationship Id="rId1" Type="http://schemas.microsoft.com/office/2007/relationships/media" Target="../media/media14.wma"/><Relationship Id="rId6" Type="http://schemas.openxmlformats.org/officeDocument/2006/relationships/hyperlink" Target="mailto:instruction@doe.virginia.gov" TargetMode="External"/><Relationship Id="rId11" Type="http://schemas.openxmlformats.org/officeDocument/2006/relationships/oleObject" Target="../embeddings/oleObject27.bin"/><Relationship Id="rId5" Type="http://schemas.openxmlformats.org/officeDocument/2006/relationships/hyperlink" Target="mailto:Student_assessment@doe.virginia.gov" TargetMode="External"/><Relationship Id="rId10" Type="http://schemas.openxmlformats.org/officeDocument/2006/relationships/oleObject" Target="../embeddings/oleObject26.bin"/><Relationship Id="rId4" Type="http://schemas.openxmlformats.org/officeDocument/2006/relationships/notesSlide" Target="../notesSlides/notesSlide14.xml"/><Relationship Id="rId9" Type="http://schemas.openxmlformats.org/officeDocument/2006/relationships/image" Target="../media/image4.wmf"/></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2.wma"/><Relationship Id="rId7" Type="http://schemas.openxmlformats.org/officeDocument/2006/relationships/hyperlink" Target="https://www.doe.virginia.gov/teaching-learning-assessment/k-12-standards-instruction/science/instructional-resources" TargetMode="External"/><Relationship Id="rId2" Type="http://schemas.microsoft.com/office/2007/relationships/media" Target="../media/media2.wma"/><Relationship Id="rId1" Type="http://schemas.openxmlformats.org/officeDocument/2006/relationships/tags" Target="../tags/tag1.xml"/><Relationship Id="rId6" Type="http://schemas.openxmlformats.org/officeDocument/2006/relationships/image" Target="../media/image1.jpe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hyperlink" Target="https://www.flickr.com/photos/43322816@N08/5277662783/" TargetMode="External"/><Relationship Id="rId3" Type="http://schemas.openxmlformats.org/officeDocument/2006/relationships/audio" Target="../media/media3.wma"/><Relationship Id="rId7" Type="http://schemas.openxmlformats.org/officeDocument/2006/relationships/oleObject" Target="../embeddings/oleObject1.bin"/><Relationship Id="rId12" Type="http://schemas.openxmlformats.org/officeDocument/2006/relationships/image" Target="../media/image5.png"/><Relationship Id="rId2" Type="http://schemas.microsoft.com/office/2007/relationships/media" Target="../media/media3.wma"/><Relationship Id="rId1" Type="http://schemas.openxmlformats.org/officeDocument/2006/relationships/tags" Target="../tags/tag2.xml"/><Relationship Id="rId6" Type="http://schemas.openxmlformats.org/officeDocument/2006/relationships/image" Target="../media/image1.jpeg"/><Relationship Id="rId11" Type="http://schemas.openxmlformats.org/officeDocument/2006/relationships/image" Target="../media/image3.png"/><Relationship Id="rId5" Type="http://schemas.openxmlformats.org/officeDocument/2006/relationships/notesSlide" Target="../notesSlides/notesSlide3.xml"/><Relationship Id="rId10" Type="http://schemas.openxmlformats.org/officeDocument/2006/relationships/oleObject" Target="../embeddings/oleObject3.bin"/><Relationship Id="rId4" Type="http://schemas.openxmlformats.org/officeDocument/2006/relationships/slideLayout" Target="../slideLayouts/slideLayout2.xml"/><Relationship Id="rId9"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6.png"/><Relationship Id="rId3" Type="http://schemas.openxmlformats.org/officeDocument/2006/relationships/audio" Target="../media/media4.wma"/><Relationship Id="rId7" Type="http://schemas.openxmlformats.org/officeDocument/2006/relationships/oleObject" Target="../embeddings/oleObject4.bin"/><Relationship Id="rId12" Type="http://schemas.openxmlformats.org/officeDocument/2006/relationships/hyperlink" Target="http://www.publicdomainpictures.net/hledej.php?hleda=hawk&amp;seradit=relevancy" TargetMode="External"/><Relationship Id="rId2" Type="http://schemas.microsoft.com/office/2007/relationships/media" Target="../media/media4.wma"/><Relationship Id="rId1" Type="http://schemas.openxmlformats.org/officeDocument/2006/relationships/tags" Target="../tags/tag3.xml"/><Relationship Id="rId6" Type="http://schemas.openxmlformats.org/officeDocument/2006/relationships/image" Target="../media/image1.jpeg"/><Relationship Id="rId11" Type="http://schemas.openxmlformats.org/officeDocument/2006/relationships/hyperlink" Target="http://www.publicdomainpictures.net/browse-author.php?a=296" TargetMode="External"/><Relationship Id="rId5" Type="http://schemas.openxmlformats.org/officeDocument/2006/relationships/notesSlide" Target="../notesSlides/notesSlide4.xml"/><Relationship Id="rId10" Type="http://schemas.openxmlformats.org/officeDocument/2006/relationships/oleObject" Target="../embeddings/oleObject6.bin"/><Relationship Id="rId4" Type="http://schemas.openxmlformats.org/officeDocument/2006/relationships/slideLayout" Target="../slideLayouts/slideLayout2.xml"/><Relationship Id="rId9" Type="http://schemas.openxmlformats.org/officeDocument/2006/relationships/oleObject" Target="../embeddings/oleObject5.bin"/><Relationship Id="rId1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audio" Target="../media/media5.wma"/><Relationship Id="rId7" Type="http://schemas.openxmlformats.org/officeDocument/2006/relationships/oleObject" Target="../embeddings/oleObject7.bin"/><Relationship Id="rId12" Type="http://schemas.openxmlformats.org/officeDocument/2006/relationships/image" Target="../media/image3.png"/><Relationship Id="rId2" Type="http://schemas.microsoft.com/office/2007/relationships/media" Target="../media/media5.wma"/><Relationship Id="rId1" Type="http://schemas.openxmlformats.org/officeDocument/2006/relationships/tags" Target="../tags/tag4.xml"/><Relationship Id="rId6" Type="http://schemas.openxmlformats.org/officeDocument/2006/relationships/image" Target="../media/image1.jpeg"/><Relationship Id="rId11" Type="http://schemas.openxmlformats.org/officeDocument/2006/relationships/image" Target="../media/image7.png"/><Relationship Id="rId5" Type="http://schemas.openxmlformats.org/officeDocument/2006/relationships/notesSlide" Target="../notesSlides/notesSlide5.xml"/><Relationship Id="rId10" Type="http://schemas.openxmlformats.org/officeDocument/2006/relationships/oleObject" Target="../embeddings/oleObject9.bin"/><Relationship Id="rId4" Type="http://schemas.openxmlformats.org/officeDocument/2006/relationships/slideLayout" Target="../slideLayouts/slideLayout2.xml"/><Relationship Id="rId9" Type="http://schemas.openxmlformats.org/officeDocument/2006/relationships/oleObject" Target="../embeddings/oleObject8.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3.png"/><Relationship Id="rId3" Type="http://schemas.openxmlformats.org/officeDocument/2006/relationships/audio" Target="../media/media7.wma"/><Relationship Id="rId7" Type="http://schemas.openxmlformats.org/officeDocument/2006/relationships/oleObject" Target="../embeddings/oleObject10.bin"/><Relationship Id="rId12" Type="http://schemas.openxmlformats.org/officeDocument/2006/relationships/hyperlink" Target="http://astro.unl.edu/naap/motion1/animations/seasons_ecliptic.html" TargetMode="External"/><Relationship Id="rId2" Type="http://schemas.microsoft.com/office/2007/relationships/media" Target="../media/media7.wma"/><Relationship Id="rId1" Type="http://schemas.openxmlformats.org/officeDocument/2006/relationships/tags" Target="../tags/tag5.xml"/><Relationship Id="rId6" Type="http://schemas.openxmlformats.org/officeDocument/2006/relationships/image" Target="../media/image1.jpeg"/><Relationship Id="rId11" Type="http://schemas.openxmlformats.org/officeDocument/2006/relationships/image" Target="../media/image8.png"/><Relationship Id="rId5" Type="http://schemas.openxmlformats.org/officeDocument/2006/relationships/notesSlide" Target="../notesSlides/notesSlide7.xml"/><Relationship Id="rId10" Type="http://schemas.openxmlformats.org/officeDocument/2006/relationships/oleObject" Target="../embeddings/oleObject12.bin"/><Relationship Id="rId4" Type="http://schemas.openxmlformats.org/officeDocument/2006/relationships/slideLayout" Target="../slideLayouts/slideLayout2.xml"/><Relationship Id="rId9" Type="http://schemas.openxmlformats.org/officeDocument/2006/relationships/oleObject" Target="../embeddings/oleObject11.bin"/></Relationships>
</file>

<file path=ppt/slides/_rels/slide8.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audio" Target="../media/media8.wma"/><Relationship Id="rId7" Type="http://schemas.openxmlformats.org/officeDocument/2006/relationships/oleObject" Target="../embeddings/oleObject13.bin"/><Relationship Id="rId12" Type="http://schemas.openxmlformats.org/officeDocument/2006/relationships/image" Target="../media/image3.png"/><Relationship Id="rId2" Type="http://schemas.microsoft.com/office/2007/relationships/media" Target="../media/media8.wma"/><Relationship Id="rId1" Type="http://schemas.openxmlformats.org/officeDocument/2006/relationships/tags" Target="../tags/tag6.xml"/><Relationship Id="rId6" Type="http://schemas.openxmlformats.org/officeDocument/2006/relationships/image" Target="../media/image1.jpeg"/><Relationship Id="rId11" Type="http://schemas.openxmlformats.org/officeDocument/2006/relationships/image" Target="../media/image9.png"/><Relationship Id="rId5" Type="http://schemas.openxmlformats.org/officeDocument/2006/relationships/notesSlide" Target="../notesSlides/notesSlide8.xml"/><Relationship Id="rId10" Type="http://schemas.openxmlformats.org/officeDocument/2006/relationships/oleObject" Target="../embeddings/oleObject15.bin"/><Relationship Id="rId4" Type="http://schemas.openxmlformats.org/officeDocument/2006/relationships/slideLayout" Target="../slideLayouts/slideLayout2.xml"/><Relationship Id="rId9" Type="http://schemas.openxmlformats.org/officeDocument/2006/relationships/oleObject" Target="../embeddings/oleObject14.bin"/></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9.wma"/><Relationship Id="rId7" Type="http://schemas.openxmlformats.org/officeDocument/2006/relationships/image" Target="../media/image10.png"/><Relationship Id="rId2" Type="http://schemas.microsoft.com/office/2007/relationships/media" Target="../media/media9.wma"/><Relationship Id="rId1" Type="http://schemas.openxmlformats.org/officeDocument/2006/relationships/tags" Target="../tags/tag7.xml"/><Relationship Id="rId6" Type="http://schemas.openxmlformats.org/officeDocument/2006/relationships/image" Target="../media/image1.jpe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685800"/>
            <a:ext cx="8991600" cy="1569660"/>
          </a:xfrm>
          <a:prstGeom prst="rect">
            <a:avLst/>
          </a:prstGeom>
          <a:noFill/>
        </p:spPr>
        <p:txBody>
          <a:bodyPr wrap="square">
            <a:spAutoFit/>
          </a:bodyPr>
          <a:lstStyle/>
          <a:p>
            <a:pPr algn="ctr">
              <a:defRPr/>
            </a:pPr>
            <a:r>
              <a:rPr lang="en-US" sz="3200" b="1" dirty="0">
                <a:solidFill>
                  <a:srgbClr val="4F6228"/>
                </a:solidFill>
                <a:latin typeface="Arial" pitchFamily="34" charset="0"/>
                <a:cs typeface="Arial" pitchFamily="34" charset="0"/>
              </a:rPr>
              <a:t>Instructional Guidance based on Student Performance on the</a:t>
            </a:r>
          </a:p>
          <a:p>
            <a:pPr algn="ctr">
              <a:defRPr/>
            </a:pPr>
            <a:r>
              <a:rPr lang="en-US" sz="3200" b="1" dirty="0">
                <a:solidFill>
                  <a:srgbClr val="4F6228"/>
                </a:solidFill>
                <a:latin typeface="Arial" pitchFamily="34" charset="0"/>
                <a:cs typeface="Arial" pitchFamily="34" charset="0"/>
              </a:rPr>
              <a:t>Spring 2014 Science Tests </a:t>
            </a:r>
          </a:p>
        </p:txBody>
      </p:sp>
      <p:sp>
        <p:nvSpPr>
          <p:cNvPr id="19" name="TextBox 18"/>
          <p:cNvSpPr txBox="1"/>
          <p:nvPr/>
        </p:nvSpPr>
        <p:spPr>
          <a:xfrm>
            <a:off x="228600" y="2514600"/>
            <a:ext cx="4800600" cy="1815882"/>
          </a:xfrm>
          <a:prstGeom prst="rect">
            <a:avLst/>
          </a:prstGeom>
          <a:noFill/>
        </p:spPr>
        <p:txBody>
          <a:bodyPr wrap="square" rtlCol="0">
            <a:spAutoFit/>
          </a:bodyPr>
          <a:lstStyle/>
          <a:p>
            <a:r>
              <a:rPr lang="en-US" sz="2800" b="1" dirty="0">
                <a:solidFill>
                  <a:srgbClr val="77933C"/>
                </a:solidFill>
                <a:latin typeface="Arial" pitchFamily="34" charset="0"/>
                <a:cs typeface="Arial" pitchFamily="34" charset="0"/>
              </a:rPr>
              <a:t>Science</a:t>
            </a:r>
          </a:p>
          <a:p>
            <a:r>
              <a:rPr lang="en-US" sz="2800" b="1" dirty="0">
                <a:solidFill>
                  <a:srgbClr val="77933C"/>
                </a:solidFill>
                <a:latin typeface="Arial" pitchFamily="34" charset="0"/>
                <a:cs typeface="Arial" pitchFamily="34" charset="0"/>
              </a:rPr>
              <a:t>Standards of Learning</a:t>
            </a:r>
          </a:p>
          <a:p>
            <a:endParaRPr lang="en-US" sz="2800" b="1" dirty="0">
              <a:solidFill>
                <a:srgbClr val="77933C"/>
              </a:solidFill>
              <a:latin typeface="Arial" pitchFamily="34" charset="0"/>
              <a:cs typeface="Arial" pitchFamily="34" charset="0"/>
            </a:endParaRPr>
          </a:p>
          <a:p>
            <a:r>
              <a:rPr lang="en-US" sz="2800" b="1" dirty="0">
                <a:solidFill>
                  <a:srgbClr val="77933C"/>
                </a:solidFill>
                <a:latin typeface="Arial" pitchFamily="34" charset="0"/>
                <a:cs typeface="Arial" pitchFamily="34" charset="0"/>
              </a:rPr>
              <a:t>Grade 5 Science</a:t>
            </a:r>
          </a:p>
        </p:txBody>
      </p:sp>
      <p:sp>
        <p:nvSpPr>
          <p:cNvPr id="10" name="TextBox 9"/>
          <p:cNvSpPr txBox="1"/>
          <p:nvPr/>
        </p:nvSpPr>
        <p:spPr>
          <a:xfrm>
            <a:off x="228600" y="5638800"/>
            <a:ext cx="5029200" cy="646331"/>
          </a:xfrm>
          <a:prstGeom prst="rect">
            <a:avLst/>
          </a:prstGeom>
          <a:noFill/>
        </p:spPr>
        <p:txBody>
          <a:bodyPr wrap="square" rtlCol="0">
            <a:spAutoFit/>
          </a:bodyPr>
          <a:lstStyle/>
          <a:p>
            <a:r>
              <a:rPr lang="en-US" b="1" dirty="0">
                <a:solidFill>
                  <a:srgbClr val="4F6228"/>
                </a:solidFill>
              </a:rPr>
              <a:t>Presentation may be paused and resumed using the arrow keys or the mouse.</a:t>
            </a:r>
          </a:p>
        </p:txBody>
      </p:sp>
      <p:pic>
        <p:nvPicPr>
          <p:cNvPr id="83970"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2" name="Straight Connector 11"/>
          <p:cNvCxnSpPr/>
          <p:nvPr/>
        </p:nvCxnSpPr>
        <p:spPr>
          <a:xfrm>
            <a:off x="0" y="3048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6477000"/>
            <a:ext cx="74676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pic>
        <p:nvPicPr>
          <p:cNvPr id="14" name="Picture 13" descr="Science GRFX.eps"/>
          <p:cNvPicPr>
            <a:picLocks noChangeAspect="1"/>
          </p:cNvPicPr>
          <p:nvPr/>
        </p:nvPicPr>
        <p:blipFill>
          <a:blip r:embed="rId6" cstate="print"/>
          <a:srcRect t="22876"/>
          <a:stretch>
            <a:fillRect/>
          </a:stretch>
        </p:blipFill>
        <p:spPr>
          <a:xfrm>
            <a:off x="5083792" y="2646536"/>
            <a:ext cx="3577501" cy="2572568"/>
          </a:xfrm>
          <a:prstGeom prst="rect">
            <a:avLst/>
          </a:prstGeom>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cSld>
  <p:clrMapOvr>
    <a:masterClrMapping/>
  </p:clrMapOvr>
  <p:transition advTm="773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752600"/>
            <a:ext cx="8229600" cy="4525963"/>
          </a:xfrm>
        </p:spPr>
        <p:txBody>
          <a:bodyPr/>
          <a:lstStyle/>
          <a:p>
            <a:pPr>
              <a:buNone/>
            </a:pPr>
            <a:r>
              <a:rPr lang="en-US" sz="2800" b="1" dirty="0"/>
              <a:t>Atoms, elements, molecules</a:t>
            </a:r>
          </a:p>
          <a:p>
            <a:r>
              <a:rPr lang="en-US" sz="2800" b="1" dirty="0">
                <a:solidFill>
                  <a:srgbClr val="4F6228"/>
                </a:solidFill>
              </a:rPr>
              <a:t>Distinguishing between atoms, elements, molecules, and compounds (SOL 5.4c, 5.4d)</a:t>
            </a:r>
          </a:p>
          <a:p>
            <a:pPr>
              <a:buNone/>
            </a:pPr>
            <a:endParaRPr lang="en-US" sz="2400" b="1" dirty="0">
              <a:solidFill>
                <a:srgbClr val="77933C"/>
              </a:solidFill>
            </a:endParaRPr>
          </a:p>
          <a:p>
            <a:pPr>
              <a:buNone/>
            </a:pPr>
            <a:endParaRPr lang="en-US" sz="2400" b="1" dirty="0">
              <a:solidFill>
                <a:srgbClr val="77933C"/>
              </a:solidFill>
            </a:endParaRPr>
          </a:p>
          <a:p>
            <a:pPr>
              <a:buNone/>
            </a:pPr>
            <a:endParaRPr lang="en-US" sz="2400" b="1" dirty="0">
              <a:solidFill>
                <a:srgbClr val="77933C"/>
              </a:solidFill>
            </a:endParaRPr>
          </a:p>
          <a:p>
            <a:pPr>
              <a:buNone/>
            </a:pPr>
            <a:endParaRPr lang="en-US" sz="2400" b="1" dirty="0">
              <a:solidFill>
                <a:srgbClr val="77933C"/>
              </a:solidFill>
            </a:endParaRPr>
          </a:p>
        </p:txBody>
      </p:sp>
      <p:sp>
        <p:nvSpPr>
          <p:cNvPr id="7" name="Title 6"/>
          <p:cNvSpPr>
            <a:spLocks noGrp="1"/>
          </p:cNvSpPr>
          <p:nvPr>
            <p:ph type="title"/>
          </p:nvPr>
        </p:nvSpPr>
        <p:spPr>
          <a:xfrm>
            <a:off x="304800" y="457200"/>
            <a:ext cx="8839200" cy="1143000"/>
          </a:xfrm>
        </p:spPr>
        <p:txBody>
          <a:bodyPr/>
          <a:lstStyle/>
          <a:p>
            <a:r>
              <a:rPr lang="en-US" sz="3200" b="1" dirty="0"/>
              <a:t>Grade 5 Science:  Areas Needing Improvement</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7" name="Rectangle 1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pic>
        <p:nvPicPr>
          <p:cNvPr id="15"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8047632" y="6088040"/>
            <a:ext cx="1007389" cy="685800"/>
          </a:xfrm>
          <a:prstGeom prst="rect">
            <a:avLst/>
          </a:prstGeom>
          <a:noFill/>
        </p:spPr>
      </p:pic>
      <p:cxnSp>
        <p:nvCxnSpPr>
          <p:cNvPr id="16" name="Straight Connector 15"/>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18" name="Slide Number Placeholder 17"/>
          <p:cNvSpPr>
            <a:spLocks noGrp="1"/>
          </p:cNvSpPr>
          <p:nvPr>
            <p:ph type="sldNum" sz="quarter" idx="4"/>
          </p:nvPr>
        </p:nvSpPr>
        <p:spPr/>
        <p:txBody>
          <a:bodyPr/>
          <a:lstStyle/>
          <a:p>
            <a:pPr>
              <a:defRPr/>
            </a:pPr>
            <a:fld id="{A9A5158B-59F5-4681-9063-378CB2E808EA}" type="slidenum">
              <a:rPr lang="en-US" smtClean="0"/>
              <a:pPr>
                <a:defRPr/>
              </a:pPr>
              <a:t>10</a:t>
            </a:fld>
            <a:endParaRPr lang="en-US"/>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98928045"/>
      </p:ext>
    </p:extLst>
  </p:cSld>
  <p:clrMapOvr>
    <a:masterClrMapping/>
  </p:clrMapOvr>
  <mc:AlternateContent xmlns:mc="http://schemas.openxmlformats.org/markup-compatibility/2006" xmlns:p14="http://schemas.microsoft.com/office/powerpoint/2010/main">
    <mc:Choice Requires="p14">
      <p:transition spd="slow" p14:dur="2000" advTm="61748"/>
    </mc:Choice>
    <mc:Fallback xmlns="">
      <p:transition spd="slow" advTm="617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762000" y="1657350"/>
            <a:ext cx="5486400" cy="4345390"/>
            <a:chOff x="762000" y="1657350"/>
            <a:chExt cx="5486400" cy="4345390"/>
          </a:xfrm>
        </p:grpSpPr>
        <p:pic>
          <p:nvPicPr>
            <p:cNvPr id="1044817" name="Picture 3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3650065"/>
              <a:ext cx="4800600"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4816" name="Picture 3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1657350"/>
              <a:ext cx="3352800"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3" name="Content Placeholder 12"/>
          <p:cNvSpPr>
            <a:spLocks noGrp="1"/>
          </p:cNvSpPr>
          <p:nvPr>
            <p:ph idx="1"/>
          </p:nvPr>
        </p:nvSpPr>
        <p:spPr>
          <a:xfrm>
            <a:off x="457200" y="1570037"/>
            <a:ext cx="8229600" cy="4525963"/>
          </a:xfrm>
        </p:spPr>
        <p:txBody>
          <a:bodyPr/>
          <a:lstStyle/>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6600FF"/>
              </a:solidFill>
            </a:endParaRPr>
          </a:p>
          <a:p>
            <a:pPr marL="0" eaLnBrk="1" hangingPunct="1">
              <a:buNone/>
            </a:pPr>
            <a:endParaRPr lang="en-US" sz="2400" dirty="0"/>
          </a:p>
          <a:p>
            <a:pPr marL="0" eaLnBrk="1" hangingPunct="1">
              <a:buFont typeface="Wingdings 2" pitchFamily="18" charset="2"/>
              <a:buNone/>
            </a:pPr>
            <a:endParaRPr lang="en-US" sz="2400" b="1" dirty="0"/>
          </a:p>
        </p:txBody>
      </p:sp>
      <p:sp>
        <p:nvSpPr>
          <p:cNvPr id="7" name="Title 6"/>
          <p:cNvSpPr>
            <a:spLocks noGrp="1"/>
          </p:cNvSpPr>
          <p:nvPr>
            <p:ph type="title"/>
          </p:nvPr>
        </p:nvSpPr>
        <p:spPr>
          <a:xfrm>
            <a:off x="304800" y="457200"/>
            <a:ext cx="8839200" cy="1143000"/>
          </a:xfrm>
        </p:spPr>
        <p:txBody>
          <a:bodyPr/>
          <a:lstStyle/>
          <a:p>
            <a:r>
              <a:rPr lang="en-US" sz="3200" b="1" dirty="0"/>
              <a:t>Grade 5 Science Released Item</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8" cstate="print"/>
          <a:srcRect/>
          <a:stretch>
            <a:fillRect/>
          </a:stretch>
        </p:blipFill>
        <p:spPr bwMode="auto">
          <a:xfrm>
            <a:off x="7696200" y="5943600"/>
            <a:ext cx="1007389" cy="685800"/>
          </a:xfrm>
          <a:prstGeom prst="rect">
            <a:avLst/>
          </a:prstGeom>
          <a:noFill/>
        </p:spPr>
      </p:pic>
      <p:sp>
        <p:nvSpPr>
          <p:cNvPr id="11" name="Rectangle 10"/>
          <p:cNvSpPr/>
          <p:nvPr/>
        </p:nvSpPr>
        <p:spPr>
          <a:xfrm>
            <a:off x="609600" y="2514600"/>
            <a:ext cx="7391400" cy="3139321"/>
          </a:xfrm>
          <a:prstGeom prst="rect">
            <a:avLst/>
          </a:prstGeom>
        </p:spPr>
        <p:txBody>
          <a:bodyPr wrap="square">
            <a:spAutoFit/>
          </a:bodyPr>
          <a:lstStyle/>
          <a:p>
            <a:endParaRPr lang="en-US" b="1" dirty="0"/>
          </a:p>
          <a:p>
            <a:r>
              <a:rPr lang="en-US" b="1" dirty="0"/>
              <a:t> </a:t>
            </a:r>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1" imgW="114151" imgH="215619" progId="Equation.3">
                  <p:embed/>
                </p:oleObj>
              </mc:Choice>
              <mc:Fallback>
                <p:oleObj name="Equation" r:id="rId11" imgW="114151" imgH="215619" progId="Equation.3">
                  <p:embed/>
                  <p:pic>
                    <p:nvPicPr>
                      <p:cNvPr id="0"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2" imgW="114151" imgH="215619" progId="Equation.3">
                  <p:embed/>
                </p:oleObj>
              </mc:Choice>
              <mc:Fallback>
                <p:oleObj name="Equation" r:id="rId12" imgW="114151" imgH="215619" progId="Equation.3">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3" name="Rectangle 7"/>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6" name="Rectangle 10"/>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9"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2" name="Rectangle 16"/>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5" name="Rectangle 19"/>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8" name="Rectangle 22"/>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7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0" name="Rectangle 26"/>
          <p:cNvSpPr>
            <a:spLocks noChangeArrowheads="1"/>
          </p:cNvSpPr>
          <p:nvPr/>
        </p:nvSpPr>
        <p:spPr bwMode="auto">
          <a:xfrm>
            <a:off x="0" y="809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3" name="Rectangle 2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6" name="Rectangle 32"/>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9" name="Rectangle 3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0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02" name="Rectangle 3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7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1"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cxnSp>
        <p:nvCxnSpPr>
          <p:cNvPr id="91" name="Straight Connector 90"/>
          <p:cNvCxnSpPr/>
          <p:nvPr/>
        </p:nvCxnSpPr>
        <p:spPr>
          <a:xfrm>
            <a:off x="0" y="3048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62566"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67" name="Rectangle 103"/>
          <p:cNvSpPr>
            <a:spLocks noChangeArrowheads="1"/>
          </p:cNvSpPr>
          <p:nvPr/>
        </p:nvSpPr>
        <p:spPr bwMode="auto">
          <a:xfrm>
            <a:off x="0" y="962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6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2" name="Rectangle 10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3" name="Rectangle 10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5" name="Rectangle 1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6" name="Rectangle 112"/>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8" name="Rectangle 1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9" name="Rectangle 115"/>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1" name="Rectangle 1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2" name="Rectangle 11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4" name="Rectangle 1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5" name="Rectangle 12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7" name="Rectangle 1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8" name="Rectangle 124"/>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0" name="Rectangle 1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1" name="Rectangle 127"/>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3" name="Rectangle 1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4" name="Rectangle 130"/>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6" name="Rectangle 1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7" name="Rectangle 133"/>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9" name="Rectangle 13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600" name="Rectangle 136"/>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0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10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19373" name="Rectangle 2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19374" name="Rectangle 206"/>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1" name="Slide Number Placeholder 110"/>
          <p:cNvSpPr>
            <a:spLocks noGrp="1"/>
          </p:cNvSpPr>
          <p:nvPr>
            <p:ph type="sldNum" sz="quarter" idx="4"/>
          </p:nvPr>
        </p:nvSpPr>
        <p:spPr>
          <a:xfrm>
            <a:off x="609600" y="6324600"/>
            <a:ext cx="533400" cy="365125"/>
          </a:xfrm>
        </p:spPr>
        <p:txBody>
          <a:bodyPr/>
          <a:lstStyle/>
          <a:p>
            <a:pPr>
              <a:defRPr/>
            </a:pPr>
            <a:fld id="{A9A5158B-59F5-4681-9063-378CB2E808EA}" type="slidenum">
              <a:rPr lang="en-US" smtClean="0"/>
              <a:pPr>
                <a:defRPr/>
              </a:pPr>
              <a:t>11</a:t>
            </a:fld>
            <a:endParaRPr lang="en-US" dirty="0"/>
          </a:p>
        </p:txBody>
      </p:sp>
      <p:sp>
        <p:nvSpPr>
          <p:cNvPr id="110" name="Rectangle 109"/>
          <p:cNvSpPr/>
          <p:nvPr/>
        </p:nvSpPr>
        <p:spPr>
          <a:xfrm>
            <a:off x="1371600" y="4575363"/>
            <a:ext cx="3352800" cy="336693"/>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Audio 1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3"/>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2201"/>
    </mc:Choice>
    <mc:Fallback xmlns="">
      <p:transition spd="slow" advTm="222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0"/>
                </p:tgtEl>
              </p:cMediaNode>
            </p:audio>
          </p:childTnLst>
        </p:cTn>
      </p:par>
    </p:tnLst>
    <p:bldLst>
      <p:bldP spid="1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6600FF"/>
              </a:solidFill>
            </a:endParaRPr>
          </a:p>
          <a:p>
            <a:pPr marL="0" eaLnBrk="1" hangingPunct="1">
              <a:buNone/>
            </a:pPr>
            <a:endParaRPr lang="en-US" sz="2400" dirty="0"/>
          </a:p>
          <a:p>
            <a:pPr marL="0" eaLnBrk="1" hangingPunct="1">
              <a:buFont typeface="Wingdings 2" pitchFamily="18" charset="2"/>
              <a:buNone/>
            </a:pPr>
            <a:endParaRPr lang="en-US" sz="2400" b="1" dirty="0"/>
          </a:p>
        </p:txBody>
      </p:sp>
      <p:sp>
        <p:nvSpPr>
          <p:cNvPr id="7" name="Title 6"/>
          <p:cNvSpPr>
            <a:spLocks noGrp="1"/>
          </p:cNvSpPr>
          <p:nvPr>
            <p:ph type="title"/>
          </p:nvPr>
        </p:nvSpPr>
        <p:spPr>
          <a:xfrm>
            <a:off x="304800" y="457200"/>
            <a:ext cx="8839200" cy="1143000"/>
          </a:xfrm>
        </p:spPr>
        <p:txBody>
          <a:bodyPr/>
          <a:lstStyle/>
          <a:p>
            <a:r>
              <a:rPr lang="en-US" sz="3200" b="1" dirty="0"/>
              <a:t>Grade 5 Science Example Item</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sp>
        <p:nvSpPr>
          <p:cNvPr id="11" name="Rectangle 10"/>
          <p:cNvSpPr/>
          <p:nvPr/>
        </p:nvSpPr>
        <p:spPr>
          <a:xfrm>
            <a:off x="609600" y="2514600"/>
            <a:ext cx="7391400" cy="3139321"/>
          </a:xfrm>
          <a:prstGeom prst="rect">
            <a:avLst/>
          </a:prstGeom>
        </p:spPr>
        <p:txBody>
          <a:bodyPr wrap="square">
            <a:spAutoFit/>
          </a:bodyPr>
          <a:lstStyle/>
          <a:p>
            <a:endParaRPr lang="en-US" b="1" dirty="0"/>
          </a:p>
          <a:p>
            <a:r>
              <a:rPr lang="en-US" b="1" dirty="0"/>
              <a:t> </a:t>
            </a:r>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7" imgW="114151" imgH="215619" progId="Equation.3">
                  <p:embed/>
                </p:oleObj>
              </mc:Choice>
              <mc:Fallback>
                <p:oleObj name="Equation" r:id="rId7" imgW="114151" imgH="21561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0" imgW="114151" imgH="215619" progId="Equation.3">
                  <p:embed/>
                </p:oleObj>
              </mc:Choice>
              <mc:Fallback>
                <p:oleObj name="Equation" r:id="rId10" imgW="114151" imgH="21561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3" name="Rectangle 7"/>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6" name="Rectangle 10"/>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9"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2" name="Rectangle 16"/>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5" name="Rectangle 19"/>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8" name="Rectangle 22"/>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7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0" name="Rectangle 26"/>
          <p:cNvSpPr>
            <a:spLocks noChangeArrowheads="1"/>
          </p:cNvSpPr>
          <p:nvPr/>
        </p:nvSpPr>
        <p:spPr bwMode="auto">
          <a:xfrm>
            <a:off x="0" y="809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3" name="Rectangle 2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6" name="Rectangle 32"/>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9" name="Rectangle 3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0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02" name="Rectangle 3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7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1"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cxnSp>
        <p:nvCxnSpPr>
          <p:cNvPr id="91" name="Straight Connector 90"/>
          <p:cNvCxnSpPr/>
          <p:nvPr/>
        </p:nvCxnSpPr>
        <p:spPr>
          <a:xfrm>
            <a:off x="0" y="3048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62566"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67" name="Rectangle 103"/>
          <p:cNvSpPr>
            <a:spLocks noChangeArrowheads="1"/>
          </p:cNvSpPr>
          <p:nvPr/>
        </p:nvSpPr>
        <p:spPr bwMode="auto">
          <a:xfrm>
            <a:off x="0" y="962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6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2" name="Rectangle 10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3" name="Rectangle 10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5" name="Rectangle 1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6" name="Rectangle 112"/>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8" name="Rectangle 1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9" name="Rectangle 115"/>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1" name="Rectangle 1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2" name="Rectangle 11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4" name="Rectangle 1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5" name="Rectangle 12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7" name="Rectangle 1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8" name="Rectangle 124"/>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0" name="Rectangle 1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1" name="Rectangle 127"/>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3" name="Rectangle 1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4" name="Rectangle 130"/>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6" name="Rectangle 1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7" name="Rectangle 133"/>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9" name="Rectangle 13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600" name="Rectangle 136"/>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0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10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19373" name="Rectangle 2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19374" name="Rectangle 206"/>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1" name="Slide Number Placeholder 110"/>
          <p:cNvSpPr>
            <a:spLocks noGrp="1"/>
          </p:cNvSpPr>
          <p:nvPr>
            <p:ph type="sldNum" sz="quarter" idx="4"/>
          </p:nvPr>
        </p:nvSpPr>
        <p:spPr>
          <a:xfrm>
            <a:off x="609600" y="6324600"/>
            <a:ext cx="533400" cy="365125"/>
          </a:xfrm>
        </p:spPr>
        <p:txBody>
          <a:bodyPr/>
          <a:lstStyle/>
          <a:p>
            <a:pPr>
              <a:defRPr/>
            </a:pPr>
            <a:fld id="{A9A5158B-59F5-4681-9063-378CB2E808EA}" type="slidenum">
              <a:rPr lang="en-US" smtClean="0"/>
              <a:pPr>
                <a:defRPr/>
              </a:pPr>
              <a:t>12</a:t>
            </a:fld>
            <a:endParaRPr lang="en-US" dirty="0"/>
          </a:p>
        </p:txBody>
      </p:sp>
      <p:sp>
        <p:nvSpPr>
          <p:cNvPr id="109" name="TextBox 108"/>
          <p:cNvSpPr txBox="1"/>
          <p:nvPr/>
        </p:nvSpPr>
        <p:spPr>
          <a:xfrm>
            <a:off x="457200" y="1676400"/>
            <a:ext cx="8458200" cy="4154984"/>
          </a:xfrm>
          <a:prstGeom prst="rect">
            <a:avLst/>
          </a:prstGeom>
          <a:noFill/>
        </p:spPr>
        <p:txBody>
          <a:bodyPr wrap="square" rtlCol="0">
            <a:spAutoFit/>
          </a:bodyPr>
          <a:lstStyle/>
          <a:p>
            <a:r>
              <a:rPr lang="en-US" sz="2400" b="1" dirty="0">
                <a:latin typeface="+mn-lt"/>
              </a:rPr>
              <a:t>A large balloon and a small balloon are both filled with helium.  Which statement describes the helium in the balloons?</a:t>
            </a:r>
          </a:p>
          <a:p>
            <a:endParaRPr lang="en-US" sz="2400" b="1" dirty="0">
              <a:latin typeface="+mn-lt"/>
            </a:endParaRPr>
          </a:p>
          <a:p>
            <a:pPr marL="457200" indent="-457200">
              <a:buFont typeface="+mj-lt"/>
              <a:buAutoNum type="alphaUcPeriod"/>
            </a:pPr>
            <a:r>
              <a:rPr lang="en-US" sz="2400" b="1" dirty="0">
                <a:latin typeface="+mn-lt"/>
              </a:rPr>
              <a:t>The helium in the large balloon contains the same number of molecules as the helium in the small balloon.</a:t>
            </a:r>
          </a:p>
          <a:p>
            <a:pPr marL="457200" indent="-457200">
              <a:buFont typeface="+mj-lt"/>
              <a:buAutoNum type="alphaUcPeriod"/>
            </a:pPr>
            <a:r>
              <a:rPr lang="en-US" sz="2400" b="1" dirty="0">
                <a:latin typeface="+mn-lt"/>
              </a:rPr>
              <a:t>The helium in the large balloon has larger atoms than the helium in the small balloon.</a:t>
            </a:r>
          </a:p>
          <a:p>
            <a:pPr marL="457200" indent="-457200">
              <a:buFont typeface="+mj-lt"/>
              <a:buAutoNum type="alphaUcPeriod"/>
            </a:pPr>
            <a:r>
              <a:rPr lang="en-US" sz="2400" b="1" dirty="0">
                <a:latin typeface="+mn-lt"/>
              </a:rPr>
              <a:t>The helium in both balloons is made up of the same type of atoms.</a:t>
            </a:r>
          </a:p>
          <a:p>
            <a:pPr marL="457200" indent="-457200">
              <a:buFont typeface="+mj-lt"/>
              <a:buAutoNum type="alphaUcPeriod"/>
            </a:pPr>
            <a:r>
              <a:rPr lang="en-US" sz="2400" b="1" dirty="0">
                <a:latin typeface="+mn-lt"/>
              </a:rPr>
              <a:t>The helium in both balloons is made up of three different gases.</a:t>
            </a:r>
          </a:p>
        </p:txBody>
      </p:sp>
      <p:sp>
        <p:nvSpPr>
          <p:cNvPr id="110" name="Rectangle 109"/>
          <p:cNvSpPr/>
          <p:nvPr/>
        </p:nvSpPr>
        <p:spPr>
          <a:xfrm>
            <a:off x="914400" y="4316104"/>
            <a:ext cx="7696200" cy="685800"/>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Audio 2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745871773"/>
      </p:ext>
    </p:extLst>
  </p:cSld>
  <p:clrMapOvr>
    <a:masterClrMapping/>
  </p:clrMapOvr>
  <mc:AlternateContent xmlns:mc="http://schemas.openxmlformats.org/markup-compatibility/2006" xmlns:p14="http://schemas.microsoft.com/office/powerpoint/2010/main">
    <mc:Choice Requires="p14">
      <p:transition spd="slow" p14:dur="2000" advTm="36369"/>
    </mc:Choice>
    <mc:Fallback xmlns="">
      <p:transition spd="slow" advTm="363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2"/>
                </p:tgtEl>
              </p:cMediaNode>
            </p:audio>
          </p:childTnLst>
        </p:cTn>
      </p:par>
    </p:tnLst>
    <p:bldLst>
      <p:bldP spid="1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381000" y="1371600"/>
            <a:ext cx="8534400" cy="4572000"/>
          </a:xfrm>
          <a:ln>
            <a:noFill/>
          </a:ln>
        </p:spPr>
        <p:txBody>
          <a:bodyPr/>
          <a:lstStyle/>
          <a:p>
            <a:pPr marL="0">
              <a:spcBef>
                <a:spcPts val="0"/>
              </a:spcBef>
              <a:buNone/>
            </a:pPr>
            <a:r>
              <a:rPr lang="en-US" sz="2800" dirty="0"/>
              <a:t>This concludes the student performance information for the  spring 2014 Grade 5 Science SOL test.</a:t>
            </a:r>
          </a:p>
          <a:p>
            <a:pPr>
              <a:spcBef>
                <a:spcPts val="0"/>
              </a:spcBef>
              <a:buNone/>
            </a:pPr>
            <a:endParaRPr lang="en-US" sz="2800" dirty="0"/>
          </a:p>
          <a:p>
            <a:pPr marL="0">
              <a:spcBef>
                <a:spcPts val="0"/>
              </a:spcBef>
              <a:buNone/>
            </a:pPr>
            <a:r>
              <a:rPr lang="en-US" sz="2800" dirty="0"/>
              <a:t>Additionally, test preparation </a:t>
            </a:r>
            <a:r>
              <a:rPr lang="en-US" sz="2800" b="1" dirty="0"/>
              <a:t>practice items </a:t>
            </a:r>
            <a:r>
              <a:rPr lang="en-US" sz="2800" dirty="0"/>
              <a:t>for</a:t>
            </a:r>
          </a:p>
          <a:p>
            <a:pPr marL="0">
              <a:spcBef>
                <a:spcPts val="0"/>
              </a:spcBef>
              <a:buNone/>
            </a:pPr>
            <a:r>
              <a:rPr lang="en-US" sz="2800" dirty="0"/>
              <a:t>this test can be found on the Virginia Department of Education Web site at:</a:t>
            </a:r>
          </a:p>
          <a:p>
            <a:pPr>
              <a:spcBef>
                <a:spcPts val="0"/>
              </a:spcBef>
              <a:buNone/>
            </a:pPr>
            <a:endParaRPr lang="en-US" sz="2000" b="1" dirty="0">
              <a:solidFill>
                <a:srgbClr val="002060"/>
              </a:solidFill>
            </a:endParaRPr>
          </a:p>
          <a:p>
            <a:pPr marL="0" indent="0" eaLnBrk="1" hangingPunct="1">
              <a:buNone/>
            </a:pPr>
            <a:r>
              <a:rPr lang="en-US" sz="2000" b="1" dirty="0">
                <a:solidFill>
                  <a:srgbClr val="0033CC"/>
                </a:solidFill>
                <a:hlinkClick r:id="rId5"/>
              </a:rPr>
              <a:t>https://www.doe.virginia.gov/teaching-learning-assessment/student-assessment/sol-practice-items-all-subjects</a:t>
            </a:r>
            <a:r>
              <a:rPr lang="en-US" sz="2000" b="1" dirty="0">
                <a:hlinkClick r:id="rId5"/>
              </a:rPr>
              <a:t> </a:t>
            </a:r>
            <a:endParaRPr lang="en-US" sz="2000" b="1" dirty="0"/>
          </a:p>
          <a:p>
            <a:pPr marL="114300" indent="-457200" eaLnBrk="1" hangingPunct="1">
              <a:buNone/>
            </a:pPr>
            <a:endParaRPr lang="en-US" sz="2000" b="1" dirty="0"/>
          </a:p>
          <a:p>
            <a:pPr eaLnBrk="1" hangingPunct="1">
              <a:buFont typeface="Wingdings 2" pitchFamily="18" charset="2"/>
              <a:buNone/>
            </a:pPr>
            <a:endParaRPr lang="en-US" sz="2400" b="1" dirty="0">
              <a:solidFill>
                <a:srgbClr val="6600FF"/>
              </a:solidFill>
            </a:endParaRPr>
          </a:p>
          <a:p>
            <a:pPr eaLnBrk="1" hangingPunct="1">
              <a:buFont typeface="Wingdings 2" pitchFamily="18" charset="2"/>
              <a:buNone/>
            </a:pPr>
            <a:endParaRPr lang="en-US" sz="2400" b="1" dirty="0">
              <a:solidFill>
                <a:srgbClr val="6600FF"/>
              </a:solidFill>
            </a:endParaRPr>
          </a:p>
          <a:p>
            <a:pPr eaLnBrk="1" hangingPunct="1">
              <a:buFont typeface="Wingdings 2" pitchFamily="18" charset="2"/>
              <a:buNone/>
            </a:pPr>
            <a:endParaRPr lang="en-US" sz="2400" b="1" dirty="0">
              <a:solidFill>
                <a:srgbClr val="6600FF"/>
              </a:solidFill>
            </a:endParaRPr>
          </a:p>
        </p:txBody>
      </p:sp>
      <p:sp>
        <p:nvSpPr>
          <p:cNvPr id="7" name="Title 6"/>
          <p:cNvSpPr>
            <a:spLocks noGrp="1"/>
          </p:cNvSpPr>
          <p:nvPr>
            <p:ph type="title"/>
          </p:nvPr>
        </p:nvSpPr>
        <p:spPr>
          <a:xfrm>
            <a:off x="304800" y="457200"/>
            <a:ext cx="8839200" cy="914400"/>
          </a:xfrm>
        </p:spPr>
        <p:txBody>
          <a:bodyPr/>
          <a:lstStyle/>
          <a:p>
            <a:r>
              <a:rPr lang="en-US" sz="3200" b="1" dirty="0">
                <a:solidFill>
                  <a:srgbClr val="4F6228"/>
                </a:solidFill>
              </a:rPr>
              <a:t>Practice Items</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sp>
        <p:nvSpPr>
          <p:cNvPr id="11" name="Rectangle 10"/>
          <p:cNvSpPr/>
          <p:nvPr/>
        </p:nvSpPr>
        <p:spPr>
          <a:xfrm>
            <a:off x="609600" y="2514600"/>
            <a:ext cx="7391400" cy="3139321"/>
          </a:xfrm>
          <a:prstGeom prst="rect">
            <a:avLst/>
          </a:prstGeom>
        </p:spPr>
        <p:txBody>
          <a:bodyPr wrap="square">
            <a:spAutoFit/>
          </a:bodyPr>
          <a:lstStyle/>
          <a:p>
            <a:endParaRPr lang="en-US" b="1" dirty="0"/>
          </a:p>
          <a:p>
            <a:r>
              <a:rPr lang="en-US" b="1" dirty="0"/>
              <a:t> </a:t>
            </a:r>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7" imgW="114151" imgH="215619" progId="Equation.3">
                  <p:embed/>
                </p:oleObj>
              </mc:Choice>
              <mc:Fallback>
                <p:oleObj name="Equation" r:id="rId7" imgW="114151" imgH="215619" progId="Equation.3">
                  <p:embed/>
                  <p:pic>
                    <p:nvPicPr>
                      <p:cNvPr id="0" name="Picture 6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Picture 6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0" imgW="114151" imgH="215619" progId="Equation.3">
                  <p:embed/>
                </p:oleObj>
              </mc:Choice>
              <mc:Fallback>
                <p:oleObj name="Equation" r:id="rId10" imgW="114151" imgH="215619" progId="Equation.3">
                  <p:embed/>
                  <p:pic>
                    <p:nvPicPr>
                      <p:cNvPr id="0" name="Picture 6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60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0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60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0" name="Rectangle 10"/>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61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3"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cxnSp>
        <p:nvCxnSpPr>
          <p:cNvPr id="55" name="Straight Connector 54"/>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0"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52" name="Slide Number Placeholder 51"/>
          <p:cNvSpPr>
            <a:spLocks noGrp="1"/>
          </p:cNvSpPr>
          <p:nvPr>
            <p:ph type="sldNum" sz="quarter" idx="4"/>
          </p:nvPr>
        </p:nvSpPr>
        <p:spPr/>
        <p:txBody>
          <a:bodyPr/>
          <a:lstStyle/>
          <a:p>
            <a:pPr>
              <a:defRPr/>
            </a:pPr>
            <a:fld id="{A9A5158B-59F5-4681-9063-378CB2E808EA}" type="slidenum">
              <a:rPr lang="en-US" smtClean="0"/>
              <a:pPr>
                <a:defRPr/>
              </a:pPr>
              <a:t>13</a:t>
            </a:fld>
            <a:endParaRPr lang="en-US"/>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4233"/>
    </mc:Choice>
    <mc:Fallback xmlns="">
      <p:transition spd="slow" advTm="242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609600" y="1371600"/>
            <a:ext cx="8229600" cy="4525963"/>
          </a:xfrm>
        </p:spPr>
        <p:txBody>
          <a:bodyPr/>
          <a:lstStyle/>
          <a:p>
            <a:pPr marL="0" algn="ctr">
              <a:spcBef>
                <a:spcPts val="0"/>
              </a:spcBef>
              <a:buNone/>
            </a:pPr>
            <a:r>
              <a:rPr lang="en-US" sz="2800" b="1" dirty="0"/>
              <a:t>For questions regarding assessment, please contact</a:t>
            </a:r>
          </a:p>
          <a:p>
            <a:pPr marL="0" algn="ctr">
              <a:spcBef>
                <a:spcPts val="0"/>
              </a:spcBef>
              <a:buNone/>
            </a:pPr>
            <a:r>
              <a:rPr lang="en-US" sz="2800" b="1" dirty="0">
                <a:solidFill>
                  <a:srgbClr val="77933C"/>
                </a:solidFill>
                <a:hlinkClick r:id="rId5"/>
              </a:rPr>
              <a:t>Student_assessment@doe.virginia.gov</a:t>
            </a:r>
            <a:endParaRPr lang="en-US" sz="2800" b="1" dirty="0">
              <a:solidFill>
                <a:srgbClr val="77933C"/>
              </a:solidFill>
            </a:endParaRPr>
          </a:p>
          <a:p>
            <a:pPr marL="0" algn="ctr">
              <a:spcBef>
                <a:spcPts val="0"/>
              </a:spcBef>
              <a:buNone/>
            </a:pPr>
            <a:endParaRPr lang="en-US" sz="2800" b="1" dirty="0"/>
          </a:p>
          <a:p>
            <a:pPr marL="0" algn="ctr">
              <a:spcBef>
                <a:spcPts val="0"/>
              </a:spcBef>
              <a:buNone/>
            </a:pPr>
            <a:r>
              <a:rPr lang="en-US" sz="2800" b="1" dirty="0"/>
              <a:t>For questions regarding instruction, please contact </a:t>
            </a:r>
            <a:r>
              <a:rPr lang="en-US" sz="2800" b="1" dirty="0">
                <a:hlinkClick r:id="rId6"/>
              </a:rPr>
              <a:t>Instruction@doe.virginia.gov</a:t>
            </a:r>
            <a:endParaRPr lang="en-US" sz="2800" b="1" dirty="0"/>
          </a:p>
          <a:p>
            <a:pPr>
              <a:spcBef>
                <a:spcPts val="0"/>
              </a:spcBef>
              <a:buNone/>
            </a:pPr>
            <a:endParaRPr lang="en-US" sz="2800" dirty="0"/>
          </a:p>
          <a:p>
            <a:pPr marL="114300" indent="-457200" eaLnBrk="1" hangingPunct="1">
              <a:buNone/>
            </a:pPr>
            <a:endParaRPr lang="en-US" sz="2000" b="1" dirty="0"/>
          </a:p>
          <a:p>
            <a:pPr marL="114300" indent="-457200" eaLnBrk="1" hangingPunct="1">
              <a:buFont typeface="Wingdings 2" pitchFamily="18" charset="2"/>
              <a:buAutoNum type="alphaLcParenR"/>
            </a:pPr>
            <a:endParaRPr lang="en-US" sz="2400" dirty="0"/>
          </a:p>
          <a:p>
            <a:pPr eaLnBrk="1" hangingPunct="1">
              <a:buFont typeface="Wingdings 2" pitchFamily="18" charset="2"/>
              <a:buNone/>
            </a:pPr>
            <a:endParaRPr lang="en-US" sz="2400" b="1" dirty="0">
              <a:solidFill>
                <a:srgbClr val="6600FF"/>
              </a:solidFill>
            </a:endParaRPr>
          </a:p>
          <a:p>
            <a:pPr eaLnBrk="1" hangingPunct="1">
              <a:buFont typeface="Wingdings 2" pitchFamily="18" charset="2"/>
              <a:buNone/>
            </a:pPr>
            <a:endParaRPr lang="en-US" sz="2400" b="1" dirty="0">
              <a:solidFill>
                <a:srgbClr val="6600FF"/>
              </a:solidFill>
            </a:endParaRPr>
          </a:p>
          <a:p>
            <a:pPr eaLnBrk="1" hangingPunct="1">
              <a:buFont typeface="Wingdings 2" pitchFamily="18" charset="2"/>
              <a:buNone/>
            </a:pPr>
            <a:endParaRPr lang="en-US" sz="2400" b="1" dirty="0">
              <a:solidFill>
                <a:srgbClr val="6600FF"/>
              </a:solidFill>
            </a:endParaRPr>
          </a:p>
        </p:txBody>
      </p:sp>
      <p:sp>
        <p:nvSpPr>
          <p:cNvPr id="7" name="Title 6"/>
          <p:cNvSpPr>
            <a:spLocks noGrp="1"/>
          </p:cNvSpPr>
          <p:nvPr>
            <p:ph type="title"/>
          </p:nvPr>
        </p:nvSpPr>
        <p:spPr>
          <a:xfrm>
            <a:off x="304800" y="457200"/>
            <a:ext cx="8839200" cy="914400"/>
          </a:xfrm>
        </p:spPr>
        <p:txBody>
          <a:bodyPr/>
          <a:lstStyle/>
          <a:p>
            <a:r>
              <a:rPr lang="en-US" sz="3200" b="1" dirty="0">
                <a:solidFill>
                  <a:srgbClr val="4F6228"/>
                </a:solidFill>
              </a:rPr>
              <a:t>Contact Information</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7" cstate="print"/>
          <a:srcRect/>
          <a:stretch>
            <a:fillRect/>
          </a:stretch>
        </p:blipFill>
        <p:spPr bwMode="auto">
          <a:xfrm>
            <a:off x="7696200" y="5943600"/>
            <a:ext cx="1007389" cy="685800"/>
          </a:xfrm>
          <a:prstGeom prst="rect">
            <a:avLst/>
          </a:prstGeom>
          <a:noFill/>
        </p:spPr>
      </p:pic>
      <p:sp>
        <p:nvSpPr>
          <p:cNvPr id="11" name="Rectangle 10"/>
          <p:cNvSpPr/>
          <p:nvPr/>
        </p:nvSpPr>
        <p:spPr>
          <a:xfrm>
            <a:off x="609600" y="2514600"/>
            <a:ext cx="7391400" cy="3139321"/>
          </a:xfrm>
          <a:prstGeom prst="rect">
            <a:avLst/>
          </a:prstGeom>
        </p:spPr>
        <p:txBody>
          <a:bodyPr wrap="square">
            <a:spAutoFit/>
          </a:bodyPr>
          <a:lstStyle/>
          <a:p>
            <a:endParaRPr lang="en-US" b="1" dirty="0">
              <a:solidFill>
                <a:prstClr val="black"/>
              </a:solidFill>
            </a:endParaRPr>
          </a:p>
          <a:p>
            <a:r>
              <a:rPr lang="en-US" b="1" dirty="0">
                <a:solidFill>
                  <a:prstClr val="black"/>
                </a:solidFill>
              </a:rPr>
              <a:t> </a:t>
            </a:r>
          </a:p>
          <a:p>
            <a:endParaRPr lang="en-US" b="1" dirty="0">
              <a:solidFill>
                <a:prstClr val="black"/>
              </a:solidFill>
            </a:endParaRPr>
          </a:p>
          <a:p>
            <a:endParaRPr lang="en-US" b="1" dirty="0">
              <a:solidFill>
                <a:prstClr val="black"/>
              </a:solidFill>
            </a:endParaRPr>
          </a:p>
          <a:p>
            <a:endParaRPr lang="en-US" b="1" dirty="0">
              <a:solidFill>
                <a:prstClr val="black"/>
              </a:solidFill>
            </a:endParaRPr>
          </a:p>
          <a:p>
            <a:endParaRPr lang="en-US" b="1" dirty="0">
              <a:solidFill>
                <a:prstClr val="black"/>
              </a:solidFill>
            </a:endParaRPr>
          </a:p>
          <a:p>
            <a:endParaRPr lang="en-US" b="1" dirty="0">
              <a:solidFill>
                <a:prstClr val="black"/>
              </a:solidFill>
            </a:endParaRPr>
          </a:p>
          <a:p>
            <a:endParaRPr lang="en-US" b="1" dirty="0">
              <a:solidFill>
                <a:prstClr val="black"/>
              </a:solidFill>
            </a:endParaRPr>
          </a:p>
          <a:p>
            <a:endParaRPr lang="en-US" b="1" dirty="0">
              <a:solidFill>
                <a:prstClr val="black"/>
              </a:solidFill>
            </a:endParaRPr>
          </a:p>
          <a:p>
            <a:endParaRPr lang="en-US" b="1" dirty="0">
              <a:solidFill>
                <a:prstClr val="black"/>
              </a:solidFill>
            </a:endParaRPr>
          </a:p>
          <a:p>
            <a:endParaRPr lang="en-US" b="1" dirty="0">
              <a:solidFill>
                <a:prstClr val="black"/>
              </a:solidFill>
            </a:endParaRPr>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8" imgW="114151" imgH="215619" progId="Equation.3">
                  <p:embed/>
                </p:oleObj>
              </mc:Choice>
              <mc:Fallback>
                <p:oleObj name="Equation" r:id="rId8" imgW="114151" imgH="215619" progId="Equation.3">
                  <p:embed/>
                  <p:pic>
                    <p:nvPicPr>
                      <p:cNvPr id="0" name="Picture 5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0" imgW="114151" imgH="215619" progId="Equation.3">
                  <p:embed/>
                </p:oleObj>
              </mc:Choice>
              <mc:Fallback>
                <p:oleObj name="Equation" r:id="rId10" imgW="114151" imgH="215619" progId="Equation.3">
                  <p:embed/>
                  <p:pic>
                    <p:nvPicPr>
                      <p:cNvPr id="0" name="Picture 5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1" imgW="114151" imgH="215619" progId="Equation.3">
                  <p:embed/>
                </p:oleObj>
              </mc:Choice>
              <mc:Fallback>
                <p:oleObj name="Equation" r:id="rId11" imgW="114151" imgH="215619" progId="Equation.3">
                  <p:embed/>
                  <p:pic>
                    <p:nvPicPr>
                      <p:cNvPr id="0" name="Picture 5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2560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560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2560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5610" name="Rectangle 10"/>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2561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5613"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cxnSp>
        <p:nvCxnSpPr>
          <p:cNvPr id="54" name="Straight Connector 53"/>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0"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56" name="Slide Number Placeholder 55"/>
          <p:cNvSpPr>
            <a:spLocks noGrp="1"/>
          </p:cNvSpPr>
          <p:nvPr>
            <p:ph type="sldNum" sz="quarter" idx="4"/>
          </p:nvPr>
        </p:nvSpPr>
        <p:spPr/>
        <p:txBody>
          <a:bodyPr/>
          <a:lstStyle/>
          <a:p>
            <a:pPr>
              <a:defRPr/>
            </a:pPr>
            <a:fld id="{A9A5158B-59F5-4681-9063-378CB2E808EA}" type="slidenum">
              <a:rPr lang="en-US" smtClean="0"/>
              <a:pPr>
                <a:defRPr/>
              </a:pPr>
              <a:t>14</a:t>
            </a:fld>
            <a:endParaRPr lang="en-US"/>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566363938"/>
      </p:ext>
    </p:extLst>
  </p:cSld>
  <p:clrMapOvr>
    <a:masterClrMapping/>
  </p:clrMapOvr>
  <mc:AlternateContent xmlns:mc="http://schemas.openxmlformats.org/markup-compatibility/2006" xmlns:p14="http://schemas.microsoft.com/office/powerpoint/2010/main">
    <mc:Choice Requires="p14">
      <p:transition spd="slow" p14:dur="2000" advTm="21207"/>
    </mc:Choice>
    <mc:Fallback xmlns="">
      <p:transition spd="slow" advTm="212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752600"/>
            <a:ext cx="8229600" cy="4525963"/>
          </a:xfrm>
        </p:spPr>
        <p:txBody>
          <a:bodyPr/>
          <a:lstStyle/>
          <a:p>
            <a:pPr>
              <a:buNone/>
            </a:pPr>
            <a:r>
              <a:rPr lang="en-US" sz="2800" b="1" dirty="0"/>
              <a:t>Observations, conclusions, inferences and predictions</a:t>
            </a:r>
          </a:p>
          <a:p>
            <a:r>
              <a:rPr lang="en-US" sz="2800" b="1" dirty="0">
                <a:solidFill>
                  <a:srgbClr val="4F6228"/>
                </a:solidFill>
              </a:rPr>
              <a:t>Identifying and distinguishing between observations, conclusions, inferences, and predictions (SOL 4.1a, 4.1e, 5.1h, 5.1i)</a:t>
            </a:r>
          </a:p>
          <a:p>
            <a:pPr>
              <a:buNone/>
            </a:pPr>
            <a:endParaRPr lang="en-US" sz="2800" b="1" dirty="0"/>
          </a:p>
          <a:p>
            <a:pPr>
              <a:buNone/>
            </a:pPr>
            <a:endParaRPr lang="en-US" sz="2800" b="1" dirty="0"/>
          </a:p>
          <a:p>
            <a:pPr>
              <a:buNone/>
            </a:pPr>
            <a:endParaRPr lang="en-US" sz="2800" b="1" dirty="0"/>
          </a:p>
          <a:p>
            <a:pPr marL="0">
              <a:spcBef>
                <a:spcPts val="0"/>
              </a:spcBef>
              <a:buNone/>
            </a:pPr>
            <a:r>
              <a:rPr lang="en-US" sz="1800" b="1" dirty="0"/>
              <a:t> </a:t>
            </a:r>
            <a:endParaRPr lang="en-US" sz="2400" b="1" dirty="0">
              <a:solidFill>
                <a:srgbClr val="77933C"/>
              </a:solidFill>
            </a:endParaRPr>
          </a:p>
          <a:p>
            <a:pPr>
              <a:buNone/>
            </a:pPr>
            <a:endParaRPr lang="en-US" sz="2400" b="1" dirty="0">
              <a:solidFill>
                <a:srgbClr val="77933C"/>
              </a:solidFill>
            </a:endParaRPr>
          </a:p>
        </p:txBody>
      </p:sp>
      <p:sp>
        <p:nvSpPr>
          <p:cNvPr id="7" name="Title 6"/>
          <p:cNvSpPr>
            <a:spLocks noGrp="1"/>
          </p:cNvSpPr>
          <p:nvPr>
            <p:ph type="title"/>
          </p:nvPr>
        </p:nvSpPr>
        <p:spPr>
          <a:xfrm>
            <a:off x="304800" y="457200"/>
            <a:ext cx="8839200" cy="1143000"/>
          </a:xfrm>
        </p:spPr>
        <p:txBody>
          <a:bodyPr/>
          <a:lstStyle/>
          <a:p>
            <a:r>
              <a:rPr lang="en-US" sz="3200" b="1" dirty="0"/>
              <a:t>Grade 5 Science:  Areas Needing Improvement</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7" name="Rectangle 1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pic>
        <p:nvPicPr>
          <p:cNvPr id="15"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8047632" y="6088040"/>
            <a:ext cx="1007389" cy="685800"/>
          </a:xfrm>
          <a:prstGeom prst="rect">
            <a:avLst/>
          </a:prstGeom>
          <a:noFill/>
        </p:spPr>
      </p:pic>
      <p:cxnSp>
        <p:nvCxnSpPr>
          <p:cNvPr id="16" name="Straight Connector 15"/>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18" name="Slide Number Placeholder 17"/>
          <p:cNvSpPr>
            <a:spLocks noGrp="1"/>
          </p:cNvSpPr>
          <p:nvPr>
            <p:ph type="sldNum" sz="quarter" idx="4"/>
          </p:nvPr>
        </p:nvSpPr>
        <p:spPr/>
        <p:txBody>
          <a:bodyPr/>
          <a:lstStyle/>
          <a:p>
            <a:pPr>
              <a:defRPr/>
            </a:pPr>
            <a:fld id="{A9A5158B-59F5-4681-9063-378CB2E808EA}" type="slidenum">
              <a:rPr lang="en-US" smtClean="0"/>
              <a:pPr>
                <a:defRPr/>
              </a:pPr>
              <a:t>2</a:t>
            </a:fld>
            <a:endParaRPr lang="en-US" dirty="0"/>
          </a:p>
        </p:txBody>
      </p:sp>
      <p:sp>
        <p:nvSpPr>
          <p:cNvPr id="4" name="TextBox 3"/>
          <p:cNvSpPr txBox="1"/>
          <p:nvPr/>
        </p:nvSpPr>
        <p:spPr>
          <a:xfrm>
            <a:off x="1143000" y="5903374"/>
            <a:ext cx="6629400" cy="369332"/>
          </a:xfrm>
          <a:prstGeom prst="rect">
            <a:avLst/>
          </a:prstGeom>
          <a:noFill/>
        </p:spPr>
        <p:txBody>
          <a:bodyPr wrap="square" rtlCol="0">
            <a:spAutoFit/>
          </a:bodyPr>
          <a:lstStyle/>
          <a:p>
            <a:r>
              <a:rPr lang="en-US" b="1" dirty="0">
                <a:latin typeface="+mn-lt"/>
              </a:rPr>
              <a:t>Resource:  </a:t>
            </a:r>
            <a:r>
              <a:rPr lang="en-US" b="1" dirty="0">
                <a:latin typeface="+mn-lt"/>
                <a:hlinkClick r:id="rId7"/>
              </a:rPr>
              <a:t>Practices for Science Investigation Progression</a:t>
            </a:r>
            <a:endParaRPr lang="en-US" dirty="0">
              <a:latin typeface="+mn-lt"/>
            </a:endParaRP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92190"/>
    </mc:Choice>
    <mc:Fallback xmlns="">
      <p:transition spd="slow" advTm="921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
                </p:tgtEl>
              </p:cMediaNode>
            </p:audio>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2591349"/>
            <a:ext cx="8229600" cy="4525963"/>
          </a:xfrm>
        </p:spPr>
        <p:txBody>
          <a:bodyPr/>
          <a:lstStyle/>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200" b="1" dirty="0"/>
          </a:p>
          <a:p>
            <a:pPr marL="0" eaLnBrk="1" hangingPunct="1">
              <a:buFont typeface="Wingdings 2" pitchFamily="18" charset="2"/>
              <a:buNone/>
            </a:pPr>
            <a:r>
              <a:rPr lang="en-US" sz="2200" b="1" dirty="0"/>
              <a:t>A student observed this hawk.  The student made an inference that</a:t>
            </a:r>
            <a:r>
              <a:rPr lang="en-US" sz="2200" b="1" strike="sngStrike" dirty="0"/>
              <a:t> </a:t>
            </a:r>
            <a:r>
              <a:rPr lang="en-US" sz="2200" b="1" dirty="0"/>
              <a:t>the hawk-</a:t>
            </a:r>
          </a:p>
          <a:p>
            <a:pPr marL="114300" indent="-457200" eaLnBrk="1" hangingPunct="1">
              <a:buFont typeface="+mj-lt"/>
              <a:buAutoNum type="alphaUcPeriod"/>
            </a:pPr>
            <a:r>
              <a:rPr lang="en-US" sz="2200" b="1" dirty="0"/>
              <a:t>has brown and white feathers</a:t>
            </a:r>
          </a:p>
          <a:p>
            <a:pPr marL="114300" indent="-457200" eaLnBrk="1" hangingPunct="1">
              <a:buFont typeface="+mj-lt"/>
              <a:buAutoNum type="alphaUcPeriod"/>
            </a:pPr>
            <a:r>
              <a:rPr lang="en-US" sz="2200" b="1" dirty="0"/>
              <a:t>uses its talons to catch small animals</a:t>
            </a:r>
            <a:endParaRPr lang="en-US" sz="2400" b="1" strike="sngStrike" dirty="0">
              <a:solidFill>
                <a:srgbClr val="4F6228"/>
              </a:solidFill>
            </a:endParaRPr>
          </a:p>
          <a:p>
            <a:pPr marL="114300" indent="-457200" eaLnBrk="1" hangingPunct="1">
              <a:buFont typeface="+mj-lt"/>
              <a:buAutoNum type="alphaUcPeriod"/>
            </a:pPr>
            <a:r>
              <a:rPr lang="en-US" sz="2200" b="1" dirty="0"/>
              <a:t>is getting ready to fly</a:t>
            </a:r>
          </a:p>
          <a:p>
            <a:pPr marL="114300" indent="-457200" eaLnBrk="1" hangingPunct="1">
              <a:buFont typeface="+mj-lt"/>
              <a:buAutoNum type="alphaUcPeriod"/>
            </a:pPr>
            <a:r>
              <a:rPr lang="en-US" sz="2200" b="1" dirty="0"/>
              <a:t>is perched in the tree</a:t>
            </a: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6600FF"/>
              </a:solidFill>
            </a:endParaRPr>
          </a:p>
          <a:p>
            <a:pPr marL="0" eaLnBrk="1" hangingPunct="1">
              <a:buNone/>
            </a:pPr>
            <a:endParaRPr lang="en-US" sz="2400" dirty="0"/>
          </a:p>
          <a:p>
            <a:pPr marL="0" eaLnBrk="1" hangingPunct="1">
              <a:buFont typeface="Wingdings 2" pitchFamily="18" charset="2"/>
              <a:buNone/>
            </a:pPr>
            <a:endParaRPr lang="en-US" sz="2400" b="1" dirty="0"/>
          </a:p>
        </p:txBody>
      </p:sp>
      <p:sp>
        <p:nvSpPr>
          <p:cNvPr id="7" name="Title 6"/>
          <p:cNvSpPr>
            <a:spLocks noGrp="1"/>
          </p:cNvSpPr>
          <p:nvPr>
            <p:ph type="title"/>
          </p:nvPr>
        </p:nvSpPr>
        <p:spPr>
          <a:xfrm>
            <a:off x="304800" y="348016"/>
            <a:ext cx="8839200" cy="1143000"/>
          </a:xfrm>
        </p:spPr>
        <p:txBody>
          <a:bodyPr/>
          <a:lstStyle/>
          <a:p>
            <a:r>
              <a:rPr lang="en-US" sz="3200" b="1" dirty="0"/>
              <a:t>Grade 5 Science Example Item</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sp>
        <p:nvSpPr>
          <p:cNvPr id="11" name="Rectangle 10"/>
          <p:cNvSpPr/>
          <p:nvPr/>
        </p:nvSpPr>
        <p:spPr>
          <a:xfrm>
            <a:off x="609600" y="2514600"/>
            <a:ext cx="7391400" cy="3139321"/>
          </a:xfrm>
          <a:prstGeom prst="rect">
            <a:avLst/>
          </a:prstGeom>
        </p:spPr>
        <p:txBody>
          <a:bodyPr wrap="square">
            <a:spAutoFit/>
          </a:bodyPr>
          <a:lstStyle/>
          <a:p>
            <a:endParaRPr lang="en-US" b="1" dirty="0"/>
          </a:p>
          <a:p>
            <a:r>
              <a:rPr lang="en-US" b="1" dirty="0"/>
              <a:t> </a:t>
            </a:r>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7" imgW="114151" imgH="215619" progId="Equation.3">
                  <p:embed/>
                </p:oleObj>
              </mc:Choice>
              <mc:Fallback>
                <p:oleObj name="Equation" r:id="rId7" imgW="114151" imgH="215619" progId="Equation.3">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23665356"/>
              </p:ext>
            </p:extLst>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0" imgW="114151" imgH="215619" progId="Equation.3">
                  <p:embed/>
                </p:oleObj>
              </mc:Choice>
              <mc:Fallback>
                <p:oleObj name="Equation" r:id="rId10" imgW="114151" imgH="215619"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3" name="Rectangle 7"/>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6" name="Rectangle 10"/>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9"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2" name="Rectangle 16"/>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5" name="Rectangle 19"/>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8" name="Rectangle 22"/>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7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0" name="Rectangle 26"/>
          <p:cNvSpPr>
            <a:spLocks noChangeArrowheads="1"/>
          </p:cNvSpPr>
          <p:nvPr/>
        </p:nvSpPr>
        <p:spPr bwMode="auto">
          <a:xfrm>
            <a:off x="0" y="809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3" name="Rectangle 2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6" name="Rectangle 32"/>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9" name="Rectangle 3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0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02" name="Rectangle 3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7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1"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cxnSp>
        <p:nvCxnSpPr>
          <p:cNvPr id="91" name="Straight Connector 90"/>
          <p:cNvCxnSpPr/>
          <p:nvPr/>
        </p:nvCxnSpPr>
        <p:spPr>
          <a:xfrm>
            <a:off x="0" y="3048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62566"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67" name="Rectangle 103"/>
          <p:cNvSpPr>
            <a:spLocks noChangeArrowheads="1"/>
          </p:cNvSpPr>
          <p:nvPr/>
        </p:nvSpPr>
        <p:spPr bwMode="auto">
          <a:xfrm>
            <a:off x="0" y="962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6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2" name="Rectangle 10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3" name="Rectangle 10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5" name="Rectangle 1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6" name="Rectangle 112"/>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8" name="Rectangle 1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9" name="Rectangle 115"/>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1" name="Rectangle 1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2" name="Rectangle 11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4" name="Rectangle 1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5" name="Rectangle 12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7" name="Rectangle 1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8" name="Rectangle 124"/>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0" name="Rectangle 1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1" name="Rectangle 127"/>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3" name="Rectangle 1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4" name="Rectangle 130"/>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6" name="Rectangle 1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7" name="Rectangle 133"/>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9" name="Rectangle 13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600" name="Rectangle 136"/>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0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10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19373" name="Rectangle 2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19374" name="Rectangle 206"/>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1" name="Slide Number Placeholder 110"/>
          <p:cNvSpPr>
            <a:spLocks noGrp="1"/>
          </p:cNvSpPr>
          <p:nvPr>
            <p:ph type="sldNum" sz="quarter" idx="4"/>
          </p:nvPr>
        </p:nvSpPr>
        <p:spPr>
          <a:xfrm>
            <a:off x="304800" y="6492875"/>
            <a:ext cx="533400" cy="365125"/>
          </a:xfrm>
        </p:spPr>
        <p:txBody>
          <a:bodyPr/>
          <a:lstStyle/>
          <a:p>
            <a:pPr>
              <a:defRPr/>
            </a:pPr>
            <a:fld id="{A9A5158B-59F5-4681-9063-378CB2E808EA}" type="slidenum">
              <a:rPr lang="en-US" smtClean="0"/>
              <a:pPr>
                <a:defRPr/>
              </a:pPr>
              <a:t>3</a:t>
            </a:fld>
            <a:endParaRPr lang="en-US" dirty="0"/>
          </a:p>
        </p:txBody>
      </p:sp>
      <p:sp>
        <p:nvSpPr>
          <p:cNvPr id="113" name="Rectangle 112"/>
          <p:cNvSpPr/>
          <p:nvPr/>
        </p:nvSpPr>
        <p:spPr>
          <a:xfrm>
            <a:off x="914400" y="5422621"/>
            <a:ext cx="5486400" cy="457200"/>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Audio 2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8382000" y="6096000"/>
            <a:ext cx="609600" cy="609600"/>
          </a:xfrm>
          <a:prstGeom prst="rect">
            <a:avLst/>
          </a:prstGeom>
        </p:spPr>
      </p:pic>
      <p:pic>
        <p:nvPicPr>
          <p:cNvPr id="1072596" name="Picture 46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94770" y="1323975"/>
            <a:ext cx="3233739" cy="2531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243320" y="3951174"/>
            <a:ext cx="2057400" cy="246221"/>
          </a:xfrm>
          <a:prstGeom prst="rect">
            <a:avLst/>
          </a:prstGeom>
          <a:noFill/>
        </p:spPr>
        <p:txBody>
          <a:bodyPr wrap="square" rtlCol="0">
            <a:spAutoFit/>
          </a:bodyPr>
          <a:lstStyle/>
          <a:p>
            <a:r>
              <a:rPr lang="en-US" sz="1000" dirty="0">
                <a:latin typeface="+mn-lt"/>
              </a:rPr>
              <a:t>Photo Credit: </a:t>
            </a:r>
            <a:r>
              <a:rPr lang="en-US" sz="1000" dirty="0">
                <a:latin typeface="+mn-lt"/>
                <a:hlinkClick r:id="rId13"/>
              </a:rPr>
              <a:t>Mark Bohn/USFWS</a:t>
            </a:r>
            <a:endParaRPr lang="en-US" sz="1000" dirty="0">
              <a:latin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7362"/>
    </mc:Choice>
    <mc:Fallback xmlns="">
      <p:transition spd="slow" advTm="373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4"/>
                </p:tgtEl>
              </p:cMediaNode>
            </p:audio>
          </p:childTnLst>
        </p:cTn>
      </p:par>
    </p:tnLst>
    <p:bldLst>
      <p:bldP spid="1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2133600"/>
            <a:ext cx="8229600" cy="4525963"/>
          </a:xfrm>
        </p:spPr>
        <p:txBody>
          <a:bodyPr/>
          <a:lstStyle/>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200" b="1" dirty="0"/>
          </a:p>
          <a:p>
            <a:pPr marL="0" eaLnBrk="1" hangingPunct="1">
              <a:buFont typeface="Wingdings 2" pitchFamily="18" charset="2"/>
              <a:buNone/>
            </a:pPr>
            <a:r>
              <a:rPr lang="en-US" sz="2200" b="1" dirty="0"/>
              <a:t>A student looked out of his bedroom window on Monday morning and saw what is shown in this picture.  Which of the following statements is a prediction the student made based on what he saw?</a:t>
            </a:r>
          </a:p>
          <a:p>
            <a:pPr marL="114300" indent="-457200" eaLnBrk="1" hangingPunct="1">
              <a:buFont typeface="+mj-lt"/>
              <a:buAutoNum type="alphaUcPeriod"/>
            </a:pPr>
            <a:r>
              <a:rPr lang="en-US" sz="2200" b="1" dirty="0"/>
              <a:t>It is still snowing.</a:t>
            </a:r>
          </a:p>
          <a:p>
            <a:pPr marL="114300" indent="-457200" eaLnBrk="1" hangingPunct="1">
              <a:buFont typeface="+mj-lt"/>
              <a:buAutoNum type="alphaUcPeriod"/>
            </a:pPr>
            <a:r>
              <a:rPr lang="en-US" sz="2200" b="1" dirty="0"/>
              <a:t>There will be no school today.</a:t>
            </a:r>
          </a:p>
          <a:p>
            <a:pPr marL="114300" indent="-457200" eaLnBrk="1" hangingPunct="1">
              <a:buFont typeface="+mj-lt"/>
              <a:buAutoNum type="alphaUcPeriod"/>
            </a:pPr>
            <a:r>
              <a:rPr lang="en-US" sz="2200" b="1" dirty="0"/>
              <a:t>There is snow on the roof and on the car. </a:t>
            </a:r>
          </a:p>
          <a:p>
            <a:pPr marL="114300" indent="-457200" eaLnBrk="1" hangingPunct="1">
              <a:buFont typeface="+mj-lt"/>
              <a:buAutoNum type="alphaUcPeriod"/>
            </a:pPr>
            <a:r>
              <a:rPr lang="en-US" sz="2200" b="1" dirty="0"/>
              <a:t>It is below 32 °F.</a:t>
            </a: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6600FF"/>
              </a:solidFill>
            </a:endParaRPr>
          </a:p>
          <a:p>
            <a:pPr marL="0" eaLnBrk="1" hangingPunct="1">
              <a:buNone/>
            </a:pPr>
            <a:endParaRPr lang="en-US" sz="2400" dirty="0"/>
          </a:p>
          <a:p>
            <a:pPr marL="0" eaLnBrk="1" hangingPunct="1">
              <a:buFont typeface="Wingdings 2" pitchFamily="18" charset="2"/>
              <a:buNone/>
            </a:pPr>
            <a:endParaRPr lang="en-US" sz="2400" b="1" dirty="0"/>
          </a:p>
        </p:txBody>
      </p:sp>
      <p:sp>
        <p:nvSpPr>
          <p:cNvPr id="7" name="Title 6"/>
          <p:cNvSpPr>
            <a:spLocks noGrp="1"/>
          </p:cNvSpPr>
          <p:nvPr>
            <p:ph type="title"/>
          </p:nvPr>
        </p:nvSpPr>
        <p:spPr>
          <a:xfrm>
            <a:off x="304800" y="152400"/>
            <a:ext cx="8839200" cy="1143000"/>
          </a:xfrm>
        </p:spPr>
        <p:txBody>
          <a:bodyPr/>
          <a:lstStyle/>
          <a:p>
            <a:r>
              <a:rPr lang="en-US" sz="3200" b="1" dirty="0"/>
              <a:t>Grade 5 Science Example Item</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sp>
        <p:nvSpPr>
          <p:cNvPr id="11" name="Rectangle 10"/>
          <p:cNvSpPr/>
          <p:nvPr/>
        </p:nvSpPr>
        <p:spPr>
          <a:xfrm>
            <a:off x="609600" y="2514600"/>
            <a:ext cx="7391400" cy="3139321"/>
          </a:xfrm>
          <a:prstGeom prst="rect">
            <a:avLst/>
          </a:prstGeom>
        </p:spPr>
        <p:txBody>
          <a:bodyPr wrap="square">
            <a:spAutoFit/>
          </a:bodyPr>
          <a:lstStyle/>
          <a:p>
            <a:endParaRPr lang="en-US" b="1" dirty="0"/>
          </a:p>
          <a:p>
            <a:r>
              <a:rPr lang="en-US" b="1" dirty="0"/>
              <a:t> </a:t>
            </a:r>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7" imgW="114151" imgH="215619" progId="Equation.3">
                  <p:embed/>
                </p:oleObj>
              </mc:Choice>
              <mc:Fallback>
                <p:oleObj name="Equation" r:id="rId7" imgW="114151" imgH="215619" progId="Equation.3">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0" imgW="114151" imgH="215619" progId="Equation.3">
                  <p:embed/>
                </p:oleObj>
              </mc:Choice>
              <mc:Fallback>
                <p:oleObj name="Equation" r:id="rId10" imgW="114151" imgH="215619"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3" name="Rectangle 7"/>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6" name="Rectangle 10"/>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9"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2" name="Rectangle 16"/>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5" name="Rectangle 19"/>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8" name="Rectangle 22"/>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7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0" name="Rectangle 26"/>
          <p:cNvSpPr>
            <a:spLocks noChangeArrowheads="1"/>
          </p:cNvSpPr>
          <p:nvPr/>
        </p:nvSpPr>
        <p:spPr bwMode="auto">
          <a:xfrm>
            <a:off x="0" y="809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3" name="Rectangle 2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6" name="Rectangle 32"/>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9" name="Rectangle 3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0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02" name="Rectangle 3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7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1"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cxnSp>
        <p:nvCxnSpPr>
          <p:cNvPr id="91" name="Straight Connector 90"/>
          <p:cNvCxnSpPr/>
          <p:nvPr/>
        </p:nvCxnSpPr>
        <p:spPr>
          <a:xfrm>
            <a:off x="0" y="3048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62566"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67" name="Rectangle 103"/>
          <p:cNvSpPr>
            <a:spLocks noChangeArrowheads="1"/>
          </p:cNvSpPr>
          <p:nvPr/>
        </p:nvSpPr>
        <p:spPr bwMode="auto">
          <a:xfrm>
            <a:off x="0" y="685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6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2" name="Rectangle 10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3" name="Rectangle 10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5" name="Rectangle 1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6" name="Rectangle 112"/>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8" name="Rectangle 1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9" name="Rectangle 115"/>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1" name="Rectangle 1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2" name="Rectangle 11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4" name="Rectangle 1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5" name="Rectangle 12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7" name="Rectangle 1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8" name="Rectangle 124"/>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0" name="Rectangle 1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1" name="Rectangle 127"/>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3" name="Rectangle 1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4" name="Rectangle 130"/>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6" name="Rectangle 1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7" name="Rectangle 133"/>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9" name="Rectangle 13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600" name="Rectangle 136"/>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0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106"/>
          <p:cNvSpPr>
            <a:spLocks noChangeArrowheads="1"/>
          </p:cNvSpPr>
          <p:nvPr/>
        </p:nvSpPr>
        <p:spPr bwMode="auto">
          <a:xfrm>
            <a:off x="0" y="381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19373" name="Rectangle 2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19374" name="Rectangle 206"/>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1" name="Slide Number Placeholder 110"/>
          <p:cNvSpPr>
            <a:spLocks noGrp="1"/>
          </p:cNvSpPr>
          <p:nvPr>
            <p:ph type="sldNum" sz="quarter" idx="4"/>
          </p:nvPr>
        </p:nvSpPr>
        <p:spPr>
          <a:xfrm>
            <a:off x="381000" y="6460462"/>
            <a:ext cx="533400" cy="365125"/>
          </a:xfrm>
        </p:spPr>
        <p:txBody>
          <a:bodyPr/>
          <a:lstStyle/>
          <a:p>
            <a:pPr>
              <a:defRPr/>
            </a:pPr>
            <a:fld id="{A9A5158B-59F5-4681-9063-378CB2E808EA}" type="slidenum">
              <a:rPr lang="en-US" smtClean="0"/>
              <a:pPr>
                <a:defRPr/>
              </a:pPr>
              <a:t>4</a:t>
            </a:fld>
            <a:endParaRPr lang="en-US" dirty="0"/>
          </a:p>
        </p:txBody>
      </p:sp>
      <p:sp>
        <p:nvSpPr>
          <p:cNvPr id="112" name="TextBox 111"/>
          <p:cNvSpPr txBox="1"/>
          <p:nvPr/>
        </p:nvSpPr>
        <p:spPr>
          <a:xfrm>
            <a:off x="3601941" y="3643938"/>
            <a:ext cx="3219897" cy="215444"/>
          </a:xfrm>
          <a:prstGeom prst="rect">
            <a:avLst/>
          </a:prstGeom>
          <a:noFill/>
        </p:spPr>
        <p:txBody>
          <a:bodyPr wrap="square" rtlCol="0">
            <a:spAutoFit/>
          </a:bodyPr>
          <a:lstStyle/>
          <a:p>
            <a:r>
              <a:rPr lang="en-US" sz="800" dirty="0"/>
              <a:t>Snow Storm </a:t>
            </a:r>
            <a:r>
              <a:rPr lang="en-US" sz="800" dirty="0">
                <a:latin typeface="+mn-lt"/>
              </a:rPr>
              <a:t>image</a:t>
            </a:r>
            <a:r>
              <a:rPr lang="en-US" sz="800" dirty="0"/>
              <a:t> by </a:t>
            </a:r>
            <a:r>
              <a:rPr lang="en-US" sz="800" dirty="0">
                <a:hlinkClick r:id="rId11"/>
              </a:rPr>
              <a:t>Peter Griffin</a:t>
            </a:r>
            <a:r>
              <a:rPr lang="en-US" sz="800" dirty="0"/>
              <a:t> f</a:t>
            </a:r>
            <a:r>
              <a:rPr lang="en-US" sz="800" dirty="0">
                <a:latin typeface="+mn-lt"/>
              </a:rPr>
              <a:t>or use in the </a:t>
            </a:r>
            <a:r>
              <a:rPr lang="en-US" sz="800" dirty="0">
                <a:latin typeface="+mn-lt"/>
                <a:hlinkClick r:id="rId12"/>
              </a:rPr>
              <a:t>Public Domain</a:t>
            </a:r>
            <a:endParaRPr lang="en-US" sz="800" dirty="0">
              <a:latin typeface="+mn-lt"/>
            </a:endParaRPr>
          </a:p>
        </p:txBody>
      </p:sp>
      <p:sp>
        <p:nvSpPr>
          <p:cNvPr id="113" name="Rectangle 112"/>
          <p:cNvSpPr/>
          <p:nvPr/>
        </p:nvSpPr>
        <p:spPr>
          <a:xfrm>
            <a:off x="914400" y="5318415"/>
            <a:ext cx="3810000" cy="457200"/>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5"/>
          <p:cNvPicPr>
            <a:picLocks noChangeAspect="1" noChangeArrowheads="1"/>
          </p:cNvPicPr>
          <p:nvPr/>
        </p:nvPicPr>
        <p:blipFill>
          <a:blip r:embed="rId13" cstate="print"/>
          <a:srcRect/>
          <a:stretch>
            <a:fillRect/>
          </a:stretch>
        </p:blipFill>
        <p:spPr bwMode="auto">
          <a:xfrm>
            <a:off x="2552700" y="990600"/>
            <a:ext cx="3924300" cy="2637435"/>
          </a:xfrm>
          <a:prstGeom prst="rect">
            <a:avLst/>
          </a:prstGeom>
          <a:noFill/>
          <a:ln w="9525">
            <a:noFill/>
            <a:miter lim="800000"/>
            <a:headEnd/>
            <a:tailEnd/>
          </a:ln>
        </p:spPr>
      </p:pic>
      <p:pic>
        <p:nvPicPr>
          <p:cNvPr id="25" name="Audio 2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4"/>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9386"/>
    </mc:Choice>
    <mc:Fallback xmlns="">
      <p:transition spd="slow" advTm="393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5"/>
                </p:tgtEl>
              </p:cMediaNode>
            </p:audio>
          </p:childTnLst>
        </p:cTn>
      </p:par>
    </p:tnLst>
    <p:bldLst>
      <p:bldP spid="1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Box 125"/>
          <p:cNvSpPr txBox="1"/>
          <p:nvPr/>
        </p:nvSpPr>
        <p:spPr>
          <a:xfrm>
            <a:off x="7271849" y="4474391"/>
            <a:ext cx="1408945" cy="369332"/>
          </a:xfrm>
          <a:prstGeom prst="rect">
            <a:avLst/>
          </a:prstGeom>
          <a:noFill/>
          <a:ln>
            <a:solidFill>
              <a:schemeClr val="tx1"/>
            </a:solidFill>
          </a:ln>
        </p:spPr>
        <p:txBody>
          <a:bodyPr wrap="square" rtlCol="0">
            <a:spAutoFit/>
          </a:bodyPr>
          <a:lstStyle/>
          <a:p>
            <a:endParaRPr lang="en-US" dirty="0"/>
          </a:p>
        </p:txBody>
      </p:sp>
      <p:sp>
        <p:nvSpPr>
          <p:cNvPr id="127" name="TextBox 126"/>
          <p:cNvSpPr txBox="1"/>
          <p:nvPr/>
        </p:nvSpPr>
        <p:spPr>
          <a:xfrm>
            <a:off x="7271849" y="5016154"/>
            <a:ext cx="1408945" cy="369332"/>
          </a:xfrm>
          <a:prstGeom prst="rect">
            <a:avLst/>
          </a:prstGeom>
          <a:noFill/>
          <a:ln>
            <a:solidFill>
              <a:schemeClr val="tx1"/>
            </a:solidFill>
          </a:ln>
        </p:spPr>
        <p:txBody>
          <a:bodyPr wrap="square" rtlCol="0">
            <a:spAutoFit/>
          </a:bodyPr>
          <a:lstStyle/>
          <a:p>
            <a:endParaRPr lang="en-US" dirty="0"/>
          </a:p>
        </p:txBody>
      </p:sp>
      <p:sp>
        <p:nvSpPr>
          <p:cNvPr id="128" name="TextBox 127"/>
          <p:cNvSpPr txBox="1"/>
          <p:nvPr/>
        </p:nvSpPr>
        <p:spPr>
          <a:xfrm>
            <a:off x="7282404" y="3885946"/>
            <a:ext cx="1408945" cy="369332"/>
          </a:xfrm>
          <a:prstGeom prst="rect">
            <a:avLst/>
          </a:prstGeom>
          <a:noFill/>
          <a:ln>
            <a:solidFill>
              <a:schemeClr val="tx1"/>
            </a:solidFill>
          </a:ln>
        </p:spPr>
        <p:txBody>
          <a:bodyPr wrap="square" rtlCol="0">
            <a:spAutoFit/>
          </a:bodyPr>
          <a:lstStyle/>
          <a:p>
            <a:endParaRPr lang="en-US" dirty="0"/>
          </a:p>
        </p:txBody>
      </p:sp>
      <p:sp>
        <p:nvSpPr>
          <p:cNvPr id="24" name="TextBox 23"/>
          <p:cNvSpPr txBox="1"/>
          <p:nvPr/>
        </p:nvSpPr>
        <p:spPr>
          <a:xfrm>
            <a:off x="1562100" y="5657670"/>
            <a:ext cx="5486400" cy="646331"/>
          </a:xfrm>
          <a:prstGeom prst="rect">
            <a:avLst/>
          </a:prstGeom>
          <a:solidFill>
            <a:schemeClr val="bg1">
              <a:lumMod val="85000"/>
            </a:schemeClr>
          </a:solidFill>
        </p:spPr>
        <p:txBody>
          <a:bodyPr wrap="square" rtlCol="0">
            <a:spAutoFit/>
          </a:bodyPr>
          <a:lstStyle/>
          <a:p>
            <a:endParaRPr lang="en-US" dirty="0"/>
          </a:p>
          <a:p>
            <a:endParaRPr lang="en-US" dirty="0"/>
          </a:p>
        </p:txBody>
      </p:sp>
      <p:sp>
        <p:nvSpPr>
          <p:cNvPr id="13" name="Content Placeholder 12"/>
          <p:cNvSpPr>
            <a:spLocks noGrp="1"/>
          </p:cNvSpPr>
          <p:nvPr>
            <p:ph idx="1"/>
          </p:nvPr>
        </p:nvSpPr>
        <p:spPr>
          <a:xfrm>
            <a:off x="457200" y="1570037"/>
            <a:ext cx="8229600" cy="4525963"/>
          </a:xfrm>
        </p:spPr>
        <p:txBody>
          <a:bodyPr/>
          <a:lstStyle/>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6600FF"/>
              </a:solidFill>
            </a:endParaRPr>
          </a:p>
          <a:p>
            <a:pPr marL="0" eaLnBrk="1" hangingPunct="1">
              <a:buNone/>
            </a:pPr>
            <a:endParaRPr lang="en-US" sz="2400" dirty="0"/>
          </a:p>
          <a:p>
            <a:pPr marL="0" eaLnBrk="1" hangingPunct="1">
              <a:buFont typeface="Wingdings 2" pitchFamily="18" charset="2"/>
              <a:buNone/>
            </a:pPr>
            <a:endParaRPr lang="en-US" sz="2400" b="1" dirty="0"/>
          </a:p>
        </p:txBody>
      </p:sp>
      <p:sp>
        <p:nvSpPr>
          <p:cNvPr id="7" name="Title 6"/>
          <p:cNvSpPr>
            <a:spLocks noGrp="1"/>
          </p:cNvSpPr>
          <p:nvPr>
            <p:ph type="title"/>
          </p:nvPr>
        </p:nvSpPr>
        <p:spPr>
          <a:xfrm>
            <a:off x="304800" y="457200"/>
            <a:ext cx="8839200" cy="1143000"/>
          </a:xfrm>
        </p:spPr>
        <p:txBody>
          <a:bodyPr/>
          <a:lstStyle/>
          <a:p>
            <a:r>
              <a:rPr lang="en-US" sz="3200" b="1" dirty="0"/>
              <a:t>Grade 5 Science Example Item</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sp>
        <p:nvSpPr>
          <p:cNvPr id="11" name="Rectangle 10"/>
          <p:cNvSpPr/>
          <p:nvPr/>
        </p:nvSpPr>
        <p:spPr>
          <a:xfrm>
            <a:off x="609600" y="2514600"/>
            <a:ext cx="7391400" cy="3139321"/>
          </a:xfrm>
          <a:prstGeom prst="rect">
            <a:avLst/>
          </a:prstGeom>
        </p:spPr>
        <p:txBody>
          <a:bodyPr wrap="square">
            <a:spAutoFit/>
          </a:bodyPr>
          <a:lstStyle/>
          <a:p>
            <a:endParaRPr lang="en-US" b="1" dirty="0"/>
          </a:p>
          <a:p>
            <a:r>
              <a:rPr lang="en-US" b="1" dirty="0"/>
              <a:t> </a:t>
            </a:r>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7" imgW="114151" imgH="215619" progId="Equation.3">
                  <p:embed/>
                </p:oleObj>
              </mc:Choice>
              <mc:Fallback>
                <p:oleObj name="Equation" r:id="rId7" imgW="114151" imgH="215619" progId="Equation.3">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0" imgW="114151" imgH="215619" progId="Equation.3">
                  <p:embed/>
                </p:oleObj>
              </mc:Choice>
              <mc:Fallback>
                <p:oleObj name="Equation" r:id="rId10" imgW="114151" imgH="215619"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3" name="Rectangle 7"/>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6" name="Rectangle 10"/>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9"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2" name="Rectangle 16"/>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5" name="Rectangle 19"/>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8" name="Rectangle 22"/>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7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0" name="Rectangle 26"/>
          <p:cNvSpPr>
            <a:spLocks noChangeArrowheads="1"/>
          </p:cNvSpPr>
          <p:nvPr/>
        </p:nvSpPr>
        <p:spPr bwMode="auto">
          <a:xfrm>
            <a:off x="0" y="809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3" name="Rectangle 2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6" name="Rectangle 32"/>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9" name="Rectangle 3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0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02" name="Rectangle 3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7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1"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cxnSp>
        <p:nvCxnSpPr>
          <p:cNvPr id="91" name="Straight Connector 90"/>
          <p:cNvCxnSpPr/>
          <p:nvPr/>
        </p:nvCxnSpPr>
        <p:spPr>
          <a:xfrm>
            <a:off x="0" y="3048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62566"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67" name="Rectangle 103"/>
          <p:cNvSpPr>
            <a:spLocks noChangeArrowheads="1"/>
          </p:cNvSpPr>
          <p:nvPr/>
        </p:nvSpPr>
        <p:spPr bwMode="auto">
          <a:xfrm>
            <a:off x="0" y="962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6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2" name="Rectangle 10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3" name="Rectangle 10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5" name="Rectangle 1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6" name="Rectangle 112"/>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8" name="Rectangle 1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9" name="Rectangle 115"/>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1" name="Rectangle 1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2" name="Rectangle 11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4" name="Rectangle 1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5" name="Rectangle 12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7" name="Rectangle 1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8" name="Rectangle 124"/>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0" name="Rectangle 1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1" name="Rectangle 127"/>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3" name="Rectangle 1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4" name="Rectangle 130"/>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6" name="Rectangle 1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7" name="Rectangle 133"/>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9" name="Rectangle 13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600" name="Rectangle 136"/>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0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10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19373" name="Rectangle 2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19374" name="Rectangle 206"/>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1" name="Slide Number Placeholder 110"/>
          <p:cNvSpPr>
            <a:spLocks noGrp="1"/>
          </p:cNvSpPr>
          <p:nvPr>
            <p:ph type="sldNum" sz="quarter" idx="4"/>
          </p:nvPr>
        </p:nvSpPr>
        <p:spPr>
          <a:xfrm>
            <a:off x="609600" y="6324600"/>
            <a:ext cx="533400" cy="365125"/>
          </a:xfrm>
        </p:spPr>
        <p:txBody>
          <a:bodyPr/>
          <a:lstStyle/>
          <a:p>
            <a:pPr>
              <a:defRPr/>
            </a:pPr>
            <a:fld id="{A9A5158B-59F5-4681-9063-378CB2E808EA}" type="slidenum">
              <a:rPr lang="en-US" smtClean="0"/>
              <a:pPr>
                <a:defRPr/>
              </a:pPr>
              <a:t>5</a:t>
            </a:fld>
            <a:endParaRPr lang="en-US" dirty="0"/>
          </a:p>
        </p:txBody>
      </p:sp>
      <p:sp>
        <p:nvSpPr>
          <p:cNvPr id="110" name="TextBox 109"/>
          <p:cNvSpPr txBox="1"/>
          <p:nvPr/>
        </p:nvSpPr>
        <p:spPr>
          <a:xfrm>
            <a:off x="434277" y="3428999"/>
            <a:ext cx="7765617" cy="2031325"/>
          </a:xfrm>
          <a:prstGeom prst="rect">
            <a:avLst/>
          </a:prstGeom>
          <a:noFill/>
        </p:spPr>
        <p:txBody>
          <a:bodyPr wrap="square" rtlCol="0">
            <a:spAutoFit/>
          </a:bodyPr>
          <a:lstStyle/>
          <a:p>
            <a:r>
              <a:rPr lang="en-US" b="1" dirty="0">
                <a:latin typeface="+mn-lt"/>
              </a:rPr>
              <a:t>Label each statement as an observation, prediction, or inference.  </a:t>
            </a:r>
          </a:p>
          <a:p>
            <a:endParaRPr lang="en-US" b="1" dirty="0">
              <a:latin typeface="+mn-lt"/>
            </a:endParaRPr>
          </a:p>
          <a:p>
            <a:r>
              <a:rPr lang="en-US" b="1" dirty="0">
                <a:latin typeface="+mn-lt"/>
              </a:rPr>
              <a:t>When the wet soil dries, the sow bugs will move off of that side.</a:t>
            </a:r>
          </a:p>
          <a:p>
            <a:endParaRPr lang="en-US" b="1" dirty="0">
              <a:latin typeface="+mn-lt"/>
            </a:endParaRPr>
          </a:p>
          <a:p>
            <a:r>
              <a:rPr lang="en-US" b="1" dirty="0">
                <a:latin typeface="+mn-lt"/>
              </a:rPr>
              <a:t>All of the sow bugs were on the wet soil side after 10 minutes passed.</a:t>
            </a:r>
          </a:p>
          <a:p>
            <a:endParaRPr lang="en-US" b="1" dirty="0">
              <a:latin typeface="+mn-lt"/>
            </a:endParaRPr>
          </a:p>
          <a:p>
            <a:r>
              <a:rPr lang="en-US" b="1" dirty="0">
                <a:latin typeface="+mn-lt"/>
              </a:rPr>
              <a:t>Sow bugs are most likely found in wet soil in the environment.</a:t>
            </a:r>
            <a:endParaRPr lang="en-US" dirty="0"/>
          </a:p>
        </p:txBody>
      </p:sp>
      <p:sp>
        <p:nvSpPr>
          <p:cNvPr id="113" name="TextBox 112"/>
          <p:cNvSpPr txBox="1"/>
          <p:nvPr/>
        </p:nvSpPr>
        <p:spPr>
          <a:xfrm>
            <a:off x="7290046" y="3902162"/>
            <a:ext cx="1374007" cy="369332"/>
          </a:xfrm>
          <a:prstGeom prst="rect">
            <a:avLst/>
          </a:prstGeom>
          <a:noFill/>
        </p:spPr>
        <p:txBody>
          <a:bodyPr wrap="square" rtlCol="0">
            <a:spAutoFit/>
          </a:bodyPr>
          <a:lstStyle/>
          <a:p>
            <a:r>
              <a:rPr lang="en-US" b="1" dirty="0">
                <a:solidFill>
                  <a:srgbClr val="C00000"/>
                </a:solidFill>
                <a:latin typeface="+mn-lt"/>
              </a:rPr>
              <a:t>Prediction</a:t>
            </a:r>
          </a:p>
        </p:txBody>
      </p:sp>
      <p:sp>
        <p:nvSpPr>
          <p:cNvPr id="114" name="TextBox 113"/>
          <p:cNvSpPr txBox="1"/>
          <p:nvPr/>
        </p:nvSpPr>
        <p:spPr>
          <a:xfrm>
            <a:off x="7271849" y="4474391"/>
            <a:ext cx="1391062" cy="369332"/>
          </a:xfrm>
          <a:prstGeom prst="rect">
            <a:avLst/>
          </a:prstGeom>
          <a:noFill/>
        </p:spPr>
        <p:txBody>
          <a:bodyPr wrap="square" rtlCol="0">
            <a:spAutoFit/>
          </a:bodyPr>
          <a:lstStyle/>
          <a:p>
            <a:r>
              <a:rPr lang="en-US" b="1" dirty="0">
                <a:solidFill>
                  <a:srgbClr val="C00000"/>
                </a:solidFill>
                <a:latin typeface="+mn-lt"/>
              </a:rPr>
              <a:t>Observation</a:t>
            </a:r>
          </a:p>
        </p:txBody>
      </p:sp>
      <p:sp>
        <p:nvSpPr>
          <p:cNvPr id="115" name="TextBox 114"/>
          <p:cNvSpPr txBox="1"/>
          <p:nvPr/>
        </p:nvSpPr>
        <p:spPr>
          <a:xfrm>
            <a:off x="7282404" y="5016154"/>
            <a:ext cx="1396435" cy="369332"/>
          </a:xfrm>
          <a:prstGeom prst="rect">
            <a:avLst/>
          </a:prstGeom>
          <a:noFill/>
        </p:spPr>
        <p:txBody>
          <a:bodyPr wrap="square" rtlCol="0">
            <a:spAutoFit/>
          </a:bodyPr>
          <a:lstStyle/>
          <a:p>
            <a:r>
              <a:rPr lang="en-US" b="1" dirty="0">
                <a:solidFill>
                  <a:srgbClr val="C00000"/>
                </a:solidFill>
                <a:latin typeface="+mn-lt"/>
              </a:rPr>
              <a:t>Inference</a:t>
            </a:r>
          </a:p>
        </p:txBody>
      </p:sp>
      <p:grpSp>
        <p:nvGrpSpPr>
          <p:cNvPr id="118" name="Group 117"/>
          <p:cNvGrpSpPr/>
          <p:nvPr/>
        </p:nvGrpSpPr>
        <p:grpSpPr>
          <a:xfrm>
            <a:off x="2209800" y="1293631"/>
            <a:ext cx="4391216" cy="2178423"/>
            <a:chOff x="2209800" y="1293631"/>
            <a:chExt cx="4391216" cy="2178423"/>
          </a:xfrm>
        </p:grpSpPr>
        <p:pic>
          <p:nvPicPr>
            <p:cNvPr id="1039365" name="Picture 5"/>
            <p:cNvPicPr>
              <a:picLocks noChangeAspect="1" noChangeArrowheads="1"/>
            </p:cNvPicPr>
            <p:nvPr/>
          </p:nvPicPr>
          <p:blipFill>
            <a:blip r:embed="rId11" cstate="print"/>
            <a:srcRect t="10884"/>
            <a:stretch>
              <a:fillRect/>
            </a:stretch>
          </p:blipFill>
          <p:spPr bwMode="auto">
            <a:xfrm>
              <a:off x="2209800" y="1600200"/>
              <a:ext cx="4391216" cy="1871854"/>
            </a:xfrm>
            <a:prstGeom prst="rect">
              <a:avLst/>
            </a:prstGeom>
            <a:noFill/>
            <a:ln w="9525">
              <a:noFill/>
              <a:miter lim="800000"/>
              <a:headEnd/>
              <a:tailEnd/>
            </a:ln>
          </p:spPr>
        </p:pic>
        <p:sp>
          <p:nvSpPr>
            <p:cNvPr id="117" name="TextBox 116"/>
            <p:cNvSpPr txBox="1"/>
            <p:nvPr/>
          </p:nvSpPr>
          <p:spPr>
            <a:xfrm>
              <a:off x="3522947" y="1293631"/>
              <a:ext cx="1963453" cy="307777"/>
            </a:xfrm>
            <a:prstGeom prst="rect">
              <a:avLst/>
            </a:prstGeom>
            <a:noFill/>
          </p:spPr>
          <p:txBody>
            <a:bodyPr wrap="square" rtlCol="0">
              <a:spAutoFit/>
            </a:bodyPr>
            <a:lstStyle/>
            <a:p>
              <a:r>
                <a:rPr lang="en-US" sz="1400" b="1" dirty="0">
                  <a:latin typeface="+mn-lt"/>
                </a:rPr>
                <a:t>Sow Bug Investigation</a:t>
              </a:r>
            </a:p>
          </p:txBody>
        </p:sp>
      </p:grpSp>
      <p:grpSp>
        <p:nvGrpSpPr>
          <p:cNvPr id="23" name="Group 22"/>
          <p:cNvGrpSpPr/>
          <p:nvPr/>
        </p:nvGrpSpPr>
        <p:grpSpPr>
          <a:xfrm>
            <a:off x="1757113" y="5811571"/>
            <a:ext cx="5036646" cy="352177"/>
            <a:chOff x="7754140" y="1843205"/>
            <a:chExt cx="1633507" cy="371733"/>
          </a:xfrm>
        </p:grpSpPr>
        <p:sp>
          <p:nvSpPr>
            <p:cNvPr id="20" name="TextBox 19"/>
            <p:cNvSpPr txBox="1"/>
            <p:nvPr/>
          </p:nvSpPr>
          <p:spPr>
            <a:xfrm>
              <a:off x="8930692" y="1843206"/>
              <a:ext cx="456955" cy="369332"/>
            </a:xfrm>
            <a:prstGeom prst="rect">
              <a:avLst/>
            </a:prstGeom>
            <a:solidFill>
              <a:schemeClr val="bg1"/>
            </a:solidFill>
          </p:spPr>
          <p:txBody>
            <a:bodyPr wrap="square" rtlCol="0">
              <a:spAutoFit/>
            </a:bodyPr>
            <a:lstStyle/>
            <a:p>
              <a:r>
                <a:rPr lang="en-US" b="1" dirty="0">
                  <a:latin typeface="+mn-lt"/>
                </a:rPr>
                <a:t>Inference</a:t>
              </a:r>
            </a:p>
          </p:txBody>
        </p:sp>
        <p:sp>
          <p:nvSpPr>
            <p:cNvPr id="119" name="TextBox 118"/>
            <p:cNvSpPr txBox="1"/>
            <p:nvPr/>
          </p:nvSpPr>
          <p:spPr>
            <a:xfrm>
              <a:off x="8351981" y="1845606"/>
              <a:ext cx="454111" cy="369332"/>
            </a:xfrm>
            <a:prstGeom prst="rect">
              <a:avLst/>
            </a:prstGeom>
            <a:solidFill>
              <a:schemeClr val="bg1"/>
            </a:solidFill>
          </p:spPr>
          <p:txBody>
            <a:bodyPr wrap="square" rtlCol="0">
              <a:spAutoFit/>
            </a:bodyPr>
            <a:lstStyle/>
            <a:p>
              <a:r>
                <a:rPr lang="en-US" b="1" dirty="0">
                  <a:latin typeface="+mn-lt"/>
                </a:rPr>
                <a:t>Prediction</a:t>
              </a:r>
            </a:p>
          </p:txBody>
        </p:sp>
        <p:sp>
          <p:nvSpPr>
            <p:cNvPr id="120" name="TextBox 119"/>
            <p:cNvSpPr txBox="1"/>
            <p:nvPr/>
          </p:nvSpPr>
          <p:spPr>
            <a:xfrm>
              <a:off x="7754140" y="1843205"/>
              <a:ext cx="456955" cy="369332"/>
            </a:xfrm>
            <a:prstGeom prst="rect">
              <a:avLst/>
            </a:prstGeom>
            <a:solidFill>
              <a:schemeClr val="bg1"/>
            </a:solidFill>
          </p:spPr>
          <p:txBody>
            <a:bodyPr wrap="square" rtlCol="0">
              <a:spAutoFit/>
            </a:bodyPr>
            <a:lstStyle/>
            <a:p>
              <a:r>
                <a:rPr lang="en-US" b="1" dirty="0">
                  <a:latin typeface="+mn-lt"/>
                </a:rPr>
                <a:t>Observation</a:t>
              </a:r>
            </a:p>
          </p:txBody>
        </p:sp>
      </p:grpSp>
      <p:pic>
        <p:nvPicPr>
          <p:cNvPr id="26" name="Audio 2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0965"/>
    </mc:Choice>
    <mc:Fallback xmlns="">
      <p:transition spd="slow" advTm="409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26"/>
                </p:tgtEl>
              </p:cMediaNode>
            </p:audio>
          </p:childTnLst>
        </p:cTn>
      </p:par>
    </p:tnLst>
    <p:bldLst>
      <p:bldP spid="113" grpId="0"/>
      <p:bldP spid="114" grpId="0"/>
      <p:bldP spid="1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752600"/>
            <a:ext cx="8229600" cy="4525963"/>
          </a:xfrm>
        </p:spPr>
        <p:txBody>
          <a:bodyPr/>
          <a:lstStyle/>
          <a:p>
            <a:pPr>
              <a:buNone/>
            </a:pPr>
            <a:r>
              <a:rPr lang="en-US" sz="2800" b="1" dirty="0"/>
              <a:t>The Earth-moon-sun system</a:t>
            </a:r>
          </a:p>
          <a:p>
            <a:r>
              <a:rPr lang="en-US" sz="2800" b="1" dirty="0">
                <a:solidFill>
                  <a:srgbClr val="4F6228"/>
                </a:solidFill>
              </a:rPr>
              <a:t>Identifying the causes for Earth’s seasons and for the phases of the moon (SOL 4.8)</a:t>
            </a:r>
          </a:p>
          <a:p>
            <a:pPr>
              <a:buNone/>
            </a:pPr>
            <a:endParaRPr lang="en-US" sz="2400" b="1" dirty="0">
              <a:solidFill>
                <a:srgbClr val="77933C"/>
              </a:solidFill>
            </a:endParaRPr>
          </a:p>
          <a:p>
            <a:pPr>
              <a:buNone/>
            </a:pPr>
            <a:endParaRPr lang="en-US" sz="2400" b="1" dirty="0">
              <a:solidFill>
                <a:srgbClr val="77933C"/>
              </a:solidFill>
            </a:endParaRPr>
          </a:p>
          <a:p>
            <a:pPr>
              <a:buNone/>
            </a:pPr>
            <a:endParaRPr lang="en-US" sz="2400" b="1" dirty="0">
              <a:solidFill>
                <a:srgbClr val="77933C"/>
              </a:solidFill>
            </a:endParaRPr>
          </a:p>
        </p:txBody>
      </p:sp>
      <p:sp>
        <p:nvSpPr>
          <p:cNvPr id="7" name="Title 6"/>
          <p:cNvSpPr>
            <a:spLocks noGrp="1"/>
          </p:cNvSpPr>
          <p:nvPr>
            <p:ph type="title"/>
          </p:nvPr>
        </p:nvSpPr>
        <p:spPr>
          <a:xfrm>
            <a:off x="304800" y="457200"/>
            <a:ext cx="8839200" cy="1143000"/>
          </a:xfrm>
        </p:spPr>
        <p:txBody>
          <a:bodyPr/>
          <a:lstStyle/>
          <a:p>
            <a:r>
              <a:rPr lang="en-US" sz="3200" b="1" dirty="0"/>
              <a:t>Grade 5 Science:  Areas Needing Improvement</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7" name="Rectangle 1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pic>
        <p:nvPicPr>
          <p:cNvPr id="15"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8047632" y="6088040"/>
            <a:ext cx="1007389" cy="685800"/>
          </a:xfrm>
          <a:prstGeom prst="rect">
            <a:avLst/>
          </a:prstGeom>
          <a:noFill/>
        </p:spPr>
      </p:pic>
      <p:cxnSp>
        <p:nvCxnSpPr>
          <p:cNvPr id="16" name="Straight Connector 15"/>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18" name="Slide Number Placeholder 17"/>
          <p:cNvSpPr>
            <a:spLocks noGrp="1"/>
          </p:cNvSpPr>
          <p:nvPr>
            <p:ph type="sldNum" sz="quarter" idx="4"/>
          </p:nvPr>
        </p:nvSpPr>
        <p:spPr/>
        <p:txBody>
          <a:bodyPr/>
          <a:lstStyle/>
          <a:p>
            <a:pPr>
              <a:defRPr/>
            </a:pPr>
            <a:fld id="{A9A5158B-59F5-4681-9063-378CB2E808EA}" type="slidenum">
              <a:rPr lang="en-US" smtClean="0"/>
              <a:pPr>
                <a:defRPr/>
              </a:pPr>
              <a:t>6</a:t>
            </a:fld>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2858"/>
    </mc:Choice>
    <mc:Fallback xmlns="">
      <p:transition spd="slow" advTm="328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6600FF"/>
              </a:solidFill>
            </a:endParaRPr>
          </a:p>
          <a:p>
            <a:pPr marL="0" eaLnBrk="1" hangingPunct="1">
              <a:buNone/>
            </a:pPr>
            <a:endParaRPr lang="en-US" sz="2400" dirty="0"/>
          </a:p>
          <a:p>
            <a:pPr marL="0" eaLnBrk="1" hangingPunct="1">
              <a:buFont typeface="Wingdings 2" pitchFamily="18" charset="2"/>
              <a:buNone/>
            </a:pPr>
            <a:endParaRPr lang="en-US" sz="2400" b="1" dirty="0"/>
          </a:p>
        </p:txBody>
      </p:sp>
      <p:sp>
        <p:nvSpPr>
          <p:cNvPr id="7" name="Title 6"/>
          <p:cNvSpPr>
            <a:spLocks noGrp="1"/>
          </p:cNvSpPr>
          <p:nvPr>
            <p:ph type="title"/>
          </p:nvPr>
        </p:nvSpPr>
        <p:spPr>
          <a:xfrm>
            <a:off x="304800" y="457200"/>
            <a:ext cx="8839200" cy="1143000"/>
          </a:xfrm>
        </p:spPr>
        <p:txBody>
          <a:bodyPr/>
          <a:lstStyle/>
          <a:p>
            <a:r>
              <a:rPr lang="en-US" sz="3200" b="1" dirty="0"/>
              <a:t>Grade 5 Science Example Item</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sp>
        <p:nvSpPr>
          <p:cNvPr id="11" name="Rectangle 10"/>
          <p:cNvSpPr/>
          <p:nvPr/>
        </p:nvSpPr>
        <p:spPr>
          <a:xfrm>
            <a:off x="609600" y="2514600"/>
            <a:ext cx="7391400" cy="3139321"/>
          </a:xfrm>
          <a:prstGeom prst="rect">
            <a:avLst/>
          </a:prstGeom>
        </p:spPr>
        <p:txBody>
          <a:bodyPr wrap="square">
            <a:spAutoFit/>
          </a:bodyPr>
          <a:lstStyle/>
          <a:p>
            <a:endParaRPr lang="en-US" b="1" dirty="0"/>
          </a:p>
          <a:p>
            <a:r>
              <a:rPr lang="en-US" b="1" dirty="0"/>
              <a:t> </a:t>
            </a:r>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7" imgW="114151" imgH="215619" progId="Equation.3">
                  <p:embed/>
                </p:oleObj>
              </mc:Choice>
              <mc:Fallback>
                <p:oleObj name="Equation" r:id="rId7" imgW="114151" imgH="215619" progId="Equation.3">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0" imgW="114151" imgH="215619" progId="Equation.3">
                  <p:embed/>
                </p:oleObj>
              </mc:Choice>
              <mc:Fallback>
                <p:oleObj name="Equation" r:id="rId10" imgW="114151" imgH="215619"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3" name="Rectangle 7"/>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6" name="Rectangle 10"/>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9"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2" name="Rectangle 16"/>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5" name="Rectangle 19"/>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8" name="Rectangle 22"/>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7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0" name="Rectangle 26"/>
          <p:cNvSpPr>
            <a:spLocks noChangeArrowheads="1"/>
          </p:cNvSpPr>
          <p:nvPr/>
        </p:nvSpPr>
        <p:spPr bwMode="auto">
          <a:xfrm>
            <a:off x="0" y="809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3" name="Rectangle 2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6" name="Rectangle 32"/>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9" name="Rectangle 3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0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02" name="Rectangle 3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7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1"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cxnSp>
        <p:nvCxnSpPr>
          <p:cNvPr id="91" name="Straight Connector 90"/>
          <p:cNvCxnSpPr/>
          <p:nvPr/>
        </p:nvCxnSpPr>
        <p:spPr>
          <a:xfrm>
            <a:off x="0" y="3048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62566"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67" name="Rectangle 103"/>
          <p:cNvSpPr>
            <a:spLocks noChangeArrowheads="1"/>
          </p:cNvSpPr>
          <p:nvPr/>
        </p:nvSpPr>
        <p:spPr bwMode="auto">
          <a:xfrm>
            <a:off x="0" y="962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6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2" name="Rectangle 10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3" name="Rectangle 10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5" name="Rectangle 1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6" name="Rectangle 112"/>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8" name="Rectangle 1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9" name="Rectangle 115"/>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1" name="Rectangle 1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2" name="Rectangle 11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4" name="Rectangle 1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5" name="Rectangle 12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7" name="Rectangle 1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8" name="Rectangle 124"/>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0" name="Rectangle 1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1" name="Rectangle 127"/>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3" name="Rectangle 1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4" name="Rectangle 130"/>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6" name="Rectangle 1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7" name="Rectangle 133"/>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9" name="Rectangle 13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600" name="Rectangle 136"/>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0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10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19373" name="Rectangle 2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19374" name="Rectangle 206"/>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1" name="Slide Number Placeholder 110"/>
          <p:cNvSpPr>
            <a:spLocks noGrp="1"/>
          </p:cNvSpPr>
          <p:nvPr>
            <p:ph type="sldNum" sz="quarter" idx="4"/>
          </p:nvPr>
        </p:nvSpPr>
        <p:spPr>
          <a:xfrm>
            <a:off x="609600" y="6324600"/>
            <a:ext cx="533400" cy="365125"/>
          </a:xfrm>
        </p:spPr>
        <p:txBody>
          <a:bodyPr/>
          <a:lstStyle/>
          <a:p>
            <a:pPr>
              <a:defRPr/>
            </a:pPr>
            <a:fld id="{A9A5158B-59F5-4681-9063-378CB2E808EA}" type="slidenum">
              <a:rPr lang="en-US" smtClean="0"/>
              <a:pPr>
                <a:defRPr/>
              </a:pPr>
              <a:t>7</a:t>
            </a:fld>
            <a:endParaRPr lang="en-US" dirty="0"/>
          </a:p>
        </p:txBody>
      </p:sp>
      <p:sp>
        <p:nvSpPr>
          <p:cNvPr id="110" name="TextBox 109"/>
          <p:cNvSpPr txBox="1"/>
          <p:nvPr/>
        </p:nvSpPr>
        <p:spPr>
          <a:xfrm>
            <a:off x="609600" y="4724400"/>
            <a:ext cx="8153400" cy="1631216"/>
          </a:xfrm>
          <a:prstGeom prst="rect">
            <a:avLst/>
          </a:prstGeom>
          <a:noFill/>
        </p:spPr>
        <p:txBody>
          <a:bodyPr wrap="square" rtlCol="0">
            <a:spAutoFit/>
          </a:bodyPr>
          <a:lstStyle/>
          <a:p>
            <a:r>
              <a:rPr lang="en-US" sz="2000" b="1" dirty="0">
                <a:latin typeface="+mn-lt"/>
              </a:rPr>
              <a:t>What season would it be in the Northern Hemisphere at position 3? </a:t>
            </a:r>
          </a:p>
          <a:p>
            <a:pPr marL="457200" indent="-457200">
              <a:buFont typeface="+mj-lt"/>
              <a:buAutoNum type="alphaUcPeriod"/>
            </a:pPr>
            <a:r>
              <a:rPr lang="en-US" sz="2000" b="1" dirty="0">
                <a:latin typeface="+mn-lt"/>
              </a:rPr>
              <a:t>Spring</a:t>
            </a:r>
          </a:p>
          <a:p>
            <a:pPr marL="457200" indent="-457200">
              <a:buFont typeface="+mj-lt"/>
              <a:buAutoNum type="alphaUcPeriod"/>
            </a:pPr>
            <a:r>
              <a:rPr lang="en-US" sz="2000" b="1" dirty="0">
                <a:latin typeface="+mn-lt"/>
              </a:rPr>
              <a:t>Summer</a:t>
            </a:r>
          </a:p>
          <a:p>
            <a:pPr marL="457200" indent="-457200">
              <a:buFont typeface="+mj-lt"/>
              <a:buAutoNum type="alphaUcPeriod"/>
            </a:pPr>
            <a:r>
              <a:rPr lang="en-US" sz="2000" b="1" dirty="0">
                <a:latin typeface="+mn-lt"/>
              </a:rPr>
              <a:t>Autumn</a:t>
            </a:r>
          </a:p>
          <a:p>
            <a:pPr marL="457200" indent="-457200">
              <a:buFont typeface="+mj-lt"/>
              <a:buAutoNum type="alphaUcPeriod"/>
            </a:pPr>
            <a:r>
              <a:rPr lang="en-US" sz="2000" b="1" dirty="0">
                <a:latin typeface="+mn-lt"/>
              </a:rPr>
              <a:t>Winter</a:t>
            </a:r>
          </a:p>
        </p:txBody>
      </p:sp>
      <p:sp>
        <p:nvSpPr>
          <p:cNvPr id="112" name="TextBox 111"/>
          <p:cNvSpPr txBox="1"/>
          <p:nvPr/>
        </p:nvSpPr>
        <p:spPr>
          <a:xfrm>
            <a:off x="5416152" y="4385477"/>
            <a:ext cx="1744663" cy="246221"/>
          </a:xfrm>
          <a:prstGeom prst="rect">
            <a:avLst/>
          </a:prstGeom>
          <a:noFill/>
        </p:spPr>
        <p:txBody>
          <a:bodyPr wrap="square" rtlCol="0">
            <a:spAutoFit/>
          </a:bodyPr>
          <a:lstStyle/>
          <a:p>
            <a:r>
              <a:rPr lang="en-US" sz="1000" dirty="0">
                <a:latin typeface="+mn-lt"/>
              </a:rPr>
              <a:t>Image Courtesy of:  NASA</a:t>
            </a:r>
          </a:p>
        </p:txBody>
      </p:sp>
      <p:sp>
        <p:nvSpPr>
          <p:cNvPr id="114" name="Rectangle 113"/>
          <p:cNvSpPr/>
          <p:nvPr/>
        </p:nvSpPr>
        <p:spPr>
          <a:xfrm>
            <a:off x="1066800" y="5410200"/>
            <a:ext cx="1066800" cy="3048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3"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57400" y="1447800"/>
            <a:ext cx="4945063" cy="288766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855515" y="6355616"/>
            <a:ext cx="3432969" cy="369332"/>
          </a:xfrm>
          <a:prstGeom prst="rect">
            <a:avLst/>
          </a:prstGeom>
          <a:noFill/>
        </p:spPr>
        <p:txBody>
          <a:bodyPr wrap="square" rtlCol="0">
            <a:spAutoFit/>
          </a:bodyPr>
          <a:lstStyle/>
          <a:p>
            <a:r>
              <a:rPr lang="en-US" b="1" dirty="0">
                <a:latin typeface="+mn-lt"/>
              </a:rPr>
              <a:t>Resource:  </a:t>
            </a:r>
            <a:r>
              <a:rPr lang="en-US" b="1" dirty="0">
                <a:latin typeface="+mn-lt"/>
                <a:hlinkClick r:id="rId12"/>
              </a:rPr>
              <a:t>Seasons Simulator</a:t>
            </a:r>
            <a:endParaRPr lang="en-US" b="1" dirty="0">
              <a:latin typeface="+mn-lt"/>
            </a:endParaRPr>
          </a:p>
        </p:txBody>
      </p:sp>
      <p:pic>
        <p:nvPicPr>
          <p:cNvPr id="26" name="Audio 2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3"/>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93667"/>
    </mc:Choice>
    <mc:Fallback xmlns="">
      <p:transition spd="slow" advTm="936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26"/>
                </p:tgtEl>
              </p:cMediaNode>
            </p:audio>
          </p:childTnLst>
        </p:cTn>
      </p:par>
    </p:tnLst>
    <p:bldLst>
      <p:bldP spid="114"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6600FF"/>
              </a:solidFill>
            </a:endParaRPr>
          </a:p>
          <a:p>
            <a:pPr marL="0" eaLnBrk="1" hangingPunct="1">
              <a:buNone/>
            </a:pPr>
            <a:endParaRPr lang="en-US" sz="2400" dirty="0"/>
          </a:p>
          <a:p>
            <a:pPr marL="0" eaLnBrk="1" hangingPunct="1">
              <a:buFont typeface="Wingdings 2" pitchFamily="18" charset="2"/>
              <a:buNone/>
            </a:pPr>
            <a:endParaRPr lang="en-US" sz="2400" b="1" dirty="0"/>
          </a:p>
        </p:txBody>
      </p:sp>
      <p:sp>
        <p:nvSpPr>
          <p:cNvPr id="7" name="Title 6"/>
          <p:cNvSpPr>
            <a:spLocks noGrp="1"/>
          </p:cNvSpPr>
          <p:nvPr>
            <p:ph type="title"/>
          </p:nvPr>
        </p:nvSpPr>
        <p:spPr>
          <a:xfrm>
            <a:off x="304800" y="228600"/>
            <a:ext cx="8839200" cy="1143000"/>
          </a:xfrm>
        </p:spPr>
        <p:txBody>
          <a:bodyPr/>
          <a:lstStyle/>
          <a:p>
            <a:r>
              <a:rPr lang="en-US" sz="3200" b="1" dirty="0"/>
              <a:t>Grade 5 Science Example Item</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sp>
        <p:nvSpPr>
          <p:cNvPr id="11" name="Rectangle 10"/>
          <p:cNvSpPr/>
          <p:nvPr/>
        </p:nvSpPr>
        <p:spPr>
          <a:xfrm>
            <a:off x="609600" y="2514600"/>
            <a:ext cx="7391400" cy="3139321"/>
          </a:xfrm>
          <a:prstGeom prst="rect">
            <a:avLst/>
          </a:prstGeom>
        </p:spPr>
        <p:txBody>
          <a:bodyPr wrap="square">
            <a:spAutoFit/>
          </a:bodyPr>
          <a:lstStyle/>
          <a:p>
            <a:endParaRPr lang="en-US" b="1" dirty="0"/>
          </a:p>
          <a:p>
            <a:r>
              <a:rPr lang="en-US" b="1" dirty="0"/>
              <a:t> </a:t>
            </a:r>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7" imgW="114151" imgH="215619" progId="Equation.3">
                  <p:embed/>
                </p:oleObj>
              </mc:Choice>
              <mc:Fallback>
                <p:oleObj name="Equation" r:id="rId7" imgW="114151" imgH="215619" progId="Equation.3">
                  <p:embed/>
                  <p:pic>
                    <p:nvPicPr>
                      <p:cNvPr id="0" name="Picture 30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Picture 30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0" imgW="114151" imgH="215619" progId="Equation.3">
                  <p:embed/>
                </p:oleObj>
              </mc:Choice>
              <mc:Fallback>
                <p:oleObj name="Equation" r:id="rId10" imgW="114151" imgH="215619" progId="Equation.3">
                  <p:embed/>
                  <p:pic>
                    <p:nvPicPr>
                      <p:cNvPr id="0" name="Picture 30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3" name="Rectangle 7"/>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6" name="Rectangle 10"/>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9"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2" name="Rectangle 16"/>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5" name="Rectangle 19"/>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8" name="Rectangle 22"/>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7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0" name="Rectangle 26"/>
          <p:cNvSpPr>
            <a:spLocks noChangeArrowheads="1"/>
          </p:cNvSpPr>
          <p:nvPr/>
        </p:nvSpPr>
        <p:spPr bwMode="auto">
          <a:xfrm>
            <a:off x="0" y="809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3" name="Rectangle 2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6" name="Rectangle 32"/>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9" name="Rectangle 3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0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02" name="Rectangle 3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7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1"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cxnSp>
        <p:nvCxnSpPr>
          <p:cNvPr id="91" name="Straight Connector 90"/>
          <p:cNvCxnSpPr/>
          <p:nvPr/>
        </p:nvCxnSpPr>
        <p:spPr>
          <a:xfrm>
            <a:off x="0" y="3048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62566"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67" name="Rectangle 103"/>
          <p:cNvSpPr>
            <a:spLocks noChangeArrowheads="1"/>
          </p:cNvSpPr>
          <p:nvPr/>
        </p:nvSpPr>
        <p:spPr bwMode="auto">
          <a:xfrm>
            <a:off x="0" y="962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6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2" name="Rectangle 10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3" name="Rectangle 10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5" name="Rectangle 1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6" name="Rectangle 112"/>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8" name="Rectangle 1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9" name="Rectangle 115"/>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1" name="Rectangle 1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2" name="Rectangle 11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4" name="Rectangle 1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5" name="Rectangle 12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7" name="Rectangle 1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8" name="Rectangle 124"/>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0" name="Rectangle 1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1" name="Rectangle 127"/>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3" name="Rectangle 1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4" name="Rectangle 130"/>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6" name="Rectangle 1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7" name="Rectangle 133"/>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9" name="Rectangle 13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600" name="Rectangle 136"/>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0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10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19373" name="Rectangle 2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1" name="Slide Number Placeholder 110"/>
          <p:cNvSpPr>
            <a:spLocks noGrp="1"/>
          </p:cNvSpPr>
          <p:nvPr>
            <p:ph type="sldNum" sz="quarter" idx="4"/>
          </p:nvPr>
        </p:nvSpPr>
        <p:spPr>
          <a:xfrm>
            <a:off x="609600" y="6324600"/>
            <a:ext cx="533400" cy="365125"/>
          </a:xfrm>
        </p:spPr>
        <p:txBody>
          <a:bodyPr/>
          <a:lstStyle/>
          <a:p>
            <a:pPr>
              <a:defRPr/>
            </a:pPr>
            <a:fld id="{A9A5158B-59F5-4681-9063-378CB2E808EA}" type="slidenum">
              <a:rPr lang="en-US" smtClean="0"/>
              <a:pPr>
                <a:defRPr/>
              </a:pPr>
              <a:t>8</a:t>
            </a:fld>
            <a:endParaRPr lang="en-US" dirty="0"/>
          </a:p>
        </p:txBody>
      </p:sp>
      <p:sp>
        <p:nvSpPr>
          <p:cNvPr id="10" name="TextBox 9"/>
          <p:cNvSpPr txBox="1"/>
          <p:nvPr/>
        </p:nvSpPr>
        <p:spPr>
          <a:xfrm>
            <a:off x="609600" y="3631867"/>
            <a:ext cx="8229600" cy="2554545"/>
          </a:xfrm>
          <a:prstGeom prst="rect">
            <a:avLst/>
          </a:prstGeom>
          <a:noFill/>
        </p:spPr>
        <p:txBody>
          <a:bodyPr wrap="square" rtlCol="0">
            <a:spAutoFit/>
          </a:bodyPr>
          <a:lstStyle/>
          <a:p>
            <a:r>
              <a:rPr lang="en-US" sz="2000" b="1" dirty="0">
                <a:latin typeface="+mn-lt"/>
              </a:rPr>
              <a:t>An Earth-moon-sun model is shown in the picture. The moon is directly  between Earth and the sun.  The half of the moon facing the sun is lit.  The half of the moon facing Earth is not lit.  This phase of the moon is called-</a:t>
            </a:r>
          </a:p>
          <a:p>
            <a:endParaRPr lang="en-US" sz="2000" b="1" dirty="0">
              <a:latin typeface="+mn-lt"/>
            </a:endParaRPr>
          </a:p>
          <a:p>
            <a:pPr marL="342900" indent="-342900">
              <a:buFont typeface="+mj-lt"/>
              <a:buAutoNum type="alphaUcPeriod"/>
            </a:pPr>
            <a:r>
              <a:rPr lang="en-US" sz="2000" b="1" dirty="0">
                <a:latin typeface="+mn-lt"/>
              </a:rPr>
              <a:t> waxing gibbous</a:t>
            </a:r>
          </a:p>
          <a:p>
            <a:pPr marL="342900" indent="-342900">
              <a:buFont typeface="+mj-lt"/>
              <a:buAutoNum type="alphaUcPeriod"/>
            </a:pPr>
            <a:r>
              <a:rPr lang="en-US" sz="2000" b="1" dirty="0">
                <a:latin typeface="+mn-lt"/>
              </a:rPr>
              <a:t> first quarter</a:t>
            </a:r>
          </a:p>
          <a:p>
            <a:pPr marL="342900" indent="-342900">
              <a:buFont typeface="+mj-lt"/>
              <a:buAutoNum type="alphaUcPeriod"/>
            </a:pPr>
            <a:r>
              <a:rPr lang="en-US" sz="2000" b="1" dirty="0">
                <a:latin typeface="+mn-lt"/>
              </a:rPr>
              <a:t> a full moon</a:t>
            </a:r>
          </a:p>
          <a:p>
            <a:pPr marL="342900" indent="-342900">
              <a:buFont typeface="+mj-lt"/>
              <a:buAutoNum type="alphaUcPeriod"/>
            </a:pPr>
            <a:r>
              <a:rPr lang="en-US" sz="2000" b="1" dirty="0">
                <a:latin typeface="+mn-lt"/>
              </a:rPr>
              <a:t> a new moon</a:t>
            </a:r>
          </a:p>
        </p:txBody>
      </p:sp>
      <p:sp>
        <p:nvSpPr>
          <p:cNvPr id="120" name="Rectangle 119"/>
          <p:cNvSpPr/>
          <p:nvPr/>
        </p:nvSpPr>
        <p:spPr>
          <a:xfrm>
            <a:off x="956480" y="5814511"/>
            <a:ext cx="1662184" cy="381000"/>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48890" name="Picture 66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52784" y="1371600"/>
            <a:ext cx="3810000"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22"/>
          <p:cNvSpPr/>
          <p:nvPr/>
        </p:nvSpPr>
        <p:spPr>
          <a:xfrm>
            <a:off x="4005312" y="3244334"/>
            <a:ext cx="2443554" cy="276999"/>
          </a:xfrm>
          <a:prstGeom prst="rect">
            <a:avLst/>
          </a:prstGeom>
        </p:spPr>
        <p:txBody>
          <a:bodyPr wrap="none">
            <a:spAutoFit/>
          </a:bodyPr>
          <a:lstStyle/>
          <a:p>
            <a:r>
              <a:rPr lang="en-US" sz="1200" dirty="0">
                <a:latin typeface="+mn-lt"/>
              </a:rPr>
              <a:t>Image courtesy of NASA/JPL-Caltech</a:t>
            </a:r>
          </a:p>
        </p:txBody>
      </p:sp>
      <p:pic>
        <p:nvPicPr>
          <p:cNvPr id="24" name="Audio 2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5124"/>
    </mc:Choice>
    <mc:Fallback xmlns="">
      <p:transition spd="slow" advTm="551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4"/>
                </p:tgtEl>
              </p:cMediaNode>
            </p:audio>
          </p:childTnLst>
        </p:cTn>
      </p:par>
    </p:tnLst>
    <p:bldLst>
      <p:bldP spid="1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3048000"/>
            <a:ext cx="8229600" cy="3230563"/>
          </a:xfrm>
        </p:spPr>
        <p:txBody>
          <a:bodyPr/>
          <a:lstStyle/>
          <a:p>
            <a:pPr>
              <a:buNone/>
            </a:pPr>
            <a:endParaRPr lang="en-US" sz="2400" b="1" dirty="0">
              <a:solidFill>
                <a:srgbClr val="77933C"/>
              </a:solidFill>
            </a:endParaRPr>
          </a:p>
          <a:p>
            <a:pPr>
              <a:buNone/>
            </a:pPr>
            <a:endParaRPr lang="en-US" sz="2400" b="1" dirty="0">
              <a:solidFill>
                <a:srgbClr val="77933C"/>
              </a:solidFill>
            </a:endParaRPr>
          </a:p>
          <a:p>
            <a:pPr>
              <a:buNone/>
            </a:pPr>
            <a:endParaRPr lang="en-US" sz="2400" b="1" dirty="0">
              <a:solidFill>
                <a:srgbClr val="77933C"/>
              </a:solidFill>
            </a:endParaRPr>
          </a:p>
          <a:p>
            <a:pPr>
              <a:buNone/>
            </a:pPr>
            <a:endParaRPr lang="en-US" sz="2400" b="1" dirty="0">
              <a:solidFill>
                <a:srgbClr val="77933C"/>
              </a:solidFill>
            </a:endParaRPr>
          </a:p>
        </p:txBody>
      </p:sp>
      <p:sp>
        <p:nvSpPr>
          <p:cNvPr id="7" name="Title 6"/>
          <p:cNvSpPr>
            <a:spLocks noGrp="1"/>
          </p:cNvSpPr>
          <p:nvPr>
            <p:ph type="title"/>
          </p:nvPr>
        </p:nvSpPr>
        <p:spPr>
          <a:xfrm>
            <a:off x="304800" y="457200"/>
            <a:ext cx="8839200" cy="1143000"/>
          </a:xfrm>
        </p:spPr>
        <p:txBody>
          <a:bodyPr/>
          <a:lstStyle/>
          <a:p>
            <a:r>
              <a:rPr lang="en-US" sz="3200" b="1" dirty="0"/>
              <a:t>Grade 5 Science Example Item</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7" name="Rectangle 1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pic>
        <p:nvPicPr>
          <p:cNvPr id="15"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8047632" y="6088040"/>
            <a:ext cx="1007389" cy="685800"/>
          </a:xfrm>
          <a:prstGeom prst="rect">
            <a:avLst/>
          </a:prstGeom>
          <a:noFill/>
        </p:spPr>
      </p:pic>
      <p:cxnSp>
        <p:nvCxnSpPr>
          <p:cNvPr id="16" name="Straight Connector 15"/>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18" name="Slide Number Placeholder 17"/>
          <p:cNvSpPr>
            <a:spLocks noGrp="1"/>
          </p:cNvSpPr>
          <p:nvPr>
            <p:ph type="sldNum" sz="quarter" idx="4"/>
          </p:nvPr>
        </p:nvSpPr>
        <p:spPr/>
        <p:txBody>
          <a:bodyPr/>
          <a:lstStyle/>
          <a:p>
            <a:pPr>
              <a:defRPr/>
            </a:pPr>
            <a:fld id="{A9A5158B-59F5-4681-9063-378CB2E808EA}" type="slidenum">
              <a:rPr lang="en-US" smtClean="0"/>
              <a:pPr>
                <a:defRPr/>
              </a:pPr>
              <a:t>9</a:t>
            </a:fld>
            <a:endParaRPr lang="en-US"/>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8649" y="1295400"/>
            <a:ext cx="4038600"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62000" y="3505200"/>
            <a:ext cx="8001000" cy="2308324"/>
          </a:xfrm>
          <a:prstGeom prst="rect">
            <a:avLst/>
          </a:prstGeom>
          <a:noFill/>
        </p:spPr>
        <p:txBody>
          <a:bodyPr wrap="square" rtlCol="0">
            <a:spAutoFit/>
          </a:bodyPr>
          <a:lstStyle/>
          <a:p>
            <a:r>
              <a:rPr lang="en-US" sz="2400" b="1" dirty="0">
                <a:latin typeface="+mn-lt"/>
              </a:rPr>
              <a:t>From Earth, what phase would the moon be in at position 7?</a:t>
            </a:r>
          </a:p>
          <a:p>
            <a:endParaRPr lang="en-US" sz="2400" b="1" dirty="0">
              <a:latin typeface="+mn-lt"/>
            </a:endParaRPr>
          </a:p>
          <a:p>
            <a:pPr marL="342900" indent="-342900">
              <a:buFont typeface="+mj-lt"/>
              <a:buAutoNum type="alphaUcPeriod"/>
            </a:pPr>
            <a:r>
              <a:rPr lang="en-US" sz="2400" b="1" dirty="0">
                <a:latin typeface="+mn-lt"/>
              </a:rPr>
              <a:t>  Full moon</a:t>
            </a:r>
          </a:p>
          <a:p>
            <a:pPr marL="342900" indent="-342900">
              <a:buFont typeface="+mj-lt"/>
              <a:buAutoNum type="alphaUcPeriod"/>
            </a:pPr>
            <a:r>
              <a:rPr lang="en-US" sz="2400" b="1" dirty="0">
                <a:latin typeface="+mn-lt"/>
              </a:rPr>
              <a:t>  New moon</a:t>
            </a:r>
          </a:p>
          <a:p>
            <a:pPr marL="342900" indent="-342900">
              <a:buFont typeface="+mj-lt"/>
              <a:buAutoNum type="alphaUcPeriod"/>
            </a:pPr>
            <a:r>
              <a:rPr lang="en-US" sz="2400" b="1" dirty="0">
                <a:latin typeface="+mn-lt"/>
              </a:rPr>
              <a:t>  First quarter</a:t>
            </a:r>
          </a:p>
          <a:p>
            <a:pPr marL="342900" indent="-342900">
              <a:buFont typeface="+mj-lt"/>
              <a:buAutoNum type="alphaUcPeriod"/>
            </a:pPr>
            <a:r>
              <a:rPr lang="en-US" sz="2400" b="1" dirty="0">
                <a:latin typeface="+mn-lt"/>
              </a:rPr>
              <a:t>  Last quarter</a:t>
            </a:r>
          </a:p>
        </p:txBody>
      </p:sp>
      <p:sp>
        <p:nvSpPr>
          <p:cNvPr id="17" name="Rectangle 16"/>
          <p:cNvSpPr/>
          <p:nvPr/>
        </p:nvSpPr>
        <p:spPr>
          <a:xfrm>
            <a:off x="1265832" y="5381469"/>
            <a:ext cx="1752600" cy="381000"/>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5398"/>
    </mc:Choice>
    <mc:Fallback xmlns="">
      <p:transition spd="slow" advTm="353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4"/>
                </p:tgtEl>
              </p:cMediaNode>
            </p:audio>
          </p:childTnLst>
        </p:cTn>
      </p:par>
    </p:tnLst>
    <p:bldLst>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2.7"/>
</p:tagLst>
</file>

<file path=ppt/tags/tag2.xml><?xml version="1.0" encoding="utf-8"?>
<p:tagLst xmlns:a="http://schemas.openxmlformats.org/drawingml/2006/main" xmlns:r="http://schemas.openxmlformats.org/officeDocument/2006/relationships" xmlns:p="http://schemas.openxmlformats.org/presentationml/2006/main">
  <p:tag name="TIMING" val="|12.6"/>
</p:tagLst>
</file>

<file path=ppt/tags/tag3.xml><?xml version="1.0" encoding="utf-8"?>
<p:tagLst xmlns:a="http://schemas.openxmlformats.org/drawingml/2006/main" xmlns:r="http://schemas.openxmlformats.org/officeDocument/2006/relationships" xmlns:p="http://schemas.openxmlformats.org/presentationml/2006/main">
  <p:tag name="TIMING" val="|14.6"/>
</p:tagLst>
</file>

<file path=ppt/tags/tag4.xml><?xml version="1.0" encoding="utf-8"?>
<p:tagLst xmlns:a="http://schemas.openxmlformats.org/drawingml/2006/main" xmlns:r="http://schemas.openxmlformats.org/officeDocument/2006/relationships" xmlns:p="http://schemas.openxmlformats.org/presentationml/2006/main">
  <p:tag name="TIMING" val="|33.7"/>
</p:tagLst>
</file>

<file path=ppt/tags/tag5.xml><?xml version="1.0" encoding="utf-8"?>
<p:tagLst xmlns:a="http://schemas.openxmlformats.org/drawingml/2006/main" xmlns:r="http://schemas.openxmlformats.org/officeDocument/2006/relationships" xmlns:p="http://schemas.openxmlformats.org/presentationml/2006/main">
  <p:tag name="TIMING" val="|62.1|23.5"/>
</p:tagLst>
</file>

<file path=ppt/tags/tag6.xml><?xml version="1.0" encoding="utf-8"?>
<p:tagLst xmlns:a="http://schemas.openxmlformats.org/drawingml/2006/main" xmlns:r="http://schemas.openxmlformats.org/officeDocument/2006/relationships" xmlns:p="http://schemas.openxmlformats.org/presentationml/2006/main">
  <p:tag name="TIMING" val="|41.4"/>
</p:tagLst>
</file>

<file path=ppt/tags/tag7.xml><?xml version="1.0" encoding="utf-8"?>
<p:tagLst xmlns:a="http://schemas.openxmlformats.org/drawingml/2006/main" xmlns:r="http://schemas.openxmlformats.org/officeDocument/2006/relationships" xmlns:p="http://schemas.openxmlformats.org/presentationml/2006/main">
  <p:tag name="TIMING" val="|31.2"/>
</p:tagLst>
</file>

<file path=ppt/tags/tag8.xml><?xml version="1.0" encoding="utf-8"?>
<p:tagLst xmlns:a="http://schemas.openxmlformats.org/drawingml/2006/main" xmlns:r="http://schemas.openxmlformats.org/officeDocument/2006/relationships" xmlns:p="http://schemas.openxmlformats.org/presentationml/2006/main">
  <p:tag name="TIMING" val="|10.9"/>
</p:tagLst>
</file>

<file path=ppt/tags/tag9.xml><?xml version="1.0" encoding="utf-8"?>
<p:tagLst xmlns:a="http://schemas.openxmlformats.org/drawingml/2006/main" xmlns:r="http://schemas.openxmlformats.org/officeDocument/2006/relationships" xmlns:p="http://schemas.openxmlformats.org/presentationml/2006/main">
  <p:tag name="TIMING" val="|30.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2314</Words>
  <Application>Microsoft Office PowerPoint</Application>
  <PresentationFormat>On-screen Show (4:3)</PresentationFormat>
  <Paragraphs>342</Paragraphs>
  <Slides>14</Slides>
  <Notes>14</Notes>
  <HiddenSlides>0</HiddenSlides>
  <MMClips>14</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9" baseType="lpstr">
      <vt:lpstr>Arial</vt:lpstr>
      <vt:lpstr>Calibri</vt:lpstr>
      <vt:lpstr>Wingdings 2</vt:lpstr>
      <vt:lpstr>Office Theme</vt:lpstr>
      <vt:lpstr>Equation</vt:lpstr>
      <vt:lpstr>PowerPoint Presentation</vt:lpstr>
      <vt:lpstr>Grade 5 Science:  Areas Needing Improvement</vt:lpstr>
      <vt:lpstr>Grade 5 Science Example Item</vt:lpstr>
      <vt:lpstr>Grade 5 Science Example Item</vt:lpstr>
      <vt:lpstr>Grade 5 Science Example Item</vt:lpstr>
      <vt:lpstr>Grade 5 Science:  Areas Needing Improvement</vt:lpstr>
      <vt:lpstr>Grade 5 Science Example Item</vt:lpstr>
      <vt:lpstr>Grade 5 Science Example Item</vt:lpstr>
      <vt:lpstr>Grade 5 Science Example Item</vt:lpstr>
      <vt:lpstr>Grade 5 Science:  Areas Needing Improvement</vt:lpstr>
      <vt:lpstr>Grade 5 Science Released Item</vt:lpstr>
      <vt:lpstr>Grade 5 Science Example Item</vt:lpstr>
      <vt:lpstr>Practice Items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2012-10-29T06:22:57Z</dcterms:created>
  <dcterms:modified xsi:type="dcterms:W3CDTF">2023-08-02T12:56:21Z</dcterms:modified>
</cp:coreProperties>
</file>