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9"/>
  </p:notesMasterIdLst>
  <p:handoutMasterIdLst>
    <p:handoutMasterId r:id="rId30"/>
  </p:handoutMasterIdLst>
  <p:sldIdLst>
    <p:sldId id="278" r:id="rId2"/>
    <p:sldId id="515" r:id="rId3"/>
    <p:sldId id="534" r:id="rId4"/>
    <p:sldId id="535" r:id="rId5"/>
    <p:sldId id="536" r:id="rId6"/>
    <p:sldId id="537" r:id="rId7"/>
    <p:sldId id="538" r:id="rId8"/>
    <p:sldId id="539" r:id="rId9"/>
    <p:sldId id="540" r:id="rId10"/>
    <p:sldId id="541" r:id="rId11"/>
    <p:sldId id="524" r:id="rId12"/>
    <p:sldId id="526" r:id="rId13"/>
    <p:sldId id="531" r:id="rId14"/>
    <p:sldId id="533" r:id="rId15"/>
    <p:sldId id="525" r:id="rId16"/>
    <p:sldId id="527" r:id="rId17"/>
    <p:sldId id="532" r:id="rId18"/>
    <p:sldId id="528" r:id="rId19"/>
    <p:sldId id="543" r:id="rId20"/>
    <p:sldId id="542" r:id="rId21"/>
    <p:sldId id="517" r:id="rId22"/>
    <p:sldId id="518" r:id="rId23"/>
    <p:sldId id="520" r:id="rId24"/>
    <p:sldId id="519" r:id="rId25"/>
    <p:sldId id="523" r:id="rId26"/>
    <p:sldId id="462" r:id="rId27"/>
    <p:sldId id="47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DFF"/>
    <a:srgbClr val="390BFB"/>
    <a:srgbClr val="77933C"/>
    <a:srgbClr val="9B9B71"/>
    <a:srgbClr val="0033CC"/>
    <a:srgbClr val="4F6228"/>
    <a:srgbClr val="151553"/>
    <a:srgbClr val="101040"/>
    <a:srgbClr val="0070C0"/>
    <a:srgbClr val="193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12" autoAdjust="0"/>
    <p:restoredTop sz="86501" autoAdjust="0"/>
  </p:normalViewPr>
  <p:slideViewPr>
    <p:cSldViewPr>
      <p:cViewPr varScale="1">
        <p:scale>
          <a:sx n="77" d="100"/>
          <a:sy n="77" d="100"/>
        </p:scale>
        <p:origin x="216" y="66"/>
      </p:cViewPr>
      <p:guideLst>
        <p:guide orient="horz" pos="2160"/>
        <p:guide pos="2880"/>
      </p:guideLst>
    </p:cSldViewPr>
  </p:slideViewPr>
  <p:notesTextViewPr>
    <p:cViewPr>
      <p:scale>
        <a:sx n="125" d="100"/>
        <a:sy n="125" d="100"/>
      </p:scale>
      <p:origin x="0" y="0"/>
    </p:cViewPr>
  </p:notesTextViewPr>
  <p:sorterViewPr>
    <p:cViewPr>
      <p:scale>
        <a:sx n="66" d="100"/>
        <a:sy n="66" d="100"/>
      </p:scale>
      <p:origin x="0" y="3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Density of a Liquid</a:t>
            </a:r>
          </a:p>
        </c:rich>
      </c:tx>
      <c:overlay val="0"/>
    </c:title>
    <c:autoTitleDeleted val="0"/>
    <c:plotArea>
      <c:layout/>
      <c:scatterChart>
        <c:scatterStyle val="lineMarker"/>
        <c:varyColors val="0"/>
        <c:ser>
          <c:idx val="0"/>
          <c:order val="0"/>
          <c:spPr>
            <a:ln w="28575">
              <a:noFill/>
            </a:ln>
          </c:spPr>
          <c:marker>
            <c:symbol val="circle"/>
            <c:size val="6"/>
            <c:spPr>
              <a:solidFill>
                <a:schemeClr val="accent3">
                  <a:lumMod val="50000"/>
                </a:schemeClr>
              </a:solidFill>
            </c:spPr>
          </c:marker>
          <c:xVal>
            <c:numRef>
              <c:f>Sheet1!$A$1:$A$5</c:f>
              <c:numCache>
                <c:formatCode>General</c:formatCode>
                <c:ptCount val="5"/>
                <c:pt idx="0">
                  <c:v>20</c:v>
                </c:pt>
                <c:pt idx="1">
                  <c:v>30</c:v>
                </c:pt>
                <c:pt idx="2">
                  <c:v>40</c:v>
                </c:pt>
                <c:pt idx="3">
                  <c:v>60</c:v>
                </c:pt>
                <c:pt idx="4">
                  <c:v>70</c:v>
                </c:pt>
              </c:numCache>
            </c:numRef>
          </c:xVal>
          <c:yVal>
            <c:numRef>
              <c:f>Sheet1!$B$1:$B$5</c:f>
              <c:numCache>
                <c:formatCode>General</c:formatCode>
                <c:ptCount val="5"/>
                <c:pt idx="0">
                  <c:v>30</c:v>
                </c:pt>
                <c:pt idx="1">
                  <c:v>45</c:v>
                </c:pt>
                <c:pt idx="2">
                  <c:v>60</c:v>
                </c:pt>
                <c:pt idx="3">
                  <c:v>90</c:v>
                </c:pt>
                <c:pt idx="4">
                  <c:v>105</c:v>
                </c:pt>
              </c:numCache>
            </c:numRef>
          </c:yVal>
          <c:smooth val="0"/>
          <c:extLst>
            <c:ext xmlns:c16="http://schemas.microsoft.com/office/drawing/2014/chart" uri="{C3380CC4-5D6E-409C-BE32-E72D297353CC}">
              <c16:uniqueId val="{00000000-AD2E-456D-BF80-126D32709DE0}"/>
            </c:ext>
          </c:extLst>
        </c:ser>
        <c:dLbls>
          <c:showLegendKey val="0"/>
          <c:showVal val="0"/>
          <c:showCatName val="0"/>
          <c:showSerName val="0"/>
          <c:showPercent val="0"/>
          <c:showBubbleSize val="0"/>
        </c:dLbls>
        <c:axId val="132758912"/>
        <c:axId val="132908544"/>
      </c:scatterChart>
      <c:valAx>
        <c:axId val="132758912"/>
        <c:scaling>
          <c:orientation val="minMax"/>
        </c:scaling>
        <c:delete val="0"/>
        <c:axPos val="b"/>
        <c:majorGridlines/>
        <c:title>
          <c:tx>
            <c:rich>
              <a:bodyPr/>
              <a:lstStyle/>
              <a:p>
                <a:pPr>
                  <a:defRPr/>
                </a:pPr>
                <a:r>
                  <a:rPr lang="en-US" sz="1400"/>
                  <a:t>Volume (mL)</a:t>
                </a:r>
              </a:p>
            </c:rich>
          </c:tx>
          <c:overlay val="0"/>
        </c:title>
        <c:numFmt formatCode="General" sourceLinked="1"/>
        <c:majorTickMark val="cross"/>
        <c:minorTickMark val="in"/>
        <c:tickLblPos val="nextTo"/>
        <c:crossAx val="132908544"/>
        <c:crosses val="autoZero"/>
        <c:crossBetween val="midCat"/>
      </c:valAx>
      <c:valAx>
        <c:axId val="132908544"/>
        <c:scaling>
          <c:orientation val="minMax"/>
          <c:max val="110"/>
          <c:min val="0"/>
        </c:scaling>
        <c:delete val="0"/>
        <c:axPos val="l"/>
        <c:majorGridlines/>
        <c:title>
          <c:tx>
            <c:rich>
              <a:bodyPr rot="-5400000" vert="horz"/>
              <a:lstStyle/>
              <a:p>
                <a:pPr>
                  <a:defRPr sz="1400"/>
                </a:pPr>
                <a:r>
                  <a:rPr lang="en-US" sz="1400"/>
                  <a:t>Mass (g)</a:t>
                </a:r>
              </a:p>
            </c:rich>
          </c:tx>
          <c:overlay val="0"/>
        </c:title>
        <c:numFmt formatCode="General" sourceLinked="1"/>
        <c:majorTickMark val="cross"/>
        <c:minorTickMark val="in"/>
        <c:tickLblPos val="nextTo"/>
        <c:crossAx val="132758912"/>
        <c:crosses val="autoZero"/>
        <c:crossBetween val="midCat"/>
        <c:majorUnit val="10"/>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740"/>
          </a:xfrm>
          <a:prstGeom prst="rect">
            <a:avLst/>
          </a:prstGeom>
        </p:spPr>
        <p:txBody>
          <a:bodyPr vert="horz" lIns="89893" tIns="44946" rIns="89893" bIns="44946" rtlCol="0"/>
          <a:lstStyle>
            <a:lvl1pPr algn="l">
              <a:defRPr sz="1100"/>
            </a:lvl1pPr>
          </a:lstStyle>
          <a:p>
            <a:endParaRPr lang="en-US"/>
          </a:p>
        </p:txBody>
      </p:sp>
      <p:sp>
        <p:nvSpPr>
          <p:cNvPr id="3" name="Date Placeholder 2"/>
          <p:cNvSpPr>
            <a:spLocks noGrp="1"/>
          </p:cNvSpPr>
          <p:nvPr>
            <p:ph type="dt" sz="quarter" idx="1"/>
          </p:nvPr>
        </p:nvSpPr>
        <p:spPr>
          <a:xfrm>
            <a:off x="3884613" y="0"/>
            <a:ext cx="2971800" cy="457740"/>
          </a:xfrm>
          <a:prstGeom prst="rect">
            <a:avLst/>
          </a:prstGeom>
        </p:spPr>
        <p:txBody>
          <a:bodyPr vert="horz" lIns="89893" tIns="44946" rIns="89893" bIns="44946" rtlCol="0"/>
          <a:lstStyle>
            <a:lvl1pPr algn="r">
              <a:defRPr sz="1100"/>
            </a:lvl1pPr>
          </a:lstStyle>
          <a:p>
            <a:fld id="{79E7B58C-ED4B-49CC-ACF9-09ED57345F19}" type="datetimeFigureOut">
              <a:rPr lang="en-US" smtClean="0"/>
              <a:pPr/>
              <a:t>8/2/2023</a:t>
            </a:fld>
            <a:endParaRPr lang="en-US"/>
          </a:p>
        </p:txBody>
      </p:sp>
      <p:sp>
        <p:nvSpPr>
          <p:cNvPr id="4" name="Footer Placeholder 3"/>
          <p:cNvSpPr>
            <a:spLocks noGrp="1"/>
          </p:cNvSpPr>
          <p:nvPr>
            <p:ph type="ftr" sz="quarter" idx="2"/>
          </p:nvPr>
        </p:nvSpPr>
        <p:spPr>
          <a:xfrm>
            <a:off x="0" y="8684720"/>
            <a:ext cx="2971800" cy="457739"/>
          </a:xfrm>
          <a:prstGeom prst="rect">
            <a:avLst/>
          </a:prstGeom>
        </p:spPr>
        <p:txBody>
          <a:bodyPr vert="horz" lIns="89893" tIns="44946" rIns="89893" bIns="44946" rtlCol="0" anchor="b"/>
          <a:lstStyle>
            <a:lvl1pPr algn="l">
              <a:defRPr sz="1100"/>
            </a:lvl1pPr>
          </a:lstStyle>
          <a:p>
            <a:endParaRPr lang="en-US"/>
          </a:p>
        </p:txBody>
      </p:sp>
      <p:sp>
        <p:nvSpPr>
          <p:cNvPr id="5" name="Slide Number Placeholder 4"/>
          <p:cNvSpPr>
            <a:spLocks noGrp="1"/>
          </p:cNvSpPr>
          <p:nvPr>
            <p:ph type="sldNum" sz="quarter" idx="3"/>
          </p:nvPr>
        </p:nvSpPr>
        <p:spPr>
          <a:xfrm>
            <a:off x="3884613" y="8684720"/>
            <a:ext cx="2971800" cy="457739"/>
          </a:xfrm>
          <a:prstGeom prst="rect">
            <a:avLst/>
          </a:prstGeom>
        </p:spPr>
        <p:txBody>
          <a:bodyPr vert="horz" lIns="89893" tIns="44946" rIns="89893" bIns="44946" rtlCol="0" anchor="b"/>
          <a:lstStyle>
            <a:lvl1pPr algn="r">
              <a:defRPr sz="1100"/>
            </a:lvl1pPr>
          </a:lstStyle>
          <a:p>
            <a:fld id="{975BEE09-5217-4A57-9B2A-DCCB4F0CD4E5}" type="slidenum">
              <a:rPr lang="en-US" smtClean="0"/>
              <a:pPr/>
              <a:t>‹#›</a:t>
            </a:fld>
            <a:endParaRPr lang="en-US"/>
          </a:p>
        </p:txBody>
      </p:sp>
    </p:spTree>
    <p:extLst>
      <p:ext uri="{BB962C8B-B14F-4D97-AF65-F5344CB8AC3E}">
        <p14:creationId xmlns:p14="http://schemas.microsoft.com/office/powerpoint/2010/main" val="350581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740"/>
          </a:xfrm>
          <a:prstGeom prst="rect">
            <a:avLst/>
          </a:prstGeom>
        </p:spPr>
        <p:txBody>
          <a:bodyPr vert="horz" lIns="89893" tIns="44946" rIns="89893" bIns="44946" rtlCol="0"/>
          <a:lstStyle>
            <a:lvl1pPr algn="l">
              <a:defRPr sz="1100"/>
            </a:lvl1pPr>
          </a:lstStyle>
          <a:p>
            <a:endParaRPr lang="en-US"/>
          </a:p>
        </p:txBody>
      </p:sp>
      <p:sp>
        <p:nvSpPr>
          <p:cNvPr id="3" name="Date Placeholder 2"/>
          <p:cNvSpPr>
            <a:spLocks noGrp="1"/>
          </p:cNvSpPr>
          <p:nvPr>
            <p:ph type="dt" idx="1"/>
          </p:nvPr>
        </p:nvSpPr>
        <p:spPr>
          <a:xfrm>
            <a:off x="3884613" y="0"/>
            <a:ext cx="2971800" cy="457740"/>
          </a:xfrm>
          <a:prstGeom prst="rect">
            <a:avLst/>
          </a:prstGeom>
        </p:spPr>
        <p:txBody>
          <a:bodyPr vert="horz" lIns="89893" tIns="44946" rIns="89893" bIns="44946" rtlCol="0"/>
          <a:lstStyle>
            <a:lvl1pPr algn="r">
              <a:defRPr sz="1100"/>
            </a:lvl1pPr>
          </a:lstStyle>
          <a:p>
            <a:fld id="{FF3187B8-9621-482E-BCA9-88E01E1E5FBF}" type="datetimeFigureOut">
              <a:rPr lang="en-US" smtClean="0"/>
              <a:pPr/>
              <a:t>8/2/2023</a:t>
            </a:fld>
            <a:endParaRPr lang="en-US"/>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89893" tIns="44946" rIns="89893" bIns="44946" rtlCol="0" anchor="ctr"/>
          <a:lstStyle/>
          <a:p>
            <a:endParaRPr lang="en-US"/>
          </a:p>
        </p:txBody>
      </p:sp>
      <p:sp>
        <p:nvSpPr>
          <p:cNvPr id="5" name="Notes Placeholder 4"/>
          <p:cNvSpPr>
            <a:spLocks noGrp="1"/>
          </p:cNvSpPr>
          <p:nvPr>
            <p:ph type="body" sz="quarter" idx="3"/>
          </p:nvPr>
        </p:nvSpPr>
        <p:spPr>
          <a:xfrm>
            <a:off x="685800" y="4343131"/>
            <a:ext cx="5486400" cy="4115031"/>
          </a:xfrm>
          <a:prstGeom prst="rect">
            <a:avLst/>
          </a:prstGeom>
        </p:spPr>
        <p:txBody>
          <a:bodyPr vert="horz" lIns="89893" tIns="44946" rIns="89893" bIns="449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4720"/>
            <a:ext cx="2971800" cy="457739"/>
          </a:xfrm>
          <a:prstGeom prst="rect">
            <a:avLst/>
          </a:prstGeom>
        </p:spPr>
        <p:txBody>
          <a:bodyPr vert="horz" lIns="89893" tIns="44946" rIns="89893" bIns="44946" rtlCol="0" anchor="b"/>
          <a:lstStyle>
            <a:lvl1pPr algn="l">
              <a:defRPr sz="1100"/>
            </a:lvl1pPr>
          </a:lstStyle>
          <a:p>
            <a:endParaRPr lang="en-US"/>
          </a:p>
        </p:txBody>
      </p:sp>
      <p:sp>
        <p:nvSpPr>
          <p:cNvPr id="7" name="Slide Number Placeholder 6"/>
          <p:cNvSpPr>
            <a:spLocks noGrp="1"/>
          </p:cNvSpPr>
          <p:nvPr>
            <p:ph type="sldNum" sz="quarter" idx="5"/>
          </p:nvPr>
        </p:nvSpPr>
        <p:spPr>
          <a:xfrm>
            <a:off x="3884613" y="8684720"/>
            <a:ext cx="2971800" cy="457739"/>
          </a:xfrm>
          <a:prstGeom prst="rect">
            <a:avLst/>
          </a:prstGeom>
        </p:spPr>
        <p:txBody>
          <a:bodyPr vert="horz" lIns="89893" tIns="44946" rIns="89893" bIns="44946" rtlCol="0" anchor="b"/>
          <a:lstStyle>
            <a:lvl1pPr algn="r">
              <a:defRPr sz="1100"/>
            </a:lvl1pPr>
          </a:lstStyle>
          <a:p>
            <a:fld id="{4C6C7587-F06F-42F1-B5D5-61C2089C57F2}" type="slidenum">
              <a:rPr lang="en-US" smtClean="0"/>
              <a:pPr/>
              <a:t>‹#›</a:t>
            </a:fld>
            <a:endParaRPr lang="en-US"/>
          </a:p>
        </p:txBody>
      </p:sp>
    </p:spTree>
    <p:extLst>
      <p:ext uri="{BB962C8B-B14F-4D97-AF65-F5344CB8AC3E}">
        <p14:creationId xmlns:p14="http://schemas.microsoft.com/office/powerpoint/2010/main" val="117070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dirty="0"/>
              <a:t>Statewide results for the spring 2014 end-of-course science SOL tests have been analyzed to determine specific concepts that may have challenged students.</a:t>
            </a:r>
            <a:r>
              <a:rPr lang="en-US" sz="1200" baseline="0" dirty="0"/>
              <a:t>  </a:t>
            </a:r>
            <a:r>
              <a:rPr lang="en-US" sz="1200" dirty="0"/>
              <a:t>This PowerPoint presentation has been developed to provide insight into the concepts that challenged students statewide.</a:t>
            </a:r>
            <a:r>
              <a:rPr lang="en-US" sz="1200" baseline="0" dirty="0"/>
              <a:t>  </a:t>
            </a:r>
            <a:r>
              <a:rPr lang="en-US" sz="1200" dirty="0"/>
              <a:t>In collaboration with the Division of Student Assessment and School Improvement, the Division of Instruction has provided instructional information for teachers and school divisions for the content areas highlighted in this presentation.  </a:t>
            </a:r>
          </a:p>
          <a:p>
            <a:endParaRPr lang="en-US" sz="1200" dirty="0"/>
          </a:p>
          <a:p>
            <a:r>
              <a:rPr lang="en-US" sz="1200" dirty="0"/>
              <a:t>It is important to keep the content of this statewide analysis in perspective. The information provided here should be used as a supplemental </a:t>
            </a:r>
            <a:r>
              <a:rPr lang="en-US" sz="1200" u="none" dirty="0">
                <a:solidFill>
                  <a:schemeClr val="tx1"/>
                </a:solidFill>
              </a:rPr>
              <a:t>resource</a:t>
            </a:r>
            <a:r>
              <a:rPr lang="en-US" sz="1200" u="none" strike="noStrike" dirty="0">
                <a:solidFill>
                  <a:schemeClr val="tx1"/>
                </a:solidFill>
              </a:rPr>
              <a:t>,</a:t>
            </a:r>
            <a:r>
              <a:rPr lang="en-US" sz="1200" strike="noStrike" baseline="0" dirty="0">
                <a:solidFill>
                  <a:schemeClr val="tx1"/>
                </a:solidFill>
              </a:rPr>
              <a:t> and the i</a:t>
            </a:r>
            <a:r>
              <a:rPr lang="en-US" sz="1200" u="none" strike="noStrike" dirty="0">
                <a:solidFill>
                  <a:srgbClr val="C00000"/>
                </a:solidFill>
              </a:rPr>
              <a:t>nstructional focus should remain on the standards as a whole.</a:t>
            </a:r>
            <a:endParaRPr lang="en-US" sz="1200" u="none" strike="sngStrike" dirty="0">
              <a:solidFill>
                <a:srgbClr val="C00000"/>
              </a:solidFill>
            </a:endParaRPr>
          </a:p>
          <a:p>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The analysis will consist of some general observations on student performance that appear to indicate the need for improvement, some specific Standards of Learning (SOL), and some example items that are representative of the observations and </a:t>
            </a:r>
            <a:r>
              <a:rPr lang="en-US" sz="1200" strike="noStrike" baseline="0" dirty="0"/>
              <a:t>the standards</a:t>
            </a:r>
            <a:r>
              <a:rPr lang="en-US" sz="1200" baseline="0" dirty="0"/>
              <a:t>.  Please note that the items in this presentation are not meant to mimic SOL test questions.  Rather, these items are representative of the types of items that students had difficulty with on the end-of-course assessments.  It is also important to note that there were consistent themes noted about student performance that span Earth Science, Biology, and Chemistry.</a:t>
            </a:r>
            <a:endParaRPr lang="en-US" sz="1200" dirty="0"/>
          </a:p>
          <a:p>
            <a:endParaRPr lang="en-US" sz="1200" baseline="0" dirty="0"/>
          </a:p>
          <a:p>
            <a:r>
              <a:rPr lang="en-US" sz="1200" baseline="0" dirty="0"/>
              <a:t>There will be an analysis of student performance for each end-of-course science test, so this presentation will be divided into three sections.  Section 1 will discuss Earth Science; Section 2 will discuss Biology; and Section 3 will discuss Chemistry.  </a:t>
            </a:r>
          </a:p>
          <a:p>
            <a:endParaRPr lang="en-US" sz="1200" baseline="0" dirty="0"/>
          </a:p>
          <a:p>
            <a:endParaRPr lang="en-US" sz="9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200" u="none" dirty="0"/>
              <a:t>Convection</a:t>
            </a:r>
            <a:r>
              <a:rPr lang="en-US" sz="1200" u="none" baseline="0" dirty="0"/>
              <a:t> is an important concept in the Earth sciences, and shows up in multiple areas, including complex circulation patterns with global wind systems, localized weather phenomena such as sea breezes, moving crustal plates, the interior of stars, and ocean currents.  Convection is presented in earlier science standards, and students should have a solid introductory concept from Physical science in middle school.  Over the years, students in Earth science have tended to have difficulty with understanding how this important concept relates and applies across multiple areas and serves as a key unifying process in understanding the transfer of energy in Earth systems contexts.</a:t>
            </a:r>
          </a:p>
          <a:p>
            <a:pPr defTabSz="864931">
              <a:defRPr/>
            </a:pPr>
            <a:endParaRPr lang="en-US" sz="1200" u="none" baseline="0" dirty="0"/>
          </a:p>
          <a:p>
            <a:pPr defTabSz="864931">
              <a:defRPr/>
            </a:pPr>
            <a:r>
              <a:rPr lang="en-US" sz="1200" u="none" baseline="0" dirty="0"/>
              <a:t>The answer to the question is shown on the screen.</a:t>
            </a:r>
            <a:endParaRPr lang="en-US" sz="1200" u="none"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100" dirty="0"/>
              <a:t>While the</a:t>
            </a:r>
            <a:r>
              <a:rPr lang="en-US" sz="1100" baseline="0" dirty="0"/>
              <a:t> student performance analysis for Biology did yield some specific content standards for which student performance was weak or inconsistent, three observations spanned across the standards.  The first area in which students had difficulty was with items that required at least a two-step analytic process. For example, </a:t>
            </a:r>
            <a:r>
              <a:rPr lang="en-US" sz="1100" b="0" dirty="0"/>
              <a:t>interpreting information from a chart and then using that information to solve a problem; or determining similarities and differences between</a:t>
            </a:r>
            <a:r>
              <a:rPr lang="en-US" sz="1100" b="0" baseline="0" dirty="0"/>
              <a:t> or amongst organisms.</a:t>
            </a:r>
            <a:endParaRPr lang="en-US" sz="1100" b="0" baseline="0" dirty="0">
              <a:latin typeface="+mn-lt"/>
              <a:cs typeface="+mn-cs"/>
            </a:endParaRPr>
          </a:p>
          <a:p>
            <a:pPr>
              <a:buNone/>
            </a:pPr>
            <a:endParaRPr lang="en-US" sz="1100" b="0" baseline="0" dirty="0">
              <a:latin typeface="+mn-lt"/>
              <a:cs typeface="+mn-cs"/>
            </a:endParaRPr>
          </a:p>
          <a:p>
            <a:pPr>
              <a:buNone/>
            </a:pPr>
            <a:r>
              <a:rPr lang="en-US" sz="1100" b="0" dirty="0"/>
              <a:t>The second area in which students had difficulty was with items that required fine discrimination of related concepts and using the application of those concepts to answer a question.  </a:t>
            </a:r>
          </a:p>
          <a:p>
            <a:pPr>
              <a:buNone/>
            </a:pPr>
            <a:endParaRPr lang="en-US" sz="1100" b="0" dirty="0"/>
          </a:p>
          <a:p>
            <a:pPr>
              <a:buNone/>
            </a:pPr>
            <a:r>
              <a:rPr lang="en-US" sz="1100" b="0" dirty="0"/>
              <a:t>Third, it appears that </a:t>
            </a:r>
            <a:r>
              <a:rPr lang="en-US" sz="1100" b="0" baseline="0" dirty="0"/>
              <a:t>students had difficulty with items that required them to have a unified understanding of the overarching concepts of Biology such as the impact photosynthetic organisms have on the production of oxygen.</a:t>
            </a:r>
            <a:endParaRPr lang="en-US" sz="1100" dirty="0">
              <a:solidFill>
                <a:srgbClr val="77933C"/>
              </a:solidFill>
            </a:endParaRPr>
          </a:p>
          <a:p>
            <a:pPr defTabSz="864931">
              <a:defRPr/>
            </a:pPr>
            <a:endParaRPr lang="en-US" sz="1100" dirty="0">
              <a:solidFill>
                <a:srgbClr val="0070C0"/>
              </a:solidFill>
            </a:endParaRPr>
          </a:p>
          <a:p>
            <a:pPr>
              <a:buNone/>
            </a:pPr>
            <a:r>
              <a:rPr lang="en-US" sz="1100" b="1" dirty="0">
                <a:solidFill>
                  <a:srgbClr val="0070C0"/>
                </a:solidFill>
              </a:rPr>
              <a:t> </a:t>
            </a:r>
          </a:p>
          <a:p>
            <a:pPr defTabSz="864931">
              <a:defRPr/>
            </a:pP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baseline="0" dirty="0"/>
              <a:t>It also appeared that students had difficulty with items that applied science processes and practices; required the application of biological concepts; and required students to differentiate between chemical structures or organisms. </a:t>
            </a:r>
          </a:p>
          <a:p>
            <a:pPr>
              <a:buNone/>
            </a:pPr>
            <a:endParaRPr lang="en-US" sz="1100" baseline="0" dirty="0">
              <a:solidFill>
                <a:srgbClr val="77933C"/>
              </a:solidFill>
            </a:endParaRPr>
          </a:p>
          <a:p>
            <a:pPr defTabSz="864931">
              <a:defRPr/>
            </a:pPr>
            <a:endParaRPr lang="en-US" sz="1100" dirty="0">
              <a:solidFill>
                <a:srgbClr val="0070C0"/>
              </a:solidFill>
            </a:endParaRPr>
          </a:p>
          <a:p>
            <a:pPr>
              <a:buNone/>
            </a:pPr>
            <a:r>
              <a:rPr lang="en-US" sz="1100" b="1" dirty="0">
                <a:solidFill>
                  <a:srgbClr val="0070C0"/>
                </a:solidFill>
              </a:rPr>
              <a:t> </a:t>
            </a:r>
          </a:p>
          <a:p>
            <a:pPr defTabSz="864931">
              <a:defRPr/>
            </a:pP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dirty="0">
                <a:solidFill>
                  <a:srgbClr val="FF0000"/>
                </a:solidFill>
                <a:latin typeface="+mn-lt"/>
                <a:cs typeface="Arial" pitchFamily="34" charset="0"/>
              </a:rPr>
              <a:t>This example item requires students to distinguish</a:t>
            </a:r>
            <a:r>
              <a:rPr lang="en-US" sz="1200" u="none" baseline="0" dirty="0">
                <a:solidFill>
                  <a:srgbClr val="FF0000"/>
                </a:solidFill>
                <a:latin typeface="+mn-lt"/>
                <a:cs typeface="Arial" pitchFamily="34" charset="0"/>
              </a:rPr>
              <a:t> between inferences and observations.  Students who have significant experiences with a variety of organisms will have a more durable understanding of important terminology. </a:t>
            </a:r>
            <a:r>
              <a:rPr lang="en-US" sz="1200" u="none" dirty="0">
                <a:solidFill>
                  <a:srgbClr val="FF0000"/>
                </a:solidFill>
                <a:latin typeface="+mn-lt"/>
                <a:cs typeface="Arial" pitchFamily="34" charset="0"/>
              </a:rPr>
              <a:t>Purposeful</a:t>
            </a:r>
            <a:r>
              <a:rPr lang="en-US" sz="1200" u="none" baseline="0" dirty="0">
                <a:solidFill>
                  <a:srgbClr val="FF0000"/>
                </a:solidFill>
                <a:latin typeface="+mn-lt"/>
                <a:cs typeface="Arial" pitchFamily="34" charset="0"/>
              </a:rPr>
              <a:t> inquiry experiences such as seeking information to answer posed questions, and investigating real samples helps students build a deeper understanding.</a:t>
            </a:r>
          </a:p>
          <a:p>
            <a:endParaRPr lang="en-US" sz="1200" dirty="0">
              <a:solidFill>
                <a:srgbClr val="FF0000"/>
              </a:solidFill>
              <a:latin typeface="+mn-lt"/>
              <a:cs typeface="Arial" pitchFamily="34" charset="0"/>
            </a:endParaRPr>
          </a:p>
          <a:p>
            <a:r>
              <a:rPr lang="en-US" sz="1200" dirty="0">
                <a:solidFill>
                  <a:srgbClr val="FF0000"/>
                </a:solidFill>
                <a:latin typeface="+mn-lt"/>
                <a:cs typeface="Arial" pitchFamily="34" charset="0"/>
              </a:rPr>
              <a:t>The answer to the question is shown on the screen.</a:t>
            </a:r>
          </a:p>
          <a:p>
            <a:endParaRPr lang="en-US" sz="1200" dirty="0">
              <a:solidFill>
                <a:srgbClr val="FF0000"/>
              </a:solidFill>
              <a:latin typeface="Arial" pitchFamily="34" charset="0"/>
              <a:cs typeface="Arial" pitchFamily="34" charset="0"/>
            </a:endParaRPr>
          </a:p>
          <a:p>
            <a:pPr defTabSz="864931">
              <a:defRPr/>
            </a:pPr>
            <a:endParaRPr lang="en-US" sz="1200" b="0" baseline="0" dirty="0">
              <a:solidFill>
                <a:srgbClr val="77933C"/>
              </a:solidFill>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This</a:t>
            </a:r>
            <a:r>
              <a:rPr lang="en-US" baseline="0" dirty="0">
                <a:latin typeface="+mn-lt"/>
              </a:rPr>
              <a:t> example item requires students to consider the materials needed to prepare a wet mount slide of an onion root tip. </a:t>
            </a:r>
            <a:r>
              <a:rPr lang="en-US" sz="1200" u="none" baseline="0" dirty="0">
                <a:solidFill>
                  <a:srgbClr val="FF0000"/>
                </a:solidFill>
                <a:latin typeface="+mn-lt"/>
                <a:cs typeface="Arial" pitchFamily="34" charset="0"/>
              </a:rPr>
              <a:t>Students who have experiences with microscopy are more likely to select the materials that are not needed when preparing a wet mount slide. </a:t>
            </a:r>
            <a:r>
              <a:rPr lang="en-US" sz="1200" u="none" dirty="0">
                <a:solidFill>
                  <a:srgbClr val="FF0000"/>
                </a:solidFill>
                <a:latin typeface="+mn-lt"/>
                <a:cs typeface="Arial" pitchFamily="34" charset="0"/>
              </a:rPr>
              <a:t>Once again, purposeful</a:t>
            </a:r>
            <a:r>
              <a:rPr lang="en-US" sz="1200" u="none" baseline="0" dirty="0">
                <a:solidFill>
                  <a:srgbClr val="FF0000"/>
                </a:solidFill>
                <a:latin typeface="+mn-lt"/>
                <a:cs typeface="Arial" pitchFamily="34" charset="0"/>
              </a:rPr>
              <a:t> inquiry experiences such as seeking information to answer posed questions, and using and investigating real science materials, helps students build a deep understanding that lasts.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baseline="0" dirty="0">
              <a:solidFill>
                <a:srgbClr val="FF0000"/>
              </a:solidFill>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baseline="0" dirty="0">
                <a:solidFill>
                  <a:srgbClr val="FF0000"/>
                </a:solidFill>
                <a:latin typeface="+mn-lt"/>
                <a:cs typeface="Arial" pitchFamily="34" charset="0"/>
              </a:rPr>
              <a:t>The answer to the question is shown on the screen.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864931"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latin typeface="+mn-lt"/>
                <a:ea typeface="+mn-ea"/>
                <a:cs typeface="+mn-cs"/>
              </a:rPr>
              <a:t>This example item requires students to apply an understanding </a:t>
            </a:r>
            <a:r>
              <a:rPr lang="en-US" sz="1200" b="0" i="0" kern="1200" dirty="0">
                <a:solidFill>
                  <a:schemeClr val="tx1"/>
                </a:solidFill>
                <a:latin typeface="+mn-lt"/>
                <a:ea typeface="+mn-ea"/>
                <a:cs typeface="+mn-cs"/>
              </a:rPr>
              <a:t>of how the interactions of organisms affect the flow of energy in an ecosystem.  To be successful on this type of item, a student needs to be able to recognize each organism’s role </a:t>
            </a:r>
            <a:r>
              <a:rPr lang="en-US" sz="1200" b="0" i="0" strike="noStrike" kern="1200" dirty="0">
                <a:solidFill>
                  <a:schemeClr val="tx1"/>
                </a:solidFill>
                <a:latin typeface="+mn-lt"/>
                <a:ea typeface="+mn-ea"/>
                <a:cs typeface="+mn-cs"/>
              </a:rPr>
              <a:t>in</a:t>
            </a:r>
            <a:r>
              <a:rPr lang="en-US" sz="1200" b="0" i="0" kern="1200" dirty="0">
                <a:solidFill>
                  <a:schemeClr val="tx1"/>
                </a:solidFill>
                <a:latin typeface="+mn-lt"/>
                <a:ea typeface="+mn-ea"/>
                <a:cs typeface="+mn-cs"/>
              </a:rPr>
              <a:t> an ecosystem and how </a:t>
            </a:r>
            <a:r>
              <a:rPr lang="en-US" sz="1200" b="0" i="0" strike="noStrike" kern="1200" dirty="0">
                <a:solidFill>
                  <a:schemeClr val="tx1"/>
                </a:solidFill>
                <a:latin typeface="+mn-lt"/>
                <a:ea typeface="+mn-ea"/>
                <a:cs typeface="+mn-cs"/>
              </a:rPr>
              <a:t>to i</a:t>
            </a:r>
            <a:r>
              <a:rPr lang="en-US" sz="1200" b="0" i="0" kern="1200" dirty="0">
                <a:solidFill>
                  <a:schemeClr val="tx1"/>
                </a:solidFill>
                <a:latin typeface="+mn-lt"/>
                <a:ea typeface="+mn-ea"/>
                <a:cs typeface="+mn-cs"/>
              </a:rPr>
              <a:t>ndicate the energy flow from producer to top consumer. </a:t>
            </a:r>
          </a:p>
          <a:p>
            <a:pPr defTabSz="864931">
              <a:defRPr/>
            </a:pPr>
            <a:endParaRPr lang="en-US" sz="1200" b="0" baseline="0" dirty="0">
              <a:solidFill>
                <a:srgbClr val="77933C"/>
              </a:solidFill>
            </a:endParaRPr>
          </a:p>
          <a:p>
            <a:pPr marL="0" marR="0" indent="0" algn="l" defTabSz="864931" rtl="0" eaLnBrk="1" fontAlgn="auto" latinLnBrk="0" hangingPunct="1">
              <a:lnSpc>
                <a:spcPct val="100000"/>
              </a:lnSpc>
              <a:spcBef>
                <a:spcPts val="0"/>
              </a:spcBef>
              <a:spcAft>
                <a:spcPts val="0"/>
              </a:spcAft>
              <a:buClrTx/>
              <a:buSzTx/>
              <a:buFontTx/>
              <a:buNone/>
              <a:tabLst/>
              <a:defRPr/>
            </a:pPr>
            <a:r>
              <a:rPr lang="en-US" sz="1200" baseline="0" dirty="0"/>
              <a:t>The answer is shown on the screen.</a:t>
            </a:r>
          </a:p>
          <a:p>
            <a:pPr defTabSz="864931">
              <a:defRPr/>
            </a:pPr>
            <a:endParaRPr lang="en-US" sz="1200" b="0" baseline="0" dirty="0">
              <a:solidFill>
                <a:srgbClr val="77933C"/>
              </a:solidFill>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200" b="0" baseline="0" dirty="0">
                <a:solidFill>
                  <a:srgbClr val="77933C"/>
                </a:solidFill>
              </a:rPr>
              <a:t>In this example item, students are given percentages of cytosine and guanine and asked to apply Chargaff’s rule to determine the percentage of adenine and thymine.  Students must understand which bases are complementary.  They must also understand the total percentage of bases must add to 100 percent. </a:t>
            </a:r>
          </a:p>
          <a:p>
            <a:pPr defTabSz="864931">
              <a:defRPr/>
            </a:pPr>
            <a:endParaRPr lang="en-US" sz="1200" b="0" baseline="0" dirty="0">
              <a:solidFill>
                <a:srgbClr val="77933C"/>
              </a:solidFill>
            </a:endParaRPr>
          </a:p>
          <a:p>
            <a:pPr defTabSz="864931">
              <a:defRPr/>
            </a:pPr>
            <a:r>
              <a:rPr lang="en-US" sz="1200" b="0" baseline="0" dirty="0">
                <a:solidFill>
                  <a:srgbClr val="77933C"/>
                </a:solidFill>
              </a:rPr>
              <a:t>The answer to the question is shown on the screen.</a:t>
            </a:r>
          </a:p>
        </p:txBody>
      </p:sp>
      <p:sp>
        <p:nvSpPr>
          <p:cNvPr id="4" name="Slide Number Placeholder 3"/>
          <p:cNvSpPr>
            <a:spLocks noGrp="1"/>
          </p:cNvSpPr>
          <p:nvPr>
            <p:ph type="sldNum" sz="quarter" idx="10"/>
          </p:nvPr>
        </p:nvSpPr>
        <p:spPr/>
        <p:txBody>
          <a:bodyPr/>
          <a:lstStyle/>
          <a:p>
            <a:fld id="{4C6C7587-F06F-42F1-B5D5-61C2089C57F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200" b="0" baseline="0" dirty="0">
                <a:solidFill>
                  <a:srgbClr val="77933C"/>
                </a:solidFill>
              </a:rPr>
              <a:t>Inside every cell is a concentrated mixture of thousands of different macromolecules forming a variety of specialized structures that carry out cell functions, such as energy production, transport, waste disposal, synthesis of new molecules, and storage of genetic material. It is important for students to understand the structure and function of macromolecules such as nucleic acids.  The image offers an example of a nucleic acid base with </a:t>
            </a:r>
            <a:r>
              <a:rPr lang="en-US" sz="1200" b="0" i="0" kern="1200" dirty="0">
                <a:solidFill>
                  <a:schemeClr val="tx1"/>
                </a:solidFill>
                <a:effectLst/>
                <a:latin typeface="+mn-lt"/>
                <a:ea typeface="+mn-ea"/>
                <a:cs typeface="+mn-cs"/>
              </a:rPr>
              <a:t>a 5-carbon sugar, a phosphate group, and a nitrogenous base.</a:t>
            </a:r>
          </a:p>
          <a:p>
            <a:pPr defTabSz="864931">
              <a:defRPr/>
            </a:pPr>
            <a:endParaRPr lang="en-US" sz="1200" b="0" i="0" kern="1200" dirty="0">
              <a:solidFill>
                <a:schemeClr val="tx1"/>
              </a:solidFill>
              <a:effectLst/>
              <a:latin typeface="+mn-lt"/>
              <a:ea typeface="+mn-ea"/>
              <a:cs typeface="+mn-cs"/>
            </a:endParaRPr>
          </a:p>
          <a:p>
            <a:pPr defTabSz="864931">
              <a:defRPr/>
            </a:pPr>
            <a:r>
              <a:rPr lang="en-US" sz="1200" b="0" i="0" kern="1200" dirty="0">
                <a:solidFill>
                  <a:schemeClr val="tx1"/>
                </a:solidFill>
                <a:effectLst/>
                <a:latin typeface="+mn-lt"/>
                <a:ea typeface="+mn-ea"/>
                <a:cs typeface="+mn-cs"/>
              </a:rPr>
              <a:t>The answer to the questio</a:t>
            </a:r>
            <a:r>
              <a:rPr lang="en-US" sz="1200" b="0" i="0" kern="1200" baseline="0" dirty="0">
                <a:solidFill>
                  <a:schemeClr val="tx1"/>
                </a:solidFill>
                <a:effectLst/>
                <a:latin typeface="+mn-lt"/>
                <a:ea typeface="+mn-ea"/>
                <a:cs typeface="+mn-cs"/>
              </a:rPr>
              <a:t>n is shown on the screen.</a:t>
            </a:r>
          </a:p>
          <a:p>
            <a:pPr defTabSz="864931">
              <a:defRPr/>
            </a:pPr>
            <a:endParaRPr lang="en-US" sz="1200" b="0" i="0" kern="1200" baseline="0" dirty="0">
              <a:solidFill>
                <a:schemeClr val="tx1"/>
              </a:solidFill>
              <a:effectLst/>
              <a:latin typeface="+mn-lt"/>
              <a:ea typeface="+mn-ea"/>
              <a:cs typeface="+mn-cs"/>
            </a:endParaRPr>
          </a:p>
          <a:p>
            <a:pPr defTabSz="864931">
              <a:defRPr/>
            </a:pPr>
            <a:endParaRPr lang="en-US" sz="1200" b="0" i="0" kern="1200" baseline="0" dirty="0">
              <a:solidFill>
                <a:schemeClr val="tx1"/>
              </a:solidFill>
              <a:effectLst/>
              <a:latin typeface="+mn-lt"/>
              <a:ea typeface="+mn-ea"/>
              <a:cs typeface="+mn-cs"/>
            </a:endParaRPr>
          </a:p>
          <a:p>
            <a:pPr defTabSz="864931">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864931" rtl="0" eaLnBrk="1" fontAlgn="auto" latinLnBrk="0" hangingPunct="1">
              <a:lnSpc>
                <a:spcPct val="100000"/>
              </a:lnSpc>
              <a:spcBef>
                <a:spcPts val="0"/>
              </a:spcBef>
              <a:spcAft>
                <a:spcPts val="0"/>
              </a:spcAft>
              <a:buClrTx/>
              <a:buSzTx/>
              <a:buFontTx/>
              <a:buNone/>
              <a:tabLst/>
              <a:defRPr/>
            </a:pPr>
            <a:r>
              <a:rPr lang="en-US" sz="1200" dirty="0"/>
              <a:t>This example item requires students</a:t>
            </a:r>
            <a:r>
              <a:rPr lang="en-US" sz="1200" baseline="0" dirty="0"/>
              <a:t> to be able to differentiate between animal cells and viruses.  The item requires students to have an understanding of cellular and viral structures and processes. </a:t>
            </a:r>
            <a:endParaRPr lang="en-US" sz="1200" dirty="0"/>
          </a:p>
          <a:p>
            <a:pPr marL="0" marR="0" indent="0" algn="l" defTabSz="864931" rtl="0" eaLnBrk="1" fontAlgn="auto" latinLnBrk="0" hangingPunct="1">
              <a:lnSpc>
                <a:spcPct val="100000"/>
              </a:lnSpc>
              <a:spcBef>
                <a:spcPts val="0"/>
              </a:spcBef>
              <a:spcAft>
                <a:spcPts val="0"/>
              </a:spcAft>
              <a:buClrTx/>
              <a:buSzTx/>
              <a:buFontTx/>
              <a:buNone/>
              <a:tabLst/>
              <a:defRPr/>
            </a:pPr>
            <a:endParaRPr lang="en-US" sz="1200" u="sng" baseline="0" dirty="0">
              <a:solidFill>
                <a:srgbClr val="C00000"/>
              </a:solidFill>
            </a:endParaRPr>
          </a:p>
          <a:p>
            <a:pPr marL="0" marR="0" indent="0" algn="l" defTabSz="864931" rtl="0" eaLnBrk="1" fontAlgn="auto" latinLnBrk="0" hangingPunct="1">
              <a:lnSpc>
                <a:spcPct val="100000"/>
              </a:lnSpc>
              <a:spcBef>
                <a:spcPts val="0"/>
              </a:spcBef>
              <a:spcAft>
                <a:spcPts val="0"/>
              </a:spcAft>
              <a:buClrTx/>
              <a:buSzTx/>
              <a:buFontTx/>
              <a:buNone/>
              <a:tabLst/>
              <a:defRPr/>
            </a:pPr>
            <a:r>
              <a:rPr lang="en-US" sz="1200" u="none" baseline="0" dirty="0">
                <a:solidFill>
                  <a:srgbClr val="C00000"/>
                </a:solidFill>
              </a:rPr>
              <a:t>Being able to apply broadly the ideas of biology, whether related to cell structure and function, reproductive strategies, and related concepts is an important part of the “residual knowledge” that students should have with them as they complete a Biology program.</a:t>
            </a:r>
          </a:p>
          <a:p>
            <a:pPr marL="0" marR="0" indent="0" algn="l" defTabSz="864931" rtl="0" eaLnBrk="1" fontAlgn="auto" latinLnBrk="0" hangingPunct="1">
              <a:lnSpc>
                <a:spcPct val="100000"/>
              </a:lnSpc>
              <a:spcBef>
                <a:spcPts val="0"/>
              </a:spcBef>
              <a:spcAft>
                <a:spcPts val="0"/>
              </a:spcAft>
              <a:buClrTx/>
              <a:buSzTx/>
              <a:buFontTx/>
              <a:buNone/>
              <a:tabLst/>
              <a:defRPr/>
            </a:pPr>
            <a:endParaRPr lang="en-US" sz="1200" u="none" baseline="0" dirty="0">
              <a:solidFill>
                <a:srgbClr val="C00000"/>
              </a:solidFill>
            </a:endParaRPr>
          </a:p>
          <a:p>
            <a:pPr marL="0" marR="0" indent="0" algn="l" defTabSz="864931" rtl="0" eaLnBrk="1" fontAlgn="auto" latinLnBrk="0" hangingPunct="1">
              <a:lnSpc>
                <a:spcPct val="100000"/>
              </a:lnSpc>
              <a:spcBef>
                <a:spcPts val="0"/>
              </a:spcBef>
              <a:spcAft>
                <a:spcPts val="0"/>
              </a:spcAft>
              <a:buClrTx/>
              <a:buSzTx/>
              <a:buFontTx/>
              <a:buNone/>
              <a:tabLst/>
              <a:defRPr/>
            </a:pPr>
            <a:r>
              <a:rPr lang="en-US" sz="1200" u="none" baseline="0" dirty="0">
                <a:solidFill>
                  <a:srgbClr val="C00000"/>
                </a:solidFill>
              </a:rPr>
              <a:t>The answer to the question is shown on the screen.</a:t>
            </a:r>
            <a:endParaRPr lang="en-US" sz="1200" u="none" baseline="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dirty="0"/>
              <a:t>While the</a:t>
            </a:r>
            <a:r>
              <a:rPr lang="en-US" sz="1200" baseline="0" dirty="0"/>
              <a:t> student performance analysis did yield some specific content standards for which student performance was weak or inconsistent, three observations spanned across the standards.   The first area in which students had difficulty was with items that required at least a two-step analytic process. </a:t>
            </a:r>
          </a:p>
          <a:p>
            <a:pPr>
              <a:buNone/>
            </a:pPr>
            <a:endParaRPr lang="en-US" sz="1200" b="0" baseline="0" dirty="0">
              <a:latin typeface="+mn-lt"/>
              <a:cs typeface="+mn-cs"/>
            </a:endParaRPr>
          </a:p>
          <a:p>
            <a:pPr>
              <a:buNone/>
            </a:pPr>
            <a:r>
              <a:rPr lang="en-US" sz="1200" b="0" dirty="0"/>
              <a:t>The second area in which students had difficulty was with items that required fine discrimination of related concepts and using the application of those concepts to answer a question.  </a:t>
            </a:r>
          </a:p>
          <a:p>
            <a:pPr>
              <a:buNone/>
            </a:pPr>
            <a:endParaRPr lang="en-US" sz="1200" b="0" dirty="0"/>
          </a:p>
          <a:p>
            <a:pPr>
              <a:buNone/>
            </a:pPr>
            <a:r>
              <a:rPr lang="en-US" sz="1200" b="0" dirty="0"/>
              <a:t>Third, it appears that </a:t>
            </a:r>
            <a:r>
              <a:rPr lang="en-US" sz="1200" b="0" baseline="0" dirty="0"/>
              <a:t>students had difficulty with items that required them to use a “big-picture” understanding of the multiple areas of matter and its interactions and to some degree, previous learning.</a:t>
            </a:r>
            <a:endParaRPr lang="en-US" sz="1200" dirty="0">
              <a:solidFill>
                <a:srgbClr val="0070C0"/>
              </a:solidFill>
            </a:endParaRPr>
          </a:p>
          <a:p>
            <a:pPr>
              <a:buNone/>
            </a:pPr>
            <a:r>
              <a:rPr lang="en-US" sz="1200" b="1" dirty="0">
                <a:solidFill>
                  <a:srgbClr val="0070C0"/>
                </a:solidFill>
              </a:rPr>
              <a:t> </a:t>
            </a:r>
          </a:p>
          <a:p>
            <a:pPr defTabSz="864931">
              <a:defRPr/>
            </a:pP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Click</a:t>
            </a:r>
            <a:r>
              <a:rPr lang="en-US" sz="1200" baseline="0" dirty="0"/>
              <a:t> on a link to navigate to a specific content area.  If a link is not selected, the presentation will proceed to Section 1.</a:t>
            </a:r>
            <a:endParaRPr lang="en-US" sz="12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baseline="0" dirty="0"/>
              <a:t>The first specific area in which students had difficulty was with items that required at least a two-step analytic process. For example, </a:t>
            </a:r>
            <a:r>
              <a:rPr lang="en-US" sz="1200" b="0" dirty="0"/>
              <a:t>students</a:t>
            </a:r>
            <a:r>
              <a:rPr lang="en-US" sz="1200" b="0" baseline="0" dirty="0"/>
              <a:t> had difficulty with items that required them to convert from Celsius to Kelvin prior to solving an ideal gas law problem, or calculating density prior to calculating percent error.</a:t>
            </a:r>
            <a:endParaRPr lang="en-US" sz="1200" b="0" baseline="0" dirty="0">
              <a:latin typeface="+mn-lt"/>
              <a:cs typeface="+mn-cs"/>
            </a:endParaRPr>
          </a:p>
          <a:p>
            <a:pPr>
              <a:buNone/>
            </a:pPr>
            <a:endParaRPr lang="en-US" sz="1200" b="0" baseline="0" dirty="0">
              <a:latin typeface="+mn-lt"/>
              <a:cs typeface="+mn-cs"/>
            </a:endParaRPr>
          </a:p>
          <a:p>
            <a:pPr>
              <a:buNone/>
            </a:pPr>
            <a:r>
              <a:rPr lang="en-US" sz="1200" b="0" dirty="0"/>
              <a:t>The second area in which students had difficulty was with items that required fine discrimination of related concepts and using the application of those concepts to answer a question.  An example of this is </a:t>
            </a:r>
            <a:r>
              <a:rPr lang="en-US" sz="1200" b="0" baseline="0" dirty="0"/>
              <a:t>using elements in the compound to name the compound.   </a:t>
            </a:r>
          </a:p>
          <a:p>
            <a:pPr>
              <a:buNone/>
            </a:pPr>
            <a:endParaRPr lang="en-US" sz="1200" b="0" baseline="0" dirty="0"/>
          </a:p>
          <a:p>
            <a:pPr>
              <a:buNone/>
            </a:pPr>
            <a:r>
              <a:rPr lang="en-US" sz="1200" b="0" baseline="0" dirty="0"/>
              <a:t>Additionally, students had difficulty with items when asked to apply a broad understanding and previous knowledge to unfamiliar situations, such as determining the type of reaction for which they have not used the compound during lab.</a:t>
            </a:r>
            <a:br>
              <a:rPr lang="en-US" sz="1200" b="1" dirty="0">
                <a:solidFill>
                  <a:srgbClr val="77933C"/>
                </a:solidFill>
              </a:rPr>
            </a:br>
            <a:endParaRPr lang="en-US" sz="1200" dirty="0">
              <a:solidFill>
                <a:srgbClr val="77933C"/>
              </a:solidFill>
            </a:endParaRPr>
          </a:p>
          <a:p>
            <a:pPr defTabSz="864931">
              <a:defRPr/>
            </a:pPr>
            <a:endParaRPr lang="en-US" i="1" baseline="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200" b="0" baseline="0" dirty="0">
                <a:solidFill>
                  <a:srgbClr val="77933C"/>
                </a:solidFill>
              </a:rPr>
              <a:t>This example item gives the volume of a gas in an expandable container at a starting temperature, and requires students to calculate the volume of the gas at another temperature.  Students who were successful on items like this example item converted Celsius to Kelvin.</a:t>
            </a:r>
          </a:p>
          <a:p>
            <a:pPr defTabSz="864931">
              <a:defRPr/>
            </a:pPr>
            <a:endParaRPr lang="en-US" sz="1200" b="0" baseline="0" dirty="0">
              <a:solidFill>
                <a:srgbClr val="77933C"/>
              </a:solidFill>
            </a:endParaRPr>
          </a:p>
          <a:p>
            <a:pPr defTabSz="864931">
              <a:defRPr/>
            </a:pPr>
            <a:r>
              <a:rPr lang="en-US" sz="1200" b="0" i="0" kern="1200" baseline="0" dirty="0">
                <a:solidFill>
                  <a:schemeClr val="tx1"/>
                </a:solidFill>
                <a:effectLst/>
                <a:latin typeface="+mn-lt"/>
                <a:ea typeface="+mn-ea"/>
                <a:cs typeface="+mn-cs"/>
              </a:rPr>
              <a:t>Students are encouraged to apply significant digits as much as is practical.  Fill-in-the-blank (FIB) items require students to attempt the application of significant digits.  If the standard assigned to the fill-in-the-blank item is not CH.1g (significant digits), multiple correct answers are accepted to allow flexibility with applying significant digits.</a:t>
            </a:r>
          </a:p>
          <a:p>
            <a:pPr defTabSz="864931">
              <a:defRPr/>
            </a:pPr>
            <a:r>
              <a:rPr lang="en-US" sz="1200" b="0" i="0" kern="1200" baseline="0" dirty="0">
                <a:solidFill>
                  <a:schemeClr val="tx1"/>
                </a:solidFill>
                <a:effectLst/>
                <a:latin typeface="+mn-lt"/>
                <a:ea typeface="+mn-ea"/>
                <a:cs typeface="+mn-cs"/>
              </a:rPr>
              <a:t> </a:t>
            </a:r>
          </a:p>
          <a:p>
            <a:pPr defTabSz="864931">
              <a:defRPr/>
            </a:pPr>
            <a:r>
              <a:rPr lang="en-US" sz="1200" b="0" i="0" kern="1200" baseline="0" dirty="0">
                <a:solidFill>
                  <a:schemeClr val="tx1"/>
                </a:solidFill>
                <a:effectLst/>
                <a:latin typeface="+mn-lt"/>
                <a:ea typeface="+mn-ea"/>
                <a:cs typeface="+mn-cs"/>
              </a:rPr>
              <a:t>A list of possible answers is shown.</a:t>
            </a:r>
          </a:p>
          <a:p>
            <a:pPr defTabSz="864931">
              <a:defRPr/>
            </a:pPr>
            <a:endParaRPr lang="en-US" sz="1200" b="0" baseline="0" dirty="0">
              <a:solidFill>
                <a:srgbClr val="77933C"/>
              </a:solidFill>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200" b="0" i="0" kern="1200" dirty="0">
                <a:solidFill>
                  <a:schemeClr val="tx1"/>
                </a:solidFill>
                <a:effectLst/>
                <a:latin typeface="+mn-lt"/>
                <a:ea typeface="+mn-ea"/>
                <a:cs typeface="+mn-cs"/>
              </a:rPr>
              <a:t>This example</a:t>
            </a:r>
            <a:r>
              <a:rPr lang="en-US" sz="1200" b="0" i="0" kern="1200" baseline="0" dirty="0">
                <a:solidFill>
                  <a:schemeClr val="tx1"/>
                </a:solidFill>
                <a:effectLst/>
                <a:latin typeface="+mn-lt"/>
                <a:ea typeface="+mn-ea"/>
                <a:cs typeface="+mn-cs"/>
              </a:rPr>
              <a:t> item </a:t>
            </a:r>
            <a:r>
              <a:rPr lang="en-US" sz="1200" b="0" i="0" kern="1200" dirty="0">
                <a:solidFill>
                  <a:schemeClr val="tx1"/>
                </a:solidFill>
                <a:effectLst/>
                <a:latin typeface="+mn-lt"/>
                <a:ea typeface="+mn-ea"/>
                <a:cs typeface="+mn-cs"/>
              </a:rPr>
              <a:t>requires</a:t>
            </a:r>
            <a:r>
              <a:rPr lang="en-US" sz="1200" b="0" i="0" kern="1200" baseline="0" dirty="0">
                <a:solidFill>
                  <a:schemeClr val="tx1"/>
                </a:solidFill>
                <a:effectLst/>
                <a:latin typeface="+mn-lt"/>
                <a:ea typeface="+mn-ea"/>
                <a:cs typeface="+mn-cs"/>
              </a:rPr>
              <a:t> students to calculate the percent error for a given experiment.  In this item, students must calculate the experimental density and use this value, along with the accepted density, to calculate percent error.  It is important for students to have experiences with percent error as they investigate a variety of key chemistry ideas.  The answer is shown on the screen.</a:t>
            </a:r>
          </a:p>
          <a:p>
            <a:pPr defTabSz="864931">
              <a:defRPr/>
            </a:pPr>
            <a:endParaRPr lang="en-US" sz="1200" b="0" i="0" kern="1200" baseline="0" dirty="0">
              <a:solidFill>
                <a:schemeClr val="tx1"/>
              </a:solidFill>
              <a:effectLst/>
              <a:latin typeface="+mn-lt"/>
              <a:ea typeface="+mn-ea"/>
              <a:cs typeface="+mn-cs"/>
            </a:endParaRPr>
          </a:p>
          <a:p>
            <a:pPr defTabSz="864931">
              <a:defRPr/>
            </a:pPr>
            <a:r>
              <a:rPr lang="en-US" sz="1200" b="0" i="0" kern="1200" baseline="0" dirty="0">
                <a:solidFill>
                  <a:schemeClr val="tx1"/>
                </a:solidFill>
                <a:effectLst/>
                <a:latin typeface="+mn-lt"/>
                <a:ea typeface="+mn-ea"/>
                <a:cs typeface="+mn-cs"/>
              </a:rPr>
              <a:t>Another example question assessing the same content in an open-response format is shown on the screen.  Since </a:t>
            </a:r>
            <a:r>
              <a:rPr lang="en-US" sz="1200" b="0" i="0" kern="1200" baseline="0">
                <a:solidFill>
                  <a:schemeClr val="tx1"/>
                </a:solidFill>
                <a:effectLst/>
                <a:latin typeface="+mn-lt"/>
                <a:ea typeface="+mn-ea"/>
                <a:cs typeface="+mn-cs"/>
              </a:rPr>
              <a:t>this open-response item </a:t>
            </a:r>
            <a:r>
              <a:rPr lang="en-US" sz="1200" b="0" i="0" kern="1200" baseline="0" dirty="0">
                <a:solidFill>
                  <a:schemeClr val="tx1"/>
                </a:solidFill>
                <a:effectLst/>
                <a:latin typeface="+mn-lt"/>
                <a:ea typeface="+mn-ea"/>
                <a:cs typeface="+mn-cs"/>
              </a:rPr>
              <a:t>is not specifically assessing significant digits, more than</a:t>
            </a:r>
            <a:r>
              <a:rPr lang="en-US" dirty="0"/>
              <a:t> one response is listed to allow for variations in how the student may use significant digits. </a:t>
            </a: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200" b="0" i="0" kern="1200" baseline="0" dirty="0">
                <a:solidFill>
                  <a:srgbClr val="77933C"/>
                </a:solidFill>
                <a:effectLst/>
                <a:latin typeface="+mn-lt"/>
                <a:ea typeface="+mn-ea"/>
                <a:cs typeface="+mn-cs"/>
              </a:rPr>
              <a:t>Students who successfully name binary compounds are able to use a Periodic Table of the Elements (PTE) to identify metals or nonmetals to determine the nature of the bond. Binary compounds contain different bonds, and will follow different naming conventions.  Students must be able to apply the correct naming convention for this ionic compound.</a:t>
            </a:r>
          </a:p>
          <a:p>
            <a:pPr defTabSz="864931">
              <a:defRPr/>
            </a:pPr>
            <a:endParaRPr lang="en-US" sz="1200" b="0" i="0" kern="1200" baseline="0" dirty="0">
              <a:solidFill>
                <a:srgbClr val="77933C"/>
              </a:solidFill>
              <a:effectLst/>
              <a:latin typeface="+mn-lt"/>
              <a:ea typeface="+mn-ea"/>
              <a:cs typeface="+mn-cs"/>
            </a:endParaRPr>
          </a:p>
          <a:p>
            <a:pPr defTabSz="864931">
              <a:defRPr/>
            </a:pPr>
            <a:r>
              <a:rPr lang="en-US" sz="1200" b="0" i="0" kern="1200" baseline="0" dirty="0">
                <a:solidFill>
                  <a:srgbClr val="77933C"/>
                </a:solidFill>
                <a:effectLst/>
                <a:latin typeface="+mn-lt"/>
                <a:ea typeface="+mn-ea"/>
                <a:cs typeface="+mn-cs"/>
              </a:rPr>
              <a:t>The answer to the example is shown on the screen.</a:t>
            </a:r>
          </a:p>
          <a:p>
            <a:pPr defTabSz="864931">
              <a:defRPr/>
            </a:pPr>
            <a:endParaRPr lang="en-US" sz="1200" b="0" i="0" kern="1200" baseline="0" dirty="0">
              <a:solidFill>
                <a:srgbClr val="77933C"/>
              </a:solidFill>
              <a:effectLst/>
              <a:latin typeface="+mn-lt"/>
              <a:ea typeface="+mn-ea"/>
              <a:cs typeface="+mn-cs"/>
            </a:endParaRPr>
          </a:p>
          <a:p>
            <a:pPr defTabSz="864931">
              <a:defRPr/>
            </a:pPr>
            <a:endParaRPr lang="en-US" sz="1200" b="0" i="0" kern="1200" baseline="0" dirty="0">
              <a:solidFill>
                <a:srgbClr val="77933C"/>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864931"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latin typeface="+mn-lt"/>
                <a:ea typeface="+mn-ea"/>
                <a:cs typeface="+mn-cs"/>
              </a:rPr>
              <a:t>This item requires students to evaluate a problem, select the information needed to solve the problem, and apply knowledge of both molar mass and molar heat of vaporization. </a:t>
            </a:r>
          </a:p>
          <a:p>
            <a:pPr marL="0" marR="0" indent="0" algn="l" defTabSz="864931" rtl="0" eaLnBrk="1" fontAlgn="auto" latinLnBrk="0" hangingPunct="1">
              <a:lnSpc>
                <a:spcPct val="100000"/>
              </a:lnSpc>
              <a:spcBef>
                <a:spcPts val="0"/>
              </a:spcBef>
              <a:spcAft>
                <a:spcPts val="0"/>
              </a:spcAft>
              <a:buClrTx/>
              <a:buSzTx/>
              <a:buFontTx/>
              <a:buNone/>
              <a:tabLst/>
              <a:defRPr/>
            </a:pPr>
            <a:endParaRPr lang="en-US" sz="1200" i="0" baseline="0" dirty="0"/>
          </a:p>
          <a:p>
            <a:pPr marL="0" marR="0" indent="0" algn="l" defTabSz="864931" rtl="0" eaLnBrk="1" fontAlgn="auto" latinLnBrk="0" hangingPunct="1">
              <a:lnSpc>
                <a:spcPct val="100000"/>
              </a:lnSpc>
              <a:spcBef>
                <a:spcPts val="0"/>
              </a:spcBef>
              <a:spcAft>
                <a:spcPts val="0"/>
              </a:spcAft>
              <a:buClrTx/>
              <a:buSzTx/>
              <a:buFontTx/>
              <a:buNone/>
              <a:tabLst/>
              <a:defRPr/>
            </a:pPr>
            <a:r>
              <a:rPr lang="en-US" sz="1200" baseline="0" dirty="0"/>
              <a:t>The correct answer is shown on the screen.</a:t>
            </a:r>
          </a:p>
          <a:p>
            <a:pPr marL="0" marR="0" indent="0" algn="l" defTabSz="864931"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864931"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latin typeface="+mn-lt"/>
              <a:ea typeface="+mn-ea"/>
              <a:cs typeface="+mn-cs"/>
            </a:endParaRPr>
          </a:p>
          <a:p>
            <a:pPr marL="0" marR="0" indent="0" algn="l" defTabSz="864931"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200" b="0" baseline="0" dirty="0">
                <a:solidFill>
                  <a:srgbClr val="77933C"/>
                </a:solidFill>
              </a:rPr>
              <a:t>It is important for students to investigate the conservation of energy and matter and express this using correct chemical formulas and balanced chemical equations.  It is important for students to know the general pattern expressed in the various types of chemical reactions. </a:t>
            </a:r>
          </a:p>
          <a:p>
            <a:pPr defTabSz="864931">
              <a:defRPr/>
            </a:pPr>
            <a:endParaRPr lang="en-US" sz="1200" b="0" baseline="0" dirty="0">
              <a:solidFill>
                <a:srgbClr val="77933C"/>
              </a:solidFill>
            </a:endParaRPr>
          </a:p>
          <a:p>
            <a:pPr defTabSz="864931">
              <a:defRPr/>
            </a:pPr>
            <a:r>
              <a:rPr lang="en-US" sz="1200" b="0" baseline="0" dirty="0">
                <a:solidFill>
                  <a:srgbClr val="77933C"/>
                </a:solidFill>
              </a:rPr>
              <a:t>In this example item, students are asked to determine which of the given chemical reactions is a neutralization reaction.  The general pattern for neutralization reactions shows an acid and base reacting to form a salt and water.  </a:t>
            </a:r>
          </a:p>
          <a:p>
            <a:pPr marL="0" marR="0" indent="0" algn="l" defTabSz="864931" rtl="0" eaLnBrk="1" fontAlgn="auto" latinLnBrk="0" hangingPunct="1">
              <a:lnSpc>
                <a:spcPct val="100000"/>
              </a:lnSpc>
              <a:spcBef>
                <a:spcPts val="0"/>
              </a:spcBef>
              <a:spcAft>
                <a:spcPts val="0"/>
              </a:spcAft>
              <a:buClrTx/>
              <a:buSzTx/>
              <a:buFontTx/>
              <a:buNone/>
              <a:tabLst/>
              <a:defRPr/>
            </a:pPr>
            <a:endParaRPr lang="en-US" sz="1200" u="none" baseline="0" dirty="0">
              <a:solidFill>
                <a:srgbClr val="C00000"/>
              </a:solidFill>
            </a:endParaRPr>
          </a:p>
          <a:p>
            <a:pPr marL="0" marR="0" indent="0" algn="l" defTabSz="864931" rtl="0" eaLnBrk="1" fontAlgn="auto" latinLnBrk="0" hangingPunct="1">
              <a:lnSpc>
                <a:spcPct val="100000"/>
              </a:lnSpc>
              <a:spcBef>
                <a:spcPts val="0"/>
              </a:spcBef>
              <a:spcAft>
                <a:spcPts val="0"/>
              </a:spcAft>
              <a:buClrTx/>
              <a:buSzTx/>
              <a:buFontTx/>
              <a:buNone/>
              <a:tabLst/>
              <a:defRPr/>
            </a:pPr>
            <a:r>
              <a:rPr lang="en-US" sz="1200" u="none" baseline="0" dirty="0">
                <a:solidFill>
                  <a:srgbClr val="C00000"/>
                </a:solidFill>
              </a:rPr>
              <a:t>To be successful on this kind of item, a student does not have to recall all of the possible acids and bases, but rather apply a general knowledge of reactants and products and the patterns of the types of chemical reactions.  </a:t>
            </a:r>
          </a:p>
          <a:p>
            <a:pPr marL="0" marR="0" indent="0" algn="l" defTabSz="864931"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864931" rtl="0" eaLnBrk="1" fontAlgn="auto" latinLnBrk="0" hangingPunct="1">
              <a:lnSpc>
                <a:spcPct val="100000"/>
              </a:lnSpc>
              <a:spcBef>
                <a:spcPts val="0"/>
              </a:spcBef>
              <a:spcAft>
                <a:spcPts val="0"/>
              </a:spcAft>
              <a:buClrTx/>
              <a:buSzTx/>
              <a:buFontTx/>
              <a:buNone/>
              <a:tabLst/>
              <a:defRPr/>
            </a:pPr>
            <a:r>
              <a:rPr lang="en-US" sz="1200" baseline="0" dirty="0"/>
              <a:t>The answer is shown on the screen.</a:t>
            </a:r>
          </a:p>
          <a:p>
            <a:pPr marL="0" marR="0" indent="0" algn="l" defTabSz="864931" rtl="0" eaLnBrk="1" fontAlgn="auto" latinLnBrk="0" hangingPunct="1">
              <a:lnSpc>
                <a:spcPct val="100000"/>
              </a:lnSpc>
              <a:spcBef>
                <a:spcPts val="0"/>
              </a:spcBef>
              <a:spcAft>
                <a:spcPts val="0"/>
              </a:spcAft>
              <a:buClrTx/>
              <a:buSzTx/>
              <a:buFontTx/>
              <a:buNone/>
              <a:tabLst/>
              <a:defRPr/>
            </a:pPr>
            <a:endParaRPr lang="en-US" sz="1200" dirty="0"/>
          </a:p>
          <a:p>
            <a:pPr defTabSz="864931">
              <a:defRPr/>
            </a:pPr>
            <a:endParaRPr lang="en-US" sz="1200" dirty="0"/>
          </a:p>
          <a:p>
            <a:pPr defTabSz="864931">
              <a:defRPr/>
            </a:pPr>
            <a:endParaRPr lang="en-US" sz="1200" b="0" baseline="0" dirty="0">
              <a:solidFill>
                <a:srgbClr val="77933C"/>
              </a:solidFill>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This concludes the student performance information for the spring end-of-course</a:t>
            </a:r>
            <a:r>
              <a:rPr lang="en-US" sz="1200" baseline="0" dirty="0"/>
              <a:t> Earth Science, Biology, and Chemistry SOL tests.</a:t>
            </a:r>
            <a:endParaRPr lang="en-US" sz="1200" dirty="0"/>
          </a:p>
          <a:p>
            <a:endParaRPr lang="en-US" sz="1200" dirty="0"/>
          </a:p>
          <a:p>
            <a:r>
              <a:rPr lang="en-US" sz="1200" dirty="0"/>
              <a:t>Additionally, test preparation practice items for these tests can be found on the Virginia Department of Education Web site at the URL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For questions regarding</a:t>
            </a:r>
            <a:r>
              <a:rPr lang="en-US" sz="1200" baseline="0" dirty="0"/>
              <a:t> assessment, please contact student_assessment@doe.virginia.gov.  </a:t>
            </a:r>
          </a:p>
          <a:p>
            <a:endParaRPr lang="en-US" sz="1200" baseline="0" dirty="0"/>
          </a:p>
          <a:p>
            <a:r>
              <a:rPr lang="en-US" sz="1200" baseline="0" dirty="0"/>
              <a:t>For questions regarding instruction, please contact instruction@doe.virginia.gov.</a:t>
            </a:r>
            <a:endParaRPr lang="en-US" sz="1200"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b="0" i="0" dirty="0">
                <a:latin typeface="+mn-lt"/>
              </a:rPr>
              <a:t>While the</a:t>
            </a:r>
            <a:r>
              <a:rPr lang="en-US" sz="1200" b="0" i="0" baseline="0" dirty="0">
                <a:latin typeface="+mn-lt"/>
              </a:rPr>
              <a:t> student performance analysis did yield some specific content standards for which students performance was weak or inconsistent, three observations spanned across the standards.   The first area in which students had difficulty was with items that required at least a two-step analytic process. For example, </a:t>
            </a:r>
            <a:r>
              <a:rPr lang="en-US" sz="1200" b="0" i="0" dirty="0">
                <a:latin typeface="+mn-lt"/>
              </a:rPr>
              <a:t>interpreting information from a graph and then using that information to solve a problem; or relating two distinct Earth science concepts to solve a problem</a:t>
            </a:r>
            <a:r>
              <a:rPr lang="en-US" sz="1200" b="0" i="0" baseline="0" dirty="0">
                <a:latin typeface="+mn-lt"/>
              </a:rPr>
              <a:t> such as</a:t>
            </a:r>
            <a:r>
              <a:rPr lang="en-US" sz="1200" b="0" i="0" dirty="0">
                <a:latin typeface="+mn-lt"/>
                <a:cs typeface="Times New Roman" pitchFamily="18" charset="0"/>
              </a:rPr>
              <a:t> combining knowledge of rock identification and plate tectonics</a:t>
            </a:r>
            <a:r>
              <a:rPr lang="en-US" sz="1200" b="0" i="0" dirty="0">
                <a:latin typeface="+mn-lt"/>
                <a:cs typeface="+mn-cs"/>
              </a:rPr>
              <a:t>.</a:t>
            </a:r>
            <a:endParaRPr lang="en-US" sz="1200" b="0" i="0" baseline="0" dirty="0">
              <a:latin typeface="+mn-lt"/>
              <a:cs typeface="+mn-cs"/>
            </a:endParaRPr>
          </a:p>
          <a:p>
            <a:pPr>
              <a:buNone/>
            </a:pPr>
            <a:endParaRPr lang="en-US" sz="1200" b="0" i="0" dirty="0">
              <a:latin typeface="+mn-lt"/>
            </a:endParaRPr>
          </a:p>
          <a:p>
            <a:pPr>
              <a:buNone/>
            </a:pPr>
            <a:r>
              <a:rPr lang="en-US" sz="1200" b="0" i="0" dirty="0">
                <a:latin typeface="+mn-lt"/>
              </a:rPr>
              <a:t>The second area in which students had difficulty was with items that required fine discrimination of related concepts and using the application of those concepts to answer a question.  </a:t>
            </a:r>
          </a:p>
          <a:p>
            <a:pPr>
              <a:buNone/>
            </a:pPr>
            <a:endParaRPr lang="en-US" sz="1200" b="0" i="0" dirty="0">
              <a:latin typeface="+mn-lt"/>
            </a:endParaRPr>
          </a:p>
          <a:p>
            <a:pPr>
              <a:buNone/>
            </a:pPr>
            <a:r>
              <a:rPr lang="en-US" sz="1200" b="0" i="0" dirty="0">
                <a:latin typeface="+mn-lt"/>
              </a:rPr>
              <a:t>Third, it appears that </a:t>
            </a:r>
            <a:r>
              <a:rPr lang="en-US" sz="1200" b="0" i="0" baseline="0" dirty="0">
                <a:latin typeface="+mn-lt"/>
              </a:rPr>
              <a:t>students had difficulty with items that required them to use a “big-picture” understanding of the learning of the multiple areas of Earth systems and to some degree, previous learning, including foundational middle-school physical science, and life science concepts.</a:t>
            </a:r>
            <a:endParaRPr lang="en-US" sz="1200" b="0" i="0" dirty="0">
              <a:solidFill>
                <a:srgbClr val="77933C"/>
              </a:solidFill>
              <a:latin typeface="+mn-lt"/>
            </a:endParaRPr>
          </a:p>
          <a:p>
            <a:pPr defTabSz="864931">
              <a:defRPr/>
            </a:pPr>
            <a:endParaRPr lang="en-US" sz="1200" dirty="0">
              <a:solidFill>
                <a:srgbClr val="0070C0"/>
              </a:solidFill>
              <a:latin typeface="+mn-lt"/>
            </a:endParaRPr>
          </a:p>
          <a:p>
            <a:pPr>
              <a:buNone/>
            </a:pPr>
            <a:r>
              <a:rPr lang="en-US" sz="1200" b="1" dirty="0">
                <a:solidFill>
                  <a:srgbClr val="0070C0"/>
                </a:solidFill>
                <a:latin typeface="+mn-lt"/>
              </a:rPr>
              <a:t> </a:t>
            </a:r>
          </a:p>
          <a:p>
            <a:pPr defTabSz="864931">
              <a:defRPr/>
            </a:pP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baseline="0" dirty="0"/>
              <a:t>It also appeared that students had difficulty with items that require a broad understanding of the unifying role of convection across areas of Earth science including the Earth’s interior, the atmosphere, and oceans; with items that require a deeper understanding of Earth materials; and with items that require an analysis of sequences of rocks, and interpreting geologic events from diagrams using principles of various interrelated Earth processes.</a:t>
            </a:r>
            <a:br>
              <a:rPr lang="en-US" sz="1200" b="1" dirty="0">
                <a:solidFill>
                  <a:srgbClr val="77933C"/>
                </a:solidFill>
              </a:rPr>
            </a:br>
            <a:endParaRPr lang="en-US" sz="1200" dirty="0">
              <a:solidFill>
                <a:srgbClr val="77933C"/>
              </a:solidFill>
            </a:endParaRPr>
          </a:p>
          <a:p>
            <a:pPr defTabSz="864931">
              <a:defRPr/>
            </a:pPr>
            <a:endParaRPr lang="en-US" sz="1100" dirty="0">
              <a:solidFill>
                <a:srgbClr val="0070C0"/>
              </a:solidFill>
            </a:endParaRPr>
          </a:p>
          <a:p>
            <a:pPr>
              <a:buNone/>
            </a:pPr>
            <a:r>
              <a:rPr lang="en-US" sz="1100" b="1" dirty="0">
                <a:solidFill>
                  <a:srgbClr val="0070C0"/>
                </a:solidFill>
              </a:rPr>
              <a:t> </a:t>
            </a:r>
          </a:p>
          <a:p>
            <a:pPr defTabSz="864931">
              <a:defRPr/>
            </a:pP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864931" rtl="0" eaLnBrk="1" fontAlgn="auto" latinLnBrk="0" hangingPunct="1">
              <a:lnSpc>
                <a:spcPct val="100000"/>
              </a:lnSpc>
              <a:spcBef>
                <a:spcPts val="0"/>
              </a:spcBef>
              <a:spcAft>
                <a:spcPts val="0"/>
              </a:spcAft>
              <a:buClrTx/>
              <a:buSzTx/>
              <a:buFontTx/>
              <a:buNone/>
              <a:tabLst/>
              <a:defRPr/>
            </a:pPr>
            <a:r>
              <a:rPr lang="en-US" sz="1200" dirty="0"/>
              <a:t>When students</a:t>
            </a:r>
            <a:r>
              <a:rPr lang="en-US" sz="1200" baseline="0" dirty="0"/>
              <a:t> are asked to perform calculations, and are given the information directly in the question, they tend to perform better than when given an item similar to the one shown on the screen.  </a:t>
            </a:r>
            <a:r>
              <a:rPr lang="en-US" sz="1200" dirty="0"/>
              <a:t>This example</a:t>
            </a:r>
            <a:r>
              <a:rPr lang="en-US" sz="1200" baseline="0" dirty="0"/>
              <a:t> shows how students have to first interpret information from the graph in order to  calculate the density of the liquid.   Note that students are not provided a formula but need to apply an understanding of the mass-per-unit-volume relationship of the concept. </a:t>
            </a:r>
          </a:p>
          <a:p>
            <a:pPr marL="0" marR="0" indent="0" algn="l" defTabSz="864931"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864931" rtl="0" eaLnBrk="1" fontAlgn="auto" latinLnBrk="0" hangingPunct="1">
              <a:lnSpc>
                <a:spcPct val="100000"/>
              </a:lnSpc>
              <a:spcBef>
                <a:spcPts val="0"/>
              </a:spcBef>
              <a:spcAft>
                <a:spcPts val="0"/>
              </a:spcAft>
              <a:buClrTx/>
              <a:buSzTx/>
              <a:buFontTx/>
              <a:buNone/>
              <a:tabLst/>
              <a:defRPr/>
            </a:pPr>
            <a:r>
              <a:rPr lang="en-US" sz="1200" baseline="0" dirty="0"/>
              <a:t>The answer is shown on the screen.</a:t>
            </a:r>
          </a:p>
          <a:p>
            <a:pPr marL="0" marR="0" indent="0" algn="l" defTabSz="864931" rtl="0" eaLnBrk="1" fontAlgn="auto" latinLnBrk="0" hangingPunct="1">
              <a:lnSpc>
                <a:spcPct val="100000"/>
              </a:lnSpc>
              <a:spcBef>
                <a:spcPts val="0"/>
              </a:spcBef>
              <a:spcAft>
                <a:spcPts val="0"/>
              </a:spcAft>
              <a:buClrTx/>
              <a:buSzTx/>
              <a:buFontTx/>
              <a:buNone/>
              <a:tabLst/>
              <a:defRPr/>
            </a:pPr>
            <a:endParaRPr lang="en-US" sz="1100" baseline="0" dirty="0">
              <a:solidFill>
                <a:srgbClr val="FF0000"/>
              </a:solidFill>
            </a:endParaRPr>
          </a:p>
          <a:p>
            <a:pPr defTabSz="864931">
              <a:defRPr/>
            </a:pPr>
            <a:endParaRPr lang="en-US" baseline="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864931" rtl="0" eaLnBrk="1" fontAlgn="auto" latinLnBrk="0" hangingPunct="1">
              <a:lnSpc>
                <a:spcPct val="100000"/>
              </a:lnSpc>
              <a:spcBef>
                <a:spcPts val="0"/>
              </a:spcBef>
              <a:spcAft>
                <a:spcPts val="0"/>
              </a:spcAft>
              <a:buClrTx/>
              <a:buSzTx/>
              <a:buFontTx/>
              <a:buNone/>
              <a:tabLst/>
              <a:defRPr/>
            </a:pPr>
            <a:r>
              <a:rPr lang="en-US" sz="1200" dirty="0"/>
              <a:t>A</a:t>
            </a:r>
            <a:r>
              <a:rPr lang="en-US" sz="1200" baseline="0" dirty="0"/>
              <a:t> student who is successful on this item has </a:t>
            </a:r>
            <a:r>
              <a:rPr lang="en-US" sz="1200" u="none" baseline="0" dirty="0"/>
              <a:t>a </a:t>
            </a:r>
            <a:r>
              <a:rPr lang="en-US" sz="1200" u="none" baseline="0" dirty="0">
                <a:solidFill>
                  <a:srgbClr val="C00000"/>
                </a:solidFill>
              </a:rPr>
              <a:t>broad understanding of the “big ideas” of Earth science, in this case: 1) that simpler organisms preceded the appearance of more complex organisms, as evidenced in the fossil record; and 2) the direction of time as portrayed by the geologic time scale.  To be successful on this kind of item, a student does not have to recall detailed facts specifically, but has </a:t>
            </a:r>
            <a:r>
              <a:rPr lang="en-US" sz="1200" i="1" u="none" baseline="0" dirty="0">
                <a:solidFill>
                  <a:srgbClr val="C00000"/>
                </a:solidFill>
              </a:rPr>
              <a:t>to use </a:t>
            </a:r>
            <a:r>
              <a:rPr lang="en-US" sz="1200" u="none" baseline="0" dirty="0">
                <a:solidFill>
                  <a:srgbClr val="C00000"/>
                </a:solidFill>
              </a:rPr>
              <a:t>knowledge of the direction of geologic time and </a:t>
            </a:r>
            <a:r>
              <a:rPr lang="en-US" sz="1200" i="1" u="none" baseline="0" dirty="0">
                <a:solidFill>
                  <a:srgbClr val="C00000"/>
                </a:solidFill>
              </a:rPr>
              <a:t>apply</a:t>
            </a:r>
            <a:r>
              <a:rPr lang="en-US" sz="1200" u="none" baseline="0" dirty="0">
                <a:solidFill>
                  <a:srgbClr val="C00000"/>
                </a:solidFill>
              </a:rPr>
              <a:t> a general understanding of the progression of the complexity of life as evidenced in the geologic record.  </a:t>
            </a:r>
          </a:p>
          <a:p>
            <a:pPr marL="0" marR="0" indent="0" algn="l" defTabSz="864931" rtl="0" eaLnBrk="1" fontAlgn="auto" latinLnBrk="0" hangingPunct="1">
              <a:lnSpc>
                <a:spcPct val="100000"/>
              </a:lnSpc>
              <a:spcBef>
                <a:spcPts val="0"/>
              </a:spcBef>
              <a:spcAft>
                <a:spcPts val="0"/>
              </a:spcAft>
              <a:buClrTx/>
              <a:buSzTx/>
              <a:buFontTx/>
              <a:buNone/>
              <a:tabLst/>
              <a:defRPr/>
            </a:pPr>
            <a:endParaRPr lang="en-US" sz="1200" u="sng" baseline="0" dirty="0">
              <a:solidFill>
                <a:srgbClr val="C00000"/>
              </a:solidFill>
            </a:endParaRPr>
          </a:p>
          <a:p>
            <a:pPr marL="0" marR="0" indent="0" algn="l" defTabSz="864931" rtl="0" eaLnBrk="1" fontAlgn="auto" latinLnBrk="0" hangingPunct="1">
              <a:lnSpc>
                <a:spcPct val="100000"/>
              </a:lnSpc>
              <a:spcBef>
                <a:spcPts val="0"/>
              </a:spcBef>
              <a:spcAft>
                <a:spcPts val="0"/>
              </a:spcAft>
              <a:buClrTx/>
              <a:buSzTx/>
              <a:buFontTx/>
              <a:buNone/>
              <a:tabLst/>
              <a:defRPr/>
            </a:pPr>
            <a:r>
              <a:rPr lang="en-US" sz="1200" u="none" baseline="0" dirty="0">
                <a:solidFill>
                  <a:srgbClr val="C00000"/>
                </a:solidFill>
              </a:rPr>
              <a:t>Being able to apply broadly the ideas of the Earth sciences, whether related to time, how Earth materials change, at what rates, and how Earth systems interact in complex ways is an important part of the “residual knowledge” that students should have with them as they complete an Earth science program.</a:t>
            </a:r>
            <a:endParaRPr lang="en-US" sz="1200" u="none" baseline="0" dirty="0"/>
          </a:p>
          <a:p>
            <a:pPr marL="0" marR="0" indent="0" algn="l" defTabSz="864931"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864931" rtl="0" eaLnBrk="1" fontAlgn="auto" latinLnBrk="0" hangingPunct="1">
              <a:lnSpc>
                <a:spcPct val="100000"/>
              </a:lnSpc>
              <a:spcBef>
                <a:spcPts val="0"/>
              </a:spcBef>
              <a:spcAft>
                <a:spcPts val="0"/>
              </a:spcAft>
              <a:buClrTx/>
              <a:buSzTx/>
              <a:buFontTx/>
              <a:buNone/>
              <a:tabLst/>
              <a:defRPr/>
            </a:pPr>
            <a:r>
              <a:rPr lang="en-US" sz="1200" baseline="0" dirty="0"/>
              <a:t>The answer is shown on the screen.</a:t>
            </a:r>
          </a:p>
          <a:p>
            <a:pPr marL="0" marR="0" indent="0" algn="l" defTabSz="864931"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864931" rtl="0" eaLnBrk="1" fontAlgn="auto" latinLnBrk="0" hangingPunct="1">
              <a:lnSpc>
                <a:spcPct val="100000"/>
              </a:lnSpc>
              <a:spcBef>
                <a:spcPts val="0"/>
              </a:spcBef>
              <a:spcAft>
                <a:spcPts val="0"/>
              </a:spcAft>
              <a:buClrTx/>
              <a:buSzTx/>
              <a:buFontTx/>
              <a:buNone/>
              <a:tabLst/>
              <a:defRPr/>
            </a:pPr>
            <a:endParaRPr lang="en-US" sz="1100" dirty="0"/>
          </a:p>
          <a:p>
            <a:pPr defTabSz="864931">
              <a:defRPr/>
            </a:pPr>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200" u="none" dirty="0"/>
              <a:t>This example item requires students to navigate among several related</a:t>
            </a:r>
            <a:r>
              <a:rPr lang="en-US" sz="1200" u="none" baseline="0" dirty="0"/>
              <a:t> </a:t>
            </a:r>
            <a:r>
              <a:rPr lang="en-US" sz="1200" u="none" dirty="0"/>
              <a:t>technical</a:t>
            </a:r>
            <a:r>
              <a:rPr lang="en-US" sz="1200" u="none" baseline="0" dirty="0"/>
              <a:t> terms and discriminate which is relevant to the question.  For items such as this, investigative, hands-on time with real materials is critically important to help students </a:t>
            </a:r>
            <a:r>
              <a:rPr lang="en-US" sz="1200" b="0" i="0" u="none" kern="1200" dirty="0">
                <a:solidFill>
                  <a:schemeClr val="tx1"/>
                </a:solidFill>
                <a:latin typeface="+mn-lt"/>
                <a:ea typeface="+mn-ea"/>
                <a:cs typeface="+mn-cs"/>
              </a:rPr>
              <a:t>understand significant characteristics of Earth</a:t>
            </a:r>
            <a:r>
              <a:rPr lang="en-US" sz="1200" b="0" i="0" u="none" kern="1200" baseline="0" dirty="0">
                <a:solidFill>
                  <a:schemeClr val="tx1"/>
                </a:solidFill>
                <a:latin typeface="+mn-lt"/>
                <a:ea typeface="+mn-ea"/>
                <a:cs typeface="+mn-cs"/>
              </a:rPr>
              <a:t> </a:t>
            </a:r>
            <a:r>
              <a:rPr lang="en-US" sz="1200" b="0" i="0" u="none" kern="1200" dirty="0">
                <a:solidFill>
                  <a:schemeClr val="tx1"/>
                </a:solidFill>
                <a:latin typeface="+mn-lt"/>
                <a:ea typeface="+mn-ea"/>
                <a:cs typeface="+mn-cs"/>
              </a:rPr>
              <a:t>materials and help embed the concepts and terminology more deeply.</a:t>
            </a:r>
            <a:r>
              <a:rPr lang="en-US" sz="1200" b="0" i="0" u="none" kern="1200" baseline="0" dirty="0">
                <a:solidFill>
                  <a:schemeClr val="tx1"/>
                </a:solidFill>
                <a:latin typeface="+mn-lt"/>
                <a:ea typeface="+mn-ea"/>
                <a:cs typeface="+mn-cs"/>
              </a:rPr>
              <a:t>  </a:t>
            </a:r>
          </a:p>
          <a:p>
            <a:pPr defTabSz="864931">
              <a:defRPr/>
            </a:pPr>
            <a:endParaRPr lang="en-US" sz="1200" b="0" i="0" u="none" kern="1200" baseline="0" dirty="0">
              <a:solidFill>
                <a:schemeClr val="tx1"/>
              </a:solidFill>
              <a:latin typeface="+mn-lt"/>
              <a:ea typeface="+mn-ea"/>
              <a:cs typeface="+mn-cs"/>
            </a:endParaRPr>
          </a:p>
          <a:p>
            <a:pPr defTabSz="864931">
              <a:defRPr/>
            </a:pPr>
            <a:r>
              <a:rPr lang="en-US" sz="1200" b="0" i="0" u="none" kern="1200" baseline="0" dirty="0">
                <a:solidFill>
                  <a:schemeClr val="tx1"/>
                </a:solidFill>
                <a:latin typeface="+mn-lt"/>
                <a:ea typeface="+mn-ea"/>
                <a:cs typeface="+mn-cs"/>
              </a:rPr>
              <a:t>Active, minds-on, hands-on experiences </a:t>
            </a:r>
            <a:r>
              <a:rPr lang="en-US" sz="1200" b="0" i="0" u="none" kern="1200" dirty="0">
                <a:solidFill>
                  <a:schemeClr val="tx1"/>
                </a:solidFill>
                <a:latin typeface="+mn-lt"/>
                <a:ea typeface="+mn-ea"/>
                <a:cs typeface="+mn-cs"/>
              </a:rPr>
              <a:t>are </a:t>
            </a:r>
            <a:r>
              <a:rPr lang="en-US" sz="1200" b="0" i="0" u="none" kern="1200" baseline="0" dirty="0">
                <a:solidFill>
                  <a:schemeClr val="tx1"/>
                </a:solidFill>
                <a:latin typeface="+mn-lt"/>
                <a:ea typeface="+mn-ea"/>
                <a:cs typeface="+mn-cs"/>
              </a:rPr>
              <a:t>a significant benefit to student learning, and students who have actual, sustained inquiry experiences with </a:t>
            </a:r>
            <a:r>
              <a:rPr lang="en-US" sz="1200" b="0" u="none" dirty="0">
                <a:solidFill>
                  <a:srgbClr val="77933C"/>
                </a:solidFill>
              </a:rPr>
              <a:t>Earth</a:t>
            </a:r>
            <a:r>
              <a:rPr lang="en-US" sz="1200" b="0" u="none" baseline="0" dirty="0">
                <a:solidFill>
                  <a:srgbClr val="77933C"/>
                </a:solidFill>
              </a:rPr>
              <a:t> </a:t>
            </a:r>
            <a:r>
              <a:rPr lang="en-US" sz="1200" b="0" u="none" dirty="0">
                <a:solidFill>
                  <a:srgbClr val="77933C"/>
                </a:solidFill>
              </a:rPr>
              <a:t>materials, such as </a:t>
            </a:r>
            <a:r>
              <a:rPr lang="en-US" sz="1200" b="0" u="none" baseline="0" dirty="0">
                <a:solidFill>
                  <a:srgbClr val="77933C"/>
                </a:solidFill>
              </a:rPr>
              <a:t>purposefully </a:t>
            </a:r>
            <a:r>
              <a:rPr lang="en-US" sz="1200" b="0" u="none" dirty="0">
                <a:solidFill>
                  <a:srgbClr val="77933C"/>
                </a:solidFill>
              </a:rPr>
              <a:t>examining</a:t>
            </a:r>
            <a:r>
              <a:rPr lang="en-US" sz="1200" b="0" u="none" baseline="0" dirty="0">
                <a:solidFill>
                  <a:srgbClr val="77933C"/>
                </a:solidFill>
              </a:rPr>
              <a:t> </a:t>
            </a:r>
            <a:r>
              <a:rPr lang="en-US" sz="1200" b="0" u="none" dirty="0">
                <a:solidFill>
                  <a:srgbClr val="77933C"/>
                </a:solidFill>
              </a:rPr>
              <a:t>rocks, minerals,</a:t>
            </a:r>
            <a:r>
              <a:rPr lang="en-US" sz="1200" b="0" u="none" baseline="0" dirty="0">
                <a:solidFill>
                  <a:srgbClr val="77933C"/>
                </a:solidFill>
              </a:rPr>
              <a:t> and </a:t>
            </a:r>
            <a:r>
              <a:rPr lang="en-US" sz="1200" b="0" u="none" dirty="0">
                <a:solidFill>
                  <a:srgbClr val="77933C"/>
                </a:solidFill>
              </a:rPr>
              <a:t>fossils</a:t>
            </a:r>
            <a:r>
              <a:rPr lang="en-US" sz="1200" b="0" u="none" baseline="0" dirty="0">
                <a:solidFill>
                  <a:srgbClr val="77933C"/>
                </a:solidFill>
              </a:rPr>
              <a:t> in laboratory and field situations, will understand concepts, and thus the terminology, at a deeper level. </a:t>
            </a:r>
          </a:p>
          <a:p>
            <a:pPr defTabSz="864931">
              <a:defRPr/>
            </a:pPr>
            <a:endParaRPr lang="en-US" sz="1200" b="0" baseline="0" dirty="0">
              <a:solidFill>
                <a:srgbClr val="77933C"/>
              </a:solidFill>
            </a:endParaRPr>
          </a:p>
          <a:p>
            <a:pPr defTabSz="864931">
              <a:defRPr/>
            </a:pPr>
            <a:r>
              <a:rPr lang="en-US" sz="1200" b="0" baseline="0" dirty="0">
                <a:solidFill>
                  <a:srgbClr val="77933C"/>
                </a:solidFill>
              </a:rPr>
              <a:t>The answer to the question is shown on the screen.</a:t>
            </a:r>
          </a:p>
        </p:txBody>
      </p:sp>
      <p:sp>
        <p:nvSpPr>
          <p:cNvPr id="4" name="Slide Number Placeholder 3"/>
          <p:cNvSpPr>
            <a:spLocks noGrp="1"/>
          </p:cNvSpPr>
          <p:nvPr>
            <p:ph type="sldNum" sz="quarter" idx="10"/>
          </p:nvPr>
        </p:nvSpPr>
        <p:spPr/>
        <p:txBody>
          <a:bodyPr/>
          <a:lstStyle/>
          <a:p>
            <a:fld id="{4C6C7587-F06F-42F1-B5D5-61C2089C57F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dirty="0">
                <a:solidFill>
                  <a:srgbClr val="FF0000"/>
                </a:solidFill>
                <a:latin typeface="+mn-lt"/>
                <a:cs typeface="Arial" pitchFamily="34" charset="0"/>
              </a:rPr>
              <a:t>This example item requires students to identify the rock</a:t>
            </a:r>
            <a:r>
              <a:rPr lang="en-US" sz="1200" u="none" baseline="0" dirty="0">
                <a:solidFill>
                  <a:srgbClr val="FF0000"/>
                </a:solidFill>
                <a:latin typeface="+mn-lt"/>
                <a:cs typeface="Arial" pitchFamily="34" charset="0"/>
              </a:rPr>
              <a:t> shown in the image.  Students who have significant, concrete experiences with a variety of Earth materials will have a more durable understanding of important terminology.  For example, a</a:t>
            </a:r>
            <a:r>
              <a:rPr lang="en-US" sz="1200" u="none" dirty="0">
                <a:solidFill>
                  <a:srgbClr val="FF0000"/>
                </a:solidFill>
                <a:latin typeface="+mn-lt"/>
                <a:cs typeface="Arial" pitchFamily="34" charset="0"/>
              </a:rPr>
              <a:t>nalyzing rock samples for individual minerals, whether in hand sample or by viewing and sorting crushed rock fragments and analyzing</a:t>
            </a:r>
            <a:r>
              <a:rPr lang="en-US" sz="1200" u="none" baseline="0" dirty="0">
                <a:solidFill>
                  <a:srgbClr val="FF0000"/>
                </a:solidFill>
                <a:latin typeface="+mn-lt"/>
                <a:cs typeface="Arial" pitchFamily="34" charset="0"/>
              </a:rPr>
              <a:t> and </a:t>
            </a:r>
            <a:r>
              <a:rPr lang="en-US" sz="1200" u="none" dirty="0">
                <a:solidFill>
                  <a:srgbClr val="FF0000"/>
                </a:solidFill>
                <a:latin typeface="+mn-lt"/>
                <a:cs typeface="Arial" pitchFamily="34" charset="0"/>
              </a:rPr>
              <a:t>recording compositional data, builds the idea of constituent mineralogy and texture.  Once again, purposeful</a:t>
            </a:r>
            <a:r>
              <a:rPr lang="en-US" sz="1200" u="none" baseline="0" dirty="0">
                <a:solidFill>
                  <a:srgbClr val="FF0000"/>
                </a:solidFill>
                <a:latin typeface="+mn-lt"/>
                <a:cs typeface="Arial" pitchFamily="34" charset="0"/>
              </a:rPr>
              <a:t> inquiry experiences, seeking information to answer posed questions, and using and investigating real samples, helps students build a deep understanding that lasts.</a:t>
            </a:r>
            <a:endParaRPr lang="en-US" sz="1200" u="none" dirty="0">
              <a:solidFill>
                <a:srgbClr val="FF0000"/>
              </a:solidFill>
              <a:latin typeface="+mn-lt"/>
              <a:cs typeface="Arial" pitchFamily="34" charset="0"/>
            </a:endParaRPr>
          </a:p>
          <a:p>
            <a:endParaRPr lang="en-US" sz="1200" dirty="0">
              <a:solidFill>
                <a:srgbClr val="FF0000"/>
              </a:solidFill>
              <a:latin typeface="+mn-lt"/>
              <a:cs typeface="Arial" pitchFamily="34" charset="0"/>
            </a:endParaRPr>
          </a:p>
          <a:p>
            <a:r>
              <a:rPr lang="en-US" sz="1200" dirty="0">
                <a:solidFill>
                  <a:srgbClr val="FF0000"/>
                </a:solidFill>
                <a:latin typeface="+mn-lt"/>
                <a:cs typeface="Arial" pitchFamily="34" charset="0"/>
              </a:rPr>
              <a:t>The answer to this question is shown on the screen.</a:t>
            </a:r>
          </a:p>
          <a:p>
            <a:pPr defTabSz="864931">
              <a:defRPr/>
            </a:pPr>
            <a:endParaRPr lang="en-US" sz="1200" b="0" baseline="0" dirty="0">
              <a:solidFill>
                <a:srgbClr val="77933C"/>
              </a:solidFill>
              <a:latin typeface="+mn-lt"/>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864931" rtl="0" eaLnBrk="1" fontAlgn="auto" latinLnBrk="0" hangingPunct="1">
              <a:lnSpc>
                <a:spcPct val="100000"/>
              </a:lnSpc>
              <a:spcBef>
                <a:spcPts val="0"/>
              </a:spcBef>
              <a:spcAft>
                <a:spcPts val="0"/>
              </a:spcAft>
              <a:buClrTx/>
              <a:buSzTx/>
              <a:buFontTx/>
              <a:buNone/>
              <a:tabLst/>
              <a:defRPr/>
            </a:pPr>
            <a:r>
              <a:rPr lang="en-US" sz="1200" dirty="0"/>
              <a:t>Here is an example item that requires students to discriminate between related concepts and terminology.  Not only does</a:t>
            </a:r>
            <a:r>
              <a:rPr lang="en-US" sz="1200" baseline="0" dirty="0"/>
              <a:t> the item require students to discriminate between “focus” and “epicenter,” which are two terms that students may confuse, but it also requires students to be able to eliminate options that are also closely related concepts.  </a:t>
            </a:r>
          </a:p>
          <a:p>
            <a:pPr marL="0" marR="0" indent="0" algn="l" defTabSz="864931" rtl="0" eaLnBrk="1" fontAlgn="auto" latinLnBrk="0" hangingPunct="1">
              <a:lnSpc>
                <a:spcPct val="100000"/>
              </a:lnSpc>
              <a:spcBef>
                <a:spcPts val="0"/>
              </a:spcBef>
              <a:spcAft>
                <a:spcPts val="0"/>
              </a:spcAft>
              <a:buClrTx/>
              <a:buSzTx/>
              <a:buFontTx/>
              <a:buNone/>
              <a:tabLst/>
              <a:defRPr/>
            </a:pPr>
            <a:endParaRPr lang="en-US" sz="1200" u="sng" baseline="0" dirty="0"/>
          </a:p>
          <a:p>
            <a:pPr marL="0" marR="0" indent="0" algn="l" defTabSz="864931" rtl="0" eaLnBrk="1" fontAlgn="auto" latinLnBrk="0" hangingPunct="1">
              <a:lnSpc>
                <a:spcPct val="100000"/>
              </a:lnSpc>
              <a:spcBef>
                <a:spcPts val="0"/>
              </a:spcBef>
              <a:spcAft>
                <a:spcPts val="0"/>
              </a:spcAft>
              <a:buClrTx/>
              <a:buSzTx/>
              <a:buFontTx/>
              <a:buNone/>
              <a:tabLst/>
              <a:defRPr/>
            </a:pPr>
            <a:r>
              <a:rPr lang="en-US" sz="1200" u="none" baseline="0" dirty="0"/>
              <a:t>Working with three-dimensional models of crustal sections where there is simulated active movement along fault planes will help many students more deeply embed the ideas and terminology related to this process. </a:t>
            </a:r>
          </a:p>
          <a:p>
            <a:pPr marL="0" marR="0" indent="0" algn="l" defTabSz="864931" rtl="0" eaLnBrk="1" fontAlgn="auto" latinLnBrk="0" hangingPunct="1">
              <a:lnSpc>
                <a:spcPct val="100000"/>
              </a:lnSpc>
              <a:spcBef>
                <a:spcPts val="0"/>
              </a:spcBef>
              <a:spcAft>
                <a:spcPts val="0"/>
              </a:spcAft>
              <a:buClrTx/>
              <a:buSzTx/>
              <a:buFontTx/>
              <a:buNone/>
              <a:tabLst/>
              <a:defRPr/>
            </a:pPr>
            <a:endParaRPr lang="en-US" sz="1200" u="none" baseline="0" dirty="0"/>
          </a:p>
          <a:p>
            <a:pPr marL="0" marR="0" indent="0" algn="l" defTabSz="864931" rtl="0" eaLnBrk="1" fontAlgn="auto" latinLnBrk="0" hangingPunct="1">
              <a:lnSpc>
                <a:spcPct val="100000"/>
              </a:lnSpc>
              <a:spcBef>
                <a:spcPts val="0"/>
              </a:spcBef>
              <a:spcAft>
                <a:spcPts val="0"/>
              </a:spcAft>
              <a:buClrTx/>
              <a:buSzTx/>
              <a:buFontTx/>
              <a:buNone/>
              <a:tabLst/>
              <a:defRPr/>
            </a:pPr>
            <a:r>
              <a:rPr lang="en-US" sz="1200" u="none" baseline="0" dirty="0"/>
              <a:t>The answer to the question is shown on the screen.</a:t>
            </a:r>
            <a:endParaRPr lang="en-US" sz="1200" u="none" dirty="0"/>
          </a:p>
          <a:p>
            <a:pPr marL="0" marR="0" indent="0" algn="l" defTabSz="864931" rtl="0" eaLnBrk="1" fontAlgn="auto" latinLnBrk="0" hangingPunct="1">
              <a:lnSpc>
                <a:spcPct val="100000"/>
              </a:lnSpc>
              <a:spcBef>
                <a:spcPts val="0"/>
              </a:spcBef>
              <a:spcAft>
                <a:spcPts val="0"/>
              </a:spcAft>
              <a:buClrTx/>
              <a:buSzTx/>
              <a:buFontTx/>
              <a:buNone/>
              <a:tabLst/>
              <a:defRPr/>
            </a:pPr>
            <a:endParaRPr lang="en-US" sz="1200" dirty="0"/>
          </a:p>
          <a:p>
            <a:pPr defTabSz="864931">
              <a:defRPr/>
            </a:pPr>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91B7C22-53EE-4141-95CE-D8EC4C8CE96B}" type="datetime1">
              <a:rPr lang="en-US" smtClean="0"/>
              <a:pPr>
                <a:defRPr/>
              </a:pPr>
              <a:t>8/2/2023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4"/>
          </p:nvPr>
        </p:nvSpPr>
        <p:spPr>
          <a:xfrm>
            <a:off x="3810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521A425-783C-4C9D-AF86-55B56C99009F}" type="datetime1">
              <a:rPr lang="en-US" smtClean="0"/>
              <a:pPr>
                <a:defRPr/>
              </a:pPr>
              <a:t>8/2/2023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txBox="1">
            <a:spLocks/>
          </p:cNvSpPr>
          <p:nvPr userDrawn="1"/>
        </p:nvSpPr>
        <p:spPr>
          <a:xfrm>
            <a:off x="4572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A5158B-59F5-4681-9063-378CB2E808E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1BD7BB-84ED-4E2E-A119-95841ABAD7F2}" type="datetime1">
              <a:rPr lang="en-US" smtClean="0"/>
              <a:pPr>
                <a:defRPr/>
              </a:pPr>
              <a:t>8/2/2023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txBox="1">
            <a:spLocks/>
          </p:cNvSpPr>
          <p:nvPr userDrawn="1"/>
        </p:nvSpPr>
        <p:spPr>
          <a:xfrm>
            <a:off x="4572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A5158B-59F5-4681-9063-378CB2E808E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180AA1-8C0D-40B9-874B-AA85D4E92C1F}" type="datetime1">
              <a:rPr lang="en-US" smtClean="0"/>
              <a:pPr>
                <a:defRPr/>
              </a:pPr>
              <a:t>8/2/2023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4"/>
          </p:nvPr>
        </p:nvSpPr>
        <p:spPr>
          <a:xfrm>
            <a:off x="2286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36FC7D2-E856-4C62-9477-B5C82EFF942E}" type="datetime1">
              <a:rPr lang="en-US" smtClean="0"/>
              <a:pPr>
                <a:defRPr/>
              </a:pPr>
              <a:t>8/2/2023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4"/>
          </p:nvPr>
        </p:nvSpPr>
        <p:spPr>
          <a:xfrm>
            <a:off x="304800" y="62484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A8B7D0E-787A-4AFD-A885-E843FC56840C}" type="datetime1">
              <a:rPr lang="en-US" smtClean="0"/>
              <a:pPr>
                <a:defRPr/>
              </a:pPr>
              <a:t>8/2/2023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4"/>
          </p:nvPr>
        </p:nvSpPr>
        <p:spPr>
          <a:xfrm>
            <a:off x="2286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B13C21B-78CE-4464-B6B6-F6782BA19B4B}" type="datetime1">
              <a:rPr lang="en-US" smtClean="0"/>
              <a:pPr>
                <a:defRPr/>
              </a:pPr>
              <a:t>8/2/2023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2286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1FBFF82-2EEE-4EB7-BF2A-75C57067B947}" type="datetime1">
              <a:rPr lang="en-US" smtClean="0"/>
              <a:pPr>
                <a:defRPr/>
              </a:pPr>
              <a:t>8/2/2023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4"/>
          </p:nvPr>
        </p:nvSpPr>
        <p:spPr>
          <a:xfrm>
            <a:off x="4572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3CBF79-389F-4884-A518-48E9D0B7E157}" type="datetime1">
              <a:rPr lang="en-US" smtClean="0"/>
              <a:pPr>
                <a:defRPr/>
              </a:pPr>
              <a:t>8/2/2023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4"/>
          </p:nvPr>
        </p:nvSpPr>
        <p:spPr>
          <a:xfrm>
            <a:off x="4572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CB1FD4F-C65E-433A-8AFE-CC4580C8EC96}" type="datetime1">
              <a:rPr lang="en-US" smtClean="0"/>
              <a:pPr>
                <a:defRPr/>
              </a:pPr>
              <a:t>8/2/2023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4"/>
          </p:nvPr>
        </p:nvSpPr>
        <p:spPr>
          <a:xfrm>
            <a:off x="4572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E9D8454-9422-4151-B163-CA274D71A1B7}" type="datetime1">
              <a:rPr lang="en-US" smtClean="0"/>
              <a:pPr>
                <a:defRPr/>
              </a:pPr>
              <a:t>8/2/2023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txBox="1">
            <a:spLocks/>
          </p:cNvSpPr>
          <p:nvPr userDrawn="1"/>
        </p:nvSpPr>
        <p:spPr>
          <a:xfrm>
            <a:off x="4572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A5158B-59F5-4681-9063-378CB2E808E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24600" y="62484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A57C672-80A7-482A-948C-3F5474E7AFAC}" type="datetime1">
              <a:rPr lang="en-US" smtClean="0"/>
              <a:pPr>
                <a:defRPr/>
              </a:pPr>
              <a:t>8/2/2023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7" name="Slide Number Placeholder 5"/>
          <p:cNvSpPr>
            <a:spLocks noGrp="1"/>
          </p:cNvSpPr>
          <p:nvPr>
            <p:ph type="sldNum" sz="quarter" idx="4"/>
          </p:nvPr>
        </p:nvSpPr>
        <p:spPr>
          <a:xfrm>
            <a:off x="22098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10.wma"/><Relationship Id="rId7" Type="http://schemas.openxmlformats.org/officeDocument/2006/relationships/oleObject" Target="../embeddings/oleObject16.bin"/><Relationship Id="rId2" Type="http://schemas.microsoft.com/office/2007/relationships/media" Target="../media/media10.wma"/><Relationship Id="rId1" Type="http://schemas.openxmlformats.org/officeDocument/2006/relationships/tags" Target="../tags/tag6.xml"/><Relationship Id="rId6" Type="http://schemas.openxmlformats.org/officeDocument/2006/relationships/image" Target="../media/image1.jpeg"/><Relationship Id="rId11" Type="http://schemas.openxmlformats.org/officeDocument/2006/relationships/image" Target="../media/image3.png"/><Relationship Id="rId5" Type="http://schemas.openxmlformats.org/officeDocument/2006/relationships/notesSlide" Target="../notesSlides/notesSlide10.xml"/><Relationship Id="rId10" Type="http://schemas.openxmlformats.org/officeDocument/2006/relationships/oleObject" Target="../embeddings/oleObject18.bin"/><Relationship Id="rId4" Type="http://schemas.openxmlformats.org/officeDocument/2006/relationships/slideLayout" Target="../slideLayouts/slideLayout2.xml"/><Relationship Id="rId9"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13.wma"/><Relationship Id="rId7" Type="http://schemas.openxmlformats.org/officeDocument/2006/relationships/oleObject" Target="../embeddings/oleObject19.bin"/><Relationship Id="rId12" Type="http://schemas.openxmlformats.org/officeDocument/2006/relationships/image" Target="../media/image3.png"/><Relationship Id="rId2" Type="http://schemas.microsoft.com/office/2007/relationships/media" Target="../media/media13.wma"/><Relationship Id="rId1" Type="http://schemas.openxmlformats.org/officeDocument/2006/relationships/tags" Target="../tags/tag7.xml"/><Relationship Id="rId6" Type="http://schemas.openxmlformats.org/officeDocument/2006/relationships/image" Target="../media/image1.jpeg"/><Relationship Id="rId11" Type="http://schemas.openxmlformats.org/officeDocument/2006/relationships/image" Target="../media/image8.png"/><Relationship Id="rId5" Type="http://schemas.openxmlformats.org/officeDocument/2006/relationships/notesSlide" Target="../notesSlides/notesSlide13.xml"/><Relationship Id="rId10" Type="http://schemas.openxmlformats.org/officeDocument/2006/relationships/oleObject" Target="../embeddings/oleObject21.bin"/><Relationship Id="rId4" Type="http://schemas.openxmlformats.org/officeDocument/2006/relationships/slideLayout" Target="../slideLayouts/slideLayout2.xml"/><Relationship Id="rId9"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3" Type="http://schemas.openxmlformats.org/officeDocument/2006/relationships/audio" Target="../media/media14.wma"/><Relationship Id="rId2" Type="http://schemas.microsoft.com/office/2007/relationships/media" Target="../media/media14.wma"/><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15.wma"/><Relationship Id="rId7" Type="http://schemas.openxmlformats.org/officeDocument/2006/relationships/oleObject" Target="../embeddings/oleObject22.bin"/><Relationship Id="rId2" Type="http://schemas.microsoft.com/office/2007/relationships/media" Target="../media/media15.wma"/><Relationship Id="rId1" Type="http://schemas.openxmlformats.org/officeDocument/2006/relationships/tags" Target="../tags/tag9.xml"/><Relationship Id="rId6" Type="http://schemas.openxmlformats.org/officeDocument/2006/relationships/image" Target="../media/image1.jpeg"/><Relationship Id="rId11" Type="http://schemas.openxmlformats.org/officeDocument/2006/relationships/image" Target="../media/image3.png"/><Relationship Id="rId5" Type="http://schemas.openxmlformats.org/officeDocument/2006/relationships/notesSlide" Target="../notesSlides/notesSlide15.xml"/><Relationship Id="rId10" Type="http://schemas.openxmlformats.org/officeDocument/2006/relationships/oleObject" Target="../embeddings/oleObject24.bin"/><Relationship Id="rId4" Type="http://schemas.openxmlformats.org/officeDocument/2006/relationships/slideLayout" Target="../slideLayouts/slideLayout2.xml"/><Relationship Id="rId9"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16.wma"/><Relationship Id="rId7" Type="http://schemas.openxmlformats.org/officeDocument/2006/relationships/oleObject" Target="../embeddings/oleObject25.bin"/><Relationship Id="rId2" Type="http://schemas.microsoft.com/office/2007/relationships/media" Target="../media/media16.wma"/><Relationship Id="rId1" Type="http://schemas.openxmlformats.org/officeDocument/2006/relationships/tags" Target="../tags/tag10.xml"/><Relationship Id="rId6" Type="http://schemas.openxmlformats.org/officeDocument/2006/relationships/image" Target="../media/image1.jpeg"/><Relationship Id="rId11" Type="http://schemas.openxmlformats.org/officeDocument/2006/relationships/image" Target="../media/image3.png"/><Relationship Id="rId5" Type="http://schemas.openxmlformats.org/officeDocument/2006/relationships/notesSlide" Target="../notesSlides/notesSlide16.xml"/><Relationship Id="rId10" Type="http://schemas.openxmlformats.org/officeDocument/2006/relationships/oleObject" Target="../embeddings/oleObject27.bin"/><Relationship Id="rId4" Type="http://schemas.openxmlformats.org/officeDocument/2006/relationships/slideLayout" Target="../slideLayouts/slideLayout2.xml"/><Relationship Id="rId9" Type="http://schemas.openxmlformats.org/officeDocument/2006/relationships/oleObject" Target="../embeddings/oleObject26.bin"/></Relationships>
</file>

<file path=ppt/slides/_rels/slide1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17.wma"/><Relationship Id="rId7" Type="http://schemas.openxmlformats.org/officeDocument/2006/relationships/oleObject" Target="../embeddings/oleObject28.bin"/><Relationship Id="rId12" Type="http://schemas.openxmlformats.org/officeDocument/2006/relationships/image" Target="../media/image3.png"/><Relationship Id="rId2" Type="http://schemas.microsoft.com/office/2007/relationships/media" Target="../media/media17.wma"/><Relationship Id="rId1" Type="http://schemas.openxmlformats.org/officeDocument/2006/relationships/tags" Target="../tags/tag11.xml"/><Relationship Id="rId6" Type="http://schemas.openxmlformats.org/officeDocument/2006/relationships/image" Target="../media/image1.jpeg"/><Relationship Id="rId11" Type="http://schemas.openxmlformats.org/officeDocument/2006/relationships/image" Target="../media/image9.jpeg"/><Relationship Id="rId5" Type="http://schemas.openxmlformats.org/officeDocument/2006/relationships/notesSlide" Target="../notesSlides/notesSlide17.xml"/><Relationship Id="rId10" Type="http://schemas.openxmlformats.org/officeDocument/2006/relationships/oleObject" Target="../embeddings/oleObject30.bin"/><Relationship Id="rId4" Type="http://schemas.openxmlformats.org/officeDocument/2006/relationships/slideLayout" Target="../slideLayouts/slideLayout2.xml"/><Relationship Id="rId9"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18.wma"/><Relationship Id="rId7" Type="http://schemas.openxmlformats.org/officeDocument/2006/relationships/oleObject" Target="../embeddings/oleObject31.bin"/><Relationship Id="rId2" Type="http://schemas.microsoft.com/office/2007/relationships/media" Target="../media/media18.wma"/><Relationship Id="rId1" Type="http://schemas.openxmlformats.org/officeDocument/2006/relationships/tags" Target="../tags/tag12.xml"/><Relationship Id="rId6" Type="http://schemas.openxmlformats.org/officeDocument/2006/relationships/image" Target="../media/image1.jpeg"/><Relationship Id="rId11" Type="http://schemas.openxmlformats.org/officeDocument/2006/relationships/image" Target="../media/image3.png"/><Relationship Id="rId5" Type="http://schemas.openxmlformats.org/officeDocument/2006/relationships/notesSlide" Target="../notesSlides/notesSlide18.xml"/><Relationship Id="rId10" Type="http://schemas.openxmlformats.org/officeDocument/2006/relationships/oleObject" Target="../embeddings/oleObject33.bin"/><Relationship Id="rId4" Type="http://schemas.openxmlformats.org/officeDocument/2006/relationships/slideLayout" Target="../slideLayouts/slideLayout2.xml"/><Relationship Id="rId9" Type="http://schemas.openxmlformats.org/officeDocument/2006/relationships/oleObject" Target="../embeddings/oleObject32.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6.xml"/><Relationship Id="rId7" Type="http://schemas.openxmlformats.org/officeDocument/2006/relationships/slide" Target="slide19.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11.xml"/><Relationship Id="rId5" Type="http://schemas.openxmlformats.org/officeDocument/2006/relationships/slide" Target="slide3.xml"/><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ma"/><Relationship Id="rId1" Type="http://schemas.microsoft.com/office/2007/relationships/media" Target="../media/media20.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21.wma"/><Relationship Id="rId7" Type="http://schemas.openxmlformats.org/officeDocument/2006/relationships/oleObject" Target="../embeddings/oleObject34.bin"/><Relationship Id="rId2" Type="http://schemas.microsoft.com/office/2007/relationships/media" Target="../media/media21.wma"/><Relationship Id="rId1" Type="http://schemas.openxmlformats.org/officeDocument/2006/relationships/tags" Target="../tags/tag13.xml"/><Relationship Id="rId6" Type="http://schemas.openxmlformats.org/officeDocument/2006/relationships/image" Target="../media/image1.jpeg"/><Relationship Id="rId11" Type="http://schemas.openxmlformats.org/officeDocument/2006/relationships/image" Target="../media/image3.png"/><Relationship Id="rId5" Type="http://schemas.openxmlformats.org/officeDocument/2006/relationships/notesSlide" Target="../notesSlides/notesSlide21.xml"/><Relationship Id="rId10" Type="http://schemas.openxmlformats.org/officeDocument/2006/relationships/oleObject" Target="../embeddings/oleObject36.bin"/><Relationship Id="rId4" Type="http://schemas.openxmlformats.org/officeDocument/2006/relationships/slideLayout" Target="../slideLayouts/slideLayout2.xml"/><Relationship Id="rId9" Type="http://schemas.openxmlformats.org/officeDocument/2006/relationships/oleObject" Target="../embeddings/oleObject35.bin"/></Relationships>
</file>

<file path=ppt/slides/_rels/slide22.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22.wma"/><Relationship Id="rId7" Type="http://schemas.openxmlformats.org/officeDocument/2006/relationships/oleObject" Target="../embeddings/oleObject37.bin"/><Relationship Id="rId12" Type="http://schemas.openxmlformats.org/officeDocument/2006/relationships/image" Target="../media/image3.png"/><Relationship Id="rId2" Type="http://schemas.microsoft.com/office/2007/relationships/media" Target="../media/media22.wma"/><Relationship Id="rId1" Type="http://schemas.openxmlformats.org/officeDocument/2006/relationships/tags" Target="../tags/tag14.xml"/><Relationship Id="rId6" Type="http://schemas.openxmlformats.org/officeDocument/2006/relationships/image" Target="../media/image1.jpeg"/><Relationship Id="rId11" Type="http://schemas.openxmlformats.org/officeDocument/2006/relationships/image" Target="../media/image10.png"/><Relationship Id="rId5" Type="http://schemas.openxmlformats.org/officeDocument/2006/relationships/notesSlide" Target="../notesSlides/notesSlide22.xml"/><Relationship Id="rId10" Type="http://schemas.openxmlformats.org/officeDocument/2006/relationships/oleObject" Target="../embeddings/oleObject39.bin"/><Relationship Id="rId4" Type="http://schemas.openxmlformats.org/officeDocument/2006/relationships/slideLayout" Target="../slideLayouts/slideLayout2.xml"/><Relationship Id="rId9" Type="http://schemas.openxmlformats.org/officeDocument/2006/relationships/oleObject" Target="../embeddings/oleObject38.bin"/></Relationships>
</file>

<file path=ppt/slides/_rels/slide2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23.wma"/><Relationship Id="rId7" Type="http://schemas.openxmlformats.org/officeDocument/2006/relationships/oleObject" Target="../embeddings/oleObject40.bin"/><Relationship Id="rId2" Type="http://schemas.microsoft.com/office/2007/relationships/media" Target="../media/media23.wma"/><Relationship Id="rId1" Type="http://schemas.openxmlformats.org/officeDocument/2006/relationships/tags" Target="../tags/tag15.xml"/><Relationship Id="rId6" Type="http://schemas.openxmlformats.org/officeDocument/2006/relationships/image" Target="../media/image1.jpeg"/><Relationship Id="rId11" Type="http://schemas.openxmlformats.org/officeDocument/2006/relationships/image" Target="../media/image3.png"/><Relationship Id="rId5" Type="http://schemas.openxmlformats.org/officeDocument/2006/relationships/notesSlide" Target="../notesSlides/notesSlide23.xml"/><Relationship Id="rId10" Type="http://schemas.openxmlformats.org/officeDocument/2006/relationships/oleObject" Target="../embeddings/oleObject42.bin"/><Relationship Id="rId4" Type="http://schemas.openxmlformats.org/officeDocument/2006/relationships/slideLayout" Target="../slideLayouts/slideLayout2.xml"/><Relationship Id="rId9" Type="http://schemas.openxmlformats.org/officeDocument/2006/relationships/oleObject" Target="../embeddings/oleObject41.bin"/></Relationships>
</file>

<file path=ppt/slides/_rels/slide2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24.wma"/><Relationship Id="rId7" Type="http://schemas.openxmlformats.org/officeDocument/2006/relationships/oleObject" Target="../embeddings/oleObject43.bin"/><Relationship Id="rId12" Type="http://schemas.openxmlformats.org/officeDocument/2006/relationships/image" Target="../media/image3.png"/><Relationship Id="rId2" Type="http://schemas.microsoft.com/office/2007/relationships/media" Target="../media/media24.wma"/><Relationship Id="rId1" Type="http://schemas.openxmlformats.org/officeDocument/2006/relationships/tags" Target="../tags/tag16.xml"/><Relationship Id="rId6" Type="http://schemas.openxmlformats.org/officeDocument/2006/relationships/image" Target="../media/image1.jpeg"/><Relationship Id="rId11" Type="http://schemas.openxmlformats.org/officeDocument/2006/relationships/image" Target="../media/image11.png"/><Relationship Id="rId5" Type="http://schemas.openxmlformats.org/officeDocument/2006/relationships/notesSlide" Target="../notesSlides/notesSlide24.xml"/><Relationship Id="rId10" Type="http://schemas.openxmlformats.org/officeDocument/2006/relationships/oleObject" Target="../embeddings/oleObject45.bin"/><Relationship Id="rId4" Type="http://schemas.openxmlformats.org/officeDocument/2006/relationships/slideLayout" Target="../slideLayouts/slideLayout2.xml"/><Relationship Id="rId9" Type="http://schemas.openxmlformats.org/officeDocument/2006/relationships/oleObject" Target="../embeddings/oleObject44.bin"/></Relationships>
</file>

<file path=ppt/slides/_rels/slide2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25.wma"/><Relationship Id="rId7" Type="http://schemas.openxmlformats.org/officeDocument/2006/relationships/oleObject" Target="../embeddings/oleObject46.bin"/><Relationship Id="rId2" Type="http://schemas.microsoft.com/office/2007/relationships/media" Target="../media/media25.wma"/><Relationship Id="rId1" Type="http://schemas.openxmlformats.org/officeDocument/2006/relationships/tags" Target="../tags/tag17.xml"/><Relationship Id="rId6" Type="http://schemas.openxmlformats.org/officeDocument/2006/relationships/image" Target="../media/image1.jpeg"/><Relationship Id="rId11" Type="http://schemas.openxmlformats.org/officeDocument/2006/relationships/image" Target="../media/image3.png"/><Relationship Id="rId5" Type="http://schemas.openxmlformats.org/officeDocument/2006/relationships/notesSlide" Target="../notesSlides/notesSlide25.xml"/><Relationship Id="rId10" Type="http://schemas.openxmlformats.org/officeDocument/2006/relationships/oleObject" Target="../embeddings/oleObject48.bin"/><Relationship Id="rId4" Type="http://schemas.openxmlformats.org/officeDocument/2006/relationships/slideLayout" Target="../slideLayouts/slideLayout2.xml"/><Relationship Id="rId9" Type="http://schemas.openxmlformats.org/officeDocument/2006/relationships/oleObject" Target="../embeddings/oleObject47.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slideLayout" Target="../slideLayouts/slideLayout2.xml"/><Relationship Id="rId7" Type="http://schemas.openxmlformats.org/officeDocument/2006/relationships/image" Target="../media/image1.jpeg"/><Relationship Id="rId12" Type="http://schemas.openxmlformats.org/officeDocument/2006/relationships/image" Target="../media/image3.png"/><Relationship Id="rId2" Type="http://schemas.openxmlformats.org/officeDocument/2006/relationships/audio" Target="../media/media26.wma"/><Relationship Id="rId1" Type="http://schemas.microsoft.com/office/2007/relationships/media" Target="../media/media26.wma"/><Relationship Id="rId6" Type="http://schemas.openxmlformats.org/officeDocument/2006/relationships/hyperlink" Target="https://www.doe.virginia.gov/teaching-learning-assessment/student-assessment/sol-practice-items-all-subjects/released-tests-item-sets-all-subjects" TargetMode="External"/><Relationship Id="rId11" Type="http://schemas.openxmlformats.org/officeDocument/2006/relationships/oleObject" Target="../embeddings/oleObject51.bin"/><Relationship Id="rId5" Type="http://schemas.openxmlformats.org/officeDocument/2006/relationships/hyperlink" Target="https://www.doe.virginia.gov/teaching-learning-assessment/student-assessment/sol-practice-items-all-subjects" TargetMode="External"/><Relationship Id="rId10" Type="http://schemas.openxmlformats.org/officeDocument/2006/relationships/oleObject" Target="../embeddings/oleObject50.bin"/><Relationship Id="rId4" Type="http://schemas.openxmlformats.org/officeDocument/2006/relationships/notesSlide" Target="../notesSlides/notesSlide26.xml"/><Relationship Id="rId9" Type="http://schemas.openxmlformats.org/officeDocument/2006/relationships/image" Target="../media/image5.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slideLayout" Target="../slideLayouts/slideLayout2.xml"/><Relationship Id="rId7" Type="http://schemas.openxmlformats.org/officeDocument/2006/relationships/image" Target="../media/image1.jpeg"/><Relationship Id="rId12" Type="http://schemas.openxmlformats.org/officeDocument/2006/relationships/image" Target="../media/image3.png"/><Relationship Id="rId2" Type="http://schemas.openxmlformats.org/officeDocument/2006/relationships/audio" Target="../media/media27.wma"/><Relationship Id="rId1" Type="http://schemas.microsoft.com/office/2007/relationships/media" Target="../media/media27.wma"/><Relationship Id="rId6" Type="http://schemas.openxmlformats.org/officeDocument/2006/relationships/hyperlink" Target="mailto:instruction@doe.virginia.gov" TargetMode="External"/><Relationship Id="rId11" Type="http://schemas.openxmlformats.org/officeDocument/2006/relationships/oleObject" Target="../embeddings/oleObject54.bin"/><Relationship Id="rId5" Type="http://schemas.openxmlformats.org/officeDocument/2006/relationships/hyperlink" Target="mailto:Student_assessment@doe.virginia.gov" TargetMode="External"/><Relationship Id="rId10" Type="http://schemas.openxmlformats.org/officeDocument/2006/relationships/oleObject" Target="../embeddings/oleObject53.bin"/><Relationship Id="rId4" Type="http://schemas.openxmlformats.org/officeDocument/2006/relationships/notesSlide" Target="../notesSlides/notesSlide27.xml"/><Relationship Id="rId9" Type="http://schemas.openxmlformats.org/officeDocument/2006/relationships/image" Target="../media/image5.w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6.png"/><Relationship Id="rId3" Type="http://schemas.openxmlformats.org/officeDocument/2006/relationships/audio" Target="../media/media5.wma"/><Relationship Id="rId7" Type="http://schemas.openxmlformats.org/officeDocument/2006/relationships/oleObject" Target="../embeddings/oleObject1.bin"/><Relationship Id="rId12" Type="http://schemas.openxmlformats.org/officeDocument/2006/relationships/chart" Target="../charts/chart1.xml"/><Relationship Id="rId2" Type="http://schemas.microsoft.com/office/2007/relationships/media" Target="../media/media5.wma"/><Relationship Id="rId1" Type="http://schemas.openxmlformats.org/officeDocument/2006/relationships/tags" Target="../tags/tag1.xml"/><Relationship Id="rId6" Type="http://schemas.openxmlformats.org/officeDocument/2006/relationships/image" Target="../media/image1.jpeg"/><Relationship Id="rId11" Type="http://schemas.openxmlformats.org/officeDocument/2006/relationships/oleObject" Target="../embeddings/oleObject3.bin"/><Relationship Id="rId5" Type="http://schemas.openxmlformats.org/officeDocument/2006/relationships/notesSlide" Target="../notesSlides/notesSlide5.xml"/><Relationship Id="rId10" Type="http://schemas.openxmlformats.org/officeDocument/2006/relationships/image" Target="../media/image5.wmf"/><Relationship Id="rId4" Type="http://schemas.openxmlformats.org/officeDocument/2006/relationships/slideLayout" Target="../slideLayouts/slideLayout2.xml"/><Relationship Id="rId9" Type="http://schemas.openxmlformats.org/officeDocument/2006/relationships/oleObject" Target="../embeddings/oleObject2.bin"/><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6.wma"/><Relationship Id="rId7" Type="http://schemas.openxmlformats.org/officeDocument/2006/relationships/oleObject" Target="../embeddings/oleObject4.bin"/><Relationship Id="rId2" Type="http://schemas.microsoft.com/office/2007/relationships/media" Target="../media/media6.wma"/><Relationship Id="rId1" Type="http://schemas.openxmlformats.org/officeDocument/2006/relationships/tags" Target="../tags/tag2.xml"/><Relationship Id="rId6" Type="http://schemas.openxmlformats.org/officeDocument/2006/relationships/image" Target="../media/image1.jpeg"/><Relationship Id="rId11" Type="http://schemas.openxmlformats.org/officeDocument/2006/relationships/image" Target="../media/image3.png"/><Relationship Id="rId5" Type="http://schemas.openxmlformats.org/officeDocument/2006/relationships/notesSlide" Target="../notesSlides/notesSlide6.xml"/><Relationship Id="rId10" Type="http://schemas.openxmlformats.org/officeDocument/2006/relationships/oleObject" Target="../embeddings/oleObject6.bin"/><Relationship Id="rId4" Type="http://schemas.openxmlformats.org/officeDocument/2006/relationships/slideLayout" Target="../slideLayouts/slideLayout2.xml"/><Relationship Id="rId9"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7.wma"/><Relationship Id="rId7" Type="http://schemas.openxmlformats.org/officeDocument/2006/relationships/oleObject" Target="../embeddings/oleObject7.bin"/><Relationship Id="rId2" Type="http://schemas.microsoft.com/office/2007/relationships/media" Target="../media/media7.wma"/><Relationship Id="rId1" Type="http://schemas.openxmlformats.org/officeDocument/2006/relationships/tags" Target="../tags/tag3.xml"/><Relationship Id="rId6" Type="http://schemas.openxmlformats.org/officeDocument/2006/relationships/image" Target="../media/image1.jpeg"/><Relationship Id="rId11" Type="http://schemas.openxmlformats.org/officeDocument/2006/relationships/image" Target="../media/image3.png"/><Relationship Id="rId5" Type="http://schemas.openxmlformats.org/officeDocument/2006/relationships/notesSlide" Target="../notesSlides/notesSlide7.xml"/><Relationship Id="rId10" Type="http://schemas.openxmlformats.org/officeDocument/2006/relationships/oleObject" Target="../embeddings/oleObject9.bin"/><Relationship Id="rId4" Type="http://schemas.openxmlformats.org/officeDocument/2006/relationships/slideLayout" Target="../slideLayouts/slideLayout2.xml"/><Relationship Id="rId9"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3.png"/><Relationship Id="rId3" Type="http://schemas.openxmlformats.org/officeDocument/2006/relationships/audio" Target="../media/media8.wma"/><Relationship Id="rId7" Type="http://schemas.openxmlformats.org/officeDocument/2006/relationships/oleObject" Target="../embeddings/oleObject10.bin"/><Relationship Id="rId12" Type="http://schemas.openxmlformats.org/officeDocument/2006/relationships/hyperlink" Target="http://www.mineralseducationcoalition.org/" TargetMode="External"/><Relationship Id="rId2" Type="http://schemas.microsoft.com/office/2007/relationships/media" Target="../media/media8.wma"/><Relationship Id="rId1" Type="http://schemas.openxmlformats.org/officeDocument/2006/relationships/tags" Target="../tags/tag4.xml"/><Relationship Id="rId6" Type="http://schemas.openxmlformats.org/officeDocument/2006/relationships/image" Target="../media/image1.jpeg"/><Relationship Id="rId11" Type="http://schemas.openxmlformats.org/officeDocument/2006/relationships/image" Target="../media/image7.jpeg"/><Relationship Id="rId5" Type="http://schemas.openxmlformats.org/officeDocument/2006/relationships/notesSlide" Target="../notesSlides/notesSlide8.xml"/><Relationship Id="rId10" Type="http://schemas.openxmlformats.org/officeDocument/2006/relationships/oleObject" Target="../embeddings/oleObject12.bin"/><Relationship Id="rId4" Type="http://schemas.openxmlformats.org/officeDocument/2006/relationships/slideLayout" Target="../slideLayouts/slideLayout2.xml"/><Relationship Id="rId9"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9.wma"/><Relationship Id="rId7" Type="http://schemas.openxmlformats.org/officeDocument/2006/relationships/oleObject" Target="../embeddings/oleObject13.bin"/><Relationship Id="rId2" Type="http://schemas.microsoft.com/office/2007/relationships/media" Target="../media/media9.wma"/><Relationship Id="rId1" Type="http://schemas.openxmlformats.org/officeDocument/2006/relationships/tags" Target="../tags/tag5.xml"/><Relationship Id="rId6" Type="http://schemas.openxmlformats.org/officeDocument/2006/relationships/image" Target="../media/image1.jpeg"/><Relationship Id="rId11" Type="http://schemas.openxmlformats.org/officeDocument/2006/relationships/image" Target="../media/image3.png"/><Relationship Id="rId5" Type="http://schemas.openxmlformats.org/officeDocument/2006/relationships/notesSlide" Target="../notesSlides/notesSlide9.xml"/><Relationship Id="rId10" Type="http://schemas.openxmlformats.org/officeDocument/2006/relationships/oleObject" Target="../embeddings/oleObject15.bin"/><Relationship Id="rId4" Type="http://schemas.openxmlformats.org/officeDocument/2006/relationships/slideLayout" Target="../slideLayouts/slideLayout2.xml"/><Relationship Id="rId9"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685800"/>
            <a:ext cx="8991600" cy="1569660"/>
          </a:xfrm>
          <a:prstGeom prst="rect">
            <a:avLst/>
          </a:prstGeom>
          <a:noFill/>
        </p:spPr>
        <p:txBody>
          <a:bodyPr wrap="square">
            <a:spAutoFit/>
          </a:bodyPr>
          <a:lstStyle/>
          <a:p>
            <a:pPr algn="ctr">
              <a:defRPr/>
            </a:pPr>
            <a:r>
              <a:rPr lang="en-US" sz="3200" b="1" dirty="0">
                <a:solidFill>
                  <a:srgbClr val="4F6228"/>
                </a:solidFill>
                <a:latin typeface="Arial" pitchFamily="34" charset="0"/>
                <a:cs typeface="Arial" pitchFamily="34" charset="0"/>
              </a:rPr>
              <a:t>Instructional Guidance based on Student Performance on the</a:t>
            </a:r>
          </a:p>
          <a:p>
            <a:pPr algn="ctr">
              <a:defRPr/>
            </a:pPr>
            <a:r>
              <a:rPr lang="en-US" sz="3200" b="1" dirty="0">
                <a:solidFill>
                  <a:srgbClr val="4F6228"/>
                </a:solidFill>
                <a:latin typeface="Arial" pitchFamily="34" charset="0"/>
                <a:cs typeface="Arial" pitchFamily="34" charset="0"/>
              </a:rPr>
              <a:t>Spring 2014 Science Tests </a:t>
            </a:r>
          </a:p>
        </p:txBody>
      </p:sp>
      <p:sp>
        <p:nvSpPr>
          <p:cNvPr id="19" name="TextBox 18"/>
          <p:cNvSpPr txBox="1"/>
          <p:nvPr/>
        </p:nvSpPr>
        <p:spPr>
          <a:xfrm>
            <a:off x="228600" y="2514600"/>
            <a:ext cx="4800600" cy="2677656"/>
          </a:xfrm>
          <a:prstGeom prst="rect">
            <a:avLst/>
          </a:prstGeom>
          <a:noFill/>
        </p:spPr>
        <p:txBody>
          <a:bodyPr wrap="square" rtlCol="0">
            <a:spAutoFit/>
          </a:bodyPr>
          <a:lstStyle/>
          <a:p>
            <a:r>
              <a:rPr lang="en-US" sz="2800" b="1" dirty="0">
                <a:solidFill>
                  <a:srgbClr val="77933C"/>
                </a:solidFill>
                <a:latin typeface="Arial" pitchFamily="34" charset="0"/>
                <a:cs typeface="Arial" pitchFamily="34" charset="0"/>
              </a:rPr>
              <a:t>Science</a:t>
            </a:r>
          </a:p>
          <a:p>
            <a:r>
              <a:rPr lang="en-US" sz="2800" b="1" dirty="0">
                <a:solidFill>
                  <a:srgbClr val="77933C"/>
                </a:solidFill>
                <a:latin typeface="Arial" pitchFamily="34" charset="0"/>
                <a:cs typeface="Arial" pitchFamily="34" charset="0"/>
              </a:rPr>
              <a:t>Standards of Learning</a:t>
            </a:r>
          </a:p>
          <a:p>
            <a:endParaRPr lang="en-US" sz="2800" b="1" dirty="0">
              <a:solidFill>
                <a:srgbClr val="77933C"/>
              </a:solidFill>
              <a:latin typeface="Arial" pitchFamily="34" charset="0"/>
              <a:cs typeface="Arial" pitchFamily="34" charset="0"/>
            </a:endParaRPr>
          </a:p>
          <a:p>
            <a:r>
              <a:rPr lang="en-US" sz="2800" b="1" dirty="0">
                <a:solidFill>
                  <a:srgbClr val="77933C"/>
                </a:solidFill>
                <a:latin typeface="Arial" pitchFamily="34" charset="0"/>
                <a:cs typeface="Arial" pitchFamily="34" charset="0"/>
              </a:rPr>
              <a:t>End-of-Course, Earth Science, Biology, and Chemistry</a:t>
            </a:r>
          </a:p>
        </p:txBody>
      </p:sp>
      <p:sp>
        <p:nvSpPr>
          <p:cNvPr id="10" name="TextBox 9"/>
          <p:cNvSpPr txBox="1"/>
          <p:nvPr/>
        </p:nvSpPr>
        <p:spPr>
          <a:xfrm>
            <a:off x="228600" y="5638800"/>
            <a:ext cx="5029200" cy="646331"/>
          </a:xfrm>
          <a:prstGeom prst="rect">
            <a:avLst/>
          </a:prstGeom>
          <a:noFill/>
        </p:spPr>
        <p:txBody>
          <a:bodyPr wrap="square" rtlCol="0">
            <a:spAutoFit/>
          </a:bodyPr>
          <a:lstStyle/>
          <a:p>
            <a:r>
              <a:rPr lang="en-US" b="1" dirty="0">
                <a:solidFill>
                  <a:srgbClr val="4F6228"/>
                </a:solidFill>
              </a:rPr>
              <a:t>Presentation may be paused and resumed using the arrow keys or the mouse.</a:t>
            </a:r>
          </a:p>
        </p:txBody>
      </p:sp>
      <p:pic>
        <p:nvPicPr>
          <p:cNvPr id="8397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2" name="Straight Connector 11"/>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6477000"/>
            <a:ext cx="74676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14" name="Picture 13" descr="Science GRFX.eps"/>
          <p:cNvPicPr>
            <a:picLocks noChangeAspect="1"/>
          </p:cNvPicPr>
          <p:nvPr/>
        </p:nvPicPr>
        <p:blipFill>
          <a:blip r:embed="rId6" cstate="print"/>
          <a:srcRect t="22876"/>
          <a:stretch>
            <a:fillRect/>
          </a:stretch>
        </p:blipFill>
        <p:spPr>
          <a:xfrm>
            <a:off x="5083792" y="2646536"/>
            <a:ext cx="3577501" cy="2572568"/>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cSld>
  <p:clrMapOvr>
    <a:masterClrMapping/>
  </p:clrMapOvr>
  <p:transition advTm="1032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a:t>Earth Science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9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39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TextBox 62"/>
          <p:cNvSpPr txBox="1"/>
          <p:nvPr/>
        </p:nvSpPr>
        <p:spPr>
          <a:xfrm>
            <a:off x="533400" y="2362201"/>
            <a:ext cx="8153400" cy="2800767"/>
          </a:xfrm>
          <a:prstGeom prst="rect">
            <a:avLst/>
          </a:prstGeom>
          <a:noFill/>
        </p:spPr>
        <p:txBody>
          <a:bodyPr wrap="square" rtlCol="0">
            <a:spAutoFit/>
          </a:bodyPr>
          <a:lstStyle/>
          <a:p>
            <a:pPr marL="342900" indent="-342900">
              <a:buFont typeface="+mj-lt"/>
              <a:buAutoNum type="arabicPeriod"/>
            </a:pPr>
            <a:endParaRPr lang="en-US" sz="2200" b="1" dirty="0">
              <a:latin typeface="+mn-lt"/>
            </a:endParaRPr>
          </a:p>
          <a:p>
            <a:pPr marL="342900" indent="-342900">
              <a:buFont typeface="+mj-lt"/>
              <a:buAutoNum type="arabicPeriod"/>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endParaRPr lang="en-US" sz="2200" b="1" dirty="0">
              <a:latin typeface="+mn-lt"/>
            </a:endParaRPr>
          </a:p>
          <a:p>
            <a:pPr marL="457200" indent="-457200"/>
            <a:endParaRPr lang="en-US" sz="2000" b="1" dirty="0">
              <a:latin typeface="+mn-lt"/>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286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0" name="Rectangle 106"/>
          <p:cNvSpPr>
            <a:spLocks noChangeArrowheads="1"/>
          </p:cNvSpPr>
          <p:nvPr/>
        </p:nvSpPr>
        <p:spPr bwMode="auto">
          <a:xfrm>
            <a:off x="0" y="1190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10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1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1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 name="Rectangle 112"/>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1" name="Rectangle 114"/>
          <p:cNvSpPr>
            <a:spLocks noChangeArrowheads="1"/>
          </p:cNvSpPr>
          <p:nvPr/>
        </p:nvSpPr>
        <p:spPr bwMode="auto">
          <a:xfrm>
            <a:off x="0" y="3352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7" name="TextBox 116"/>
          <p:cNvSpPr txBox="1"/>
          <p:nvPr/>
        </p:nvSpPr>
        <p:spPr>
          <a:xfrm>
            <a:off x="533400" y="1752600"/>
            <a:ext cx="8229600" cy="3785652"/>
          </a:xfrm>
          <a:prstGeom prst="rect">
            <a:avLst/>
          </a:prstGeom>
          <a:noFill/>
        </p:spPr>
        <p:txBody>
          <a:bodyPr wrap="square" rtlCol="0">
            <a:spAutoFit/>
          </a:bodyPr>
          <a:lstStyle/>
          <a:p>
            <a:r>
              <a:rPr lang="en-US" sz="2400" b="1" dirty="0">
                <a:latin typeface="+mn-lt"/>
              </a:rPr>
              <a:t>Which of these is a major mechanism of energy transfer in the oceans, atmosphere, and Earth’s interior?</a:t>
            </a:r>
          </a:p>
          <a:p>
            <a:endParaRPr lang="en-US" sz="2400" b="1" dirty="0">
              <a:latin typeface="+mn-lt"/>
            </a:endParaRPr>
          </a:p>
          <a:p>
            <a:pPr marL="457200" indent="-457200">
              <a:buFont typeface="+mj-lt"/>
              <a:buAutoNum type="alphaLcPeriod"/>
            </a:pPr>
            <a:r>
              <a:rPr lang="en-US" sz="2400" b="1" dirty="0">
                <a:latin typeface="+mn-lt"/>
              </a:rPr>
              <a:t>convection</a:t>
            </a:r>
          </a:p>
          <a:p>
            <a:pPr marL="457200" indent="-457200">
              <a:buFont typeface="+mj-lt"/>
              <a:buAutoNum type="alphaLcPeriod"/>
            </a:pPr>
            <a:r>
              <a:rPr lang="en-US" sz="2400" b="1" dirty="0" err="1">
                <a:latin typeface="+mn-lt"/>
              </a:rPr>
              <a:t>subduction</a:t>
            </a:r>
            <a:endParaRPr lang="en-US" sz="2400" b="1" dirty="0">
              <a:latin typeface="+mn-lt"/>
            </a:endParaRPr>
          </a:p>
          <a:p>
            <a:pPr marL="457200" indent="-457200">
              <a:buFont typeface="+mj-lt"/>
              <a:buAutoNum type="alphaLcPeriod"/>
            </a:pPr>
            <a:r>
              <a:rPr lang="en-US" sz="2400" b="1" dirty="0">
                <a:latin typeface="+mn-lt"/>
              </a:rPr>
              <a:t>ionization</a:t>
            </a:r>
          </a:p>
          <a:p>
            <a:pPr marL="457200" indent="-457200">
              <a:buFont typeface="+mj-lt"/>
              <a:buAutoNum type="alphaLcPeriod"/>
            </a:pPr>
            <a:r>
              <a:rPr lang="en-US" sz="2400" b="1" dirty="0">
                <a:latin typeface="+mn-lt"/>
              </a:rPr>
              <a:t>stratification</a:t>
            </a:r>
          </a:p>
          <a:p>
            <a:endParaRPr lang="en-US" sz="2400" b="1" dirty="0">
              <a:latin typeface="+mn-lt"/>
            </a:endParaRPr>
          </a:p>
          <a:p>
            <a:endParaRPr lang="en-US" sz="2400" b="1" dirty="0">
              <a:latin typeface="+mn-lt"/>
            </a:endParaRPr>
          </a:p>
          <a:p>
            <a:r>
              <a:rPr lang="en-US" sz="2400" b="1" dirty="0">
                <a:latin typeface="+mn-lt"/>
              </a:rPr>
              <a:t> </a:t>
            </a:r>
          </a:p>
        </p:txBody>
      </p:sp>
      <p:sp>
        <p:nvSpPr>
          <p:cNvPr id="118" name="TextBox 117"/>
          <p:cNvSpPr txBox="1"/>
          <p:nvPr/>
        </p:nvSpPr>
        <p:spPr>
          <a:xfrm>
            <a:off x="457200" y="2895600"/>
            <a:ext cx="2590800" cy="381000"/>
          </a:xfrm>
          <a:prstGeom prst="rect">
            <a:avLst/>
          </a:prstGeom>
          <a:noFill/>
          <a:ln w="31750">
            <a:solidFill>
              <a:srgbClr val="C00000"/>
            </a:solidFill>
          </a:ln>
        </p:spPr>
        <p:txBody>
          <a:bodyPr wrap="square" rtlCol="0">
            <a:spAutoFit/>
          </a:bodyPr>
          <a:lstStyle/>
          <a:p>
            <a:endParaRPr lang="en-US" dirty="0"/>
          </a:p>
        </p:txBody>
      </p:sp>
      <p:sp>
        <p:nvSpPr>
          <p:cNvPr id="120" name="Slide Number Placeholder 119"/>
          <p:cNvSpPr>
            <a:spLocks noGrp="1"/>
          </p:cNvSpPr>
          <p:nvPr>
            <p:ph type="sldNum" sz="quarter" idx="4"/>
          </p:nvPr>
        </p:nvSpPr>
        <p:spPr>
          <a:xfrm>
            <a:off x="457200" y="6324600"/>
            <a:ext cx="533400" cy="365125"/>
          </a:xfrm>
        </p:spPr>
        <p:txBody>
          <a:bodyPr/>
          <a:lstStyle/>
          <a:p>
            <a:pPr>
              <a:defRPr/>
            </a:pPr>
            <a:fld id="{A9A5158B-59F5-4681-9063-378CB2E808EA}" type="slidenum">
              <a:rPr lang="en-US" smtClean="0"/>
              <a:pPr>
                <a:defRPr/>
              </a:pPr>
              <a:t>10</a:t>
            </a:fld>
            <a:endParaRPr lang="en-US"/>
          </a:p>
        </p:txBody>
      </p:sp>
      <p:pic>
        <p:nvPicPr>
          <p:cNvPr id="13" name="Audio 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4126"/>
    </mc:Choice>
    <mc:Fallback xmlns="">
      <p:transition spd="slow" advTm="541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3"/>
                </p:tgtEl>
              </p:cMediaNode>
            </p:audio>
          </p:childTnLst>
        </p:cTn>
      </p:par>
    </p:tnLst>
    <p:bldLst>
      <p:bldP spid="1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24000"/>
            <a:ext cx="8229600" cy="4525963"/>
          </a:xfrm>
        </p:spPr>
        <p:txBody>
          <a:bodyPr/>
          <a:lstStyle/>
          <a:p>
            <a:pPr marL="0">
              <a:spcBef>
                <a:spcPts val="0"/>
              </a:spcBef>
              <a:buNone/>
            </a:pPr>
            <a:r>
              <a:rPr lang="en-US" sz="2400" b="1" dirty="0">
                <a:solidFill>
                  <a:srgbClr val="77933C"/>
                </a:solidFill>
              </a:rPr>
              <a:t>Students had difficulty with items that require at least a</a:t>
            </a:r>
          </a:p>
          <a:p>
            <a:pPr marL="0">
              <a:spcBef>
                <a:spcPts val="0"/>
              </a:spcBef>
              <a:buNone/>
            </a:pPr>
            <a:r>
              <a:rPr lang="en-US" sz="2400" b="1" dirty="0">
                <a:solidFill>
                  <a:srgbClr val="77933C"/>
                </a:solidFill>
              </a:rPr>
              <a:t>two-step analytic process.</a:t>
            </a:r>
          </a:p>
          <a:p>
            <a:pPr marL="0">
              <a:spcBef>
                <a:spcPts val="0"/>
              </a:spcBef>
              <a:buNone/>
            </a:pPr>
            <a:endParaRPr lang="en-US" sz="2400" b="1" dirty="0">
              <a:solidFill>
                <a:srgbClr val="77933C"/>
              </a:solidFill>
            </a:endParaRPr>
          </a:p>
          <a:p>
            <a:pPr marL="0">
              <a:spcBef>
                <a:spcPts val="0"/>
              </a:spcBef>
              <a:buNone/>
            </a:pPr>
            <a:r>
              <a:rPr lang="en-US" sz="2400" b="1" dirty="0">
                <a:solidFill>
                  <a:srgbClr val="77933C"/>
                </a:solidFill>
              </a:rPr>
              <a:t>Students had difficulty with items that require fine discrimination of related concepts and using the application of those concepts to answer a question.</a:t>
            </a:r>
          </a:p>
          <a:p>
            <a:pPr marL="0">
              <a:spcBef>
                <a:spcPts val="0"/>
              </a:spcBef>
              <a:buNone/>
            </a:pPr>
            <a:endParaRPr lang="en-US" sz="2400" b="1" dirty="0">
              <a:solidFill>
                <a:srgbClr val="77933C"/>
              </a:solidFill>
            </a:endParaRPr>
          </a:p>
          <a:p>
            <a:pPr marL="0">
              <a:spcBef>
                <a:spcPts val="0"/>
              </a:spcBef>
              <a:buNone/>
            </a:pPr>
            <a:r>
              <a:rPr lang="en-US" sz="2400" b="1" dirty="0">
                <a:solidFill>
                  <a:srgbClr val="77933C"/>
                </a:solidFill>
              </a:rPr>
              <a:t>Students had difficulty with items that required using a “big- picture” understanding (residual knowledge) of a unified understanding of Biology concepts. </a:t>
            </a:r>
            <a:br>
              <a:rPr lang="en-US" sz="2400" b="1" dirty="0">
                <a:solidFill>
                  <a:srgbClr val="77933C"/>
                </a:solidFill>
              </a:rPr>
            </a:b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p:txBody>
      </p:sp>
      <p:sp>
        <p:nvSpPr>
          <p:cNvPr id="7" name="Title 6"/>
          <p:cNvSpPr>
            <a:spLocks noGrp="1"/>
          </p:cNvSpPr>
          <p:nvPr>
            <p:ph type="title"/>
          </p:nvPr>
        </p:nvSpPr>
        <p:spPr>
          <a:xfrm>
            <a:off x="304800" y="457200"/>
            <a:ext cx="8839200" cy="1143000"/>
          </a:xfrm>
        </p:spPr>
        <p:txBody>
          <a:bodyPr/>
          <a:lstStyle/>
          <a:p>
            <a:r>
              <a:rPr lang="en-US" sz="3200" b="1" dirty="0"/>
              <a:t>Biology:  Areas Needing Improvement</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1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8047632" y="6088040"/>
            <a:ext cx="1007389" cy="685800"/>
          </a:xfrm>
          <a:prstGeom prst="rect">
            <a:avLst/>
          </a:prstGeom>
          <a:noFill/>
        </p:spPr>
      </p:pic>
      <p:cxnSp>
        <p:nvCxnSpPr>
          <p:cNvPr id="16" name="Straight Connector 1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4"/>
          </p:nvPr>
        </p:nvSpPr>
        <p:spPr/>
        <p:txBody>
          <a:bodyPr/>
          <a:lstStyle/>
          <a:p>
            <a:pPr>
              <a:defRPr/>
            </a:pPr>
            <a:fld id="{A9A5158B-59F5-4681-9063-378CB2E808EA}" type="slidenum">
              <a:rPr lang="en-US" smtClean="0"/>
              <a:pPr>
                <a:defRPr/>
              </a:pPr>
              <a:t>11</a:t>
            </a:fld>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3273"/>
    </mc:Choice>
    <mc:Fallback xmlns="">
      <p:transition spd="slow" advTm="632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600200"/>
            <a:ext cx="8229600" cy="4525963"/>
          </a:xfrm>
        </p:spPr>
        <p:txBody>
          <a:bodyPr/>
          <a:lstStyle/>
          <a:p>
            <a:pPr marL="0">
              <a:spcBef>
                <a:spcPts val="0"/>
              </a:spcBef>
              <a:buNone/>
            </a:pPr>
            <a:r>
              <a:rPr lang="en-US" sz="2400" b="1" dirty="0">
                <a:solidFill>
                  <a:srgbClr val="77933C"/>
                </a:solidFill>
              </a:rPr>
              <a:t>Students had difficulty with items that required application of science processes and practices such as determining the materials to use in a laboratory and making observations and inferences. (BIO.1)</a:t>
            </a:r>
          </a:p>
          <a:p>
            <a:pPr marL="0">
              <a:spcBef>
                <a:spcPts val="0"/>
              </a:spcBef>
              <a:buNone/>
            </a:pPr>
            <a:endParaRPr lang="en-US" sz="2400" b="1" dirty="0">
              <a:solidFill>
                <a:srgbClr val="77933C"/>
              </a:solidFill>
            </a:endParaRPr>
          </a:p>
          <a:p>
            <a:pPr marL="0">
              <a:spcBef>
                <a:spcPts val="0"/>
              </a:spcBef>
              <a:buNone/>
            </a:pPr>
            <a:r>
              <a:rPr lang="en-US" sz="2400" b="1" dirty="0">
                <a:solidFill>
                  <a:srgbClr val="77933C"/>
                </a:solidFill>
              </a:rPr>
              <a:t>Students had difficulty with items that required understanding and application of biological concepts such as energy flow in an ecosystem and the application of Chargaff's rule. (BIO.5., BIO.8)</a:t>
            </a:r>
          </a:p>
          <a:p>
            <a:pPr marL="0">
              <a:spcBef>
                <a:spcPts val="0"/>
              </a:spcBef>
              <a:buNone/>
            </a:pPr>
            <a:endParaRPr lang="en-US" sz="2400" b="1" dirty="0">
              <a:solidFill>
                <a:srgbClr val="77933C"/>
              </a:solidFill>
            </a:endParaRPr>
          </a:p>
          <a:p>
            <a:pPr marL="0">
              <a:spcBef>
                <a:spcPts val="0"/>
              </a:spcBef>
              <a:buNone/>
            </a:pPr>
            <a:r>
              <a:rPr lang="en-US" sz="2400" b="1" dirty="0">
                <a:solidFill>
                  <a:srgbClr val="77933C"/>
                </a:solidFill>
              </a:rPr>
              <a:t>Students had difficulty with items that required the differentiation between chemical structures or organisms. (BIO.2, BIO.4)</a:t>
            </a:r>
          </a:p>
          <a:p>
            <a:pPr marL="0">
              <a:spcBef>
                <a:spcPts val="0"/>
              </a:spcBef>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p:txBody>
      </p:sp>
      <p:sp>
        <p:nvSpPr>
          <p:cNvPr id="7" name="Title 6"/>
          <p:cNvSpPr>
            <a:spLocks noGrp="1"/>
          </p:cNvSpPr>
          <p:nvPr>
            <p:ph type="title"/>
          </p:nvPr>
        </p:nvSpPr>
        <p:spPr>
          <a:xfrm>
            <a:off x="304800" y="457200"/>
            <a:ext cx="8839200" cy="1143000"/>
          </a:xfrm>
        </p:spPr>
        <p:txBody>
          <a:bodyPr/>
          <a:lstStyle/>
          <a:p>
            <a:r>
              <a:rPr lang="en-US" sz="3200" b="1" dirty="0"/>
              <a:t>Biology:  Areas Needing Improvement</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1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8047632" y="6088040"/>
            <a:ext cx="1007389" cy="685800"/>
          </a:xfrm>
          <a:prstGeom prst="rect">
            <a:avLst/>
          </a:prstGeom>
          <a:noFill/>
        </p:spPr>
      </p:pic>
      <p:cxnSp>
        <p:nvCxnSpPr>
          <p:cNvPr id="16" name="Straight Connector 1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4"/>
          </p:nvPr>
        </p:nvSpPr>
        <p:spPr>
          <a:xfrm>
            <a:off x="533400" y="6324600"/>
            <a:ext cx="533400" cy="365125"/>
          </a:xfrm>
        </p:spPr>
        <p:txBody>
          <a:bodyPr/>
          <a:lstStyle/>
          <a:p>
            <a:pPr>
              <a:defRPr/>
            </a:pPr>
            <a:fld id="{A9A5158B-59F5-4681-9063-378CB2E808EA}" type="slidenum">
              <a:rPr lang="en-US" smtClean="0"/>
              <a:pPr>
                <a:defRPr/>
              </a:pPr>
              <a:t>12</a:t>
            </a:fld>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163"/>
    </mc:Choice>
    <mc:Fallback xmlns="">
      <p:transition spd="slow" advTm="221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a:t>Biology: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4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4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4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TextBox 62"/>
          <p:cNvSpPr txBox="1"/>
          <p:nvPr/>
        </p:nvSpPr>
        <p:spPr>
          <a:xfrm>
            <a:off x="533400" y="2362201"/>
            <a:ext cx="8153400" cy="2800767"/>
          </a:xfrm>
          <a:prstGeom prst="rect">
            <a:avLst/>
          </a:prstGeom>
          <a:noFill/>
        </p:spPr>
        <p:txBody>
          <a:bodyPr wrap="square" rtlCol="0">
            <a:spAutoFit/>
          </a:bodyPr>
          <a:lstStyle/>
          <a:p>
            <a:pPr marL="342900" indent="-342900">
              <a:buFont typeface="+mj-lt"/>
              <a:buAutoNum type="arabicPeriod"/>
            </a:pPr>
            <a:endParaRPr lang="en-US" sz="2200" b="1" dirty="0">
              <a:latin typeface="+mn-lt"/>
            </a:endParaRPr>
          </a:p>
          <a:p>
            <a:pPr marL="342900" indent="-342900">
              <a:buFont typeface="+mj-lt"/>
              <a:buAutoNum type="arabicPeriod"/>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endParaRPr lang="en-US" sz="2200" b="1" dirty="0">
              <a:latin typeface="+mn-lt"/>
            </a:endParaRPr>
          </a:p>
          <a:p>
            <a:pPr marL="457200" indent="-457200"/>
            <a:endParaRPr lang="en-US" sz="2000" b="1" dirty="0">
              <a:latin typeface="+mn-lt"/>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286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0" name="Rectangle 106"/>
          <p:cNvSpPr>
            <a:spLocks noChangeArrowheads="1"/>
          </p:cNvSpPr>
          <p:nvPr/>
        </p:nvSpPr>
        <p:spPr bwMode="auto">
          <a:xfrm>
            <a:off x="0" y="1190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10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1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112"/>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1" name="Rectangle 114"/>
          <p:cNvSpPr>
            <a:spLocks noChangeArrowheads="1"/>
          </p:cNvSpPr>
          <p:nvPr/>
        </p:nvSpPr>
        <p:spPr bwMode="auto">
          <a:xfrm>
            <a:off x="0" y="3352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7" name="TextBox 116"/>
          <p:cNvSpPr txBox="1"/>
          <p:nvPr/>
        </p:nvSpPr>
        <p:spPr>
          <a:xfrm>
            <a:off x="457200" y="1524000"/>
            <a:ext cx="8077200" cy="4801314"/>
          </a:xfrm>
          <a:prstGeom prst="rect">
            <a:avLst/>
          </a:prstGeom>
          <a:noFill/>
        </p:spPr>
        <p:txBody>
          <a:bodyPr wrap="square" rtlCol="0">
            <a:spAutoFit/>
          </a:bodyPr>
          <a:lstStyle/>
          <a:p>
            <a:r>
              <a:rPr lang="en-US" b="1" dirty="0">
                <a:latin typeface="+mn-lt"/>
              </a:rPr>
              <a:t>Which statement is an inference based on the images of these Hawaiian Honeycreeper birds?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342900" indent="-342900">
              <a:buFont typeface="+mj-lt"/>
              <a:buAutoNum type="alphaLcPeriod"/>
            </a:pPr>
            <a:r>
              <a:rPr lang="en-US" b="1" dirty="0">
                <a:latin typeface="+mn-lt"/>
              </a:rPr>
              <a:t> These birds have varying beak lengths.</a:t>
            </a:r>
          </a:p>
          <a:p>
            <a:pPr marL="342900" indent="-342900">
              <a:buFont typeface="+mj-lt"/>
              <a:buAutoNum type="alphaLcPeriod"/>
            </a:pPr>
            <a:r>
              <a:rPr lang="en-US" b="1" dirty="0">
                <a:latin typeface="+mn-lt"/>
              </a:rPr>
              <a:t> </a:t>
            </a:r>
            <a:r>
              <a:rPr lang="en-US" b="1" i="1" dirty="0" err="1">
                <a:latin typeface="+mn-lt"/>
              </a:rPr>
              <a:t>Psittirostra</a:t>
            </a:r>
            <a:r>
              <a:rPr lang="en-US" b="1" i="1" dirty="0">
                <a:latin typeface="+mn-lt"/>
              </a:rPr>
              <a:t> </a:t>
            </a:r>
            <a:r>
              <a:rPr lang="en-US" b="1" i="1" dirty="0" err="1">
                <a:latin typeface="+mn-lt"/>
              </a:rPr>
              <a:t>bailleui</a:t>
            </a:r>
            <a:r>
              <a:rPr lang="en-US" b="1" i="1" dirty="0">
                <a:latin typeface="+mn-lt"/>
              </a:rPr>
              <a:t> </a:t>
            </a:r>
            <a:r>
              <a:rPr lang="en-US" b="1" dirty="0">
                <a:latin typeface="+mn-lt"/>
              </a:rPr>
              <a:t>has a short beak.</a:t>
            </a:r>
          </a:p>
          <a:p>
            <a:pPr marL="342900" indent="-342900">
              <a:buFont typeface="+mj-lt"/>
              <a:buAutoNum type="alphaLcPeriod"/>
            </a:pPr>
            <a:r>
              <a:rPr lang="en-US" b="1" dirty="0">
                <a:latin typeface="+mn-lt"/>
              </a:rPr>
              <a:t> The tails of </a:t>
            </a:r>
            <a:r>
              <a:rPr lang="en-US" b="1" i="1" dirty="0" err="1">
                <a:latin typeface="+mn-lt"/>
              </a:rPr>
              <a:t>Himatione</a:t>
            </a:r>
            <a:r>
              <a:rPr lang="en-US" b="1" i="1" dirty="0">
                <a:latin typeface="+mn-lt"/>
              </a:rPr>
              <a:t> </a:t>
            </a:r>
            <a:r>
              <a:rPr lang="en-US" b="1" i="1" dirty="0" err="1">
                <a:latin typeface="+mn-lt"/>
              </a:rPr>
              <a:t>sanguinea</a:t>
            </a:r>
            <a:r>
              <a:rPr lang="en-US" b="1" i="1" dirty="0">
                <a:latin typeface="+mn-lt"/>
              </a:rPr>
              <a:t> </a:t>
            </a:r>
            <a:r>
              <a:rPr lang="en-US" b="1" dirty="0">
                <a:latin typeface="+mn-lt"/>
              </a:rPr>
              <a:t>and </a:t>
            </a:r>
            <a:r>
              <a:rPr lang="en-US" b="1" i="1" dirty="0" err="1">
                <a:latin typeface="+mn-lt"/>
              </a:rPr>
              <a:t>Drepanis</a:t>
            </a:r>
            <a:r>
              <a:rPr lang="en-US" b="1" i="1" dirty="0">
                <a:latin typeface="+mn-lt"/>
              </a:rPr>
              <a:t> </a:t>
            </a:r>
            <a:r>
              <a:rPr lang="en-US" b="1" i="1" dirty="0" err="1">
                <a:latin typeface="+mn-lt"/>
              </a:rPr>
              <a:t>funerea</a:t>
            </a:r>
            <a:r>
              <a:rPr lang="en-US" b="1" i="1" dirty="0">
                <a:latin typeface="+mn-lt"/>
              </a:rPr>
              <a:t> </a:t>
            </a:r>
            <a:r>
              <a:rPr lang="en-US" b="1" dirty="0">
                <a:latin typeface="+mn-lt"/>
              </a:rPr>
              <a:t>are of similar length.</a:t>
            </a:r>
          </a:p>
          <a:p>
            <a:pPr marL="342900" indent="-342900">
              <a:buFont typeface="+mj-lt"/>
              <a:buAutoNum type="alphaLcPeriod"/>
            </a:pPr>
            <a:r>
              <a:rPr lang="en-US" b="1" dirty="0">
                <a:latin typeface="+mn-lt"/>
              </a:rPr>
              <a:t> </a:t>
            </a:r>
            <a:r>
              <a:rPr lang="en-US" b="1" i="1" dirty="0" err="1">
                <a:latin typeface="+mn-lt"/>
              </a:rPr>
              <a:t>Drepanis</a:t>
            </a:r>
            <a:r>
              <a:rPr lang="en-US" b="1" i="1" dirty="0">
                <a:latin typeface="+mn-lt"/>
              </a:rPr>
              <a:t> </a:t>
            </a:r>
            <a:r>
              <a:rPr lang="en-US" b="1" i="1" dirty="0" err="1">
                <a:latin typeface="+mn-lt"/>
              </a:rPr>
              <a:t>funerea</a:t>
            </a:r>
            <a:r>
              <a:rPr lang="en-US" b="1" i="1" dirty="0">
                <a:latin typeface="+mn-lt"/>
              </a:rPr>
              <a:t> </a:t>
            </a:r>
            <a:r>
              <a:rPr lang="en-US" b="1" dirty="0">
                <a:latin typeface="+mn-lt"/>
              </a:rPr>
              <a:t>and </a:t>
            </a:r>
            <a:r>
              <a:rPr lang="en-US" b="1" i="1" dirty="0" err="1">
                <a:latin typeface="+mn-lt"/>
              </a:rPr>
              <a:t>Hemignathus</a:t>
            </a:r>
            <a:r>
              <a:rPr lang="en-US" b="1" i="1" dirty="0">
                <a:latin typeface="+mn-lt"/>
              </a:rPr>
              <a:t> </a:t>
            </a:r>
            <a:r>
              <a:rPr lang="en-US" b="1" i="1" dirty="0" err="1">
                <a:latin typeface="+mn-lt"/>
              </a:rPr>
              <a:t>wilsoni</a:t>
            </a:r>
            <a:r>
              <a:rPr lang="en-US" b="1" i="1" dirty="0">
                <a:latin typeface="+mn-lt"/>
              </a:rPr>
              <a:t> </a:t>
            </a:r>
            <a:r>
              <a:rPr lang="en-US" b="1" dirty="0">
                <a:latin typeface="+mn-lt"/>
              </a:rPr>
              <a:t>likely feed on insects and nectar.</a:t>
            </a:r>
            <a:r>
              <a:rPr lang="en-US" dirty="0"/>
              <a:t> </a:t>
            </a:r>
          </a:p>
          <a:p>
            <a:endParaRPr lang="en-US" dirty="0"/>
          </a:p>
        </p:txBody>
      </p:sp>
      <p:pic>
        <p:nvPicPr>
          <p:cNvPr id="10" name="Picture 5"/>
          <p:cNvPicPr>
            <a:picLocks noChangeAspect="1" noChangeArrowheads="1"/>
          </p:cNvPicPr>
          <p:nvPr/>
        </p:nvPicPr>
        <p:blipFill>
          <a:blip r:embed="rId11" cstate="print"/>
          <a:srcRect/>
          <a:stretch>
            <a:fillRect/>
          </a:stretch>
        </p:blipFill>
        <p:spPr bwMode="auto">
          <a:xfrm>
            <a:off x="2362200" y="2057400"/>
            <a:ext cx="4030980" cy="2644140"/>
          </a:xfrm>
          <a:prstGeom prst="rect">
            <a:avLst/>
          </a:prstGeom>
          <a:noFill/>
          <a:ln w="9525">
            <a:noFill/>
            <a:miter lim="800000"/>
            <a:headEnd/>
            <a:tailEnd/>
          </a:ln>
        </p:spPr>
      </p:pic>
      <p:sp>
        <p:nvSpPr>
          <p:cNvPr id="118" name="Rectangle 117"/>
          <p:cNvSpPr/>
          <p:nvPr/>
        </p:nvSpPr>
        <p:spPr>
          <a:xfrm>
            <a:off x="533400" y="5686425"/>
            <a:ext cx="76200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lide Number Placeholder 115"/>
          <p:cNvSpPr>
            <a:spLocks noGrp="1"/>
          </p:cNvSpPr>
          <p:nvPr>
            <p:ph type="sldNum" sz="quarter" idx="4"/>
          </p:nvPr>
        </p:nvSpPr>
        <p:spPr/>
        <p:txBody>
          <a:bodyPr/>
          <a:lstStyle/>
          <a:p>
            <a:pPr>
              <a:defRPr/>
            </a:pPr>
            <a:fld id="{A9A5158B-59F5-4681-9063-378CB2E808EA}" type="slidenum">
              <a:rPr lang="en-US" smtClean="0"/>
              <a:pPr>
                <a:defRPr/>
              </a:pPr>
              <a:t>13</a:t>
            </a:fld>
            <a:endParaRPr lang="en-US"/>
          </a:p>
        </p:txBody>
      </p: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6348"/>
    </mc:Choice>
    <mc:Fallback xmlns="">
      <p:transition spd="slow" advTm="363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1"/>
                </p:tgtEl>
              </p:cMediaNode>
            </p:audio>
          </p:childTnLst>
        </p:cTn>
      </p:par>
    </p:tnLst>
    <p:bldLst>
      <p:bldP spid="1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381000"/>
            <a:ext cx="8839200" cy="1143000"/>
          </a:xfrm>
        </p:spPr>
        <p:txBody>
          <a:bodyPr/>
          <a:lstStyle/>
          <a:p>
            <a:r>
              <a:rPr lang="en-US" sz="3200" b="1" dirty="0"/>
              <a:t>Biology:  Example Item</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3400" y="1371600"/>
            <a:ext cx="8077200" cy="1569660"/>
          </a:xfrm>
          <a:prstGeom prst="rect">
            <a:avLst/>
          </a:prstGeom>
          <a:noFill/>
        </p:spPr>
        <p:txBody>
          <a:bodyPr wrap="square" rtlCol="0">
            <a:spAutoFit/>
          </a:bodyPr>
          <a:lstStyle/>
          <a:p>
            <a:endParaRPr lang="en-US" sz="2400" b="1" dirty="0">
              <a:latin typeface="+mn-lt"/>
            </a:endParaRPr>
          </a:p>
          <a:p>
            <a:endParaRPr lang="en-US" sz="2400" b="1" dirty="0">
              <a:latin typeface="+mn-lt"/>
            </a:endParaRPr>
          </a:p>
          <a:p>
            <a:endParaRPr lang="en-US" sz="2400" b="1" dirty="0">
              <a:latin typeface="+mn-lt"/>
            </a:endParaRPr>
          </a:p>
          <a:p>
            <a:endParaRPr lang="en-US" sz="2400" b="1" dirty="0">
              <a:latin typeface="+mn-lt"/>
            </a:endParaRPr>
          </a:p>
        </p:txBody>
      </p:sp>
      <p:cxnSp>
        <p:nvCxnSpPr>
          <p:cNvPr id="13" name="Straight Connector 12"/>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38400" y="2590800"/>
            <a:ext cx="22098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33400" y="1371600"/>
            <a:ext cx="7543800" cy="830997"/>
          </a:xfrm>
          <a:prstGeom prst="rect">
            <a:avLst/>
          </a:prstGeom>
          <a:noFill/>
        </p:spPr>
        <p:txBody>
          <a:bodyPr wrap="square" rtlCol="0">
            <a:spAutoFit/>
          </a:bodyPr>
          <a:lstStyle/>
          <a:p>
            <a:r>
              <a:rPr lang="en-US" sz="2400" b="1" dirty="0">
                <a:latin typeface="+mn-lt"/>
              </a:rPr>
              <a:t>Which three materials are most likely NOT needed when preparing a wet mount slide of an onion root tip?</a:t>
            </a:r>
          </a:p>
        </p:txBody>
      </p:sp>
      <p:sp>
        <p:nvSpPr>
          <p:cNvPr id="20" name="TextBox 19"/>
          <p:cNvSpPr txBox="1"/>
          <p:nvPr/>
        </p:nvSpPr>
        <p:spPr>
          <a:xfrm>
            <a:off x="1524000" y="2438401"/>
            <a:ext cx="6248400" cy="2862322"/>
          </a:xfrm>
          <a:prstGeom prst="rect">
            <a:avLst/>
          </a:prstGeom>
          <a:noFill/>
          <a:ln>
            <a:solidFill>
              <a:schemeClr val="tx1"/>
            </a:solidFill>
          </a:ln>
        </p:spPr>
        <p:txBody>
          <a:bodyPr wrap="square" rtlCol="0">
            <a:spAutoFit/>
          </a:bodyPr>
          <a:lstStyle/>
          <a:p>
            <a:pPr>
              <a:lnSpc>
                <a:spcPct val="150000"/>
              </a:lnSpc>
            </a:pPr>
            <a:r>
              <a:rPr lang="en-US" sz="2000" b="1" dirty="0">
                <a:latin typeface="+mn-lt"/>
              </a:rPr>
              <a:t>	</a:t>
            </a:r>
            <a:r>
              <a:rPr lang="en-US" sz="2400" b="1" dirty="0" err="1">
                <a:latin typeface="+mn-lt"/>
              </a:rPr>
              <a:t>bunsen</a:t>
            </a:r>
            <a:r>
              <a:rPr lang="en-US" sz="2400" b="1" dirty="0">
                <a:latin typeface="+mn-lt"/>
              </a:rPr>
              <a:t> burner              cover slip</a:t>
            </a:r>
          </a:p>
          <a:p>
            <a:pPr>
              <a:lnSpc>
                <a:spcPct val="150000"/>
              </a:lnSpc>
            </a:pPr>
            <a:r>
              <a:rPr lang="en-US" sz="2400" b="1" dirty="0">
                <a:latin typeface="+mn-lt"/>
              </a:rPr>
              <a:t>	dye solution                  litmus paper</a:t>
            </a:r>
          </a:p>
          <a:p>
            <a:pPr>
              <a:lnSpc>
                <a:spcPct val="150000"/>
              </a:lnSpc>
            </a:pPr>
            <a:r>
              <a:rPr lang="en-US" sz="2400" b="1" dirty="0">
                <a:latin typeface="+mn-lt"/>
              </a:rPr>
              <a:t>	onion root tip               pipette</a:t>
            </a:r>
          </a:p>
          <a:p>
            <a:pPr>
              <a:lnSpc>
                <a:spcPct val="150000"/>
              </a:lnSpc>
            </a:pPr>
            <a:r>
              <a:rPr lang="en-US" sz="2400" b="1" dirty="0">
                <a:latin typeface="+mn-lt"/>
              </a:rPr>
              <a:t>	slide                                test tube</a:t>
            </a:r>
          </a:p>
          <a:p>
            <a:pPr>
              <a:lnSpc>
                <a:spcPct val="150000"/>
              </a:lnSpc>
            </a:pPr>
            <a:r>
              <a:rPr lang="en-US" sz="2400" b="1" dirty="0">
                <a:latin typeface="+mn-lt"/>
              </a:rPr>
              <a:t>	forceps         		water</a:t>
            </a:r>
            <a:endParaRPr lang="en-US" b="1" dirty="0">
              <a:latin typeface="+mn-lt"/>
            </a:endParaRPr>
          </a:p>
        </p:txBody>
      </p:sp>
      <p:sp>
        <p:nvSpPr>
          <p:cNvPr id="27" name="Rectangle 26"/>
          <p:cNvSpPr/>
          <p:nvPr/>
        </p:nvSpPr>
        <p:spPr>
          <a:xfrm>
            <a:off x="5029200" y="3124200"/>
            <a:ext cx="22098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029200" y="4191000"/>
            <a:ext cx="22098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29"/>
          <p:cNvSpPr>
            <a:spLocks noGrp="1"/>
          </p:cNvSpPr>
          <p:nvPr>
            <p:ph type="sldNum" sz="quarter" idx="4"/>
          </p:nvPr>
        </p:nvSpPr>
        <p:spPr/>
        <p:txBody>
          <a:bodyPr/>
          <a:lstStyle/>
          <a:p>
            <a:pPr>
              <a:defRPr/>
            </a:pPr>
            <a:fld id="{A9A5158B-59F5-4681-9063-378CB2E808EA}" type="slidenum">
              <a:rPr lang="en-US" smtClean="0"/>
              <a:pPr>
                <a:defRPr/>
              </a:pPr>
              <a:t>14</a:t>
            </a:fld>
            <a:endParaRPr lang="en-US"/>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0957"/>
    </mc:Choice>
    <mc:Fallback xmlns="">
      <p:transition spd="slow" advTm="409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bldLst>
      <p:bldP spid="17"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a:t>Biology: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4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4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TextBox 62"/>
          <p:cNvSpPr txBox="1"/>
          <p:nvPr/>
        </p:nvSpPr>
        <p:spPr>
          <a:xfrm>
            <a:off x="533400" y="2362201"/>
            <a:ext cx="8153400" cy="2800767"/>
          </a:xfrm>
          <a:prstGeom prst="rect">
            <a:avLst/>
          </a:prstGeom>
          <a:noFill/>
        </p:spPr>
        <p:txBody>
          <a:bodyPr wrap="square" rtlCol="0">
            <a:spAutoFit/>
          </a:bodyPr>
          <a:lstStyle/>
          <a:p>
            <a:pPr marL="342900" indent="-342900">
              <a:buFont typeface="+mj-lt"/>
              <a:buAutoNum type="arabicPeriod"/>
            </a:pPr>
            <a:endParaRPr lang="en-US" sz="2200" b="1" dirty="0">
              <a:latin typeface="+mn-lt"/>
            </a:endParaRPr>
          </a:p>
          <a:p>
            <a:pPr marL="342900" indent="-342900">
              <a:buFont typeface="+mj-lt"/>
              <a:buAutoNum type="arabicPeriod"/>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endParaRPr lang="en-US" sz="2200" b="1" dirty="0">
              <a:latin typeface="+mn-lt"/>
            </a:endParaRPr>
          </a:p>
          <a:p>
            <a:pPr marL="457200" indent="-457200"/>
            <a:endParaRPr lang="en-US" sz="2000" b="1" dirty="0">
              <a:latin typeface="+mn-lt"/>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286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0" name="Rectangle 106"/>
          <p:cNvSpPr>
            <a:spLocks noChangeArrowheads="1"/>
          </p:cNvSpPr>
          <p:nvPr/>
        </p:nvSpPr>
        <p:spPr bwMode="auto">
          <a:xfrm>
            <a:off x="0" y="1190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10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1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112"/>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1" name="Rectangle 114"/>
          <p:cNvSpPr>
            <a:spLocks noChangeArrowheads="1"/>
          </p:cNvSpPr>
          <p:nvPr/>
        </p:nvSpPr>
        <p:spPr bwMode="auto">
          <a:xfrm>
            <a:off x="0" y="3352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4" name="TextBox 113"/>
          <p:cNvSpPr txBox="1"/>
          <p:nvPr/>
        </p:nvSpPr>
        <p:spPr>
          <a:xfrm>
            <a:off x="533400" y="1295400"/>
            <a:ext cx="8229600" cy="2862322"/>
          </a:xfrm>
          <a:prstGeom prst="rect">
            <a:avLst/>
          </a:prstGeom>
          <a:noFill/>
        </p:spPr>
        <p:txBody>
          <a:bodyPr wrap="square" rtlCol="0">
            <a:spAutoFit/>
          </a:bodyPr>
          <a:lstStyle/>
          <a:p>
            <a:r>
              <a:rPr lang="en-US" sz="2400" b="1" dirty="0">
                <a:latin typeface="+mn-lt"/>
              </a:rPr>
              <a:t>Create a food chain using the organisms shown in the list.  Indicate energy flow using the arrows.  The producer should be at the bottom of the food chain.</a:t>
            </a:r>
          </a:p>
          <a:p>
            <a:endParaRPr lang="en-US" dirty="0">
              <a:latin typeface="+mn-lt"/>
            </a:endParaRPr>
          </a:p>
          <a:p>
            <a:endParaRPr lang="en-US" dirty="0"/>
          </a:p>
          <a:p>
            <a:endParaRPr lang="en-US" dirty="0"/>
          </a:p>
          <a:p>
            <a:endParaRPr lang="en-US" dirty="0"/>
          </a:p>
          <a:p>
            <a:endParaRPr lang="en-US" dirty="0"/>
          </a:p>
          <a:p>
            <a:endParaRPr lang="en-US" dirty="0"/>
          </a:p>
        </p:txBody>
      </p:sp>
      <p:sp>
        <p:nvSpPr>
          <p:cNvPr id="115" name="TextBox 114"/>
          <p:cNvSpPr txBox="1"/>
          <p:nvPr/>
        </p:nvSpPr>
        <p:spPr>
          <a:xfrm>
            <a:off x="4267200" y="4800600"/>
            <a:ext cx="1676400" cy="369332"/>
          </a:xfrm>
          <a:prstGeom prst="rect">
            <a:avLst/>
          </a:prstGeom>
          <a:noFill/>
        </p:spPr>
        <p:txBody>
          <a:bodyPr wrap="square" rtlCol="0">
            <a:spAutoFit/>
          </a:bodyPr>
          <a:lstStyle/>
          <a:p>
            <a:r>
              <a:rPr lang="en-US" dirty="0"/>
              <a:t> </a:t>
            </a:r>
          </a:p>
        </p:txBody>
      </p:sp>
      <p:sp>
        <p:nvSpPr>
          <p:cNvPr id="127" name="TextBox 126"/>
          <p:cNvSpPr txBox="1"/>
          <p:nvPr/>
        </p:nvSpPr>
        <p:spPr>
          <a:xfrm>
            <a:off x="5190483" y="3429000"/>
            <a:ext cx="2362200" cy="1200329"/>
          </a:xfrm>
          <a:prstGeom prst="rect">
            <a:avLst/>
          </a:prstGeom>
          <a:solidFill>
            <a:schemeClr val="bg1">
              <a:lumMod val="85000"/>
            </a:schemeClr>
          </a:solidFill>
          <a:ln>
            <a:solidFill>
              <a:schemeClr val="tx1"/>
            </a:solidFill>
          </a:ln>
        </p:spPr>
        <p:txBody>
          <a:bodyPr wrap="square" rtlCol="0">
            <a:spAutoFit/>
          </a:bodyPr>
          <a:lstStyle/>
          <a:p>
            <a:r>
              <a:rPr lang="en-US" b="1" dirty="0">
                <a:latin typeface="+mn-lt"/>
              </a:rPr>
              <a:t>Algae</a:t>
            </a:r>
          </a:p>
          <a:p>
            <a:r>
              <a:rPr lang="en-US" b="1" dirty="0">
                <a:latin typeface="+mn-lt"/>
              </a:rPr>
              <a:t>Gull</a:t>
            </a:r>
          </a:p>
          <a:p>
            <a:r>
              <a:rPr lang="en-US" b="1" dirty="0">
                <a:latin typeface="+mn-lt"/>
              </a:rPr>
              <a:t>Mayfly larvae</a:t>
            </a:r>
          </a:p>
          <a:p>
            <a:r>
              <a:rPr lang="en-US" b="1" dirty="0">
                <a:latin typeface="+mn-lt"/>
              </a:rPr>
              <a:t>Darter (small fish)</a:t>
            </a:r>
          </a:p>
        </p:txBody>
      </p:sp>
      <p:grpSp>
        <p:nvGrpSpPr>
          <p:cNvPr id="136" name="Group 135"/>
          <p:cNvGrpSpPr/>
          <p:nvPr/>
        </p:nvGrpSpPr>
        <p:grpSpPr>
          <a:xfrm>
            <a:off x="5800083" y="4876800"/>
            <a:ext cx="1066800" cy="646331"/>
            <a:chOff x="6019800" y="4191000"/>
            <a:chExt cx="1066800" cy="646331"/>
          </a:xfrm>
        </p:grpSpPr>
        <p:sp>
          <p:nvSpPr>
            <p:cNvPr id="135" name="TextBox 134"/>
            <p:cNvSpPr txBox="1"/>
            <p:nvPr/>
          </p:nvSpPr>
          <p:spPr>
            <a:xfrm>
              <a:off x="6019800" y="4191000"/>
              <a:ext cx="1066800" cy="646331"/>
            </a:xfrm>
            <a:prstGeom prst="rect">
              <a:avLst/>
            </a:prstGeom>
            <a:solidFill>
              <a:schemeClr val="bg1">
                <a:lumMod val="85000"/>
              </a:schemeClr>
            </a:solidFill>
            <a:ln>
              <a:solidFill>
                <a:schemeClr val="tx1"/>
              </a:solidFill>
            </a:ln>
          </p:spPr>
          <p:txBody>
            <a:bodyPr wrap="square" rtlCol="0">
              <a:spAutoFit/>
            </a:bodyPr>
            <a:lstStyle/>
            <a:p>
              <a:endParaRPr lang="en-US" dirty="0"/>
            </a:p>
            <a:p>
              <a:endParaRPr lang="en-US" dirty="0"/>
            </a:p>
          </p:txBody>
        </p:sp>
        <p:cxnSp>
          <p:nvCxnSpPr>
            <p:cNvPr id="129" name="Straight Arrow Connector 128"/>
            <p:cNvCxnSpPr/>
            <p:nvPr/>
          </p:nvCxnSpPr>
          <p:spPr>
            <a:xfrm>
              <a:off x="6400800" y="4362450"/>
              <a:ext cx="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V="1">
              <a:off x="6705600" y="4343400"/>
              <a:ext cx="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7" name="TextBox 136"/>
          <p:cNvSpPr txBox="1"/>
          <p:nvPr/>
        </p:nvSpPr>
        <p:spPr>
          <a:xfrm>
            <a:off x="2209800" y="2514600"/>
            <a:ext cx="1752600" cy="369332"/>
          </a:xfrm>
          <a:prstGeom prst="rect">
            <a:avLst/>
          </a:prstGeom>
          <a:noFill/>
        </p:spPr>
        <p:txBody>
          <a:bodyPr wrap="square" rtlCol="0">
            <a:spAutoFit/>
          </a:bodyPr>
          <a:lstStyle/>
          <a:p>
            <a:r>
              <a:rPr lang="en-US" b="1" dirty="0">
                <a:latin typeface="+mn-lt"/>
              </a:rPr>
              <a:t>Food Chain</a:t>
            </a:r>
          </a:p>
        </p:txBody>
      </p:sp>
      <p:sp>
        <p:nvSpPr>
          <p:cNvPr id="116" name="Rectangle 115"/>
          <p:cNvSpPr/>
          <p:nvPr/>
        </p:nvSpPr>
        <p:spPr>
          <a:xfrm>
            <a:off x="1704333" y="5143500"/>
            <a:ext cx="24384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1685283" y="2895600"/>
            <a:ext cx="24384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1694808" y="4019550"/>
            <a:ext cx="24384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2542533" y="3467100"/>
            <a:ext cx="7620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542533" y="4572000"/>
            <a:ext cx="7620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1990083" y="4038600"/>
            <a:ext cx="2362200" cy="646331"/>
          </a:xfrm>
          <a:prstGeom prst="rect">
            <a:avLst/>
          </a:prstGeom>
          <a:noFill/>
        </p:spPr>
        <p:txBody>
          <a:bodyPr wrap="square" rtlCol="0">
            <a:spAutoFit/>
          </a:bodyPr>
          <a:lstStyle/>
          <a:p>
            <a:r>
              <a:rPr lang="en-US" b="1" dirty="0">
                <a:solidFill>
                  <a:srgbClr val="C00000"/>
                </a:solidFill>
                <a:latin typeface="+mn-lt"/>
              </a:rPr>
              <a:t>Darter (small fish)</a:t>
            </a:r>
          </a:p>
          <a:p>
            <a:endParaRPr lang="en-US" dirty="0"/>
          </a:p>
        </p:txBody>
      </p:sp>
      <p:sp>
        <p:nvSpPr>
          <p:cNvPr id="140" name="TextBox 139"/>
          <p:cNvSpPr txBox="1"/>
          <p:nvPr/>
        </p:nvSpPr>
        <p:spPr>
          <a:xfrm>
            <a:off x="2523483" y="2924175"/>
            <a:ext cx="1752600" cy="646331"/>
          </a:xfrm>
          <a:prstGeom prst="rect">
            <a:avLst/>
          </a:prstGeom>
          <a:noFill/>
        </p:spPr>
        <p:txBody>
          <a:bodyPr wrap="square" rtlCol="0">
            <a:spAutoFit/>
          </a:bodyPr>
          <a:lstStyle/>
          <a:p>
            <a:r>
              <a:rPr lang="en-US" b="1" dirty="0">
                <a:solidFill>
                  <a:srgbClr val="C00000"/>
                </a:solidFill>
                <a:latin typeface="+mn-lt"/>
              </a:rPr>
              <a:t>Gull</a:t>
            </a:r>
          </a:p>
          <a:p>
            <a:endParaRPr lang="en-US" dirty="0"/>
          </a:p>
        </p:txBody>
      </p:sp>
      <p:cxnSp>
        <p:nvCxnSpPr>
          <p:cNvPr id="144" name="Straight Arrow Connector 143"/>
          <p:cNvCxnSpPr/>
          <p:nvPr/>
        </p:nvCxnSpPr>
        <p:spPr>
          <a:xfrm flipV="1">
            <a:off x="2923533" y="4591050"/>
            <a:ext cx="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V="1">
            <a:off x="2904483" y="3505200"/>
            <a:ext cx="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1" name="Rectangle 130"/>
          <p:cNvSpPr/>
          <p:nvPr/>
        </p:nvSpPr>
        <p:spPr>
          <a:xfrm>
            <a:off x="1685283" y="6255495"/>
            <a:ext cx="24384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2569553" y="5702598"/>
            <a:ext cx="7620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Arrow Connector 133"/>
          <p:cNvCxnSpPr/>
          <p:nvPr/>
        </p:nvCxnSpPr>
        <p:spPr>
          <a:xfrm flipV="1">
            <a:off x="2947015" y="5715000"/>
            <a:ext cx="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2557151" y="6280299"/>
            <a:ext cx="1676400" cy="646331"/>
          </a:xfrm>
          <a:prstGeom prst="rect">
            <a:avLst/>
          </a:prstGeom>
          <a:noFill/>
        </p:spPr>
        <p:txBody>
          <a:bodyPr wrap="square" rtlCol="0">
            <a:spAutoFit/>
          </a:bodyPr>
          <a:lstStyle/>
          <a:p>
            <a:r>
              <a:rPr lang="en-US" b="1" dirty="0">
                <a:solidFill>
                  <a:srgbClr val="C00000"/>
                </a:solidFill>
                <a:latin typeface="+mn-lt"/>
              </a:rPr>
              <a:t>Algae</a:t>
            </a:r>
          </a:p>
          <a:p>
            <a:endParaRPr lang="en-US" dirty="0"/>
          </a:p>
        </p:txBody>
      </p:sp>
      <p:sp>
        <p:nvSpPr>
          <p:cNvPr id="142" name="TextBox 141"/>
          <p:cNvSpPr txBox="1"/>
          <p:nvPr/>
        </p:nvSpPr>
        <p:spPr>
          <a:xfrm>
            <a:off x="2133600" y="5181600"/>
            <a:ext cx="1676400" cy="646331"/>
          </a:xfrm>
          <a:prstGeom prst="rect">
            <a:avLst/>
          </a:prstGeom>
          <a:noFill/>
        </p:spPr>
        <p:txBody>
          <a:bodyPr wrap="square" rtlCol="0">
            <a:spAutoFit/>
          </a:bodyPr>
          <a:lstStyle/>
          <a:p>
            <a:r>
              <a:rPr lang="en-US" b="1" dirty="0">
                <a:solidFill>
                  <a:srgbClr val="C00000"/>
                </a:solidFill>
                <a:latin typeface="+mn-lt"/>
              </a:rPr>
              <a:t>Mayfly larvae</a:t>
            </a:r>
          </a:p>
          <a:p>
            <a:endParaRPr lang="en-US" dirty="0"/>
          </a:p>
        </p:txBody>
      </p:sp>
      <p:sp>
        <p:nvSpPr>
          <p:cNvPr id="146" name="Slide Number Placeholder 145"/>
          <p:cNvSpPr>
            <a:spLocks noGrp="1"/>
          </p:cNvSpPr>
          <p:nvPr>
            <p:ph type="sldNum" sz="quarter" idx="4"/>
          </p:nvPr>
        </p:nvSpPr>
        <p:spPr/>
        <p:txBody>
          <a:bodyPr/>
          <a:lstStyle/>
          <a:p>
            <a:pPr>
              <a:defRPr/>
            </a:pPr>
            <a:fld id="{A9A5158B-59F5-4681-9063-378CB2E808EA}" type="slidenum">
              <a:rPr lang="en-US" smtClean="0"/>
              <a:pPr>
                <a:defRPr/>
              </a:pPr>
              <a:t>15</a:t>
            </a:fld>
            <a:endParaRPr lang="en-US"/>
          </a:p>
        </p:txBody>
      </p:sp>
      <p:pic>
        <p:nvPicPr>
          <p:cNvPr id="13" name="Audio 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794"/>
    </mc:Choice>
    <mc:Fallback xmlns="">
      <p:transition spd="slow" advTm="307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13"/>
                </p:tgtEl>
              </p:cMediaNode>
            </p:audio>
          </p:childTnLst>
        </p:cTn>
      </p:par>
    </p:tnLst>
    <p:bldLst>
      <p:bldP spid="139" grpId="0"/>
      <p:bldP spid="140" grpId="0"/>
      <p:bldP spid="138" grpId="0"/>
      <p:bldP spid="1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a:t>Biology: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4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4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TextBox 62"/>
          <p:cNvSpPr txBox="1"/>
          <p:nvPr/>
        </p:nvSpPr>
        <p:spPr>
          <a:xfrm>
            <a:off x="533400" y="2362201"/>
            <a:ext cx="8153400" cy="2800767"/>
          </a:xfrm>
          <a:prstGeom prst="rect">
            <a:avLst/>
          </a:prstGeom>
          <a:noFill/>
        </p:spPr>
        <p:txBody>
          <a:bodyPr wrap="square" rtlCol="0">
            <a:spAutoFit/>
          </a:bodyPr>
          <a:lstStyle/>
          <a:p>
            <a:pPr marL="342900" indent="-342900">
              <a:buFont typeface="+mj-lt"/>
              <a:buAutoNum type="arabicPeriod"/>
            </a:pPr>
            <a:endParaRPr lang="en-US" sz="2200" b="1" dirty="0">
              <a:latin typeface="+mn-lt"/>
            </a:endParaRPr>
          </a:p>
          <a:p>
            <a:pPr marL="342900" indent="-342900">
              <a:buFont typeface="+mj-lt"/>
              <a:buAutoNum type="arabicPeriod"/>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endParaRPr lang="en-US" sz="2200" b="1" dirty="0">
              <a:latin typeface="+mn-lt"/>
            </a:endParaRPr>
          </a:p>
          <a:p>
            <a:pPr marL="457200" indent="-457200"/>
            <a:endParaRPr lang="en-US" sz="2000" b="1" dirty="0">
              <a:latin typeface="+mn-lt"/>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286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0" name="Rectangle 106"/>
          <p:cNvSpPr>
            <a:spLocks noChangeArrowheads="1"/>
          </p:cNvSpPr>
          <p:nvPr/>
        </p:nvSpPr>
        <p:spPr bwMode="auto">
          <a:xfrm>
            <a:off x="0" y="1190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10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1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112"/>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1" name="Rectangle 114"/>
          <p:cNvSpPr>
            <a:spLocks noChangeArrowheads="1"/>
          </p:cNvSpPr>
          <p:nvPr/>
        </p:nvSpPr>
        <p:spPr bwMode="auto">
          <a:xfrm>
            <a:off x="0" y="3352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7" name="TextBox 116"/>
          <p:cNvSpPr txBox="1"/>
          <p:nvPr/>
        </p:nvSpPr>
        <p:spPr>
          <a:xfrm>
            <a:off x="838200" y="1600200"/>
            <a:ext cx="7620000" cy="3970318"/>
          </a:xfrm>
          <a:prstGeom prst="rect">
            <a:avLst/>
          </a:prstGeom>
          <a:noFill/>
        </p:spPr>
        <p:txBody>
          <a:bodyPr wrap="square" rtlCol="0">
            <a:spAutoFit/>
          </a:bodyPr>
          <a:lstStyle/>
          <a:p>
            <a:endParaRPr lang="en-US" dirty="0"/>
          </a:p>
          <a:p>
            <a:r>
              <a:rPr lang="en-US" sz="2400" b="1" dirty="0">
                <a:latin typeface="+mn-lt"/>
              </a:rPr>
              <a:t>A segment of DNA has 28% </a:t>
            </a:r>
            <a:r>
              <a:rPr lang="en-US" sz="2400" b="1" dirty="0" err="1">
                <a:latin typeface="+mn-lt"/>
              </a:rPr>
              <a:t>cystosine</a:t>
            </a:r>
            <a:r>
              <a:rPr lang="en-US" sz="2400" b="1" dirty="0">
                <a:latin typeface="+mn-lt"/>
              </a:rPr>
              <a:t> and 28% guanine.  A scientist used Chargaff’s rule to determine the percentages of adenine and thymine in a chromosome.   What percentages of adenine and thymine are in the chromosome?</a:t>
            </a:r>
          </a:p>
          <a:p>
            <a:endParaRPr lang="en-US" sz="2400" b="1" dirty="0">
              <a:latin typeface="+mn-lt"/>
            </a:endParaRPr>
          </a:p>
          <a:p>
            <a:r>
              <a:rPr lang="en-US" sz="2400" b="1" dirty="0">
                <a:latin typeface="+mn-lt"/>
              </a:rPr>
              <a:t>Adenine:                        %</a:t>
            </a:r>
          </a:p>
          <a:p>
            <a:endParaRPr lang="en-US" sz="2400" b="1" dirty="0">
              <a:latin typeface="+mn-lt"/>
            </a:endParaRPr>
          </a:p>
          <a:p>
            <a:r>
              <a:rPr lang="en-US" sz="2400" b="1" dirty="0">
                <a:latin typeface="+mn-lt"/>
              </a:rPr>
              <a:t>Thymine:                       %</a:t>
            </a:r>
          </a:p>
          <a:p>
            <a:endParaRPr lang="en-US" b="1" dirty="0">
              <a:latin typeface="+mn-lt"/>
            </a:endParaRPr>
          </a:p>
        </p:txBody>
      </p:sp>
      <p:sp>
        <p:nvSpPr>
          <p:cNvPr id="115" name="TextBox 114"/>
          <p:cNvSpPr txBox="1"/>
          <p:nvPr/>
        </p:nvSpPr>
        <p:spPr>
          <a:xfrm>
            <a:off x="2266950" y="4105275"/>
            <a:ext cx="1219200" cy="381000"/>
          </a:xfrm>
          <a:prstGeom prst="rect">
            <a:avLst/>
          </a:prstGeom>
          <a:noFill/>
          <a:ln w="31750">
            <a:solidFill>
              <a:schemeClr val="tx1"/>
            </a:solidFill>
          </a:ln>
        </p:spPr>
        <p:txBody>
          <a:bodyPr wrap="square" rtlCol="0">
            <a:spAutoFit/>
          </a:bodyPr>
          <a:lstStyle/>
          <a:p>
            <a:r>
              <a:rPr lang="en-US" dirty="0"/>
              <a:t> </a:t>
            </a:r>
          </a:p>
        </p:txBody>
      </p:sp>
      <p:sp>
        <p:nvSpPr>
          <p:cNvPr id="118" name="TextBox 117"/>
          <p:cNvSpPr txBox="1"/>
          <p:nvPr/>
        </p:nvSpPr>
        <p:spPr>
          <a:xfrm>
            <a:off x="2266950" y="4838700"/>
            <a:ext cx="1219200" cy="381000"/>
          </a:xfrm>
          <a:prstGeom prst="rect">
            <a:avLst/>
          </a:prstGeom>
          <a:noFill/>
          <a:ln w="31750">
            <a:solidFill>
              <a:schemeClr val="tx1"/>
            </a:solidFill>
          </a:ln>
        </p:spPr>
        <p:txBody>
          <a:bodyPr wrap="square" rtlCol="0">
            <a:spAutoFit/>
          </a:bodyPr>
          <a:lstStyle/>
          <a:p>
            <a:r>
              <a:rPr lang="en-US" dirty="0"/>
              <a:t> </a:t>
            </a:r>
          </a:p>
        </p:txBody>
      </p:sp>
      <p:sp>
        <p:nvSpPr>
          <p:cNvPr id="119" name="TextBox 118"/>
          <p:cNvSpPr txBox="1"/>
          <p:nvPr/>
        </p:nvSpPr>
        <p:spPr>
          <a:xfrm>
            <a:off x="2514600" y="4105275"/>
            <a:ext cx="762000" cy="461665"/>
          </a:xfrm>
          <a:prstGeom prst="rect">
            <a:avLst/>
          </a:prstGeom>
          <a:noFill/>
        </p:spPr>
        <p:txBody>
          <a:bodyPr wrap="square" rtlCol="0">
            <a:spAutoFit/>
          </a:bodyPr>
          <a:lstStyle/>
          <a:p>
            <a:r>
              <a:rPr lang="en-US" sz="2400" b="1" dirty="0">
                <a:solidFill>
                  <a:srgbClr val="C00000"/>
                </a:solidFill>
                <a:latin typeface="+mn-lt"/>
              </a:rPr>
              <a:t>22</a:t>
            </a:r>
          </a:p>
        </p:txBody>
      </p:sp>
      <p:sp>
        <p:nvSpPr>
          <p:cNvPr id="120" name="TextBox 119"/>
          <p:cNvSpPr txBox="1"/>
          <p:nvPr/>
        </p:nvSpPr>
        <p:spPr>
          <a:xfrm>
            <a:off x="2514600" y="4819650"/>
            <a:ext cx="762000" cy="461665"/>
          </a:xfrm>
          <a:prstGeom prst="rect">
            <a:avLst/>
          </a:prstGeom>
          <a:noFill/>
        </p:spPr>
        <p:txBody>
          <a:bodyPr wrap="square" rtlCol="0">
            <a:spAutoFit/>
          </a:bodyPr>
          <a:lstStyle/>
          <a:p>
            <a:r>
              <a:rPr lang="en-US" sz="2400" b="1" dirty="0">
                <a:solidFill>
                  <a:srgbClr val="C00000"/>
                </a:solidFill>
                <a:latin typeface="+mn-lt"/>
              </a:rPr>
              <a:t>22</a:t>
            </a:r>
          </a:p>
        </p:txBody>
      </p:sp>
      <p:sp>
        <p:nvSpPr>
          <p:cNvPr id="122" name="Slide Number Placeholder 121"/>
          <p:cNvSpPr>
            <a:spLocks noGrp="1"/>
          </p:cNvSpPr>
          <p:nvPr>
            <p:ph type="sldNum" sz="quarter" idx="4"/>
          </p:nvPr>
        </p:nvSpPr>
        <p:spPr/>
        <p:txBody>
          <a:bodyPr/>
          <a:lstStyle/>
          <a:p>
            <a:pPr>
              <a:defRPr/>
            </a:pPr>
            <a:fld id="{A9A5158B-59F5-4681-9063-378CB2E808EA}" type="slidenum">
              <a:rPr lang="en-US" smtClean="0"/>
              <a:pPr>
                <a:defRPr/>
              </a:pPr>
              <a:t>16</a:t>
            </a:fld>
            <a:endParaRPr lang="en-US"/>
          </a:p>
        </p:txBody>
      </p:sp>
      <p:pic>
        <p:nvPicPr>
          <p:cNvPr id="13" name="Audio 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2302"/>
    </mc:Choice>
    <mc:Fallback xmlns="">
      <p:transition spd="slow" advTm="323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13"/>
                </p:tgtEl>
              </p:cMediaNode>
            </p:audio>
          </p:childTnLst>
        </p:cTn>
      </p:par>
    </p:tnLst>
    <p:bldLst>
      <p:bldP spid="119" grpId="0"/>
      <p:bldP spid="1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a:t>Biology: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1066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4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4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TextBox 62"/>
          <p:cNvSpPr txBox="1"/>
          <p:nvPr/>
        </p:nvSpPr>
        <p:spPr>
          <a:xfrm>
            <a:off x="533400" y="2362201"/>
            <a:ext cx="8153400" cy="2800767"/>
          </a:xfrm>
          <a:prstGeom prst="rect">
            <a:avLst/>
          </a:prstGeom>
          <a:noFill/>
        </p:spPr>
        <p:txBody>
          <a:bodyPr wrap="square" rtlCol="0">
            <a:spAutoFit/>
          </a:bodyPr>
          <a:lstStyle/>
          <a:p>
            <a:pPr marL="342900" indent="-342900">
              <a:buFont typeface="+mj-lt"/>
              <a:buAutoNum type="arabicPeriod"/>
            </a:pPr>
            <a:endParaRPr lang="en-US" sz="2200" b="1" dirty="0">
              <a:latin typeface="+mn-lt"/>
            </a:endParaRPr>
          </a:p>
          <a:p>
            <a:pPr marL="342900" indent="-342900">
              <a:buFont typeface="+mj-lt"/>
              <a:buAutoNum type="arabicPeriod"/>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endParaRPr lang="en-US" sz="2200" b="1" dirty="0">
              <a:latin typeface="+mn-lt"/>
            </a:endParaRPr>
          </a:p>
          <a:p>
            <a:pPr marL="457200" indent="-457200"/>
            <a:endParaRPr lang="en-US" sz="2000" b="1" dirty="0">
              <a:latin typeface="+mn-lt"/>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286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0" name="Rectangle 106"/>
          <p:cNvSpPr>
            <a:spLocks noChangeArrowheads="1"/>
          </p:cNvSpPr>
          <p:nvPr/>
        </p:nvSpPr>
        <p:spPr bwMode="auto">
          <a:xfrm>
            <a:off x="0" y="1190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10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1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112"/>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1" name="Rectangle 114"/>
          <p:cNvSpPr>
            <a:spLocks noChangeArrowheads="1"/>
          </p:cNvSpPr>
          <p:nvPr/>
        </p:nvSpPr>
        <p:spPr bwMode="auto">
          <a:xfrm>
            <a:off x="0" y="3352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4" name="TextBox 113"/>
          <p:cNvSpPr txBox="1"/>
          <p:nvPr/>
        </p:nvSpPr>
        <p:spPr>
          <a:xfrm>
            <a:off x="685800" y="3200400"/>
            <a:ext cx="8001000" cy="3416320"/>
          </a:xfrm>
          <a:prstGeom prst="rect">
            <a:avLst/>
          </a:prstGeom>
          <a:noFill/>
        </p:spPr>
        <p:txBody>
          <a:bodyPr wrap="square" rtlCol="0">
            <a:spAutoFit/>
          </a:bodyPr>
          <a:lstStyle/>
          <a:p>
            <a:r>
              <a:rPr lang="en-US" sz="2400" b="1" dirty="0">
                <a:latin typeface="+mn-lt"/>
              </a:rPr>
              <a:t>The molecule shown is a component of macromolecules that directly function to serve as the genetic code.  These macromolecules belong to which group?</a:t>
            </a:r>
          </a:p>
          <a:p>
            <a:endParaRPr lang="en-US" sz="2400" b="1" dirty="0">
              <a:latin typeface="+mn-lt"/>
            </a:endParaRPr>
          </a:p>
          <a:p>
            <a:pPr marL="457200" indent="-457200">
              <a:buAutoNum type="alphaLcPeriod"/>
            </a:pPr>
            <a:r>
              <a:rPr lang="en-US" sz="2400" b="1" dirty="0">
                <a:latin typeface="+mn-lt"/>
              </a:rPr>
              <a:t>Lipids</a:t>
            </a:r>
          </a:p>
          <a:p>
            <a:pPr marL="457200" indent="-457200">
              <a:buAutoNum type="alphaLcPeriod"/>
            </a:pPr>
            <a:r>
              <a:rPr lang="en-US" sz="2400" b="1" dirty="0">
                <a:latin typeface="+mn-lt"/>
              </a:rPr>
              <a:t>Proteins</a:t>
            </a:r>
          </a:p>
          <a:p>
            <a:pPr marL="457200" indent="-457200">
              <a:buAutoNum type="alphaLcPeriod"/>
            </a:pPr>
            <a:r>
              <a:rPr lang="en-US" sz="2400" b="1" dirty="0">
                <a:latin typeface="+mn-lt"/>
              </a:rPr>
              <a:t>Carbohydrates</a:t>
            </a:r>
          </a:p>
          <a:p>
            <a:pPr marL="457200" indent="-457200">
              <a:buAutoNum type="alphaLcPeriod"/>
            </a:pPr>
            <a:r>
              <a:rPr lang="en-US" sz="2400" b="1" dirty="0">
                <a:latin typeface="+mn-lt"/>
              </a:rPr>
              <a:t>Nucleic acids</a:t>
            </a:r>
          </a:p>
          <a:p>
            <a:endParaRPr lang="en-US" sz="2400" b="1" dirty="0">
              <a:latin typeface="+mn-lt"/>
            </a:endParaRPr>
          </a:p>
        </p:txBody>
      </p:sp>
      <p:pic>
        <p:nvPicPr>
          <p:cNvPr id="909318" name="Picture 6" descr="http://wiki.chemprime.chemeddl.org/images/7/71/Adenosine-5-Monophosphoric_Acid_or_AMP_.jpg"/>
          <p:cNvPicPr>
            <a:picLocks noChangeAspect="1" noChangeArrowheads="1"/>
          </p:cNvPicPr>
          <p:nvPr/>
        </p:nvPicPr>
        <p:blipFill>
          <a:blip r:embed="rId11" cstate="print"/>
          <a:srcRect/>
          <a:stretch>
            <a:fillRect/>
          </a:stretch>
        </p:blipFill>
        <p:spPr bwMode="auto">
          <a:xfrm>
            <a:off x="3505200" y="1828800"/>
            <a:ext cx="2305050" cy="1295597"/>
          </a:xfrm>
          <a:prstGeom prst="rect">
            <a:avLst/>
          </a:prstGeom>
          <a:noFill/>
        </p:spPr>
      </p:pic>
      <p:sp>
        <p:nvSpPr>
          <p:cNvPr id="117" name="Rectangle 116"/>
          <p:cNvSpPr/>
          <p:nvPr/>
        </p:nvSpPr>
        <p:spPr>
          <a:xfrm>
            <a:off x="609600" y="5824868"/>
            <a:ext cx="3657600" cy="38100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Slide Number Placeholder 118"/>
          <p:cNvSpPr>
            <a:spLocks noGrp="1"/>
          </p:cNvSpPr>
          <p:nvPr>
            <p:ph type="sldNum" sz="quarter" idx="4"/>
          </p:nvPr>
        </p:nvSpPr>
        <p:spPr/>
        <p:txBody>
          <a:bodyPr/>
          <a:lstStyle/>
          <a:p>
            <a:pPr>
              <a:defRPr/>
            </a:pPr>
            <a:fld id="{A9A5158B-59F5-4681-9063-378CB2E808EA}" type="slidenum">
              <a:rPr lang="en-US" smtClean="0"/>
              <a:pPr>
                <a:defRPr/>
              </a:pPr>
              <a:t>17</a:t>
            </a:fld>
            <a:endParaRPr lang="en-US"/>
          </a:p>
        </p:txBody>
      </p: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3478"/>
    </mc:Choice>
    <mc:Fallback xmlns="">
      <p:transition spd="slow" advTm="434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1"/>
                </p:tgtEl>
              </p:cMediaNode>
            </p:audio>
          </p:childTnLst>
        </p:cTn>
      </p:par>
    </p:tnLst>
    <p:bldLst>
      <p:bldP spid="1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a:t>Biology: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40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4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4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TextBox 62"/>
          <p:cNvSpPr txBox="1"/>
          <p:nvPr/>
        </p:nvSpPr>
        <p:spPr>
          <a:xfrm>
            <a:off x="533400" y="2362200"/>
            <a:ext cx="8153400" cy="2800767"/>
          </a:xfrm>
          <a:prstGeom prst="rect">
            <a:avLst/>
          </a:prstGeom>
          <a:noFill/>
        </p:spPr>
        <p:txBody>
          <a:bodyPr wrap="square" rtlCol="0">
            <a:spAutoFit/>
          </a:bodyPr>
          <a:lstStyle/>
          <a:p>
            <a:pPr marL="342900" indent="-342900">
              <a:buFont typeface="+mj-lt"/>
              <a:buAutoNum type="arabicPeriod"/>
            </a:pPr>
            <a:endParaRPr lang="en-US" sz="2200" b="1" dirty="0">
              <a:latin typeface="+mn-lt"/>
            </a:endParaRPr>
          </a:p>
          <a:p>
            <a:pPr marL="342900" indent="-342900">
              <a:buFont typeface="+mj-lt"/>
              <a:buAutoNum type="arabicPeriod"/>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endParaRPr lang="en-US" sz="2200" b="1" dirty="0">
              <a:latin typeface="+mn-lt"/>
            </a:endParaRPr>
          </a:p>
          <a:p>
            <a:pPr marL="457200" indent="-457200"/>
            <a:endParaRPr lang="en-US" sz="2000" b="1" dirty="0">
              <a:latin typeface="+mn-lt"/>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286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0" name="Rectangle 106"/>
          <p:cNvSpPr>
            <a:spLocks noChangeArrowheads="1"/>
          </p:cNvSpPr>
          <p:nvPr/>
        </p:nvSpPr>
        <p:spPr bwMode="auto">
          <a:xfrm>
            <a:off x="0" y="1190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10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1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112"/>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1" name="Rectangle 114"/>
          <p:cNvSpPr>
            <a:spLocks noChangeArrowheads="1"/>
          </p:cNvSpPr>
          <p:nvPr/>
        </p:nvSpPr>
        <p:spPr bwMode="auto">
          <a:xfrm>
            <a:off x="0" y="3352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4" name="TextBox 113"/>
          <p:cNvSpPr txBox="1"/>
          <p:nvPr/>
        </p:nvSpPr>
        <p:spPr>
          <a:xfrm>
            <a:off x="495300" y="1596241"/>
            <a:ext cx="7848600" cy="3970318"/>
          </a:xfrm>
          <a:prstGeom prst="rect">
            <a:avLst/>
          </a:prstGeom>
          <a:noFill/>
        </p:spPr>
        <p:txBody>
          <a:bodyPr wrap="square" rtlCol="0">
            <a:spAutoFit/>
          </a:bodyPr>
          <a:lstStyle/>
          <a:p>
            <a:r>
              <a:rPr lang="en-US" sz="2400" b="1" dirty="0">
                <a:latin typeface="+mn-lt"/>
              </a:rPr>
              <a:t>Which statement is true about viruses and animal cells?</a:t>
            </a:r>
          </a:p>
          <a:p>
            <a:endParaRPr lang="en-US" sz="2400" b="1" dirty="0">
              <a:latin typeface="+mn-lt"/>
            </a:endParaRPr>
          </a:p>
          <a:p>
            <a:pPr marL="342900" indent="-342900">
              <a:buFont typeface="+mj-lt"/>
              <a:buAutoNum type="alphaLcPeriod"/>
            </a:pPr>
            <a:r>
              <a:rPr lang="en-US" sz="2400" b="1" dirty="0">
                <a:latin typeface="+mn-lt"/>
              </a:rPr>
              <a:t>Viruses and animal cells are both complete, living organisms.</a:t>
            </a:r>
          </a:p>
          <a:p>
            <a:pPr marL="342900" indent="-342900">
              <a:buFont typeface="+mj-lt"/>
              <a:buAutoNum type="alphaLcPeriod"/>
            </a:pPr>
            <a:r>
              <a:rPr lang="en-US" sz="2400" b="1" dirty="0">
                <a:latin typeface="+mn-lt"/>
              </a:rPr>
              <a:t>Viruses and animal cells both reproduce by mitosis.</a:t>
            </a:r>
          </a:p>
          <a:p>
            <a:pPr marL="342900" indent="-342900">
              <a:buFont typeface="+mj-lt"/>
              <a:buAutoNum type="alphaLcPeriod"/>
            </a:pPr>
            <a:r>
              <a:rPr lang="en-US" sz="2400" b="1" dirty="0">
                <a:latin typeface="+mn-lt"/>
              </a:rPr>
              <a:t> Viruses and animal cells both contain mitochondrion.</a:t>
            </a:r>
          </a:p>
          <a:p>
            <a:pPr marL="342900" indent="-342900">
              <a:buFont typeface="+mj-lt"/>
              <a:buAutoNum type="alphaLcPeriod"/>
            </a:pPr>
            <a:r>
              <a:rPr lang="en-US" sz="2400" b="1" dirty="0">
                <a:latin typeface="+mn-lt"/>
              </a:rPr>
              <a:t>Viruses and animal cells both contain genetic code in nucleic acid.</a:t>
            </a:r>
          </a:p>
          <a:p>
            <a:pPr marL="342900" indent="-342900"/>
            <a:r>
              <a:rPr lang="en-US" sz="2400" b="1" dirty="0">
                <a:latin typeface="+mn-lt"/>
              </a:rPr>
              <a:t>                                                      </a:t>
            </a:r>
          </a:p>
          <a:p>
            <a:endParaRPr lang="en-US" dirty="0"/>
          </a:p>
          <a:p>
            <a:endParaRPr lang="en-US" dirty="0"/>
          </a:p>
        </p:txBody>
      </p:sp>
      <p:sp>
        <p:nvSpPr>
          <p:cNvPr id="115" name="Rectangle 114"/>
          <p:cNvSpPr/>
          <p:nvPr/>
        </p:nvSpPr>
        <p:spPr>
          <a:xfrm>
            <a:off x="571500" y="3820335"/>
            <a:ext cx="7772400" cy="83820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Slide Number Placeholder 117"/>
          <p:cNvSpPr>
            <a:spLocks noGrp="1"/>
          </p:cNvSpPr>
          <p:nvPr>
            <p:ph type="sldNum" sz="quarter" idx="4"/>
          </p:nvPr>
        </p:nvSpPr>
        <p:spPr/>
        <p:txBody>
          <a:bodyPr/>
          <a:lstStyle/>
          <a:p>
            <a:pPr>
              <a:defRPr/>
            </a:pPr>
            <a:fld id="{A9A5158B-59F5-4681-9063-378CB2E808EA}" type="slidenum">
              <a:rPr lang="en-US" smtClean="0"/>
              <a:pPr>
                <a:defRPr/>
              </a:pPr>
              <a:t>18</a:t>
            </a:fld>
            <a:endParaRPr lang="en-US"/>
          </a:p>
        </p:txBody>
      </p:sp>
      <p:pic>
        <p:nvPicPr>
          <p:cNvPr id="15" name="Audio 1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9426"/>
    </mc:Choice>
    <mc:Fallback xmlns="">
      <p:transition spd="slow" advTm="394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5"/>
                </p:tgtEl>
              </p:cMediaNode>
            </p:audio>
          </p:childTnLst>
        </p:cTn>
      </p:par>
    </p:tnLst>
    <p:bldLst>
      <p:bldP spid="1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24000"/>
            <a:ext cx="8229600" cy="4525963"/>
          </a:xfrm>
        </p:spPr>
        <p:txBody>
          <a:bodyPr/>
          <a:lstStyle/>
          <a:p>
            <a:pPr marL="0">
              <a:spcBef>
                <a:spcPts val="0"/>
              </a:spcBef>
              <a:buNone/>
            </a:pPr>
            <a:r>
              <a:rPr lang="en-US" sz="2400" b="1" dirty="0">
                <a:solidFill>
                  <a:srgbClr val="77933C"/>
                </a:solidFill>
              </a:rPr>
              <a:t>Students had difficulty with items that require at least a</a:t>
            </a:r>
          </a:p>
          <a:p>
            <a:pPr marL="0">
              <a:spcBef>
                <a:spcPts val="0"/>
              </a:spcBef>
              <a:buNone/>
            </a:pPr>
            <a:r>
              <a:rPr lang="en-US" sz="2400" b="1" dirty="0">
                <a:solidFill>
                  <a:srgbClr val="77933C"/>
                </a:solidFill>
              </a:rPr>
              <a:t>two-step analytic process.</a:t>
            </a:r>
          </a:p>
          <a:p>
            <a:pPr marL="0">
              <a:spcBef>
                <a:spcPts val="0"/>
              </a:spcBef>
              <a:buNone/>
            </a:pPr>
            <a:endParaRPr lang="en-US" sz="2400" b="1" dirty="0">
              <a:solidFill>
                <a:srgbClr val="77933C"/>
              </a:solidFill>
            </a:endParaRPr>
          </a:p>
          <a:p>
            <a:pPr marL="0">
              <a:spcBef>
                <a:spcPts val="0"/>
              </a:spcBef>
              <a:buNone/>
            </a:pPr>
            <a:r>
              <a:rPr lang="en-US" sz="2400" b="1" dirty="0">
                <a:solidFill>
                  <a:srgbClr val="77933C"/>
                </a:solidFill>
              </a:rPr>
              <a:t>Students had difficulty with items that require fine discrimination of related concepts and using the application of those concepts to answer a question.</a:t>
            </a:r>
          </a:p>
          <a:p>
            <a:pPr marL="0">
              <a:spcBef>
                <a:spcPts val="0"/>
              </a:spcBef>
              <a:buNone/>
            </a:pPr>
            <a:endParaRPr lang="en-US" sz="2400" b="1" dirty="0">
              <a:solidFill>
                <a:srgbClr val="77933C"/>
              </a:solidFill>
            </a:endParaRPr>
          </a:p>
          <a:p>
            <a:pPr marL="0">
              <a:spcBef>
                <a:spcPts val="0"/>
              </a:spcBef>
              <a:buNone/>
            </a:pPr>
            <a:r>
              <a:rPr lang="en-US" sz="2400" b="1" dirty="0">
                <a:solidFill>
                  <a:srgbClr val="77933C"/>
                </a:solidFill>
              </a:rPr>
              <a:t>Students had difficulty with items that required using a “big- picture” understanding (residual knowledge) of a unified understanding of Chemistry concepts. </a:t>
            </a:r>
            <a:br>
              <a:rPr lang="en-US" sz="2400" b="1" dirty="0">
                <a:solidFill>
                  <a:srgbClr val="77933C"/>
                </a:solidFill>
              </a:rPr>
            </a:b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p:txBody>
      </p:sp>
      <p:sp>
        <p:nvSpPr>
          <p:cNvPr id="7" name="Title 6"/>
          <p:cNvSpPr>
            <a:spLocks noGrp="1"/>
          </p:cNvSpPr>
          <p:nvPr>
            <p:ph type="title"/>
          </p:nvPr>
        </p:nvSpPr>
        <p:spPr>
          <a:xfrm>
            <a:off x="304800" y="457200"/>
            <a:ext cx="8839200" cy="1143000"/>
          </a:xfrm>
        </p:spPr>
        <p:txBody>
          <a:bodyPr/>
          <a:lstStyle/>
          <a:p>
            <a:r>
              <a:rPr lang="en-US" sz="3200" b="1" dirty="0"/>
              <a:t>Chemistry:  Areas Needing Improvement</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1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8047632" y="6088040"/>
            <a:ext cx="1007389" cy="685800"/>
          </a:xfrm>
          <a:prstGeom prst="rect">
            <a:avLst/>
          </a:prstGeom>
          <a:noFill/>
        </p:spPr>
      </p:pic>
      <p:cxnSp>
        <p:nvCxnSpPr>
          <p:cNvPr id="16" name="Straight Connector 1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4"/>
          </p:nvPr>
        </p:nvSpPr>
        <p:spPr/>
        <p:txBody>
          <a:bodyPr/>
          <a:lstStyle/>
          <a:p>
            <a:pPr>
              <a:defRPr/>
            </a:pPr>
            <a:fld id="{A9A5158B-59F5-4681-9063-378CB2E808EA}" type="slidenum">
              <a:rPr lang="en-US" smtClean="0"/>
              <a:pPr>
                <a:defRPr/>
              </a:pPr>
              <a:t>19</a:t>
            </a:fld>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64847660"/>
      </p:ext>
    </p:extLst>
  </p:cSld>
  <p:clrMapOvr>
    <a:masterClrMapping/>
  </p:clrMapOvr>
  <mc:AlternateContent xmlns:mc="http://schemas.openxmlformats.org/markup-compatibility/2006" xmlns:p14="http://schemas.microsoft.com/office/powerpoint/2010/main">
    <mc:Choice Requires="p14">
      <p:transition spd="slow" p14:dur="2000" advTm="48563"/>
    </mc:Choice>
    <mc:Fallback xmlns="">
      <p:transition spd="slow" advTm="485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1371600"/>
            <a:ext cx="8991600" cy="3785652"/>
          </a:xfrm>
          <a:prstGeom prst="rect">
            <a:avLst/>
          </a:prstGeom>
          <a:noFill/>
        </p:spPr>
        <p:txBody>
          <a:bodyPr wrap="square">
            <a:spAutoFit/>
          </a:bodyPr>
          <a:lstStyle/>
          <a:p>
            <a:pPr marL="742950" indent="-742950">
              <a:defRPr/>
            </a:pPr>
            <a:endParaRPr lang="en-US" sz="3600" b="1" dirty="0">
              <a:solidFill>
                <a:srgbClr val="4F6228"/>
              </a:solidFill>
              <a:latin typeface="Arial" pitchFamily="34" charset="0"/>
              <a:cs typeface="Arial" pitchFamily="34" charset="0"/>
            </a:endParaRPr>
          </a:p>
          <a:p>
            <a:pPr marL="742950" indent="-742950">
              <a:defRPr/>
            </a:pPr>
            <a:r>
              <a:rPr lang="en-US" sz="3600" b="1" dirty="0">
                <a:solidFill>
                  <a:srgbClr val="4F6228"/>
                </a:solidFill>
                <a:latin typeface="Arial" pitchFamily="34" charset="0"/>
                <a:cs typeface="Arial" pitchFamily="34" charset="0"/>
                <a:hlinkClick r:id="rId5" action="ppaction://hlinksldjump"/>
              </a:rPr>
              <a:t>Section 1</a:t>
            </a:r>
            <a:r>
              <a:rPr lang="en-US" sz="3600" b="1" dirty="0">
                <a:solidFill>
                  <a:srgbClr val="4F6228"/>
                </a:solidFill>
                <a:latin typeface="Arial" pitchFamily="34" charset="0"/>
                <a:cs typeface="Arial" pitchFamily="34" charset="0"/>
              </a:rPr>
              <a:t>:  Earth Science</a:t>
            </a:r>
          </a:p>
          <a:p>
            <a:pPr marL="742950" indent="-742950">
              <a:defRPr/>
            </a:pPr>
            <a:r>
              <a:rPr lang="en-US" sz="3600" b="1" dirty="0">
                <a:solidFill>
                  <a:srgbClr val="4F6228"/>
                </a:solidFill>
                <a:latin typeface="Arial" pitchFamily="34" charset="0"/>
                <a:cs typeface="Arial" pitchFamily="34" charset="0"/>
                <a:hlinkClick r:id="rId6" action="ppaction://hlinksldjump"/>
              </a:rPr>
              <a:t>Section 2</a:t>
            </a:r>
            <a:r>
              <a:rPr lang="en-US" sz="3600" b="1" dirty="0">
                <a:solidFill>
                  <a:srgbClr val="4F6228"/>
                </a:solidFill>
                <a:latin typeface="Arial" pitchFamily="34" charset="0"/>
                <a:cs typeface="Arial" pitchFamily="34" charset="0"/>
              </a:rPr>
              <a:t>:  Biology</a:t>
            </a:r>
          </a:p>
          <a:p>
            <a:pPr marL="742950" indent="-742950">
              <a:defRPr/>
            </a:pPr>
            <a:r>
              <a:rPr lang="en-US" sz="3600" b="1" dirty="0">
                <a:solidFill>
                  <a:srgbClr val="4F6228"/>
                </a:solidFill>
                <a:latin typeface="Arial" pitchFamily="34" charset="0"/>
                <a:cs typeface="Arial" pitchFamily="34" charset="0"/>
                <a:hlinkClick r:id="rId7" action="ppaction://hlinksldjump"/>
              </a:rPr>
              <a:t>Section 3</a:t>
            </a:r>
            <a:r>
              <a:rPr lang="en-US" sz="3600" b="1" dirty="0">
                <a:solidFill>
                  <a:srgbClr val="4F6228"/>
                </a:solidFill>
                <a:latin typeface="Arial" pitchFamily="34" charset="0"/>
                <a:cs typeface="Arial" pitchFamily="34" charset="0"/>
              </a:rPr>
              <a:t>:  Chemistry</a:t>
            </a:r>
          </a:p>
          <a:p>
            <a:pPr marL="742950" indent="-742950">
              <a:defRPr/>
            </a:pPr>
            <a:endParaRPr lang="en-US" sz="3600" b="1" dirty="0">
              <a:solidFill>
                <a:srgbClr val="4F6228"/>
              </a:solidFill>
              <a:latin typeface="Arial" pitchFamily="34" charset="0"/>
              <a:cs typeface="Arial" pitchFamily="34" charset="0"/>
            </a:endParaRPr>
          </a:p>
          <a:p>
            <a:pPr indent="-742950">
              <a:defRPr/>
            </a:pPr>
            <a:r>
              <a:rPr lang="en-US" sz="2400" b="1" dirty="0">
                <a:solidFill>
                  <a:srgbClr val="4F6228"/>
                </a:solidFill>
                <a:cs typeface="Arial" pitchFamily="34" charset="0"/>
              </a:rPr>
              <a:t>Click on a link to navigate to a specific content area.</a:t>
            </a:r>
          </a:p>
          <a:p>
            <a:pPr marL="742950" indent="-742950">
              <a:defRPr/>
            </a:pPr>
            <a:endParaRPr lang="en-US" sz="3600" b="1" dirty="0">
              <a:solidFill>
                <a:srgbClr val="4F6228"/>
              </a:solidFill>
              <a:latin typeface="Arial" pitchFamily="34" charset="0"/>
              <a:cs typeface="Arial" pitchFamily="34" charset="0"/>
            </a:endParaRPr>
          </a:p>
        </p:txBody>
      </p:sp>
      <p:pic>
        <p:nvPicPr>
          <p:cNvPr id="8397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8" cstate="print"/>
          <a:srcRect/>
          <a:stretch>
            <a:fillRect/>
          </a:stretch>
        </p:blipFill>
        <p:spPr bwMode="auto">
          <a:xfrm>
            <a:off x="7696200" y="5943600"/>
            <a:ext cx="1007389" cy="685800"/>
          </a:xfrm>
          <a:prstGeom prst="rect">
            <a:avLst/>
          </a:prstGeom>
          <a:noFill/>
        </p:spPr>
      </p:pic>
      <p:cxnSp>
        <p:nvCxnSpPr>
          <p:cNvPr id="12" name="Straight Connector 11"/>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6477000"/>
            <a:ext cx="74676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4"/>
          </p:nvPr>
        </p:nvSpPr>
        <p:spPr>
          <a:xfrm>
            <a:off x="131134" y="6439710"/>
            <a:ext cx="533400" cy="365125"/>
          </a:xfrm>
        </p:spPr>
        <p:txBody>
          <a:bodyPr/>
          <a:lstStyle/>
          <a:p>
            <a:pPr>
              <a:defRPr/>
            </a:pPr>
            <a:fld id="{A9A5158B-59F5-4681-9063-378CB2E808EA}" type="slidenum">
              <a:rPr lang="en-US" smtClean="0"/>
              <a:pPr>
                <a:defRPr/>
              </a:pPr>
              <a:t>2</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8382000" y="6096000"/>
            <a:ext cx="609600" cy="609600"/>
          </a:xfrm>
          <a:prstGeom prst="rect">
            <a:avLst/>
          </a:prstGeom>
        </p:spPr>
      </p:pic>
    </p:spTree>
  </p:cSld>
  <p:clrMapOvr>
    <a:masterClrMapping/>
  </p:clrMapOvr>
  <p:transition advTm="2068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24000"/>
            <a:ext cx="8229600" cy="5105400"/>
          </a:xfrm>
        </p:spPr>
        <p:txBody>
          <a:bodyPr/>
          <a:lstStyle/>
          <a:p>
            <a:pPr marL="0">
              <a:spcBef>
                <a:spcPts val="0"/>
              </a:spcBef>
              <a:buNone/>
            </a:pPr>
            <a:r>
              <a:rPr lang="en-US" sz="2400" b="1" dirty="0">
                <a:solidFill>
                  <a:srgbClr val="77933C"/>
                </a:solidFill>
              </a:rPr>
              <a:t>Students had difficulty with items that required them to convert to appropriate units before performing their calculations. </a:t>
            </a:r>
          </a:p>
          <a:p>
            <a:pPr marL="0">
              <a:spcBef>
                <a:spcPts val="0"/>
              </a:spcBef>
              <a:buNone/>
            </a:pPr>
            <a:endParaRPr lang="en-US" sz="2400" b="1" dirty="0">
              <a:solidFill>
                <a:srgbClr val="77933C"/>
              </a:solidFill>
            </a:endParaRPr>
          </a:p>
          <a:p>
            <a:pPr marL="0">
              <a:spcBef>
                <a:spcPts val="0"/>
              </a:spcBef>
              <a:buNone/>
            </a:pPr>
            <a:r>
              <a:rPr lang="en-US" sz="2400" b="1" dirty="0">
                <a:solidFill>
                  <a:srgbClr val="77933C"/>
                </a:solidFill>
              </a:rPr>
              <a:t>Students had difficulty with items that required understanding and application of chemistry concepts such as determining bond type and appropriately naming the compound. </a:t>
            </a:r>
          </a:p>
          <a:p>
            <a:pPr marL="0">
              <a:spcBef>
                <a:spcPts val="0"/>
              </a:spcBef>
              <a:buNone/>
            </a:pPr>
            <a:endParaRPr lang="en-US" sz="2400" b="1" dirty="0">
              <a:solidFill>
                <a:srgbClr val="77933C"/>
              </a:solidFill>
            </a:endParaRPr>
          </a:p>
          <a:p>
            <a:pPr marL="0">
              <a:spcBef>
                <a:spcPts val="0"/>
              </a:spcBef>
              <a:buNone/>
            </a:pPr>
            <a:r>
              <a:rPr lang="en-US" sz="2400" b="1" dirty="0">
                <a:solidFill>
                  <a:srgbClr val="77933C"/>
                </a:solidFill>
              </a:rPr>
              <a:t>Students had difficulty with items that required use a broad understanding of the multiple areas of chemistry and to some degree, previous learning. </a:t>
            </a:r>
          </a:p>
          <a:p>
            <a:pPr marL="0">
              <a:spcBef>
                <a:spcPts val="0"/>
              </a:spcBef>
              <a:buNone/>
            </a:pPr>
            <a:endParaRPr lang="en-US" sz="2400" b="1" dirty="0">
              <a:solidFill>
                <a:srgbClr val="77933C"/>
              </a:solidFill>
            </a:endParaRPr>
          </a:p>
          <a:p>
            <a:pPr marL="0">
              <a:spcBef>
                <a:spcPts val="0"/>
              </a:spcBef>
              <a:buNone/>
            </a:pPr>
            <a:endParaRPr lang="en-US" sz="2400" b="1" dirty="0">
              <a:solidFill>
                <a:srgbClr val="77933C"/>
              </a:solidFill>
            </a:endParaRPr>
          </a:p>
          <a:p>
            <a:pPr marL="0">
              <a:spcBef>
                <a:spcPts val="0"/>
              </a:spcBef>
              <a:buNone/>
            </a:pPr>
            <a:endParaRPr lang="en-US" sz="2400" b="1" dirty="0">
              <a:solidFill>
                <a:srgbClr val="77933C"/>
              </a:solidFill>
            </a:endParaRPr>
          </a:p>
          <a:p>
            <a:pPr marL="0">
              <a:spcBef>
                <a:spcPts val="0"/>
              </a:spcBef>
              <a:buNone/>
            </a:pPr>
            <a:endParaRPr lang="en-US" sz="2400" b="1" dirty="0">
              <a:solidFill>
                <a:srgbClr val="77933C"/>
              </a:solidFill>
            </a:endParaRPr>
          </a:p>
          <a:p>
            <a:pPr marL="0">
              <a:spcBef>
                <a:spcPts val="0"/>
              </a:spcBef>
              <a:buNone/>
            </a:pPr>
            <a:endParaRPr lang="en-US" sz="2400" b="1" dirty="0">
              <a:solidFill>
                <a:srgbClr val="77933C"/>
              </a:solidFill>
            </a:endParaRPr>
          </a:p>
          <a:p>
            <a:pPr marL="0">
              <a:spcBef>
                <a:spcPts val="0"/>
              </a:spcBef>
              <a:buNone/>
            </a:pPr>
            <a:br>
              <a:rPr lang="en-US" sz="2400" b="1" dirty="0">
                <a:solidFill>
                  <a:srgbClr val="77933C"/>
                </a:solidFill>
              </a:rPr>
            </a:b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p:txBody>
      </p:sp>
      <p:sp>
        <p:nvSpPr>
          <p:cNvPr id="7" name="Title 6"/>
          <p:cNvSpPr>
            <a:spLocks noGrp="1"/>
          </p:cNvSpPr>
          <p:nvPr>
            <p:ph type="title"/>
          </p:nvPr>
        </p:nvSpPr>
        <p:spPr>
          <a:xfrm>
            <a:off x="304800" y="457200"/>
            <a:ext cx="8839200" cy="1143000"/>
          </a:xfrm>
        </p:spPr>
        <p:txBody>
          <a:bodyPr/>
          <a:lstStyle/>
          <a:p>
            <a:r>
              <a:rPr lang="en-US" sz="3200" b="1" dirty="0"/>
              <a:t>Chemistry:  Areas Needing Improvement</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1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8047632" y="6088040"/>
            <a:ext cx="1007389" cy="685800"/>
          </a:xfrm>
          <a:prstGeom prst="rect">
            <a:avLst/>
          </a:prstGeom>
          <a:noFill/>
        </p:spPr>
      </p:pic>
      <p:cxnSp>
        <p:nvCxnSpPr>
          <p:cNvPr id="16" name="Straight Connector 1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4"/>
          </p:nvPr>
        </p:nvSpPr>
        <p:spPr/>
        <p:txBody>
          <a:bodyPr/>
          <a:lstStyle/>
          <a:p>
            <a:pPr>
              <a:defRPr/>
            </a:pPr>
            <a:fld id="{A9A5158B-59F5-4681-9063-378CB2E808EA}" type="slidenum">
              <a:rPr lang="en-US" smtClean="0"/>
              <a:pPr>
                <a:defRPr/>
              </a:pPr>
              <a:t>20</a:t>
            </a:fld>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513927039"/>
      </p:ext>
    </p:extLst>
  </p:cSld>
  <p:clrMapOvr>
    <a:masterClrMapping/>
  </p:clrMapOvr>
  <mc:AlternateContent xmlns:mc="http://schemas.openxmlformats.org/markup-compatibility/2006" xmlns:p14="http://schemas.microsoft.com/office/powerpoint/2010/main">
    <mc:Choice Requires="p14">
      <p:transition spd="slow" p14:dur="2000" advTm="61687"/>
    </mc:Choice>
    <mc:Fallback xmlns="">
      <p:transition spd="slow" advTm="616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a:t>Chemistry: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4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4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4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TextBox 62"/>
          <p:cNvSpPr txBox="1"/>
          <p:nvPr/>
        </p:nvSpPr>
        <p:spPr>
          <a:xfrm>
            <a:off x="533400" y="2362201"/>
            <a:ext cx="8153400" cy="2800767"/>
          </a:xfrm>
          <a:prstGeom prst="rect">
            <a:avLst/>
          </a:prstGeom>
          <a:noFill/>
        </p:spPr>
        <p:txBody>
          <a:bodyPr wrap="square" rtlCol="0">
            <a:spAutoFit/>
          </a:bodyPr>
          <a:lstStyle/>
          <a:p>
            <a:pPr marL="342900" indent="-342900">
              <a:buFont typeface="+mj-lt"/>
              <a:buAutoNum type="arabicPeriod"/>
            </a:pPr>
            <a:endParaRPr lang="en-US" sz="2200" b="1" dirty="0">
              <a:latin typeface="+mn-lt"/>
            </a:endParaRPr>
          </a:p>
          <a:p>
            <a:pPr marL="342900" indent="-342900">
              <a:buFont typeface="+mj-lt"/>
              <a:buAutoNum type="arabicPeriod"/>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endParaRPr lang="en-US" sz="2200" b="1" dirty="0">
              <a:latin typeface="+mn-lt"/>
            </a:endParaRPr>
          </a:p>
          <a:p>
            <a:pPr marL="457200" indent="-457200"/>
            <a:endParaRPr lang="en-US" sz="2000" b="1" dirty="0">
              <a:latin typeface="+mn-lt"/>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286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0" name="Rectangle 106"/>
          <p:cNvSpPr>
            <a:spLocks noChangeArrowheads="1"/>
          </p:cNvSpPr>
          <p:nvPr/>
        </p:nvSpPr>
        <p:spPr bwMode="auto">
          <a:xfrm>
            <a:off x="0" y="1190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10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1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112"/>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1" name="Rectangle 114"/>
          <p:cNvSpPr>
            <a:spLocks noChangeArrowheads="1"/>
          </p:cNvSpPr>
          <p:nvPr/>
        </p:nvSpPr>
        <p:spPr bwMode="auto">
          <a:xfrm>
            <a:off x="0" y="3352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6" name="TextBox 115"/>
          <p:cNvSpPr txBox="1"/>
          <p:nvPr/>
        </p:nvSpPr>
        <p:spPr>
          <a:xfrm>
            <a:off x="457200" y="1752600"/>
            <a:ext cx="8305800" cy="1200329"/>
          </a:xfrm>
          <a:prstGeom prst="rect">
            <a:avLst/>
          </a:prstGeom>
          <a:noFill/>
        </p:spPr>
        <p:txBody>
          <a:bodyPr wrap="square" rtlCol="0">
            <a:spAutoFit/>
          </a:bodyPr>
          <a:lstStyle/>
          <a:p>
            <a:r>
              <a:rPr lang="en-US" sz="2400" b="1" dirty="0">
                <a:latin typeface="+mn-lt"/>
              </a:rPr>
              <a:t>A gas in an expandable container has a volume of 318 mL at a temperature of 125°C.  What is the volume of this gas at 228°C? </a:t>
            </a:r>
          </a:p>
          <a:p>
            <a:endParaRPr lang="en-US" sz="2400" b="1" dirty="0">
              <a:latin typeface="+mn-lt"/>
            </a:endParaRPr>
          </a:p>
        </p:txBody>
      </p:sp>
      <p:sp>
        <p:nvSpPr>
          <p:cNvPr id="114" name="TextBox 113"/>
          <p:cNvSpPr txBox="1"/>
          <p:nvPr/>
        </p:nvSpPr>
        <p:spPr>
          <a:xfrm>
            <a:off x="3352800" y="2895600"/>
            <a:ext cx="1447800" cy="369332"/>
          </a:xfrm>
          <a:prstGeom prst="rect">
            <a:avLst/>
          </a:prstGeom>
          <a:noFill/>
          <a:ln w="25400">
            <a:solidFill>
              <a:schemeClr val="tx1"/>
            </a:solidFill>
          </a:ln>
        </p:spPr>
        <p:txBody>
          <a:bodyPr wrap="square" rtlCol="0">
            <a:spAutoFit/>
          </a:bodyPr>
          <a:lstStyle/>
          <a:p>
            <a:r>
              <a:rPr lang="en-US" dirty="0"/>
              <a:t>                 </a:t>
            </a:r>
          </a:p>
        </p:txBody>
      </p:sp>
      <p:sp>
        <p:nvSpPr>
          <p:cNvPr id="115" name="TextBox 114"/>
          <p:cNvSpPr txBox="1"/>
          <p:nvPr/>
        </p:nvSpPr>
        <p:spPr>
          <a:xfrm>
            <a:off x="4876800" y="2936544"/>
            <a:ext cx="762000" cy="461665"/>
          </a:xfrm>
          <a:prstGeom prst="rect">
            <a:avLst/>
          </a:prstGeom>
          <a:noFill/>
        </p:spPr>
        <p:txBody>
          <a:bodyPr wrap="square" rtlCol="0">
            <a:spAutoFit/>
          </a:bodyPr>
          <a:lstStyle/>
          <a:p>
            <a:r>
              <a:rPr lang="en-US" sz="2400" b="1" dirty="0" err="1">
                <a:latin typeface="+mn-lt"/>
              </a:rPr>
              <a:t>mL</a:t>
            </a:r>
            <a:endParaRPr lang="en-US" sz="2400" b="1" dirty="0">
              <a:latin typeface="+mn-lt"/>
            </a:endParaRPr>
          </a:p>
        </p:txBody>
      </p:sp>
      <p:sp>
        <p:nvSpPr>
          <p:cNvPr id="120" name="Slide Number Placeholder 119"/>
          <p:cNvSpPr>
            <a:spLocks noGrp="1"/>
          </p:cNvSpPr>
          <p:nvPr>
            <p:ph type="sldNum" sz="quarter" idx="4"/>
          </p:nvPr>
        </p:nvSpPr>
        <p:spPr/>
        <p:txBody>
          <a:bodyPr/>
          <a:lstStyle/>
          <a:p>
            <a:pPr>
              <a:defRPr/>
            </a:pPr>
            <a:fld id="{A9A5158B-59F5-4681-9063-378CB2E808EA}" type="slidenum">
              <a:rPr lang="en-US" smtClean="0"/>
              <a:pPr>
                <a:defRPr/>
              </a:pPr>
              <a:t>21</a:t>
            </a:fld>
            <a:endParaRPr lang="en-US"/>
          </a:p>
        </p:txBody>
      </p:sp>
      <p:sp>
        <p:nvSpPr>
          <p:cNvPr id="122" name="TextBox 121"/>
          <p:cNvSpPr txBox="1"/>
          <p:nvPr/>
        </p:nvSpPr>
        <p:spPr>
          <a:xfrm>
            <a:off x="3592776" y="3442648"/>
            <a:ext cx="1143000" cy="2308324"/>
          </a:xfrm>
          <a:prstGeom prst="rect">
            <a:avLst/>
          </a:prstGeom>
          <a:noFill/>
        </p:spPr>
        <p:txBody>
          <a:bodyPr wrap="square" rtlCol="0">
            <a:spAutoFit/>
          </a:bodyPr>
          <a:lstStyle/>
          <a:p>
            <a:r>
              <a:rPr lang="en-US" sz="2400" b="1" dirty="0">
                <a:solidFill>
                  <a:srgbClr val="C00000"/>
                </a:solidFill>
                <a:latin typeface="+mn-lt"/>
              </a:rPr>
              <a:t>400</a:t>
            </a:r>
          </a:p>
          <a:p>
            <a:r>
              <a:rPr lang="en-US" sz="2400" b="1" dirty="0">
                <a:solidFill>
                  <a:srgbClr val="C00000"/>
                </a:solidFill>
                <a:latin typeface="+mn-lt"/>
              </a:rPr>
              <a:t>400.</a:t>
            </a:r>
          </a:p>
          <a:p>
            <a:r>
              <a:rPr lang="en-US" sz="2400" b="1" dirty="0">
                <a:solidFill>
                  <a:srgbClr val="C00000"/>
                </a:solidFill>
                <a:latin typeface="+mn-lt"/>
              </a:rPr>
              <a:t>401</a:t>
            </a:r>
          </a:p>
          <a:p>
            <a:r>
              <a:rPr lang="en-US" sz="2400" b="1" dirty="0">
                <a:solidFill>
                  <a:srgbClr val="C00000"/>
                </a:solidFill>
                <a:latin typeface="+mn-lt"/>
              </a:rPr>
              <a:t>400.3</a:t>
            </a:r>
          </a:p>
          <a:p>
            <a:r>
              <a:rPr lang="en-US" sz="2400" b="1" dirty="0">
                <a:solidFill>
                  <a:srgbClr val="C00000"/>
                </a:solidFill>
                <a:latin typeface="+mn-lt"/>
              </a:rPr>
              <a:t>400.2</a:t>
            </a:r>
          </a:p>
          <a:p>
            <a:r>
              <a:rPr lang="en-US" sz="2400" b="1" dirty="0">
                <a:solidFill>
                  <a:srgbClr val="C00000"/>
                </a:solidFill>
                <a:latin typeface="+mn-lt"/>
              </a:rPr>
              <a:t>410</a:t>
            </a:r>
          </a:p>
        </p:txBody>
      </p:sp>
      <p:sp>
        <p:nvSpPr>
          <p:cNvPr id="124" name="TextBox 123"/>
          <p:cNvSpPr txBox="1"/>
          <p:nvPr/>
        </p:nvSpPr>
        <p:spPr>
          <a:xfrm>
            <a:off x="533400" y="3450608"/>
            <a:ext cx="2514600" cy="461665"/>
          </a:xfrm>
          <a:prstGeom prst="rect">
            <a:avLst/>
          </a:prstGeom>
          <a:noFill/>
        </p:spPr>
        <p:txBody>
          <a:bodyPr wrap="square" rtlCol="0">
            <a:spAutoFit/>
          </a:bodyPr>
          <a:lstStyle/>
          <a:p>
            <a:r>
              <a:rPr lang="en-US" sz="2400" b="1" dirty="0">
                <a:solidFill>
                  <a:srgbClr val="C00000"/>
                </a:solidFill>
                <a:latin typeface="+mn-lt"/>
              </a:rPr>
              <a:t>Possible Answers:</a:t>
            </a:r>
          </a:p>
        </p:txBody>
      </p:sp>
      <p:pic>
        <p:nvPicPr>
          <p:cNvPr id="13" name="Audio 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8050"/>
    </mc:Choice>
    <mc:Fallback xmlns="">
      <p:transition spd="slow" advTm="480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13"/>
                </p:tgtEl>
              </p:cMediaNode>
            </p:audio>
          </p:childTnLst>
        </p:cTn>
      </p:par>
    </p:tnLst>
    <p:bldLst>
      <p:bldP spid="122" grpId="0"/>
      <p:bldP spid="1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381000"/>
            <a:ext cx="8839200" cy="1143000"/>
          </a:xfrm>
        </p:spPr>
        <p:txBody>
          <a:bodyPr/>
          <a:lstStyle/>
          <a:p>
            <a:r>
              <a:rPr lang="en-US" sz="3200" b="1" dirty="0"/>
              <a:t>Chemistry:  Example Items</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889008"/>
            <a:ext cx="1007389" cy="685800"/>
          </a:xfrm>
          <a:prstGeom prst="rect">
            <a:avLst/>
          </a:prstGeom>
          <a:noFill/>
        </p:spPr>
      </p:pic>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4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4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4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TextBox 62"/>
          <p:cNvSpPr txBox="1"/>
          <p:nvPr/>
        </p:nvSpPr>
        <p:spPr>
          <a:xfrm>
            <a:off x="533400" y="2362201"/>
            <a:ext cx="8153400" cy="2800767"/>
          </a:xfrm>
          <a:prstGeom prst="rect">
            <a:avLst/>
          </a:prstGeom>
          <a:noFill/>
        </p:spPr>
        <p:txBody>
          <a:bodyPr wrap="square" rtlCol="0">
            <a:spAutoFit/>
          </a:bodyPr>
          <a:lstStyle/>
          <a:p>
            <a:pPr marL="342900" indent="-342900">
              <a:buFont typeface="+mj-lt"/>
              <a:buAutoNum type="arabicPeriod"/>
            </a:pPr>
            <a:endParaRPr lang="en-US" sz="2200" b="1" dirty="0">
              <a:latin typeface="+mn-lt"/>
            </a:endParaRPr>
          </a:p>
          <a:p>
            <a:pPr marL="342900" indent="-342900">
              <a:buFont typeface="+mj-lt"/>
              <a:buAutoNum type="arabicPeriod"/>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endParaRPr lang="en-US" sz="2200" b="1" dirty="0">
              <a:latin typeface="+mn-lt"/>
            </a:endParaRPr>
          </a:p>
          <a:p>
            <a:pPr marL="457200" indent="-457200"/>
            <a:endParaRPr lang="en-US" sz="2000" b="1" dirty="0">
              <a:latin typeface="+mn-lt"/>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286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0" name="Rectangle 106"/>
          <p:cNvSpPr>
            <a:spLocks noChangeArrowheads="1"/>
          </p:cNvSpPr>
          <p:nvPr/>
        </p:nvSpPr>
        <p:spPr bwMode="auto">
          <a:xfrm>
            <a:off x="0" y="1190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10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1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112"/>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1" name="Rectangle 114"/>
          <p:cNvSpPr>
            <a:spLocks noChangeArrowheads="1"/>
          </p:cNvSpPr>
          <p:nvPr/>
        </p:nvSpPr>
        <p:spPr bwMode="auto">
          <a:xfrm>
            <a:off x="0" y="3352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4" name="TextBox 113"/>
          <p:cNvSpPr txBox="1"/>
          <p:nvPr/>
        </p:nvSpPr>
        <p:spPr>
          <a:xfrm>
            <a:off x="361664" y="4800600"/>
            <a:ext cx="8305800" cy="1569660"/>
          </a:xfrm>
          <a:prstGeom prst="rect">
            <a:avLst/>
          </a:prstGeom>
          <a:noFill/>
        </p:spPr>
        <p:txBody>
          <a:bodyPr wrap="square" rtlCol="0">
            <a:spAutoFit/>
          </a:bodyPr>
          <a:lstStyle/>
          <a:p>
            <a:r>
              <a:rPr lang="en-US" b="1" dirty="0">
                <a:latin typeface="+mn-lt"/>
              </a:rPr>
              <a:t>Additional Practice:</a:t>
            </a:r>
          </a:p>
          <a:p>
            <a:r>
              <a:rPr lang="en-US" b="1" dirty="0">
                <a:latin typeface="+mn-lt"/>
              </a:rPr>
              <a:t>The accepted density of a liquid is 1.25 g/</a:t>
            </a:r>
            <a:r>
              <a:rPr lang="en-US" b="1" dirty="0" err="1">
                <a:latin typeface="+mn-lt"/>
              </a:rPr>
              <a:t>mL.</a:t>
            </a:r>
            <a:r>
              <a:rPr lang="en-US" b="1" dirty="0">
                <a:latin typeface="+mn-lt"/>
              </a:rPr>
              <a:t>  A chemist measures 13.3 g of the liquid in a volume of 10.0 </a:t>
            </a:r>
            <a:r>
              <a:rPr lang="en-US" b="1" dirty="0" err="1">
                <a:latin typeface="+mn-lt"/>
              </a:rPr>
              <a:t>mL</a:t>
            </a:r>
            <a:r>
              <a:rPr lang="en-US" b="1" dirty="0">
                <a:latin typeface="+mn-lt"/>
              </a:rPr>
              <a:t> during an investigation. What is the percent error from the investigation?</a:t>
            </a:r>
          </a:p>
          <a:p>
            <a:endParaRPr lang="en-US" sz="2400" b="1" dirty="0">
              <a:latin typeface="+mn-lt"/>
            </a:endParaRPr>
          </a:p>
        </p:txBody>
      </p:sp>
      <p:sp>
        <p:nvSpPr>
          <p:cNvPr id="121" name="Slide Number Placeholder 120"/>
          <p:cNvSpPr>
            <a:spLocks noGrp="1"/>
          </p:cNvSpPr>
          <p:nvPr>
            <p:ph type="sldNum" sz="quarter" idx="4"/>
          </p:nvPr>
        </p:nvSpPr>
        <p:spPr/>
        <p:txBody>
          <a:bodyPr/>
          <a:lstStyle/>
          <a:p>
            <a:pPr>
              <a:defRPr/>
            </a:pPr>
            <a:fld id="{A9A5158B-59F5-4681-9063-378CB2E808EA}" type="slidenum">
              <a:rPr lang="en-US" smtClean="0"/>
              <a:pPr>
                <a:defRPr/>
              </a:pPr>
              <a:t>22</a:t>
            </a:fld>
            <a:endParaRPr lang="en-US"/>
          </a:p>
        </p:txBody>
      </p:sp>
      <p:sp>
        <p:nvSpPr>
          <p:cNvPr id="20" name="TextBox 19"/>
          <p:cNvSpPr txBox="1"/>
          <p:nvPr/>
        </p:nvSpPr>
        <p:spPr>
          <a:xfrm>
            <a:off x="7271428" y="6550223"/>
            <a:ext cx="1883948" cy="307777"/>
          </a:xfrm>
          <a:prstGeom prst="rect">
            <a:avLst/>
          </a:prstGeom>
          <a:noFill/>
        </p:spPr>
        <p:txBody>
          <a:bodyPr wrap="square" rtlCol="0">
            <a:spAutoFit/>
          </a:bodyPr>
          <a:lstStyle/>
          <a:p>
            <a:r>
              <a:rPr lang="en-US" sz="1400" dirty="0">
                <a:latin typeface="+mn-lt"/>
              </a:rPr>
              <a:t>Slide Revised 3/23/15</a:t>
            </a:r>
          </a:p>
        </p:txBody>
      </p:sp>
      <p:pic>
        <p:nvPicPr>
          <p:cNvPr id="886169" name="Picture 409"/>
          <p:cNvPicPr>
            <a:picLocks noChangeAspect="1" noChangeArrowheads="1"/>
          </p:cNvPicPr>
          <p:nvPr/>
        </p:nvPicPr>
        <p:blipFill>
          <a:blip r:embed="rId11" cstate="print"/>
          <a:srcRect/>
          <a:stretch>
            <a:fillRect/>
          </a:stretch>
        </p:blipFill>
        <p:spPr bwMode="auto">
          <a:xfrm>
            <a:off x="381000" y="1576320"/>
            <a:ext cx="8609648" cy="2475548"/>
          </a:xfrm>
          <a:prstGeom prst="rect">
            <a:avLst/>
          </a:prstGeom>
          <a:noFill/>
          <a:ln w="9525">
            <a:noFill/>
            <a:miter lim="800000"/>
            <a:headEnd/>
            <a:tailEnd/>
          </a:ln>
        </p:spPr>
      </p:pic>
      <p:sp>
        <p:nvSpPr>
          <p:cNvPr id="128" name="Rectangle 127"/>
          <p:cNvSpPr/>
          <p:nvPr/>
        </p:nvSpPr>
        <p:spPr>
          <a:xfrm>
            <a:off x="381000" y="3633720"/>
            <a:ext cx="9144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2362200" y="5791200"/>
            <a:ext cx="5791200" cy="369332"/>
          </a:xfrm>
          <a:prstGeom prst="rect">
            <a:avLst/>
          </a:prstGeom>
          <a:noFill/>
        </p:spPr>
        <p:txBody>
          <a:bodyPr wrap="square" rtlCol="0">
            <a:spAutoFit/>
          </a:bodyPr>
          <a:lstStyle/>
          <a:p>
            <a:r>
              <a:rPr lang="en-US" b="1" dirty="0">
                <a:solidFill>
                  <a:srgbClr val="C00000"/>
                </a:solidFill>
                <a:latin typeface="+mn-lt"/>
              </a:rPr>
              <a:t>6.40%, 6.4%, 6.400%, 6.41%, 6.5%, 6.401%</a:t>
            </a:r>
          </a:p>
        </p:txBody>
      </p: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9561"/>
    </mc:Choice>
    <mc:Fallback xmlns="">
      <p:transition spd="slow" advTm="495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11"/>
                </p:tgtEl>
              </p:cMediaNode>
            </p:audio>
          </p:childTnLst>
        </p:cTn>
      </p:par>
    </p:tnLst>
    <p:bldLst>
      <p:bldP spid="114" grpId="0"/>
      <p:bldP spid="128" grpId="0" animBg="1"/>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a:t>Chemistry: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4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4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4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286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0" name="Rectangle 106"/>
          <p:cNvSpPr>
            <a:spLocks noChangeArrowheads="1"/>
          </p:cNvSpPr>
          <p:nvPr/>
        </p:nvSpPr>
        <p:spPr bwMode="auto">
          <a:xfrm>
            <a:off x="0" y="1190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10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1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112"/>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1" name="Rectangle 114"/>
          <p:cNvSpPr>
            <a:spLocks noChangeArrowheads="1"/>
          </p:cNvSpPr>
          <p:nvPr/>
        </p:nvSpPr>
        <p:spPr bwMode="auto">
          <a:xfrm>
            <a:off x="0" y="3352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5" name="TextBox 114"/>
          <p:cNvSpPr txBox="1"/>
          <p:nvPr/>
        </p:nvSpPr>
        <p:spPr>
          <a:xfrm>
            <a:off x="533400" y="1752600"/>
            <a:ext cx="8001000" cy="3046988"/>
          </a:xfrm>
          <a:prstGeom prst="rect">
            <a:avLst/>
          </a:prstGeom>
          <a:noFill/>
        </p:spPr>
        <p:txBody>
          <a:bodyPr wrap="square" rtlCol="0">
            <a:spAutoFit/>
          </a:bodyPr>
          <a:lstStyle/>
          <a:p>
            <a:r>
              <a:rPr lang="en-US" sz="2400" b="1" dirty="0">
                <a:latin typeface="+mn-lt"/>
              </a:rPr>
              <a:t>What is the name for the compound FeCl</a:t>
            </a:r>
            <a:r>
              <a:rPr lang="en-US" sz="2400" b="1" baseline="-25000" dirty="0">
                <a:latin typeface="+mn-lt"/>
              </a:rPr>
              <a:t>2</a:t>
            </a:r>
          </a:p>
          <a:p>
            <a:endParaRPr lang="en-US" sz="2400" b="1" dirty="0">
              <a:latin typeface="+mn-lt"/>
            </a:endParaRPr>
          </a:p>
          <a:p>
            <a:pPr marL="457200" indent="-457200">
              <a:buAutoNum type="alphaLcPeriod"/>
            </a:pPr>
            <a:r>
              <a:rPr lang="en-US" sz="2400" b="1" dirty="0">
                <a:latin typeface="+mn-lt"/>
              </a:rPr>
              <a:t>Iron(II) chloride</a:t>
            </a:r>
          </a:p>
          <a:p>
            <a:pPr marL="457200" indent="-457200">
              <a:buAutoNum type="alphaLcPeriod"/>
            </a:pPr>
            <a:r>
              <a:rPr lang="en-US" sz="2400" b="1" dirty="0">
                <a:latin typeface="+mn-lt"/>
              </a:rPr>
              <a:t>Iron dichloride</a:t>
            </a:r>
          </a:p>
          <a:p>
            <a:pPr marL="457200" indent="-457200">
              <a:buAutoNum type="alphaLcPeriod"/>
            </a:pPr>
            <a:r>
              <a:rPr lang="en-US" sz="2400" b="1" dirty="0">
                <a:latin typeface="+mn-lt"/>
              </a:rPr>
              <a:t>Iron(I) chloride</a:t>
            </a:r>
          </a:p>
          <a:p>
            <a:pPr marL="457200" indent="-457200">
              <a:buAutoNum type="alphaLcPeriod"/>
            </a:pPr>
            <a:r>
              <a:rPr lang="en-US" sz="2400" b="1" dirty="0">
                <a:latin typeface="+mn-lt"/>
              </a:rPr>
              <a:t>Iron chloride</a:t>
            </a:r>
          </a:p>
          <a:p>
            <a:pPr marL="457200" indent="-457200">
              <a:buAutoNum type="alphaLcPeriod"/>
            </a:pPr>
            <a:endParaRPr lang="en-US" sz="2400" b="1" dirty="0">
              <a:latin typeface="+mn-lt"/>
            </a:endParaRPr>
          </a:p>
          <a:p>
            <a:pPr marL="457200" indent="-457200">
              <a:buAutoNum type="alphaLcPeriod"/>
            </a:pPr>
            <a:endParaRPr lang="en-US" sz="2400" b="1" dirty="0">
              <a:latin typeface="+mn-lt"/>
            </a:endParaRPr>
          </a:p>
        </p:txBody>
      </p:sp>
      <p:sp>
        <p:nvSpPr>
          <p:cNvPr id="114" name="Rectangle 113"/>
          <p:cNvSpPr/>
          <p:nvPr/>
        </p:nvSpPr>
        <p:spPr>
          <a:xfrm>
            <a:off x="533400" y="2514600"/>
            <a:ext cx="2590800" cy="38100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Slide Number Placeholder 117"/>
          <p:cNvSpPr>
            <a:spLocks noGrp="1"/>
          </p:cNvSpPr>
          <p:nvPr>
            <p:ph type="sldNum" sz="quarter" idx="4"/>
          </p:nvPr>
        </p:nvSpPr>
        <p:spPr/>
        <p:txBody>
          <a:bodyPr/>
          <a:lstStyle/>
          <a:p>
            <a:pPr>
              <a:defRPr/>
            </a:pPr>
            <a:fld id="{A9A5158B-59F5-4681-9063-378CB2E808EA}" type="slidenum">
              <a:rPr lang="en-US" smtClean="0"/>
              <a:pPr>
                <a:defRPr/>
              </a:pPr>
              <a:t>23</a:t>
            </a:fld>
            <a:endParaRPr lang="en-US"/>
          </a:p>
        </p:txBody>
      </p:sp>
      <p:pic>
        <p:nvPicPr>
          <p:cNvPr id="15" name="Audio 1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3365"/>
    </mc:Choice>
    <mc:Fallback xmlns="">
      <p:transition spd="slow" advTm="333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5"/>
                </p:tgtEl>
              </p:cMediaNode>
            </p:audio>
          </p:childTnLst>
        </p:cTn>
      </p:par>
    </p:tnLst>
    <p:bldLst>
      <p:bldP spid="1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a:t>Chemistry: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4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4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4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286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0" name="Rectangle 106"/>
          <p:cNvSpPr>
            <a:spLocks noChangeArrowheads="1"/>
          </p:cNvSpPr>
          <p:nvPr/>
        </p:nvSpPr>
        <p:spPr bwMode="auto">
          <a:xfrm>
            <a:off x="0" y="1190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10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1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112"/>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1" name="Rectangle 114"/>
          <p:cNvSpPr>
            <a:spLocks noChangeArrowheads="1"/>
          </p:cNvSpPr>
          <p:nvPr/>
        </p:nvSpPr>
        <p:spPr bwMode="auto">
          <a:xfrm>
            <a:off x="0" y="3352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4" name="TextBox 113"/>
          <p:cNvSpPr txBox="1"/>
          <p:nvPr/>
        </p:nvSpPr>
        <p:spPr>
          <a:xfrm>
            <a:off x="685800" y="1600200"/>
            <a:ext cx="8001000" cy="3785652"/>
          </a:xfrm>
          <a:prstGeom prst="rect">
            <a:avLst/>
          </a:prstGeom>
          <a:noFill/>
        </p:spPr>
        <p:txBody>
          <a:bodyPr wrap="square" rtlCol="0">
            <a:spAutoFit/>
          </a:bodyPr>
          <a:lstStyle/>
          <a:p>
            <a:r>
              <a:rPr lang="en-US" sz="2400" b="1" dirty="0">
                <a:latin typeface="+mn-lt"/>
              </a:rPr>
              <a:t>When 45.0 g of water are vaporized at its boiling point of</a:t>
            </a:r>
          </a:p>
          <a:p>
            <a:r>
              <a:rPr lang="en-US" sz="2400" b="1" dirty="0">
                <a:latin typeface="+mn-lt"/>
              </a:rPr>
              <a:t>100 C°, it requires 101.7 kJ of energy. What is the molar heat of vaporization of water in kJ/</a:t>
            </a:r>
            <a:r>
              <a:rPr lang="en-US" sz="2400" b="1" dirty="0" err="1">
                <a:latin typeface="+mn-lt"/>
              </a:rPr>
              <a:t>mol</a:t>
            </a:r>
            <a:r>
              <a:rPr lang="en-US" sz="2400" b="1" dirty="0">
                <a:latin typeface="+mn-lt"/>
              </a:rPr>
              <a:t>?</a:t>
            </a:r>
          </a:p>
          <a:p>
            <a:endParaRPr lang="en-US" sz="2400" b="1" dirty="0">
              <a:latin typeface="+mn-lt"/>
            </a:endParaRPr>
          </a:p>
          <a:p>
            <a:pPr marL="457200" indent="-457200">
              <a:buAutoNum type="alphaLcParenR"/>
            </a:pPr>
            <a:r>
              <a:rPr lang="en-US" sz="2400" b="1" dirty="0">
                <a:latin typeface="+mn-lt"/>
              </a:rPr>
              <a:t>.044 kJ/</a:t>
            </a:r>
            <a:r>
              <a:rPr lang="en-US" sz="2400" b="1" dirty="0" err="1">
                <a:latin typeface="+mn-lt"/>
              </a:rPr>
              <a:t>mol</a:t>
            </a:r>
            <a:endParaRPr lang="en-US" sz="2400" b="1" dirty="0">
              <a:latin typeface="+mn-lt"/>
            </a:endParaRPr>
          </a:p>
          <a:p>
            <a:pPr marL="457200" indent="-457200">
              <a:buAutoNum type="alphaLcParenR"/>
            </a:pPr>
            <a:r>
              <a:rPr lang="en-US" sz="2400" b="1" dirty="0">
                <a:latin typeface="+mn-lt"/>
              </a:rPr>
              <a:t>2.26 kJ/</a:t>
            </a:r>
            <a:r>
              <a:rPr lang="en-US" sz="2400" b="1" dirty="0" err="1">
                <a:latin typeface="+mn-lt"/>
              </a:rPr>
              <a:t>mol</a:t>
            </a:r>
            <a:endParaRPr lang="en-US" sz="2400" b="1" dirty="0">
              <a:latin typeface="+mn-lt"/>
            </a:endParaRPr>
          </a:p>
          <a:p>
            <a:pPr marL="457200" indent="-457200">
              <a:buAutoNum type="alphaLcParenR"/>
            </a:pPr>
            <a:r>
              <a:rPr lang="en-US" sz="2400" b="1" dirty="0">
                <a:latin typeface="+mn-lt"/>
              </a:rPr>
              <a:t>40.7 kJ/</a:t>
            </a:r>
            <a:r>
              <a:rPr lang="en-US" sz="2400" b="1" dirty="0" err="1">
                <a:latin typeface="+mn-lt"/>
              </a:rPr>
              <a:t>mol</a:t>
            </a:r>
            <a:endParaRPr lang="en-US" sz="2400" b="1" dirty="0">
              <a:latin typeface="+mn-lt"/>
            </a:endParaRPr>
          </a:p>
          <a:p>
            <a:pPr marL="457200" indent="-457200">
              <a:buAutoNum type="alphaLcParenR"/>
            </a:pPr>
            <a:r>
              <a:rPr lang="en-US" sz="2400" b="1" dirty="0">
                <a:latin typeface="+mn-lt"/>
              </a:rPr>
              <a:t>253 kJ/</a:t>
            </a:r>
            <a:r>
              <a:rPr lang="en-US" sz="2400" b="1" dirty="0" err="1">
                <a:latin typeface="+mn-lt"/>
              </a:rPr>
              <a:t>mol</a:t>
            </a:r>
            <a:endParaRPr lang="en-US" sz="2400" b="1" dirty="0">
              <a:latin typeface="+mn-lt"/>
            </a:endParaRPr>
          </a:p>
          <a:p>
            <a:pPr marL="457200" indent="-457200">
              <a:buAutoNum type="alphaLcParenR"/>
            </a:pPr>
            <a:endParaRPr lang="en-US" sz="2400" b="1" dirty="0">
              <a:latin typeface="+mn-lt"/>
            </a:endParaRPr>
          </a:p>
          <a:p>
            <a:endParaRPr lang="en-US" sz="2400" b="1" dirty="0">
              <a:latin typeface="+mn-lt"/>
            </a:endParaRPr>
          </a:p>
        </p:txBody>
      </p:sp>
      <p:sp>
        <p:nvSpPr>
          <p:cNvPr id="118" name="Slide Number Placeholder 117"/>
          <p:cNvSpPr>
            <a:spLocks noGrp="1"/>
          </p:cNvSpPr>
          <p:nvPr>
            <p:ph type="sldNum" sz="quarter" idx="4"/>
          </p:nvPr>
        </p:nvSpPr>
        <p:spPr/>
        <p:txBody>
          <a:bodyPr/>
          <a:lstStyle/>
          <a:p>
            <a:pPr>
              <a:defRPr/>
            </a:pPr>
            <a:fld id="{A9A5158B-59F5-4681-9063-378CB2E808EA}" type="slidenum">
              <a:rPr lang="en-US" smtClean="0"/>
              <a:pPr>
                <a:defRPr/>
              </a:pPr>
              <a:t>24</a:t>
            </a:fld>
            <a:endParaRPr lang="en-US"/>
          </a:p>
        </p:txBody>
      </p:sp>
      <p:pic>
        <p:nvPicPr>
          <p:cNvPr id="886895" name="Picture 1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0" y="3858260"/>
            <a:ext cx="2616200" cy="401637"/>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Audio 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667"/>
    </mc:Choice>
    <mc:Fallback xmlns="">
      <p:transition spd="slow" advTm="206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6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a:t>Chemistry: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4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4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4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TextBox 62"/>
          <p:cNvSpPr txBox="1"/>
          <p:nvPr/>
        </p:nvSpPr>
        <p:spPr>
          <a:xfrm>
            <a:off x="533400" y="2362201"/>
            <a:ext cx="8153400" cy="2800767"/>
          </a:xfrm>
          <a:prstGeom prst="rect">
            <a:avLst/>
          </a:prstGeom>
          <a:noFill/>
        </p:spPr>
        <p:txBody>
          <a:bodyPr wrap="square" rtlCol="0">
            <a:spAutoFit/>
          </a:bodyPr>
          <a:lstStyle/>
          <a:p>
            <a:pPr marL="342900" indent="-342900">
              <a:buFont typeface="+mj-lt"/>
              <a:buAutoNum type="arabicPeriod"/>
            </a:pPr>
            <a:endParaRPr lang="en-US" sz="2200" b="1" dirty="0">
              <a:latin typeface="+mn-lt"/>
            </a:endParaRPr>
          </a:p>
          <a:p>
            <a:pPr marL="342900" indent="-342900">
              <a:buFont typeface="+mj-lt"/>
              <a:buAutoNum type="arabicPeriod"/>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endParaRPr lang="en-US" sz="2200" b="1" dirty="0">
              <a:latin typeface="+mn-lt"/>
            </a:endParaRPr>
          </a:p>
          <a:p>
            <a:pPr marL="457200" indent="-457200"/>
            <a:endParaRPr lang="en-US" sz="2000" b="1" dirty="0">
              <a:latin typeface="+mn-lt"/>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286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0" name="Rectangle 106"/>
          <p:cNvSpPr>
            <a:spLocks noChangeArrowheads="1"/>
          </p:cNvSpPr>
          <p:nvPr/>
        </p:nvSpPr>
        <p:spPr bwMode="auto">
          <a:xfrm>
            <a:off x="0" y="1190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10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1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112"/>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1" name="Rectangle 114"/>
          <p:cNvSpPr>
            <a:spLocks noChangeArrowheads="1"/>
          </p:cNvSpPr>
          <p:nvPr/>
        </p:nvSpPr>
        <p:spPr bwMode="auto">
          <a:xfrm>
            <a:off x="0" y="3352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5" name="TextBox 114"/>
          <p:cNvSpPr txBox="1"/>
          <p:nvPr/>
        </p:nvSpPr>
        <p:spPr>
          <a:xfrm>
            <a:off x="533400" y="1676400"/>
            <a:ext cx="8001000" cy="3046988"/>
          </a:xfrm>
          <a:prstGeom prst="rect">
            <a:avLst/>
          </a:prstGeom>
          <a:noFill/>
        </p:spPr>
        <p:txBody>
          <a:bodyPr wrap="square" rtlCol="0">
            <a:spAutoFit/>
          </a:bodyPr>
          <a:lstStyle/>
          <a:p>
            <a:r>
              <a:rPr lang="en-US" sz="2400" b="1" dirty="0">
                <a:latin typeface="+mn-lt"/>
              </a:rPr>
              <a:t>In which chemical reaction does neutralization occur?</a:t>
            </a:r>
          </a:p>
          <a:p>
            <a:endParaRPr lang="en-US" sz="2400" b="1" dirty="0">
              <a:latin typeface="+mn-lt"/>
            </a:endParaRPr>
          </a:p>
          <a:p>
            <a:pPr marL="457200" indent="-457200">
              <a:buFont typeface="+mj-lt"/>
              <a:buAutoNum type="alphaLcPeriod"/>
            </a:pPr>
            <a:r>
              <a:rPr lang="en-US" sz="2400" b="1" dirty="0">
                <a:latin typeface="+mn-lt"/>
              </a:rPr>
              <a:t>HNO</a:t>
            </a:r>
            <a:r>
              <a:rPr lang="en-US" sz="2400" b="1" baseline="-25000" dirty="0">
                <a:latin typeface="+mn-lt"/>
              </a:rPr>
              <a:t>3</a:t>
            </a:r>
            <a:r>
              <a:rPr lang="en-US" sz="2400" b="1" dirty="0">
                <a:latin typeface="+mn-lt"/>
              </a:rPr>
              <a:t> + KOH </a:t>
            </a:r>
            <a:r>
              <a:rPr lang="en-US" sz="2400" b="1" dirty="0">
                <a:latin typeface="+mn-lt"/>
                <a:sym typeface="Wingdings" pitchFamily="2" charset="2"/>
              </a:rPr>
              <a:t> KNO</a:t>
            </a:r>
            <a:r>
              <a:rPr lang="en-US" sz="2400" b="1" baseline="-25000" dirty="0">
                <a:latin typeface="+mn-lt"/>
                <a:sym typeface="Wingdings" pitchFamily="2" charset="2"/>
              </a:rPr>
              <a:t>3</a:t>
            </a:r>
            <a:r>
              <a:rPr lang="en-US" sz="2400" b="1" dirty="0">
                <a:latin typeface="+mn-lt"/>
                <a:sym typeface="Wingdings" pitchFamily="2" charset="2"/>
              </a:rPr>
              <a:t>  + H</a:t>
            </a:r>
            <a:r>
              <a:rPr lang="en-US" sz="2400" b="1" baseline="-25000" dirty="0">
                <a:latin typeface="+mn-lt"/>
                <a:sym typeface="Wingdings" pitchFamily="2" charset="2"/>
              </a:rPr>
              <a:t>2</a:t>
            </a:r>
            <a:r>
              <a:rPr lang="en-US" sz="2400" b="1" dirty="0">
                <a:latin typeface="+mn-lt"/>
                <a:sym typeface="Wingdings" pitchFamily="2" charset="2"/>
              </a:rPr>
              <a:t>0</a:t>
            </a:r>
          </a:p>
          <a:p>
            <a:pPr marL="457200" indent="-457200">
              <a:buFont typeface="+mj-lt"/>
              <a:buAutoNum type="alphaLcPeriod"/>
            </a:pPr>
            <a:r>
              <a:rPr lang="en-US" sz="2400" b="1" dirty="0">
                <a:latin typeface="+mn-lt"/>
                <a:sym typeface="Wingdings" pitchFamily="2" charset="2"/>
              </a:rPr>
              <a:t>4Fe +  3O</a:t>
            </a:r>
            <a:r>
              <a:rPr lang="en-US" sz="2400" b="1" baseline="-25000" dirty="0">
                <a:latin typeface="+mn-lt"/>
                <a:sym typeface="Wingdings" pitchFamily="2" charset="2"/>
              </a:rPr>
              <a:t>2</a:t>
            </a:r>
            <a:r>
              <a:rPr lang="en-US" sz="2400" b="1" dirty="0">
                <a:latin typeface="+mn-lt"/>
                <a:sym typeface="Wingdings" pitchFamily="2" charset="2"/>
              </a:rPr>
              <a:t>    2Fe</a:t>
            </a:r>
            <a:r>
              <a:rPr lang="en-US" sz="2400" b="1" baseline="-25000" dirty="0">
                <a:latin typeface="+mn-lt"/>
                <a:sym typeface="Wingdings" pitchFamily="2" charset="2"/>
              </a:rPr>
              <a:t>2</a:t>
            </a:r>
            <a:r>
              <a:rPr lang="en-US" sz="2400" b="1" dirty="0">
                <a:latin typeface="+mn-lt"/>
                <a:sym typeface="Wingdings" pitchFamily="2" charset="2"/>
              </a:rPr>
              <a:t>O</a:t>
            </a:r>
            <a:r>
              <a:rPr lang="en-US" sz="2400" b="1" baseline="-25000" dirty="0">
                <a:latin typeface="+mn-lt"/>
                <a:sym typeface="Wingdings" pitchFamily="2" charset="2"/>
              </a:rPr>
              <a:t>3</a:t>
            </a:r>
          </a:p>
          <a:p>
            <a:pPr marL="457200" indent="-457200">
              <a:buFont typeface="+mj-lt"/>
              <a:buAutoNum type="alphaLcPeriod"/>
            </a:pPr>
            <a:r>
              <a:rPr lang="en-US" sz="2400" b="1" dirty="0" err="1">
                <a:latin typeface="+mn-lt"/>
                <a:sym typeface="Wingdings" pitchFamily="2" charset="2"/>
              </a:rPr>
              <a:t>NaCl</a:t>
            </a:r>
            <a:r>
              <a:rPr lang="en-US" sz="2400" b="1" dirty="0">
                <a:latin typeface="+mn-lt"/>
                <a:sym typeface="Wingdings" pitchFamily="2" charset="2"/>
              </a:rPr>
              <a:t> + AgNO</a:t>
            </a:r>
            <a:r>
              <a:rPr lang="en-US" sz="2400" b="1" baseline="-25000" dirty="0">
                <a:latin typeface="+mn-lt"/>
                <a:sym typeface="Wingdings" pitchFamily="2" charset="2"/>
              </a:rPr>
              <a:t>3</a:t>
            </a:r>
            <a:r>
              <a:rPr lang="en-US" sz="2400" b="1" dirty="0">
                <a:latin typeface="+mn-lt"/>
                <a:sym typeface="Wingdings" pitchFamily="2" charset="2"/>
              </a:rPr>
              <a:t>  NaNO</a:t>
            </a:r>
            <a:r>
              <a:rPr lang="en-US" sz="2400" b="1" baseline="-25000" dirty="0">
                <a:latin typeface="+mn-lt"/>
                <a:sym typeface="Wingdings" pitchFamily="2" charset="2"/>
              </a:rPr>
              <a:t>3 </a:t>
            </a:r>
            <a:r>
              <a:rPr lang="en-US" sz="2400" b="1" dirty="0">
                <a:latin typeface="+mn-lt"/>
                <a:sym typeface="Wingdings" pitchFamily="2" charset="2"/>
              </a:rPr>
              <a:t>+ </a:t>
            </a:r>
            <a:r>
              <a:rPr lang="en-US" sz="2400" b="1" dirty="0" err="1">
                <a:latin typeface="+mn-lt"/>
                <a:sym typeface="Wingdings" pitchFamily="2" charset="2"/>
              </a:rPr>
              <a:t>AgCl</a:t>
            </a:r>
            <a:endParaRPr lang="en-US" sz="2400" b="1" dirty="0">
              <a:latin typeface="+mn-lt"/>
              <a:sym typeface="Wingdings" pitchFamily="2" charset="2"/>
            </a:endParaRPr>
          </a:p>
          <a:p>
            <a:pPr marL="457200" indent="-457200">
              <a:buFont typeface="+mj-lt"/>
              <a:buAutoNum type="alphaLcPeriod"/>
            </a:pPr>
            <a:r>
              <a:rPr lang="en-US" sz="2400" b="1" dirty="0">
                <a:latin typeface="+mn-lt"/>
                <a:sym typeface="Wingdings" pitchFamily="2" charset="2"/>
              </a:rPr>
              <a:t>Zn + 2HCl  ZnCl</a:t>
            </a:r>
            <a:r>
              <a:rPr lang="en-US" sz="2400" b="1" baseline="-25000" dirty="0">
                <a:latin typeface="+mn-lt"/>
                <a:sym typeface="Wingdings" pitchFamily="2" charset="2"/>
              </a:rPr>
              <a:t>2</a:t>
            </a:r>
            <a:r>
              <a:rPr lang="en-US" sz="2400" b="1" dirty="0">
                <a:latin typeface="+mn-lt"/>
                <a:sym typeface="Wingdings" pitchFamily="2" charset="2"/>
              </a:rPr>
              <a:t> + H</a:t>
            </a:r>
            <a:r>
              <a:rPr lang="en-US" sz="2400" b="1" baseline="-25000" dirty="0">
                <a:latin typeface="+mn-lt"/>
                <a:sym typeface="Wingdings" pitchFamily="2" charset="2"/>
              </a:rPr>
              <a:t>2</a:t>
            </a:r>
          </a:p>
          <a:p>
            <a:pPr marL="457200" indent="-457200">
              <a:buAutoNum type="alphaLcPeriod"/>
            </a:pPr>
            <a:endParaRPr lang="en-US" sz="2400" b="1" dirty="0">
              <a:latin typeface="+mn-lt"/>
            </a:endParaRPr>
          </a:p>
          <a:p>
            <a:pPr marL="457200" indent="-457200">
              <a:buAutoNum type="alphaLcPeriod"/>
            </a:pPr>
            <a:endParaRPr lang="en-US" sz="2400" b="1" dirty="0">
              <a:latin typeface="+mn-lt"/>
            </a:endParaRPr>
          </a:p>
        </p:txBody>
      </p:sp>
      <p:sp>
        <p:nvSpPr>
          <p:cNvPr id="117" name="Rectangle 116"/>
          <p:cNvSpPr/>
          <p:nvPr/>
        </p:nvSpPr>
        <p:spPr>
          <a:xfrm>
            <a:off x="533400" y="2394099"/>
            <a:ext cx="4419600" cy="45720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Slide Number Placeholder 118"/>
          <p:cNvSpPr>
            <a:spLocks noGrp="1"/>
          </p:cNvSpPr>
          <p:nvPr>
            <p:ph type="sldNum" sz="quarter" idx="4"/>
          </p:nvPr>
        </p:nvSpPr>
        <p:spPr/>
        <p:txBody>
          <a:bodyPr/>
          <a:lstStyle/>
          <a:p>
            <a:pPr>
              <a:defRPr/>
            </a:pPr>
            <a:fld id="{A9A5158B-59F5-4681-9063-378CB2E808EA}" type="slidenum">
              <a:rPr lang="en-US" smtClean="0"/>
              <a:pPr>
                <a:defRPr/>
              </a:pPr>
              <a:t>25</a:t>
            </a:fld>
            <a:endParaRPr lang="en-US"/>
          </a:p>
        </p:txBody>
      </p: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8187"/>
    </mc:Choice>
    <mc:Fallback xmlns="">
      <p:transition spd="slow" advTm="581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1"/>
                </p:tgtEl>
              </p:cMediaNode>
            </p:audio>
          </p:childTnLst>
        </p:cTn>
      </p:par>
    </p:tnLst>
    <p:bldLst>
      <p:bldP spid="1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534400" cy="4572000"/>
          </a:xfrm>
          <a:ln>
            <a:noFill/>
          </a:ln>
        </p:spPr>
        <p:txBody>
          <a:bodyPr/>
          <a:lstStyle/>
          <a:p>
            <a:pPr marL="0">
              <a:spcBef>
                <a:spcPts val="0"/>
              </a:spcBef>
              <a:buNone/>
            </a:pPr>
            <a:r>
              <a:rPr lang="en-US" sz="2800" dirty="0"/>
              <a:t>This concludes the student performance information for the  spring 2014 end-of-course Earth Science, Biology, and Chemistry SOL tests.</a:t>
            </a:r>
          </a:p>
          <a:p>
            <a:pPr>
              <a:spcBef>
                <a:spcPts val="0"/>
              </a:spcBef>
              <a:buNone/>
            </a:pPr>
            <a:endParaRPr lang="en-US" sz="2800" dirty="0"/>
          </a:p>
          <a:p>
            <a:pPr marL="0">
              <a:spcBef>
                <a:spcPts val="0"/>
              </a:spcBef>
              <a:buNone/>
            </a:pPr>
            <a:r>
              <a:rPr lang="en-US" sz="2800" dirty="0"/>
              <a:t>Additionally, test preparation </a:t>
            </a:r>
            <a:r>
              <a:rPr lang="en-US" sz="2800" b="1" dirty="0"/>
              <a:t>practice items </a:t>
            </a:r>
            <a:r>
              <a:rPr lang="en-US" sz="2800" dirty="0"/>
              <a:t>for</a:t>
            </a:r>
          </a:p>
          <a:p>
            <a:pPr marL="0">
              <a:spcBef>
                <a:spcPts val="0"/>
              </a:spcBef>
              <a:buNone/>
            </a:pPr>
            <a:r>
              <a:rPr lang="en-US" sz="2800" dirty="0"/>
              <a:t>these tests can be found on the Virginia Department of Education Web site at:</a:t>
            </a:r>
          </a:p>
          <a:p>
            <a:pPr>
              <a:spcBef>
                <a:spcPts val="0"/>
              </a:spcBef>
              <a:buNone/>
            </a:pPr>
            <a:endParaRPr lang="en-US" sz="2000" b="1" dirty="0">
              <a:solidFill>
                <a:srgbClr val="002060"/>
              </a:solidFill>
            </a:endParaRPr>
          </a:p>
          <a:p>
            <a:pPr marL="0" indent="0" eaLnBrk="1" hangingPunct="1">
              <a:buNone/>
            </a:pPr>
            <a:r>
              <a:rPr lang="en-US" sz="2000" b="1" dirty="0">
                <a:solidFill>
                  <a:srgbClr val="0033CC"/>
                </a:solidFill>
                <a:hlinkClick r:id="rId5"/>
              </a:rPr>
              <a:t>https://www.doe.virginia.gov/teaching-learning-assessment/student-assessment/sol-practice-items-all-subjects</a:t>
            </a:r>
            <a:r>
              <a:rPr lang="en-US" sz="2000" b="1" dirty="0">
                <a:solidFill>
                  <a:srgbClr val="0033CC"/>
                </a:solidFill>
                <a:hlinkClick r:id="rId6"/>
              </a:rPr>
              <a:t> </a:t>
            </a:r>
            <a:endParaRPr lang="en-US" sz="2000" b="1" dirty="0">
              <a:solidFill>
                <a:srgbClr val="0033CC"/>
              </a:solidFill>
            </a:endParaRPr>
          </a:p>
          <a:p>
            <a:pPr marL="114300" indent="-457200" eaLnBrk="1" hangingPunct="1">
              <a:buNone/>
            </a:pPr>
            <a:r>
              <a:rPr lang="en-US" sz="2000" b="1" dirty="0"/>
              <a:t> </a:t>
            </a:r>
          </a:p>
          <a:p>
            <a:pPr marL="114300" indent="-457200" eaLnBrk="1" hangingPunct="1">
              <a:buNone/>
            </a:pPr>
            <a:endParaRPr lang="en-US" sz="2000" b="1" dirty="0"/>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a:solidFill>
                  <a:srgbClr val="4F6228"/>
                </a:solidFill>
              </a:rPr>
              <a:t>Practice Items</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8" imgW="114151" imgH="215619" progId="Equation.3">
                  <p:embed/>
                </p:oleObj>
              </mc:Choice>
              <mc:Fallback>
                <p:oleObj name="Equation" r:id="rId8" imgW="114151" imgH="215619" progId="Equation.3">
                  <p:embed/>
                  <p:pic>
                    <p:nvPicPr>
                      <p:cNvPr id="0" name="Picture 69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6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1" imgW="114151" imgH="215619" progId="Equation.3">
                  <p:embed/>
                </p:oleObj>
              </mc:Choice>
              <mc:Fallback>
                <p:oleObj name="Equation" r:id="rId11" imgW="114151" imgH="215619" progId="Equation.3">
                  <p:embed/>
                  <p:pic>
                    <p:nvPicPr>
                      <p:cNvPr id="0" name="Picture 6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55" name="Straight Connector 5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52" name="Slide Number Placeholder 51"/>
          <p:cNvSpPr>
            <a:spLocks noGrp="1"/>
          </p:cNvSpPr>
          <p:nvPr>
            <p:ph type="sldNum" sz="quarter" idx="4"/>
          </p:nvPr>
        </p:nvSpPr>
        <p:spPr/>
        <p:txBody>
          <a:bodyPr/>
          <a:lstStyle/>
          <a:p>
            <a:pPr>
              <a:defRPr/>
            </a:pPr>
            <a:fld id="{A9A5158B-59F5-4681-9063-378CB2E808EA}" type="slidenum">
              <a:rPr lang="en-US" smtClean="0"/>
              <a:pPr>
                <a:defRPr/>
              </a:pPr>
              <a:t>26</a:t>
            </a:fld>
            <a:endParaRPr lang="en-US"/>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252"/>
    </mc:Choice>
    <mc:Fallback xmlns="">
      <p:transition spd="slow" advTm="262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marL="0" algn="ctr">
              <a:spcBef>
                <a:spcPts val="0"/>
              </a:spcBef>
              <a:buNone/>
            </a:pPr>
            <a:r>
              <a:rPr lang="en-US" sz="2800" b="1" dirty="0"/>
              <a:t>For questions regarding assessment, please contact</a:t>
            </a:r>
          </a:p>
          <a:p>
            <a:pPr marL="0" algn="ctr">
              <a:spcBef>
                <a:spcPts val="0"/>
              </a:spcBef>
              <a:buNone/>
            </a:pPr>
            <a:r>
              <a:rPr lang="en-US" sz="2800" b="1" dirty="0">
                <a:solidFill>
                  <a:srgbClr val="77933C"/>
                </a:solidFill>
                <a:hlinkClick r:id="rId5"/>
              </a:rPr>
              <a:t>Student_assessment@doe.virginia.gov</a:t>
            </a:r>
            <a:endParaRPr lang="en-US" sz="2800" b="1" dirty="0">
              <a:solidFill>
                <a:srgbClr val="77933C"/>
              </a:solidFill>
            </a:endParaRPr>
          </a:p>
          <a:p>
            <a:pPr marL="0" algn="ctr">
              <a:spcBef>
                <a:spcPts val="0"/>
              </a:spcBef>
              <a:buNone/>
            </a:pPr>
            <a:endParaRPr lang="en-US" sz="2800" b="1" dirty="0"/>
          </a:p>
          <a:p>
            <a:pPr marL="0" algn="ctr">
              <a:spcBef>
                <a:spcPts val="0"/>
              </a:spcBef>
              <a:buNone/>
            </a:pPr>
            <a:r>
              <a:rPr lang="en-US" sz="2800" b="1" dirty="0"/>
              <a:t>For questions regarding instruction, please contact </a:t>
            </a:r>
            <a:r>
              <a:rPr lang="en-US" sz="2800" b="1" dirty="0">
                <a:hlinkClick r:id="rId6"/>
              </a:rPr>
              <a:t>Instruction@doe.virginia.gov</a:t>
            </a:r>
            <a:endParaRPr lang="en-US" sz="2800" b="1" dirty="0"/>
          </a:p>
          <a:p>
            <a:pPr>
              <a:spcBef>
                <a:spcPts val="0"/>
              </a:spcBef>
              <a:buNone/>
            </a:pPr>
            <a:endParaRPr lang="en-US" sz="2800" dirty="0"/>
          </a:p>
          <a:p>
            <a:pPr marL="114300" indent="-457200" eaLnBrk="1" hangingPunct="1">
              <a:buNone/>
            </a:pPr>
            <a:endParaRPr lang="en-US" sz="2000" b="1" dirty="0"/>
          </a:p>
          <a:p>
            <a:pPr marL="114300" indent="-457200" eaLnBrk="1" hangingPunct="1">
              <a:buFont typeface="Wingdings 2" pitchFamily="18" charset="2"/>
              <a:buAutoNum type="alphaLcParenR"/>
            </a:pPr>
            <a:endParaRPr lang="en-US" sz="2400" dirty="0"/>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a:solidFill>
                  <a:srgbClr val="4F6228"/>
                </a:solidFill>
              </a:rPr>
              <a:t>Contact Information</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solidFill>
                <a:prstClr val="black"/>
              </a:solidFill>
            </a:endParaRPr>
          </a:p>
          <a:p>
            <a:r>
              <a:rPr lang="en-US" b="1" dirty="0">
                <a:solidFill>
                  <a:prstClr val="black"/>
                </a:solidFill>
              </a:rPr>
              <a:t> </a:t>
            </a: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8" imgW="114151" imgH="215619" progId="Equation.3">
                  <p:embed/>
                </p:oleObj>
              </mc:Choice>
              <mc:Fallback>
                <p:oleObj name="Equation" r:id="rId8" imgW="114151" imgH="215619" progId="Equation.3">
                  <p:embed/>
                  <p:pic>
                    <p:nvPicPr>
                      <p:cNvPr id="0" name="Picture 6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6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1" imgW="114151" imgH="215619" progId="Equation.3">
                  <p:embed/>
                </p:oleObj>
              </mc:Choice>
              <mc:Fallback>
                <p:oleObj name="Equation" r:id="rId11" imgW="114151" imgH="215619" progId="Equation.3">
                  <p:embed/>
                  <p:pic>
                    <p:nvPicPr>
                      <p:cNvPr id="0" name="Picture 6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cxnSp>
        <p:nvCxnSpPr>
          <p:cNvPr id="54" name="Straight Connector 53"/>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56" name="Slide Number Placeholder 55"/>
          <p:cNvSpPr>
            <a:spLocks noGrp="1"/>
          </p:cNvSpPr>
          <p:nvPr>
            <p:ph type="sldNum" sz="quarter" idx="4"/>
          </p:nvPr>
        </p:nvSpPr>
        <p:spPr/>
        <p:txBody>
          <a:bodyPr/>
          <a:lstStyle/>
          <a:p>
            <a:pPr>
              <a:defRPr/>
            </a:pPr>
            <a:fld id="{A9A5158B-59F5-4681-9063-378CB2E808EA}" type="slidenum">
              <a:rPr lang="en-US" smtClean="0"/>
              <a:pPr>
                <a:defRPr/>
              </a:pPr>
              <a:t>27</a:t>
            </a:fld>
            <a:endParaRPr lang="en-US"/>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66363938"/>
      </p:ext>
    </p:extLst>
  </p:cSld>
  <p:clrMapOvr>
    <a:masterClrMapping/>
  </p:clrMapOvr>
  <mc:AlternateContent xmlns:mc="http://schemas.openxmlformats.org/markup-compatibility/2006" xmlns:p14="http://schemas.microsoft.com/office/powerpoint/2010/main">
    <mc:Choice Requires="p14">
      <p:transition spd="slow" p14:dur="2000" advTm="21695"/>
    </mc:Choice>
    <mc:Fallback xmlns="">
      <p:transition spd="slow" advTm="216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24000"/>
            <a:ext cx="8229600" cy="4525963"/>
          </a:xfrm>
        </p:spPr>
        <p:txBody>
          <a:bodyPr/>
          <a:lstStyle/>
          <a:p>
            <a:pPr marL="0">
              <a:spcBef>
                <a:spcPts val="0"/>
              </a:spcBef>
              <a:buNone/>
            </a:pPr>
            <a:r>
              <a:rPr lang="en-US" sz="2400" b="1" dirty="0">
                <a:solidFill>
                  <a:srgbClr val="77933C"/>
                </a:solidFill>
              </a:rPr>
              <a:t>Students had difficulty with items that require at least a</a:t>
            </a:r>
          </a:p>
          <a:p>
            <a:pPr marL="0">
              <a:spcBef>
                <a:spcPts val="0"/>
              </a:spcBef>
              <a:buNone/>
            </a:pPr>
            <a:r>
              <a:rPr lang="en-US" sz="2400" b="1" dirty="0">
                <a:solidFill>
                  <a:srgbClr val="77933C"/>
                </a:solidFill>
              </a:rPr>
              <a:t>two-step analytic process.</a:t>
            </a:r>
          </a:p>
          <a:p>
            <a:pPr marL="0">
              <a:spcBef>
                <a:spcPts val="0"/>
              </a:spcBef>
              <a:buNone/>
            </a:pPr>
            <a:endParaRPr lang="en-US" sz="2400" b="1" dirty="0">
              <a:solidFill>
                <a:srgbClr val="77933C"/>
              </a:solidFill>
            </a:endParaRPr>
          </a:p>
          <a:p>
            <a:pPr marL="0">
              <a:spcBef>
                <a:spcPts val="0"/>
              </a:spcBef>
              <a:buNone/>
            </a:pPr>
            <a:r>
              <a:rPr lang="en-US" sz="2400" b="1" dirty="0">
                <a:solidFill>
                  <a:srgbClr val="77933C"/>
                </a:solidFill>
              </a:rPr>
              <a:t>Students had difficulty with items that require fine discrimination of related concepts and using the application of those concepts to answer a question.</a:t>
            </a:r>
          </a:p>
          <a:p>
            <a:pPr marL="0">
              <a:spcBef>
                <a:spcPts val="0"/>
              </a:spcBef>
              <a:buNone/>
            </a:pPr>
            <a:endParaRPr lang="en-US" sz="2400" b="1" dirty="0">
              <a:solidFill>
                <a:srgbClr val="77933C"/>
              </a:solidFill>
            </a:endParaRPr>
          </a:p>
          <a:p>
            <a:pPr marL="0">
              <a:spcBef>
                <a:spcPts val="0"/>
              </a:spcBef>
              <a:buNone/>
            </a:pPr>
            <a:r>
              <a:rPr lang="en-US" sz="2400" b="1" dirty="0">
                <a:solidFill>
                  <a:srgbClr val="77933C"/>
                </a:solidFill>
              </a:rPr>
              <a:t>Students had difficulty with items that required using a “big- picture” understanding (residual knowledge) of a unified understanding of Earth Science concepts. </a:t>
            </a:r>
            <a:br>
              <a:rPr lang="en-US" sz="2400" b="1" dirty="0">
                <a:solidFill>
                  <a:srgbClr val="77933C"/>
                </a:solidFill>
              </a:rPr>
            </a:b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p:txBody>
      </p:sp>
      <p:sp>
        <p:nvSpPr>
          <p:cNvPr id="7" name="Title 6"/>
          <p:cNvSpPr>
            <a:spLocks noGrp="1"/>
          </p:cNvSpPr>
          <p:nvPr>
            <p:ph type="title"/>
          </p:nvPr>
        </p:nvSpPr>
        <p:spPr>
          <a:xfrm>
            <a:off x="304800" y="457200"/>
            <a:ext cx="8839200" cy="1143000"/>
          </a:xfrm>
        </p:spPr>
        <p:txBody>
          <a:bodyPr/>
          <a:lstStyle/>
          <a:p>
            <a:r>
              <a:rPr lang="en-US" sz="3200" b="1" dirty="0"/>
              <a:t>Earth Science:  Areas Needing Improvement</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1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8047632" y="6088040"/>
            <a:ext cx="1007389" cy="685800"/>
          </a:xfrm>
          <a:prstGeom prst="rect">
            <a:avLst/>
          </a:prstGeom>
          <a:noFill/>
        </p:spPr>
      </p:pic>
      <p:cxnSp>
        <p:nvCxnSpPr>
          <p:cNvPr id="16" name="Straight Connector 1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4"/>
          </p:nvPr>
        </p:nvSpPr>
        <p:spPr/>
        <p:txBody>
          <a:bodyPr/>
          <a:lstStyle/>
          <a:p>
            <a:pPr>
              <a:defRPr/>
            </a:pPr>
            <a:fld id="{A9A5158B-59F5-4681-9063-378CB2E808EA}" type="slidenum">
              <a:rPr lang="en-US" smtClean="0"/>
              <a:pPr>
                <a:defRPr/>
              </a:pPr>
              <a:t>3</a:t>
            </a:fld>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9354"/>
    </mc:Choice>
    <mc:Fallback xmlns="">
      <p:transition spd="slow" advTm="69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371600"/>
            <a:ext cx="8229600" cy="4525963"/>
          </a:xfrm>
        </p:spPr>
        <p:txBody>
          <a:bodyPr/>
          <a:lstStyle/>
          <a:p>
            <a:pPr marL="0">
              <a:spcBef>
                <a:spcPts val="0"/>
              </a:spcBef>
              <a:buNone/>
            </a:pPr>
            <a:r>
              <a:rPr lang="en-US" sz="2400" b="1" dirty="0">
                <a:solidFill>
                  <a:srgbClr val="77933C"/>
                </a:solidFill>
              </a:rPr>
              <a:t>Students had difficulty with items that require a broad understanding of the unifying role of convection across areas of the Earth science including Earth’s interior, the atmosphere, and oceans. (SOL ES.7, ES.10 and ES.12)</a:t>
            </a:r>
          </a:p>
          <a:p>
            <a:pPr marL="0">
              <a:spcBef>
                <a:spcPts val="0"/>
              </a:spcBef>
              <a:buNone/>
            </a:pPr>
            <a:endParaRPr lang="en-US" sz="2400" b="1" dirty="0">
              <a:solidFill>
                <a:srgbClr val="77933C"/>
              </a:solidFill>
            </a:endParaRPr>
          </a:p>
          <a:p>
            <a:pPr marL="0">
              <a:spcBef>
                <a:spcPts val="0"/>
              </a:spcBef>
              <a:buNone/>
            </a:pPr>
            <a:r>
              <a:rPr lang="en-US" sz="2400" b="1" dirty="0">
                <a:solidFill>
                  <a:srgbClr val="77933C"/>
                </a:solidFill>
              </a:rPr>
              <a:t>Students had difficulty with items that require a deeper understanding of Earth-materials (rocks, minerals, and fossils).  </a:t>
            </a:r>
          </a:p>
          <a:p>
            <a:pPr marL="0">
              <a:spcBef>
                <a:spcPts val="0"/>
              </a:spcBef>
              <a:buNone/>
            </a:pPr>
            <a:r>
              <a:rPr lang="en-US" sz="2400" b="1" dirty="0">
                <a:solidFill>
                  <a:srgbClr val="77933C"/>
                </a:solidFill>
              </a:rPr>
              <a:t>(SOL ES.4, ES.5, ES.9)</a:t>
            </a:r>
          </a:p>
          <a:p>
            <a:pPr marL="0">
              <a:spcBef>
                <a:spcPts val="0"/>
              </a:spcBef>
              <a:buNone/>
            </a:pPr>
            <a:endParaRPr lang="en-US" sz="2400" b="1" dirty="0">
              <a:solidFill>
                <a:srgbClr val="77933C"/>
              </a:solidFill>
            </a:endParaRPr>
          </a:p>
          <a:p>
            <a:pPr marL="0">
              <a:spcBef>
                <a:spcPts val="0"/>
              </a:spcBef>
              <a:buNone/>
            </a:pPr>
            <a:r>
              <a:rPr lang="en-US" sz="2400" b="1" dirty="0">
                <a:solidFill>
                  <a:srgbClr val="77933C"/>
                </a:solidFill>
              </a:rPr>
              <a:t>Students had difficulty with items related to  cross sections of rock sequences and interpreting the order of geologic events from diagrams. (SOL ES.2, ES.5, ES.7, ES.9)</a:t>
            </a: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p:txBody>
      </p:sp>
      <p:sp>
        <p:nvSpPr>
          <p:cNvPr id="7" name="Title 6"/>
          <p:cNvSpPr>
            <a:spLocks noGrp="1"/>
          </p:cNvSpPr>
          <p:nvPr>
            <p:ph type="title"/>
          </p:nvPr>
        </p:nvSpPr>
        <p:spPr>
          <a:xfrm>
            <a:off x="304800" y="457200"/>
            <a:ext cx="8839200" cy="1143000"/>
          </a:xfrm>
        </p:spPr>
        <p:txBody>
          <a:bodyPr/>
          <a:lstStyle/>
          <a:p>
            <a:r>
              <a:rPr lang="en-US" sz="3200" b="1" dirty="0"/>
              <a:t>Earth Science:  Areas Needing Improvement</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1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8047632" y="6088040"/>
            <a:ext cx="1007389" cy="685800"/>
          </a:xfrm>
          <a:prstGeom prst="rect">
            <a:avLst/>
          </a:prstGeom>
          <a:noFill/>
        </p:spPr>
      </p:pic>
      <p:cxnSp>
        <p:nvCxnSpPr>
          <p:cNvPr id="16" name="Straight Connector 1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4"/>
          </p:nvPr>
        </p:nvSpPr>
        <p:spPr/>
        <p:txBody>
          <a:bodyPr/>
          <a:lstStyle/>
          <a:p>
            <a:pPr>
              <a:defRPr/>
            </a:pPr>
            <a:fld id="{A9A5158B-59F5-4681-9063-378CB2E808EA}" type="slidenum">
              <a:rPr lang="en-US" smtClean="0"/>
              <a:pPr>
                <a:defRPr/>
              </a:pPr>
              <a:t>4</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4314"/>
    </mc:Choice>
    <mc:Fallback xmlns="">
      <p:transition spd="slow" advTm="343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r>
              <a:rPr lang="en-US" sz="2400" b="1" dirty="0"/>
              <a:t>There are five beakers, each containing a different volume of the same liquid.  This graph shows the mass of the liquid in each beaker at a constant temperature.</a:t>
            </a: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r>
              <a:rPr lang="en-US" sz="2400" b="1" dirty="0"/>
              <a:t>What is the approximate density of the liquid?</a:t>
            </a:r>
          </a:p>
          <a:p>
            <a:pPr marL="0" eaLnBrk="1" hangingPunct="1">
              <a:buFont typeface="Wingdings 2" pitchFamily="18" charset="2"/>
              <a:buNone/>
            </a:pPr>
            <a:endParaRPr lang="en-US" sz="2400" b="1" dirty="0">
              <a:solidFill>
                <a:srgbClr val="6600FF"/>
              </a:solidFill>
            </a:endParaRPr>
          </a:p>
          <a:p>
            <a:pPr marL="0" eaLnBrk="1" hangingPunct="1">
              <a:buNone/>
            </a:pPr>
            <a:endParaRPr lang="en-US" sz="2400" dirty="0"/>
          </a:p>
          <a:p>
            <a:pPr marL="0" eaLnBrk="1" hangingPunct="1">
              <a:buFont typeface="Wingdings 2" pitchFamily="18" charset="2"/>
              <a:buNone/>
            </a:pPr>
            <a:endParaRPr lang="en-US" sz="2400" b="1" dirty="0"/>
          </a:p>
        </p:txBody>
      </p:sp>
      <p:sp>
        <p:nvSpPr>
          <p:cNvPr id="7" name="Title 6"/>
          <p:cNvSpPr>
            <a:spLocks noGrp="1"/>
          </p:cNvSpPr>
          <p:nvPr>
            <p:ph type="title"/>
          </p:nvPr>
        </p:nvSpPr>
        <p:spPr>
          <a:xfrm>
            <a:off x="304800" y="457200"/>
            <a:ext cx="8839200" cy="1143000"/>
          </a:xfrm>
        </p:spPr>
        <p:txBody>
          <a:bodyPr/>
          <a:lstStyle/>
          <a:p>
            <a:r>
              <a:rPr lang="en-US" sz="3200" b="1" dirty="0"/>
              <a:t>Earth Science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1" imgW="114151" imgH="215619" progId="Equation.3">
                  <p:embed/>
                </p:oleObj>
              </mc:Choice>
              <mc:Fallback>
                <p:oleObj name="Equation" r:id="rId11" imgW="114151" imgH="215619" progId="Equation.3">
                  <p:embed/>
                  <p:pic>
                    <p:nvPicPr>
                      <p:cNvPr id="0" name="Picture 39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20" name="Chart 119"/>
          <p:cNvGraphicFramePr/>
          <p:nvPr/>
        </p:nvGraphicFramePr>
        <p:xfrm>
          <a:off x="2133600" y="2667000"/>
          <a:ext cx="4953000" cy="3276600"/>
        </p:xfrm>
        <a:graphic>
          <a:graphicData uri="http://schemas.openxmlformats.org/drawingml/2006/chart">
            <c:chart xmlns:c="http://schemas.openxmlformats.org/drawingml/2006/chart" xmlns:r="http://schemas.openxmlformats.org/officeDocument/2006/relationships" r:id="rId12"/>
          </a:graphicData>
        </a:graphic>
      </p:graphicFrame>
      <p:sp>
        <p:nvSpPr>
          <p:cNvPr id="519373" name="Rectangle 2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9372" name="Picture 20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038600" y="6248400"/>
            <a:ext cx="1304925" cy="409575"/>
          </a:xfrm>
          <a:prstGeom prst="rect">
            <a:avLst/>
          </a:prstGeom>
          <a:noFill/>
        </p:spPr>
      </p:pic>
      <p:sp>
        <p:nvSpPr>
          <p:cNvPr id="519374" name="Rectangle 20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 name="Slide Number Placeholder 110"/>
          <p:cNvSpPr>
            <a:spLocks noGrp="1"/>
          </p:cNvSpPr>
          <p:nvPr>
            <p:ph type="sldNum" sz="quarter" idx="4"/>
          </p:nvPr>
        </p:nvSpPr>
        <p:spPr>
          <a:xfrm>
            <a:off x="609600" y="6324600"/>
            <a:ext cx="533400" cy="365125"/>
          </a:xfrm>
        </p:spPr>
        <p:txBody>
          <a:bodyPr/>
          <a:lstStyle/>
          <a:p>
            <a:pPr>
              <a:defRPr/>
            </a:pPr>
            <a:fld id="{A9A5158B-59F5-4681-9063-378CB2E808EA}" type="slidenum">
              <a:rPr lang="en-US" smtClean="0"/>
              <a:pPr>
                <a:defRPr/>
              </a:pPr>
              <a:t>5</a:t>
            </a:fld>
            <a:endParaRPr lang="en-US" dirty="0"/>
          </a:p>
        </p:txBody>
      </p:sp>
      <p:pic>
        <p:nvPicPr>
          <p:cNvPr id="15" name="Audio 1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8862"/>
    </mc:Choice>
    <mc:Fallback xmlns="">
      <p:transition spd="slow" advTm="388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9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a:t>Earth Science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924800" y="60198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4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4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TextBox 62"/>
          <p:cNvSpPr txBox="1"/>
          <p:nvPr/>
        </p:nvSpPr>
        <p:spPr>
          <a:xfrm>
            <a:off x="533400" y="2362201"/>
            <a:ext cx="8153400" cy="2800767"/>
          </a:xfrm>
          <a:prstGeom prst="rect">
            <a:avLst/>
          </a:prstGeom>
          <a:noFill/>
        </p:spPr>
        <p:txBody>
          <a:bodyPr wrap="square" rtlCol="0">
            <a:spAutoFit/>
          </a:bodyPr>
          <a:lstStyle/>
          <a:p>
            <a:pPr marL="342900" indent="-342900">
              <a:buFont typeface="+mj-lt"/>
              <a:buAutoNum type="arabicPeriod"/>
            </a:pPr>
            <a:endParaRPr lang="en-US" sz="2200" b="1" dirty="0">
              <a:latin typeface="+mn-lt"/>
            </a:endParaRPr>
          </a:p>
          <a:p>
            <a:pPr marL="342900" indent="-342900">
              <a:buFont typeface="+mj-lt"/>
              <a:buAutoNum type="arabicPeriod"/>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endParaRPr lang="en-US" sz="2200" b="1" dirty="0">
              <a:latin typeface="+mn-lt"/>
            </a:endParaRPr>
          </a:p>
          <a:p>
            <a:pPr marL="457200" indent="-457200"/>
            <a:endParaRPr lang="en-US" sz="2000" b="1" dirty="0">
              <a:latin typeface="+mn-lt"/>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286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0" name="Rectangle 106"/>
          <p:cNvSpPr>
            <a:spLocks noChangeArrowheads="1"/>
          </p:cNvSpPr>
          <p:nvPr/>
        </p:nvSpPr>
        <p:spPr bwMode="auto">
          <a:xfrm>
            <a:off x="0" y="1190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10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1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1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 name="Rectangle 112"/>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1" name="Rectangle 114"/>
          <p:cNvSpPr>
            <a:spLocks noChangeArrowheads="1"/>
          </p:cNvSpPr>
          <p:nvPr/>
        </p:nvSpPr>
        <p:spPr bwMode="auto">
          <a:xfrm>
            <a:off x="0" y="3352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8" name="TextBox 117"/>
          <p:cNvSpPr txBox="1"/>
          <p:nvPr/>
        </p:nvSpPr>
        <p:spPr>
          <a:xfrm>
            <a:off x="533400" y="1371600"/>
            <a:ext cx="8077200" cy="2677656"/>
          </a:xfrm>
          <a:prstGeom prst="rect">
            <a:avLst/>
          </a:prstGeom>
          <a:noFill/>
        </p:spPr>
        <p:txBody>
          <a:bodyPr wrap="square" rtlCol="0">
            <a:spAutoFit/>
          </a:bodyPr>
          <a:lstStyle/>
          <a:p>
            <a:r>
              <a:rPr lang="en-US" sz="2400" b="1" dirty="0">
                <a:latin typeface="+mn-lt"/>
              </a:rPr>
              <a:t>Using the list of organisms shown, match the organism to the geologic time in which it </a:t>
            </a:r>
            <a:r>
              <a:rPr lang="en-US" sz="2400" b="1" u="sng" dirty="0">
                <a:latin typeface="+mn-lt"/>
              </a:rPr>
              <a:t>first</a:t>
            </a:r>
            <a:r>
              <a:rPr lang="en-US" sz="2400" b="1" dirty="0">
                <a:latin typeface="+mn-lt"/>
              </a:rPr>
              <a:t> appeared.  </a:t>
            </a:r>
          </a:p>
          <a:p>
            <a:endParaRPr lang="en-US" sz="2400" b="1" dirty="0">
              <a:latin typeface="+mn-lt"/>
            </a:endParaRPr>
          </a:p>
          <a:p>
            <a:endParaRPr lang="en-US" sz="2400" b="1" dirty="0">
              <a:latin typeface="+mn-lt"/>
            </a:endParaRPr>
          </a:p>
          <a:p>
            <a:endParaRPr lang="en-US" sz="2400" b="1" dirty="0">
              <a:latin typeface="+mn-lt"/>
            </a:endParaRPr>
          </a:p>
          <a:p>
            <a:endParaRPr lang="en-US" sz="2400" b="1" dirty="0">
              <a:latin typeface="+mn-lt"/>
            </a:endParaRPr>
          </a:p>
          <a:p>
            <a:endParaRPr lang="en-US" sz="2400" b="1" dirty="0">
              <a:latin typeface="+mn-lt"/>
            </a:endParaRPr>
          </a:p>
        </p:txBody>
      </p:sp>
      <p:graphicFrame>
        <p:nvGraphicFramePr>
          <p:cNvPr id="119" name="Table 118"/>
          <p:cNvGraphicFramePr>
            <a:graphicFrameLocks noGrp="1"/>
          </p:cNvGraphicFramePr>
          <p:nvPr/>
        </p:nvGraphicFramePr>
        <p:xfrm>
          <a:off x="762000" y="2590800"/>
          <a:ext cx="8001000" cy="1874520"/>
        </p:xfrm>
        <a:graphic>
          <a:graphicData uri="http://schemas.openxmlformats.org/drawingml/2006/table">
            <a:tbl>
              <a:tblPr firstRow="1" bandRow="1">
                <a:tableStyleId>{5C22544A-7EE6-4342-B048-85BDC9FD1C3A}</a:tableStyleId>
              </a:tblPr>
              <a:tblGrid>
                <a:gridCol w="3056562">
                  <a:extLst>
                    <a:ext uri="{9D8B030D-6E8A-4147-A177-3AD203B41FA5}">
                      <a16:colId xmlns:a16="http://schemas.microsoft.com/office/drawing/2014/main" val="20000"/>
                    </a:ext>
                  </a:extLst>
                </a:gridCol>
                <a:gridCol w="4944438">
                  <a:extLst>
                    <a:ext uri="{9D8B030D-6E8A-4147-A177-3AD203B41FA5}">
                      <a16:colId xmlns:a16="http://schemas.microsoft.com/office/drawing/2014/main" val="20001"/>
                    </a:ext>
                  </a:extLst>
                </a:gridCol>
              </a:tblGrid>
              <a:tr h="370840">
                <a:tc>
                  <a:txBody>
                    <a:bodyPr/>
                    <a:lstStyle/>
                    <a:p>
                      <a:pPr algn="ctr"/>
                      <a:r>
                        <a:rPr lang="en-US" dirty="0">
                          <a:solidFill>
                            <a:schemeClr val="bg1"/>
                          </a:solidFill>
                        </a:rPr>
                        <a:t>Geologic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9B71"/>
                    </a:solidFill>
                  </a:tcPr>
                </a:tc>
                <a:tc>
                  <a:txBody>
                    <a:bodyPr/>
                    <a:lstStyle/>
                    <a:p>
                      <a:pPr algn="ctr"/>
                      <a:r>
                        <a:rPr lang="en-US" dirty="0"/>
                        <a:t>Organism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9B71"/>
                    </a:solidFill>
                  </a:tcPr>
                </a:tc>
                <a:extLst>
                  <a:ext uri="{0D108BD9-81ED-4DB2-BD59-A6C34878D82A}">
                    <a16:rowId xmlns:a16="http://schemas.microsoft.com/office/drawing/2014/main" val="10000"/>
                  </a:ext>
                </a:extLst>
              </a:tr>
              <a:tr h="391160">
                <a:tc>
                  <a:txBody>
                    <a:bodyPr/>
                    <a:lstStyle/>
                    <a:p>
                      <a:pPr algn="ctr"/>
                      <a:r>
                        <a:rPr lang="en-US" b="1" dirty="0"/>
                        <a:t>Cenozoic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C0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b="1" dirty="0"/>
                        <a:t>Mesozoic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US" b="1" dirty="0"/>
                        <a:t>Paleozoic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US" b="1" dirty="0"/>
                        <a:t>      Precambrian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21" name="TextBox 120"/>
          <p:cNvSpPr txBox="1"/>
          <p:nvPr/>
        </p:nvSpPr>
        <p:spPr>
          <a:xfrm>
            <a:off x="838200" y="5253256"/>
            <a:ext cx="7162800" cy="646331"/>
          </a:xfrm>
          <a:prstGeom prst="rect">
            <a:avLst/>
          </a:prstGeom>
          <a:noFill/>
        </p:spPr>
        <p:txBody>
          <a:bodyPr wrap="square" rtlCol="0">
            <a:spAutoFit/>
          </a:bodyPr>
          <a:lstStyle/>
          <a:p>
            <a:r>
              <a:rPr lang="en-US" b="1" dirty="0">
                <a:latin typeface="+mn-lt"/>
              </a:rPr>
              <a:t>Humans                                      Arthropods (shrimp and crab-like animals) </a:t>
            </a:r>
          </a:p>
          <a:p>
            <a:r>
              <a:rPr lang="en-US" b="1" dirty="0" err="1">
                <a:latin typeface="+mn-lt"/>
              </a:rPr>
              <a:t>Multicellular</a:t>
            </a:r>
            <a:r>
              <a:rPr lang="en-US" b="1" dirty="0">
                <a:latin typeface="+mn-lt"/>
              </a:rPr>
              <a:t> organisms           Dinosaurs</a:t>
            </a:r>
          </a:p>
        </p:txBody>
      </p:sp>
      <p:sp>
        <p:nvSpPr>
          <p:cNvPr id="123" name="TextBox 122"/>
          <p:cNvSpPr txBox="1"/>
          <p:nvPr/>
        </p:nvSpPr>
        <p:spPr>
          <a:xfrm>
            <a:off x="781050" y="5105400"/>
            <a:ext cx="7086600" cy="923330"/>
          </a:xfrm>
          <a:prstGeom prst="rect">
            <a:avLst/>
          </a:prstGeom>
          <a:noFill/>
          <a:ln w="19050">
            <a:solidFill>
              <a:schemeClr val="tx1"/>
            </a:solidFill>
          </a:ln>
        </p:spPr>
        <p:txBody>
          <a:bodyPr wrap="square" rtlCol="0">
            <a:spAutoFit/>
          </a:bodyPr>
          <a:lstStyle/>
          <a:p>
            <a:endParaRPr lang="en-US" dirty="0"/>
          </a:p>
          <a:p>
            <a:endParaRPr lang="en-US" dirty="0"/>
          </a:p>
          <a:p>
            <a:endParaRPr lang="en-US" dirty="0"/>
          </a:p>
        </p:txBody>
      </p:sp>
      <p:sp>
        <p:nvSpPr>
          <p:cNvPr id="124" name="TextBox 123"/>
          <p:cNvSpPr txBox="1"/>
          <p:nvPr/>
        </p:nvSpPr>
        <p:spPr>
          <a:xfrm>
            <a:off x="3162300" y="4648200"/>
            <a:ext cx="2895600" cy="369332"/>
          </a:xfrm>
          <a:prstGeom prst="rect">
            <a:avLst/>
          </a:prstGeom>
          <a:noFill/>
        </p:spPr>
        <p:txBody>
          <a:bodyPr wrap="square" rtlCol="0">
            <a:spAutoFit/>
          </a:bodyPr>
          <a:lstStyle/>
          <a:p>
            <a:r>
              <a:rPr lang="en-US" b="1" dirty="0">
                <a:latin typeface="+mn-lt"/>
              </a:rPr>
              <a:t>List of Organisms</a:t>
            </a:r>
          </a:p>
        </p:txBody>
      </p:sp>
      <p:sp>
        <p:nvSpPr>
          <p:cNvPr id="122" name="Slide Number Placeholder 121"/>
          <p:cNvSpPr>
            <a:spLocks noGrp="1"/>
          </p:cNvSpPr>
          <p:nvPr>
            <p:ph type="sldNum" sz="quarter" idx="4"/>
          </p:nvPr>
        </p:nvSpPr>
        <p:spPr/>
        <p:txBody>
          <a:bodyPr/>
          <a:lstStyle/>
          <a:p>
            <a:pPr>
              <a:defRPr/>
            </a:pPr>
            <a:fld id="{A9A5158B-59F5-4681-9063-378CB2E808EA}" type="slidenum">
              <a:rPr lang="en-US" smtClean="0"/>
              <a:pPr>
                <a:defRPr/>
              </a:pPr>
              <a:t>6</a:t>
            </a:fld>
            <a:endParaRPr lang="en-US"/>
          </a:p>
        </p:txBody>
      </p:sp>
      <p:sp>
        <p:nvSpPr>
          <p:cNvPr id="120" name="TextBox 119"/>
          <p:cNvSpPr txBox="1"/>
          <p:nvPr/>
        </p:nvSpPr>
        <p:spPr>
          <a:xfrm>
            <a:off x="3962400" y="2933700"/>
            <a:ext cx="5410200" cy="1499770"/>
          </a:xfrm>
          <a:prstGeom prst="rect">
            <a:avLst/>
          </a:prstGeom>
          <a:noFill/>
        </p:spPr>
        <p:txBody>
          <a:bodyPr wrap="square" rtlCol="0">
            <a:spAutoFit/>
          </a:bodyPr>
          <a:lstStyle/>
          <a:p>
            <a:pPr>
              <a:lnSpc>
                <a:spcPts val="2800"/>
              </a:lnSpc>
            </a:pPr>
            <a:r>
              <a:rPr lang="en-US" b="1" dirty="0">
                <a:solidFill>
                  <a:srgbClr val="C00000"/>
                </a:solidFill>
                <a:latin typeface="+mn-lt"/>
              </a:rPr>
              <a:t>Humans</a:t>
            </a:r>
          </a:p>
          <a:p>
            <a:pPr>
              <a:lnSpc>
                <a:spcPts val="2800"/>
              </a:lnSpc>
            </a:pPr>
            <a:r>
              <a:rPr lang="en-US" b="1" dirty="0">
                <a:solidFill>
                  <a:srgbClr val="C00000"/>
                </a:solidFill>
                <a:latin typeface="+mn-lt"/>
              </a:rPr>
              <a:t>Dinosaurs</a:t>
            </a:r>
          </a:p>
          <a:p>
            <a:pPr>
              <a:lnSpc>
                <a:spcPts val="2800"/>
              </a:lnSpc>
            </a:pPr>
            <a:r>
              <a:rPr lang="en-US" b="1" dirty="0">
                <a:solidFill>
                  <a:srgbClr val="C00000"/>
                </a:solidFill>
                <a:latin typeface="+mn-lt"/>
              </a:rPr>
              <a:t>Arthropods (shrimp and crab-like animals)</a:t>
            </a:r>
          </a:p>
          <a:p>
            <a:pPr>
              <a:lnSpc>
                <a:spcPts val="2800"/>
              </a:lnSpc>
            </a:pPr>
            <a:r>
              <a:rPr lang="en-US" b="1" dirty="0" err="1">
                <a:solidFill>
                  <a:srgbClr val="C00000"/>
                </a:solidFill>
                <a:latin typeface="+mn-lt"/>
              </a:rPr>
              <a:t>Multicellular</a:t>
            </a:r>
            <a:r>
              <a:rPr lang="en-US" b="1" dirty="0">
                <a:solidFill>
                  <a:srgbClr val="C00000"/>
                </a:solidFill>
                <a:latin typeface="+mn-lt"/>
              </a:rPr>
              <a:t> organisms</a:t>
            </a:r>
          </a:p>
        </p:txBody>
      </p:sp>
      <p:pic>
        <p:nvPicPr>
          <p:cNvPr id="13" name="Audio 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0828"/>
    </mc:Choice>
    <mc:Fallback xmlns="">
      <p:transition spd="slow" advTm="708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3"/>
                </p:tgtEl>
              </p:cMediaNode>
            </p:audio>
          </p:childTnLst>
        </p:cTn>
      </p:par>
    </p:tnLst>
    <p:bldLst>
      <p:bldP spid="1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a:t>Earth Science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9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39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TextBox 62"/>
          <p:cNvSpPr txBox="1"/>
          <p:nvPr/>
        </p:nvSpPr>
        <p:spPr>
          <a:xfrm>
            <a:off x="533400" y="2362201"/>
            <a:ext cx="8153400" cy="2800767"/>
          </a:xfrm>
          <a:prstGeom prst="rect">
            <a:avLst/>
          </a:prstGeom>
          <a:noFill/>
        </p:spPr>
        <p:txBody>
          <a:bodyPr wrap="square" rtlCol="0">
            <a:spAutoFit/>
          </a:bodyPr>
          <a:lstStyle/>
          <a:p>
            <a:pPr marL="342900" indent="-342900">
              <a:buFont typeface="+mj-lt"/>
              <a:buAutoNum type="arabicPeriod"/>
            </a:pPr>
            <a:endParaRPr lang="en-US" sz="2200" b="1" dirty="0">
              <a:latin typeface="+mn-lt"/>
            </a:endParaRPr>
          </a:p>
          <a:p>
            <a:pPr marL="342900" indent="-342900">
              <a:buFont typeface="+mj-lt"/>
              <a:buAutoNum type="arabicPeriod"/>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endParaRPr lang="en-US" sz="2200" b="1" dirty="0">
              <a:latin typeface="+mn-lt"/>
            </a:endParaRPr>
          </a:p>
          <a:p>
            <a:pPr marL="457200" indent="-457200"/>
            <a:endParaRPr lang="en-US" sz="2000" b="1" dirty="0">
              <a:latin typeface="+mn-lt"/>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286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0" name="Rectangle 106"/>
          <p:cNvSpPr>
            <a:spLocks noChangeArrowheads="1"/>
          </p:cNvSpPr>
          <p:nvPr/>
        </p:nvSpPr>
        <p:spPr bwMode="auto">
          <a:xfrm>
            <a:off x="0" y="1190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10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1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112"/>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1" name="Rectangle 114"/>
          <p:cNvSpPr>
            <a:spLocks noChangeArrowheads="1"/>
          </p:cNvSpPr>
          <p:nvPr/>
        </p:nvSpPr>
        <p:spPr bwMode="auto">
          <a:xfrm>
            <a:off x="0" y="3352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6" name="TextBox 115"/>
          <p:cNvSpPr txBox="1"/>
          <p:nvPr/>
        </p:nvSpPr>
        <p:spPr>
          <a:xfrm>
            <a:off x="457200" y="1752600"/>
            <a:ext cx="8305800" cy="2308324"/>
          </a:xfrm>
          <a:prstGeom prst="rect">
            <a:avLst/>
          </a:prstGeom>
          <a:noFill/>
        </p:spPr>
        <p:txBody>
          <a:bodyPr wrap="square" rtlCol="0">
            <a:spAutoFit/>
          </a:bodyPr>
          <a:lstStyle/>
          <a:p>
            <a:r>
              <a:rPr lang="en-US" sz="2400" b="1" dirty="0">
                <a:latin typeface="+mn-lt"/>
              </a:rPr>
              <a:t>Which is a characteristic of all foliated metamorphic rocks?  </a:t>
            </a:r>
          </a:p>
          <a:p>
            <a:endParaRPr lang="en-US" sz="2400" b="1" dirty="0">
              <a:latin typeface="+mn-lt"/>
            </a:endParaRPr>
          </a:p>
          <a:p>
            <a:pPr marL="457200" indent="-457200">
              <a:buFont typeface="+mj-lt"/>
              <a:buAutoNum type="alphaLcPeriod"/>
            </a:pPr>
            <a:r>
              <a:rPr lang="en-US" sz="2400" b="1" dirty="0">
                <a:latin typeface="+mn-lt"/>
              </a:rPr>
              <a:t>They are composed primarily of quartz and calcite.</a:t>
            </a:r>
          </a:p>
          <a:p>
            <a:pPr marL="457200" indent="-457200">
              <a:buFont typeface="+mj-lt"/>
              <a:buAutoNum type="alphaLcPeriod"/>
            </a:pPr>
            <a:r>
              <a:rPr lang="en-US" sz="2400" b="1" dirty="0">
                <a:latin typeface="+mn-lt"/>
              </a:rPr>
              <a:t>They have a higher density than igneous rocks.</a:t>
            </a:r>
          </a:p>
          <a:p>
            <a:pPr marL="457200" indent="-457200">
              <a:buFont typeface="+mj-lt"/>
              <a:buAutoNum type="alphaLcPeriod"/>
            </a:pPr>
            <a:r>
              <a:rPr lang="en-US" sz="2400" b="1" dirty="0">
                <a:latin typeface="+mn-lt"/>
              </a:rPr>
              <a:t>They have layers or bands of </a:t>
            </a:r>
            <a:r>
              <a:rPr lang="en-US" sz="2400" b="1" dirty="0" err="1">
                <a:latin typeface="+mn-lt"/>
              </a:rPr>
              <a:t>recrystallized</a:t>
            </a:r>
            <a:r>
              <a:rPr lang="en-US" sz="2400" b="1" dirty="0">
                <a:latin typeface="+mn-lt"/>
              </a:rPr>
              <a:t> minerals.</a:t>
            </a:r>
          </a:p>
          <a:p>
            <a:pPr marL="457200" indent="-457200">
              <a:buFont typeface="+mj-lt"/>
              <a:buAutoNum type="alphaLcPeriod"/>
            </a:pPr>
            <a:r>
              <a:rPr lang="en-US" sz="2400" b="1" dirty="0">
                <a:latin typeface="+mn-lt"/>
              </a:rPr>
              <a:t>They have a dull luster due their grainy texture.</a:t>
            </a:r>
          </a:p>
        </p:txBody>
      </p:sp>
      <p:sp>
        <p:nvSpPr>
          <p:cNvPr id="117" name="TextBox 116"/>
          <p:cNvSpPr txBox="1"/>
          <p:nvPr/>
        </p:nvSpPr>
        <p:spPr>
          <a:xfrm>
            <a:off x="457200" y="3276600"/>
            <a:ext cx="7239000" cy="369332"/>
          </a:xfrm>
          <a:prstGeom prst="rect">
            <a:avLst/>
          </a:prstGeom>
          <a:noFill/>
          <a:ln w="31750">
            <a:solidFill>
              <a:srgbClr val="C00000"/>
            </a:solidFill>
          </a:ln>
        </p:spPr>
        <p:txBody>
          <a:bodyPr wrap="square" rtlCol="0">
            <a:spAutoFit/>
          </a:bodyPr>
          <a:lstStyle/>
          <a:p>
            <a:endParaRPr lang="en-US" dirty="0"/>
          </a:p>
        </p:txBody>
      </p:sp>
      <p:sp>
        <p:nvSpPr>
          <p:cNvPr id="115" name="Slide Number Placeholder 114"/>
          <p:cNvSpPr>
            <a:spLocks noGrp="1"/>
          </p:cNvSpPr>
          <p:nvPr>
            <p:ph type="sldNum" sz="quarter" idx="4"/>
          </p:nvPr>
        </p:nvSpPr>
        <p:spPr/>
        <p:txBody>
          <a:bodyPr/>
          <a:lstStyle/>
          <a:p>
            <a:pPr>
              <a:defRPr/>
            </a:pPr>
            <a:fld id="{A9A5158B-59F5-4681-9063-378CB2E808EA}" type="slidenum">
              <a:rPr lang="en-US" smtClean="0"/>
              <a:pPr>
                <a:defRPr/>
              </a:pPr>
              <a:t>7</a:t>
            </a:fld>
            <a:endParaRPr lang="en-US"/>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9209"/>
    </mc:Choice>
    <mc:Fallback xmlns="">
      <p:transition spd="slow" advTm="592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0"/>
                </p:tgtEl>
              </p:cMediaNode>
            </p:audio>
          </p:childTnLst>
        </p:cTn>
      </p:par>
    </p:tnLst>
    <p:bldLst>
      <p:bldP spid="1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a:t>Earth Science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4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4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4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TextBox 62"/>
          <p:cNvSpPr txBox="1"/>
          <p:nvPr/>
        </p:nvSpPr>
        <p:spPr>
          <a:xfrm>
            <a:off x="533400" y="2362201"/>
            <a:ext cx="8153400" cy="2800767"/>
          </a:xfrm>
          <a:prstGeom prst="rect">
            <a:avLst/>
          </a:prstGeom>
          <a:noFill/>
        </p:spPr>
        <p:txBody>
          <a:bodyPr wrap="square" rtlCol="0">
            <a:spAutoFit/>
          </a:bodyPr>
          <a:lstStyle/>
          <a:p>
            <a:pPr marL="342900" indent="-342900">
              <a:buFont typeface="+mj-lt"/>
              <a:buAutoNum type="arabicPeriod"/>
            </a:pPr>
            <a:endParaRPr lang="en-US" sz="2200" b="1" dirty="0">
              <a:latin typeface="+mn-lt"/>
            </a:endParaRPr>
          </a:p>
          <a:p>
            <a:pPr marL="342900" indent="-342900">
              <a:buFont typeface="+mj-lt"/>
              <a:buAutoNum type="arabicPeriod"/>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endParaRPr lang="en-US" sz="2200" b="1" dirty="0">
              <a:latin typeface="+mn-lt"/>
            </a:endParaRPr>
          </a:p>
          <a:p>
            <a:pPr marL="457200" indent="-457200"/>
            <a:endParaRPr lang="en-US" sz="2000" b="1" dirty="0">
              <a:latin typeface="+mn-lt"/>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286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0" name="Rectangle 106"/>
          <p:cNvSpPr>
            <a:spLocks noChangeArrowheads="1"/>
          </p:cNvSpPr>
          <p:nvPr/>
        </p:nvSpPr>
        <p:spPr bwMode="auto">
          <a:xfrm>
            <a:off x="0" y="1190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10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1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112"/>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1" name="Rectangle 114"/>
          <p:cNvSpPr>
            <a:spLocks noChangeArrowheads="1"/>
          </p:cNvSpPr>
          <p:nvPr/>
        </p:nvSpPr>
        <p:spPr bwMode="auto">
          <a:xfrm>
            <a:off x="0" y="3352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5" name="TextBox 114"/>
          <p:cNvSpPr txBox="1"/>
          <p:nvPr/>
        </p:nvSpPr>
        <p:spPr>
          <a:xfrm>
            <a:off x="457200" y="1447800"/>
            <a:ext cx="7391400" cy="5170646"/>
          </a:xfrm>
          <a:prstGeom prst="rect">
            <a:avLst/>
          </a:prstGeom>
          <a:noFill/>
        </p:spPr>
        <p:txBody>
          <a:bodyPr wrap="square" rtlCol="0">
            <a:spAutoFit/>
          </a:bodyPr>
          <a:lstStyle/>
          <a:p>
            <a:r>
              <a:rPr lang="en-US" sz="2400" b="1" dirty="0">
                <a:latin typeface="+mn-lt"/>
              </a:rPr>
              <a:t>Identify this type of rock.</a:t>
            </a:r>
          </a:p>
          <a:p>
            <a:endParaRPr lang="en-US" sz="2400" b="1" dirty="0">
              <a:latin typeface="+mn-lt"/>
            </a:endParaRPr>
          </a:p>
          <a:p>
            <a:endParaRPr lang="en-US" sz="2400" b="1" dirty="0">
              <a:latin typeface="+mn-lt"/>
            </a:endParaRPr>
          </a:p>
          <a:p>
            <a:endParaRPr lang="en-US" sz="2400" b="1" dirty="0">
              <a:latin typeface="+mn-lt"/>
            </a:endParaRPr>
          </a:p>
          <a:p>
            <a:endParaRPr lang="en-US" sz="2400" b="1" dirty="0">
              <a:latin typeface="+mn-lt"/>
            </a:endParaRPr>
          </a:p>
          <a:p>
            <a:endParaRPr lang="en-US" sz="2400" b="1" dirty="0">
              <a:latin typeface="+mn-lt"/>
            </a:endParaRPr>
          </a:p>
          <a:p>
            <a:endParaRPr lang="en-US" sz="2400" b="1" dirty="0">
              <a:latin typeface="+mn-lt"/>
            </a:endParaRPr>
          </a:p>
          <a:p>
            <a:endParaRPr lang="en-US" sz="2400" b="1" dirty="0">
              <a:latin typeface="+mn-lt"/>
            </a:endParaRPr>
          </a:p>
          <a:p>
            <a:endParaRPr lang="en-US" sz="2400" b="1" dirty="0">
              <a:latin typeface="+mn-lt"/>
            </a:endParaRPr>
          </a:p>
          <a:p>
            <a:pPr marL="0" lvl="1" indent="-457200">
              <a:buFont typeface="+mj-lt"/>
              <a:buAutoNum type="alphaLcPeriod"/>
            </a:pPr>
            <a:r>
              <a:rPr lang="en-US" sz="2400" b="1" dirty="0">
                <a:latin typeface="+mn-lt"/>
              </a:rPr>
              <a:t>granite</a:t>
            </a:r>
          </a:p>
          <a:p>
            <a:pPr marL="0" lvl="1" indent="-457200">
              <a:buFont typeface="+mj-lt"/>
              <a:buAutoNum type="alphaLcPeriod"/>
            </a:pPr>
            <a:r>
              <a:rPr lang="en-US" sz="2400" b="1" dirty="0">
                <a:latin typeface="+mn-lt"/>
              </a:rPr>
              <a:t>sandstone</a:t>
            </a:r>
          </a:p>
          <a:p>
            <a:pPr marL="0" lvl="1" indent="-457200">
              <a:buFont typeface="+mj-lt"/>
              <a:buAutoNum type="alphaLcPeriod"/>
            </a:pPr>
            <a:r>
              <a:rPr lang="en-US" sz="2400" b="1" dirty="0">
                <a:latin typeface="+mn-lt"/>
              </a:rPr>
              <a:t>shale </a:t>
            </a:r>
          </a:p>
          <a:p>
            <a:pPr marL="0" lvl="1" indent="-457200">
              <a:buFont typeface="+mj-lt"/>
              <a:buAutoNum type="alphaLcPeriod"/>
            </a:pPr>
            <a:r>
              <a:rPr lang="en-US" sz="2400" b="1" dirty="0">
                <a:latin typeface="+mn-lt"/>
              </a:rPr>
              <a:t>conglomerate</a:t>
            </a:r>
          </a:p>
          <a:p>
            <a:endParaRPr lang="en-US" dirty="0"/>
          </a:p>
        </p:txBody>
      </p:sp>
      <p:pic>
        <p:nvPicPr>
          <p:cNvPr id="876551" name="Picture 7" descr="C:\Users\rgl48695\Desktop\sandstone_0.jpg"/>
          <p:cNvPicPr>
            <a:picLocks noChangeAspect="1" noChangeArrowheads="1"/>
          </p:cNvPicPr>
          <p:nvPr/>
        </p:nvPicPr>
        <p:blipFill>
          <a:blip r:embed="rId11" cstate="print"/>
          <a:srcRect/>
          <a:stretch>
            <a:fillRect/>
          </a:stretch>
        </p:blipFill>
        <p:spPr bwMode="auto">
          <a:xfrm>
            <a:off x="2743200" y="2133600"/>
            <a:ext cx="2271833" cy="1792224"/>
          </a:xfrm>
          <a:prstGeom prst="rect">
            <a:avLst/>
          </a:prstGeom>
          <a:noFill/>
          <a:ln w="25400">
            <a:solidFill>
              <a:schemeClr val="tx1"/>
            </a:solidFill>
          </a:ln>
        </p:spPr>
      </p:pic>
      <p:sp>
        <p:nvSpPr>
          <p:cNvPr id="135" name="TextBox 134"/>
          <p:cNvSpPr txBox="1"/>
          <p:nvPr/>
        </p:nvSpPr>
        <p:spPr>
          <a:xfrm>
            <a:off x="2667000" y="3962400"/>
            <a:ext cx="3886200" cy="381000"/>
          </a:xfrm>
          <a:prstGeom prst="rect">
            <a:avLst/>
          </a:prstGeom>
          <a:noFill/>
        </p:spPr>
        <p:txBody>
          <a:bodyPr wrap="square" rtlCol="0">
            <a:spAutoFit/>
          </a:bodyPr>
          <a:lstStyle/>
          <a:p>
            <a:r>
              <a:rPr lang="en-US" sz="1200" dirty="0">
                <a:latin typeface="+mn-lt"/>
              </a:rPr>
              <a:t>Image courtesy of </a:t>
            </a:r>
            <a:r>
              <a:rPr lang="en-US" sz="1200" dirty="0">
                <a:latin typeface="+mn-lt"/>
                <a:hlinkClick r:id="rId12"/>
              </a:rPr>
              <a:t>Minerals Education</a:t>
            </a:r>
            <a:r>
              <a:rPr lang="en-US" dirty="0"/>
              <a:t>.</a:t>
            </a:r>
          </a:p>
        </p:txBody>
      </p:sp>
      <p:sp>
        <p:nvSpPr>
          <p:cNvPr id="136" name="TextBox 135"/>
          <p:cNvSpPr txBox="1"/>
          <p:nvPr/>
        </p:nvSpPr>
        <p:spPr>
          <a:xfrm>
            <a:off x="381000" y="5146344"/>
            <a:ext cx="2971800" cy="381000"/>
          </a:xfrm>
          <a:prstGeom prst="rect">
            <a:avLst/>
          </a:prstGeom>
          <a:noFill/>
          <a:ln w="31750">
            <a:solidFill>
              <a:srgbClr val="C00000"/>
            </a:solidFill>
          </a:ln>
        </p:spPr>
        <p:txBody>
          <a:bodyPr wrap="square" rtlCol="0">
            <a:spAutoFit/>
          </a:bodyPr>
          <a:lstStyle/>
          <a:p>
            <a:endParaRPr lang="en-US" dirty="0"/>
          </a:p>
        </p:txBody>
      </p:sp>
      <p:sp>
        <p:nvSpPr>
          <p:cNvPr id="117" name="Slide Number Placeholder 116"/>
          <p:cNvSpPr>
            <a:spLocks noGrp="1"/>
          </p:cNvSpPr>
          <p:nvPr>
            <p:ph type="sldNum" sz="quarter" idx="4"/>
          </p:nvPr>
        </p:nvSpPr>
        <p:spPr>
          <a:xfrm>
            <a:off x="1066800" y="6324600"/>
            <a:ext cx="533400" cy="365125"/>
          </a:xfrm>
        </p:spPr>
        <p:txBody>
          <a:bodyPr/>
          <a:lstStyle/>
          <a:p>
            <a:pPr>
              <a:defRPr/>
            </a:pPr>
            <a:fld id="{A9A5158B-59F5-4681-9063-378CB2E808EA}" type="slidenum">
              <a:rPr lang="en-US" smtClean="0"/>
              <a:pPr>
                <a:defRPr/>
              </a:pPr>
              <a:t>8</a:t>
            </a:fld>
            <a:endParaRPr lang="en-US"/>
          </a:p>
        </p:txBody>
      </p: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5161"/>
    </mc:Choice>
    <mc:Fallback xmlns="">
      <p:transition spd="slow" advTm="551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1"/>
                </p:tgtEl>
              </p:cMediaNode>
            </p:audio>
          </p:childTnLst>
        </p:cTn>
      </p:par>
    </p:tnLst>
    <p:bldLst>
      <p:bldP spid="1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a:t>Earth Science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9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39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TextBox 62"/>
          <p:cNvSpPr txBox="1"/>
          <p:nvPr/>
        </p:nvSpPr>
        <p:spPr>
          <a:xfrm>
            <a:off x="533400" y="2362201"/>
            <a:ext cx="8153400" cy="2800767"/>
          </a:xfrm>
          <a:prstGeom prst="rect">
            <a:avLst/>
          </a:prstGeom>
          <a:noFill/>
        </p:spPr>
        <p:txBody>
          <a:bodyPr wrap="square" rtlCol="0">
            <a:spAutoFit/>
          </a:bodyPr>
          <a:lstStyle/>
          <a:p>
            <a:pPr marL="342900" indent="-342900">
              <a:buFont typeface="+mj-lt"/>
              <a:buAutoNum type="arabicPeriod"/>
            </a:pPr>
            <a:endParaRPr lang="en-US" sz="2200" b="1" dirty="0">
              <a:latin typeface="+mn-lt"/>
            </a:endParaRPr>
          </a:p>
          <a:p>
            <a:pPr marL="342900" indent="-342900">
              <a:buFont typeface="+mj-lt"/>
              <a:buAutoNum type="arabicPeriod"/>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buFont typeface="+mj-lt"/>
              <a:buAutoNum type="arabicPeriod" startAt="2"/>
            </a:pPr>
            <a:endParaRPr lang="en-US" sz="2200" b="1" dirty="0">
              <a:latin typeface="+mn-lt"/>
            </a:endParaRPr>
          </a:p>
          <a:p>
            <a:pPr marL="457200" indent="-457200"/>
            <a:endParaRPr lang="en-US" sz="2200" b="1" dirty="0">
              <a:latin typeface="+mn-lt"/>
            </a:endParaRPr>
          </a:p>
          <a:p>
            <a:pPr marL="457200" indent="-457200"/>
            <a:endParaRPr lang="en-US" sz="2000" b="1" dirty="0">
              <a:latin typeface="+mn-lt"/>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286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0" name="Rectangle 106"/>
          <p:cNvSpPr>
            <a:spLocks noChangeArrowheads="1"/>
          </p:cNvSpPr>
          <p:nvPr/>
        </p:nvSpPr>
        <p:spPr bwMode="auto">
          <a:xfrm>
            <a:off x="0" y="1190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10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1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1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 name="Rectangle 112"/>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1" name="Rectangle 114"/>
          <p:cNvSpPr>
            <a:spLocks noChangeArrowheads="1"/>
          </p:cNvSpPr>
          <p:nvPr/>
        </p:nvSpPr>
        <p:spPr bwMode="auto">
          <a:xfrm>
            <a:off x="0" y="3352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7" name="TextBox 116"/>
          <p:cNvSpPr txBox="1"/>
          <p:nvPr/>
        </p:nvSpPr>
        <p:spPr>
          <a:xfrm>
            <a:off x="533400" y="1524000"/>
            <a:ext cx="7924800" cy="2954655"/>
          </a:xfrm>
          <a:prstGeom prst="rect">
            <a:avLst/>
          </a:prstGeom>
          <a:noFill/>
        </p:spPr>
        <p:txBody>
          <a:bodyPr wrap="square" rtlCol="0">
            <a:spAutoFit/>
          </a:bodyPr>
          <a:lstStyle/>
          <a:p>
            <a:r>
              <a:rPr lang="en-US" sz="2400" b="1" dirty="0">
                <a:latin typeface="+mn-lt"/>
              </a:rPr>
              <a:t>The point at the surface of the Earth directly above where an earthquake originates is called the – </a:t>
            </a:r>
          </a:p>
          <a:p>
            <a:endParaRPr lang="en-US" sz="2400" b="1" dirty="0">
              <a:latin typeface="+mn-lt"/>
            </a:endParaRPr>
          </a:p>
          <a:p>
            <a:pPr marL="457200" indent="-457200">
              <a:buFont typeface="+mj-lt"/>
              <a:buAutoNum type="alphaLcPeriod"/>
            </a:pPr>
            <a:r>
              <a:rPr lang="en-US" sz="2400" b="1" dirty="0">
                <a:latin typeface="+mn-lt"/>
              </a:rPr>
              <a:t>focus</a:t>
            </a:r>
          </a:p>
          <a:p>
            <a:pPr marL="457200" indent="-457200">
              <a:buFont typeface="+mj-lt"/>
              <a:buAutoNum type="alphaLcPeriod"/>
            </a:pPr>
            <a:r>
              <a:rPr lang="en-US" sz="2400" b="1" dirty="0">
                <a:latin typeface="+mn-lt"/>
              </a:rPr>
              <a:t>epicenter</a:t>
            </a:r>
          </a:p>
          <a:p>
            <a:pPr marL="457200" indent="-457200">
              <a:buFont typeface="+mj-lt"/>
              <a:buAutoNum type="alphaLcPeriod"/>
            </a:pPr>
            <a:r>
              <a:rPr lang="en-US" sz="2400" b="1" dirty="0">
                <a:latin typeface="+mn-lt"/>
              </a:rPr>
              <a:t>seismic zone</a:t>
            </a:r>
          </a:p>
          <a:p>
            <a:pPr marL="457200" indent="-457200">
              <a:buFont typeface="+mj-lt"/>
              <a:buAutoNum type="alphaLcPeriod"/>
            </a:pPr>
            <a:r>
              <a:rPr lang="en-US" sz="2400" b="1" dirty="0">
                <a:latin typeface="+mn-lt"/>
              </a:rPr>
              <a:t>strike-slip fault</a:t>
            </a:r>
          </a:p>
          <a:p>
            <a:endParaRPr lang="en-US" dirty="0"/>
          </a:p>
        </p:txBody>
      </p:sp>
      <p:sp>
        <p:nvSpPr>
          <p:cNvPr id="118" name="TextBox 117"/>
          <p:cNvSpPr txBox="1"/>
          <p:nvPr/>
        </p:nvSpPr>
        <p:spPr>
          <a:xfrm>
            <a:off x="457200" y="3048000"/>
            <a:ext cx="2971800" cy="381000"/>
          </a:xfrm>
          <a:prstGeom prst="rect">
            <a:avLst/>
          </a:prstGeom>
          <a:noFill/>
          <a:ln w="31750">
            <a:solidFill>
              <a:srgbClr val="C00000"/>
            </a:solidFill>
          </a:ln>
        </p:spPr>
        <p:txBody>
          <a:bodyPr wrap="square" rtlCol="0">
            <a:spAutoFit/>
          </a:bodyPr>
          <a:lstStyle/>
          <a:p>
            <a:endParaRPr lang="en-US" dirty="0"/>
          </a:p>
        </p:txBody>
      </p:sp>
      <p:sp>
        <p:nvSpPr>
          <p:cNvPr id="119" name="Slide Number Placeholder 118"/>
          <p:cNvSpPr>
            <a:spLocks noGrp="1"/>
          </p:cNvSpPr>
          <p:nvPr>
            <p:ph type="sldNum" sz="quarter" idx="4"/>
          </p:nvPr>
        </p:nvSpPr>
        <p:spPr>
          <a:xfrm>
            <a:off x="685800" y="6324600"/>
            <a:ext cx="533400" cy="365125"/>
          </a:xfrm>
        </p:spPr>
        <p:txBody>
          <a:bodyPr/>
          <a:lstStyle/>
          <a:p>
            <a:pPr>
              <a:defRPr/>
            </a:pPr>
            <a:fld id="{A9A5158B-59F5-4681-9063-378CB2E808EA}" type="slidenum">
              <a:rPr lang="en-US" smtClean="0"/>
              <a:pPr>
                <a:defRPr/>
              </a:pPr>
              <a:t>9</a:t>
            </a:fld>
            <a:endParaRPr lang="en-US"/>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6497"/>
    </mc:Choice>
    <mc:Fallback xmlns="">
      <p:transition spd="slow" advTm="464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0"/>
                </p:tgtEl>
              </p:cMediaNode>
            </p:audio>
          </p:childTnLst>
        </p:cTn>
      </p:par>
    </p:tnLst>
    <p:bldLst>
      <p:bldP spid="1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6"/>
</p:tagLst>
</file>

<file path=ppt/tags/tag10.xml><?xml version="1.0" encoding="utf-8"?>
<p:tagLst xmlns:a="http://schemas.openxmlformats.org/drawingml/2006/main" xmlns:r="http://schemas.openxmlformats.org/officeDocument/2006/relationships" xmlns:p="http://schemas.openxmlformats.org/presentationml/2006/main">
  <p:tag name="TIMING" val="|25.5"/>
</p:tagLst>
</file>

<file path=ppt/tags/tag11.xml><?xml version="1.0" encoding="utf-8"?>
<p:tagLst xmlns:a="http://schemas.openxmlformats.org/drawingml/2006/main" xmlns:r="http://schemas.openxmlformats.org/officeDocument/2006/relationships" xmlns:p="http://schemas.openxmlformats.org/presentationml/2006/main">
  <p:tag name="TIMING" val="|38.9"/>
</p:tagLst>
</file>

<file path=ppt/tags/tag12.xml><?xml version="1.0" encoding="utf-8"?>
<p:tagLst xmlns:a="http://schemas.openxmlformats.org/drawingml/2006/main" xmlns:r="http://schemas.openxmlformats.org/officeDocument/2006/relationships" xmlns:p="http://schemas.openxmlformats.org/presentationml/2006/main">
  <p:tag name="TIMING" val="|33.8"/>
</p:tagLst>
</file>

<file path=ppt/tags/tag13.xml><?xml version="1.0" encoding="utf-8"?>
<p:tagLst xmlns:a="http://schemas.openxmlformats.org/drawingml/2006/main" xmlns:r="http://schemas.openxmlformats.org/officeDocument/2006/relationships" xmlns:p="http://schemas.openxmlformats.org/presentationml/2006/main">
  <p:tag name="TIMING" val="|43.3"/>
</p:tagLst>
</file>

<file path=ppt/tags/tag14.xml><?xml version="1.0" encoding="utf-8"?>
<p:tagLst xmlns:a="http://schemas.openxmlformats.org/drawingml/2006/main" xmlns:r="http://schemas.openxmlformats.org/officeDocument/2006/relationships" xmlns:p="http://schemas.openxmlformats.org/presentationml/2006/main">
  <p:tag name="TIMING" val="|26.3|7.7"/>
</p:tagLst>
</file>

<file path=ppt/tags/tag15.xml><?xml version="1.0" encoding="utf-8"?>
<p:tagLst xmlns:a="http://schemas.openxmlformats.org/drawingml/2006/main" xmlns:r="http://schemas.openxmlformats.org/officeDocument/2006/relationships" xmlns:p="http://schemas.openxmlformats.org/presentationml/2006/main">
  <p:tag name="TIMING" val="|25.9"/>
</p:tagLst>
</file>

<file path=ppt/tags/tag16.xml><?xml version="1.0" encoding="utf-8"?>
<p:tagLst xmlns:a="http://schemas.openxmlformats.org/drawingml/2006/main" xmlns:r="http://schemas.openxmlformats.org/officeDocument/2006/relationships" xmlns:p="http://schemas.openxmlformats.org/presentationml/2006/main">
  <p:tag name="TIMING" val="|14.9"/>
</p:tagLst>
</file>

<file path=ppt/tags/tag17.xml><?xml version="1.0" encoding="utf-8"?>
<p:tagLst xmlns:a="http://schemas.openxmlformats.org/drawingml/2006/main" xmlns:r="http://schemas.openxmlformats.org/officeDocument/2006/relationships" xmlns:p="http://schemas.openxmlformats.org/presentationml/2006/main">
  <p:tag name="TIMING" val="|50.4"/>
</p:tagLst>
</file>

<file path=ppt/tags/tag2.xml><?xml version="1.0" encoding="utf-8"?>
<p:tagLst xmlns:a="http://schemas.openxmlformats.org/drawingml/2006/main" xmlns:r="http://schemas.openxmlformats.org/officeDocument/2006/relationships" xmlns:p="http://schemas.openxmlformats.org/presentationml/2006/main">
  <p:tag name="TIMING" val="|64.8"/>
</p:tagLst>
</file>

<file path=ppt/tags/tag3.xml><?xml version="1.0" encoding="utf-8"?>
<p:tagLst xmlns:a="http://schemas.openxmlformats.org/drawingml/2006/main" xmlns:r="http://schemas.openxmlformats.org/officeDocument/2006/relationships" xmlns:p="http://schemas.openxmlformats.org/presentationml/2006/main">
  <p:tag name="TIMING" val="|52.2"/>
</p:tagLst>
</file>

<file path=ppt/tags/tag4.xml><?xml version="1.0" encoding="utf-8"?>
<p:tagLst xmlns:a="http://schemas.openxmlformats.org/drawingml/2006/main" xmlns:r="http://schemas.openxmlformats.org/officeDocument/2006/relationships" xmlns:p="http://schemas.openxmlformats.org/presentationml/2006/main">
  <p:tag name="TIMING" val="|48.5"/>
</p:tagLst>
</file>

<file path=ppt/tags/tag5.xml><?xml version="1.0" encoding="utf-8"?>
<p:tagLst xmlns:a="http://schemas.openxmlformats.org/drawingml/2006/main" xmlns:r="http://schemas.openxmlformats.org/officeDocument/2006/relationships" xmlns:p="http://schemas.openxmlformats.org/presentationml/2006/main">
  <p:tag name="TIMING" val="|39.4"/>
</p:tagLst>
</file>

<file path=ppt/tags/tag6.xml><?xml version="1.0" encoding="utf-8"?>
<p:tagLst xmlns:a="http://schemas.openxmlformats.org/drawingml/2006/main" xmlns:r="http://schemas.openxmlformats.org/officeDocument/2006/relationships" xmlns:p="http://schemas.openxmlformats.org/presentationml/2006/main">
  <p:tag name="TIMING" val="|48.4"/>
</p:tagLst>
</file>

<file path=ppt/tags/tag7.xml><?xml version="1.0" encoding="utf-8"?>
<p:tagLst xmlns:a="http://schemas.openxmlformats.org/drawingml/2006/main" xmlns:r="http://schemas.openxmlformats.org/officeDocument/2006/relationships" xmlns:p="http://schemas.openxmlformats.org/presentationml/2006/main">
  <p:tag name="TIMING" val="|29.5"/>
</p:tagLst>
</file>

<file path=ppt/tags/tag8.xml><?xml version="1.0" encoding="utf-8"?>
<p:tagLst xmlns:a="http://schemas.openxmlformats.org/drawingml/2006/main" xmlns:r="http://schemas.openxmlformats.org/officeDocument/2006/relationships" xmlns:p="http://schemas.openxmlformats.org/presentationml/2006/main">
  <p:tag name="TIMING" val="|34.9"/>
</p:tagLst>
</file>

<file path=ppt/tags/tag9.xml><?xml version="1.0" encoding="utf-8"?>
<p:tagLst xmlns:a="http://schemas.openxmlformats.org/drawingml/2006/main" xmlns:r="http://schemas.openxmlformats.org/officeDocument/2006/relationships" xmlns:p="http://schemas.openxmlformats.org/presentationml/2006/main">
  <p:tag name="TIMING" val="|2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4241</Words>
  <Application>Microsoft Office PowerPoint</Application>
  <PresentationFormat>On-screen Show (4:3)</PresentationFormat>
  <Paragraphs>569</Paragraphs>
  <Slides>27</Slides>
  <Notes>27</Notes>
  <HiddenSlides>0</HiddenSlides>
  <MMClips>27</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Arial</vt:lpstr>
      <vt:lpstr>Calibri</vt:lpstr>
      <vt:lpstr>Wingdings 2</vt:lpstr>
      <vt:lpstr>Office Theme</vt:lpstr>
      <vt:lpstr>Equation</vt:lpstr>
      <vt:lpstr>PowerPoint Presentation</vt:lpstr>
      <vt:lpstr>PowerPoint Presentation</vt:lpstr>
      <vt:lpstr>Earth Science:  Areas Needing Improvement</vt:lpstr>
      <vt:lpstr>Earth Science:  Areas Needing Improvement</vt:lpstr>
      <vt:lpstr>Earth Science Example Item</vt:lpstr>
      <vt:lpstr>Earth Science Example Item</vt:lpstr>
      <vt:lpstr>Earth Science Example Item</vt:lpstr>
      <vt:lpstr>Earth Science Example Item</vt:lpstr>
      <vt:lpstr>Earth Science Example Item</vt:lpstr>
      <vt:lpstr>Earth Science Example Item</vt:lpstr>
      <vt:lpstr>Biology:  Areas Needing Improvement</vt:lpstr>
      <vt:lpstr>Biology:  Areas Needing Improvement</vt:lpstr>
      <vt:lpstr>Biology:  Example Item</vt:lpstr>
      <vt:lpstr>Biology:  Example Item</vt:lpstr>
      <vt:lpstr>Biology:  Example Item</vt:lpstr>
      <vt:lpstr>Biology:  Example Item</vt:lpstr>
      <vt:lpstr>Biology:  Example Item</vt:lpstr>
      <vt:lpstr>Biology:  Example Item</vt:lpstr>
      <vt:lpstr>Chemistry:  Areas Needing Improvement</vt:lpstr>
      <vt:lpstr>Chemistry:  Areas Needing Improvement</vt:lpstr>
      <vt:lpstr>Chemistry:  Example Item</vt:lpstr>
      <vt:lpstr>Chemistry:  Example Items</vt:lpstr>
      <vt:lpstr>Chemistry:  Example Item</vt:lpstr>
      <vt:lpstr>Chemistry:  Example Item</vt:lpstr>
      <vt:lpstr>Chemistry:  Example Item</vt:lpstr>
      <vt:lpstr>Practice Items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2012-10-29T06:22:57Z</dcterms:created>
  <dcterms:modified xsi:type="dcterms:W3CDTF">2023-08-02T13:24:30Z</dcterms:modified>
  <cp:contentStatus/>
</cp:coreProperties>
</file>