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a" ContentType="audio/x-ms-wma"/>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 id="2147483672" r:id="rId3"/>
    <p:sldMasterId id="2147483684" r:id="rId4"/>
    <p:sldMasterId id="2147483696" r:id="rId5"/>
  </p:sldMasterIdLst>
  <p:notesMasterIdLst>
    <p:notesMasterId r:id="rId33"/>
  </p:notesMasterIdLst>
  <p:handoutMasterIdLst>
    <p:handoutMasterId r:id="rId34"/>
  </p:handoutMasterIdLst>
  <p:sldIdLst>
    <p:sldId id="417" r:id="rId6"/>
    <p:sldId id="274" r:id="rId7"/>
    <p:sldId id="444" r:id="rId8"/>
    <p:sldId id="472" r:id="rId9"/>
    <p:sldId id="445" r:id="rId10"/>
    <p:sldId id="425" r:id="rId11"/>
    <p:sldId id="446" r:id="rId12"/>
    <p:sldId id="447" r:id="rId13"/>
    <p:sldId id="424" r:id="rId14"/>
    <p:sldId id="474" r:id="rId15"/>
    <p:sldId id="449" r:id="rId16"/>
    <p:sldId id="450" r:id="rId17"/>
    <p:sldId id="435" r:id="rId18"/>
    <p:sldId id="436" r:id="rId19"/>
    <p:sldId id="471" r:id="rId20"/>
    <p:sldId id="437" r:id="rId21"/>
    <p:sldId id="438" r:id="rId22"/>
    <p:sldId id="439" r:id="rId23"/>
    <p:sldId id="419" r:id="rId24"/>
    <p:sldId id="420" r:id="rId25"/>
    <p:sldId id="478" r:id="rId26"/>
    <p:sldId id="421" r:id="rId27"/>
    <p:sldId id="422" r:id="rId28"/>
    <p:sldId id="423" r:id="rId29"/>
    <p:sldId id="477" r:id="rId30"/>
    <p:sldId id="475" r:id="rId31"/>
    <p:sldId id="476" r:id="rId3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A00"/>
    <a:srgbClr val="0000FF"/>
    <a:srgbClr val="0033CC"/>
    <a:srgbClr val="00CC00"/>
    <a:srgbClr val="008000"/>
    <a:srgbClr val="005400"/>
    <a:srgbClr val="264E35"/>
    <a:srgbClr val="193323"/>
    <a:srgbClr val="244832"/>
    <a:srgbClr val="66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4" autoAdjust="0"/>
    <p:restoredTop sz="80208" autoAdjust="0"/>
  </p:normalViewPr>
  <p:slideViewPr>
    <p:cSldViewPr>
      <p:cViewPr>
        <p:scale>
          <a:sx n="78" d="100"/>
          <a:sy n="78" d="100"/>
        </p:scale>
        <p:origin x="-2562"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2"/>
    </p:cViewPr>
  </p:sorterViewPr>
  <p:notesViewPr>
    <p:cSldViewPr>
      <p:cViewPr>
        <p:scale>
          <a:sx n="86" d="100"/>
          <a:sy n="86" d="100"/>
        </p:scale>
        <p:origin x="-2046" y="49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2/27/2014</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2/27/2014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student-assessment@doe.virginia.gov"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mailto:Tracy.Robertson@doe.virgini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the statewide spring 2013 student performance analysis of the grade 8 Reading Standards of Learning test.  The data indicate opportunities for student growth in reading standards. For that reason, this PowerPoint presentation includes suggestions for additional practices to support instruction in the targeted areas. With the implementation of the </a:t>
            </a:r>
            <a:r>
              <a:rPr lang="en-US" sz="1200" i="1" kern="1200" dirty="0" smtClean="0">
                <a:solidFill>
                  <a:schemeClr val="tx1"/>
                </a:solidFill>
                <a:latin typeface="+mn-lt"/>
                <a:ea typeface="+mn-ea"/>
                <a:cs typeface="+mn-cs"/>
              </a:rPr>
              <a:t>2010 English Standards</a:t>
            </a:r>
            <a:r>
              <a:rPr lang="en-US" sz="1200" i="1" kern="1200" baseline="0" dirty="0" smtClean="0">
                <a:solidFill>
                  <a:schemeClr val="tx1"/>
                </a:solidFill>
                <a:latin typeface="+mn-lt"/>
                <a:ea typeface="+mn-ea"/>
                <a:cs typeface="+mn-cs"/>
              </a:rPr>
              <a:t> of Learning</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the grade 8 reading selections now include poetry, paired reading passages, and more nonfiction texts. Additionally,  many of the reading selections use more complex sentence structure and vocabulary.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presentation contains sample questions to use with appropriate grade-level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reading texts. The questions support the standards for which student performance was weak or inconsistent and are not meant to mimic SOL test questions. As supports, the examples are intended to provide English educators with further insight into the concepts that challenged students statewide without elaboration on how to teach the reading skills.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a:p>
            <a:pPr eaLnBrk="1" hangingPunct="1">
              <a:spcBef>
                <a:spcPct val="0"/>
              </a:spcBef>
            </a:pPr>
            <a:endParaRPr lang="en-US" alt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example pertains to</a:t>
            </a:r>
            <a:r>
              <a:rPr lang="en-US" baseline="0" dirty="0" smtClean="0"/>
              <a:t> a passage from the 2008 Grade 8 Reading Released Test, on page 18, titled </a:t>
            </a:r>
            <a:r>
              <a:rPr lang="en-US" dirty="0" smtClean="0"/>
              <a:t> </a:t>
            </a:r>
            <a:r>
              <a:rPr lang="en-US" sz="1200" b="0" i="1" kern="1200" dirty="0" smtClean="0">
                <a:solidFill>
                  <a:schemeClr val="tx1"/>
                </a:solidFill>
                <a:latin typeface="+mn-lt"/>
                <a:ea typeface="+mn-ea"/>
                <a:cs typeface="+mn-cs"/>
              </a:rPr>
              <a:t>Motocross Bikeway DLX.  </a:t>
            </a:r>
            <a:r>
              <a:rPr lang="en-US" sz="1200" b="0" i="0" kern="1200" dirty="0" smtClean="0">
                <a:solidFill>
                  <a:schemeClr val="tx1"/>
                </a:solidFill>
                <a:latin typeface="+mn-lt"/>
                <a:ea typeface="+mn-ea"/>
                <a:cs typeface="+mn-cs"/>
              </a:rPr>
              <a:t>For this</a:t>
            </a:r>
            <a:r>
              <a:rPr lang="en-US" dirty="0" smtClean="0"/>
              <a:t> question,</a:t>
            </a:r>
            <a:r>
              <a:rPr lang="en-US" baseline="0" dirty="0" smtClean="0"/>
              <a:t> the student is drawing a conclusion using implied information.</a:t>
            </a:r>
            <a:r>
              <a:rPr lang="en-US" dirty="0" smtClean="0"/>
              <a:t>  </a:t>
            </a:r>
          </a:p>
          <a:p>
            <a:endParaRPr lang="en-US" dirty="0" smtClean="0"/>
          </a:p>
          <a:p>
            <a:r>
              <a:rPr lang="en-US" dirty="0" smtClean="0"/>
              <a:t>The answer is shown on the screen.</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two  screens show more questions to use when practicing these skills with fiction and nonfiction texts.  These examples are presented as starting points to be adapted according to the specific genre being used in the classroom. Notice  that the third question, “Both selections would be most helpful in describing…”,  involves comparing two different reading passages. The paired passages could be a nonfiction piece paired with a poem, two poems, or a functional website paired with a narrative. </a:t>
            </a:r>
          </a:p>
          <a:p>
            <a:endParaRPr lang="en-US" dirty="0" smtClean="0"/>
          </a:p>
          <a:p>
            <a:endParaRPr lang="en-US" dirty="0" smtClean="0"/>
          </a:p>
          <a:p>
            <a:endParaRPr lang="en-US" dirty="0" smtClean="0">
              <a:solidFill>
                <a:schemeClr val="tx2">
                  <a:lumMod val="60000"/>
                  <a:lumOff val="40000"/>
                </a:schemeClr>
              </a:solidFill>
            </a:endParaRPr>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0000FF"/>
                </a:solidFill>
              </a:rPr>
              <a:t>No audio.</a:t>
            </a:r>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In </a:t>
            </a:r>
            <a:r>
              <a:rPr lang="en-US" u="none" dirty="0" smtClean="0"/>
              <a:t>8.5c </a:t>
            </a:r>
            <a:r>
              <a:rPr lang="en-US" dirty="0" smtClean="0"/>
              <a:t> students are </a:t>
            </a:r>
            <a:r>
              <a:rPr lang="en-US" b="0" dirty="0" smtClean="0"/>
              <a:t>expected to </a:t>
            </a:r>
            <a:r>
              <a:rPr lang="en-US" sz="1200" b="0" dirty="0" smtClean="0"/>
              <a:t>read and analyze a variety of </a:t>
            </a:r>
            <a:r>
              <a:rPr lang="en-US" sz="1200" b="0" dirty="0" smtClean="0">
                <a:solidFill>
                  <a:srgbClr val="0070C0"/>
                </a:solidFill>
              </a:rPr>
              <a:t>fictional texts, narrative nonfiction, and poetry. Bullet c:  Explain how authors use characters, conflict, point of view</a:t>
            </a:r>
            <a:r>
              <a:rPr lang="en-US" sz="1200" b="0" dirty="0" smtClean="0"/>
              <a:t>, </a:t>
            </a:r>
            <a:r>
              <a:rPr lang="en-US" sz="1200" b="0" dirty="0" smtClean="0">
                <a:solidFill>
                  <a:srgbClr val="0070C0"/>
                </a:solidFill>
              </a:rPr>
              <a:t>voice, and tone </a:t>
            </a:r>
            <a:r>
              <a:rPr lang="en-US" sz="1200" b="0" dirty="0" smtClean="0"/>
              <a:t>to create meaning.</a:t>
            </a:r>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student performance data indicate that students need more practice identifying the story elements of resolution, initiating event, and climax in more complex  texts  involving multiple storylines.  The suggestions on the screen</a:t>
            </a:r>
            <a:r>
              <a:rPr lang="en-US" baseline="0" dirty="0" smtClean="0"/>
              <a:t> indicate questions that could be used with students in the classroom.</a:t>
            </a:r>
            <a:endParaRPr lang="en-US" dirty="0" smtClean="0"/>
          </a:p>
          <a:p>
            <a:r>
              <a:rPr lang="en-US" dirty="0" smtClean="0"/>
              <a:t> </a:t>
            </a:r>
            <a:endParaRPr lang="en-US" u="sng"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these suggestions, students are asked</a:t>
            </a:r>
            <a:r>
              <a:rPr lang="en-US" baseline="0" dirty="0" smtClean="0"/>
              <a:t> questions that assess </a:t>
            </a:r>
            <a:r>
              <a:rPr lang="en-US" dirty="0" smtClean="0"/>
              <a:t>a higher level of thinking.  Instead of merely identifying the story’s conflict, the students are asked, for example,  “How does (insert character’s name) help resolve the story’s conflict?”  </a:t>
            </a:r>
          </a:p>
          <a:p>
            <a:endParaRPr lang="en-US" dirty="0" smtClean="0"/>
          </a:p>
          <a:p>
            <a:r>
              <a:rPr lang="en-US" dirty="0" smtClean="0"/>
              <a:t>Compare the last question “How would the story be different if it were told from (insert character’s name) point of  view?” with a lower level question, such as,  “From which point of view is this story written?”   Note how students are moving beyond the identification level to a more complex analysis in these two questions.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standards being highlighted are SOL 8.5h and 8.6g.  The same skill is found in the fiction and nonfiction standards of 8.5h and 8.6g; therefore, the standards are grouped together on this screen.</a:t>
            </a:r>
          </a:p>
          <a:p>
            <a:endParaRPr lang="en-US" dirty="0" smtClean="0"/>
          </a:p>
          <a:p>
            <a:r>
              <a:rPr lang="en-US" dirty="0" smtClean="0"/>
              <a:t>In 8</a:t>
            </a:r>
            <a:r>
              <a:rPr lang="en-US" baseline="30000" dirty="0" smtClean="0"/>
              <a:t>th</a:t>
            </a:r>
            <a:r>
              <a:rPr lang="en-US" dirty="0" smtClean="0"/>
              <a:t> grade, students encounter reading passages with more complex sentence and text structure.   As such, the  basic skill, identifying main idea, becomes more of a challenge.</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screen are suggestions of questions to use with fiction and nonfiction texts. These examples are presented as starting points to be adapted according to the genre.  In identifying</a:t>
            </a:r>
            <a:r>
              <a:rPr lang="en-US" baseline="0" dirty="0" smtClean="0"/>
              <a:t> </a:t>
            </a:r>
            <a:r>
              <a:rPr lang="en-US" dirty="0" smtClean="0"/>
              <a:t>an implied main idea,  students need to  make an inference after thinking about the entire reading passage.  This is a difficult skill  requiring  students to put together the details of the passage to derive the unstated main idea.  Students would benefit from practice with this skill using reading passages with sophisticated vocabulary and multiple events.</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standards being highlighted are SOL 8.5i and 8.6h.  The same skill is found in both standards and they are therefore, grouped together on this screen.</a:t>
            </a:r>
          </a:p>
          <a:p>
            <a:endParaRPr lang="en-US" dirty="0" smtClean="0"/>
          </a:p>
          <a:p>
            <a:r>
              <a:rPr lang="en-US" dirty="0" smtClean="0"/>
              <a:t>This standard tests two skills, summarizing and identifying supporting details.</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student performance data show that students have difficulty distinguishing between summary and details.  In  some multiple-choice items, students tend to be drawn to answer choices with lengthy details instead of succinct summary statements. </a:t>
            </a:r>
          </a:p>
          <a:p>
            <a:endParaRPr lang="en-US" dirty="0" smtClean="0"/>
          </a:p>
          <a:p>
            <a:r>
              <a:rPr lang="en-US" u="none" dirty="0" smtClean="0"/>
              <a:t>These questions</a:t>
            </a:r>
            <a:r>
              <a:rPr lang="en-US" u="none" baseline="0" dirty="0" smtClean="0"/>
              <a:t> can be posed to students as open response or multiple choice.  Students can also be asked to select a certain number, or all correct responses, from a list.   Another suggestion would be to provide the list of details </a:t>
            </a:r>
            <a:r>
              <a:rPr lang="en-US" u="none" dirty="0" smtClean="0"/>
              <a:t>and ask students</a:t>
            </a:r>
            <a:r>
              <a:rPr lang="en-US" u="none" baseline="0" dirty="0" smtClean="0"/>
              <a:t> to provide or select a </a:t>
            </a:r>
            <a:r>
              <a:rPr lang="en-US" u="none" dirty="0" smtClean="0"/>
              <a:t>heading for the list.  </a:t>
            </a:r>
            <a:endParaRPr lang="en-US" u="sng"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The first reading standard in which students need additional practice deals with vocabulary development. SOL 8.4b states:</a:t>
            </a:r>
          </a:p>
          <a:p>
            <a:pPr eaLnBrk="1" fontAlgn="auto" hangingPunct="1">
              <a:spcBef>
                <a:spcPts val="0"/>
              </a:spcBef>
              <a:spcAft>
                <a:spcPts val="0"/>
              </a:spcAft>
              <a:defRPr/>
            </a:pPr>
            <a:endParaRPr lang="en-US" dirty="0" smtClean="0"/>
          </a:p>
          <a:p>
            <a:pPr>
              <a:spcBef>
                <a:spcPts val="0"/>
              </a:spcBef>
              <a:buNone/>
            </a:pPr>
            <a:r>
              <a:rPr lang="en-US" b="0" dirty="0" smtClean="0"/>
              <a:t>The student will apply knowledge of word origins, analogies, and figurative language to extend vocabulary development within authentic texts.  </a:t>
            </a:r>
            <a:r>
              <a:rPr lang="en-US" b="0" dirty="0" smtClean="0">
                <a:solidFill>
                  <a:srgbClr val="0070C0"/>
                </a:solidFill>
              </a:rPr>
              <a:t>Bullet b:  Use context</a:t>
            </a:r>
            <a:r>
              <a:rPr lang="en-US" b="0" dirty="0" smtClean="0"/>
              <a:t>, structure, and connotations </a:t>
            </a:r>
            <a:r>
              <a:rPr lang="en-US" b="0" dirty="0" smtClean="0">
                <a:solidFill>
                  <a:srgbClr val="0070C0"/>
                </a:solidFill>
              </a:rPr>
              <a:t>to determine meaning</a:t>
            </a:r>
            <a:r>
              <a:rPr lang="en-US" b="0" dirty="0" smtClean="0"/>
              <a:t> and differentiate among multiple meanings of words and phrases.</a:t>
            </a:r>
          </a:p>
          <a:p>
            <a:pPr marL="457200" indent="-457200">
              <a:spcBef>
                <a:spcPts val="0"/>
              </a:spcBef>
              <a:buNone/>
            </a:pPr>
            <a:endParaRPr lang="en-US" b="0" dirty="0" smtClean="0"/>
          </a:p>
          <a:p>
            <a:pPr marL="0" indent="-457200">
              <a:spcBef>
                <a:spcPts val="0"/>
              </a:spcBef>
              <a:buNone/>
            </a:pPr>
            <a:r>
              <a:rPr lang="en-US" b="0" dirty="0" smtClean="0"/>
              <a:t>The highlighted phrases in blue indicate the challenge areas for  students.  For this standard, students</a:t>
            </a:r>
            <a:r>
              <a:rPr lang="en-US" b="0" baseline="0" dirty="0" smtClean="0"/>
              <a:t> need additional practice </a:t>
            </a:r>
            <a:r>
              <a:rPr lang="en-US" b="0" dirty="0" smtClean="0"/>
              <a:t>using context to determine meaning. </a:t>
            </a:r>
          </a:p>
          <a:p>
            <a:pPr eaLnBrk="1" fontAlgn="auto" hangingPunct="1">
              <a:spcBef>
                <a:spcPts val="0"/>
              </a:spcBef>
              <a:spcAft>
                <a:spcPts val="0"/>
              </a:spcAft>
              <a:defRPr/>
            </a:pPr>
            <a:r>
              <a:rPr lang="en-US" b="0" dirty="0" smtClean="0"/>
              <a:t> </a:t>
            </a:r>
            <a:endParaRPr lang="en-US" b="0" dirty="0" smtClean="0">
              <a:solidFill>
                <a:srgbClr val="0070C0"/>
              </a:solidFill>
            </a:endParaRPr>
          </a:p>
          <a:p>
            <a:endParaRPr lang="en-US" b="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514350">
              <a:spcBef>
                <a:spcPts val="0"/>
              </a:spcBef>
              <a:buNone/>
            </a:pPr>
            <a:r>
              <a:rPr lang="en-US" dirty="0" smtClean="0"/>
              <a:t>The next standard</a:t>
            </a:r>
            <a:r>
              <a:rPr lang="en-US" baseline="0" dirty="0" smtClean="0"/>
              <a:t> being highlighted is SOL 8.6e.  The standard reads:  </a:t>
            </a:r>
            <a:r>
              <a:rPr lang="en-US" sz="1200" b="0" dirty="0" smtClean="0"/>
              <a:t>The student will read, comprehend, and analyze a variety of </a:t>
            </a:r>
            <a:r>
              <a:rPr lang="en-US" sz="1200" b="0" dirty="0" smtClean="0">
                <a:solidFill>
                  <a:srgbClr val="0070C0"/>
                </a:solidFill>
              </a:rPr>
              <a:t>nonfiction texts.  Bullet e</a:t>
            </a:r>
            <a:r>
              <a:rPr lang="en-US" sz="1200" b="0" baseline="0" dirty="0" smtClean="0">
                <a:solidFill>
                  <a:srgbClr val="0070C0"/>
                </a:solidFill>
              </a:rPr>
              <a:t>:  A</a:t>
            </a:r>
            <a:r>
              <a:rPr lang="en-US" sz="1200" b="0" dirty="0" smtClean="0">
                <a:solidFill>
                  <a:srgbClr val="0070C0"/>
                </a:solidFill>
              </a:rPr>
              <a:t>nalyze details </a:t>
            </a:r>
            <a:r>
              <a:rPr lang="en-US" sz="1200" b="0" dirty="0" smtClean="0"/>
              <a:t>for </a:t>
            </a:r>
            <a:r>
              <a:rPr lang="en-US" sz="1200" b="0" dirty="0" smtClean="0">
                <a:solidFill>
                  <a:srgbClr val="0070C0"/>
                </a:solidFill>
              </a:rPr>
              <a:t>relevance</a:t>
            </a:r>
            <a:r>
              <a:rPr lang="en-US" sz="1200" b="0" dirty="0" smtClean="0"/>
              <a:t> and accuracy.</a:t>
            </a:r>
          </a:p>
          <a:p>
            <a:endParaRPr lang="en-US" dirty="0" smtClean="0"/>
          </a:p>
          <a:p>
            <a:r>
              <a:rPr lang="en-US" dirty="0" smtClean="0"/>
              <a:t>By 8</a:t>
            </a:r>
            <a:r>
              <a:rPr lang="en-US" baseline="30000" dirty="0" smtClean="0"/>
              <a:t>th</a:t>
            </a:r>
            <a:r>
              <a:rPr lang="en-US" dirty="0" smtClean="0"/>
              <a:t> grade, the majority of students have mastered the identification of  details in a text.</a:t>
            </a:r>
            <a:r>
              <a:rPr lang="en-US" baseline="0" dirty="0" smtClean="0"/>
              <a:t>  </a:t>
            </a:r>
            <a:r>
              <a:rPr lang="en-US" dirty="0" smtClean="0"/>
              <a:t>In this standard, students are expected to analyze details in regard to their relevance and accuracy.</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example pertains to </a:t>
            </a:r>
            <a:r>
              <a:rPr lang="en-US" baseline="0" dirty="0" smtClean="0"/>
              <a:t>a passage from the 2007 Grade 8 Reading Released Test, on page 4, titled  </a:t>
            </a:r>
            <a:r>
              <a:rPr lang="en-US" sz="1200" b="0" i="1" kern="1200" dirty="0" smtClean="0">
                <a:solidFill>
                  <a:schemeClr val="tx1"/>
                </a:solidFill>
                <a:latin typeface="+mn-lt"/>
                <a:ea typeface="+mn-ea"/>
                <a:cs typeface="+mn-cs"/>
              </a:rPr>
              <a:t>A Magical Experience.</a:t>
            </a:r>
            <a:endParaRPr lang="en-US" sz="1200" b="0" i="1" kern="1200" baseline="0" dirty="0" smtClean="0">
              <a:solidFill>
                <a:schemeClr val="tx1"/>
              </a:solidFill>
              <a:latin typeface="+mn-lt"/>
              <a:ea typeface="+mn-ea"/>
              <a:cs typeface="+mn-cs"/>
            </a:endParaRPr>
          </a:p>
          <a:p>
            <a:pPr eaLnBrk="1" hangingPunct="1">
              <a:spcBef>
                <a:spcPct val="0"/>
              </a:spcBef>
            </a:pPr>
            <a:endParaRPr lang="en-US" altLang="en-US" sz="1200" b="0" i="1" kern="1200" baseline="0" dirty="0" smtClean="0">
              <a:solidFill>
                <a:schemeClr val="tx1"/>
              </a:solidFill>
              <a:latin typeface="+mn-lt"/>
              <a:ea typeface="+mn-ea"/>
              <a:cs typeface="+mn-cs"/>
            </a:endParaRPr>
          </a:p>
          <a:p>
            <a:pPr eaLnBrk="1" hangingPunct="1">
              <a:spcBef>
                <a:spcPct val="0"/>
              </a:spcBef>
            </a:pPr>
            <a:r>
              <a:rPr lang="en-US" altLang="en-US" sz="1200" b="0" i="0" kern="1200" baseline="0" dirty="0" smtClean="0">
                <a:solidFill>
                  <a:schemeClr val="tx1"/>
                </a:solidFill>
                <a:latin typeface="+mn-lt"/>
                <a:ea typeface="+mn-ea"/>
                <a:cs typeface="+mn-cs"/>
              </a:rPr>
              <a:t>The answer to this question is shown on the screen.</a:t>
            </a:r>
          </a:p>
          <a:p>
            <a:pPr eaLnBrk="1" hangingPunct="1">
              <a:spcBef>
                <a:spcPct val="0"/>
              </a:spcBef>
            </a:pPr>
            <a:endParaRPr lang="en-US" altLang="en-US" sz="1200" b="0" i="0" kern="1200" baseline="0" dirty="0" smtClean="0">
              <a:solidFill>
                <a:schemeClr val="tx1"/>
              </a:solidFill>
              <a:latin typeface="+mn-lt"/>
              <a:ea typeface="+mn-ea"/>
              <a:cs typeface="+mn-cs"/>
            </a:endParaRPr>
          </a:p>
          <a:p>
            <a:pPr eaLnBrk="1" hangingPunct="1">
              <a:spcBef>
                <a:spcPct val="0"/>
              </a:spcBef>
            </a:pPr>
            <a:r>
              <a:rPr lang="en-US" altLang="en-US" dirty="0" smtClean="0"/>
              <a:t>Another suggestion would be to ask the question “Which detail does NOT support the idea that Joe was beginning to gain hope?”</a:t>
            </a:r>
          </a:p>
        </p:txBody>
      </p:sp>
      <p:sp>
        <p:nvSpPr>
          <p:cNvPr id="849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83" indent="-285724" eaLnBrk="0" hangingPunct="0">
              <a:spcBef>
                <a:spcPct val="30000"/>
              </a:spcBef>
              <a:defRPr sz="1200">
                <a:solidFill>
                  <a:schemeClr val="tx1"/>
                </a:solidFill>
                <a:latin typeface="Calibri" pitchFamily="34" charset="0"/>
              </a:defRPr>
            </a:lvl2pPr>
            <a:lvl3pPr marL="1142897" indent="-228579" eaLnBrk="0" hangingPunct="0">
              <a:spcBef>
                <a:spcPct val="30000"/>
              </a:spcBef>
              <a:defRPr sz="1200">
                <a:solidFill>
                  <a:schemeClr val="tx1"/>
                </a:solidFill>
                <a:latin typeface="Calibri" pitchFamily="34" charset="0"/>
              </a:defRPr>
            </a:lvl3pPr>
            <a:lvl4pPr marL="1600056" indent="-228579" eaLnBrk="0" hangingPunct="0">
              <a:spcBef>
                <a:spcPct val="30000"/>
              </a:spcBef>
              <a:defRPr sz="1200">
                <a:solidFill>
                  <a:schemeClr val="tx1"/>
                </a:solidFill>
                <a:latin typeface="Calibri" pitchFamily="34" charset="0"/>
              </a:defRPr>
            </a:lvl4pPr>
            <a:lvl5pPr marL="2057216" indent="-228579" eaLnBrk="0" hangingPunct="0">
              <a:spcBef>
                <a:spcPct val="30000"/>
              </a:spcBef>
              <a:defRPr sz="1200">
                <a:solidFill>
                  <a:schemeClr val="tx1"/>
                </a:solidFill>
                <a:latin typeface="Calibri" pitchFamily="34" charset="0"/>
              </a:defRPr>
            </a:lvl5pPr>
            <a:lvl6pPr marL="2514375" indent="-228579" eaLnBrk="0" fontAlgn="base" hangingPunct="0">
              <a:spcBef>
                <a:spcPct val="30000"/>
              </a:spcBef>
              <a:spcAft>
                <a:spcPct val="0"/>
              </a:spcAft>
              <a:defRPr sz="1200">
                <a:solidFill>
                  <a:schemeClr val="tx1"/>
                </a:solidFill>
                <a:latin typeface="Calibri" pitchFamily="34" charset="0"/>
              </a:defRPr>
            </a:lvl6pPr>
            <a:lvl7pPr marL="2971534" indent="-228579" eaLnBrk="0" fontAlgn="base" hangingPunct="0">
              <a:spcBef>
                <a:spcPct val="30000"/>
              </a:spcBef>
              <a:spcAft>
                <a:spcPct val="0"/>
              </a:spcAft>
              <a:defRPr sz="1200">
                <a:solidFill>
                  <a:schemeClr val="tx1"/>
                </a:solidFill>
                <a:latin typeface="Calibri" pitchFamily="34" charset="0"/>
              </a:defRPr>
            </a:lvl7pPr>
            <a:lvl8pPr marL="3428693" indent="-228579" eaLnBrk="0" fontAlgn="base" hangingPunct="0">
              <a:spcBef>
                <a:spcPct val="30000"/>
              </a:spcBef>
              <a:spcAft>
                <a:spcPct val="0"/>
              </a:spcAft>
              <a:defRPr sz="1200">
                <a:solidFill>
                  <a:schemeClr val="tx1"/>
                </a:solidFill>
                <a:latin typeface="Calibri" pitchFamily="34" charset="0"/>
              </a:defRPr>
            </a:lvl8pPr>
            <a:lvl9pPr marL="3885852" indent="-22857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21</a:t>
            </a:fld>
            <a:endParaRPr lang="en-US" altLang="en-US" smtClean="0">
              <a:solidFill>
                <a:prstClr val="black"/>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are some suggested questions to use with appropriate nonfiction texts.</a:t>
            </a:r>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next standard being highlighted is SOL 8.6j.  It reads:  </a:t>
            </a:r>
            <a:r>
              <a:rPr lang="en-US" sz="1200" b="0" kern="1200" dirty="0" smtClean="0">
                <a:solidFill>
                  <a:schemeClr val="tx1"/>
                </a:solidFill>
                <a:latin typeface="+mn-lt"/>
                <a:ea typeface="+mn-ea"/>
                <a:cs typeface="+mn-cs"/>
              </a:rPr>
              <a:t>The student will read, comprehend, and analyze a variety of </a:t>
            </a:r>
            <a:r>
              <a:rPr lang="en-US" sz="1200" b="0" kern="1200" dirty="0" smtClean="0">
                <a:solidFill>
                  <a:srgbClr val="0070C0"/>
                </a:solidFill>
                <a:latin typeface="+mn-lt"/>
                <a:ea typeface="+mn-ea"/>
                <a:cs typeface="+mn-cs"/>
              </a:rPr>
              <a:t>nonfiction texts.  Bullet</a:t>
            </a:r>
            <a:r>
              <a:rPr lang="en-US" sz="1200" b="0" kern="1200" baseline="0" dirty="0" smtClean="0">
                <a:solidFill>
                  <a:srgbClr val="0070C0"/>
                </a:solidFill>
                <a:latin typeface="+mn-lt"/>
                <a:ea typeface="+mn-ea"/>
                <a:cs typeface="+mn-cs"/>
              </a:rPr>
              <a:t> j:  I</a:t>
            </a:r>
            <a:r>
              <a:rPr lang="en-US" sz="1200" b="0" kern="1200" dirty="0" smtClean="0">
                <a:solidFill>
                  <a:srgbClr val="0070C0"/>
                </a:solidFill>
                <a:latin typeface="+mn-lt"/>
                <a:ea typeface="+mn-ea"/>
                <a:cs typeface="+mn-cs"/>
              </a:rPr>
              <a:t>dentify cause and effect relationships.</a:t>
            </a:r>
          </a:p>
          <a:p>
            <a:endParaRPr lang="en-US" dirty="0" smtClean="0"/>
          </a:p>
          <a:p>
            <a:r>
              <a:rPr lang="en-US" dirty="0" smtClean="0"/>
              <a:t>Students appear to need more practice  using this skill with nonfiction materials, such as brochures, websites, fliers, and reading selections with history or science backgrounds.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screen offers suggestions for practicing this reading skill with 8</a:t>
            </a:r>
            <a:r>
              <a:rPr lang="en-US" baseline="30000" dirty="0" smtClean="0"/>
              <a:t>th</a:t>
            </a:r>
            <a:r>
              <a:rPr lang="en-US" dirty="0" smtClean="0"/>
              <a:t> graders. With the new standards, students should be using more complex reading materials to support the multiple causes and effects reflected in this standard.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Here is another way in which this skill can be assessed on an SOL test.  Traditionally, students have been asked to identify a cause or effect from answer options in</a:t>
            </a:r>
            <a:r>
              <a:rPr lang="en-US" baseline="0" dirty="0" smtClean="0"/>
              <a:t> a multiple choice format.  With technology-enhanced items, students can be asked to identify more than one cause or more than one effect to complete a chart. </a:t>
            </a:r>
          </a:p>
          <a:p>
            <a:pPr>
              <a:spcBef>
                <a:spcPct val="0"/>
              </a:spcBef>
            </a:pPr>
            <a:endParaRPr lang="en-US" baseline="0" dirty="0" smtClean="0"/>
          </a:p>
          <a:p>
            <a:pPr>
              <a:spcBef>
                <a:spcPct val="0"/>
              </a:spcBef>
            </a:pPr>
            <a:r>
              <a:rPr lang="en-US" dirty="0" smtClean="0"/>
              <a:t>This example shows how students could</a:t>
            </a:r>
            <a:r>
              <a:rPr lang="en-US" baseline="0" dirty="0" smtClean="0"/>
              <a:t> be presented an item that asks for more than one effect. On an SOL assessment, students would be given a list of effects to choose from in order to complete the chart.  In the classroom, a list can be given, or an item like this could be presented as an open response question.</a:t>
            </a:r>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83" indent="-285724" eaLnBrk="0" hangingPunct="0">
              <a:spcBef>
                <a:spcPct val="30000"/>
              </a:spcBef>
              <a:defRPr sz="1200">
                <a:solidFill>
                  <a:schemeClr val="tx1"/>
                </a:solidFill>
                <a:latin typeface="Calibri" pitchFamily="34" charset="0"/>
              </a:defRPr>
            </a:lvl2pPr>
            <a:lvl3pPr marL="1142897" indent="-228579" eaLnBrk="0" hangingPunct="0">
              <a:spcBef>
                <a:spcPct val="30000"/>
              </a:spcBef>
              <a:defRPr sz="1200">
                <a:solidFill>
                  <a:schemeClr val="tx1"/>
                </a:solidFill>
                <a:latin typeface="Calibri" pitchFamily="34" charset="0"/>
              </a:defRPr>
            </a:lvl3pPr>
            <a:lvl4pPr marL="1600056" indent="-228579" eaLnBrk="0" hangingPunct="0">
              <a:spcBef>
                <a:spcPct val="30000"/>
              </a:spcBef>
              <a:defRPr sz="1200">
                <a:solidFill>
                  <a:schemeClr val="tx1"/>
                </a:solidFill>
                <a:latin typeface="Calibri" pitchFamily="34" charset="0"/>
              </a:defRPr>
            </a:lvl4pPr>
            <a:lvl5pPr marL="2057216" indent="-228579" eaLnBrk="0" hangingPunct="0">
              <a:spcBef>
                <a:spcPct val="30000"/>
              </a:spcBef>
              <a:defRPr sz="1200">
                <a:solidFill>
                  <a:schemeClr val="tx1"/>
                </a:solidFill>
                <a:latin typeface="Calibri" pitchFamily="34" charset="0"/>
              </a:defRPr>
            </a:lvl5pPr>
            <a:lvl6pPr marL="2514375" indent="-228579" eaLnBrk="0" fontAlgn="base" hangingPunct="0">
              <a:spcBef>
                <a:spcPct val="30000"/>
              </a:spcBef>
              <a:spcAft>
                <a:spcPct val="0"/>
              </a:spcAft>
              <a:defRPr sz="1200">
                <a:solidFill>
                  <a:schemeClr val="tx1"/>
                </a:solidFill>
                <a:latin typeface="Calibri" pitchFamily="34" charset="0"/>
              </a:defRPr>
            </a:lvl6pPr>
            <a:lvl7pPr marL="2971534" indent="-228579" eaLnBrk="0" fontAlgn="base" hangingPunct="0">
              <a:spcBef>
                <a:spcPct val="30000"/>
              </a:spcBef>
              <a:spcAft>
                <a:spcPct val="0"/>
              </a:spcAft>
              <a:defRPr sz="1200">
                <a:solidFill>
                  <a:schemeClr val="tx1"/>
                </a:solidFill>
                <a:latin typeface="Calibri" pitchFamily="34" charset="0"/>
              </a:defRPr>
            </a:lvl7pPr>
            <a:lvl8pPr marL="3428693" indent="-228579" eaLnBrk="0" fontAlgn="base" hangingPunct="0">
              <a:spcBef>
                <a:spcPct val="30000"/>
              </a:spcBef>
              <a:spcAft>
                <a:spcPct val="0"/>
              </a:spcAft>
              <a:defRPr sz="1200">
                <a:solidFill>
                  <a:schemeClr val="tx1"/>
                </a:solidFill>
                <a:latin typeface="Calibri" pitchFamily="34" charset="0"/>
              </a:defRPr>
            </a:lvl8pPr>
            <a:lvl9pPr marL="3885852" indent="-22857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25</a:t>
            </a:fld>
            <a:endParaRPr lang="en-US" altLang="en-US" smtClean="0">
              <a:solidFill>
                <a:prstClr val="black"/>
              </a:solidFill>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This concludes the student performance analysis for the grade 8 reading tests administered during the spring 2013 test administration.</a:t>
            </a:r>
          </a:p>
          <a:p>
            <a:pPr>
              <a:defRPr/>
            </a:pPr>
            <a:endParaRPr lang="en-US" dirty="0" smtClean="0"/>
          </a:p>
          <a:p>
            <a:pPr>
              <a:defRPr/>
            </a:pPr>
            <a:r>
              <a:rPr lang="en-US" dirty="0" smtClean="0"/>
              <a:t>There are practice items available on the Virginia Department of Education Web site which will also help students practice the skills associated with the </a:t>
            </a:r>
            <a:r>
              <a:rPr lang="en-US" i="1" dirty="0" smtClean="0"/>
              <a:t>2010 English Standards of Learning</a:t>
            </a:r>
            <a:r>
              <a:rPr lang="en-US" dirty="0" smtClean="0"/>
              <a:t>.  The practice items are located at the URL shown on the screen.</a:t>
            </a:r>
          </a:p>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83" indent="-285724" eaLnBrk="0" hangingPunct="0">
              <a:spcBef>
                <a:spcPct val="30000"/>
              </a:spcBef>
              <a:defRPr sz="1200">
                <a:solidFill>
                  <a:schemeClr val="tx1"/>
                </a:solidFill>
                <a:latin typeface="Calibri" pitchFamily="34" charset="0"/>
              </a:defRPr>
            </a:lvl2pPr>
            <a:lvl3pPr marL="1142897" indent="-228579" eaLnBrk="0" hangingPunct="0">
              <a:spcBef>
                <a:spcPct val="30000"/>
              </a:spcBef>
              <a:defRPr sz="1200">
                <a:solidFill>
                  <a:schemeClr val="tx1"/>
                </a:solidFill>
                <a:latin typeface="Calibri" pitchFamily="34" charset="0"/>
              </a:defRPr>
            </a:lvl3pPr>
            <a:lvl4pPr marL="1600056" indent="-228579" eaLnBrk="0" hangingPunct="0">
              <a:spcBef>
                <a:spcPct val="30000"/>
              </a:spcBef>
              <a:defRPr sz="1200">
                <a:solidFill>
                  <a:schemeClr val="tx1"/>
                </a:solidFill>
                <a:latin typeface="Calibri" pitchFamily="34" charset="0"/>
              </a:defRPr>
            </a:lvl4pPr>
            <a:lvl5pPr marL="2057216" indent="-228579" eaLnBrk="0" hangingPunct="0">
              <a:spcBef>
                <a:spcPct val="30000"/>
              </a:spcBef>
              <a:defRPr sz="1200">
                <a:solidFill>
                  <a:schemeClr val="tx1"/>
                </a:solidFill>
                <a:latin typeface="Calibri" pitchFamily="34" charset="0"/>
              </a:defRPr>
            </a:lvl5pPr>
            <a:lvl6pPr marL="2514375" indent="-228579" eaLnBrk="0" fontAlgn="base" hangingPunct="0">
              <a:spcBef>
                <a:spcPct val="30000"/>
              </a:spcBef>
              <a:spcAft>
                <a:spcPct val="0"/>
              </a:spcAft>
              <a:defRPr sz="1200">
                <a:solidFill>
                  <a:schemeClr val="tx1"/>
                </a:solidFill>
                <a:latin typeface="Calibri" pitchFamily="34" charset="0"/>
              </a:defRPr>
            </a:lvl6pPr>
            <a:lvl7pPr marL="2971534" indent="-228579" eaLnBrk="0" fontAlgn="base" hangingPunct="0">
              <a:spcBef>
                <a:spcPct val="30000"/>
              </a:spcBef>
              <a:spcAft>
                <a:spcPct val="0"/>
              </a:spcAft>
              <a:defRPr sz="1200">
                <a:solidFill>
                  <a:schemeClr val="tx1"/>
                </a:solidFill>
                <a:latin typeface="Calibri" pitchFamily="34" charset="0"/>
              </a:defRPr>
            </a:lvl7pPr>
            <a:lvl8pPr marL="3428693" indent="-228579" eaLnBrk="0" fontAlgn="base" hangingPunct="0">
              <a:spcBef>
                <a:spcPct val="30000"/>
              </a:spcBef>
              <a:spcAft>
                <a:spcPct val="0"/>
              </a:spcAft>
              <a:defRPr sz="1200">
                <a:solidFill>
                  <a:schemeClr val="tx1"/>
                </a:solidFill>
                <a:latin typeface="Calibri" pitchFamily="34" charset="0"/>
              </a:defRPr>
            </a:lvl8pPr>
            <a:lvl9pPr marL="3885852" indent="-22857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26</a:t>
            </a:fld>
            <a:endParaRPr lang="en-US" altLang="en-US" smtClean="0">
              <a:solidFill>
                <a:prstClr val="black"/>
              </a:solidFill>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a:spcBef>
                <a:spcPts val="0"/>
              </a:spcBef>
              <a:buNone/>
              <a:defRPr/>
            </a:pPr>
            <a:r>
              <a:rPr lang="en-US" b="0" dirty="0" smtClean="0"/>
              <a:t>For questions regarding assessment, please contact </a:t>
            </a:r>
            <a:r>
              <a:rPr lang="en-US" b="0" dirty="0" smtClean="0">
                <a:hlinkClick r:id="rId3"/>
              </a:rPr>
              <a:t>Student_assessment@doe.virginia.gov</a:t>
            </a:r>
            <a:endParaRPr lang="en-US" b="0" dirty="0" smtClean="0"/>
          </a:p>
          <a:p>
            <a:pPr marL="0">
              <a:spcBef>
                <a:spcPts val="0"/>
              </a:spcBef>
              <a:buNone/>
              <a:defRPr/>
            </a:pPr>
            <a:endParaRPr lang="en-US" b="0" dirty="0" smtClean="0"/>
          </a:p>
          <a:p>
            <a:pPr marL="0">
              <a:spcBef>
                <a:spcPts val="0"/>
              </a:spcBef>
              <a:buNone/>
              <a:defRPr/>
            </a:pPr>
            <a:r>
              <a:rPr lang="en-US" b="0" dirty="0" smtClean="0"/>
              <a:t>For questions regarding instruction or the English Standards of Learning, please contact Tracy Fair Robertson, English Coordinator at </a:t>
            </a:r>
            <a:r>
              <a:rPr lang="en-US" b="0" dirty="0" smtClean="0">
                <a:hlinkClick r:id="rId4"/>
              </a:rPr>
              <a:t>Tracy.Robertson@doe.virginia.gov</a:t>
            </a:r>
            <a:r>
              <a:rPr lang="en-US" b="0" dirty="0" smtClean="0"/>
              <a:t>.</a:t>
            </a:r>
          </a:p>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83" indent="-285724" eaLnBrk="0" hangingPunct="0">
              <a:spcBef>
                <a:spcPct val="30000"/>
              </a:spcBef>
              <a:defRPr sz="1200">
                <a:solidFill>
                  <a:schemeClr val="tx1"/>
                </a:solidFill>
                <a:latin typeface="Calibri" pitchFamily="34" charset="0"/>
              </a:defRPr>
            </a:lvl2pPr>
            <a:lvl3pPr marL="1142897" indent="-228579" eaLnBrk="0" hangingPunct="0">
              <a:spcBef>
                <a:spcPct val="30000"/>
              </a:spcBef>
              <a:defRPr sz="1200">
                <a:solidFill>
                  <a:schemeClr val="tx1"/>
                </a:solidFill>
                <a:latin typeface="Calibri" pitchFamily="34" charset="0"/>
              </a:defRPr>
            </a:lvl3pPr>
            <a:lvl4pPr marL="1600056" indent="-228579" eaLnBrk="0" hangingPunct="0">
              <a:spcBef>
                <a:spcPct val="30000"/>
              </a:spcBef>
              <a:defRPr sz="1200">
                <a:solidFill>
                  <a:schemeClr val="tx1"/>
                </a:solidFill>
                <a:latin typeface="Calibri" pitchFamily="34" charset="0"/>
              </a:defRPr>
            </a:lvl4pPr>
            <a:lvl5pPr marL="2057216" indent="-228579" eaLnBrk="0" hangingPunct="0">
              <a:spcBef>
                <a:spcPct val="30000"/>
              </a:spcBef>
              <a:defRPr sz="1200">
                <a:solidFill>
                  <a:schemeClr val="tx1"/>
                </a:solidFill>
                <a:latin typeface="Calibri" pitchFamily="34" charset="0"/>
              </a:defRPr>
            </a:lvl5pPr>
            <a:lvl6pPr marL="2514375" indent="-228579" eaLnBrk="0" fontAlgn="base" hangingPunct="0">
              <a:spcBef>
                <a:spcPct val="30000"/>
              </a:spcBef>
              <a:spcAft>
                <a:spcPct val="0"/>
              </a:spcAft>
              <a:defRPr sz="1200">
                <a:solidFill>
                  <a:schemeClr val="tx1"/>
                </a:solidFill>
                <a:latin typeface="Calibri" pitchFamily="34" charset="0"/>
              </a:defRPr>
            </a:lvl6pPr>
            <a:lvl7pPr marL="2971534" indent="-228579" eaLnBrk="0" fontAlgn="base" hangingPunct="0">
              <a:spcBef>
                <a:spcPct val="30000"/>
              </a:spcBef>
              <a:spcAft>
                <a:spcPct val="0"/>
              </a:spcAft>
              <a:defRPr sz="1200">
                <a:solidFill>
                  <a:schemeClr val="tx1"/>
                </a:solidFill>
                <a:latin typeface="Calibri" pitchFamily="34" charset="0"/>
              </a:defRPr>
            </a:lvl7pPr>
            <a:lvl8pPr marL="3428693" indent="-228579" eaLnBrk="0" fontAlgn="base" hangingPunct="0">
              <a:spcBef>
                <a:spcPct val="30000"/>
              </a:spcBef>
              <a:spcAft>
                <a:spcPct val="0"/>
              </a:spcAft>
              <a:defRPr sz="1200">
                <a:solidFill>
                  <a:schemeClr val="tx1"/>
                </a:solidFill>
                <a:latin typeface="Calibri" pitchFamily="34" charset="0"/>
              </a:defRPr>
            </a:lvl8pPr>
            <a:lvl9pPr marL="3885852" indent="-228579"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27</a:t>
            </a:fld>
            <a:endParaRPr lang="en-US" altLang="en-US"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Here is an open response question that</a:t>
            </a:r>
            <a:r>
              <a:rPr lang="en-US" b="0" baseline="0" dirty="0" smtClean="0"/>
              <a:t> requires students to use context clues to determine the meaning of a word.  </a:t>
            </a:r>
            <a:r>
              <a:rPr lang="en-US" b="0" dirty="0" smtClean="0"/>
              <a:t>In the example on this screen,  the word “delved” is used because it is considered to be a vocabulary </a:t>
            </a:r>
            <a:r>
              <a:rPr lang="en-US" b="0" dirty="0" smtClean="0">
                <a:solidFill>
                  <a:srgbClr val="FF0000"/>
                </a:solidFill>
              </a:rPr>
              <a:t> </a:t>
            </a:r>
            <a:r>
              <a:rPr lang="en-US" b="0" dirty="0" smtClean="0"/>
              <a:t>word above grade level for 8</a:t>
            </a:r>
            <a:r>
              <a:rPr lang="en-US" b="0" baseline="30000" dirty="0" smtClean="0"/>
              <a:t>th</a:t>
            </a:r>
            <a:r>
              <a:rPr lang="en-US" b="0" dirty="0" smtClean="0"/>
              <a:t> graders.</a:t>
            </a:r>
            <a:r>
              <a:rPr lang="en-US" b="0" baseline="0" dirty="0" smtClean="0"/>
              <a:t> </a:t>
            </a:r>
            <a:r>
              <a:rPr lang="en-US" b="0" dirty="0" smtClean="0"/>
              <a:t>It is important to have students practice this  skill</a:t>
            </a:r>
            <a:r>
              <a:rPr lang="en-US" b="0" dirty="0" smtClean="0">
                <a:solidFill>
                  <a:srgbClr val="FF0000"/>
                </a:solidFill>
              </a:rPr>
              <a:t> </a:t>
            </a:r>
            <a:r>
              <a:rPr lang="en-US" b="0" dirty="0" smtClean="0"/>
              <a:t>using unfamiliar vocabulary words. If students already know the meaning of the word, they may not be practicing the use of context clues.</a:t>
            </a:r>
          </a:p>
          <a:p>
            <a:endParaRPr lang="en-US" b="0" dirty="0" smtClean="0"/>
          </a:p>
          <a:p>
            <a:r>
              <a:rPr lang="en-US" b="0" dirty="0" smtClean="0"/>
              <a:t>Many students are comfortable using the “substitute strategy” whereby the meaning of the word is substituted  for the tested vocabulary in the given sentence. In this example, students can replace “delved” in the sentence with “searched carefully” to see if the meaning makes sense.  </a:t>
            </a:r>
          </a:p>
          <a:p>
            <a:endParaRPr lang="en-US" b="0" dirty="0" smtClean="0"/>
          </a:p>
          <a:p>
            <a:r>
              <a:rPr lang="en-US" b="0" dirty="0" smtClean="0"/>
              <a:t>“Determined to research the first mayor of the city, the student earnestly </a:t>
            </a:r>
            <a:r>
              <a:rPr lang="en-US" b="0" i="1" dirty="0" smtClean="0"/>
              <a:t>searched carefully </a:t>
            </a:r>
            <a:r>
              <a:rPr lang="en-US" b="0" dirty="0" smtClean="0"/>
              <a:t>into the newspaper’s historical records.”  There are several instructional strategies  to help students with this vocabulary skill, and  substitution is ONLY one of them. </a:t>
            </a:r>
          </a:p>
          <a:p>
            <a:endParaRPr lang="en-US" dirty="0" smtClean="0"/>
          </a:p>
          <a:p>
            <a:endParaRPr lang="en-US" b="0" dirty="0" smtClean="0"/>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example requires more than one correct answer. Notice that the statement “Select the phrases that define mediocrity as used in this sentence,” does not indicate how many correct answers are required to answer the question</a:t>
            </a:r>
            <a:r>
              <a:rPr lang="en-US" baseline="0" dirty="0" smtClean="0"/>
              <a:t> completely</a:t>
            </a:r>
            <a:r>
              <a:rPr lang="en-US" dirty="0" smtClean="0"/>
              <a:t>. </a:t>
            </a:r>
          </a:p>
          <a:p>
            <a:endParaRPr lang="en-US" dirty="0" smtClean="0"/>
          </a:p>
          <a:p>
            <a:r>
              <a:rPr lang="en-US" dirty="0" smtClean="0"/>
              <a:t>The two correct answers are indicated on the screen. </a:t>
            </a:r>
          </a:p>
          <a:p>
            <a:endParaRPr lang="en-US" dirty="0" smtClean="0"/>
          </a:p>
          <a:p>
            <a:r>
              <a:rPr lang="en-US" dirty="0" smtClean="0"/>
              <a:t>Regardless of the format of the item, it is important for students to practice using context clues to help define words above the 8</a:t>
            </a:r>
            <a:r>
              <a:rPr lang="en-US" baseline="30000" dirty="0" smtClean="0"/>
              <a:t>th</a:t>
            </a:r>
            <a:r>
              <a:rPr lang="en-US" dirty="0" smtClean="0"/>
              <a:t> grade level.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student performance data indicate that students struggle with the skills involving the use of word reference materials.</a:t>
            </a:r>
          </a:p>
          <a:p>
            <a:endParaRPr lang="en-US" dirty="0" smtClean="0"/>
          </a:p>
          <a:p>
            <a:r>
              <a:rPr lang="en-US" dirty="0" smtClean="0"/>
              <a:t>SOL 8.4d reads:  </a:t>
            </a:r>
            <a:r>
              <a:rPr lang="en-US" sz="1200" b="0" dirty="0" smtClean="0"/>
              <a:t>The student will apply knowledge of word origins, analogies, and figurative language to extend vocabulary development within authentic texts.  Bullet</a:t>
            </a:r>
            <a:r>
              <a:rPr lang="en-US" sz="1200" b="0" baseline="0" dirty="0" smtClean="0"/>
              <a:t> d:  U</a:t>
            </a:r>
            <a:r>
              <a:rPr lang="en-US" sz="1200" b="0" dirty="0" smtClean="0">
                <a:solidFill>
                  <a:srgbClr val="0070C0"/>
                </a:solidFill>
              </a:rPr>
              <a:t>se dictionaries, thesauruses, </a:t>
            </a:r>
            <a:r>
              <a:rPr lang="en-US" sz="1200" b="0" dirty="0" smtClean="0"/>
              <a:t>and glossaries </a:t>
            </a:r>
            <a:r>
              <a:rPr lang="en-US" sz="1200" b="0" dirty="0" smtClean="0">
                <a:solidFill>
                  <a:srgbClr val="0070C0"/>
                </a:solidFill>
              </a:rPr>
              <a:t>to determine definition</a:t>
            </a:r>
            <a:r>
              <a:rPr lang="en-US" sz="1200" b="0" dirty="0" smtClean="0"/>
              <a:t>, pronunciation, </a:t>
            </a:r>
            <a:r>
              <a:rPr lang="en-US" sz="1200" b="0" dirty="0" smtClean="0">
                <a:solidFill>
                  <a:srgbClr val="0070C0"/>
                </a:solidFill>
              </a:rPr>
              <a:t>etymology</a:t>
            </a:r>
            <a:r>
              <a:rPr lang="en-US" sz="1200" b="0" dirty="0" smtClean="0"/>
              <a:t>, spelling, and usage of words.  Areas where students need additional practice are highlighted in blue.</a:t>
            </a:r>
            <a:endParaRPr lang="en-US" sz="1200" b="0" kern="1200" dirty="0" smtClean="0">
              <a:solidFill>
                <a:srgbClr val="002060"/>
              </a:solidFill>
              <a:latin typeface="+mn-lt"/>
              <a:ea typeface="+mn-ea"/>
              <a:cs typeface="+mn-cs"/>
            </a:endParaRPr>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For SOL 8.4d, s</a:t>
            </a:r>
            <a:r>
              <a:rPr lang="en-US" sz="1200" b="0" dirty="0" smtClean="0">
                <a:solidFill>
                  <a:srgbClr val="0070C0"/>
                </a:solidFill>
              </a:rPr>
              <a:t>tudents need additional practice using dictionaries and thesauruses to determine definition and etymology</a:t>
            </a:r>
            <a:r>
              <a:rPr lang="en-US" sz="1200" b="0" i="1" dirty="0" smtClean="0">
                <a:solidFill>
                  <a:srgbClr val="0070C0"/>
                </a:solidFill>
              </a:rPr>
              <a:t>.  </a:t>
            </a:r>
            <a:r>
              <a:rPr lang="en-US" sz="1200" b="0" i="0" dirty="0" smtClean="0">
                <a:solidFill>
                  <a:srgbClr val="0070C0"/>
                </a:solidFill>
              </a:rPr>
              <a:t>T</a:t>
            </a:r>
            <a:r>
              <a:rPr lang="en-US" dirty="0" smtClean="0"/>
              <a:t>his example illustrates</a:t>
            </a:r>
            <a:r>
              <a:rPr lang="en-US" baseline="0" dirty="0" smtClean="0"/>
              <a:t> how </a:t>
            </a:r>
            <a:r>
              <a:rPr lang="en-US" dirty="0" smtClean="0"/>
              <a:t>students can be asked</a:t>
            </a:r>
            <a:r>
              <a:rPr lang="en-US" baseline="0" dirty="0" smtClean="0"/>
              <a:t> how to use the dictionary to identify the etymology of a tested word.</a:t>
            </a:r>
            <a:r>
              <a:rPr lang="en-US" b="1" dirty="0" smtClean="0"/>
              <a:t> </a:t>
            </a:r>
            <a:r>
              <a:rPr lang="en-US" b="0" dirty="0" smtClean="0"/>
              <a:t>Notice that the example</a:t>
            </a:r>
            <a:r>
              <a:rPr lang="en-US" b="0" baseline="0" dirty="0" smtClean="0"/>
              <a:t> </a:t>
            </a:r>
            <a:r>
              <a:rPr lang="en-US" b="0" dirty="0" smtClean="0"/>
              <a:t>is not asking the question, “What is the definition of profile?” or “Which definition of profile is used in a given sentence?” Instead, the question is going a step beyond to ask a student to identify the etymology of profile. </a:t>
            </a:r>
          </a:p>
          <a:p>
            <a:pPr>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answer is provided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C00000"/>
                </a:solidFill>
              </a:rPr>
              <a:t>Amy: Jackie Kelly thinks that teachers will think this is a fill-in-the-blank item. I don’t think so. Your thoughts? (KR – I also do not think this should be a concern </a:t>
            </a:r>
            <a:r>
              <a:rPr lang="en-US" i="1" dirty="0" err="1" smtClean="0">
                <a:solidFill>
                  <a:srgbClr val="C00000"/>
                </a:solidFill>
              </a:rPr>
              <a:t>bc</a:t>
            </a:r>
            <a:r>
              <a:rPr lang="en-US" i="1" dirty="0" smtClean="0">
                <a:solidFill>
                  <a:srgbClr val="C00000"/>
                </a:solidFill>
              </a:rPr>
              <a:t> at the beginning of the presentation we state that these are not supposed to represent questions. The slides that do show “representations” of items give explanations about those types of items. Example, your slides on strikethroughs,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slide,  there are additional questions to help students practice the skills associated with SOL</a:t>
            </a:r>
            <a:r>
              <a:rPr lang="en-US" baseline="0" dirty="0" smtClean="0"/>
              <a:t> 8.4d</a:t>
            </a:r>
            <a:r>
              <a:rPr lang="en-US" dirty="0" smtClean="0"/>
              <a:t>.</a:t>
            </a:r>
          </a:p>
          <a:p>
            <a:endParaRPr lang="en-US" dirty="0" smtClean="0"/>
          </a:p>
          <a:p>
            <a:r>
              <a:rPr lang="en-US" dirty="0" smtClean="0"/>
              <a:t>Note the question in the second bullet:  “Select all of the words in the thesaurus entry  that have the same meaning as…” In this example, the students are directed to select ALL. Selecting ALL may mean one or several correct answers. </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SOL 8.5b and 8.6b, students focus on the same skills, making inferences and drawing conclusions.  These SOL are therefore grouped together in this presentation. </a:t>
            </a:r>
          </a:p>
          <a:p>
            <a:endParaRPr lang="en-US" dirty="0" smtClean="0"/>
          </a:p>
          <a:p>
            <a:pPr>
              <a:buNone/>
            </a:pPr>
            <a:r>
              <a:rPr lang="en-US" sz="1200" b="0" dirty="0" smtClean="0"/>
              <a:t>SOL 8.5b reads:  The student will read and analyze a variety of </a:t>
            </a:r>
            <a:r>
              <a:rPr lang="en-US" sz="1200" b="0" dirty="0" smtClean="0">
                <a:solidFill>
                  <a:srgbClr val="0070C0"/>
                </a:solidFill>
              </a:rPr>
              <a:t>fictional texts , narrative nonfiction, and poetry.</a:t>
            </a:r>
            <a:r>
              <a:rPr lang="en-US" sz="1200" b="0" baseline="0" dirty="0" smtClean="0">
                <a:solidFill>
                  <a:srgbClr val="0070C0"/>
                </a:solidFill>
              </a:rPr>
              <a:t>  </a:t>
            </a:r>
            <a:r>
              <a:rPr lang="en-US" sz="1200" b="0" dirty="0" smtClean="0">
                <a:solidFill>
                  <a:srgbClr val="0070C0"/>
                </a:solidFill>
              </a:rPr>
              <a:t>Bullet b:</a:t>
            </a:r>
            <a:r>
              <a:rPr lang="en-US" sz="1200" b="0" baseline="0" dirty="0" smtClean="0">
                <a:solidFill>
                  <a:srgbClr val="0070C0"/>
                </a:solidFill>
              </a:rPr>
              <a:t>  </a:t>
            </a:r>
            <a:r>
              <a:rPr lang="en-US" sz="1200" b="0" dirty="0" smtClean="0">
                <a:solidFill>
                  <a:srgbClr val="0070C0"/>
                </a:solidFill>
              </a:rPr>
              <a:t>Make inferences and draw conclusions </a:t>
            </a:r>
            <a:r>
              <a:rPr lang="en-US" sz="1200" b="0" dirty="0" smtClean="0"/>
              <a:t>based on explicit and </a:t>
            </a:r>
            <a:r>
              <a:rPr lang="en-US" sz="1200" b="0" dirty="0" smtClean="0">
                <a:solidFill>
                  <a:srgbClr val="0070C0"/>
                </a:solidFill>
              </a:rPr>
              <a:t>implied information </a:t>
            </a:r>
            <a:r>
              <a:rPr lang="en-US" sz="1200" b="0" dirty="0" smtClean="0"/>
              <a:t>using evidence from text as support. </a:t>
            </a:r>
          </a:p>
          <a:p>
            <a:pPr marL="457200" indent="-457200">
              <a:buNone/>
            </a:pPr>
            <a:endParaRPr lang="en-US" sz="1200" b="0" dirty="0" smtClean="0"/>
          </a:p>
          <a:p>
            <a:pPr>
              <a:buNone/>
            </a:pPr>
            <a:r>
              <a:rPr lang="en-US" sz="1200" b="0" dirty="0" smtClean="0"/>
              <a:t>SOL 8.6b reads:  The student will read, comprehend, and analyze</a:t>
            </a:r>
            <a:r>
              <a:rPr lang="en-US" sz="1200" b="0" dirty="0" smtClean="0">
                <a:solidFill>
                  <a:srgbClr val="0070C0"/>
                </a:solidFill>
              </a:rPr>
              <a:t> </a:t>
            </a:r>
            <a:r>
              <a:rPr lang="en-US" sz="1200" b="0" dirty="0" smtClean="0"/>
              <a:t>a variety of </a:t>
            </a:r>
            <a:r>
              <a:rPr lang="en-US" sz="1200" b="0" dirty="0" smtClean="0">
                <a:solidFill>
                  <a:srgbClr val="0070C0"/>
                </a:solidFill>
              </a:rPr>
              <a:t>nonfiction texts.  Bullet b:  Make inferences and draw conclusions </a:t>
            </a:r>
            <a:r>
              <a:rPr lang="en-US" sz="1200" b="0" dirty="0" smtClean="0"/>
              <a:t>based on explicit and  </a:t>
            </a:r>
            <a:r>
              <a:rPr lang="en-US" sz="1200" b="0" dirty="0" smtClean="0">
                <a:solidFill>
                  <a:srgbClr val="0070C0"/>
                </a:solidFill>
              </a:rPr>
              <a:t>implied information </a:t>
            </a:r>
            <a:r>
              <a:rPr lang="en-US" sz="1200" b="0" dirty="0" smtClean="0"/>
              <a:t>using evidence from text as support.</a:t>
            </a:r>
          </a:p>
          <a:p>
            <a:endParaRPr lang="en-US" dirty="0" smtClean="0"/>
          </a:p>
          <a:p>
            <a:r>
              <a:rPr lang="en-US" dirty="0" smtClean="0"/>
              <a:t>In this higher level comprehension skill, students tend to struggle finding the inference or conclusion when it is based on implied information in fiction</a:t>
            </a:r>
            <a:r>
              <a:rPr lang="en-US" baseline="0" dirty="0" smtClean="0"/>
              <a:t> and nonfiction texts.</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Students in 8</a:t>
            </a:r>
            <a:r>
              <a:rPr lang="en-US" baseline="30000" dirty="0" smtClean="0"/>
              <a:t>th</a:t>
            </a:r>
            <a:r>
              <a:rPr lang="en-US" baseline="0" dirty="0" smtClean="0"/>
              <a:t> grade will encounter assessments</a:t>
            </a:r>
            <a:r>
              <a:rPr lang="en-US" dirty="0" smtClean="0"/>
              <a:t> using </a:t>
            </a:r>
            <a:r>
              <a:rPr lang="en-US" baseline="0" dirty="0" smtClean="0"/>
              <a:t>paired reading passages, poetry, as well as functional passages, such as fliers and websites.  In addition to practicing these skills with selected paragraphs or sections of reading passages, students need additional practice making inferences and drawing conclusions based on  </a:t>
            </a:r>
            <a:r>
              <a:rPr lang="en-US" dirty="0" smtClean="0"/>
              <a:t>an</a:t>
            </a:r>
            <a:r>
              <a:rPr lang="en-US" baseline="0" dirty="0" smtClean="0"/>
              <a:t> entire reading text. </a:t>
            </a:r>
            <a:endParaRPr lang="en-US" dirty="0" smtClean="0"/>
          </a:p>
          <a:p>
            <a:endParaRPr lang="en-US" dirty="0" smtClean="0"/>
          </a:p>
          <a:p>
            <a:r>
              <a:rPr lang="en-US" dirty="0" smtClean="0"/>
              <a:t>The example on the screen shows the</a:t>
            </a:r>
            <a:r>
              <a:rPr lang="en-US" baseline="0" dirty="0" smtClean="0"/>
              <a:t> type of question that could be asked if students were given an entire passage and asked to use implied information from the passage to draw a conclusion.</a:t>
            </a:r>
            <a:endParaRPr lang="en-US" dirty="0" smtClean="0"/>
          </a:p>
          <a:p>
            <a:endParaRPr lang="en-US" dirty="0" smtClean="0"/>
          </a:p>
          <a:p>
            <a:r>
              <a:rPr lang="en-US" dirty="0" smtClean="0"/>
              <a:t>The  answer is provided on the screen.</a:t>
            </a:r>
          </a:p>
          <a:p>
            <a:endParaRPr lang="en-US" dirty="0" smtClean="0"/>
          </a:p>
          <a:p>
            <a:endParaRPr lang="en-US" u="sng"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B19262-B1AD-4EB7-A093-F22ED65152AE}" type="datetime1">
              <a:rPr lang="en-US" smtClean="0"/>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B185E-1383-47FF-93DC-069B975C98F5}" type="datetime1">
              <a:rPr lang="en-US" smtClean="0"/>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716F9C-BB95-4CAF-B4A8-20A7D1F7E2D2}" type="datetime1">
              <a:rPr lang="en-US" smtClean="0"/>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0E5A2F-7F38-4886-824D-AEA37A4EB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E5A2F-7F38-4886-824D-AEA37A4EB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E5A2F-7F38-4886-824D-AEA37A4EB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0E5A2F-7F38-4886-824D-AEA37A4EB7BE}"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0E5A2F-7F38-4886-824D-AEA37A4EB7BE}" type="datetimeFigureOut">
              <a:rPr lang="en-US" smtClean="0"/>
              <a:pPr/>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0E5A2F-7F38-4886-824D-AEA37A4EB7BE}" type="datetimeFigureOut">
              <a:rPr lang="en-US" smtClean="0"/>
              <a:pPr/>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E5A2F-7F38-4886-824D-AEA37A4EB7BE}" type="datetimeFigureOut">
              <a:rPr lang="en-US" smtClean="0"/>
              <a:pPr/>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E5A2F-7F38-4886-824D-AEA37A4EB7BE}"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DE26E-D498-43A6-AC70-A96419A7CE3A}" type="datetime1">
              <a:rPr lang="en-US" smtClean="0"/>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E5A2F-7F38-4886-824D-AEA37A4EB7BE}"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E5A2F-7F38-4886-824D-AEA37A4EB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E5A2F-7F38-4886-824D-AEA37A4EB7BE}"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D7C2-6D58-465A-BFD0-1543A6DA631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658A6-960D-44C0-B7D6-A97CA6BFFCE3}"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658A6-960D-44C0-B7D6-A97CA6BFFCE3}"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658A6-960D-44C0-B7D6-A97CA6BFFCE3}"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658A6-960D-44C0-B7D6-A97CA6BFFCE3}"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658A6-960D-44C0-B7D6-A97CA6BFFCE3}" type="datetimeFigureOut">
              <a:rPr lang="en-US" smtClean="0"/>
              <a:pPr/>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658A6-960D-44C0-B7D6-A97CA6BFFCE3}" type="datetimeFigureOut">
              <a:rPr lang="en-US" smtClean="0"/>
              <a:pPr/>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658A6-960D-44C0-B7D6-A97CA6BFFCE3}" type="datetimeFigureOut">
              <a:rPr lang="en-US" smtClean="0"/>
              <a:pPr/>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BA2468-DB6F-49CF-B405-0C98C376AD95}" type="datetime1">
              <a:rPr lang="en-US" smtClean="0"/>
              <a:pPr>
                <a:defRPr/>
              </a:pPr>
              <a:t>2/27/2014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658A6-960D-44C0-B7D6-A97CA6BFFCE3}"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658A6-960D-44C0-B7D6-A97CA6BFFCE3}"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658A6-960D-44C0-B7D6-A97CA6BFFCE3}"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658A6-960D-44C0-B7D6-A97CA6BFFCE3}"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59BC3-8098-47CD-939B-10D91E51F9B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17B2DD-2380-4154-9FDF-2224C4C3593B}"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7B2DD-2380-4154-9FDF-2224C4C3593B}"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7B2DD-2380-4154-9FDF-2224C4C3593B}"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17B2DD-2380-4154-9FDF-2224C4C3593B}"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17B2DD-2380-4154-9FDF-2224C4C3593B}" type="datetimeFigureOut">
              <a:rPr lang="en-US" smtClean="0"/>
              <a:pPr/>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17B2DD-2380-4154-9FDF-2224C4C3593B}" type="datetimeFigureOut">
              <a:rPr lang="en-US" smtClean="0"/>
              <a:pPr/>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FE9E0B-9AD0-4C90-AC6D-55A639E2934D}" type="datetime1">
              <a:rPr lang="en-US" smtClean="0"/>
              <a:pPr>
                <a:defRPr/>
              </a:pPr>
              <a:t>2/27/2014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7B2DD-2380-4154-9FDF-2224C4C3593B}" type="datetimeFigureOut">
              <a:rPr lang="en-US" smtClean="0"/>
              <a:pPr/>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7B2DD-2380-4154-9FDF-2224C4C3593B}"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7B2DD-2380-4154-9FDF-2224C4C3593B}"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7B2DD-2380-4154-9FDF-2224C4C3593B}"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7B2DD-2380-4154-9FDF-2224C4C3593B}"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BBE61-EB3A-48A1-B29E-BC3925C4A752}"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9620FA-58A0-42A4-922A-565EBD496845}"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620FA-58A0-42A4-922A-565EBD496845}"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620FA-58A0-42A4-922A-565EBD496845}"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9620FA-58A0-42A4-922A-565EBD496845}"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9620FA-58A0-42A4-922A-565EBD496845}" type="datetimeFigureOut">
              <a:rPr lang="en-US" smtClean="0"/>
              <a:pPr/>
              <a:t>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B4401C-6571-4FC2-8CA6-5FFDAD0C2D25}" type="datetime1">
              <a:rPr lang="en-US" smtClean="0"/>
              <a:pPr>
                <a:defRPr/>
              </a:pPr>
              <a:t>2/27/2014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9620FA-58A0-42A4-922A-565EBD496845}" type="datetimeFigureOut">
              <a:rPr lang="en-US" smtClean="0"/>
              <a:pPr/>
              <a:t>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620FA-58A0-42A4-922A-565EBD496845}" type="datetimeFigureOut">
              <a:rPr lang="en-US" smtClean="0"/>
              <a:pPr/>
              <a:t>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620FA-58A0-42A4-922A-565EBD496845}"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620FA-58A0-42A4-922A-565EBD496845}" type="datetimeFigureOut">
              <a:rPr lang="en-US" smtClean="0"/>
              <a:pPr/>
              <a:t>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620FA-58A0-42A4-922A-565EBD496845}"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620FA-58A0-42A4-922A-565EBD496845}" type="datetimeFigureOut">
              <a:rPr lang="en-US" smtClean="0"/>
              <a:pPr/>
              <a:t>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4A44B-4C6C-42D5-B5BE-88C12BD397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C46F1-F1D3-4D51-B66B-A008A7EDBDE3}" type="datetime1">
              <a:rPr lang="en-US" smtClean="0"/>
              <a:pPr>
                <a:defRPr/>
              </a:pPr>
              <a:t>2/27/2014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351B6A-59FA-4195-B43A-2550A0481521}" type="datetime1">
              <a:rPr lang="en-US" smtClean="0"/>
              <a:pPr>
                <a:defRPr/>
              </a:pPr>
              <a:t>2/27/2014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1C472-E0E4-42D7-A9AD-24714DC70652}" type="datetime1">
              <a:rPr lang="en-US" smtClean="0"/>
              <a:pPr>
                <a:defRPr/>
              </a:pPr>
              <a:t>2/27/2014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E7152-E7A5-4EF7-8345-906BE01B1890}" type="datetime1">
              <a:rPr lang="en-US" smtClean="0"/>
              <a:pPr>
                <a:defRPr/>
              </a:pPr>
              <a:t>2/27/2014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A538F0-BDD8-404D-A054-C814984672B4}" type="datetime1">
              <a:rPr lang="en-US" smtClean="0"/>
              <a:pPr>
                <a:defRPr/>
              </a:pPr>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E5A2F-7F38-4886-824D-AEA37A4EB7BE}" type="datetimeFigureOut">
              <a:rPr lang="en-US" smtClean="0"/>
              <a:pPr/>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DD7C2-6D58-465A-BFD0-1543A6DA63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658A6-960D-44C0-B7D6-A97CA6BFFCE3}" type="datetimeFigureOut">
              <a:rPr lang="en-US" smtClean="0"/>
              <a:pPr/>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59BC3-8098-47CD-939B-10D91E51F9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7B2DD-2380-4154-9FDF-2224C4C3593B}" type="datetimeFigureOut">
              <a:rPr lang="en-US" smtClean="0"/>
              <a:pPr/>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4BBE61-EB3A-48A1-B29E-BC3925C4A7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620FA-58A0-42A4-922A-565EBD496845}" type="datetimeFigureOut">
              <a:rPr lang="en-US" smtClean="0"/>
              <a:pPr/>
              <a:t>2/27/2014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4A44B-4C6C-42D5-B5BE-88C12BD397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microsoft.com/office/2007/relationships/media" Target="../media/media10.wma"/><Relationship Id="rId2" Type="http://schemas.openxmlformats.org/officeDocument/2006/relationships/audio" Target="../media/media10.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hyperlink" Target="http://www.doe.virginia.gov/testing/sol/released_tests/2008/test08_reading8.pdf"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media11.wma"/><Relationship Id="rId6" Type="http://schemas.openxmlformats.org/officeDocument/2006/relationships/image" Target="../media/image3.png"/><Relationship Id="rId5" Type="http://schemas.microsoft.com/office/2007/relationships/media" Target="../media/media11.wma"/><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ma"/><Relationship Id="rId6" Type="http://schemas.openxmlformats.org/officeDocument/2006/relationships/image" Target="../media/image3.png"/><Relationship Id="rId5" Type="http://schemas.microsoft.com/office/2007/relationships/media" Target="../media/media12.wma"/><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3.wma"/><Relationship Id="rId6" Type="http://schemas.openxmlformats.org/officeDocument/2006/relationships/image" Target="../media/image3.png"/><Relationship Id="rId5" Type="http://schemas.microsoft.com/office/2007/relationships/media" Target="../media/media13.wma"/><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media14.wma"/><Relationship Id="rId6" Type="http://schemas.openxmlformats.org/officeDocument/2006/relationships/image" Target="../media/image3.png"/><Relationship Id="rId5" Type="http://schemas.microsoft.com/office/2007/relationships/media" Target="../media/media14.wma"/><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5.wma"/><Relationship Id="rId1" Type="http://schemas.openxmlformats.org/officeDocument/2006/relationships/tags" Target="../tags/tag6.xml"/><Relationship Id="rId6" Type="http://schemas.microsoft.com/office/2007/relationships/media" Target="../media/media15.wma"/><Relationship Id="rId5" Type="http://schemas.openxmlformats.org/officeDocument/2006/relationships/image" Target="../media/image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media16.wma"/><Relationship Id="rId6" Type="http://schemas.openxmlformats.org/officeDocument/2006/relationships/image" Target="../media/image3.png"/><Relationship Id="rId5" Type="http://schemas.microsoft.com/office/2007/relationships/media" Target="../media/media16.wma"/><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media17.wma"/><Relationship Id="rId6" Type="http://schemas.openxmlformats.org/officeDocument/2006/relationships/image" Target="../media/image3.png"/><Relationship Id="rId5" Type="http://schemas.microsoft.com/office/2007/relationships/media" Target="../media/media17.wma"/><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media18.wma"/><Relationship Id="rId6" Type="http://schemas.openxmlformats.org/officeDocument/2006/relationships/image" Target="../media/image3.png"/><Relationship Id="rId5" Type="http://schemas.microsoft.com/office/2007/relationships/media" Target="../media/media18.wma"/><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6" Type="http://schemas.openxmlformats.org/officeDocument/2006/relationships/image" Target="../media/image3.png"/><Relationship Id="rId5" Type="http://schemas.microsoft.com/office/2007/relationships/media" Target="../media/media2.wma"/><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audio" Target="../media/media19.wma"/><Relationship Id="rId6" Type="http://schemas.openxmlformats.org/officeDocument/2006/relationships/image" Target="../media/image3.png"/><Relationship Id="rId5" Type="http://schemas.microsoft.com/office/2007/relationships/media" Target="../media/media19.wma"/><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microsoft.com/office/2007/relationships/media" Target="../media/media20.wma"/><Relationship Id="rId2" Type="http://schemas.openxmlformats.org/officeDocument/2006/relationships/audio" Target="../media/media20.wma"/><Relationship Id="rId1" Type="http://schemas.openxmlformats.org/officeDocument/2006/relationships/tags" Target="../tags/tag7.xml"/><Relationship Id="rId6" Type="http://schemas.openxmlformats.org/officeDocument/2006/relationships/hyperlink" Target="http://www.doe.virginia.gov/testing/sol/released_tests/2007/test07_reading8.pdf" TargetMode="External"/><Relationship Id="rId5" Type="http://schemas.openxmlformats.org/officeDocument/2006/relationships/image" Target="../media/image1.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audio" Target="../media/media21.wma"/><Relationship Id="rId6" Type="http://schemas.openxmlformats.org/officeDocument/2006/relationships/image" Target="../media/image3.png"/><Relationship Id="rId5" Type="http://schemas.microsoft.com/office/2007/relationships/media" Target="../media/media21.wma"/><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audio" Target="../media/media22.wma"/><Relationship Id="rId6" Type="http://schemas.openxmlformats.org/officeDocument/2006/relationships/image" Target="../media/image3.png"/><Relationship Id="rId5" Type="http://schemas.microsoft.com/office/2007/relationships/media" Target="../media/media22.wma"/><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audio" Target="../media/media23.wma"/><Relationship Id="rId6" Type="http://schemas.openxmlformats.org/officeDocument/2006/relationships/image" Target="../media/image3.png"/><Relationship Id="rId5" Type="http://schemas.microsoft.com/office/2007/relationships/media" Target="../media/media23.wma"/><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4.wma"/><Relationship Id="rId1" Type="http://schemas.openxmlformats.org/officeDocument/2006/relationships/tags" Target="../tags/tag8.xml"/><Relationship Id="rId6" Type="http://schemas.microsoft.com/office/2007/relationships/media" Target="../media/media24.wma"/><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25.wma"/><Relationship Id="rId6" Type="http://schemas.microsoft.com/office/2007/relationships/media" Target="../media/media25.wma"/><Relationship Id="rId5" Type="http://schemas.openxmlformats.org/officeDocument/2006/relationships/image" Target="../media/image1.jpeg"/><Relationship Id="rId4" Type="http://schemas.openxmlformats.org/officeDocument/2006/relationships/hyperlink" Target="http://www.doe.virginia.gov/testing/sol/practice_items/index.shtm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7.xml"/><Relationship Id="rId7" Type="http://schemas.microsoft.com/office/2007/relationships/media" Target="../media/media26.wma"/><Relationship Id="rId2" Type="http://schemas.openxmlformats.org/officeDocument/2006/relationships/slideLayout" Target="../slideLayouts/slideLayout2.xml"/><Relationship Id="rId1" Type="http://schemas.openxmlformats.org/officeDocument/2006/relationships/audio" Target="../media/media26.wma"/><Relationship Id="rId6" Type="http://schemas.openxmlformats.org/officeDocument/2006/relationships/hyperlink" Target="mailto:Tracy.Robertson@doe.virginia.gov" TargetMode="External"/><Relationship Id="rId5" Type="http://schemas.openxmlformats.org/officeDocument/2006/relationships/hyperlink" Target="mailto:student-assessment@doe.virginia.gov"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wma"/><Relationship Id="rId1" Type="http://schemas.openxmlformats.org/officeDocument/2006/relationships/tags" Target="../tags/tag1.xml"/><Relationship Id="rId6" Type="http://schemas.microsoft.com/office/2007/relationships/media" Target="../media/media3.wma"/><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ma"/><Relationship Id="rId1" Type="http://schemas.openxmlformats.org/officeDocument/2006/relationships/tags" Target="../tags/tag2.xml"/><Relationship Id="rId6" Type="http://schemas.microsoft.com/office/2007/relationships/media" Target="../media/media4.wma"/><Relationship Id="rId5" Type="http://schemas.openxmlformats.org/officeDocument/2006/relationships/image" Target="../media/image1.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media5.wma"/><Relationship Id="rId6" Type="http://schemas.openxmlformats.org/officeDocument/2006/relationships/image" Target="../media/image3.png"/><Relationship Id="rId5" Type="http://schemas.microsoft.com/office/2007/relationships/media" Target="../media/media5.wma"/><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6.wma"/><Relationship Id="rId1" Type="http://schemas.openxmlformats.org/officeDocument/2006/relationships/tags" Target="../tags/tag3.xml"/><Relationship Id="rId6" Type="http://schemas.microsoft.com/office/2007/relationships/media" Target="../media/media6.wma"/><Relationship Id="rId5" Type="http://schemas.openxmlformats.org/officeDocument/2006/relationships/image" Target="../media/image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media7.wma"/><Relationship Id="rId6" Type="http://schemas.openxmlformats.org/officeDocument/2006/relationships/image" Target="../media/image3.png"/><Relationship Id="rId5" Type="http://schemas.microsoft.com/office/2007/relationships/media" Target="../media/media7.wma"/><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8.wma"/><Relationship Id="rId6" Type="http://schemas.openxmlformats.org/officeDocument/2006/relationships/image" Target="../media/image3.png"/><Relationship Id="rId5" Type="http://schemas.microsoft.com/office/2007/relationships/media" Target="../media/media8.wma"/><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wma"/><Relationship Id="rId1" Type="http://schemas.openxmlformats.org/officeDocument/2006/relationships/tags" Target="../tags/tag4.xml"/><Relationship Id="rId6" Type="http://schemas.microsoft.com/office/2007/relationships/media" Target="../media/media9.wma"/><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2514600" y="1981200"/>
            <a:ext cx="4419600" cy="954107"/>
          </a:xfrm>
          <a:prstGeom prst="rect">
            <a:avLst/>
          </a:prstGeom>
          <a:noFill/>
        </p:spPr>
        <p:txBody>
          <a:bodyPr wrap="square" rtlCol="0">
            <a:spAutoFit/>
          </a:bodyPr>
          <a:lstStyle/>
          <a:p>
            <a:pPr algn="ctr"/>
            <a:r>
              <a:rPr lang="en-US" sz="2800" b="1" dirty="0" smtClean="0">
                <a:solidFill>
                  <a:srgbClr val="0033CC"/>
                </a:solidFill>
                <a:latin typeface="Arial" pitchFamily="34" charset="0"/>
                <a:cs typeface="Arial" pitchFamily="34" charset="0"/>
              </a:rPr>
              <a:t>Grade 8 Reading</a:t>
            </a:r>
          </a:p>
          <a:p>
            <a:pPr algn="ctr"/>
            <a:r>
              <a:rPr lang="en-US" sz="2800" b="1" dirty="0" smtClean="0">
                <a:solidFill>
                  <a:srgbClr val="0033CC"/>
                </a:solidFill>
                <a:latin typeface="Arial" pitchFamily="34" charset="0"/>
                <a:cs typeface="Arial" pitchFamily="34" charset="0"/>
              </a:rPr>
              <a:t>Standards of Learning</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CC29E0D5-B10C-466F-8ED3-E187C058366E}" type="slidenum">
              <a:rPr lang="en-US" smtClean="0"/>
              <a:pPr>
                <a:defRPr/>
              </a:pPr>
              <a:t>1</a:t>
            </a:fld>
            <a:endParaRPr lang="en-US" dirty="0"/>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5" cstate="print"/>
          <a:srcRect/>
          <a:stretch>
            <a:fillRect/>
          </a:stretch>
        </p:blipFill>
        <p:spPr bwMode="auto">
          <a:xfrm>
            <a:off x="2362200" y="3048000"/>
            <a:ext cx="4780598" cy="2293620"/>
          </a:xfrm>
          <a:prstGeom prst="rect">
            <a:avLst/>
          </a:prstGeom>
          <a:noFill/>
          <a:ln w="9525">
            <a:noFill/>
            <a:miter lim="800000"/>
            <a:headEnd/>
            <a:tailEnd/>
          </a:ln>
        </p:spPr>
      </p:pic>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
        <p:nvSpPr>
          <p:cNvPr id="11" name="TextBox 10"/>
          <p:cNvSpPr txBox="1"/>
          <p:nvPr/>
        </p:nvSpPr>
        <p:spPr>
          <a:xfrm>
            <a:off x="228600" y="6553200"/>
            <a:ext cx="304800" cy="246221"/>
          </a:xfrm>
          <a:prstGeom prst="rect">
            <a:avLst/>
          </a:prstGeom>
          <a:noFill/>
        </p:spPr>
        <p:txBody>
          <a:bodyPr wrap="square" rtlCol="0">
            <a:spAutoFit/>
          </a:bodyPr>
          <a:lstStyle/>
          <a:p>
            <a:r>
              <a:rPr lang="en-US" sz="1000" dirty="0" smtClean="0"/>
              <a:t>1</a:t>
            </a:r>
            <a:endParaRPr lang="en-US" sz="1000" dirty="0"/>
          </a:p>
        </p:txBody>
      </p:sp>
    </p:spTree>
  </p:cSld>
  <p:clrMapOvr>
    <a:masterClrMapping/>
  </p:clrMapOvr>
  <p:transition advTm="916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pPr>
            <a:r>
              <a:rPr lang="en-US" sz="2000" b="1" dirty="0" smtClean="0">
                <a:latin typeface="+mj-lt"/>
              </a:rPr>
              <a:t>For this example, reference the</a:t>
            </a:r>
            <a:r>
              <a:rPr lang="en-US" sz="2000" b="1" dirty="0" smtClean="0"/>
              <a:t> 2008 </a:t>
            </a:r>
            <a:r>
              <a:rPr lang="en-US" sz="2000" b="1" dirty="0" smtClean="0">
                <a:latin typeface="+mj-lt"/>
              </a:rPr>
              <a:t>Grade 8 Reading </a:t>
            </a:r>
            <a:r>
              <a:rPr lang="en-US" sz="2000" b="1" dirty="0" smtClean="0"/>
              <a:t>Released Test</a:t>
            </a:r>
            <a:r>
              <a:rPr lang="en-US" sz="2000" b="1" dirty="0" smtClean="0">
                <a:latin typeface="+mj-lt"/>
              </a:rPr>
              <a:t>, page 18, to view the passage,  </a:t>
            </a:r>
            <a:r>
              <a:rPr lang="en-US" sz="2000" b="1" i="1" dirty="0" smtClean="0">
                <a:latin typeface="+mj-lt"/>
              </a:rPr>
              <a:t>Motocross Bikeway DLX</a:t>
            </a:r>
            <a:r>
              <a:rPr lang="en-US" sz="2000" b="1" dirty="0" smtClean="0">
                <a:latin typeface="+mj-lt"/>
              </a:rPr>
              <a:t>:  </a:t>
            </a:r>
          </a:p>
          <a:p>
            <a:pPr marL="0">
              <a:spcBef>
                <a:spcPts val="0"/>
              </a:spcBef>
              <a:buNone/>
            </a:pPr>
            <a:endParaRPr lang="en-US" sz="2000" b="1" dirty="0" smtClean="0">
              <a:solidFill>
                <a:srgbClr val="0070C0"/>
              </a:solidFill>
              <a:latin typeface="+mj-lt"/>
            </a:endParaRPr>
          </a:p>
          <a:p>
            <a:pPr marL="0">
              <a:spcBef>
                <a:spcPts val="0"/>
              </a:spcBef>
              <a:buNone/>
            </a:pPr>
            <a:r>
              <a:rPr lang="en-US" sz="2000" b="1" dirty="0" smtClean="0">
                <a:solidFill>
                  <a:srgbClr val="0070C0"/>
                </a:solidFill>
                <a:latin typeface="+mj-lt"/>
                <a:hlinkClick r:id="rId5"/>
              </a:rPr>
              <a:t>http://www.doe.virginia.gov/testing/sol/released_tests/2008/test08_reading8.pdf</a:t>
            </a:r>
            <a:r>
              <a:rPr lang="en-US" sz="2000" b="1" dirty="0" smtClean="0">
                <a:solidFill>
                  <a:srgbClr val="0070C0"/>
                </a:solidFill>
                <a:latin typeface="+mj-lt"/>
              </a:rPr>
              <a:t> </a:t>
            </a:r>
          </a:p>
          <a:p>
            <a:pPr>
              <a:buNone/>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8.5b and 8.6b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65988" y="3285744"/>
            <a:ext cx="7391400" cy="281940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pPr>
              <a:buNone/>
            </a:pPr>
            <a:r>
              <a:rPr lang="en-US" sz="2000" b="1" dirty="0" smtClean="0"/>
              <a:t>The reader may conclude from this article that a winner has --  </a:t>
            </a:r>
          </a:p>
          <a:p>
            <a:pPr>
              <a:buNone/>
            </a:pPr>
            <a:endParaRPr lang="en-US" sz="2000" b="1" dirty="0" smtClean="0"/>
          </a:p>
          <a:p>
            <a:pPr marL="457200" indent="-457200">
              <a:buFont typeface="+mj-lt"/>
              <a:buAutoNum type="alphaLcParenR"/>
            </a:pPr>
            <a:r>
              <a:rPr lang="en-US" sz="2000" b="1" dirty="0" smtClean="0"/>
              <a:t>knowledge of how bicycles are constructed</a:t>
            </a:r>
          </a:p>
          <a:p>
            <a:pPr marL="457200" indent="-457200">
              <a:buFont typeface="+mj-lt"/>
              <a:buAutoNum type="alphaLcParenR"/>
            </a:pPr>
            <a:r>
              <a:rPr lang="en-US" sz="2000" b="1" dirty="0" smtClean="0"/>
              <a:t>experience playing other electronic games</a:t>
            </a:r>
          </a:p>
          <a:p>
            <a:pPr marL="457200" indent="-457200">
              <a:buFont typeface="+mj-lt"/>
              <a:buAutoNum type="alphaLcParenR"/>
            </a:pPr>
            <a:r>
              <a:rPr lang="en-US" sz="2000" b="1" dirty="0" smtClean="0"/>
              <a:t>good math skills</a:t>
            </a:r>
          </a:p>
          <a:p>
            <a:pPr marL="457200" indent="-457200">
              <a:buFont typeface="+mj-lt"/>
              <a:buAutoNum type="alphaLcParenR"/>
            </a:pPr>
            <a:r>
              <a:rPr lang="en-US" sz="2000" b="1" dirty="0" smtClean="0"/>
              <a:t>quick responses</a:t>
            </a:r>
            <a:endParaRPr lang="en-US" sz="2000" b="1" dirty="0" smtClean="0">
              <a:solidFill>
                <a:srgbClr val="FF0000"/>
              </a:solidFill>
            </a:endParaRPr>
          </a:p>
        </p:txBody>
      </p:sp>
      <p:sp>
        <p:nvSpPr>
          <p:cNvPr id="11" name="Rounded Rectangle 10"/>
          <p:cNvSpPr/>
          <p:nvPr/>
        </p:nvSpPr>
        <p:spPr>
          <a:xfrm>
            <a:off x="1143000" y="5332476"/>
            <a:ext cx="18288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 xmlns:p14="http://schemas.microsoft.com/office/powerpoint/2010/main" r:embed="rId7"/>
              </p:ext>
            </p:extLst>
          </p:nvPr>
        </p:nvPicPr>
        <p:blipFill>
          <a:blip r:embed="rId8"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10</a:t>
            </a:r>
            <a:endParaRPr lang="en-US" sz="1000" dirty="0"/>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24668"/>
    </mc:Choice>
    <mc:Fallback>
      <p:transition spd="slow" advTm="246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Other suggestions:</a:t>
            </a:r>
          </a:p>
          <a:p>
            <a:pPr>
              <a:buNone/>
            </a:pPr>
            <a:endParaRPr lang="en-US" sz="2400" b="1" dirty="0" smtClean="0"/>
          </a:p>
          <a:p>
            <a:r>
              <a:rPr lang="en-US" sz="2400" b="1" dirty="0" smtClean="0"/>
              <a:t>Which two qualities are important . . . ?</a:t>
            </a:r>
          </a:p>
          <a:p>
            <a:endParaRPr lang="en-US" sz="2400" b="1" dirty="0" smtClean="0"/>
          </a:p>
          <a:p>
            <a:r>
              <a:rPr lang="en-US" sz="2400" b="1" dirty="0" smtClean="0"/>
              <a:t>Which sentence best explains . . . ?</a:t>
            </a:r>
          </a:p>
          <a:p>
            <a:endParaRPr lang="en-US" sz="2400" b="1" dirty="0" smtClean="0"/>
          </a:p>
          <a:p>
            <a:r>
              <a:rPr lang="en-US" sz="2400" b="1" dirty="0" smtClean="0"/>
              <a:t>Both selections would be most helpful in describing . . . .</a:t>
            </a:r>
          </a:p>
          <a:p>
            <a:endParaRPr lang="en-US" sz="2400" b="1" dirty="0" smtClean="0"/>
          </a:p>
          <a:p>
            <a:r>
              <a:rPr lang="en-US" sz="2400" b="1" dirty="0" smtClean="0"/>
              <a:t>In the selection, what does ____ mean by . . . ?</a:t>
            </a:r>
          </a:p>
          <a:p>
            <a:pPr>
              <a:buNone/>
            </a:pPr>
            <a:r>
              <a:rPr lang="en-US" sz="2400" b="1" dirty="0" smtClean="0"/>
              <a:t>	</a:t>
            </a:r>
          </a:p>
          <a:p>
            <a:pPr>
              <a:buNone/>
            </a:pPr>
            <a:endParaRPr lang="en-US" sz="2400" b="1" dirty="0" smtClean="0"/>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8.5b and 8.6b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11</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38409"/>
    </mc:Choice>
    <mc:Fallback>
      <p:transition spd="slow" advTm="38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Other suggestions:</a:t>
            </a:r>
          </a:p>
          <a:p>
            <a:pPr>
              <a:buNone/>
            </a:pPr>
            <a:endParaRPr lang="en-US" sz="2400" b="1" dirty="0" smtClean="0"/>
          </a:p>
          <a:p>
            <a:r>
              <a:rPr lang="en-US" sz="2400" b="1" dirty="0" smtClean="0"/>
              <a:t>Which statement may be inferred from the article?</a:t>
            </a:r>
          </a:p>
          <a:p>
            <a:endParaRPr lang="en-US" sz="2400" b="1" dirty="0" smtClean="0"/>
          </a:p>
          <a:p>
            <a:r>
              <a:rPr lang="en-US" sz="2400" b="1" dirty="0" smtClean="0"/>
              <a:t>The reader may conclude that . . . .</a:t>
            </a:r>
          </a:p>
          <a:p>
            <a:endParaRPr lang="en-US" sz="2400" b="1" dirty="0" smtClean="0"/>
          </a:p>
          <a:p>
            <a:r>
              <a:rPr lang="en-US" sz="2400" b="1" dirty="0" smtClean="0"/>
              <a:t>What might a person experience when . . . ?</a:t>
            </a:r>
          </a:p>
          <a:p>
            <a:endParaRPr lang="en-US" sz="2400" b="1" dirty="0" smtClean="0"/>
          </a:p>
          <a:p>
            <a:r>
              <a:rPr lang="en-US" sz="2400" b="1" dirty="0" smtClean="0">
                <a:latin typeface="+mj-lt"/>
              </a:rPr>
              <a:t>The author assumes the reader already knows that . . . .</a:t>
            </a:r>
          </a:p>
          <a:p>
            <a:pPr>
              <a:buNone/>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8.5b and 8.6b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12</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11526"/>
    </mc:Choice>
    <mc:Fallback>
      <p:transition spd="slow" advTm="11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SOL 8.5c</a:t>
            </a:r>
          </a:p>
          <a:p>
            <a:pPr>
              <a:spcBef>
                <a:spcPts val="0"/>
              </a:spcBef>
              <a:buNone/>
            </a:pPr>
            <a:r>
              <a:rPr lang="en-US" sz="2400" b="1" dirty="0" smtClean="0"/>
              <a:t>The student will read and analyze a variety of </a:t>
            </a:r>
            <a:r>
              <a:rPr lang="en-US" sz="2400" b="1" dirty="0" smtClean="0">
                <a:solidFill>
                  <a:srgbClr val="0070C0"/>
                </a:solidFill>
              </a:rPr>
              <a:t>fictional texts,</a:t>
            </a:r>
          </a:p>
          <a:p>
            <a:pPr>
              <a:spcBef>
                <a:spcPts val="0"/>
              </a:spcBef>
              <a:buNone/>
            </a:pPr>
            <a:r>
              <a:rPr lang="en-US" sz="2400" b="1" dirty="0" smtClean="0">
                <a:solidFill>
                  <a:srgbClr val="0070C0"/>
                </a:solidFill>
              </a:rPr>
              <a:t>narrative nonfiction, and poetry.</a:t>
            </a:r>
          </a:p>
          <a:p>
            <a:pPr marL="457200" indent="-457200">
              <a:spcBef>
                <a:spcPts val="0"/>
              </a:spcBef>
              <a:buAutoNum type="alphaLcParenR" startAt="3"/>
            </a:pPr>
            <a:r>
              <a:rPr lang="en-US" sz="2400" b="1" dirty="0" smtClean="0">
                <a:solidFill>
                  <a:srgbClr val="0070C0"/>
                </a:solidFill>
              </a:rPr>
              <a:t>Explain how authors use characters, conflict, point of view, </a:t>
            </a:r>
          </a:p>
          <a:p>
            <a:pPr marL="457200" indent="-457200">
              <a:spcBef>
                <a:spcPts val="0"/>
              </a:spcBef>
              <a:buNone/>
            </a:pPr>
            <a:r>
              <a:rPr lang="en-US" sz="2400" b="1" dirty="0" smtClean="0"/>
              <a:t>	</a:t>
            </a:r>
            <a:r>
              <a:rPr lang="en-US" sz="2400" b="1" dirty="0" smtClean="0">
                <a:solidFill>
                  <a:srgbClr val="0070C0"/>
                </a:solidFill>
              </a:rPr>
              <a:t>voice, and tone </a:t>
            </a:r>
            <a:r>
              <a:rPr lang="en-US" sz="2400" b="1" dirty="0" smtClean="0"/>
              <a:t>to create meaning.</a:t>
            </a:r>
            <a:endParaRPr lang="en-US" sz="2400" dirty="0" smtClean="0"/>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Using Literary Terms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13</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22732"/>
    </mc:Choice>
    <mc:Fallback>
      <p:transition spd="slow" advTm="227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1"/>
            <a:ext cx="8229600" cy="4876800"/>
          </a:xfrm>
        </p:spPr>
        <p:txBody>
          <a:bodyPr/>
          <a:lstStyle/>
          <a:p>
            <a:pPr>
              <a:buNone/>
            </a:pPr>
            <a:r>
              <a:rPr lang="en-US" sz="2400" b="1" dirty="0" smtClean="0">
                <a:solidFill>
                  <a:srgbClr val="0070C0"/>
                </a:solidFill>
              </a:rPr>
              <a:t>Students need additional practice using literary terms.</a:t>
            </a:r>
          </a:p>
          <a:p>
            <a:pPr>
              <a:buNone/>
            </a:pPr>
            <a:endParaRPr lang="en-US" sz="2400" b="1" dirty="0" smtClean="0">
              <a:solidFill>
                <a:srgbClr val="0070C0"/>
              </a:solidFill>
            </a:endParaRPr>
          </a:p>
          <a:p>
            <a:pPr>
              <a:buNone/>
            </a:pPr>
            <a:r>
              <a:rPr lang="en-US" sz="2400" b="1" dirty="0" smtClean="0"/>
              <a:t>Suggestions:</a:t>
            </a:r>
          </a:p>
          <a:p>
            <a:pPr>
              <a:lnSpc>
                <a:spcPct val="150000"/>
              </a:lnSpc>
            </a:pPr>
            <a:r>
              <a:rPr lang="en-US" sz="2400" b="1" dirty="0" smtClean="0"/>
              <a:t>Which characters influenced . . . ?</a:t>
            </a:r>
          </a:p>
          <a:p>
            <a:pPr>
              <a:lnSpc>
                <a:spcPct val="150000"/>
              </a:lnSpc>
            </a:pPr>
            <a:r>
              <a:rPr lang="en-US" sz="2400" b="1" dirty="0" smtClean="0"/>
              <a:t>Which event marks the resolution?</a:t>
            </a:r>
          </a:p>
          <a:p>
            <a:pPr>
              <a:lnSpc>
                <a:spcPct val="150000"/>
              </a:lnSpc>
            </a:pPr>
            <a:r>
              <a:rPr lang="en-US" sz="2400" b="1" dirty="0" smtClean="0"/>
              <a:t>Which is the initiating event in the story?</a:t>
            </a:r>
          </a:p>
          <a:p>
            <a:pPr>
              <a:lnSpc>
                <a:spcPct val="150000"/>
              </a:lnSpc>
            </a:pPr>
            <a:r>
              <a:rPr lang="en-US" sz="2400" b="1" dirty="0" smtClean="0"/>
              <a:t>Which event is presented as the climax of the story?</a:t>
            </a:r>
          </a:p>
          <a:p>
            <a:pPr>
              <a:lnSpc>
                <a:spcPct val="150000"/>
              </a:lnSpc>
            </a:pPr>
            <a:r>
              <a:rPr lang="en-US" sz="2400" b="1" dirty="0" smtClean="0"/>
              <a:t>What internal conflict is presented in this story?</a:t>
            </a:r>
          </a:p>
          <a:p>
            <a:pPr>
              <a:buNone/>
            </a:pPr>
            <a:endParaRPr lang="en-US" sz="2400" b="1" dirty="0" smtClean="0"/>
          </a:p>
          <a:p>
            <a:pPr>
              <a:buNone/>
            </a:pPr>
            <a:endParaRPr lang="en-US" sz="2400" b="1" dirty="0" smtClean="0"/>
          </a:p>
          <a:p>
            <a:pPr>
              <a:buNone/>
            </a:pPr>
            <a:endParaRPr lang="en-US" sz="2400" b="1" dirty="0" smtClean="0"/>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8.5c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14</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26754"/>
    </mc:Choice>
    <mc:Fallback>
      <p:transition spd="slow" advTm="26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Additional suggestions:</a:t>
            </a:r>
          </a:p>
          <a:p>
            <a:pPr>
              <a:buNone/>
            </a:pPr>
            <a:endParaRPr lang="en-US" sz="2400" b="1" dirty="0" smtClean="0"/>
          </a:p>
          <a:p>
            <a:pPr marL="0" indent="0">
              <a:spcBef>
                <a:spcPts val="0"/>
              </a:spcBef>
            </a:pPr>
            <a:r>
              <a:rPr lang="en-US" sz="2400" b="1" dirty="0" smtClean="0"/>
              <a:t>   Which describes the change in (insert character’s name) </a:t>
            </a:r>
          </a:p>
          <a:p>
            <a:pPr marL="0" indent="0">
              <a:spcBef>
                <a:spcPts val="0"/>
              </a:spcBef>
              <a:buNone/>
            </a:pPr>
            <a:r>
              <a:rPr lang="en-US" sz="2400" b="1" dirty="0" smtClean="0"/>
              <a:t>         attitude from the beginning to the end of the story?</a:t>
            </a:r>
          </a:p>
          <a:p>
            <a:pPr marL="0" indent="0">
              <a:spcBef>
                <a:spcPts val="0"/>
              </a:spcBef>
              <a:buNone/>
            </a:pPr>
            <a:endParaRPr lang="en-US" sz="2400" b="1" dirty="0" smtClean="0"/>
          </a:p>
          <a:p>
            <a:pPr marL="0" indent="0">
              <a:spcBef>
                <a:spcPts val="0"/>
              </a:spcBef>
            </a:pPr>
            <a:r>
              <a:rPr lang="en-US" sz="2400" b="1" dirty="0" smtClean="0"/>
              <a:t>   Both (insert character’s name) and the poem’s speaker </a:t>
            </a:r>
          </a:p>
          <a:p>
            <a:pPr marL="0" indent="0">
              <a:spcBef>
                <a:spcPts val="0"/>
              </a:spcBef>
              <a:buNone/>
            </a:pPr>
            <a:r>
              <a:rPr lang="en-US" sz="2400" b="1" dirty="0" smtClean="0"/>
              <a:t>         convey a sense of . . . .</a:t>
            </a:r>
          </a:p>
          <a:p>
            <a:pPr marL="0" indent="0">
              <a:spcBef>
                <a:spcPts val="0"/>
              </a:spcBef>
              <a:buNone/>
            </a:pPr>
            <a:endParaRPr lang="en-US" sz="2400" b="1" dirty="0" smtClean="0"/>
          </a:p>
          <a:p>
            <a:pPr marL="0" indent="0">
              <a:spcBef>
                <a:spcPts val="0"/>
              </a:spcBef>
            </a:pPr>
            <a:r>
              <a:rPr lang="en-US" sz="2400" b="1" dirty="0" smtClean="0"/>
              <a:t>   How does (insert character’s name) help resolve the story’s</a:t>
            </a:r>
          </a:p>
          <a:p>
            <a:pPr marL="0" indent="0">
              <a:spcBef>
                <a:spcPts val="0"/>
              </a:spcBef>
              <a:buNone/>
            </a:pPr>
            <a:r>
              <a:rPr lang="en-US" sz="2400" b="1" dirty="0" smtClean="0"/>
              <a:t>         conflict?</a:t>
            </a:r>
          </a:p>
          <a:p>
            <a:pPr marL="0" indent="0">
              <a:spcBef>
                <a:spcPts val="0"/>
              </a:spcBef>
              <a:buNone/>
            </a:pPr>
            <a:endParaRPr lang="en-US" sz="2400" b="1" dirty="0" smtClean="0"/>
          </a:p>
          <a:p>
            <a:pPr marL="0" indent="0">
              <a:spcBef>
                <a:spcPts val="0"/>
              </a:spcBef>
            </a:pPr>
            <a:r>
              <a:rPr lang="en-US" sz="2400" b="1" dirty="0" smtClean="0"/>
              <a:t>   How would the story be different if it were told from (insert</a:t>
            </a:r>
          </a:p>
          <a:p>
            <a:pPr marL="0" indent="0">
              <a:spcBef>
                <a:spcPts val="0"/>
              </a:spcBef>
              <a:buNone/>
            </a:pPr>
            <a:r>
              <a:rPr lang="en-US" sz="2400" b="1" dirty="0" smtClean="0"/>
              <a:t>         character’s name) point of view?</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8.5c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848600" y="60198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838200" y="4495800"/>
            <a:ext cx="7696200" cy="9144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38200" y="5638800"/>
            <a:ext cx="7696200" cy="914400"/>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7200" y="6400800"/>
            <a:ext cx="381000" cy="246221"/>
          </a:xfrm>
          <a:prstGeom prst="rect">
            <a:avLst/>
          </a:prstGeom>
          <a:noFill/>
        </p:spPr>
        <p:txBody>
          <a:bodyPr wrap="square" rtlCol="0">
            <a:spAutoFit/>
          </a:bodyPr>
          <a:lstStyle/>
          <a:p>
            <a:r>
              <a:rPr lang="en-US" sz="1000" dirty="0" smtClean="0"/>
              <a:t>15</a:t>
            </a:r>
            <a:endParaRPr lang="en-US" sz="1000" dirty="0"/>
          </a:p>
        </p:txBody>
      </p:sp>
      <p:pic>
        <p:nvPicPr>
          <p:cNvPr id="5" name="Audio 4">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43448"/>
    </mc:Choice>
    <mc:Fallback>
      <p:transition spd="slow" advTm="43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4"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SOL 8.5h</a:t>
            </a:r>
          </a:p>
          <a:p>
            <a:pPr>
              <a:spcBef>
                <a:spcPts val="0"/>
              </a:spcBef>
              <a:buNone/>
            </a:pPr>
            <a:r>
              <a:rPr lang="en-US" sz="2400" b="1" dirty="0" smtClean="0"/>
              <a:t>The student will read and analyze a variety of </a:t>
            </a:r>
            <a:r>
              <a:rPr lang="en-US" sz="2400" b="1" dirty="0" smtClean="0">
                <a:solidFill>
                  <a:srgbClr val="0070C0"/>
                </a:solidFill>
              </a:rPr>
              <a:t>fictional texts,</a:t>
            </a:r>
          </a:p>
          <a:p>
            <a:pPr>
              <a:spcBef>
                <a:spcPts val="0"/>
              </a:spcBef>
              <a:buNone/>
            </a:pPr>
            <a:r>
              <a:rPr lang="en-US" sz="2400" b="1" dirty="0" smtClean="0">
                <a:solidFill>
                  <a:srgbClr val="0070C0"/>
                </a:solidFill>
              </a:rPr>
              <a:t>narrative nonfiction, and poetry.</a:t>
            </a:r>
          </a:p>
          <a:p>
            <a:pPr marL="457200" indent="-457200">
              <a:spcBef>
                <a:spcPts val="0"/>
              </a:spcBef>
              <a:buAutoNum type="alphaLcParenR" startAt="8"/>
            </a:pPr>
            <a:r>
              <a:rPr lang="en-US" sz="2400" b="1" dirty="0" smtClean="0">
                <a:solidFill>
                  <a:srgbClr val="0070C0"/>
                </a:solidFill>
              </a:rPr>
              <a:t>Identify the main idea.</a:t>
            </a:r>
          </a:p>
          <a:p>
            <a:pPr marL="457200" indent="-457200">
              <a:spcBef>
                <a:spcPts val="0"/>
              </a:spcBef>
              <a:buAutoNum type="alphaLcParenR" startAt="8"/>
            </a:pPr>
            <a:endParaRPr lang="en-US" sz="2400" b="1" dirty="0" smtClean="0"/>
          </a:p>
          <a:p>
            <a:pPr marL="457200" indent="-457200">
              <a:spcBef>
                <a:spcPts val="0"/>
              </a:spcBef>
              <a:buNone/>
            </a:pPr>
            <a:r>
              <a:rPr lang="en-US" sz="2400" b="1" dirty="0" smtClean="0"/>
              <a:t>SOL 8.6g</a:t>
            </a:r>
          </a:p>
          <a:p>
            <a:pPr marL="457200" indent="-457200">
              <a:spcBef>
                <a:spcPts val="0"/>
              </a:spcBef>
              <a:buNone/>
            </a:pPr>
            <a:r>
              <a:rPr lang="en-US" sz="2400" b="1" dirty="0" smtClean="0"/>
              <a:t>The student will read, comprehend, and analyze a variety of</a:t>
            </a:r>
          </a:p>
          <a:p>
            <a:pPr marL="457200" indent="-457200">
              <a:spcBef>
                <a:spcPts val="0"/>
              </a:spcBef>
              <a:buNone/>
            </a:pPr>
            <a:r>
              <a:rPr lang="en-US" sz="2400" b="1" dirty="0" smtClean="0">
                <a:solidFill>
                  <a:srgbClr val="0070C0"/>
                </a:solidFill>
              </a:rPr>
              <a:t>nonfiction texts.</a:t>
            </a:r>
          </a:p>
          <a:p>
            <a:pPr marL="457200" indent="-457200">
              <a:spcBef>
                <a:spcPts val="0"/>
              </a:spcBef>
              <a:buNone/>
            </a:pPr>
            <a:r>
              <a:rPr lang="en-US" sz="2400" b="1" dirty="0" smtClean="0">
                <a:solidFill>
                  <a:srgbClr val="0070C0"/>
                </a:solidFill>
              </a:rPr>
              <a:t>g) </a:t>
            </a:r>
            <a:r>
              <a:rPr lang="en-US" sz="2400" b="1" dirty="0" smtClean="0"/>
              <a:t>	</a:t>
            </a:r>
            <a:r>
              <a:rPr lang="en-US" sz="2400" b="1" dirty="0" smtClean="0">
                <a:solidFill>
                  <a:srgbClr val="0070C0"/>
                </a:solidFill>
              </a:rPr>
              <a:t>Identify the main idea.</a:t>
            </a:r>
            <a:endParaRPr lang="en-US" sz="2400" dirty="0" smtClean="0">
              <a:solidFill>
                <a:srgbClr val="0070C0"/>
              </a:solidFill>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Identifying Main Idea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16</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34873"/>
    </mc:Choice>
    <mc:Fallback>
      <p:transition spd="slow" advTm="34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solidFill>
                  <a:srgbClr val="0070C0"/>
                </a:solidFill>
              </a:rPr>
              <a:t>Students need additional practice identifying main idea.</a:t>
            </a:r>
          </a:p>
          <a:p>
            <a:pPr>
              <a:buNone/>
            </a:pPr>
            <a:endParaRPr lang="en-US" sz="2400" b="1" dirty="0" smtClean="0">
              <a:solidFill>
                <a:srgbClr val="0070C0"/>
              </a:solidFill>
            </a:endParaRPr>
          </a:p>
          <a:p>
            <a:pPr>
              <a:lnSpc>
                <a:spcPct val="150000"/>
              </a:lnSpc>
              <a:buNone/>
            </a:pPr>
            <a:r>
              <a:rPr lang="en-US" sz="2400" b="1" dirty="0" smtClean="0"/>
              <a:t>Suggestions:</a:t>
            </a:r>
          </a:p>
          <a:p>
            <a:pPr>
              <a:lnSpc>
                <a:spcPct val="150000"/>
              </a:lnSpc>
            </a:pPr>
            <a:r>
              <a:rPr lang="en-US" sz="2400" b="1" dirty="0" smtClean="0"/>
              <a:t>The implied main idea is . . . .</a:t>
            </a:r>
          </a:p>
          <a:p>
            <a:pPr>
              <a:lnSpc>
                <a:spcPct val="150000"/>
              </a:lnSpc>
            </a:pPr>
            <a:r>
              <a:rPr lang="en-US" sz="2400" b="1" dirty="0" smtClean="0"/>
              <a:t>An implied main idea of the selection is . . . .</a:t>
            </a:r>
          </a:p>
          <a:p>
            <a:pPr>
              <a:lnSpc>
                <a:spcPct val="150000"/>
              </a:lnSpc>
            </a:pPr>
            <a:r>
              <a:rPr lang="en-US" sz="2400" b="1" dirty="0" smtClean="0"/>
              <a:t>Which sentence states the main idea of paragraphs __?</a:t>
            </a:r>
          </a:p>
          <a:p>
            <a:pPr>
              <a:lnSpc>
                <a:spcPct val="150000"/>
              </a:lnSpc>
            </a:pPr>
            <a:r>
              <a:rPr lang="en-US" sz="2400" b="1" dirty="0" smtClean="0"/>
              <a:t>What is the main idea of paragraph ___?</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8.5h and 8.6g</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9" name="Audio 8">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17</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40947"/>
    </mc:Choice>
    <mc:Fallback>
      <p:transition spd="slow" advTm="409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SOL 8.5i</a:t>
            </a:r>
          </a:p>
          <a:p>
            <a:pPr>
              <a:spcBef>
                <a:spcPts val="0"/>
              </a:spcBef>
              <a:buNone/>
            </a:pPr>
            <a:r>
              <a:rPr lang="en-US" sz="2400" b="1" dirty="0" smtClean="0"/>
              <a:t>The student will read and analyze a variety of </a:t>
            </a:r>
            <a:r>
              <a:rPr lang="en-US" sz="2400" b="1" dirty="0" smtClean="0">
                <a:solidFill>
                  <a:srgbClr val="0070C0"/>
                </a:solidFill>
              </a:rPr>
              <a:t>fictional texts,</a:t>
            </a:r>
          </a:p>
          <a:p>
            <a:pPr>
              <a:spcBef>
                <a:spcPts val="0"/>
              </a:spcBef>
              <a:buNone/>
            </a:pPr>
            <a:r>
              <a:rPr lang="en-US" sz="2400" b="1" dirty="0" smtClean="0">
                <a:solidFill>
                  <a:srgbClr val="0070C0"/>
                </a:solidFill>
              </a:rPr>
              <a:t>narrative nonfiction, and poetry.</a:t>
            </a:r>
          </a:p>
          <a:p>
            <a:pPr marL="514350" indent="-514350">
              <a:spcBef>
                <a:spcPts val="0"/>
              </a:spcBef>
              <a:buAutoNum type="romanLcParenR"/>
            </a:pPr>
            <a:r>
              <a:rPr lang="en-US" sz="2400" b="1" dirty="0" smtClean="0">
                <a:solidFill>
                  <a:srgbClr val="0070C0"/>
                </a:solidFill>
              </a:rPr>
              <a:t>Summarize text relating supporting details.</a:t>
            </a:r>
          </a:p>
          <a:p>
            <a:pPr marL="514350" indent="-514350">
              <a:spcBef>
                <a:spcPts val="0"/>
              </a:spcBef>
              <a:buNone/>
            </a:pPr>
            <a:endParaRPr lang="en-US" sz="2400" b="1" dirty="0" smtClean="0">
              <a:solidFill>
                <a:srgbClr val="0070C0"/>
              </a:solidFill>
            </a:endParaRPr>
          </a:p>
          <a:p>
            <a:pPr marL="514350" indent="-514350">
              <a:spcBef>
                <a:spcPts val="0"/>
              </a:spcBef>
              <a:buNone/>
            </a:pPr>
            <a:r>
              <a:rPr lang="en-US" sz="2400" b="1" dirty="0" smtClean="0"/>
              <a:t>SOL 8.6h</a:t>
            </a:r>
          </a:p>
          <a:p>
            <a:pPr marL="514350" indent="-514350">
              <a:spcBef>
                <a:spcPts val="0"/>
              </a:spcBef>
              <a:buNone/>
            </a:pPr>
            <a:r>
              <a:rPr lang="en-US" sz="2400" b="1" dirty="0" smtClean="0"/>
              <a:t>The student will read, comprehend, and analyze a variety of</a:t>
            </a:r>
          </a:p>
          <a:p>
            <a:pPr marL="514350" indent="-514350">
              <a:spcBef>
                <a:spcPts val="0"/>
              </a:spcBef>
              <a:buNone/>
            </a:pPr>
            <a:r>
              <a:rPr lang="en-US" sz="2400" b="1" dirty="0" smtClean="0">
                <a:solidFill>
                  <a:srgbClr val="0070C0"/>
                </a:solidFill>
              </a:rPr>
              <a:t>nonfiction texts.</a:t>
            </a:r>
          </a:p>
          <a:p>
            <a:pPr marL="514350" indent="-514350">
              <a:spcBef>
                <a:spcPts val="0"/>
              </a:spcBef>
              <a:buNone/>
            </a:pPr>
            <a:r>
              <a:rPr lang="en-US" sz="2400" b="1" dirty="0" smtClean="0">
                <a:solidFill>
                  <a:srgbClr val="0070C0"/>
                </a:solidFill>
              </a:rPr>
              <a:t>h)	Summarize the text identifying supporting details.</a:t>
            </a: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Summarizing</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200" y="6400800"/>
            <a:ext cx="381000" cy="246221"/>
          </a:xfrm>
          <a:prstGeom prst="rect">
            <a:avLst/>
          </a:prstGeom>
          <a:noFill/>
        </p:spPr>
        <p:txBody>
          <a:bodyPr wrap="square" rtlCol="0">
            <a:spAutoFit/>
          </a:bodyPr>
          <a:lstStyle/>
          <a:p>
            <a:r>
              <a:rPr lang="en-US" sz="1000" dirty="0" smtClean="0"/>
              <a:t>18</a:t>
            </a:r>
            <a:endParaRPr lang="en-US" sz="1000" dirty="0"/>
          </a:p>
        </p:txBody>
      </p:sp>
      <p:pic>
        <p:nvPicPr>
          <p:cNvPr id="5" name="Audio 4">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advTm="23719"/>
    </mc:Choice>
    <mc:Fallback>
      <p:transition spd="slow" advTm="23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754563"/>
          </a:xfrm>
        </p:spPr>
        <p:txBody>
          <a:bodyPr/>
          <a:lstStyle/>
          <a:p>
            <a:pPr>
              <a:buNone/>
            </a:pPr>
            <a:r>
              <a:rPr lang="en-US" sz="2400" b="1" dirty="0" smtClean="0">
                <a:solidFill>
                  <a:srgbClr val="0070C0"/>
                </a:solidFill>
              </a:rPr>
              <a:t>Students need additional practice summarizing text.</a:t>
            </a:r>
          </a:p>
          <a:p>
            <a:pPr>
              <a:buNone/>
            </a:pPr>
            <a:endParaRPr lang="en-US" sz="2400" b="1" dirty="0" smtClean="0">
              <a:solidFill>
                <a:srgbClr val="0070C0"/>
              </a:solidFill>
            </a:endParaRPr>
          </a:p>
          <a:p>
            <a:pPr>
              <a:buNone/>
            </a:pPr>
            <a:r>
              <a:rPr lang="en-US" sz="2400" b="1" dirty="0" smtClean="0"/>
              <a:t>Suggestions:</a:t>
            </a:r>
          </a:p>
          <a:p>
            <a:r>
              <a:rPr lang="en-US" sz="2400" b="1" dirty="0" smtClean="0"/>
              <a:t>Which sentence is the best summary of paragraph __?</a:t>
            </a:r>
          </a:p>
          <a:p>
            <a:r>
              <a:rPr lang="en-US" sz="2400" b="1" dirty="0" smtClean="0"/>
              <a:t>Which sentence is the best summary of the selection?</a:t>
            </a:r>
          </a:p>
          <a:p>
            <a:r>
              <a:rPr lang="en-US" sz="2400" b="1" dirty="0" smtClean="0"/>
              <a:t>Which information should be included in a summary of . . . ?</a:t>
            </a:r>
          </a:p>
          <a:p>
            <a:r>
              <a:rPr lang="en-US" sz="2400" b="1" dirty="0" smtClean="0"/>
              <a:t>Which three details should be included in a summary of . . .? </a:t>
            </a:r>
          </a:p>
          <a:p>
            <a:r>
              <a:rPr lang="en-US" sz="2400" b="1" dirty="0" smtClean="0"/>
              <a:t>Which detail is NOT essential to a summary of the article?</a:t>
            </a:r>
          </a:p>
          <a:p>
            <a:r>
              <a:rPr lang="en-US" sz="2400" b="1" dirty="0" smtClean="0"/>
              <a:t>Which detail is most (or least) important to include in a</a:t>
            </a:r>
          </a:p>
          <a:p>
            <a:pPr>
              <a:buNone/>
            </a:pPr>
            <a:r>
              <a:rPr lang="en-US" sz="2400" b="1" dirty="0" smtClean="0"/>
              <a:t>	summary of the article?</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8.5i and 8.6h</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3"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6400800"/>
            <a:ext cx="381000" cy="246221"/>
          </a:xfrm>
          <a:prstGeom prst="rect">
            <a:avLst/>
          </a:prstGeom>
          <a:noFill/>
        </p:spPr>
        <p:txBody>
          <a:bodyPr wrap="square" rtlCol="0">
            <a:spAutoFit/>
          </a:bodyPr>
          <a:lstStyle/>
          <a:p>
            <a:r>
              <a:rPr lang="en-US" sz="1000" dirty="0" smtClean="0"/>
              <a:t>19</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41982"/>
    </mc:Choice>
    <mc:Fallback>
      <p:transition spd="slow" advTm="4198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spcBef>
                <a:spcPts val="0"/>
              </a:spcBef>
              <a:buNone/>
            </a:pPr>
            <a:r>
              <a:rPr lang="en-US" sz="2400" b="1" dirty="0" smtClean="0"/>
              <a:t>SOL 8.4b</a:t>
            </a:r>
          </a:p>
          <a:p>
            <a:pPr>
              <a:spcBef>
                <a:spcPts val="0"/>
              </a:spcBef>
              <a:buNone/>
            </a:pPr>
            <a:r>
              <a:rPr lang="en-US" sz="2400" b="1" dirty="0" smtClean="0"/>
              <a:t>The student will apply knowledge of word origins, analogies,</a:t>
            </a:r>
          </a:p>
          <a:p>
            <a:pPr>
              <a:spcBef>
                <a:spcPts val="0"/>
              </a:spcBef>
              <a:buNone/>
            </a:pPr>
            <a:r>
              <a:rPr lang="en-US" sz="2400" b="1" dirty="0" smtClean="0"/>
              <a:t>and figurative language to extend vocabulary development</a:t>
            </a:r>
          </a:p>
          <a:p>
            <a:pPr>
              <a:spcBef>
                <a:spcPts val="0"/>
              </a:spcBef>
              <a:buNone/>
            </a:pPr>
            <a:r>
              <a:rPr lang="en-US" sz="2400" b="1" dirty="0" smtClean="0"/>
              <a:t>within authentic texts.</a:t>
            </a:r>
          </a:p>
          <a:p>
            <a:pPr marL="457200" indent="-457200">
              <a:spcBef>
                <a:spcPts val="0"/>
              </a:spcBef>
              <a:buAutoNum type="alphaLcParenR" startAt="2"/>
            </a:pPr>
            <a:r>
              <a:rPr lang="en-US" sz="2400" b="1" dirty="0" smtClean="0">
                <a:solidFill>
                  <a:srgbClr val="0070C0"/>
                </a:solidFill>
              </a:rPr>
              <a:t>Use context</a:t>
            </a:r>
            <a:r>
              <a:rPr lang="en-US" sz="2400" b="1" dirty="0" smtClean="0"/>
              <a:t>, structure, and connotations </a:t>
            </a:r>
            <a:r>
              <a:rPr lang="en-US" sz="2400" b="1" dirty="0" smtClean="0">
                <a:solidFill>
                  <a:srgbClr val="0070C0"/>
                </a:solidFill>
              </a:rPr>
              <a:t>to determine </a:t>
            </a:r>
          </a:p>
          <a:p>
            <a:pPr marL="457200" indent="-457200">
              <a:spcBef>
                <a:spcPts val="0"/>
              </a:spcBef>
              <a:buNone/>
            </a:pPr>
            <a:r>
              <a:rPr lang="en-US" sz="2400" b="1" dirty="0" smtClean="0"/>
              <a:t>	</a:t>
            </a:r>
            <a:r>
              <a:rPr lang="en-US" sz="2400" b="1" dirty="0" smtClean="0">
                <a:solidFill>
                  <a:srgbClr val="0070C0"/>
                </a:solidFill>
              </a:rPr>
              <a:t>meaning</a:t>
            </a:r>
            <a:r>
              <a:rPr lang="en-US" sz="2400" b="1" dirty="0" smtClean="0"/>
              <a:t> and differentiate among multiple meanings of</a:t>
            </a:r>
          </a:p>
          <a:p>
            <a:pPr marL="457200" indent="-457200">
              <a:spcBef>
                <a:spcPts val="0"/>
              </a:spcBef>
              <a:buNone/>
            </a:pPr>
            <a:r>
              <a:rPr lang="en-US" sz="2400" b="1" dirty="0" smtClean="0"/>
              <a:t>	words and phrases.</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Using Word Analysis Strategies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7" name="TextBox 16"/>
          <p:cNvSpPr txBox="1"/>
          <p:nvPr/>
        </p:nvSpPr>
        <p:spPr>
          <a:xfrm>
            <a:off x="457200" y="6400800"/>
            <a:ext cx="304800" cy="246221"/>
          </a:xfrm>
          <a:prstGeom prst="rect">
            <a:avLst/>
          </a:prstGeom>
          <a:noFill/>
        </p:spPr>
        <p:txBody>
          <a:bodyPr wrap="square" rtlCol="0">
            <a:spAutoFit/>
          </a:bodyPr>
          <a:lstStyle/>
          <a:p>
            <a:r>
              <a:rPr lang="en-US" sz="1000" dirty="0" smtClean="0"/>
              <a:t>2</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44999"/>
    </mc:Choice>
    <mc:Fallback>
      <p:transition spd="slow" advTm="449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514350" indent="-514350">
              <a:spcBef>
                <a:spcPts val="0"/>
              </a:spcBef>
              <a:buNone/>
            </a:pPr>
            <a:r>
              <a:rPr lang="en-US" sz="2400" b="1" dirty="0" smtClean="0"/>
              <a:t>SOL 8.6e</a:t>
            </a:r>
          </a:p>
          <a:p>
            <a:pPr marL="514350" indent="-514350">
              <a:spcBef>
                <a:spcPts val="0"/>
              </a:spcBef>
              <a:buNone/>
            </a:pPr>
            <a:r>
              <a:rPr lang="en-US" sz="2400" b="1" dirty="0" smtClean="0"/>
              <a:t>The student will read, comprehend, and analyze a variety of</a:t>
            </a:r>
          </a:p>
          <a:p>
            <a:pPr marL="514350" indent="-514350">
              <a:spcBef>
                <a:spcPts val="0"/>
              </a:spcBef>
              <a:buNone/>
            </a:pPr>
            <a:r>
              <a:rPr lang="en-US" sz="2400" b="1" dirty="0" smtClean="0">
                <a:solidFill>
                  <a:srgbClr val="0070C0"/>
                </a:solidFill>
              </a:rPr>
              <a:t>nonfiction texts.</a:t>
            </a:r>
          </a:p>
          <a:p>
            <a:pPr marL="514350" indent="-514350">
              <a:spcBef>
                <a:spcPts val="0"/>
              </a:spcBef>
              <a:buNone/>
            </a:pPr>
            <a:r>
              <a:rPr lang="en-US" sz="2400" b="1" dirty="0" smtClean="0">
                <a:solidFill>
                  <a:srgbClr val="0070C0"/>
                </a:solidFill>
              </a:rPr>
              <a:t>e)	Analyze details </a:t>
            </a:r>
            <a:r>
              <a:rPr lang="en-US" sz="2400" b="1" dirty="0" smtClean="0"/>
              <a:t>for </a:t>
            </a:r>
            <a:r>
              <a:rPr lang="en-US" sz="2400" b="1" dirty="0" smtClean="0">
                <a:solidFill>
                  <a:srgbClr val="0070C0"/>
                </a:solidFill>
              </a:rPr>
              <a:t>relevance</a:t>
            </a:r>
            <a:r>
              <a:rPr lang="en-US" sz="2400" b="1" dirty="0" smtClean="0"/>
              <a:t> and accuracy.</a:t>
            </a:r>
          </a:p>
          <a:p>
            <a:pPr>
              <a:buNone/>
            </a:pPr>
            <a:endParaRPr lang="en-US" sz="2400" dirty="0" smtClean="0"/>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Analyzing Details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20</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33351"/>
    </mc:Choice>
    <mc:Fallback>
      <p:transition spd="slow" advTm="33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8.6e</a:t>
            </a:r>
            <a:endParaRPr lang="en-US" altLang="en-US" sz="3200" b="1" dirty="0" smtClean="0">
              <a:solidFill>
                <a:srgbClr val="0033CC"/>
              </a:solidFill>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 y="6418528"/>
            <a:ext cx="685800" cy="246221"/>
          </a:xfrm>
          <a:prstGeom prst="rect">
            <a:avLst/>
          </a:prstGeom>
          <a:noFill/>
        </p:spPr>
        <p:txBody>
          <a:bodyPr wrap="square" rtlCol="0">
            <a:spAutoFit/>
          </a:bodyPr>
          <a:lstStyle/>
          <a:p>
            <a:r>
              <a:rPr lang="en-US" sz="1000" dirty="0" smtClean="0"/>
              <a:t>21</a:t>
            </a:r>
            <a:endParaRPr lang="en-US" sz="1000" dirty="0"/>
          </a:p>
        </p:txBody>
      </p:sp>
      <p:sp>
        <p:nvSpPr>
          <p:cNvPr id="17" name="Content Placeholder 16"/>
          <p:cNvSpPr>
            <a:spLocks noGrp="1"/>
          </p:cNvSpPr>
          <p:nvPr>
            <p:ph idx="1"/>
          </p:nvPr>
        </p:nvSpPr>
        <p:spPr/>
        <p:txBody>
          <a:bodyPr/>
          <a:lstStyle/>
          <a:p>
            <a:pPr marL="0">
              <a:spcBef>
                <a:spcPts val="0"/>
              </a:spcBef>
              <a:buNone/>
            </a:pPr>
            <a:r>
              <a:rPr lang="en-US" sz="2000" b="1" dirty="0" smtClean="0"/>
              <a:t>For this example, reference the 2007 Grade 8 Reading Released Test, page 4, to view the passage,  </a:t>
            </a:r>
            <a:r>
              <a:rPr lang="en-US" sz="2000" b="1" i="1" dirty="0" smtClean="0"/>
              <a:t>A Magical Experience</a:t>
            </a:r>
            <a:r>
              <a:rPr lang="en-US" sz="2000" b="1" dirty="0" smtClean="0"/>
              <a:t>:  </a:t>
            </a:r>
          </a:p>
          <a:p>
            <a:pPr marL="0">
              <a:spcBef>
                <a:spcPts val="0"/>
              </a:spcBef>
              <a:buNone/>
            </a:pPr>
            <a:endParaRPr lang="en-US" sz="2000" b="1" dirty="0" smtClean="0"/>
          </a:p>
          <a:p>
            <a:pPr marL="0">
              <a:spcBef>
                <a:spcPts val="0"/>
              </a:spcBef>
              <a:buNone/>
            </a:pPr>
            <a:r>
              <a:rPr lang="en-US" sz="2000" dirty="0" smtClean="0">
                <a:solidFill>
                  <a:srgbClr val="FF0000"/>
                </a:solidFill>
                <a:hlinkClick r:id="rId6"/>
              </a:rPr>
              <a:t>http://www.doe.virginia.gov/testing/sol/released_tests/2007/test07_reading8.pdf</a:t>
            </a:r>
            <a:endParaRPr lang="en-US" sz="2000" dirty="0" smtClean="0">
              <a:solidFill>
                <a:srgbClr val="FF0000"/>
              </a:solidFill>
            </a:endParaRPr>
          </a:p>
          <a:p>
            <a:pPr>
              <a:buNone/>
            </a:pPr>
            <a:endParaRPr lang="en-US" sz="1400" dirty="0" smtClean="0">
              <a:solidFill>
                <a:srgbClr val="FF0000"/>
              </a:solidFill>
            </a:endParaRPr>
          </a:p>
          <a:p>
            <a:pPr>
              <a:buNone/>
            </a:pPr>
            <a:endParaRPr lang="en-US" sz="1400" dirty="0">
              <a:solidFill>
                <a:srgbClr val="FF0000"/>
              </a:solidFill>
            </a:endParaRPr>
          </a:p>
        </p:txBody>
      </p:sp>
      <p:sp>
        <p:nvSpPr>
          <p:cNvPr id="13" name="Rectangle 12"/>
          <p:cNvSpPr/>
          <p:nvPr/>
        </p:nvSpPr>
        <p:spPr>
          <a:xfrm>
            <a:off x="685800" y="3352800"/>
            <a:ext cx="7620000" cy="205740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ctr"/>
          <a:lstStyle/>
          <a:p>
            <a:r>
              <a:rPr lang="en-US" sz="2000" b="1" dirty="0" smtClean="0"/>
              <a:t>Which detail supports the idea that Joe was beginning to gain hope?</a:t>
            </a:r>
          </a:p>
          <a:p>
            <a:endParaRPr lang="en-US" sz="2000" b="1" dirty="0" smtClean="0"/>
          </a:p>
          <a:p>
            <a:pPr marL="457200" indent="-457200">
              <a:buFont typeface="+mj-lt"/>
              <a:buAutoNum type="alphaLcParenR"/>
            </a:pPr>
            <a:r>
              <a:rPr lang="en-US" sz="2000" b="1" dirty="0" smtClean="0"/>
              <a:t>Joe smiled after </a:t>
            </a:r>
            <a:r>
              <a:rPr lang="en-US" sz="2000" b="1" dirty="0" err="1" smtClean="0"/>
              <a:t>Fonzie</a:t>
            </a:r>
            <a:r>
              <a:rPr lang="en-US" sz="2000" b="1" dirty="0" smtClean="0"/>
              <a:t> splashed him with water. </a:t>
            </a:r>
            <a:endParaRPr lang="en-US" sz="2000" b="1" dirty="0" smtClean="0">
              <a:solidFill>
                <a:srgbClr val="FF0000"/>
              </a:solidFill>
            </a:endParaRPr>
          </a:p>
          <a:p>
            <a:pPr marL="457200" indent="-457200">
              <a:buFont typeface="+mj-lt"/>
              <a:buAutoNum type="alphaLcParenR"/>
            </a:pPr>
            <a:r>
              <a:rPr lang="en-US" sz="2000" b="1" dirty="0" smtClean="0"/>
              <a:t>Joe seemed to make more progress.</a:t>
            </a:r>
          </a:p>
          <a:p>
            <a:pPr marL="457200" indent="-457200">
              <a:buFont typeface="+mj-lt"/>
              <a:buAutoNum type="alphaLcParenR"/>
            </a:pPr>
            <a:r>
              <a:rPr lang="en-US" sz="2000" b="1" dirty="0" smtClean="0"/>
              <a:t>Joe slowly became strong enough to feed </a:t>
            </a:r>
            <a:r>
              <a:rPr lang="en-US" sz="2000" b="1" dirty="0" err="1" smtClean="0"/>
              <a:t>Fonzie</a:t>
            </a:r>
            <a:r>
              <a:rPr lang="en-US" sz="2000" b="1" dirty="0" smtClean="0"/>
              <a:t>.</a:t>
            </a:r>
          </a:p>
          <a:p>
            <a:pPr marL="457200" indent="-457200">
              <a:buFont typeface="+mj-lt"/>
              <a:buAutoNum type="alphaLcParenR"/>
            </a:pPr>
            <a:r>
              <a:rPr lang="en-US" sz="2000" b="1" dirty="0" smtClean="0"/>
              <a:t>Joe was challenged by the trainers.</a:t>
            </a:r>
            <a:endParaRPr lang="en-US" sz="2000" b="1" dirty="0"/>
          </a:p>
        </p:txBody>
      </p:sp>
      <p:sp>
        <p:nvSpPr>
          <p:cNvPr id="18" name="Rounded Rectangle 17"/>
          <p:cNvSpPr/>
          <p:nvPr/>
        </p:nvSpPr>
        <p:spPr>
          <a:xfrm>
            <a:off x="1219200" y="4038600"/>
            <a:ext cx="51054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 xmlns:p14="http://schemas.microsoft.com/office/powerpoint/2010/main" r:embed="rId7"/>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 xmlns:p14="http://schemas.microsoft.com/office/powerpoint/2010/main" val="1576379196"/>
      </p:ext>
    </p:extLst>
  </p:cSld>
  <p:clrMapOvr>
    <a:masterClrMapping/>
  </p:clrMapOvr>
  <p:transition spd="slow" advTm="322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solidFill>
                  <a:srgbClr val="0070C0"/>
                </a:solidFill>
              </a:rPr>
              <a:t>Students need additional practice analyzing details. </a:t>
            </a:r>
          </a:p>
          <a:p>
            <a:pPr>
              <a:buNone/>
            </a:pPr>
            <a:endParaRPr lang="en-US" sz="2400" b="1" dirty="0" smtClean="0">
              <a:solidFill>
                <a:srgbClr val="0070C0"/>
              </a:solidFill>
            </a:endParaRPr>
          </a:p>
          <a:p>
            <a:pPr marL="0">
              <a:lnSpc>
                <a:spcPct val="150000"/>
              </a:lnSpc>
              <a:spcBef>
                <a:spcPts val="0"/>
              </a:spcBef>
              <a:buNone/>
            </a:pPr>
            <a:r>
              <a:rPr lang="en-US" sz="2400" b="1" dirty="0" smtClean="0"/>
              <a:t>Suggestions:</a:t>
            </a:r>
          </a:p>
          <a:p>
            <a:pPr marL="0">
              <a:lnSpc>
                <a:spcPct val="150000"/>
              </a:lnSpc>
              <a:spcBef>
                <a:spcPts val="0"/>
              </a:spcBef>
            </a:pPr>
            <a:r>
              <a:rPr lang="en-US" sz="2400" b="1" dirty="0" smtClean="0"/>
              <a:t>What contributed most to . . . ?</a:t>
            </a:r>
          </a:p>
          <a:p>
            <a:pPr marL="0">
              <a:lnSpc>
                <a:spcPct val="150000"/>
              </a:lnSpc>
              <a:spcBef>
                <a:spcPts val="0"/>
              </a:spcBef>
            </a:pPr>
            <a:r>
              <a:rPr lang="en-US" sz="2400" b="1" dirty="0" smtClean="0"/>
              <a:t>Which is the most accurate description of . . . ?</a:t>
            </a:r>
          </a:p>
          <a:p>
            <a:pPr marL="0">
              <a:lnSpc>
                <a:spcPct val="150000"/>
              </a:lnSpc>
              <a:spcBef>
                <a:spcPts val="0"/>
              </a:spcBef>
            </a:pPr>
            <a:r>
              <a:rPr lang="en-US" sz="2400" b="1" dirty="0" smtClean="0"/>
              <a:t>Which three statements describe . . ? </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8.6e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22</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12549"/>
    </mc:Choice>
    <mc:Fallback>
      <p:transition spd="slow" advTm="12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latin typeface="+mj-lt"/>
              </a:rPr>
              <a:t>SOL 8.6j</a:t>
            </a:r>
          </a:p>
          <a:p>
            <a:pPr>
              <a:buNone/>
            </a:pPr>
            <a:r>
              <a:rPr lang="en-US" sz="2400" b="1" dirty="0" smtClean="0">
                <a:latin typeface="+mj-lt"/>
              </a:rPr>
              <a:t>The student will read, comprehend, and analyze a variety of</a:t>
            </a:r>
          </a:p>
          <a:p>
            <a:pPr>
              <a:buNone/>
            </a:pPr>
            <a:r>
              <a:rPr lang="en-US" sz="2400" b="1" dirty="0" smtClean="0">
                <a:solidFill>
                  <a:srgbClr val="0070C0"/>
                </a:solidFill>
                <a:latin typeface="+mj-lt"/>
              </a:rPr>
              <a:t>nonfiction texts.</a:t>
            </a:r>
          </a:p>
          <a:p>
            <a:pPr>
              <a:buNone/>
            </a:pPr>
            <a:r>
              <a:rPr lang="en-US" sz="2400" b="1" dirty="0" smtClean="0">
                <a:solidFill>
                  <a:srgbClr val="0070C0"/>
                </a:solidFill>
                <a:latin typeface="+mj-lt"/>
              </a:rPr>
              <a:t>j)  Identify cause and effect relationships.</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Identifying Cause-Effect Relationships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23</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33875"/>
    </mc:Choice>
    <mc:Fallback>
      <p:transition spd="slow" advTm="338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solidFill>
                  <a:srgbClr val="0070C0"/>
                </a:solidFill>
              </a:rPr>
              <a:t>Students need additional practice identifying cause-effect</a:t>
            </a:r>
          </a:p>
          <a:p>
            <a:pPr>
              <a:buNone/>
            </a:pPr>
            <a:r>
              <a:rPr lang="en-US" sz="2400" b="1" dirty="0" smtClean="0">
                <a:solidFill>
                  <a:srgbClr val="0070C0"/>
                </a:solidFill>
                <a:latin typeface="+mj-lt"/>
              </a:rPr>
              <a:t>relationships.</a:t>
            </a:r>
          </a:p>
          <a:p>
            <a:pPr>
              <a:lnSpc>
                <a:spcPct val="150000"/>
              </a:lnSpc>
              <a:buNone/>
            </a:pPr>
            <a:r>
              <a:rPr lang="en-US" sz="2400" b="1" dirty="0" smtClean="0">
                <a:latin typeface="+mj-lt"/>
              </a:rPr>
              <a:t>Suggestions:</a:t>
            </a:r>
          </a:p>
          <a:p>
            <a:pPr>
              <a:lnSpc>
                <a:spcPct val="150000"/>
              </a:lnSpc>
            </a:pPr>
            <a:r>
              <a:rPr lang="en-US" sz="2400" b="1" dirty="0" smtClean="0">
                <a:latin typeface="+mj-lt"/>
              </a:rPr>
              <a:t>Which is the most likely reason . . . ?</a:t>
            </a:r>
          </a:p>
          <a:p>
            <a:pPr>
              <a:lnSpc>
                <a:spcPct val="150000"/>
              </a:lnSpc>
            </a:pPr>
            <a:r>
              <a:rPr lang="en-US" sz="2400" b="1" dirty="0" smtClean="0">
                <a:latin typeface="+mj-lt"/>
              </a:rPr>
              <a:t>Why did (insert person’s name) . . . ?</a:t>
            </a:r>
          </a:p>
          <a:p>
            <a:pPr>
              <a:lnSpc>
                <a:spcPct val="150000"/>
              </a:lnSpc>
            </a:pPr>
            <a:r>
              <a:rPr lang="en-US" sz="2400" b="1" dirty="0" smtClean="0">
                <a:latin typeface="+mj-lt"/>
              </a:rPr>
              <a:t>Which sentence shows a cause-and-effect relationship?</a:t>
            </a:r>
          </a:p>
          <a:p>
            <a:pPr>
              <a:lnSpc>
                <a:spcPct val="150000"/>
              </a:lnSpc>
            </a:pPr>
            <a:r>
              <a:rPr lang="en-US" sz="2400" b="1" dirty="0" smtClean="0">
                <a:latin typeface="+mj-lt"/>
              </a:rPr>
              <a:t>According to the flier, what should the participants do . . .?</a:t>
            </a:r>
          </a:p>
          <a:p>
            <a:pPr>
              <a:buNone/>
            </a:pPr>
            <a:r>
              <a:rPr lang="en-US" sz="2400" b="1" dirty="0" smtClean="0">
                <a:latin typeface="+mj-lt"/>
              </a:rPr>
              <a:t>	</a:t>
            </a:r>
          </a:p>
          <a:p>
            <a:pPr>
              <a:buNone/>
            </a:pPr>
            <a:endParaRPr lang="en-US" sz="2400" b="1" dirty="0" smtClean="0">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8.6j</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81000" cy="246221"/>
          </a:xfrm>
          <a:prstGeom prst="rect">
            <a:avLst/>
          </a:prstGeom>
          <a:noFill/>
        </p:spPr>
        <p:txBody>
          <a:bodyPr wrap="square" rtlCol="0">
            <a:spAutoFit/>
          </a:bodyPr>
          <a:lstStyle/>
          <a:p>
            <a:r>
              <a:rPr lang="en-US" sz="1000" dirty="0" smtClean="0"/>
              <a:t>24</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19650"/>
    </mc:Choice>
    <mc:Fallback>
      <p:transition spd="slow" advTm="19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8.6j</a:t>
            </a:r>
            <a:endParaRPr lang="en-US" altLang="en-US" sz="3200" b="1" dirty="0" smtClean="0">
              <a:solidFill>
                <a:srgbClr val="0033CC"/>
              </a:solidFill>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8382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 y="6418528"/>
            <a:ext cx="685800" cy="246221"/>
          </a:xfrm>
          <a:prstGeom prst="rect">
            <a:avLst/>
          </a:prstGeom>
          <a:noFill/>
        </p:spPr>
        <p:txBody>
          <a:bodyPr wrap="square" rtlCol="0">
            <a:spAutoFit/>
          </a:bodyPr>
          <a:lstStyle/>
          <a:p>
            <a:r>
              <a:rPr lang="en-US" sz="1000" dirty="0" smtClean="0"/>
              <a:t>25</a:t>
            </a:r>
            <a:endParaRPr lang="en-US" sz="1000" dirty="0"/>
          </a:p>
        </p:txBody>
      </p:sp>
      <p:sp>
        <p:nvSpPr>
          <p:cNvPr id="17" name="Content Placeholder 16"/>
          <p:cNvSpPr>
            <a:spLocks noGrp="1"/>
          </p:cNvSpPr>
          <p:nvPr>
            <p:ph idx="1"/>
          </p:nvPr>
        </p:nvSpPr>
        <p:spPr>
          <a:xfrm>
            <a:off x="381000" y="1371600"/>
            <a:ext cx="8229600" cy="4525963"/>
          </a:xfrm>
        </p:spPr>
        <p:txBody>
          <a:bodyPr/>
          <a:lstStyle/>
          <a:p>
            <a:pPr>
              <a:buNone/>
            </a:pPr>
            <a:endParaRPr lang="en-US" sz="2400" b="1" dirty="0" smtClean="0"/>
          </a:p>
          <a:p>
            <a:pPr>
              <a:buNone/>
            </a:pPr>
            <a:r>
              <a:rPr lang="en-US" sz="2400" b="1" dirty="0" smtClean="0"/>
              <a:t>Complete the cause-effect chart.</a:t>
            </a:r>
          </a:p>
          <a:p>
            <a:pPr>
              <a:buNone/>
            </a:pPr>
            <a:endParaRPr lang="en-US" sz="2400" b="1" dirty="0" smtClean="0"/>
          </a:p>
          <a:p>
            <a:pPr>
              <a:buNone/>
            </a:pPr>
            <a:endParaRPr lang="en-US" sz="2400" b="1" dirty="0" smtClean="0"/>
          </a:p>
          <a:p>
            <a:pPr>
              <a:buNone/>
            </a:pPr>
            <a:endParaRPr lang="en-US" dirty="0"/>
          </a:p>
        </p:txBody>
      </p:sp>
      <p:sp>
        <p:nvSpPr>
          <p:cNvPr id="13" name="Rectangle 12"/>
          <p:cNvSpPr/>
          <p:nvPr/>
        </p:nvSpPr>
        <p:spPr>
          <a:xfrm>
            <a:off x="685800" y="3407664"/>
            <a:ext cx="3657600" cy="1143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b="1" dirty="0" smtClean="0"/>
              <a:t>CAUSE:  The rainforest is beginning to disappear.</a:t>
            </a:r>
            <a:endParaRPr lang="en-US" b="1" dirty="0"/>
          </a:p>
        </p:txBody>
      </p:sp>
      <p:cxnSp>
        <p:nvCxnSpPr>
          <p:cNvPr id="21" name="Straight Arrow Connector 20"/>
          <p:cNvCxnSpPr>
            <a:stCxn id="13" idx="3"/>
          </p:cNvCxnSpPr>
          <p:nvPr/>
        </p:nvCxnSpPr>
        <p:spPr>
          <a:xfrm>
            <a:off x="4343400" y="3979164"/>
            <a:ext cx="1295400"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638800" y="4169664"/>
            <a:ext cx="2514600" cy="990600"/>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b="1" dirty="0" smtClean="0"/>
              <a:t>EFFECT:</a:t>
            </a:r>
            <a:endParaRPr lang="en-US" b="1" dirty="0"/>
          </a:p>
        </p:txBody>
      </p:sp>
      <p:sp>
        <p:nvSpPr>
          <p:cNvPr id="31" name="Rectangle 30"/>
          <p:cNvSpPr/>
          <p:nvPr/>
        </p:nvSpPr>
        <p:spPr>
          <a:xfrm>
            <a:off x="5638800" y="2721864"/>
            <a:ext cx="2514600" cy="990600"/>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b="1" dirty="0" smtClean="0"/>
              <a:t>EFFECT:</a:t>
            </a:r>
            <a:endParaRPr lang="en-US" b="1" dirty="0"/>
          </a:p>
        </p:txBody>
      </p:sp>
      <p:cxnSp>
        <p:nvCxnSpPr>
          <p:cNvPr id="35" name="Straight Arrow Connector 34"/>
          <p:cNvCxnSpPr>
            <a:stCxn id="13" idx="3"/>
          </p:cNvCxnSpPr>
          <p:nvPr/>
        </p:nvCxnSpPr>
        <p:spPr>
          <a:xfrm flipV="1">
            <a:off x="4343400" y="3407664"/>
            <a:ext cx="1295400" cy="571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Audio 8">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Tree>
    <p:custDataLst>
      <p:tags r:id="rId1"/>
    </p:custDataLst>
    <p:extLst>
      <p:ext uri="{BB962C8B-B14F-4D97-AF65-F5344CB8AC3E}">
        <p14:creationId xmlns="" xmlns:p14="http://schemas.microsoft.com/office/powerpoint/2010/main" val="1576379196"/>
      </p:ext>
    </p:extLst>
  </p:cSld>
  <p:clrMapOvr>
    <a:masterClrMapping/>
  </p:clrMapOvr>
  <p:transition spd="slow" advTm="444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Practice Items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smtClean="0">
                <a:latin typeface="+mj-lt"/>
              </a:rPr>
              <a:t>This concludes the student performance analysis for the</a:t>
            </a:r>
          </a:p>
          <a:p>
            <a:pPr marL="0">
              <a:spcBef>
                <a:spcPts val="0"/>
              </a:spcBef>
              <a:buFont typeface="Arial" charset="0"/>
              <a:buNone/>
              <a:defRPr/>
            </a:pPr>
            <a:r>
              <a:rPr lang="en-US" sz="2400" b="1" dirty="0" smtClean="0">
                <a:latin typeface="+mj-lt"/>
              </a:rPr>
              <a:t>Grade 8 reading tests administered during the spring 2013 test administration.</a:t>
            </a: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smtClean="0">
                <a:latin typeface="+mj-lt"/>
              </a:rPr>
              <a:t>There are practice items available on the Virginia Department of Education Web site which will also help students practice the skills associated with the </a:t>
            </a:r>
            <a:r>
              <a:rPr lang="en-US" sz="2400" b="1" i="1" dirty="0" smtClean="0">
                <a:latin typeface="+mj-lt"/>
              </a:rPr>
              <a:t>2010 English Standards of Learning</a:t>
            </a:r>
            <a:r>
              <a:rPr lang="en-US" sz="2400" b="1" dirty="0" smtClean="0">
                <a:latin typeface="+mj-lt"/>
              </a:rPr>
              <a:t>.  The practice items are located at:</a:t>
            </a:r>
          </a:p>
          <a:p>
            <a:pPr marL="0">
              <a:spcBef>
                <a:spcPts val="0"/>
              </a:spcBef>
              <a:buFont typeface="Arial" charset="0"/>
              <a:buNone/>
              <a:defRPr/>
            </a:pPr>
            <a:endParaRPr lang="en-US" sz="2400" b="1" dirty="0" smtClean="0">
              <a:latin typeface="+mj-lt"/>
            </a:endParaRPr>
          </a:p>
          <a:p>
            <a:pPr marL="0">
              <a:spcBef>
                <a:spcPts val="0"/>
              </a:spcBef>
              <a:buNone/>
              <a:defRPr/>
            </a:pPr>
            <a:r>
              <a:rPr lang="en-US" sz="2400" b="1" dirty="0">
                <a:latin typeface="+mj-lt"/>
                <a:hlinkClick r:id="rId4"/>
              </a:rPr>
              <a:t>http://</a:t>
            </a:r>
            <a:r>
              <a:rPr lang="en-US" sz="2400" b="1" dirty="0" smtClean="0">
                <a:latin typeface="+mj-lt"/>
                <a:hlinkClick r:id="rId4"/>
              </a:rPr>
              <a:t>www.doe.virginia.gov/testing/sol/practice_items/index.shtml#reading</a:t>
            </a:r>
            <a:r>
              <a:rPr lang="en-US" sz="2400" b="1" dirty="0" smtClean="0">
                <a:latin typeface="+mj-lt"/>
              </a:rPr>
              <a:t> </a:t>
            </a:r>
          </a:p>
          <a:p>
            <a:pPr>
              <a:spcBef>
                <a:spcPts val="0"/>
              </a:spcBef>
              <a:buFont typeface="Arial" charset="0"/>
              <a:buNone/>
              <a:defRPr/>
            </a:pPr>
            <a:endParaRPr lang="en-US" sz="2400" b="1" dirty="0" smtClean="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
        <p:nvSpPr>
          <p:cNvPr id="17" name="TextBox 16"/>
          <p:cNvSpPr txBox="1"/>
          <p:nvPr/>
        </p:nvSpPr>
        <p:spPr>
          <a:xfrm>
            <a:off x="457200" y="6400800"/>
            <a:ext cx="381000" cy="246221"/>
          </a:xfrm>
          <a:prstGeom prst="rect">
            <a:avLst/>
          </a:prstGeom>
          <a:noFill/>
        </p:spPr>
        <p:txBody>
          <a:bodyPr wrap="square" rtlCol="0">
            <a:spAutoFit/>
          </a:bodyPr>
          <a:lstStyle/>
          <a:p>
            <a:r>
              <a:rPr lang="en-US" sz="1000" dirty="0" smtClean="0"/>
              <a:t>26</a:t>
            </a:r>
            <a:endParaRPr lang="en-US" sz="1000" dirty="0"/>
          </a:p>
        </p:txBody>
      </p:sp>
    </p:spTree>
    <p:extLst>
      <p:ext uri="{BB962C8B-B14F-4D97-AF65-F5344CB8AC3E}">
        <p14:creationId xmlns="" xmlns:p14="http://schemas.microsoft.com/office/powerpoint/2010/main" val="4277422901"/>
      </p:ext>
    </p:extLst>
  </p:cSld>
  <p:clrMapOvr>
    <a:masterClrMapping/>
  </p:clrMapOvr>
  <p:transition spd="slow" advTm="302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smtClean="0">
                <a:solidFill>
                  <a:srgbClr val="0033CC"/>
                </a:solidFill>
              </a:rPr>
              <a:t>Contact Information </a:t>
            </a: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414655"/>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idx="1"/>
          </p:nvPr>
        </p:nvSpPr>
        <p:spPr/>
        <p:txBody>
          <a:bodyPr/>
          <a:lstStyle/>
          <a:p>
            <a:pPr marL="0">
              <a:spcBef>
                <a:spcPts val="0"/>
              </a:spcBef>
              <a:buNone/>
              <a:defRPr/>
            </a:pPr>
            <a:r>
              <a:rPr lang="en-US" b="1" dirty="0" smtClean="0"/>
              <a:t>For questions regarding assessment, please contact</a:t>
            </a:r>
          </a:p>
          <a:p>
            <a:pPr marL="0">
              <a:spcBef>
                <a:spcPts val="0"/>
              </a:spcBef>
              <a:buNone/>
              <a:defRPr/>
            </a:pPr>
            <a:r>
              <a:rPr lang="en-US" b="1" dirty="0" smtClean="0">
                <a:hlinkClick r:id="rId5"/>
              </a:rPr>
              <a:t>Student_assessment@doe.virginia.gov</a:t>
            </a:r>
            <a:endParaRPr lang="en-US" b="1" dirty="0" smtClean="0"/>
          </a:p>
          <a:p>
            <a:pPr marL="0">
              <a:spcBef>
                <a:spcPts val="0"/>
              </a:spcBef>
              <a:buNone/>
              <a:defRPr/>
            </a:pPr>
            <a:endParaRPr lang="en-US" b="1" dirty="0" smtClean="0"/>
          </a:p>
          <a:p>
            <a:pPr marL="0">
              <a:spcBef>
                <a:spcPts val="0"/>
              </a:spcBef>
              <a:buNone/>
              <a:defRPr/>
            </a:pPr>
            <a:r>
              <a:rPr lang="en-US" b="1" dirty="0" smtClean="0"/>
              <a:t>For questions regarding instruction or the English Standards of Learning, please contact</a:t>
            </a:r>
          </a:p>
          <a:p>
            <a:pPr marL="0">
              <a:spcBef>
                <a:spcPts val="0"/>
              </a:spcBef>
              <a:buNone/>
              <a:defRPr/>
            </a:pPr>
            <a:r>
              <a:rPr lang="en-US" b="1" dirty="0" smtClean="0"/>
              <a:t>Tracy Fair Robertson, English Coordinator</a:t>
            </a:r>
          </a:p>
          <a:p>
            <a:pPr marL="0">
              <a:spcBef>
                <a:spcPts val="0"/>
              </a:spcBef>
              <a:buNone/>
              <a:defRPr/>
            </a:pPr>
            <a:r>
              <a:rPr lang="en-US" b="1" dirty="0" smtClean="0">
                <a:hlinkClick r:id="rId6"/>
              </a:rPr>
              <a:t>Tracy.Robertson@doe.virginia.gov</a:t>
            </a:r>
            <a:endParaRPr lang="en-US" b="1" dirty="0" smtClean="0"/>
          </a:p>
          <a:p>
            <a:pPr marL="0">
              <a:spcBef>
                <a:spcPts val="0"/>
              </a:spcBef>
              <a:buNone/>
              <a:defRPr/>
            </a:pPr>
            <a:r>
              <a:rPr lang="en-US" b="1" dirty="0" smtClean="0"/>
              <a:t>804-371-7585</a:t>
            </a:r>
          </a:p>
          <a:p>
            <a:endParaRPr lang="en-US" dirty="0"/>
          </a:p>
        </p:txBody>
      </p: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7"/>
              </p:ext>
            </p:extLst>
          </p:nvPr>
        </p:nvPicPr>
        <p:blipFill>
          <a:blip r:embed="rId8" cstate="print"/>
          <a:stretch>
            <a:fillRect/>
          </a:stretch>
        </p:blipFill>
        <p:spPr>
          <a:xfrm>
            <a:off x="8382000" y="6096000"/>
            <a:ext cx="609600" cy="609600"/>
          </a:xfrm>
          <a:prstGeom prst="rect">
            <a:avLst/>
          </a:prstGeom>
        </p:spPr>
      </p:pic>
      <p:sp>
        <p:nvSpPr>
          <p:cNvPr id="13" name="TextBox 12"/>
          <p:cNvSpPr txBox="1"/>
          <p:nvPr/>
        </p:nvSpPr>
        <p:spPr>
          <a:xfrm>
            <a:off x="457200" y="6400800"/>
            <a:ext cx="381000" cy="246221"/>
          </a:xfrm>
          <a:prstGeom prst="rect">
            <a:avLst/>
          </a:prstGeom>
          <a:noFill/>
        </p:spPr>
        <p:txBody>
          <a:bodyPr wrap="square" rtlCol="0">
            <a:spAutoFit/>
          </a:bodyPr>
          <a:lstStyle/>
          <a:p>
            <a:r>
              <a:rPr lang="en-US" sz="1000" dirty="0" smtClean="0"/>
              <a:t>27</a:t>
            </a:r>
            <a:endParaRPr lang="en-US" sz="1000" dirty="0"/>
          </a:p>
        </p:txBody>
      </p:sp>
    </p:spTree>
    <p:extLst>
      <p:ext uri="{BB962C8B-B14F-4D97-AF65-F5344CB8AC3E}">
        <p14:creationId xmlns="" xmlns:p14="http://schemas.microsoft.com/office/powerpoint/2010/main" val="1576379196"/>
      </p:ext>
    </p:extLst>
  </p:cSld>
  <p:clrMapOvr>
    <a:masterClrMapping/>
  </p:clrMapOvr>
  <p:transition spd="slow" advTm="287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solidFill>
                  <a:srgbClr val="0070C0"/>
                </a:solidFill>
              </a:rPr>
              <a:t>Students need additional practice using context clues to</a:t>
            </a:r>
          </a:p>
          <a:p>
            <a:pPr>
              <a:buNone/>
            </a:pPr>
            <a:r>
              <a:rPr lang="en-US" sz="2400" b="1" dirty="0" smtClean="0">
                <a:solidFill>
                  <a:srgbClr val="0070C0"/>
                </a:solidFill>
              </a:rPr>
              <a:t>determine meaning of words. </a:t>
            </a:r>
          </a:p>
          <a:p>
            <a:pPr>
              <a:buNone/>
            </a:pPr>
            <a:endParaRPr lang="en-US" sz="2400" b="1" dirty="0" smtClean="0">
              <a:solidFill>
                <a:srgbClr val="0070C0"/>
              </a:solidFill>
            </a:endParaRPr>
          </a:p>
          <a:p>
            <a:pPr>
              <a:buNone/>
            </a:pPr>
            <a:endParaRPr lang="en-US" sz="2400" b="1" dirty="0" smtClean="0">
              <a:solidFill>
                <a:srgbClr val="0070C0"/>
              </a:solidFill>
            </a:endParaRPr>
          </a:p>
          <a:p>
            <a:pPr>
              <a:buNone/>
            </a:pPr>
            <a:endParaRPr lang="en-US" sz="2400" b="1" dirty="0" smtClean="0">
              <a:solidFill>
                <a:srgbClr val="0070C0"/>
              </a:solidFill>
            </a:endParaRPr>
          </a:p>
          <a:p>
            <a:pPr>
              <a:buNone/>
            </a:pPr>
            <a:endParaRPr lang="en-US" sz="2400" b="1" dirty="0"/>
          </a:p>
          <a:p>
            <a:pPr>
              <a:buNone/>
            </a:pPr>
            <a:endParaRPr lang="en-US" sz="2400" b="1" dirty="0" smtClean="0"/>
          </a:p>
          <a:p>
            <a:pPr>
              <a:buNone/>
            </a:pPr>
            <a:r>
              <a:rPr lang="en-US" sz="2400" b="1" dirty="0"/>
              <a:t> </a:t>
            </a:r>
            <a:r>
              <a:rPr lang="en-US" sz="2400" b="1" dirty="0" smtClean="0"/>
              <a:t>   What </a:t>
            </a:r>
            <a:r>
              <a:rPr lang="en-US" sz="2400" b="1" dirty="0"/>
              <a:t>is the meaning of </a:t>
            </a:r>
            <a:r>
              <a:rPr lang="en-US" sz="2400" b="1" u="sng" dirty="0"/>
              <a:t>delved</a:t>
            </a:r>
            <a:r>
              <a:rPr lang="en-US" sz="2400" b="1" dirty="0"/>
              <a:t>? </a:t>
            </a:r>
          </a:p>
          <a:p>
            <a:pPr>
              <a:buNone/>
            </a:pPr>
            <a:r>
              <a:rPr lang="en-US" sz="2400" b="1" dirty="0" smtClean="0">
                <a:solidFill>
                  <a:srgbClr val="FF0000"/>
                </a:solidFill>
              </a:rPr>
              <a:t>    Possible </a:t>
            </a:r>
            <a:r>
              <a:rPr lang="en-US" sz="2400" b="1" dirty="0">
                <a:solidFill>
                  <a:srgbClr val="FF0000"/>
                </a:solidFill>
              </a:rPr>
              <a:t>correct answer: searched carefully</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842575"/>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62000" y="2819400"/>
            <a:ext cx="7391400" cy="1295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buNone/>
            </a:pPr>
            <a:endParaRPr lang="en-US" sz="2000" b="1" dirty="0" smtClean="0"/>
          </a:p>
          <a:p>
            <a:pPr>
              <a:buNone/>
            </a:pPr>
            <a:endParaRPr lang="en-US" sz="2000" b="1" dirty="0"/>
          </a:p>
          <a:p>
            <a:pPr>
              <a:buNone/>
            </a:pPr>
            <a:r>
              <a:rPr lang="en-US" sz="2400" b="1" dirty="0" smtClean="0"/>
              <a:t>Determined to research the first mayor of the city, the student earnestly </a:t>
            </a:r>
            <a:r>
              <a:rPr lang="en-US" sz="2400" b="1" u="sng" dirty="0" smtClean="0"/>
              <a:t>delved</a:t>
            </a:r>
            <a:r>
              <a:rPr lang="en-US" sz="2400" b="1" dirty="0" smtClean="0"/>
              <a:t> into the newspaper’s historical records.</a:t>
            </a:r>
          </a:p>
          <a:p>
            <a:pPr>
              <a:buNone/>
            </a:pPr>
            <a:endParaRPr lang="en-US" sz="2400" b="1" dirty="0" smtClean="0"/>
          </a:p>
          <a:p>
            <a:pPr>
              <a:buNone/>
            </a:pPr>
            <a:endParaRPr lang="en-US" sz="2400" b="1" dirty="0" smtClean="0"/>
          </a:p>
        </p:txBody>
      </p:sp>
      <p:pic>
        <p:nvPicPr>
          <p:cNvPr id="10" name="Audio 9">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
        <p:nvSpPr>
          <p:cNvPr id="14" name="TextBox 13"/>
          <p:cNvSpPr txBox="1"/>
          <p:nvPr/>
        </p:nvSpPr>
        <p:spPr>
          <a:xfrm>
            <a:off x="457200" y="6400800"/>
            <a:ext cx="304800" cy="246221"/>
          </a:xfrm>
          <a:prstGeom prst="rect">
            <a:avLst/>
          </a:prstGeom>
          <a:noFill/>
        </p:spPr>
        <p:txBody>
          <a:bodyPr wrap="square" rtlCol="0">
            <a:spAutoFit/>
          </a:bodyPr>
          <a:lstStyle/>
          <a:p>
            <a:r>
              <a:rPr lang="en-US" sz="1000" dirty="0" smtClean="0"/>
              <a:t>3</a:t>
            </a:r>
            <a:endParaRPr lang="en-US" sz="1000" dirty="0"/>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71323"/>
    </mc:Choice>
    <mc:Fallback>
      <p:transition spd="slow" advTm="713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600200"/>
            <a:ext cx="8229600" cy="4953000"/>
          </a:xfrm>
        </p:spPr>
        <p:txBody>
          <a:bodyPr/>
          <a:lstStyle/>
          <a:p>
            <a:pPr>
              <a:buNone/>
            </a:pPr>
            <a:endParaRPr lang="en-US" sz="2400" b="1" dirty="0" smtClean="0">
              <a:latin typeface="+mj-lt"/>
            </a:endParaRPr>
          </a:p>
          <a:p>
            <a:pPr>
              <a:buNone/>
            </a:pPr>
            <a:endParaRPr lang="en-US" sz="2400" b="1" dirty="0" smtClean="0">
              <a:latin typeface="+mj-lt"/>
            </a:endParaRPr>
          </a:p>
          <a:p>
            <a:pPr>
              <a:buNone/>
            </a:pPr>
            <a:endParaRPr lang="en-US" sz="2400" b="1" dirty="0" smtClean="0">
              <a:latin typeface="+mj-lt"/>
            </a:endParaRPr>
          </a:p>
          <a:p>
            <a:pPr>
              <a:buNone/>
            </a:pPr>
            <a:endParaRPr lang="en-US" sz="2400" b="1" dirty="0" smtClean="0">
              <a:latin typeface="+mj-lt"/>
            </a:endParaRPr>
          </a:p>
          <a:p>
            <a:pPr>
              <a:buNone/>
            </a:pPr>
            <a:endParaRPr lang="en-US" sz="2400" b="1" dirty="0" smtClean="0">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8440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30424" y="4960132"/>
            <a:ext cx="27432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630424" y="4573512"/>
            <a:ext cx="24384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
        <p:nvSpPr>
          <p:cNvPr id="19" name="TextBox 18"/>
          <p:cNvSpPr txBox="1"/>
          <p:nvPr/>
        </p:nvSpPr>
        <p:spPr>
          <a:xfrm>
            <a:off x="457200" y="6400800"/>
            <a:ext cx="304800" cy="246221"/>
          </a:xfrm>
          <a:prstGeom prst="rect">
            <a:avLst/>
          </a:prstGeom>
          <a:noFill/>
        </p:spPr>
        <p:txBody>
          <a:bodyPr wrap="square" rtlCol="0">
            <a:spAutoFit/>
          </a:bodyPr>
          <a:lstStyle/>
          <a:p>
            <a:r>
              <a:rPr lang="en-US" sz="1000" dirty="0" smtClean="0"/>
              <a:t>4</a:t>
            </a:r>
            <a:endParaRPr lang="en-US" sz="1000" dirty="0"/>
          </a:p>
        </p:txBody>
      </p:sp>
      <p:sp>
        <p:nvSpPr>
          <p:cNvPr id="20" name="Rounded Rectangle 19"/>
          <p:cNvSpPr/>
          <p:nvPr/>
        </p:nvSpPr>
        <p:spPr>
          <a:xfrm>
            <a:off x="685800" y="1761744"/>
            <a:ext cx="7391400" cy="1295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buNone/>
            </a:pPr>
            <a:endParaRPr lang="en-US" sz="2000" b="1" dirty="0" smtClean="0"/>
          </a:p>
          <a:p>
            <a:pPr>
              <a:buNone/>
            </a:pPr>
            <a:endParaRPr lang="en-US" sz="2000" b="1" dirty="0"/>
          </a:p>
          <a:p>
            <a:pPr>
              <a:buNone/>
            </a:pPr>
            <a:r>
              <a:rPr lang="en-US" sz="2400" b="1" dirty="0"/>
              <a:t>After seeing a movie preview full of adventure, action, </a:t>
            </a:r>
            <a:r>
              <a:rPr lang="en-US" sz="2400" b="1" dirty="0" smtClean="0"/>
              <a:t>and special </a:t>
            </a:r>
            <a:r>
              <a:rPr lang="en-US" sz="2400" b="1" dirty="0"/>
              <a:t>effects, many people rushed to see the movie but were disappointed by its </a:t>
            </a:r>
            <a:r>
              <a:rPr lang="en-US" sz="2400" b="1" u="sng" dirty="0"/>
              <a:t>mediocrity</a:t>
            </a:r>
            <a:r>
              <a:rPr lang="en-US" sz="2400" b="1" dirty="0"/>
              <a:t>.</a:t>
            </a:r>
          </a:p>
          <a:p>
            <a:pPr>
              <a:buNone/>
            </a:pPr>
            <a:endParaRPr lang="en-US" sz="2400" b="1" dirty="0" smtClean="0"/>
          </a:p>
          <a:p>
            <a:pPr>
              <a:buNone/>
            </a:pPr>
            <a:endParaRPr lang="en-US" sz="2400" b="1" dirty="0" smtClean="0"/>
          </a:p>
        </p:txBody>
      </p:sp>
      <p:sp>
        <p:nvSpPr>
          <p:cNvPr id="2" name="Rectangle 1"/>
          <p:cNvSpPr/>
          <p:nvPr/>
        </p:nvSpPr>
        <p:spPr>
          <a:xfrm>
            <a:off x="664464" y="3200400"/>
            <a:ext cx="7641336" cy="1384995"/>
          </a:xfrm>
          <a:prstGeom prst="rect">
            <a:avLst/>
          </a:prstGeom>
        </p:spPr>
        <p:txBody>
          <a:bodyPr wrap="square">
            <a:spAutoFit/>
          </a:bodyPr>
          <a:lstStyle/>
          <a:p>
            <a:pPr>
              <a:buNone/>
            </a:pPr>
            <a:r>
              <a:rPr lang="en-US" sz="2400" b="1" dirty="0">
                <a:latin typeface="+mn-lt"/>
              </a:rPr>
              <a:t>Select the phrases that define </a:t>
            </a:r>
            <a:r>
              <a:rPr lang="en-US" sz="2400" b="1" u="sng" dirty="0">
                <a:latin typeface="+mn-lt"/>
              </a:rPr>
              <a:t>mediocrity</a:t>
            </a:r>
            <a:r>
              <a:rPr lang="en-US" sz="2400" b="1" dirty="0">
                <a:latin typeface="+mn-lt"/>
              </a:rPr>
              <a:t> as used </a:t>
            </a:r>
            <a:r>
              <a:rPr lang="en-US" sz="2400" b="1" dirty="0" smtClean="0">
                <a:latin typeface="+mn-lt"/>
              </a:rPr>
              <a:t>in</a:t>
            </a:r>
          </a:p>
          <a:p>
            <a:pPr>
              <a:buNone/>
            </a:pPr>
            <a:r>
              <a:rPr lang="en-US" sz="2400" b="1" dirty="0" smtClean="0">
                <a:latin typeface="+mn-lt"/>
              </a:rPr>
              <a:t>this sentence.</a:t>
            </a:r>
          </a:p>
          <a:p>
            <a:pPr>
              <a:buNone/>
            </a:pPr>
            <a:endParaRPr lang="en-US" b="1" dirty="0"/>
          </a:p>
          <a:p>
            <a:pPr>
              <a:buNone/>
            </a:pPr>
            <a:endParaRPr lang="en-US" b="1" dirty="0"/>
          </a:p>
        </p:txBody>
      </p:sp>
      <p:sp>
        <p:nvSpPr>
          <p:cNvPr id="4" name="TextBox 3"/>
          <p:cNvSpPr txBox="1"/>
          <p:nvPr/>
        </p:nvSpPr>
        <p:spPr>
          <a:xfrm>
            <a:off x="2595372" y="4091368"/>
            <a:ext cx="3779520" cy="2118529"/>
          </a:xfrm>
          <a:prstGeom prst="rect">
            <a:avLst/>
          </a:prstGeom>
          <a:noFill/>
          <a:ln>
            <a:solidFill>
              <a:schemeClr val="tx1"/>
            </a:solidFill>
          </a:ln>
        </p:spPr>
        <p:txBody>
          <a:bodyPr wrap="square" rtlCol="0">
            <a:spAutoFit/>
          </a:bodyPr>
          <a:lstStyle/>
          <a:p>
            <a:pPr>
              <a:lnSpc>
                <a:spcPct val="150000"/>
              </a:lnSpc>
              <a:buNone/>
            </a:pPr>
            <a:r>
              <a:rPr lang="en-US" b="1" dirty="0"/>
              <a:t>difference from </a:t>
            </a:r>
            <a:r>
              <a:rPr lang="en-US" b="1" dirty="0" smtClean="0"/>
              <a:t>reality</a:t>
            </a:r>
          </a:p>
          <a:p>
            <a:pPr>
              <a:lnSpc>
                <a:spcPct val="150000"/>
              </a:lnSpc>
              <a:buNone/>
            </a:pPr>
            <a:r>
              <a:rPr lang="en-US" b="1" dirty="0" smtClean="0"/>
              <a:t>ordinary </a:t>
            </a:r>
            <a:r>
              <a:rPr lang="en-US" b="1" dirty="0"/>
              <a:t>quality </a:t>
            </a:r>
            <a:endParaRPr lang="en-US" b="1" dirty="0">
              <a:solidFill>
                <a:srgbClr val="FF0000"/>
              </a:solidFill>
            </a:endParaRPr>
          </a:p>
          <a:p>
            <a:pPr>
              <a:lnSpc>
                <a:spcPct val="150000"/>
              </a:lnSpc>
              <a:buNone/>
            </a:pPr>
            <a:r>
              <a:rPr lang="en-US" b="1" dirty="0"/>
              <a:t>neither good or bad </a:t>
            </a:r>
            <a:endParaRPr lang="en-US" b="1" dirty="0" smtClean="0"/>
          </a:p>
          <a:p>
            <a:pPr>
              <a:lnSpc>
                <a:spcPct val="150000"/>
              </a:lnSpc>
              <a:buNone/>
            </a:pPr>
            <a:r>
              <a:rPr lang="en-US" b="1" dirty="0" smtClean="0"/>
              <a:t>lack </a:t>
            </a:r>
            <a:r>
              <a:rPr lang="en-US" b="1" dirty="0"/>
              <a:t>of enthusiasm</a:t>
            </a:r>
          </a:p>
          <a:p>
            <a:pPr>
              <a:lnSpc>
                <a:spcPct val="150000"/>
              </a:lnSpc>
              <a:buNone/>
            </a:pPr>
            <a:r>
              <a:rPr lang="en-US" b="1" dirty="0" smtClean="0"/>
              <a:t>careless </a:t>
            </a:r>
            <a:r>
              <a:rPr lang="en-US" b="1" dirty="0"/>
              <a:t>construction</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38327"/>
    </mc:Choice>
    <mc:Fallback>
      <p:transition spd="slow" advTm="38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4"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SOL 8.4d</a:t>
            </a:r>
          </a:p>
          <a:p>
            <a:pPr>
              <a:spcBef>
                <a:spcPts val="0"/>
              </a:spcBef>
              <a:buNone/>
            </a:pPr>
            <a:r>
              <a:rPr lang="en-US" sz="2400" b="1" dirty="0" smtClean="0"/>
              <a:t>The student will apply knowledge of word origins, analogies,</a:t>
            </a:r>
          </a:p>
          <a:p>
            <a:pPr>
              <a:spcBef>
                <a:spcPts val="0"/>
              </a:spcBef>
              <a:buNone/>
            </a:pPr>
            <a:r>
              <a:rPr lang="en-US" sz="2400" b="1" dirty="0" smtClean="0"/>
              <a:t>and figurative language to extend vocabulary development</a:t>
            </a:r>
          </a:p>
          <a:p>
            <a:pPr>
              <a:spcBef>
                <a:spcPts val="0"/>
              </a:spcBef>
              <a:buNone/>
            </a:pPr>
            <a:r>
              <a:rPr lang="en-US" sz="2400" b="1" dirty="0" smtClean="0"/>
              <a:t>within authentic texts.</a:t>
            </a:r>
          </a:p>
          <a:p>
            <a:pPr marL="457200" indent="-457200">
              <a:spcBef>
                <a:spcPts val="0"/>
              </a:spcBef>
              <a:buNone/>
            </a:pPr>
            <a:r>
              <a:rPr lang="en-US" sz="2400" b="1" dirty="0" smtClean="0">
                <a:solidFill>
                  <a:srgbClr val="0070C0"/>
                </a:solidFill>
              </a:rPr>
              <a:t>d)	 Use dictionaries, thesauruses, </a:t>
            </a:r>
            <a:r>
              <a:rPr lang="en-US" sz="2400" b="1" dirty="0" smtClean="0"/>
              <a:t>and glossaries </a:t>
            </a:r>
            <a:r>
              <a:rPr lang="en-US" sz="2400" b="1" dirty="0" smtClean="0">
                <a:solidFill>
                  <a:srgbClr val="0070C0"/>
                </a:solidFill>
              </a:rPr>
              <a:t>to determine</a:t>
            </a:r>
          </a:p>
          <a:p>
            <a:pPr marL="457200" indent="-457200">
              <a:spcBef>
                <a:spcPts val="0"/>
              </a:spcBef>
              <a:buNone/>
            </a:pPr>
            <a:r>
              <a:rPr lang="en-US" sz="2400" b="1" dirty="0" smtClean="0">
                <a:solidFill>
                  <a:srgbClr val="6600FF"/>
                </a:solidFill>
              </a:rPr>
              <a:t>	</a:t>
            </a:r>
            <a:r>
              <a:rPr lang="en-US" sz="2400" b="1" dirty="0" smtClean="0">
                <a:solidFill>
                  <a:srgbClr val="0070C0"/>
                </a:solidFill>
              </a:rPr>
              <a:t>definition</a:t>
            </a:r>
            <a:r>
              <a:rPr lang="en-US" sz="2400" b="1" dirty="0" smtClean="0"/>
              <a:t>, pronunciation, </a:t>
            </a:r>
            <a:r>
              <a:rPr lang="en-US" sz="2400" b="1" dirty="0" smtClean="0">
                <a:solidFill>
                  <a:srgbClr val="0070C0"/>
                </a:solidFill>
              </a:rPr>
              <a:t>etymology</a:t>
            </a:r>
            <a:r>
              <a:rPr lang="en-US" sz="2400" b="1" dirty="0" smtClean="0"/>
              <a:t>, spelling, and usage</a:t>
            </a:r>
          </a:p>
          <a:p>
            <a:pPr marL="457200" indent="-457200">
              <a:spcBef>
                <a:spcPts val="0"/>
              </a:spcBef>
              <a:buNone/>
            </a:pPr>
            <a:r>
              <a:rPr lang="en-US" sz="2400" b="1" dirty="0" smtClean="0"/>
              <a:t>	of words.</a:t>
            </a: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Using Word Reference Materials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04800" cy="246221"/>
          </a:xfrm>
          <a:prstGeom prst="rect">
            <a:avLst/>
          </a:prstGeom>
          <a:noFill/>
        </p:spPr>
        <p:txBody>
          <a:bodyPr wrap="square" rtlCol="0">
            <a:spAutoFit/>
          </a:bodyPr>
          <a:lstStyle/>
          <a:p>
            <a:r>
              <a:rPr lang="en-US" sz="1000" dirty="0" smtClean="0"/>
              <a:t>5</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40977"/>
    </mc:Choice>
    <mc:Fallback>
      <p:transition spd="slow" advTm="40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4778800"/>
            <a:ext cx="3924300" cy="1938992"/>
          </a:xfrm>
          <a:prstGeom prst="rect">
            <a:avLst/>
          </a:prstGeom>
          <a:noFill/>
          <a:ln>
            <a:solidFill>
              <a:schemeClr val="tx1"/>
            </a:solidFill>
          </a:ln>
        </p:spPr>
        <p:txBody>
          <a:bodyPr wrap="square" rtlCol="0">
            <a:spAutoFit/>
          </a:bodyPr>
          <a:lstStyle/>
          <a:p>
            <a:pPr marL="457200" indent="-457200"/>
            <a:r>
              <a:rPr lang="en-US" sz="2000" b="1" dirty="0">
                <a:latin typeface="+mn-lt"/>
              </a:rPr>
              <a:t>A side view of an </a:t>
            </a:r>
            <a:r>
              <a:rPr lang="en-US" sz="2000" b="1" dirty="0" smtClean="0">
                <a:latin typeface="+mn-lt"/>
              </a:rPr>
              <a:t>object</a:t>
            </a:r>
          </a:p>
          <a:p>
            <a:pPr marL="457200" indent="-457200"/>
            <a:r>
              <a:rPr lang="en-US" sz="2000" b="1" dirty="0" smtClean="0">
                <a:latin typeface="+mn-lt"/>
              </a:rPr>
              <a:t>An outline</a:t>
            </a:r>
          </a:p>
          <a:p>
            <a:pPr marL="457200" indent="-457200"/>
            <a:r>
              <a:rPr lang="en-US" sz="2000" b="1" dirty="0" smtClean="0">
                <a:latin typeface="+mn-lt"/>
              </a:rPr>
              <a:t>Degree </a:t>
            </a:r>
            <a:r>
              <a:rPr lang="en-US" sz="2000" b="1" dirty="0">
                <a:latin typeface="+mn-lt"/>
              </a:rPr>
              <a:t>of exposure</a:t>
            </a:r>
          </a:p>
          <a:p>
            <a:pPr marL="457200" indent="-457200"/>
            <a:r>
              <a:rPr lang="en-US" sz="2000" b="1" dirty="0">
                <a:latin typeface="+mn-lt"/>
              </a:rPr>
              <a:t>A brief biographical </a:t>
            </a:r>
            <a:r>
              <a:rPr lang="en-US" sz="2000" b="1" dirty="0" smtClean="0">
                <a:latin typeface="+mn-lt"/>
              </a:rPr>
              <a:t>essay</a:t>
            </a:r>
          </a:p>
          <a:p>
            <a:pPr marL="457200" indent="-457200"/>
            <a:r>
              <a:rPr lang="en-US" sz="2000" b="1" dirty="0">
                <a:latin typeface="+mn-lt"/>
              </a:rPr>
              <a:t>A</a:t>
            </a:r>
            <a:r>
              <a:rPr lang="en-US" sz="2000" b="1" dirty="0" smtClean="0">
                <a:latin typeface="+mn-lt"/>
              </a:rPr>
              <a:t> </a:t>
            </a:r>
            <a:r>
              <a:rPr lang="en-US" sz="2000" b="1" dirty="0">
                <a:latin typeface="+mn-lt"/>
              </a:rPr>
              <a:t>graph, table, or list of </a:t>
            </a:r>
            <a:r>
              <a:rPr lang="en-US" sz="2000" b="1" dirty="0" smtClean="0">
                <a:latin typeface="+mn-lt"/>
              </a:rPr>
              <a:t>scores</a:t>
            </a:r>
          </a:p>
          <a:p>
            <a:pPr marL="457200" indent="-457200"/>
            <a:r>
              <a:rPr lang="en-US" sz="2000" b="1" dirty="0" smtClean="0">
                <a:latin typeface="+mn-lt"/>
              </a:rPr>
              <a:t>To </a:t>
            </a:r>
            <a:r>
              <a:rPr lang="en-US" sz="2000" b="1" dirty="0">
                <a:latin typeface="+mn-lt"/>
              </a:rPr>
              <a:t>delineate, </a:t>
            </a:r>
            <a:r>
              <a:rPr lang="en-US" sz="2000" b="1" dirty="0" smtClean="0">
                <a:latin typeface="+mn-lt"/>
              </a:rPr>
              <a:t>outline</a:t>
            </a:r>
            <a:endParaRPr lang="en-US" sz="2000" dirty="0"/>
          </a:p>
        </p:txBody>
      </p:sp>
      <p:sp>
        <p:nvSpPr>
          <p:cNvPr id="13" name="Content Placeholder 12"/>
          <p:cNvSpPr>
            <a:spLocks noGrp="1"/>
          </p:cNvSpPr>
          <p:nvPr>
            <p:ph idx="1"/>
          </p:nvPr>
        </p:nvSpPr>
        <p:spPr>
          <a:xfrm>
            <a:off x="457200" y="1143000"/>
            <a:ext cx="8229600" cy="5181599"/>
          </a:xfrm>
        </p:spPr>
        <p:txBody>
          <a:bodyPr/>
          <a:lstStyle/>
          <a:p>
            <a:pPr>
              <a:buNone/>
            </a:pPr>
            <a:r>
              <a:rPr lang="en-US" sz="2400" b="1" dirty="0" smtClean="0">
                <a:solidFill>
                  <a:srgbClr val="0070C0"/>
                </a:solidFill>
              </a:rPr>
              <a:t>Students need additional practice using dictionaries and </a:t>
            </a:r>
          </a:p>
          <a:p>
            <a:pPr>
              <a:buNone/>
            </a:pPr>
            <a:r>
              <a:rPr lang="en-US" sz="2400" b="1" dirty="0" smtClean="0">
                <a:solidFill>
                  <a:srgbClr val="0070C0"/>
                </a:solidFill>
              </a:rPr>
              <a:t>thesauruses to determine definition and etymology</a:t>
            </a:r>
            <a:r>
              <a:rPr lang="en-US" sz="2400" b="1" i="1" dirty="0" smtClean="0">
                <a:solidFill>
                  <a:srgbClr val="0070C0"/>
                </a:solidFill>
              </a:rPr>
              <a:t>.</a:t>
            </a:r>
          </a:p>
          <a:p>
            <a:pPr>
              <a:buNone/>
            </a:pPr>
            <a:endParaRPr lang="en-US" sz="2400" b="1" i="1" dirty="0" smtClean="0">
              <a:solidFill>
                <a:srgbClr val="0070C0"/>
              </a:solidFill>
            </a:endParaRPr>
          </a:p>
          <a:p>
            <a:pPr>
              <a:buNone/>
            </a:pPr>
            <a:endParaRPr lang="en-US" sz="2000" b="1" dirty="0" smtClean="0">
              <a:solidFill>
                <a:srgbClr val="FF0000"/>
              </a:solidFill>
            </a:endParaRPr>
          </a:p>
          <a:p>
            <a:pPr>
              <a:buNone/>
            </a:pPr>
            <a:endParaRPr lang="en-US" sz="2400" b="1" i="1" dirty="0" smtClean="0"/>
          </a:p>
          <a:p>
            <a:pPr>
              <a:buNone/>
            </a:pPr>
            <a:endParaRPr lang="en-US" sz="2400" b="1" dirty="0" smtClean="0">
              <a:solidFill>
                <a:srgbClr val="FF0000"/>
              </a:solidFill>
            </a:endParaRPr>
          </a:p>
          <a:p>
            <a:pPr>
              <a:buNone/>
            </a:pPr>
            <a:endParaRPr lang="en-US" sz="2400" b="1" i="1" dirty="0" smtClean="0">
              <a:solidFill>
                <a:srgbClr val="002060"/>
              </a:solidFill>
              <a:latin typeface="+mj-lt"/>
            </a:endParaRPr>
          </a:p>
        </p:txBody>
      </p:sp>
      <p:sp>
        <p:nvSpPr>
          <p:cNvPr id="7" name="Title 6"/>
          <p:cNvSpPr>
            <a:spLocks noGrp="1"/>
          </p:cNvSpPr>
          <p:nvPr>
            <p:ph type="title"/>
          </p:nvPr>
        </p:nvSpPr>
        <p:spPr>
          <a:xfrm>
            <a:off x="304800" y="381000"/>
            <a:ext cx="8839200" cy="838200"/>
          </a:xfrm>
        </p:spPr>
        <p:txBody>
          <a:bodyPr/>
          <a:lstStyle/>
          <a:p>
            <a:r>
              <a:rPr lang="en-US" sz="3200" b="1" dirty="0" smtClean="0">
                <a:solidFill>
                  <a:srgbClr val="0033CC"/>
                </a:solidFill>
              </a:rPr>
              <a:t>Suggested Practice for SOL 8.4d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36367"/>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
        <p:nvSpPr>
          <p:cNvPr id="17" name="TextBox 16"/>
          <p:cNvSpPr txBox="1"/>
          <p:nvPr/>
        </p:nvSpPr>
        <p:spPr>
          <a:xfrm>
            <a:off x="457200" y="6400800"/>
            <a:ext cx="304800" cy="246221"/>
          </a:xfrm>
          <a:prstGeom prst="rect">
            <a:avLst/>
          </a:prstGeom>
          <a:noFill/>
        </p:spPr>
        <p:txBody>
          <a:bodyPr wrap="square" rtlCol="0">
            <a:spAutoFit/>
          </a:bodyPr>
          <a:lstStyle/>
          <a:p>
            <a:r>
              <a:rPr lang="en-US" sz="1000" dirty="0" smtClean="0"/>
              <a:t>6</a:t>
            </a:r>
            <a:endParaRPr lang="en-US" sz="1000" dirty="0"/>
          </a:p>
        </p:txBody>
      </p:sp>
      <p:sp>
        <p:nvSpPr>
          <p:cNvPr id="5" name="TextBox 4"/>
          <p:cNvSpPr txBox="1"/>
          <p:nvPr/>
        </p:nvSpPr>
        <p:spPr>
          <a:xfrm>
            <a:off x="762000" y="4388439"/>
            <a:ext cx="7696200" cy="707886"/>
          </a:xfrm>
          <a:prstGeom prst="rect">
            <a:avLst/>
          </a:prstGeom>
          <a:noFill/>
        </p:spPr>
        <p:txBody>
          <a:bodyPr wrap="square" rtlCol="0">
            <a:spAutoFit/>
          </a:bodyPr>
          <a:lstStyle/>
          <a:p>
            <a:r>
              <a:rPr lang="en-US" sz="2000" b="1" dirty="0">
                <a:latin typeface="+mn-lt"/>
              </a:rPr>
              <a:t>In this dictionary entry, profile comes from a word meaning -</a:t>
            </a:r>
          </a:p>
          <a:p>
            <a:endParaRPr lang="en-US" sz="2000" dirty="0">
              <a:latin typeface="+mn-lt"/>
            </a:endParaRPr>
          </a:p>
        </p:txBody>
      </p:sp>
      <p:sp>
        <p:nvSpPr>
          <p:cNvPr id="6" name="Rounded Rectangle 5"/>
          <p:cNvSpPr/>
          <p:nvPr/>
        </p:nvSpPr>
        <p:spPr>
          <a:xfrm>
            <a:off x="2438400" y="6375483"/>
            <a:ext cx="2247900" cy="29685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31520" y="2209799"/>
            <a:ext cx="7391400" cy="208728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buNone/>
            </a:pPr>
            <a:endParaRPr lang="en-US" sz="2000" b="1" dirty="0" smtClean="0"/>
          </a:p>
          <a:p>
            <a:pPr>
              <a:buNone/>
            </a:pPr>
            <a:endParaRPr lang="en-US" sz="2000" b="1" dirty="0"/>
          </a:p>
          <a:p>
            <a:pPr>
              <a:buNone/>
            </a:pPr>
            <a:r>
              <a:rPr lang="en-US" sz="2000" b="1" dirty="0"/>
              <a:t>pro-file (</a:t>
            </a:r>
            <a:r>
              <a:rPr lang="en-US" sz="2000" b="1" dirty="0" err="1"/>
              <a:t>proh-fahyl</a:t>
            </a:r>
            <a:r>
              <a:rPr lang="en-US" sz="2000" b="1" dirty="0"/>
              <a:t>) n. 1. A side view of an object. 2. An outline. 3. Degree of exposure to public notice. 4. A brief biographical essay. 5. A graph, table, or list of scores representing the extent to which a person, field, or object exhibits various tested characteristics or tendencies (Italian </a:t>
            </a:r>
            <a:r>
              <a:rPr lang="en-US" sz="2000" b="1" i="1" dirty="0"/>
              <a:t>prof (f) </a:t>
            </a:r>
            <a:r>
              <a:rPr lang="en-US" sz="2000" b="1" i="1" dirty="0" err="1"/>
              <a:t>ilo</a:t>
            </a:r>
            <a:r>
              <a:rPr lang="en-US" sz="2000" b="1" i="1" dirty="0"/>
              <a:t>, </a:t>
            </a:r>
            <a:r>
              <a:rPr lang="en-US" sz="2000" b="1" dirty="0"/>
              <a:t>noun derivative of </a:t>
            </a:r>
            <a:r>
              <a:rPr lang="en-US" sz="2000" b="1" i="1" dirty="0" err="1"/>
              <a:t>profilare</a:t>
            </a:r>
            <a:r>
              <a:rPr lang="en-US" sz="2000" b="1" i="1" dirty="0"/>
              <a:t> </a:t>
            </a:r>
            <a:r>
              <a:rPr lang="en-US" sz="2000" b="1" dirty="0"/>
              <a:t>to delineate, outline</a:t>
            </a:r>
            <a:r>
              <a:rPr lang="en-US" sz="2000" b="1" dirty="0" smtClean="0"/>
              <a:t>)</a:t>
            </a:r>
            <a:endParaRPr lang="en-US" sz="2400" b="1" dirty="0"/>
          </a:p>
          <a:p>
            <a:pPr>
              <a:buNone/>
            </a:pPr>
            <a:endParaRPr lang="en-US" sz="2400" b="1" dirty="0" smtClean="0"/>
          </a:p>
          <a:p>
            <a:pPr>
              <a:buNone/>
            </a:pPr>
            <a:endParaRPr lang="en-US" sz="2400" b="1" dirty="0" smtClean="0"/>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45449"/>
    </mc:Choice>
    <mc:Fallback>
      <p:transition spd="slow" advTm="454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Other suggestions:</a:t>
            </a:r>
          </a:p>
          <a:p>
            <a:pPr>
              <a:buNone/>
            </a:pPr>
            <a:endParaRPr lang="en-US" sz="2400" b="1" dirty="0" smtClean="0"/>
          </a:p>
          <a:p>
            <a:r>
              <a:rPr lang="en-US" sz="2400" b="1" dirty="0" smtClean="0"/>
              <a:t>Which thesaurus entry has the same meaning as ____?</a:t>
            </a:r>
          </a:p>
          <a:p>
            <a:pPr>
              <a:buNone/>
            </a:pPr>
            <a:r>
              <a:rPr lang="en-US" sz="2400" b="1" dirty="0" smtClean="0"/>
              <a:t>	</a:t>
            </a:r>
          </a:p>
          <a:p>
            <a:r>
              <a:rPr lang="en-US" sz="2400" b="1" dirty="0" smtClean="0"/>
              <a:t>Select all of the words in the thesaurus entry that have the same meaning as _____.</a:t>
            </a:r>
          </a:p>
          <a:p>
            <a:pPr>
              <a:buNone/>
            </a:pPr>
            <a:endParaRPr lang="en-US" sz="2400" b="1" dirty="0" smtClean="0"/>
          </a:p>
          <a:p>
            <a:r>
              <a:rPr lang="en-US" sz="2400" b="1" dirty="0" smtClean="0"/>
              <a:t>The word ____ contains a root meaning . . . .</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8.4d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04800" cy="246221"/>
          </a:xfrm>
          <a:prstGeom prst="rect">
            <a:avLst/>
          </a:prstGeom>
          <a:noFill/>
        </p:spPr>
        <p:txBody>
          <a:bodyPr wrap="square" rtlCol="0">
            <a:spAutoFit/>
          </a:bodyPr>
          <a:lstStyle/>
          <a:p>
            <a:r>
              <a:rPr lang="en-US" sz="1000" dirty="0" smtClean="0"/>
              <a:t>7</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32879"/>
    </mc:Choice>
    <mc:Fallback>
      <p:transition spd="slow" advTm="32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000" b="1" dirty="0" smtClean="0"/>
              <a:t>SOL 8.5b</a:t>
            </a:r>
          </a:p>
          <a:p>
            <a:pPr>
              <a:buNone/>
            </a:pPr>
            <a:r>
              <a:rPr lang="en-US" sz="2000" b="1" dirty="0" smtClean="0"/>
              <a:t>The student will read and analyze a variety of </a:t>
            </a:r>
            <a:r>
              <a:rPr lang="en-US" sz="2000" b="1" dirty="0" smtClean="0">
                <a:solidFill>
                  <a:srgbClr val="0070C0"/>
                </a:solidFill>
              </a:rPr>
              <a:t>fictional texts , narrative</a:t>
            </a:r>
          </a:p>
          <a:p>
            <a:pPr>
              <a:buNone/>
            </a:pPr>
            <a:r>
              <a:rPr lang="en-US" sz="2000" b="1" dirty="0" smtClean="0">
                <a:solidFill>
                  <a:srgbClr val="0070C0"/>
                </a:solidFill>
              </a:rPr>
              <a:t>nonfiction, and poetry.</a:t>
            </a:r>
          </a:p>
          <a:p>
            <a:pPr marL="457200" indent="-457200">
              <a:buAutoNum type="alphaLcParenR" startAt="2"/>
            </a:pPr>
            <a:r>
              <a:rPr lang="en-US" sz="2000" b="1" dirty="0" smtClean="0">
                <a:solidFill>
                  <a:srgbClr val="0070C0"/>
                </a:solidFill>
              </a:rPr>
              <a:t>Make inferences and draw conclusions </a:t>
            </a:r>
            <a:r>
              <a:rPr lang="en-US" sz="2000" b="1" dirty="0" smtClean="0"/>
              <a:t>based on explicit	and </a:t>
            </a:r>
            <a:r>
              <a:rPr lang="en-US" sz="2000" b="1" dirty="0" smtClean="0">
                <a:solidFill>
                  <a:srgbClr val="0070C0"/>
                </a:solidFill>
              </a:rPr>
              <a:t>implied information </a:t>
            </a:r>
            <a:r>
              <a:rPr lang="en-US" sz="2000" b="1" dirty="0" smtClean="0"/>
              <a:t>using evidence from text as support.</a:t>
            </a:r>
          </a:p>
          <a:p>
            <a:pPr marL="457200" indent="-457200">
              <a:buNone/>
            </a:pPr>
            <a:endParaRPr lang="en-US" sz="2000" b="1" dirty="0" smtClean="0"/>
          </a:p>
          <a:p>
            <a:pPr>
              <a:buNone/>
            </a:pPr>
            <a:r>
              <a:rPr lang="en-US" sz="2000" b="1" dirty="0" smtClean="0"/>
              <a:t>SOL 8.6b</a:t>
            </a:r>
          </a:p>
          <a:p>
            <a:pPr>
              <a:buNone/>
            </a:pPr>
            <a:r>
              <a:rPr lang="en-US" sz="2000" b="1" dirty="0" smtClean="0"/>
              <a:t>The student will read, comprehend, and analyze</a:t>
            </a:r>
            <a:r>
              <a:rPr lang="en-US" sz="2000" b="1" dirty="0" smtClean="0">
                <a:solidFill>
                  <a:srgbClr val="0070C0"/>
                </a:solidFill>
              </a:rPr>
              <a:t> </a:t>
            </a:r>
            <a:r>
              <a:rPr lang="en-US" sz="2000" b="1" dirty="0" smtClean="0"/>
              <a:t>a variety of </a:t>
            </a:r>
            <a:r>
              <a:rPr lang="en-US" sz="2000" b="1" dirty="0" smtClean="0">
                <a:solidFill>
                  <a:srgbClr val="0070C0"/>
                </a:solidFill>
              </a:rPr>
              <a:t>nonfiction</a:t>
            </a:r>
          </a:p>
          <a:p>
            <a:pPr>
              <a:buNone/>
            </a:pPr>
            <a:r>
              <a:rPr lang="en-US" sz="2000" b="1" dirty="0" smtClean="0">
                <a:solidFill>
                  <a:srgbClr val="0070C0"/>
                </a:solidFill>
              </a:rPr>
              <a:t>texts.</a:t>
            </a:r>
          </a:p>
          <a:p>
            <a:pPr marL="457200" indent="-457200">
              <a:buAutoNum type="alphaLcParenR" startAt="2"/>
            </a:pPr>
            <a:r>
              <a:rPr lang="en-US" sz="2000" b="1" dirty="0" smtClean="0">
                <a:solidFill>
                  <a:srgbClr val="0070C0"/>
                </a:solidFill>
              </a:rPr>
              <a:t>Make inferences and draw conclusions </a:t>
            </a:r>
            <a:r>
              <a:rPr lang="en-US" sz="2000" b="1" dirty="0" smtClean="0"/>
              <a:t>based on explicit	and  </a:t>
            </a:r>
            <a:r>
              <a:rPr lang="en-US" sz="2000" b="1" dirty="0" smtClean="0">
                <a:solidFill>
                  <a:srgbClr val="0070C0"/>
                </a:solidFill>
              </a:rPr>
              <a:t>implied information </a:t>
            </a:r>
            <a:r>
              <a:rPr lang="en-US" sz="2000" b="1" dirty="0" smtClean="0"/>
              <a:t>using evidence from text as support.</a:t>
            </a:r>
          </a:p>
          <a:p>
            <a:pPr marL="457200" indent="-457200">
              <a:buNone/>
            </a:pPr>
            <a:endParaRPr lang="en-US" sz="2000" b="1" dirty="0" smtClean="0"/>
          </a:p>
          <a:p>
            <a:pPr marL="457200" indent="-457200">
              <a:buNone/>
            </a:pPr>
            <a:endParaRPr lang="en-US" sz="2400" b="1" dirty="0" smtClean="0"/>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Making Inferences and Drawing Conclusions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
        <p:nvSpPr>
          <p:cNvPr id="14" name="TextBox 13"/>
          <p:cNvSpPr txBox="1"/>
          <p:nvPr/>
        </p:nvSpPr>
        <p:spPr>
          <a:xfrm>
            <a:off x="457200" y="6400800"/>
            <a:ext cx="304800" cy="246221"/>
          </a:xfrm>
          <a:prstGeom prst="rect">
            <a:avLst/>
          </a:prstGeom>
          <a:noFill/>
        </p:spPr>
        <p:txBody>
          <a:bodyPr wrap="square" rtlCol="0">
            <a:spAutoFit/>
          </a:bodyPr>
          <a:lstStyle/>
          <a:p>
            <a:r>
              <a:rPr lang="en-US" sz="1000" dirty="0" smtClean="0"/>
              <a:t>8</a:t>
            </a:r>
            <a:endParaRPr lang="en-US" sz="1000" dirty="0"/>
          </a:p>
        </p:txBody>
      </p:sp>
    </p:spTree>
  </p:cSld>
  <p:clrMapOvr>
    <a:masterClrMapping/>
  </p:clrMapOvr>
  <mc:AlternateContent xmlns:mc="http://schemas.openxmlformats.org/markup-compatibility/2006">
    <mc:Choice xmlns="" xmlns:p14="http://schemas.microsoft.com/office/powerpoint/2010/main" Requires="p14">
      <p:transition spd="slow" p14:dur="2000" advTm="67352"/>
    </mc:Choice>
    <mc:Fallback>
      <p:transition spd="slow" advTm="673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179838"/>
            <a:ext cx="7086600" cy="2308324"/>
          </a:xfrm>
          <a:prstGeom prst="rect">
            <a:avLst/>
          </a:prstGeom>
          <a:noFill/>
        </p:spPr>
        <p:txBody>
          <a:bodyPr wrap="square" rtlCol="0">
            <a:spAutoFit/>
          </a:bodyPr>
          <a:lstStyle/>
          <a:p>
            <a:pPr>
              <a:buNone/>
            </a:pPr>
            <a:r>
              <a:rPr lang="en-US" sz="2400" b="1" dirty="0">
                <a:latin typeface="+mn-lt"/>
              </a:rPr>
              <a:t>The author assumes the reader already knows that</a:t>
            </a:r>
          </a:p>
          <a:p>
            <a:pPr marL="457200" indent="-457200">
              <a:buAutoNum type="alphaLcParenR"/>
            </a:pPr>
            <a:r>
              <a:rPr lang="en-US" sz="2400" b="1" dirty="0">
                <a:latin typeface="+mn-lt"/>
              </a:rPr>
              <a:t>children require limits</a:t>
            </a:r>
          </a:p>
          <a:p>
            <a:pPr marL="457200" indent="-457200">
              <a:buAutoNum type="alphaLcParenR"/>
            </a:pPr>
            <a:r>
              <a:rPr lang="en-US" sz="2400" b="1" dirty="0">
                <a:latin typeface="+mn-lt"/>
              </a:rPr>
              <a:t>music lessons are rewarding</a:t>
            </a:r>
          </a:p>
          <a:p>
            <a:pPr marL="457200" indent="-457200">
              <a:buAutoNum type="alphaLcParenR"/>
            </a:pPr>
            <a:r>
              <a:rPr lang="en-US" sz="2400" b="1" dirty="0">
                <a:latin typeface="+mn-lt"/>
              </a:rPr>
              <a:t>studying music requires dedication</a:t>
            </a:r>
          </a:p>
          <a:p>
            <a:pPr marL="457200" indent="-457200">
              <a:buAutoNum type="alphaLcParenR"/>
            </a:pPr>
            <a:r>
              <a:rPr lang="en-US" sz="2400" b="1" dirty="0">
                <a:latin typeface="+mn-lt"/>
              </a:rPr>
              <a:t>learning two things at once can be confusing</a:t>
            </a:r>
            <a:endParaRPr lang="en-US" sz="2400" dirty="0">
              <a:latin typeface="+mn-lt"/>
            </a:endParaRPr>
          </a:p>
          <a:p>
            <a:endParaRPr lang="en-US" sz="2400" dirty="0">
              <a:latin typeface="+mn-lt"/>
            </a:endParaRPr>
          </a:p>
        </p:txBody>
      </p:sp>
      <p:sp>
        <p:nvSpPr>
          <p:cNvPr id="13" name="Content Placeholder 12"/>
          <p:cNvSpPr>
            <a:spLocks noGrp="1"/>
          </p:cNvSpPr>
          <p:nvPr>
            <p:ph idx="1"/>
          </p:nvPr>
        </p:nvSpPr>
        <p:spPr>
          <a:xfrm>
            <a:off x="457200" y="1371600"/>
            <a:ext cx="8229600" cy="4876799"/>
          </a:xfrm>
        </p:spPr>
        <p:txBody>
          <a:bodyPr/>
          <a:lstStyle/>
          <a:p>
            <a:pPr>
              <a:buNone/>
            </a:pPr>
            <a:r>
              <a:rPr lang="en-US" sz="2400" b="1" dirty="0" smtClean="0">
                <a:solidFill>
                  <a:srgbClr val="0070C0"/>
                </a:solidFill>
              </a:rPr>
              <a:t>Students need additional practice making inferences and</a:t>
            </a:r>
          </a:p>
          <a:p>
            <a:pPr>
              <a:buNone/>
            </a:pPr>
            <a:r>
              <a:rPr lang="en-US" sz="2400" b="1" dirty="0" smtClean="0">
                <a:solidFill>
                  <a:srgbClr val="0070C0"/>
                </a:solidFill>
              </a:rPr>
              <a:t>drawing conclusions based on implied information found in</a:t>
            </a:r>
          </a:p>
          <a:p>
            <a:pPr>
              <a:buNone/>
            </a:pPr>
            <a:r>
              <a:rPr lang="en-US" sz="2400" b="1" dirty="0" smtClean="0">
                <a:solidFill>
                  <a:srgbClr val="0070C0"/>
                </a:solidFill>
              </a:rPr>
              <a:t>fiction and nonfiction texts.</a:t>
            </a:r>
          </a:p>
          <a:p>
            <a:pPr>
              <a:buNone/>
            </a:pPr>
            <a:endParaRPr lang="en-US" sz="2400" b="1" dirty="0" smtClean="0">
              <a:solidFill>
                <a:srgbClr val="0070C0"/>
              </a:solidFill>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8.5b and 8.6b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46632" y="5754624"/>
            <a:ext cx="5715000" cy="304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8382000" y="6096000"/>
            <a:ext cx="609600" cy="609600"/>
          </a:xfrm>
          <a:prstGeom prst="rect">
            <a:avLst/>
          </a:prstGeom>
        </p:spPr>
      </p:pic>
      <p:sp>
        <p:nvSpPr>
          <p:cNvPr id="17" name="TextBox 16"/>
          <p:cNvSpPr txBox="1"/>
          <p:nvPr/>
        </p:nvSpPr>
        <p:spPr>
          <a:xfrm>
            <a:off x="457200" y="6400800"/>
            <a:ext cx="304800" cy="246221"/>
          </a:xfrm>
          <a:prstGeom prst="rect">
            <a:avLst/>
          </a:prstGeom>
          <a:noFill/>
        </p:spPr>
        <p:txBody>
          <a:bodyPr wrap="square" rtlCol="0">
            <a:spAutoFit/>
          </a:bodyPr>
          <a:lstStyle/>
          <a:p>
            <a:r>
              <a:rPr lang="en-US" sz="1000" dirty="0" smtClean="0"/>
              <a:t>9</a:t>
            </a:r>
            <a:endParaRPr lang="en-US" sz="1000" dirty="0"/>
          </a:p>
        </p:txBody>
      </p:sp>
      <p:sp>
        <p:nvSpPr>
          <p:cNvPr id="18" name="Rounded Rectangle 17"/>
          <p:cNvSpPr/>
          <p:nvPr/>
        </p:nvSpPr>
        <p:spPr>
          <a:xfrm>
            <a:off x="746760" y="2781300"/>
            <a:ext cx="7391400" cy="1295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buNone/>
            </a:pPr>
            <a:endParaRPr lang="en-US" sz="2000" b="1" dirty="0" smtClean="0"/>
          </a:p>
          <a:p>
            <a:pPr>
              <a:buNone/>
            </a:pPr>
            <a:endParaRPr lang="en-US" sz="2000" b="1" dirty="0"/>
          </a:p>
          <a:p>
            <a:pPr>
              <a:buNone/>
            </a:pPr>
            <a:r>
              <a:rPr lang="en-US" sz="2400" b="1" dirty="0"/>
              <a:t>Jack wanted to take a guitar class at school, but he knew his mother would not let him since he was already learning to play the violin.</a:t>
            </a:r>
          </a:p>
          <a:p>
            <a:pPr>
              <a:buNone/>
            </a:pPr>
            <a:endParaRPr lang="en-US" sz="2400" b="1" dirty="0" smtClean="0"/>
          </a:p>
          <a:p>
            <a:pPr>
              <a:buNone/>
            </a:pPr>
            <a:endParaRPr lang="en-US" sz="2400" b="1" dirty="0" smtClean="0"/>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2000" advTm="43923"/>
    </mc:Choice>
    <mc:Fallback>
      <p:transition spd="slow" advTm="439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2.2"/>
</p:tagLst>
</file>

<file path=ppt/tags/tag2.xml><?xml version="1.0" encoding="utf-8"?>
<p:tagLst xmlns:a="http://schemas.openxmlformats.org/drawingml/2006/main" xmlns:r="http://schemas.openxmlformats.org/officeDocument/2006/relationships" xmlns:p="http://schemas.openxmlformats.org/presentationml/2006/main">
  <p:tag name="TIMING" val="|21.2"/>
</p:tagLst>
</file>

<file path=ppt/tags/tag3.xml><?xml version="1.0" encoding="utf-8"?>
<p:tagLst xmlns:a="http://schemas.openxmlformats.org/drawingml/2006/main" xmlns:r="http://schemas.openxmlformats.org/officeDocument/2006/relationships" xmlns:p="http://schemas.openxmlformats.org/presentationml/2006/main">
  <p:tag name="TIMING" val="|39.8"/>
</p:tagLst>
</file>

<file path=ppt/tags/tag4.xml><?xml version="1.0" encoding="utf-8"?>
<p:tagLst xmlns:a="http://schemas.openxmlformats.org/drawingml/2006/main" xmlns:r="http://schemas.openxmlformats.org/officeDocument/2006/relationships" xmlns:p="http://schemas.openxmlformats.org/presentationml/2006/main">
  <p:tag name="TIMING" val="|36"/>
</p:tagLst>
</file>

<file path=ppt/tags/tag5.xml><?xml version="1.0" encoding="utf-8"?>
<p:tagLst xmlns:a="http://schemas.openxmlformats.org/drawingml/2006/main" xmlns:r="http://schemas.openxmlformats.org/officeDocument/2006/relationships" xmlns:p="http://schemas.openxmlformats.org/presentationml/2006/main">
  <p:tag name="TIMING" val="|18.5"/>
</p:tagLst>
</file>

<file path=ppt/tags/tag6.xml><?xml version="1.0" encoding="utf-8"?>
<p:tagLst xmlns:a="http://schemas.openxmlformats.org/drawingml/2006/main" xmlns:r="http://schemas.openxmlformats.org/officeDocument/2006/relationships" xmlns:p="http://schemas.openxmlformats.org/presentationml/2006/main">
  <p:tag name="TIMING" val="|11.1|8|12.5"/>
</p:tagLst>
</file>

<file path=ppt/tags/tag7.xml><?xml version="1.0" encoding="utf-8"?>
<p:tagLst xmlns:a="http://schemas.openxmlformats.org/drawingml/2006/main" xmlns:r="http://schemas.openxmlformats.org/officeDocument/2006/relationships" xmlns:p="http://schemas.openxmlformats.org/presentationml/2006/main">
  <p:tag name="TIMING" val="|16.1"/>
</p:tagLst>
</file>

<file path=ppt/tags/tag8.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3697</Words>
  <Application>Microsoft Office PowerPoint</Application>
  <PresentationFormat>On-screen Show (4:3)</PresentationFormat>
  <Paragraphs>403</Paragraphs>
  <Slides>27</Slides>
  <Notes>27</Notes>
  <HiddenSlides>0</HiddenSlides>
  <MMClips>26</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Custom Design</vt:lpstr>
      <vt:lpstr>1_Custom Design</vt:lpstr>
      <vt:lpstr>2_Custom Design</vt:lpstr>
      <vt:lpstr>3_Custom Design</vt:lpstr>
      <vt:lpstr>Slide 1</vt:lpstr>
      <vt:lpstr>Using Word Analysis Strategies</vt:lpstr>
      <vt:lpstr>Suggested Practice for SOL 8.4b</vt:lpstr>
      <vt:lpstr>Suggested Practice for SOL 8.4b</vt:lpstr>
      <vt:lpstr>Using Word Reference Materials</vt:lpstr>
      <vt:lpstr>Suggested Practice for SOL 8.4d</vt:lpstr>
      <vt:lpstr>Suggested Practice for SOL 8.4d</vt:lpstr>
      <vt:lpstr>Making Inferences and Drawing Conclusions</vt:lpstr>
      <vt:lpstr>Suggested Practice for SOL 8.5b and 8.6b</vt:lpstr>
      <vt:lpstr>Suggested Practice for SOL 8.5b and 8.6b</vt:lpstr>
      <vt:lpstr>Suggested Practice for SOL 8.5b and 8.6b</vt:lpstr>
      <vt:lpstr>Suggested Practice for SOL 8.5b and 8.6b</vt:lpstr>
      <vt:lpstr>Using Literary Terms</vt:lpstr>
      <vt:lpstr>Suggested Practice for SOL 8.5c</vt:lpstr>
      <vt:lpstr>Suggested Practice for SOL 8.5c</vt:lpstr>
      <vt:lpstr>Identifying Main Idea</vt:lpstr>
      <vt:lpstr>Suggested Practice for SOL 8.5h and 8.6g</vt:lpstr>
      <vt:lpstr>Summarizing</vt:lpstr>
      <vt:lpstr>Suggested Practice for SOL 8.5i and 8.6h</vt:lpstr>
      <vt:lpstr>Analyzing Details</vt:lpstr>
      <vt:lpstr>Suggested Practice for SOL 8.6e</vt:lpstr>
      <vt:lpstr>Suggested Practice for SOL 8.6e</vt:lpstr>
      <vt:lpstr>Identifying Cause-Effect Relationships</vt:lpstr>
      <vt:lpstr>Suggested Practice for SOL 8.6j</vt:lpstr>
      <vt:lpstr>Suggested Practice for SOL 8.6j</vt:lpstr>
      <vt:lpstr>Practice Items</vt:lpstr>
      <vt:lpstr>Contact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2014-02-26T22:21:09Z</dcterms:created>
  <dcterms:modified xsi:type="dcterms:W3CDTF">2014-02-27T18:32:54Z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