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tags/tag16.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a" ContentType="audio/x-ms-wma"/>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tags/tag14.xml" ContentType="application/vnd.openxmlformats-officedocument.presentationml.tag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Lst>
  <p:notesMasterIdLst>
    <p:notesMasterId r:id="rId35"/>
  </p:notesMasterIdLst>
  <p:handoutMasterIdLst>
    <p:handoutMasterId r:id="rId36"/>
  </p:handoutMasterIdLst>
  <p:sldIdLst>
    <p:sldId id="417" r:id="rId3"/>
    <p:sldId id="274" r:id="rId4"/>
    <p:sldId id="462" r:id="rId5"/>
    <p:sldId id="522" r:id="rId6"/>
    <p:sldId id="523" r:id="rId7"/>
    <p:sldId id="529" r:id="rId8"/>
    <p:sldId id="463" r:id="rId9"/>
    <p:sldId id="464" r:id="rId10"/>
    <p:sldId id="466" r:id="rId11"/>
    <p:sldId id="512" r:id="rId12"/>
    <p:sldId id="531" r:id="rId13"/>
    <p:sldId id="539" r:id="rId14"/>
    <p:sldId id="541" r:id="rId15"/>
    <p:sldId id="525" r:id="rId16"/>
    <p:sldId id="530" r:id="rId17"/>
    <p:sldId id="527" r:id="rId18"/>
    <p:sldId id="524" r:id="rId19"/>
    <p:sldId id="534" r:id="rId20"/>
    <p:sldId id="542" r:id="rId21"/>
    <p:sldId id="538" r:id="rId22"/>
    <p:sldId id="481" r:id="rId23"/>
    <p:sldId id="483" r:id="rId24"/>
    <p:sldId id="532" r:id="rId25"/>
    <p:sldId id="484" r:id="rId26"/>
    <p:sldId id="533" r:id="rId27"/>
    <p:sldId id="536" r:id="rId28"/>
    <p:sldId id="521" r:id="rId29"/>
    <p:sldId id="519" r:id="rId30"/>
    <p:sldId id="537" r:id="rId31"/>
    <p:sldId id="520" r:id="rId32"/>
    <p:sldId id="510" r:id="rId33"/>
    <p:sldId id="511"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11C1"/>
    <a:srgbClr val="0000FF"/>
    <a:srgbClr val="0033CC"/>
    <a:srgbClr val="00CC00"/>
    <a:srgbClr val="008000"/>
    <a:srgbClr val="007A00"/>
    <a:srgbClr val="005400"/>
    <a:srgbClr val="264E35"/>
    <a:srgbClr val="1933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2" autoAdjust="0"/>
    <p:restoredTop sz="84583" autoAdjust="0"/>
  </p:normalViewPr>
  <p:slideViewPr>
    <p:cSldViewPr>
      <p:cViewPr varScale="1">
        <p:scale>
          <a:sx n="108" d="100"/>
          <a:sy n="108" d="100"/>
        </p:scale>
        <p:origin x="-1692" y="-9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1308"/>
    </p:cViewPr>
  </p:sorterViewPr>
  <p:notesViewPr>
    <p:cSldViewPr>
      <p:cViewPr>
        <p:scale>
          <a:sx n="100" d="100"/>
          <a:sy n="100" d="100"/>
        </p:scale>
        <p:origin x="-3396" y="32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A9974-6364-4586-9867-4479B8735E3C}"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5F6E9586-03A1-4EC8-B303-5687A985C423}">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b="1" dirty="0" smtClean="0">
              <a:solidFill>
                <a:schemeClr val="tx1"/>
              </a:solidFill>
            </a:rPr>
            <a:t>Where </a:t>
          </a:r>
          <a:r>
            <a:rPr lang="en-US" sz="1800" b="1" dirty="0" err="1" smtClean="0">
              <a:solidFill>
                <a:schemeClr val="tx1"/>
              </a:solidFill>
            </a:rPr>
            <a:t>Jakie</a:t>
          </a:r>
          <a:r>
            <a:rPr lang="en-US" sz="1800" b="1" dirty="0" smtClean="0">
              <a:solidFill>
                <a:schemeClr val="tx1"/>
              </a:solidFill>
            </a:rPr>
            <a:t> Hides Extra Food</a:t>
          </a:r>
          <a:endParaRPr lang="en-US" sz="1800" b="1" dirty="0">
            <a:solidFill>
              <a:schemeClr val="tx1"/>
            </a:solidFill>
          </a:endParaRPr>
        </a:p>
      </dgm:t>
    </dgm:pt>
    <dgm:pt modelId="{A196935A-6FFE-4A33-9C78-B08031FDDDE5}" type="parTrans" cxnId="{EB7EA5AB-0E42-4879-AF5A-870F2A402668}">
      <dgm:prSet/>
      <dgm:spPr/>
      <dgm:t>
        <a:bodyPr/>
        <a:lstStyle/>
        <a:p>
          <a:endParaRPr lang="en-US"/>
        </a:p>
      </dgm:t>
    </dgm:pt>
    <dgm:pt modelId="{6694EC60-9229-4DC3-9BAB-10710054CD26}" type="sibTrans" cxnId="{EB7EA5AB-0E42-4879-AF5A-870F2A402668}">
      <dgm:prSet/>
      <dgm:spPr/>
      <dgm:t>
        <a:bodyPr/>
        <a:lstStyle/>
        <a:p>
          <a:endParaRPr lang="en-US"/>
        </a:p>
      </dgm:t>
    </dgm:pt>
    <dgm:pt modelId="{79195F84-5530-4BD3-85A2-C7E6F820F483}">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39022A49-7176-4656-BA0D-8FD2585B2B5A}" type="parTrans" cxnId="{D6012433-6E14-48B4-845E-82A9E7982A9A}">
      <dgm:prSet/>
      <dgm:spPr/>
      <dgm:t>
        <a:bodyPr/>
        <a:lstStyle/>
        <a:p>
          <a:endParaRPr lang="en-US"/>
        </a:p>
      </dgm:t>
    </dgm:pt>
    <dgm:pt modelId="{B107EBFB-C04A-4E1F-B03A-446C596DD429}" type="sibTrans" cxnId="{D6012433-6E14-48B4-845E-82A9E7982A9A}">
      <dgm:prSet/>
      <dgm:spPr/>
      <dgm:t>
        <a:bodyPr/>
        <a:lstStyle/>
        <a:p>
          <a:endParaRPr lang="en-US"/>
        </a:p>
      </dgm:t>
    </dgm:pt>
    <dgm:pt modelId="{61DC612E-0D32-4C9F-8D07-6FE1CF370C49}">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DA485AE2-F03C-4639-BB4E-43424E1F4ED5}" type="parTrans" cxnId="{E33F043B-317B-47B1-9785-34E6AF5A735F}">
      <dgm:prSet/>
      <dgm:spPr/>
      <dgm:t>
        <a:bodyPr/>
        <a:lstStyle/>
        <a:p>
          <a:endParaRPr lang="en-US"/>
        </a:p>
      </dgm:t>
    </dgm:pt>
    <dgm:pt modelId="{928A29A3-7A1F-4505-B0D3-E64CDD10E7A5}" type="sibTrans" cxnId="{E33F043B-317B-47B1-9785-34E6AF5A735F}">
      <dgm:prSet/>
      <dgm:spPr/>
      <dgm:t>
        <a:bodyPr/>
        <a:lstStyle/>
        <a:p>
          <a:endParaRPr lang="en-US"/>
        </a:p>
      </dgm:t>
    </dgm:pt>
    <dgm:pt modelId="{EF5CDDEE-B462-4DD7-8C34-BBA44F4EF379}">
      <dgm:prSet phldrT="[Text]">
        <dgm:style>
          <a:lnRef idx="2">
            <a:schemeClr val="dk1"/>
          </a:lnRef>
          <a:fillRef idx="1">
            <a:schemeClr val="lt1"/>
          </a:fillRef>
          <a:effectRef idx="0">
            <a:schemeClr val="dk1"/>
          </a:effectRef>
          <a:fontRef idx="minor">
            <a:schemeClr val="dk1"/>
          </a:fontRef>
        </dgm:style>
      </dgm:prSet>
      <dgm:spPr/>
      <dgm:t>
        <a:bodyPr/>
        <a:lstStyle/>
        <a:p>
          <a:r>
            <a:rPr lang="en-US" b="1" dirty="0" smtClean="0">
              <a:solidFill>
                <a:schemeClr val="tx1"/>
              </a:solidFill>
            </a:rPr>
            <a:t>In the narrator’s slipper</a:t>
          </a:r>
          <a:endParaRPr lang="en-US" b="1" dirty="0">
            <a:solidFill>
              <a:schemeClr val="tx1"/>
            </a:solidFill>
          </a:endParaRPr>
        </a:p>
      </dgm:t>
    </dgm:pt>
    <dgm:pt modelId="{200DD56C-CF9A-4DAD-B177-8388E3CFBE9A}" type="parTrans" cxnId="{CB7A4385-4DBB-4E24-A87D-BCE73A28BFDF}">
      <dgm:prSet/>
      <dgm:spPr/>
      <dgm:t>
        <a:bodyPr/>
        <a:lstStyle/>
        <a:p>
          <a:endParaRPr lang="en-US"/>
        </a:p>
      </dgm:t>
    </dgm:pt>
    <dgm:pt modelId="{74D42BEB-BAA1-447D-A261-22F653DBC8EC}" type="sibTrans" cxnId="{CB7A4385-4DBB-4E24-A87D-BCE73A28BFDF}">
      <dgm:prSet/>
      <dgm:spPr/>
      <dgm:t>
        <a:bodyPr/>
        <a:lstStyle/>
        <a:p>
          <a:endParaRPr lang="en-US"/>
        </a:p>
      </dgm:t>
    </dgm:pt>
    <dgm:pt modelId="{B0A3485F-E606-4A19-AE9C-E99708F9717D}">
      <dgm:prSet phldrT="[Text]">
        <dgm:style>
          <a:lnRef idx="2">
            <a:schemeClr val="dk1"/>
          </a:lnRef>
          <a:fillRef idx="1">
            <a:schemeClr val="lt1"/>
          </a:fillRef>
          <a:effectRef idx="0">
            <a:schemeClr val="dk1"/>
          </a:effectRef>
          <a:fontRef idx="minor">
            <a:schemeClr val="dk1"/>
          </a:fontRef>
        </dgm:style>
      </dgm:prSet>
      <dgm:spPr/>
      <dgm:t>
        <a:bodyPr/>
        <a:lstStyle/>
        <a:p>
          <a:r>
            <a:rPr lang="en-US" b="1" dirty="0" smtClean="0">
              <a:solidFill>
                <a:schemeClr val="tx1"/>
              </a:solidFill>
            </a:rPr>
            <a:t>Behind the tray in the cage</a:t>
          </a:r>
          <a:endParaRPr lang="en-US" b="1" dirty="0">
            <a:solidFill>
              <a:schemeClr val="tx1"/>
            </a:solidFill>
          </a:endParaRPr>
        </a:p>
      </dgm:t>
    </dgm:pt>
    <dgm:pt modelId="{88B57ED2-7FB8-4DAD-8C7B-29856DB14468}" type="parTrans" cxnId="{9CB456E2-DEDB-4316-8703-9DA5E64E2B52}">
      <dgm:prSet/>
      <dgm:spPr/>
      <dgm:t>
        <a:bodyPr/>
        <a:lstStyle/>
        <a:p>
          <a:endParaRPr lang="en-US"/>
        </a:p>
      </dgm:t>
    </dgm:pt>
    <dgm:pt modelId="{886CA6F8-CD17-449B-B70F-B2196D3096D4}" type="sibTrans" cxnId="{9CB456E2-DEDB-4316-8703-9DA5E64E2B52}">
      <dgm:prSet/>
      <dgm:spPr/>
      <dgm:t>
        <a:bodyPr/>
        <a:lstStyle/>
        <a:p>
          <a:endParaRPr lang="en-US"/>
        </a:p>
      </dgm:t>
    </dgm:pt>
    <dgm:pt modelId="{60085BDB-6302-4680-B20D-ABE511939954}">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2FF18A5E-D2E0-484A-A8DD-BA4958BBD595}" type="parTrans" cxnId="{57D7239E-1B89-4113-B340-B365281662C3}">
      <dgm:prSet/>
      <dgm:spPr/>
      <dgm:t>
        <a:bodyPr/>
        <a:lstStyle/>
        <a:p>
          <a:endParaRPr lang="en-US"/>
        </a:p>
      </dgm:t>
    </dgm:pt>
    <dgm:pt modelId="{CC24C837-C9C7-4624-A5D6-E90C21042F45}" type="sibTrans" cxnId="{57D7239E-1B89-4113-B340-B365281662C3}">
      <dgm:prSet/>
      <dgm:spPr/>
      <dgm:t>
        <a:bodyPr/>
        <a:lstStyle/>
        <a:p>
          <a:endParaRPr lang="en-US"/>
        </a:p>
      </dgm:t>
    </dgm:pt>
    <dgm:pt modelId="{982C5BEE-AC63-493D-AD9D-9775DA2E347E}" type="pres">
      <dgm:prSet presAssocID="{762A9974-6364-4586-9867-4479B8735E3C}" presName="cycle" presStyleCnt="0">
        <dgm:presLayoutVars>
          <dgm:chMax val="1"/>
          <dgm:dir/>
          <dgm:animLvl val="ctr"/>
          <dgm:resizeHandles val="exact"/>
        </dgm:presLayoutVars>
      </dgm:prSet>
      <dgm:spPr/>
      <dgm:t>
        <a:bodyPr/>
        <a:lstStyle/>
        <a:p>
          <a:endParaRPr lang="en-US"/>
        </a:p>
      </dgm:t>
    </dgm:pt>
    <dgm:pt modelId="{D41F0E3B-23F9-43A3-A22A-EE8CE7B904A5}" type="pres">
      <dgm:prSet presAssocID="{5F6E9586-03A1-4EC8-B303-5687A985C423}" presName="centerShape" presStyleLbl="node0" presStyleIdx="0" presStyleCnt="1" custScaleX="136156" custScaleY="118002"/>
      <dgm:spPr/>
      <dgm:t>
        <a:bodyPr/>
        <a:lstStyle/>
        <a:p>
          <a:endParaRPr lang="en-US"/>
        </a:p>
      </dgm:t>
    </dgm:pt>
    <dgm:pt modelId="{620E0922-ABFF-49F5-AE61-09289A24BFF4}" type="pres">
      <dgm:prSet presAssocID="{39022A49-7176-4656-BA0D-8FD2585B2B5A}" presName="Name9" presStyleLbl="parChTrans1D2" presStyleIdx="0" presStyleCnt="5"/>
      <dgm:spPr/>
      <dgm:t>
        <a:bodyPr/>
        <a:lstStyle/>
        <a:p>
          <a:endParaRPr lang="en-US"/>
        </a:p>
      </dgm:t>
    </dgm:pt>
    <dgm:pt modelId="{B38E9573-1A34-4878-93F4-9BCCAA052215}" type="pres">
      <dgm:prSet presAssocID="{39022A49-7176-4656-BA0D-8FD2585B2B5A}" presName="connTx" presStyleLbl="parChTrans1D2" presStyleIdx="0" presStyleCnt="5"/>
      <dgm:spPr/>
      <dgm:t>
        <a:bodyPr/>
        <a:lstStyle/>
        <a:p>
          <a:endParaRPr lang="en-US"/>
        </a:p>
      </dgm:t>
    </dgm:pt>
    <dgm:pt modelId="{FE6483CC-BC34-4EE8-9DC0-7344E79C9148}" type="pres">
      <dgm:prSet presAssocID="{79195F84-5530-4BD3-85A2-C7E6F820F483}" presName="node" presStyleLbl="node1" presStyleIdx="0" presStyleCnt="5" custRadScaleRad="101059" custRadScaleInc="-4318">
        <dgm:presLayoutVars>
          <dgm:bulletEnabled val="1"/>
        </dgm:presLayoutVars>
      </dgm:prSet>
      <dgm:spPr/>
      <dgm:t>
        <a:bodyPr/>
        <a:lstStyle/>
        <a:p>
          <a:endParaRPr lang="en-US"/>
        </a:p>
      </dgm:t>
    </dgm:pt>
    <dgm:pt modelId="{3E3ED5D7-D6CC-4ED4-99CE-E5F32EE5527F}" type="pres">
      <dgm:prSet presAssocID="{2FF18A5E-D2E0-484A-A8DD-BA4958BBD595}" presName="Name9" presStyleLbl="parChTrans1D2" presStyleIdx="1" presStyleCnt="5"/>
      <dgm:spPr/>
      <dgm:t>
        <a:bodyPr/>
        <a:lstStyle/>
        <a:p>
          <a:endParaRPr lang="en-US"/>
        </a:p>
      </dgm:t>
    </dgm:pt>
    <dgm:pt modelId="{A01B8680-2BC5-413D-AEF2-F3110CE15A18}" type="pres">
      <dgm:prSet presAssocID="{2FF18A5E-D2E0-484A-A8DD-BA4958BBD595}" presName="connTx" presStyleLbl="parChTrans1D2" presStyleIdx="1" presStyleCnt="5"/>
      <dgm:spPr/>
      <dgm:t>
        <a:bodyPr/>
        <a:lstStyle/>
        <a:p>
          <a:endParaRPr lang="en-US"/>
        </a:p>
      </dgm:t>
    </dgm:pt>
    <dgm:pt modelId="{96A289B8-30CC-4E6F-B32E-492260AB42DE}" type="pres">
      <dgm:prSet presAssocID="{60085BDB-6302-4680-B20D-ABE511939954}" presName="node" presStyleLbl="node1" presStyleIdx="1" presStyleCnt="5" custRadScaleRad="101059" custRadScaleInc="-4318">
        <dgm:presLayoutVars>
          <dgm:bulletEnabled val="1"/>
        </dgm:presLayoutVars>
      </dgm:prSet>
      <dgm:spPr/>
      <dgm:t>
        <a:bodyPr/>
        <a:lstStyle/>
        <a:p>
          <a:endParaRPr lang="en-US"/>
        </a:p>
      </dgm:t>
    </dgm:pt>
    <dgm:pt modelId="{46311B03-2051-4273-9911-01E0FECE1DCB}" type="pres">
      <dgm:prSet presAssocID="{DA485AE2-F03C-4639-BB4E-43424E1F4ED5}" presName="Name9" presStyleLbl="parChTrans1D2" presStyleIdx="2" presStyleCnt="5"/>
      <dgm:spPr/>
      <dgm:t>
        <a:bodyPr/>
        <a:lstStyle/>
        <a:p>
          <a:endParaRPr lang="en-US"/>
        </a:p>
      </dgm:t>
    </dgm:pt>
    <dgm:pt modelId="{EE72118A-B83F-4D4B-BB50-67A08F78FBC0}" type="pres">
      <dgm:prSet presAssocID="{DA485AE2-F03C-4639-BB4E-43424E1F4ED5}" presName="connTx" presStyleLbl="parChTrans1D2" presStyleIdx="2" presStyleCnt="5"/>
      <dgm:spPr/>
      <dgm:t>
        <a:bodyPr/>
        <a:lstStyle/>
        <a:p>
          <a:endParaRPr lang="en-US"/>
        </a:p>
      </dgm:t>
    </dgm:pt>
    <dgm:pt modelId="{C59A16FD-9A47-479A-AF85-CDCDEB1F1B53}" type="pres">
      <dgm:prSet presAssocID="{61DC612E-0D32-4C9F-8D07-6FE1CF370C49}" presName="node" presStyleLbl="node1" presStyleIdx="2" presStyleCnt="5" custRadScaleRad="106359" custRadScaleInc="-2016">
        <dgm:presLayoutVars>
          <dgm:bulletEnabled val="1"/>
        </dgm:presLayoutVars>
      </dgm:prSet>
      <dgm:spPr/>
      <dgm:t>
        <a:bodyPr/>
        <a:lstStyle/>
        <a:p>
          <a:endParaRPr lang="en-US"/>
        </a:p>
      </dgm:t>
    </dgm:pt>
    <dgm:pt modelId="{E69656E5-4EF2-4AFB-A4F5-DA1FF4B0D855}" type="pres">
      <dgm:prSet presAssocID="{200DD56C-CF9A-4DAD-B177-8388E3CFBE9A}" presName="Name9" presStyleLbl="parChTrans1D2" presStyleIdx="3" presStyleCnt="5"/>
      <dgm:spPr/>
      <dgm:t>
        <a:bodyPr/>
        <a:lstStyle/>
        <a:p>
          <a:endParaRPr lang="en-US"/>
        </a:p>
      </dgm:t>
    </dgm:pt>
    <dgm:pt modelId="{5E9D4CC9-438E-43BB-9C45-DABA56866B17}" type="pres">
      <dgm:prSet presAssocID="{200DD56C-CF9A-4DAD-B177-8388E3CFBE9A}" presName="connTx" presStyleLbl="parChTrans1D2" presStyleIdx="3" presStyleCnt="5"/>
      <dgm:spPr/>
      <dgm:t>
        <a:bodyPr/>
        <a:lstStyle/>
        <a:p>
          <a:endParaRPr lang="en-US"/>
        </a:p>
      </dgm:t>
    </dgm:pt>
    <dgm:pt modelId="{7C92CA09-1043-4835-A2F2-E95522AFEFEF}" type="pres">
      <dgm:prSet presAssocID="{EF5CDDEE-B462-4DD7-8C34-BBA44F4EF379}" presName="node" presStyleLbl="node1" presStyleIdx="3" presStyleCnt="5" custRadScaleRad="113329" custRadScaleInc="-2023">
        <dgm:presLayoutVars>
          <dgm:bulletEnabled val="1"/>
        </dgm:presLayoutVars>
      </dgm:prSet>
      <dgm:spPr/>
      <dgm:t>
        <a:bodyPr/>
        <a:lstStyle/>
        <a:p>
          <a:endParaRPr lang="en-US"/>
        </a:p>
      </dgm:t>
    </dgm:pt>
    <dgm:pt modelId="{4979831F-D793-4127-BB94-345F76A942D5}" type="pres">
      <dgm:prSet presAssocID="{88B57ED2-7FB8-4DAD-8C7B-29856DB14468}" presName="Name9" presStyleLbl="parChTrans1D2" presStyleIdx="4" presStyleCnt="5"/>
      <dgm:spPr/>
      <dgm:t>
        <a:bodyPr/>
        <a:lstStyle/>
        <a:p>
          <a:endParaRPr lang="en-US"/>
        </a:p>
      </dgm:t>
    </dgm:pt>
    <dgm:pt modelId="{092C6E6D-EB43-4727-A348-3A61F5E042F1}" type="pres">
      <dgm:prSet presAssocID="{88B57ED2-7FB8-4DAD-8C7B-29856DB14468}" presName="connTx" presStyleLbl="parChTrans1D2" presStyleIdx="4" presStyleCnt="5"/>
      <dgm:spPr/>
      <dgm:t>
        <a:bodyPr/>
        <a:lstStyle/>
        <a:p>
          <a:endParaRPr lang="en-US"/>
        </a:p>
      </dgm:t>
    </dgm:pt>
    <dgm:pt modelId="{D6DCA9BC-D4FC-4F1D-BC41-3B7724DC5271}" type="pres">
      <dgm:prSet presAssocID="{B0A3485F-E606-4A19-AE9C-E99708F9717D}" presName="node" presStyleLbl="node1" presStyleIdx="4" presStyleCnt="5" custRadScaleRad="107984" custRadScaleInc="1986">
        <dgm:presLayoutVars>
          <dgm:bulletEnabled val="1"/>
        </dgm:presLayoutVars>
      </dgm:prSet>
      <dgm:spPr/>
      <dgm:t>
        <a:bodyPr/>
        <a:lstStyle/>
        <a:p>
          <a:endParaRPr lang="en-US"/>
        </a:p>
      </dgm:t>
    </dgm:pt>
  </dgm:ptLst>
  <dgm:cxnLst>
    <dgm:cxn modelId="{7C868DDD-9201-4E89-9E8F-EE2AB4868402}" type="presOf" srcId="{39022A49-7176-4656-BA0D-8FD2585B2B5A}" destId="{B38E9573-1A34-4878-93F4-9BCCAA052215}" srcOrd="1" destOrd="0" presId="urn:microsoft.com/office/officeart/2005/8/layout/radial1"/>
    <dgm:cxn modelId="{07F77817-30C0-4D5D-AADE-A05A1247F523}" type="presOf" srcId="{DA485AE2-F03C-4639-BB4E-43424E1F4ED5}" destId="{46311B03-2051-4273-9911-01E0FECE1DCB}" srcOrd="0" destOrd="0" presId="urn:microsoft.com/office/officeart/2005/8/layout/radial1"/>
    <dgm:cxn modelId="{AA4C3631-CBC4-40EE-9B9E-A6BA14E9F31A}" type="presOf" srcId="{79195F84-5530-4BD3-85A2-C7E6F820F483}" destId="{FE6483CC-BC34-4EE8-9DC0-7344E79C9148}" srcOrd="0" destOrd="0" presId="urn:microsoft.com/office/officeart/2005/8/layout/radial1"/>
    <dgm:cxn modelId="{8B5806C5-F89D-4944-9AD5-4E8D4E4E542A}" type="presOf" srcId="{200DD56C-CF9A-4DAD-B177-8388E3CFBE9A}" destId="{E69656E5-4EF2-4AFB-A4F5-DA1FF4B0D855}" srcOrd="0" destOrd="0" presId="urn:microsoft.com/office/officeart/2005/8/layout/radial1"/>
    <dgm:cxn modelId="{84FA1268-BA8B-4429-85B3-18253DD3F90B}" type="presOf" srcId="{60085BDB-6302-4680-B20D-ABE511939954}" destId="{96A289B8-30CC-4E6F-B32E-492260AB42DE}" srcOrd="0" destOrd="0" presId="urn:microsoft.com/office/officeart/2005/8/layout/radial1"/>
    <dgm:cxn modelId="{CB7A4385-4DBB-4E24-A87D-BCE73A28BFDF}" srcId="{5F6E9586-03A1-4EC8-B303-5687A985C423}" destId="{EF5CDDEE-B462-4DD7-8C34-BBA44F4EF379}" srcOrd="3" destOrd="0" parTransId="{200DD56C-CF9A-4DAD-B177-8388E3CFBE9A}" sibTransId="{74D42BEB-BAA1-447D-A261-22F653DBC8EC}"/>
    <dgm:cxn modelId="{F1A34407-3EE3-4E22-B06D-D9C3E8F06D91}" type="presOf" srcId="{200DD56C-CF9A-4DAD-B177-8388E3CFBE9A}" destId="{5E9D4CC9-438E-43BB-9C45-DABA56866B17}" srcOrd="1" destOrd="0" presId="urn:microsoft.com/office/officeart/2005/8/layout/radial1"/>
    <dgm:cxn modelId="{9CB456E2-DEDB-4316-8703-9DA5E64E2B52}" srcId="{5F6E9586-03A1-4EC8-B303-5687A985C423}" destId="{B0A3485F-E606-4A19-AE9C-E99708F9717D}" srcOrd="4" destOrd="0" parTransId="{88B57ED2-7FB8-4DAD-8C7B-29856DB14468}" sibTransId="{886CA6F8-CD17-449B-B70F-B2196D3096D4}"/>
    <dgm:cxn modelId="{96DF89BB-36AA-4D07-8941-CD45F35525A0}" type="presOf" srcId="{762A9974-6364-4586-9867-4479B8735E3C}" destId="{982C5BEE-AC63-493D-AD9D-9775DA2E347E}" srcOrd="0" destOrd="0" presId="urn:microsoft.com/office/officeart/2005/8/layout/radial1"/>
    <dgm:cxn modelId="{EB7EA5AB-0E42-4879-AF5A-870F2A402668}" srcId="{762A9974-6364-4586-9867-4479B8735E3C}" destId="{5F6E9586-03A1-4EC8-B303-5687A985C423}" srcOrd="0" destOrd="0" parTransId="{A196935A-6FFE-4A33-9C78-B08031FDDDE5}" sibTransId="{6694EC60-9229-4DC3-9BAB-10710054CD26}"/>
    <dgm:cxn modelId="{8AE88D8A-6674-4ED8-95F4-D3BB2070562E}" type="presOf" srcId="{EF5CDDEE-B462-4DD7-8C34-BBA44F4EF379}" destId="{7C92CA09-1043-4835-A2F2-E95522AFEFEF}" srcOrd="0" destOrd="0" presId="urn:microsoft.com/office/officeart/2005/8/layout/radial1"/>
    <dgm:cxn modelId="{B2E07ECD-86D7-4428-A7B7-503C0EC42824}" type="presOf" srcId="{61DC612E-0D32-4C9F-8D07-6FE1CF370C49}" destId="{C59A16FD-9A47-479A-AF85-CDCDEB1F1B53}" srcOrd="0" destOrd="0" presId="urn:microsoft.com/office/officeart/2005/8/layout/radial1"/>
    <dgm:cxn modelId="{AC143733-4007-4413-BB11-DA5F2875935E}" type="presOf" srcId="{88B57ED2-7FB8-4DAD-8C7B-29856DB14468}" destId="{092C6E6D-EB43-4727-A348-3A61F5E042F1}" srcOrd="1" destOrd="0" presId="urn:microsoft.com/office/officeart/2005/8/layout/radial1"/>
    <dgm:cxn modelId="{E33F043B-317B-47B1-9785-34E6AF5A735F}" srcId="{5F6E9586-03A1-4EC8-B303-5687A985C423}" destId="{61DC612E-0D32-4C9F-8D07-6FE1CF370C49}" srcOrd="2" destOrd="0" parTransId="{DA485AE2-F03C-4639-BB4E-43424E1F4ED5}" sibTransId="{928A29A3-7A1F-4505-B0D3-E64CDD10E7A5}"/>
    <dgm:cxn modelId="{8C1B288E-6B4C-44C1-9716-F1DAF4AEB8DF}" type="presOf" srcId="{2FF18A5E-D2E0-484A-A8DD-BA4958BBD595}" destId="{A01B8680-2BC5-413D-AEF2-F3110CE15A18}" srcOrd="1" destOrd="0" presId="urn:microsoft.com/office/officeart/2005/8/layout/radial1"/>
    <dgm:cxn modelId="{57D7239E-1B89-4113-B340-B365281662C3}" srcId="{5F6E9586-03A1-4EC8-B303-5687A985C423}" destId="{60085BDB-6302-4680-B20D-ABE511939954}" srcOrd="1" destOrd="0" parTransId="{2FF18A5E-D2E0-484A-A8DD-BA4958BBD595}" sibTransId="{CC24C837-C9C7-4624-A5D6-E90C21042F45}"/>
    <dgm:cxn modelId="{0BA43CC8-6B99-4ADD-9EB9-8BA910F57077}" type="presOf" srcId="{5F6E9586-03A1-4EC8-B303-5687A985C423}" destId="{D41F0E3B-23F9-43A3-A22A-EE8CE7B904A5}" srcOrd="0" destOrd="0" presId="urn:microsoft.com/office/officeart/2005/8/layout/radial1"/>
    <dgm:cxn modelId="{DA42A048-2F57-441C-A2E9-159FB6406A10}" type="presOf" srcId="{39022A49-7176-4656-BA0D-8FD2585B2B5A}" destId="{620E0922-ABFF-49F5-AE61-09289A24BFF4}" srcOrd="0" destOrd="0" presId="urn:microsoft.com/office/officeart/2005/8/layout/radial1"/>
    <dgm:cxn modelId="{7143ED42-820E-41BD-A710-61DBF54DF8D4}" type="presOf" srcId="{B0A3485F-E606-4A19-AE9C-E99708F9717D}" destId="{D6DCA9BC-D4FC-4F1D-BC41-3B7724DC5271}" srcOrd="0" destOrd="0" presId="urn:microsoft.com/office/officeart/2005/8/layout/radial1"/>
    <dgm:cxn modelId="{71B03F31-384E-4D24-A7F1-EC0294FD1759}" type="presOf" srcId="{88B57ED2-7FB8-4DAD-8C7B-29856DB14468}" destId="{4979831F-D793-4127-BB94-345F76A942D5}" srcOrd="0" destOrd="0" presId="urn:microsoft.com/office/officeart/2005/8/layout/radial1"/>
    <dgm:cxn modelId="{759881A9-D693-4D0F-9078-87A2D216C448}" type="presOf" srcId="{DA485AE2-F03C-4639-BB4E-43424E1F4ED5}" destId="{EE72118A-B83F-4D4B-BB50-67A08F78FBC0}" srcOrd="1" destOrd="0" presId="urn:microsoft.com/office/officeart/2005/8/layout/radial1"/>
    <dgm:cxn modelId="{8C183E45-D592-494A-943D-607AD63D7C59}" type="presOf" srcId="{2FF18A5E-D2E0-484A-A8DD-BA4958BBD595}" destId="{3E3ED5D7-D6CC-4ED4-99CE-E5F32EE5527F}" srcOrd="0" destOrd="0" presId="urn:microsoft.com/office/officeart/2005/8/layout/radial1"/>
    <dgm:cxn modelId="{D6012433-6E14-48B4-845E-82A9E7982A9A}" srcId="{5F6E9586-03A1-4EC8-B303-5687A985C423}" destId="{79195F84-5530-4BD3-85A2-C7E6F820F483}" srcOrd="0" destOrd="0" parTransId="{39022A49-7176-4656-BA0D-8FD2585B2B5A}" sibTransId="{B107EBFB-C04A-4E1F-B03A-446C596DD429}"/>
    <dgm:cxn modelId="{771C8640-08A8-4FB4-A529-C4529D954D02}" type="presParOf" srcId="{982C5BEE-AC63-493D-AD9D-9775DA2E347E}" destId="{D41F0E3B-23F9-43A3-A22A-EE8CE7B904A5}" srcOrd="0" destOrd="0" presId="urn:microsoft.com/office/officeart/2005/8/layout/radial1"/>
    <dgm:cxn modelId="{B488885D-5D93-4BF0-BF5B-D07863FF22DF}" type="presParOf" srcId="{982C5BEE-AC63-493D-AD9D-9775DA2E347E}" destId="{620E0922-ABFF-49F5-AE61-09289A24BFF4}" srcOrd="1" destOrd="0" presId="urn:microsoft.com/office/officeart/2005/8/layout/radial1"/>
    <dgm:cxn modelId="{31C73B64-ED6A-46F0-B179-58C8E110D50A}" type="presParOf" srcId="{620E0922-ABFF-49F5-AE61-09289A24BFF4}" destId="{B38E9573-1A34-4878-93F4-9BCCAA052215}" srcOrd="0" destOrd="0" presId="urn:microsoft.com/office/officeart/2005/8/layout/radial1"/>
    <dgm:cxn modelId="{0EB4FC1C-8FE8-4326-9792-963EBC0EF8F2}" type="presParOf" srcId="{982C5BEE-AC63-493D-AD9D-9775DA2E347E}" destId="{FE6483CC-BC34-4EE8-9DC0-7344E79C9148}" srcOrd="2" destOrd="0" presId="urn:microsoft.com/office/officeart/2005/8/layout/radial1"/>
    <dgm:cxn modelId="{AA315CB8-BFC8-4301-926E-D593D57C3FAF}" type="presParOf" srcId="{982C5BEE-AC63-493D-AD9D-9775DA2E347E}" destId="{3E3ED5D7-D6CC-4ED4-99CE-E5F32EE5527F}" srcOrd="3" destOrd="0" presId="urn:microsoft.com/office/officeart/2005/8/layout/radial1"/>
    <dgm:cxn modelId="{4CB4A0FC-376F-4B3E-99FE-98B77F3A2DDE}" type="presParOf" srcId="{3E3ED5D7-D6CC-4ED4-99CE-E5F32EE5527F}" destId="{A01B8680-2BC5-413D-AEF2-F3110CE15A18}" srcOrd="0" destOrd="0" presId="urn:microsoft.com/office/officeart/2005/8/layout/radial1"/>
    <dgm:cxn modelId="{C5BE0C7A-1779-4F07-9BDA-D3278B4F4680}" type="presParOf" srcId="{982C5BEE-AC63-493D-AD9D-9775DA2E347E}" destId="{96A289B8-30CC-4E6F-B32E-492260AB42DE}" srcOrd="4" destOrd="0" presId="urn:microsoft.com/office/officeart/2005/8/layout/radial1"/>
    <dgm:cxn modelId="{1B55F990-503F-4C4E-BB34-ECB1D81A27AF}" type="presParOf" srcId="{982C5BEE-AC63-493D-AD9D-9775DA2E347E}" destId="{46311B03-2051-4273-9911-01E0FECE1DCB}" srcOrd="5" destOrd="0" presId="urn:microsoft.com/office/officeart/2005/8/layout/radial1"/>
    <dgm:cxn modelId="{1870BFAE-DB98-4856-BA9A-D21AE03E5EB7}" type="presParOf" srcId="{46311B03-2051-4273-9911-01E0FECE1DCB}" destId="{EE72118A-B83F-4D4B-BB50-67A08F78FBC0}" srcOrd="0" destOrd="0" presId="urn:microsoft.com/office/officeart/2005/8/layout/radial1"/>
    <dgm:cxn modelId="{C01D986B-2B7C-43DF-95C6-4DAAF2F4B09D}" type="presParOf" srcId="{982C5BEE-AC63-493D-AD9D-9775DA2E347E}" destId="{C59A16FD-9A47-479A-AF85-CDCDEB1F1B53}" srcOrd="6" destOrd="0" presId="urn:microsoft.com/office/officeart/2005/8/layout/radial1"/>
    <dgm:cxn modelId="{7E2D2D3D-88E3-4CF4-AA1E-FA51E10C8141}" type="presParOf" srcId="{982C5BEE-AC63-493D-AD9D-9775DA2E347E}" destId="{E69656E5-4EF2-4AFB-A4F5-DA1FF4B0D855}" srcOrd="7" destOrd="0" presId="urn:microsoft.com/office/officeart/2005/8/layout/radial1"/>
    <dgm:cxn modelId="{831FECF4-B372-4D9C-8C08-22D648BAAFD7}" type="presParOf" srcId="{E69656E5-4EF2-4AFB-A4F5-DA1FF4B0D855}" destId="{5E9D4CC9-438E-43BB-9C45-DABA56866B17}" srcOrd="0" destOrd="0" presId="urn:microsoft.com/office/officeart/2005/8/layout/radial1"/>
    <dgm:cxn modelId="{FECFB14D-0349-49DB-B20C-C78C28F4368E}" type="presParOf" srcId="{982C5BEE-AC63-493D-AD9D-9775DA2E347E}" destId="{7C92CA09-1043-4835-A2F2-E95522AFEFEF}" srcOrd="8" destOrd="0" presId="urn:microsoft.com/office/officeart/2005/8/layout/radial1"/>
    <dgm:cxn modelId="{15AFDCE0-A389-41A6-8B92-8FA139280206}" type="presParOf" srcId="{982C5BEE-AC63-493D-AD9D-9775DA2E347E}" destId="{4979831F-D793-4127-BB94-345F76A942D5}" srcOrd="9" destOrd="0" presId="urn:microsoft.com/office/officeart/2005/8/layout/radial1"/>
    <dgm:cxn modelId="{BCF3F843-1E89-41EA-9B4F-096C5E168075}" type="presParOf" srcId="{4979831F-D793-4127-BB94-345F76A942D5}" destId="{092C6E6D-EB43-4727-A348-3A61F5E042F1}" srcOrd="0" destOrd="0" presId="urn:microsoft.com/office/officeart/2005/8/layout/radial1"/>
    <dgm:cxn modelId="{F74DBC10-45BA-475D-9026-28E3FBC13F2A}" type="presParOf" srcId="{982C5BEE-AC63-493D-AD9D-9775DA2E347E}" destId="{D6DCA9BC-D4FC-4F1D-BC41-3B7724DC5271}" srcOrd="10" destOrd="0" presId="urn:microsoft.com/office/officeart/2005/8/layout/radial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A9974-6364-4586-9867-4479B8735E3C}"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5F6E9586-03A1-4EC8-B303-5687A985C423}">
      <dgm:prSet phldrT="[Text]" custT="1">
        <dgm:style>
          <a:lnRef idx="1">
            <a:schemeClr val="dk1"/>
          </a:lnRef>
          <a:fillRef idx="2">
            <a:schemeClr val="dk1"/>
          </a:fillRef>
          <a:effectRef idx="1">
            <a:schemeClr val="dk1"/>
          </a:effectRef>
          <a:fontRef idx="minor">
            <a:schemeClr val="dk1"/>
          </a:fontRef>
        </dgm:style>
      </dgm:prSet>
      <dgm:spPr/>
      <dgm:t>
        <a:bodyPr/>
        <a:lstStyle/>
        <a:p>
          <a:r>
            <a:rPr lang="en-US" sz="800" dirty="0" smtClean="0"/>
            <a:t>.</a:t>
          </a:r>
          <a:endParaRPr lang="en-US" sz="800" dirty="0"/>
        </a:p>
      </dgm:t>
    </dgm:pt>
    <dgm:pt modelId="{A196935A-6FFE-4A33-9C78-B08031FDDDE5}" type="parTrans" cxnId="{EB7EA5AB-0E42-4879-AF5A-870F2A402668}">
      <dgm:prSet/>
      <dgm:spPr/>
      <dgm:t>
        <a:bodyPr/>
        <a:lstStyle/>
        <a:p>
          <a:endParaRPr lang="en-US"/>
        </a:p>
      </dgm:t>
    </dgm:pt>
    <dgm:pt modelId="{6694EC60-9229-4DC3-9BAB-10710054CD26}" type="sibTrans" cxnId="{EB7EA5AB-0E42-4879-AF5A-870F2A402668}">
      <dgm:prSet/>
      <dgm:spPr/>
      <dgm:t>
        <a:bodyPr/>
        <a:lstStyle/>
        <a:p>
          <a:endParaRPr lang="en-US"/>
        </a:p>
      </dgm:t>
    </dgm:pt>
    <dgm:pt modelId="{79195F84-5530-4BD3-85A2-C7E6F820F483}">
      <dgm:prSet phldrT="[Text]">
        <dgm:style>
          <a:lnRef idx="2">
            <a:schemeClr val="dk1"/>
          </a:lnRef>
          <a:fillRef idx="1">
            <a:schemeClr val="lt1"/>
          </a:fillRef>
          <a:effectRef idx="0">
            <a:schemeClr val="dk1"/>
          </a:effectRef>
          <a:fontRef idx="minor">
            <a:schemeClr val="dk1"/>
          </a:fontRef>
        </dgm:style>
      </dgm:prSet>
      <dgm:spPr/>
      <dgm:t>
        <a:bodyPr/>
        <a:lstStyle/>
        <a:p>
          <a:r>
            <a:rPr lang="en-US" b="1" dirty="0" smtClean="0">
              <a:solidFill>
                <a:schemeClr val="tx1"/>
              </a:solidFill>
            </a:rPr>
            <a:t>Less than one foot long</a:t>
          </a:r>
          <a:endParaRPr lang="en-US" b="1" dirty="0">
            <a:solidFill>
              <a:schemeClr val="tx1"/>
            </a:solidFill>
          </a:endParaRPr>
        </a:p>
      </dgm:t>
    </dgm:pt>
    <dgm:pt modelId="{39022A49-7176-4656-BA0D-8FD2585B2B5A}" type="parTrans" cxnId="{D6012433-6E14-48B4-845E-82A9E7982A9A}">
      <dgm:prSet/>
      <dgm:spPr/>
      <dgm:t>
        <a:bodyPr/>
        <a:lstStyle/>
        <a:p>
          <a:endParaRPr lang="en-US"/>
        </a:p>
      </dgm:t>
    </dgm:pt>
    <dgm:pt modelId="{B107EBFB-C04A-4E1F-B03A-446C596DD429}" type="sibTrans" cxnId="{D6012433-6E14-48B4-845E-82A9E7982A9A}">
      <dgm:prSet/>
      <dgm:spPr/>
      <dgm:t>
        <a:bodyPr/>
        <a:lstStyle/>
        <a:p>
          <a:endParaRPr lang="en-US"/>
        </a:p>
      </dgm:t>
    </dgm:pt>
    <dgm:pt modelId="{61DC612E-0D32-4C9F-8D07-6FE1CF370C49}">
      <dgm:prSet phldrT="[Text]">
        <dgm:style>
          <a:lnRef idx="2">
            <a:schemeClr val="dk1"/>
          </a:lnRef>
          <a:fillRef idx="1">
            <a:schemeClr val="lt1"/>
          </a:fillRef>
          <a:effectRef idx="0">
            <a:schemeClr val="dk1"/>
          </a:effectRef>
          <a:fontRef idx="minor">
            <a:schemeClr val="dk1"/>
          </a:fontRef>
        </dgm:style>
      </dgm:prSet>
      <dgm:spPr/>
      <dgm:t>
        <a:bodyPr/>
        <a:lstStyle/>
        <a:p>
          <a:r>
            <a:rPr lang="en-US" b="1" dirty="0" smtClean="0">
              <a:solidFill>
                <a:schemeClr val="tx1"/>
              </a:solidFill>
            </a:rPr>
            <a:t>White skin</a:t>
          </a:r>
          <a:endParaRPr lang="en-US" b="1" dirty="0">
            <a:solidFill>
              <a:schemeClr val="tx1"/>
            </a:solidFill>
          </a:endParaRPr>
        </a:p>
      </dgm:t>
    </dgm:pt>
    <dgm:pt modelId="{DA485AE2-F03C-4639-BB4E-43424E1F4ED5}" type="parTrans" cxnId="{E33F043B-317B-47B1-9785-34E6AF5A735F}">
      <dgm:prSet/>
      <dgm:spPr/>
      <dgm:t>
        <a:bodyPr/>
        <a:lstStyle/>
        <a:p>
          <a:endParaRPr lang="en-US"/>
        </a:p>
      </dgm:t>
    </dgm:pt>
    <dgm:pt modelId="{928A29A3-7A1F-4505-B0D3-E64CDD10E7A5}" type="sibTrans" cxnId="{E33F043B-317B-47B1-9785-34E6AF5A735F}">
      <dgm:prSet/>
      <dgm:spPr/>
      <dgm:t>
        <a:bodyPr/>
        <a:lstStyle/>
        <a:p>
          <a:endParaRPr lang="en-US"/>
        </a:p>
      </dgm:t>
    </dgm:pt>
    <dgm:pt modelId="{EF5CDDEE-B462-4DD7-8C34-BBA44F4EF379}">
      <dgm:prSet phldrT="[Text]">
        <dgm:style>
          <a:lnRef idx="2">
            <a:schemeClr val="dk1"/>
          </a:lnRef>
          <a:fillRef idx="1">
            <a:schemeClr val="lt1"/>
          </a:fillRef>
          <a:effectRef idx="0">
            <a:schemeClr val="dk1"/>
          </a:effectRef>
          <a:fontRef idx="minor">
            <a:schemeClr val="dk1"/>
          </a:fontRef>
        </dgm:style>
      </dgm:prSet>
      <dgm:spPr/>
      <dgm:t>
        <a:bodyPr/>
        <a:lstStyle/>
        <a:p>
          <a:r>
            <a:rPr lang="en-US" b="1" dirty="0" smtClean="0">
              <a:solidFill>
                <a:schemeClr val="tx1"/>
              </a:solidFill>
            </a:rPr>
            <a:t>Under-</a:t>
          </a:r>
        </a:p>
        <a:p>
          <a:r>
            <a:rPr lang="en-US" b="1" dirty="0" smtClean="0">
              <a:solidFill>
                <a:schemeClr val="tx1"/>
              </a:solidFill>
            </a:rPr>
            <a:t>developed eyes</a:t>
          </a:r>
          <a:endParaRPr lang="en-US" b="1" dirty="0">
            <a:solidFill>
              <a:schemeClr val="tx1"/>
            </a:solidFill>
          </a:endParaRPr>
        </a:p>
      </dgm:t>
    </dgm:pt>
    <dgm:pt modelId="{200DD56C-CF9A-4DAD-B177-8388E3CFBE9A}" type="parTrans" cxnId="{CB7A4385-4DBB-4E24-A87D-BCE73A28BFDF}">
      <dgm:prSet/>
      <dgm:spPr/>
      <dgm:t>
        <a:bodyPr/>
        <a:lstStyle/>
        <a:p>
          <a:endParaRPr lang="en-US"/>
        </a:p>
      </dgm:t>
    </dgm:pt>
    <dgm:pt modelId="{74D42BEB-BAA1-447D-A261-22F653DBC8EC}" type="sibTrans" cxnId="{CB7A4385-4DBB-4E24-A87D-BCE73A28BFDF}">
      <dgm:prSet/>
      <dgm:spPr/>
      <dgm:t>
        <a:bodyPr/>
        <a:lstStyle/>
        <a:p>
          <a:endParaRPr lang="en-US"/>
        </a:p>
      </dgm:t>
    </dgm:pt>
    <dgm:pt modelId="{B0A3485F-E606-4A19-AE9C-E99708F9717D}">
      <dgm:prSet phldrT="[Text]">
        <dgm:style>
          <a:lnRef idx="2">
            <a:schemeClr val="dk1"/>
          </a:lnRef>
          <a:fillRef idx="1">
            <a:schemeClr val="lt1"/>
          </a:fillRef>
          <a:effectRef idx="0">
            <a:schemeClr val="dk1"/>
          </a:effectRef>
          <a:fontRef idx="minor">
            <a:schemeClr val="dk1"/>
          </a:fontRef>
        </dgm:style>
      </dgm:prSet>
      <dgm:spPr/>
      <dgm:t>
        <a:bodyPr/>
        <a:lstStyle/>
        <a:p>
          <a:r>
            <a:rPr lang="en-US" b="1" dirty="0" smtClean="0">
              <a:solidFill>
                <a:schemeClr val="tx1"/>
              </a:solidFill>
            </a:rPr>
            <a:t>Small limbs</a:t>
          </a:r>
          <a:endParaRPr lang="en-US" b="1" dirty="0">
            <a:solidFill>
              <a:schemeClr val="tx1"/>
            </a:solidFill>
          </a:endParaRPr>
        </a:p>
      </dgm:t>
    </dgm:pt>
    <dgm:pt modelId="{88B57ED2-7FB8-4DAD-8C7B-29856DB14468}" type="parTrans" cxnId="{9CB456E2-DEDB-4316-8703-9DA5E64E2B52}">
      <dgm:prSet/>
      <dgm:spPr/>
      <dgm:t>
        <a:bodyPr/>
        <a:lstStyle/>
        <a:p>
          <a:endParaRPr lang="en-US"/>
        </a:p>
      </dgm:t>
    </dgm:pt>
    <dgm:pt modelId="{886CA6F8-CD17-449B-B70F-B2196D3096D4}" type="sibTrans" cxnId="{9CB456E2-DEDB-4316-8703-9DA5E64E2B52}">
      <dgm:prSet/>
      <dgm:spPr/>
      <dgm:t>
        <a:bodyPr/>
        <a:lstStyle/>
        <a:p>
          <a:endParaRPr lang="en-US"/>
        </a:p>
      </dgm:t>
    </dgm:pt>
    <dgm:pt modelId="{982C5BEE-AC63-493D-AD9D-9775DA2E347E}" type="pres">
      <dgm:prSet presAssocID="{762A9974-6364-4586-9867-4479B8735E3C}" presName="cycle" presStyleCnt="0">
        <dgm:presLayoutVars>
          <dgm:chMax val="1"/>
          <dgm:dir/>
          <dgm:animLvl val="ctr"/>
          <dgm:resizeHandles val="exact"/>
        </dgm:presLayoutVars>
      </dgm:prSet>
      <dgm:spPr/>
      <dgm:t>
        <a:bodyPr/>
        <a:lstStyle/>
        <a:p>
          <a:endParaRPr lang="en-US"/>
        </a:p>
      </dgm:t>
    </dgm:pt>
    <dgm:pt modelId="{D41F0E3B-23F9-43A3-A22A-EE8CE7B904A5}" type="pres">
      <dgm:prSet presAssocID="{5F6E9586-03A1-4EC8-B303-5687A985C423}" presName="centerShape" presStyleLbl="node0" presStyleIdx="0" presStyleCnt="1" custScaleX="136156" custScaleY="118002"/>
      <dgm:spPr/>
      <dgm:t>
        <a:bodyPr/>
        <a:lstStyle/>
        <a:p>
          <a:endParaRPr lang="en-US"/>
        </a:p>
      </dgm:t>
    </dgm:pt>
    <dgm:pt modelId="{620E0922-ABFF-49F5-AE61-09289A24BFF4}" type="pres">
      <dgm:prSet presAssocID="{39022A49-7176-4656-BA0D-8FD2585B2B5A}" presName="Name9" presStyleLbl="parChTrans1D2" presStyleIdx="0" presStyleCnt="4"/>
      <dgm:spPr/>
      <dgm:t>
        <a:bodyPr/>
        <a:lstStyle/>
        <a:p>
          <a:endParaRPr lang="en-US"/>
        </a:p>
      </dgm:t>
    </dgm:pt>
    <dgm:pt modelId="{B38E9573-1A34-4878-93F4-9BCCAA052215}" type="pres">
      <dgm:prSet presAssocID="{39022A49-7176-4656-BA0D-8FD2585B2B5A}" presName="connTx" presStyleLbl="parChTrans1D2" presStyleIdx="0" presStyleCnt="4"/>
      <dgm:spPr/>
      <dgm:t>
        <a:bodyPr/>
        <a:lstStyle/>
        <a:p>
          <a:endParaRPr lang="en-US"/>
        </a:p>
      </dgm:t>
    </dgm:pt>
    <dgm:pt modelId="{FE6483CC-BC34-4EE8-9DC0-7344E79C9148}" type="pres">
      <dgm:prSet presAssocID="{79195F84-5530-4BD3-85A2-C7E6F820F483}" presName="node" presStyleLbl="node1" presStyleIdx="0" presStyleCnt="4" custRadScaleRad="101017" custRadScaleInc="2270">
        <dgm:presLayoutVars>
          <dgm:bulletEnabled val="1"/>
        </dgm:presLayoutVars>
      </dgm:prSet>
      <dgm:spPr/>
      <dgm:t>
        <a:bodyPr/>
        <a:lstStyle/>
        <a:p>
          <a:endParaRPr lang="en-US"/>
        </a:p>
      </dgm:t>
    </dgm:pt>
    <dgm:pt modelId="{46311B03-2051-4273-9911-01E0FECE1DCB}" type="pres">
      <dgm:prSet presAssocID="{DA485AE2-F03C-4639-BB4E-43424E1F4ED5}" presName="Name9" presStyleLbl="parChTrans1D2" presStyleIdx="1" presStyleCnt="4"/>
      <dgm:spPr/>
      <dgm:t>
        <a:bodyPr/>
        <a:lstStyle/>
        <a:p>
          <a:endParaRPr lang="en-US"/>
        </a:p>
      </dgm:t>
    </dgm:pt>
    <dgm:pt modelId="{EE72118A-B83F-4D4B-BB50-67A08F78FBC0}" type="pres">
      <dgm:prSet presAssocID="{DA485AE2-F03C-4639-BB4E-43424E1F4ED5}" presName="connTx" presStyleLbl="parChTrans1D2" presStyleIdx="1" presStyleCnt="4"/>
      <dgm:spPr/>
      <dgm:t>
        <a:bodyPr/>
        <a:lstStyle/>
        <a:p>
          <a:endParaRPr lang="en-US"/>
        </a:p>
      </dgm:t>
    </dgm:pt>
    <dgm:pt modelId="{C59A16FD-9A47-479A-AF85-CDCDEB1F1B53}" type="pres">
      <dgm:prSet presAssocID="{61DC612E-0D32-4C9F-8D07-6FE1CF370C49}" presName="node" presStyleLbl="node1" presStyleIdx="1" presStyleCnt="4" custRadScaleRad="106359" custRadScaleInc="-2016">
        <dgm:presLayoutVars>
          <dgm:bulletEnabled val="1"/>
        </dgm:presLayoutVars>
      </dgm:prSet>
      <dgm:spPr/>
      <dgm:t>
        <a:bodyPr/>
        <a:lstStyle/>
        <a:p>
          <a:endParaRPr lang="en-US"/>
        </a:p>
      </dgm:t>
    </dgm:pt>
    <dgm:pt modelId="{E69656E5-4EF2-4AFB-A4F5-DA1FF4B0D855}" type="pres">
      <dgm:prSet presAssocID="{200DD56C-CF9A-4DAD-B177-8388E3CFBE9A}" presName="Name9" presStyleLbl="parChTrans1D2" presStyleIdx="2" presStyleCnt="4"/>
      <dgm:spPr/>
      <dgm:t>
        <a:bodyPr/>
        <a:lstStyle/>
        <a:p>
          <a:endParaRPr lang="en-US"/>
        </a:p>
      </dgm:t>
    </dgm:pt>
    <dgm:pt modelId="{5E9D4CC9-438E-43BB-9C45-DABA56866B17}" type="pres">
      <dgm:prSet presAssocID="{200DD56C-CF9A-4DAD-B177-8388E3CFBE9A}" presName="connTx" presStyleLbl="parChTrans1D2" presStyleIdx="2" presStyleCnt="4"/>
      <dgm:spPr/>
      <dgm:t>
        <a:bodyPr/>
        <a:lstStyle/>
        <a:p>
          <a:endParaRPr lang="en-US"/>
        </a:p>
      </dgm:t>
    </dgm:pt>
    <dgm:pt modelId="{7C92CA09-1043-4835-A2F2-E95522AFEFEF}" type="pres">
      <dgm:prSet presAssocID="{EF5CDDEE-B462-4DD7-8C34-BBA44F4EF379}" presName="node" presStyleLbl="node1" presStyleIdx="2" presStyleCnt="4" custRadScaleRad="113329" custRadScaleInc="-2023">
        <dgm:presLayoutVars>
          <dgm:bulletEnabled val="1"/>
        </dgm:presLayoutVars>
      </dgm:prSet>
      <dgm:spPr/>
      <dgm:t>
        <a:bodyPr/>
        <a:lstStyle/>
        <a:p>
          <a:endParaRPr lang="en-US"/>
        </a:p>
      </dgm:t>
    </dgm:pt>
    <dgm:pt modelId="{4979831F-D793-4127-BB94-345F76A942D5}" type="pres">
      <dgm:prSet presAssocID="{88B57ED2-7FB8-4DAD-8C7B-29856DB14468}" presName="Name9" presStyleLbl="parChTrans1D2" presStyleIdx="3" presStyleCnt="4"/>
      <dgm:spPr/>
      <dgm:t>
        <a:bodyPr/>
        <a:lstStyle/>
        <a:p>
          <a:endParaRPr lang="en-US"/>
        </a:p>
      </dgm:t>
    </dgm:pt>
    <dgm:pt modelId="{092C6E6D-EB43-4727-A348-3A61F5E042F1}" type="pres">
      <dgm:prSet presAssocID="{88B57ED2-7FB8-4DAD-8C7B-29856DB14468}" presName="connTx" presStyleLbl="parChTrans1D2" presStyleIdx="3" presStyleCnt="4"/>
      <dgm:spPr/>
      <dgm:t>
        <a:bodyPr/>
        <a:lstStyle/>
        <a:p>
          <a:endParaRPr lang="en-US"/>
        </a:p>
      </dgm:t>
    </dgm:pt>
    <dgm:pt modelId="{D6DCA9BC-D4FC-4F1D-BC41-3B7724DC5271}" type="pres">
      <dgm:prSet presAssocID="{B0A3485F-E606-4A19-AE9C-E99708F9717D}" presName="node" presStyleLbl="node1" presStyleIdx="3" presStyleCnt="4" custRadScaleRad="107984" custRadScaleInc="1986">
        <dgm:presLayoutVars>
          <dgm:bulletEnabled val="1"/>
        </dgm:presLayoutVars>
      </dgm:prSet>
      <dgm:spPr/>
      <dgm:t>
        <a:bodyPr/>
        <a:lstStyle/>
        <a:p>
          <a:endParaRPr lang="en-US"/>
        </a:p>
      </dgm:t>
    </dgm:pt>
  </dgm:ptLst>
  <dgm:cxnLst>
    <dgm:cxn modelId="{3A225E6A-9FB2-4130-93E8-77EF3B340420}" type="presOf" srcId="{200DD56C-CF9A-4DAD-B177-8388E3CFBE9A}" destId="{5E9D4CC9-438E-43BB-9C45-DABA56866B17}" srcOrd="1" destOrd="0" presId="urn:microsoft.com/office/officeart/2005/8/layout/radial1"/>
    <dgm:cxn modelId="{027FB9DE-C7C4-4563-8F1E-4BB4B88AD3A9}" type="presOf" srcId="{200DD56C-CF9A-4DAD-B177-8388E3CFBE9A}" destId="{E69656E5-4EF2-4AFB-A4F5-DA1FF4B0D855}" srcOrd="0" destOrd="0" presId="urn:microsoft.com/office/officeart/2005/8/layout/radial1"/>
    <dgm:cxn modelId="{199BEA0B-4FDA-4130-9B61-63269211AA3A}" type="presOf" srcId="{DA485AE2-F03C-4639-BB4E-43424E1F4ED5}" destId="{46311B03-2051-4273-9911-01E0FECE1DCB}" srcOrd="0" destOrd="0" presId="urn:microsoft.com/office/officeart/2005/8/layout/radial1"/>
    <dgm:cxn modelId="{25CC4BF2-E649-429D-AD08-2A211FF38E7C}" type="presOf" srcId="{39022A49-7176-4656-BA0D-8FD2585B2B5A}" destId="{B38E9573-1A34-4878-93F4-9BCCAA052215}" srcOrd="1" destOrd="0" presId="urn:microsoft.com/office/officeart/2005/8/layout/radial1"/>
    <dgm:cxn modelId="{434EA942-307E-443F-B8F7-6E8A6E93ECA0}" type="presOf" srcId="{79195F84-5530-4BD3-85A2-C7E6F820F483}" destId="{FE6483CC-BC34-4EE8-9DC0-7344E79C9148}" srcOrd="0" destOrd="0" presId="urn:microsoft.com/office/officeart/2005/8/layout/radial1"/>
    <dgm:cxn modelId="{CB7A4385-4DBB-4E24-A87D-BCE73A28BFDF}" srcId="{5F6E9586-03A1-4EC8-B303-5687A985C423}" destId="{EF5CDDEE-B462-4DD7-8C34-BBA44F4EF379}" srcOrd="2" destOrd="0" parTransId="{200DD56C-CF9A-4DAD-B177-8388E3CFBE9A}" sibTransId="{74D42BEB-BAA1-447D-A261-22F653DBC8EC}"/>
    <dgm:cxn modelId="{9CB456E2-DEDB-4316-8703-9DA5E64E2B52}" srcId="{5F6E9586-03A1-4EC8-B303-5687A985C423}" destId="{B0A3485F-E606-4A19-AE9C-E99708F9717D}" srcOrd="3" destOrd="0" parTransId="{88B57ED2-7FB8-4DAD-8C7B-29856DB14468}" sibTransId="{886CA6F8-CD17-449B-B70F-B2196D3096D4}"/>
    <dgm:cxn modelId="{EB7EA5AB-0E42-4879-AF5A-870F2A402668}" srcId="{762A9974-6364-4586-9867-4479B8735E3C}" destId="{5F6E9586-03A1-4EC8-B303-5687A985C423}" srcOrd="0" destOrd="0" parTransId="{A196935A-6FFE-4A33-9C78-B08031FDDDE5}" sibTransId="{6694EC60-9229-4DC3-9BAB-10710054CD26}"/>
    <dgm:cxn modelId="{882583FE-41EF-4782-95E0-964E056772C6}" type="presOf" srcId="{EF5CDDEE-B462-4DD7-8C34-BBA44F4EF379}" destId="{7C92CA09-1043-4835-A2F2-E95522AFEFEF}" srcOrd="0" destOrd="0" presId="urn:microsoft.com/office/officeart/2005/8/layout/radial1"/>
    <dgm:cxn modelId="{53774314-73EA-4A3D-B665-FAA72DAB0CE5}" type="presOf" srcId="{61DC612E-0D32-4C9F-8D07-6FE1CF370C49}" destId="{C59A16FD-9A47-479A-AF85-CDCDEB1F1B53}" srcOrd="0" destOrd="0" presId="urn:microsoft.com/office/officeart/2005/8/layout/radial1"/>
    <dgm:cxn modelId="{F3C563A6-0857-4034-8FD8-AA5771DF3CDE}" type="presOf" srcId="{5F6E9586-03A1-4EC8-B303-5687A985C423}" destId="{D41F0E3B-23F9-43A3-A22A-EE8CE7B904A5}" srcOrd="0" destOrd="0" presId="urn:microsoft.com/office/officeart/2005/8/layout/radial1"/>
    <dgm:cxn modelId="{283F14B5-313D-4B81-B1B4-40E018E902DA}" type="presOf" srcId="{B0A3485F-E606-4A19-AE9C-E99708F9717D}" destId="{D6DCA9BC-D4FC-4F1D-BC41-3B7724DC5271}" srcOrd="0" destOrd="0" presId="urn:microsoft.com/office/officeart/2005/8/layout/radial1"/>
    <dgm:cxn modelId="{25E5764D-F698-431C-92F1-468E917F0F5E}" type="presOf" srcId="{DA485AE2-F03C-4639-BB4E-43424E1F4ED5}" destId="{EE72118A-B83F-4D4B-BB50-67A08F78FBC0}" srcOrd="1" destOrd="0" presId="urn:microsoft.com/office/officeart/2005/8/layout/radial1"/>
    <dgm:cxn modelId="{E33F043B-317B-47B1-9785-34E6AF5A735F}" srcId="{5F6E9586-03A1-4EC8-B303-5687A985C423}" destId="{61DC612E-0D32-4C9F-8D07-6FE1CF370C49}" srcOrd="1" destOrd="0" parTransId="{DA485AE2-F03C-4639-BB4E-43424E1F4ED5}" sibTransId="{928A29A3-7A1F-4505-B0D3-E64CDD10E7A5}"/>
    <dgm:cxn modelId="{E57ED64B-0518-4B21-B862-5F60F2898BD6}" type="presOf" srcId="{88B57ED2-7FB8-4DAD-8C7B-29856DB14468}" destId="{092C6E6D-EB43-4727-A348-3A61F5E042F1}" srcOrd="1" destOrd="0" presId="urn:microsoft.com/office/officeart/2005/8/layout/radial1"/>
    <dgm:cxn modelId="{4F021711-F31D-4722-80B8-6979ABF9C2AD}" type="presOf" srcId="{762A9974-6364-4586-9867-4479B8735E3C}" destId="{982C5BEE-AC63-493D-AD9D-9775DA2E347E}" srcOrd="0" destOrd="0" presId="urn:microsoft.com/office/officeart/2005/8/layout/radial1"/>
    <dgm:cxn modelId="{EEF331DA-872A-410D-BB56-BE5F3AA2B48C}" type="presOf" srcId="{39022A49-7176-4656-BA0D-8FD2585B2B5A}" destId="{620E0922-ABFF-49F5-AE61-09289A24BFF4}" srcOrd="0" destOrd="0" presId="urn:microsoft.com/office/officeart/2005/8/layout/radial1"/>
    <dgm:cxn modelId="{EA01B17B-25FF-46B8-B054-1A4028B86F04}" type="presOf" srcId="{88B57ED2-7FB8-4DAD-8C7B-29856DB14468}" destId="{4979831F-D793-4127-BB94-345F76A942D5}" srcOrd="0" destOrd="0" presId="urn:microsoft.com/office/officeart/2005/8/layout/radial1"/>
    <dgm:cxn modelId="{D6012433-6E14-48B4-845E-82A9E7982A9A}" srcId="{5F6E9586-03A1-4EC8-B303-5687A985C423}" destId="{79195F84-5530-4BD3-85A2-C7E6F820F483}" srcOrd="0" destOrd="0" parTransId="{39022A49-7176-4656-BA0D-8FD2585B2B5A}" sibTransId="{B107EBFB-C04A-4E1F-B03A-446C596DD429}"/>
    <dgm:cxn modelId="{5C36C88A-B719-4000-A237-05858C044F62}" type="presParOf" srcId="{982C5BEE-AC63-493D-AD9D-9775DA2E347E}" destId="{D41F0E3B-23F9-43A3-A22A-EE8CE7B904A5}" srcOrd="0" destOrd="0" presId="urn:microsoft.com/office/officeart/2005/8/layout/radial1"/>
    <dgm:cxn modelId="{F37D7DD9-7AC0-472D-9EC3-5CFF18BE931F}" type="presParOf" srcId="{982C5BEE-AC63-493D-AD9D-9775DA2E347E}" destId="{620E0922-ABFF-49F5-AE61-09289A24BFF4}" srcOrd="1" destOrd="0" presId="urn:microsoft.com/office/officeart/2005/8/layout/radial1"/>
    <dgm:cxn modelId="{BFBECF40-7FB3-406D-A9BB-E7F043FB29E7}" type="presParOf" srcId="{620E0922-ABFF-49F5-AE61-09289A24BFF4}" destId="{B38E9573-1A34-4878-93F4-9BCCAA052215}" srcOrd="0" destOrd="0" presId="urn:microsoft.com/office/officeart/2005/8/layout/radial1"/>
    <dgm:cxn modelId="{F657BAE0-E7F8-4D58-A54D-13944511C3EE}" type="presParOf" srcId="{982C5BEE-AC63-493D-AD9D-9775DA2E347E}" destId="{FE6483CC-BC34-4EE8-9DC0-7344E79C9148}" srcOrd="2" destOrd="0" presId="urn:microsoft.com/office/officeart/2005/8/layout/radial1"/>
    <dgm:cxn modelId="{F05343F0-4125-4665-B1A8-057D37AF4EAE}" type="presParOf" srcId="{982C5BEE-AC63-493D-AD9D-9775DA2E347E}" destId="{46311B03-2051-4273-9911-01E0FECE1DCB}" srcOrd="3" destOrd="0" presId="urn:microsoft.com/office/officeart/2005/8/layout/radial1"/>
    <dgm:cxn modelId="{7700E604-6376-47D6-900C-40C3DBB006B9}" type="presParOf" srcId="{46311B03-2051-4273-9911-01E0FECE1DCB}" destId="{EE72118A-B83F-4D4B-BB50-67A08F78FBC0}" srcOrd="0" destOrd="0" presId="urn:microsoft.com/office/officeart/2005/8/layout/radial1"/>
    <dgm:cxn modelId="{5EF93EC4-2CFD-4726-89AA-8770666F6D35}" type="presParOf" srcId="{982C5BEE-AC63-493D-AD9D-9775DA2E347E}" destId="{C59A16FD-9A47-479A-AF85-CDCDEB1F1B53}" srcOrd="4" destOrd="0" presId="urn:microsoft.com/office/officeart/2005/8/layout/radial1"/>
    <dgm:cxn modelId="{A8B0E42F-F46F-4A9A-948C-D682007DF74E}" type="presParOf" srcId="{982C5BEE-AC63-493D-AD9D-9775DA2E347E}" destId="{E69656E5-4EF2-4AFB-A4F5-DA1FF4B0D855}" srcOrd="5" destOrd="0" presId="urn:microsoft.com/office/officeart/2005/8/layout/radial1"/>
    <dgm:cxn modelId="{87A5B8ED-DC10-4AB9-ADC9-D7084AC4F159}" type="presParOf" srcId="{E69656E5-4EF2-4AFB-A4F5-DA1FF4B0D855}" destId="{5E9D4CC9-438E-43BB-9C45-DABA56866B17}" srcOrd="0" destOrd="0" presId="urn:microsoft.com/office/officeart/2005/8/layout/radial1"/>
    <dgm:cxn modelId="{93E65B28-B14D-432F-8EF2-46480469C261}" type="presParOf" srcId="{982C5BEE-AC63-493D-AD9D-9775DA2E347E}" destId="{7C92CA09-1043-4835-A2F2-E95522AFEFEF}" srcOrd="6" destOrd="0" presId="urn:microsoft.com/office/officeart/2005/8/layout/radial1"/>
    <dgm:cxn modelId="{7051D456-4A0A-4078-B4E3-A0B94890C3FB}" type="presParOf" srcId="{982C5BEE-AC63-493D-AD9D-9775DA2E347E}" destId="{4979831F-D793-4127-BB94-345F76A942D5}" srcOrd="7" destOrd="0" presId="urn:microsoft.com/office/officeart/2005/8/layout/radial1"/>
    <dgm:cxn modelId="{B7377F02-5A6C-4536-B53A-77FC0D6F0CD6}" type="presParOf" srcId="{4979831F-D793-4127-BB94-345F76A942D5}" destId="{092C6E6D-EB43-4727-A348-3A61F5E042F1}" srcOrd="0" destOrd="0" presId="urn:microsoft.com/office/officeart/2005/8/layout/radial1"/>
    <dgm:cxn modelId="{067524AF-5CA3-48DA-B7BE-751800AEFF25}" type="presParOf" srcId="{982C5BEE-AC63-493D-AD9D-9775DA2E347E}" destId="{D6DCA9BC-D4FC-4F1D-BC41-3B7724DC5271}" srcOrd="8" destOrd="0" presId="urn:microsoft.com/office/officeart/2005/8/layout/radial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A9974-6364-4586-9867-4479B8735E3C}"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US"/>
        </a:p>
      </dgm:t>
    </dgm:pt>
    <dgm:pt modelId="{5F6E9586-03A1-4EC8-B303-5687A985C423}">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b="1" dirty="0" smtClean="0">
              <a:solidFill>
                <a:schemeClr val="tx1"/>
              </a:solidFill>
            </a:rPr>
            <a:t>The </a:t>
          </a:r>
          <a:r>
            <a:rPr lang="en-US" sz="1800" b="1" dirty="0" err="1" smtClean="0">
              <a:solidFill>
                <a:schemeClr val="tx1"/>
              </a:solidFill>
            </a:rPr>
            <a:t>Olm’s</a:t>
          </a:r>
          <a:r>
            <a:rPr lang="en-US" sz="1800" b="1" dirty="0" smtClean="0">
              <a:solidFill>
                <a:schemeClr val="tx1"/>
              </a:solidFill>
            </a:rPr>
            <a:t> Features</a:t>
          </a:r>
          <a:endParaRPr lang="en-US" sz="1800" b="1" dirty="0">
            <a:solidFill>
              <a:schemeClr val="tx1"/>
            </a:solidFill>
          </a:endParaRPr>
        </a:p>
      </dgm:t>
    </dgm:pt>
    <dgm:pt modelId="{A196935A-6FFE-4A33-9C78-B08031FDDDE5}" type="parTrans" cxnId="{EB7EA5AB-0E42-4879-AF5A-870F2A402668}">
      <dgm:prSet/>
      <dgm:spPr/>
      <dgm:t>
        <a:bodyPr/>
        <a:lstStyle/>
        <a:p>
          <a:endParaRPr lang="en-US"/>
        </a:p>
      </dgm:t>
    </dgm:pt>
    <dgm:pt modelId="{6694EC60-9229-4DC3-9BAB-10710054CD26}" type="sibTrans" cxnId="{EB7EA5AB-0E42-4879-AF5A-870F2A402668}">
      <dgm:prSet/>
      <dgm:spPr/>
      <dgm:t>
        <a:bodyPr/>
        <a:lstStyle/>
        <a:p>
          <a:endParaRPr lang="en-US"/>
        </a:p>
      </dgm:t>
    </dgm:pt>
    <dgm:pt modelId="{79195F84-5530-4BD3-85A2-C7E6F820F483}">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39022A49-7176-4656-BA0D-8FD2585B2B5A}" type="parTrans" cxnId="{D6012433-6E14-48B4-845E-82A9E7982A9A}">
      <dgm:prSet/>
      <dgm:spPr/>
      <dgm:t>
        <a:bodyPr/>
        <a:lstStyle/>
        <a:p>
          <a:endParaRPr lang="en-US"/>
        </a:p>
      </dgm:t>
    </dgm:pt>
    <dgm:pt modelId="{B107EBFB-C04A-4E1F-B03A-446C596DD429}" type="sibTrans" cxnId="{D6012433-6E14-48B4-845E-82A9E7982A9A}">
      <dgm:prSet/>
      <dgm:spPr/>
      <dgm:t>
        <a:bodyPr/>
        <a:lstStyle/>
        <a:p>
          <a:endParaRPr lang="en-US"/>
        </a:p>
      </dgm:t>
    </dgm:pt>
    <dgm:pt modelId="{61DC612E-0D32-4C9F-8D07-6FE1CF370C49}">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DA485AE2-F03C-4639-BB4E-43424E1F4ED5}" type="parTrans" cxnId="{E33F043B-317B-47B1-9785-34E6AF5A735F}">
      <dgm:prSet/>
      <dgm:spPr/>
      <dgm:t>
        <a:bodyPr/>
        <a:lstStyle/>
        <a:p>
          <a:endParaRPr lang="en-US"/>
        </a:p>
      </dgm:t>
    </dgm:pt>
    <dgm:pt modelId="{928A29A3-7A1F-4505-B0D3-E64CDD10E7A5}" type="sibTrans" cxnId="{E33F043B-317B-47B1-9785-34E6AF5A735F}">
      <dgm:prSet/>
      <dgm:spPr/>
      <dgm:t>
        <a:bodyPr/>
        <a:lstStyle/>
        <a:p>
          <a:endParaRPr lang="en-US"/>
        </a:p>
      </dgm:t>
    </dgm:pt>
    <dgm:pt modelId="{EF5CDDEE-B462-4DD7-8C34-BBA44F4EF379}">
      <dgm:prSet phldrT="[Text]">
        <dgm:style>
          <a:lnRef idx="2">
            <a:schemeClr val="dk1"/>
          </a:lnRef>
          <a:fillRef idx="1">
            <a:schemeClr val="lt1"/>
          </a:fillRef>
          <a:effectRef idx="0">
            <a:schemeClr val="dk1"/>
          </a:effectRef>
          <a:fontRef idx="minor">
            <a:schemeClr val="dk1"/>
          </a:fontRef>
        </dgm:style>
      </dgm:prSet>
      <dgm:spPr/>
      <dgm:t>
        <a:bodyPr/>
        <a:lstStyle/>
        <a:p>
          <a:r>
            <a:rPr lang="en-US" b="1" dirty="0" smtClean="0">
              <a:solidFill>
                <a:schemeClr val="tx1"/>
              </a:solidFill>
            </a:rPr>
            <a:t>Under-</a:t>
          </a:r>
        </a:p>
        <a:p>
          <a:r>
            <a:rPr lang="en-US" b="1" dirty="0" smtClean="0">
              <a:solidFill>
                <a:schemeClr val="tx1"/>
              </a:solidFill>
            </a:rPr>
            <a:t>developed eyes</a:t>
          </a:r>
          <a:endParaRPr lang="en-US" b="1" dirty="0">
            <a:solidFill>
              <a:schemeClr val="tx1"/>
            </a:solidFill>
          </a:endParaRPr>
        </a:p>
      </dgm:t>
    </dgm:pt>
    <dgm:pt modelId="{200DD56C-CF9A-4DAD-B177-8388E3CFBE9A}" type="parTrans" cxnId="{CB7A4385-4DBB-4E24-A87D-BCE73A28BFDF}">
      <dgm:prSet/>
      <dgm:spPr/>
      <dgm:t>
        <a:bodyPr/>
        <a:lstStyle/>
        <a:p>
          <a:endParaRPr lang="en-US"/>
        </a:p>
      </dgm:t>
    </dgm:pt>
    <dgm:pt modelId="{74D42BEB-BAA1-447D-A261-22F653DBC8EC}" type="sibTrans" cxnId="{CB7A4385-4DBB-4E24-A87D-BCE73A28BFDF}">
      <dgm:prSet/>
      <dgm:spPr/>
      <dgm:t>
        <a:bodyPr/>
        <a:lstStyle/>
        <a:p>
          <a:endParaRPr lang="en-US"/>
        </a:p>
      </dgm:t>
    </dgm:pt>
    <dgm:pt modelId="{B0A3485F-E606-4A19-AE9C-E99708F9717D}">
      <dgm:prSet phldrT="[Text]">
        <dgm:style>
          <a:lnRef idx="2">
            <a:schemeClr val="dk1"/>
          </a:lnRef>
          <a:fillRef idx="1">
            <a:schemeClr val="lt1"/>
          </a:fillRef>
          <a:effectRef idx="0">
            <a:schemeClr val="dk1"/>
          </a:effectRef>
          <a:fontRef idx="minor">
            <a:schemeClr val="dk1"/>
          </a:fontRef>
        </dgm:style>
      </dgm:prSet>
      <dgm:spPr/>
      <dgm:t>
        <a:bodyPr/>
        <a:lstStyle/>
        <a:p>
          <a:r>
            <a:rPr lang="en-US" b="1" dirty="0" smtClean="0">
              <a:solidFill>
                <a:schemeClr val="tx1"/>
              </a:solidFill>
            </a:rPr>
            <a:t>Small limbs</a:t>
          </a:r>
          <a:endParaRPr lang="en-US" b="1" dirty="0">
            <a:solidFill>
              <a:schemeClr val="tx1"/>
            </a:solidFill>
          </a:endParaRPr>
        </a:p>
      </dgm:t>
    </dgm:pt>
    <dgm:pt modelId="{88B57ED2-7FB8-4DAD-8C7B-29856DB14468}" type="parTrans" cxnId="{9CB456E2-DEDB-4316-8703-9DA5E64E2B52}">
      <dgm:prSet/>
      <dgm:spPr/>
      <dgm:t>
        <a:bodyPr/>
        <a:lstStyle/>
        <a:p>
          <a:endParaRPr lang="en-US"/>
        </a:p>
      </dgm:t>
    </dgm:pt>
    <dgm:pt modelId="{886CA6F8-CD17-449B-B70F-B2196D3096D4}" type="sibTrans" cxnId="{9CB456E2-DEDB-4316-8703-9DA5E64E2B52}">
      <dgm:prSet/>
      <dgm:spPr/>
      <dgm:t>
        <a:bodyPr/>
        <a:lstStyle/>
        <a:p>
          <a:endParaRPr lang="en-US"/>
        </a:p>
      </dgm:t>
    </dgm:pt>
    <dgm:pt modelId="{60085BDB-6302-4680-B20D-ABE511939954}">
      <dgm:prSet phldrT="[Text]">
        <dgm:style>
          <a:lnRef idx="1">
            <a:schemeClr val="dk1"/>
          </a:lnRef>
          <a:fillRef idx="2">
            <a:schemeClr val="dk1"/>
          </a:fillRef>
          <a:effectRef idx="1">
            <a:schemeClr val="dk1"/>
          </a:effectRef>
          <a:fontRef idx="minor">
            <a:schemeClr val="dk1"/>
          </a:fontRef>
        </dgm:style>
      </dgm:prSet>
      <dgm:spPr/>
      <dgm:t>
        <a:bodyPr/>
        <a:lstStyle/>
        <a:p>
          <a:endParaRPr lang="en-US" b="1" dirty="0">
            <a:solidFill>
              <a:schemeClr val="tx1"/>
            </a:solidFill>
          </a:endParaRPr>
        </a:p>
      </dgm:t>
    </dgm:pt>
    <dgm:pt modelId="{2FF18A5E-D2E0-484A-A8DD-BA4958BBD595}" type="parTrans" cxnId="{57D7239E-1B89-4113-B340-B365281662C3}">
      <dgm:prSet/>
      <dgm:spPr/>
      <dgm:t>
        <a:bodyPr/>
        <a:lstStyle/>
        <a:p>
          <a:endParaRPr lang="en-US"/>
        </a:p>
      </dgm:t>
    </dgm:pt>
    <dgm:pt modelId="{CC24C837-C9C7-4624-A5D6-E90C21042F45}" type="sibTrans" cxnId="{57D7239E-1B89-4113-B340-B365281662C3}">
      <dgm:prSet/>
      <dgm:spPr/>
      <dgm:t>
        <a:bodyPr/>
        <a:lstStyle/>
        <a:p>
          <a:endParaRPr lang="en-US"/>
        </a:p>
      </dgm:t>
    </dgm:pt>
    <dgm:pt modelId="{982C5BEE-AC63-493D-AD9D-9775DA2E347E}" type="pres">
      <dgm:prSet presAssocID="{762A9974-6364-4586-9867-4479B8735E3C}" presName="cycle" presStyleCnt="0">
        <dgm:presLayoutVars>
          <dgm:chMax val="1"/>
          <dgm:dir/>
          <dgm:animLvl val="ctr"/>
          <dgm:resizeHandles val="exact"/>
        </dgm:presLayoutVars>
      </dgm:prSet>
      <dgm:spPr/>
      <dgm:t>
        <a:bodyPr/>
        <a:lstStyle/>
        <a:p>
          <a:endParaRPr lang="en-US"/>
        </a:p>
      </dgm:t>
    </dgm:pt>
    <dgm:pt modelId="{D41F0E3B-23F9-43A3-A22A-EE8CE7B904A5}" type="pres">
      <dgm:prSet presAssocID="{5F6E9586-03A1-4EC8-B303-5687A985C423}" presName="centerShape" presStyleLbl="node0" presStyleIdx="0" presStyleCnt="1" custScaleX="136156" custScaleY="118002"/>
      <dgm:spPr/>
      <dgm:t>
        <a:bodyPr/>
        <a:lstStyle/>
        <a:p>
          <a:endParaRPr lang="en-US"/>
        </a:p>
      </dgm:t>
    </dgm:pt>
    <dgm:pt modelId="{620E0922-ABFF-49F5-AE61-09289A24BFF4}" type="pres">
      <dgm:prSet presAssocID="{39022A49-7176-4656-BA0D-8FD2585B2B5A}" presName="Name9" presStyleLbl="parChTrans1D2" presStyleIdx="0" presStyleCnt="5"/>
      <dgm:spPr/>
      <dgm:t>
        <a:bodyPr/>
        <a:lstStyle/>
        <a:p>
          <a:endParaRPr lang="en-US"/>
        </a:p>
      </dgm:t>
    </dgm:pt>
    <dgm:pt modelId="{B38E9573-1A34-4878-93F4-9BCCAA052215}" type="pres">
      <dgm:prSet presAssocID="{39022A49-7176-4656-BA0D-8FD2585B2B5A}" presName="connTx" presStyleLbl="parChTrans1D2" presStyleIdx="0" presStyleCnt="5"/>
      <dgm:spPr/>
      <dgm:t>
        <a:bodyPr/>
        <a:lstStyle/>
        <a:p>
          <a:endParaRPr lang="en-US"/>
        </a:p>
      </dgm:t>
    </dgm:pt>
    <dgm:pt modelId="{FE6483CC-BC34-4EE8-9DC0-7344E79C9148}" type="pres">
      <dgm:prSet presAssocID="{79195F84-5530-4BD3-85A2-C7E6F820F483}" presName="node" presStyleLbl="node1" presStyleIdx="0" presStyleCnt="5" custRadScaleRad="101059" custRadScaleInc="-4318">
        <dgm:presLayoutVars>
          <dgm:bulletEnabled val="1"/>
        </dgm:presLayoutVars>
      </dgm:prSet>
      <dgm:spPr/>
      <dgm:t>
        <a:bodyPr/>
        <a:lstStyle/>
        <a:p>
          <a:endParaRPr lang="en-US"/>
        </a:p>
      </dgm:t>
    </dgm:pt>
    <dgm:pt modelId="{3E3ED5D7-D6CC-4ED4-99CE-E5F32EE5527F}" type="pres">
      <dgm:prSet presAssocID="{2FF18A5E-D2E0-484A-A8DD-BA4958BBD595}" presName="Name9" presStyleLbl="parChTrans1D2" presStyleIdx="1" presStyleCnt="5"/>
      <dgm:spPr/>
      <dgm:t>
        <a:bodyPr/>
        <a:lstStyle/>
        <a:p>
          <a:endParaRPr lang="en-US"/>
        </a:p>
      </dgm:t>
    </dgm:pt>
    <dgm:pt modelId="{A01B8680-2BC5-413D-AEF2-F3110CE15A18}" type="pres">
      <dgm:prSet presAssocID="{2FF18A5E-D2E0-484A-A8DD-BA4958BBD595}" presName="connTx" presStyleLbl="parChTrans1D2" presStyleIdx="1" presStyleCnt="5"/>
      <dgm:spPr/>
      <dgm:t>
        <a:bodyPr/>
        <a:lstStyle/>
        <a:p>
          <a:endParaRPr lang="en-US"/>
        </a:p>
      </dgm:t>
    </dgm:pt>
    <dgm:pt modelId="{96A289B8-30CC-4E6F-B32E-492260AB42DE}" type="pres">
      <dgm:prSet presAssocID="{60085BDB-6302-4680-B20D-ABE511939954}" presName="node" presStyleLbl="node1" presStyleIdx="1" presStyleCnt="5" custRadScaleRad="101059" custRadScaleInc="-4318">
        <dgm:presLayoutVars>
          <dgm:bulletEnabled val="1"/>
        </dgm:presLayoutVars>
      </dgm:prSet>
      <dgm:spPr/>
      <dgm:t>
        <a:bodyPr/>
        <a:lstStyle/>
        <a:p>
          <a:endParaRPr lang="en-US"/>
        </a:p>
      </dgm:t>
    </dgm:pt>
    <dgm:pt modelId="{46311B03-2051-4273-9911-01E0FECE1DCB}" type="pres">
      <dgm:prSet presAssocID="{DA485AE2-F03C-4639-BB4E-43424E1F4ED5}" presName="Name9" presStyleLbl="parChTrans1D2" presStyleIdx="2" presStyleCnt="5"/>
      <dgm:spPr/>
      <dgm:t>
        <a:bodyPr/>
        <a:lstStyle/>
        <a:p>
          <a:endParaRPr lang="en-US"/>
        </a:p>
      </dgm:t>
    </dgm:pt>
    <dgm:pt modelId="{EE72118A-B83F-4D4B-BB50-67A08F78FBC0}" type="pres">
      <dgm:prSet presAssocID="{DA485AE2-F03C-4639-BB4E-43424E1F4ED5}" presName="connTx" presStyleLbl="parChTrans1D2" presStyleIdx="2" presStyleCnt="5"/>
      <dgm:spPr/>
      <dgm:t>
        <a:bodyPr/>
        <a:lstStyle/>
        <a:p>
          <a:endParaRPr lang="en-US"/>
        </a:p>
      </dgm:t>
    </dgm:pt>
    <dgm:pt modelId="{C59A16FD-9A47-479A-AF85-CDCDEB1F1B53}" type="pres">
      <dgm:prSet presAssocID="{61DC612E-0D32-4C9F-8D07-6FE1CF370C49}" presName="node" presStyleLbl="node1" presStyleIdx="2" presStyleCnt="5" custRadScaleRad="106359" custRadScaleInc="-2016">
        <dgm:presLayoutVars>
          <dgm:bulletEnabled val="1"/>
        </dgm:presLayoutVars>
      </dgm:prSet>
      <dgm:spPr/>
      <dgm:t>
        <a:bodyPr/>
        <a:lstStyle/>
        <a:p>
          <a:endParaRPr lang="en-US"/>
        </a:p>
      </dgm:t>
    </dgm:pt>
    <dgm:pt modelId="{E69656E5-4EF2-4AFB-A4F5-DA1FF4B0D855}" type="pres">
      <dgm:prSet presAssocID="{200DD56C-CF9A-4DAD-B177-8388E3CFBE9A}" presName="Name9" presStyleLbl="parChTrans1D2" presStyleIdx="3" presStyleCnt="5"/>
      <dgm:spPr/>
      <dgm:t>
        <a:bodyPr/>
        <a:lstStyle/>
        <a:p>
          <a:endParaRPr lang="en-US"/>
        </a:p>
      </dgm:t>
    </dgm:pt>
    <dgm:pt modelId="{5E9D4CC9-438E-43BB-9C45-DABA56866B17}" type="pres">
      <dgm:prSet presAssocID="{200DD56C-CF9A-4DAD-B177-8388E3CFBE9A}" presName="connTx" presStyleLbl="parChTrans1D2" presStyleIdx="3" presStyleCnt="5"/>
      <dgm:spPr/>
      <dgm:t>
        <a:bodyPr/>
        <a:lstStyle/>
        <a:p>
          <a:endParaRPr lang="en-US"/>
        </a:p>
      </dgm:t>
    </dgm:pt>
    <dgm:pt modelId="{7C92CA09-1043-4835-A2F2-E95522AFEFEF}" type="pres">
      <dgm:prSet presAssocID="{EF5CDDEE-B462-4DD7-8C34-BBA44F4EF379}" presName="node" presStyleLbl="node1" presStyleIdx="3" presStyleCnt="5" custRadScaleRad="113329" custRadScaleInc="-2023">
        <dgm:presLayoutVars>
          <dgm:bulletEnabled val="1"/>
        </dgm:presLayoutVars>
      </dgm:prSet>
      <dgm:spPr/>
      <dgm:t>
        <a:bodyPr/>
        <a:lstStyle/>
        <a:p>
          <a:endParaRPr lang="en-US"/>
        </a:p>
      </dgm:t>
    </dgm:pt>
    <dgm:pt modelId="{4979831F-D793-4127-BB94-345F76A942D5}" type="pres">
      <dgm:prSet presAssocID="{88B57ED2-7FB8-4DAD-8C7B-29856DB14468}" presName="Name9" presStyleLbl="parChTrans1D2" presStyleIdx="4" presStyleCnt="5"/>
      <dgm:spPr/>
      <dgm:t>
        <a:bodyPr/>
        <a:lstStyle/>
        <a:p>
          <a:endParaRPr lang="en-US"/>
        </a:p>
      </dgm:t>
    </dgm:pt>
    <dgm:pt modelId="{092C6E6D-EB43-4727-A348-3A61F5E042F1}" type="pres">
      <dgm:prSet presAssocID="{88B57ED2-7FB8-4DAD-8C7B-29856DB14468}" presName="connTx" presStyleLbl="parChTrans1D2" presStyleIdx="4" presStyleCnt="5"/>
      <dgm:spPr/>
      <dgm:t>
        <a:bodyPr/>
        <a:lstStyle/>
        <a:p>
          <a:endParaRPr lang="en-US"/>
        </a:p>
      </dgm:t>
    </dgm:pt>
    <dgm:pt modelId="{D6DCA9BC-D4FC-4F1D-BC41-3B7724DC5271}" type="pres">
      <dgm:prSet presAssocID="{B0A3485F-E606-4A19-AE9C-E99708F9717D}" presName="node" presStyleLbl="node1" presStyleIdx="4" presStyleCnt="5" custRadScaleRad="107984" custRadScaleInc="1986">
        <dgm:presLayoutVars>
          <dgm:bulletEnabled val="1"/>
        </dgm:presLayoutVars>
      </dgm:prSet>
      <dgm:spPr/>
      <dgm:t>
        <a:bodyPr/>
        <a:lstStyle/>
        <a:p>
          <a:endParaRPr lang="en-US"/>
        </a:p>
      </dgm:t>
    </dgm:pt>
  </dgm:ptLst>
  <dgm:cxnLst>
    <dgm:cxn modelId="{97A4F22B-5825-4D4A-BF01-EB3B9B3B29CB}" type="presOf" srcId="{88B57ED2-7FB8-4DAD-8C7B-29856DB14468}" destId="{092C6E6D-EB43-4727-A348-3A61F5E042F1}" srcOrd="1" destOrd="0" presId="urn:microsoft.com/office/officeart/2005/8/layout/radial1"/>
    <dgm:cxn modelId="{F96FC460-14AE-4F21-9F46-FC626CA60282}" type="presOf" srcId="{5F6E9586-03A1-4EC8-B303-5687A985C423}" destId="{D41F0E3B-23F9-43A3-A22A-EE8CE7B904A5}" srcOrd="0" destOrd="0" presId="urn:microsoft.com/office/officeart/2005/8/layout/radial1"/>
    <dgm:cxn modelId="{4C0E2CBB-04C8-4507-A7E2-EB79EF51C9BF}" type="presOf" srcId="{61DC612E-0D32-4C9F-8D07-6FE1CF370C49}" destId="{C59A16FD-9A47-479A-AF85-CDCDEB1F1B53}" srcOrd="0" destOrd="0" presId="urn:microsoft.com/office/officeart/2005/8/layout/radial1"/>
    <dgm:cxn modelId="{00587714-6ED2-43D1-BFF4-F71FE2512B24}" type="presOf" srcId="{39022A49-7176-4656-BA0D-8FD2585B2B5A}" destId="{B38E9573-1A34-4878-93F4-9BCCAA052215}" srcOrd="1" destOrd="0" presId="urn:microsoft.com/office/officeart/2005/8/layout/radial1"/>
    <dgm:cxn modelId="{B36ABE64-9841-44B4-AD1A-8BC92D8D85F3}" type="presOf" srcId="{B0A3485F-E606-4A19-AE9C-E99708F9717D}" destId="{D6DCA9BC-D4FC-4F1D-BC41-3B7724DC5271}" srcOrd="0" destOrd="0" presId="urn:microsoft.com/office/officeart/2005/8/layout/radial1"/>
    <dgm:cxn modelId="{9076CCB6-37A0-4CF5-9C67-929658DCE1DC}" type="presOf" srcId="{762A9974-6364-4586-9867-4479B8735E3C}" destId="{982C5BEE-AC63-493D-AD9D-9775DA2E347E}" srcOrd="0" destOrd="0" presId="urn:microsoft.com/office/officeart/2005/8/layout/radial1"/>
    <dgm:cxn modelId="{27541488-A608-455A-925F-9FF97E1C47B4}" type="presOf" srcId="{200DD56C-CF9A-4DAD-B177-8388E3CFBE9A}" destId="{E69656E5-4EF2-4AFB-A4F5-DA1FF4B0D855}" srcOrd="0" destOrd="0" presId="urn:microsoft.com/office/officeart/2005/8/layout/radial1"/>
    <dgm:cxn modelId="{CB7A4385-4DBB-4E24-A87D-BCE73A28BFDF}" srcId="{5F6E9586-03A1-4EC8-B303-5687A985C423}" destId="{EF5CDDEE-B462-4DD7-8C34-BBA44F4EF379}" srcOrd="3" destOrd="0" parTransId="{200DD56C-CF9A-4DAD-B177-8388E3CFBE9A}" sibTransId="{74D42BEB-BAA1-447D-A261-22F653DBC8EC}"/>
    <dgm:cxn modelId="{9CB456E2-DEDB-4316-8703-9DA5E64E2B52}" srcId="{5F6E9586-03A1-4EC8-B303-5687A985C423}" destId="{B0A3485F-E606-4A19-AE9C-E99708F9717D}" srcOrd="4" destOrd="0" parTransId="{88B57ED2-7FB8-4DAD-8C7B-29856DB14468}" sibTransId="{886CA6F8-CD17-449B-B70F-B2196D3096D4}"/>
    <dgm:cxn modelId="{F8653537-EF8A-4E07-80A5-45F890FE6D7D}" type="presOf" srcId="{DA485AE2-F03C-4639-BB4E-43424E1F4ED5}" destId="{46311B03-2051-4273-9911-01E0FECE1DCB}" srcOrd="0" destOrd="0" presId="urn:microsoft.com/office/officeart/2005/8/layout/radial1"/>
    <dgm:cxn modelId="{952CB787-AD9A-4039-9307-F18C8767AC53}" type="presOf" srcId="{2FF18A5E-D2E0-484A-A8DD-BA4958BBD595}" destId="{3E3ED5D7-D6CC-4ED4-99CE-E5F32EE5527F}" srcOrd="0" destOrd="0" presId="urn:microsoft.com/office/officeart/2005/8/layout/radial1"/>
    <dgm:cxn modelId="{EB7EA5AB-0E42-4879-AF5A-870F2A402668}" srcId="{762A9974-6364-4586-9867-4479B8735E3C}" destId="{5F6E9586-03A1-4EC8-B303-5687A985C423}" srcOrd="0" destOrd="0" parTransId="{A196935A-6FFE-4A33-9C78-B08031FDDDE5}" sibTransId="{6694EC60-9229-4DC3-9BAB-10710054CD26}"/>
    <dgm:cxn modelId="{6E67DFC9-384A-4069-8960-131ACFBF7108}" type="presOf" srcId="{39022A49-7176-4656-BA0D-8FD2585B2B5A}" destId="{620E0922-ABFF-49F5-AE61-09289A24BFF4}" srcOrd="0" destOrd="0" presId="urn:microsoft.com/office/officeart/2005/8/layout/radial1"/>
    <dgm:cxn modelId="{3556E414-45A9-4867-914F-C5E54CFCEBED}" type="presOf" srcId="{DA485AE2-F03C-4639-BB4E-43424E1F4ED5}" destId="{EE72118A-B83F-4D4B-BB50-67A08F78FBC0}" srcOrd="1" destOrd="0" presId="urn:microsoft.com/office/officeart/2005/8/layout/radial1"/>
    <dgm:cxn modelId="{E33F043B-317B-47B1-9785-34E6AF5A735F}" srcId="{5F6E9586-03A1-4EC8-B303-5687A985C423}" destId="{61DC612E-0D32-4C9F-8D07-6FE1CF370C49}" srcOrd="2" destOrd="0" parTransId="{DA485AE2-F03C-4639-BB4E-43424E1F4ED5}" sibTransId="{928A29A3-7A1F-4505-B0D3-E64CDD10E7A5}"/>
    <dgm:cxn modelId="{03500062-F73B-4151-B21C-8C3FACFF8B32}" type="presOf" srcId="{79195F84-5530-4BD3-85A2-C7E6F820F483}" destId="{FE6483CC-BC34-4EE8-9DC0-7344E79C9148}" srcOrd="0" destOrd="0" presId="urn:microsoft.com/office/officeart/2005/8/layout/radial1"/>
    <dgm:cxn modelId="{57D7239E-1B89-4113-B340-B365281662C3}" srcId="{5F6E9586-03A1-4EC8-B303-5687A985C423}" destId="{60085BDB-6302-4680-B20D-ABE511939954}" srcOrd="1" destOrd="0" parTransId="{2FF18A5E-D2E0-484A-A8DD-BA4958BBD595}" sibTransId="{CC24C837-C9C7-4624-A5D6-E90C21042F45}"/>
    <dgm:cxn modelId="{CCD77C1C-90A0-4555-A9A5-27D545005DDE}" type="presOf" srcId="{200DD56C-CF9A-4DAD-B177-8388E3CFBE9A}" destId="{5E9D4CC9-438E-43BB-9C45-DABA56866B17}" srcOrd="1" destOrd="0" presId="urn:microsoft.com/office/officeart/2005/8/layout/radial1"/>
    <dgm:cxn modelId="{CCF4F282-DE18-48B2-B13B-9D1B0B7EB0A1}" type="presOf" srcId="{60085BDB-6302-4680-B20D-ABE511939954}" destId="{96A289B8-30CC-4E6F-B32E-492260AB42DE}" srcOrd="0" destOrd="0" presId="urn:microsoft.com/office/officeart/2005/8/layout/radial1"/>
    <dgm:cxn modelId="{A2589DC5-3B56-4112-AE0C-254B2433176B}" type="presOf" srcId="{2FF18A5E-D2E0-484A-A8DD-BA4958BBD595}" destId="{A01B8680-2BC5-413D-AEF2-F3110CE15A18}" srcOrd="1" destOrd="0" presId="urn:microsoft.com/office/officeart/2005/8/layout/radial1"/>
    <dgm:cxn modelId="{E6A02EEB-0CED-4F69-8ABD-921C3842D447}" type="presOf" srcId="{88B57ED2-7FB8-4DAD-8C7B-29856DB14468}" destId="{4979831F-D793-4127-BB94-345F76A942D5}" srcOrd="0" destOrd="0" presId="urn:microsoft.com/office/officeart/2005/8/layout/radial1"/>
    <dgm:cxn modelId="{D6012433-6E14-48B4-845E-82A9E7982A9A}" srcId="{5F6E9586-03A1-4EC8-B303-5687A985C423}" destId="{79195F84-5530-4BD3-85A2-C7E6F820F483}" srcOrd="0" destOrd="0" parTransId="{39022A49-7176-4656-BA0D-8FD2585B2B5A}" sibTransId="{B107EBFB-C04A-4E1F-B03A-446C596DD429}"/>
    <dgm:cxn modelId="{7032F77E-52EE-4B5C-8ACB-C3AA711501A0}" type="presOf" srcId="{EF5CDDEE-B462-4DD7-8C34-BBA44F4EF379}" destId="{7C92CA09-1043-4835-A2F2-E95522AFEFEF}" srcOrd="0" destOrd="0" presId="urn:microsoft.com/office/officeart/2005/8/layout/radial1"/>
    <dgm:cxn modelId="{9310C807-5610-440A-B19F-304F170F4A8A}" type="presParOf" srcId="{982C5BEE-AC63-493D-AD9D-9775DA2E347E}" destId="{D41F0E3B-23F9-43A3-A22A-EE8CE7B904A5}" srcOrd="0" destOrd="0" presId="urn:microsoft.com/office/officeart/2005/8/layout/radial1"/>
    <dgm:cxn modelId="{392A9A44-A915-4C21-BB8D-FB71329CE3B2}" type="presParOf" srcId="{982C5BEE-AC63-493D-AD9D-9775DA2E347E}" destId="{620E0922-ABFF-49F5-AE61-09289A24BFF4}" srcOrd="1" destOrd="0" presId="urn:microsoft.com/office/officeart/2005/8/layout/radial1"/>
    <dgm:cxn modelId="{EB1C955F-AE28-4041-9BEF-4BE36D7672BB}" type="presParOf" srcId="{620E0922-ABFF-49F5-AE61-09289A24BFF4}" destId="{B38E9573-1A34-4878-93F4-9BCCAA052215}" srcOrd="0" destOrd="0" presId="urn:microsoft.com/office/officeart/2005/8/layout/radial1"/>
    <dgm:cxn modelId="{A08A3908-ABC4-4177-A90A-D41BA74D4B21}" type="presParOf" srcId="{982C5BEE-AC63-493D-AD9D-9775DA2E347E}" destId="{FE6483CC-BC34-4EE8-9DC0-7344E79C9148}" srcOrd="2" destOrd="0" presId="urn:microsoft.com/office/officeart/2005/8/layout/radial1"/>
    <dgm:cxn modelId="{11B65B58-D69A-4010-8B3F-4C19A897A2C9}" type="presParOf" srcId="{982C5BEE-AC63-493D-AD9D-9775DA2E347E}" destId="{3E3ED5D7-D6CC-4ED4-99CE-E5F32EE5527F}" srcOrd="3" destOrd="0" presId="urn:microsoft.com/office/officeart/2005/8/layout/radial1"/>
    <dgm:cxn modelId="{9FE51B6B-D600-4B5D-AD41-990DD6C5E6BC}" type="presParOf" srcId="{3E3ED5D7-D6CC-4ED4-99CE-E5F32EE5527F}" destId="{A01B8680-2BC5-413D-AEF2-F3110CE15A18}" srcOrd="0" destOrd="0" presId="urn:microsoft.com/office/officeart/2005/8/layout/radial1"/>
    <dgm:cxn modelId="{CE95BF26-2BF3-4F26-85C6-BF5EF093720F}" type="presParOf" srcId="{982C5BEE-AC63-493D-AD9D-9775DA2E347E}" destId="{96A289B8-30CC-4E6F-B32E-492260AB42DE}" srcOrd="4" destOrd="0" presId="urn:microsoft.com/office/officeart/2005/8/layout/radial1"/>
    <dgm:cxn modelId="{26EDFE7D-7A17-44B6-A68F-A173CA277956}" type="presParOf" srcId="{982C5BEE-AC63-493D-AD9D-9775DA2E347E}" destId="{46311B03-2051-4273-9911-01E0FECE1DCB}" srcOrd="5" destOrd="0" presId="urn:microsoft.com/office/officeart/2005/8/layout/radial1"/>
    <dgm:cxn modelId="{C2B36DB4-745E-410E-B401-AEDE712EA50A}" type="presParOf" srcId="{46311B03-2051-4273-9911-01E0FECE1DCB}" destId="{EE72118A-B83F-4D4B-BB50-67A08F78FBC0}" srcOrd="0" destOrd="0" presId="urn:microsoft.com/office/officeart/2005/8/layout/radial1"/>
    <dgm:cxn modelId="{24D2525F-69AB-4A5F-95E8-F1A02DB16088}" type="presParOf" srcId="{982C5BEE-AC63-493D-AD9D-9775DA2E347E}" destId="{C59A16FD-9A47-479A-AF85-CDCDEB1F1B53}" srcOrd="6" destOrd="0" presId="urn:microsoft.com/office/officeart/2005/8/layout/radial1"/>
    <dgm:cxn modelId="{0ED7783E-DE29-4B69-B8AC-E84D2E8D24B5}" type="presParOf" srcId="{982C5BEE-AC63-493D-AD9D-9775DA2E347E}" destId="{E69656E5-4EF2-4AFB-A4F5-DA1FF4B0D855}" srcOrd="7" destOrd="0" presId="urn:microsoft.com/office/officeart/2005/8/layout/radial1"/>
    <dgm:cxn modelId="{AE76A412-83CB-4EA4-8A28-F8AB85981AF7}" type="presParOf" srcId="{E69656E5-4EF2-4AFB-A4F5-DA1FF4B0D855}" destId="{5E9D4CC9-438E-43BB-9C45-DABA56866B17}" srcOrd="0" destOrd="0" presId="urn:microsoft.com/office/officeart/2005/8/layout/radial1"/>
    <dgm:cxn modelId="{8F323D73-0C6D-4339-9ADB-C1DAAD9F66AB}" type="presParOf" srcId="{982C5BEE-AC63-493D-AD9D-9775DA2E347E}" destId="{7C92CA09-1043-4835-A2F2-E95522AFEFEF}" srcOrd="8" destOrd="0" presId="urn:microsoft.com/office/officeart/2005/8/layout/radial1"/>
    <dgm:cxn modelId="{445F91F8-5DFF-4252-88B5-AFC259640301}" type="presParOf" srcId="{982C5BEE-AC63-493D-AD9D-9775DA2E347E}" destId="{4979831F-D793-4127-BB94-345F76A942D5}" srcOrd="9" destOrd="0" presId="urn:microsoft.com/office/officeart/2005/8/layout/radial1"/>
    <dgm:cxn modelId="{6ABC0910-3E0E-4848-AEA0-273A3AA5EDDB}" type="presParOf" srcId="{4979831F-D793-4127-BB94-345F76A942D5}" destId="{092C6E6D-EB43-4727-A348-3A61F5E042F1}" srcOrd="0" destOrd="0" presId="urn:microsoft.com/office/officeart/2005/8/layout/radial1"/>
    <dgm:cxn modelId="{1512B6BA-0551-4B43-90C9-EB622D2B2576}" type="presParOf" srcId="{982C5BEE-AC63-493D-AD9D-9775DA2E347E}" destId="{D6DCA9BC-D4FC-4F1D-BC41-3B7724DC5271}" srcOrd="10" destOrd="0" presId="urn:microsoft.com/office/officeart/2005/8/layout/radial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034" tIns="47517" rIns="95034" bIns="47517"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5034" tIns="47517" rIns="95034" bIns="47517" rtlCol="0"/>
          <a:lstStyle>
            <a:lvl1pPr algn="r">
              <a:defRPr sz="1200"/>
            </a:lvl1pPr>
          </a:lstStyle>
          <a:p>
            <a:pPr>
              <a:defRPr/>
            </a:pPr>
            <a:fld id="{FDE39287-CC3A-4CC7-B4E8-41F7F3F3741E}" type="datetimeFigureOut">
              <a:rPr lang="en-US"/>
              <a:pPr>
                <a:defRPr/>
              </a:pPr>
              <a:t>2/27/2014</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5034" tIns="47517" rIns="95034" bIns="4751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lIns="95034" tIns="47517" rIns="95034" bIns="47517" rtlCol="0" anchor="b"/>
          <a:lstStyle>
            <a:lvl1pPr algn="r">
              <a:defRPr sz="1200"/>
            </a:lvl1pPr>
          </a:lstStyle>
          <a:p>
            <a:pPr>
              <a:defRPr/>
            </a:pPr>
            <a:fld id="{9DC03736-D7CA-4D68-9F25-5CE38209DD85}" type="slidenum">
              <a:rPr lang="en-US"/>
              <a:pPr>
                <a:defRPr/>
              </a:pPr>
              <a:t>‹#›</a:t>
            </a:fld>
            <a:endParaRPr lang="en-US"/>
          </a:p>
        </p:txBody>
      </p:sp>
    </p:spTree>
    <p:extLst>
      <p:ext uri="{BB962C8B-B14F-4D97-AF65-F5344CB8AC3E}">
        <p14:creationId xmlns:p14="http://schemas.microsoft.com/office/powerpoint/2010/main" xmlns="" val="10370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034" tIns="47517" rIns="95034" bIns="47517"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5034" tIns="47517" rIns="95034" bIns="47517" rtlCol="0"/>
          <a:lstStyle>
            <a:lvl1pPr algn="r">
              <a:defRPr sz="1200"/>
            </a:lvl1pPr>
          </a:lstStyle>
          <a:p>
            <a:pPr>
              <a:defRPr/>
            </a:pPr>
            <a:fld id="{E260DCA8-72DB-4EF5-ABC7-F343E66E8AAB}" type="datetimeFigureOut">
              <a:rPr lang="en-US"/>
              <a:pPr>
                <a:defRPr/>
              </a:pPr>
              <a:t>2/27/2014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034" tIns="47517" rIns="95034" bIns="4751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5034" tIns="47517" rIns="95034" bIns="4751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5034" tIns="47517" rIns="95034" bIns="47517" rtlCol="0" anchor="b"/>
          <a:lstStyle>
            <a:lvl1pPr algn="r">
              <a:defRPr sz="1200"/>
            </a:lvl1pPr>
          </a:lstStyle>
          <a:p>
            <a:pPr>
              <a:defRPr/>
            </a:pPr>
            <a:fld id="{8204340B-1F6B-4D79-BFE6-F31CFB72C8FA}" type="slidenum">
              <a:rPr lang="en-US"/>
              <a:pPr>
                <a:defRPr/>
              </a:pPr>
              <a:t>‹#›</a:t>
            </a:fld>
            <a:endParaRPr lang="en-US"/>
          </a:p>
        </p:txBody>
      </p:sp>
    </p:spTree>
    <p:extLst>
      <p:ext uri="{BB962C8B-B14F-4D97-AF65-F5344CB8AC3E}">
        <p14:creationId xmlns:p14="http://schemas.microsoft.com/office/powerpoint/2010/main" xmlns="" val="3595925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student-assessment@doe.virginia.gov"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mailto:Tracy.Robertson@doe.virginia.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This is the statewide spring 2013 student performance analysis of the grade 5 Reading Standards of Learning test.  The data indicate opportunities for student growth in reading standards. For that reason, this PowerPoint presentation includes suggestions for additional practices to support instruction in the targeted areas. With the implementation of the </a:t>
            </a:r>
            <a:r>
              <a:rPr lang="en-US" sz="1200" i="1" kern="1200" dirty="0" smtClean="0">
                <a:solidFill>
                  <a:schemeClr val="tx1"/>
                </a:solidFill>
                <a:latin typeface="+mn-lt"/>
                <a:ea typeface="+mn-ea"/>
                <a:cs typeface="+mn-cs"/>
              </a:rPr>
              <a:t>2010 English Standards</a:t>
            </a:r>
            <a:r>
              <a:rPr lang="en-US" sz="1200" i="1" kern="1200" baseline="0" dirty="0" smtClean="0">
                <a:solidFill>
                  <a:schemeClr val="tx1"/>
                </a:solidFill>
                <a:latin typeface="+mn-lt"/>
                <a:ea typeface="+mn-ea"/>
                <a:cs typeface="+mn-cs"/>
              </a:rPr>
              <a:t> of Learning</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the grade 5 reading selections now include poetry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more nonfiction texts. Additionally,  many of the reading selections use more complex sentence structure and vocabulary.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presentation contains sample questions to use with appropriate grade-level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reading texts. The questions support the standards for which student performance was weak or inconsistent and are not meant to mimic SOL test questions. As supports, the examples are intended to provide English educators with further insight into the concepts that challenged students statewide without elaboration on how to teach the reading skills.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important to note that the SOL and examples highlighted in this presentation should not be the sole focus of instruction, nor should these suggestions replace the data that teachers or school divisions have collected on student performance.  Rather, this information provides supplemental instructional information based on student performance across the Commonwealth of Virginia.</a:t>
            </a:r>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BAEF3B-0BB1-4208-A8F9-2723F68E6289}" type="slidenum">
              <a:rPr lang="en-US" altLang="en-US" smtClean="0">
                <a:latin typeface="Arial" charset="0"/>
              </a:rPr>
              <a:pPr eaLnBrk="1" hangingPunct="1">
                <a:spcBef>
                  <a:spcPct val="0"/>
                </a:spcBef>
              </a:pPr>
              <a:t>1</a:t>
            </a:fld>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indent="-457200" eaLnBrk="1" fontAlgn="auto" hangingPunct="1">
              <a:spcBef>
                <a:spcPts val="0"/>
              </a:spcBef>
              <a:spcAft>
                <a:spcPts val="0"/>
              </a:spcAft>
              <a:defRPr/>
            </a:pPr>
            <a:r>
              <a:rPr lang="en-US" dirty="0" smtClean="0"/>
              <a:t>Students</a:t>
            </a:r>
            <a:r>
              <a:rPr lang="en-US" baseline="0" dirty="0" smtClean="0"/>
              <a:t> may find it more difficult to identify the main conflict, or problem, when they are presented with a selection containing several problems. Although all of the choices here are problems in the passage, only one is the most important to the development of the plot. The answer is provided on the screen.</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10</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indent="-457200" eaLnBrk="1" fontAlgn="auto" hangingPunct="1">
              <a:spcBef>
                <a:spcPts val="0"/>
              </a:spcBef>
              <a:spcAft>
                <a:spcPts val="0"/>
              </a:spcAft>
              <a:defRPr/>
            </a:pPr>
            <a:r>
              <a:rPr lang="en-US" dirty="0" smtClean="0"/>
              <a:t>This example assesses</a:t>
            </a:r>
            <a:r>
              <a:rPr lang="en-US" baseline="0" dirty="0" smtClean="0"/>
              <a:t> the skills associated with SOL 5.5c.  Students are asked to identify which part of the plot is developed in a specific paragraph. The answer is provided on the screen.</a:t>
            </a:r>
          </a:p>
          <a:p>
            <a:pPr marL="0" indent="-457200" eaLnBrk="1" fontAlgn="auto" hangingPunct="1">
              <a:spcBef>
                <a:spcPts val="0"/>
              </a:spcBef>
              <a:spcAft>
                <a:spcPts val="0"/>
              </a:spcAft>
              <a:defRPr/>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11</a:t>
            </a:fld>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a:t>
            </a:r>
            <a:r>
              <a:rPr lang="en-US" baseline="0" dirty="0" smtClean="0"/>
              <a:t> is an excerpt from a narrative nonfiction piece by Olive Thorne Miller. </a:t>
            </a:r>
            <a:r>
              <a:rPr lang="en-US" dirty="0" smtClean="0"/>
              <a:t>T</a:t>
            </a:r>
            <a:r>
              <a:rPr lang="en-US" baseline="0" dirty="0" smtClean="0"/>
              <a:t>he selected paragraphs in this and additional slides are used to illustrate the complexity of text as well as the specific skills with which students need more practice.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Please read the paragraph on the screen. </a:t>
            </a:r>
            <a:r>
              <a:rPr lang="en-US" sz="1200" kern="1200" dirty="0" smtClean="0">
                <a:solidFill>
                  <a:schemeClr val="tx1"/>
                </a:solidFill>
                <a:latin typeface="+mn-lt"/>
                <a:ea typeface="+mn-ea"/>
                <a:cs typeface="+mn-cs"/>
              </a:rPr>
              <a:t>You may use the back arrow to pause this presentation while you read the selection and the forward arrow to resume the presentation when you are finished.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solidFill>
                <a:srgbClr val="FF11C1"/>
              </a:solidFill>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12</a:t>
            </a:fld>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smtClean="0"/>
              <a:t>Students need additional practice summarizing</a:t>
            </a:r>
            <a:r>
              <a:rPr lang="en-US" altLang="en-US" dirty="0" smtClean="0"/>
              <a:t> supporting details from text. This is an example of how a technology-enhanced drag and drop item might look for testing this standard. A student would drag the correct answer choices to the empty circles. The three empty circles indicate that there are three answers. The answers to this example are shown on the screen.</a:t>
            </a:r>
          </a:p>
          <a:p>
            <a:pPr eaLnBrk="1" hangingPunct="1">
              <a:spcBef>
                <a:spcPct val="0"/>
              </a:spcBef>
            </a:pPr>
            <a:endParaRPr lang="en-US" altLang="en-US" baseline="0"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13</a:t>
            </a:fld>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indent="-457200" eaLnBrk="1" fontAlgn="auto" hangingPunct="1">
              <a:spcBef>
                <a:spcPts val="0"/>
              </a:spcBef>
              <a:spcAft>
                <a:spcPts val="0"/>
              </a:spcAft>
              <a:defRPr/>
            </a:pPr>
            <a:r>
              <a:rPr lang="en-US" dirty="0" smtClean="0"/>
              <a:t>For</a:t>
            </a:r>
            <a:r>
              <a:rPr lang="en-US" baseline="0" dirty="0" smtClean="0"/>
              <a:t> SOL 5.5h, students may have difficulty selecting the best or most important information to add in a summary. Provided on this screen are example questions that could be used </a:t>
            </a:r>
            <a:r>
              <a:rPr lang="en-US" altLang="en-US" baseline="0" dirty="0" smtClean="0"/>
              <a:t>when reading a grade-level appropriate text.</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14</a:t>
            </a:fld>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marR="0" indent="-457200" algn="l" defTabSz="914400" rtl="0" eaLnBrk="1" fontAlgn="auto" latinLnBrk="0" hangingPunct="1">
              <a:lnSpc>
                <a:spcPct val="100000"/>
              </a:lnSpc>
              <a:spcBef>
                <a:spcPts val="0"/>
              </a:spcBef>
              <a:spcAft>
                <a:spcPts val="0"/>
              </a:spcAft>
              <a:buClrTx/>
              <a:buSzTx/>
              <a:buFontTx/>
              <a:buNone/>
              <a:tabLst/>
              <a:defRPr/>
            </a:pPr>
            <a:r>
              <a:rPr lang="en-US" dirty="0" smtClean="0"/>
              <a:t>Students need additional practice drawing</a:t>
            </a:r>
            <a:r>
              <a:rPr lang="en-US" baseline="0" dirty="0" smtClean="0"/>
              <a:t> conclusions and making inferences.  The example provided is an excerpt from “A Little Princess.”  Though the novel in its </a:t>
            </a:r>
            <a:r>
              <a:rPr lang="en-US" sz="1200" kern="1200" dirty="0" smtClean="0">
                <a:solidFill>
                  <a:schemeClr val="tx1"/>
                </a:solidFill>
                <a:latin typeface="+mn-lt"/>
                <a:ea typeface="+mn-ea"/>
                <a:cs typeface="+mn-cs"/>
              </a:rPr>
              <a:t>entirety may not be fitting for 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 lessons, the selected paragraph is used here to illustrate a few examples. Even so, students may benefit from increased exposure to more difficult fiction, narrative nonfiction, and poetry, as the complexity of this paragraph may suggest.”  Please</a:t>
            </a:r>
            <a:r>
              <a:rPr lang="en-US" sz="1200" kern="1200" baseline="0" dirty="0" smtClean="0">
                <a:solidFill>
                  <a:schemeClr val="tx1"/>
                </a:solidFill>
                <a:latin typeface="+mn-lt"/>
                <a:ea typeface="+mn-ea"/>
                <a:cs typeface="+mn-cs"/>
              </a:rPr>
              <a:t> read the paragraph on the screen.</a:t>
            </a:r>
            <a:endParaRPr lang="en-US" sz="1200" kern="1200" dirty="0" smtClean="0">
              <a:solidFill>
                <a:schemeClr val="tx1"/>
              </a:solidFill>
              <a:latin typeface="+mn-lt"/>
              <a:ea typeface="+mn-ea"/>
              <a:cs typeface="+mn-cs"/>
            </a:endParaRPr>
          </a:p>
          <a:p>
            <a:pPr marL="0" marR="0" indent="-45720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15</a:t>
            </a:fld>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457200" indent="-457200" eaLnBrk="1" fontAlgn="auto" hangingPunct="1">
              <a:spcBef>
                <a:spcPts val="0"/>
              </a:spcBef>
              <a:spcAft>
                <a:spcPts val="0"/>
              </a:spcAft>
              <a:defRPr/>
            </a:pPr>
            <a:r>
              <a:rPr lang="en-US" dirty="0" smtClean="0"/>
              <a:t>Several examples of</a:t>
            </a:r>
            <a:r>
              <a:rPr lang="en-US" baseline="0" dirty="0" smtClean="0"/>
              <a:t> drawing conclusions and making inferences from the previous paragraph are provided on this screen.</a:t>
            </a:r>
          </a:p>
          <a:p>
            <a:pPr marL="457200" indent="-457200" eaLnBrk="1" fontAlgn="auto" hangingPunct="1">
              <a:spcBef>
                <a:spcPts val="0"/>
              </a:spcBef>
              <a:spcAft>
                <a:spcPts val="0"/>
              </a:spcAft>
              <a:defRPr/>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16</a:t>
            </a:fld>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457200" indent="-457200" eaLnBrk="1" fontAlgn="auto" hangingPunct="1">
              <a:spcBef>
                <a:spcPts val="0"/>
              </a:spcBef>
              <a:spcAft>
                <a:spcPts val="0"/>
              </a:spcAft>
              <a:defRPr/>
            </a:pPr>
            <a:r>
              <a:rPr lang="en-US" baseline="0" dirty="0" smtClean="0"/>
              <a:t>Here are suggestions for practice with SOL 5.5i.</a:t>
            </a:r>
          </a:p>
          <a:p>
            <a:pPr marL="457200" indent="-457200" eaLnBrk="1" fontAlgn="auto" hangingPunct="1">
              <a:spcBef>
                <a:spcPts val="0"/>
              </a:spcBef>
              <a:spcAft>
                <a:spcPts val="0"/>
              </a:spcAft>
              <a:defRPr/>
            </a:pPr>
            <a:endParaRPr lang="en-US" baseline="0" dirty="0" smtClean="0"/>
          </a:p>
          <a:p>
            <a:pPr marL="0" indent="-457200" eaLnBrk="1" fontAlgn="auto" hangingPunct="1">
              <a:spcBef>
                <a:spcPts val="0"/>
              </a:spcBef>
              <a:spcAft>
                <a:spcPts val="0"/>
              </a:spcAft>
              <a:defRPr/>
            </a:pPr>
            <a:r>
              <a:rPr lang="en-US" baseline="0" dirty="0" smtClean="0"/>
              <a:t>The examples provided can be used with grade-level appropriate texts. This is only a small sample of how students may practice drawing conclusions and making inferences.</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17</a:t>
            </a:fld>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indent="-457200" eaLnBrk="1" fontAlgn="auto" hangingPunct="1">
              <a:spcBef>
                <a:spcPts val="0"/>
              </a:spcBef>
              <a:spcAft>
                <a:spcPts val="0"/>
              </a:spcAft>
              <a:defRPr/>
            </a:pPr>
            <a:r>
              <a:rPr lang="en-US" dirty="0" smtClean="0"/>
              <a:t>For SOL 5.5j, students</a:t>
            </a:r>
            <a:r>
              <a:rPr lang="en-US" baseline="0" dirty="0" smtClean="0"/>
              <a:t> need practice identifying cause and effect relationships. Students should take care to confirm that they know the difference between a cause and effect relationship and sequence, especially because these two relationships can seem very similar after reading a multi-paragraph text.</a:t>
            </a:r>
          </a:p>
          <a:p>
            <a:pPr marL="0" indent="-457200" eaLnBrk="1" fontAlgn="auto" hangingPunct="1">
              <a:spcBef>
                <a:spcPts val="0"/>
              </a:spcBef>
              <a:spcAft>
                <a:spcPts val="0"/>
              </a:spcAft>
              <a:defRPr/>
            </a:pPr>
            <a:endParaRPr lang="en-US" baseline="0" dirty="0" smtClean="0"/>
          </a:p>
          <a:p>
            <a:pPr marL="0" indent="-457200" eaLnBrk="1" fontAlgn="auto" hangingPunct="1">
              <a:spcBef>
                <a:spcPts val="0"/>
              </a:spcBef>
              <a:spcAft>
                <a:spcPts val="0"/>
              </a:spcAft>
              <a:defRPr/>
            </a:pPr>
            <a:r>
              <a:rPr lang="en-US" baseline="0" dirty="0" smtClean="0"/>
              <a:t>The examples provided can be used with grade-level appropriate texts. This is only a small sample of how students may practice cause and effect. Other strategies may include to ask for more than one cause of a given effect, or more than one effect of a given cause, as seen in the next example provided in this presentation. </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18</a:t>
            </a:fld>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a:t>
            </a:r>
            <a:r>
              <a:rPr lang="en-US" baseline="0" dirty="0" smtClean="0"/>
              <a:t> is another excerpt from the narrative nonfiction piece, “The Busy Blue Jay” by Olive Thorne Miller.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Please read the paragraph on the screen. </a:t>
            </a:r>
            <a:r>
              <a:rPr lang="en-US" sz="1200" kern="1200" dirty="0" smtClean="0">
                <a:solidFill>
                  <a:schemeClr val="tx1"/>
                </a:solidFill>
                <a:latin typeface="+mn-lt"/>
                <a:ea typeface="+mn-ea"/>
                <a:cs typeface="+mn-cs"/>
              </a:rPr>
              <a:t>You may use the back arrow to pause this presentation while you read the selection and the forward arrow to resume the presentation when you are finished. </a:t>
            </a: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19</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first reading standard being highlighted is SOL 5.4.  T</a:t>
            </a:r>
            <a:r>
              <a:rPr lang="en-US" baseline="0" dirty="0" smtClean="0"/>
              <a:t>he parts of the standard showing inconsistent student performance are highlighted in blue.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The first reading standard with which students need additional practice requires students to use word analysis strategies and word reference materials. SOL 5.4 states:</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The student will expand vocabulary when reading.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The student performance data show that students need to continue to develop the following skills:</a:t>
            </a:r>
          </a:p>
          <a:p>
            <a:pPr eaLnBrk="1" fontAlgn="auto" hangingPunct="1">
              <a:spcBef>
                <a:spcPts val="0"/>
              </a:spcBef>
              <a:spcAft>
                <a:spcPts val="0"/>
              </a:spcAf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Use context to clarify meaning of unfamiliar words and phrases.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 Use knowledge of roots, affixes, synonyms, antonyms, and homophones.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 Identify author’s use of figurative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5E0453-7944-496C-B99A-BA6F7C54AD94}" type="slidenum">
              <a:rPr lang="en-US" altLang="en-US" smtClean="0">
                <a:latin typeface="Arial" charset="0"/>
              </a:rPr>
              <a:pPr eaLnBrk="1" hangingPunct="1">
                <a:spcBef>
                  <a:spcPct val="0"/>
                </a:spcBef>
              </a:pPr>
              <a:t>2</a:t>
            </a:fld>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smtClean="0"/>
              <a:t>The example provided shows how this standard</a:t>
            </a:r>
            <a:r>
              <a:rPr lang="en-US" altLang="en-US" dirty="0" smtClean="0"/>
              <a:t> could be</a:t>
            </a:r>
            <a:r>
              <a:rPr lang="en-US" altLang="en-US" baseline="0" dirty="0" smtClean="0"/>
              <a:t> tested with a drag-and-drop technology-enhanced item. Students would click and drag the appropriate circles to the graphic organizer. Notice that this item asks for the cause and provides the two effects. The answer is shown on the screen.</a:t>
            </a:r>
            <a:endParaRPr lang="en-US" altLang="en-US" b="1" i="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20</a:t>
            </a:fld>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Finally, students need</a:t>
            </a:r>
            <a:r>
              <a:rPr lang="en-US" altLang="en-US" baseline="0" dirty="0" smtClean="0"/>
              <a:t> additional practice with SOL 5.6, where they must read and demonstrate comprehension of a variety of nonfiction texts. While students certainly need practice reading informational nonfiction, especially with a scientific or historical focus, they also may benefit from practice with nonfiction pieces including brochures, fliers, recipes, directions, and web pages, among others. </a:t>
            </a:r>
          </a:p>
          <a:p>
            <a:pPr eaLnBrk="1" hangingPunct="1">
              <a:spcBef>
                <a:spcPct val="0"/>
              </a:spcBef>
            </a:pPr>
            <a:endParaRPr lang="en-US" altLang="en-US" baseline="0" dirty="0" smtClean="0"/>
          </a:p>
          <a:p>
            <a:pPr eaLnBrk="1" hangingPunct="1">
              <a:spcBef>
                <a:spcPct val="0"/>
              </a:spcBef>
            </a:pPr>
            <a:r>
              <a:rPr lang="en-US" altLang="en-US" baseline="0" dirty="0" smtClean="0"/>
              <a:t>The specific skills highlighted here are:</a:t>
            </a:r>
          </a:p>
          <a:p>
            <a:pPr eaLnBrk="1" hangingPunct="1">
              <a:spcBef>
                <a:spcPct val="0"/>
              </a:spcBef>
            </a:pPr>
            <a:r>
              <a:rPr lang="en-US" altLang="en-US" baseline="0" dirty="0" smtClean="0"/>
              <a:t>d) Identify the main idea.</a:t>
            </a:r>
          </a:p>
          <a:p>
            <a:pPr eaLnBrk="1" hangingPunct="1">
              <a:spcBef>
                <a:spcPct val="0"/>
              </a:spcBef>
            </a:pPr>
            <a:r>
              <a:rPr lang="en-US" altLang="en-US" baseline="0" dirty="0" smtClean="0"/>
              <a:t>e) Summarize supporting details.</a:t>
            </a:r>
          </a:p>
          <a:p>
            <a:pPr marL="228600" indent="-228600" eaLnBrk="1" hangingPunct="1">
              <a:spcBef>
                <a:spcPct val="0"/>
              </a:spcBef>
              <a:buAutoNum type="alphaLcParenR" startAt="6"/>
            </a:pPr>
            <a:r>
              <a:rPr lang="en-US" altLang="en-US" baseline="0" dirty="0" smtClean="0"/>
              <a:t>Identify structural patterns.</a:t>
            </a:r>
          </a:p>
          <a:p>
            <a:pPr marL="228600" indent="-228600" eaLnBrk="1" hangingPunct="1">
              <a:spcBef>
                <a:spcPct val="0"/>
              </a:spcBef>
              <a:buNone/>
            </a:pPr>
            <a:r>
              <a:rPr lang="en-US" altLang="en-US" baseline="0" dirty="0" smtClean="0"/>
              <a:t>and h) Identify cause and effect relationships following transition words signaling the pattern.</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19BA11B-9DEF-46BF-9622-AAB7C20A4E5A}" type="slidenum">
              <a:rPr lang="en-US" altLang="en-US" smtClean="0">
                <a:latin typeface="Arial" charset="0"/>
              </a:rPr>
              <a:pPr eaLnBrk="1" hangingPunct="1">
                <a:spcBef>
                  <a:spcPct val="0"/>
                </a:spcBef>
              </a:pPr>
              <a:t>21</a:t>
            </a:fld>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Students need additional practice identifying the main idea of a nonfiction piece.</a:t>
            </a:r>
            <a:r>
              <a:rPr lang="en-US" baseline="0" dirty="0" smtClean="0"/>
              <a:t> With the </a:t>
            </a:r>
            <a:r>
              <a:rPr lang="en-US" dirty="0" smtClean="0"/>
              <a:t>reading </a:t>
            </a:r>
            <a:r>
              <a:rPr lang="en-US" baseline="0" dirty="0" smtClean="0"/>
              <a:t>assessment, students will continue to see more nonfiction selections with a scientific or historical focus. This paragraph gives an example of a science-based piece. Its use of some content-specific vocabulary words may make the selection more challenging and is meant to suggest the rigor of some passages on the SOL assessment.</a:t>
            </a:r>
          </a:p>
          <a:p>
            <a:pPr eaLnBrk="1" fontAlgn="auto" hangingPunct="1">
              <a:spcBef>
                <a:spcPts val="0"/>
              </a:spcBef>
              <a:spcAft>
                <a:spcPts val="0"/>
              </a:spcAf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read the paragraph on the screen. </a:t>
            </a:r>
            <a:r>
              <a:rPr lang="en-US" sz="1200" kern="1200" dirty="0" smtClean="0">
                <a:solidFill>
                  <a:schemeClr val="tx1"/>
                </a:solidFill>
                <a:latin typeface="+mn-lt"/>
                <a:ea typeface="+mn-ea"/>
                <a:cs typeface="+mn-cs"/>
              </a:rPr>
              <a:t>You may use the back arrow to pause this presentation while you read the selection and the forward arrow to resume the presentation when you are finished. </a:t>
            </a:r>
            <a:endParaRPr lang="en-US" dirty="0" smtClean="0"/>
          </a:p>
          <a:p>
            <a:pPr eaLnBrk="1" fontAlgn="auto" hangingPunct="1">
              <a:spcBef>
                <a:spcPts val="0"/>
              </a:spcBef>
              <a:spcAft>
                <a:spcPts val="0"/>
              </a:spcAft>
              <a:defRPr/>
            </a:pP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22</a:t>
            </a:fld>
            <a:endParaRPr lang="en-US"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smtClean="0"/>
              <a:t>The example provided shows this </a:t>
            </a:r>
            <a:r>
              <a:rPr lang="en-US" altLang="en-US" dirty="0" smtClean="0"/>
              <a:t>standard </a:t>
            </a:r>
            <a:r>
              <a:rPr lang="en-US" altLang="en-US" baseline="0" dirty="0" smtClean="0"/>
              <a:t>as it could be tested with a drag and drop technology-enhanced item. Students would click and drag the appropriate circle to the graphic organizer. Notice that this item asks for a student to complete the web, but does not use the phrase “main idea.” </a:t>
            </a:r>
          </a:p>
          <a:p>
            <a:pPr eaLnBrk="1" hangingPunct="1">
              <a:spcBef>
                <a:spcPct val="0"/>
              </a:spcBef>
            </a:pPr>
            <a:endParaRPr lang="en-US" altLang="en-US" baseline="0" dirty="0" smtClean="0"/>
          </a:p>
          <a:p>
            <a:pPr eaLnBrk="1" hangingPunct="1">
              <a:spcBef>
                <a:spcPct val="0"/>
              </a:spcBef>
            </a:pPr>
            <a:r>
              <a:rPr lang="en-US" altLang="en-US" baseline="0" dirty="0" smtClean="0"/>
              <a:t>Students may benefit from practice where they are not explicitly told to look for a main idea, but they are still asked to demonstrate this skill, as shown in the example on the screen. The answer to this example is shown.  Another way to practice this would be to ask for the title of a set of notes, as seen on the next slide.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23</a:t>
            </a:fld>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 screen shows the same question in a different format. The answer is shown.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Not all items for SOL</a:t>
            </a:r>
            <a:r>
              <a:rPr lang="en-US" baseline="0" dirty="0" smtClean="0"/>
              <a:t> 5.6d will be presented in these formats. The examples provided are two ways that the standard could be tested, but many items remain multiple choice questions. Therefore, s</a:t>
            </a:r>
            <a:r>
              <a:rPr lang="en-US" dirty="0" smtClean="0"/>
              <a:t>tudents</a:t>
            </a:r>
            <a:r>
              <a:rPr lang="en-US" baseline="0" dirty="0" smtClean="0"/>
              <a:t> also need additional practice with SOL 5.6d where they answer more traditional questions such as: What is the main idea of the paragraph? or What is the main idea of the brochure? </a:t>
            </a: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C9DF5D6-76C4-4CC8-89C5-93B903D2C6ED}" type="slidenum">
              <a:rPr lang="en-US" altLang="en-US" smtClean="0">
                <a:latin typeface="Arial" charset="0"/>
              </a:rPr>
              <a:pPr eaLnBrk="1" hangingPunct="1">
                <a:spcBef>
                  <a:spcPct val="0"/>
                </a:spcBef>
              </a:pPr>
              <a:t>24</a:t>
            </a:fld>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For SOL 5.6e, students</a:t>
            </a:r>
            <a:r>
              <a:rPr lang="en-US" baseline="0" dirty="0" smtClean="0"/>
              <a:t> also need practice summarizing supporting details in nonfiction texts. Notice that this example is in a similar format as the previous item, but here it is asking for the missing notes rather than the title. This is one way that students might practice SOL 5.6e. The answers to the example are shown on the screen.  A student could also fill in missing information for a web where the center circle, or main idea, has been provided. This can be seen on the next slide. </a:t>
            </a:r>
          </a:p>
          <a:p>
            <a:pPr eaLnBrk="1" fontAlgn="auto" hangingPunct="1">
              <a:spcBef>
                <a:spcPts val="0"/>
              </a:spcBef>
              <a:spcAft>
                <a:spcPts val="0"/>
              </a:spcAft>
              <a:defRPr/>
            </a:pP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C9DF5D6-76C4-4CC8-89C5-93B903D2C6ED}" type="slidenum">
              <a:rPr lang="en-US" altLang="en-US" smtClean="0">
                <a:latin typeface="Arial" charset="0"/>
              </a:rPr>
              <a:pPr eaLnBrk="1" hangingPunct="1">
                <a:spcBef>
                  <a:spcPct val="0"/>
                </a:spcBef>
              </a:pPr>
              <a:t>25</a:t>
            </a:fld>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a:p>
            <a:pPr eaLnBrk="1" hangingPunct="1">
              <a:spcBef>
                <a:spcPct val="0"/>
              </a:spcBef>
            </a:pPr>
            <a:r>
              <a:rPr lang="en-US" altLang="en-US" baseline="0" dirty="0" smtClean="0"/>
              <a:t>(No audio.)</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26</a:t>
            </a:fld>
            <a:endParaRPr lang="en-US"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slide gives additional suggestions for</a:t>
            </a:r>
            <a:r>
              <a:rPr lang="en-US" altLang="en-US" baseline="0" dirty="0" smtClean="0"/>
              <a:t> student practice when using a grade-level appropriate text.</a:t>
            </a: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1EFCDA-2DD8-4A1E-9ABE-C805263A305C}" type="slidenum">
              <a:rPr lang="en-US" altLang="en-US" smtClean="0">
                <a:latin typeface="Arial" charset="0"/>
              </a:rPr>
              <a:pPr eaLnBrk="1" hangingPunct="1">
                <a:spcBef>
                  <a:spcPct val="0"/>
                </a:spcBef>
              </a:pPr>
              <a:t>27</a:t>
            </a:fld>
            <a:endParaRPr lang="en-US"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Students</a:t>
            </a:r>
            <a:r>
              <a:rPr lang="en-US" altLang="en-US" baseline="0" dirty="0" smtClean="0"/>
              <a:t> need additional practice identifying the structural patterns found in nonfiction. Students should be able to distinguish between cause and effect, comparison/contrast, problem/solution, and chronological order. </a:t>
            </a:r>
          </a:p>
          <a:p>
            <a:pPr eaLnBrk="1" hangingPunct="1">
              <a:spcBef>
                <a:spcPct val="0"/>
              </a:spcBef>
            </a:pPr>
            <a:endParaRPr lang="en-US" altLang="en-US" baseline="0" dirty="0" smtClean="0"/>
          </a:p>
          <a:p>
            <a:pPr eaLnBrk="1" hangingPunct="1">
              <a:spcBef>
                <a:spcPct val="0"/>
              </a:spcBef>
            </a:pPr>
            <a:r>
              <a:rPr lang="en-US" altLang="en-US" baseline="0" dirty="0" smtClean="0"/>
              <a:t>The answer is provided on the screen. </a:t>
            </a:r>
            <a:endParaRPr lang="en-US" altLang="en-US" baseline="0" dirty="0" smtClean="0">
              <a:solidFill>
                <a:srgbClr val="FF11C1"/>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28</a:t>
            </a:fld>
            <a:endParaRPr lang="en-US"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smtClean="0"/>
              <a:t>The example provided shows this standard as it could be tested using a drag and drop technology-enhanced item. Students would click and drag the appropriate circles to the graphic organizer. Notice that this item provides the cause and asks for the two effects. The answers are shown on the screen.</a:t>
            </a:r>
            <a:endParaRPr lang="en-US" altLang="en-US" b="1" i="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29</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For SOL 5.4a, students need additional practice using context to clarify the meaning of unfamiliar</a:t>
            </a:r>
            <a:r>
              <a:rPr lang="en-US" sz="1200" kern="1200" baseline="0" dirty="0" smtClean="0">
                <a:solidFill>
                  <a:schemeClr val="tx1"/>
                </a:solidFill>
                <a:latin typeface="+mn-lt"/>
                <a:ea typeface="+mn-ea"/>
                <a:cs typeface="+mn-cs"/>
              </a:rPr>
              <a:t> words and phrases</a:t>
            </a:r>
            <a:r>
              <a:rPr lang="en-US" sz="1200" kern="1200" dirty="0" smtClean="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altLang="en-US" dirty="0" smtClean="0"/>
              <a:t>After reading the sentences, a student selects</a:t>
            </a:r>
            <a:r>
              <a:rPr lang="en-US" altLang="en-US" baseline="0" dirty="0" smtClean="0"/>
              <a:t> the definition of the word </a:t>
            </a:r>
            <a:r>
              <a:rPr lang="en-US" altLang="en-US" u="sng" baseline="0" dirty="0" smtClean="0"/>
              <a:t>revive</a:t>
            </a:r>
            <a:r>
              <a:rPr lang="en-US" altLang="en-US" u="none" baseline="0" dirty="0" smtClean="0"/>
              <a:t> by using the context clues provided. </a:t>
            </a:r>
            <a:r>
              <a:rPr lang="en-US" altLang="en-US" u="none" dirty="0" smtClean="0"/>
              <a:t>This</a:t>
            </a:r>
            <a:r>
              <a:rPr lang="en-US" altLang="en-US" baseline="0" dirty="0" smtClean="0"/>
              <a:t> example shows one way SOL 5.4a could be tested.</a:t>
            </a:r>
          </a:p>
          <a:p>
            <a:endParaRPr lang="en-US" altLang="en-US" baseline="0" dirty="0" smtClean="0"/>
          </a:p>
          <a:p>
            <a:r>
              <a:rPr lang="en-US" altLang="en-US" baseline="0" dirty="0" smtClean="0"/>
              <a:t>The answer to the example is shown on the screen.</a:t>
            </a: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548080-CFD4-4007-8F0C-9ABE8DBC0231}" type="slidenum">
              <a:rPr lang="en-US" altLang="en-US" smtClean="0">
                <a:latin typeface="Arial" charset="0"/>
              </a:rPr>
              <a:pPr eaLnBrk="1" hangingPunct="1">
                <a:spcBef>
                  <a:spcPct val="0"/>
                </a:spcBef>
              </a:pPr>
              <a:t>3</a:t>
            </a:fld>
            <a:endParaRPr lang="en-US"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screen provides additional</a:t>
            </a:r>
            <a:r>
              <a:rPr lang="en-US" altLang="en-US" baseline="0" dirty="0" smtClean="0"/>
              <a:t> suggestions for practice with identifying cause and effect relationships.</a:t>
            </a:r>
          </a:p>
          <a:p>
            <a:pPr eaLnBrk="1" hangingPunct="1">
              <a:spcBef>
                <a:spcPct val="0"/>
              </a:spcBef>
            </a:pP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30</a:t>
            </a:fld>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dirty="0" smtClean="0"/>
              <a:t>This concludes the student performance analysis for the 5</a:t>
            </a:r>
            <a:r>
              <a:rPr lang="en-US" baseline="30000" dirty="0" smtClean="0"/>
              <a:t>th</a:t>
            </a:r>
            <a:r>
              <a:rPr lang="en-US" dirty="0" smtClean="0"/>
              <a:t> Grade Reading tests administered during the spring 2013 test administration.</a:t>
            </a:r>
          </a:p>
          <a:p>
            <a:pPr>
              <a:spcBef>
                <a:spcPts val="0"/>
              </a:spcBef>
              <a:defRPr/>
            </a:pPr>
            <a:endParaRPr lang="en-US" dirty="0" smtClean="0"/>
          </a:p>
          <a:p>
            <a:pPr>
              <a:spcBef>
                <a:spcPts val="0"/>
              </a:spcBef>
              <a:defRPr/>
            </a:pPr>
            <a:r>
              <a:rPr lang="en-US" dirty="0" smtClean="0"/>
              <a:t>There are practice items available on the Virginia Department of Education Web site which will also help students practice the skills associated with the </a:t>
            </a:r>
            <a:r>
              <a:rPr lang="en-US" i="1" dirty="0" smtClean="0"/>
              <a:t>2010 English Standards of Learning</a:t>
            </a:r>
            <a:r>
              <a:rPr lang="en-US" dirty="0" smtClean="0"/>
              <a:t>.  The practice items are located at the URL shown on the screen.</a:t>
            </a:r>
          </a:p>
          <a:p>
            <a:pPr eaLnBrk="1" hangingPunct="1">
              <a:spcBef>
                <a:spcPct val="0"/>
              </a:spcBef>
            </a:pPr>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31</a:t>
            </a:fld>
            <a:endParaRPr lang="en-US" altLang="en-US" smtClean="0">
              <a:solidFill>
                <a:prstClr val="black"/>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a:spcBef>
                <a:spcPts val="0"/>
              </a:spcBef>
              <a:buFont typeface="Arial" charset="0"/>
              <a:buNone/>
              <a:defRPr/>
            </a:pPr>
            <a:r>
              <a:rPr lang="en-US" sz="1200" b="0" kern="1200" dirty="0" smtClean="0">
                <a:solidFill>
                  <a:schemeClr val="tx1"/>
                </a:solidFill>
                <a:latin typeface="+mn-lt"/>
                <a:ea typeface="+mn-ea"/>
                <a:cs typeface="+mn-cs"/>
              </a:rPr>
              <a:t>For questions regarding assessment, please contact </a:t>
            </a:r>
            <a:r>
              <a:rPr lang="en-US" sz="1200" b="0" kern="1200" dirty="0" smtClean="0">
                <a:solidFill>
                  <a:schemeClr val="tx1"/>
                </a:solidFill>
                <a:latin typeface="+mn-lt"/>
                <a:ea typeface="+mn-ea"/>
                <a:cs typeface="+mn-cs"/>
                <a:hlinkClick r:id="rId3"/>
              </a:rPr>
              <a:t>Student_assessment@doe.virginia.gov</a:t>
            </a:r>
            <a:r>
              <a:rPr lang="en-US" sz="1200" b="0" kern="1200" dirty="0" smtClean="0">
                <a:solidFill>
                  <a:schemeClr val="tx1"/>
                </a:solidFill>
                <a:latin typeface="+mn-lt"/>
                <a:ea typeface="+mn-ea"/>
                <a:cs typeface="+mn-cs"/>
              </a:rPr>
              <a:t>.</a:t>
            </a:r>
          </a:p>
          <a:p>
            <a:pPr marL="0">
              <a:spcBef>
                <a:spcPts val="0"/>
              </a:spcBef>
              <a:buFont typeface="Arial" charset="0"/>
              <a:buNone/>
              <a:defRPr/>
            </a:pPr>
            <a:endParaRPr lang="en-US" sz="1200" b="0" kern="1200" dirty="0" smtClean="0">
              <a:solidFill>
                <a:schemeClr val="tx1"/>
              </a:solidFill>
              <a:latin typeface="+mn-lt"/>
              <a:ea typeface="+mn-ea"/>
              <a:cs typeface="+mn-cs"/>
            </a:endParaRPr>
          </a:p>
          <a:p>
            <a:pPr marL="0">
              <a:spcBef>
                <a:spcPts val="0"/>
              </a:spcBef>
              <a:buFont typeface="Arial" charset="0"/>
              <a:buNone/>
              <a:defRPr/>
            </a:pPr>
            <a:r>
              <a:rPr lang="en-US" sz="1200" b="0" kern="1200" dirty="0" smtClean="0">
                <a:solidFill>
                  <a:schemeClr val="tx1"/>
                </a:solidFill>
                <a:latin typeface="+mn-lt"/>
                <a:ea typeface="+mn-ea"/>
                <a:cs typeface="+mn-cs"/>
              </a:rPr>
              <a:t>For questions regarding instruction or the English Standards of Learning, please contact Tracy Fair Robertson, English Coordinator</a:t>
            </a:r>
          </a:p>
          <a:p>
            <a:pPr marL="0">
              <a:spcBef>
                <a:spcPts val="0"/>
              </a:spcBef>
              <a:buFont typeface="Arial" charset="0"/>
              <a:buNone/>
              <a:defRPr/>
            </a:pPr>
            <a:r>
              <a:rPr lang="en-US" sz="1200" b="0" kern="1200" dirty="0" smtClean="0">
                <a:solidFill>
                  <a:schemeClr val="tx1"/>
                </a:solidFill>
                <a:latin typeface="+mn-lt"/>
                <a:ea typeface="+mn-ea"/>
                <a:cs typeface="+mn-cs"/>
                <a:hlinkClick r:id="rId4"/>
              </a:rPr>
              <a:t>Tracy.Robertson@doe.virginia.gov</a:t>
            </a:r>
            <a:r>
              <a:rPr lang="en-US" sz="1200" b="0" kern="1200" dirty="0" smtClean="0">
                <a:solidFill>
                  <a:schemeClr val="tx1"/>
                </a:solidFill>
                <a:latin typeface="+mn-lt"/>
                <a:ea typeface="+mn-ea"/>
                <a:cs typeface="+mn-cs"/>
              </a:rPr>
              <a:t>.</a:t>
            </a:r>
          </a:p>
          <a:p>
            <a:pPr eaLnBrk="1" hangingPunct="1">
              <a:spcBef>
                <a:spcPct val="0"/>
              </a:spcBef>
            </a:pPr>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32</a:t>
            </a:fld>
            <a:endParaRPr lang="en-US" altLang="en-US" smtClean="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For SOL 5.4a, students also may be asked </a:t>
            </a:r>
            <a:r>
              <a:rPr lang="en-US" sz="1200" kern="1200" baseline="0" dirty="0" smtClean="0">
                <a:solidFill>
                  <a:schemeClr val="tx1"/>
                </a:solidFill>
                <a:latin typeface="+mn-lt"/>
                <a:ea typeface="+mn-ea"/>
                <a:cs typeface="+mn-cs"/>
              </a:rPr>
              <a:t>to </a:t>
            </a:r>
            <a:r>
              <a:rPr lang="en-US" sz="1200" kern="1200" dirty="0" smtClean="0">
                <a:solidFill>
                  <a:schemeClr val="tx1"/>
                </a:solidFill>
                <a:latin typeface="+mn-lt"/>
                <a:ea typeface="+mn-ea"/>
                <a:cs typeface="+mn-cs"/>
              </a:rPr>
              <a:t>identify the contextual words or phrases used to help define a word. The example provided shows</a:t>
            </a:r>
            <a:r>
              <a:rPr lang="en-US" sz="1200" kern="1200" baseline="0" dirty="0" smtClean="0">
                <a:solidFill>
                  <a:schemeClr val="tx1"/>
                </a:solidFill>
                <a:latin typeface="+mn-lt"/>
                <a:ea typeface="+mn-ea"/>
                <a:cs typeface="+mn-cs"/>
              </a:rPr>
              <a:t> how a student could be asked to identify those context clues.</a:t>
            </a:r>
            <a:r>
              <a:rPr lang="en-US" sz="1200" kern="1200" dirty="0" smtClean="0">
                <a:solidFill>
                  <a:schemeClr val="tx1"/>
                </a:solidFill>
                <a:latin typeface="+mn-lt"/>
                <a:ea typeface="+mn-ea"/>
                <a:cs typeface="+mn-cs"/>
              </a:rPr>
              <a:t> Students may be challenged by this type of item because it is a more rigorous way of testing vocabulary.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 </a:t>
            </a:r>
          </a:p>
          <a:p>
            <a:pPr>
              <a:defRPr/>
            </a:pPr>
            <a:r>
              <a:rPr lang="en-US" dirty="0" smtClean="0"/>
              <a:t>Please note the difference in this and the previous sample item for 5.4a. The example on this slide does not ask the lower level question, “What is the definition of </a:t>
            </a:r>
            <a:r>
              <a:rPr lang="en-US" u="sng" dirty="0" smtClean="0"/>
              <a:t>correspondence</a:t>
            </a:r>
            <a:r>
              <a:rPr lang="en-US" dirty="0" smtClean="0"/>
              <a:t>?” but instead asks for the context clues provided in the text. </a:t>
            </a:r>
          </a:p>
          <a:p>
            <a:pPr>
              <a:defRPr/>
            </a:pPr>
            <a:endParaRPr lang="en-US" dirty="0" smtClean="0"/>
          </a:p>
          <a:p>
            <a:pPr>
              <a:defRPr/>
            </a:pPr>
            <a:r>
              <a:rPr lang="en-US" dirty="0" smtClean="0"/>
              <a:t>Additionally, students should be asked to provide the definition  or identify the context clues for increasingly rigorous vocabulary words, such as the word “correspondence” in this example. It is important to have students practice SOL 5.4a using unfamiliar vocabulary terms so that they are truly using context clues and not prior knowledge of the word’s definition.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Questions</a:t>
            </a:r>
            <a:r>
              <a:rPr lang="en-US" sz="1200" kern="1200" baseline="0" dirty="0" smtClean="0">
                <a:solidFill>
                  <a:schemeClr val="tx1"/>
                </a:solidFill>
                <a:latin typeface="+mn-lt"/>
                <a:ea typeface="+mn-ea"/>
                <a:cs typeface="+mn-cs"/>
              </a:rPr>
              <a:t> such as t</a:t>
            </a:r>
            <a:r>
              <a:rPr lang="en-US" sz="1200" kern="1200" dirty="0" smtClean="0">
                <a:solidFill>
                  <a:schemeClr val="tx1"/>
                </a:solidFill>
                <a:latin typeface="+mn-lt"/>
                <a:ea typeface="+mn-ea"/>
                <a:cs typeface="+mn-cs"/>
              </a:rPr>
              <a:t>he</a:t>
            </a:r>
            <a:r>
              <a:rPr lang="en-US" sz="1200" kern="1200" baseline="0" dirty="0" smtClean="0">
                <a:solidFill>
                  <a:schemeClr val="tx1"/>
                </a:solidFill>
                <a:latin typeface="+mn-lt"/>
                <a:ea typeface="+mn-ea"/>
                <a:cs typeface="+mn-cs"/>
              </a:rPr>
              <a:t> example provided would help students practice </a:t>
            </a:r>
            <a:r>
              <a:rPr lang="en-US" sz="1200" kern="1200" dirty="0" smtClean="0">
                <a:solidFill>
                  <a:schemeClr val="tx1"/>
                </a:solidFill>
                <a:latin typeface="+mn-lt"/>
                <a:ea typeface="+mn-ea"/>
                <a:cs typeface="+mn-cs"/>
              </a:rPr>
              <a:t>hot spot technology-enhanced items on the SOL assessment.  Some technology-enhanced items specify the number of correct answers, such as, “Which </a:t>
            </a:r>
            <a:r>
              <a:rPr lang="en-US" sz="1200" b="1" kern="1200" dirty="0" smtClean="0">
                <a:solidFill>
                  <a:schemeClr val="tx1"/>
                </a:solidFill>
                <a:latin typeface="+mn-lt"/>
                <a:ea typeface="+mn-ea"/>
                <a:cs typeface="+mn-cs"/>
              </a:rPr>
              <a:t>three</a:t>
            </a:r>
            <a:r>
              <a:rPr lang="en-US" sz="1200" kern="1200" dirty="0" smtClean="0">
                <a:solidFill>
                  <a:schemeClr val="tx1"/>
                </a:solidFill>
                <a:latin typeface="+mn-lt"/>
                <a:ea typeface="+mn-ea"/>
                <a:cs typeface="+mn-cs"/>
              </a:rPr>
              <a:t> words or phrases best help the reader determine the meaning of </a:t>
            </a:r>
            <a:r>
              <a:rPr lang="en-US" sz="1200" u="sng" kern="1200" dirty="0" smtClean="0">
                <a:solidFill>
                  <a:schemeClr val="tx1"/>
                </a:solidFill>
                <a:latin typeface="+mn-lt"/>
                <a:ea typeface="+mn-ea"/>
                <a:cs typeface="+mn-cs"/>
              </a:rPr>
              <a:t>correspondence</a:t>
            </a:r>
            <a:r>
              <a:rPr lang="en-US" sz="1200" kern="1200" dirty="0" smtClean="0">
                <a:solidFill>
                  <a:schemeClr val="tx1"/>
                </a:solidFill>
                <a:latin typeface="+mn-lt"/>
                <a:ea typeface="+mn-ea"/>
                <a:cs typeface="+mn-cs"/>
              </a:rPr>
              <a:t> in this paragraph?”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a:defRPr/>
            </a:pPr>
            <a:r>
              <a:rPr lang="en-US" sz="1200" kern="1200" dirty="0" smtClean="0">
                <a:solidFill>
                  <a:schemeClr val="tx1"/>
                </a:solidFill>
                <a:latin typeface="+mn-lt"/>
                <a:ea typeface="+mn-ea"/>
                <a:cs typeface="+mn-cs"/>
              </a:rPr>
              <a:t>Other technology-enhanced items will NOT indicate the number of correct answers, and students will have to decide how many answer options are correct. </a:t>
            </a:r>
            <a:r>
              <a:rPr lang="en-US" dirty="0" smtClean="0"/>
              <a:t>This example does NOT give the number of answers to select.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correct answers to this question are indicated on the screen.  </a:t>
            </a:r>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548080-CFD4-4007-8F0C-9ABE8DBC0231}" type="slidenum">
              <a:rPr lang="en-US" altLang="en-US" smtClean="0">
                <a:latin typeface="Arial" charset="0"/>
              </a:rPr>
              <a:pPr eaLnBrk="1" hangingPunct="1">
                <a:spcBef>
                  <a:spcPct val="0"/>
                </a:spcBef>
              </a:pPr>
              <a:t>4</a:t>
            </a:fld>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Students</a:t>
            </a:r>
            <a:r>
              <a:rPr lang="en-US" sz="1200" kern="1200" baseline="0" dirty="0" smtClean="0">
                <a:solidFill>
                  <a:schemeClr val="tx1"/>
                </a:solidFill>
                <a:latin typeface="+mn-lt"/>
                <a:ea typeface="+mn-ea"/>
                <a:cs typeface="+mn-cs"/>
              </a:rPr>
              <a:t> need additional practice with SOL 5.4c, which tests their skills using roots, affixes, synonyms, antonyms, and homophones. Example practice questions for homophones are not shown because student performance was satisfactory for this skill.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Examples</a:t>
            </a:r>
            <a:r>
              <a:rPr lang="en-US" sz="1200" kern="1200" baseline="0" dirty="0" smtClean="0">
                <a:solidFill>
                  <a:schemeClr val="tx1"/>
                </a:solidFill>
                <a:latin typeface="+mn-lt"/>
                <a:ea typeface="+mn-ea"/>
                <a:cs typeface="+mn-cs"/>
              </a:rPr>
              <a:t> of questions that could be used with grade-level appropriate vocabulary are provided on the screen. </a:t>
            </a:r>
            <a:endParaRPr lang="en-US" sz="1200" kern="1200" dirty="0" smtClean="0">
              <a:solidFill>
                <a:schemeClr val="tx1"/>
              </a:solidFill>
              <a:latin typeface="+mn-lt"/>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859301-A4FB-4CFB-AE34-BB161D51A19E}" type="slidenum">
              <a:rPr lang="en-US" altLang="en-US" smtClean="0">
                <a:latin typeface="Arial" charset="0"/>
              </a:rPr>
              <a:pPr eaLnBrk="1" hangingPunct="1">
                <a:spcBef>
                  <a:spcPct val="0"/>
                </a:spcBef>
              </a:pPr>
              <a:t>5</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Students need additional practice identifying author’s use of figurative language. The example provided for SOL 5.4d reflects a technology-enhanced hot spot item and does NOT specify how many answers a student is to select. Even so, items for SOL 5.4d could be presented in a variety of ways; this is one example of how a student might practice this skill.  The answer to the question is shown on the screen.</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While students would not need to name the type of figurative language or analyze a simile or metaphor on the Grade 5 Reading assessment, they may still benefit from guided instruction on these skills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eaLnBrk="1" fontAlgn="auto" hangingPunct="1">
              <a:spcBef>
                <a:spcPts val="0"/>
              </a:spcBef>
              <a:spcAft>
                <a:spcPts val="0"/>
              </a:spcAft>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E41720-4794-416D-B890-C0E78FC6D862}" type="slidenum">
              <a:rPr lang="en-US" altLang="en-US" smtClean="0">
                <a:latin typeface="Arial" charset="0"/>
              </a:rPr>
              <a:pPr eaLnBrk="1" hangingPunct="1">
                <a:spcBef>
                  <a:spcPct val="0"/>
                </a:spcBef>
              </a:pPr>
              <a:t>6</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Students may further practice this </a:t>
            </a:r>
            <a:r>
              <a:rPr lang="en-US" dirty="0" smtClean="0"/>
              <a:t>skill </a:t>
            </a:r>
            <a:r>
              <a:rPr lang="en-US" sz="1200" kern="1200" baseline="0" dirty="0" smtClean="0">
                <a:solidFill>
                  <a:schemeClr val="tx1"/>
                </a:solidFill>
                <a:latin typeface="+mn-lt"/>
                <a:ea typeface="+mn-ea"/>
                <a:cs typeface="+mn-cs"/>
              </a:rPr>
              <a:t>by selecting the specific words and phrases that create a figurative image instead of identifying the entire sentence. The examples and answers are provided on the screen.</a:t>
            </a: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E41720-4794-416D-B890-C0E78FC6D862}" type="slidenum">
              <a:rPr lang="en-US" altLang="en-US" smtClean="0">
                <a:latin typeface="Arial" charset="0"/>
              </a:rPr>
              <a:pPr eaLnBrk="1" hangingPunct="1">
                <a:spcBef>
                  <a:spcPct val="0"/>
                </a:spcBef>
              </a:pPr>
              <a:t>7</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sz="1200" kern="1200" dirty="0" smtClean="0">
                <a:solidFill>
                  <a:schemeClr val="tx1"/>
                </a:solidFill>
                <a:latin typeface="+mn-lt"/>
                <a:ea typeface="+mn-ea"/>
                <a:cs typeface="+mn-cs"/>
              </a:rPr>
              <a:t>This screen highlights the Grade 5 Reading standard where students are asked to demonstrate comprehension</a:t>
            </a:r>
            <a:r>
              <a:rPr lang="en-US" sz="1200" kern="1200" baseline="0" dirty="0" smtClean="0">
                <a:solidFill>
                  <a:schemeClr val="tx1"/>
                </a:solidFill>
                <a:latin typeface="+mn-lt"/>
                <a:ea typeface="+mn-ea"/>
                <a:cs typeface="+mn-cs"/>
              </a:rPr>
              <a:t> of fictional texts, including narrative nonfiction and poetry</a:t>
            </a:r>
            <a:r>
              <a:rPr lang="en-US" sz="1200" kern="1200" dirty="0" smtClean="0">
                <a:solidFill>
                  <a:schemeClr val="tx1"/>
                </a:solidFill>
                <a:latin typeface="+mn-lt"/>
                <a:ea typeface="+mn-ea"/>
                <a:cs typeface="+mn-cs"/>
              </a:rPr>
              <a:t>. </a:t>
            </a:r>
          </a:p>
          <a:p>
            <a:pPr marL="457200" indent="-457200" eaLnBrk="1" hangingPunct="1">
              <a:spcBef>
                <a:spcPct val="0"/>
              </a:spcBef>
            </a:pPr>
            <a:endParaRPr lang="en-US" sz="1200" kern="1200" baseline="0" dirty="0" smtClean="0">
              <a:solidFill>
                <a:schemeClr val="tx1"/>
              </a:solidFill>
              <a:latin typeface="+mn-lt"/>
              <a:ea typeface="+mn-ea"/>
              <a:cs typeface="+mn-cs"/>
            </a:endParaRPr>
          </a:p>
          <a:p>
            <a:pPr marL="0" indent="-457200" eaLnBrk="1" hangingPunct="1">
              <a:spcBef>
                <a:spcPct val="0"/>
              </a:spcBef>
            </a:pPr>
            <a:r>
              <a:rPr lang="en-US" sz="1200" kern="1200" baseline="0" dirty="0" smtClean="0">
                <a:solidFill>
                  <a:schemeClr val="tx1"/>
                </a:solidFill>
                <a:latin typeface="+mn-lt"/>
                <a:ea typeface="+mn-ea"/>
                <a:cs typeface="+mn-cs"/>
              </a:rPr>
              <a:t>Within SOL 5.5, students need additional practice describing plot development and explaining the resolution of a conflict, summarizing supporting details, drawing conclusions and making inferences, and identifying cause and effect relationships. </a:t>
            </a:r>
          </a:p>
          <a:p>
            <a:pPr marL="457200" indent="-457200" eaLnBrk="1" hangingPunct="1">
              <a:spcBef>
                <a:spcPct val="0"/>
              </a:spcBef>
            </a:pPr>
            <a:endParaRPr lang="en-US"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8</a:t>
            </a:fld>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indent="-457200" eaLnBrk="1" fontAlgn="auto" hangingPunct="1">
              <a:spcBef>
                <a:spcPts val="0"/>
              </a:spcBef>
              <a:spcAft>
                <a:spcPts val="0"/>
              </a:spcAft>
              <a:defRPr/>
            </a:pPr>
            <a:r>
              <a:rPr lang="en-US" dirty="0" smtClean="0"/>
              <a:t>For SOL 5.5c, students</a:t>
            </a:r>
            <a:r>
              <a:rPr lang="en-US" baseline="0" dirty="0" smtClean="0"/>
              <a:t> need practice identifying the main conflict or resolution in a selection. Please read the example paragraph provided on the screen. </a:t>
            </a:r>
            <a:r>
              <a:rPr lang="en-US" sz="1200" kern="1200" dirty="0" smtClean="0">
                <a:solidFill>
                  <a:schemeClr val="tx1"/>
                </a:solidFill>
                <a:latin typeface="+mn-lt"/>
                <a:ea typeface="+mn-ea"/>
                <a:cs typeface="+mn-cs"/>
              </a:rPr>
              <a:t>You may use the back arrow to pause this presentation while you read the selection and the forward arrow to resume the presentation when you are finished. </a:t>
            </a:r>
          </a:p>
          <a:p>
            <a:pPr marL="457200" indent="-457200" eaLnBrk="1" fontAlgn="auto" hangingPunct="1">
              <a:spcBef>
                <a:spcPts val="0"/>
              </a:spcBef>
              <a:spcAft>
                <a:spcPts val="0"/>
              </a:spcAft>
              <a:defRPr/>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9</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424DBF1-5189-4CDD-B3EF-A67E6EF3029B}" type="datetime1">
              <a:rPr lang="en-US"/>
              <a:pPr>
                <a:defRPr/>
              </a:pPr>
              <a:t>2/27/2014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0CFF2-E168-4BAE-91CD-B19A28CE3C05}" type="slidenum">
              <a:rPr lang="en-US"/>
              <a:pPr>
                <a:defRPr/>
              </a:pPr>
              <a:t>‹#›</a:t>
            </a:fld>
            <a:endParaRPr lang="en-US"/>
          </a:p>
        </p:txBody>
      </p:sp>
    </p:spTree>
    <p:extLst>
      <p:ext uri="{BB962C8B-B14F-4D97-AF65-F5344CB8AC3E}">
        <p14:creationId xmlns:p14="http://schemas.microsoft.com/office/powerpoint/2010/main" xmlns="" val="368510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txBox="1">
            <a:spLocks/>
          </p:cNvSpPr>
          <p:nvPr userDrawn="1"/>
        </p:nvSpPr>
        <p:spPr>
          <a:xfrm>
            <a:off x="533400" y="6324600"/>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F56E77-F058-4589-BC0F-E17214D565F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186104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xmlns="" val="3581564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xmlns="" val="4234934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xmlns="" val="38199015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xmlns="" val="28513247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Rectangle 7"/>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xmlns="" val="13829315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10" name="Rectangle 9"/>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xmlns="" val="42313985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Rectangle 5"/>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xmlns="" val="24513053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5" name="Rectangle 4"/>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xmlns="" val="1517457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Rectangle 7"/>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xmlns="" val="4124600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D17C25-3975-48B8-907C-DEEEFE77629A}" type="datetime1">
              <a:rPr lang="en-US"/>
              <a:pPr>
                <a:defRPr/>
              </a:pPr>
              <a:t>2/27/2014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57E17-E4EB-4F52-9365-D42702EA3465}" type="slidenum">
              <a:rPr lang="en-US"/>
              <a:pPr>
                <a:defRPr/>
              </a:pPr>
              <a:t>‹#›</a:t>
            </a:fld>
            <a:endParaRPr lang="en-US"/>
          </a:p>
        </p:txBody>
      </p:sp>
    </p:spTree>
    <p:extLst>
      <p:ext uri="{BB962C8B-B14F-4D97-AF65-F5344CB8AC3E}">
        <p14:creationId xmlns:p14="http://schemas.microsoft.com/office/powerpoint/2010/main" xmlns="" val="57907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Rectangle 7"/>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xmlns="" val="6620880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xmlns="" val="9870267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xmlns="" val="7618703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4BA568-F6CD-4F07-BC88-B17D40EF49AA}" type="datetime1">
              <a:rPr lang="en-US"/>
              <a:pPr>
                <a:defRPr/>
              </a:pPr>
              <a:t>2/27/2014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B14320-8FD6-4ED1-9645-B6945EDBA940}" type="slidenum">
              <a:rPr lang="en-US"/>
              <a:pPr>
                <a:defRPr/>
              </a:pPr>
              <a:t>‹#›</a:t>
            </a:fld>
            <a:endParaRPr lang="en-US"/>
          </a:p>
        </p:txBody>
      </p:sp>
    </p:spTree>
    <p:extLst>
      <p:ext uri="{BB962C8B-B14F-4D97-AF65-F5344CB8AC3E}">
        <p14:creationId xmlns:p14="http://schemas.microsoft.com/office/powerpoint/2010/main" xmlns="" val="137625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AFC291-C0DD-4D7C-91E0-1E61EE2FD02E}" type="datetime1">
              <a:rPr lang="en-US"/>
              <a:pPr>
                <a:defRPr/>
              </a:pPr>
              <a:t>2/27/2014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03A238-A4BE-4774-BEC8-87B0AE005030}" type="slidenum">
              <a:rPr lang="en-US"/>
              <a:pPr>
                <a:defRPr/>
              </a:pPr>
              <a:t>‹#›</a:t>
            </a:fld>
            <a:endParaRPr lang="en-US"/>
          </a:p>
        </p:txBody>
      </p:sp>
    </p:spTree>
    <p:extLst>
      <p:ext uri="{BB962C8B-B14F-4D97-AF65-F5344CB8AC3E}">
        <p14:creationId xmlns:p14="http://schemas.microsoft.com/office/powerpoint/2010/main" xmlns="" val="38864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2D125D0-20C2-4E4E-965C-4B713F1C063C}" type="datetime1">
              <a:rPr lang="en-US"/>
              <a:pPr>
                <a:defRPr/>
              </a:pPr>
              <a:t>2/27/2014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43F650-88DA-471A-8484-BB590F8CD636}" type="slidenum">
              <a:rPr lang="en-US"/>
              <a:pPr>
                <a:defRPr/>
              </a:pPr>
              <a:t>‹#›</a:t>
            </a:fld>
            <a:endParaRPr lang="en-US"/>
          </a:p>
        </p:txBody>
      </p:sp>
    </p:spTree>
    <p:extLst>
      <p:ext uri="{BB962C8B-B14F-4D97-AF65-F5344CB8AC3E}">
        <p14:creationId xmlns:p14="http://schemas.microsoft.com/office/powerpoint/2010/main" xmlns="" val="173586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xmlns="" val="3952421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txBox="1">
            <a:spLocks/>
          </p:cNvSpPr>
          <p:nvPr userDrawn="1"/>
        </p:nvSpPr>
        <p:spPr>
          <a:xfrm>
            <a:off x="533400" y="6324600"/>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F56E77-F058-4589-BC0F-E17214D565F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3289652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xmlns="" val="18052260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xmlns="" val="3685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DD27888-822E-4F97-ACDA-577133161D78}" type="datetime1">
              <a:rPr lang="en-US"/>
              <a:pPr>
                <a:defRPr/>
              </a:pPr>
              <a:t>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16F571-1525-4782-9DF3-91A33BD793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8" name="Slide Number Placeholder 5"/>
          <p:cNvSpPr>
            <a:spLocks noGrp="1"/>
          </p:cNvSpPr>
          <p:nvPr>
            <p:ph type="sldNum" sz="quarter" idx="4"/>
          </p:nvPr>
        </p:nvSpPr>
        <p:spPr>
          <a:xfrm>
            <a:off x="533400" y="6324600"/>
            <a:ext cx="609600" cy="365125"/>
          </a:xfrm>
          <a:prstGeom prst="rect">
            <a:avLst/>
          </a:prstGeom>
        </p:spPr>
        <p:txBody>
          <a:bodyPr/>
          <a:lstStyle>
            <a:lvl1pPr>
              <a:defRPr/>
            </a:lvl1pPr>
          </a:lstStyle>
          <a:p>
            <a:pPr>
              <a:defRPr/>
            </a:pPr>
            <a:fld id="{79F56E77-F058-4589-BC0F-E17214D565F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1.wma"/><Relationship Id="rId6"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0.wma"/><Relationship Id="rId1" Type="http://schemas.openxmlformats.org/officeDocument/2006/relationships/tags" Target="../tags/tag6.xml"/><Relationship Id="rId6" Type="http://schemas.microsoft.com/office/2007/relationships/media" Target="../media/media10.wma"/><Relationship Id="rId5" Type="http://schemas.openxmlformats.org/officeDocument/2006/relationships/image" Target="../media/image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1.wma"/><Relationship Id="rId1" Type="http://schemas.openxmlformats.org/officeDocument/2006/relationships/tags" Target="../tags/tag7.xml"/><Relationship Id="rId6" Type="http://schemas.microsoft.com/office/2007/relationships/media" Target="../media/media11.wma"/><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media12.wma"/><Relationship Id="rId6" Type="http://schemas.openxmlformats.org/officeDocument/2006/relationships/image" Target="../media/image3.png"/><Relationship Id="rId5" Type="http://schemas.microsoft.com/office/2007/relationships/media" Target="../media/media12.wma"/><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12" Type="http://schemas.openxmlformats.org/officeDocument/2006/relationships/image" Target="../media/image3.png"/><Relationship Id="rId2" Type="http://schemas.openxmlformats.org/officeDocument/2006/relationships/audio" Target="../media/media13.wma"/><Relationship Id="rId1" Type="http://schemas.openxmlformats.org/officeDocument/2006/relationships/tags" Target="../tags/tag8.xml"/><Relationship Id="rId6" Type="http://schemas.openxmlformats.org/officeDocument/2006/relationships/diagramData" Target="../diagrams/data1.xml"/><Relationship Id="rId11" Type="http://schemas.microsoft.com/office/2007/relationships/media" Target="../media/media13.wma"/><Relationship Id="rId5" Type="http://schemas.openxmlformats.org/officeDocument/2006/relationships/image" Target="../media/image1.jpeg"/><Relationship Id="rId10" Type="http://schemas.microsoft.com/office/2007/relationships/diagramDrawing" Target="../diagrams/drawing1.xml"/><Relationship Id="rId4" Type="http://schemas.openxmlformats.org/officeDocument/2006/relationships/notesSlide" Target="../notesSlides/notesSlide13.xml"/><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media14.wma"/><Relationship Id="rId6" Type="http://schemas.openxmlformats.org/officeDocument/2006/relationships/image" Target="../media/image3.png"/><Relationship Id="rId5" Type="http://schemas.microsoft.com/office/2007/relationships/media" Target="../media/media14.wma"/><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media15.wma"/><Relationship Id="rId6" Type="http://schemas.openxmlformats.org/officeDocument/2006/relationships/image" Target="../media/image3.png"/><Relationship Id="rId5" Type="http://schemas.microsoft.com/office/2007/relationships/media" Target="../media/media15.wma"/><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media16.wma"/><Relationship Id="rId6" Type="http://schemas.openxmlformats.org/officeDocument/2006/relationships/image" Target="../media/image3.png"/><Relationship Id="rId5" Type="http://schemas.microsoft.com/office/2007/relationships/media" Target="../media/media16.wma"/><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media17.wma"/><Relationship Id="rId6" Type="http://schemas.openxmlformats.org/officeDocument/2006/relationships/image" Target="../media/image3.png"/><Relationship Id="rId5" Type="http://schemas.microsoft.com/office/2007/relationships/media" Target="../media/media17.wma"/><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media18.wma"/><Relationship Id="rId6" Type="http://schemas.openxmlformats.org/officeDocument/2006/relationships/image" Target="../media/image3.png"/><Relationship Id="rId5" Type="http://schemas.microsoft.com/office/2007/relationships/media" Target="../media/media18.wma"/><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media19.wma"/><Relationship Id="rId6" Type="http://schemas.openxmlformats.org/officeDocument/2006/relationships/image" Target="../media/image3.png"/><Relationship Id="rId5" Type="http://schemas.microsoft.com/office/2007/relationships/media" Target="../media/media19.wma"/><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ma"/><Relationship Id="rId6" Type="http://schemas.openxmlformats.org/officeDocument/2006/relationships/image" Target="../media/image3.png"/><Relationship Id="rId5" Type="http://schemas.microsoft.com/office/2007/relationships/media" Target="../media/media2.wma"/><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0.wma"/><Relationship Id="rId1" Type="http://schemas.openxmlformats.org/officeDocument/2006/relationships/tags" Target="../tags/tag9.xml"/><Relationship Id="rId6" Type="http://schemas.microsoft.com/office/2007/relationships/media" Target="../media/media20.wma"/><Relationship Id="rId5" Type="http://schemas.openxmlformats.org/officeDocument/2006/relationships/image" Target="../media/image1.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1.wma"/><Relationship Id="rId1" Type="http://schemas.openxmlformats.org/officeDocument/2006/relationships/tags" Target="../tags/tag10.xml"/><Relationship Id="rId6" Type="http://schemas.microsoft.com/office/2007/relationships/media" Target="../media/media21.wma"/><Relationship Id="rId5" Type="http://schemas.openxmlformats.org/officeDocument/2006/relationships/image" Target="../media/image1.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media22.wma"/><Relationship Id="rId6" Type="http://schemas.openxmlformats.org/officeDocument/2006/relationships/image" Target="../media/image3.png"/><Relationship Id="rId5" Type="http://schemas.microsoft.com/office/2007/relationships/media" Target="../media/media22.wma"/><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12" Type="http://schemas.openxmlformats.org/officeDocument/2006/relationships/image" Target="../media/image3.png"/><Relationship Id="rId2" Type="http://schemas.openxmlformats.org/officeDocument/2006/relationships/audio" Target="../media/media23.wma"/><Relationship Id="rId1" Type="http://schemas.openxmlformats.org/officeDocument/2006/relationships/tags" Target="../tags/tag11.xml"/><Relationship Id="rId6" Type="http://schemas.openxmlformats.org/officeDocument/2006/relationships/diagramData" Target="../diagrams/data2.xml"/><Relationship Id="rId11" Type="http://schemas.microsoft.com/office/2007/relationships/media" Target="../media/media23.wma"/><Relationship Id="rId5" Type="http://schemas.openxmlformats.org/officeDocument/2006/relationships/image" Target="../media/image1.jpeg"/><Relationship Id="rId10" Type="http://schemas.microsoft.com/office/2007/relationships/diagramDrawing" Target="../diagrams/drawing2.xml"/><Relationship Id="rId4" Type="http://schemas.openxmlformats.org/officeDocument/2006/relationships/notesSlide" Target="../notesSlides/notesSlide23.xml"/><Relationship Id="rId9" Type="http://schemas.openxmlformats.org/officeDocument/2006/relationships/diagramColors" Target="../diagrams/colors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4.wma"/><Relationship Id="rId1" Type="http://schemas.openxmlformats.org/officeDocument/2006/relationships/tags" Target="../tags/tag12.xml"/><Relationship Id="rId6" Type="http://schemas.microsoft.com/office/2007/relationships/media" Target="../media/media24.wma"/><Relationship Id="rId5" Type="http://schemas.openxmlformats.org/officeDocument/2006/relationships/image" Target="../media/image1.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5.wma"/><Relationship Id="rId1" Type="http://schemas.openxmlformats.org/officeDocument/2006/relationships/tags" Target="../tags/tag13.xml"/><Relationship Id="rId6" Type="http://schemas.microsoft.com/office/2007/relationships/media" Target="../media/media25.wma"/><Relationship Id="rId5" Type="http://schemas.openxmlformats.org/officeDocument/2006/relationships/image" Target="../media/image1.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26.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audio" Target="../media/media26.wma"/><Relationship Id="rId6" Type="http://schemas.openxmlformats.org/officeDocument/2006/relationships/diagramLayout" Target="../diagrams/layout3.xml"/><Relationship Id="rId11" Type="http://schemas.openxmlformats.org/officeDocument/2006/relationships/image" Target="../media/image3.png"/><Relationship Id="rId5" Type="http://schemas.openxmlformats.org/officeDocument/2006/relationships/diagramData" Target="../diagrams/data3.xml"/><Relationship Id="rId10" Type="http://schemas.microsoft.com/office/2007/relationships/media" Target="../media/media26.wma"/><Relationship Id="rId4" Type="http://schemas.openxmlformats.org/officeDocument/2006/relationships/image" Target="../media/image1.jpeg"/><Relationship Id="rId9" Type="http://schemas.microsoft.com/office/2007/relationships/diagramDrawing" Target="../diagrams/drawing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media/media27.wma"/><Relationship Id="rId6" Type="http://schemas.openxmlformats.org/officeDocument/2006/relationships/image" Target="../media/image3.png"/><Relationship Id="rId5" Type="http://schemas.microsoft.com/office/2007/relationships/media" Target="../media/media27.wma"/><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8.wma"/><Relationship Id="rId1" Type="http://schemas.openxmlformats.org/officeDocument/2006/relationships/tags" Target="../tags/tag14.xml"/><Relationship Id="rId6" Type="http://schemas.microsoft.com/office/2007/relationships/media" Target="../media/media28.wma"/><Relationship Id="rId5" Type="http://schemas.openxmlformats.org/officeDocument/2006/relationships/image" Target="../media/image1.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9.wma"/><Relationship Id="rId1" Type="http://schemas.openxmlformats.org/officeDocument/2006/relationships/tags" Target="../tags/tag15.xml"/><Relationship Id="rId6" Type="http://schemas.microsoft.com/office/2007/relationships/media" Target="../media/media29.wma"/><Relationship Id="rId5" Type="http://schemas.openxmlformats.org/officeDocument/2006/relationships/image" Target="../media/image1.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wma"/><Relationship Id="rId1" Type="http://schemas.openxmlformats.org/officeDocument/2006/relationships/tags" Target="../tags/tag1.xml"/><Relationship Id="rId6" Type="http://schemas.microsoft.com/office/2007/relationships/media" Target="../media/media3.wma"/><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0.wma"/><Relationship Id="rId1" Type="http://schemas.openxmlformats.org/officeDocument/2006/relationships/tags" Target="../tags/tag16.xml"/><Relationship Id="rId6" Type="http://schemas.microsoft.com/office/2007/relationships/media" Target="../media/media30.wma"/><Relationship Id="rId5" Type="http://schemas.openxmlformats.org/officeDocument/2006/relationships/image" Target="../media/image1.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31.wma"/><Relationship Id="rId6" Type="http://schemas.microsoft.com/office/2007/relationships/media" Target="../media/media31.wma"/><Relationship Id="rId5" Type="http://schemas.openxmlformats.org/officeDocument/2006/relationships/image" Target="../media/image1.jpeg"/><Relationship Id="rId4" Type="http://schemas.openxmlformats.org/officeDocument/2006/relationships/hyperlink" Target="http://www.doe.virginia.gov/testing/sol/practice_items/index.s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2.xml"/><Relationship Id="rId7" Type="http://schemas.microsoft.com/office/2007/relationships/media" Target="../media/media32.wma"/><Relationship Id="rId2" Type="http://schemas.openxmlformats.org/officeDocument/2006/relationships/slideLayout" Target="../slideLayouts/slideLayout2.xml"/><Relationship Id="rId1" Type="http://schemas.openxmlformats.org/officeDocument/2006/relationships/audio" Target="../media/media32.wma"/><Relationship Id="rId6" Type="http://schemas.openxmlformats.org/officeDocument/2006/relationships/image" Target="../media/image1.jpeg"/><Relationship Id="rId5" Type="http://schemas.openxmlformats.org/officeDocument/2006/relationships/hyperlink" Target="mailto:Tracy.Robertson@doe.virginia.gov" TargetMode="External"/><Relationship Id="rId4" Type="http://schemas.openxmlformats.org/officeDocument/2006/relationships/hyperlink" Target="mailto:student-assessment@doe.virginia.gov"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wma"/><Relationship Id="rId1" Type="http://schemas.openxmlformats.org/officeDocument/2006/relationships/tags" Target="../tags/tag2.xml"/><Relationship Id="rId6" Type="http://schemas.microsoft.com/office/2007/relationships/media" Target="../media/media4.wma"/><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wma"/><Relationship Id="rId1" Type="http://schemas.openxmlformats.org/officeDocument/2006/relationships/tags" Target="../tags/tag3.xml"/><Relationship Id="rId6" Type="http://schemas.microsoft.com/office/2007/relationships/media" Target="../media/media5.wma"/><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wma"/><Relationship Id="rId1" Type="http://schemas.openxmlformats.org/officeDocument/2006/relationships/tags" Target="../tags/tag4.xml"/><Relationship Id="rId6" Type="http://schemas.microsoft.com/office/2007/relationships/media" Target="../media/media6.wma"/><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wma"/><Relationship Id="rId1" Type="http://schemas.openxmlformats.org/officeDocument/2006/relationships/tags" Target="../tags/tag5.xml"/><Relationship Id="rId6" Type="http://schemas.microsoft.com/office/2007/relationships/media" Target="../media/media7.wma"/><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media8.wma"/><Relationship Id="rId6" Type="http://schemas.openxmlformats.org/officeDocument/2006/relationships/image" Target="../media/image3.png"/><Relationship Id="rId5" Type="http://schemas.microsoft.com/office/2007/relationships/media" Target="../media/media8.wma"/><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media9.wma"/><Relationship Id="rId6" Type="http://schemas.openxmlformats.org/officeDocument/2006/relationships/image" Target="../media/image3.png"/><Relationship Id="rId5" Type="http://schemas.microsoft.com/office/2007/relationships/media" Target="../media/media9.wma"/><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7"/>
          <p:cNvSpPr txBox="1">
            <a:spLocks noChangeArrowheads="1"/>
          </p:cNvSpPr>
          <p:nvPr/>
        </p:nvSpPr>
        <p:spPr bwMode="auto">
          <a:xfrm>
            <a:off x="0" y="1219200"/>
            <a:ext cx="899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00B050"/>
                </a:solidFill>
                <a:latin typeface="Arial" charset="0"/>
                <a:cs typeface="Arial" charset="0"/>
              </a:rPr>
              <a:t>Spring 2013 Student Performance Analysis</a:t>
            </a:r>
          </a:p>
        </p:txBody>
      </p:sp>
      <p:sp>
        <p:nvSpPr>
          <p:cNvPr id="3075" name="TextBox 18"/>
          <p:cNvSpPr txBox="1">
            <a:spLocks noChangeArrowheads="1"/>
          </p:cNvSpPr>
          <p:nvPr/>
        </p:nvSpPr>
        <p:spPr bwMode="auto">
          <a:xfrm>
            <a:off x="2276475" y="1981200"/>
            <a:ext cx="4953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smtClean="0">
                <a:solidFill>
                  <a:srgbClr val="0033CC"/>
                </a:solidFill>
                <a:latin typeface="Arial" charset="0"/>
                <a:cs typeface="Arial" charset="0"/>
              </a:rPr>
              <a:t>5</a:t>
            </a:r>
            <a:r>
              <a:rPr lang="en-US" altLang="en-US" sz="2800" b="1" baseline="30000" dirty="0" smtClean="0">
                <a:solidFill>
                  <a:srgbClr val="0033CC"/>
                </a:solidFill>
                <a:latin typeface="Arial" charset="0"/>
                <a:cs typeface="Arial" charset="0"/>
              </a:rPr>
              <a:t>th</a:t>
            </a:r>
            <a:r>
              <a:rPr lang="en-US" altLang="en-US" sz="2800" b="1" dirty="0" smtClean="0">
                <a:solidFill>
                  <a:srgbClr val="0033CC"/>
                </a:solidFill>
                <a:latin typeface="Arial" charset="0"/>
                <a:cs typeface="Arial" charset="0"/>
              </a:rPr>
              <a:t> Grade </a:t>
            </a:r>
            <a:r>
              <a:rPr lang="en-US" altLang="en-US" sz="2800" b="1" dirty="0">
                <a:solidFill>
                  <a:srgbClr val="0033CC"/>
                </a:solidFill>
                <a:latin typeface="Arial" charset="0"/>
                <a:cs typeface="Arial" charset="0"/>
              </a:rPr>
              <a:t>Reading</a:t>
            </a:r>
          </a:p>
          <a:p>
            <a:pPr algn="ctr" eaLnBrk="1" hangingPunct="1">
              <a:spcBef>
                <a:spcPct val="0"/>
              </a:spcBef>
              <a:buFontTx/>
              <a:buNone/>
            </a:pPr>
            <a:r>
              <a:rPr lang="en-US" altLang="en-US" sz="2800" b="1" dirty="0">
                <a:solidFill>
                  <a:srgbClr val="0033CC"/>
                </a:solidFill>
                <a:latin typeface="Arial" charset="0"/>
                <a:cs typeface="Arial" charset="0"/>
              </a:rPr>
              <a:t>Standards of </a:t>
            </a:r>
            <a:r>
              <a:rPr lang="en-US" altLang="en-US" sz="2800" b="1" dirty="0" smtClean="0">
                <a:solidFill>
                  <a:srgbClr val="0033CC"/>
                </a:solidFill>
                <a:latin typeface="Arial" charset="0"/>
                <a:cs typeface="Arial" charset="0"/>
              </a:rPr>
              <a:t>Learning Test</a:t>
            </a:r>
            <a:endParaRPr lang="en-US" altLang="en-US" sz="2800" b="1" dirty="0">
              <a:solidFill>
                <a:srgbClr val="0033CC"/>
              </a:solidFill>
              <a:latin typeface="Arial" charset="0"/>
              <a:cs typeface="Arial" charset="0"/>
            </a:endParaRPr>
          </a:p>
        </p:txBody>
      </p:sp>
      <p:cxnSp>
        <p:nvCxnSpPr>
          <p:cNvPr id="26" name="Straight Connector 25"/>
          <p:cNvCxnSpPr/>
          <p:nvPr/>
        </p:nvCxnSpPr>
        <p:spPr>
          <a:xfrm>
            <a:off x="0" y="4572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E70575C0-D166-4C62-95AB-30299E73D2A5}" type="slidenum">
              <a:rPr lang="en-US" smtClean="0"/>
              <a:pPr>
                <a:defRPr/>
              </a:pPr>
              <a:t>1</a:t>
            </a:fld>
            <a:endParaRPr lang="en-US"/>
          </a:p>
        </p:txBody>
      </p:sp>
      <p:sp>
        <p:nvSpPr>
          <p:cNvPr id="3078" name="TextBox 9"/>
          <p:cNvSpPr txBox="1">
            <a:spLocks noChangeArrowheads="1"/>
          </p:cNvSpPr>
          <p:nvPr/>
        </p:nvSpPr>
        <p:spPr bwMode="auto">
          <a:xfrm>
            <a:off x="228600" y="5410200"/>
            <a:ext cx="5029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8000"/>
                </a:solidFill>
                <a:latin typeface="Arial" charset="0"/>
              </a:rPr>
              <a:t>Presentation may be paused and resumed using the arrow keys or the mouse.</a:t>
            </a:r>
          </a:p>
        </p:txBody>
      </p:sp>
      <p:pic>
        <p:nvPicPr>
          <p:cNvPr id="307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flipH="1">
            <a:off x="0" y="6251286"/>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08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62200" y="3048000"/>
            <a:ext cx="4779963" cy="229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udio 6">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865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5.5c</a:t>
            </a:r>
          </a:p>
        </p:txBody>
      </p:sp>
      <p:sp>
        <p:nvSpPr>
          <p:cNvPr id="10243" name="Content Placeholder 12"/>
          <p:cNvSpPr>
            <a:spLocks noGrp="1"/>
          </p:cNvSpPr>
          <p:nvPr>
            <p:ph idx="1"/>
          </p:nvPr>
        </p:nvSpPr>
        <p:spPr>
          <a:xfrm>
            <a:off x="533400" y="1570038"/>
            <a:ext cx="8153400" cy="4525962"/>
          </a:xfrm>
        </p:spPr>
        <p:txBody>
          <a:bodyPr/>
          <a:lstStyle/>
          <a:p>
            <a:pPr marL="0" indent="0">
              <a:buNone/>
            </a:pPr>
            <a:r>
              <a:rPr lang="en-US" altLang="en-US" sz="2400" b="1" dirty="0" smtClean="0">
                <a:solidFill>
                  <a:srgbClr val="0070C0"/>
                </a:solidFill>
              </a:rPr>
              <a:t>Students need additional practice describing the development of plot and explaining the resolution of conflict(s).</a:t>
            </a:r>
          </a:p>
          <a:p>
            <a:pPr marL="0" indent="0">
              <a:buNone/>
            </a:pPr>
            <a:endParaRPr lang="en-US" altLang="en-US" sz="2400" b="1" dirty="0" smtClean="0">
              <a:solidFill>
                <a:srgbClr val="0070C0"/>
              </a:solidFill>
            </a:endParaRPr>
          </a:p>
          <a:p>
            <a:pPr marL="0" indent="0">
              <a:buFont typeface="Arial" charset="0"/>
              <a:buNone/>
            </a:pPr>
            <a:r>
              <a:rPr lang="en-US" altLang="en-US" sz="2400" b="1" dirty="0" smtClean="0"/>
              <a:t>What is the main conflict in these paragraphs? </a:t>
            </a:r>
          </a:p>
          <a:p>
            <a:pPr marL="0" indent="0">
              <a:buFont typeface="Arial" charset="0"/>
              <a:buNone/>
            </a:pPr>
            <a:endParaRPr lang="en-US" altLang="en-US" sz="1800" b="1" dirty="0" smtClean="0"/>
          </a:p>
          <a:p>
            <a:pPr marL="0" indent="0">
              <a:buFont typeface="Arial" charset="0"/>
              <a:buNone/>
            </a:pPr>
            <a:r>
              <a:rPr lang="en-US" altLang="en-US" sz="1800" b="1" dirty="0" smtClean="0"/>
              <a:t>Victoria has forgotten her assignments before.</a:t>
            </a:r>
          </a:p>
          <a:p>
            <a:pPr marL="0" indent="0">
              <a:buFont typeface="Arial" charset="0"/>
              <a:buNone/>
            </a:pPr>
            <a:endParaRPr lang="en-US" altLang="en-US" sz="1800" b="1" dirty="0" smtClean="0"/>
          </a:p>
          <a:p>
            <a:pPr marL="0" indent="0">
              <a:buFont typeface="Arial" charset="0"/>
              <a:buNone/>
            </a:pPr>
            <a:r>
              <a:rPr lang="en-US" altLang="en-US" sz="1800" b="1" dirty="0" smtClean="0"/>
              <a:t>Victoria’s teacher will not let her use the phone until after lunch. </a:t>
            </a:r>
          </a:p>
          <a:p>
            <a:pPr marL="0" indent="0">
              <a:buFont typeface="Arial" charset="0"/>
              <a:buNone/>
            </a:pPr>
            <a:endParaRPr lang="en-US" altLang="en-US" sz="1800" b="1" dirty="0" smtClean="0"/>
          </a:p>
          <a:p>
            <a:pPr marL="0" indent="0">
              <a:buFont typeface="Arial" charset="0"/>
              <a:buNone/>
            </a:pPr>
            <a:r>
              <a:rPr lang="en-US" altLang="en-US" sz="1800" b="1" dirty="0" smtClean="0"/>
              <a:t>Victoria has left her book report at home.</a:t>
            </a:r>
          </a:p>
          <a:p>
            <a:pPr marL="0" indent="0">
              <a:buFont typeface="Arial" charset="0"/>
              <a:buNone/>
            </a:pPr>
            <a:endParaRPr lang="en-US" altLang="en-US" sz="1800" b="1" dirty="0" smtClean="0"/>
          </a:p>
          <a:p>
            <a:pPr marL="0" indent="0">
              <a:buFont typeface="Arial" charset="0"/>
              <a:buNone/>
            </a:pPr>
            <a:r>
              <a:rPr lang="en-US" altLang="en-US" sz="1800" b="1" dirty="0" smtClean="0"/>
              <a:t>Victoria’s mother cannot bring her book report to school. </a:t>
            </a:r>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 y="4724400"/>
            <a:ext cx="4191000" cy="685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10</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47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More Suggested Practice for SOL 5.5c</a:t>
            </a:r>
          </a:p>
        </p:txBody>
      </p:sp>
      <p:sp>
        <p:nvSpPr>
          <p:cNvPr id="10243" name="Content Placeholder 12"/>
          <p:cNvSpPr>
            <a:spLocks noGrp="1"/>
          </p:cNvSpPr>
          <p:nvPr>
            <p:ph idx="1"/>
          </p:nvPr>
        </p:nvSpPr>
        <p:spPr>
          <a:xfrm>
            <a:off x="533400" y="1447800"/>
            <a:ext cx="8153400" cy="4525962"/>
          </a:xfrm>
        </p:spPr>
        <p:txBody>
          <a:bodyPr/>
          <a:lstStyle/>
          <a:p>
            <a:pPr marL="0" indent="0">
              <a:buNone/>
            </a:pPr>
            <a:r>
              <a:rPr lang="en-US" altLang="en-US" sz="2400" b="1" dirty="0" smtClean="0">
                <a:solidFill>
                  <a:srgbClr val="0070C0"/>
                </a:solidFill>
              </a:rPr>
              <a:t>Students need additional practice describing the development of plot and explaining the resolution of conflict(s).</a:t>
            </a:r>
          </a:p>
          <a:p>
            <a:pPr marL="0" indent="0">
              <a:buNone/>
            </a:pPr>
            <a:endParaRPr lang="en-US" altLang="en-US" sz="2400" b="1" dirty="0" smtClean="0"/>
          </a:p>
          <a:p>
            <a:pPr marL="0" indent="0">
              <a:buNone/>
            </a:pPr>
            <a:r>
              <a:rPr lang="en-US" altLang="en-US" sz="1800" b="1" dirty="0" smtClean="0"/>
              <a:t>     As Victoria walked toward the lunchroom, she realized she’d forgotten something important – her book report. She could picture it sitting on the kitchen table, where she had left it to remind herself. She had even written herself a note and stuck it to the bathroom mirror. No luck. She had forgotten the most important assignment of the whole year.</a:t>
            </a:r>
          </a:p>
          <a:p>
            <a:pPr marL="0" indent="0">
              <a:buFont typeface="Arial" charset="0"/>
              <a:buNone/>
            </a:pPr>
            <a:endParaRPr lang="en-US" altLang="en-US" sz="2400" b="1" dirty="0" smtClean="0"/>
          </a:p>
          <a:p>
            <a:pPr marL="0" indent="0">
              <a:buFont typeface="Arial" charset="0"/>
              <a:buNone/>
            </a:pPr>
            <a:r>
              <a:rPr lang="en-US" altLang="en-US" sz="2200" b="1" dirty="0" smtClean="0"/>
              <a:t>The author includes this paragraph to establish the –</a:t>
            </a:r>
          </a:p>
          <a:p>
            <a:pPr marL="0" indent="0">
              <a:buFont typeface="Arial" charset="0"/>
              <a:buNone/>
            </a:pPr>
            <a:r>
              <a:rPr lang="en-US" altLang="en-US" sz="2200" b="1" dirty="0" smtClean="0"/>
              <a:t>	</a:t>
            </a:r>
          </a:p>
          <a:p>
            <a:pPr marL="0" indent="0">
              <a:buFont typeface="Arial" charset="0"/>
              <a:buNone/>
            </a:pPr>
            <a:r>
              <a:rPr lang="en-US" altLang="en-US" sz="2200" b="1" dirty="0" smtClean="0"/>
              <a:t>conflict		resolution	setting		main idea</a:t>
            </a:r>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 y="5334000"/>
            <a:ext cx="1066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400" y="2667000"/>
            <a:ext cx="81534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11</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37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304800" y="228600"/>
            <a:ext cx="8839200" cy="1143000"/>
          </a:xfrm>
        </p:spPr>
        <p:txBody>
          <a:bodyPr/>
          <a:lstStyle/>
          <a:p>
            <a:r>
              <a:rPr lang="en-US" altLang="en-US" sz="3200" b="1" dirty="0" smtClean="0">
                <a:solidFill>
                  <a:srgbClr val="0033CC"/>
                </a:solidFill>
              </a:rPr>
              <a:t>Suggested Practice for SOL 5.5h</a:t>
            </a:r>
          </a:p>
        </p:txBody>
      </p:sp>
      <p:sp>
        <p:nvSpPr>
          <p:cNvPr id="13" name="Content Placeholder 12"/>
          <p:cNvSpPr>
            <a:spLocks noGrp="1"/>
          </p:cNvSpPr>
          <p:nvPr>
            <p:ph idx="1"/>
          </p:nvPr>
        </p:nvSpPr>
        <p:spPr>
          <a:xfrm>
            <a:off x="381000" y="990600"/>
            <a:ext cx="8458200" cy="5410200"/>
          </a:xfrm>
        </p:spPr>
        <p:txBody>
          <a:bodyPr/>
          <a:lstStyle/>
          <a:p>
            <a:pPr marL="0">
              <a:spcBef>
                <a:spcPts val="0"/>
              </a:spcBef>
              <a:buNone/>
              <a:defRPr/>
            </a:pPr>
            <a:r>
              <a:rPr lang="en-US" sz="2400" b="1" dirty="0" smtClean="0">
                <a:solidFill>
                  <a:srgbClr val="0070C0"/>
                </a:solidFill>
              </a:rPr>
              <a:t>Students need </a:t>
            </a:r>
            <a:r>
              <a:rPr lang="en-US" altLang="en-US" sz="2400" b="1" dirty="0" smtClean="0">
                <a:solidFill>
                  <a:srgbClr val="0070C0"/>
                </a:solidFill>
              </a:rPr>
              <a:t>additional practice summarizing supporting details from text. </a:t>
            </a:r>
            <a:endParaRPr lang="en-US" sz="2400" b="1" dirty="0" smtClean="0">
              <a:solidFill>
                <a:srgbClr val="0070C0"/>
              </a:solidFill>
            </a:endParaRPr>
          </a:p>
          <a:p>
            <a:pPr marL="182880" indent="0">
              <a:buNone/>
            </a:pPr>
            <a:r>
              <a:rPr lang="en-US" sz="1600" b="1" dirty="0" smtClean="0"/>
              <a:t>from </a:t>
            </a:r>
            <a:r>
              <a:rPr lang="en-US" sz="1600" b="1" i="1" dirty="0" smtClean="0"/>
              <a:t>The Busy Blue Jay</a:t>
            </a:r>
            <a:r>
              <a:rPr lang="en-US" sz="1600" b="1" dirty="0" smtClean="0"/>
              <a:t>, a narrative nonfiction essay by Olive Thorne Miller*</a:t>
            </a:r>
          </a:p>
          <a:p>
            <a:pPr marL="182880" indent="0">
              <a:buNone/>
            </a:pPr>
            <a:r>
              <a:rPr lang="en-US" sz="1800" b="1" dirty="0" smtClean="0"/>
              <a:t>     </a:t>
            </a:r>
            <a:r>
              <a:rPr lang="en-US" sz="1900" b="1" dirty="0" smtClean="0"/>
              <a:t>Many things which </a:t>
            </a:r>
            <a:r>
              <a:rPr lang="en-US" sz="1900" b="1" dirty="0" err="1" smtClean="0"/>
              <a:t>Jakie</a:t>
            </a:r>
            <a:r>
              <a:rPr lang="en-US" sz="1900" b="1" dirty="0" smtClean="0"/>
              <a:t> did were very funny. For instance, he made it his business to clear up the room. When he had more food than he could eat at the moment, he did not leave it around, but put it away carefully,—not in the garbage pail, for that was not in the room, but in some safe nook where it did not offend the eye. Sometimes it was behind the tray in his cage, or among the books on the shelf. The places he liked best were about me,—in the fold of a ruffle or the loop of a bow on my dress, and sometimes in the side of my slipper. The very choicest place of all was in my loosely bound hair. That of course I could not allow, and I had to keep a very close watch of him for fear I might have a bit of bread or meat thrust among my locks. In his clearing up he always went carefully over the floor, picking up pins or any little thing he could find, and I often dropped…buttons, and other small things to give him something to do. These he would pick up and put nicely away.</a:t>
            </a:r>
          </a:p>
          <a:p>
            <a:pPr marL="182880" indent="0">
              <a:buNone/>
            </a:pPr>
            <a:r>
              <a:rPr lang="en-US" altLang="en-US" sz="1000" b="1" i="1" dirty="0" smtClean="0"/>
              <a:t>*Public Domain</a:t>
            </a: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1828800"/>
            <a:ext cx="8382000"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12</a:t>
            </a:fld>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28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5.5h</a:t>
            </a:r>
          </a:p>
        </p:txBody>
      </p:sp>
      <p:sp>
        <p:nvSpPr>
          <p:cNvPr id="13" name="Content Placeholder 12"/>
          <p:cNvSpPr>
            <a:spLocks noGrp="1"/>
          </p:cNvSpPr>
          <p:nvPr>
            <p:ph idx="1"/>
          </p:nvPr>
        </p:nvSpPr>
        <p:spPr>
          <a:xfrm>
            <a:off x="457200" y="1570038"/>
            <a:ext cx="8229600" cy="4525962"/>
          </a:xfrm>
        </p:spPr>
        <p:txBody>
          <a:bodyPr/>
          <a:lstStyle/>
          <a:p>
            <a:pPr marL="182880" indent="0">
              <a:buNone/>
            </a:pPr>
            <a:r>
              <a:rPr lang="en-US" sz="2400" b="1" dirty="0" smtClean="0">
                <a:solidFill>
                  <a:srgbClr val="0070C0"/>
                </a:solidFill>
              </a:rPr>
              <a:t>Students need </a:t>
            </a:r>
            <a:r>
              <a:rPr lang="en-US" altLang="en-US" sz="2400" b="1" dirty="0" smtClean="0">
                <a:solidFill>
                  <a:srgbClr val="0070C0"/>
                </a:solidFill>
              </a:rPr>
              <a:t>additional practice summarizing supporting details from text.</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Complete this web.</a:t>
            </a:r>
          </a:p>
          <a:p>
            <a:pPr marL="0" lvl="0">
              <a:spcBef>
                <a:spcPts val="0"/>
              </a:spcBef>
              <a:buNone/>
              <a:defRPr/>
            </a:pPr>
            <a:endParaRPr lang="en-US" sz="2400" dirty="0" smtClean="0"/>
          </a:p>
          <a:p>
            <a:pPr marL="0">
              <a:spcBef>
                <a:spcPts val="0"/>
              </a:spcBef>
              <a:buFont typeface="Arial" charset="0"/>
              <a:buNone/>
              <a:defRPr/>
            </a:pPr>
            <a:endParaRPr lang="en-US" sz="2400" b="1" dirty="0" smtClean="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 y="4953000"/>
            <a:ext cx="10668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Diagram 24"/>
          <p:cNvGraphicFramePr/>
          <p:nvPr/>
        </p:nvGraphicFramePr>
        <p:xfrm>
          <a:off x="3429000" y="20574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Oval 17"/>
          <p:cNvSpPr/>
          <p:nvPr/>
        </p:nvSpPr>
        <p:spPr>
          <a:xfrm>
            <a:off x="457200" y="3581400"/>
            <a:ext cx="1066800" cy="1295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solidFill>
                  <a:schemeClr val="tx1"/>
                </a:solidFill>
              </a:rPr>
              <a:t>On the book shelf</a:t>
            </a:r>
            <a:endParaRPr lang="en-US" sz="1400" b="1" dirty="0">
              <a:solidFill>
                <a:schemeClr val="tx1"/>
              </a:solidFill>
            </a:endParaRPr>
          </a:p>
        </p:txBody>
      </p:sp>
      <p:sp>
        <p:nvSpPr>
          <p:cNvPr id="19" name="Oval 18"/>
          <p:cNvSpPr/>
          <p:nvPr/>
        </p:nvSpPr>
        <p:spPr>
          <a:xfrm>
            <a:off x="457200" y="4953000"/>
            <a:ext cx="1066800" cy="1295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solidFill>
                  <a:schemeClr val="tx1"/>
                </a:solidFill>
              </a:rPr>
              <a:t>In the ruffle of a dress</a:t>
            </a:r>
            <a:endParaRPr lang="en-US" sz="1400" b="1" dirty="0">
              <a:solidFill>
                <a:schemeClr val="tx1"/>
              </a:solidFill>
            </a:endParaRPr>
          </a:p>
        </p:txBody>
      </p:sp>
      <p:sp>
        <p:nvSpPr>
          <p:cNvPr id="20" name="Oval 19"/>
          <p:cNvSpPr/>
          <p:nvPr/>
        </p:nvSpPr>
        <p:spPr>
          <a:xfrm>
            <a:off x="1600200" y="3581400"/>
            <a:ext cx="1066800" cy="1295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solidFill>
                  <a:schemeClr val="tx1"/>
                </a:solidFill>
              </a:rPr>
              <a:t>Over the floor</a:t>
            </a:r>
            <a:endParaRPr lang="en-US" sz="1400" b="1" dirty="0">
              <a:solidFill>
                <a:schemeClr val="tx1"/>
              </a:solidFill>
            </a:endParaRPr>
          </a:p>
        </p:txBody>
      </p:sp>
      <p:sp>
        <p:nvSpPr>
          <p:cNvPr id="21" name="Oval 20"/>
          <p:cNvSpPr/>
          <p:nvPr/>
        </p:nvSpPr>
        <p:spPr>
          <a:xfrm>
            <a:off x="1600200" y="4953000"/>
            <a:ext cx="1066800" cy="1295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solidFill>
                  <a:schemeClr val="tx1"/>
                </a:solidFill>
              </a:rPr>
              <a:t>Inside the wall</a:t>
            </a:r>
            <a:endParaRPr lang="en-US" sz="1400" b="1" dirty="0">
              <a:solidFill>
                <a:schemeClr val="tx1"/>
              </a:solidFill>
            </a:endParaRPr>
          </a:p>
        </p:txBody>
      </p:sp>
      <p:sp>
        <p:nvSpPr>
          <p:cNvPr id="22" name="Oval 21"/>
          <p:cNvSpPr/>
          <p:nvPr/>
        </p:nvSpPr>
        <p:spPr>
          <a:xfrm>
            <a:off x="2743200" y="3581400"/>
            <a:ext cx="1143000" cy="1295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solidFill>
                  <a:schemeClr val="tx1"/>
                </a:solidFill>
              </a:rPr>
              <a:t>In the garbage pail</a:t>
            </a:r>
            <a:endParaRPr lang="en-US" sz="1400" b="1" dirty="0">
              <a:solidFill>
                <a:schemeClr val="tx1"/>
              </a:solidFill>
            </a:endParaRPr>
          </a:p>
        </p:txBody>
      </p:sp>
      <p:sp>
        <p:nvSpPr>
          <p:cNvPr id="27" name="Oval 26"/>
          <p:cNvSpPr/>
          <p:nvPr/>
        </p:nvSpPr>
        <p:spPr>
          <a:xfrm>
            <a:off x="2743200" y="4876800"/>
            <a:ext cx="1219200" cy="1447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smtClean="0">
                <a:solidFill>
                  <a:schemeClr val="tx1"/>
                </a:solidFill>
              </a:rPr>
              <a:t>In the narrator’s hair</a:t>
            </a:r>
            <a:endParaRPr lang="en-US" sz="1300" b="1" dirty="0">
              <a:solidFill>
                <a:schemeClr val="tx1"/>
              </a:solidFill>
            </a:endParaRPr>
          </a:p>
        </p:txBody>
      </p:sp>
      <p:sp>
        <p:nvSpPr>
          <p:cNvPr id="28" name="Rectangle 27"/>
          <p:cNvSpPr/>
          <p:nvPr/>
        </p:nvSpPr>
        <p:spPr>
          <a:xfrm>
            <a:off x="2743200" y="4876800"/>
            <a:ext cx="12192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57200" y="3581400"/>
            <a:ext cx="10668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13</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11"/>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96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29" grpId="0" animBg="1"/>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More Suggested Practice for SOL 5.5h</a:t>
            </a:r>
          </a:p>
        </p:txBody>
      </p:sp>
      <p:sp>
        <p:nvSpPr>
          <p:cNvPr id="10243" name="Content Placeholder 12"/>
          <p:cNvSpPr>
            <a:spLocks noGrp="1"/>
          </p:cNvSpPr>
          <p:nvPr>
            <p:ph idx="1"/>
          </p:nvPr>
        </p:nvSpPr>
        <p:spPr>
          <a:xfrm>
            <a:off x="533400" y="1295400"/>
            <a:ext cx="8153400" cy="4525962"/>
          </a:xfrm>
        </p:spPr>
        <p:txBody>
          <a:bodyPr/>
          <a:lstStyle/>
          <a:p>
            <a:pPr marL="0" indent="0">
              <a:buNone/>
            </a:pPr>
            <a:r>
              <a:rPr lang="en-US" altLang="en-US" sz="2400" b="1" dirty="0" smtClean="0">
                <a:solidFill>
                  <a:srgbClr val="0070C0"/>
                </a:solidFill>
              </a:rPr>
              <a:t>Students need additional practice summarizing supporting details from text.</a:t>
            </a:r>
          </a:p>
          <a:p>
            <a:pPr marL="0" indent="0">
              <a:lnSpc>
                <a:spcPct val="150000"/>
              </a:lnSpc>
              <a:buNone/>
            </a:pPr>
            <a:r>
              <a:rPr lang="en-US" altLang="en-US" sz="2400" b="1" dirty="0" smtClean="0"/>
              <a:t>Suggestions:</a:t>
            </a:r>
          </a:p>
          <a:p>
            <a:pPr marL="0">
              <a:lnSpc>
                <a:spcPct val="150000"/>
              </a:lnSpc>
              <a:spcBef>
                <a:spcPts val="0"/>
              </a:spcBef>
              <a:defRPr/>
            </a:pPr>
            <a:r>
              <a:rPr lang="en-US" sz="2400" b="1" dirty="0" smtClean="0"/>
              <a:t>What is the best summary of this paragraph?</a:t>
            </a:r>
          </a:p>
          <a:p>
            <a:pPr marL="0">
              <a:spcBef>
                <a:spcPts val="0"/>
              </a:spcBef>
              <a:buNone/>
              <a:defRPr/>
            </a:pPr>
            <a:endParaRPr lang="en-US" sz="2400" b="1" dirty="0" smtClean="0"/>
          </a:p>
          <a:p>
            <a:pPr marL="0">
              <a:spcBef>
                <a:spcPts val="0"/>
              </a:spcBef>
              <a:defRPr/>
            </a:pPr>
            <a:r>
              <a:rPr lang="en-US" sz="2400" b="1" dirty="0" smtClean="0"/>
              <a:t>Which is the least important information to include in a </a:t>
            </a:r>
          </a:p>
          <a:p>
            <a:pPr marL="0">
              <a:spcBef>
                <a:spcPts val="0"/>
              </a:spcBef>
              <a:buNone/>
              <a:defRPr/>
            </a:pPr>
            <a:r>
              <a:rPr lang="en-US" sz="2400" b="1" dirty="0" smtClean="0"/>
              <a:t>     summary of this paragraph?</a:t>
            </a:r>
          </a:p>
          <a:p>
            <a:pPr marL="0">
              <a:spcBef>
                <a:spcPts val="0"/>
              </a:spcBef>
              <a:defRPr/>
            </a:pPr>
            <a:endParaRPr lang="en-US" sz="2400" b="1" dirty="0" smtClean="0"/>
          </a:p>
          <a:p>
            <a:pPr marL="0">
              <a:spcBef>
                <a:spcPts val="0"/>
              </a:spcBef>
              <a:defRPr/>
            </a:pPr>
            <a:r>
              <a:rPr lang="en-US" altLang="en-US" sz="2400" b="1" dirty="0" smtClean="0"/>
              <a:t>Which idea from paragraph </a:t>
            </a:r>
            <a:r>
              <a:rPr lang="en-US" altLang="en-US" sz="2400" b="1" i="1" dirty="0" smtClean="0"/>
              <a:t>___</a:t>
            </a:r>
            <a:r>
              <a:rPr lang="en-US" altLang="en-US" sz="2400" b="1" dirty="0" smtClean="0"/>
              <a:t> should be added to a </a:t>
            </a:r>
          </a:p>
          <a:p>
            <a:pPr marL="0">
              <a:spcBef>
                <a:spcPts val="0"/>
              </a:spcBef>
              <a:buNone/>
              <a:defRPr/>
            </a:pPr>
            <a:r>
              <a:rPr lang="en-US" altLang="en-US" sz="2400" b="1" dirty="0" smtClean="0"/>
              <a:t>     summary of the story?</a:t>
            </a:r>
          </a:p>
          <a:p>
            <a:pPr marL="0">
              <a:spcBef>
                <a:spcPts val="0"/>
              </a:spcBef>
              <a:buNone/>
              <a:defRPr/>
            </a:pPr>
            <a:endParaRPr lang="en-US" altLang="en-US" sz="2400" b="1" dirty="0" smtClean="0"/>
          </a:p>
          <a:p>
            <a:pPr marL="0">
              <a:spcBef>
                <a:spcPts val="0"/>
              </a:spcBef>
              <a:defRPr/>
            </a:pPr>
            <a:r>
              <a:rPr lang="en-US" altLang="en-US" sz="2400" b="1" dirty="0" smtClean="0"/>
              <a:t>Select the sentence that is the best summary of </a:t>
            </a:r>
          </a:p>
          <a:p>
            <a:pPr marL="0">
              <a:spcBef>
                <a:spcPts val="0"/>
              </a:spcBef>
              <a:buNone/>
              <a:defRPr/>
            </a:pPr>
            <a:r>
              <a:rPr lang="en-US" altLang="en-US" sz="2400" b="1" dirty="0" smtClean="0"/>
              <a:t>     paragraphs ___</a:t>
            </a:r>
            <a:r>
              <a:rPr lang="en-US" altLang="en-US" sz="2400" b="1" i="1" dirty="0" smtClean="0"/>
              <a:t> </a:t>
            </a:r>
            <a:r>
              <a:rPr lang="en-US" altLang="en-US" sz="2400" b="1" dirty="0" smtClean="0"/>
              <a:t>– </a:t>
            </a:r>
            <a:r>
              <a:rPr lang="en-US" altLang="en-US" sz="2400" b="1" i="1" dirty="0" smtClean="0"/>
              <a:t>___</a:t>
            </a:r>
            <a:r>
              <a:rPr lang="en-US" altLang="en-US" sz="2400" b="1" dirty="0" smtClean="0"/>
              <a:t>.</a:t>
            </a:r>
          </a:p>
          <a:p>
            <a:pPr marL="0">
              <a:spcBef>
                <a:spcPts val="0"/>
              </a:spcBef>
              <a:defRPr/>
            </a:pPr>
            <a:endParaRPr lang="en-US" sz="2400" b="1" dirty="0" smtClean="0"/>
          </a:p>
          <a:p>
            <a:pPr marL="0">
              <a:spcBef>
                <a:spcPts val="0"/>
              </a:spcBef>
              <a:defRPr/>
            </a:pPr>
            <a:endParaRPr lang="en-US" altLang="en-US" sz="2400" b="1" dirty="0" smtClean="0"/>
          </a:p>
          <a:p>
            <a:pPr marL="0" indent="0">
              <a:buFont typeface="Arial" charset="0"/>
              <a:buNone/>
            </a:pPr>
            <a:endParaRPr lang="en-US" altLang="en-US" sz="1800" b="1" dirty="0" smtClean="0"/>
          </a:p>
          <a:p>
            <a:pPr marL="0" indent="0">
              <a:buFont typeface="Arial" charset="0"/>
              <a:buNone/>
            </a:pPr>
            <a:endParaRPr lang="en-US" altLang="en-US" sz="1800" b="1" dirty="0" smtClean="0"/>
          </a:p>
          <a:p>
            <a:pPr marL="0" indent="0">
              <a:buFont typeface="Arial" charset="0"/>
              <a:buNone/>
            </a:pPr>
            <a:endParaRPr lang="en-US" altLang="en-US" sz="2400" b="1" dirty="0" smtClean="0"/>
          </a:p>
          <a:p>
            <a:pPr marL="0" indent="0">
              <a:buFont typeface="Arial" charset="0"/>
              <a:buNone/>
            </a:pPr>
            <a:endParaRPr lang="en-US" altLang="en-US" sz="2400" b="1" dirty="0" smtClean="0"/>
          </a:p>
          <a:p>
            <a:pPr marL="0" indent="0">
              <a:buFont typeface="Arial" charset="0"/>
              <a:buNone/>
            </a:pPr>
            <a:endParaRPr lang="en-US" altLang="en-US" sz="2400" b="1" dirty="0" smtClean="0"/>
          </a:p>
          <a:p>
            <a:pPr marL="0" indent="0">
              <a:buFont typeface="Arial" charset="0"/>
              <a:buNone/>
            </a:pPr>
            <a:endParaRPr lang="en-US" altLang="en-US" sz="1800" b="1" dirty="0" smtClean="0"/>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14</a:t>
            </a:fld>
            <a:endParaRPr lang="en-US"/>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46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5.5i</a:t>
            </a:r>
          </a:p>
        </p:txBody>
      </p:sp>
      <p:sp>
        <p:nvSpPr>
          <p:cNvPr id="10243" name="Content Placeholder 12"/>
          <p:cNvSpPr>
            <a:spLocks noGrp="1"/>
          </p:cNvSpPr>
          <p:nvPr>
            <p:ph idx="1"/>
          </p:nvPr>
        </p:nvSpPr>
        <p:spPr>
          <a:xfrm>
            <a:off x="533400" y="1371600"/>
            <a:ext cx="8153400" cy="4525962"/>
          </a:xfrm>
        </p:spPr>
        <p:txBody>
          <a:bodyPr/>
          <a:lstStyle/>
          <a:p>
            <a:pPr marL="0" indent="0">
              <a:buNone/>
            </a:pPr>
            <a:r>
              <a:rPr lang="en-US" altLang="en-US" sz="2400" b="1" dirty="0" smtClean="0">
                <a:solidFill>
                  <a:srgbClr val="0070C0"/>
                </a:solidFill>
              </a:rPr>
              <a:t>Students need additional practice drawing conclusions and making inferences from text.</a:t>
            </a:r>
          </a:p>
          <a:p>
            <a:pPr marL="0" indent="0">
              <a:buNone/>
            </a:pPr>
            <a:r>
              <a:rPr lang="en-US" altLang="en-US" sz="1600" b="1" dirty="0" smtClean="0"/>
              <a:t>from </a:t>
            </a:r>
            <a:r>
              <a:rPr lang="en-US" altLang="en-US" sz="1600" b="1" i="1" dirty="0" smtClean="0"/>
              <a:t>A Little Princess</a:t>
            </a:r>
            <a:r>
              <a:rPr lang="en-US" altLang="en-US" sz="1600" b="1" dirty="0" smtClean="0"/>
              <a:t> by Frances Hodgson Burnett*  </a:t>
            </a:r>
          </a:p>
          <a:p>
            <a:pPr marL="0" indent="0">
              <a:buNone/>
            </a:pPr>
            <a:r>
              <a:rPr lang="en-US" altLang="en-US" sz="2000" b="1" dirty="0" smtClean="0"/>
              <a:t>     </a:t>
            </a:r>
            <a:r>
              <a:rPr lang="en-US" sz="2000" b="1" dirty="0" smtClean="0"/>
              <a:t>“Here we are, Sara,” said Captain Crewe, making his voice sound as cheerful as possible. Then he lifted her out of the cab and they mounted the steps and rang the bell. Sara often thought afterward that the house was somehow exactly like Miss Minchin. It was respectable and well furnished, but everything in it was ugly; and the very armchairs seemed to have hard bones in them. In the hall everything was hard and polished—even the red cheeks of the moon face on the tall clock in the corner had a severe varnished look. The drawing room into which they were ushered was covered by a carpet with a square pattern upon it, the chairs were square, and a heavy marble timepiece stood upon the heavy marble mantel.</a:t>
            </a:r>
          </a:p>
          <a:p>
            <a:pPr marL="0" indent="0">
              <a:buNone/>
            </a:pPr>
            <a:r>
              <a:rPr lang="en-US" altLang="en-US" sz="1000" b="1" i="1" dirty="0" smtClean="0"/>
              <a:t>*Public Domain</a:t>
            </a:r>
          </a:p>
          <a:p>
            <a:pPr marL="0" indent="0">
              <a:buFont typeface="Arial" charset="0"/>
              <a:buNone/>
            </a:pPr>
            <a:endParaRPr lang="en-US" altLang="en-US" sz="1600" b="1" dirty="0" smtClean="0"/>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33400" y="2133600"/>
            <a:ext cx="81534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15</a:t>
            </a:fld>
            <a:endParaRPr lang="en-US"/>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419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5.5i</a:t>
            </a:r>
          </a:p>
        </p:txBody>
      </p:sp>
      <p:sp>
        <p:nvSpPr>
          <p:cNvPr id="10243" name="Content Placeholder 12"/>
          <p:cNvSpPr>
            <a:spLocks noGrp="1"/>
          </p:cNvSpPr>
          <p:nvPr>
            <p:ph idx="1"/>
          </p:nvPr>
        </p:nvSpPr>
        <p:spPr>
          <a:xfrm>
            <a:off x="533400" y="1295400"/>
            <a:ext cx="8153400" cy="4525962"/>
          </a:xfrm>
        </p:spPr>
        <p:txBody>
          <a:bodyPr/>
          <a:lstStyle/>
          <a:p>
            <a:pPr marL="0" indent="0">
              <a:buNone/>
            </a:pPr>
            <a:r>
              <a:rPr lang="en-US" altLang="en-US" sz="2400" b="1" dirty="0" smtClean="0">
                <a:solidFill>
                  <a:srgbClr val="0070C0"/>
                </a:solidFill>
              </a:rPr>
              <a:t>Students need additional practice drawing conclusions and making inferences from text.</a:t>
            </a:r>
          </a:p>
          <a:p>
            <a:pPr marL="0" indent="0">
              <a:buFont typeface="Arial" charset="0"/>
              <a:buNone/>
            </a:pPr>
            <a:r>
              <a:rPr lang="en-US" altLang="en-US" sz="2400" b="1" dirty="0" smtClean="0"/>
              <a:t>Why does Captain Crewe make “his voice seem as cheerful as possible”? </a:t>
            </a:r>
            <a:r>
              <a:rPr lang="en-US" altLang="en-US" sz="1800" b="1" dirty="0" smtClean="0">
                <a:solidFill>
                  <a:srgbClr val="C00000"/>
                </a:solidFill>
              </a:rPr>
              <a:t>Possible Answers:  He is only pretending to feel cheerful in front of Sara. He has a bad feeling. He has to be brave. Etc.</a:t>
            </a:r>
            <a:endParaRPr lang="en-US" altLang="en-US" sz="2400" b="1" dirty="0" smtClean="0"/>
          </a:p>
          <a:p>
            <a:pPr marL="0" indent="0">
              <a:buNone/>
            </a:pPr>
            <a:r>
              <a:rPr lang="en-US" altLang="en-US" sz="2400" b="1" dirty="0" smtClean="0"/>
              <a:t>What words or phrases help the reader infer that the setting is not a place for children? </a:t>
            </a:r>
            <a:r>
              <a:rPr lang="en-US" altLang="en-US" sz="1800" b="1" dirty="0" smtClean="0">
                <a:solidFill>
                  <a:srgbClr val="C00000"/>
                </a:solidFill>
              </a:rPr>
              <a:t>Possible Answers: </a:t>
            </a:r>
            <a:r>
              <a:rPr lang="en-US" sz="1800" b="1" dirty="0" smtClean="0">
                <a:solidFill>
                  <a:srgbClr val="C00000"/>
                </a:solidFill>
              </a:rPr>
              <a:t>the very armchairs seemed to have hard bones in them, everything was hard and polished, the red cheeks of the moon face on the tall clock in the corner had a severe varnished look, a heavy marble timepiece stood upon the heavy marble mantel</a:t>
            </a:r>
            <a:endParaRPr lang="en-US" altLang="en-US" sz="1800" b="1" dirty="0" smtClean="0">
              <a:solidFill>
                <a:srgbClr val="C00000"/>
              </a:solidFill>
            </a:endParaRPr>
          </a:p>
          <a:p>
            <a:pPr marL="0" indent="0">
              <a:buNone/>
            </a:pPr>
            <a:r>
              <a:rPr lang="en-US" altLang="en-US" sz="2400" b="1" dirty="0" smtClean="0"/>
              <a:t>What can the reader infer about Miss Minchin from the description of the setting? </a:t>
            </a:r>
            <a:r>
              <a:rPr lang="en-US" altLang="en-US" sz="1800" b="1" dirty="0" smtClean="0">
                <a:solidFill>
                  <a:srgbClr val="C00000"/>
                </a:solidFill>
              </a:rPr>
              <a:t>Possible Answers: She is serious. She is not kind. Etc.</a:t>
            </a:r>
          </a:p>
          <a:p>
            <a:pPr marL="0" indent="0">
              <a:buNone/>
            </a:pPr>
            <a:r>
              <a:rPr lang="en-US" altLang="en-US" sz="2400" b="1" dirty="0" smtClean="0"/>
              <a:t>What words best describes how Sara feels about Miss Minchin? </a:t>
            </a:r>
            <a:r>
              <a:rPr lang="en-US" altLang="en-US" sz="1800" b="1" dirty="0" smtClean="0">
                <a:solidFill>
                  <a:srgbClr val="C00000"/>
                </a:solidFill>
              </a:rPr>
              <a:t>Possible Answers: fear, concern, scorn, disdain, disapproval, etc.</a:t>
            </a:r>
            <a:endParaRPr lang="en-US" altLang="en-US" sz="2400" b="1" dirty="0" smtClean="0">
              <a:solidFill>
                <a:srgbClr val="C00000"/>
              </a:solidFill>
            </a:endParaRPr>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62900" y="603885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381000" y="6492875"/>
            <a:ext cx="381000" cy="365125"/>
          </a:xfrm>
        </p:spPr>
        <p:txBody>
          <a:bodyPr/>
          <a:lstStyle/>
          <a:p>
            <a:pPr>
              <a:defRPr/>
            </a:pPr>
            <a:fld id="{E70575C0-D166-4C62-95AB-30299E73D2A5}" type="slidenum">
              <a:rPr lang="en-US" smtClean="0"/>
              <a:pPr>
                <a:defRPr/>
              </a:pPr>
              <a:t>16</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196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228600"/>
            <a:ext cx="8839200" cy="1143000"/>
          </a:xfrm>
        </p:spPr>
        <p:txBody>
          <a:bodyPr/>
          <a:lstStyle/>
          <a:p>
            <a:r>
              <a:rPr lang="en-US" altLang="en-US" sz="3200" b="1" dirty="0" smtClean="0">
                <a:solidFill>
                  <a:srgbClr val="0033CC"/>
                </a:solidFill>
              </a:rPr>
              <a:t>More Suggested Practice for SOL 5.5i</a:t>
            </a:r>
          </a:p>
        </p:txBody>
      </p:sp>
      <p:sp>
        <p:nvSpPr>
          <p:cNvPr id="10243" name="Content Placeholder 12"/>
          <p:cNvSpPr>
            <a:spLocks noGrp="1"/>
          </p:cNvSpPr>
          <p:nvPr>
            <p:ph idx="1"/>
          </p:nvPr>
        </p:nvSpPr>
        <p:spPr>
          <a:xfrm>
            <a:off x="381000" y="1066800"/>
            <a:ext cx="8534400" cy="5562600"/>
          </a:xfrm>
        </p:spPr>
        <p:txBody>
          <a:bodyPr/>
          <a:lstStyle/>
          <a:p>
            <a:pPr marL="0" indent="0">
              <a:buNone/>
            </a:pPr>
            <a:r>
              <a:rPr lang="en-US" altLang="en-US" sz="2400" b="1" dirty="0" smtClean="0">
                <a:solidFill>
                  <a:srgbClr val="0070C0"/>
                </a:solidFill>
              </a:rPr>
              <a:t>Students need additional practice drawing conclusions and making inferences from text.</a:t>
            </a:r>
          </a:p>
          <a:p>
            <a:pPr marL="182880" indent="0">
              <a:buFont typeface="Arial" charset="0"/>
              <a:buNone/>
            </a:pPr>
            <a:endParaRPr lang="en-US" altLang="en-US" sz="2400" b="1" dirty="0" smtClean="0">
              <a:solidFill>
                <a:srgbClr val="0070C0"/>
              </a:solidFill>
            </a:endParaRPr>
          </a:p>
          <a:p>
            <a:pPr marL="182880" indent="0">
              <a:buFont typeface="Arial" charset="0"/>
              <a:buNone/>
            </a:pPr>
            <a:r>
              <a:rPr lang="en-US" altLang="en-US" sz="2400" b="1" dirty="0" smtClean="0"/>
              <a:t>Suggestions:</a:t>
            </a:r>
          </a:p>
          <a:p>
            <a:pPr marL="182880" indent="0">
              <a:buFont typeface="Arial" pitchFamily="34" charset="0"/>
              <a:buChar char="•"/>
            </a:pPr>
            <a:r>
              <a:rPr lang="en-US" altLang="en-US" sz="2400" b="1" dirty="0" smtClean="0"/>
              <a:t>   Based on this information, what can the reader conclude </a:t>
            </a:r>
          </a:p>
          <a:p>
            <a:pPr marL="182880" indent="0">
              <a:buNone/>
            </a:pPr>
            <a:r>
              <a:rPr lang="en-US" altLang="en-US" sz="2400" b="1" dirty="0" smtClean="0"/>
              <a:t>     about _____ ?</a:t>
            </a:r>
          </a:p>
          <a:p>
            <a:pPr marL="182880" indent="0">
              <a:buFont typeface="Arial" pitchFamily="34" charset="0"/>
              <a:buChar char="•"/>
            </a:pPr>
            <a:r>
              <a:rPr lang="en-US" altLang="en-US" sz="2400" b="1" dirty="0" smtClean="0"/>
              <a:t>   What can the reader assume about _____?</a:t>
            </a:r>
          </a:p>
          <a:p>
            <a:pPr marL="182880" indent="0">
              <a:buFont typeface="Arial" pitchFamily="34" charset="0"/>
              <a:buChar char="•"/>
            </a:pPr>
            <a:r>
              <a:rPr lang="en-US" altLang="en-US" sz="2400" b="1" dirty="0" smtClean="0"/>
              <a:t>   After reading paragraph </a:t>
            </a:r>
            <a:r>
              <a:rPr lang="en-US" altLang="en-US" sz="2400" b="1" i="1" dirty="0" smtClean="0"/>
              <a:t>___</a:t>
            </a:r>
            <a:r>
              <a:rPr lang="en-US" altLang="en-US" sz="2400" b="1" dirty="0" smtClean="0"/>
              <a:t>, the reader can best infer that –</a:t>
            </a:r>
          </a:p>
          <a:p>
            <a:pPr marL="182880" indent="0">
              <a:buFont typeface="Arial" pitchFamily="34" charset="0"/>
              <a:buChar char="•"/>
            </a:pPr>
            <a:r>
              <a:rPr lang="en-US" altLang="en-US" sz="2400" b="1" dirty="0" smtClean="0"/>
              <a:t>   What does the author suggest by including this paragraph? </a:t>
            </a:r>
          </a:p>
          <a:p>
            <a:pPr marL="182880" indent="0">
              <a:buFont typeface="Arial" pitchFamily="34" charset="0"/>
              <a:buChar char="•"/>
            </a:pPr>
            <a:r>
              <a:rPr lang="en-US" altLang="en-US" sz="2400" b="1" dirty="0" smtClean="0"/>
              <a:t>   The author includes these sentences mainly to help the </a:t>
            </a:r>
          </a:p>
          <a:p>
            <a:pPr marL="182880" indent="0">
              <a:buNone/>
            </a:pPr>
            <a:r>
              <a:rPr lang="en-US" altLang="en-US" sz="2400" b="1" dirty="0" smtClean="0"/>
              <a:t>     reader understand that –</a:t>
            </a:r>
          </a:p>
          <a:p>
            <a:pPr marL="182880" indent="0">
              <a:buNone/>
            </a:pPr>
            <a:endParaRPr lang="en-US" altLang="en-US" sz="2400" b="1" dirty="0" smtClean="0"/>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17</a:t>
            </a:fld>
            <a:endParaRPr lang="en-US"/>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52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228600"/>
            <a:ext cx="8839200" cy="1143000"/>
          </a:xfrm>
        </p:spPr>
        <p:txBody>
          <a:bodyPr/>
          <a:lstStyle/>
          <a:p>
            <a:r>
              <a:rPr lang="en-US" altLang="en-US" sz="3200" b="1" dirty="0" smtClean="0">
                <a:solidFill>
                  <a:srgbClr val="0033CC"/>
                </a:solidFill>
              </a:rPr>
              <a:t>Suggested Practice for SOL 5.5j</a:t>
            </a:r>
          </a:p>
        </p:txBody>
      </p:sp>
      <p:sp>
        <p:nvSpPr>
          <p:cNvPr id="10243" name="Content Placeholder 12"/>
          <p:cNvSpPr>
            <a:spLocks noGrp="1"/>
          </p:cNvSpPr>
          <p:nvPr>
            <p:ph idx="1"/>
          </p:nvPr>
        </p:nvSpPr>
        <p:spPr>
          <a:xfrm>
            <a:off x="381000" y="1066800"/>
            <a:ext cx="8534400" cy="5562600"/>
          </a:xfrm>
        </p:spPr>
        <p:txBody>
          <a:bodyPr/>
          <a:lstStyle/>
          <a:p>
            <a:pPr marL="182880" indent="0">
              <a:buFont typeface="Arial" charset="0"/>
              <a:buNone/>
            </a:pPr>
            <a:r>
              <a:rPr lang="en-US" altLang="en-US" sz="2400" b="1" dirty="0" smtClean="0">
                <a:solidFill>
                  <a:srgbClr val="0070C0"/>
                </a:solidFill>
              </a:rPr>
              <a:t>Students need additional practice identifying cause and effect relationships.</a:t>
            </a:r>
          </a:p>
          <a:p>
            <a:pPr marL="182880" indent="0">
              <a:lnSpc>
                <a:spcPct val="150000"/>
              </a:lnSpc>
              <a:buFont typeface="Arial" charset="0"/>
              <a:buNone/>
            </a:pPr>
            <a:r>
              <a:rPr lang="en-US" altLang="en-US" sz="2400" b="1" dirty="0" smtClean="0"/>
              <a:t>Suggestions:</a:t>
            </a:r>
          </a:p>
          <a:p>
            <a:pPr marL="182880" indent="0">
              <a:lnSpc>
                <a:spcPct val="150000"/>
              </a:lnSpc>
              <a:buFont typeface="Arial" pitchFamily="34" charset="0"/>
              <a:buChar char="•"/>
            </a:pPr>
            <a:r>
              <a:rPr lang="en-US" altLang="en-US" sz="2400" b="1" dirty="0" smtClean="0"/>
              <a:t>   What caused _____ to _____ ?</a:t>
            </a:r>
          </a:p>
          <a:p>
            <a:pPr marL="182880" indent="0">
              <a:lnSpc>
                <a:spcPct val="150000"/>
              </a:lnSpc>
              <a:buFont typeface="Arial" pitchFamily="34" charset="0"/>
              <a:buChar char="•"/>
            </a:pPr>
            <a:r>
              <a:rPr lang="en-US" altLang="en-US" sz="2400" b="1" dirty="0" smtClean="0"/>
              <a:t>   Which event happened because _____ ?</a:t>
            </a:r>
          </a:p>
          <a:p>
            <a:pPr marL="182880" indent="0">
              <a:lnSpc>
                <a:spcPct val="150000"/>
              </a:lnSpc>
              <a:buFont typeface="Arial" pitchFamily="34" charset="0"/>
              <a:buChar char="•"/>
            </a:pPr>
            <a:r>
              <a:rPr lang="en-US" altLang="en-US" sz="2400" b="1" dirty="0" smtClean="0"/>
              <a:t>   The character chooses to _____ because –</a:t>
            </a:r>
          </a:p>
          <a:p>
            <a:pPr marL="182880" indent="0">
              <a:lnSpc>
                <a:spcPct val="150000"/>
              </a:lnSpc>
              <a:buFont typeface="Arial" pitchFamily="34" charset="0"/>
              <a:buChar char="•"/>
            </a:pPr>
            <a:r>
              <a:rPr lang="en-US" altLang="en-US" sz="2400" b="1" dirty="0" smtClean="0"/>
              <a:t>   What is the reason that _____ ? </a:t>
            </a:r>
          </a:p>
          <a:p>
            <a:pPr marL="182880" indent="0">
              <a:lnSpc>
                <a:spcPct val="150000"/>
              </a:lnSpc>
              <a:buFont typeface="Arial" pitchFamily="34" charset="0"/>
              <a:buChar char="•"/>
            </a:pPr>
            <a:r>
              <a:rPr lang="en-US" altLang="en-US" sz="2400" b="1" dirty="0" smtClean="0"/>
              <a:t>   Why did _____ ?</a:t>
            </a:r>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18</a:t>
            </a:fld>
            <a:endParaRPr lang="en-US"/>
          </a:p>
        </p:txBody>
      </p:sp>
      <p:pic>
        <p:nvPicPr>
          <p:cNvPr id="6" name="Audio 5">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455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304800" y="228600"/>
            <a:ext cx="8839200" cy="1143000"/>
          </a:xfrm>
        </p:spPr>
        <p:txBody>
          <a:bodyPr/>
          <a:lstStyle/>
          <a:p>
            <a:r>
              <a:rPr lang="en-US" altLang="en-US" sz="3200" b="1" dirty="0" smtClean="0">
                <a:solidFill>
                  <a:srgbClr val="0033CC"/>
                </a:solidFill>
              </a:rPr>
              <a:t>More Suggested Practice for SOL 5.5j</a:t>
            </a:r>
          </a:p>
        </p:txBody>
      </p:sp>
      <p:sp>
        <p:nvSpPr>
          <p:cNvPr id="13" name="Content Placeholder 12"/>
          <p:cNvSpPr>
            <a:spLocks noGrp="1"/>
          </p:cNvSpPr>
          <p:nvPr>
            <p:ph idx="1"/>
          </p:nvPr>
        </p:nvSpPr>
        <p:spPr>
          <a:xfrm>
            <a:off x="381000" y="990600"/>
            <a:ext cx="8458200" cy="5410200"/>
          </a:xfrm>
        </p:spPr>
        <p:txBody>
          <a:bodyPr/>
          <a:lstStyle/>
          <a:p>
            <a:pPr marL="0">
              <a:spcBef>
                <a:spcPts val="0"/>
              </a:spcBef>
              <a:buNone/>
              <a:defRPr/>
            </a:pPr>
            <a:r>
              <a:rPr lang="en-US" sz="2400" b="1" dirty="0" smtClean="0">
                <a:solidFill>
                  <a:srgbClr val="0070C0"/>
                </a:solidFill>
              </a:rPr>
              <a:t>Students need </a:t>
            </a:r>
            <a:r>
              <a:rPr lang="en-US" altLang="en-US" sz="2400" b="1" dirty="0" smtClean="0">
                <a:solidFill>
                  <a:srgbClr val="0070C0"/>
                </a:solidFill>
              </a:rPr>
              <a:t>additional practice identifying cause and effect relationships. </a:t>
            </a:r>
            <a:endParaRPr lang="en-US" sz="2400" b="1" dirty="0" smtClean="0">
              <a:solidFill>
                <a:srgbClr val="0070C0"/>
              </a:solidFill>
            </a:endParaRPr>
          </a:p>
          <a:p>
            <a:pPr marL="182880" indent="0">
              <a:lnSpc>
                <a:spcPct val="150000"/>
              </a:lnSpc>
              <a:buNone/>
            </a:pPr>
            <a:endParaRPr lang="en-US" sz="1800" b="1" dirty="0" smtClean="0"/>
          </a:p>
          <a:p>
            <a:pPr marL="182880" indent="0">
              <a:lnSpc>
                <a:spcPct val="150000"/>
              </a:lnSpc>
              <a:buNone/>
            </a:pPr>
            <a:r>
              <a:rPr lang="en-US" sz="1800" b="1" dirty="0" smtClean="0"/>
              <a:t>from </a:t>
            </a:r>
            <a:r>
              <a:rPr lang="en-US" sz="1800" b="1" i="1" dirty="0" smtClean="0"/>
              <a:t>The Busy Blue Jay</a:t>
            </a:r>
            <a:r>
              <a:rPr lang="en-US" sz="1800" b="1" dirty="0" smtClean="0"/>
              <a:t> by Olive Thorne Miller*</a:t>
            </a:r>
          </a:p>
          <a:p>
            <a:pPr>
              <a:buNone/>
            </a:pPr>
            <a:r>
              <a:rPr lang="en-US" sz="1800" b="1" dirty="0" smtClean="0"/>
              <a:t>	</a:t>
            </a:r>
            <a:r>
              <a:rPr lang="en-US" sz="2400" b="1" dirty="0" smtClean="0"/>
              <a:t> He was a timid little fellow. Wind or storm outside the windows made him wild. He would fly around the room, squawking at the top of his voice; and the horrible tinhorns the boys liked to blow at Thanksgiving and Christmas drove him frantic. Once I brought a Christmas tree into the room to please the birds, and all were delighted with it except my poor little blue jay, who was much afraid of it. Think of the sadness of a bird being afraid of a tree!</a:t>
            </a:r>
          </a:p>
          <a:p>
            <a:pPr>
              <a:buNone/>
            </a:pPr>
            <a:r>
              <a:rPr lang="en-US" sz="1000" b="1" i="1" dirty="0" smtClean="0"/>
              <a:t>         *Public Domain</a:t>
            </a: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2209800"/>
            <a:ext cx="8229600" cy="388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19</a:t>
            </a:fld>
            <a:endParaRPr lang="en-US"/>
          </a:p>
        </p:txBody>
      </p:sp>
      <p:pic>
        <p:nvPicPr>
          <p:cNvPr id="6" name="Audio 5">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52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a:xfrm>
            <a:off x="304800" y="685800"/>
            <a:ext cx="8839200" cy="1143000"/>
          </a:xfrm>
        </p:spPr>
        <p:txBody>
          <a:bodyPr/>
          <a:lstStyle/>
          <a:p>
            <a:r>
              <a:rPr lang="en-US" altLang="en-US" sz="3200" b="1" dirty="0" smtClean="0">
                <a:solidFill>
                  <a:srgbClr val="0033CC"/>
                </a:solidFill>
              </a:rPr>
              <a:t>Using Word Analysis Strategies </a:t>
            </a:r>
            <a:br>
              <a:rPr lang="en-US" altLang="en-US" sz="3200" b="1" dirty="0" smtClean="0">
                <a:solidFill>
                  <a:srgbClr val="0033CC"/>
                </a:solidFill>
              </a:rPr>
            </a:br>
            <a:endParaRPr lang="en-US" altLang="en-US" sz="3200" b="1" dirty="0" smtClean="0">
              <a:solidFill>
                <a:srgbClr val="0033CC"/>
              </a:solidFill>
            </a:endParaRP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smtClean="0"/>
              <a:t>SOL  5.4 - The student will expand vocabulary when reading.</a:t>
            </a:r>
          </a:p>
          <a:p>
            <a:pPr marL="0" indent="-457200">
              <a:spcBef>
                <a:spcPts val="0"/>
              </a:spcBef>
              <a:buNone/>
              <a:defRPr/>
            </a:pPr>
            <a:endParaRPr lang="en-US" sz="2400" b="1" dirty="0" smtClean="0">
              <a:solidFill>
                <a:srgbClr val="0070C0"/>
              </a:solidFill>
            </a:endParaRPr>
          </a:p>
          <a:p>
            <a:pPr marL="0" indent="-457200">
              <a:spcBef>
                <a:spcPts val="0"/>
              </a:spcBef>
              <a:buNone/>
              <a:defRPr/>
            </a:pPr>
            <a:r>
              <a:rPr lang="en-US" sz="2400" b="1" dirty="0" smtClean="0">
                <a:solidFill>
                  <a:srgbClr val="0070C0"/>
                </a:solidFill>
              </a:rPr>
              <a:t>a) Use context to clarify meaning of unfamiliar words and    </a:t>
            </a:r>
          </a:p>
          <a:p>
            <a:pPr marL="0" indent="-457200">
              <a:spcBef>
                <a:spcPts val="0"/>
              </a:spcBef>
              <a:buNone/>
              <a:defRPr/>
            </a:pPr>
            <a:r>
              <a:rPr lang="en-US" sz="2400" b="1" dirty="0" smtClean="0">
                <a:solidFill>
                  <a:srgbClr val="0070C0"/>
                </a:solidFill>
              </a:rPr>
              <a:t>     phrases.</a:t>
            </a:r>
          </a:p>
          <a:p>
            <a:pPr marL="0" indent="-457200">
              <a:spcBef>
                <a:spcPts val="0"/>
              </a:spcBef>
              <a:buNone/>
              <a:defRPr/>
            </a:pPr>
            <a:r>
              <a:rPr lang="en-US" sz="2400" b="1" dirty="0" smtClean="0"/>
              <a:t>b) Use context and sentence structure to determine meanings </a:t>
            </a:r>
          </a:p>
          <a:p>
            <a:pPr marL="0" indent="-457200">
              <a:spcBef>
                <a:spcPts val="0"/>
              </a:spcBef>
              <a:buNone/>
              <a:defRPr/>
            </a:pPr>
            <a:r>
              <a:rPr lang="en-US" sz="2400" b="1" dirty="0" smtClean="0"/>
              <a:t>     and differentiate among multiple meanings of words.</a:t>
            </a:r>
          </a:p>
          <a:p>
            <a:pPr marL="0" indent="-457200">
              <a:spcBef>
                <a:spcPts val="0"/>
              </a:spcBef>
              <a:buNone/>
              <a:defRPr/>
            </a:pPr>
            <a:r>
              <a:rPr lang="en-US" sz="2400" b="1" dirty="0" smtClean="0">
                <a:solidFill>
                  <a:srgbClr val="0070C0"/>
                </a:solidFill>
                <a:latin typeface="+mj-lt"/>
              </a:rPr>
              <a:t>c) Use knowledge of roots, affixes, synonyms, antonyms, </a:t>
            </a:r>
            <a:r>
              <a:rPr lang="en-US" sz="2400" b="1" dirty="0" smtClean="0">
                <a:latin typeface="+mj-lt"/>
              </a:rPr>
              <a:t>and</a:t>
            </a:r>
            <a:r>
              <a:rPr lang="en-US" sz="2400" b="1" dirty="0" smtClean="0">
                <a:solidFill>
                  <a:srgbClr val="0070C0"/>
                </a:solidFill>
                <a:latin typeface="+mj-lt"/>
              </a:rPr>
              <a:t> </a:t>
            </a:r>
          </a:p>
          <a:p>
            <a:pPr marL="0" indent="-457200">
              <a:spcBef>
                <a:spcPts val="0"/>
              </a:spcBef>
              <a:buNone/>
              <a:defRPr/>
            </a:pPr>
            <a:r>
              <a:rPr lang="en-US" sz="2400" b="1" dirty="0" smtClean="0">
                <a:solidFill>
                  <a:srgbClr val="0070C0"/>
                </a:solidFill>
                <a:latin typeface="+mj-lt"/>
              </a:rPr>
              <a:t>     </a:t>
            </a:r>
            <a:r>
              <a:rPr lang="en-US" sz="2400" b="1" dirty="0" smtClean="0">
                <a:latin typeface="+mj-lt"/>
              </a:rPr>
              <a:t>homophones.</a:t>
            </a:r>
          </a:p>
          <a:p>
            <a:pPr marL="457200" indent="-457200">
              <a:spcBef>
                <a:spcPts val="0"/>
              </a:spcBef>
              <a:buFont typeface="Arial" charset="0"/>
              <a:buNone/>
              <a:defRPr/>
            </a:pPr>
            <a:r>
              <a:rPr lang="en-US" sz="2400" b="1" dirty="0" smtClean="0">
                <a:solidFill>
                  <a:srgbClr val="0070C0"/>
                </a:solidFill>
                <a:latin typeface="+mj-lt"/>
              </a:rPr>
              <a:t>d) Identify author’s use of figurative language.</a:t>
            </a:r>
          </a:p>
          <a:p>
            <a:pPr marL="457200" indent="-457200">
              <a:spcBef>
                <a:spcPts val="0"/>
              </a:spcBef>
              <a:buFont typeface="Arial" charset="0"/>
              <a:buNone/>
              <a:defRPr/>
            </a:pPr>
            <a:r>
              <a:rPr lang="en-US" sz="2400" b="1" dirty="0" smtClean="0">
                <a:latin typeface="+mj-lt"/>
              </a:rPr>
              <a:t>e) Use dictionary, glossary, thesaurus, and other word</a:t>
            </a:r>
          </a:p>
          <a:p>
            <a:pPr marL="457200" indent="-457200">
              <a:spcBef>
                <a:spcPts val="0"/>
              </a:spcBef>
              <a:buFont typeface="Arial" charset="0"/>
              <a:buNone/>
              <a:defRPr/>
            </a:pPr>
            <a:r>
              <a:rPr lang="en-US" sz="2400" b="1" dirty="0" smtClean="0">
                <a:latin typeface="+mj-lt"/>
              </a:rPr>
              <a:t>     reference materials.</a:t>
            </a:r>
          </a:p>
          <a:p>
            <a:pPr marL="457200" indent="-457200">
              <a:spcBef>
                <a:spcPts val="0"/>
              </a:spcBef>
              <a:buFont typeface="Arial" charset="0"/>
              <a:buNone/>
              <a:defRPr/>
            </a:pPr>
            <a:r>
              <a:rPr lang="en-US" sz="2400" b="1" dirty="0" smtClean="0">
                <a:latin typeface="+mj-lt"/>
              </a:rPr>
              <a:t>f) Study word meanings across content areas.</a:t>
            </a:r>
          </a:p>
          <a:p>
            <a:pPr marL="457200" indent="-457200">
              <a:spcBef>
                <a:spcPts val="0"/>
              </a:spcBef>
              <a:buFont typeface="Arial" charset="0"/>
              <a:buNone/>
              <a:defRPr/>
            </a:pPr>
            <a:endParaRPr lang="en-US" sz="2400" b="1" dirty="0" smtClean="0">
              <a:solidFill>
                <a:srgbClr val="0070C0"/>
              </a:solidFill>
              <a:latin typeface="+mj-lt"/>
            </a:endParaRPr>
          </a:p>
          <a:p>
            <a:pPr>
              <a:buFont typeface="Arial" charset="0"/>
              <a:buNone/>
              <a:defRPr/>
            </a:pPr>
            <a:endParaRPr lang="en-US" sz="2400" b="1" dirty="0" smtClean="0">
              <a:solidFill>
                <a:srgbClr val="002060"/>
              </a:solidFill>
              <a:latin typeface="+mj-lt"/>
            </a:endParaRPr>
          </a:p>
        </p:txBody>
      </p:sp>
      <p:sp>
        <p:nvSpPr>
          <p:cNvPr id="410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36512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4475"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a:t>
            </a:fld>
            <a:endParaRPr lang="en-US"/>
          </a:p>
        </p:txBody>
      </p:sp>
      <p:pic>
        <p:nvPicPr>
          <p:cNvPr id="17" name="Audio 16">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561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More Suggested Practice for SOL 5.5j</a:t>
            </a:r>
          </a:p>
        </p:txBody>
      </p:sp>
      <p:sp>
        <p:nvSpPr>
          <p:cNvPr id="13" name="Content Placeholder 12"/>
          <p:cNvSpPr>
            <a:spLocks noGrp="1"/>
          </p:cNvSpPr>
          <p:nvPr>
            <p:ph idx="1"/>
          </p:nvPr>
        </p:nvSpPr>
        <p:spPr>
          <a:xfrm>
            <a:off x="457200" y="1371600"/>
            <a:ext cx="8686800" cy="4572000"/>
          </a:xfrm>
        </p:spPr>
        <p:txBody>
          <a:bodyPr/>
          <a:lstStyle/>
          <a:p>
            <a:pPr marL="0">
              <a:spcBef>
                <a:spcPts val="0"/>
              </a:spcBef>
              <a:buNone/>
              <a:defRPr/>
            </a:pPr>
            <a:r>
              <a:rPr lang="en-US" sz="2400" b="1" dirty="0" smtClean="0">
                <a:solidFill>
                  <a:srgbClr val="0070C0"/>
                </a:solidFill>
              </a:rPr>
              <a:t>Students need additional practice identifying cause and effect relationships following transition words signaling the pattern.</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Complete this cause-and-effect chart.</a:t>
            </a:r>
          </a:p>
          <a:p>
            <a:pPr marL="0" lvl="0">
              <a:spcBef>
                <a:spcPts val="0"/>
              </a:spcBef>
              <a:buNone/>
              <a:defRPr/>
            </a:pPr>
            <a:endParaRPr lang="en-US" sz="2400" dirty="0" smtClean="0"/>
          </a:p>
          <a:p>
            <a:pPr marL="0">
              <a:spcBef>
                <a:spcPts val="0"/>
              </a:spcBef>
              <a:buFont typeface="Arial" charset="0"/>
              <a:buNone/>
              <a:defRPr/>
            </a:pPr>
            <a:endParaRPr lang="en-US" sz="2400" b="1" dirty="0" smtClean="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905000" y="4953000"/>
            <a:ext cx="16002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20318558">
            <a:off x="5883584" y="3343955"/>
            <a:ext cx="834805" cy="2462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ight Arrow 45"/>
          <p:cNvSpPr/>
          <p:nvPr/>
        </p:nvSpPr>
        <p:spPr>
          <a:xfrm rot="1910094">
            <a:off x="5933820" y="4617971"/>
            <a:ext cx="812857" cy="2128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p:cNvSpPr/>
          <p:nvPr/>
        </p:nvSpPr>
        <p:spPr>
          <a:xfrm>
            <a:off x="6705600" y="2362200"/>
            <a:ext cx="2133600" cy="1676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u="sng" dirty="0" smtClean="0"/>
              <a:t>Effect:</a:t>
            </a:r>
          </a:p>
          <a:p>
            <a:pPr algn="ctr"/>
            <a:r>
              <a:rPr lang="en-US" b="1" dirty="0" err="1" smtClean="0"/>
              <a:t>Jakie</a:t>
            </a:r>
            <a:r>
              <a:rPr lang="en-US" b="1" dirty="0" smtClean="0"/>
              <a:t> squawks during storms.</a:t>
            </a:r>
            <a:endParaRPr lang="en-US" b="1" dirty="0"/>
          </a:p>
        </p:txBody>
      </p:sp>
      <p:sp>
        <p:nvSpPr>
          <p:cNvPr id="50" name="Oval 49"/>
          <p:cNvSpPr/>
          <p:nvPr/>
        </p:nvSpPr>
        <p:spPr>
          <a:xfrm>
            <a:off x="304800" y="3276600"/>
            <a:ext cx="16002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err="1" smtClean="0"/>
              <a:t>Jakie</a:t>
            </a:r>
            <a:r>
              <a:rPr lang="en-US" sz="1600" b="1" dirty="0" smtClean="0"/>
              <a:t> is inside the house.</a:t>
            </a:r>
            <a:endParaRPr lang="en-US" sz="1600" b="1" dirty="0"/>
          </a:p>
        </p:txBody>
      </p:sp>
      <p:sp>
        <p:nvSpPr>
          <p:cNvPr id="55" name="Oval 54"/>
          <p:cNvSpPr/>
          <p:nvPr/>
        </p:nvSpPr>
        <p:spPr>
          <a:xfrm>
            <a:off x="1905000" y="3276600"/>
            <a:ext cx="16764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nchorCtr="0"/>
          <a:lstStyle/>
          <a:p>
            <a:pPr algn="ctr"/>
            <a:r>
              <a:rPr lang="en-US" sz="1600" b="1" dirty="0" err="1" smtClean="0"/>
              <a:t>Jakie</a:t>
            </a:r>
            <a:r>
              <a:rPr lang="en-US" sz="1600" b="1" dirty="0" smtClean="0"/>
              <a:t> makes the narrator sad.</a:t>
            </a:r>
            <a:endParaRPr lang="en-US" sz="1600" b="1" dirty="0"/>
          </a:p>
        </p:txBody>
      </p:sp>
      <p:sp>
        <p:nvSpPr>
          <p:cNvPr id="56" name="Oval 55"/>
          <p:cNvSpPr/>
          <p:nvPr/>
        </p:nvSpPr>
        <p:spPr>
          <a:xfrm>
            <a:off x="304800" y="4953000"/>
            <a:ext cx="1600200" cy="1371600"/>
          </a:xfrm>
          <a:prstGeom prst="ellipse">
            <a:avLst/>
          </a:prstGeom>
        </p:spPr>
        <p:style>
          <a:lnRef idx="1">
            <a:schemeClr val="dk1"/>
          </a:lnRef>
          <a:fillRef idx="2">
            <a:schemeClr val="dk1"/>
          </a:fillRef>
          <a:effectRef idx="1">
            <a:schemeClr val="dk1"/>
          </a:effectRef>
          <a:fontRef idx="minor">
            <a:schemeClr val="dk1"/>
          </a:fontRef>
        </p:style>
        <p:txBody>
          <a:bodyPr wrap="square" lIns="0" tIns="0" rIns="0" bIns="0" rtlCol="0" anchor="ctr"/>
          <a:lstStyle/>
          <a:p>
            <a:pPr algn="ctr"/>
            <a:r>
              <a:rPr lang="en-US" sz="1500" b="1" dirty="0" err="1" smtClean="0"/>
              <a:t>Jakie</a:t>
            </a:r>
            <a:r>
              <a:rPr lang="en-US" sz="1500" b="1" dirty="0" smtClean="0"/>
              <a:t> hears the boys playing horns during the holidays.</a:t>
            </a:r>
            <a:endParaRPr lang="en-US" sz="1500" b="1" dirty="0"/>
          </a:p>
        </p:txBody>
      </p:sp>
      <p:sp>
        <p:nvSpPr>
          <p:cNvPr id="57" name="Oval 56"/>
          <p:cNvSpPr/>
          <p:nvPr/>
        </p:nvSpPr>
        <p:spPr>
          <a:xfrm>
            <a:off x="1905000" y="4953000"/>
            <a:ext cx="16002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err="1" smtClean="0"/>
              <a:t>Jakie</a:t>
            </a:r>
            <a:r>
              <a:rPr lang="en-US" sz="1600" b="1" dirty="0" smtClean="0"/>
              <a:t> is a timid bird.</a:t>
            </a:r>
            <a:endParaRPr lang="en-US" sz="1600" b="1" dirty="0"/>
          </a:p>
        </p:txBody>
      </p:sp>
      <p:sp>
        <p:nvSpPr>
          <p:cNvPr id="58" name="Oval 57"/>
          <p:cNvSpPr/>
          <p:nvPr/>
        </p:nvSpPr>
        <p:spPr>
          <a:xfrm>
            <a:off x="6705600" y="4038600"/>
            <a:ext cx="2209800" cy="1676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u="sng" dirty="0" smtClean="0"/>
          </a:p>
          <a:p>
            <a:pPr algn="ctr"/>
            <a:r>
              <a:rPr lang="en-US" sz="1400" b="1" u="sng" dirty="0" smtClean="0"/>
              <a:t>Effect:</a:t>
            </a:r>
          </a:p>
          <a:p>
            <a:pPr algn="ctr"/>
            <a:r>
              <a:rPr lang="en-US" sz="1700" b="1" dirty="0" err="1" smtClean="0"/>
              <a:t>Jakie</a:t>
            </a:r>
            <a:r>
              <a:rPr lang="en-US" sz="1700" b="1" dirty="0" smtClean="0"/>
              <a:t> is frightened by a Christmas tree.</a:t>
            </a:r>
          </a:p>
          <a:p>
            <a:pPr algn="ctr"/>
            <a:endParaRPr lang="en-US" b="1" dirty="0"/>
          </a:p>
        </p:txBody>
      </p:sp>
      <p:sp>
        <p:nvSpPr>
          <p:cNvPr id="36" name="Oval 35"/>
          <p:cNvSpPr/>
          <p:nvPr/>
        </p:nvSpPr>
        <p:spPr>
          <a:xfrm>
            <a:off x="4114800" y="3352800"/>
            <a:ext cx="1981200" cy="1524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u="sng" dirty="0" smtClean="0"/>
              <a:t>Cause:</a:t>
            </a:r>
          </a:p>
          <a:p>
            <a:pPr algn="ctr"/>
            <a:endParaRPr lang="en-US" sz="1600" b="1" dirty="0"/>
          </a:p>
        </p:txBody>
      </p:sp>
      <p:sp>
        <p:nvSpPr>
          <p:cNvPr id="2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20</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51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Demonstrating Comprehension of Nonfiction Texts</a:t>
            </a:r>
          </a:p>
        </p:txBody>
      </p:sp>
      <p:sp>
        <p:nvSpPr>
          <p:cNvPr id="13" name="Content Placeholder 12"/>
          <p:cNvSpPr>
            <a:spLocks noGrp="1"/>
          </p:cNvSpPr>
          <p:nvPr>
            <p:ph idx="1"/>
          </p:nvPr>
        </p:nvSpPr>
        <p:spPr>
          <a:xfrm>
            <a:off x="381000" y="1371600"/>
            <a:ext cx="8382000" cy="4525962"/>
          </a:xfrm>
        </p:spPr>
        <p:txBody>
          <a:bodyPr/>
          <a:lstStyle/>
          <a:p>
            <a:pPr marL="0">
              <a:spcBef>
                <a:spcPts val="0"/>
              </a:spcBef>
              <a:buNone/>
              <a:defRPr/>
            </a:pPr>
            <a:r>
              <a:rPr lang="en-US" sz="2050" b="1" dirty="0" smtClean="0"/>
              <a:t>SOL  5.6 - The student will read and demonstrate comprehension of nonfiction texts.</a:t>
            </a:r>
          </a:p>
          <a:p>
            <a:pPr marL="0" indent="-457200">
              <a:spcBef>
                <a:spcPts val="0"/>
              </a:spcBef>
              <a:buNone/>
              <a:defRPr/>
            </a:pPr>
            <a:endParaRPr lang="en-US" sz="2050" b="1" dirty="0" smtClean="0">
              <a:solidFill>
                <a:srgbClr val="0070C0"/>
              </a:solidFill>
            </a:endParaRPr>
          </a:p>
          <a:p>
            <a:pPr marL="0" indent="-457200">
              <a:spcBef>
                <a:spcPts val="0"/>
              </a:spcBef>
              <a:buNone/>
              <a:defRPr/>
            </a:pPr>
            <a:r>
              <a:rPr lang="en-US" sz="2050" b="1" dirty="0" smtClean="0"/>
              <a:t>a) Use text organizers, such as type, headings, and graphics, to predict and </a:t>
            </a:r>
          </a:p>
          <a:p>
            <a:pPr marL="0" indent="-457200">
              <a:spcBef>
                <a:spcPts val="0"/>
              </a:spcBef>
              <a:buNone/>
              <a:defRPr/>
            </a:pPr>
            <a:r>
              <a:rPr lang="en-US" sz="2050" b="1" dirty="0" smtClean="0"/>
              <a:t>     categorize information in both print and digital texts.</a:t>
            </a:r>
          </a:p>
          <a:p>
            <a:pPr marL="0" indent="-457200">
              <a:spcBef>
                <a:spcPts val="0"/>
              </a:spcBef>
              <a:buNone/>
              <a:defRPr/>
            </a:pPr>
            <a:r>
              <a:rPr lang="en-US" sz="2050" b="1" dirty="0" smtClean="0"/>
              <a:t>c) Skim material to develop a general overview of content and to locate </a:t>
            </a:r>
          </a:p>
          <a:p>
            <a:pPr marL="0" indent="-457200">
              <a:spcBef>
                <a:spcPts val="0"/>
              </a:spcBef>
              <a:buNone/>
              <a:defRPr/>
            </a:pPr>
            <a:r>
              <a:rPr lang="en-US" sz="2050" b="1" dirty="0" smtClean="0"/>
              <a:t>     specific information.</a:t>
            </a:r>
          </a:p>
          <a:p>
            <a:pPr marL="0" indent="-457200">
              <a:spcBef>
                <a:spcPts val="0"/>
              </a:spcBef>
              <a:buNone/>
              <a:defRPr/>
            </a:pPr>
            <a:r>
              <a:rPr lang="en-US" sz="2050" b="1" dirty="0" smtClean="0">
                <a:solidFill>
                  <a:srgbClr val="0070C0"/>
                </a:solidFill>
              </a:rPr>
              <a:t>d) Identify the main idea of nonfiction texts.</a:t>
            </a:r>
          </a:p>
          <a:p>
            <a:pPr marL="0" indent="-457200">
              <a:spcBef>
                <a:spcPts val="0"/>
              </a:spcBef>
              <a:buNone/>
              <a:defRPr/>
            </a:pPr>
            <a:r>
              <a:rPr lang="en-US" sz="2050" b="1" dirty="0" smtClean="0">
                <a:solidFill>
                  <a:srgbClr val="0070C0"/>
                </a:solidFill>
              </a:rPr>
              <a:t>e) Summarize supporting details in nonfiction texts.</a:t>
            </a:r>
          </a:p>
          <a:p>
            <a:pPr marL="0" indent="-457200">
              <a:spcBef>
                <a:spcPts val="0"/>
              </a:spcBef>
              <a:buNone/>
              <a:defRPr/>
            </a:pPr>
            <a:r>
              <a:rPr lang="en-US" sz="2050" b="1" dirty="0" smtClean="0">
                <a:solidFill>
                  <a:srgbClr val="0070C0"/>
                </a:solidFill>
              </a:rPr>
              <a:t>f ) Identify structural patterns found in nonfiction.</a:t>
            </a:r>
          </a:p>
          <a:p>
            <a:pPr marL="0" indent="-457200">
              <a:spcBef>
                <a:spcPts val="0"/>
              </a:spcBef>
              <a:buNone/>
              <a:defRPr/>
            </a:pPr>
            <a:r>
              <a:rPr lang="en-US" sz="2050" b="1" dirty="0" smtClean="0"/>
              <a:t>g) Locate information to support opinions, predictions, and conclusions.</a:t>
            </a:r>
          </a:p>
          <a:p>
            <a:pPr marL="0" indent="-457200">
              <a:spcBef>
                <a:spcPts val="0"/>
              </a:spcBef>
              <a:buNone/>
              <a:defRPr/>
            </a:pPr>
            <a:r>
              <a:rPr lang="en-US" sz="2050" b="1" dirty="0" smtClean="0">
                <a:solidFill>
                  <a:srgbClr val="0070C0"/>
                </a:solidFill>
              </a:rPr>
              <a:t>h) Identify cause and effect relationships following transition words </a:t>
            </a:r>
          </a:p>
          <a:p>
            <a:pPr marL="0" indent="-457200">
              <a:spcBef>
                <a:spcPts val="0"/>
              </a:spcBef>
              <a:buNone/>
              <a:defRPr/>
            </a:pPr>
            <a:r>
              <a:rPr lang="en-US" sz="2050" b="1" dirty="0" smtClean="0">
                <a:solidFill>
                  <a:srgbClr val="0070C0"/>
                </a:solidFill>
              </a:rPr>
              <a:t>     signaling the pattern.</a:t>
            </a:r>
          </a:p>
          <a:p>
            <a:pPr marL="57150" indent="-514350">
              <a:spcBef>
                <a:spcPts val="0"/>
              </a:spcBef>
              <a:buNone/>
              <a:defRPr/>
            </a:pPr>
            <a:r>
              <a:rPr lang="en-US" sz="2050" b="1" dirty="0" err="1" smtClean="0"/>
              <a:t>i</a:t>
            </a:r>
            <a:r>
              <a:rPr lang="en-US" sz="2050" b="1" dirty="0" smtClean="0"/>
              <a:t>) Differentiate between fact and opinion.</a:t>
            </a:r>
          </a:p>
          <a:p>
            <a:pPr marL="57150" indent="-514350">
              <a:spcBef>
                <a:spcPts val="0"/>
              </a:spcBef>
              <a:buNone/>
              <a:defRPr/>
            </a:pPr>
            <a:r>
              <a:rPr lang="en-US" sz="2050" b="1" dirty="0" smtClean="0"/>
              <a:t>j) Identify, compare, and contrast relationships.</a:t>
            </a:r>
          </a:p>
          <a:p>
            <a:pPr>
              <a:spcBef>
                <a:spcPts val="0"/>
              </a:spcBef>
              <a:buFont typeface="Arial" charset="0"/>
              <a:buNone/>
              <a:defRPr/>
            </a:pPr>
            <a:endParaRPr lang="en-US" sz="2400" b="1" dirty="0" smtClean="0"/>
          </a:p>
          <a:p>
            <a:pPr>
              <a:spcBef>
                <a:spcPts val="0"/>
              </a:spcBef>
              <a:buFont typeface="Arial" charset="0"/>
              <a:buNone/>
              <a:defRPr/>
            </a:pPr>
            <a:endParaRPr lang="en-US" sz="2400" b="1" dirty="0" smtClean="0">
              <a:solidFill>
                <a:srgbClr val="002060"/>
              </a:solidFill>
              <a:latin typeface="+mj-lt"/>
            </a:endParaRPr>
          </a:p>
        </p:txBody>
      </p:sp>
      <p:sp>
        <p:nvSpPr>
          <p:cNvPr id="1536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6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6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6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536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21</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531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304800" y="228600"/>
            <a:ext cx="8839200" cy="1143000"/>
          </a:xfrm>
        </p:spPr>
        <p:txBody>
          <a:bodyPr/>
          <a:lstStyle/>
          <a:p>
            <a:r>
              <a:rPr lang="en-US" altLang="en-US" sz="3200" b="1" dirty="0" smtClean="0">
                <a:solidFill>
                  <a:srgbClr val="0033CC"/>
                </a:solidFill>
              </a:rPr>
              <a:t>Suggested Practice for SOL 5.6d</a:t>
            </a:r>
          </a:p>
        </p:txBody>
      </p:sp>
      <p:sp>
        <p:nvSpPr>
          <p:cNvPr id="13" name="Content Placeholder 12"/>
          <p:cNvSpPr>
            <a:spLocks noGrp="1"/>
          </p:cNvSpPr>
          <p:nvPr>
            <p:ph idx="1"/>
          </p:nvPr>
        </p:nvSpPr>
        <p:spPr>
          <a:xfrm>
            <a:off x="381000" y="990600"/>
            <a:ext cx="8458200" cy="5410200"/>
          </a:xfrm>
        </p:spPr>
        <p:txBody>
          <a:bodyPr/>
          <a:lstStyle/>
          <a:p>
            <a:pPr marL="182880" indent="0">
              <a:buNone/>
            </a:pPr>
            <a:r>
              <a:rPr lang="en-US" altLang="en-US" sz="2400" b="1" dirty="0" smtClean="0">
                <a:solidFill>
                  <a:srgbClr val="0070C0"/>
                </a:solidFill>
              </a:rPr>
              <a:t>Students need additional practice identifying the main idea of nonfiction.</a:t>
            </a:r>
          </a:p>
          <a:p>
            <a:pPr marL="182880" indent="0">
              <a:buNone/>
            </a:pPr>
            <a:endParaRPr lang="en-US" sz="2000" dirty="0" smtClean="0"/>
          </a:p>
          <a:p>
            <a:pPr marL="182880" indent="0">
              <a:buNone/>
            </a:pPr>
            <a:r>
              <a:rPr lang="en-US" sz="2000" b="1" dirty="0" smtClean="0"/>
              <a:t>Did you know that scientists have a special name for creatures that live deep in caves? Named “</a:t>
            </a:r>
            <a:r>
              <a:rPr lang="en-US" sz="2000" b="1" dirty="0" err="1" smtClean="0"/>
              <a:t>troglobites</a:t>
            </a:r>
            <a:r>
              <a:rPr lang="en-US" sz="2000" b="1" dirty="0" smtClean="0"/>
              <a:t>,” these creatures are very unique and very rare. One example of a </a:t>
            </a:r>
            <a:r>
              <a:rPr lang="en-US" sz="2000" b="1" dirty="0" err="1" smtClean="0"/>
              <a:t>troglobite</a:t>
            </a:r>
            <a:r>
              <a:rPr lang="en-US" sz="2000" b="1" dirty="0" smtClean="0"/>
              <a:t> is the </a:t>
            </a:r>
            <a:r>
              <a:rPr lang="en-US" sz="2000" b="1" dirty="0" err="1" smtClean="0"/>
              <a:t>olm</a:t>
            </a:r>
            <a:r>
              <a:rPr lang="en-US" sz="2000" b="1" dirty="0" smtClean="0"/>
              <a:t>. The </a:t>
            </a:r>
            <a:r>
              <a:rPr lang="en-US" sz="2000" b="1" dirty="0" err="1" smtClean="0"/>
              <a:t>olm</a:t>
            </a:r>
            <a:r>
              <a:rPr lang="en-US" sz="2000" b="1" dirty="0" smtClean="0"/>
              <a:t> is also classified as an amphibian. The </a:t>
            </a:r>
            <a:r>
              <a:rPr lang="en-US" sz="2000" b="1" dirty="0" err="1" smtClean="0"/>
              <a:t>olm</a:t>
            </a:r>
            <a:r>
              <a:rPr lang="en-US" sz="2000" b="1" dirty="0" smtClean="0"/>
              <a:t> resembles a dragon from storybooks, but it is small--less than one foot long--and completely white. The </a:t>
            </a:r>
            <a:r>
              <a:rPr lang="en-US" sz="2000" b="1" dirty="0" err="1" smtClean="0"/>
              <a:t>olm</a:t>
            </a:r>
            <a:r>
              <a:rPr lang="en-US" sz="2000" b="1" dirty="0" smtClean="0"/>
              <a:t> has a long, slender head and small limbs. It eats other cave-dwelling creatures such as tiny snails, which it swallows whole! There is something else that makes the </a:t>
            </a:r>
            <a:r>
              <a:rPr lang="en-US" sz="2000" b="1" dirty="0" err="1" smtClean="0"/>
              <a:t>olm</a:t>
            </a:r>
            <a:r>
              <a:rPr lang="en-US" sz="2000" b="1" dirty="0" smtClean="0"/>
              <a:t> an interesting creature. Because the </a:t>
            </a:r>
            <a:r>
              <a:rPr lang="en-US" sz="2000" b="1" dirty="0" err="1" smtClean="0"/>
              <a:t>olm</a:t>
            </a:r>
            <a:r>
              <a:rPr lang="en-US" sz="2000" b="1" dirty="0" smtClean="0"/>
              <a:t> lives deep in dark caves, it does not necessarily need eyes to see. Even though the </a:t>
            </a:r>
            <a:r>
              <a:rPr lang="en-US" sz="2000" b="1" dirty="0" err="1" smtClean="0"/>
              <a:t>olm’s</a:t>
            </a:r>
            <a:r>
              <a:rPr lang="en-US" sz="2000" b="1" dirty="0" smtClean="0"/>
              <a:t> eyes are underdeveloped, its other senses are very strong; therefore, the unique </a:t>
            </a:r>
            <a:r>
              <a:rPr lang="en-US" sz="2000" b="1" dirty="0" err="1" smtClean="0"/>
              <a:t>olm</a:t>
            </a:r>
            <a:r>
              <a:rPr lang="en-US" sz="2000" b="1" dirty="0" smtClean="0"/>
              <a:t> uses its senses of hearing and smell to “see” the world around it.</a:t>
            </a:r>
          </a:p>
          <a:p>
            <a:pPr marL="182880" indent="0">
              <a:buNone/>
            </a:pPr>
            <a:endParaRPr lang="en-US" sz="2000" b="1" dirty="0" smtClean="0"/>
          </a:p>
          <a:p>
            <a:pPr marL="182880" indent="0">
              <a:buNone/>
            </a:pPr>
            <a:endParaRPr lang="en-US" sz="2000" b="1" dirty="0" smtClean="0"/>
          </a:p>
          <a:p>
            <a:pPr marL="182880" indent="0">
              <a:buNone/>
            </a:pPr>
            <a:endParaRPr lang="en-US" altLang="en-US" sz="1900" b="1" dirty="0" smtClean="0">
              <a:solidFill>
                <a:srgbClr val="0070C0"/>
              </a:solidFill>
            </a:endParaRP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1981200"/>
            <a:ext cx="83820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22</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44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5.6d</a:t>
            </a:r>
          </a:p>
        </p:txBody>
      </p:sp>
      <p:sp>
        <p:nvSpPr>
          <p:cNvPr id="13" name="Content Placeholder 12"/>
          <p:cNvSpPr>
            <a:spLocks noGrp="1"/>
          </p:cNvSpPr>
          <p:nvPr>
            <p:ph idx="1"/>
          </p:nvPr>
        </p:nvSpPr>
        <p:spPr>
          <a:xfrm>
            <a:off x="457200" y="1570038"/>
            <a:ext cx="8229600" cy="4525962"/>
          </a:xfrm>
        </p:spPr>
        <p:txBody>
          <a:bodyPr/>
          <a:lstStyle/>
          <a:p>
            <a:pPr marL="0">
              <a:spcBef>
                <a:spcPts val="0"/>
              </a:spcBef>
              <a:buNone/>
              <a:defRPr/>
            </a:pPr>
            <a:r>
              <a:rPr lang="en-US" sz="2400" b="1" dirty="0" smtClean="0">
                <a:solidFill>
                  <a:srgbClr val="0070C0"/>
                </a:solidFill>
              </a:rPr>
              <a:t>Students need </a:t>
            </a:r>
            <a:r>
              <a:rPr lang="en-US" altLang="en-US" sz="2400" b="1" dirty="0" smtClean="0">
                <a:solidFill>
                  <a:srgbClr val="0070C0"/>
                </a:solidFill>
              </a:rPr>
              <a:t>additional practice identifying the main idea of nonfiction.</a:t>
            </a:r>
            <a:endParaRPr lang="en-US" sz="2400" b="1" dirty="0" smtClean="0">
              <a:solidFill>
                <a:srgbClr val="0070C0"/>
              </a:solidFill>
            </a:endParaRP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Complete this web.</a:t>
            </a:r>
          </a:p>
          <a:p>
            <a:pPr marL="0" lvl="0">
              <a:spcBef>
                <a:spcPts val="0"/>
              </a:spcBef>
              <a:buNone/>
              <a:defRPr/>
            </a:pPr>
            <a:endParaRPr lang="en-US" sz="2400" dirty="0" smtClean="0"/>
          </a:p>
          <a:p>
            <a:pPr marL="0">
              <a:spcBef>
                <a:spcPts val="0"/>
              </a:spcBef>
              <a:buFont typeface="Arial" charset="0"/>
              <a:buNone/>
              <a:defRPr/>
            </a:pPr>
            <a:endParaRPr lang="en-US" sz="2400" b="1" dirty="0" smtClean="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905000" y="4953000"/>
            <a:ext cx="16002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04800" y="3276600"/>
            <a:ext cx="16002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smtClean="0"/>
              <a:t>A </a:t>
            </a:r>
            <a:r>
              <a:rPr lang="en-US" sz="1600" b="1" dirty="0" err="1" smtClean="0"/>
              <a:t>Troglobite’s</a:t>
            </a:r>
            <a:r>
              <a:rPr lang="en-US" sz="1600" b="1" dirty="0" smtClean="0"/>
              <a:t> Appearance</a:t>
            </a:r>
            <a:endParaRPr lang="en-US" sz="1600" b="1" dirty="0"/>
          </a:p>
        </p:txBody>
      </p:sp>
      <p:sp>
        <p:nvSpPr>
          <p:cNvPr id="55" name="Oval 54"/>
          <p:cNvSpPr/>
          <p:nvPr/>
        </p:nvSpPr>
        <p:spPr>
          <a:xfrm>
            <a:off x="1905000" y="3276600"/>
            <a:ext cx="16002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nchorCtr="0"/>
          <a:lstStyle/>
          <a:p>
            <a:pPr algn="ctr"/>
            <a:r>
              <a:rPr lang="en-US" sz="1600" b="1" dirty="0" smtClean="0"/>
              <a:t>How to Live in a Dark Cave</a:t>
            </a:r>
            <a:endParaRPr lang="en-US" sz="1600" b="1" dirty="0"/>
          </a:p>
        </p:txBody>
      </p:sp>
      <p:sp>
        <p:nvSpPr>
          <p:cNvPr id="56" name="Oval 55"/>
          <p:cNvSpPr/>
          <p:nvPr/>
        </p:nvSpPr>
        <p:spPr>
          <a:xfrm>
            <a:off x="304800" y="4953000"/>
            <a:ext cx="1600200" cy="1371600"/>
          </a:xfrm>
          <a:prstGeom prst="ellipse">
            <a:avLst/>
          </a:prstGeom>
        </p:spPr>
        <p:style>
          <a:lnRef idx="1">
            <a:schemeClr val="dk1"/>
          </a:lnRef>
          <a:fillRef idx="2">
            <a:schemeClr val="dk1"/>
          </a:fillRef>
          <a:effectRef idx="1">
            <a:schemeClr val="dk1"/>
          </a:effectRef>
          <a:fontRef idx="minor">
            <a:schemeClr val="dk1"/>
          </a:fontRef>
        </p:style>
        <p:txBody>
          <a:bodyPr wrap="square" lIns="0" tIns="0" rIns="0" bIns="0" rtlCol="0" anchor="ctr"/>
          <a:lstStyle/>
          <a:p>
            <a:pPr algn="ctr"/>
            <a:r>
              <a:rPr lang="en-US" sz="1600" b="1" dirty="0" smtClean="0"/>
              <a:t>How Creatures Adapt to Cave Life</a:t>
            </a:r>
            <a:endParaRPr lang="en-US" sz="1600" b="1" dirty="0"/>
          </a:p>
        </p:txBody>
      </p:sp>
      <p:sp>
        <p:nvSpPr>
          <p:cNvPr id="57" name="Oval 56"/>
          <p:cNvSpPr/>
          <p:nvPr/>
        </p:nvSpPr>
        <p:spPr>
          <a:xfrm>
            <a:off x="1905000" y="4953000"/>
            <a:ext cx="1600200" cy="1371600"/>
          </a:xfrm>
          <a:prstGeom prst="ellipse">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600" b="1" dirty="0" smtClean="0"/>
              <a:t>The </a:t>
            </a:r>
            <a:r>
              <a:rPr lang="en-US" sz="1600" b="1" dirty="0" err="1" smtClean="0"/>
              <a:t>Olm’s</a:t>
            </a:r>
            <a:r>
              <a:rPr lang="en-US" sz="1600" b="1" dirty="0" smtClean="0"/>
              <a:t> Features</a:t>
            </a:r>
          </a:p>
        </p:txBody>
      </p:sp>
      <p:graphicFrame>
        <p:nvGraphicFramePr>
          <p:cNvPr id="25" name="Diagram 24"/>
          <p:cNvGraphicFramePr/>
          <p:nvPr/>
        </p:nvGraphicFramePr>
        <p:xfrm>
          <a:off x="3733800" y="22098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23</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11"/>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454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04800" y="342900"/>
            <a:ext cx="8839200" cy="1143000"/>
          </a:xfrm>
        </p:spPr>
        <p:txBody>
          <a:bodyPr/>
          <a:lstStyle/>
          <a:p>
            <a:r>
              <a:rPr lang="en-US" altLang="en-US" sz="3200" b="1" dirty="0" smtClean="0">
                <a:solidFill>
                  <a:srgbClr val="0033CC"/>
                </a:solidFill>
              </a:rPr>
              <a:t>More Suggested Practice for 5.6d</a:t>
            </a:r>
          </a:p>
        </p:txBody>
      </p:sp>
      <p:sp>
        <p:nvSpPr>
          <p:cNvPr id="13" name="Content Placeholder 12"/>
          <p:cNvSpPr>
            <a:spLocks noGrp="1"/>
          </p:cNvSpPr>
          <p:nvPr>
            <p:ph idx="1"/>
          </p:nvPr>
        </p:nvSpPr>
        <p:spPr>
          <a:xfrm>
            <a:off x="457200" y="1143000"/>
            <a:ext cx="8229600" cy="4800600"/>
          </a:xfrm>
        </p:spPr>
        <p:txBody>
          <a:bodyPr/>
          <a:lstStyle/>
          <a:p>
            <a:pPr marL="182880" indent="0">
              <a:buNone/>
            </a:pPr>
            <a:r>
              <a:rPr lang="en-US" sz="2400" b="1" dirty="0" smtClean="0">
                <a:solidFill>
                  <a:srgbClr val="0070C0"/>
                </a:solidFill>
              </a:rPr>
              <a:t>Students need </a:t>
            </a:r>
            <a:r>
              <a:rPr lang="en-US" altLang="en-US" sz="2400" b="1" dirty="0" smtClean="0">
                <a:solidFill>
                  <a:srgbClr val="0070C0"/>
                </a:solidFill>
              </a:rPr>
              <a:t>additional practice identifying the main idea of nonfiction.</a:t>
            </a:r>
          </a:p>
          <a:p>
            <a:pPr marL="182880" indent="0">
              <a:buNone/>
            </a:pPr>
            <a:r>
              <a:rPr lang="en-US" altLang="en-US" sz="2400" b="1" dirty="0" smtClean="0"/>
              <a:t>Which is the best title for these notes?</a:t>
            </a:r>
          </a:p>
          <a:p>
            <a:pPr>
              <a:spcBef>
                <a:spcPts val="0"/>
              </a:spcBef>
              <a:buFont typeface="Arial" charset="0"/>
              <a:buNone/>
              <a:defRPr/>
            </a:pPr>
            <a:endParaRPr lang="en-US" sz="2400" b="1" dirty="0" smtClean="0">
              <a:solidFill>
                <a:srgbClr val="0070C0"/>
              </a:solidFill>
              <a:latin typeface="+mj-lt"/>
            </a:endParaRPr>
          </a:p>
          <a:p>
            <a:pPr>
              <a:spcBef>
                <a:spcPts val="0"/>
              </a:spcBef>
              <a:buFont typeface="Arial" charset="0"/>
              <a:buNone/>
              <a:defRPr/>
            </a:pPr>
            <a:endParaRPr lang="en-US" sz="2400" b="1" dirty="0" smtClean="0">
              <a:latin typeface="+mj-lt"/>
            </a:endParaRPr>
          </a:p>
          <a:p>
            <a:pPr>
              <a:spcBef>
                <a:spcPts val="0"/>
              </a:spcBef>
              <a:buFont typeface="Arial" charset="0"/>
              <a:buNone/>
              <a:defRPr/>
            </a:pPr>
            <a:endParaRPr lang="en-US" sz="2400" b="1" dirty="0" smtClean="0">
              <a:latin typeface="+mj-lt"/>
            </a:endParaRPr>
          </a:p>
          <a:p>
            <a:pPr>
              <a:spcBef>
                <a:spcPts val="0"/>
              </a:spcBef>
              <a:buFont typeface="Arial" charset="0"/>
              <a:buNone/>
              <a:defRPr/>
            </a:pPr>
            <a:endParaRPr lang="en-US" sz="2400" b="1" dirty="0" smtClean="0">
              <a:latin typeface="+mj-lt"/>
            </a:endParaRPr>
          </a:p>
          <a:p>
            <a:pPr marL="914400">
              <a:spcBef>
                <a:spcPts val="0"/>
              </a:spcBef>
              <a:defRPr/>
            </a:pPr>
            <a:r>
              <a:rPr lang="en-US" sz="2000" b="1" dirty="0" smtClean="0"/>
              <a:t>Less than one foot long</a:t>
            </a:r>
          </a:p>
          <a:p>
            <a:pPr marL="914400">
              <a:spcBef>
                <a:spcPts val="0"/>
              </a:spcBef>
              <a:defRPr/>
            </a:pPr>
            <a:r>
              <a:rPr lang="en-US" sz="2000" b="1" dirty="0" smtClean="0"/>
              <a:t>Small limbs</a:t>
            </a:r>
          </a:p>
          <a:p>
            <a:pPr marL="914400">
              <a:spcBef>
                <a:spcPts val="0"/>
              </a:spcBef>
              <a:defRPr/>
            </a:pPr>
            <a:r>
              <a:rPr lang="en-US" sz="2000" b="1" dirty="0" smtClean="0"/>
              <a:t>Underdeveloped eyes</a:t>
            </a:r>
          </a:p>
          <a:p>
            <a:pPr marL="914400">
              <a:spcBef>
                <a:spcPts val="0"/>
              </a:spcBef>
              <a:defRPr/>
            </a:pPr>
            <a:r>
              <a:rPr lang="en-US" sz="2000" b="1" dirty="0" smtClean="0"/>
              <a:t>White skin</a:t>
            </a:r>
            <a:endParaRPr lang="en-US" sz="2400" b="1" dirty="0" smtClean="0"/>
          </a:p>
          <a:p>
            <a:pPr marL="0">
              <a:spcBef>
                <a:spcPts val="0"/>
              </a:spcBef>
              <a:buNone/>
              <a:defRPr/>
            </a:pPr>
            <a:endParaRPr lang="en-US" altLang="en-US" sz="2400" b="1" dirty="0" smtClean="0"/>
          </a:p>
          <a:p>
            <a:pPr>
              <a:spcBef>
                <a:spcPts val="0"/>
              </a:spcBef>
              <a:buFont typeface="Arial" charset="0"/>
              <a:buNone/>
              <a:defRPr/>
            </a:pPr>
            <a:endParaRPr lang="en-US" sz="2400" b="1" dirty="0" smtClean="0">
              <a:latin typeface="+mj-lt"/>
            </a:endParaRPr>
          </a:p>
        </p:txBody>
      </p:sp>
      <p:sp>
        <p:nvSpPr>
          <p:cNvPr id="1843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7"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8"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9"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844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24000" y="2971800"/>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ectangle 13"/>
          <p:cNvSpPr/>
          <p:nvPr/>
        </p:nvSpPr>
        <p:spPr>
          <a:xfrm>
            <a:off x="990600" y="2667000"/>
            <a:ext cx="35052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57800" y="2895600"/>
            <a:ext cx="33528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A </a:t>
            </a:r>
            <a:r>
              <a:rPr lang="en-US" b="1" dirty="0" err="1" smtClean="0"/>
              <a:t>Troglobite’s</a:t>
            </a:r>
            <a:r>
              <a:rPr lang="en-US" b="1" dirty="0" smtClean="0"/>
              <a:t> Appearance</a:t>
            </a:r>
            <a:endParaRPr lang="en-US" b="1" dirty="0"/>
          </a:p>
        </p:txBody>
      </p:sp>
      <p:sp>
        <p:nvSpPr>
          <p:cNvPr id="18" name="Rectangle 17"/>
          <p:cNvSpPr/>
          <p:nvPr/>
        </p:nvSpPr>
        <p:spPr>
          <a:xfrm>
            <a:off x="5257800" y="3581400"/>
            <a:ext cx="33528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How to Live in a Dark Cave</a:t>
            </a:r>
            <a:endParaRPr lang="en-US" b="1" dirty="0"/>
          </a:p>
        </p:txBody>
      </p:sp>
      <p:sp>
        <p:nvSpPr>
          <p:cNvPr id="19" name="Rectangle 18"/>
          <p:cNvSpPr/>
          <p:nvPr/>
        </p:nvSpPr>
        <p:spPr>
          <a:xfrm>
            <a:off x="5257800" y="4267200"/>
            <a:ext cx="33528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How Creatures Adapt to Cave Life</a:t>
            </a:r>
            <a:endParaRPr lang="en-US" b="1" dirty="0"/>
          </a:p>
        </p:txBody>
      </p:sp>
      <p:sp>
        <p:nvSpPr>
          <p:cNvPr id="20" name="Rectangle 19"/>
          <p:cNvSpPr/>
          <p:nvPr/>
        </p:nvSpPr>
        <p:spPr>
          <a:xfrm>
            <a:off x="5257800" y="4953000"/>
            <a:ext cx="33528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The </a:t>
            </a:r>
            <a:r>
              <a:rPr lang="en-US" b="1" dirty="0" err="1" smtClean="0"/>
              <a:t>Olm’s</a:t>
            </a:r>
            <a:r>
              <a:rPr lang="en-US" b="1" dirty="0" smtClean="0"/>
              <a:t> Features</a:t>
            </a:r>
            <a:endParaRPr lang="en-US" b="1" dirty="0"/>
          </a:p>
        </p:txBody>
      </p:sp>
      <p:sp>
        <p:nvSpPr>
          <p:cNvPr id="21" name="Rectangle 20"/>
          <p:cNvSpPr/>
          <p:nvPr/>
        </p:nvSpPr>
        <p:spPr>
          <a:xfrm>
            <a:off x="5029200" y="4876800"/>
            <a:ext cx="3733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24</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403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04800" y="342900"/>
            <a:ext cx="8839200" cy="1143000"/>
          </a:xfrm>
        </p:spPr>
        <p:txBody>
          <a:bodyPr/>
          <a:lstStyle/>
          <a:p>
            <a:r>
              <a:rPr lang="en-US" altLang="en-US" sz="3200" b="1" dirty="0" smtClean="0">
                <a:solidFill>
                  <a:srgbClr val="0033CC"/>
                </a:solidFill>
              </a:rPr>
              <a:t>Suggested Practice for 5.6e</a:t>
            </a:r>
          </a:p>
        </p:txBody>
      </p:sp>
      <p:sp>
        <p:nvSpPr>
          <p:cNvPr id="13" name="Content Placeholder 12"/>
          <p:cNvSpPr>
            <a:spLocks noGrp="1"/>
          </p:cNvSpPr>
          <p:nvPr>
            <p:ph idx="1"/>
          </p:nvPr>
        </p:nvSpPr>
        <p:spPr>
          <a:xfrm>
            <a:off x="457200" y="1143000"/>
            <a:ext cx="8229600" cy="4800600"/>
          </a:xfrm>
        </p:spPr>
        <p:txBody>
          <a:bodyPr/>
          <a:lstStyle/>
          <a:p>
            <a:pPr marL="182880" indent="0">
              <a:buNone/>
            </a:pPr>
            <a:r>
              <a:rPr lang="en-US" sz="2400" b="1" dirty="0" smtClean="0">
                <a:solidFill>
                  <a:srgbClr val="0070C0"/>
                </a:solidFill>
              </a:rPr>
              <a:t>Students need </a:t>
            </a:r>
            <a:r>
              <a:rPr lang="en-US" altLang="en-US" sz="2400" b="1" dirty="0" smtClean="0">
                <a:solidFill>
                  <a:srgbClr val="0070C0"/>
                </a:solidFill>
              </a:rPr>
              <a:t>additional practice summarizing supporting details in nonfiction text.</a:t>
            </a:r>
          </a:p>
          <a:p>
            <a:pPr marL="182880" indent="0">
              <a:buNone/>
            </a:pPr>
            <a:r>
              <a:rPr lang="en-US" altLang="en-US" sz="2400" b="1" dirty="0" smtClean="0"/>
              <a:t>Complete these notes.</a:t>
            </a:r>
          </a:p>
          <a:p>
            <a:pPr>
              <a:spcBef>
                <a:spcPts val="0"/>
              </a:spcBef>
              <a:buFont typeface="Arial" charset="0"/>
              <a:buNone/>
              <a:defRPr/>
            </a:pPr>
            <a:endParaRPr lang="en-US" sz="2400" b="1" dirty="0" smtClean="0">
              <a:solidFill>
                <a:srgbClr val="0070C0"/>
              </a:solidFill>
              <a:latin typeface="+mj-lt"/>
            </a:endParaRPr>
          </a:p>
          <a:p>
            <a:pPr>
              <a:spcBef>
                <a:spcPts val="0"/>
              </a:spcBef>
              <a:buFont typeface="Arial" charset="0"/>
              <a:buNone/>
              <a:defRPr/>
            </a:pPr>
            <a:endParaRPr lang="en-US" sz="2400" b="1" dirty="0" smtClean="0">
              <a:latin typeface="+mj-lt"/>
            </a:endParaRPr>
          </a:p>
          <a:p>
            <a:pPr>
              <a:spcBef>
                <a:spcPts val="0"/>
              </a:spcBef>
              <a:buFont typeface="Arial" charset="0"/>
              <a:buNone/>
              <a:defRPr/>
            </a:pPr>
            <a:endParaRPr lang="en-US" sz="2400" b="1" dirty="0" smtClean="0">
              <a:latin typeface="+mj-lt"/>
            </a:endParaRPr>
          </a:p>
          <a:p>
            <a:pPr>
              <a:spcBef>
                <a:spcPts val="0"/>
              </a:spcBef>
              <a:buFont typeface="Arial" charset="0"/>
              <a:buNone/>
              <a:defRPr/>
            </a:pPr>
            <a:endParaRPr lang="en-US" sz="2400" b="1" dirty="0" smtClean="0">
              <a:latin typeface="+mj-lt"/>
            </a:endParaRPr>
          </a:p>
          <a:p>
            <a:pPr marL="914400">
              <a:spcBef>
                <a:spcPts val="0"/>
              </a:spcBef>
              <a:defRPr/>
            </a:pPr>
            <a:r>
              <a:rPr lang="en-US" sz="2000" b="1" dirty="0" smtClean="0"/>
              <a:t>Less than one foot long</a:t>
            </a:r>
          </a:p>
          <a:p>
            <a:pPr marL="914400">
              <a:spcBef>
                <a:spcPts val="0"/>
              </a:spcBef>
              <a:defRPr/>
            </a:pPr>
            <a:r>
              <a:rPr lang="en-US" sz="2000" b="1" dirty="0" smtClean="0"/>
              <a:t>________</a:t>
            </a:r>
          </a:p>
          <a:p>
            <a:pPr marL="914400">
              <a:spcBef>
                <a:spcPts val="0"/>
              </a:spcBef>
              <a:defRPr/>
            </a:pPr>
            <a:r>
              <a:rPr lang="en-US" sz="2000" b="1" dirty="0" smtClean="0"/>
              <a:t>Underdeveloped eyes</a:t>
            </a:r>
          </a:p>
          <a:p>
            <a:pPr marL="914400">
              <a:spcBef>
                <a:spcPts val="0"/>
              </a:spcBef>
              <a:defRPr/>
            </a:pPr>
            <a:r>
              <a:rPr lang="en-US" sz="2000" b="1" dirty="0" smtClean="0"/>
              <a:t>________</a:t>
            </a:r>
            <a:endParaRPr lang="en-US" sz="2400" b="1" dirty="0" smtClean="0"/>
          </a:p>
          <a:p>
            <a:pPr marL="0">
              <a:spcBef>
                <a:spcPts val="0"/>
              </a:spcBef>
              <a:buNone/>
              <a:defRPr/>
            </a:pPr>
            <a:endParaRPr lang="en-US" altLang="en-US" sz="2400" b="1" dirty="0" smtClean="0"/>
          </a:p>
          <a:p>
            <a:pPr>
              <a:spcBef>
                <a:spcPts val="0"/>
              </a:spcBef>
              <a:buFont typeface="Arial" charset="0"/>
              <a:buNone/>
              <a:defRPr/>
            </a:pPr>
            <a:endParaRPr lang="en-US" sz="2400" b="1" dirty="0" smtClean="0">
              <a:latin typeface="+mj-lt"/>
            </a:endParaRPr>
          </a:p>
        </p:txBody>
      </p:sp>
      <p:sp>
        <p:nvSpPr>
          <p:cNvPr id="1843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7"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8"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9"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844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24000" y="2819400"/>
            <a:ext cx="2438400" cy="685800"/>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The </a:t>
            </a:r>
            <a:r>
              <a:rPr lang="en-US" b="1" dirty="0" err="1" smtClean="0"/>
              <a:t>Olm’s</a:t>
            </a:r>
            <a:r>
              <a:rPr lang="en-US" b="1" dirty="0" smtClean="0"/>
              <a:t> Features</a:t>
            </a:r>
            <a:endParaRPr lang="en-US" b="1" dirty="0"/>
          </a:p>
        </p:txBody>
      </p:sp>
      <p:sp>
        <p:nvSpPr>
          <p:cNvPr id="14" name="Rectangle 13"/>
          <p:cNvSpPr/>
          <p:nvPr/>
        </p:nvSpPr>
        <p:spPr>
          <a:xfrm>
            <a:off x="990600" y="2667000"/>
            <a:ext cx="35052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57800" y="2895600"/>
            <a:ext cx="3200400" cy="533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buFont typeface="Arial" pitchFamily="34" charset="0"/>
              <a:buChar char="•"/>
            </a:pPr>
            <a:r>
              <a:rPr lang="en-US" b="1" dirty="0" smtClean="0"/>
              <a:t>    Small limbs</a:t>
            </a:r>
            <a:endParaRPr lang="en-US" b="1" dirty="0"/>
          </a:p>
        </p:txBody>
      </p:sp>
      <p:sp>
        <p:nvSpPr>
          <p:cNvPr id="18" name="Rectangle 17"/>
          <p:cNvSpPr/>
          <p:nvPr/>
        </p:nvSpPr>
        <p:spPr>
          <a:xfrm>
            <a:off x="5257800" y="3581400"/>
            <a:ext cx="3200400" cy="533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buFont typeface="Arial" pitchFamily="34" charset="0"/>
              <a:buChar char="•"/>
            </a:pPr>
            <a:r>
              <a:rPr lang="en-US" b="1" dirty="0" smtClean="0"/>
              <a:t>    White skin</a:t>
            </a:r>
            <a:endParaRPr lang="en-US" b="1" dirty="0"/>
          </a:p>
        </p:txBody>
      </p:sp>
      <p:sp>
        <p:nvSpPr>
          <p:cNvPr id="19" name="Rectangle 18"/>
          <p:cNvSpPr/>
          <p:nvPr/>
        </p:nvSpPr>
        <p:spPr>
          <a:xfrm>
            <a:off x="5257800" y="4267200"/>
            <a:ext cx="3200400" cy="533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buFont typeface="Arial" pitchFamily="34" charset="0"/>
              <a:buChar char="•"/>
            </a:pPr>
            <a:r>
              <a:rPr lang="en-US" b="1" smtClean="0"/>
              <a:t>    Dark </a:t>
            </a:r>
            <a:r>
              <a:rPr lang="en-US" b="1" dirty="0" smtClean="0"/>
              <a:t>caves</a:t>
            </a:r>
            <a:endParaRPr lang="en-US" b="1" dirty="0"/>
          </a:p>
        </p:txBody>
      </p:sp>
      <p:sp>
        <p:nvSpPr>
          <p:cNvPr id="20" name="Rectangle 19"/>
          <p:cNvSpPr/>
          <p:nvPr/>
        </p:nvSpPr>
        <p:spPr>
          <a:xfrm>
            <a:off x="5257800" y="4953000"/>
            <a:ext cx="3200400" cy="533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buFont typeface="Arial" pitchFamily="34" charset="0"/>
              <a:buChar char="•"/>
            </a:pPr>
            <a:r>
              <a:rPr lang="en-US" b="1" dirty="0" smtClean="0"/>
              <a:t>    Tiny snails</a:t>
            </a:r>
            <a:endParaRPr lang="en-US" b="1" dirty="0"/>
          </a:p>
        </p:txBody>
      </p:sp>
      <p:sp>
        <p:nvSpPr>
          <p:cNvPr id="21" name="Rectangle 20"/>
          <p:cNvSpPr/>
          <p:nvPr/>
        </p:nvSpPr>
        <p:spPr>
          <a:xfrm>
            <a:off x="5105400" y="3505200"/>
            <a:ext cx="3505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05400" y="2819400"/>
            <a:ext cx="3505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25</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424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More Suggested Practice for SOL 5.6e</a:t>
            </a:r>
          </a:p>
        </p:txBody>
      </p:sp>
      <p:sp>
        <p:nvSpPr>
          <p:cNvPr id="13" name="Content Placeholder 12"/>
          <p:cNvSpPr>
            <a:spLocks noGrp="1"/>
          </p:cNvSpPr>
          <p:nvPr>
            <p:ph idx="1"/>
          </p:nvPr>
        </p:nvSpPr>
        <p:spPr>
          <a:xfrm>
            <a:off x="457200" y="1570038"/>
            <a:ext cx="8229600" cy="4525962"/>
          </a:xfrm>
        </p:spPr>
        <p:txBody>
          <a:bodyPr/>
          <a:lstStyle/>
          <a:p>
            <a:pPr marL="182880" indent="0">
              <a:buNone/>
            </a:pPr>
            <a:r>
              <a:rPr lang="en-US" sz="2400" b="1" dirty="0" smtClean="0">
                <a:solidFill>
                  <a:srgbClr val="0070C0"/>
                </a:solidFill>
              </a:rPr>
              <a:t>Students need </a:t>
            </a:r>
            <a:r>
              <a:rPr lang="en-US" altLang="en-US" sz="2400" b="1" dirty="0" smtClean="0">
                <a:solidFill>
                  <a:srgbClr val="0070C0"/>
                </a:solidFill>
              </a:rPr>
              <a:t>additional practice summarizing supporting details in nonfiction text.</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Complete this web.</a:t>
            </a:r>
          </a:p>
          <a:p>
            <a:pPr marL="0" lvl="0">
              <a:spcBef>
                <a:spcPts val="0"/>
              </a:spcBef>
              <a:buNone/>
              <a:defRPr/>
            </a:pPr>
            <a:endParaRPr lang="en-US" sz="2400" dirty="0" smtClean="0"/>
          </a:p>
          <a:p>
            <a:pPr marL="0">
              <a:spcBef>
                <a:spcPts val="0"/>
              </a:spcBef>
              <a:buFont typeface="Arial" charset="0"/>
              <a:buNone/>
              <a:defRPr/>
            </a:pPr>
            <a:endParaRPr lang="en-US" sz="2400" b="1" dirty="0" smtClean="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 y="4953000"/>
            <a:ext cx="11430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Diagram 24"/>
          <p:cNvGraphicFramePr/>
          <p:nvPr/>
        </p:nvGraphicFramePr>
        <p:xfrm>
          <a:off x="3429000" y="20574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Oval 17"/>
          <p:cNvSpPr/>
          <p:nvPr/>
        </p:nvSpPr>
        <p:spPr>
          <a:xfrm>
            <a:off x="457200" y="3581400"/>
            <a:ext cx="1143000" cy="1295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solidFill>
                  <a:schemeClr val="tx1"/>
                </a:solidFill>
              </a:rPr>
              <a:t>Less than one foot long</a:t>
            </a:r>
            <a:endParaRPr lang="en-US" sz="1400" b="1" dirty="0">
              <a:solidFill>
                <a:schemeClr val="tx1"/>
              </a:solidFill>
            </a:endParaRPr>
          </a:p>
        </p:txBody>
      </p:sp>
      <p:sp>
        <p:nvSpPr>
          <p:cNvPr id="19" name="Oval 18"/>
          <p:cNvSpPr/>
          <p:nvPr/>
        </p:nvSpPr>
        <p:spPr>
          <a:xfrm>
            <a:off x="457200" y="4953000"/>
            <a:ext cx="1143000" cy="1295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solidFill>
                  <a:schemeClr val="tx1"/>
                </a:solidFill>
              </a:rPr>
              <a:t>White skin</a:t>
            </a:r>
            <a:endParaRPr lang="en-US" sz="1400" b="1" dirty="0">
              <a:solidFill>
                <a:schemeClr val="tx1"/>
              </a:solidFill>
            </a:endParaRPr>
          </a:p>
        </p:txBody>
      </p:sp>
      <p:sp>
        <p:nvSpPr>
          <p:cNvPr id="20" name="Oval 19"/>
          <p:cNvSpPr/>
          <p:nvPr/>
        </p:nvSpPr>
        <p:spPr>
          <a:xfrm>
            <a:off x="1600200" y="3581400"/>
            <a:ext cx="1143000" cy="1295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solidFill>
                  <a:schemeClr val="tx1"/>
                </a:solidFill>
              </a:rPr>
              <a:t>Tiny snails</a:t>
            </a:r>
            <a:endParaRPr lang="en-US" sz="1400" b="1" dirty="0">
              <a:solidFill>
                <a:schemeClr val="tx1"/>
              </a:solidFill>
            </a:endParaRPr>
          </a:p>
        </p:txBody>
      </p:sp>
      <p:sp>
        <p:nvSpPr>
          <p:cNvPr id="21" name="Oval 20"/>
          <p:cNvSpPr/>
          <p:nvPr/>
        </p:nvSpPr>
        <p:spPr>
          <a:xfrm>
            <a:off x="1600200" y="4953000"/>
            <a:ext cx="1143000" cy="1295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solidFill>
                  <a:schemeClr val="tx1"/>
                </a:solidFill>
              </a:rPr>
              <a:t>Dark caves</a:t>
            </a:r>
            <a:endParaRPr lang="en-US" sz="1400" b="1" dirty="0">
              <a:solidFill>
                <a:schemeClr val="tx1"/>
              </a:solidFill>
            </a:endParaRPr>
          </a:p>
        </p:txBody>
      </p:sp>
      <p:sp>
        <p:nvSpPr>
          <p:cNvPr id="22" name="Oval 21"/>
          <p:cNvSpPr/>
          <p:nvPr/>
        </p:nvSpPr>
        <p:spPr>
          <a:xfrm>
            <a:off x="2743200" y="3581400"/>
            <a:ext cx="1371600" cy="1295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solidFill>
                  <a:schemeClr val="tx1"/>
                </a:solidFill>
              </a:rPr>
              <a:t>A dragon from a storybook</a:t>
            </a:r>
            <a:endParaRPr lang="en-US" sz="1400" b="1" dirty="0">
              <a:solidFill>
                <a:schemeClr val="tx1"/>
              </a:solidFill>
            </a:endParaRPr>
          </a:p>
        </p:txBody>
      </p:sp>
      <p:sp>
        <p:nvSpPr>
          <p:cNvPr id="27" name="Oval 26"/>
          <p:cNvSpPr/>
          <p:nvPr/>
        </p:nvSpPr>
        <p:spPr>
          <a:xfrm>
            <a:off x="2743200" y="4876800"/>
            <a:ext cx="1295400" cy="1447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smtClean="0">
                <a:solidFill>
                  <a:schemeClr val="tx1"/>
                </a:solidFill>
              </a:rPr>
              <a:t>Strong sense of smell</a:t>
            </a:r>
            <a:endParaRPr lang="en-US" sz="1300" b="1" dirty="0">
              <a:solidFill>
                <a:schemeClr val="tx1"/>
              </a:solidFill>
            </a:endParaRPr>
          </a:p>
        </p:txBody>
      </p:sp>
      <p:sp>
        <p:nvSpPr>
          <p:cNvPr id="28" name="Rectangle 27"/>
          <p:cNvSpPr/>
          <p:nvPr/>
        </p:nvSpPr>
        <p:spPr>
          <a:xfrm>
            <a:off x="2743200" y="4876800"/>
            <a:ext cx="129540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57200" y="3581400"/>
            <a:ext cx="11430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26</a:t>
            </a:fld>
            <a:endParaRPr lang="en-US"/>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10"/>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89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a:xfrm>
            <a:off x="304800" y="304800"/>
            <a:ext cx="8839200" cy="1295400"/>
          </a:xfrm>
        </p:spPr>
        <p:txBody>
          <a:bodyPr/>
          <a:lstStyle/>
          <a:p>
            <a:r>
              <a:rPr lang="en-US" altLang="en-US" sz="3200" b="1" dirty="0" smtClean="0">
                <a:solidFill>
                  <a:srgbClr val="0033CC"/>
                </a:solidFill>
              </a:rPr>
              <a:t>More Suggested Practice for SOL 5.6e</a:t>
            </a:r>
          </a:p>
        </p:txBody>
      </p:sp>
      <p:sp>
        <p:nvSpPr>
          <p:cNvPr id="13" name="Content Placeholder 12"/>
          <p:cNvSpPr>
            <a:spLocks noGrp="1"/>
          </p:cNvSpPr>
          <p:nvPr>
            <p:ph idx="1"/>
          </p:nvPr>
        </p:nvSpPr>
        <p:spPr>
          <a:xfrm>
            <a:off x="457200" y="1295400"/>
            <a:ext cx="8458200" cy="4267200"/>
          </a:xfrm>
        </p:spPr>
        <p:txBody>
          <a:bodyPr/>
          <a:lstStyle/>
          <a:p>
            <a:pPr marL="182880" indent="0">
              <a:buNone/>
            </a:pPr>
            <a:r>
              <a:rPr lang="en-US" sz="2400" b="1" dirty="0" smtClean="0">
                <a:solidFill>
                  <a:srgbClr val="0070C0"/>
                </a:solidFill>
              </a:rPr>
              <a:t>Students need </a:t>
            </a:r>
            <a:r>
              <a:rPr lang="en-US" altLang="en-US" sz="2400" b="1" dirty="0" smtClean="0">
                <a:solidFill>
                  <a:srgbClr val="0070C0"/>
                </a:solidFill>
              </a:rPr>
              <a:t>additional practice summarizing supporting details in nonfiction text.</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Suggestions:</a:t>
            </a:r>
          </a:p>
          <a:p>
            <a:pPr marL="0">
              <a:spcBef>
                <a:spcPts val="0"/>
              </a:spcBef>
              <a:buFont typeface="Arial" charset="0"/>
              <a:buNone/>
              <a:defRPr/>
            </a:pPr>
            <a:endParaRPr lang="en-US" sz="2000" b="1" dirty="0" smtClean="0"/>
          </a:p>
          <a:p>
            <a:pPr marL="0">
              <a:spcBef>
                <a:spcPts val="0"/>
              </a:spcBef>
              <a:buFont typeface="Arial" pitchFamily="34" charset="0"/>
              <a:buChar char="•"/>
              <a:defRPr/>
            </a:pPr>
            <a:r>
              <a:rPr lang="en-US" sz="2400" b="1" dirty="0" smtClean="0"/>
              <a:t>Which sentence is the best summary of paragraph </a:t>
            </a:r>
            <a:r>
              <a:rPr lang="en-US" sz="2400" b="1" i="1" dirty="0" smtClean="0"/>
              <a:t>___</a:t>
            </a:r>
            <a:r>
              <a:rPr lang="en-US" sz="2400" b="1" dirty="0" smtClean="0"/>
              <a:t>?</a:t>
            </a:r>
          </a:p>
          <a:p>
            <a:pPr marL="0">
              <a:spcBef>
                <a:spcPts val="0"/>
              </a:spcBef>
              <a:buFont typeface="Arial" pitchFamily="34" charset="0"/>
              <a:buChar char="•"/>
              <a:defRPr/>
            </a:pPr>
            <a:r>
              <a:rPr lang="en-US" sz="2400" b="1" dirty="0" smtClean="0"/>
              <a:t>Which sentence best summarizes the information in </a:t>
            </a:r>
          </a:p>
          <a:p>
            <a:pPr marL="0">
              <a:spcBef>
                <a:spcPts val="0"/>
              </a:spcBef>
              <a:buNone/>
              <a:defRPr/>
            </a:pPr>
            <a:r>
              <a:rPr lang="en-US" sz="2400" b="1" dirty="0" smtClean="0"/>
              <a:t>      paragraphs ___ and ___?</a:t>
            </a:r>
          </a:p>
          <a:p>
            <a:pPr marL="0">
              <a:spcBef>
                <a:spcPts val="0"/>
              </a:spcBef>
              <a:buFont typeface="Arial" pitchFamily="34" charset="0"/>
              <a:buChar char="•"/>
              <a:defRPr/>
            </a:pPr>
            <a:r>
              <a:rPr lang="en-US" sz="2400" b="1" dirty="0" smtClean="0"/>
              <a:t>Select the details that are most important to include in a </a:t>
            </a:r>
          </a:p>
          <a:p>
            <a:pPr marL="0">
              <a:spcBef>
                <a:spcPts val="0"/>
              </a:spcBef>
              <a:buNone/>
              <a:defRPr/>
            </a:pPr>
            <a:r>
              <a:rPr lang="en-US" sz="2400" b="1" dirty="0" smtClean="0"/>
              <a:t>      summary.</a:t>
            </a:r>
          </a:p>
          <a:p>
            <a:pPr marL="0">
              <a:spcBef>
                <a:spcPts val="0"/>
              </a:spcBef>
              <a:buFont typeface="Arial" pitchFamily="34" charset="0"/>
              <a:buChar char="•"/>
              <a:defRPr/>
            </a:pPr>
            <a:r>
              <a:rPr lang="en-US" sz="2400" b="1" dirty="0" smtClean="0"/>
              <a:t>What is the best summary of the bulleted list? </a:t>
            </a:r>
          </a:p>
          <a:p>
            <a:pPr marL="0">
              <a:spcBef>
                <a:spcPts val="0"/>
              </a:spcBef>
              <a:buFont typeface="Arial" pitchFamily="34" charset="0"/>
              <a:buChar char="•"/>
              <a:defRPr/>
            </a:pPr>
            <a:r>
              <a:rPr lang="en-US" sz="2400" b="1" dirty="0" smtClean="0"/>
              <a:t>Paragraph </a:t>
            </a:r>
            <a:r>
              <a:rPr lang="en-US" sz="2400" b="1" i="1" dirty="0" smtClean="0"/>
              <a:t>___</a:t>
            </a:r>
            <a:r>
              <a:rPr lang="en-US" sz="2400" b="1" dirty="0" smtClean="0"/>
              <a:t> is important to the essay because –</a:t>
            </a:r>
          </a:p>
          <a:p>
            <a:pPr marL="0">
              <a:spcBef>
                <a:spcPts val="0"/>
              </a:spcBef>
              <a:buNone/>
              <a:defRPr/>
            </a:pPr>
            <a:endParaRPr lang="en-US" sz="2400" b="1" dirty="0" smtClean="0"/>
          </a:p>
          <a:p>
            <a:pPr>
              <a:buFont typeface="Arial" charset="0"/>
              <a:buNone/>
              <a:defRPr/>
            </a:pPr>
            <a:endParaRPr lang="en-US" sz="2400" b="1" dirty="0" smtClean="0"/>
          </a:p>
          <a:p>
            <a:pPr>
              <a:spcBef>
                <a:spcPts val="0"/>
              </a:spcBef>
              <a:buFont typeface="Arial" charset="0"/>
              <a:buNone/>
              <a:defRPr/>
            </a:pPr>
            <a:endParaRPr lang="en-US" sz="2400" b="1" dirty="0" smtClean="0">
              <a:solidFill>
                <a:srgbClr val="0070C0"/>
              </a:solidFill>
              <a:latin typeface="+mj-lt"/>
            </a:endParaRPr>
          </a:p>
        </p:txBody>
      </p:sp>
      <p:sp>
        <p:nvSpPr>
          <p:cNvPr id="2048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48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486" name="Rectangle 8"/>
          <p:cNvSpPr>
            <a:spLocks noChangeArrowheads="1"/>
          </p:cNvSpPr>
          <p:nvPr/>
        </p:nvSpPr>
        <p:spPr bwMode="auto">
          <a:xfrm>
            <a:off x="0" y="1057275"/>
            <a:ext cx="9144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solidFill>
                <a:srgbClr val="0033CC"/>
              </a:solidFill>
              <a:latin typeface="Arial" charset="0"/>
            </a:endParaRPr>
          </a:p>
        </p:txBody>
      </p:sp>
      <p:sp>
        <p:nvSpPr>
          <p:cNvPr id="2048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048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27</a:t>
            </a:fld>
            <a:endParaRPr lang="en-US"/>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155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304800" y="228600"/>
            <a:ext cx="8839200" cy="1143000"/>
          </a:xfrm>
        </p:spPr>
        <p:txBody>
          <a:bodyPr/>
          <a:lstStyle/>
          <a:p>
            <a:r>
              <a:rPr lang="en-US" altLang="en-US" sz="3200" b="1" dirty="0" smtClean="0">
                <a:solidFill>
                  <a:srgbClr val="0033CC"/>
                </a:solidFill>
              </a:rPr>
              <a:t>Suggested Practice for SOL 5.6f</a:t>
            </a:r>
          </a:p>
        </p:txBody>
      </p:sp>
      <p:sp>
        <p:nvSpPr>
          <p:cNvPr id="13" name="Content Placeholder 12"/>
          <p:cNvSpPr>
            <a:spLocks noGrp="1"/>
          </p:cNvSpPr>
          <p:nvPr>
            <p:ph idx="1"/>
          </p:nvPr>
        </p:nvSpPr>
        <p:spPr>
          <a:xfrm>
            <a:off x="381000" y="1066800"/>
            <a:ext cx="8382000" cy="5410200"/>
          </a:xfrm>
        </p:spPr>
        <p:txBody>
          <a:bodyPr/>
          <a:lstStyle/>
          <a:p>
            <a:pPr marL="182880" indent="0">
              <a:buNone/>
            </a:pPr>
            <a:r>
              <a:rPr lang="en-US" sz="2400" b="1" dirty="0" smtClean="0">
                <a:solidFill>
                  <a:srgbClr val="0070C0"/>
                </a:solidFill>
              </a:rPr>
              <a:t>Students need additional practice identifying structural patterns found in nonfiction.</a:t>
            </a:r>
          </a:p>
          <a:p>
            <a:pPr>
              <a:buNone/>
            </a:pPr>
            <a:r>
              <a:rPr lang="en-US" sz="1600" dirty="0" smtClean="0"/>
              <a:t>	</a:t>
            </a:r>
          </a:p>
          <a:p>
            <a:pPr marL="91440" indent="0">
              <a:buNone/>
            </a:pPr>
            <a:r>
              <a:rPr lang="en-US" sz="2000" b="1" dirty="0" smtClean="0"/>
              <a:t>Did you know that scientists have a special name for creatures that live deep in caves? Known as “</a:t>
            </a:r>
            <a:r>
              <a:rPr lang="en-US" sz="2000" b="1" dirty="0" err="1" smtClean="0"/>
              <a:t>troglobites</a:t>
            </a:r>
            <a:r>
              <a:rPr lang="en-US" sz="2000" b="1" dirty="0" smtClean="0"/>
              <a:t>,” these creatures are very unique and very rare. One example of a </a:t>
            </a:r>
            <a:r>
              <a:rPr lang="en-US" sz="2000" b="1" dirty="0" err="1" smtClean="0"/>
              <a:t>troglobite</a:t>
            </a:r>
            <a:r>
              <a:rPr lang="en-US" sz="2000" b="1" dirty="0" smtClean="0"/>
              <a:t> is the </a:t>
            </a:r>
            <a:r>
              <a:rPr lang="en-US" sz="2000" b="1" dirty="0" err="1" smtClean="0"/>
              <a:t>olm</a:t>
            </a:r>
            <a:r>
              <a:rPr lang="en-US" sz="2000" b="1" dirty="0" smtClean="0"/>
              <a:t>. The </a:t>
            </a:r>
            <a:r>
              <a:rPr lang="en-US" sz="2000" b="1" dirty="0" err="1" smtClean="0"/>
              <a:t>olm</a:t>
            </a:r>
            <a:r>
              <a:rPr lang="en-US" sz="2000" b="1" dirty="0" smtClean="0"/>
              <a:t> is also classified as an amphibian. </a:t>
            </a:r>
            <a:r>
              <a:rPr lang="en-US" sz="2000" b="1" dirty="0" smtClean="0">
                <a:solidFill>
                  <a:srgbClr val="0070C0"/>
                </a:solidFill>
              </a:rPr>
              <a:t>The </a:t>
            </a:r>
            <a:r>
              <a:rPr lang="en-US" sz="2000" b="1" dirty="0" err="1" smtClean="0">
                <a:solidFill>
                  <a:srgbClr val="0070C0"/>
                </a:solidFill>
              </a:rPr>
              <a:t>olm</a:t>
            </a:r>
            <a:r>
              <a:rPr lang="en-US" sz="2000" b="1" dirty="0" smtClean="0">
                <a:solidFill>
                  <a:srgbClr val="0070C0"/>
                </a:solidFill>
              </a:rPr>
              <a:t> resembles a dragon from storybooks, but it is small--less than one foot long--and completely white.</a:t>
            </a:r>
            <a:r>
              <a:rPr lang="en-US" sz="2000" b="1" dirty="0" smtClean="0"/>
              <a:t> The </a:t>
            </a:r>
            <a:r>
              <a:rPr lang="en-US" sz="2000" b="1" dirty="0" err="1" smtClean="0"/>
              <a:t>olm</a:t>
            </a:r>
            <a:r>
              <a:rPr lang="en-US" sz="2000" b="1" dirty="0" smtClean="0"/>
              <a:t> has a long, slender head and small limbs. It eats other cave-dwelling creatures such as tiny snails, which it swallows whole! There is something else that makes the </a:t>
            </a:r>
            <a:r>
              <a:rPr lang="en-US" sz="2000" b="1" dirty="0" err="1" smtClean="0"/>
              <a:t>olm</a:t>
            </a:r>
            <a:r>
              <a:rPr lang="en-US" sz="2000" b="1" dirty="0" smtClean="0"/>
              <a:t> an interesting creature. Because the </a:t>
            </a:r>
            <a:r>
              <a:rPr lang="en-US" sz="2000" b="1" dirty="0" err="1" smtClean="0"/>
              <a:t>olm</a:t>
            </a:r>
            <a:r>
              <a:rPr lang="en-US" sz="2000" b="1" dirty="0" smtClean="0"/>
              <a:t> lives deep in dark caves, it does not need eyes to see. Even though the </a:t>
            </a:r>
            <a:r>
              <a:rPr lang="en-US" sz="2000" b="1" dirty="0" err="1" smtClean="0"/>
              <a:t>olm’s</a:t>
            </a:r>
            <a:r>
              <a:rPr lang="en-US" sz="2000" b="1" dirty="0" smtClean="0"/>
              <a:t> eyes are underdeveloped, its other senses are very strong; therefore, the unique </a:t>
            </a:r>
            <a:r>
              <a:rPr lang="en-US" sz="2000" b="1" dirty="0" err="1" smtClean="0"/>
              <a:t>olm</a:t>
            </a:r>
            <a:r>
              <a:rPr lang="en-US" sz="2000" b="1" dirty="0" smtClean="0"/>
              <a:t> uses its sense of hearing and smell to “see” the world around it.</a:t>
            </a:r>
          </a:p>
          <a:p>
            <a:pPr>
              <a:buNone/>
            </a:pPr>
            <a:r>
              <a:rPr lang="en-US" sz="2200" b="1" dirty="0" smtClean="0"/>
              <a:t>Which organizational pattern is used in the highlighted sentence?</a:t>
            </a:r>
          </a:p>
          <a:p>
            <a:pPr>
              <a:buNone/>
            </a:pPr>
            <a:r>
              <a:rPr lang="en-US" sz="2200" b="1" dirty="0" smtClean="0">
                <a:solidFill>
                  <a:srgbClr val="C00000"/>
                </a:solidFill>
              </a:rPr>
              <a:t>	</a:t>
            </a:r>
            <a:endParaRPr lang="en-US" sz="2000" b="1" dirty="0" smtClean="0">
              <a:solidFill>
                <a:srgbClr val="C00000"/>
              </a:solidFill>
            </a:endParaRPr>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7200" y="2057400"/>
            <a:ext cx="8229600"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66800" y="6096000"/>
            <a:ext cx="2590800" cy="369332"/>
          </a:xfrm>
          <a:prstGeom prst="rect">
            <a:avLst/>
          </a:prstGeom>
          <a:noFill/>
        </p:spPr>
        <p:txBody>
          <a:bodyPr wrap="square" rtlCol="0">
            <a:spAutoFit/>
          </a:bodyPr>
          <a:lstStyle/>
          <a:p>
            <a:r>
              <a:rPr lang="en-US" b="1" dirty="0" smtClean="0">
                <a:solidFill>
                  <a:srgbClr val="C00000"/>
                </a:solidFill>
              </a:rPr>
              <a:t>comparison/contrast</a:t>
            </a:r>
            <a:endParaRPr lang="en-US" dirty="0"/>
          </a:p>
        </p:txBody>
      </p:sp>
      <p:sp>
        <p:nvSpPr>
          <p:cNvPr id="18"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28</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82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rot="2372288">
            <a:off x="6384671" y="4777829"/>
            <a:ext cx="721674" cy="208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50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5.6h</a:t>
            </a:r>
          </a:p>
        </p:txBody>
      </p:sp>
      <p:sp>
        <p:nvSpPr>
          <p:cNvPr id="13" name="Content Placeholder 12"/>
          <p:cNvSpPr>
            <a:spLocks noGrp="1"/>
          </p:cNvSpPr>
          <p:nvPr>
            <p:ph idx="1"/>
          </p:nvPr>
        </p:nvSpPr>
        <p:spPr>
          <a:xfrm>
            <a:off x="457200" y="1371600"/>
            <a:ext cx="8686800" cy="4572000"/>
          </a:xfrm>
        </p:spPr>
        <p:txBody>
          <a:bodyPr/>
          <a:lstStyle/>
          <a:p>
            <a:pPr marL="0">
              <a:spcBef>
                <a:spcPts val="0"/>
              </a:spcBef>
              <a:buNone/>
              <a:defRPr/>
            </a:pPr>
            <a:r>
              <a:rPr lang="en-US" sz="2400" b="1" dirty="0" smtClean="0">
                <a:solidFill>
                  <a:srgbClr val="0070C0"/>
                </a:solidFill>
              </a:rPr>
              <a:t>Students need additional practice identifying cause and effect relationships following transition words signaling the pattern.</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Complete this cause-and-effect chart.</a:t>
            </a:r>
          </a:p>
          <a:p>
            <a:pPr marL="0" lvl="0">
              <a:spcBef>
                <a:spcPts val="0"/>
              </a:spcBef>
              <a:buNone/>
              <a:defRPr/>
            </a:pPr>
            <a:endParaRPr lang="en-US" sz="2400" dirty="0" smtClean="0"/>
          </a:p>
          <a:p>
            <a:pPr marL="0">
              <a:spcBef>
                <a:spcPts val="0"/>
              </a:spcBef>
              <a:buFont typeface="Arial" charset="0"/>
              <a:buNone/>
              <a:defRPr/>
            </a:pPr>
            <a:endParaRPr lang="en-US" sz="2400" b="1" dirty="0" smtClean="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81000" y="4876800"/>
            <a:ext cx="21336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9467372">
            <a:off x="6241831" y="3390719"/>
            <a:ext cx="721674" cy="208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4876800" y="3505200"/>
            <a:ext cx="1981200" cy="152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smtClean="0"/>
          </a:p>
          <a:p>
            <a:pPr algn="ctr"/>
            <a:r>
              <a:rPr lang="en-US" b="1" u="sng" dirty="0" smtClean="0"/>
              <a:t>Cause:</a:t>
            </a:r>
            <a:r>
              <a:rPr lang="en-US" b="1" dirty="0" smtClean="0"/>
              <a:t> The </a:t>
            </a:r>
            <a:r>
              <a:rPr lang="en-US" b="1" dirty="0" err="1" smtClean="0"/>
              <a:t>olm</a:t>
            </a:r>
            <a:r>
              <a:rPr lang="en-US" b="1" dirty="0" smtClean="0"/>
              <a:t> lives only in dark caves.</a:t>
            </a:r>
            <a:endParaRPr lang="en-US" b="1" u="sng" dirty="0" smtClean="0"/>
          </a:p>
          <a:p>
            <a:pPr algn="ctr"/>
            <a:endParaRPr lang="en-US" sz="1600" b="1" dirty="0"/>
          </a:p>
        </p:txBody>
      </p:sp>
      <p:sp>
        <p:nvSpPr>
          <p:cNvPr id="22" name="Oval 21"/>
          <p:cNvSpPr/>
          <p:nvPr/>
        </p:nvSpPr>
        <p:spPr>
          <a:xfrm>
            <a:off x="6934200" y="4114800"/>
            <a:ext cx="19812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u="sng" dirty="0" smtClean="0"/>
              <a:t>Effect:</a:t>
            </a:r>
          </a:p>
        </p:txBody>
      </p:sp>
      <p:sp>
        <p:nvSpPr>
          <p:cNvPr id="24" name="Oval 23"/>
          <p:cNvSpPr/>
          <p:nvPr/>
        </p:nvSpPr>
        <p:spPr>
          <a:xfrm>
            <a:off x="381000" y="4876800"/>
            <a:ext cx="2133600" cy="1524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The </a:t>
            </a:r>
            <a:r>
              <a:rPr lang="en-US" sz="1400" b="1" dirty="0" err="1" smtClean="0"/>
              <a:t>olm’s</a:t>
            </a:r>
            <a:r>
              <a:rPr lang="en-US" sz="1400" b="1" dirty="0" smtClean="0"/>
              <a:t> eyes are underdeveloped.</a:t>
            </a:r>
            <a:endParaRPr lang="en-US" sz="1400" b="1" dirty="0"/>
          </a:p>
        </p:txBody>
      </p:sp>
      <p:sp>
        <p:nvSpPr>
          <p:cNvPr id="25" name="Oval 24"/>
          <p:cNvSpPr/>
          <p:nvPr/>
        </p:nvSpPr>
        <p:spPr>
          <a:xfrm>
            <a:off x="2514600" y="48006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The </a:t>
            </a:r>
            <a:r>
              <a:rPr lang="en-US" sz="1400" b="1" dirty="0" err="1" smtClean="0"/>
              <a:t>olm</a:t>
            </a:r>
            <a:r>
              <a:rPr lang="en-US" sz="1400" b="1" dirty="0" smtClean="0"/>
              <a:t> swallows tiny snails whole.</a:t>
            </a:r>
            <a:endParaRPr lang="en-US" sz="1400" b="1" dirty="0"/>
          </a:p>
        </p:txBody>
      </p:sp>
      <p:sp>
        <p:nvSpPr>
          <p:cNvPr id="26" name="Oval 25"/>
          <p:cNvSpPr/>
          <p:nvPr/>
        </p:nvSpPr>
        <p:spPr>
          <a:xfrm>
            <a:off x="2514600" y="32004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The </a:t>
            </a:r>
            <a:r>
              <a:rPr lang="en-US" sz="1400" b="1" dirty="0" err="1" smtClean="0"/>
              <a:t>olm</a:t>
            </a:r>
            <a:r>
              <a:rPr lang="en-US" sz="1400" b="1" dirty="0" smtClean="0"/>
              <a:t> looks like a small white dragon.</a:t>
            </a:r>
            <a:endParaRPr lang="en-US" sz="1400" b="1" dirty="0"/>
          </a:p>
        </p:txBody>
      </p:sp>
      <p:sp>
        <p:nvSpPr>
          <p:cNvPr id="27" name="Oval 26"/>
          <p:cNvSpPr/>
          <p:nvPr/>
        </p:nvSpPr>
        <p:spPr>
          <a:xfrm>
            <a:off x="381000" y="32766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The </a:t>
            </a:r>
            <a:r>
              <a:rPr lang="en-US" sz="1400" b="1" dirty="0" err="1" smtClean="0"/>
              <a:t>olm</a:t>
            </a:r>
            <a:r>
              <a:rPr lang="en-US" sz="1400" b="1" dirty="0" smtClean="0"/>
              <a:t> relies on its senses of hearing and smell.</a:t>
            </a:r>
            <a:endParaRPr lang="en-US" sz="1400" b="1" dirty="0"/>
          </a:p>
        </p:txBody>
      </p:sp>
      <p:sp>
        <p:nvSpPr>
          <p:cNvPr id="28" name="Rectangle 27"/>
          <p:cNvSpPr/>
          <p:nvPr/>
        </p:nvSpPr>
        <p:spPr>
          <a:xfrm>
            <a:off x="381000" y="3276600"/>
            <a:ext cx="21336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858000" y="2514600"/>
            <a:ext cx="19812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u="sng" dirty="0" smtClean="0"/>
              <a:t>Effect:</a:t>
            </a:r>
          </a:p>
        </p:txBody>
      </p:sp>
      <p:sp>
        <p:nvSpPr>
          <p:cNvPr id="31" name="Slide Number Placeholder 5"/>
          <p:cNvSpPr>
            <a:spLocks noGrp="1"/>
          </p:cNvSpPr>
          <p:nvPr>
            <p:ph type="sldNum" sz="quarter" idx="12"/>
          </p:nvPr>
        </p:nvSpPr>
        <p:spPr>
          <a:xfrm>
            <a:off x="533400" y="6419850"/>
            <a:ext cx="381000" cy="365125"/>
          </a:xfrm>
        </p:spPr>
        <p:txBody>
          <a:bodyPr/>
          <a:lstStyle/>
          <a:p>
            <a:pPr>
              <a:defRPr/>
            </a:pPr>
            <a:fld id="{E70575C0-D166-4C62-95AB-30299E73D2A5}" type="slidenum">
              <a:rPr lang="en-US" smtClean="0"/>
              <a:pPr>
                <a:defRPr/>
              </a:pPr>
              <a:t>29</a:t>
            </a:fld>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66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29"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5.4a</a:t>
            </a:r>
          </a:p>
        </p:txBody>
      </p:sp>
      <p:sp>
        <p:nvSpPr>
          <p:cNvPr id="13" name="Content Placeholder 12"/>
          <p:cNvSpPr>
            <a:spLocks noGrp="1"/>
          </p:cNvSpPr>
          <p:nvPr>
            <p:ph idx="1"/>
          </p:nvPr>
        </p:nvSpPr>
        <p:spPr>
          <a:xfrm>
            <a:off x="457200" y="1371600"/>
            <a:ext cx="8229600" cy="4525962"/>
          </a:xfrm>
        </p:spPr>
        <p:txBody>
          <a:bodyPr/>
          <a:lstStyle/>
          <a:p>
            <a:pPr marL="0" indent="-457200">
              <a:spcBef>
                <a:spcPts val="0"/>
              </a:spcBef>
              <a:buNone/>
              <a:defRPr/>
            </a:pPr>
            <a:r>
              <a:rPr lang="en-US" sz="2400" b="1" dirty="0" smtClean="0">
                <a:solidFill>
                  <a:srgbClr val="0070C0"/>
                </a:solidFill>
              </a:rPr>
              <a:t>Students need additional practice using context to clarify meaning of unfamiliar words and phrases.</a:t>
            </a:r>
          </a:p>
          <a:p>
            <a:pPr marL="0" indent="0" algn="ctr">
              <a:buNone/>
            </a:pPr>
            <a:endParaRPr lang="en-US" sz="2000" b="1" dirty="0" smtClean="0"/>
          </a:p>
          <a:p>
            <a:pPr marL="0" indent="0">
              <a:buNone/>
            </a:pPr>
            <a:r>
              <a:rPr lang="en-US" sz="2000" b="1" dirty="0" smtClean="0"/>
              <a:t>After convincing her mom to purchase the dry, crumbling potted fern at the greenhouse, </a:t>
            </a:r>
            <a:r>
              <a:rPr lang="en-US" sz="2000" b="1" dirty="0" err="1" smtClean="0"/>
              <a:t>Miya</a:t>
            </a:r>
            <a:r>
              <a:rPr lang="en-US" sz="2000" b="1" dirty="0" smtClean="0"/>
              <a:t> worked tirelessly to </a:t>
            </a:r>
            <a:r>
              <a:rPr lang="en-US" sz="2000" b="1" u="sng" dirty="0" smtClean="0"/>
              <a:t>revive</a:t>
            </a:r>
            <a:r>
              <a:rPr lang="en-US" sz="2000" b="1" dirty="0" smtClean="0"/>
              <a:t> the plant. She placed it on a table next to the window in her room, fed it fertilizer, and watered it often. Finally, the fern began to look healthier, and </a:t>
            </a:r>
            <a:r>
              <a:rPr lang="en-US" sz="2000" b="1" dirty="0" err="1" smtClean="0"/>
              <a:t>Miya</a:t>
            </a:r>
            <a:r>
              <a:rPr lang="en-US" sz="2000" b="1" dirty="0" smtClean="0"/>
              <a:t> felt proud of her efforts. </a:t>
            </a:r>
          </a:p>
          <a:p>
            <a:pPr marL="0" indent="0" algn="ctr">
              <a:buNone/>
            </a:pPr>
            <a:r>
              <a:rPr lang="en-US" sz="2000" b="1" dirty="0" smtClean="0"/>
              <a:t> </a:t>
            </a:r>
            <a:endParaRPr lang="en-US" sz="2400" b="1" dirty="0" smtClean="0"/>
          </a:p>
          <a:p>
            <a:pPr>
              <a:buFont typeface="Arial" charset="0"/>
              <a:buNone/>
              <a:defRPr/>
            </a:pPr>
            <a:r>
              <a:rPr lang="en-US" sz="2400" b="1" dirty="0" smtClean="0"/>
              <a:t>The word </a:t>
            </a:r>
            <a:r>
              <a:rPr lang="en-US" sz="2400" b="1" u="sng" dirty="0" smtClean="0"/>
              <a:t>revive</a:t>
            </a:r>
            <a:r>
              <a:rPr lang="en-US" sz="2400" b="1" dirty="0" smtClean="0"/>
              <a:t> means to – </a:t>
            </a:r>
          </a:p>
          <a:p>
            <a:pPr>
              <a:buFont typeface="Arial" charset="0"/>
              <a:buNone/>
              <a:defRPr/>
            </a:pPr>
            <a:endParaRPr lang="en-US" sz="2400" b="1" dirty="0" smtClean="0"/>
          </a:p>
          <a:p>
            <a:pPr>
              <a:buFont typeface="Arial" charset="0"/>
              <a:buNone/>
              <a:defRPr/>
            </a:pPr>
            <a:r>
              <a:rPr lang="en-US" sz="2400" b="1" dirty="0" smtClean="0"/>
              <a:t>restore health or vigor		cover or shelter</a:t>
            </a:r>
          </a:p>
          <a:p>
            <a:pPr>
              <a:buFont typeface="Arial" charset="0"/>
              <a:buNone/>
              <a:defRPr/>
            </a:pPr>
            <a:r>
              <a:rPr lang="en-US" sz="2400" b="1" dirty="0" smtClean="0"/>
              <a:t>return to an earlier place		give shine to the surface</a:t>
            </a:r>
          </a:p>
          <a:p>
            <a:pPr>
              <a:buFont typeface="Arial" charset="0"/>
              <a:buNone/>
              <a:defRPr/>
            </a:pPr>
            <a:endParaRPr lang="en-US" sz="2400" b="1" dirty="0" smtClean="0">
              <a:solidFill>
                <a:srgbClr val="002060"/>
              </a:solidFill>
              <a:latin typeface="+mj-lt"/>
            </a:endParaRPr>
          </a:p>
        </p:txBody>
      </p:sp>
      <p:sp>
        <p:nvSpPr>
          <p:cNvPr id="512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6" name="Rectangle 8"/>
          <p:cNvSpPr>
            <a:spLocks noChangeArrowheads="1"/>
          </p:cNvSpPr>
          <p:nvPr/>
        </p:nvSpPr>
        <p:spPr bwMode="auto">
          <a:xfrm>
            <a:off x="0" y="805934"/>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512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17145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563"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7200" y="2514600"/>
            <a:ext cx="80772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 y="5105400"/>
            <a:ext cx="2971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3</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38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304800" y="304800"/>
            <a:ext cx="8839200" cy="1143000"/>
          </a:xfrm>
        </p:spPr>
        <p:txBody>
          <a:bodyPr/>
          <a:lstStyle/>
          <a:p>
            <a:r>
              <a:rPr lang="en-US" altLang="en-US" sz="3200" b="1" dirty="0" smtClean="0">
                <a:solidFill>
                  <a:srgbClr val="0033CC"/>
                </a:solidFill>
              </a:rPr>
              <a:t>More Suggested Practice for SOL 5.6h</a:t>
            </a:r>
          </a:p>
        </p:txBody>
      </p:sp>
      <p:sp>
        <p:nvSpPr>
          <p:cNvPr id="13" name="Content Placeholder 12"/>
          <p:cNvSpPr>
            <a:spLocks noGrp="1"/>
          </p:cNvSpPr>
          <p:nvPr>
            <p:ph idx="1"/>
          </p:nvPr>
        </p:nvSpPr>
        <p:spPr>
          <a:xfrm>
            <a:off x="381000" y="1219200"/>
            <a:ext cx="8382000" cy="4800600"/>
          </a:xfrm>
        </p:spPr>
        <p:txBody>
          <a:bodyPr/>
          <a:lstStyle/>
          <a:p>
            <a:pPr marL="0">
              <a:spcBef>
                <a:spcPts val="0"/>
              </a:spcBef>
              <a:buFont typeface="Arial" charset="0"/>
              <a:buNone/>
              <a:defRPr/>
            </a:pPr>
            <a:r>
              <a:rPr lang="en-US" sz="2400" b="1" dirty="0" smtClean="0">
                <a:solidFill>
                  <a:srgbClr val="0070C0"/>
                </a:solidFill>
              </a:rPr>
              <a:t>Students need additional practice identifying cause and effect relationships following transition words signaling the pattern.</a:t>
            </a:r>
          </a:p>
          <a:p>
            <a:pPr marL="0" indent="0">
              <a:lnSpc>
                <a:spcPct val="150000"/>
              </a:lnSpc>
              <a:spcBef>
                <a:spcPts val="0"/>
              </a:spcBef>
              <a:buNone/>
            </a:pPr>
            <a:endParaRPr lang="en-US" sz="2400" b="1" dirty="0" smtClean="0"/>
          </a:p>
          <a:p>
            <a:pPr marL="0" indent="0">
              <a:lnSpc>
                <a:spcPct val="150000"/>
              </a:lnSpc>
              <a:spcBef>
                <a:spcPts val="0"/>
              </a:spcBef>
              <a:buNone/>
            </a:pPr>
            <a:r>
              <a:rPr lang="en-US" sz="2400" b="1" dirty="0" smtClean="0"/>
              <a:t>Suggestions:</a:t>
            </a:r>
          </a:p>
          <a:p>
            <a:pPr marL="0">
              <a:lnSpc>
                <a:spcPct val="150000"/>
              </a:lnSpc>
              <a:spcBef>
                <a:spcPts val="0"/>
              </a:spcBef>
              <a:defRPr/>
            </a:pPr>
            <a:r>
              <a:rPr lang="en-US" sz="2400" b="1" dirty="0" smtClean="0"/>
              <a:t>What caused _____ to _____ ?</a:t>
            </a:r>
          </a:p>
          <a:p>
            <a:pPr marL="0">
              <a:lnSpc>
                <a:spcPct val="150000"/>
              </a:lnSpc>
              <a:spcBef>
                <a:spcPts val="0"/>
              </a:spcBef>
              <a:defRPr/>
            </a:pPr>
            <a:r>
              <a:rPr lang="en-US" sz="2400" b="1" dirty="0" smtClean="0"/>
              <a:t>Which event happened because _____ ?</a:t>
            </a:r>
          </a:p>
          <a:p>
            <a:pPr marL="0">
              <a:lnSpc>
                <a:spcPct val="150000"/>
              </a:lnSpc>
              <a:spcBef>
                <a:spcPts val="0"/>
              </a:spcBef>
              <a:defRPr/>
            </a:pPr>
            <a:r>
              <a:rPr lang="en-US" sz="2400" b="1" dirty="0" smtClean="0"/>
              <a:t>Why does _____ ?</a:t>
            </a:r>
          </a:p>
          <a:p>
            <a:pPr marL="0">
              <a:spcBef>
                <a:spcPts val="0"/>
              </a:spcBef>
              <a:defRPr/>
            </a:pPr>
            <a:endParaRPr lang="en-US" sz="2400" b="1" dirty="0" smtClean="0"/>
          </a:p>
          <a:p>
            <a:pPr marL="0">
              <a:spcBef>
                <a:spcPts val="0"/>
              </a:spcBef>
              <a:defRPr/>
            </a:pPr>
            <a:endParaRPr lang="en-US" sz="2400" b="1" dirty="0" smtClean="0"/>
          </a:p>
          <a:p>
            <a:pPr marL="182880" indent="0">
              <a:lnSpc>
                <a:spcPct val="150000"/>
              </a:lnSpc>
              <a:buNone/>
            </a:pPr>
            <a:endParaRPr lang="en-US" sz="2000" b="1" dirty="0" smtClean="0"/>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30</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30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Practice Items</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smtClean="0">
                <a:latin typeface="+mj-lt"/>
              </a:rPr>
              <a:t>This concludes the student performance analysis for the</a:t>
            </a:r>
          </a:p>
          <a:p>
            <a:pPr marL="0">
              <a:spcBef>
                <a:spcPts val="0"/>
              </a:spcBef>
              <a:buFont typeface="Arial" charset="0"/>
              <a:buNone/>
              <a:defRPr/>
            </a:pPr>
            <a:r>
              <a:rPr lang="en-US" sz="2400" b="1" dirty="0" smtClean="0">
                <a:latin typeface="+mj-lt"/>
              </a:rPr>
              <a:t>5</a:t>
            </a:r>
            <a:r>
              <a:rPr lang="en-US" sz="2400" b="1" baseline="30000" dirty="0" smtClean="0">
                <a:latin typeface="+mj-lt"/>
              </a:rPr>
              <a:t>th</a:t>
            </a:r>
            <a:r>
              <a:rPr lang="en-US" sz="2400" b="1" dirty="0" smtClean="0">
                <a:latin typeface="+mj-lt"/>
              </a:rPr>
              <a:t> grade reading tests administered during the spring 2013 test administration.</a:t>
            </a: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smtClean="0">
                <a:latin typeface="+mj-lt"/>
              </a:rPr>
              <a:t>There are practice items available on the Virginia Department of Education Web site which will also help students practice the skills associated with the </a:t>
            </a:r>
            <a:r>
              <a:rPr lang="en-US" sz="2400" b="1" i="1" dirty="0" smtClean="0">
                <a:latin typeface="+mj-lt"/>
              </a:rPr>
              <a:t>2010 English Standards of Learning</a:t>
            </a:r>
            <a:r>
              <a:rPr lang="en-US" sz="2400" b="1" dirty="0" smtClean="0">
                <a:latin typeface="+mj-lt"/>
              </a:rPr>
              <a:t>.  The practice items are located at:</a:t>
            </a:r>
          </a:p>
          <a:p>
            <a:pPr marL="0">
              <a:spcBef>
                <a:spcPts val="0"/>
              </a:spcBef>
              <a:buFont typeface="Arial" charset="0"/>
              <a:buNone/>
              <a:defRPr/>
            </a:pPr>
            <a:endParaRPr lang="en-US" sz="2400" b="1" dirty="0" smtClean="0">
              <a:latin typeface="+mj-lt"/>
            </a:endParaRPr>
          </a:p>
          <a:p>
            <a:pPr marL="0">
              <a:spcBef>
                <a:spcPts val="0"/>
              </a:spcBef>
              <a:buNone/>
              <a:defRPr/>
            </a:pPr>
            <a:r>
              <a:rPr lang="en-US" sz="2400" b="1" dirty="0">
                <a:latin typeface="+mj-lt"/>
                <a:hlinkClick r:id="rId4"/>
              </a:rPr>
              <a:t>http://</a:t>
            </a:r>
            <a:r>
              <a:rPr lang="en-US" sz="2400" b="1" dirty="0" smtClean="0">
                <a:latin typeface="+mj-lt"/>
                <a:hlinkClick r:id="rId4"/>
              </a:rPr>
              <a:t>www.doe.virginia.gov/testing/sol/practice_items/index.shtml#reading</a:t>
            </a:r>
            <a:r>
              <a:rPr lang="en-US" sz="2400" b="1" dirty="0" smtClean="0">
                <a:latin typeface="+mj-lt"/>
              </a:rPr>
              <a:t> </a:t>
            </a:r>
          </a:p>
          <a:p>
            <a:pPr>
              <a:spcBef>
                <a:spcPts val="0"/>
              </a:spcBef>
              <a:buFont typeface="Arial" charset="0"/>
              <a:buNone/>
              <a:defRPr/>
            </a:pPr>
            <a:endParaRPr lang="en-US" sz="2400" b="1" dirty="0" smtClean="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31</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4277422901"/>
      </p:ext>
    </p:extLst>
  </p:cSld>
  <p:clrMapOvr>
    <a:masterClrMapping/>
  </p:clrMapOvr>
  <p:transition spd="slow" advTm="30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Contact Information </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smtClean="0">
                <a:latin typeface="+mj-lt"/>
              </a:rPr>
              <a:t>For questions regarding assessment, please contact</a:t>
            </a:r>
          </a:p>
          <a:p>
            <a:pPr marL="0">
              <a:spcBef>
                <a:spcPts val="0"/>
              </a:spcBef>
              <a:buFont typeface="Arial" charset="0"/>
              <a:buNone/>
              <a:defRPr/>
            </a:pPr>
            <a:r>
              <a:rPr lang="en-US" sz="2400" b="1" dirty="0" smtClean="0">
                <a:latin typeface="+mj-lt"/>
                <a:hlinkClick r:id="rId4"/>
              </a:rPr>
              <a:t>Student_assessment@doe.virginia.gov</a:t>
            </a:r>
            <a:endParaRPr lang="en-US" sz="2400" b="1" dirty="0" smtClean="0">
              <a:latin typeface="+mj-lt"/>
            </a:endParaRP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smtClean="0">
                <a:latin typeface="+mj-lt"/>
              </a:rPr>
              <a:t>For questions regarding instruction or the English Standards of Learning, please contact</a:t>
            </a:r>
          </a:p>
          <a:p>
            <a:pPr marL="0">
              <a:spcBef>
                <a:spcPts val="0"/>
              </a:spcBef>
              <a:buFont typeface="Arial" charset="0"/>
              <a:buNone/>
              <a:defRPr/>
            </a:pPr>
            <a:r>
              <a:rPr lang="en-US" sz="2400" b="1" dirty="0" smtClean="0">
                <a:latin typeface="+mj-lt"/>
              </a:rPr>
              <a:t>Tracy Fair Robertson, English Coordinator</a:t>
            </a:r>
          </a:p>
          <a:p>
            <a:pPr marL="0">
              <a:spcBef>
                <a:spcPts val="0"/>
              </a:spcBef>
              <a:buFont typeface="Arial" charset="0"/>
              <a:buNone/>
              <a:defRPr/>
            </a:pPr>
            <a:r>
              <a:rPr lang="en-US" sz="2400" b="1" dirty="0" smtClean="0">
                <a:latin typeface="+mj-lt"/>
                <a:hlinkClick r:id="rId5"/>
              </a:rPr>
              <a:t>Tracy.Robertson@doe.virginia.gov</a:t>
            </a:r>
            <a:endParaRPr lang="en-US" sz="2400" b="1" dirty="0" smtClean="0">
              <a:latin typeface="+mj-lt"/>
            </a:endParaRPr>
          </a:p>
          <a:p>
            <a:pPr marL="0">
              <a:spcBef>
                <a:spcPts val="0"/>
              </a:spcBef>
              <a:buFont typeface="Arial" charset="0"/>
              <a:buNone/>
              <a:defRPr/>
            </a:pPr>
            <a:r>
              <a:rPr lang="en-US" sz="2400" b="1" dirty="0" smtClean="0">
                <a:latin typeface="+mj-lt"/>
              </a:rPr>
              <a:t>804-371-7585</a:t>
            </a:r>
          </a:p>
          <a:p>
            <a:pPr marL="0">
              <a:spcBef>
                <a:spcPts val="0"/>
              </a:spcBef>
              <a:buFont typeface="Arial" charset="0"/>
              <a:buNone/>
              <a:defRPr/>
            </a:pPr>
            <a:endParaRPr lang="en-US" sz="2400" b="1" dirty="0">
              <a:latin typeface="+mj-lt"/>
            </a:endParaRPr>
          </a:p>
          <a:p>
            <a:pPr marL="0">
              <a:spcBef>
                <a:spcPts val="0"/>
              </a:spcBef>
              <a:buFont typeface="Arial" charset="0"/>
              <a:buNone/>
              <a:defRPr/>
            </a:pPr>
            <a:endParaRPr lang="en-US" sz="2400" b="1" dirty="0" smtClean="0">
              <a:latin typeface="+mj-lt"/>
            </a:endParaRPr>
          </a:p>
          <a:p>
            <a:pPr>
              <a:spcBef>
                <a:spcPts val="0"/>
              </a:spcBef>
              <a:buFont typeface="Arial" charset="0"/>
              <a:buNone/>
              <a:defRPr/>
            </a:pPr>
            <a:endParaRPr lang="en-US" sz="2400" b="1" dirty="0" smtClean="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32</a:t>
            </a:fld>
            <a:endParaRPr lang="en-US"/>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1576379196"/>
      </p:ext>
    </p:extLst>
  </p:cSld>
  <p:clrMapOvr>
    <a:masterClrMapping/>
  </p:clrMapOvr>
  <p:transition spd="slow" advTm="297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More Suggested Practice for SOL 5.4a</a:t>
            </a:r>
          </a:p>
        </p:txBody>
      </p:sp>
      <p:sp>
        <p:nvSpPr>
          <p:cNvPr id="13" name="Content Placeholder 12"/>
          <p:cNvSpPr>
            <a:spLocks noGrp="1"/>
          </p:cNvSpPr>
          <p:nvPr>
            <p:ph idx="1"/>
          </p:nvPr>
        </p:nvSpPr>
        <p:spPr>
          <a:xfrm>
            <a:off x="457200" y="1371600"/>
            <a:ext cx="8229600" cy="4525962"/>
          </a:xfrm>
        </p:spPr>
        <p:txBody>
          <a:bodyPr/>
          <a:lstStyle/>
          <a:p>
            <a:pPr marL="0" indent="-457200">
              <a:spcBef>
                <a:spcPts val="0"/>
              </a:spcBef>
              <a:buNone/>
              <a:defRPr/>
            </a:pPr>
            <a:r>
              <a:rPr lang="en-US" sz="2400" b="1" dirty="0" smtClean="0">
                <a:solidFill>
                  <a:srgbClr val="0070C0"/>
                </a:solidFill>
              </a:rPr>
              <a:t>Students need additional practice using context to clarify meaning of unfamiliar words and phrases.</a:t>
            </a:r>
          </a:p>
          <a:p>
            <a:pPr indent="0" algn="ctr">
              <a:buFont typeface="Arial" charset="0"/>
              <a:buNone/>
              <a:defRPr/>
            </a:pPr>
            <a:endParaRPr lang="en-US" sz="2200" b="1" dirty="0" smtClean="0"/>
          </a:p>
          <a:p>
            <a:pPr marL="0" indent="0">
              <a:buFont typeface="Arial" charset="0"/>
              <a:buNone/>
              <a:defRPr/>
            </a:pPr>
            <a:r>
              <a:rPr lang="en-US" sz="1800" b="1" dirty="0" smtClean="0"/>
              <a:t>Kenya tucked the letter from her brother Josh into a large folder, where she kept all of their </a:t>
            </a:r>
            <a:r>
              <a:rPr lang="en-US" sz="1800" b="1" u="sng" dirty="0" smtClean="0"/>
              <a:t>correspondence</a:t>
            </a:r>
            <a:r>
              <a:rPr lang="en-US" sz="1800" b="1" dirty="0" smtClean="0"/>
              <a:t>. She took out the birthday card and the two postcards he had sent while he was at college. Kenya enjoyed having all of the mail from her big brother in one place so that she could keep it safe. </a:t>
            </a:r>
          </a:p>
          <a:p>
            <a:pPr>
              <a:buFont typeface="Arial" charset="0"/>
              <a:buNone/>
              <a:defRPr/>
            </a:pPr>
            <a:r>
              <a:rPr lang="en-US" sz="2400" b="1" dirty="0" smtClean="0"/>
              <a:t>Which words or phrases best help the reader determine the meaning of </a:t>
            </a:r>
            <a:r>
              <a:rPr lang="en-US" sz="2400" b="1" u="sng" dirty="0" smtClean="0"/>
              <a:t>correspondence</a:t>
            </a:r>
            <a:r>
              <a:rPr lang="en-US" sz="2400" b="1" dirty="0" smtClean="0"/>
              <a:t> in this paragraph?	</a:t>
            </a:r>
          </a:p>
          <a:p>
            <a:pPr>
              <a:buFont typeface="Arial" charset="0"/>
              <a:buNone/>
              <a:defRPr/>
            </a:pPr>
            <a:r>
              <a:rPr lang="en-US" sz="2400" b="1" dirty="0" smtClean="0"/>
              <a:t>		</a:t>
            </a:r>
          </a:p>
          <a:p>
            <a:pPr>
              <a:buFont typeface="Arial" charset="0"/>
              <a:buNone/>
              <a:defRPr/>
            </a:pPr>
            <a:r>
              <a:rPr lang="en-US" sz="2400" b="1" dirty="0" smtClean="0"/>
              <a:t>	tucked 	letter	     where she kept	two postcards college	enjoyed    all of the mail 	in one place</a:t>
            </a:r>
          </a:p>
          <a:p>
            <a:pPr>
              <a:buFont typeface="Arial" charset="0"/>
              <a:buNone/>
              <a:defRPr/>
            </a:pPr>
            <a:endParaRPr lang="en-US" sz="2400" b="1" dirty="0" smtClean="0">
              <a:solidFill>
                <a:srgbClr val="002060"/>
              </a:solidFill>
              <a:latin typeface="+mj-lt"/>
            </a:endParaRPr>
          </a:p>
        </p:txBody>
      </p:sp>
      <p:sp>
        <p:nvSpPr>
          <p:cNvPr id="512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6" name="Rectangle 8"/>
          <p:cNvSpPr>
            <a:spLocks noChangeArrowheads="1"/>
          </p:cNvSpPr>
          <p:nvPr/>
        </p:nvSpPr>
        <p:spPr bwMode="auto">
          <a:xfrm>
            <a:off x="0" y="805934"/>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512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17145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563"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86000" y="4953000"/>
            <a:ext cx="914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457200" y="2514600"/>
            <a:ext cx="8077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43600" y="4953000"/>
            <a:ext cx="19812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581400" y="5410200"/>
            <a:ext cx="19812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4</a:t>
            </a:fld>
            <a:endParaRPr lang="en-US"/>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094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7"/>
                </p:tgtEl>
              </p:cMediaNode>
            </p:audio>
          </p:childTnLst>
        </p:cTn>
      </p:par>
    </p:tnLst>
    <p:bldLst>
      <p:bldP spid="17"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a:xfrm>
            <a:off x="304800" y="304800"/>
            <a:ext cx="8839200" cy="1066800"/>
          </a:xfrm>
        </p:spPr>
        <p:txBody>
          <a:bodyPr/>
          <a:lstStyle/>
          <a:p>
            <a:r>
              <a:rPr lang="en-US" altLang="en-US" sz="3200" b="1" dirty="0" smtClean="0">
                <a:solidFill>
                  <a:srgbClr val="0033CC"/>
                </a:solidFill>
              </a:rPr>
              <a:t>Suggested Practice for SOL 5.4c</a:t>
            </a:r>
          </a:p>
        </p:txBody>
      </p:sp>
      <p:sp>
        <p:nvSpPr>
          <p:cNvPr id="13" name="Content Placeholder 12"/>
          <p:cNvSpPr>
            <a:spLocks noGrp="1"/>
          </p:cNvSpPr>
          <p:nvPr>
            <p:ph idx="1"/>
          </p:nvPr>
        </p:nvSpPr>
        <p:spPr>
          <a:xfrm>
            <a:off x="457200" y="1295400"/>
            <a:ext cx="8229600" cy="5334000"/>
          </a:xfrm>
        </p:spPr>
        <p:txBody>
          <a:bodyPr/>
          <a:lstStyle/>
          <a:p>
            <a:pPr marL="0">
              <a:spcBef>
                <a:spcPts val="0"/>
              </a:spcBef>
              <a:buFont typeface="Arial" charset="0"/>
              <a:buNone/>
              <a:defRPr/>
            </a:pPr>
            <a:r>
              <a:rPr lang="en-US" sz="2400" b="1" dirty="0" smtClean="0">
                <a:solidFill>
                  <a:srgbClr val="0070C0"/>
                </a:solidFill>
              </a:rPr>
              <a:t>Students need additional practice using knowledge of roots, affixes, synonyms, and antonyms.</a:t>
            </a:r>
          </a:p>
          <a:p>
            <a:pPr marL="0">
              <a:spcBef>
                <a:spcPts val="0"/>
              </a:spcBef>
              <a:buFont typeface="Arial" charset="0"/>
              <a:buNone/>
              <a:defRPr/>
            </a:pPr>
            <a:endParaRPr lang="en-US" sz="2400" b="1" dirty="0" smtClean="0">
              <a:solidFill>
                <a:srgbClr val="0070C0"/>
              </a:solidFill>
            </a:endParaRPr>
          </a:p>
          <a:p>
            <a:pPr marL="0">
              <a:spcBef>
                <a:spcPts val="0"/>
              </a:spcBef>
              <a:buFont typeface="Arial" charset="0"/>
              <a:buNone/>
              <a:defRPr/>
            </a:pPr>
            <a:r>
              <a:rPr lang="en-US" sz="2400" b="1" dirty="0" smtClean="0">
                <a:latin typeface="+mj-lt"/>
              </a:rPr>
              <a:t>Suggestions:</a:t>
            </a:r>
          </a:p>
          <a:p>
            <a:pPr marL="0">
              <a:spcBef>
                <a:spcPts val="0"/>
              </a:spcBef>
              <a:buFont typeface="Arial" charset="0"/>
              <a:buNone/>
              <a:defRPr/>
            </a:pPr>
            <a:endParaRPr lang="en-US" sz="2400" b="1" dirty="0" smtClean="0">
              <a:latin typeface="+mj-lt"/>
            </a:endParaRPr>
          </a:p>
          <a:p>
            <a:pPr marL="0">
              <a:spcBef>
                <a:spcPts val="0"/>
              </a:spcBef>
              <a:defRPr/>
            </a:pPr>
            <a:r>
              <a:rPr lang="en-US" sz="2400" b="1" dirty="0" smtClean="0"/>
              <a:t>Select the word with a root that means “_____ .”</a:t>
            </a:r>
          </a:p>
          <a:p>
            <a:pPr marL="0">
              <a:spcBef>
                <a:spcPts val="0"/>
              </a:spcBef>
              <a:buNone/>
              <a:defRPr/>
            </a:pPr>
            <a:endParaRPr lang="en-US" sz="2400" b="1" dirty="0" smtClean="0"/>
          </a:p>
          <a:p>
            <a:pPr marL="0">
              <a:spcBef>
                <a:spcPts val="0"/>
              </a:spcBef>
              <a:defRPr/>
            </a:pPr>
            <a:r>
              <a:rPr lang="en-US" sz="2400" b="1" dirty="0" smtClean="0"/>
              <a:t>Which two words are antonyms for _____ ?</a:t>
            </a:r>
          </a:p>
          <a:p>
            <a:pPr marL="0">
              <a:spcBef>
                <a:spcPts val="0"/>
              </a:spcBef>
              <a:buNone/>
              <a:defRPr/>
            </a:pPr>
            <a:endParaRPr lang="en-US" sz="2400" b="1" dirty="0" smtClean="0"/>
          </a:p>
          <a:p>
            <a:pPr marL="0">
              <a:spcBef>
                <a:spcPts val="0"/>
              </a:spcBef>
              <a:defRPr/>
            </a:pPr>
            <a:r>
              <a:rPr lang="en-US" sz="2400" b="1" dirty="0" smtClean="0"/>
              <a:t>What does the suffix (-</a:t>
            </a:r>
            <a:r>
              <a:rPr lang="en-US" sz="2400" b="1" i="1" dirty="0" smtClean="0"/>
              <a:t>x</a:t>
            </a:r>
            <a:r>
              <a:rPr lang="en-US" sz="2400" b="1" dirty="0" smtClean="0"/>
              <a:t>) mean in the word _____ ?</a:t>
            </a:r>
          </a:p>
          <a:p>
            <a:pPr marL="0">
              <a:spcBef>
                <a:spcPts val="0"/>
              </a:spcBef>
              <a:buNone/>
              <a:defRPr/>
            </a:pPr>
            <a:endParaRPr lang="en-US" sz="2400" b="1" dirty="0" smtClean="0"/>
          </a:p>
          <a:p>
            <a:pPr marL="0">
              <a:spcBef>
                <a:spcPts val="0"/>
              </a:spcBef>
              <a:defRPr/>
            </a:pPr>
            <a:r>
              <a:rPr lang="en-US" sz="2400" b="1" dirty="0" smtClean="0">
                <a:latin typeface="+mj-lt"/>
              </a:rPr>
              <a:t>In which word does the prefix (</a:t>
            </a:r>
            <a:r>
              <a:rPr lang="en-US" sz="2400" b="1" i="1" dirty="0" smtClean="0">
                <a:latin typeface="+mj-lt"/>
              </a:rPr>
              <a:t>x</a:t>
            </a:r>
            <a:r>
              <a:rPr lang="en-US" sz="2400" b="1" dirty="0" smtClean="0">
                <a:latin typeface="+mj-lt"/>
              </a:rPr>
              <a:t>-) have the same meaning </a:t>
            </a:r>
          </a:p>
          <a:p>
            <a:pPr marL="0">
              <a:spcBef>
                <a:spcPts val="0"/>
              </a:spcBef>
              <a:buNone/>
              <a:defRPr/>
            </a:pPr>
            <a:r>
              <a:rPr lang="en-US" sz="2400" b="1" dirty="0" smtClean="0">
                <a:latin typeface="+mj-lt"/>
              </a:rPr>
              <a:t>     as it does in the word _____ ?</a:t>
            </a:r>
          </a:p>
          <a:p>
            <a:pPr marL="0">
              <a:spcBef>
                <a:spcPts val="0"/>
              </a:spcBef>
              <a:buNone/>
              <a:defRPr/>
            </a:pPr>
            <a:endParaRPr lang="en-US" sz="2400" b="1" dirty="0" smtClean="0">
              <a:latin typeface="+mj-lt"/>
            </a:endParaRPr>
          </a:p>
          <a:p>
            <a:pPr marL="0">
              <a:spcBef>
                <a:spcPts val="0"/>
              </a:spcBef>
              <a:buFont typeface="Arial" charset="0"/>
              <a:buNone/>
              <a:defRPr/>
            </a:pPr>
            <a:endParaRPr lang="en-US" sz="2400" b="1" dirty="0" smtClean="0">
              <a:latin typeface="+mj-lt"/>
            </a:endParaRPr>
          </a:p>
        </p:txBody>
      </p:sp>
      <p:sp>
        <p:nvSpPr>
          <p:cNvPr id="614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4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5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5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615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a:t>
            </a:fld>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18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a:xfrm>
            <a:off x="304800" y="381000"/>
            <a:ext cx="8839200" cy="990600"/>
          </a:xfrm>
        </p:spPr>
        <p:txBody>
          <a:bodyPr/>
          <a:lstStyle/>
          <a:p>
            <a:r>
              <a:rPr lang="en-US" altLang="en-US" sz="3200" b="1" dirty="0" smtClean="0">
                <a:solidFill>
                  <a:srgbClr val="0033CC"/>
                </a:solidFill>
              </a:rPr>
              <a:t>Suggested Practice for SOL 5.4d</a:t>
            </a:r>
          </a:p>
        </p:txBody>
      </p:sp>
      <p:sp>
        <p:nvSpPr>
          <p:cNvPr id="13" name="Content Placeholder 12"/>
          <p:cNvSpPr>
            <a:spLocks noGrp="1"/>
          </p:cNvSpPr>
          <p:nvPr>
            <p:ph idx="1"/>
          </p:nvPr>
        </p:nvSpPr>
        <p:spPr>
          <a:xfrm>
            <a:off x="457200" y="1295400"/>
            <a:ext cx="8229600" cy="5334000"/>
          </a:xfrm>
        </p:spPr>
        <p:txBody>
          <a:bodyPr/>
          <a:lstStyle/>
          <a:p>
            <a:pPr marL="0">
              <a:spcBef>
                <a:spcPts val="0"/>
              </a:spcBef>
              <a:buFont typeface="Arial" charset="0"/>
              <a:buNone/>
              <a:defRPr/>
            </a:pPr>
            <a:r>
              <a:rPr lang="en-US" sz="2400" b="1" dirty="0" smtClean="0">
                <a:solidFill>
                  <a:srgbClr val="0070C0"/>
                </a:solidFill>
              </a:rPr>
              <a:t>Students need additional practice identifying author’s use of figurative language.</a:t>
            </a:r>
          </a:p>
          <a:p>
            <a:pPr>
              <a:buFont typeface="Arial" charset="0"/>
              <a:buNone/>
              <a:defRPr/>
            </a:pPr>
            <a:endParaRPr lang="en-US" sz="2400" b="1" dirty="0" smtClean="0">
              <a:solidFill>
                <a:srgbClr val="0070C0"/>
              </a:solidFill>
            </a:endParaRPr>
          </a:p>
          <a:p>
            <a:pPr marL="457200" indent="-457200">
              <a:spcBef>
                <a:spcPts val="0"/>
              </a:spcBef>
              <a:buFont typeface="Arial" charset="0"/>
              <a:buNone/>
              <a:defRPr/>
            </a:pPr>
            <a:endParaRPr lang="en-US" sz="2400" b="1" dirty="0" smtClean="0">
              <a:solidFill>
                <a:srgbClr val="0070C0"/>
              </a:solidFill>
              <a:latin typeface="+mj-lt"/>
            </a:endParaRPr>
          </a:p>
          <a:p>
            <a:pPr>
              <a:buFont typeface="Arial" charset="0"/>
              <a:buNone/>
              <a:defRPr/>
            </a:pPr>
            <a:endParaRPr lang="en-US" sz="2400" b="1" dirty="0" smtClean="0">
              <a:solidFill>
                <a:srgbClr val="002060"/>
              </a:solidFill>
              <a:latin typeface="+mj-lt"/>
            </a:endParaRPr>
          </a:p>
        </p:txBody>
      </p:sp>
      <p:sp>
        <p:nvSpPr>
          <p:cNvPr id="717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717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867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207963"/>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3400" y="2133600"/>
            <a:ext cx="8229600" cy="4493538"/>
          </a:xfrm>
          <a:prstGeom prst="rect">
            <a:avLst/>
          </a:prstGeom>
        </p:spPr>
        <p:txBody>
          <a:bodyPr wrap="square">
            <a:spAutoFit/>
          </a:bodyPr>
          <a:lstStyle/>
          <a:p>
            <a:pPr>
              <a:buFont typeface="Arial" charset="0"/>
              <a:buNone/>
              <a:defRPr/>
            </a:pPr>
            <a:r>
              <a:rPr lang="en-US" sz="2200" b="1" dirty="0" smtClean="0">
                <a:latin typeface="+mn-lt"/>
              </a:rPr>
              <a:t>Which sentences use figurative language?</a:t>
            </a:r>
          </a:p>
          <a:p>
            <a:pPr>
              <a:buFont typeface="Arial" charset="0"/>
              <a:buNone/>
              <a:defRPr/>
            </a:pPr>
            <a:endParaRPr lang="en-US" sz="2400" b="1" dirty="0" smtClean="0">
              <a:latin typeface="+mn-lt"/>
            </a:endParaRPr>
          </a:p>
          <a:p>
            <a:pPr>
              <a:buFont typeface="Arial" pitchFamily="34" charset="0"/>
              <a:buChar char="•"/>
              <a:defRPr/>
            </a:pPr>
            <a:r>
              <a:rPr lang="en-US" sz="2000" b="1" dirty="0" smtClean="0">
                <a:latin typeface="+mn-lt"/>
              </a:rPr>
              <a:t>  The softball flew higher and higher until finally it began to fall down </a:t>
            </a:r>
          </a:p>
          <a:p>
            <a:pPr>
              <a:defRPr/>
            </a:pPr>
            <a:r>
              <a:rPr lang="en-US" sz="2000" b="1" dirty="0" smtClean="0">
                <a:latin typeface="+mn-lt"/>
              </a:rPr>
              <a:t>  toward Taylor’s open glove.</a:t>
            </a:r>
          </a:p>
          <a:p>
            <a:pPr>
              <a:buFont typeface="Arial" pitchFamily="34" charset="0"/>
              <a:buChar char="•"/>
              <a:defRPr/>
            </a:pPr>
            <a:endParaRPr lang="en-US" sz="2000" b="1" dirty="0" smtClean="0">
              <a:latin typeface="+mn-lt"/>
            </a:endParaRPr>
          </a:p>
          <a:p>
            <a:pPr>
              <a:buFont typeface="Arial" pitchFamily="34" charset="0"/>
              <a:buChar char="•"/>
              <a:defRPr/>
            </a:pPr>
            <a:r>
              <a:rPr lang="en-US" sz="2000" b="1" dirty="0" smtClean="0">
                <a:latin typeface="+mn-lt"/>
              </a:rPr>
              <a:t>  In a dish on the table, the candy was a glittering pile of jewels.</a:t>
            </a:r>
          </a:p>
          <a:p>
            <a:pPr>
              <a:buFont typeface="Arial" pitchFamily="34" charset="0"/>
              <a:buChar char="•"/>
              <a:defRPr/>
            </a:pPr>
            <a:endParaRPr lang="en-US" sz="2000" b="1" dirty="0" smtClean="0">
              <a:latin typeface="+mn-lt"/>
            </a:endParaRPr>
          </a:p>
          <a:p>
            <a:pPr>
              <a:buFont typeface="Arial" pitchFamily="34" charset="0"/>
              <a:buChar char="•"/>
              <a:defRPr/>
            </a:pPr>
            <a:r>
              <a:rPr lang="en-US" sz="2000" b="1" dirty="0" smtClean="0">
                <a:latin typeface="+mn-lt"/>
              </a:rPr>
              <a:t>  The rain laughed against the window, reminding Cecil that his trip to the</a:t>
            </a:r>
          </a:p>
          <a:p>
            <a:pPr>
              <a:defRPr/>
            </a:pPr>
            <a:r>
              <a:rPr lang="en-US" sz="2000" b="1" dirty="0" smtClean="0">
                <a:latin typeface="+mn-lt"/>
              </a:rPr>
              <a:t>    zoo was cancelled.</a:t>
            </a:r>
          </a:p>
          <a:p>
            <a:pPr>
              <a:buFont typeface="Arial" pitchFamily="34" charset="0"/>
              <a:buChar char="•"/>
              <a:defRPr/>
            </a:pPr>
            <a:endParaRPr lang="en-US" sz="2000" b="1" dirty="0" smtClean="0">
              <a:latin typeface="+mn-lt"/>
            </a:endParaRPr>
          </a:p>
          <a:p>
            <a:pPr>
              <a:buFont typeface="Arial" pitchFamily="34" charset="0"/>
              <a:buChar char="•"/>
              <a:defRPr/>
            </a:pPr>
            <a:r>
              <a:rPr lang="en-US" sz="2000" b="1" dirty="0" smtClean="0">
                <a:latin typeface="+mn-lt"/>
              </a:rPr>
              <a:t>  Ray thought he heard a loud, scary noise in the garage.</a:t>
            </a:r>
          </a:p>
          <a:p>
            <a:pPr>
              <a:buFont typeface="Arial" pitchFamily="34" charset="0"/>
              <a:buChar char="•"/>
              <a:defRPr/>
            </a:pPr>
            <a:endParaRPr lang="en-US" sz="2000" b="1" dirty="0" smtClean="0">
              <a:latin typeface="+mn-lt"/>
            </a:endParaRPr>
          </a:p>
          <a:p>
            <a:pPr>
              <a:buFont typeface="Arial" pitchFamily="34" charset="0"/>
              <a:buChar char="•"/>
              <a:defRPr/>
            </a:pPr>
            <a:r>
              <a:rPr lang="en-US" sz="2000" b="1" dirty="0" smtClean="0">
                <a:latin typeface="+mn-lt"/>
              </a:rPr>
              <a:t>  Most of the chalk drawings on the sidewalk were a bright blue.</a:t>
            </a:r>
          </a:p>
          <a:p>
            <a:pPr>
              <a:buFont typeface="Arial" pitchFamily="34" charset="0"/>
              <a:buChar char="•"/>
              <a:defRPr/>
            </a:pPr>
            <a:endParaRPr lang="en-US" sz="2000" b="1" dirty="0" smtClean="0">
              <a:latin typeface="+mn-lt"/>
            </a:endParaRPr>
          </a:p>
        </p:txBody>
      </p:sp>
      <p:sp>
        <p:nvSpPr>
          <p:cNvPr id="18" name="Rectangle 17"/>
          <p:cNvSpPr/>
          <p:nvPr/>
        </p:nvSpPr>
        <p:spPr>
          <a:xfrm>
            <a:off x="533400" y="3733800"/>
            <a:ext cx="7086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533400" y="4343400"/>
            <a:ext cx="8153400" cy="685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6</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480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a:xfrm>
            <a:off x="304800" y="381000"/>
            <a:ext cx="8839200" cy="990600"/>
          </a:xfrm>
        </p:spPr>
        <p:txBody>
          <a:bodyPr/>
          <a:lstStyle/>
          <a:p>
            <a:r>
              <a:rPr lang="en-US" altLang="en-US" sz="3200" b="1" dirty="0" smtClean="0">
                <a:solidFill>
                  <a:srgbClr val="0033CC"/>
                </a:solidFill>
              </a:rPr>
              <a:t>More Suggested Practice for SOL 5.4d</a:t>
            </a:r>
          </a:p>
        </p:txBody>
      </p:sp>
      <p:sp>
        <p:nvSpPr>
          <p:cNvPr id="13" name="Content Placeholder 12"/>
          <p:cNvSpPr>
            <a:spLocks noGrp="1"/>
          </p:cNvSpPr>
          <p:nvPr>
            <p:ph idx="1"/>
          </p:nvPr>
        </p:nvSpPr>
        <p:spPr>
          <a:xfrm>
            <a:off x="457200" y="1295400"/>
            <a:ext cx="8686800" cy="5334000"/>
          </a:xfrm>
        </p:spPr>
        <p:txBody>
          <a:bodyPr/>
          <a:lstStyle/>
          <a:p>
            <a:pPr marL="0">
              <a:spcBef>
                <a:spcPts val="0"/>
              </a:spcBef>
              <a:buFont typeface="Arial" charset="0"/>
              <a:buNone/>
              <a:defRPr/>
            </a:pPr>
            <a:r>
              <a:rPr lang="en-US" sz="2400" b="1" dirty="0" smtClean="0">
                <a:solidFill>
                  <a:srgbClr val="0070C0"/>
                </a:solidFill>
              </a:rPr>
              <a:t>Students need additional practice identifying author’s use of figurative language.</a:t>
            </a:r>
            <a:endParaRPr lang="en-US" sz="2400" b="1" dirty="0" smtClean="0">
              <a:solidFill>
                <a:srgbClr val="0070C0"/>
              </a:solidFill>
              <a:latin typeface="+mj-lt"/>
            </a:endParaRPr>
          </a:p>
          <a:p>
            <a:pPr>
              <a:buFont typeface="Arial" charset="0"/>
              <a:buNone/>
              <a:defRPr/>
            </a:pPr>
            <a:endParaRPr lang="en-US" sz="2400" b="1" dirty="0" smtClean="0">
              <a:solidFill>
                <a:srgbClr val="002060"/>
              </a:solidFill>
              <a:latin typeface="+mj-lt"/>
            </a:endParaRPr>
          </a:p>
        </p:txBody>
      </p:sp>
      <p:sp>
        <p:nvSpPr>
          <p:cNvPr id="717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717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867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207963"/>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3400" y="2057400"/>
            <a:ext cx="8382000" cy="5570756"/>
          </a:xfrm>
          <a:prstGeom prst="rect">
            <a:avLst/>
          </a:prstGeom>
        </p:spPr>
        <p:txBody>
          <a:bodyPr wrap="square">
            <a:spAutoFit/>
          </a:bodyPr>
          <a:lstStyle/>
          <a:p>
            <a:pPr>
              <a:defRPr/>
            </a:pPr>
            <a:endParaRPr lang="en-US" sz="2400" b="1" dirty="0" smtClean="0">
              <a:latin typeface="+mn-lt"/>
            </a:endParaRPr>
          </a:p>
          <a:p>
            <a:pPr>
              <a:defRPr/>
            </a:pPr>
            <a:r>
              <a:rPr lang="en-US" sz="2400" b="1" dirty="0" smtClean="0">
                <a:latin typeface="+mn-lt"/>
              </a:rPr>
              <a:t>Which phrase in this sentence is an example of figurative language?</a:t>
            </a:r>
          </a:p>
          <a:p>
            <a:pPr>
              <a:defRPr/>
            </a:pPr>
            <a:endParaRPr lang="en-US" sz="2400" b="1" dirty="0" smtClean="0">
              <a:latin typeface="+mn-lt"/>
            </a:endParaRPr>
          </a:p>
          <a:p>
            <a:pPr>
              <a:defRPr/>
            </a:pPr>
            <a:r>
              <a:rPr lang="en-US" sz="2400" b="1" dirty="0" smtClean="0">
                <a:latin typeface="+mn-lt"/>
              </a:rPr>
              <a:t>     The  rain laughed  against the window, reminding Cecil that </a:t>
            </a:r>
          </a:p>
          <a:p>
            <a:pPr>
              <a:defRPr/>
            </a:pPr>
            <a:r>
              <a:rPr lang="en-US" sz="2400" b="1" dirty="0" smtClean="0">
                <a:latin typeface="+mn-lt"/>
              </a:rPr>
              <a:t>     his trip to the zoo was cancelled.</a:t>
            </a:r>
          </a:p>
          <a:p>
            <a:pPr>
              <a:buFont typeface="Arial" charset="0"/>
              <a:buNone/>
              <a:defRPr/>
            </a:pPr>
            <a:endParaRPr lang="en-US" sz="2400" b="1" dirty="0" smtClean="0">
              <a:latin typeface="+mn-lt"/>
            </a:endParaRPr>
          </a:p>
          <a:p>
            <a:pPr>
              <a:buFont typeface="Arial" charset="0"/>
              <a:buNone/>
              <a:defRPr/>
            </a:pPr>
            <a:r>
              <a:rPr lang="en-US" sz="2400" b="1" dirty="0" smtClean="0">
                <a:latin typeface="+mn-lt"/>
              </a:rPr>
              <a:t>Which two words in this sentence are used figuratively?</a:t>
            </a:r>
          </a:p>
          <a:p>
            <a:pPr>
              <a:buFont typeface="Arial" charset="0"/>
              <a:buNone/>
              <a:defRPr/>
            </a:pPr>
            <a:endParaRPr lang="en-US" sz="2400" b="1" dirty="0" smtClean="0">
              <a:latin typeface="+mn-lt"/>
            </a:endParaRPr>
          </a:p>
          <a:p>
            <a:pPr>
              <a:buFont typeface="Arial" charset="0"/>
              <a:buNone/>
              <a:defRPr/>
            </a:pPr>
            <a:r>
              <a:rPr lang="en-US" sz="2400" b="1" dirty="0" smtClean="0">
                <a:latin typeface="+mn-lt"/>
              </a:rPr>
              <a:t>     In a dish on the table, the candy was a  glittering  pile</a:t>
            </a:r>
          </a:p>
          <a:p>
            <a:pPr>
              <a:buFont typeface="Arial" charset="0"/>
              <a:buNone/>
              <a:defRPr/>
            </a:pPr>
            <a:r>
              <a:rPr lang="en-US" sz="2400" b="1" dirty="0" smtClean="0">
                <a:latin typeface="+mn-lt"/>
              </a:rPr>
              <a:t>     of jewels.</a:t>
            </a:r>
          </a:p>
          <a:p>
            <a:pPr>
              <a:buFont typeface="Arial" charset="0"/>
              <a:buNone/>
              <a:defRPr/>
            </a:pPr>
            <a:endParaRPr lang="en-US" sz="2400" b="1" dirty="0" smtClean="0">
              <a:latin typeface="+mn-lt"/>
            </a:endParaRPr>
          </a:p>
          <a:p>
            <a:pPr>
              <a:defRPr/>
            </a:pPr>
            <a:endParaRPr lang="en-US" sz="2400" b="1" dirty="0" smtClean="0">
              <a:latin typeface="+mn-lt"/>
            </a:endParaRPr>
          </a:p>
          <a:p>
            <a:pPr>
              <a:buFont typeface="Arial" charset="0"/>
              <a:buNone/>
              <a:defRPr/>
            </a:pPr>
            <a:endParaRPr lang="en-US" sz="2400" b="1" dirty="0" smtClean="0">
              <a:latin typeface="+mn-lt"/>
            </a:endParaRPr>
          </a:p>
          <a:p>
            <a:pPr>
              <a:buFont typeface="Arial" charset="0"/>
              <a:buNone/>
              <a:defRPr/>
            </a:pPr>
            <a:endParaRPr lang="en-US" sz="2000" b="1" dirty="0" smtClean="0">
              <a:latin typeface="+mn-lt"/>
            </a:endParaRPr>
          </a:p>
        </p:txBody>
      </p:sp>
      <p:sp>
        <p:nvSpPr>
          <p:cNvPr id="18" name="Rectangle 17"/>
          <p:cNvSpPr/>
          <p:nvPr/>
        </p:nvSpPr>
        <p:spPr>
          <a:xfrm>
            <a:off x="5876925" y="5410200"/>
            <a:ext cx="1295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228725" y="5715000"/>
            <a:ext cx="1066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952500" y="3524964"/>
            <a:ext cx="22098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7</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267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Demonstrating Comprehension of Fictional Texts</a:t>
            </a:r>
          </a:p>
        </p:txBody>
      </p:sp>
      <p:sp>
        <p:nvSpPr>
          <p:cNvPr id="13" name="Content Placeholder 12"/>
          <p:cNvSpPr>
            <a:spLocks noGrp="1"/>
          </p:cNvSpPr>
          <p:nvPr>
            <p:ph idx="1"/>
          </p:nvPr>
        </p:nvSpPr>
        <p:spPr>
          <a:xfrm>
            <a:off x="533400" y="1371600"/>
            <a:ext cx="8229600" cy="4267200"/>
          </a:xfrm>
        </p:spPr>
        <p:txBody>
          <a:bodyPr/>
          <a:lstStyle/>
          <a:p>
            <a:pPr marL="0" indent="0">
              <a:buFont typeface="Arial" charset="0"/>
              <a:buNone/>
              <a:defRPr/>
            </a:pPr>
            <a:r>
              <a:rPr lang="en-US" sz="2100" b="1" dirty="0" smtClean="0"/>
              <a:t>SOL 5.5 - The student will read and demonstrate comprehension of fictional texts, narrative nonfiction, and poetry.</a:t>
            </a:r>
          </a:p>
          <a:p>
            <a:pPr marL="0" indent="0">
              <a:buFont typeface="Arial" charset="0"/>
              <a:buNone/>
              <a:defRPr/>
            </a:pPr>
            <a:endParaRPr lang="en-US" sz="2100" b="1" dirty="0" smtClean="0"/>
          </a:p>
          <a:p>
            <a:pPr>
              <a:buFont typeface="Arial" charset="0"/>
              <a:buNone/>
              <a:defRPr/>
            </a:pPr>
            <a:r>
              <a:rPr lang="en-US" sz="2050" b="1" dirty="0" smtClean="0"/>
              <a:t>b) Describe character development.</a:t>
            </a:r>
          </a:p>
          <a:p>
            <a:pPr>
              <a:buFont typeface="Arial" charset="0"/>
              <a:buNone/>
              <a:defRPr/>
            </a:pPr>
            <a:r>
              <a:rPr lang="en-US" sz="2050" b="1" dirty="0" smtClean="0">
                <a:solidFill>
                  <a:srgbClr val="0070C0"/>
                </a:solidFill>
              </a:rPr>
              <a:t>c) Describe the development of plot and explain the resolution of</a:t>
            </a:r>
          </a:p>
          <a:p>
            <a:pPr>
              <a:buFont typeface="Arial" charset="0"/>
              <a:buNone/>
              <a:defRPr/>
            </a:pPr>
            <a:r>
              <a:rPr lang="en-US" sz="2050" b="1" dirty="0" smtClean="0">
                <a:solidFill>
                  <a:srgbClr val="0070C0"/>
                </a:solidFill>
              </a:rPr>
              <a:t>     conflict(s).</a:t>
            </a:r>
          </a:p>
          <a:p>
            <a:pPr marL="457200" indent="-457200">
              <a:buNone/>
              <a:defRPr/>
            </a:pPr>
            <a:r>
              <a:rPr lang="en-US" sz="2050" b="1" dirty="0" smtClean="0"/>
              <a:t>e) Describe how an author’s choice of vocabulary contributes to the</a:t>
            </a:r>
          </a:p>
          <a:p>
            <a:pPr marL="0" indent="0">
              <a:buNone/>
              <a:defRPr/>
            </a:pPr>
            <a:r>
              <a:rPr lang="en-US" sz="2050" b="1" dirty="0" smtClean="0"/>
              <a:t>     author’s style.</a:t>
            </a:r>
          </a:p>
          <a:p>
            <a:pPr marL="457200" indent="-457200">
              <a:buNone/>
              <a:defRPr/>
            </a:pPr>
            <a:r>
              <a:rPr lang="en-US" sz="2050" b="1" dirty="0" smtClean="0"/>
              <a:t>f) Identify and ask questions that clarify various points of view. </a:t>
            </a:r>
          </a:p>
          <a:p>
            <a:pPr marL="457200" indent="-457200">
              <a:buNone/>
              <a:defRPr/>
            </a:pPr>
            <a:r>
              <a:rPr lang="en-US" sz="2050" b="1" dirty="0" smtClean="0"/>
              <a:t>g) Identify main idea. </a:t>
            </a:r>
          </a:p>
          <a:p>
            <a:pPr marL="457200" indent="-457200">
              <a:buNone/>
              <a:defRPr/>
            </a:pPr>
            <a:r>
              <a:rPr lang="en-US" sz="2050" b="1" dirty="0" smtClean="0">
                <a:solidFill>
                  <a:srgbClr val="0070C0"/>
                </a:solidFill>
              </a:rPr>
              <a:t>h) Summarize supporting details from text.</a:t>
            </a:r>
          </a:p>
          <a:p>
            <a:pPr>
              <a:buFont typeface="Arial" charset="0"/>
              <a:buNone/>
              <a:defRPr/>
            </a:pPr>
            <a:r>
              <a:rPr lang="en-US" sz="2050" b="1" dirty="0" err="1" smtClean="0">
                <a:solidFill>
                  <a:srgbClr val="0070C0"/>
                </a:solidFill>
              </a:rPr>
              <a:t>i</a:t>
            </a:r>
            <a:r>
              <a:rPr lang="en-US" sz="2050" b="1" dirty="0" smtClean="0">
                <a:solidFill>
                  <a:srgbClr val="0070C0"/>
                </a:solidFill>
              </a:rPr>
              <a:t>) Draw conclusions and make inferences from text.</a:t>
            </a:r>
          </a:p>
          <a:p>
            <a:pPr>
              <a:buFont typeface="Arial" charset="0"/>
              <a:buNone/>
              <a:defRPr/>
            </a:pPr>
            <a:r>
              <a:rPr lang="en-US" sz="2050" b="1" dirty="0" smtClean="0">
                <a:solidFill>
                  <a:srgbClr val="0070C0"/>
                </a:solidFill>
              </a:rPr>
              <a:t>j) Identify cause and effect relationships.</a:t>
            </a:r>
          </a:p>
          <a:p>
            <a:pPr>
              <a:buFont typeface="Arial" charset="0"/>
              <a:buNone/>
              <a:defRPr/>
            </a:pPr>
            <a:r>
              <a:rPr lang="en-US" sz="2050" b="1" dirty="0" smtClean="0"/>
              <a:t>k) Make, confirm, and revise predictions.</a:t>
            </a:r>
          </a:p>
          <a:p>
            <a:pPr>
              <a:buFont typeface="Arial" charset="0"/>
              <a:buNone/>
              <a:defRPr/>
            </a:pPr>
            <a:endParaRPr lang="en-US" sz="2400" b="1" dirty="0" smtClean="0">
              <a:solidFill>
                <a:srgbClr val="00206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8</a:t>
            </a:fld>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33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5.5c</a:t>
            </a:r>
          </a:p>
        </p:txBody>
      </p:sp>
      <p:sp>
        <p:nvSpPr>
          <p:cNvPr id="10243" name="Content Placeholder 12"/>
          <p:cNvSpPr>
            <a:spLocks noGrp="1"/>
          </p:cNvSpPr>
          <p:nvPr>
            <p:ph idx="1"/>
          </p:nvPr>
        </p:nvSpPr>
        <p:spPr>
          <a:xfrm>
            <a:off x="381000" y="1371600"/>
            <a:ext cx="8229600" cy="4953000"/>
          </a:xfrm>
        </p:spPr>
        <p:txBody>
          <a:bodyPr/>
          <a:lstStyle/>
          <a:p>
            <a:pPr marL="182880" indent="0">
              <a:buFont typeface="Arial" charset="0"/>
              <a:buNone/>
            </a:pPr>
            <a:r>
              <a:rPr lang="en-US" altLang="en-US" sz="2400" b="1" dirty="0" smtClean="0">
                <a:solidFill>
                  <a:srgbClr val="0070C0"/>
                </a:solidFill>
              </a:rPr>
              <a:t>Students need additional practice describing the development of plot and explaining the resolution of conflict(s).</a:t>
            </a:r>
          </a:p>
          <a:p>
            <a:pPr marL="182880" indent="0">
              <a:buFont typeface="Arial" charset="0"/>
              <a:buNone/>
            </a:pPr>
            <a:r>
              <a:rPr lang="en-US" altLang="en-US" sz="1600" b="1" dirty="0" smtClean="0"/>
              <a:t>     </a:t>
            </a:r>
            <a:r>
              <a:rPr lang="en-US" altLang="en-US" sz="1800" b="1" dirty="0" smtClean="0"/>
              <a:t>As Victoria walked toward the lunchroom, she realized she’d forgotten something important – her book report. She could picture it sitting on the kitchen table, where she had left it to remind herself. She had even written herself a note and stuck it to the bathroom mirror. No luck. She had forgotten the most important assignment of the whole year.</a:t>
            </a:r>
          </a:p>
          <a:p>
            <a:pPr marL="182880" indent="0">
              <a:buFont typeface="Arial" charset="0"/>
              <a:buNone/>
            </a:pPr>
            <a:r>
              <a:rPr lang="en-US" altLang="en-US" sz="1800" b="1" dirty="0" smtClean="0"/>
              <a:t>     “Mr. Tyler, may I go to the office to call my mom?” Victoria asked her teacher.</a:t>
            </a:r>
          </a:p>
          <a:p>
            <a:pPr marL="182880" indent="0">
              <a:buFont typeface="Arial" charset="0"/>
              <a:buNone/>
            </a:pPr>
            <a:r>
              <a:rPr lang="en-US" altLang="en-US" sz="1800" b="1" dirty="0" smtClean="0"/>
              <a:t>     “Why do you need to call your mom?” Mr. Tyler asked, but Victoria did not want to admit that she had left an assignment at home again. “Why don’t you eat lunch first, then go to the office on your way back to class,” Mr. Tyler said.</a:t>
            </a:r>
          </a:p>
          <a:p>
            <a:pPr marL="182880" indent="0">
              <a:buFont typeface="Arial" charset="0"/>
              <a:buNone/>
            </a:pPr>
            <a:r>
              <a:rPr lang="en-US" altLang="en-US" sz="1800" b="1" dirty="0" smtClean="0"/>
              <a:t>     After lunch, Victoria stopped by the front office, and Mrs. White let her use the phone. It rang many times before she hung up and looked at the clock. It was 12:05. Victoria’s mom left the house every day at 12:00 to go for a walk and would not return home for some time.</a:t>
            </a:r>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2133600"/>
            <a:ext cx="80772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9</a:t>
            </a:fld>
            <a:endParaRPr lang="en-US"/>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02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1"/>
</p:tagLst>
</file>

<file path=ppt/tags/tag10.xml><?xml version="1.0" encoding="utf-8"?>
<p:tagLst xmlns:a="http://schemas.openxmlformats.org/drawingml/2006/main" xmlns:r="http://schemas.openxmlformats.org/officeDocument/2006/relationships" xmlns:p="http://schemas.openxmlformats.org/presentationml/2006/main">
  <p:tag name="TIMING" val="|7.4"/>
</p:tagLst>
</file>

<file path=ppt/tags/tag11.xml><?xml version="1.0" encoding="utf-8"?>
<p:tagLst xmlns:a="http://schemas.openxmlformats.org/drawingml/2006/main" xmlns:r="http://schemas.openxmlformats.org/officeDocument/2006/relationships" xmlns:p="http://schemas.openxmlformats.org/presentationml/2006/main">
  <p:tag name="TIMING" val="|32.5"/>
</p:tagLst>
</file>

<file path=ppt/tags/tag12.xml><?xml version="1.0" encoding="utf-8"?>
<p:tagLst xmlns:a="http://schemas.openxmlformats.org/drawingml/2006/main" xmlns:r="http://schemas.openxmlformats.org/officeDocument/2006/relationships" xmlns:p="http://schemas.openxmlformats.org/presentationml/2006/main">
  <p:tag name="TIMING" val="|6"/>
</p:tagLst>
</file>

<file path=ppt/tags/tag13.xml><?xml version="1.0" encoding="utf-8"?>
<p:tagLst xmlns:a="http://schemas.openxmlformats.org/drawingml/2006/main" xmlns:r="http://schemas.openxmlformats.org/officeDocument/2006/relationships" xmlns:p="http://schemas.openxmlformats.org/presentationml/2006/main">
  <p:tag name="TIMING" val="|24.9"/>
</p:tagLst>
</file>

<file path=ppt/tags/tag14.xml><?xml version="1.0" encoding="utf-8"?>
<p:tagLst xmlns:a="http://schemas.openxmlformats.org/drawingml/2006/main" xmlns:r="http://schemas.openxmlformats.org/officeDocument/2006/relationships" xmlns:p="http://schemas.openxmlformats.org/presentationml/2006/main">
  <p:tag name="TIMING" val="|19.2"/>
</p:tagLst>
</file>

<file path=ppt/tags/tag15.xml><?xml version="1.0" encoding="utf-8"?>
<p:tagLst xmlns:a="http://schemas.openxmlformats.org/drawingml/2006/main" xmlns:r="http://schemas.openxmlformats.org/officeDocument/2006/relationships" xmlns:p="http://schemas.openxmlformats.org/presentationml/2006/main">
  <p:tag name="TIMING" val="|19.6"/>
</p:tagLst>
</file>

<file path=ppt/tags/tag16.xml><?xml version="1.0" encoding="utf-8"?>
<p:tagLst xmlns:a="http://schemas.openxmlformats.org/drawingml/2006/main" xmlns:r="http://schemas.openxmlformats.org/officeDocument/2006/relationships" xmlns:p="http://schemas.openxmlformats.org/presentationml/2006/main">
  <p:tag name="TIMING" val="|33.2"/>
</p:tagLst>
</file>

<file path=ppt/tags/tag2.xml><?xml version="1.0" encoding="utf-8"?>
<p:tagLst xmlns:a="http://schemas.openxmlformats.org/drawingml/2006/main" xmlns:r="http://schemas.openxmlformats.org/officeDocument/2006/relationships" xmlns:p="http://schemas.openxmlformats.org/presentationml/2006/main">
  <p:tag name="TIMING" val="|101.7"/>
</p:tagLst>
</file>

<file path=ppt/tags/tag3.xml><?xml version="1.0" encoding="utf-8"?>
<p:tagLst xmlns:a="http://schemas.openxmlformats.org/drawingml/2006/main" xmlns:r="http://schemas.openxmlformats.org/officeDocument/2006/relationships" xmlns:p="http://schemas.openxmlformats.org/presentationml/2006/main">
  <p:tag name="TIMING" val="|40"/>
</p:tagLst>
</file>

<file path=ppt/tags/tag4.xml><?xml version="1.0" encoding="utf-8"?>
<p:tagLst xmlns:a="http://schemas.openxmlformats.org/drawingml/2006/main" xmlns:r="http://schemas.openxmlformats.org/officeDocument/2006/relationships" xmlns:p="http://schemas.openxmlformats.org/presentationml/2006/main">
  <p:tag name="TIMING" val="|29.9"/>
</p:tagLst>
</file>

<file path=ppt/tags/tag5.xml><?xml version="1.0" encoding="utf-8"?>
<p:tagLst xmlns:a="http://schemas.openxmlformats.org/drawingml/2006/main" xmlns:r="http://schemas.openxmlformats.org/officeDocument/2006/relationships" xmlns:p="http://schemas.openxmlformats.org/presentationml/2006/main">
  <p:tag name="TIMING" val="|12.8"/>
</p:tagLst>
</file>

<file path=ppt/tags/tag6.xml><?xml version="1.0" encoding="utf-8"?>
<p:tagLst xmlns:a="http://schemas.openxmlformats.org/drawingml/2006/main" xmlns:r="http://schemas.openxmlformats.org/officeDocument/2006/relationships" xmlns:p="http://schemas.openxmlformats.org/presentationml/2006/main">
  <p:tag name="TIMING" val="|19.3"/>
</p:tagLst>
</file>

<file path=ppt/tags/tag7.xml><?xml version="1.0" encoding="utf-8"?>
<p:tagLst xmlns:a="http://schemas.openxmlformats.org/drawingml/2006/main" xmlns:r="http://schemas.openxmlformats.org/officeDocument/2006/relationships" xmlns:p="http://schemas.openxmlformats.org/presentationml/2006/main">
  <p:tag name="TIMING" val="|15.4"/>
</p:tagLst>
</file>

<file path=ppt/tags/tag8.xml><?xml version="1.0" encoding="utf-8"?>
<p:tagLst xmlns:a="http://schemas.openxmlformats.org/drawingml/2006/main" xmlns:r="http://schemas.openxmlformats.org/officeDocument/2006/relationships" xmlns:p="http://schemas.openxmlformats.org/presentationml/2006/main">
  <p:tag name="TIMING" val="|23.5"/>
</p:tagLst>
</file>

<file path=ppt/tags/tag9.xml><?xml version="1.0" encoding="utf-8"?>
<p:tagLst xmlns:a="http://schemas.openxmlformats.org/drawingml/2006/main" xmlns:r="http://schemas.openxmlformats.org/officeDocument/2006/relationships" xmlns:p="http://schemas.openxmlformats.org/presentationml/2006/main">
  <p:tag name="TIMING" val="|1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5314</Words>
  <Application>Microsoft Office PowerPoint</Application>
  <PresentationFormat>On-screen Show (4:3)</PresentationFormat>
  <Paragraphs>496</Paragraphs>
  <Slides>32</Slides>
  <Notes>32</Notes>
  <HiddenSlides>0</HiddenSlides>
  <MMClips>32</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Custom Design</vt:lpstr>
      <vt:lpstr>Slide 1</vt:lpstr>
      <vt:lpstr>Using Word Analysis Strategies  </vt:lpstr>
      <vt:lpstr>Suggested Practice for SOL 5.4a</vt:lpstr>
      <vt:lpstr>More Suggested Practice for SOL 5.4a</vt:lpstr>
      <vt:lpstr>Suggested Practice for SOL 5.4c</vt:lpstr>
      <vt:lpstr>Suggested Practice for SOL 5.4d</vt:lpstr>
      <vt:lpstr>More Suggested Practice for SOL 5.4d</vt:lpstr>
      <vt:lpstr>Demonstrating Comprehension of Fictional Texts</vt:lpstr>
      <vt:lpstr>Suggested Practice for SOL 5.5c</vt:lpstr>
      <vt:lpstr>Suggested Practice for SOL 5.5c</vt:lpstr>
      <vt:lpstr>More Suggested Practice for SOL 5.5c</vt:lpstr>
      <vt:lpstr>Suggested Practice for SOL 5.5h</vt:lpstr>
      <vt:lpstr>Suggested Practice for SOL 5.5h</vt:lpstr>
      <vt:lpstr>More Suggested Practice for SOL 5.5h</vt:lpstr>
      <vt:lpstr>Suggested Practice for SOL 5.5i</vt:lpstr>
      <vt:lpstr>Suggested Practice for SOL 5.5i</vt:lpstr>
      <vt:lpstr>More Suggested Practice for SOL 5.5i</vt:lpstr>
      <vt:lpstr>Suggested Practice for SOL 5.5j</vt:lpstr>
      <vt:lpstr>More Suggested Practice for SOL 5.5j</vt:lpstr>
      <vt:lpstr>More Suggested Practice for SOL 5.5j</vt:lpstr>
      <vt:lpstr>Demonstrating Comprehension of Nonfiction Texts</vt:lpstr>
      <vt:lpstr>Suggested Practice for SOL 5.6d</vt:lpstr>
      <vt:lpstr>Suggested Practice for SOL 5.6d</vt:lpstr>
      <vt:lpstr>More Suggested Practice for 5.6d</vt:lpstr>
      <vt:lpstr>Suggested Practice for 5.6e</vt:lpstr>
      <vt:lpstr>More Suggested Practice for SOL 5.6e</vt:lpstr>
      <vt:lpstr>More Suggested Practice for SOL 5.6e</vt:lpstr>
      <vt:lpstr>Suggested Practice for SOL 5.6f</vt:lpstr>
      <vt:lpstr>Suggested Practice for SOL 5.6h</vt:lpstr>
      <vt:lpstr>More Suggested Practice for SOL 5.6h</vt:lpstr>
      <vt:lpstr>Practice Items</vt:lpstr>
      <vt:lpstr>Contact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2014-02-27T18:31:56Z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