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a" ContentType="audio/x-ms-wma"/>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4"/>
  </p:notesMasterIdLst>
  <p:handoutMasterIdLst>
    <p:handoutMasterId r:id="rId35"/>
  </p:handoutMasterIdLst>
  <p:sldIdLst>
    <p:sldId id="417" r:id="rId2"/>
    <p:sldId id="274" r:id="rId3"/>
    <p:sldId id="418" r:id="rId4"/>
    <p:sldId id="419" r:id="rId5"/>
    <p:sldId id="420" r:id="rId6"/>
    <p:sldId id="422" r:id="rId7"/>
    <p:sldId id="423" r:id="rId8"/>
    <p:sldId id="425" r:id="rId9"/>
    <p:sldId id="427" r:id="rId10"/>
    <p:sldId id="463" r:id="rId11"/>
    <p:sldId id="428" r:id="rId12"/>
    <p:sldId id="429" r:id="rId13"/>
    <p:sldId id="462" r:id="rId14"/>
    <p:sldId id="461" r:id="rId15"/>
    <p:sldId id="452" r:id="rId16"/>
    <p:sldId id="459" r:id="rId17"/>
    <p:sldId id="432" r:id="rId18"/>
    <p:sldId id="450" r:id="rId19"/>
    <p:sldId id="451" r:id="rId20"/>
    <p:sldId id="449" r:id="rId21"/>
    <p:sldId id="433" r:id="rId22"/>
    <p:sldId id="454" r:id="rId23"/>
    <p:sldId id="434" r:id="rId24"/>
    <p:sldId id="435" r:id="rId25"/>
    <p:sldId id="436" r:id="rId26"/>
    <p:sldId id="437" r:id="rId27"/>
    <p:sldId id="464" r:id="rId28"/>
    <p:sldId id="430" r:id="rId29"/>
    <p:sldId id="424" r:id="rId30"/>
    <p:sldId id="460" r:id="rId31"/>
    <p:sldId id="458" r:id="rId32"/>
    <p:sldId id="455" r:id="rId3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08000"/>
    <a:srgbClr val="0033CC"/>
    <a:srgbClr val="0000FF"/>
    <a:srgbClr val="00CC00"/>
    <a:srgbClr val="007A00"/>
    <a:srgbClr val="005400"/>
    <a:srgbClr val="264E35"/>
    <a:srgbClr val="193323"/>
    <a:srgbClr val="24483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6" autoAdjust="0"/>
    <p:restoredTop sz="83750" autoAdjust="0"/>
  </p:normalViewPr>
  <p:slideViewPr>
    <p:cSldViewPr>
      <p:cViewPr varScale="1">
        <p:scale>
          <a:sx n="107" d="100"/>
          <a:sy n="107" d="100"/>
        </p:scale>
        <p:origin x="-211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582" y="208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627"/>
          </a:xfrm>
          <a:prstGeom prst="rect">
            <a:avLst/>
          </a:prstGeom>
        </p:spPr>
        <p:txBody>
          <a:bodyPr vert="horz" lIns="95034" tIns="47517" rIns="95034" bIns="47517" rtlCol="0"/>
          <a:lstStyle>
            <a:lvl1pPr algn="r">
              <a:defRPr sz="1200"/>
            </a:lvl1pPr>
          </a:lstStyle>
          <a:p>
            <a:fld id="{79E7B58C-ED4B-49CC-ACF9-09ED57345F19}" type="datetimeFigureOut">
              <a:rPr lang="en-US" smtClean="0"/>
              <a:pPr/>
              <a:t>3/7/2014</a:t>
            </a:fld>
            <a:endParaRPr lang="en-US"/>
          </a:p>
        </p:txBody>
      </p:sp>
      <p:sp>
        <p:nvSpPr>
          <p:cNvPr id="4" name="Footer Placeholder 3"/>
          <p:cNvSpPr>
            <a:spLocks noGrp="1"/>
          </p:cNvSpPr>
          <p:nvPr>
            <p:ph type="ftr" sz="quarter" idx="2"/>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8956"/>
            <a:ext cx="3169920" cy="480626"/>
          </a:xfrm>
          <a:prstGeom prst="rect">
            <a:avLst/>
          </a:prstGeom>
        </p:spPr>
        <p:txBody>
          <a:bodyPr vert="horz" lIns="95034" tIns="47517" rIns="95034" bIns="47517" rtlCol="0" anchor="b"/>
          <a:lstStyle>
            <a:lvl1pPr algn="r">
              <a:defRPr sz="1200"/>
            </a:lvl1pPr>
          </a:lstStyle>
          <a:p>
            <a:fld id="{975BEE09-5217-4A57-9B2A-DCCB4F0CD4E5}" type="slidenum">
              <a:rPr lang="en-US" smtClean="0"/>
              <a:pPr/>
              <a:t>‹#›</a:t>
            </a:fld>
            <a:endParaRPr lang="en-US"/>
          </a:p>
        </p:txBody>
      </p:sp>
    </p:spTree>
    <p:extLst>
      <p:ext uri="{BB962C8B-B14F-4D97-AF65-F5344CB8AC3E}">
        <p14:creationId xmlns:p14="http://schemas.microsoft.com/office/powerpoint/2010/main" xmlns="" val="350581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idx="1"/>
          </p:nvPr>
        </p:nvSpPr>
        <p:spPr>
          <a:xfrm>
            <a:off x="4143587" y="0"/>
            <a:ext cx="3169920" cy="480627"/>
          </a:xfrm>
          <a:prstGeom prst="rect">
            <a:avLst/>
          </a:prstGeom>
        </p:spPr>
        <p:txBody>
          <a:bodyPr vert="horz" lIns="95034" tIns="47517" rIns="95034" bIns="47517" rtlCol="0"/>
          <a:lstStyle>
            <a:lvl1pPr algn="r">
              <a:defRPr sz="1200"/>
            </a:lvl1pPr>
          </a:lstStyle>
          <a:p>
            <a:fld id="{FF3187B8-9621-482E-BCA9-88E01E1E5FBF}" type="datetimeFigureOut">
              <a:rPr lang="en-US" smtClean="0"/>
              <a:pPr/>
              <a:t>3/7/2014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034" tIns="47517" rIns="95034" bIns="47517" rtlCol="0" anchor="ctr"/>
          <a:lstStyle/>
          <a:p>
            <a:endParaRPr lang="en-US"/>
          </a:p>
        </p:txBody>
      </p:sp>
      <p:sp>
        <p:nvSpPr>
          <p:cNvPr id="5" name="Notes Placeholder 4"/>
          <p:cNvSpPr>
            <a:spLocks noGrp="1"/>
          </p:cNvSpPr>
          <p:nvPr>
            <p:ph type="body" sz="quarter" idx="3"/>
          </p:nvPr>
        </p:nvSpPr>
        <p:spPr>
          <a:xfrm>
            <a:off x="731520" y="4560287"/>
            <a:ext cx="5852160" cy="4320783"/>
          </a:xfrm>
          <a:prstGeom prst="rect">
            <a:avLst/>
          </a:prstGeom>
        </p:spPr>
        <p:txBody>
          <a:bodyPr vert="horz" lIns="95034" tIns="47517" rIns="95034" bIns="475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8956"/>
            <a:ext cx="3169920" cy="480626"/>
          </a:xfrm>
          <a:prstGeom prst="rect">
            <a:avLst/>
          </a:prstGeom>
        </p:spPr>
        <p:txBody>
          <a:bodyPr vert="horz" lIns="95034" tIns="47517" rIns="95034" bIns="47517" rtlCol="0" anchor="b"/>
          <a:lstStyle>
            <a:lvl1pPr algn="r">
              <a:defRPr sz="1200"/>
            </a:lvl1pPr>
          </a:lstStyle>
          <a:p>
            <a:fld id="{4C6C7587-F06F-42F1-B5D5-61C2089C57F2}" type="slidenum">
              <a:rPr lang="en-US" smtClean="0"/>
              <a:pPr/>
              <a:t>‹#›</a:t>
            </a:fld>
            <a:endParaRPr lang="en-US"/>
          </a:p>
        </p:txBody>
      </p:sp>
    </p:spTree>
    <p:extLst>
      <p:ext uri="{BB962C8B-B14F-4D97-AF65-F5344CB8AC3E}">
        <p14:creationId xmlns:p14="http://schemas.microsoft.com/office/powerpoint/2010/main" xmlns="" val="11707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mailto:student-assessment@doe.virginia.gov"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mailto:Tracy.Robertson@doe.virginia.gov"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is the statewide spring 2013 student performance analysis of the </a:t>
            </a:r>
            <a:r>
              <a:rPr lang="en-US" sz="1200" kern="1200" smtClean="0">
                <a:solidFill>
                  <a:schemeClr val="tx1"/>
                </a:solidFill>
                <a:latin typeface="+mn-lt"/>
                <a:ea typeface="+mn-ea"/>
                <a:cs typeface="+mn-cs"/>
              </a:rPr>
              <a:t>grade 4 </a:t>
            </a:r>
            <a:r>
              <a:rPr lang="en-US" sz="1200" kern="1200" dirty="0" smtClean="0">
                <a:solidFill>
                  <a:schemeClr val="tx1"/>
                </a:solidFill>
                <a:latin typeface="+mn-lt"/>
                <a:ea typeface="+mn-ea"/>
                <a:cs typeface="+mn-cs"/>
              </a:rPr>
              <a:t>Reading Standards of Learning test.  The data indicate opportunities for student growth in reading standards. For that reason, this PowerPoint presentation includes suggestions for additional practices to support instruction in the targeted areas. With the implementation of the </a:t>
            </a:r>
            <a:r>
              <a:rPr lang="en-US" sz="1200" i="1" kern="1200" dirty="0" smtClean="0">
                <a:solidFill>
                  <a:schemeClr val="tx1"/>
                </a:solidFill>
                <a:latin typeface="+mn-lt"/>
                <a:ea typeface="+mn-ea"/>
                <a:cs typeface="+mn-cs"/>
              </a:rPr>
              <a:t>2010 English Standards</a:t>
            </a:r>
            <a:r>
              <a:rPr lang="en-US" sz="1200" i="1" kern="1200" baseline="0" dirty="0" smtClean="0">
                <a:solidFill>
                  <a:schemeClr val="tx1"/>
                </a:solidFill>
                <a:latin typeface="+mn-lt"/>
                <a:ea typeface="+mn-ea"/>
                <a:cs typeface="+mn-cs"/>
              </a:rPr>
              <a:t> of Learning</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the grade 4 reading selections now include poetry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more nonfiction texts. Additionally,  many of the reading selections use more complex sentence structure and vocabulary.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presentation contains sample questions to use with appropriate grade-level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reading texts. The questions support the standards for which student performance was weak or inconsistent and are not meant to mimic SOL test questions. As supports, the examples are intended to provide English educators with further insight into the concepts that challenged students statewide without elaboration on how to teach the reading skills.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is important to note that the SOL and examples highlighted in this presentation should not be the sole focus of instruction, nor should these suggestions replace the data that teachers or school divisions have collected on student performance.  Rather, this information provides supplemental instructional information based on student performance across the Commonwealth of Virginia.</a:t>
            </a:r>
          </a:p>
        </p:txBody>
      </p:sp>
      <p:sp>
        <p:nvSpPr>
          <p:cNvPr id="4" name="Slide Number Placeholder 3"/>
          <p:cNvSpPr>
            <a:spLocks noGrp="1"/>
          </p:cNvSpPr>
          <p:nvPr>
            <p:ph type="sldNum" sz="quarter" idx="10"/>
          </p:nvPr>
        </p:nvSpPr>
        <p:spPr/>
        <p:txBody>
          <a:bodyPr/>
          <a:lstStyle/>
          <a:p>
            <a:fld id="{4C6C7587-F06F-42F1-B5D5-61C2089C57F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another example </a:t>
            </a:r>
            <a:r>
              <a:rPr lang="en-US" baseline="0" dirty="0" smtClean="0"/>
              <a:t>that may be more challenging for students because it requires multiple answers. S</a:t>
            </a:r>
            <a:r>
              <a:rPr lang="en-US" dirty="0" smtClean="0"/>
              <a:t>tudents need to analyze a list of words to determine whether</a:t>
            </a:r>
            <a:r>
              <a:rPr lang="en-US" baseline="0" dirty="0" smtClean="0"/>
              <a:t> they would appear on a dictionary page with the given guide words.   On an SOL test, students could be asked, for example, to select all of the words that would appear on the page from a list, or they could be asked to drag the answers to a box or boxes. Notice that this question also asks students to place the words in the correct order; however, not all technology-enhanced items testing 4.4c will ask for multiple answers in the correct order.  The answer is shown on the screen.</a:t>
            </a:r>
            <a:r>
              <a:rPr lang="en-US" baseline="0" dirty="0" smtClean="0">
                <a:solidFill>
                  <a:srgbClr val="FF0000"/>
                </a:solidFill>
              </a:rPr>
              <a:t> </a:t>
            </a:r>
            <a:endParaRPr lang="en-US" baseline="0" dirty="0" smtClean="0"/>
          </a:p>
          <a:p>
            <a:endParaRPr lang="en-US" baseline="0" dirty="0" smtClean="0"/>
          </a:p>
          <a:p>
            <a:endParaRPr lang="en-US" i="1" baseline="0" dirty="0" smtClean="0"/>
          </a:p>
          <a:p>
            <a:endParaRPr lang="en-US" i="1" baseline="0" dirty="0" smtClean="0"/>
          </a:p>
          <a:p>
            <a:endParaRPr lang="en-US" i="1"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39872" defTabSz="879744" eaLnBrk="1" hangingPunct="1">
              <a:spcBef>
                <a:spcPct val="0"/>
              </a:spcBef>
            </a:pPr>
            <a:r>
              <a:rPr lang="en-US" dirty="0" smtClean="0"/>
              <a:t>The next standard highlighted is SOL 4.5b.</a:t>
            </a:r>
            <a:r>
              <a:rPr lang="en-US" baseline="0" dirty="0" smtClean="0"/>
              <a:t>  This standard reads:  </a:t>
            </a:r>
            <a:r>
              <a:rPr lang="en-US" dirty="0" smtClean="0"/>
              <a:t>The student will read and demonstrate comprehension</a:t>
            </a:r>
            <a:r>
              <a:rPr lang="en-US" baseline="0" dirty="0" smtClean="0"/>
              <a:t> of fictional texts, narrative nonfiction texts, and poetry; </a:t>
            </a:r>
            <a:r>
              <a:rPr lang="en-US" dirty="0" smtClean="0"/>
              <a:t>b) Describe how the choice of language, setting, characters, and information</a:t>
            </a:r>
            <a:r>
              <a:rPr lang="en-US" baseline="0" dirty="0" smtClean="0"/>
              <a:t> contributes to the author’s purpose. </a:t>
            </a:r>
          </a:p>
          <a:p>
            <a:pPr indent="-439872" defTabSz="879744" eaLnBrk="1" hangingPunct="1">
              <a:spcBef>
                <a:spcPct val="0"/>
              </a:spcBef>
            </a:pPr>
            <a:endParaRPr lang="en-US" dirty="0" smtClean="0"/>
          </a:p>
          <a:p>
            <a:pPr indent="-439872" defTabSz="879744" eaLnBrk="1" hangingPunct="1">
              <a:spcBef>
                <a:spcPct val="0"/>
              </a:spcBef>
            </a:pPr>
            <a:endParaRPr lang="en-US" dirty="0" smtClean="0"/>
          </a:p>
          <a:p>
            <a:pPr indent="-439872" defTabSz="879744" eaLnBrk="1" hangingPunct="1">
              <a:spcBef>
                <a:spcPct val="0"/>
              </a:spcBef>
            </a:pPr>
            <a:endParaRPr lang="en-US" baseline="0" dirty="0" smtClean="0"/>
          </a:p>
          <a:p>
            <a:pPr indent="-439872" defTabSz="879744" eaLnBrk="1" hangingPunct="1">
              <a:spcBef>
                <a:spcPct val="0"/>
              </a:spcBef>
            </a:pPr>
            <a:endParaRPr lang="en-US" b="1" dirty="0" smtClean="0">
              <a:solidFill>
                <a:srgbClr val="0070C0"/>
              </a:solidFill>
            </a:endParaRPr>
          </a:p>
          <a:p>
            <a:pPr indent="-439872" defTabSz="879744" eaLnBrk="1" hangingPunct="1">
              <a:spcBef>
                <a:spcPct val="0"/>
              </a:spcBef>
            </a:pPr>
            <a:endParaRPr lang="en-US" b="1" dirty="0" smtClean="0">
              <a:solidFill>
                <a:srgbClr val="0070C0"/>
              </a:solidFill>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4.5b, students need additional practice describing how language,</a:t>
            </a:r>
            <a:r>
              <a:rPr lang="en-US" baseline="0" dirty="0" smtClean="0"/>
              <a:t> setting, and characters</a:t>
            </a:r>
            <a:r>
              <a:rPr lang="en-US" dirty="0" smtClean="0"/>
              <a:t> contribute</a:t>
            </a:r>
            <a:r>
              <a:rPr lang="en-US" baseline="0" dirty="0" smtClean="0"/>
              <a:t> to</a:t>
            </a:r>
            <a:r>
              <a:rPr lang="en-US" dirty="0" smtClean="0"/>
              <a:t> author’s purpose.</a:t>
            </a:r>
            <a:r>
              <a:rPr lang="en-US" baseline="0" dirty="0" smtClean="0"/>
              <a:t> </a:t>
            </a:r>
          </a:p>
          <a:p>
            <a:endParaRPr lang="en-US" baseline="0" dirty="0" smtClean="0"/>
          </a:p>
          <a:p>
            <a:r>
              <a:rPr lang="en-US" baseline="0" dirty="0" smtClean="0"/>
              <a:t>In this example, students must read the paragraph and then determine what the author meant by the phrase “Beth’s eyes lit up.” </a:t>
            </a:r>
            <a:r>
              <a:rPr lang="en-US" dirty="0" smtClean="0"/>
              <a:t>A possible answer is provided on the screen. </a:t>
            </a:r>
          </a:p>
          <a:p>
            <a:r>
              <a:rPr lang="en-US" dirty="0" smtClean="0"/>
              <a:t> </a:t>
            </a:r>
          </a:p>
          <a:p>
            <a:r>
              <a:rPr lang="en-US" dirty="0" smtClean="0"/>
              <a:t>While this example is not in multiple choice format, it is important to note that students will not be required to fill in answers on the Reading test and will  always be provided with answer options from which they may select. </a:t>
            </a:r>
            <a:endParaRPr lang="en-US" i="1" dirty="0" smtClean="0"/>
          </a:p>
          <a:p>
            <a:endParaRPr lang="en-US" i="1" baseline="0" dirty="0" smtClean="0"/>
          </a:p>
          <a:p>
            <a:endParaRPr lang="en-US" i="1"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few s</a:t>
            </a:r>
            <a:r>
              <a:rPr lang="en-US" dirty="0" smtClean="0"/>
              <a:t>uggestions </a:t>
            </a:r>
            <a:r>
              <a:rPr lang="en-US" baseline="0" dirty="0" smtClean="0"/>
              <a:t>for practicing the skills associated with SOL 4.5b are provided on the screen.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screen highlights the comprehension standard, SOL</a:t>
            </a:r>
            <a:r>
              <a:rPr lang="en-US" baseline="0" dirty="0" smtClean="0"/>
              <a:t> 4.6., specifically bullet c.  This standard reads:</a:t>
            </a:r>
            <a:r>
              <a:rPr lang="en-US" dirty="0" smtClean="0"/>
              <a:t> The student will read and demonstrate comprehension of nonfiction texts;</a:t>
            </a:r>
            <a:r>
              <a:rPr lang="en-US" baseline="0" dirty="0" smtClean="0"/>
              <a:t> </a:t>
            </a:r>
            <a:r>
              <a:rPr lang="en-US" dirty="0" smtClean="0"/>
              <a:t>c) Explain the author’s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Particularly, s</a:t>
            </a:r>
            <a:r>
              <a:rPr lang="en-US" altLang="en-US" baseline="0" dirty="0" smtClean="0"/>
              <a:t>tudents need practice explaining author’s purpose with a scientific or historical nonfiction text. They also may benefit from practice with other nonfiction pieces including brochures, fliers, recipes, directions, and web pages.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This screen illustrates an</a:t>
            </a:r>
            <a:r>
              <a:rPr lang="en-US" baseline="0" dirty="0" smtClean="0"/>
              <a:t> example question testing the skills in </a:t>
            </a:r>
            <a:r>
              <a:rPr lang="en-US" sz="1200" b="0" kern="1200" dirty="0" smtClean="0">
                <a:solidFill>
                  <a:schemeClr val="tx1"/>
                </a:solidFill>
                <a:latin typeface="+mn-lt"/>
                <a:ea typeface="+mn-ea"/>
                <a:cs typeface="+mn-cs"/>
              </a:rPr>
              <a:t>SOL 4.6.  </a:t>
            </a:r>
            <a:endParaRPr lang="en-US" sz="1200" b="0" kern="1200" dirty="0" smtClean="0">
              <a:solidFill>
                <a:srgbClr val="0070C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reading the introductory paragraph of a nonfiction article about adopting a pet, a student must choose the author’s purpose.  Students in 4</a:t>
            </a:r>
            <a:r>
              <a:rPr lang="en-US" baseline="30000" dirty="0" smtClean="0"/>
              <a:t>th</a:t>
            </a:r>
            <a:r>
              <a:rPr lang="en-US" baseline="0" dirty="0" smtClean="0"/>
              <a:t> grade should be able to explain the author’s purpose for an entire text as well as particular sections within a text. Notice that these example answer options go further than the typical </a:t>
            </a:r>
            <a:r>
              <a:rPr lang="en-US" i="1" baseline="0" dirty="0" smtClean="0"/>
              <a:t>to entertain</a:t>
            </a:r>
            <a:r>
              <a:rPr lang="en-US" baseline="0" dirty="0" smtClean="0"/>
              <a:t>, </a:t>
            </a:r>
            <a:r>
              <a:rPr lang="en-US" i="1" u="none" baseline="0" dirty="0" smtClean="0"/>
              <a:t>to inform</a:t>
            </a:r>
            <a:r>
              <a:rPr lang="en-US" i="1" dirty="0" smtClean="0"/>
              <a:t>, to persuade</a:t>
            </a:r>
            <a:r>
              <a:rPr lang="en-US" dirty="0" smtClean="0"/>
              <a:t>.</a:t>
            </a:r>
            <a:r>
              <a:rPr lang="en-US" baseline="0" dirty="0" smtClean="0"/>
              <a:t> A student must consider all of the information in the options before making a selection.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The answer is indicated on the screen.</a:t>
            </a:r>
            <a:endParaRPr lang="en-US" b="0" i="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ways for students to</a:t>
            </a:r>
            <a:r>
              <a:rPr lang="en-US" baseline="0" dirty="0" smtClean="0"/>
              <a:t> practice the skills for this standard are shown on the screen.</a:t>
            </a:r>
          </a:p>
          <a:p>
            <a:endParaRPr lang="en-US"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In SOL 4.5c and </a:t>
            </a:r>
            <a:r>
              <a:rPr lang="en-US" dirty="0" smtClean="0">
                <a:solidFill>
                  <a:srgbClr val="000000"/>
                </a:solidFill>
              </a:rPr>
              <a:t>4.6d, students focus on the same skill using</a:t>
            </a:r>
            <a:r>
              <a:rPr lang="en-US" baseline="0" dirty="0" smtClean="0">
                <a:solidFill>
                  <a:srgbClr val="000000"/>
                </a:solidFill>
              </a:rPr>
              <a:t> different types of texts. </a:t>
            </a:r>
            <a:r>
              <a:rPr lang="en-US" sz="1200" b="0" dirty="0" smtClean="0">
                <a:solidFill>
                  <a:srgbClr val="000000"/>
                </a:solidFill>
              </a:rPr>
              <a:t>SOL 4.5 reads:</a:t>
            </a:r>
            <a:r>
              <a:rPr lang="en-US" sz="1200" b="0" baseline="0" dirty="0" smtClean="0">
                <a:solidFill>
                  <a:srgbClr val="000000"/>
                </a:solidFill>
              </a:rPr>
              <a:t> </a:t>
            </a:r>
            <a:r>
              <a:rPr lang="en-US" sz="1200" b="0" dirty="0" smtClean="0">
                <a:solidFill>
                  <a:srgbClr val="000000"/>
                </a:solidFill>
              </a:rPr>
              <a:t>The student will read and demonstrate comprehension of</a:t>
            </a:r>
            <a:r>
              <a:rPr lang="en-US" sz="1200" b="0" baseline="0" dirty="0" smtClean="0">
                <a:solidFill>
                  <a:srgbClr val="000000"/>
                </a:solidFill>
              </a:rPr>
              <a:t> </a:t>
            </a:r>
            <a:r>
              <a:rPr lang="en-US" sz="1200" b="0" dirty="0" smtClean="0">
                <a:solidFill>
                  <a:srgbClr val="000000"/>
                </a:solidFill>
              </a:rPr>
              <a:t>fictional texts, narrative nonfiction texts, and poetry</a:t>
            </a:r>
            <a:r>
              <a:rPr lang="en-US" sz="1200" b="0" baseline="0" dirty="0" smtClean="0">
                <a:solidFill>
                  <a:srgbClr val="000000"/>
                </a:solidFill>
              </a:rPr>
              <a:t>. </a:t>
            </a:r>
            <a:r>
              <a:rPr lang="en-US" sz="1200" b="0" dirty="0" smtClean="0">
                <a:solidFill>
                  <a:srgbClr val="000000"/>
                </a:solidFill>
              </a:rPr>
              <a:t>c) Identify main idea.  SOL 4.6 reads: The student will read and demonstrate comprehension of nonfiction texts; d) Identify main idea.</a:t>
            </a:r>
          </a:p>
          <a:p>
            <a:pPr>
              <a:buNone/>
            </a:pPr>
            <a:endParaRPr lang="en-US" sz="1200" b="0" dirty="0" smtClean="0">
              <a:solidFill>
                <a:srgbClr val="000000"/>
              </a:solidFill>
            </a:endParaRPr>
          </a:p>
          <a:p>
            <a:endParaRPr lang="en-US" i="0" baseline="0" dirty="0" smtClean="0">
              <a:solidFill>
                <a:srgbClr val="000000"/>
              </a:solidFill>
            </a:endParaRPr>
          </a:p>
          <a:p>
            <a:r>
              <a:rPr lang="en-US" dirty="0" smtClean="0">
                <a:solidFill>
                  <a:srgbClr val="000000"/>
                </a:solidFill>
              </a:rPr>
              <a:t>The data indicate</a:t>
            </a:r>
            <a:r>
              <a:rPr lang="en-US" baseline="0" dirty="0" smtClean="0">
                <a:solidFill>
                  <a:srgbClr val="000000"/>
                </a:solidFill>
              </a:rPr>
              <a:t> that students need more practice in identifying main idea in both fiction and nonfiction</a:t>
            </a:r>
            <a:r>
              <a:rPr lang="en-US" dirty="0" smtClean="0">
                <a:solidFill>
                  <a:srgbClr val="000000"/>
                </a:solidFill>
              </a:rPr>
              <a:t> texts.</a:t>
            </a:r>
            <a:endParaRPr lang="en-US" baseline="0" dirty="0" smtClean="0">
              <a:solidFill>
                <a:srgbClr val="000000"/>
              </a:solidFill>
            </a:endParaRPr>
          </a:p>
          <a:p>
            <a:endParaRPr lang="en-US"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This screen highlights the standard for</a:t>
            </a:r>
            <a:r>
              <a:rPr lang="en-US" baseline="0" dirty="0" smtClean="0"/>
              <a:t> which</a:t>
            </a:r>
            <a:r>
              <a:rPr lang="en-US" dirty="0" smtClean="0"/>
              <a:t> students are asked to demonstrate</a:t>
            </a:r>
            <a:r>
              <a:rPr lang="en-US" baseline="0" dirty="0" smtClean="0"/>
              <a:t> comprehension of fictional text for SOL 4.5c.</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the student is</a:t>
            </a:r>
            <a:r>
              <a:rPr lang="en-US" baseline="0" dirty="0" smtClean="0"/>
              <a:t> asked to read a paragraph from a fictional narrative and determine the main idea. Though all of the options contain information found within the paragraph, only one choice is the main idea—what the paragraph is </a:t>
            </a:r>
            <a:r>
              <a:rPr lang="en-US" i="1" baseline="0" dirty="0" smtClean="0"/>
              <a:t>mostly</a:t>
            </a:r>
            <a:r>
              <a:rPr lang="en-US" baseline="0" dirty="0" smtClean="0"/>
              <a:t> about. The answer is shown on the screen. </a:t>
            </a:r>
            <a:endParaRPr lang="en-US" i="1"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For this example, suppose the students have just read a short article about adopting a pet puppy. Then the students are asked to identify the main idea </a:t>
            </a:r>
            <a:r>
              <a:rPr lang="en-US" baseline="0" dirty="0" smtClean="0"/>
              <a:t>of the article by</a:t>
            </a:r>
            <a:r>
              <a:rPr lang="en-US" dirty="0" smtClean="0"/>
              <a:t> filling in the missing title of a web, as shown on the screen.</a:t>
            </a:r>
            <a:r>
              <a:rPr lang="en-US" baseline="0" dirty="0" smtClean="0"/>
              <a:t> This example is similar in format </a:t>
            </a:r>
            <a:r>
              <a:rPr lang="en-US" baseline="0" smtClean="0"/>
              <a:t>to some </a:t>
            </a:r>
            <a:r>
              <a:rPr lang="en-US" baseline="0" dirty="0" smtClean="0"/>
              <a:t>of the technology-enhanced items students may encounter while taking </a:t>
            </a:r>
            <a:r>
              <a:rPr lang="en-US" dirty="0" smtClean="0"/>
              <a:t>the Grade 4 Reading</a:t>
            </a:r>
            <a:r>
              <a:rPr lang="en-US" baseline="0" dirty="0" smtClean="0"/>
              <a:t> assessment.</a:t>
            </a:r>
            <a:r>
              <a:rPr lang="en-US" dirty="0" smtClean="0"/>
              <a:t> After carefully considering all of the supporting details, found in the outer circles of the web, the student should be able to identify the main idea of the article, which is also the title of the web. The answer is shown on the screen.</a:t>
            </a:r>
            <a:endParaRPr lang="en-US" baseline="0" dirty="0" smtClean="0"/>
          </a:p>
          <a:p>
            <a:endParaRPr lang="en-US" baseline="0" dirty="0" smtClean="0"/>
          </a:p>
          <a:p>
            <a:endParaRPr lang="en-US" i="1"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solidFill>
                  <a:srgbClr val="000000"/>
                </a:solidFill>
              </a:rPr>
              <a:t>The first standard being highlighted</a:t>
            </a:r>
            <a:r>
              <a:rPr lang="en-US" baseline="0" dirty="0" smtClean="0">
                <a:solidFill>
                  <a:srgbClr val="000000"/>
                </a:solidFill>
              </a:rPr>
              <a:t> is SOL 4.4.  The parts of the standard showing inconsistent student performance are highlighted in blue. </a:t>
            </a:r>
          </a:p>
          <a:p>
            <a:pPr eaLnBrk="1" fontAlgn="auto" hangingPunct="1">
              <a:spcBef>
                <a:spcPts val="0"/>
              </a:spcBef>
              <a:spcAft>
                <a:spcPts val="0"/>
              </a:spcAft>
              <a:defRPr/>
            </a:pPr>
            <a:endParaRPr lang="en-US" b="0" dirty="0" smtClean="0">
              <a:solidFill>
                <a:srgbClr val="000000"/>
              </a:solidFill>
            </a:endParaRPr>
          </a:p>
          <a:p>
            <a:pPr eaLnBrk="1" fontAlgn="auto" hangingPunct="1">
              <a:spcBef>
                <a:spcPts val="0"/>
              </a:spcBef>
              <a:spcAft>
                <a:spcPts val="0"/>
              </a:spcAft>
              <a:defRPr/>
            </a:pPr>
            <a:r>
              <a:rPr lang="en-US" b="0" dirty="0" smtClean="0">
                <a:solidFill>
                  <a:srgbClr val="000000"/>
                </a:solidFill>
              </a:rPr>
              <a:t>For this standard, students need additional practice with vocabulary development.</a:t>
            </a:r>
            <a:r>
              <a:rPr lang="en-US" b="0" baseline="0" dirty="0" smtClean="0">
                <a:solidFill>
                  <a:srgbClr val="000000"/>
                </a:solidFill>
              </a:rPr>
              <a:t> </a:t>
            </a:r>
            <a:r>
              <a:rPr lang="en-US" b="0" dirty="0" smtClean="0">
                <a:solidFill>
                  <a:srgbClr val="000000"/>
                </a:solidFill>
              </a:rPr>
              <a:t>SOL</a:t>
            </a:r>
            <a:r>
              <a:rPr lang="en-US" b="0" baseline="0" dirty="0" smtClean="0">
                <a:solidFill>
                  <a:srgbClr val="000000"/>
                </a:solidFill>
              </a:rPr>
              <a:t> 4.4</a:t>
            </a:r>
            <a:r>
              <a:rPr lang="en-US" b="0" dirty="0" smtClean="0">
                <a:solidFill>
                  <a:srgbClr val="000000"/>
                </a:solidFill>
              </a:rPr>
              <a:t> states: The student will expand</a:t>
            </a:r>
            <a:r>
              <a:rPr lang="en-US" b="0" baseline="0" dirty="0" smtClean="0">
                <a:solidFill>
                  <a:srgbClr val="000000"/>
                </a:solidFill>
              </a:rPr>
              <a:t> vocabulary when reading; a)  </a:t>
            </a:r>
            <a:r>
              <a:rPr lang="en-US" b="0" dirty="0" smtClean="0">
                <a:solidFill>
                  <a:srgbClr val="000000"/>
                </a:solidFill>
              </a:rPr>
              <a:t>Use context</a:t>
            </a:r>
            <a:r>
              <a:rPr lang="en-US" b="0" baseline="0" dirty="0" smtClean="0">
                <a:solidFill>
                  <a:srgbClr val="000000"/>
                </a:solidFill>
              </a:rPr>
              <a:t> to clarify meanings of unfamiliar </a:t>
            </a:r>
            <a:r>
              <a:rPr lang="en-US" b="0" dirty="0" smtClean="0">
                <a:solidFill>
                  <a:srgbClr val="000000"/>
                </a:solidFill>
              </a:rPr>
              <a:t>words; b) Use knowledge</a:t>
            </a:r>
            <a:r>
              <a:rPr lang="en-US" b="0" baseline="0" dirty="0" smtClean="0">
                <a:solidFill>
                  <a:srgbClr val="000000"/>
                </a:solidFill>
              </a:rPr>
              <a:t> of roots, affixes, synonyms, antonyms, and homophones; and c)  Use word-reference materials, including the glossary, dictionary, and thesaurus. </a:t>
            </a:r>
          </a:p>
          <a:p>
            <a:pPr marL="439872" indent="-439872" eaLnBrk="1" fontAlgn="auto" hangingPunct="1">
              <a:spcBef>
                <a:spcPts val="0"/>
              </a:spcBef>
              <a:spcAft>
                <a:spcPts val="0"/>
              </a:spcAft>
              <a:buFontTx/>
              <a:buAutoNum type="alphaLcParenR" startAt="2"/>
              <a:defRPr/>
            </a:pPr>
            <a:endParaRPr lang="en-US" dirty="0" smtClean="0">
              <a:solidFill>
                <a:srgbClr val="0070C0"/>
              </a:solidFill>
            </a:endParaRPr>
          </a:p>
          <a:p>
            <a:pPr marL="439872" indent="-439872" eaLnBrk="1" fontAlgn="auto" hangingPunct="1">
              <a:spcBef>
                <a:spcPts val="0"/>
              </a:spcBef>
              <a:spcAft>
                <a:spcPts val="0"/>
              </a:spcAft>
              <a:buFontTx/>
              <a:buAutoNum type="alphaLcParenR" startAt="2"/>
              <a:defRPr/>
            </a:pPr>
            <a:endParaRPr lang="en-US" b="0" baseline="0" dirty="0" smtClean="0">
              <a:solidFill>
                <a:srgbClr val="0070C0"/>
              </a:solidFill>
            </a:endParaRPr>
          </a:p>
          <a:p>
            <a:pPr marL="439872" indent="-439872" eaLnBrk="1" fontAlgn="auto" hangingPunct="1">
              <a:spcBef>
                <a:spcPts val="0"/>
              </a:spcBef>
              <a:spcAft>
                <a:spcPts val="0"/>
              </a:spcAft>
              <a:defRPr/>
            </a:pPr>
            <a:endParaRPr lang="en-US" b="0" i="1" baseline="0" dirty="0" smtClean="0">
              <a:solidFill>
                <a:srgbClr val="FF0000"/>
              </a:solidFill>
            </a:endParaRPr>
          </a:p>
          <a:p>
            <a:pPr marL="439872" indent="-439872" eaLnBrk="1" fontAlgn="auto" hangingPunct="1">
              <a:spcBef>
                <a:spcPts val="0"/>
              </a:spcBef>
              <a:spcAft>
                <a:spcPts val="0"/>
              </a:spcAft>
              <a:buFontTx/>
              <a:buAutoNum type="alphaLcParenR" startAt="2"/>
              <a:defRPr/>
            </a:pPr>
            <a:endParaRPr lang="en-US" b="0" dirty="0" smtClean="0">
              <a:solidFill>
                <a:srgbClr val="0070C0"/>
              </a:solidFill>
            </a:endParaRPr>
          </a:p>
          <a:p>
            <a:pPr marL="439872" indent="-439872" eaLnBrk="1" fontAlgn="auto" hangingPunct="1">
              <a:spcBef>
                <a:spcPts val="0"/>
              </a:spcBef>
              <a:spcAft>
                <a:spcPts val="0"/>
              </a:spcAft>
              <a:buFontTx/>
              <a:buNone/>
              <a:defRPr/>
            </a:pPr>
            <a:endParaRPr lang="en-US" b="0" dirty="0" smtClean="0">
              <a:solidFill>
                <a:srgbClr val="0070C0"/>
              </a:solidFill>
            </a:endParaRPr>
          </a:p>
          <a:p>
            <a:pPr marL="439872" indent="-439872" eaLnBrk="1" fontAlgn="auto" hangingPunct="1">
              <a:spcBef>
                <a:spcPts val="0"/>
              </a:spcBef>
              <a:spcAft>
                <a:spcPts val="0"/>
              </a:spcAft>
              <a:buFontTx/>
              <a:buAutoNum type="alphaLcParenR" startAt="2"/>
              <a:defRPr/>
            </a:pPr>
            <a:endParaRPr lang="en-US" b="0" dirty="0" smtClean="0">
              <a:solidFill>
                <a:srgbClr val="0070C0"/>
              </a:solidFill>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This screen highlights both of the comprehension standards</a:t>
            </a:r>
            <a:r>
              <a:rPr lang="en-US" baseline="0" dirty="0" smtClean="0"/>
              <a:t> for summarizing supporting details.  </a:t>
            </a:r>
            <a:r>
              <a:rPr lang="en-US" sz="1200" b="0" dirty="0" smtClean="0"/>
              <a:t>SOL 4.5</a:t>
            </a:r>
            <a:r>
              <a:rPr lang="en-US" sz="1200" b="0" baseline="0" dirty="0" smtClean="0"/>
              <a:t> reads:  </a:t>
            </a:r>
            <a:r>
              <a:rPr lang="en-US" sz="1200" b="0" dirty="0" smtClean="0"/>
              <a:t>The stude</a:t>
            </a:r>
            <a:r>
              <a:rPr lang="en-US" sz="1200" b="0" dirty="0" smtClean="0">
                <a:solidFill>
                  <a:srgbClr val="000000"/>
                </a:solidFill>
              </a:rPr>
              <a:t>nt will read and demonstrate comprehension of fictional texts, narrative nonfiction texts, and poetry</a:t>
            </a:r>
            <a:r>
              <a:rPr lang="en-US" dirty="0" smtClean="0">
                <a:solidFill>
                  <a:srgbClr val="000000"/>
                </a:solidFill>
              </a:rPr>
              <a:t>.</a:t>
            </a:r>
            <a:r>
              <a:rPr lang="en-US" sz="1200" b="0" baseline="0" dirty="0" smtClean="0">
                <a:solidFill>
                  <a:srgbClr val="000000"/>
                </a:solidFill>
              </a:rPr>
              <a:t> </a:t>
            </a:r>
            <a:r>
              <a:rPr lang="en-US" sz="1200" b="0" dirty="0" smtClean="0">
                <a:solidFill>
                  <a:srgbClr val="000000"/>
                </a:solidFill>
              </a:rPr>
              <a:t>d) Summarize supporting details.  SOL 4.6  reads:  The student will read and demonstrate comprehension of nonfiction texts; e) Summarize supporting details.</a:t>
            </a:r>
          </a:p>
          <a:p>
            <a:pPr>
              <a:buNone/>
            </a:pPr>
            <a:endParaRPr lang="en-US" sz="1200" b="0" dirty="0" smtClean="0">
              <a:solidFill>
                <a:srgbClr val="0070C0"/>
              </a:solidFill>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need additional practice summarizing supporting</a:t>
            </a:r>
            <a:r>
              <a:rPr lang="en-US" baseline="0" dirty="0" smtClean="0"/>
              <a:t> details. This example</a:t>
            </a:r>
            <a:r>
              <a:rPr lang="en-US" dirty="0" smtClean="0"/>
              <a:t> is a flow chart that asks students to order the events of an adaptation of the popular fable </a:t>
            </a:r>
            <a:r>
              <a:rPr lang="en-US" i="1" dirty="0" smtClean="0"/>
              <a:t>The Tortoise and the Hare</a:t>
            </a:r>
            <a:r>
              <a:rPr lang="en-US" dirty="0" smtClean="0"/>
              <a:t>. An excerpt is not provided here, but different adaptations of the story are widely available both online and in print. </a:t>
            </a:r>
          </a:p>
          <a:p>
            <a:endParaRPr lang="en-US" baseline="0" dirty="0" smtClean="0"/>
          </a:p>
          <a:p>
            <a:r>
              <a:rPr lang="en-US" dirty="0" smtClean="0"/>
              <a:t>For this example, s</a:t>
            </a:r>
            <a:r>
              <a:rPr lang="en-US" baseline="0" dirty="0" smtClean="0"/>
              <a:t>tudents would note that all of the events happened in the story; however, because they are looking for the </a:t>
            </a:r>
            <a:r>
              <a:rPr lang="en-US" i="1" baseline="0" dirty="0" smtClean="0"/>
              <a:t>most important</a:t>
            </a:r>
            <a:r>
              <a:rPr lang="en-US" i="1" dirty="0" smtClean="0"/>
              <a:t> </a:t>
            </a:r>
            <a:r>
              <a:rPr lang="en-US" dirty="0" smtClean="0"/>
              <a:t>events, they should only choose options that effectively summarize supporting details. For example, though the tortoise may enjoy watching the birds and butterflies as he is racing along, students should know that this detail is not as important to the story as the hare’s decision to nap because he thinks he is too far ahead to lose. The complete answer to the</a:t>
            </a:r>
            <a:r>
              <a:rPr lang="en-US" baseline="0" dirty="0" smtClean="0"/>
              <a:t> example is shown on the screen.</a:t>
            </a:r>
            <a:endParaRPr lang="en-US" dirty="0" smtClean="0"/>
          </a:p>
          <a:p>
            <a:endParaRPr lang="en-US" baseline="0" dirty="0" smtClean="0"/>
          </a:p>
          <a:p>
            <a:r>
              <a:rPr lang="en-US" dirty="0" smtClean="0"/>
              <a:t>This is only one way that students might practice summarizing supporting details. They may also benefit from completing webs or answering specific questions about events within a story.</a:t>
            </a:r>
          </a:p>
          <a:p>
            <a:endParaRPr lang="en-US" baseline="0" dirty="0" smtClean="0"/>
          </a:p>
          <a:p>
            <a:endParaRPr lang="en-US" i="1" dirty="0" smtClean="0"/>
          </a:p>
          <a:p>
            <a:endParaRPr lang="en-US" i="1"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how</a:t>
            </a:r>
            <a:r>
              <a:rPr lang="en-US" baseline="0" dirty="0" smtClean="0"/>
              <a:t> students might practice the skills associated with SOL 4.6e</a:t>
            </a:r>
            <a:r>
              <a:rPr lang="en-US" dirty="0" smtClean="0"/>
              <a:t>. The first few sentences of the introductory paragraph from slide 10 have been provided, but please refer back to slide 10 if you would like to reread the entire paragraph.</a:t>
            </a:r>
          </a:p>
          <a:p>
            <a:endParaRPr lang="en-US" dirty="0" smtClean="0"/>
          </a:p>
          <a:p>
            <a:r>
              <a:rPr lang="en-US" dirty="0" smtClean="0"/>
              <a:t>For this example, s</a:t>
            </a:r>
            <a:r>
              <a:rPr lang="en-US" baseline="0" dirty="0" smtClean="0"/>
              <a:t>tudents are provided the title of a set of notes. They must choose the best</a:t>
            </a:r>
            <a:r>
              <a:rPr lang="en-US" dirty="0" smtClean="0"/>
              <a:t> phrases to complete these notes </a:t>
            </a:r>
            <a:r>
              <a:rPr lang="en-US" baseline="0" dirty="0" smtClean="0"/>
              <a:t>from the details on the right side of the screen. Increased rigor is demonstrated in this question because the students are asked to choose three details to be correct. </a:t>
            </a:r>
          </a:p>
          <a:p>
            <a:endParaRPr lang="en-US" baseline="0" dirty="0" smtClean="0"/>
          </a:p>
          <a:p>
            <a:r>
              <a:rPr lang="en-US" baseline="0" dirty="0" smtClean="0"/>
              <a:t>The correct answers are shown on the screen.</a:t>
            </a:r>
          </a:p>
          <a:p>
            <a:endParaRPr lang="en-US" dirty="0" smtClean="0"/>
          </a:p>
          <a:p>
            <a:endParaRPr lang="en-US" baseline="0" dirty="0" smtClean="0"/>
          </a:p>
          <a:p>
            <a:endParaRPr lang="en-US" i="1"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suggestions</a:t>
            </a:r>
            <a:r>
              <a:rPr lang="en-US" baseline="0" dirty="0" smtClean="0"/>
              <a:t> </a:t>
            </a:r>
            <a:r>
              <a:rPr lang="en-US" dirty="0" smtClean="0"/>
              <a:t>that could be used when</a:t>
            </a:r>
            <a:r>
              <a:rPr lang="en-US" baseline="0" dirty="0" smtClean="0"/>
              <a:t> practicing the skill of summarizing supporting details.</a:t>
            </a:r>
          </a:p>
        </p:txBody>
      </p:sp>
      <p:sp>
        <p:nvSpPr>
          <p:cNvPr id="4" name="Slide Number Placeholder 3"/>
          <p:cNvSpPr>
            <a:spLocks noGrp="1"/>
          </p:cNvSpPr>
          <p:nvPr>
            <p:ph type="sldNum" sz="quarter" idx="10"/>
          </p:nvPr>
        </p:nvSpPr>
        <p:spPr/>
        <p:txBody>
          <a:bodyPr/>
          <a:lstStyle/>
          <a:p>
            <a:fld id="{4C6C7587-F06F-42F1-B5D5-61C2089C57F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b="0" kern="1200" dirty="0" smtClean="0">
                <a:solidFill>
                  <a:srgbClr val="000000"/>
                </a:solidFill>
                <a:latin typeface="+mn-lt"/>
                <a:ea typeface="+mn-ea"/>
                <a:cs typeface="+mn-cs"/>
              </a:rPr>
              <a:t>This screen highlights SOL 4.5e, which reads:  The student will read and demonstrate comprehension of fictional texts, narrative nonfiction texts, and poetry; e) Identify the problem and solution.</a:t>
            </a:r>
          </a:p>
          <a:p>
            <a:endParaRPr lang="en-US" dirty="0" smtClean="0"/>
          </a:p>
          <a:p>
            <a:r>
              <a:rPr lang="en-US" dirty="0" smtClean="0"/>
              <a:t>Student performance data</a:t>
            </a:r>
            <a:r>
              <a:rPr lang="en-US" baseline="0" dirty="0" smtClean="0"/>
              <a:t> show that students need additional practice for identifying problem – solution in fictional texts. </a:t>
            </a:r>
          </a:p>
          <a:p>
            <a:endParaRPr lang="en-US"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 On this screen, students</a:t>
            </a:r>
            <a:r>
              <a:rPr lang="en-US" i="0" dirty="0" smtClean="0"/>
              <a:t> </a:t>
            </a:r>
            <a:r>
              <a:rPr lang="en-US" i="0" baseline="0" dirty="0" smtClean="0"/>
              <a:t>are given part of a story to read, and then </a:t>
            </a:r>
            <a:r>
              <a:rPr lang="en-US" dirty="0" smtClean="0"/>
              <a:t>they</a:t>
            </a:r>
            <a:r>
              <a:rPr lang="en-US" i="0" baseline="0" dirty="0" smtClean="0"/>
              <a:t> must determine the source of the problem that the characters face.  </a:t>
            </a:r>
            <a:r>
              <a:rPr lang="en-US" dirty="0" smtClean="0"/>
              <a:t>This example is a more rigorous way of testing problem-solution because students must identify when the problem is first realized. The answer to the question is shown on the screen.</a:t>
            </a:r>
            <a:endParaRPr lang="en-US" i="0" baseline="0" dirty="0" smtClean="0"/>
          </a:p>
          <a:p>
            <a:endParaRPr lang="en-US" i="0" baseline="0" dirty="0" smtClean="0"/>
          </a:p>
          <a:p>
            <a:endParaRPr lang="en-US" i="1"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screen shows </a:t>
            </a:r>
            <a:r>
              <a:rPr lang="en-US" baseline="0" dirty="0" smtClean="0"/>
              <a:t>suggestions to help students practice the skills associated with SOL 4.5e. </a:t>
            </a:r>
          </a:p>
          <a:p>
            <a:endParaRPr lang="en-US"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This screen highlights the comprehension </a:t>
            </a:r>
            <a:r>
              <a:rPr lang="en-US" dirty="0" smtClean="0">
                <a:solidFill>
                  <a:srgbClr val="000000"/>
                </a:solidFill>
              </a:rPr>
              <a:t>standards</a:t>
            </a:r>
            <a:r>
              <a:rPr lang="en-US" baseline="0" dirty="0" smtClean="0">
                <a:solidFill>
                  <a:srgbClr val="000000"/>
                </a:solidFill>
              </a:rPr>
              <a:t> for identifying cause and effect relationships, </a:t>
            </a:r>
            <a:r>
              <a:rPr lang="en-US" sz="1200" b="0" dirty="0" smtClean="0">
                <a:solidFill>
                  <a:srgbClr val="000000"/>
                </a:solidFill>
              </a:rPr>
              <a:t>SOL 4.5j</a:t>
            </a:r>
            <a:r>
              <a:rPr lang="en-US" sz="1200" b="0" baseline="0" dirty="0" smtClean="0">
                <a:solidFill>
                  <a:srgbClr val="000000"/>
                </a:solidFill>
              </a:rPr>
              <a:t> and SOL 4.6g.  SOL 4.5j reads:  </a:t>
            </a:r>
            <a:r>
              <a:rPr lang="en-US" sz="1200" b="0" dirty="0" smtClean="0">
                <a:solidFill>
                  <a:srgbClr val="000000"/>
                </a:solidFill>
              </a:rPr>
              <a:t>The student will read and demonstrate comprehension of fictional texts, narrative nonfiction texts, and poetry; j) Identify</a:t>
            </a:r>
            <a:r>
              <a:rPr lang="en-US" sz="1200" b="0" baseline="0" dirty="0" smtClean="0">
                <a:solidFill>
                  <a:srgbClr val="000000"/>
                </a:solidFill>
              </a:rPr>
              <a:t> cause and effect relationships. </a:t>
            </a:r>
            <a:r>
              <a:rPr lang="en-US" sz="1200" b="0" dirty="0" smtClean="0">
                <a:solidFill>
                  <a:srgbClr val="000000"/>
                </a:solidFill>
              </a:rPr>
              <a:t>SOL 4.6g reads: The student will read and demonstrate comprehension of nonfiction texts; g) Distinguish</a:t>
            </a:r>
            <a:r>
              <a:rPr lang="en-US" sz="1200" b="0" baseline="0" dirty="0" smtClean="0">
                <a:solidFill>
                  <a:srgbClr val="000000"/>
                </a:solidFill>
              </a:rPr>
              <a:t> between cause and effect</a:t>
            </a:r>
            <a:r>
              <a:rPr lang="en-US" sz="1200" b="0" dirty="0" smtClean="0">
                <a:solidFill>
                  <a:srgbClr val="000000"/>
                </a:solidFill>
              </a:rPr>
              <a:t>.</a:t>
            </a:r>
          </a:p>
          <a:p>
            <a:endParaRPr lang="en-US" dirty="0" smtClean="0"/>
          </a:p>
          <a:p>
            <a:r>
              <a:rPr lang="en-US" dirty="0" smtClean="0"/>
              <a:t>Data show that</a:t>
            </a:r>
            <a:r>
              <a:rPr lang="en-US" baseline="0" dirty="0" smtClean="0"/>
              <a:t> s</a:t>
            </a:r>
            <a:r>
              <a:rPr lang="en-US" dirty="0" smtClean="0"/>
              <a:t>tudents need additional</a:t>
            </a:r>
            <a:r>
              <a:rPr lang="en-US" baseline="0" dirty="0" smtClean="0"/>
              <a:t> practice in both determining cause and effect relationships in fiction and distinguishing between cause and effect in nonfiction selections. However, questions testing this standard for fiction texts seemed to be slightly more difficult for students. </a:t>
            </a:r>
          </a:p>
          <a:p>
            <a:endParaRPr lang="en-US"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27</a:t>
            </a:fld>
            <a:endParaRPr lang="en-US"/>
          </a:p>
        </p:txBody>
      </p:sp>
    </p:spTree>
    <p:extLst>
      <p:ext uri="{BB962C8B-B14F-4D97-AF65-F5344CB8AC3E}">
        <p14:creationId xmlns:p14="http://schemas.microsoft.com/office/powerpoint/2010/main" xmlns="" val="1354498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b="0" dirty="0" smtClean="0">
                <a:solidFill>
                  <a:srgbClr val="000000"/>
                </a:solidFill>
              </a:rPr>
              <a:t>Students need additional practice identifying cause</a:t>
            </a:r>
            <a:r>
              <a:rPr lang="en-US" sz="1200" b="0" baseline="0" dirty="0" smtClean="0">
                <a:solidFill>
                  <a:srgbClr val="000000"/>
                </a:solidFill>
              </a:rPr>
              <a:t> and</a:t>
            </a:r>
            <a:r>
              <a:rPr lang="en-US" sz="1200" b="0" dirty="0" smtClean="0">
                <a:solidFill>
                  <a:srgbClr val="000000"/>
                </a:solidFill>
              </a:rPr>
              <a:t> effect relationships.  </a:t>
            </a:r>
          </a:p>
          <a:p>
            <a:pPr>
              <a:buNone/>
            </a:pPr>
            <a:endParaRPr lang="en-US" baseline="0" dirty="0" smtClean="0"/>
          </a:p>
          <a:p>
            <a:pPr>
              <a:buNone/>
            </a:pPr>
            <a:r>
              <a:rPr lang="en-US" baseline="0" dirty="0" smtClean="0"/>
              <a:t>The example shown uses a section of a fiction text. </a:t>
            </a: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Students should be able to use the key word </a:t>
            </a:r>
            <a:r>
              <a:rPr lang="en-US" i="1" dirty="0" smtClean="0"/>
              <a:t>because</a:t>
            </a:r>
            <a:r>
              <a:rPr lang="en-US" dirty="0" smtClean="0"/>
              <a:t> in the passage to help determine the cause and effect relationship for this example. </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an excerpt from the poem “Casey at the Bat” by Ernest Lawrence Thayer. While</a:t>
            </a:r>
            <a:r>
              <a:rPr lang="en-US" dirty="0" smtClean="0"/>
              <a:t> this poem in its entirety may not be fitting for a 4</a:t>
            </a:r>
            <a:r>
              <a:rPr lang="en-US" baseline="30000" dirty="0" smtClean="0"/>
              <a:t>th</a:t>
            </a:r>
            <a:r>
              <a:rPr lang="en-US" dirty="0" smtClean="0"/>
              <a:t> grade lesson, t</a:t>
            </a:r>
            <a:r>
              <a:rPr lang="en-US" baseline="0" dirty="0" smtClean="0"/>
              <a:t>he selected stanzas in this slide </a:t>
            </a:r>
            <a:r>
              <a:rPr lang="en-US" dirty="0" smtClean="0"/>
              <a:t>are</a:t>
            </a:r>
            <a:r>
              <a:rPr lang="en-US" baseline="0" dirty="0" smtClean="0"/>
              <a:t> used to illustrate the specific skills with</a:t>
            </a:r>
            <a:r>
              <a:rPr lang="en-US" dirty="0" smtClean="0"/>
              <a:t> </a:t>
            </a:r>
            <a:r>
              <a:rPr lang="en-US" baseline="0" dirty="0" smtClean="0"/>
              <a:t>which students need more practice.</a:t>
            </a:r>
            <a:r>
              <a:rPr lang="en-US" dirty="0" smtClean="0"/>
              <a:t> Students should practice finding cause and effect relationships with increasingly more rigorous texts. </a:t>
            </a:r>
            <a:endParaRPr lang="en-US" baseline="0" dirty="0" smtClean="0"/>
          </a:p>
          <a:p>
            <a:endParaRPr lang="en-US" dirty="0" smtClean="0"/>
          </a:p>
          <a:p>
            <a:r>
              <a:rPr lang="en-US" dirty="0" smtClean="0"/>
              <a:t>Here the student</a:t>
            </a:r>
            <a:r>
              <a:rPr lang="en-US" baseline="0" dirty="0" smtClean="0"/>
              <a:t> is asked to read selected lines and determine the cause of a cause and effect relationship. </a:t>
            </a:r>
            <a:r>
              <a:rPr lang="en-US" i="0" baseline="0" dirty="0" smtClean="0"/>
              <a:t>The answer to the example is shown on the screen.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spcBef>
                <a:spcPts val="0"/>
              </a:spcBef>
              <a:buFont typeface="Arial" charset="0"/>
              <a:buNone/>
              <a:defRPr/>
            </a:pPr>
            <a:r>
              <a:rPr lang="en-US" sz="1100" b="0" dirty="0" smtClean="0">
                <a:solidFill>
                  <a:srgbClr val="000000"/>
                </a:solidFill>
              </a:rPr>
              <a:t>Students need additional practice using context clues to</a:t>
            </a:r>
            <a:r>
              <a:rPr lang="en-US" sz="1100" b="0" baseline="0" dirty="0" smtClean="0">
                <a:solidFill>
                  <a:srgbClr val="000000"/>
                </a:solidFill>
              </a:rPr>
              <a:t> determine the meaning </a:t>
            </a:r>
            <a:r>
              <a:rPr lang="en-US" sz="1100" b="0" dirty="0" smtClean="0">
                <a:solidFill>
                  <a:srgbClr val="000000"/>
                </a:solidFill>
              </a:rPr>
              <a:t>of a word.</a:t>
            </a:r>
          </a:p>
          <a:p>
            <a:endParaRPr lang="en-US" sz="1100" b="0" dirty="0" smtClean="0">
              <a:solidFill>
                <a:srgbClr val="000000"/>
              </a:solidFill>
            </a:endParaRPr>
          </a:p>
          <a:p>
            <a:r>
              <a:rPr lang="en-US" sz="1100" b="0" dirty="0" smtClean="0">
                <a:solidFill>
                  <a:srgbClr val="000000"/>
                </a:solidFill>
              </a:rPr>
              <a:t>In this example, the student is asked to read a sentence and</a:t>
            </a:r>
            <a:r>
              <a:rPr lang="en-US" sz="1100" b="0" baseline="0" dirty="0" smtClean="0">
                <a:solidFill>
                  <a:srgbClr val="000000"/>
                </a:solidFill>
              </a:rPr>
              <a:t> use context to determine the meaning of the underlined word.</a:t>
            </a:r>
            <a:r>
              <a:rPr lang="en-US" sz="1100" b="0" i="1" baseline="0" dirty="0" smtClean="0">
                <a:solidFill>
                  <a:srgbClr val="000000"/>
                </a:solidFill>
              </a:rPr>
              <a:t> </a:t>
            </a:r>
            <a:endParaRPr lang="en-US" sz="1100" b="0" i="0" dirty="0" smtClean="0">
              <a:solidFill>
                <a:srgbClr val="000000"/>
              </a:solidFill>
            </a:endParaRPr>
          </a:p>
          <a:p>
            <a:endParaRPr lang="en-US" sz="1100" b="0" i="1" dirty="0" smtClean="0">
              <a:solidFill>
                <a:srgbClr val="000000"/>
              </a:solidFill>
            </a:endParaRPr>
          </a:p>
          <a:p>
            <a:r>
              <a:rPr lang="en-US" sz="1100" b="0" i="0" dirty="0" smtClean="0">
                <a:solidFill>
                  <a:srgbClr val="000000"/>
                </a:solidFill>
              </a:rPr>
              <a:t>Many students are comfortable using the “substitute strategy,” where the meaning of the word is substituted for the tested vocabulary in the given sentence. In this example, students replace “trudged” in the sentence with “plodded” to see if the meaning makes sense.  </a:t>
            </a:r>
          </a:p>
          <a:p>
            <a:endParaRPr lang="en-US" sz="1100" b="0" i="0" dirty="0" smtClean="0">
              <a:solidFill>
                <a:srgbClr val="000000"/>
              </a:solidFill>
            </a:endParaRPr>
          </a:p>
          <a:p>
            <a:r>
              <a:rPr lang="en-US" sz="1100" b="0" i="0" dirty="0" smtClean="0">
                <a:solidFill>
                  <a:srgbClr val="000000"/>
                </a:solidFill>
              </a:rPr>
              <a:t>There are several instructional strategies to help students with this vocabulary skill, and  substitution is only one of them. </a:t>
            </a:r>
          </a:p>
          <a:p>
            <a:pPr marL="0">
              <a:spcBef>
                <a:spcPts val="0"/>
              </a:spcBef>
              <a:buFont typeface="Arial" charset="0"/>
              <a:buNone/>
              <a:defRPr/>
            </a:pPr>
            <a:endParaRPr lang="en-US" sz="1100" b="0" baseline="0" dirty="0" smtClean="0">
              <a:solidFill>
                <a:srgbClr val="000000"/>
              </a:solidFill>
            </a:endParaRPr>
          </a:p>
          <a:p>
            <a:pPr marL="0">
              <a:spcBef>
                <a:spcPts val="0"/>
              </a:spcBef>
              <a:buFont typeface="Arial" charset="0"/>
              <a:buNone/>
              <a:defRPr/>
            </a:pPr>
            <a:r>
              <a:rPr lang="en-US" sz="1100" b="0" baseline="0" dirty="0" smtClean="0">
                <a:solidFill>
                  <a:srgbClr val="000000"/>
                </a:solidFill>
              </a:rPr>
              <a:t>The correct answer for this item is shown on the screen.</a:t>
            </a:r>
            <a:endParaRPr lang="en-US" sz="1100" b="0" dirty="0" smtClean="0">
              <a:solidFill>
                <a:srgbClr val="000000"/>
              </a:solidFill>
            </a:endParaRPr>
          </a:p>
          <a:p>
            <a:pPr>
              <a:buFont typeface="Arial" charset="0"/>
              <a:buNone/>
              <a:defRPr/>
            </a:pPr>
            <a:endParaRPr lang="en-US" sz="1100" b="1" dirty="0" smtClean="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screen shows </a:t>
            </a:r>
            <a:r>
              <a:rPr lang="en-US" baseline="0" dirty="0" smtClean="0"/>
              <a:t>suggestions for practice with SOL 4.6g.  Students may also benefit</a:t>
            </a:r>
            <a:r>
              <a:rPr lang="en-US" dirty="0" smtClean="0"/>
              <a:t> from completing cause-and-effect charts, such as in the previous example, using nonfiction texts. </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defRPr/>
            </a:pPr>
            <a:r>
              <a:rPr lang="en-US" dirty="0" smtClean="0"/>
              <a:t>This concludes the student performance analysis for the Grade 4 Reading test administered during the spring 2013 test administration.</a:t>
            </a:r>
          </a:p>
          <a:p>
            <a:pPr>
              <a:spcBef>
                <a:spcPts val="0"/>
              </a:spcBef>
              <a:defRPr/>
            </a:pPr>
            <a:endParaRPr lang="en-US" dirty="0" smtClean="0"/>
          </a:p>
          <a:p>
            <a:pPr>
              <a:spcBef>
                <a:spcPts val="0"/>
              </a:spcBef>
              <a:defRPr/>
            </a:pPr>
            <a:r>
              <a:rPr lang="en-US" dirty="0" smtClean="0"/>
              <a:t>There are practice items available on the Virginia Department of Education </a:t>
            </a:r>
            <a:r>
              <a:rPr lang="en-US" smtClean="0"/>
              <a:t>Web site, </a:t>
            </a:r>
            <a:r>
              <a:rPr lang="en-US" dirty="0" smtClean="0"/>
              <a:t>which will also help students practice the skills associated with the </a:t>
            </a:r>
            <a:r>
              <a:rPr lang="en-US" i="1" dirty="0" smtClean="0"/>
              <a:t>2010 English Standards of Learning</a:t>
            </a:r>
            <a:r>
              <a:rPr lang="en-US" dirty="0" smtClean="0"/>
              <a:t>.  The practice items are located at the URL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spcBef>
                <a:spcPts val="0"/>
              </a:spcBef>
              <a:buFont typeface="Arial" charset="0"/>
              <a:buNone/>
              <a:defRPr/>
            </a:pPr>
            <a:r>
              <a:rPr lang="en-US" sz="1200" b="0" dirty="0" smtClean="0"/>
              <a:t>For questions regarding assessment, please contact</a:t>
            </a:r>
          </a:p>
          <a:p>
            <a:pPr marL="0">
              <a:spcBef>
                <a:spcPts val="0"/>
              </a:spcBef>
              <a:buFont typeface="Arial" charset="0"/>
              <a:buNone/>
              <a:defRPr/>
            </a:pPr>
            <a:r>
              <a:rPr lang="en-US" sz="1200" b="0" dirty="0" smtClean="0">
                <a:hlinkClick r:id="rId3"/>
              </a:rPr>
              <a:t>Student_assessment@doe.virginia.gov</a:t>
            </a:r>
            <a:endParaRPr lang="en-US" sz="1200" b="0" dirty="0" smtClean="0"/>
          </a:p>
          <a:p>
            <a:pPr marL="0">
              <a:spcBef>
                <a:spcPts val="0"/>
              </a:spcBef>
              <a:buFont typeface="Arial" charset="0"/>
              <a:buNone/>
              <a:defRPr/>
            </a:pPr>
            <a:endParaRPr lang="en-US" sz="1200" b="0" dirty="0" smtClean="0"/>
          </a:p>
          <a:p>
            <a:pPr marL="0">
              <a:spcBef>
                <a:spcPts val="0"/>
              </a:spcBef>
              <a:buFont typeface="Arial" charset="0"/>
              <a:buNone/>
              <a:defRPr/>
            </a:pPr>
            <a:r>
              <a:rPr lang="en-US" sz="1200" b="0" dirty="0" smtClean="0"/>
              <a:t>For questions regarding instruction or the English Standards of Learning, please contact</a:t>
            </a:r>
          </a:p>
          <a:p>
            <a:pPr marL="0">
              <a:spcBef>
                <a:spcPts val="0"/>
              </a:spcBef>
              <a:buFont typeface="Arial" charset="0"/>
              <a:buNone/>
              <a:defRPr/>
            </a:pPr>
            <a:r>
              <a:rPr lang="en-US" sz="1200" b="0" dirty="0" smtClean="0"/>
              <a:t>Tracy Fair Robertson, English Coordinator</a:t>
            </a:r>
          </a:p>
          <a:p>
            <a:pPr marL="0">
              <a:spcBef>
                <a:spcPts val="0"/>
              </a:spcBef>
              <a:buFont typeface="Arial" charset="0"/>
              <a:buNone/>
              <a:defRPr/>
            </a:pPr>
            <a:r>
              <a:rPr lang="en-US" sz="1200" b="0" dirty="0" smtClean="0">
                <a:hlinkClick r:id="rId4"/>
              </a:rPr>
              <a:t>Tracy.Robertson@doe.virginia.gov</a:t>
            </a:r>
            <a:r>
              <a:rPr lang="en-US" sz="1200" b="0" dirty="0" smtClean="0"/>
              <a:t> </a:t>
            </a:r>
            <a:endParaRPr lang="en-US" b="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762000"/>
            <a:ext cx="4800600" cy="36004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this slide, students are asked to read a paragraph and use context to determine the meaning of the underlined word. </a:t>
            </a:r>
            <a:r>
              <a:rPr lang="en-US" dirty="0" smtClean="0"/>
              <a:t>Students should be asked to provide the meaning of increasingly rigorous vocabulary words. It is important to have students practice this skill using unfamiliar vocabulary terms so they are truly using context clues and not prior knowledge of the word’s definition.  </a:t>
            </a:r>
            <a:endParaRPr lang="en-US" u="sng"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answer to this question is shown on</a:t>
            </a:r>
            <a:r>
              <a:rPr lang="en-US" baseline="0" dirty="0" smtClean="0"/>
              <a:t> the screen.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This slide shows suggestions to use when practicing the skills associated with SOL </a:t>
            </a:r>
            <a:r>
              <a:rPr lang="en-US" dirty="0" smtClean="0">
                <a:solidFill>
                  <a:srgbClr val="000000"/>
                </a:solidFill>
              </a:rPr>
              <a:t>4.4a </a:t>
            </a:r>
            <a:r>
              <a:rPr lang="en-US" baseline="0" dirty="0" smtClean="0">
                <a:solidFill>
                  <a:srgbClr val="000000"/>
                </a:solidFill>
              </a:rPr>
              <a:t>with students.</a:t>
            </a:r>
            <a:endParaRPr lang="en-US" dirty="0" smtClean="0">
              <a:solidFill>
                <a:srgbClr val="000000"/>
              </a:solidFill>
            </a:endParaRPr>
          </a:p>
          <a:p>
            <a:endParaRPr lang="en-US" baseline="0" dirty="0" smtClean="0"/>
          </a:p>
          <a:p>
            <a:endParaRPr lang="en-US" i="1"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a:t>
            </a:r>
            <a:r>
              <a:rPr lang="en-US" baseline="0" dirty="0" smtClean="0"/>
              <a:t> need additional practice with SOL 4.4b - using affixes, which includes both prefixes and suffixes. Here is an example of a practice question where a student is asked to identify the word or words in which the prefix means the same as it does in a given word. The prefix un- is used in this example; however, students need practice with varied prefixes and suffixes.</a:t>
            </a:r>
          </a:p>
          <a:p>
            <a:pPr>
              <a:defRPr/>
            </a:pPr>
            <a:endParaRPr lang="en-US" dirty="0" smtClean="0"/>
          </a:p>
          <a:p>
            <a:pPr>
              <a:defRPr/>
            </a:pPr>
            <a:r>
              <a:rPr lang="en-US" dirty="0" smtClean="0"/>
              <a:t>This screen includes an</a:t>
            </a:r>
            <a:r>
              <a:rPr lang="en-US" baseline="0" dirty="0" smtClean="0"/>
              <a:t> example of a</a:t>
            </a:r>
            <a:r>
              <a:rPr lang="en-US" dirty="0" smtClean="0"/>
              <a:t> question</a:t>
            </a:r>
            <a:r>
              <a:rPr lang="en-US" baseline="0" dirty="0" smtClean="0"/>
              <a:t> that asks for one or more answers.  This is similar to a </a:t>
            </a:r>
            <a:r>
              <a:rPr lang="en-US" dirty="0" smtClean="0"/>
              <a:t>hot spot technology</a:t>
            </a:r>
            <a:r>
              <a:rPr lang="en-US" baseline="0" dirty="0" smtClean="0"/>
              <a:t>-enhanced item that students could encounter on the grade 4 assessment. You may want to provide examples such as this to your students to give them practice answering questions with more than one answer. </a:t>
            </a:r>
            <a:r>
              <a:rPr lang="en-US" baseline="0" dirty="0" smtClean="0">
                <a:solidFill>
                  <a:srgbClr val="000000"/>
                </a:solidFill>
              </a:rPr>
              <a:t> </a:t>
            </a:r>
            <a:r>
              <a:rPr lang="en-US" dirty="0" smtClean="0">
                <a:solidFill>
                  <a:srgbClr val="000000"/>
                </a:solidFill>
              </a:rPr>
              <a:t>In this example there are three correct responses, and</a:t>
            </a:r>
            <a:r>
              <a:rPr lang="en-US" baseline="0" dirty="0" smtClean="0">
                <a:solidFill>
                  <a:srgbClr val="000000"/>
                </a:solidFill>
              </a:rPr>
              <a:t> they are shown on the screen</a:t>
            </a:r>
            <a:r>
              <a:rPr lang="en-US" dirty="0" smtClean="0">
                <a:solidFill>
                  <a:srgbClr val="000000"/>
                </a:solidFill>
              </a:rPr>
              <a:t>.</a:t>
            </a:r>
          </a:p>
          <a:p>
            <a:pPr>
              <a:defRPr/>
            </a:pPr>
            <a:endParaRPr lang="en-US"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are a few suggestions for</a:t>
            </a:r>
            <a:r>
              <a:rPr lang="en-US" dirty="0" smtClean="0"/>
              <a:t> </a:t>
            </a:r>
            <a:r>
              <a:rPr lang="en-US" dirty="0" smtClean="0">
                <a:solidFill>
                  <a:srgbClr val="000000"/>
                </a:solidFill>
              </a:rPr>
              <a:t>practicing skills associated with</a:t>
            </a:r>
            <a:r>
              <a:rPr lang="en-US" baseline="0" dirty="0" smtClean="0">
                <a:solidFill>
                  <a:srgbClr val="000000"/>
                </a:solidFill>
              </a:rPr>
              <a:t> </a:t>
            </a:r>
            <a:r>
              <a:rPr lang="en-US" baseline="0" dirty="0" smtClean="0"/>
              <a:t>SOL 4.4b. </a:t>
            </a:r>
          </a:p>
        </p:txBody>
      </p:sp>
      <p:sp>
        <p:nvSpPr>
          <p:cNvPr id="4" name="Slide Number Placeholder 3"/>
          <p:cNvSpPr>
            <a:spLocks noGrp="1"/>
          </p:cNvSpPr>
          <p:nvPr>
            <p:ph type="sldNum" sz="quarter" idx="10"/>
          </p:nvPr>
        </p:nvSpPr>
        <p:spPr/>
        <p:txBody>
          <a:bodyPr/>
          <a:lstStyle/>
          <a:p>
            <a:fld id="{4C6C7587-F06F-42F1-B5D5-61C2089C57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SOL 4.4c, students need additional practice using word-reference materials, specifically using dictionary guide words. This is an example demonstrating how this skill could be assessed.  Students need practice alphabetizing to the 4</a:t>
            </a:r>
            <a:r>
              <a:rPr lang="en-US" baseline="30000" dirty="0" smtClean="0"/>
              <a:t>th</a:t>
            </a:r>
            <a:r>
              <a:rPr lang="en-US" baseline="0" dirty="0" smtClean="0"/>
              <a:t> and 5</a:t>
            </a:r>
            <a:r>
              <a:rPr lang="en-US" baseline="30000" dirty="0" smtClean="0"/>
              <a:t>th</a:t>
            </a:r>
            <a:r>
              <a:rPr lang="en-US" baseline="0" dirty="0" smtClean="0"/>
              <a:t> letters, as indicated in this example.  The answer is shown on the screen. </a:t>
            </a:r>
          </a:p>
          <a:p>
            <a:endParaRPr lang="en-US" baseline="0" dirty="0" smtClean="0"/>
          </a:p>
          <a:p>
            <a:endParaRPr lang="en-US" i="1"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a:t>
            </a:r>
            <a:r>
              <a:rPr lang="en-US" baseline="0" dirty="0" smtClean="0"/>
              <a:t> example for SOL 4.4c, students would read the given guide words in the box and choose the word that would appear on the same dictionary page.  The answer is shown on the screen.</a:t>
            </a:r>
          </a:p>
          <a:p>
            <a:endParaRPr lang="en-US" baseline="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F47FC53-89A1-45C5-8651-DAEF61484E38}" type="datetime1">
              <a:rPr lang="en-US" smtClean="0"/>
              <a:pPr>
                <a:defRPr/>
              </a:pPr>
              <a:t>3/7/2014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FB5DEA-E4AD-4697-AF3B-BD49DF4A6A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F68B21-DCFB-4871-A2C7-BCB0688CE0A4}" type="datetime1">
              <a:rPr lang="en-US" smtClean="0"/>
              <a:pPr>
                <a:defRPr/>
              </a:pPr>
              <a:t>3/7/2014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BB92BF-237E-4CE8-A894-39DA225647E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4573B1-A1E1-48CA-9E55-FDD387EC0959}" type="datetime1">
              <a:rPr lang="en-US" smtClean="0"/>
              <a:pPr>
                <a:defRPr/>
              </a:pPr>
              <a:t>3/7/2014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882BB-4029-46FA-A834-A826E67287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ED8206-ADB5-4346-9AC8-E05AD4648A34}" type="datetime1">
              <a:rPr lang="en-US" smtClean="0"/>
              <a:pPr>
                <a:defRPr/>
              </a:pPr>
              <a:t>3/7/2014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58E7F-F2CE-4013-8E7C-D4FF212562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4877D6-E144-4B64-B333-0A6BE333219E}" type="datetime1">
              <a:rPr lang="en-US" smtClean="0"/>
              <a:pPr>
                <a:defRPr/>
              </a:pPr>
              <a:t>3/7/2014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4B83F7-3925-4049-AF65-21740061B7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3D3CCA-65E8-498A-8384-3CF3EAF1A571}" type="datetime1">
              <a:rPr lang="en-US" smtClean="0"/>
              <a:pPr>
                <a:defRPr/>
              </a:pPr>
              <a:t>3/7/2014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B0FEA3-F513-419D-AAF2-A026952466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1B63C3F-74AB-48EF-AD0B-9DC64A054246}" type="datetime1">
              <a:rPr lang="en-US" smtClean="0"/>
              <a:pPr>
                <a:defRPr/>
              </a:pPr>
              <a:t>3/7/2014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F57B00-6F9C-43D9-8610-C5007E9568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384BC6A-B15F-434D-A8E3-9813DA3DF14D}" type="datetime1">
              <a:rPr lang="en-US" smtClean="0"/>
              <a:pPr>
                <a:defRPr/>
              </a:pPr>
              <a:t>3/7/2014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29E0D5-B10C-466F-8ED3-E187C05836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2936C1-1D71-4D5D-A8D1-9B30E8F7FCFF}" type="datetime1">
              <a:rPr lang="en-US" smtClean="0"/>
              <a:pPr>
                <a:defRPr/>
              </a:pPr>
              <a:t>3/7/2014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6620F9-B1E5-4021-ABD9-3B2DA0B0A7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579CF1-EFA6-4FB5-9FB5-E0837F8B10FE}" type="datetime1">
              <a:rPr lang="en-US" smtClean="0"/>
              <a:pPr>
                <a:defRPr/>
              </a:pPr>
              <a:t>3/7/2014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EFEEF0-74FA-4D47-B44B-AE7C9AE844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11F52A-5933-4C16-9688-A417659CEF97}" type="datetime1">
              <a:rPr lang="en-US" smtClean="0"/>
              <a:pPr>
                <a:defRPr/>
              </a:pPr>
              <a:t>3/7/2014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F0924A-CFD6-4A2B-BCFA-5646355711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5C9824C-22D7-48A0-BE0E-10D7A040DF25}" type="datetime1">
              <a:rPr lang="en-US" smtClean="0"/>
              <a:pPr>
                <a:defRPr/>
              </a:pPr>
              <a:t>3/7/2014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audio" Target="../media/media1.wma"/><Relationship Id="rId6"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0.wma"/><Relationship Id="rId1" Type="http://schemas.openxmlformats.org/officeDocument/2006/relationships/tags" Target="../tags/tag6.xml"/><Relationship Id="rId6" Type="http://schemas.microsoft.com/office/2007/relationships/media" Target="../media/media10.wma"/><Relationship Id="rId5" Type="http://schemas.openxmlformats.org/officeDocument/2006/relationships/image" Target="../media/image1.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media11.wma"/><Relationship Id="rId6" Type="http://schemas.openxmlformats.org/officeDocument/2006/relationships/image" Target="../media/image3.png"/><Relationship Id="rId5" Type="http://schemas.microsoft.com/office/2007/relationships/media" Target="../media/media11.wma"/><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2.wma"/><Relationship Id="rId1" Type="http://schemas.openxmlformats.org/officeDocument/2006/relationships/tags" Target="../tags/tag7.xml"/><Relationship Id="rId6" Type="http://schemas.microsoft.com/office/2007/relationships/media" Target="../media/media12.wma"/><Relationship Id="rId5" Type="http://schemas.openxmlformats.org/officeDocument/2006/relationships/image" Target="../media/image1.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media13.wma"/><Relationship Id="rId6" Type="http://schemas.openxmlformats.org/officeDocument/2006/relationships/image" Target="../media/image3.png"/><Relationship Id="rId5" Type="http://schemas.microsoft.com/office/2007/relationships/media" Target="../media/media13.wma"/><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media14.wma"/><Relationship Id="rId6" Type="http://schemas.openxmlformats.org/officeDocument/2006/relationships/image" Target="../media/image3.png"/><Relationship Id="rId5" Type="http://schemas.microsoft.com/office/2007/relationships/media" Target="../media/media14.wma"/><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5.wma"/><Relationship Id="rId1" Type="http://schemas.openxmlformats.org/officeDocument/2006/relationships/tags" Target="../tags/tag8.xml"/><Relationship Id="rId6" Type="http://schemas.microsoft.com/office/2007/relationships/media" Target="../media/media15.wma"/><Relationship Id="rId5" Type="http://schemas.openxmlformats.org/officeDocument/2006/relationships/image" Target="../media/image1.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media16.wma"/><Relationship Id="rId6" Type="http://schemas.openxmlformats.org/officeDocument/2006/relationships/image" Target="../media/image3.png"/><Relationship Id="rId5" Type="http://schemas.microsoft.com/office/2007/relationships/media" Target="../media/media16.wma"/><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media17.wma"/><Relationship Id="rId6" Type="http://schemas.openxmlformats.org/officeDocument/2006/relationships/image" Target="../media/image3.png"/><Relationship Id="rId5" Type="http://schemas.microsoft.com/office/2007/relationships/media" Target="../media/media17.wma"/><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8.wma"/><Relationship Id="rId1" Type="http://schemas.openxmlformats.org/officeDocument/2006/relationships/tags" Target="../tags/tag9.xml"/><Relationship Id="rId6" Type="http://schemas.microsoft.com/office/2007/relationships/media" Target="../media/media18.wma"/><Relationship Id="rId5" Type="http://schemas.openxmlformats.org/officeDocument/2006/relationships/image" Target="../media/image1.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9.wma"/><Relationship Id="rId1" Type="http://schemas.openxmlformats.org/officeDocument/2006/relationships/tags" Target="../tags/tag10.xml"/><Relationship Id="rId6" Type="http://schemas.microsoft.com/office/2007/relationships/media" Target="../media/media19.wma"/><Relationship Id="rId5" Type="http://schemas.openxmlformats.org/officeDocument/2006/relationships/image" Target="../media/image1.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media2.wma"/><Relationship Id="rId6" Type="http://schemas.openxmlformats.org/officeDocument/2006/relationships/image" Target="../media/image3.png"/><Relationship Id="rId5" Type="http://schemas.microsoft.com/office/2007/relationships/media" Target="../media/media2.wma"/><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audio" Target="../media/media20.wma"/><Relationship Id="rId6" Type="http://schemas.openxmlformats.org/officeDocument/2006/relationships/image" Target="../media/image3.png"/><Relationship Id="rId5" Type="http://schemas.microsoft.com/office/2007/relationships/media" Target="../media/media20.wma"/><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1.wma"/><Relationship Id="rId1" Type="http://schemas.openxmlformats.org/officeDocument/2006/relationships/tags" Target="../tags/tag11.xml"/><Relationship Id="rId6" Type="http://schemas.microsoft.com/office/2007/relationships/media" Target="../media/media21.wma"/><Relationship Id="rId5" Type="http://schemas.openxmlformats.org/officeDocument/2006/relationships/image" Target="../media/image1.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2.wma"/><Relationship Id="rId1" Type="http://schemas.openxmlformats.org/officeDocument/2006/relationships/tags" Target="../tags/tag12.xml"/><Relationship Id="rId6" Type="http://schemas.microsoft.com/office/2007/relationships/media" Target="../media/media22.wma"/><Relationship Id="rId5" Type="http://schemas.openxmlformats.org/officeDocument/2006/relationships/image" Target="../media/image1.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audio" Target="../media/media23.wma"/><Relationship Id="rId6" Type="http://schemas.openxmlformats.org/officeDocument/2006/relationships/image" Target="../media/image3.png"/><Relationship Id="rId5" Type="http://schemas.microsoft.com/office/2007/relationships/media" Target="../media/media23.wma"/><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audio" Target="../media/media24.wma"/><Relationship Id="rId6" Type="http://schemas.openxmlformats.org/officeDocument/2006/relationships/image" Target="../media/image3.png"/><Relationship Id="rId5" Type="http://schemas.microsoft.com/office/2007/relationships/media" Target="../media/media24.wma"/><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5.wma"/><Relationship Id="rId1" Type="http://schemas.openxmlformats.org/officeDocument/2006/relationships/tags" Target="../tags/tag13.xml"/><Relationship Id="rId6" Type="http://schemas.microsoft.com/office/2007/relationships/media" Target="../media/media25.wma"/><Relationship Id="rId5" Type="http://schemas.openxmlformats.org/officeDocument/2006/relationships/image" Target="../media/image1.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audio" Target="../media/media26.wma"/><Relationship Id="rId6" Type="http://schemas.openxmlformats.org/officeDocument/2006/relationships/image" Target="../media/image3.png"/><Relationship Id="rId5" Type="http://schemas.microsoft.com/office/2007/relationships/media" Target="../media/media26.wma"/><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audio" Target="../media/media27.wma"/><Relationship Id="rId6" Type="http://schemas.openxmlformats.org/officeDocument/2006/relationships/image" Target="../media/image3.png"/><Relationship Id="rId5" Type="http://schemas.microsoft.com/office/2007/relationships/media" Target="../media/media27.wma"/><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8.wma"/><Relationship Id="rId1" Type="http://schemas.openxmlformats.org/officeDocument/2006/relationships/tags" Target="../tags/tag14.xml"/><Relationship Id="rId6" Type="http://schemas.microsoft.com/office/2007/relationships/media" Target="../media/media28.wma"/><Relationship Id="rId5" Type="http://schemas.openxmlformats.org/officeDocument/2006/relationships/image" Target="../media/image1.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wma"/><Relationship Id="rId1" Type="http://schemas.openxmlformats.org/officeDocument/2006/relationships/tags" Target="../tags/tag15.xml"/><Relationship Id="rId6" Type="http://schemas.openxmlformats.org/officeDocument/2006/relationships/image" Target="../media/image3.png"/><Relationship Id="rId5" Type="http://schemas.microsoft.com/office/2007/relationships/media" Target="../media/media29.wma"/><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wma"/><Relationship Id="rId1" Type="http://schemas.openxmlformats.org/officeDocument/2006/relationships/tags" Target="../tags/tag1.xml"/><Relationship Id="rId6" Type="http://schemas.microsoft.com/office/2007/relationships/media" Target="../media/media3.wma"/><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audio" Target="../media/media30.wma"/><Relationship Id="rId6" Type="http://schemas.openxmlformats.org/officeDocument/2006/relationships/image" Target="../media/image3.png"/><Relationship Id="rId5" Type="http://schemas.microsoft.com/office/2007/relationships/media" Target="../media/media30.wma"/><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31.wma"/><Relationship Id="rId6" Type="http://schemas.microsoft.com/office/2007/relationships/media" Target="../media/media31.wma"/><Relationship Id="rId5" Type="http://schemas.openxmlformats.org/officeDocument/2006/relationships/image" Target="../media/image1.jpeg"/><Relationship Id="rId4" Type="http://schemas.openxmlformats.org/officeDocument/2006/relationships/hyperlink" Target="http://www.doe.virginia.gov/testing/sol/practice_items/index.shtml"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32.xml"/><Relationship Id="rId7" Type="http://schemas.microsoft.com/office/2007/relationships/media" Target="../media/media32.wma"/><Relationship Id="rId2" Type="http://schemas.openxmlformats.org/officeDocument/2006/relationships/slideLayout" Target="../slideLayouts/slideLayout2.xml"/><Relationship Id="rId1" Type="http://schemas.openxmlformats.org/officeDocument/2006/relationships/audio" Target="../media/media32.wma"/><Relationship Id="rId6" Type="http://schemas.openxmlformats.org/officeDocument/2006/relationships/hyperlink" Target="mailto:Tracy.Robertson@doe.virginia.gov" TargetMode="External"/><Relationship Id="rId5" Type="http://schemas.openxmlformats.org/officeDocument/2006/relationships/hyperlink" Target="mailto:Student_assessment@doe.virginia.gov" TargetMode="Externa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wma"/><Relationship Id="rId1" Type="http://schemas.openxmlformats.org/officeDocument/2006/relationships/tags" Target="../tags/tag2.xml"/><Relationship Id="rId6" Type="http://schemas.microsoft.com/office/2007/relationships/media" Target="../media/media4.wma"/><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media5.wma"/><Relationship Id="rId6" Type="http://schemas.openxmlformats.org/officeDocument/2006/relationships/image" Target="../media/image3.png"/><Relationship Id="rId5" Type="http://schemas.microsoft.com/office/2007/relationships/media" Target="../media/media5.wma"/><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wma"/><Relationship Id="rId1" Type="http://schemas.openxmlformats.org/officeDocument/2006/relationships/tags" Target="../tags/tag3.xml"/><Relationship Id="rId6" Type="http://schemas.microsoft.com/office/2007/relationships/media" Target="../media/media6.wma"/><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media7.wma"/><Relationship Id="rId6" Type="http://schemas.openxmlformats.org/officeDocument/2006/relationships/image" Target="../media/image3.png"/><Relationship Id="rId5" Type="http://schemas.microsoft.com/office/2007/relationships/media" Target="../media/media7.wma"/><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8.wma"/><Relationship Id="rId1" Type="http://schemas.openxmlformats.org/officeDocument/2006/relationships/tags" Target="../tags/tag4.xml"/><Relationship Id="rId6" Type="http://schemas.microsoft.com/office/2007/relationships/media" Target="../media/media8.wma"/><Relationship Id="rId5" Type="http://schemas.openxmlformats.org/officeDocument/2006/relationships/image" Target="../media/image1.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9.wma"/><Relationship Id="rId1" Type="http://schemas.openxmlformats.org/officeDocument/2006/relationships/tags" Target="../tags/tag5.xml"/><Relationship Id="rId6" Type="http://schemas.microsoft.com/office/2007/relationships/media" Target="../media/media9.wma"/><Relationship Id="rId5" Type="http://schemas.openxmlformats.org/officeDocument/2006/relationships/image" Target="../media/image1.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219200"/>
            <a:ext cx="8991600" cy="584775"/>
          </a:xfrm>
          <a:prstGeom prst="rect">
            <a:avLst/>
          </a:prstGeom>
          <a:noFill/>
        </p:spPr>
        <p:txBody>
          <a:bodyPr wrap="square">
            <a:spAutoFit/>
          </a:bodyPr>
          <a:lstStyle/>
          <a:p>
            <a:pPr algn="ctr">
              <a:defRPr/>
            </a:pPr>
            <a:r>
              <a:rPr lang="en-US" sz="3200" b="1" dirty="0">
                <a:solidFill>
                  <a:srgbClr val="00B050"/>
                </a:solidFill>
                <a:latin typeface="Arial" pitchFamily="34" charset="0"/>
                <a:cs typeface="Arial" pitchFamily="34" charset="0"/>
              </a:rPr>
              <a:t>Spring </a:t>
            </a:r>
            <a:r>
              <a:rPr lang="en-US" sz="3200" b="1" dirty="0" smtClean="0">
                <a:solidFill>
                  <a:srgbClr val="00B050"/>
                </a:solidFill>
                <a:latin typeface="Arial" pitchFamily="34" charset="0"/>
                <a:cs typeface="Arial" pitchFamily="34" charset="0"/>
              </a:rPr>
              <a:t>2013 </a:t>
            </a:r>
            <a:r>
              <a:rPr lang="en-US" sz="3200" b="1" dirty="0">
                <a:solidFill>
                  <a:srgbClr val="00B050"/>
                </a:solidFill>
                <a:latin typeface="Arial" pitchFamily="34" charset="0"/>
                <a:cs typeface="Arial" pitchFamily="34" charset="0"/>
              </a:rPr>
              <a:t>Student Performance </a:t>
            </a:r>
            <a:r>
              <a:rPr lang="en-US" sz="3200" b="1" dirty="0" smtClean="0">
                <a:solidFill>
                  <a:srgbClr val="00B050"/>
                </a:solidFill>
                <a:latin typeface="Arial" pitchFamily="34" charset="0"/>
                <a:cs typeface="Arial" pitchFamily="34" charset="0"/>
              </a:rPr>
              <a:t>Analysis</a:t>
            </a:r>
            <a:endParaRPr lang="en-US" sz="3200" b="1" dirty="0">
              <a:solidFill>
                <a:srgbClr val="00B050"/>
              </a:solidFill>
              <a:latin typeface="Arial" pitchFamily="34" charset="0"/>
              <a:cs typeface="Arial" pitchFamily="34" charset="0"/>
            </a:endParaRPr>
          </a:p>
        </p:txBody>
      </p:sp>
      <p:sp>
        <p:nvSpPr>
          <p:cNvPr id="19" name="TextBox 18"/>
          <p:cNvSpPr txBox="1"/>
          <p:nvPr/>
        </p:nvSpPr>
        <p:spPr>
          <a:xfrm>
            <a:off x="2153652" y="1981200"/>
            <a:ext cx="5181600" cy="954107"/>
          </a:xfrm>
          <a:prstGeom prst="rect">
            <a:avLst/>
          </a:prstGeom>
          <a:noFill/>
        </p:spPr>
        <p:txBody>
          <a:bodyPr wrap="square" rtlCol="0">
            <a:spAutoFit/>
          </a:bodyPr>
          <a:lstStyle/>
          <a:p>
            <a:pPr algn="ctr"/>
            <a:r>
              <a:rPr lang="en-US" sz="2800" b="1" dirty="0" smtClean="0">
                <a:solidFill>
                  <a:srgbClr val="0033CC"/>
                </a:solidFill>
                <a:latin typeface="Arial" pitchFamily="34" charset="0"/>
                <a:cs typeface="Arial" pitchFamily="34" charset="0"/>
              </a:rPr>
              <a:t>Grade 4 Reading</a:t>
            </a:r>
          </a:p>
          <a:p>
            <a:pPr algn="ctr"/>
            <a:r>
              <a:rPr lang="en-US" sz="2800" b="1" dirty="0" smtClean="0">
                <a:solidFill>
                  <a:srgbClr val="0033CC"/>
                </a:solidFill>
                <a:latin typeface="Arial" pitchFamily="34" charset="0"/>
                <a:cs typeface="Arial" pitchFamily="34" charset="0"/>
              </a:rPr>
              <a:t>Standards of Learning Test</a:t>
            </a:r>
            <a:endParaRPr lang="en-US" sz="2800" b="1" dirty="0">
              <a:solidFill>
                <a:srgbClr val="0033CC"/>
              </a:solidFill>
              <a:latin typeface="Arial" pitchFamily="34" charset="0"/>
              <a:cs typeface="Arial" pitchFamily="34" charset="0"/>
            </a:endParaRPr>
          </a:p>
        </p:txBody>
      </p:sp>
      <p:cxnSp>
        <p:nvCxnSpPr>
          <p:cNvPr id="26" name="Straight Connector 25"/>
          <p:cNvCxnSpPr/>
          <p:nvPr/>
        </p:nvCxnSpPr>
        <p:spPr>
          <a:xfrm>
            <a:off x="0" y="3810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381000" y="6490034"/>
            <a:ext cx="533400" cy="278732"/>
          </a:xfrm>
        </p:spPr>
        <p:txBody>
          <a:bodyPr/>
          <a:lstStyle/>
          <a:p>
            <a:pPr>
              <a:defRPr/>
            </a:pPr>
            <a:fld id="{CC29E0D5-B10C-466F-8ED3-E187C058366E}" type="slidenum">
              <a:rPr lang="en-US" smtClean="0"/>
              <a:pPr>
                <a:defRPr/>
              </a:pPr>
              <a:t>1</a:t>
            </a:fld>
            <a:endParaRPr lang="en-US" dirty="0"/>
          </a:p>
        </p:txBody>
      </p:sp>
      <p:sp>
        <p:nvSpPr>
          <p:cNvPr id="10" name="TextBox 9"/>
          <p:cNvSpPr txBox="1"/>
          <p:nvPr/>
        </p:nvSpPr>
        <p:spPr>
          <a:xfrm>
            <a:off x="228600" y="5638800"/>
            <a:ext cx="5029200" cy="646331"/>
          </a:xfrm>
          <a:prstGeom prst="rect">
            <a:avLst/>
          </a:prstGeom>
          <a:noFill/>
        </p:spPr>
        <p:txBody>
          <a:bodyPr wrap="square" rtlCol="0">
            <a:spAutoFit/>
          </a:bodyPr>
          <a:lstStyle/>
          <a:p>
            <a:r>
              <a:rPr lang="en-US" b="1" dirty="0" smtClean="0">
                <a:solidFill>
                  <a:srgbClr val="008000"/>
                </a:solidFill>
              </a:rPr>
              <a:t>Presentation may be paused and resumed using the arrow keys or the mouse.</a:t>
            </a:r>
            <a:endParaRPr lang="en-US" b="1" dirty="0">
              <a:solidFill>
                <a:srgbClr val="008000"/>
              </a:solidFill>
            </a:endParaRPr>
          </a:p>
        </p:txBody>
      </p:sp>
      <p:pic>
        <p:nvPicPr>
          <p:cNvPr id="8397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flipH="1">
            <a:off x="0" y="6477000"/>
            <a:ext cx="7391400" cy="0"/>
          </a:xfrm>
          <a:prstGeom prst="line">
            <a:avLst/>
          </a:prstGeom>
          <a:ln w="127000">
            <a:gradFill flip="none" rotWithShape="1">
              <a:gsLst>
                <a:gs pos="100000">
                  <a:srgbClr val="0000FF"/>
                </a:gs>
                <a:gs pos="100000">
                  <a:srgbClr val="0000FF"/>
                </a:gs>
                <a:gs pos="100000">
                  <a:srgbClr val="0000FF"/>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21506" name="Picture 2"/>
          <p:cNvPicPr>
            <a:picLocks noChangeAspect="1" noChangeArrowheads="1"/>
          </p:cNvPicPr>
          <p:nvPr/>
        </p:nvPicPr>
        <p:blipFill>
          <a:blip r:embed="rId5" cstate="print"/>
          <a:srcRect/>
          <a:stretch>
            <a:fillRect/>
          </a:stretch>
        </p:blipFill>
        <p:spPr bwMode="auto">
          <a:xfrm>
            <a:off x="2362200" y="3048000"/>
            <a:ext cx="4780598" cy="2293620"/>
          </a:xfrm>
          <a:prstGeom prst="rect">
            <a:avLst/>
          </a:prstGeom>
          <a:noFill/>
          <a:ln w="9525">
            <a:noFill/>
            <a:miter lim="800000"/>
            <a:headEnd/>
            <a:tailEnd/>
          </a:ln>
        </p:spPr>
      </p:pic>
      <p:pic>
        <p:nvPicPr>
          <p:cNvPr id="7" name="Audio 6">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Sld>
  <p:clrMapOvr>
    <a:masterClrMapping/>
  </p:clrMapOvr>
  <p:transition advTm="891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600200"/>
            <a:ext cx="8229600" cy="4525963"/>
          </a:xfrm>
        </p:spPr>
        <p:txBody>
          <a:bodyPr/>
          <a:lstStyle/>
          <a:p>
            <a:pPr marL="0">
              <a:buNone/>
            </a:pPr>
            <a:r>
              <a:rPr lang="en-US" sz="2400" b="1" dirty="0" smtClean="0"/>
              <a:t>Read these guide words from a dictionary page. </a:t>
            </a:r>
          </a:p>
          <a:p>
            <a:pPr marL="0">
              <a:buNone/>
            </a:pPr>
            <a:r>
              <a:rPr lang="en-US" sz="2400" b="1" dirty="0" smtClean="0"/>
              <a:t>			   learn – ledge 	</a:t>
            </a:r>
          </a:p>
          <a:p>
            <a:pPr marL="0">
              <a:buNone/>
            </a:pPr>
            <a:endParaRPr lang="en-US" sz="2400" b="1" dirty="0" smtClean="0"/>
          </a:p>
          <a:p>
            <a:pPr marL="0">
              <a:buNone/>
            </a:pPr>
            <a:r>
              <a:rPr lang="en-US" sz="2400" b="1" dirty="0" smtClean="0"/>
              <a:t>Which words from the list would appear on this dictionary page?   Write the words in the box in the order they would appear on the page. </a:t>
            </a:r>
          </a:p>
          <a:p>
            <a:pPr>
              <a:buNone/>
            </a:pPr>
            <a:r>
              <a:rPr lang="en-US" sz="2400" b="1" dirty="0" smtClean="0">
                <a:latin typeface="+mj-lt"/>
              </a:rPr>
              <a:t>			</a:t>
            </a:r>
            <a:endParaRPr lang="en-US" sz="2400" b="1" dirty="0" smtClean="0"/>
          </a:p>
          <a:p>
            <a:pPr>
              <a:buNone/>
            </a:pPr>
            <a:r>
              <a:rPr lang="en-US" sz="2400" b="1" dirty="0" smtClean="0">
                <a:latin typeface="+mj-lt"/>
              </a:rPr>
              <a:t>						  leash</a:t>
            </a:r>
          </a:p>
          <a:p>
            <a:pPr>
              <a:buNone/>
            </a:pPr>
            <a:r>
              <a:rPr lang="en-US" sz="2400" b="1" dirty="0" smtClean="0">
                <a:solidFill>
                  <a:srgbClr val="002060"/>
                </a:solidFill>
                <a:latin typeface="+mj-lt"/>
              </a:rPr>
              <a:t>						  </a:t>
            </a:r>
            <a:r>
              <a:rPr lang="en-US" sz="2400" b="1" dirty="0" smtClean="0">
                <a:latin typeface="+mj-lt"/>
              </a:rPr>
              <a:t>lecture</a:t>
            </a:r>
          </a:p>
          <a:p>
            <a:pPr>
              <a:buNone/>
            </a:pPr>
            <a:r>
              <a:rPr lang="en-US" sz="2400" b="1" dirty="0" smtClean="0">
                <a:solidFill>
                  <a:srgbClr val="002060"/>
                </a:solidFill>
                <a:latin typeface="+mj-lt"/>
              </a:rPr>
              <a:t>						  </a:t>
            </a:r>
            <a:r>
              <a:rPr lang="en-US" sz="2400" b="1" dirty="0" smtClean="0">
                <a:latin typeface="+mj-lt"/>
              </a:rPr>
              <a:t>leader</a:t>
            </a:r>
          </a:p>
          <a:p>
            <a:pPr>
              <a:buNone/>
            </a:pPr>
            <a:r>
              <a:rPr lang="en-US" sz="2400" b="1" dirty="0" smtClean="0">
                <a:solidFill>
                  <a:srgbClr val="002060"/>
                </a:solidFill>
                <a:latin typeface="+mj-lt"/>
              </a:rPr>
              <a:t>						  </a:t>
            </a:r>
            <a:r>
              <a:rPr lang="en-US" sz="2400" b="1" dirty="0" smtClean="0">
                <a:latin typeface="+mj-lt"/>
              </a:rPr>
              <a:t>legal</a:t>
            </a:r>
          </a:p>
          <a:p>
            <a:pPr>
              <a:buNone/>
            </a:pPr>
            <a:r>
              <a:rPr lang="en-US" sz="2400" b="1" dirty="0" smtClean="0">
                <a:solidFill>
                  <a:srgbClr val="002060"/>
                </a:solidFill>
                <a:latin typeface="+mj-lt"/>
              </a:rPr>
              <a:t>						  </a:t>
            </a:r>
            <a:r>
              <a:rPr lang="en-US" sz="2400" b="1" dirty="0" smtClean="0">
                <a:latin typeface="+mj-lt"/>
              </a:rPr>
              <a:t>leave</a:t>
            </a: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 Suggested Practice for SOL 4.4c</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09800" y="4800606"/>
            <a:ext cx="1828800" cy="1569660"/>
          </a:xfrm>
          <a:prstGeom prst="rect">
            <a:avLst/>
          </a:prstGeom>
          <a:noFill/>
        </p:spPr>
        <p:txBody>
          <a:bodyPr wrap="square" rtlCol="0">
            <a:spAutoFit/>
          </a:bodyPr>
          <a:lstStyle/>
          <a:p>
            <a:pPr marL="347472"/>
            <a:r>
              <a:rPr lang="en-US" sz="2400" b="1" dirty="0" smtClean="0">
                <a:solidFill>
                  <a:srgbClr val="C00000"/>
                </a:solidFill>
                <a:latin typeface="+mn-lt"/>
              </a:rPr>
              <a:t>leash</a:t>
            </a:r>
          </a:p>
          <a:p>
            <a:pPr marL="347472"/>
            <a:r>
              <a:rPr lang="en-US" sz="2400" b="1" dirty="0" smtClean="0">
                <a:solidFill>
                  <a:srgbClr val="C00000"/>
                </a:solidFill>
                <a:latin typeface="+mn-lt"/>
              </a:rPr>
              <a:t>leave</a:t>
            </a:r>
          </a:p>
          <a:p>
            <a:pPr marL="347472"/>
            <a:r>
              <a:rPr lang="en-US" sz="2400" b="1" dirty="0" smtClean="0">
                <a:solidFill>
                  <a:srgbClr val="C00000"/>
                </a:solidFill>
                <a:latin typeface="+mn-lt"/>
              </a:rPr>
              <a:t>lecture</a:t>
            </a:r>
          </a:p>
          <a:p>
            <a:pPr marL="347472"/>
            <a:endParaRPr lang="en-US" sz="2400" b="1" dirty="0">
              <a:solidFill>
                <a:srgbClr val="C00000"/>
              </a:solidFill>
              <a:latin typeface="+mn-lt"/>
            </a:endParaRPr>
          </a:p>
        </p:txBody>
      </p:sp>
      <p:sp>
        <p:nvSpPr>
          <p:cNvPr id="14" name="TextBox 13"/>
          <p:cNvSpPr txBox="1"/>
          <p:nvPr/>
        </p:nvSpPr>
        <p:spPr>
          <a:xfrm>
            <a:off x="1981200" y="4606642"/>
            <a:ext cx="2286000" cy="1754326"/>
          </a:xfrm>
          <a:prstGeom prst="rect">
            <a:avLst/>
          </a:prstGeom>
          <a:noFill/>
          <a:ln>
            <a:solidFill>
              <a:schemeClr val="tx1"/>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8" name="TextBox 17"/>
          <p:cNvSpPr txBox="1"/>
          <p:nvPr/>
        </p:nvSpPr>
        <p:spPr>
          <a:xfrm>
            <a:off x="3352800" y="2073442"/>
            <a:ext cx="1828800" cy="381000"/>
          </a:xfrm>
          <a:prstGeom prst="rect">
            <a:avLst/>
          </a:prstGeom>
          <a:noFill/>
          <a:ln>
            <a:solidFill>
              <a:schemeClr val="tx1"/>
            </a:solidFill>
          </a:ln>
        </p:spPr>
        <p:txBody>
          <a:bodyPr wrap="square" rtlCol="0">
            <a:spAutoFit/>
          </a:bodyPr>
          <a:lstStyle/>
          <a:p>
            <a:endParaRPr lang="en-US" dirty="0"/>
          </a:p>
        </p:txBody>
      </p:sp>
      <p:sp>
        <p:nvSpPr>
          <p:cNvPr id="20"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10</a:t>
            </a:fld>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49076"/>
    </mc:Choice>
    <mc:Fallback>
      <p:transition spd="slow" advTm="490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b="1" dirty="0" smtClean="0">
                <a:solidFill>
                  <a:srgbClr val="0033CC"/>
                </a:solidFill>
              </a:rPr>
              <a:t>Describing Choice of Language, Setting, and Characters</a:t>
            </a:r>
            <a:endParaRPr lang="en-US" sz="3200" b="1" dirty="0">
              <a:solidFill>
                <a:srgbClr val="0033CC"/>
              </a:solidFill>
            </a:endParaRPr>
          </a:p>
        </p:txBody>
      </p:sp>
      <p:sp>
        <p:nvSpPr>
          <p:cNvPr id="13" name="Content Placeholder 12"/>
          <p:cNvSpPr>
            <a:spLocks noGrp="1"/>
          </p:cNvSpPr>
          <p:nvPr>
            <p:ph idx="1"/>
          </p:nvPr>
        </p:nvSpPr>
        <p:spPr>
          <a:xfrm>
            <a:off x="457200" y="1295400"/>
            <a:ext cx="8382000" cy="4495800"/>
          </a:xfrm>
        </p:spPr>
        <p:txBody>
          <a:bodyPr/>
          <a:lstStyle/>
          <a:p>
            <a:pPr>
              <a:buNone/>
            </a:pPr>
            <a:endParaRPr lang="en-US" sz="2400" b="1" dirty="0" smtClean="0">
              <a:latin typeface="+mj-lt"/>
            </a:endParaRPr>
          </a:p>
          <a:p>
            <a:pPr>
              <a:buNone/>
            </a:pPr>
            <a:r>
              <a:rPr lang="en-US" sz="2400" b="1" dirty="0" smtClean="0">
                <a:latin typeface="+mj-lt"/>
              </a:rPr>
              <a:t>SOL 4.5</a:t>
            </a:r>
          </a:p>
          <a:p>
            <a:pPr>
              <a:buNone/>
            </a:pPr>
            <a:r>
              <a:rPr lang="en-US" sz="2400" b="1" dirty="0" smtClean="0">
                <a:latin typeface="+mj-lt"/>
              </a:rPr>
              <a:t>The student will read and demonstrate comprehension of</a:t>
            </a:r>
          </a:p>
          <a:p>
            <a:pPr>
              <a:buNone/>
            </a:pPr>
            <a:r>
              <a:rPr lang="en-US" sz="2400" b="1" dirty="0" smtClean="0">
                <a:latin typeface="+mj-lt"/>
              </a:rPr>
              <a:t>fictional texts, narrative nonfiction texts, and poetry.</a:t>
            </a:r>
          </a:p>
          <a:p>
            <a:pPr>
              <a:buNone/>
            </a:pPr>
            <a:r>
              <a:rPr lang="en-US" sz="2400" b="1" dirty="0" smtClean="0">
                <a:latin typeface="+mj-lt"/>
              </a:rPr>
              <a:t> </a:t>
            </a:r>
            <a:r>
              <a:rPr lang="en-US" sz="2400" b="1" dirty="0" smtClean="0">
                <a:solidFill>
                  <a:srgbClr val="0070C0"/>
                </a:solidFill>
                <a:latin typeface="+mj-lt"/>
              </a:rPr>
              <a:t>b) Describe how the choice of language, setting, characters, and information contributes to the author’s purpose. </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8019"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11</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25214"/>
    </mc:Choice>
    <mc:Fallback>
      <p:transition spd="slow" advTm="252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0" y="2438400"/>
            <a:ext cx="8153400" cy="114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4.5b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idx="1"/>
          </p:nvPr>
        </p:nvSpPr>
        <p:spPr>
          <a:xfrm>
            <a:off x="457200" y="1371600"/>
            <a:ext cx="8229600" cy="4745915"/>
          </a:xfrm>
          <a:prstGeom prst="rect">
            <a:avLst/>
          </a:prstGeom>
        </p:spPr>
        <p:txBody>
          <a:bodyPr wrap="square">
            <a:spAutoFit/>
          </a:bodyPr>
          <a:lstStyle/>
          <a:p>
            <a:pPr marL="0" indent="0">
              <a:spcBef>
                <a:spcPts val="0"/>
              </a:spcBef>
              <a:buNone/>
            </a:pPr>
            <a:r>
              <a:rPr lang="en-US" sz="2400" b="1" dirty="0" smtClean="0">
                <a:solidFill>
                  <a:srgbClr val="0070C0"/>
                </a:solidFill>
                <a:latin typeface="+mj-lt"/>
                <a:cs typeface="Arial" pitchFamily="34" charset="0"/>
              </a:rPr>
              <a:t>Students need additional practice describing how language, setting and characters contribute to author’s purpose.</a:t>
            </a:r>
          </a:p>
          <a:p>
            <a:pPr indent="0">
              <a:buNone/>
            </a:pPr>
            <a:endParaRPr lang="en-US" sz="2400" b="1" dirty="0" smtClean="0">
              <a:latin typeface="+mj-lt"/>
              <a:cs typeface="Arial" pitchFamily="34" charset="0"/>
            </a:endParaRPr>
          </a:p>
          <a:p>
            <a:pPr indent="0">
              <a:buNone/>
            </a:pPr>
            <a:r>
              <a:rPr lang="en-US" sz="2400" b="1" dirty="0" smtClean="0">
                <a:latin typeface="+mj-lt"/>
                <a:cs typeface="Arial" pitchFamily="34" charset="0"/>
              </a:rPr>
              <a:t>“I knew you could do it, Beth!” Christa shouted. Beth’s eyes lit up at the encouragement from her best friend. </a:t>
            </a:r>
          </a:p>
          <a:p>
            <a:pPr>
              <a:buNone/>
            </a:pPr>
            <a:r>
              <a:rPr lang="en-US" sz="2400" b="1" dirty="0" smtClean="0">
                <a:latin typeface="+mj-lt"/>
              </a:rPr>
              <a:t> </a:t>
            </a:r>
          </a:p>
          <a:p>
            <a:pPr>
              <a:buNone/>
            </a:pPr>
            <a:r>
              <a:rPr lang="en-US" sz="2400" b="1" dirty="0" smtClean="0">
                <a:latin typeface="+mj-lt"/>
              </a:rPr>
              <a:t>Complete the sentence. </a:t>
            </a:r>
          </a:p>
          <a:p>
            <a:pPr>
              <a:buNone/>
            </a:pPr>
            <a:r>
              <a:rPr lang="en-US" sz="2400" b="1" dirty="0" smtClean="0">
                <a:latin typeface="+mj-lt"/>
              </a:rPr>
              <a:t>The phrase “Beth’s eyes lit up” means that  --</a:t>
            </a:r>
          </a:p>
          <a:p>
            <a:pPr>
              <a:buNone/>
            </a:pPr>
            <a:r>
              <a:rPr lang="en-US" sz="2400" b="1" dirty="0" smtClean="0">
                <a:solidFill>
                  <a:srgbClr val="FF0000"/>
                </a:solidFill>
                <a:latin typeface="+mj-lt"/>
                <a:cs typeface="Arial" pitchFamily="34" charset="0"/>
              </a:rPr>
              <a:t>Possible answer: Beth is very happy with what Christa has said.</a:t>
            </a:r>
          </a:p>
          <a:p>
            <a:pPr>
              <a:buNone/>
            </a:pPr>
            <a:r>
              <a:rPr lang="en-US" sz="2400" b="1" dirty="0" smtClean="0">
                <a:latin typeface="+mj-lt"/>
                <a:cs typeface="Arial" pitchFamily="34" charset="0"/>
              </a:rPr>
              <a:t>		</a:t>
            </a:r>
          </a:p>
          <a:p>
            <a:pPr>
              <a:buNone/>
            </a:pPr>
            <a:r>
              <a:rPr lang="en-US" sz="2400" dirty="0" smtClean="0"/>
              <a:t>            </a:t>
            </a:r>
            <a:endParaRPr lang="en-US" sz="240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8"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12</a:t>
            </a:fld>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39416"/>
    </mc:Choice>
    <mc:Fallback>
      <p:transition spd="slow" advTm="394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447800"/>
            <a:ext cx="8229600" cy="4525963"/>
          </a:xfrm>
        </p:spPr>
        <p:txBody>
          <a:bodyPr/>
          <a:lstStyle/>
          <a:p>
            <a:pPr eaLnBrk="1" fontAlgn="auto" hangingPunct="1">
              <a:lnSpc>
                <a:spcPct val="150000"/>
              </a:lnSpc>
              <a:spcAft>
                <a:spcPts val="0"/>
              </a:spcAft>
              <a:buClr>
                <a:schemeClr val="accent3"/>
              </a:buClr>
              <a:buNone/>
              <a:defRPr/>
            </a:pPr>
            <a:r>
              <a:rPr lang="en-US" sz="2400" b="1" dirty="0" smtClean="0">
                <a:latin typeface="+mj-lt"/>
              </a:rPr>
              <a:t>Suggestions:</a:t>
            </a:r>
          </a:p>
          <a:p>
            <a:pPr marL="0" eaLnBrk="1" fontAlgn="auto" hangingPunct="1">
              <a:lnSpc>
                <a:spcPct val="150000"/>
              </a:lnSpc>
              <a:spcBef>
                <a:spcPts val="0"/>
              </a:spcBef>
              <a:spcAft>
                <a:spcPts val="0"/>
              </a:spcAft>
              <a:buSzPct val="110000"/>
              <a:defRPr/>
            </a:pPr>
            <a:r>
              <a:rPr lang="en-US" sz="2400" b="1" dirty="0" smtClean="0"/>
              <a:t>How does the information in the paragraph help identify the</a:t>
            </a:r>
          </a:p>
          <a:p>
            <a:pPr marL="0" eaLnBrk="1" fontAlgn="auto" hangingPunct="1">
              <a:lnSpc>
                <a:spcPct val="150000"/>
              </a:lnSpc>
              <a:spcBef>
                <a:spcPts val="0"/>
              </a:spcBef>
              <a:spcAft>
                <a:spcPts val="0"/>
              </a:spcAft>
              <a:buSzPct val="110000"/>
              <a:buNone/>
              <a:defRPr/>
            </a:pPr>
            <a:r>
              <a:rPr lang="en-US" sz="2400" b="1" dirty="0" smtClean="0"/>
              <a:t>     setting?</a:t>
            </a:r>
          </a:p>
          <a:p>
            <a:pPr marL="0" eaLnBrk="1" fontAlgn="auto" hangingPunct="1">
              <a:lnSpc>
                <a:spcPct val="150000"/>
              </a:lnSpc>
              <a:spcBef>
                <a:spcPts val="0"/>
              </a:spcBef>
              <a:spcAft>
                <a:spcPts val="0"/>
              </a:spcAft>
              <a:buSzPct val="110000"/>
              <a:defRPr/>
            </a:pPr>
            <a:r>
              <a:rPr lang="en-US" sz="2400" b="1" dirty="0" smtClean="0"/>
              <a:t>Where does the story take place?</a:t>
            </a:r>
          </a:p>
          <a:p>
            <a:pPr marL="0" eaLnBrk="1" fontAlgn="auto" hangingPunct="1">
              <a:lnSpc>
                <a:spcPct val="150000"/>
              </a:lnSpc>
              <a:spcBef>
                <a:spcPts val="0"/>
              </a:spcBef>
              <a:spcAft>
                <a:spcPts val="0"/>
              </a:spcAft>
              <a:buSzPct val="110000"/>
              <a:defRPr/>
            </a:pPr>
            <a:r>
              <a:rPr lang="en-US" sz="2400" b="1" dirty="0" smtClean="0"/>
              <a:t>The author includes this information to show—</a:t>
            </a:r>
          </a:p>
          <a:p>
            <a:pPr marL="0" eaLnBrk="1" fontAlgn="auto" hangingPunct="1">
              <a:lnSpc>
                <a:spcPct val="150000"/>
              </a:lnSpc>
              <a:spcBef>
                <a:spcPts val="0"/>
              </a:spcBef>
              <a:spcAft>
                <a:spcPts val="0"/>
              </a:spcAft>
              <a:buSzPct val="110000"/>
              <a:defRPr/>
            </a:pPr>
            <a:r>
              <a:rPr lang="en-US" sz="2400" b="1" dirty="0" smtClean="0"/>
              <a:t>Why does the author include paragraph ___?</a:t>
            </a:r>
          </a:p>
          <a:p>
            <a:pPr marL="0" eaLnBrk="1" fontAlgn="auto" hangingPunct="1">
              <a:lnSpc>
                <a:spcPct val="150000"/>
              </a:lnSpc>
              <a:spcBef>
                <a:spcPts val="0"/>
              </a:spcBef>
              <a:spcAft>
                <a:spcPts val="0"/>
              </a:spcAft>
              <a:buSzPct val="110000"/>
              <a:buNone/>
              <a:defRPr/>
            </a:pPr>
            <a:r>
              <a:rPr lang="en-US" sz="2400" b="1" dirty="0" smtClean="0"/>
              <a:t>    </a:t>
            </a:r>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r>
              <a:rPr lang="en-US" sz="2400" b="1" dirty="0" smtClean="0">
                <a:solidFill>
                  <a:srgbClr val="002060"/>
                </a:solidFill>
                <a:latin typeface="+mj-lt"/>
              </a:rPr>
              <a:t> </a:t>
            </a: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4.5b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7"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13</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15100"/>
    </mc:Choice>
    <mc:Fallback>
      <p:transition spd="slow" advTm="15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066800"/>
          </a:xfrm>
        </p:spPr>
        <p:txBody>
          <a:bodyPr/>
          <a:lstStyle/>
          <a:p>
            <a:r>
              <a:rPr lang="en-US" sz="3200" b="1" dirty="0" smtClean="0">
                <a:solidFill>
                  <a:srgbClr val="0033CC"/>
                </a:solidFill>
              </a:rPr>
              <a:t>Explaining Author’s Purpose</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42201"/>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1371600"/>
            <a:ext cx="8001000" cy="1569660"/>
          </a:xfrm>
          <a:prstGeom prst="rect">
            <a:avLst/>
          </a:prstGeom>
        </p:spPr>
        <p:txBody>
          <a:bodyPr wrap="square">
            <a:spAutoFit/>
          </a:bodyPr>
          <a:lstStyle/>
          <a:p>
            <a:pPr>
              <a:buNone/>
            </a:pPr>
            <a:r>
              <a:rPr lang="en-US" sz="2400" b="1" dirty="0" smtClean="0">
                <a:latin typeface="+mj-lt"/>
              </a:rPr>
              <a:t>SOL 4.6 </a:t>
            </a:r>
          </a:p>
          <a:p>
            <a:pPr>
              <a:buNone/>
            </a:pPr>
            <a:r>
              <a:rPr lang="en-US" sz="2400" b="1" dirty="0" smtClean="0">
                <a:latin typeface="+mj-lt"/>
              </a:rPr>
              <a:t>The student will read and demonstrate comprehension of </a:t>
            </a:r>
          </a:p>
          <a:p>
            <a:pPr>
              <a:buNone/>
            </a:pPr>
            <a:r>
              <a:rPr lang="en-US" sz="2400" b="1" dirty="0" smtClean="0">
                <a:latin typeface="+mj-lt"/>
              </a:rPr>
              <a:t>nonfiction texts.</a:t>
            </a:r>
          </a:p>
          <a:p>
            <a:pPr>
              <a:buNone/>
            </a:pPr>
            <a:r>
              <a:rPr lang="en-US" sz="2400" b="1" dirty="0" smtClean="0">
                <a:latin typeface="+mj-lt"/>
              </a:rPr>
              <a:t> </a:t>
            </a:r>
            <a:r>
              <a:rPr lang="en-US" sz="2400" b="1" dirty="0" smtClean="0">
                <a:solidFill>
                  <a:srgbClr val="0070C0"/>
                </a:solidFill>
                <a:latin typeface="+mj-lt"/>
              </a:rPr>
              <a:t>c) Explain the author’s purpose</a:t>
            </a:r>
          </a:p>
        </p:txBody>
      </p:sp>
      <p:pic>
        <p:nvPicPr>
          <p:cNvPr id="6" name="Audio 5">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8"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14</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38419"/>
    </mc:Choice>
    <mc:Fallback>
      <p:transition spd="slow" advTm="384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b="1" dirty="0" smtClean="0">
                <a:solidFill>
                  <a:srgbClr val="0033CC"/>
                </a:solidFill>
                <a:cs typeface="Arial" pitchFamily="34" charset="0"/>
              </a:rPr>
              <a:t>Suggested Practice for SOL 4.6c</a:t>
            </a:r>
            <a:endParaRPr lang="en-US" sz="3200" b="1" dirty="0">
              <a:solidFill>
                <a:srgbClr val="0033CC"/>
              </a:solidFill>
              <a:cs typeface="Arial" pitchFamily="34" charset="0"/>
            </a:endParaRPr>
          </a:p>
        </p:txBody>
      </p:sp>
      <p:sp>
        <p:nvSpPr>
          <p:cNvPr id="3" name="Content Placeholder 2"/>
          <p:cNvSpPr>
            <a:spLocks noGrp="1"/>
          </p:cNvSpPr>
          <p:nvPr>
            <p:ph idx="1"/>
          </p:nvPr>
        </p:nvSpPr>
        <p:spPr>
          <a:xfrm>
            <a:off x="457200" y="1066800"/>
            <a:ext cx="8229600" cy="5334000"/>
          </a:xfrm>
        </p:spPr>
        <p:txBody>
          <a:bodyPr/>
          <a:lstStyle/>
          <a:p>
            <a:pPr marL="0" indent="0" algn="ctr">
              <a:spcBef>
                <a:spcPts val="1200"/>
              </a:spcBef>
              <a:buNone/>
            </a:pPr>
            <a:r>
              <a:rPr lang="en-US" sz="1800" b="1" u="sng" dirty="0" smtClean="0"/>
              <a:t>Which Pet is For You?</a:t>
            </a:r>
          </a:p>
          <a:p>
            <a:pPr marL="0" indent="0">
              <a:buNone/>
            </a:pPr>
            <a:r>
              <a:rPr lang="en-US" sz="1800" b="1" dirty="0" smtClean="0"/>
              <a:t>If you want to own a pet, it is important to know which one will be the best fit for you. For example, if you have a large yard or a park nearby, you may be able to adopt a big, energetic dog.  This is because your pet will be plenty of room for exercise. If you want an animal that does not need room to run around, maybe a fish is the perfect choice for you. What if a member of your family is allergic to the fur of certain animals? You would not want to adopt an animal that affects the health of someone in your home. Also, some pets may demand more time out of your day for grooming or exercising. If you already have many other activities to do, you may want to choose a pet that needs less attention. It is a good idea to think about your lifestyle before you adopt a pet. All pets require special care in order to stay healthy and happy.</a:t>
            </a:r>
            <a:endParaRPr lang="en-US" sz="1800" dirty="0" smtClean="0"/>
          </a:p>
          <a:p>
            <a:pPr>
              <a:buNone/>
            </a:pPr>
            <a:endParaRPr lang="en-US" sz="1800" b="1" dirty="0" smtClean="0"/>
          </a:p>
          <a:p>
            <a:pPr>
              <a:buNone/>
            </a:pPr>
            <a:r>
              <a:rPr lang="en-US" sz="1800" b="1" dirty="0" smtClean="0"/>
              <a:t>The author wrote this paragraph to—</a:t>
            </a:r>
          </a:p>
          <a:p>
            <a:pPr>
              <a:buNone/>
            </a:pPr>
            <a:r>
              <a:rPr lang="en-US" sz="1800" b="1" dirty="0" smtClean="0"/>
              <a:t>a) entertain the reader with stories about different pets’ activities</a:t>
            </a:r>
          </a:p>
          <a:p>
            <a:pPr>
              <a:buNone/>
            </a:pPr>
            <a:r>
              <a:rPr lang="en-US" sz="1800" b="1" dirty="0" smtClean="0">
                <a:solidFill>
                  <a:srgbClr val="000000"/>
                </a:solidFill>
              </a:rPr>
              <a:t>b) inform the reader of the amount of space different pets require</a:t>
            </a:r>
          </a:p>
          <a:p>
            <a:pPr>
              <a:buNone/>
            </a:pPr>
            <a:r>
              <a:rPr lang="en-US" sz="1800" b="1" dirty="0" smtClean="0"/>
              <a:t>c) persuade the reader to consider a pet’s needs before adopting it</a:t>
            </a:r>
          </a:p>
          <a:p>
            <a:pPr>
              <a:buNone/>
            </a:pPr>
            <a:r>
              <a:rPr lang="en-US" sz="1800" b="1" dirty="0" smtClean="0"/>
              <a:t>d) explain the problems with adopting the wrong type of pet</a:t>
            </a:r>
          </a:p>
          <a:p>
            <a:pPr>
              <a:buNone/>
            </a:pPr>
            <a:endParaRPr lang="en-US" sz="1800" b="1" dirty="0" smtClean="0">
              <a:solidFill>
                <a:srgbClr val="FF0000"/>
              </a:solidFill>
            </a:endParaRPr>
          </a:p>
          <a:p>
            <a:pPr>
              <a:buNone/>
            </a:pPr>
            <a:endParaRPr lang="en-US" sz="1800" b="1" dirty="0" smtClean="0">
              <a:solidFill>
                <a:srgbClr val="FF0000"/>
              </a:solidFill>
            </a:endParaRPr>
          </a:p>
          <a:p>
            <a:pPr>
              <a:buNone/>
            </a:pPr>
            <a:r>
              <a:rPr lang="en-US" sz="1800" b="1" dirty="0" smtClean="0"/>
              <a:t>                                              </a:t>
            </a:r>
          </a:p>
          <a:p>
            <a:pPr>
              <a:buNone/>
            </a:pPr>
            <a:endParaRPr lang="en-US" sz="1800" dirty="0" smtClean="0"/>
          </a:p>
        </p:txBody>
      </p:sp>
      <p:pic>
        <p:nvPicPr>
          <p:cNvPr id="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sp>
        <p:nvSpPr>
          <p:cNvPr id="8" name="Rounded Rectangle 7"/>
          <p:cNvSpPr/>
          <p:nvPr/>
        </p:nvSpPr>
        <p:spPr>
          <a:xfrm>
            <a:off x="381000" y="5791200"/>
            <a:ext cx="69342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1066800"/>
            <a:ext cx="8305800" cy="3505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 name="Straight Connector 9"/>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2" name="Audio 11">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3"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15</a:t>
            </a:fld>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46537"/>
    </mc:Choice>
    <mc:Fallback>
      <p:transition spd="slow" advTm="465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2"/>
                </p:tgtEl>
              </p:cMediaNode>
            </p:audio>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fontAlgn="auto" hangingPunct="1">
              <a:lnSpc>
                <a:spcPct val="150000"/>
              </a:lnSpc>
              <a:spcAft>
                <a:spcPts val="0"/>
              </a:spcAft>
              <a:buClr>
                <a:schemeClr val="accent3"/>
              </a:buClr>
              <a:buNone/>
              <a:defRPr/>
            </a:pPr>
            <a:r>
              <a:rPr lang="en-US" sz="2400" b="1" dirty="0" smtClean="0"/>
              <a:t> Suggestions:</a:t>
            </a:r>
          </a:p>
          <a:p>
            <a:pPr eaLnBrk="1" fontAlgn="auto" hangingPunct="1">
              <a:lnSpc>
                <a:spcPct val="150000"/>
              </a:lnSpc>
              <a:spcAft>
                <a:spcPts val="0"/>
              </a:spcAft>
              <a:buSzPct val="110000"/>
              <a:defRPr/>
            </a:pPr>
            <a:r>
              <a:rPr lang="en-US" sz="2400" b="1" dirty="0" smtClean="0"/>
              <a:t>The author uses a question in the heading to—</a:t>
            </a:r>
          </a:p>
          <a:p>
            <a:pPr eaLnBrk="1" fontAlgn="auto" hangingPunct="1">
              <a:lnSpc>
                <a:spcPct val="150000"/>
              </a:lnSpc>
              <a:spcAft>
                <a:spcPts val="0"/>
              </a:spcAft>
              <a:buSzPct val="110000"/>
              <a:defRPr/>
            </a:pPr>
            <a:r>
              <a:rPr lang="en-US" sz="2400" b="1" dirty="0" smtClean="0"/>
              <a:t>The author wrote this webpage most likely to—</a:t>
            </a:r>
            <a:endParaRPr lang="en-US" sz="2400" b="1" dirty="0" smtClean="0">
              <a:solidFill>
                <a:srgbClr val="002060"/>
              </a:solidFill>
              <a:latin typeface="+mj-lt"/>
            </a:endParaRPr>
          </a:p>
          <a:p>
            <a:pPr eaLnBrk="1" fontAlgn="auto" hangingPunct="1">
              <a:lnSpc>
                <a:spcPct val="150000"/>
              </a:lnSpc>
              <a:spcAft>
                <a:spcPts val="0"/>
              </a:spcAft>
              <a:buSzPct val="110000"/>
              <a:defRPr/>
            </a:pPr>
            <a:r>
              <a:rPr lang="en-US" sz="2400" b="1" dirty="0" smtClean="0">
                <a:solidFill>
                  <a:srgbClr val="000000"/>
                </a:solidFill>
                <a:latin typeface="+mj-lt"/>
              </a:rPr>
              <a:t>What is the main reason the author wrote this flier?</a:t>
            </a:r>
            <a:endParaRPr lang="en-US" sz="2400" b="1" dirty="0" smtClean="0">
              <a:solidFill>
                <a:srgbClr val="000000"/>
              </a:solidFill>
            </a:endParaRPr>
          </a:p>
        </p:txBody>
      </p:sp>
      <p:sp>
        <p:nvSpPr>
          <p:cNvPr id="7" name="Title 6"/>
          <p:cNvSpPr>
            <a:spLocks noGrp="1"/>
          </p:cNvSpPr>
          <p:nvPr>
            <p:ph type="title"/>
          </p:nvPr>
        </p:nvSpPr>
        <p:spPr>
          <a:xfrm>
            <a:off x="304800" y="457200"/>
            <a:ext cx="8839200" cy="1066800"/>
          </a:xfrm>
        </p:spPr>
        <p:txBody>
          <a:bodyPr/>
          <a:lstStyle/>
          <a:p>
            <a:r>
              <a:rPr lang="en-US" sz="3200" b="1" dirty="0" smtClean="0">
                <a:solidFill>
                  <a:srgbClr val="0033CC"/>
                </a:solidFill>
              </a:rPr>
              <a:t>Suggested Practice for SOL 4.6c</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5210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16</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12572"/>
    </mc:Choice>
    <mc:Fallback>
      <p:transition spd="slow" advTm="125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r>
              <a:rPr lang="en-US" sz="2400" b="1" dirty="0" smtClean="0"/>
              <a:t>SOL 4.5</a:t>
            </a:r>
          </a:p>
          <a:p>
            <a:pPr>
              <a:buNone/>
            </a:pPr>
            <a:r>
              <a:rPr lang="en-US" sz="2400" b="1" dirty="0" smtClean="0"/>
              <a:t>The student will read and demonstrate comprehension of</a:t>
            </a:r>
          </a:p>
          <a:p>
            <a:pPr>
              <a:buNone/>
            </a:pPr>
            <a:r>
              <a:rPr lang="en-US" sz="2400" b="1" dirty="0" smtClean="0"/>
              <a:t>fictional texts, narrative nonfiction texts, and poetry.</a:t>
            </a:r>
          </a:p>
          <a:p>
            <a:pPr>
              <a:buNone/>
            </a:pPr>
            <a:r>
              <a:rPr lang="en-US" sz="2400" b="1" dirty="0" smtClean="0">
                <a:solidFill>
                  <a:srgbClr val="0070C0"/>
                </a:solidFill>
              </a:rPr>
              <a:t>c) Identify main idea.</a:t>
            </a:r>
          </a:p>
          <a:p>
            <a:pPr>
              <a:buNone/>
            </a:pPr>
            <a:endParaRPr lang="en-US" sz="2400" b="1" dirty="0" smtClean="0"/>
          </a:p>
          <a:p>
            <a:pPr>
              <a:buNone/>
            </a:pPr>
            <a:r>
              <a:rPr lang="en-US" sz="2400" b="1" dirty="0" smtClean="0"/>
              <a:t>SOL 4.6 </a:t>
            </a:r>
          </a:p>
          <a:p>
            <a:pPr>
              <a:buNone/>
            </a:pPr>
            <a:r>
              <a:rPr lang="en-US" sz="2400" b="1" dirty="0" smtClean="0"/>
              <a:t>The student will read and demonstrate comprehension of </a:t>
            </a:r>
          </a:p>
          <a:p>
            <a:pPr>
              <a:buNone/>
            </a:pPr>
            <a:r>
              <a:rPr lang="en-US" sz="2400" b="1" dirty="0" smtClean="0"/>
              <a:t>nonfiction texts.</a:t>
            </a:r>
          </a:p>
          <a:p>
            <a:pPr>
              <a:buNone/>
            </a:pPr>
            <a:r>
              <a:rPr lang="en-US" sz="2400" b="1" dirty="0" smtClean="0"/>
              <a:t> </a:t>
            </a:r>
            <a:r>
              <a:rPr lang="en-US" sz="2400" b="1" dirty="0" smtClean="0">
                <a:solidFill>
                  <a:srgbClr val="0070C0"/>
                </a:solidFill>
              </a:rPr>
              <a:t>d) Identify main idea</a:t>
            </a:r>
          </a:p>
          <a:p>
            <a:pPr>
              <a:buNone/>
            </a:pPr>
            <a:r>
              <a:rPr lang="en-US" sz="2400" b="1" dirty="0" smtClean="0"/>
              <a:t>   </a:t>
            </a:r>
          </a:p>
          <a:p>
            <a:pPr>
              <a:buNone/>
            </a:pPr>
            <a:r>
              <a:rPr lang="en-US" sz="2400" b="1" dirty="0" smtClean="0"/>
              <a:t> 	</a:t>
            </a: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Identifying Main Idea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rot="10800000">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17</a:t>
            </a:fld>
            <a:endParaRPr lang="en-US" dirty="0"/>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46038"/>
    </mc:Choice>
    <mc:Fallback>
      <p:transition spd="slow" advTm="460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33CC"/>
                </a:solidFill>
                <a:latin typeface="Arial" pitchFamily="34" charset="0"/>
                <a:cs typeface="Arial" pitchFamily="34" charset="0"/>
              </a:rPr>
              <a:t>Suggested</a:t>
            </a:r>
            <a:r>
              <a:rPr lang="en-US" sz="3200" b="1" dirty="0" smtClean="0">
                <a:solidFill>
                  <a:srgbClr val="0033CC"/>
                </a:solidFill>
              </a:rPr>
              <a:t> Practice for SOL 4.5c</a:t>
            </a:r>
            <a:br>
              <a:rPr lang="en-US" sz="3200" b="1" dirty="0" smtClean="0">
                <a:solidFill>
                  <a:srgbClr val="0033CC"/>
                </a:solidFill>
              </a:rPr>
            </a:br>
            <a:endParaRPr lang="en-US" sz="3200" b="1" dirty="0">
              <a:solidFill>
                <a:srgbClr val="0033CC"/>
              </a:solidFill>
            </a:endParaRPr>
          </a:p>
        </p:txBody>
      </p:sp>
      <p:sp>
        <p:nvSpPr>
          <p:cNvPr id="3" name="Content Placeholder 2"/>
          <p:cNvSpPr>
            <a:spLocks noGrp="1"/>
          </p:cNvSpPr>
          <p:nvPr>
            <p:ph idx="1"/>
          </p:nvPr>
        </p:nvSpPr>
        <p:spPr>
          <a:xfrm>
            <a:off x="457200" y="1066800"/>
            <a:ext cx="8229600" cy="5257800"/>
          </a:xfrm>
        </p:spPr>
        <p:txBody>
          <a:bodyPr/>
          <a:lstStyle/>
          <a:p>
            <a:pPr>
              <a:buNone/>
            </a:pPr>
            <a:r>
              <a:rPr lang="en-US" sz="2400" b="1" dirty="0" smtClean="0">
                <a:solidFill>
                  <a:srgbClr val="0070C0"/>
                </a:solidFill>
              </a:rPr>
              <a:t>Students need additional practice identifying main idea.</a:t>
            </a:r>
          </a:p>
          <a:p>
            <a:pPr marL="0">
              <a:spcBef>
                <a:spcPts val="0"/>
              </a:spcBef>
              <a:buNone/>
            </a:pPr>
            <a:endParaRPr lang="en-US" sz="2400" b="1" dirty="0" smtClean="0"/>
          </a:p>
          <a:p>
            <a:pPr marL="0">
              <a:spcBef>
                <a:spcPts val="0"/>
              </a:spcBef>
              <a:buNone/>
            </a:pPr>
            <a:endParaRPr lang="en-US" sz="2400" b="1" dirty="0" smtClean="0"/>
          </a:p>
          <a:p>
            <a:pPr marL="0">
              <a:spcBef>
                <a:spcPts val="0"/>
              </a:spcBef>
              <a:buNone/>
            </a:pPr>
            <a:endParaRPr lang="en-US" sz="2400" b="1" dirty="0" smtClean="0"/>
          </a:p>
          <a:p>
            <a:pPr marL="0">
              <a:spcBef>
                <a:spcPts val="0"/>
              </a:spcBef>
              <a:buNone/>
            </a:pPr>
            <a:endParaRPr lang="en-US" sz="2400" b="1" dirty="0" smtClean="0"/>
          </a:p>
          <a:p>
            <a:pPr marL="0">
              <a:spcBef>
                <a:spcPts val="0"/>
              </a:spcBef>
              <a:buNone/>
            </a:pPr>
            <a:endParaRPr lang="en-US" sz="2400" b="1" dirty="0" smtClean="0"/>
          </a:p>
          <a:p>
            <a:pPr marL="0">
              <a:spcBef>
                <a:spcPts val="0"/>
              </a:spcBef>
              <a:buNone/>
            </a:pPr>
            <a:endParaRPr lang="en-US" sz="2400" b="1" dirty="0" smtClean="0"/>
          </a:p>
          <a:p>
            <a:pPr marL="0">
              <a:spcBef>
                <a:spcPts val="0"/>
              </a:spcBef>
              <a:buNone/>
            </a:pPr>
            <a:endParaRPr lang="en-US" sz="2400" b="1" dirty="0" smtClean="0"/>
          </a:p>
          <a:p>
            <a:pPr marL="0">
              <a:spcBef>
                <a:spcPts val="0"/>
              </a:spcBef>
              <a:buNone/>
            </a:pPr>
            <a:endParaRPr lang="en-US" sz="2400" b="1" dirty="0" smtClean="0"/>
          </a:p>
          <a:p>
            <a:pPr marL="0">
              <a:spcBef>
                <a:spcPts val="0"/>
              </a:spcBef>
              <a:buNone/>
            </a:pPr>
            <a:r>
              <a:rPr lang="en-US" sz="2400" b="1" dirty="0" smtClean="0"/>
              <a:t>What is this paragraph mostly about?</a:t>
            </a:r>
          </a:p>
          <a:p>
            <a:pPr marL="457200" indent="-457200">
              <a:buFont typeface="+mj-lt"/>
              <a:buAutoNum type="alphaLcParenR"/>
            </a:pPr>
            <a:r>
              <a:rPr lang="en-US" sz="2400" b="1" dirty="0" smtClean="0"/>
              <a:t>Mom is washing her hands before cutting the tub.     </a:t>
            </a:r>
            <a:endParaRPr lang="en-US" sz="2400" b="1" dirty="0" smtClean="0">
              <a:solidFill>
                <a:srgbClr val="FF0000"/>
              </a:solidFill>
            </a:endParaRPr>
          </a:p>
          <a:p>
            <a:pPr marL="457200" indent="-457200">
              <a:buFont typeface="+mj-lt"/>
              <a:buAutoNum type="alphaLcParenR"/>
            </a:pPr>
            <a:r>
              <a:rPr lang="en-US" sz="2400" b="1" dirty="0" smtClean="0"/>
              <a:t>Mom is using the kitchen knife to cut holes in a tub.</a:t>
            </a:r>
          </a:p>
          <a:p>
            <a:pPr marL="457200" indent="-457200">
              <a:buFont typeface="+mj-lt"/>
              <a:buAutoNum type="alphaLcParenR"/>
            </a:pPr>
            <a:r>
              <a:rPr lang="en-US" sz="2400" b="1" dirty="0" smtClean="0">
                <a:solidFill>
                  <a:srgbClr val="000000"/>
                </a:solidFill>
              </a:rPr>
              <a:t>Mom is making a bird nest out of a margarine tub.</a:t>
            </a:r>
          </a:p>
          <a:p>
            <a:pPr marL="457200" indent="-457200">
              <a:buFont typeface="+mj-lt"/>
              <a:buAutoNum type="alphaLcParenR"/>
            </a:pPr>
            <a:r>
              <a:rPr lang="en-US" sz="2400" b="1" dirty="0" smtClean="0">
                <a:solidFill>
                  <a:srgbClr val="000000"/>
                </a:solidFill>
              </a:rPr>
              <a:t>Mom is cleaning out a margarine tub.</a:t>
            </a:r>
          </a:p>
        </p:txBody>
      </p:sp>
      <p:pic>
        <p:nvPicPr>
          <p:cNvPr id="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sp>
        <p:nvSpPr>
          <p:cNvPr id="7" name="Rounded Rectangle 6"/>
          <p:cNvSpPr/>
          <p:nvPr/>
        </p:nvSpPr>
        <p:spPr>
          <a:xfrm>
            <a:off x="457200" y="5715000"/>
            <a:ext cx="70104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1676400"/>
            <a:ext cx="8534400" cy="2308324"/>
          </a:xfrm>
          <a:prstGeom prst="rect">
            <a:avLst/>
          </a:prstGeom>
          <a:noFill/>
          <a:ln>
            <a:solidFill>
              <a:schemeClr val="tx1"/>
            </a:solidFill>
          </a:ln>
        </p:spPr>
        <p:txBody>
          <a:bodyPr wrap="square" rtlCol="0">
            <a:spAutoFit/>
          </a:bodyPr>
          <a:lstStyle/>
          <a:p>
            <a:pPr marL="0">
              <a:spcBef>
                <a:spcPts val="0"/>
              </a:spcBef>
              <a:buNone/>
            </a:pPr>
            <a:r>
              <a:rPr lang="en-US" sz="2400" b="1" dirty="0" smtClean="0">
                <a:latin typeface="+mn-lt"/>
              </a:rPr>
              <a:t>After Mom washed her hands, she took an almost empty tub of margarine from the refrigerator and rinsed out what was left into the sink. She dried the empty tub and used a kitchen knife to cut several small holes into the bottom of it. Then she lined the tub with dry paper towels. Turning to Abby and Liam, Mom exclaimed, “Ta-</a:t>
            </a:r>
            <a:r>
              <a:rPr lang="en-US" sz="2400" b="1" dirty="0" err="1" smtClean="0">
                <a:latin typeface="+mn-lt"/>
              </a:rPr>
              <a:t>da</a:t>
            </a:r>
            <a:r>
              <a:rPr lang="en-US" sz="2400" b="1" dirty="0" smtClean="0">
                <a:latin typeface="+mn-lt"/>
              </a:rPr>
              <a:t>! One new bed for the baby birds!”</a:t>
            </a:r>
          </a:p>
        </p:txBody>
      </p:sp>
      <p:cxnSp>
        <p:nvCxnSpPr>
          <p:cNvPr id="10" name="Straight Connector 9"/>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2" name="Audio 11">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3"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18</a:t>
            </a:fld>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34317"/>
    </mc:Choice>
    <mc:Fallback>
      <p:transition spd="slow" advTm="343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2"/>
                </p:tgtEl>
              </p:cMediaNode>
            </p:audio>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33CC"/>
                </a:solidFill>
                <a:latin typeface="Arial" pitchFamily="34" charset="0"/>
                <a:cs typeface="Arial" pitchFamily="34" charset="0"/>
              </a:rPr>
              <a:t> Suggested Practice for SOL4.6d</a:t>
            </a:r>
            <a:endParaRPr lang="en-US" sz="3200" b="1" dirty="0">
              <a:solidFill>
                <a:srgbClr val="0033C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724399"/>
          </a:xfrm>
        </p:spPr>
        <p:txBody>
          <a:bodyPr/>
          <a:lstStyle/>
          <a:p>
            <a:pPr>
              <a:buNone/>
            </a:pPr>
            <a:endParaRPr lang="en-US" sz="2400" b="1" dirty="0" smtClean="0"/>
          </a:p>
          <a:p>
            <a:pPr>
              <a:buNone/>
            </a:pPr>
            <a:endParaRPr lang="en-US" sz="2400" b="1" dirty="0" smtClean="0"/>
          </a:p>
          <a:p>
            <a:pPr>
              <a:buNone/>
            </a:pPr>
            <a:r>
              <a:rPr lang="en-US" sz="2400" b="1" dirty="0" smtClean="0"/>
              <a:t>Choose the best title </a:t>
            </a:r>
          </a:p>
          <a:p>
            <a:pPr>
              <a:buNone/>
            </a:pPr>
            <a:r>
              <a:rPr lang="en-US" sz="2400" b="1" dirty="0" smtClean="0"/>
              <a:t>to complete the web.</a:t>
            </a:r>
          </a:p>
          <a:p>
            <a:pPr>
              <a:buNone/>
            </a:pPr>
            <a:endParaRPr lang="en-US" sz="2400" dirty="0" smtClean="0"/>
          </a:p>
        </p:txBody>
      </p:sp>
      <p:pic>
        <p:nvPicPr>
          <p:cNvPr id="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sp>
        <p:nvSpPr>
          <p:cNvPr id="6" name="Oval 5"/>
          <p:cNvSpPr/>
          <p:nvPr/>
        </p:nvSpPr>
        <p:spPr>
          <a:xfrm>
            <a:off x="3886200" y="2971800"/>
            <a:ext cx="13716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Diet</a:t>
            </a:r>
            <a:endParaRPr lang="en-US" b="1" dirty="0"/>
          </a:p>
        </p:txBody>
      </p:sp>
      <p:sp>
        <p:nvSpPr>
          <p:cNvPr id="7" name="Oval 6"/>
          <p:cNvSpPr/>
          <p:nvPr/>
        </p:nvSpPr>
        <p:spPr>
          <a:xfrm>
            <a:off x="7543800" y="2971800"/>
            <a:ext cx="13716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Exercise</a:t>
            </a:r>
            <a:endParaRPr lang="en-US" b="1" dirty="0"/>
          </a:p>
        </p:txBody>
      </p:sp>
      <p:sp>
        <p:nvSpPr>
          <p:cNvPr id="8" name="Oval 7"/>
          <p:cNvSpPr/>
          <p:nvPr/>
        </p:nvSpPr>
        <p:spPr>
          <a:xfrm>
            <a:off x="5638800" y="4495800"/>
            <a:ext cx="16002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Grooming</a:t>
            </a:r>
            <a:endParaRPr lang="en-US" b="1" dirty="0"/>
          </a:p>
        </p:txBody>
      </p:sp>
      <p:sp>
        <p:nvSpPr>
          <p:cNvPr id="9" name="Oval 8"/>
          <p:cNvSpPr/>
          <p:nvPr/>
        </p:nvSpPr>
        <p:spPr>
          <a:xfrm>
            <a:off x="5486400" y="2819400"/>
            <a:ext cx="1828800" cy="1143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p>
        </p:txBody>
      </p:sp>
      <p:cxnSp>
        <p:nvCxnSpPr>
          <p:cNvPr id="13" name="Straight Arrow Connector 12"/>
          <p:cNvCxnSpPr>
            <a:stCxn id="9" idx="0"/>
          </p:cNvCxnSpPr>
          <p:nvPr/>
        </p:nvCxnSpPr>
        <p:spPr>
          <a:xfrm flipV="1">
            <a:off x="6400800" y="2362200"/>
            <a:ext cx="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7315200" y="3429000"/>
            <a:ext cx="228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H="1">
            <a:off x="5257800" y="3429000"/>
            <a:ext cx="228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9" idx="4"/>
          </p:cNvCxnSpPr>
          <p:nvPr/>
        </p:nvCxnSpPr>
        <p:spPr>
          <a:xfrm>
            <a:off x="6400800" y="3962400"/>
            <a:ext cx="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5" name="Oval 44"/>
          <p:cNvSpPr/>
          <p:nvPr/>
        </p:nvSpPr>
        <p:spPr>
          <a:xfrm>
            <a:off x="5638800" y="1447800"/>
            <a:ext cx="16002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Training</a:t>
            </a:r>
            <a:endParaRPr lang="en-US" b="1" dirty="0"/>
          </a:p>
        </p:txBody>
      </p:sp>
      <p:sp>
        <p:nvSpPr>
          <p:cNvPr id="53" name="Rectangle 52"/>
          <p:cNvSpPr/>
          <p:nvPr/>
        </p:nvSpPr>
        <p:spPr>
          <a:xfrm>
            <a:off x="457200" y="4114800"/>
            <a:ext cx="3657600" cy="228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buNone/>
            </a:pPr>
            <a:r>
              <a:rPr lang="en-US" sz="2400" b="1" dirty="0" smtClean="0">
                <a:solidFill>
                  <a:schemeClr val="tx1"/>
                </a:solidFill>
              </a:rPr>
              <a:t>Needs of a Puppy</a:t>
            </a:r>
          </a:p>
          <a:p>
            <a:pPr>
              <a:buNone/>
            </a:pPr>
            <a:r>
              <a:rPr lang="en-US" sz="2400" b="1" dirty="0" smtClean="0"/>
              <a:t>What Can the Puppy Do?</a:t>
            </a:r>
          </a:p>
          <a:p>
            <a:pPr>
              <a:buNone/>
            </a:pPr>
            <a:r>
              <a:rPr lang="en-US" sz="2400" b="1" dirty="0" smtClean="0"/>
              <a:t>Ways to Teach a Puppy</a:t>
            </a:r>
          </a:p>
          <a:p>
            <a:pPr>
              <a:buNone/>
            </a:pPr>
            <a:r>
              <a:rPr lang="en-US" sz="2400" b="1" dirty="0" smtClean="0"/>
              <a:t>Why Is the Puppy Happy?</a:t>
            </a:r>
          </a:p>
          <a:p>
            <a:pPr>
              <a:buNone/>
            </a:pPr>
            <a:r>
              <a:rPr lang="en-US" sz="2400" b="1" dirty="0" smtClean="0"/>
              <a:t>How to Keep a Puppy Safe</a:t>
            </a:r>
          </a:p>
        </p:txBody>
      </p:sp>
      <p:sp>
        <p:nvSpPr>
          <p:cNvPr id="11" name="TextBox 10"/>
          <p:cNvSpPr txBox="1"/>
          <p:nvPr/>
        </p:nvSpPr>
        <p:spPr>
          <a:xfrm>
            <a:off x="5516478" y="3239869"/>
            <a:ext cx="2438400" cy="646331"/>
          </a:xfrm>
          <a:prstGeom prst="rect">
            <a:avLst/>
          </a:prstGeom>
          <a:noFill/>
        </p:spPr>
        <p:txBody>
          <a:bodyPr wrap="square" rtlCol="0">
            <a:spAutoFit/>
          </a:bodyPr>
          <a:lstStyle/>
          <a:p>
            <a:r>
              <a:rPr lang="en-US" b="1" dirty="0">
                <a:solidFill>
                  <a:srgbClr val="C00000"/>
                </a:solidFill>
                <a:latin typeface="+mn-lt"/>
              </a:rPr>
              <a:t>Needs of a Puppy</a:t>
            </a:r>
          </a:p>
          <a:p>
            <a:endParaRPr lang="en-US" dirty="0"/>
          </a:p>
        </p:txBody>
      </p:sp>
      <p:sp>
        <p:nvSpPr>
          <p:cNvPr id="21"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19</a:t>
            </a:fld>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43454"/>
    </mc:Choice>
    <mc:Fallback>
      <p:transition spd="slow" advTm="434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a:spcBef>
                <a:spcPts val="0"/>
              </a:spcBef>
              <a:buNone/>
              <a:defRPr/>
            </a:pPr>
            <a:r>
              <a:rPr lang="en-US" sz="2400" b="1" dirty="0" smtClean="0"/>
              <a:t>SOL  4.4</a:t>
            </a:r>
          </a:p>
          <a:p>
            <a:pPr marL="0">
              <a:spcBef>
                <a:spcPts val="0"/>
              </a:spcBef>
              <a:buNone/>
              <a:defRPr/>
            </a:pPr>
            <a:r>
              <a:rPr lang="en-US" sz="2400" b="1" dirty="0" smtClean="0"/>
              <a:t>The student will expand vocabulary when reading.</a:t>
            </a:r>
          </a:p>
          <a:p>
            <a:pPr marL="0" indent="-457200">
              <a:spcBef>
                <a:spcPts val="0"/>
              </a:spcBef>
              <a:buFont typeface="Arial" charset="0"/>
              <a:buAutoNum type="alphaLcParenR"/>
              <a:defRPr/>
            </a:pPr>
            <a:r>
              <a:rPr lang="en-US" sz="2400" b="1" dirty="0" smtClean="0">
                <a:solidFill>
                  <a:srgbClr val="0070C0"/>
                </a:solidFill>
              </a:rPr>
              <a:t>Use context to clarify meanings of unfamiliar words. </a:t>
            </a:r>
          </a:p>
          <a:p>
            <a:pPr marL="0" indent="-457200">
              <a:spcBef>
                <a:spcPts val="0"/>
              </a:spcBef>
              <a:buFont typeface="Arial" charset="0"/>
              <a:buAutoNum type="alphaLcParenR" startAt="2"/>
              <a:defRPr/>
            </a:pPr>
            <a:r>
              <a:rPr lang="en-US" sz="2400" b="1" dirty="0" smtClean="0">
                <a:solidFill>
                  <a:srgbClr val="0070C0"/>
                </a:solidFill>
              </a:rPr>
              <a:t>Use knowledge </a:t>
            </a:r>
            <a:r>
              <a:rPr lang="en-US" sz="2400" b="1" dirty="0" smtClean="0"/>
              <a:t>of roots, </a:t>
            </a:r>
            <a:r>
              <a:rPr lang="en-US" sz="2400" b="1" dirty="0" smtClean="0">
                <a:solidFill>
                  <a:srgbClr val="0070C0"/>
                </a:solidFill>
              </a:rPr>
              <a:t>affixes, </a:t>
            </a:r>
            <a:r>
              <a:rPr lang="en-US" sz="2400" b="1" dirty="0" smtClean="0"/>
              <a:t>synonyms,  antonyms,</a:t>
            </a:r>
            <a:r>
              <a:rPr lang="en-US" sz="2400" b="1" dirty="0" smtClean="0">
                <a:solidFill>
                  <a:srgbClr val="0070C0"/>
                </a:solidFill>
              </a:rPr>
              <a:t> and homophones.</a:t>
            </a:r>
          </a:p>
          <a:p>
            <a:pPr marL="0" indent="-457200">
              <a:spcBef>
                <a:spcPts val="0"/>
              </a:spcBef>
              <a:buFont typeface="Arial" charset="0"/>
              <a:buAutoNum type="alphaLcParenR" startAt="2"/>
              <a:defRPr/>
            </a:pPr>
            <a:r>
              <a:rPr lang="en-US" sz="2400" b="1" dirty="0" smtClean="0">
                <a:solidFill>
                  <a:srgbClr val="0070C0"/>
                </a:solidFill>
              </a:rPr>
              <a:t>Use word-reference materials, </a:t>
            </a:r>
            <a:r>
              <a:rPr lang="en-US" sz="2400" b="1" dirty="0" smtClean="0"/>
              <a:t>including the glossary,</a:t>
            </a:r>
            <a:r>
              <a:rPr lang="en-US" sz="2400" b="1" dirty="0" smtClean="0">
                <a:solidFill>
                  <a:srgbClr val="0070C0"/>
                </a:solidFill>
              </a:rPr>
              <a:t> dictionary,</a:t>
            </a:r>
            <a:r>
              <a:rPr lang="en-US" sz="2400" b="1" dirty="0" smtClean="0"/>
              <a:t> and thesaurus.</a:t>
            </a:r>
          </a:p>
        </p:txBody>
      </p:sp>
      <p:sp>
        <p:nvSpPr>
          <p:cNvPr id="7"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Expanding Vocabulary</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8" name="Audio 7">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8"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2</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45032"/>
    </mc:Choice>
    <mc:Fallback>
      <p:transition spd="slow" advTm="450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33CC"/>
                </a:solidFill>
              </a:rPr>
              <a:t>Summarizing Supporting</a:t>
            </a:r>
            <a:r>
              <a:rPr lang="en-US" sz="2400" b="1" dirty="0" smtClean="0">
                <a:solidFill>
                  <a:srgbClr val="0033CC"/>
                </a:solidFill>
              </a:rPr>
              <a:t> </a:t>
            </a:r>
            <a:r>
              <a:rPr lang="en-US" sz="3200" b="1" dirty="0" smtClean="0">
                <a:solidFill>
                  <a:srgbClr val="0033CC"/>
                </a:solidFill>
              </a:rPr>
              <a:t>Details</a:t>
            </a:r>
            <a:endParaRPr lang="en-US" sz="3200" b="1" dirty="0">
              <a:solidFill>
                <a:srgbClr val="0033CC"/>
              </a:solidFill>
            </a:endParaRPr>
          </a:p>
        </p:txBody>
      </p:sp>
      <p:sp>
        <p:nvSpPr>
          <p:cNvPr id="3" name="Content Placeholder 2"/>
          <p:cNvSpPr>
            <a:spLocks noGrp="1"/>
          </p:cNvSpPr>
          <p:nvPr>
            <p:ph idx="1"/>
          </p:nvPr>
        </p:nvSpPr>
        <p:spPr>
          <a:xfrm>
            <a:off x="457200" y="1295400"/>
            <a:ext cx="8229600" cy="4525963"/>
          </a:xfrm>
        </p:spPr>
        <p:txBody>
          <a:bodyPr/>
          <a:lstStyle/>
          <a:p>
            <a:pPr>
              <a:buNone/>
            </a:pPr>
            <a:r>
              <a:rPr lang="en-US" sz="2400" b="1" dirty="0" smtClean="0"/>
              <a:t>SOL 4.5 </a:t>
            </a:r>
          </a:p>
          <a:p>
            <a:pPr>
              <a:buNone/>
            </a:pPr>
            <a:r>
              <a:rPr lang="en-US" sz="2400" b="1" dirty="0" smtClean="0"/>
              <a:t>The student will read and demonstrate comprehension of </a:t>
            </a:r>
          </a:p>
          <a:p>
            <a:pPr>
              <a:buNone/>
            </a:pPr>
            <a:r>
              <a:rPr lang="en-US" sz="2400" b="1" dirty="0" smtClean="0"/>
              <a:t>fictional texts, narrative nonfiction texts, and poetry.</a:t>
            </a:r>
          </a:p>
          <a:p>
            <a:pPr>
              <a:buNone/>
            </a:pPr>
            <a:r>
              <a:rPr lang="en-US" sz="2400" b="1" dirty="0" smtClean="0"/>
              <a:t> </a:t>
            </a:r>
            <a:r>
              <a:rPr lang="en-US" sz="2400" b="1" dirty="0" smtClean="0">
                <a:solidFill>
                  <a:srgbClr val="0070C0"/>
                </a:solidFill>
              </a:rPr>
              <a:t>d) Summarize supporting details</a:t>
            </a:r>
          </a:p>
          <a:p>
            <a:pPr>
              <a:buNone/>
            </a:pPr>
            <a:endParaRPr lang="en-US" sz="2400" b="1" dirty="0" smtClean="0"/>
          </a:p>
          <a:p>
            <a:pPr>
              <a:buNone/>
            </a:pPr>
            <a:r>
              <a:rPr lang="en-US" sz="2400" b="1" dirty="0" smtClean="0"/>
              <a:t>SOL 4.6 </a:t>
            </a:r>
          </a:p>
          <a:p>
            <a:pPr>
              <a:buNone/>
            </a:pPr>
            <a:r>
              <a:rPr lang="en-US" sz="2400" b="1" dirty="0" smtClean="0"/>
              <a:t>The student will read and demonstrate comprehension of </a:t>
            </a:r>
          </a:p>
          <a:p>
            <a:pPr>
              <a:buNone/>
            </a:pPr>
            <a:r>
              <a:rPr lang="en-US" sz="2400" b="1" dirty="0" smtClean="0"/>
              <a:t>nonfiction texts.</a:t>
            </a:r>
          </a:p>
          <a:p>
            <a:pPr>
              <a:buNone/>
            </a:pPr>
            <a:r>
              <a:rPr lang="en-US" sz="2400" b="1" dirty="0" smtClean="0"/>
              <a:t> </a:t>
            </a:r>
            <a:r>
              <a:rPr lang="en-US" sz="2400" b="1" dirty="0" smtClean="0">
                <a:solidFill>
                  <a:srgbClr val="0070C0"/>
                </a:solidFill>
              </a:rPr>
              <a:t>e) Summarize supporting details</a:t>
            </a:r>
            <a:endParaRPr lang="en-US" sz="2400" b="1" dirty="0" smtClean="0"/>
          </a:p>
        </p:txBody>
      </p:sp>
      <p:pic>
        <p:nvPicPr>
          <p:cNvPr id="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6" name="Straight Connector 5"/>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9" name="Audio 8">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0"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20</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32327"/>
    </mc:Choice>
    <mc:Fallback>
      <p:transition spd="slow" advTm="323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81000" y="1066800"/>
            <a:ext cx="8229600" cy="4525963"/>
          </a:xfrm>
        </p:spPr>
        <p:txBody>
          <a:bodyPr/>
          <a:lstStyle/>
          <a:p>
            <a:pPr>
              <a:spcBef>
                <a:spcPts val="0"/>
              </a:spcBef>
              <a:buNone/>
            </a:pPr>
            <a:r>
              <a:rPr lang="en-US" sz="2000" dirty="0" smtClean="0"/>
              <a:t>      </a:t>
            </a:r>
            <a:r>
              <a:rPr lang="en-US" sz="2400" b="1" dirty="0" smtClean="0">
                <a:solidFill>
                  <a:srgbClr val="0070C0"/>
                </a:solidFill>
              </a:rPr>
              <a:t>Students need additional practice summarizing supporting details.</a:t>
            </a:r>
            <a:endParaRPr lang="en-US" sz="1800" dirty="0" smtClean="0">
              <a:solidFill>
                <a:srgbClr val="FFC000"/>
              </a:solidFill>
            </a:endParaRPr>
          </a:p>
          <a:p>
            <a:pPr>
              <a:buNone/>
            </a:pPr>
            <a:r>
              <a:rPr lang="en-US" sz="1800" b="1" dirty="0" smtClean="0"/>
              <a:t>  </a:t>
            </a:r>
          </a:p>
          <a:p>
            <a:pPr>
              <a:buNone/>
            </a:pPr>
            <a:r>
              <a:rPr lang="en-US" sz="1800" b="1" dirty="0" smtClean="0"/>
              <a:t>Complete the flow chart by placing the most</a:t>
            </a:r>
          </a:p>
          <a:p>
            <a:pPr>
              <a:buNone/>
            </a:pPr>
            <a:r>
              <a:rPr lang="en-US" sz="1800" b="1" dirty="0"/>
              <a:t>i</a:t>
            </a:r>
            <a:r>
              <a:rPr lang="en-US" sz="1800" b="1" dirty="0" smtClean="0"/>
              <a:t>mportant events of the story in the correct </a:t>
            </a:r>
          </a:p>
          <a:p>
            <a:pPr>
              <a:buNone/>
            </a:pPr>
            <a:r>
              <a:rPr lang="en-US" sz="1800" b="1" dirty="0" smtClean="0"/>
              <a:t>order.</a:t>
            </a:r>
          </a:p>
          <a:p>
            <a:pPr>
              <a:buNone/>
            </a:pPr>
            <a:endParaRPr lang="en-US" sz="2400" dirty="0"/>
          </a:p>
        </p:txBody>
      </p:sp>
      <p:sp>
        <p:nvSpPr>
          <p:cNvPr id="7" name="Title 6"/>
          <p:cNvSpPr>
            <a:spLocks noGrp="1"/>
          </p:cNvSpPr>
          <p:nvPr>
            <p:ph type="title"/>
          </p:nvPr>
        </p:nvSpPr>
        <p:spPr>
          <a:xfrm>
            <a:off x="304800" y="457200"/>
            <a:ext cx="8839200" cy="685800"/>
          </a:xfrm>
        </p:spPr>
        <p:txBody>
          <a:bodyPr/>
          <a:lstStyle/>
          <a:p>
            <a:r>
              <a:rPr lang="en-US" sz="3200" b="1" dirty="0" smtClean="0">
                <a:solidFill>
                  <a:srgbClr val="0033CC"/>
                </a:solidFill>
              </a:rPr>
              <a:t>Suggested Practice for SOL 4.5d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62000" y="5943600"/>
            <a:ext cx="38100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The tortoise crosses the finish line first.</a:t>
            </a:r>
            <a:endParaRPr lang="en-US" sz="1600" b="1" dirty="0"/>
          </a:p>
        </p:txBody>
      </p:sp>
      <p:cxnSp>
        <p:nvCxnSpPr>
          <p:cNvPr id="20" name="Straight Arrow Connector 19"/>
          <p:cNvCxnSpPr/>
          <p:nvPr/>
        </p:nvCxnSpPr>
        <p:spPr>
          <a:xfrm>
            <a:off x="2286000" y="3733800"/>
            <a:ext cx="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2286000" y="4648200"/>
            <a:ext cx="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2286000" y="5562600"/>
            <a:ext cx="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Rectangle 31"/>
          <p:cNvSpPr/>
          <p:nvPr/>
        </p:nvSpPr>
        <p:spPr>
          <a:xfrm>
            <a:off x="762000" y="3200400"/>
            <a:ext cx="38100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500" b="1" dirty="0" smtClean="0">
                <a:solidFill>
                  <a:srgbClr val="FF0000"/>
                </a:solidFill>
              </a:rPr>
              <a:t>The tortoise and the hare enter a race. </a:t>
            </a:r>
            <a:endParaRPr lang="en-US" sz="1500" b="1" dirty="0">
              <a:solidFill>
                <a:srgbClr val="FF0000"/>
              </a:solidFill>
            </a:endParaRPr>
          </a:p>
        </p:txBody>
      </p:sp>
      <p:sp>
        <p:nvSpPr>
          <p:cNvPr id="33" name="Rectangle 32"/>
          <p:cNvSpPr/>
          <p:nvPr/>
        </p:nvSpPr>
        <p:spPr>
          <a:xfrm>
            <a:off x="762000" y="4114800"/>
            <a:ext cx="38100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500" b="1" dirty="0" smtClean="0">
                <a:solidFill>
                  <a:srgbClr val="FF0000"/>
                </a:solidFill>
              </a:rPr>
              <a:t>The hare looks back to see the tortoise far in the distance. </a:t>
            </a:r>
            <a:endParaRPr lang="en-US" sz="1500" b="1" dirty="0">
              <a:solidFill>
                <a:srgbClr val="FF0000"/>
              </a:solidFill>
            </a:endParaRPr>
          </a:p>
        </p:txBody>
      </p:sp>
      <p:sp>
        <p:nvSpPr>
          <p:cNvPr id="37" name="Rectangle 36"/>
          <p:cNvSpPr/>
          <p:nvPr/>
        </p:nvSpPr>
        <p:spPr>
          <a:xfrm>
            <a:off x="762000" y="5029200"/>
            <a:ext cx="38100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500" b="1" dirty="0" smtClean="0">
                <a:solidFill>
                  <a:srgbClr val="FF0000"/>
                </a:solidFill>
              </a:rPr>
              <a:t>The hare chooses to nap because he is sure to win.</a:t>
            </a:r>
            <a:endParaRPr lang="en-US" sz="1500" b="1" dirty="0">
              <a:solidFill>
                <a:srgbClr val="FF0000"/>
              </a:solidFill>
            </a:endParaRPr>
          </a:p>
        </p:txBody>
      </p:sp>
      <p:sp>
        <p:nvSpPr>
          <p:cNvPr id="39" name="TextBox 38"/>
          <p:cNvSpPr txBox="1"/>
          <p:nvPr/>
        </p:nvSpPr>
        <p:spPr>
          <a:xfrm>
            <a:off x="6248400" y="2133600"/>
            <a:ext cx="1752600" cy="369332"/>
          </a:xfrm>
          <a:prstGeom prst="rect">
            <a:avLst/>
          </a:prstGeom>
          <a:noFill/>
        </p:spPr>
        <p:txBody>
          <a:bodyPr wrap="square" rtlCol="0">
            <a:spAutoFit/>
          </a:bodyPr>
          <a:lstStyle/>
          <a:p>
            <a:r>
              <a:rPr lang="en-US" b="1" dirty="0" smtClean="0">
                <a:latin typeface="+mn-lt"/>
              </a:rPr>
              <a:t>Story Events</a:t>
            </a:r>
            <a:endParaRPr lang="en-US" b="1" dirty="0">
              <a:latin typeface="+mn-lt"/>
            </a:endParaRPr>
          </a:p>
        </p:txBody>
      </p:sp>
      <p:sp>
        <p:nvSpPr>
          <p:cNvPr id="29" name="Rectangle 28"/>
          <p:cNvSpPr/>
          <p:nvPr/>
        </p:nvSpPr>
        <p:spPr>
          <a:xfrm>
            <a:off x="5105400" y="2590800"/>
            <a:ext cx="38100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500" b="1" dirty="0" smtClean="0"/>
              <a:t>The tortoise and the hare enter a race.</a:t>
            </a:r>
            <a:endParaRPr lang="en-US" sz="1500" b="1" dirty="0"/>
          </a:p>
        </p:txBody>
      </p:sp>
      <p:sp>
        <p:nvSpPr>
          <p:cNvPr id="31" name="Rectangle 30"/>
          <p:cNvSpPr/>
          <p:nvPr/>
        </p:nvSpPr>
        <p:spPr>
          <a:xfrm>
            <a:off x="5105400" y="3124200"/>
            <a:ext cx="38100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500" b="1" dirty="0" smtClean="0"/>
              <a:t>The tortoise enjoys watching the birds and butterflies along the path.</a:t>
            </a:r>
            <a:endParaRPr lang="en-US" sz="1500" b="1" dirty="0"/>
          </a:p>
        </p:txBody>
      </p:sp>
      <p:sp>
        <p:nvSpPr>
          <p:cNvPr id="38" name="Rectangle 37"/>
          <p:cNvSpPr/>
          <p:nvPr/>
        </p:nvSpPr>
        <p:spPr>
          <a:xfrm>
            <a:off x="5105400" y="3657600"/>
            <a:ext cx="38100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500" b="1" dirty="0" smtClean="0"/>
              <a:t>The hare laughs and claps his hands together in delight.</a:t>
            </a:r>
            <a:endParaRPr lang="en-US" sz="1500" b="1" dirty="0"/>
          </a:p>
        </p:txBody>
      </p:sp>
      <p:sp>
        <p:nvSpPr>
          <p:cNvPr id="40" name="Rectangle 39"/>
          <p:cNvSpPr/>
          <p:nvPr/>
        </p:nvSpPr>
        <p:spPr>
          <a:xfrm>
            <a:off x="5105400" y="4191000"/>
            <a:ext cx="38100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500" b="1" dirty="0" smtClean="0"/>
              <a:t>The tortoise and the hare watch the parade together after the race. </a:t>
            </a:r>
            <a:endParaRPr lang="en-US" sz="1500" b="1" dirty="0"/>
          </a:p>
        </p:txBody>
      </p:sp>
      <p:sp>
        <p:nvSpPr>
          <p:cNvPr id="41" name="Rectangle 40"/>
          <p:cNvSpPr/>
          <p:nvPr/>
        </p:nvSpPr>
        <p:spPr>
          <a:xfrm>
            <a:off x="5105400" y="4724400"/>
            <a:ext cx="38100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500" b="1" dirty="0" smtClean="0"/>
              <a:t>The hare looks back to see the tortoise far in the distance. </a:t>
            </a:r>
            <a:endParaRPr lang="en-US" sz="1500" b="1" dirty="0"/>
          </a:p>
        </p:txBody>
      </p:sp>
      <p:sp>
        <p:nvSpPr>
          <p:cNvPr id="42" name="Rectangle 41"/>
          <p:cNvSpPr/>
          <p:nvPr/>
        </p:nvSpPr>
        <p:spPr>
          <a:xfrm>
            <a:off x="5105400" y="5257800"/>
            <a:ext cx="38100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1500" b="1" dirty="0" smtClean="0"/>
              <a:t>The hare chooses to nap because he is sure to win.</a:t>
            </a:r>
            <a:endParaRPr lang="en-US" sz="1500" b="1"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30"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21</a:t>
            </a:fld>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68715"/>
    </mc:Choice>
    <mc:Fallback>
      <p:transition spd="slow" advTm="687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endParaRPr lang="en-US" sz="2000" dirty="0" smtClean="0"/>
          </a:p>
          <a:p>
            <a:pPr>
              <a:buNone/>
            </a:pPr>
            <a:endParaRPr lang="en-US" sz="2400" b="1" dirty="0" smtClean="0">
              <a:solidFill>
                <a:srgbClr val="002060"/>
              </a:solidFill>
              <a:latin typeface="+mj-lt"/>
            </a:endParaRPr>
          </a:p>
          <a:p>
            <a:pPr>
              <a:buNone/>
            </a:pPr>
            <a:r>
              <a:rPr lang="en-US" sz="2400" b="1" dirty="0" smtClean="0">
                <a:solidFill>
                  <a:srgbClr val="002060"/>
                </a:solidFill>
                <a:latin typeface="+mj-lt"/>
              </a:rPr>
              <a:t>          </a:t>
            </a: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4.6e</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62000" y="3886200"/>
            <a:ext cx="3352800" cy="2743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Important Details to Consider Before Adopting a Pet</a:t>
            </a:r>
          </a:p>
          <a:p>
            <a:pPr algn="ctr"/>
            <a:r>
              <a:rPr lang="en-US" dirty="0" smtClean="0"/>
              <a:t>_________________________</a:t>
            </a:r>
          </a:p>
          <a:p>
            <a:pPr algn="ctr"/>
            <a:r>
              <a:rPr lang="en-US" dirty="0" smtClean="0"/>
              <a:t>_________________________</a:t>
            </a:r>
          </a:p>
          <a:p>
            <a:pPr algn="ctr"/>
            <a:r>
              <a:rPr lang="en-US" dirty="0" smtClean="0"/>
              <a:t>_________________________</a:t>
            </a:r>
            <a:endParaRPr lang="en-US" dirty="0"/>
          </a:p>
        </p:txBody>
      </p:sp>
      <p:sp>
        <p:nvSpPr>
          <p:cNvPr id="24" name="Rectangle 23"/>
          <p:cNvSpPr/>
          <p:nvPr/>
        </p:nvSpPr>
        <p:spPr>
          <a:xfrm>
            <a:off x="457200" y="1371600"/>
            <a:ext cx="8001000" cy="18288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p:cNvSpPr/>
          <p:nvPr/>
        </p:nvSpPr>
        <p:spPr>
          <a:xfrm>
            <a:off x="457200" y="1371600"/>
            <a:ext cx="8001000" cy="1631216"/>
          </a:xfrm>
          <a:prstGeom prst="rect">
            <a:avLst/>
          </a:prstGeom>
        </p:spPr>
        <p:txBody>
          <a:bodyPr wrap="square">
            <a:spAutoFit/>
          </a:bodyPr>
          <a:lstStyle/>
          <a:p>
            <a:pPr marL="0" indent="0" algn="ctr">
              <a:buNone/>
            </a:pPr>
            <a:r>
              <a:rPr lang="en-US" sz="2000" b="1" u="sng" dirty="0" smtClean="0"/>
              <a:t>Which Pet is For You?</a:t>
            </a:r>
          </a:p>
          <a:p>
            <a:pPr marL="0" indent="0">
              <a:buNone/>
            </a:pPr>
            <a:r>
              <a:rPr lang="en-US" sz="1600" b="1" dirty="0" smtClean="0"/>
              <a:t>If you want to own a pet, it is important to know which one will be the best fit for you. For example, if you have a large yard or a park nearby, you may be able to adopt a big, energetic dog.  This is because your pet will be plenty of room for exercise.…</a:t>
            </a:r>
          </a:p>
          <a:p>
            <a:pPr marL="0" indent="0">
              <a:buNone/>
            </a:pPr>
            <a:r>
              <a:rPr lang="en-US" sz="1600" b="1" dirty="0" smtClean="0"/>
              <a:t>(You may refer to the complete paragraph on slide 10.)</a:t>
            </a:r>
            <a:endParaRPr lang="en-US" sz="1600" dirty="0" smtClean="0"/>
          </a:p>
        </p:txBody>
      </p:sp>
      <p:sp>
        <p:nvSpPr>
          <p:cNvPr id="26" name="TextBox 25"/>
          <p:cNvSpPr txBox="1"/>
          <p:nvPr/>
        </p:nvSpPr>
        <p:spPr>
          <a:xfrm>
            <a:off x="381000" y="3505200"/>
            <a:ext cx="4495800" cy="323165"/>
          </a:xfrm>
          <a:prstGeom prst="rect">
            <a:avLst/>
          </a:prstGeom>
          <a:noFill/>
        </p:spPr>
        <p:txBody>
          <a:bodyPr wrap="square" rtlCol="0">
            <a:spAutoFit/>
          </a:bodyPr>
          <a:lstStyle/>
          <a:p>
            <a:r>
              <a:rPr lang="en-US" sz="1500" b="1" dirty="0" smtClean="0"/>
              <a:t>Use the paragraph to complete these notes. </a:t>
            </a:r>
            <a:endParaRPr lang="en-US" sz="1500" b="1" dirty="0"/>
          </a:p>
        </p:txBody>
      </p:sp>
      <p:sp>
        <p:nvSpPr>
          <p:cNvPr id="27" name="Rectangle 26"/>
          <p:cNvSpPr/>
          <p:nvPr/>
        </p:nvSpPr>
        <p:spPr>
          <a:xfrm>
            <a:off x="4724400" y="3657600"/>
            <a:ext cx="38862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00" b="1" dirty="0" smtClean="0"/>
              <a:t>The amount of space the pet needs for exercise</a:t>
            </a:r>
            <a:endParaRPr lang="en-US" sz="1300" b="1" dirty="0"/>
          </a:p>
        </p:txBody>
      </p:sp>
      <p:sp>
        <p:nvSpPr>
          <p:cNvPr id="28" name="Rectangle 27"/>
          <p:cNvSpPr/>
          <p:nvPr/>
        </p:nvSpPr>
        <p:spPr>
          <a:xfrm>
            <a:off x="4724400" y="4038600"/>
            <a:ext cx="38862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00" b="1" dirty="0" smtClean="0"/>
              <a:t>The amount of time that is required for the pet’s care</a:t>
            </a:r>
            <a:endParaRPr lang="en-US" sz="1300" b="1" dirty="0"/>
          </a:p>
        </p:txBody>
      </p:sp>
      <p:sp>
        <p:nvSpPr>
          <p:cNvPr id="29" name="Rectangle 28"/>
          <p:cNvSpPr/>
          <p:nvPr/>
        </p:nvSpPr>
        <p:spPr>
          <a:xfrm>
            <a:off x="4724400" y="4419600"/>
            <a:ext cx="38862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00" b="1" dirty="0" smtClean="0"/>
              <a:t>The activities that you are willing to give up</a:t>
            </a:r>
            <a:endParaRPr lang="en-US" sz="1300" b="1" dirty="0"/>
          </a:p>
        </p:txBody>
      </p:sp>
      <p:sp>
        <p:nvSpPr>
          <p:cNvPr id="30" name="Rectangle 29"/>
          <p:cNvSpPr/>
          <p:nvPr/>
        </p:nvSpPr>
        <p:spPr>
          <a:xfrm>
            <a:off x="4724400" y="4800600"/>
            <a:ext cx="38862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00" b="1" dirty="0" smtClean="0"/>
              <a:t>The family members who want to feed the pet</a:t>
            </a:r>
            <a:endParaRPr lang="en-US" sz="1300" b="1" dirty="0"/>
          </a:p>
        </p:txBody>
      </p:sp>
      <p:sp>
        <p:nvSpPr>
          <p:cNvPr id="31" name="Rectangle 30"/>
          <p:cNvSpPr/>
          <p:nvPr/>
        </p:nvSpPr>
        <p:spPr>
          <a:xfrm>
            <a:off x="4724400" y="5181600"/>
            <a:ext cx="38862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00" b="1" dirty="0" smtClean="0"/>
              <a:t>The allergies that a family member may have</a:t>
            </a:r>
            <a:endParaRPr lang="en-US" sz="1300" b="1" dirty="0"/>
          </a:p>
        </p:txBody>
      </p:sp>
      <p:sp>
        <p:nvSpPr>
          <p:cNvPr id="20" name="Rectangle 19"/>
          <p:cNvSpPr/>
          <p:nvPr/>
        </p:nvSpPr>
        <p:spPr>
          <a:xfrm>
            <a:off x="4648200" y="5181600"/>
            <a:ext cx="4038600" cy="381000"/>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Rectangle 20"/>
          <p:cNvSpPr/>
          <p:nvPr/>
        </p:nvSpPr>
        <p:spPr>
          <a:xfrm>
            <a:off x="4648200" y="3657600"/>
            <a:ext cx="4038600" cy="381000"/>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Rectangle 21"/>
          <p:cNvSpPr/>
          <p:nvPr/>
        </p:nvSpPr>
        <p:spPr>
          <a:xfrm>
            <a:off x="4648200" y="4038600"/>
            <a:ext cx="4038600" cy="381000"/>
          </a:xfrm>
          <a:prstGeom prst="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32"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22</a:t>
            </a:fld>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42973"/>
    </mc:Choice>
    <mc:Fallback>
      <p:transition spd="slow" advTm="429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9"/>
                </p:tgtEl>
              </p:cMediaNode>
            </p:audio>
          </p:childTnLst>
        </p:cTn>
      </p:par>
    </p:tnLst>
    <p:bldLst>
      <p:bldP spid="20"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74072" y="1570037"/>
            <a:ext cx="8728364" cy="4525963"/>
          </a:xfrm>
        </p:spPr>
        <p:txBody>
          <a:bodyPr/>
          <a:lstStyle/>
          <a:p>
            <a:pPr>
              <a:lnSpc>
                <a:spcPct val="150000"/>
              </a:lnSpc>
              <a:buNone/>
            </a:pPr>
            <a:r>
              <a:rPr lang="en-US" sz="2400" b="1" dirty="0" smtClean="0">
                <a:latin typeface="+mj-lt"/>
              </a:rPr>
              <a:t>Suggestions:</a:t>
            </a:r>
          </a:p>
          <a:p>
            <a:pPr marL="0">
              <a:lnSpc>
                <a:spcPct val="150000"/>
              </a:lnSpc>
              <a:spcBef>
                <a:spcPts val="0"/>
              </a:spcBef>
            </a:pPr>
            <a:r>
              <a:rPr lang="en-US" sz="2400" b="1" dirty="0" smtClean="0">
                <a:latin typeface="+mj-lt"/>
              </a:rPr>
              <a:t>Which sentence is the best summary of paragraph ____?</a:t>
            </a:r>
          </a:p>
          <a:p>
            <a:pPr marL="0">
              <a:lnSpc>
                <a:spcPct val="150000"/>
              </a:lnSpc>
              <a:spcBef>
                <a:spcPts val="0"/>
              </a:spcBef>
              <a:defRPr/>
            </a:pPr>
            <a:r>
              <a:rPr lang="en-US" sz="2400" b="1" dirty="0" smtClean="0"/>
              <a:t>Which sentence best summarizes the information in </a:t>
            </a:r>
          </a:p>
          <a:p>
            <a:pPr marL="0">
              <a:lnSpc>
                <a:spcPct val="150000"/>
              </a:lnSpc>
              <a:spcBef>
                <a:spcPts val="0"/>
              </a:spcBef>
              <a:buNone/>
              <a:defRPr/>
            </a:pPr>
            <a:r>
              <a:rPr lang="en-US" sz="2400" b="1" dirty="0" smtClean="0"/>
              <a:t>      paragraphs </a:t>
            </a:r>
            <a:r>
              <a:rPr lang="en-US" sz="2400" b="1" i="1" dirty="0" smtClean="0"/>
              <a:t>__</a:t>
            </a:r>
            <a:r>
              <a:rPr lang="en-US" sz="2400" b="1" dirty="0" smtClean="0"/>
              <a:t> and __?</a:t>
            </a:r>
          </a:p>
          <a:p>
            <a:pPr marL="0">
              <a:lnSpc>
                <a:spcPct val="150000"/>
              </a:lnSpc>
              <a:spcBef>
                <a:spcPts val="0"/>
              </a:spcBef>
              <a:defRPr/>
            </a:pPr>
            <a:r>
              <a:rPr lang="en-US" sz="2400" b="1" dirty="0" smtClean="0"/>
              <a:t>Select the statements most important to include in a summary.</a:t>
            </a:r>
          </a:p>
          <a:p>
            <a:pPr marL="0">
              <a:lnSpc>
                <a:spcPct val="150000"/>
              </a:lnSpc>
              <a:spcBef>
                <a:spcPts val="0"/>
              </a:spcBef>
              <a:defRPr/>
            </a:pPr>
            <a:r>
              <a:rPr lang="en-US" sz="2400" b="1" dirty="0" smtClean="0"/>
              <a:t>What is the best summary of the flier? </a:t>
            </a:r>
          </a:p>
          <a:p>
            <a:pPr marL="0">
              <a:lnSpc>
                <a:spcPct val="150000"/>
              </a:lnSpc>
              <a:spcBef>
                <a:spcPts val="0"/>
              </a:spcBef>
              <a:defRPr/>
            </a:pPr>
            <a:r>
              <a:rPr lang="en-US" sz="2400" b="1" dirty="0" smtClean="0"/>
              <a:t>Complete this web.</a:t>
            </a: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 Suggested Practice for SOL 4.5d and 4.6e </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23</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15599"/>
    </mc:Choice>
    <mc:Fallback>
      <p:transition spd="slow" advTm="155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371600"/>
            <a:ext cx="8229600" cy="4525963"/>
          </a:xfrm>
        </p:spPr>
        <p:txBody>
          <a:bodyPr/>
          <a:lstStyle/>
          <a:p>
            <a:pPr>
              <a:buNone/>
            </a:pPr>
            <a:r>
              <a:rPr lang="en-US" sz="2400" b="1" dirty="0" smtClean="0">
                <a:latin typeface="+mj-lt"/>
              </a:rPr>
              <a:t>SOL 4.5</a:t>
            </a:r>
          </a:p>
          <a:p>
            <a:pPr>
              <a:buNone/>
            </a:pPr>
            <a:r>
              <a:rPr lang="en-US" sz="2400" b="1" dirty="0" smtClean="0">
                <a:latin typeface="+mj-lt"/>
              </a:rPr>
              <a:t>The student will read and demonstrate comprehension of </a:t>
            </a:r>
          </a:p>
          <a:p>
            <a:pPr>
              <a:buNone/>
            </a:pPr>
            <a:r>
              <a:rPr lang="en-US" sz="2400" b="1" dirty="0" smtClean="0">
                <a:latin typeface="+mj-lt"/>
              </a:rPr>
              <a:t>fictional texts, narrative nonfiction texts, and poetry.</a:t>
            </a:r>
          </a:p>
          <a:p>
            <a:pPr>
              <a:buNone/>
            </a:pPr>
            <a:r>
              <a:rPr lang="en-US" sz="2400" b="1" dirty="0" smtClean="0">
                <a:solidFill>
                  <a:srgbClr val="0070C0"/>
                </a:solidFill>
                <a:latin typeface="+mj-lt"/>
              </a:rPr>
              <a:t>e) Identify the problem and solution.</a:t>
            </a: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Identifying Problem – Solution </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7"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24</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26243"/>
    </mc:Choice>
    <mc:Fallback>
      <p:transition spd="slow" advTm="262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371601"/>
            <a:ext cx="8229600" cy="4724400"/>
          </a:xfrm>
        </p:spPr>
        <p:txBody>
          <a:bodyPr/>
          <a:lstStyle/>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4.5e</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059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7200" y="5071312"/>
            <a:ext cx="7924800" cy="1661993"/>
          </a:xfrm>
          <a:prstGeom prst="rect">
            <a:avLst/>
          </a:prstGeom>
        </p:spPr>
        <p:txBody>
          <a:bodyPr wrap="square">
            <a:spAutoFit/>
          </a:bodyPr>
          <a:lstStyle/>
          <a:p>
            <a:endParaRPr lang="en-US" sz="1600" b="1" dirty="0" smtClean="0"/>
          </a:p>
          <a:p>
            <a:r>
              <a:rPr lang="en-US" b="1" dirty="0" smtClean="0">
                <a:latin typeface="+mn-lt"/>
              </a:rPr>
              <a:t>The children first realize there is a problem when they--</a:t>
            </a:r>
          </a:p>
          <a:p>
            <a:endParaRPr lang="en-US" b="1" dirty="0" smtClean="0">
              <a:latin typeface="+mn-lt"/>
            </a:endParaRPr>
          </a:p>
          <a:p>
            <a:r>
              <a:rPr lang="en-US" b="1" dirty="0" smtClean="0">
                <a:latin typeface="+mn-lt"/>
              </a:rPr>
              <a:t>a)  see  a bird nest on the ground          c)  see tree branches on the ground</a:t>
            </a:r>
          </a:p>
          <a:p>
            <a:r>
              <a:rPr lang="en-US" b="1" dirty="0" smtClean="0">
                <a:latin typeface="+mn-lt"/>
              </a:rPr>
              <a:t>b)  find baby birds out of the nest         d) hear a noise in the front yard</a:t>
            </a:r>
          </a:p>
          <a:p>
            <a:endParaRPr lang="en-US" sz="1400" dirty="0"/>
          </a:p>
        </p:txBody>
      </p:sp>
      <p:sp>
        <p:nvSpPr>
          <p:cNvPr id="18" name="Rounded Rectangle 17"/>
          <p:cNvSpPr/>
          <p:nvPr/>
        </p:nvSpPr>
        <p:spPr>
          <a:xfrm>
            <a:off x="4114800" y="6172200"/>
            <a:ext cx="32766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09600" y="1371600"/>
            <a:ext cx="8153400" cy="3970318"/>
          </a:xfrm>
          <a:prstGeom prst="rect">
            <a:avLst/>
          </a:prstGeom>
          <a:noFill/>
        </p:spPr>
        <p:txBody>
          <a:bodyPr wrap="square" rtlCol="0">
            <a:spAutoFit/>
          </a:bodyPr>
          <a:lstStyle/>
          <a:p>
            <a:r>
              <a:rPr lang="en-US" sz="1400" b="1" dirty="0" smtClean="0"/>
              <a:t>Abby was wheeling her bike out of the garage when she heard some squeaking sounds coming from the front yard. Her brother, holding his skateboard, walked over to investigate. </a:t>
            </a:r>
          </a:p>
          <a:p>
            <a:endParaRPr lang="en-US" sz="1400" b="1" dirty="0" smtClean="0"/>
          </a:p>
          <a:p>
            <a:r>
              <a:rPr lang="en-US" sz="1400" b="1" dirty="0" smtClean="0"/>
              <a:t>“Hey look!” she heard Liam yell. She let go of her bike when she saw what her little brother was pointing to—three tiny baby birds huddled together on the wet grass, chirping. Abby looked around and saw that some branches had been knocked off the pear tree and were scattered all over the yard, along with leaves and twigs. </a:t>
            </a:r>
          </a:p>
          <a:p>
            <a:endParaRPr lang="en-US" sz="1400" b="1" dirty="0" smtClean="0"/>
          </a:p>
          <a:p>
            <a:r>
              <a:rPr lang="en-US" sz="1400" b="1" dirty="0" smtClean="0"/>
              <a:t>“Oh no,” she said, stepping closer to the baby birds. They were just starting to get their feathers, and they looked cold and wet. “Their nest must have fallen out of the tree in the thunderstorm!”</a:t>
            </a:r>
          </a:p>
          <a:p>
            <a:r>
              <a:rPr lang="en-US" sz="1400" b="1" dirty="0" smtClean="0"/>
              <a:t> </a:t>
            </a:r>
          </a:p>
          <a:p>
            <a:r>
              <a:rPr lang="en-US" sz="1400" b="1" dirty="0" smtClean="0"/>
              <a:t>“Poor birds,” Liam said, kneeling down by the birds and reaching out his hand to touch one.</a:t>
            </a:r>
          </a:p>
          <a:p>
            <a:endParaRPr lang="en-US" sz="1400" b="1" dirty="0" smtClean="0"/>
          </a:p>
          <a:p>
            <a:r>
              <a:rPr lang="en-US" sz="1400" b="1" dirty="0" smtClean="0"/>
              <a:t>“No!” shouted Abby. “You can’t touch baby birds! If you do then the mother bird won’t come back to take care of them!” Liam pulled his hand back, and Abby ran back inside to get Mom. </a:t>
            </a:r>
          </a:p>
          <a:p>
            <a:endParaRPr lang="en-US" sz="1400" dirty="0" smtClean="0"/>
          </a:p>
          <a:p>
            <a:endParaRPr lang="en-US" sz="1400" dirty="0"/>
          </a:p>
        </p:txBody>
      </p:sp>
      <p:sp>
        <p:nvSpPr>
          <p:cNvPr id="22" name="Rectangle 21"/>
          <p:cNvSpPr/>
          <p:nvPr/>
        </p:nvSpPr>
        <p:spPr>
          <a:xfrm>
            <a:off x="457200" y="1295400"/>
            <a:ext cx="8458200" cy="37338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9"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25</a:t>
            </a:fld>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28249"/>
    </mc:Choice>
    <mc:Fallback>
      <p:transition spd="slow" advTm="282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81000" y="1447800"/>
            <a:ext cx="8229600" cy="4525963"/>
          </a:xfrm>
        </p:spPr>
        <p:txBody>
          <a:bodyPr/>
          <a:lstStyle/>
          <a:p>
            <a:pPr eaLnBrk="1" fontAlgn="auto" hangingPunct="1">
              <a:lnSpc>
                <a:spcPct val="150000"/>
              </a:lnSpc>
              <a:spcAft>
                <a:spcPts val="0"/>
              </a:spcAft>
              <a:buClr>
                <a:schemeClr val="accent3"/>
              </a:buClr>
              <a:buNone/>
              <a:defRPr/>
            </a:pPr>
            <a:r>
              <a:rPr lang="en-US" sz="2400" b="1" dirty="0" smtClean="0">
                <a:latin typeface="+mj-lt"/>
              </a:rPr>
              <a:t>Suggestions:</a:t>
            </a:r>
          </a:p>
          <a:p>
            <a:pPr marL="0">
              <a:lnSpc>
                <a:spcPct val="150000"/>
              </a:lnSpc>
              <a:spcBef>
                <a:spcPts val="0"/>
              </a:spcBef>
            </a:pPr>
            <a:r>
              <a:rPr lang="en-US" sz="2400" b="1" dirty="0" smtClean="0">
                <a:latin typeface="+mj-lt"/>
              </a:rPr>
              <a:t>What problem does ____ solve with  _____’s help?</a:t>
            </a:r>
          </a:p>
          <a:p>
            <a:pPr marL="0">
              <a:lnSpc>
                <a:spcPct val="150000"/>
              </a:lnSpc>
              <a:spcBef>
                <a:spcPts val="0"/>
              </a:spcBef>
            </a:pPr>
            <a:r>
              <a:rPr lang="en-US" sz="2400" b="1" dirty="0" smtClean="0">
                <a:latin typeface="+mj-lt"/>
              </a:rPr>
              <a:t>How does ____ finally solve the problem?</a:t>
            </a:r>
          </a:p>
          <a:p>
            <a:pPr marL="0">
              <a:lnSpc>
                <a:spcPct val="150000"/>
              </a:lnSpc>
              <a:spcBef>
                <a:spcPts val="0"/>
              </a:spcBef>
            </a:pPr>
            <a:r>
              <a:rPr lang="en-US" sz="2400" b="1" dirty="0" smtClean="0">
                <a:latin typeface="+mj-lt"/>
              </a:rPr>
              <a:t>Which sentences identify the problem in the story?</a:t>
            </a:r>
          </a:p>
          <a:p>
            <a:pPr marL="0">
              <a:lnSpc>
                <a:spcPct val="150000"/>
              </a:lnSpc>
              <a:spcBef>
                <a:spcPts val="0"/>
              </a:spcBef>
            </a:pPr>
            <a:r>
              <a:rPr lang="en-US" sz="2400" b="1" dirty="0" smtClean="0">
                <a:latin typeface="+mj-lt"/>
              </a:rPr>
              <a:t>What is the main problem?</a:t>
            </a:r>
          </a:p>
          <a:p>
            <a:pPr marL="0">
              <a:lnSpc>
                <a:spcPct val="150000"/>
              </a:lnSpc>
              <a:spcBef>
                <a:spcPts val="0"/>
              </a:spcBef>
            </a:pPr>
            <a:r>
              <a:rPr lang="en-US" sz="2400" b="1" dirty="0" smtClean="0">
                <a:latin typeface="+mj-lt"/>
              </a:rPr>
              <a:t>Which question identifies the problem in the story?</a:t>
            </a:r>
          </a:p>
          <a:p>
            <a:pPr>
              <a:lnSpc>
                <a:spcPct val="150000"/>
              </a:lnSpc>
              <a:buNone/>
            </a:pPr>
            <a:endParaRPr lang="en-US" sz="2400" b="1" dirty="0" smtClean="0">
              <a:latin typeface="+mj-lt"/>
            </a:endParaRPr>
          </a:p>
          <a:p>
            <a:pPr>
              <a:lnSpc>
                <a:spcPct val="150000"/>
              </a:lnSpc>
              <a:buNone/>
            </a:pPr>
            <a:endParaRPr lang="en-US" sz="2400" b="1" dirty="0" smtClean="0">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 Suggested Practice for SOL 4.5e</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26</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17659"/>
    </mc:Choice>
    <mc:Fallback>
      <p:transition spd="slow" advTm="176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61211" y="6248400"/>
            <a:ext cx="533400" cy="365125"/>
          </a:xfrm>
        </p:spPr>
        <p:txBody>
          <a:bodyPr/>
          <a:lstStyle/>
          <a:p>
            <a:pPr>
              <a:defRPr/>
            </a:pPr>
            <a:fld id="{3A958E7F-F2CE-4013-8E7C-D4FF21256298}" type="slidenum">
              <a:rPr lang="en-US" smtClean="0"/>
              <a:pPr>
                <a:defRPr/>
              </a:pPr>
              <a:t>27</a:t>
            </a:fld>
            <a:endParaRPr lang="en-US"/>
          </a:p>
        </p:txBody>
      </p:sp>
      <p:cxnSp>
        <p:nvCxnSpPr>
          <p:cNvPr id="5" name="Straight Connector 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sz="3200" b="1" dirty="0" smtClean="0">
                <a:solidFill>
                  <a:srgbClr val="0033CC"/>
                </a:solidFill>
              </a:rPr>
              <a:t>Identifying Cause and Effect Relationships</a:t>
            </a:r>
            <a:endParaRPr lang="en-US" sz="3200" b="1" dirty="0">
              <a:solidFill>
                <a:srgbClr val="0033CC"/>
              </a:solidFill>
            </a:endParaRPr>
          </a:p>
        </p:txBody>
      </p:sp>
      <p:sp>
        <p:nvSpPr>
          <p:cNvPr id="8" name="Content Placeholder 12"/>
          <p:cNvSpPr>
            <a:spLocks noGrp="1"/>
          </p:cNvSpPr>
          <p:nvPr>
            <p:ph idx="1"/>
          </p:nvPr>
        </p:nvSpPr>
        <p:spPr/>
        <p:txBody>
          <a:bodyPr/>
          <a:lstStyle/>
          <a:p>
            <a:pPr>
              <a:buNone/>
            </a:pPr>
            <a:r>
              <a:rPr lang="en-US" sz="2400" b="1" dirty="0" smtClean="0">
                <a:latin typeface="+mj-lt"/>
              </a:rPr>
              <a:t>SOL 4.5 </a:t>
            </a:r>
          </a:p>
          <a:p>
            <a:pPr>
              <a:buNone/>
            </a:pPr>
            <a:r>
              <a:rPr lang="en-US" sz="2400" b="1" dirty="0" smtClean="0">
                <a:latin typeface="+mj-lt"/>
              </a:rPr>
              <a:t>The student will read and demonstrate comprehension of </a:t>
            </a:r>
          </a:p>
          <a:p>
            <a:pPr>
              <a:buNone/>
            </a:pPr>
            <a:r>
              <a:rPr lang="en-US" sz="2400" b="1" dirty="0" smtClean="0">
                <a:latin typeface="+mj-lt"/>
              </a:rPr>
              <a:t>fictional texts, narrative nonfiction texts, and poetry.</a:t>
            </a:r>
          </a:p>
          <a:p>
            <a:pPr>
              <a:buNone/>
            </a:pPr>
            <a:r>
              <a:rPr lang="en-US" sz="2400" b="1" dirty="0" smtClean="0">
                <a:solidFill>
                  <a:srgbClr val="0070C0"/>
                </a:solidFill>
                <a:latin typeface="+mj-lt"/>
              </a:rPr>
              <a:t> j) Identify cause and effect relationships.</a:t>
            </a:r>
          </a:p>
          <a:p>
            <a:pPr>
              <a:buNone/>
            </a:pPr>
            <a:endParaRPr lang="en-US" sz="2400" b="1" dirty="0" smtClean="0">
              <a:solidFill>
                <a:srgbClr val="002060"/>
              </a:solidFill>
              <a:latin typeface="+mj-lt"/>
            </a:endParaRPr>
          </a:p>
          <a:p>
            <a:pPr>
              <a:buNone/>
            </a:pPr>
            <a:r>
              <a:rPr lang="en-US" sz="2400" b="1" dirty="0" smtClean="0">
                <a:latin typeface="+mj-lt"/>
              </a:rPr>
              <a:t>SOL 4.6</a:t>
            </a:r>
          </a:p>
          <a:p>
            <a:pPr>
              <a:buNone/>
            </a:pPr>
            <a:r>
              <a:rPr lang="en-US" sz="2400" b="1" dirty="0" smtClean="0">
                <a:latin typeface="+mj-lt"/>
              </a:rPr>
              <a:t>The student will read and demonstrate comprehension of </a:t>
            </a:r>
          </a:p>
          <a:p>
            <a:pPr>
              <a:buNone/>
            </a:pPr>
            <a:r>
              <a:rPr lang="en-US" sz="2400" b="1" dirty="0" smtClean="0">
                <a:latin typeface="+mj-lt"/>
              </a:rPr>
              <a:t>nonfiction texts.</a:t>
            </a:r>
          </a:p>
          <a:p>
            <a:pPr>
              <a:buNone/>
            </a:pPr>
            <a:r>
              <a:rPr lang="en-US" sz="2400" b="1" dirty="0" smtClean="0">
                <a:solidFill>
                  <a:srgbClr val="0070C0"/>
                </a:solidFill>
                <a:latin typeface="+mj-lt"/>
              </a:rPr>
              <a:t> g) Distinguish between cause and effect.</a:t>
            </a:r>
          </a:p>
        </p:txBody>
      </p:sp>
      <p:pic>
        <p:nvPicPr>
          <p:cNvPr id="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pic>
        <p:nvPicPr>
          <p:cNvPr id="11" name="Audio 10">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xmlns="" val="3909353940"/>
      </p:ext>
    </p:extLst>
  </p:cSld>
  <p:clrMapOvr>
    <a:masterClrMapping/>
  </p:clrMapOvr>
  <mc:AlternateContent xmlns:mc="http://schemas.openxmlformats.org/markup-compatibility/2006">
    <mc:Choice xmlns:p14="http://schemas.microsoft.com/office/powerpoint/2010/main" xmlns="" Requires="p14">
      <p:transition spd="slow" p14:dur="2000" advTm="61256"/>
    </mc:Choice>
    <mc:Fallback>
      <p:transition spd="slow" advTm="612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4.5J</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 y="2286000"/>
            <a:ext cx="8305800" cy="2585323"/>
          </a:xfrm>
          <a:prstGeom prst="rect">
            <a:avLst/>
          </a:prstGeom>
          <a:noFill/>
          <a:ln>
            <a:solidFill>
              <a:schemeClr val="tx1"/>
            </a:solidFill>
          </a:ln>
        </p:spPr>
        <p:txBody>
          <a:bodyPr wrap="square" rtlCol="0">
            <a:spAutoFit/>
          </a:bodyPr>
          <a:lstStyle/>
          <a:p>
            <a:pPr>
              <a:buNone/>
            </a:pPr>
            <a:r>
              <a:rPr lang="en-US" b="1" dirty="0" smtClean="0">
                <a:latin typeface="+mn-lt"/>
              </a:rPr>
              <a:t>“I hope this works,” Liam said, looking questioningly at the funny margarine         </a:t>
            </a:r>
          </a:p>
          <a:p>
            <a:pPr>
              <a:buNone/>
            </a:pPr>
            <a:r>
              <a:rPr lang="en-US" b="1" dirty="0" smtClean="0">
                <a:latin typeface="+mn-lt"/>
              </a:rPr>
              <a:t>tub nest.</a:t>
            </a:r>
          </a:p>
          <a:p>
            <a:pPr>
              <a:buNone/>
            </a:pPr>
            <a:endParaRPr lang="en-US" b="1" dirty="0" smtClean="0">
              <a:latin typeface="+mn-lt"/>
            </a:endParaRPr>
          </a:p>
          <a:p>
            <a:pPr>
              <a:buNone/>
            </a:pPr>
            <a:r>
              <a:rPr lang="en-US" b="1" dirty="0" smtClean="0">
                <a:latin typeface="+mn-lt"/>
              </a:rPr>
              <a:t>“How do you know so much about baby birds?” Abby wondered.  </a:t>
            </a:r>
          </a:p>
          <a:p>
            <a:pPr>
              <a:buNone/>
            </a:pPr>
            <a:endParaRPr lang="en-US" b="1" dirty="0" smtClean="0">
              <a:latin typeface="+mn-lt"/>
            </a:endParaRPr>
          </a:p>
          <a:p>
            <a:pPr>
              <a:buNone/>
            </a:pPr>
            <a:r>
              <a:rPr lang="en-US" b="1" dirty="0" smtClean="0">
                <a:latin typeface="+mn-lt"/>
              </a:rPr>
              <a:t> Mom smiled. “Because the same thing happened once when I was a little girl. It’s not that rare for baby birds to fall out of their nests. When I found some after a storm, just like you two, my parents called a wildlife rehabilitator and they told us what to do to help those babies, and it worked. I hope it works this time too.”</a:t>
            </a:r>
            <a:endParaRPr lang="en-US" dirty="0">
              <a:latin typeface="+mn-lt"/>
            </a:endParaRPr>
          </a:p>
        </p:txBody>
      </p:sp>
      <p:sp>
        <p:nvSpPr>
          <p:cNvPr id="18" name="TextBox 17"/>
          <p:cNvSpPr txBox="1"/>
          <p:nvPr/>
        </p:nvSpPr>
        <p:spPr>
          <a:xfrm>
            <a:off x="381000" y="1371600"/>
            <a:ext cx="8229600" cy="1107996"/>
          </a:xfrm>
          <a:prstGeom prst="rect">
            <a:avLst/>
          </a:prstGeom>
          <a:noFill/>
        </p:spPr>
        <p:txBody>
          <a:bodyPr wrap="square" rtlCol="0">
            <a:spAutoFit/>
          </a:bodyPr>
          <a:lstStyle/>
          <a:p>
            <a:r>
              <a:rPr lang="en-US" sz="2400" b="1" dirty="0" smtClean="0">
                <a:solidFill>
                  <a:srgbClr val="0070C0"/>
                </a:solidFill>
                <a:latin typeface="+mn-lt"/>
              </a:rPr>
              <a:t>Students need additional practice identifying cause and effect relationships. </a:t>
            </a:r>
          </a:p>
          <a:p>
            <a:endParaRPr lang="en-US" dirty="0"/>
          </a:p>
        </p:txBody>
      </p:sp>
      <p:sp>
        <p:nvSpPr>
          <p:cNvPr id="19" name="TextBox 18"/>
          <p:cNvSpPr txBox="1"/>
          <p:nvPr/>
        </p:nvSpPr>
        <p:spPr>
          <a:xfrm>
            <a:off x="401782" y="4986653"/>
            <a:ext cx="8686800" cy="1631216"/>
          </a:xfrm>
          <a:prstGeom prst="rect">
            <a:avLst/>
          </a:prstGeom>
          <a:noFill/>
        </p:spPr>
        <p:txBody>
          <a:bodyPr wrap="square" rtlCol="0">
            <a:spAutoFit/>
          </a:bodyPr>
          <a:lstStyle/>
          <a:p>
            <a:pPr>
              <a:buNone/>
            </a:pPr>
            <a:r>
              <a:rPr lang="en-US" sz="2000" b="1" dirty="0" smtClean="0">
                <a:latin typeface="+mn-lt"/>
              </a:rPr>
              <a:t>Why does Mom know how to help the birds?</a:t>
            </a:r>
          </a:p>
          <a:p>
            <a:pPr marL="457200" indent="-457200">
              <a:buFont typeface="+mj-lt"/>
              <a:buAutoNum type="alphaLcParenR"/>
            </a:pPr>
            <a:r>
              <a:rPr lang="en-US" sz="2000" b="1" dirty="0" smtClean="0">
                <a:latin typeface="+mn-lt"/>
              </a:rPr>
              <a:t>Mom is a scientist who studies birds.     </a:t>
            </a:r>
          </a:p>
          <a:p>
            <a:pPr marL="457200" indent="-457200">
              <a:buFont typeface="+mj-lt"/>
              <a:buAutoNum type="alphaLcParenR"/>
            </a:pPr>
            <a:r>
              <a:rPr lang="en-US" sz="2000" b="1" dirty="0">
                <a:latin typeface="+mn-lt"/>
              </a:rPr>
              <a:t>Mom likes to feed and watch birds.</a:t>
            </a:r>
            <a:r>
              <a:rPr lang="en-US" sz="2000" b="1" dirty="0">
                <a:solidFill>
                  <a:srgbClr val="FF0000"/>
                </a:solidFill>
                <a:latin typeface="+mn-lt"/>
              </a:rPr>
              <a:t>  </a:t>
            </a:r>
          </a:p>
          <a:p>
            <a:pPr marL="457200" indent="-457200">
              <a:buFont typeface="+mj-lt"/>
              <a:buAutoNum type="alphaLcParenR"/>
            </a:pPr>
            <a:r>
              <a:rPr lang="en-US" sz="2000" b="1" dirty="0" smtClean="0">
                <a:latin typeface="+mn-lt"/>
              </a:rPr>
              <a:t>Mom found a baby bird when she was younger.                      </a:t>
            </a:r>
          </a:p>
          <a:p>
            <a:pPr marL="457200" indent="-457200">
              <a:buFont typeface="+mj-lt"/>
              <a:buAutoNum type="alphaLcParenR"/>
            </a:pPr>
            <a:r>
              <a:rPr lang="en-US" sz="2000" b="1" dirty="0" smtClean="0">
                <a:latin typeface="+mn-lt"/>
              </a:rPr>
              <a:t>Mom worked in a wildlife preserve with her parents.        </a:t>
            </a:r>
            <a:endParaRPr lang="en-US" sz="2000" b="1" dirty="0">
              <a:latin typeface="+mn-lt"/>
            </a:endParaRPr>
          </a:p>
        </p:txBody>
      </p:sp>
      <p:sp>
        <p:nvSpPr>
          <p:cNvPr id="22" name="Rounded Rectangle 21"/>
          <p:cNvSpPr/>
          <p:nvPr/>
        </p:nvSpPr>
        <p:spPr>
          <a:xfrm>
            <a:off x="443343" y="5957455"/>
            <a:ext cx="5611091"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21"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28</a:t>
            </a:fld>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29877"/>
    </mc:Choice>
    <mc:Fallback>
      <p:transition spd="slow" advTm="298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p:nvPr/>
        </p:nvCxnSpPr>
        <p:spPr>
          <a:xfrm>
            <a:off x="2971800" y="4876800"/>
            <a:ext cx="990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itle 6"/>
          <p:cNvSpPr>
            <a:spLocks noGrp="1"/>
          </p:cNvSpPr>
          <p:nvPr>
            <p:ph type="title"/>
          </p:nvPr>
        </p:nvSpPr>
        <p:spPr>
          <a:xfrm>
            <a:off x="304800" y="457200"/>
            <a:ext cx="8839200" cy="762000"/>
          </a:xfrm>
        </p:spPr>
        <p:txBody>
          <a:bodyPr/>
          <a:lstStyle/>
          <a:p>
            <a:r>
              <a:rPr lang="en-US" sz="3200" b="1" dirty="0" smtClean="0">
                <a:solidFill>
                  <a:srgbClr val="0033CC"/>
                </a:solidFill>
              </a:rPr>
              <a:t> Suggested Practice for SOL 4.5J</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38200" y="4648200"/>
            <a:ext cx="21336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t>Cause</a:t>
            </a:r>
            <a:endParaRPr lang="en-US" sz="1200" b="1" dirty="0"/>
          </a:p>
        </p:txBody>
      </p:sp>
      <p:sp>
        <p:nvSpPr>
          <p:cNvPr id="14" name="Rectangle 13"/>
          <p:cNvSpPr/>
          <p:nvPr/>
        </p:nvSpPr>
        <p:spPr>
          <a:xfrm>
            <a:off x="3962400" y="4648200"/>
            <a:ext cx="23622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smtClean="0"/>
              <a:t>The five thousand fans are cheering loudly.</a:t>
            </a:r>
            <a:endParaRPr lang="en-US" sz="1200" b="1" dirty="0"/>
          </a:p>
        </p:txBody>
      </p:sp>
      <p:sp>
        <p:nvSpPr>
          <p:cNvPr id="23" name="TextBox 22"/>
          <p:cNvSpPr txBox="1"/>
          <p:nvPr/>
        </p:nvSpPr>
        <p:spPr>
          <a:xfrm>
            <a:off x="381000" y="4114801"/>
            <a:ext cx="7772400" cy="1261884"/>
          </a:xfrm>
          <a:prstGeom prst="rect">
            <a:avLst/>
          </a:prstGeom>
          <a:noFill/>
        </p:spPr>
        <p:txBody>
          <a:bodyPr wrap="square" rtlCol="0">
            <a:spAutoFit/>
          </a:bodyPr>
          <a:lstStyle/>
          <a:p>
            <a:r>
              <a:rPr lang="en-US" sz="1600" b="1" dirty="0" smtClean="0">
                <a:latin typeface="+mn-lt"/>
              </a:rPr>
              <a:t>Choose the cause that correctly completes the relationship.</a:t>
            </a:r>
          </a:p>
          <a:p>
            <a:endParaRPr lang="en-US" sz="2000" b="1" dirty="0" smtClean="0">
              <a:latin typeface="+mn-lt"/>
            </a:endParaRPr>
          </a:p>
          <a:p>
            <a:endParaRPr lang="en-US" sz="2000" b="1" dirty="0" smtClean="0">
              <a:latin typeface="+mn-lt"/>
            </a:endParaRPr>
          </a:p>
          <a:p>
            <a:r>
              <a:rPr lang="en-US" sz="2000" b="1" dirty="0" smtClean="0">
                <a:latin typeface="+mn-lt"/>
              </a:rPr>
              <a:t> 					</a:t>
            </a:r>
          </a:p>
        </p:txBody>
      </p:sp>
      <p:sp>
        <p:nvSpPr>
          <p:cNvPr id="24" name="Rounded Rectangle 23"/>
          <p:cNvSpPr/>
          <p:nvPr/>
        </p:nvSpPr>
        <p:spPr>
          <a:xfrm>
            <a:off x="990600" y="6019800"/>
            <a:ext cx="2667000" cy="609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1000" y="5486400"/>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t>Blake tore the baseball.</a:t>
            </a:r>
            <a:endParaRPr lang="en-US" sz="1200" b="1" dirty="0"/>
          </a:p>
        </p:txBody>
      </p:sp>
      <p:sp>
        <p:nvSpPr>
          <p:cNvPr id="20" name="Rectangle 19"/>
          <p:cNvSpPr/>
          <p:nvPr/>
        </p:nvSpPr>
        <p:spPr>
          <a:xfrm>
            <a:off x="2743200" y="5486400"/>
            <a:ext cx="25146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t>Flynn amazed everyone.</a:t>
            </a:r>
            <a:endParaRPr lang="en-US" sz="1200" b="1" dirty="0"/>
          </a:p>
        </p:txBody>
      </p:sp>
      <p:sp>
        <p:nvSpPr>
          <p:cNvPr id="21" name="Rectangle 20"/>
          <p:cNvSpPr/>
          <p:nvPr/>
        </p:nvSpPr>
        <p:spPr>
          <a:xfrm>
            <a:off x="5334000" y="5486400"/>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t>Flynn and Jimmy are safe on base.</a:t>
            </a:r>
            <a:endParaRPr lang="en-US" sz="1200" b="1" dirty="0"/>
          </a:p>
        </p:txBody>
      </p:sp>
      <p:sp>
        <p:nvSpPr>
          <p:cNvPr id="22" name="Rectangle 21"/>
          <p:cNvSpPr/>
          <p:nvPr/>
        </p:nvSpPr>
        <p:spPr>
          <a:xfrm>
            <a:off x="1066800" y="6096000"/>
            <a:ext cx="25146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t>Casey is stepping up to bat.</a:t>
            </a:r>
            <a:endParaRPr lang="en-US" sz="1200" b="1" dirty="0"/>
          </a:p>
        </p:txBody>
      </p:sp>
      <p:sp>
        <p:nvSpPr>
          <p:cNvPr id="26" name="Rectangle 25"/>
          <p:cNvSpPr/>
          <p:nvPr/>
        </p:nvSpPr>
        <p:spPr>
          <a:xfrm>
            <a:off x="3733800" y="6096000"/>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t>The valley and mountain are rumbling.</a:t>
            </a:r>
            <a:endParaRPr lang="en-US" sz="1200" b="1" dirty="0"/>
          </a:p>
        </p:txBody>
      </p:sp>
      <p:sp>
        <p:nvSpPr>
          <p:cNvPr id="25" name="TextBox 24"/>
          <p:cNvSpPr txBox="1"/>
          <p:nvPr/>
        </p:nvSpPr>
        <p:spPr>
          <a:xfrm>
            <a:off x="1295400" y="1129367"/>
            <a:ext cx="5715000" cy="2985433"/>
          </a:xfrm>
          <a:prstGeom prst="rect">
            <a:avLst/>
          </a:prstGeom>
          <a:noFill/>
        </p:spPr>
        <p:txBody>
          <a:bodyPr wrap="square" rtlCol="0">
            <a:spAutoFit/>
          </a:bodyPr>
          <a:lstStyle/>
          <a:p>
            <a:pPr>
              <a:buNone/>
            </a:pPr>
            <a:r>
              <a:rPr lang="en-US" sz="1200" b="1" dirty="0" smtClean="0">
                <a:latin typeface="+mj-lt"/>
              </a:rPr>
              <a:t>from</a:t>
            </a:r>
            <a:r>
              <a:rPr lang="en-US" sz="1400" b="1" dirty="0" smtClean="0">
                <a:latin typeface="+mj-lt"/>
              </a:rPr>
              <a:t> </a:t>
            </a:r>
            <a:r>
              <a:rPr lang="en-US" sz="2000" b="1" i="1" dirty="0" smtClean="0">
                <a:latin typeface="+mj-lt"/>
              </a:rPr>
              <a:t>Casey at the Bat*</a:t>
            </a:r>
          </a:p>
          <a:p>
            <a:pPr>
              <a:buNone/>
            </a:pPr>
            <a:r>
              <a:rPr lang="en-US" sz="1400" b="1" dirty="0" smtClean="0">
                <a:latin typeface="+mj-lt"/>
              </a:rPr>
              <a:t>   </a:t>
            </a:r>
            <a:r>
              <a:rPr lang="en-US" sz="1200" b="1" dirty="0" smtClean="0">
                <a:latin typeface="+mj-lt"/>
              </a:rPr>
              <a:t>by</a:t>
            </a:r>
            <a:r>
              <a:rPr lang="en-US" sz="1400" b="1" dirty="0" smtClean="0">
                <a:latin typeface="+mj-lt"/>
              </a:rPr>
              <a:t> Ernest Lawrence Thayer</a:t>
            </a:r>
          </a:p>
          <a:p>
            <a:pPr>
              <a:buNone/>
            </a:pPr>
            <a:endParaRPr lang="en-US" sz="1400" dirty="0" smtClean="0">
              <a:latin typeface="+mj-lt"/>
            </a:endParaRPr>
          </a:p>
          <a:p>
            <a:r>
              <a:rPr lang="en-US" sz="1400" b="1" dirty="0" smtClean="0">
                <a:latin typeface="+mj-lt"/>
              </a:rPr>
              <a:t>But Flynn let drive a single, to the wonderment of all,</a:t>
            </a:r>
          </a:p>
          <a:p>
            <a:r>
              <a:rPr lang="en-US" sz="1400" b="1" dirty="0" smtClean="0">
                <a:latin typeface="+mj-lt"/>
              </a:rPr>
              <a:t>And Blake, the much </a:t>
            </a:r>
            <a:r>
              <a:rPr lang="en-US" sz="1400" b="1" dirty="0" err="1" smtClean="0">
                <a:latin typeface="+mj-lt"/>
              </a:rPr>
              <a:t>despisèd</a:t>
            </a:r>
            <a:r>
              <a:rPr lang="en-US" sz="1400" b="1" dirty="0" smtClean="0">
                <a:latin typeface="+mj-lt"/>
              </a:rPr>
              <a:t>, tore the cover off the ball;</a:t>
            </a:r>
          </a:p>
          <a:p>
            <a:r>
              <a:rPr lang="en-US" sz="1400" b="1" dirty="0" smtClean="0">
                <a:latin typeface="+mj-lt"/>
              </a:rPr>
              <a:t>And when the dust had lifted, and men saw what had occurred,</a:t>
            </a:r>
          </a:p>
          <a:p>
            <a:r>
              <a:rPr lang="en-US" sz="1400" b="1" dirty="0" smtClean="0">
                <a:latin typeface="+mj-lt"/>
              </a:rPr>
              <a:t>There was Jimmy safe at second and Flynn a-hugging third. </a:t>
            </a:r>
          </a:p>
          <a:p>
            <a:endParaRPr lang="en-US" sz="1400" b="1" dirty="0" smtClean="0">
              <a:latin typeface="+mj-lt"/>
            </a:endParaRPr>
          </a:p>
          <a:p>
            <a:r>
              <a:rPr lang="en-US" sz="1400" b="1" dirty="0" smtClean="0">
                <a:latin typeface="+mj-lt"/>
              </a:rPr>
              <a:t>Then from five thousand throats and more there rose a lusty yell;</a:t>
            </a:r>
          </a:p>
          <a:p>
            <a:r>
              <a:rPr lang="en-US" sz="1400" b="1" dirty="0" smtClean="0">
                <a:latin typeface="+mj-lt"/>
              </a:rPr>
              <a:t>It rumbled through the valley, it rattled in the dell;</a:t>
            </a:r>
          </a:p>
          <a:p>
            <a:r>
              <a:rPr lang="en-US" sz="1400" b="1" dirty="0" smtClean="0">
                <a:latin typeface="+mj-lt"/>
              </a:rPr>
              <a:t>It pounded on the mountain and recoiled upon the flat,</a:t>
            </a:r>
          </a:p>
          <a:p>
            <a:r>
              <a:rPr lang="en-US" sz="1400" b="1" dirty="0" smtClean="0">
                <a:latin typeface="+mj-lt"/>
              </a:rPr>
              <a:t>For Casey, mighty Casey, was advancing to the bat.</a:t>
            </a:r>
          </a:p>
          <a:p>
            <a:r>
              <a:rPr lang="en-US" sz="1400" b="1" dirty="0" smtClean="0">
                <a:latin typeface="+mj-lt"/>
              </a:rPr>
              <a:t>*</a:t>
            </a:r>
            <a:r>
              <a:rPr lang="en-US" sz="1400" b="1" i="1" dirty="0" smtClean="0">
                <a:latin typeface="+mj-lt"/>
              </a:rPr>
              <a:t>Public Domain</a:t>
            </a:r>
            <a:endParaRPr lang="en-US" sz="1400" i="1" dirty="0">
              <a:latin typeface="+mj-lt"/>
            </a:endParaRPr>
          </a:p>
        </p:txBody>
      </p:sp>
      <p:sp>
        <p:nvSpPr>
          <p:cNvPr id="27" name="Rectangle 26"/>
          <p:cNvSpPr/>
          <p:nvPr/>
        </p:nvSpPr>
        <p:spPr>
          <a:xfrm>
            <a:off x="1219200" y="1143000"/>
            <a:ext cx="5486400" cy="29718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28"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29</a:t>
            </a:fld>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44536"/>
    </mc:Choice>
    <mc:Fallback>
      <p:transition spd="slow" advTm="445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371600"/>
            <a:ext cx="8229600" cy="4525963"/>
          </a:xfrm>
        </p:spPr>
        <p:txBody>
          <a:bodyPr/>
          <a:lstStyle/>
          <a:p>
            <a:pPr eaLnBrk="1" fontAlgn="auto" hangingPunct="1">
              <a:spcAft>
                <a:spcPts val="0"/>
              </a:spcAft>
              <a:buClr>
                <a:schemeClr val="accent3"/>
              </a:buClr>
              <a:buNone/>
              <a:defRPr/>
            </a:pPr>
            <a:r>
              <a:rPr lang="en-US" sz="2400" b="1" dirty="0" smtClean="0">
                <a:solidFill>
                  <a:srgbClr val="0070C0"/>
                </a:solidFill>
              </a:rPr>
              <a:t>Students need additional practice using context to clarify</a:t>
            </a:r>
          </a:p>
          <a:p>
            <a:pPr eaLnBrk="1" fontAlgn="auto" hangingPunct="1">
              <a:spcAft>
                <a:spcPts val="0"/>
              </a:spcAft>
              <a:buClr>
                <a:schemeClr val="accent3"/>
              </a:buClr>
              <a:buNone/>
              <a:defRPr/>
            </a:pPr>
            <a:r>
              <a:rPr lang="en-US" sz="2400" b="1" dirty="0" smtClean="0">
                <a:solidFill>
                  <a:srgbClr val="0070C0"/>
                </a:solidFill>
              </a:rPr>
              <a:t>meanings of unfamiliar words.</a:t>
            </a:r>
          </a:p>
          <a:p>
            <a:pPr eaLnBrk="1" fontAlgn="auto" hangingPunct="1">
              <a:spcAft>
                <a:spcPts val="0"/>
              </a:spcAft>
              <a:buClr>
                <a:schemeClr val="accent3"/>
              </a:buClr>
              <a:buNone/>
              <a:defRPr/>
            </a:pPr>
            <a:r>
              <a:rPr lang="en-US" sz="2400" b="1" dirty="0" smtClean="0">
                <a:solidFill>
                  <a:srgbClr val="0070C0"/>
                </a:solidFill>
                <a:latin typeface="+mj-lt"/>
              </a:rPr>
              <a:t> </a:t>
            </a:r>
            <a:r>
              <a:rPr lang="en-US" sz="2400" b="1" dirty="0" smtClean="0">
                <a:latin typeface="+mj-lt"/>
              </a:rPr>
              <a:t>Read this sentence.</a:t>
            </a:r>
          </a:p>
          <a:p>
            <a:pPr eaLnBrk="1" fontAlgn="auto" hangingPunct="1">
              <a:spcBef>
                <a:spcPts val="1200"/>
              </a:spcBef>
              <a:spcAft>
                <a:spcPts val="0"/>
              </a:spcAft>
              <a:buClr>
                <a:schemeClr val="accent3"/>
              </a:buClr>
              <a:buNone/>
              <a:defRPr/>
            </a:pPr>
            <a:r>
              <a:rPr lang="en-US" sz="2400" b="1" dirty="0" smtClean="0">
                <a:solidFill>
                  <a:srgbClr val="0070C0"/>
                </a:solidFill>
                <a:latin typeface="+mj-lt"/>
              </a:rPr>
              <a:t>         </a:t>
            </a:r>
            <a:r>
              <a:rPr lang="en-US" sz="2400" b="1" dirty="0" smtClean="0">
                <a:latin typeface="+mj-lt"/>
              </a:rPr>
              <a:t>Josh put on his backpack and slowly </a:t>
            </a:r>
            <a:r>
              <a:rPr lang="en-US" sz="2400" b="1" u="sng" dirty="0" smtClean="0">
                <a:latin typeface="+mj-lt"/>
              </a:rPr>
              <a:t>trudged</a:t>
            </a:r>
            <a:r>
              <a:rPr lang="en-US" sz="2400" b="1" dirty="0" smtClean="0">
                <a:latin typeface="+mj-lt"/>
              </a:rPr>
              <a:t> along the </a:t>
            </a:r>
          </a:p>
          <a:p>
            <a:pPr eaLnBrk="1" fontAlgn="auto" hangingPunct="1">
              <a:spcAft>
                <a:spcPts val="0"/>
              </a:spcAft>
              <a:buClr>
                <a:schemeClr val="accent3"/>
              </a:buClr>
              <a:buNone/>
              <a:defRPr/>
            </a:pPr>
            <a:r>
              <a:rPr lang="en-US" sz="2400" b="1" dirty="0" smtClean="0">
                <a:latin typeface="+mj-lt"/>
              </a:rPr>
              <a:t>         sidewalk to school.</a:t>
            </a:r>
          </a:p>
          <a:p>
            <a:pPr eaLnBrk="1" fontAlgn="auto" hangingPunct="1">
              <a:spcAft>
                <a:spcPts val="0"/>
              </a:spcAft>
              <a:buClr>
                <a:schemeClr val="accent3"/>
              </a:buClr>
              <a:buNone/>
              <a:defRPr/>
            </a:pPr>
            <a:endParaRPr lang="en-US" sz="2400" b="1" dirty="0" smtClean="0">
              <a:latin typeface="+mj-lt"/>
            </a:endParaRPr>
          </a:p>
          <a:p>
            <a:pPr eaLnBrk="1" fontAlgn="auto" hangingPunct="1">
              <a:spcAft>
                <a:spcPts val="0"/>
              </a:spcAft>
              <a:buClr>
                <a:schemeClr val="accent3"/>
              </a:buClr>
              <a:buNone/>
              <a:defRPr/>
            </a:pPr>
            <a:r>
              <a:rPr lang="en-US" sz="2400" b="1" dirty="0" smtClean="0">
                <a:latin typeface="+mj-lt"/>
              </a:rPr>
              <a:t> What is the meaning of the word </a:t>
            </a:r>
            <a:r>
              <a:rPr lang="en-US" sz="2400" b="1" u="sng" dirty="0" smtClean="0">
                <a:latin typeface="+mj-lt"/>
              </a:rPr>
              <a:t>trudged</a:t>
            </a:r>
            <a:r>
              <a:rPr lang="en-US" sz="2400" b="1" dirty="0" smtClean="0">
                <a:latin typeface="+mj-lt"/>
              </a:rPr>
              <a:t>?</a:t>
            </a:r>
          </a:p>
          <a:p>
            <a:pPr eaLnBrk="1" fontAlgn="auto" hangingPunct="1">
              <a:spcAft>
                <a:spcPts val="0"/>
              </a:spcAft>
              <a:buClr>
                <a:schemeClr val="accent3"/>
              </a:buClr>
              <a:buNone/>
              <a:defRPr/>
            </a:pPr>
            <a:r>
              <a:rPr lang="en-US" sz="2400" b="1" dirty="0" smtClean="0">
                <a:latin typeface="+mj-lt"/>
              </a:rPr>
              <a:t>  a)  hurried </a:t>
            </a:r>
          </a:p>
          <a:p>
            <a:pPr eaLnBrk="1" fontAlgn="auto" hangingPunct="1">
              <a:spcAft>
                <a:spcPts val="0"/>
              </a:spcAft>
              <a:buClr>
                <a:schemeClr val="accent3"/>
              </a:buClr>
              <a:buNone/>
              <a:defRPr/>
            </a:pPr>
            <a:r>
              <a:rPr lang="en-US" sz="2400" b="1" dirty="0" smtClean="0">
                <a:latin typeface="+mj-lt"/>
              </a:rPr>
              <a:t>  b)  plodded</a:t>
            </a:r>
          </a:p>
          <a:p>
            <a:pPr eaLnBrk="1" fontAlgn="auto" hangingPunct="1">
              <a:spcAft>
                <a:spcPts val="0"/>
              </a:spcAft>
              <a:buClr>
                <a:schemeClr val="accent3"/>
              </a:buClr>
              <a:buNone/>
              <a:defRPr/>
            </a:pPr>
            <a:r>
              <a:rPr lang="en-US" sz="2400" b="1" dirty="0" smtClean="0">
                <a:latin typeface="+mj-lt"/>
              </a:rPr>
              <a:t>  c)  crawled  </a:t>
            </a:r>
          </a:p>
          <a:p>
            <a:pPr eaLnBrk="1" fontAlgn="auto" hangingPunct="1">
              <a:spcAft>
                <a:spcPts val="0"/>
              </a:spcAft>
              <a:buClr>
                <a:schemeClr val="accent3"/>
              </a:buClr>
              <a:buNone/>
              <a:defRPr/>
            </a:pPr>
            <a:r>
              <a:rPr lang="en-US" sz="2400" b="1" dirty="0" smtClean="0">
                <a:latin typeface="+mj-lt"/>
              </a:rPr>
              <a:t>  d) skipped	     </a:t>
            </a:r>
          </a:p>
          <a:p>
            <a:pPr eaLnBrk="1" fontAlgn="auto" hangingPunct="1">
              <a:spcAft>
                <a:spcPts val="0"/>
              </a:spcAft>
              <a:buClr>
                <a:schemeClr val="accent3"/>
              </a:buClr>
              <a:buNone/>
              <a:defRPr/>
            </a:pPr>
            <a:endParaRPr lang="en-US" sz="2400" b="1" dirty="0" smtClean="0">
              <a:solidFill>
                <a:srgbClr val="0070C0"/>
              </a:solidFill>
              <a:latin typeface="+mj-lt"/>
            </a:endParaRPr>
          </a:p>
          <a:p>
            <a:pPr eaLnBrk="1" fontAlgn="auto" hangingPunct="1">
              <a:spcAft>
                <a:spcPts val="0"/>
              </a:spcAft>
              <a:buClr>
                <a:schemeClr val="accent3"/>
              </a:buClr>
              <a:buNone/>
              <a:defRPr/>
            </a:pPr>
            <a:endParaRPr lang="en-US" sz="2400" b="1" dirty="0" smtClean="0">
              <a:solidFill>
                <a:srgbClr val="002060"/>
              </a:solidFill>
              <a:latin typeface="+mj-lt"/>
            </a:endParaRPr>
          </a:p>
        </p:txBody>
      </p:sp>
      <p:sp>
        <p:nvSpPr>
          <p:cNvPr id="11" name="Rectangle 10"/>
          <p:cNvSpPr/>
          <p:nvPr/>
        </p:nvSpPr>
        <p:spPr>
          <a:xfrm>
            <a:off x="1066800" y="2819400"/>
            <a:ext cx="7315200" cy="8382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Suggested Practice for SOL 4.4a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09600" y="4953000"/>
            <a:ext cx="1600200" cy="533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8"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3</a:t>
            </a:fld>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49161"/>
    </mc:Choice>
    <mc:Fallback>
      <p:transition spd="slow" advTm="491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lnSpc>
                <a:spcPct val="150000"/>
              </a:lnSpc>
              <a:buNone/>
            </a:pPr>
            <a:r>
              <a:rPr lang="en-US" sz="2400" b="1" dirty="0" smtClean="0">
                <a:solidFill>
                  <a:srgbClr val="000000"/>
                </a:solidFill>
                <a:latin typeface="+mj-lt"/>
              </a:rPr>
              <a:t>Suggestions:</a:t>
            </a:r>
          </a:p>
          <a:p>
            <a:pPr>
              <a:lnSpc>
                <a:spcPct val="150000"/>
              </a:lnSpc>
            </a:pPr>
            <a:r>
              <a:rPr lang="en-US" sz="2400" b="1" dirty="0" smtClean="0">
                <a:solidFill>
                  <a:srgbClr val="000000"/>
                </a:solidFill>
                <a:latin typeface="+mj-lt"/>
              </a:rPr>
              <a:t>According to the flier, a student must preregister for the race because—</a:t>
            </a:r>
          </a:p>
          <a:p>
            <a:pPr>
              <a:lnSpc>
                <a:spcPct val="150000"/>
              </a:lnSpc>
            </a:pPr>
            <a:r>
              <a:rPr lang="en-US" sz="2400" b="1" dirty="0" smtClean="0">
                <a:solidFill>
                  <a:srgbClr val="000000"/>
                </a:solidFill>
                <a:latin typeface="+mj-lt"/>
              </a:rPr>
              <a:t>What causes the _____ to _____?</a:t>
            </a:r>
          </a:p>
          <a:p>
            <a:pPr>
              <a:lnSpc>
                <a:spcPct val="150000"/>
              </a:lnSpc>
            </a:pPr>
            <a:r>
              <a:rPr lang="en-US" sz="2400" b="1" dirty="0" smtClean="0">
                <a:solidFill>
                  <a:srgbClr val="000000"/>
                </a:solidFill>
                <a:latin typeface="+mj-lt"/>
              </a:rPr>
              <a:t>What does the recipe say will happen if the chef uses _____ instead of _____?</a:t>
            </a:r>
          </a:p>
          <a:p>
            <a:pPr>
              <a:lnSpc>
                <a:spcPct val="150000"/>
              </a:lnSpc>
            </a:pPr>
            <a:r>
              <a:rPr lang="en-US" sz="2400" b="1" dirty="0" smtClean="0">
                <a:solidFill>
                  <a:srgbClr val="000000"/>
                </a:solidFill>
                <a:latin typeface="+mj-lt"/>
              </a:rPr>
              <a:t>Based on the article, what causes the ________?</a:t>
            </a:r>
          </a:p>
          <a:p>
            <a:pPr>
              <a:buNone/>
            </a:pPr>
            <a:endParaRPr lang="en-US" sz="2400" b="1" dirty="0" smtClean="0">
              <a:solidFill>
                <a:srgbClr val="002060"/>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066800"/>
          </a:xfrm>
        </p:spPr>
        <p:txBody>
          <a:bodyPr/>
          <a:lstStyle/>
          <a:p>
            <a:r>
              <a:rPr lang="en-US" sz="3200" b="1" dirty="0" smtClean="0">
                <a:solidFill>
                  <a:srgbClr val="0033CC"/>
                </a:solidFill>
              </a:rPr>
              <a:t>Suggested Practice for 4.6g</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42201"/>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30</a:t>
            </a:fld>
            <a:endParaRPr lang="en-US" dirty="0"/>
          </a:p>
        </p:txBody>
      </p:sp>
      <p:pic>
        <p:nvPicPr>
          <p:cNvPr id="6" name="Audio 5">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21168"/>
    </mc:Choice>
    <mc:Fallback>
      <p:transition spd="slow" advTm="211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a:spcBef>
                <a:spcPts val="0"/>
              </a:spcBef>
              <a:buNone/>
              <a:defRPr/>
            </a:pPr>
            <a:r>
              <a:rPr lang="en-US" sz="2400" b="1" dirty="0" smtClean="0"/>
              <a:t>This concludes the student performance analysis for the</a:t>
            </a:r>
          </a:p>
          <a:p>
            <a:pPr marL="0">
              <a:spcBef>
                <a:spcPts val="0"/>
              </a:spcBef>
              <a:buNone/>
              <a:defRPr/>
            </a:pPr>
            <a:r>
              <a:rPr lang="en-US" sz="2400" b="1" dirty="0" smtClean="0"/>
              <a:t>4th grade reading tests administered during the spring 2013 test administration.</a:t>
            </a:r>
          </a:p>
          <a:p>
            <a:pPr marL="0">
              <a:spcBef>
                <a:spcPts val="0"/>
              </a:spcBef>
              <a:buNone/>
              <a:defRPr/>
            </a:pPr>
            <a:endParaRPr lang="en-US" sz="2400" b="1" dirty="0" smtClean="0"/>
          </a:p>
          <a:p>
            <a:pPr marL="0">
              <a:spcBef>
                <a:spcPts val="0"/>
              </a:spcBef>
              <a:buNone/>
              <a:defRPr/>
            </a:pPr>
            <a:r>
              <a:rPr lang="en-US" sz="2400" b="1" dirty="0" smtClean="0"/>
              <a:t>There are practice items available on the Virginia Department of Education Web site which will also help students practice the skills associated with the </a:t>
            </a:r>
            <a:r>
              <a:rPr lang="en-US" sz="2400" b="1" i="1" dirty="0" smtClean="0"/>
              <a:t>2010 English Standards of Learning</a:t>
            </a:r>
            <a:r>
              <a:rPr lang="en-US" sz="2400" b="1" dirty="0" smtClean="0"/>
              <a:t>.  The practice items are located at:</a:t>
            </a:r>
          </a:p>
          <a:p>
            <a:pPr marL="0">
              <a:spcBef>
                <a:spcPts val="0"/>
              </a:spcBef>
              <a:buNone/>
              <a:defRPr/>
            </a:pPr>
            <a:endParaRPr lang="en-US" sz="2400" b="1" dirty="0" smtClean="0"/>
          </a:p>
          <a:p>
            <a:pPr marL="0">
              <a:spcBef>
                <a:spcPts val="0"/>
              </a:spcBef>
              <a:buNone/>
              <a:defRPr/>
            </a:pPr>
            <a:r>
              <a:rPr lang="en-US" sz="2400" b="1" dirty="0" smtClean="0">
                <a:hlinkClick r:id="rId4"/>
              </a:rPr>
              <a:t>http://www.doe.virginia.gov/testing/sol/practice_items/index.shtml#reading</a:t>
            </a:r>
            <a:r>
              <a:rPr lang="en-US" sz="2400" b="1" dirty="0" smtClean="0"/>
              <a:t> </a:t>
            </a: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066800"/>
          </a:xfrm>
        </p:spPr>
        <p:txBody>
          <a:bodyPr/>
          <a:lstStyle/>
          <a:p>
            <a:r>
              <a:rPr lang="en-US" sz="3200" b="1" dirty="0" smtClean="0">
                <a:solidFill>
                  <a:srgbClr val="0033CC"/>
                </a:solidFill>
              </a:rPr>
              <a:t>Practice Items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42201"/>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4"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31</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31283"/>
    </mc:Choice>
    <mc:Fallback>
      <p:transition spd="slow" advTm="312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endParaRPr lang="en-US" sz="2000" dirty="0" smtClean="0"/>
          </a:p>
          <a:p>
            <a:pPr>
              <a:buNone/>
            </a:pPr>
            <a:endParaRPr lang="en-US" sz="2400" dirty="0" smtClean="0"/>
          </a:p>
          <a:p>
            <a:pPr>
              <a:buNone/>
            </a:pPr>
            <a:r>
              <a:rPr lang="en-US" sz="2400" dirty="0" smtClean="0"/>
              <a:t/>
            </a:r>
            <a:br>
              <a:rPr lang="en-US" sz="2400" dirty="0" smtClean="0"/>
            </a:br>
            <a:r>
              <a:rPr lang="en-US" sz="2400" dirty="0" smtClean="0"/>
              <a:t/>
            </a:r>
            <a:br>
              <a:rPr lang="en-US" sz="2400" dirty="0" smtClean="0"/>
            </a:b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Contact Information</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1859340"/>
            <a:ext cx="7620000" cy="3416320"/>
          </a:xfrm>
          <a:prstGeom prst="rect">
            <a:avLst/>
          </a:prstGeom>
        </p:spPr>
        <p:txBody>
          <a:bodyPr wrap="square">
            <a:spAutoFit/>
          </a:bodyPr>
          <a:lstStyle/>
          <a:p>
            <a:pPr marL="0">
              <a:spcBef>
                <a:spcPts val="0"/>
              </a:spcBef>
              <a:buFont typeface="Arial" charset="0"/>
              <a:buNone/>
              <a:defRPr/>
            </a:pPr>
            <a:r>
              <a:rPr lang="en-US" sz="2400" b="1" dirty="0" smtClean="0"/>
              <a:t>For questions regarding assessment, please contact</a:t>
            </a:r>
          </a:p>
          <a:p>
            <a:pPr marL="0">
              <a:spcBef>
                <a:spcPts val="0"/>
              </a:spcBef>
              <a:buFont typeface="Arial" charset="0"/>
              <a:buNone/>
              <a:defRPr/>
            </a:pPr>
            <a:r>
              <a:rPr lang="en-US" sz="2400" b="1" dirty="0" smtClean="0">
                <a:hlinkClick r:id="rId5"/>
              </a:rPr>
              <a:t>Student_assessment@doe.virginia.gov</a:t>
            </a:r>
            <a:endParaRPr lang="en-US" sz="2400" b="1" dirty="0" smtClean="0"/>
          </a:p>
          <a:p>
            <a:pPr marL="0">
              <a:spcBef>
                <a:spcPts val="0"/>
              </a:spcBef>
              <a:buFont typeface="Arial" charset="0"/>
              <a:buNone/>
              <a:defRPr/>
            </a:pPr>
            <a:endParaRPr lang="en-US" sz="2400" b="1" dirty="0" smtClean="0"/>
          </a:p>
          <a:p>
            <a:pPr marL="0">
              <a:spcBef>
                <a:spcPts val="0"/>
              </a:spcBef>
              <a:buFont typeface="Arial" charset="0"/>
              <a:buNone/>
              <a:defRPr/>
            </a:pPr>
            <a:r>
              <a:rPr lang="en-US" sz="2400" b="1" dirty="0" smtClean="0"/>
              <a:t>For questions regarding instruction or the English Standards of Learning, please contact</a:t>
            </a:r>
          </a:p>
          <a:p>
            <a:pPr marL="0">
              <a:spcBef>
                <a:spcPts val="0"/>
              </a:spcBef>
              <a:buFont typeface="Arial" charset="0"/>
              <a:buNone/>
              <a:defRPr/>
            </a:pPr>
            <a:r>
              <a:rPr lang="en-US" sz="2400" b="1" dirty="0" smtClean="0"/>
              <a:t>Tracy Fair Robertson, English Coordinator</a:t>
            </a:r>
          </a:p>
          <a:p>
            <a:pPr marL="0">
              <a:spcBef>
                <a:spcPts val="0"/>
              </a:spcBef>
              <a:buFont typeface="Arial" charset="0"/>
              <a:buNone/>
              <a:defRPr/>
            </a:pPr>
            <a:r>
              <a:rPr lang="en-US" sz="2400" b="1" dirty="0" smtClean="0">
                <a:hlinkClick r:id="rId6"/>
              </a:rPr>
              <a:t>Tracy.Robertson@doe.virginia.gov</a:t>
            </a:r>
            <a:r>
              <a:rPr lang="en-US" sz="2400" b="1" dirty="0" smtClean="0"/>
              <a:t> or</a:t>
            </a:r>
          </a:p>
          <a:p>
            <a:pPr marL="0">
              <a:spcBef>
                <a:spcPts val="0"/>
              </a:spcBef>
              <a:buFont typeface="Arial" charset="0"/>
              <a:buNone/>
              <a:defRPr/>
            </a:pPr>
            <a:r>
              <a:rPr lang="en-US" sz="2400" b="1" dirty="0" smtClean="0"/>
              <a:t>804-371-7585.</a:t>
            </a:r>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7"/>
              </p:ext>
            </p:extLst>
          </p:nvPr>
        </p:nvPicPr>
        <p:blipFill>
          <a:blip r:embed="rId8" cstate="print"/>
          <a:stretch>
            <a:fillRect/>
          </a:stretch>
        </p:blipFill>
        <p:spPr>
          <a:xfrm>
            <a:off x="8382000" y="6096000"/>
            <a:ext cx="609600" cy="609600"/>
          </a:xfrm>
          <a:prstGeom prst="rect">
            <a:avLst/>
          </a:prstGeom>
        </p:spPr>
      </p:pic>
      <p:sp>
        <p:nvSpPr>
          <p:cNvPr id="14"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32</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30298"/>
    </mc:Choice>
    <mc:Fallback>
      <p:transition spd="slow" advTm="302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62000" y="1752600"/>
            <a:ext cx="7924800" cy="1676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Content Placeholder 12"/>
          <p:cNvSpPr>
            <a:spLocks noGrp="1"/>
          </p:cNvSpPr>
          <p:nvPr>
            <p:ph idx="1"/>
          </p:nvPr>
        </p:nvSpPr>
        <p:spPr>
          <a:xfrm>
            <a:off x="914400" y="1570037"/>
            <a:ext cx="6553200" cy="5287963"/>
          </a:xfrm>
        </p:spPr>
        <p:txBody>
          <a:bodyPr/>
          <a:lstStyle/>
          <a:p>
            <a:pPr eaLnBrk="1" fontAlgn="auto" hangingPunct="1">
              <a:spcAft>
                <a:spcPts val="0"/>
              </a:spcAft>
              <a:buClr>
                <a:schemeClr val="accent3"/>
              </a:buClr>
              <a:buNone/>
              <a:defRPr/>
            </a:pPr>
            <a:endParaRPr lang="en-US" sz="2400" b="1" dirty="0" smtClean="0">
              <a:solidFill>
                <a:srgbClr val="002060"/>
              </a:solidFill>
              <a:latin typeface="+mj-lt"/>
            </a:endParaRPr>
          </a:p>
          <a:p>
            <a:pPr>
              <a:buNone/>
            </a:pPr>
            <a:r>
              <a:rPr lang="en-US" sz="2400" b="1" dirty="0" smtClean="0">
                <a:solidFill>
                  <a:srgbClr val="002060"/>
                </a:solidFill>
                <a:latin typeface="+mj-lt"/>
              </a:rPr>
              <a:t>                     </a:t>
            </a:r>
            <a:r>
              <a:rPr lang="en-US" sz="2400" b="1" dirty="0" smtClean="0">
                <a:latin typeface="+mj-lt"/>
              </a:rPr>
              <a:t>               </a:t>
            </a: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 Suggested Practice for SOL 4.4a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7200" y="1752600"/>
            <a:ext cx="8229600" cy="498598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eaLnBrk="1" fontAlgn="auto" hangingPunct="1">
              <a:spcAft>
                <a:spcPts val="0"/>
              </a:spcAft>
              <a:buClr>
                <a:schemeClr val="accent3"/>
              </a:buClr>
              <a:defRPr/>
            </a:pPr>
            <a:r>
              <a:rPr lang="en-US" b="1" dirty="0" smtClean="0"/>
              <a:t>       </a:t>
            </a:r>
            <a:r>
              <a:rPr lang="en-US" sz="2400" b="1" dirty="0" smtClean="0"/>
              <a:t>One day Sarah was drawing with her new set of colored pencils, but then she remembered that she had not finished cleaning her room. Sarah knew her mom would be disappointed, so she decided to complete the </a:t>
            </a:r>
            <a:r>
              <a:rPr lang="en-US" sz="2400" b="1" u="sng" dirty="0" smtClean="0"/>
              <a:t>task</a:t>
            </a:r>
            <a:r>
              <a:rPr lang="en-US" sz="2400" b="1" dirty="0" smtClean="0"/>
              <a:t>.</a:t>
            </a:r>
          </a:p>
          <a:p>
            <a:pPr marL="342900" indent="-342900" eaLnBrk="1" fontAlgn="auto" hangingPunct="1">
              <a:spcAft>
                <a:spcPts val="0"/>
              </a:spcAft>
              <a:buClr>
                <a:schemeClr val="accent3"/>
              </a:buClr>
              <a:defRPr/>
            </a:pPr>
            <a:endParaRPr lang="en-US" sz="2400" b="1" dirty="0" smtClean="0"/>
          </a:p>
          <a:p>
            <a:pPr marL="342900" indent="-342900" eaLnBrk="1" fontAlgn="auto" hangingPunct="1">
              <a:spcAft>
                <a:spcPts val="0"/>
              </a:spcAft>
              <a:buClr>
                <a:schemeClr val="accent3"/>
              </a:buClr>
              <a:defRPr/>
            </a:pPr>
            <a:r>
              <a:rPr lang="en-US" sz="2400" b="1" dirty="0" smtClean="0"/>
              <a:t>     </a:t>
            </a:r>
          </a:p>
          <a:p>
            <a:pPr marL="342900" indent="-342900" eaLnBrk="1" fontAlgn="auto" hangingPunct="1">
              <a:spcAft>
                <a:spcPts val="0"/>
              </a:spcAft>
              <a:buClr>
                <a:schemeClr val="accent3"/>
              </a:buClr>
              <a:defRPr/>
            </a:pPr>
            <a:r>
              <a:rPr lang="en-US" sz="2400" b="1" dirty="0" smtClean="0"/>
              <a:t>In this paragraph, the word </a:t>
            </a:r>
            <a:r>
              <a:rPr lang="en-US" sz="2400" b="1" u="sng" dirty="0" smtClean="0"/>
              <a:t>task</a:t>
            </a:r>
            <a:r>
              <a:rPr lang="en-US" sz="2400" b="1" dirty="0" smtClean="0"/>
              <a:t> means-</a:t>
            </a:r>
          </a:p>
          <a:p>
            <a:pPr marL="457200" indent="-457200" fontAlgn="auto">
              <a:spcAft>
                <a:spcPts val="0"/>
              </a:spcAft>
              <a:buFont typeface="+mj-lt"/>
              <a:buAutoNum type="alphaLcParenR"/>
              <a:defRPr/>
            </a:pPr>
            <a:r>
              <a:rPr lang="en-US" sz="2400" b="1" dirty="0" smtClean="0"/>
              <a:t>a plan</a:t>
            </a:r>
          </a:p>
          <a:p>
            <a:pPr marL="457200" indent="-457200" fontAlgn="auto">
              <a:spcAft>
                <a:spcPts val="0"/>
              </a:spcAft>
              <a:buFont typeface="+mj-lt"/>
              <a:buAutoNum type="alphaLcParenR"/>
              <a:defRPr/>
            </a:pPr>
            <a:r>
              <a:rPr lang="en-US" sz="2400" b="1" dirty="0" smtClean="0">
                <a:solidFill>
                  <a:schemeClr val="tx1"/>
                </a:solidFill>
              </a:rPr>
              <a:t>a job</a:t>
            </a:r>
          </a:p>
          <a:p>
            <a:pPr marL="457200" indent="-457200" fontAlgn="auto">
              <a:spcAft>
                <a:spcPts val="0"/>
              </a:spcAft>
              <a:buFont typeface="+mj-lt"/>
              <a:buAutoNum type="alphaLcParenR"/>
              <a:defRPr/>
            </a:pPr>
            <a:r>
              <a:rPr lang="en-US" sz="2400" b="1" dirty="0" smtClean="0"/>
              <a:t>an activity</a:t>
            </a:r>
          </a:p>
          <a:p>
            <a:pPr marL="457200" indent="-457200" fontAlgn="auto">
              <a:spcAft>
                <a:spcPts val="0"/>
              </a:spcAft>
              <a:buFont typeface="+mj-lt"/>
              <a:buAutoNum type="alphaLcParenR"/>
              <a:defRPr/>
            </a:pPr>
            <a:r>
              <a:rPr lang="en-US" sz="2400" b="1" dirty="0" smtClean="0"/>
              <a:t>an interest   </a:t>
            </a:r>
          </a:p>
          <a:p>
            <a:pPr marL="342900" indent="-342900" eaLnBrk="1" fontAlgn="auto" hangingPunct="1">
              <a:spcAft>
                <a:spcPts val="0"/>
              </a:spcAft>
              <a:buClr>
                <a:schemeClr val="accent3"/>
              </a:buClr>
              <a:defRPr/>
            </a:pPr>
            <a:r>
              <a:rPr lang="en-US" b="1" dirty="0" smtClean="0">
                <a:solidFill>
                  <a:srgbClr val="0070C0"/>
                </a:solidFill>
              </a:rPr>
              <a:t>    </a:t>
            </a:r>
          </a:p>
          <a:p>
            <a:pPr marL="342900" indent="-342900" eaLnBrk="1" fontAlgn="auto" hangingPunct="1">
              <a:spcAft>
                <a:spcPts val="0"/>
              </a:spcAft>
              <a:buClr>
                <a:schemeClr val="accent3"/>
              </a:buClr>
              <a:defRPr/>
            </a:pPr>
            <a:endParaRPr lang="en-US" b="1" u="sng" dirty="0" smtClean="0">
              <a:solidFill>
                <a:srgbClr val="0070C0"/>
              </a:solidFill>
            </a:endParaRPr>
          </a:p>
          <a:p>
            <a:pPr marL="342900" indent="-342900" eaLnBrk="1" fontAlgn="auto" hangingPunct="1">
              <a:spcAft>
                <a:spcPts val="0"/>
              </a:spcAft>
              <a:buClr>
                <a:schemeClr val="accent3"/>
              </a:buClr>
              <a:defRPr/>
            </a:pPr>
            <a:endParaRPr lang="en-US" b="1" u="sng" dirty="0" smtClean="0">
              <a:solidFill>
                <a:srgbClr val="0070C0"/>
              </a:solidFill>
            </a:endParaRPr>
          </a:p>
        </p:txBody>
      </p:sp>
      <p:sp>
        <p:nvSpPr>
          <p:cNvPr id="17" name="Rounded Rectangle 16"/>
          <p:cNvSpPr/>
          <p:nvPr/>
        </p:nvSpPr>
        <p:spPr>
          <a:xfrm>
            <a:off x="381000" y="4724400"/>
            <a:ext cx="1676400" cy="40871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23"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4</a:t>
            </a:fld>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33860"/>
    </mc:Choice>
    <mc:Fallback>
      <p:transition spd="slow" advTm="338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eaLnBrk="1" fontAlgn="auto" hangingPunct="1">
              <a:lnSpc>
                <a:spcPct val="150000"/>
              </a:lnSpc>
              <a:spcAft>
                <a:spcPts val="0"/>
              </a:spcAft>
              <a:buClr>
                <a:schemeClr val="accent3"/>
              </a:buClr>
              <a:buNone/>
              <a:defRPr/>
            </a:pPr>
            <a:r>
              <a:rPr lang="en-US" sz="2400" b="1" dirty="0" smtClean="0">
                <a:latin typeface="+mj-lt"/>
              </a:rPr>
              <a:t>Suggestions:</a:t>
            </a:r>
          </a:p>
          <a:p>
            <a:pPr marL="0">
              <a:lnSpc>
                <a:spcPct val="150000"/>
              </a:lnSpc>
              <a:spcBef>
                <a:spcPts val="0"/>
              </a:spcBef>
              <a:defRPr/>
            </a:pPr>
            <a:r>
              <a:rPr lang="en-US" sz="2400" b="1" dirty="0" smtClean="0"/>
              <a:t>Which meaning of _____ is used in paragraph </a:t>
            </a:r>
            <a:r>
              <a:rPr lang="en-US" sz="2400" b="1" i="1" dirty="0" smtClean="0"/>
              <a:t>__</a:t>
            </a:r>
            <a:r>
              <a:rPr lang="en-US" sz="2400" b="1" dirty="0" smtClean="0"/>
              <a:t>?</a:t>
            </a:r>
          </a:p>
          <a:p>
            <a:pPr marL="0">
              <a:lnSpc>
                <a:spcPct val="150000"/>
              </a:lnSpc>
              <a:spcBef>
                <a:spcPts val="0"/>
              </a:spcBef>
              <a:defRPr/>
            </a:pPr>
            <a:r>
              <a:rPr lang="en-US" sz="2400" b="1" dirty="0" smtClean="0"/>
              <a:t>Select the sentence that uses the word _____ in the </a:t>
            </a:r>
          </a:p>
          <a:p>
            <a:pPr marL="0">
              <a:lnSpc>
                <a:spcPct val="150000"/>
              </a:lnSpc>
              <a:spcBef>
                <a:spcPts val="0"/>
              </a:spcBef>
              <a:buNone/>
              <a:defRPr/>
            </a:pPr>
            <a:r>
              <a:rPr lang="en-US" sz="2400" b="1" dirty="0" smtClean="0"/>
              <a:t>     same way as it is used in paragraph </a:t>
            </a:r>
            <a:r>
              <a:rPr lang="en-US" sz="2400" b="1" i="1" dirty="0" smtClean="0"/>
              <a:t>__</a:t>
            </a:r>
            <a:r>
              <a:rPr lang="en-US" sz="2400" b="1" dirty="0" smtClean="0"/>
              <a:t>.</a:t>
            </a:r>
          </a:p>
          <a:p>
            <a:pPr marL="0">
              <a:lnSpc>
                <a:spcPct val="150000"/>
              </a:lnSpc>
              <a:spcBef>
                <a:spcPts val="0"/>
              </a:spcBef>
              <a:defRPr/>
            </a:pPr>
            <a:r>
              <a:rPr lang="en-US" sz="2400" b="1" dirty="0" smtClean="0"/>
              <a:t>In the “_____” section, the word _____ means –</a:t>
            </a: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4.4a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5</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15090"/>
    </mc:Choice>
    <mc:Fallback>
      <p:transition spd="slow" advTm="150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691950" y="4642009"/>
            <a:ext cx="2971800" cy="2169825"/>
          </a:xfrm>
          <a:prstGeom prst="rect">
            <a:avLst/>
          </a:prstGeom>
          <a:noFill/>
        </p:spPr>
        <p:txBody>
          <a:bodyPr wrap="square" rtlCol="0">
            <a:spAutoFit/>
          </a:bodyPr>
          <a:lstStyle/>
          <a:p>
            <a:pPr>
              <a:lnSpc>
                <a:spcPct val="150000"/>
              </a:lnSpc>
              <a:spcBef>
                <a:spcPts val="0"/>
              </a:spcBef>
              <a:buNone/>
            </a:pPr>
            <a:r>
              <a:rPr lang="en-US" sz="2400" b="1" u="sng" dirty="0" smtClean="0">
                <a:latin typeface="+mn-lt"/>
              </a:rPr>
              <a:t>un</a:t>
            </a:r>
            <a:r>
              <a:rPr lang="en-US" sz="2400" b="1" dirty="0" smtClean="0">
                <a:latin typeface="+mn-lt"/>
              </a:rPr>
              <a:t>certain</a:t>
            </a:r>
            <a:r>
              <a:rPr lang="en-US" sz="2400" b="1" dirty="0" smtClean="0">
                <a:solidFill>
                  <a:srgbClr val="C00000"/>
                </a:solidFill>
                <a:latin typeface="+mn-lt"/>
              </a:rPr>
              <a:t> </a:t>
            </a:r>
            <a:r>
              <a:rPr lang="en-US" sz="2400" b="1" dirty="0" smtClean="0">
                <a:latin typeface="+mn-lt"/>
              </a:rPr>
              <a:t>         </a:t>
            </a:r>
            <a:r>
              <a:rPr lang="en-US" sz="2400" b="1" u="sng" dirty="0" smtClean="0">
                <a:latin typeface="+mn-lt"/>
              </a:rPr>
              <a:t>un</a:t>
            </a:r>
            <a:r>
              <a:rPr lang="en-US" sz="2400" b="1" dirty="0" smtClean="0">
                <a:latin typeface="+mn-lt"/>
              </a:rPr>
              <a:t>der</a:t>
            </a:r>
          </a:p>
          <a:p>
            <a:pPr>
              <a:lnSpc>
                <a:spcPct val="150000"/>
              </a:lnSpc>
              <a:spcBef>
                <a:spcPts val="0"/>
              </a:spcBef>
              <a:buNone/>
            </a:pPr>
            <a:r>
              <a:rPr lang="en-US" sz="2400" b="1" u="sng" dirty="0" smtClean="0">
                <a:latin typeface="+mn-lt"/>
              </a:rPr>
              <a:t>un</a:t>
            </a:r>
            <a:r>
              <a:rPr lang="en-US" sz="2400" b="1" dirty="0" smtClean="0">
                <a:latin typeface="+mn-lt"/>
              </a:rPr>
              <a:t>iform             </a:t>
            </a:r>
            <a:r>
              <a:rPr lang="en-US" sz="2400" b="1" u="sng" dirty="0" smtClean="0">
                <a:latin typeface="+mn-lt"/>
              </a:rPr>
              <a:t>un</a:t>
            </a:r>
            <a:r>
              <a:rPr lang="en-US" sz="2400" b="1" dirty="0" smtClean="0">
                <a:latin typeface="+mn-lt"/>
              </a:rPr>
              <a:t>ite</a:t>
            </a:r>
            <a:endParaRPr lang="en-US" sz="2400" b="1" u="sng" dirty="0" smtClean="0">
              <a:latin typeface="+mn-lt"/>
            </a:endParaRPr>
          </a:p>
          <a:p>
            <a:pPr>
              <a:lnSpc>
                <a:spcPct val="150000"/>
              </a:lnSpc>
              <a:spcBef>
                <a:spcPts val="0"/>
              </a:spcBef>
              <a:buNone/>
            </a:pPr>
            <a:r>
              <a:rPr lang="en-US" sz="2400" b="1" u="sng" dirty="0" smtClean="0">
                <a:latin typeface="+mn-lt"/>
              </a:rPr>
              <a:t>un</a:t>
            </a:r>
            <a:r>
              <a:rPr lang="en-US" sz="2400" b="1" dirty="0" smtClean="0">
                <a:latin typeface="+mn-lt"/>
              </a:rPr>
              <a:t>easy              </a:t>
            </a:r>
            <a:r>
              <a:rPr lang="en-US" sz="2400" b="1" dirty="0" smtClean="0">
                <a:solidFill>
                  <a:srgbClr val="FF0000"/>
                </a:solidFill>
                <a:latin typeface="+mn-lt"/>
              </a:rPr>
              <a:t> </a:t>
            </a:r>
            <a:r>
              <a:rPr lang="en-US" sz="2400" b="1" u="sng" dirty="0" smtClean="0">
                <a:latin typeface="+mn-lt"/>
              </a:rPr>
              <a:t>un</a:t>
            </a:r>
            <a:r>
              <a:rPr lang="en-US" sz="2400" b="1" dirty="0" smtClean="0">
                <a:latin typeface="+mn-lt"/>
              </a:rPr>
              <a:t>tidy</a:t>
            </a:r>
          </a:p>
          <a:p>
            <a:pPr>
              <a:lnSpc>
                <a:spcPct val="150000"/>
              </a:lnSpc>
            </a:pPr>
            <a:endParaRPr lang="en-US" dirty="0"/>
          </a:p>
        </p:txBody>
      </p:sp>
      <p:sp>
        <p:nvSpPr>
          <p:cNvPr id="11" name="Rectangle 10"/>
          <p:cNvSpPr/>
          <p:nvPr/>
        </p:nvSpPr>
        <p:spPr>
          <a:xfrm>
            <a:off x="914400" y="3505200"/>
            <a:ext cx="7086600" cy="990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Content Placeholder 12"/>
          <p:cNvSpPr>
            <a:spLocks noGrp="1"/>
          </p:cNvSpPr>
          <p:nvPr>
            <p:ph idx="1"/>
          </p:nvPr>
        </p:nvSpPr>
        <p:spPr>
          <a:xfrm>
            <a:off x="609600" y="1524000"/>
            <a:ext cx="8229600" cy="4754563"/>
          </a:xfrm>
        </p:spPr>
        <p:txBody>
          <a:bodyPr/>
          <a:lstStyle/>
          <a:p>
            <a:pPr eaLnBrk="1" fontAlgn="auto" hangingPunct="1">
              <a:spcAft>
                <a:spcPts val="0"/>
              </a:spcAft>
              <a:buClr>
                <a:schemeClr val="accent3"/>
              </a:buClr>
              <a:buNone/>
              <a:defRPr/>
            </a:pPr>
            <a:r>
              <a:rPr lang="en-US" sz="2400" b="1" dirty="0" smtClean="0">
                <a:solidFill>
                  <a:srgbClr val="0070C0"/>
                </a:solidFill>
              </a:rPr>
              <a:t>Students need additional practice using affixes.</a:t>
            </a:r>
          </a:p>
          <a:p>
            <a:pPr>
              <a:buNone/>
            </a:pPr>
            <a:endParaRPr lang="en-US" sz="2400" b="1" dirty="0" smtClean="0">
              <a:latin typeface="+mj-lt"/>
            </a:endParaRPr>
          </a:p>
          <a:p>
            <a:pPr>
              <a:buNone/>
            </a:pPr>
            <a:r>
              <a:rPr lang="en-US" sz="2400" b="1" dirty="0" smtClean="0">
                <a:latin typeface="+mj-lt"/>
              </a:rPr>
              <a:t> In which words does </a:t>
            </a:r>
            <a:r>
              <a:rPr lang="en-US" sz="2400" b="1" u="sng" dirty="0" smtClean="0">
                <a:latin typeface="+mj-lt"/>
              </a:rPr>
              <a:t>un</a:t>
            </a:r>
            <a:r>
              <a:rPr lang="en-US" sz="2400" b="1" dirty="0" smtClean="0">
                <a:latin typeface="+mj-lt"/>
              </a:rPr>
              <a:t>- mean the same as it does      </a:t>
            </a:r>
          </a:p>
          <a:p>
            <a:pPr>
              <a:buNone/>
            </a:pPr>
            <a:r>
              <a:rPr lang="en-US" sz="2400" b="1" dirty="0" smtClean="0">
                <a:latin typeface="+mj-lt"/>
              </a:rPr>
              <a:t> in </a:t>
            </a:r>
            <a:r>
              <a:rPr lang="en-US" sz="2400" b="1" u="sng" dirty="0" smtClean="0">
                <a:latin typeface="+mj-lt"/>
              </a:rPr>
              <a:t>un</a:t>
            </a:r>
            <a:r>
              <a:rPr lang="en-US" sz="2400" b="1" dirty="0" smtClean="0">
                <a:latin typeface="+mj-lt"/>
              </a:rPr>
              <a:t>happy?</a:t>
            </a:r>
          </a:p>
          <a:p>
            <a:pPr>
              <a:spcBef>
                <a:spcPts val="2400"/>
              </a:spcBef>
              <a:buNone/>
            </a:pPr>
            <a:r>
              <a:rPr lang="en-US" sz="2400" b="1" dirty="0" smtClean="0">
                <a:latin typeface="+mj-lt"/>
              </a:rPr>
              <a:t>     Josh was </a:t>
            </a:r>
            <a:r>
              <a:rPr lang="en-US" sz="2400" b="1" u="sng" dirty="0" smtClean="0">
                <a:latin typeface="+mj-lt"/>
              </a:rPr>
              <a:t>un</a:t>
            </a:r>
            <a:r>
              <a:rPr lang="en-US" sz="2400" b="1" dirty="0" smtClean="0">
                <a:latin typeface="+mj-lt"/>
              </a:rPr>
              <a:t>happy when his sister went to the movie without him.</a:t>
            </a:r>
          </a:p>
          <a:p>
            <a:pPr algn="ctr">
              <a:buNone/>
            </a:pPr>
            <a:endParaRPr lang="en-US" sz="2400" b="1" u="sng" dirty="0" smtClean="0">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 Suggested Practice for  SOL 4.4b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685105" y="4824155"/>
            <a:ext cx="13716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02689" y="5867400"/>
            <a:ext cx="13716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513905" y="5867400"/>
            <a:ext cx="1371600" cy="457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6</a:t>
            </a:fld>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54148"/>
    </mc:Choice>
    <mc:Fallback>
      <p:transition spd="slow" advTm="541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8"/>
                </p:tgtEl>
              </p:cMediaNode>
            </p:audio>
          </p:childTnLst>
        </p:cTn>
      </p:par>
    </p:tnLst>
    <p:bldLst>
      <p:bldP spid="14"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lnSpc>
                <a:spcPct val="150000"/>
              </a:lnSpc>
              <a:buNone/>
            </a:pPr>
            <a:r>
              <a:rPr lang="en-US" sz="2400" b="1" dirty="0" smtClean="0">
                <a:solidFill>
                  <a:srgbClr val="000000"/>
                </a:solidFill>
                <a:latin typeface="+mj-lt"/>
              </a:rPr>
              <a:t>Suggestions:</a:t>
            </a:r>
          </a:p>
          <a:p>
            <a:pPr marL="0">
              <a:lnSpc>
                <a:spcPct val="150000"/>
              </a:lnSpc>
              <a:spcBef>
                <a:spcPts val="0"/>
              </a:spcBef>
            </a:pPr>
            <a:r>
              <a:rPr lang="en-US" sz="2400" b="1" dirty="0" smtClean="0">
                <a:latin typeface="+mj-lt"/>
              </a:rPr>
              <a:t>Select each word with a suffix that means “_____.”</a:t>
            </a:r>
          </a:p>
          <a:p>
            <a:pPr marL="0">
              <a:lnSpc>
                <a:spcPct val="150000"/>
              </a:lnSpc>
              <a:spcBef>
                <a:spcPts val="0"/>
              </a:spcBef>
            </a:pPr>
            <a:r>
              <a:rPr lang="en-US" sz="2400" b="1" dirty="0" smtClean="0">
                <a:latin typeface="+mj-lt"/>
              </a:rPr>
              <a:t>Which word sounds like the word _____ ?</a:t>
            </a:r>
          </a:p>
          <a:p>
            <a:pPr marL="0">
              <a:lnSpc>
                <a:spcPct val="150000"/>
              </a:lnSpc>
              <a:spcBef>
                <a:spcPts val="0"/>
              </a:spcBef>
            </a:pPr>
            <a:r>
              <a:rPr lang="en-US" sz="2400" b="1" dirty="0" smtClean="0">
                <a:latin typeface="+mj-lt"/>
              </a:rPr>
              <a:t>Choose the two words that sound the same but are spelled </a:t>
            </a:r>
          </a:p>
          <a:p>
            <a:pPr marL="0">
              <a:lnSpc>
                <a:spcPct val="150000"/>
              </a:lnSpc>
              <a:spcBef>
                <a:spcPts val="0"/>
              </a:spcBef>
              <a:buNone/>
            </a:pPr>
            <a:r>
              <a:rPr lang="en-US" sz="2400" b="1" dirty="0" smtClean="0">
                <a:latin typeface="+mj-lt"/>
              </a:rPr>
              <a:t>     differently.</a:t>
            </a:r>
          </a:p>
          <a:p>
            <a:pPr>
              <a:buNone/>
            </a:pPr>
            <a:endParaRPr lang="en-US" sz="2400" b="1" dirty="0" smtClean="0">
              <a:latin typeface="+mj-lt"/>
            </a:endParaRPr>
          </a:p>
          <a:p>
            <a:pPr>
              <a:buNone/>
            </a:pPr>
            <a:r>
              <a:rPr lang="en-US" sz="2400" b="1" dirty="0" smtClean="0">
                <a:latin typeface="+mj-lt"/>
              </a:rPr>
              <a:t>     </a:t>
            </a:r>
            <a:endParaRPr lang="en-US" sz="2400" b="1" dirty="0" smtClean="0"/>
          </a:p>
          <a:p>
            <a:pPr>
              <a:buNone/>
            </a:pPr>
            <a:endParaRPr lang="en-US" sz="2400" b="1" dirty="0" smtClean="0">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 Suggested Practice for SOL 4.4b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7"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7</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Tm="14096"/>
    </mc:Choice>
    <mc:Fallback>
      <p:transition spd="slow" advTm="140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228600" y="1219200"/>
            <a:ext cx="8229600" cy="4297363"/>
          </a:xfrm>
        </p:spPr>
        <p:txBody>
          <a:bodyPr/>
          <a:lstStyle/>
          <a:p>
            <a:pPr eaLnBrk="1" fontAlgn="auto" hangingPunct="1">
              <a:spcAft>
                <a:spcPts val="0"/>
              </a:spcAft>
              <a:buClr>
                <a:schemeClr val="accent3"/>
              </a:buClr>
              <a:buNone/>
              <a:defRPr/>
            </a:pPr>
            <a:r>
              <a:rPr lang="en-US" sz="2400" b="1" dirty="0" smtClean="0">
                <a:latin typeface="+mj-lt"/>
              </a:rPr>
              <a:t>     </a:t>
            </a:r>
            <a:r>
              <a:rPr lang="en-US" sz="2400" b="1" dirty="0" smtClean="0">
                <a:solidFill>
                  <a:srgbClr val="0070C0"/>
                </a:solidFill>
                <a:latin typeface="+mj-lt"/>
              </a:rPr>
              <a:t>Students need additional practice using dictionary  guide words.</a:t>
            </a:r>
          </a:p>
          <a:p>
            <a:pPr eaLnBrk="1" fontAlgn="auto" hangingPunct="1">
              <a:spcAft>
                <a:spcPts val="0"/>
              </a:spcAft>
              <a:buClr>
                <a:schemeClr val="accent3"/>
              </a:buClr>
              <a:buNone/>
              <a:defRPr/>
            </a:pPr>
            <a:endParaRPr lang="en-US" sz="2400" b="1" dirty="0" smtClean="0">
              <a:solidFill>
                <a:srgbClr val="0070C0"/>
              </a:solidFill>
              <a:latin typeface="+mj-lt"/>
            </a:endParaRPr>
          </a:p>
          <a:p>
            <a:pPr indent="0" eaLnBrk="1" fontAlgn="auto" hangingPunct="1">
              <a:spcAft>
                <a:spcPts val="0"/>
              </a:spcAft>
              <a:buClr>
                <a:schemeClr val="accent3"/>
              </a:buClr>
              <a:buNone/>
              <a:defRPr/>
            </a:pPr>
            <a:r>
              <a:rPr lang="en-US" sz="2400" b="1" dirty="0" smtClean="0">
                <a:latin typeface="+mj-lt"/>
              </a:rPr>
              <a:t>Which guide words would most likely be on the same                        dictionary page as the word “spark”?</a:t>
            </a:r>
          </a:p>
          <a:p>
            <a:pPr>
              <a:buNone/>
            </a:pPr>
            <a:r>
              <a:rPr lang="en-US" sz="2400" b="1" dirty="0" smtClean="0">
                <a:solidFill>
                  <a:srgbClr val="002060"/>
                </a:solidFill>
                <a:latin typeface="+mj-lt"/>
              </a:rPr>
              <a:t>                              	</a:t>
            </a:r>
          </a:p>
          <a:p>
            <a:pPr marL="914400" lvl="2" indent="-457200">
              <a:spcBef>
                <a:spcPts val="0"/>
              </a:spcBef>
              <a:buFont typeface="+mj-lt"/>
              <a:buAutoNum type="alphaLcParenR"/>
            </a:pPr>
            <a:r>
              <a:rPr lang="en-US" b="1" dirty="0" smtClean="0"/>
              <a:t>space – spatula</a:t>
            </a:r>
          </a:p>
          <a:p>
            <a:pPr marL="914400" lvl="2" indent="-457200">
              <a:spcBef>
                <a:spcPts val="0"/>
              </a:spcBef>
              <a:buFont typeface="+mj-lt"/>
              <a:buAutoNum type="alphaLcParenR"/>
            </a:pPr>
            <a:r>
              <a:rPr lang="en-US" b="1" dirty="0" smtClean="0"/>
              <a:t>spangle –spar                                              </a:t>
            </a:r>
          </a:p>
          <a:p>
            <a:pPr marL="914400" lvl="2" indent="-457200">
              <a:spcBef>
                <a:spcPts val="0"/>
              </a:spcBef>
              <a:buFont typeface="+mj-lt"/>
              <a:buAutoNum type="alphaLcParenR"/>
            </a:pPr>
            <a:r>
              <a:rPr lang="en-US" b="1" dirty="0" smtClean="0"/>
              <a:t>sparrow – speaker</a:t>
            </a:r>
          </a:p>
          <a:p>
            <a:pPr marL="914400" lvl="2" indent="-457200">
              <a:spcBef>
                <a:spcPts val="0"/>
              </a:spcBef>
              <a:buFont typeface="+mj-lt"/>
              <a:buAutoNum type="alphaLcParenR"/>
            </a:pPr>
            <a:r>
              <a:rPr lang="en-US" b="1" dirty="0" smtClean="0"/>
              <a:t>sparse – special</a:t>
            </a:r>
          </a:p>
          <a:p>
            <a:pPr>
              <a:buNone/>
            </a:pPr>
            <a:endParaRPr lang="en-US" sz="2400" b="1" dirty="0" smtClean="0">
              <a:solidFill>
                <a:srgbClr val="002060"/>
              </a:solidFill>
              <a:latin typeface="+mj-lt"/>
            </a:endParaRPr>
          </a:p>
          <a:p>
            <a:pPr>
              <a:buNone/>
            </a:pPr>
            <a:r>
              <a:rPr lang="en-US" sz="2400" b="1" dirty="0" smtClean="0">
                <a:solidFill>
                  <a:srgbClr val="002060"/>
                </a:solidFill>
                <a:latin typeface="+mj-lt"/>
              </a:rPr>
              <a:t>  			</a:t>
            </a: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4.4c</a:t>
            </a:r>
            <a:br>
              <a:rPr lang="en-US" sz="3200" b="1" dirty="0" smtClean="0">
                <a:solidFill>
                  <a:srgbClr val="0033CC"/>
                </a:solidFill>
              </a:rPr>
            </a:b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85800" y="3657600"/>
            <a:ext cx="27432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8</a:t>
            </a:fld>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27790"/>
    </mc:Choice>
    <mc:Fallback>
      <p:transition spd="slow" advTm="27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eaLnBrk="1" fontAlgn="auto" hangingPunct="1">
              <a:spcBef>
                <a:spcPts val="0"/>
              </a:spcBef>
              <a:spcAft>
                <a:spcPts val="0"/>
              </a:spcAft>
              <a:buClr>
                <a:schemeClr val="accent3"/>
              </a:buClr>
              <a:buNone/>
              <a:defRPr/>
            </a:pPr>
            <a:r>
              <a:rPr lang="en-US" sz="2400" b="1" dirty="0" smtClean="0"/>
              <a:t>Which word would appear on the same dictionary page with these two guide words?</a:t>
            </a: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r>
              <a:rPr lang="en-US" sz="2400" b="1" dirty="0" smtClean="0">
                <a:solidFill>
                  <a:srgbClr val="002060"/>
                </a:solidFill>
                <a:latin typeface="+mj-lt"/>
              </a:rPr>
              <a:t>                       </a:t>
            </a:r>
          </a:p>
          <a:p>
            <a:pPr marL="457200" indent="-457200">
              <a:buFont typeface="+mj-lt"/>
              <a:buAutoNum type="alphaLcParenR"/>
            </a:pPr>
            <a:r>
              <a:rPr lang="en-US" sz="2400" b="1" dirty="0" smtClean="0">
                <a:latin typeface="+mj-lt"/>
              </a:rPr>
              <a:t>appall</a:t>
            </a:r>
          </a:p>
          <a:p>
            <a:pPr marL="457200" indent="-457200">
              <a:buFont typeface="+mj-lt"/>
              <a:buAutoNum type="alphaLcParenR"/>
            </a:pPr>
            <a:r>
              <a:rPr lang="en-US" sz="2400" b="1" dirty="0" smtClean="0"/>
              <a:t>appetite</a:t>
            </a:r>
          </a:p>
          <a:p>
            <a:pPr marL="457200" indent="-457200">
              <a:buFont typeface="+mj-lt"/>
              <a:buAutoNum type="alphaLcParenR"/>
            </a:pPr>
            <a:r>
              <a:rPr lang="en-US" sz="2400" b="1" dirty="0" smtClean="0">
                <a:latin typeface="+mj-lt"/>
              </a:rPr>
              <a:t>apply</a:t>
            </a:r>
          </a:p>
          <a:p>
            <a:pPr marL="457200" indent="-457200">
              <a:buFont typeface="+mj-lt"/>
              <a:buAutoNum type="alphaLcParenR"/>
            </a:pPr>
            <a:r>
              <a:rPr lang="en-US" sz="2400" b="1" dirty="0" smtClean="0">
                <a:latin typeface="+mj-lt"/>
              </a:rPr>
              <a:t>appoint</a:t>
            </a:r>
          </a:p>
          <a:p>
            <a:pPr>
              <a:buNone/>
            </a:pPr>
            <a:r>
              <a:rPr lang="en-US" sz="2400" b="1" dirty="0" smtClean="0">
                <a:latin typeface="+mj-lt"/>
              </a:rPr>
              <a:t>                                                    </a:t>
            </a:r>
            <a:endParaRPr lang="en-US" sz="2400" b="1" dirty="0" smtClean="0">
              <a:solidFill>
                <a:srgbClr val="C00000"/>
              </a:solidFill>
              <a:latin typeface="+mj-lt"/>
            </a:endParaRPr>
          </a:p>
          <a:p>
            <a:pPr>
              <a:buNone/>
            </a:pPr>
            <a:endParaRPr lang="en-US" sz="2400" b="1" dirty="0" smtClean="0">
              <a:solidFill>
                <a:srgbClr val="002060"/>
              </a:solidFill>
              <a:latin typeface="+mj-lt"/>
            </a:endParaRPr>
          </a:p>
          <a:p>
            <a:pPr>
              <a:buNone/>
            </a:pPr>
            <a:endParaRPr lang="en-US" sz="2400" b="1" dirty="0" smtClean="0">
              <a:solidFill>
                <a:srgbClr val="002060"/>
              </a:solidFill>
              <a:latin typeface="+mj-lt"/>
            </a:endParaRPr>
          </a:p>
          <a:p>
            <a:pPr>
              <a:buNone/>
            </a:pPr>
            <a:endParaRPr lang="en-US" sz="2400" b="1" dirty="0" smtClean="0">
              <a:solidFill>
                <a:srgbClr val="002060"/>
              </a:solidFill>
              <a:latin typeface="+mj-lt"/>
            </a:endParaRPr>
          </a:p>
          <a:p>
            <a:pPr>
              <a:buNone/>
            </a:pPr>
            <a:endParaRPr lang="en-US" sz="2400" b="1" dirty="0" smtClean="0">
              <a:solidFill>
                <a:srgbClr val="002060"/>
              </a:solidFill>
              <a:latin typeface="+mj-lt"/>
            </a:endParaRPr>
          </a:p>
          <a:p>
            <a:pPr>
              <a:buNone/>
            </a:pPr>
            <a:r>
              <a:rPr lang="en-US" sz="2400" b="1" dirty="0" smtClean="0">
                <a:solidFill>
                  <a:srgbClr val="002060"/>
                </a:solidFill>
                <a:latin typeface="+mj-lt"/>
              </a:rPr>
              <a:t>     </a:t>
            </a: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 Suggested Practice for SOL 4.4c</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52800" y="2514600"/>
            <a:ext cx="26670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 </a:t>
            </a:r>
            <a:r>
              <a:rPr lang="en-US" sz="2000" b="1" dirty="0" smtClean="0"/>
              <a:t>appeal - apple   </a:t>
            </a:r>
            <a:endParaRPr lang="en-US" sz="2000" b="1" dirty="0"/>
          </a:p>
        </p:txBody>
      </p:sp>
      <p:sp>
        <p:nvSpPr>
          <p:cNvPr id="17" name="Rounded Rectangle 16"/>
          <p:cNvSpPr/>
          <p:nvPr/>
        </p:nvSpPr>
        <p:spPr>
          <a:xfrm>
            <a:off x="457200" y="3657600"/>
            <a:ext cx="1676400" cy="533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8" name="Slide Number Placeholder 5"/>
          <p:cNvSpPr txBox="1">
            <a:spLocks/>
          </p:cNvSpPr>
          <p:nvPr/>
        </p:nvSpPr>
        <p:spPr>
          <a:xfrm>
            <a:off x="381000" y="6490034"/>
            <a:ext cx="533400" cy="2787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C29E0D5-B10C-466F-8ED3-E187C058366E}" type="slidenum">
              <a:rPr lang="en-US" smtClean="0"/>
              <a:pPr>
                <a:defRPr/>
              </a:pPr>
              <a:t>9</a:t>
            </a:fld>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18635"/>
    </mc:Choice>
    <mc:Fallback>
      <p:transition spd="slow" advTm="186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4"/>
</p:tagLst>
</file>

<file path=ppt/tags/tag10.xml><?xml version="1.0" encoding="utf-8"?>
<p:tagLst xmlns:a="http://schemas.openxmlformats.org/drawingml/2006/main" xmlns:r="http://schemas.openxmlformats.org/officeDocument/2006/relationships" xmlns:p="http://schemas.openxmlformats.org/presentationml/2006/main">
  <p:tag name="TIMING" val="|36.3"/>
</p:tagLst>
</file>

<file path=ppt/tags/tag11.xml><?xml version="1.0" encoding="utf-8"?>
<p:tagLst xmlns:a="http://schemas.openxmlformats.org/drawingml/2006/main" xmlns:r="http://schemas.openxmlformats.org/officeDocument/2006/relationships" xmlns:p="http://schemas.openxmlformats.org/presentationml/2006/main">
  <p:tag name="TIMING" val="|50.5"/>
</p:tagLst>
</file>

<file path=ppt/tags/tag12.xml><?xml version="1.0" encoding="utf-8"?>
<p:tagLst xmlns:a="http://schemas.openxmlformats.org/drawingml/2006/main" xmlns:r="http://schemas.openxmlformats.org/officeDocument/2006/relationships" xmlns:p="http://schemas.openxmlformats.org/presentationml/2006/main">
  <p:tag name="TIMING" val="|35.7"/>
</p:tagLst>
</file>

<file path=ppt/tags/tag13.xml><?xml version="1.0" encoding="utf-8"?>
<p:tagLst xmlns:a="http://schemas.openxmlformats.org/drawingml/2006/main" xmlns:r="http://schemas.openxmlformats.org/officeDocument/2006/relationships" xmlns:p="http://schemas.openxmlformats.org/presentationml/2006/main">
  <p:tag name="TIMING" val="|18.8"/>
</p:tagLst>
</file>

<file path=ppt/tags/tag14.xml><?xml version="1.0" encoding="utf-8"?>
<p:tagLst xmlns:a="http://schemas.openxmlformats.org/drawingml/2006/main" xmlns:r="http://schemas.openxmlformats.org/officeDocument/2006/relationships" xmlns:p="http://schemas.openxmlformats.org/presentationml/2006/main">
  <p:tag name="TIMING" val="|21.7"/>
</p:tagLst>
</file>

<file path=ppt/tags/tag15.xml><?xml version="1.0" encoding="utf-8"?>
<p:tagLst xmlns:a="http://schemas.openxmlformats.org/drawingml/2006/main" xmlns:r="http://schemas.openxmlformats.org/officeDocument/2006/relationships" xmlns:p="http://schemas.openxmlformats.org/presentationml/2006/main">
  <p:tag name="TIMING" val="|35.3"/>
</p:tagLst>
</file>

<file path=ppt/tags/tag2.xml><?xml version="1.0" encoding="utf-8"?>
<p:tagLst xmlns:a="http://schemas.openxmlformats.org/drawingml/2006/main" xmlns:r="http://schemas.openxmlformats.org/officeDocument/2006/relationships" xmlns:p="http://schemas.openxmlformats.org/presentationml/2006/main">
  <p:tag name="TIMING" val="|26.2"/>
</p:tagLst>
</file>

<file path=ppt/tags/tag3.xml><?xml version="1.0" encoding="utf-8"?>
<p:tagLst xmlns:a="http://schemas.openxmlformats.org/drawingml/2006/main" xmlns:r="http://schemas.openxmlformats.org/officeDocument/2006/relationships" xmlns:p="http://schemas.openxmlformats.org/presentationml/2006/main">
  <p:tag name="TIMING" val="|48.8"/>
</p:tagLst>
</file>

<file path=ppt/tags/tag4.xml><?xml version="1.0" encoding="utf-8"?>
<p:tagLst xmlns:a="http://schemas.openxmlformats.org/drawingml/2006/main" xmlns:r="http://schemas.openxmlformats.org/officeDocument/2006/relationships" xmlns:p="http://schemas.openxmlformats.org/presentationml/2006/main">
  <p:tag name="TIMING" val="|21.3"/>
</p:tagLst>
</file>

<file path=ppt/tags/tag5.xml><?xml version="1.0" encoding="utf-8"?>
<p:tagLst xmlns:a="http://schemas.openxmlformats.org/drawingml/2006/main" xmlns:r="http://schemas.openxmlformats.org/officeDocument/2006/relationships" xmlns:p="http://schemas.openxmlformats.org/presentationml/2006/main">
  <p:tag name="TIMING" val="|12.2"/>
</p:tagLst>
</file>

<file path=ppt/tags/tag6.xml><?xml version="1.0" encoding="utf-8"?>
<p:tagLst xmlns:a="http://schemas.openxmlformats.org/drawingml/2006/main" xmlns:r="http://schemas.openxmlformats.org/officeDocument/2006/relationships" xmlns:p="http://schemas.openxmlformats.org/presentationml/2006/main">
  <p:tag name="TIMING" val="|40.8"/>
</p:tagLst>
</file>

<file path=ppt/tags/tag7.xml><?xml version="1.0" encoding="utf-8"?>
<p:tagLst xmlns:a="http://schemas.openxmlformats.org/drawingml/2006/main" xmlns:r="http://schemas.openxmlformats.org/officeDocument/2006/relationships" xmlns:p="http://schemas.openxmlformats.org/presentationml/2006/main">
  <p:tag name="TIMING" val="|19"/>
</p:tagLst>
</file>

<file path=ppt/tags/tag8.xml><?xml version="1.0" encoding="utf-8"?>
<p:tagLst xmlns:a="http://schemas.openxmlformats.org/drawingml/2006/main" xmlns:r="http://schemas.openxmlformats.org/officeDocument/2006/relationships" xmlns:p="http://schemas.openxmlformats.org/presentationml/2006/main">
  <p:tag name="TIMING" val="|38.3"/>
</p:tagLst>
</file>

<file path=ppt/tags/tag9.xml><?xml version="1.0" encoding="utf-8"?>
<p:tagLst xmlns:a="http://schemas.openxmlformats.org/drawingml/2006/main" xmlns:r="http://schemas.openxmlformats.org/officeDocument/2006/relationships" xmlns:p="http://schemas.openxmlformats.org/presentationml/2006/main">
  <p:tag name="TIMING" val="|2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4885</Words>
  <Application>Microsoft Office PowerPoint</Application>
  <PresentationFormat>On-screen Show (4:3)</PresentationFormat>
  <Paragraphs>515</Paragraphs>
  <Slides>32</Slides>
  <Notes>32</Notes>
  <HiddenSlides>0</HiddenSlides>
  <MMClips>32</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Expanding Vocabulary</vt:lpstr>
      <vt:lpstr>Suggested Practice for SOL 4.4a</vt:lpstr>
      <vt:lpstr> Suggested Practice for SOL 4.4a</vt:lpstr>
      <vt:lpstr>Suggested Practice for SOL 4.4a</vt:lpstr>
      <vt:lpstr> Suggested Practice for  SOL 4.4b</vt:lpstr>
      <vt:lpstr> Suggested Practice for SOL 4.4b</vt:lpstr>
      <vt:lpstr>Suggested Practice for SOL 4.4c </vt:lpstr>
      <vt:lpstr> Suggested Practice for SOL 4.4c</vt:lpstr>
      <vt:lpstr> Suggested Practice for SOL 4.4c</vt:lpstr>
      <vt:lpstr>Describing Choice of Language, Setting, and Characters</vt:lpstr>
      <vt:lpstr>Suggested Practice for SOL 4.5b</vt:lpstr>
      <vt:lpstr>Suggested Practice for SOL 4.5b</vt:lpstr>
      <vt:lpstr>Explaining Author’s Purpose</vt:lpstr>
      <vt:lpstr>Suggested Practice for SOL 4.6c</vt:lpstr>
      <vt:lpstr>Suggested Practice for SOL 4.6c</vt:lpstr>
      <vt:lpstr>Identifying Main Idea</vt:lpstr>
      <vt:lpstr>Suggested Practice for SOL 4.5c </vt:lpstr>
      <vt:lpstr> Suggested Practice for SOL4.6d</vt:lpstr>
      <vt:lpstr>Summarizing Supporting Details</vt:lpstr>
      <vt:lpstr>Suggested Practice for SOL 4.5d</vt:lpstr>
      <vt:lpstr>Suggested Practice for SOL 4.6e</vt:lpstr>
      <vt:lpstr> Suggested Practice for SOL 4.5d and 4.6e </vt:lpstr>
      <vt:lpstr>Identifying Problem – Solution </vt:lpstr>
      <vt:lpstr>Suggested Practice for SOL 4.5e</vt:lpstr>
      <vt:lpstr> Suggested Practice for SOL 4.5e</vt:lpstr>
      <vt:lpstr>Identifying Cause and Effect Relationships</vt:lpstr>
      <vt:lpstr>Suggested Practice for SOL 4.5J</vt:lpstr>
      <vt:lpstr> Suggested Practice for SOL 4.5J</vt:lpstr>
      <vt:lpstr>Suggested Practice for 4.6g</vt:lpstr>
      <vt:lpstr>Practice Items</vt:lpstr>
      <vt:lpstr>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2014-03-07T18:47:52Z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