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handoutMasterIdLst>
    <p:handoutMasterId r:id="rId28"/>
  </p:handoutMasterIdLst>
  <p:sldIdLst>
    <p:sldId id="449" r:id="rId2"/>
    <p:sldId id="274" r:id="rId3"/>
    <p:sldId id="418" r:id="rId4"/>
    <p:sldId id="419" r:id="rId5"/>
    <p:sldId id="420" r:id="rId6"/>
    <p:sldId id="421" r:id="rId7"/>
    <p:sldId id="422" r:id="rId8"/>
    <p:sldId id="423" r:id="rId9"/>
    <p:sldId id="425" r:id="rId10"/>
    <p:sldId id="426" r:id="rId11"/>
    <p:sldId id="428" r:id="rId12"/>
    <p:sldId id="429" r:id="rId13"/>
    <p:sldId id="431" r:id="rId14"/>
    <p:sldId id="433" r:id="rId15"/>
    <p:sldId id="434" r:id="rId16"/>
    <p:sldId id="435" r:id="rId17"/>
    <p:sldId id="436" r:id="rId18"/>
    <p:sldId id="437" r:id="rId19"/>
    <p:sldId id="438" r:id="rId20"/>
    <p:sldId id="430" r:id="rId21"/>
    <p:sldId id="424" r:id="rId22"/>
    <p:sldId id="448" r:id="rId23"/>
    <p:sldId id="439" r:id="rId24"/>
    <p:sldId id="442" r:id="rId25"/>
    <p:sldId id="443"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CC00"/>
    <a:srgbClr val="0000FF"/>
    <a:srgbClr val="008000"/>
    <a:srgbClr val="007A00"/>
    <a:srgbClr val="005400"/>
    <a:srgbClr val="264E35"/>
    <a:srgbClr val="193323"/>
    <a:srgbClr val="244832"/>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48" autoAdjust="0"/>
  </p:normalViewPr>
  <p:slideViewPr>
    <p:cSldViewPr>
      <p:cViewPr varScale="1">
        <p:scale>
          <a:sx n="90" d="100"/>
          <a:sy n="90" d="100"/>
        </p:scale>
        <p:origin x="-223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notesViewPr>
    <p:cSldViewPr>
      <p:cViewPr>
        <p:scale>
          <a:sx n="85" d="100"/>
          <a:sy n="85" d="100"/>
        </p:scale>
        <p:origin x="-3732" y="-31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3/7/2014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xmlns=""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3/7/2014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xmlns=""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oe.virginia.gov/testing/sol/practice_items/index.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student-assessment@doe.virginia.gov"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 is the statewide spring 2013 student performance analysis of the grade 3 Reading Standards of Learning test.  The data indicate opportunities for student growth in certain reading standards. For that reason, this PowerPoint presentation includes suggestions for additional practices to support instruction in the targeted areas. With the implementation of the </a:t>
            </a:r>
            <a:r>
              <a:rPr lang="en-US" i="1" dirty="0" smtClean="0"/>
              <a:t>2010 English Standards of Learning</a:t>
            </a:r>
            <a:r>
              <a:rPr lang="en-US" dirty="0" smtClean="0"/>
              <a:t>, the grade 3 reading selections may use more complex vocabulary and sentence structure in order to appropriately assess students’ knowledge by the end of their third grade year.</a:t>
            </a:r>
          </a:p>
          <a:p>
            <a:endParaRPr lang="en-US" dirty="0" smtClean="0"/>
          </a:p>
          <a:p>
            <a:r>
              <a:rPr lang="en-US" dirty="0" smtClean="0"/>
              <a:t>This presentation contains sample questions to use with</a:t>
            </a:r>
            <a:r>
              <a:rPr lang="en-US" dirty="0" smtClean="0">
                <a:solidFill>
                  <a:srgbClr val="FF0000"/>
                </a:solidFill>
              </a:rPr>
              <a:t> </a:t>
            </a:r>
            <a:r>
              <a:rPr lang="en-US" dirty="0" smtClean="0"/>
              <a:t>appropriate  grade-level reading texts.  The questions support the standards for which student performance was weak or inconsistent and are not meant to mimic SOL test questions. As supports, the examples are intended to provide </a:t>
            </a:r>
            <a:r>
              <a:rPr lang="en-US" sz="1200" kern="1200" dirty="0" smtClean="0">
                <a:solidFill>
                  <a:schemeClr val="tx1"/>
                </a:solidFill>
                <a:latin typeface="+mn-lt"/>
                <a:ea typeface="+mn-ea"/>
                <a:cs typeface="+mn-cs"/>
              </a:rPr>
              <a:t>English educators </a:t>
            </a:r>
            <a:r>
              <a:rPr lang="en-US" dirty="0" smtClean="0"/>
              <a:t>with further insight into the concepts that challenged students statewide without elaboration on how to teach the reading skills.</a:t>
            </a:r>
          </a:p>
          <a:p>
            <a:endParaRPr lang="en-US" dirty="0" smtClean="0"/>
          </a:p>
          <a:p>
            <a:r>
              <a:rPr lang="en-US" dirty="0" smtClean="0"/>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endParaRPr lang="en-US" dirty="0" smtClean="0"/>
          </a:p>
          <a:p>
            <a:endParaRPr lang="en-US" dirty="0" smtClean="0"/>
          </a:p>
          <a:p>
            <a:pPr eaLnBrk="1" hangingPunct="1">
              <a:spcBef>
                <a:spcPct val="0"/>
              </a:spcBef>
            </a:pP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pertains to</a:t>
            </a:r>
            <a:r>
              <a:rPr lang="en-US" baseline="0" dirty="0" smtClean="0"/>
              <a:t> a passage from the 2007 Grade 3 Reading Released Test, on page 18, titled </a:t>
            </a:r>
            <a:r>
              <a:rPr lang="en-US" sz="1200" b="0" i="1" kern="1200" dirty="0" err="1" smtClean="0">
                <a:solidFill>
                  <a:schemeClr val="tx1"/>
                </a:solidFill>
                <a:latin typeface="+mn-lt"/>
                <a:ea typeface="+mn-ea"/>
                <a:cs typeface="+mn-cs"/>
              </a:rPr>
              <a:t>Taj</a:t>
            </a:r>
            <a:r>
              <a:rPr lang="en-US" sz="1200" b="0" i="1" kern="1200" dirty="0" smtClean="0">
                <a:solidFill>
                  <a:schemeClr val="tx1"/>
                </a:solidFill>
                <a:latin typeface="+mn-lt"/>
                <a:ea typeface="+mn-ea"/>
                <a:cs typeface="+mn-cs"/>
              </a:rPr>
              <a:t> and </a:t>
            </a:r>
            <a:r>
              <a:rPr lang="en-US" sz="1200" b="0" i="1" kern="1200" dirty="0" err="1" smtClean="0">
                <a:solidFill>
                  <a:schemeClr val="tx1"/>
                </a:solidFill>
                <a:latin typeface="+mn-lt"/>
                <a:ea typeface="+mn-ea"/>
                <a:cs typeface="+mn-cs"/>
              </a:rPr>
              <a:t>Berto</a:t>
            </a:r>
            <a:r>
              <a:rPr lang="en-US" sz="1200" b="0" i="1" kern="1200" dirty="0" smtClean="0">
                <a:solidFill>
                  <a:schemeClr val="tx1"/>
                </a:solidFill>
                <a:latin typeface="+mn-lt"/>
                <a:ea typeface="+mn-ea"/>
                <a:cs typeface="+mn-cs"/>
              </a:rPr>
              <a:t>.   </a:t>
            </a:r>
            <a:r>
              <a:rPr lang="en-US" i="0" dirty="0" smtClean="0"/>
              <a:t>This item is presented as a graphic organizer  used to compare</a:t>
            </a:r>
            <a:r>
              <a:rPr lang="en-US" i="0" baseline="0" dirty="0" smtClean="0"/>
              <a:t> and contrast the two characters in the story</a:t>
            </a:r>
            <a:r>
              <a:rPr lang="en-US" i="0" dirty="0" smtClean="0"/>
              <a:t>.   Notice</a:t>
            </a:r>
            <a:r>
              <a:rPr lang="en-US" i="0" baseline="0" dirty="0" smtClean="0"/>
              <a:t> that there are shaded boxes in the chart which help students decide how many characteristics belong in each column.  The answers are shown on the screen.  Note that the correct characteristics for each character must be placed in the correct columns, but the order of the characteristics in each column does not matter.</a:t>
            </a:r>
            <a:endParaRPr lang="en-US" i="0" dirty="0" smtClean="0"/>
          </a:p>
          <a:p>
            <a:endParaRPr lang="en-US" i="1" dirty="0" smtClean="0"/>
          </a:p>
          <a:p>
            <a:endParaRPr lang="en-US" i="1"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Similar skills are found in the fiction and nonfiction standards of 3.5g and 3.6e; therefore, the standards are grouped together on this screen. </a:t>
            </a:r>
            <a:r>
              <a:rPr lang="en-US" sz="1200" b="0" dirty="0" smtClean="0"/>
              <a:t>SOL 3.5g  reads:  The student will read and demonstrate comprehension of a variety of </a:t>
            </a:r>
            <a:r>
              <a:rPr lang="en-US" sz="1200" b="0" dirty="0" smtClean="0">
                <a:solidFill>
                  <a:srgbClr val="0070C0"/>
                </a:solidFill>
              </a:rPr>
              <a:t>fictional texts. </a:t>
            </a:r>
            <a:r>
              <a:rPr lang="en-US" sz="1200" b="0" dirty="0" smtClean="0"/>
              <a:t>g)  </a:t>
            </a:r>
            <a:r>
              <a:rPr lang="en-US" sz="1200" b="0" dirty="0" smtClean="0">
                <a:solidFill>
                  <a:srgbClr val="0070C0"/>
                </a:solidFill>
              </a:rPr>
              <a:t>Draw conclusions </a:t>
            </a:r>
            <a:r>
              <a:rPr lang="en-US" sz="1200" b="0" dirty="0" smtClean="0"/>
              <a:t>about text.  SOL </a:t>
            </a:r>
            <a:r>
              <a:rPr lang="en-US" sz="1200" b="0" dirty="0" smtClean="0">
                <a:solidFill>
                  <a:srgbClr val="0070C0"/>
                </a:solidFill>
              </a:rPr>
              <a:t>3.6e reads:  </a:t>
            </a:r>
            <a:r>
              <a:rPr lang="en-US" sz="1200" b="0" dirty="0" smtClean="0"/>
              <a:t>The student will continue to read and demonstrate comprehension of nonfiction texts.  e)</a:t>
            </a:r>
            <a:r>
              <a:rPr lang="en-US" sz="1200" b="0" dirty="0" smtClean="0">
                <a:solidFill>
                  <a:srgbClr val="0070C0"/>
                </a:solidFill>
              </a:rPr>
              <a:t>   Draw conclusions </a:t>
            </a:r>
            <a:r>
              <a:rPr lang="en-US" sz="1200" b="0" dirty="0" smtClean="0"/>
              <a:t>based on text.</a:t>
            </a:r>
          </a:p>
          <a:p>
            <a:r>
              <a:rPr lang="en-US" b="0" dirty="0" smtClean="0"/>
              <a:t> </a:t>
            </a:r>
          </a:p>
          <a:p>
            <a:r>
              <a:rPr lang="en-US" dirty="0" smtClean="0"/>
              <a:t>Third graders need additional practice with this higher level comprehension skill, drawing conclusions.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a:t>
            </a:r>
            <a:r>
              <a:rPr lang="en-US" baseline="0" dirty="0" smtClean="0"/>
              <a:t> two screens </a:t>
            </a:r>
            <a:r>
              <a:rPr lang="en-US" dirty="0" smtClean="0"/>
              <a:t>offer suggestions for questions to use with fiction and nonfiction texts. These examples are presented as starting points to be adapted according to the selected genre.</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more s</a:t>
            </a:r>
            <a:r>
              <a:rPr lang="en-US" dirty="0" smtClean="0"/>
              <a:t>uggestions </a:t>
            </a:r>
            <a:r>
              <a:rPr lang="en-US" baseline="0" dirty="0" smtClean="0"/>
              <a:t>for practicing the skills associated with SOL 3.5g and 3.6e are provided on the screen.</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 being</a:t>
            </a:r>
            <a:r>
              <a:rPr lang="en-US" baseline="0" dirty="0" smtClean="0"/>
              <a:t> highlighted is SOL 3.6a.  This standard states:  </a:t>
            </a:r>
            <a:r>
              <a:rPr lang="en-US" sz="1200" b="0" dirty="0" smtClean="0"/>
              <a:t>The student will continue to read and demonstrate comprehension of nonfiction texts. a)  </a:t>
            </a:r>
            <a:r>
              <a:rPr lang="en-US" sz="1200" b="0" dirty="0" smtClean="0">
                <a:solidFill>
                  <a:srgbClr val="0070C0"/>
                </a:solidFill>
              </a:rPr>
              <a:t>Identify the author’s purpose.</a:t>
            </a:r>
          </a:p>
          <a:p>
            <a:endParaRPr lang="en-US" dirty="0" smtClean="0"/>
          </a:p>
          <a:p>
            <a:r>
              <a:rPr lang="en-US" dirty="0" smtClean="0"/>
              <a:t>Identifying the author’s purpose is another challenging skill for students.  Remember that the curriculum framework is a guideline for instruction.</a:t>
            </a:r>
            <a:r>
              <a:rPr lang="en-US" baseline="0" dirty="0" smtClean="0"/>
              <a:t>  </a:t>
            </a:r>
            <a:r>
              <a:rPr lang="en-US" dirty="0" smtClean="0"/>
              <a:t>As a guideline, the three terms used in the document for identifying author’s purpose (to entertain, inform, and persuade) are given as examples and are not intended to limit the scope of the skill.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the author’s purpose is stated explicitly in the article; other times, the reader may need to infer the author’s intent. </a:t>
            </a:r>
          </a:p>
          <a:p>
            <a:endParaRPr lang="en-US" dirty="0" smtClean="0"/>
          </a:p>
          <a:p>
            <a:r>
              <a:rPr lang="en-US" dirty="0" smtClean="0"/>
              <a:t>Notice that the suggestions on this screen vary from asking about the information in the box at the end of the flier, to a particular</a:t>
            </a:r>
            <a:r>
              <a:rPr lang="en-US" baseline="0" dirty="0" smtClean="0"/>
              <a:t> </a:t>
            </a:r>
            <a:r>
              <a:rPr lang="en-US" dirty="0" smtClean="0"/>
              <a:t>paragraph, and then to an entire article.  Students need practice with this skill using specific sections of an article, as well as with an entire article.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standard in which students need additional practice is 3.6d.</a:t>
            </a:r>
            <a:r>
              <a:rPr lang="en-US" baseline="0" dirty="0"/>
              <a:t> </a:t>
            </a:r>
            <a:r>
              <a:rPr lang="en-US" baseline="0" dirty="0" smtClean="0"/>
              <a:t> </a:t>
            </a:r>
            <a:r>
              <a:rPr lang="en-US" dirty="0" smtClean="0"/>
              <a:t>This skill involves answering questions about the details of a nonfiction selection. </a:t>
            </a:r>
            <a:endParaRPr lang="en-US" i="1"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shows questions that can be used to practice this skill, which requires careful reading of the texts.</a:t>
            </a:r>
          </a:p>
          <a:p>
            <a:endParaRPr lang="en-US" dirty="0" smtClean="0"/>
          </a:p>
          <a:p>
            <a:r>
              <a:rPr lang="en-US" dirty="0" smtClean="0"/>
              <a:t>Look at the first suggested question which references paragraph 7.</a:t>
            </a:r>
            <a:r>
              <a:rPr lang="en-US" baseline="0" dirty="0" smtClean="0"/>
              <a:t>  </a:t>
            </a:r>
            <a:r>
              <a:rPr lang="en-US" dirty="0" smtClean="0"/>
              <a:t>If this were a</a:t>
            </a:r>
            <a:r>
              <a:rPr lang="en-US" baseline="0" dirty="0" smtClean="0"/>
              <a:t> multiple-choice question on the assessment, s</a:t>
            </a:r>
            <a:r>
              <a:rPr lang="en-US" dirty="0" smtClean="0"/>
              <a:t>ome of the answer choices may reference information from another paragraph.  Students may be quick to select an answer because they recall that the choice was mentioned in the text, but they should re-read paragraph</a:t>
            </a:r>
            <a:r>
              <a:rPr lang="en-US" baseline="0" dirty="0" smtClean="0"/>
              <a:t> 7 </a:t>
            </a:r>
            <a:r>
              <a:rPr lang="en-US" dirty="0" smtClean="0"/>
              <a:t>to make sure the answer choice was mentioned in that particular paragraph.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example, suppose the students have just read a flier</a:t>
            </a:r>
            <a:r>
              <a:rPr lang="en-US" baseline="0" dirty="0" smtClean="0"/>
              <a:t> with different sections describing a drawing contest from a local restaurant.  Students are being asked to name the section of the flier that answers a given question.  The answer is shown on the screen.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 being highlighted is SOL 3.6g.  It</a:t>
            </a:r>
            <a:r>
              <a:rPr lang="en-US" baseline="0" dirty="0" smtClean="0"/>
              <a:t> reads</a:t>
            </a:r>
            <a:r>
              <a:rPr lang="en-US" b="0" baseline="0" dirty="0" smtClean="0"/>
              <a:t>:  </a:t>
            </a:r>
            <a:r>
              <a:rPr lang="en-US" sz="1200" b="0" dirty="0" smtClean="0"/>
              <a:t>The student will continue to read and demonstrate comprehension of nonfiction texts.  </a:t>
            </a:r>
            <a:r>
              <a:rPr lang="en-US" sz="1200" b="0" kern="1200" dirty="0" smtClean="0">
                <a:solidFill>
                  <a:srgbClr val="0070C0"/>
                </a:solidFill>
                <a:latin typeface="+mn-lt"/>
                <a:ea typeface="+mn-ea"/>
                <a:cs typeface="+mn-cs"/>
              </a:rPr>
              <a:t>g)  Identify the main idea.</a:t>
            </a:r>
          </a:p>
          <a:p>
            <a:endParaRPr lang="en-US" dirty="0" smtClean="0"/>
          </a:p>
          <a:p>
            <a:r>
              <a:rPr lang="en-US" dirty="0" smtClean="0"/>
              <a:t>The student performance data</a:t>
            </a:r>
            <a:r>
              <a:rPr lang="en-US" baseline="0" dirty="0" smtClean="0"/>
              <a:t> suggest that</a:t>
            </a:r>
            <a:r>
              <a:rPr lang="en-US" dirty="0" smtClean="0"/>
              <a:t> students have difficulty distinguishing between main idea statements and details. In some multiple-choice items, students tend to be drawn to answer choices with lengthy details instead of succinct main idea statements.</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reading standard being highlighted is SOL 3.4b.  T</a:t>
            </a:r>
            <a:r>
              <a:rPr lang="en-US" baseline="0" dirty="0" smtClean="0"/>
              <a:t>he parts of the standard showing inconsistent student performance are highlighted in blue. </a:t>
            </a:r>
          </a:p>
          <a:p>
            <a:pPr>
              <a:defRPr/>
            </a:pPr>
            <a:endParaRPr lang="en-US" dirty="0" smtClean="0"/>
          </a:p>
          <a:p>
            <a:pPr>
              <a:defRPr/>
            </a:pPr>
            <a:r>
              <a:rPr lang="en-US" dirty="0" smtClean="0"/>
              <a:t>This standard focuses on vocabulary development using word analysis strategies. SOL 3.4b states:  The student will expand vocabulary when reading. b) Use knowledge of roots, affixes, synonyms, and antonyms.  In particular, students need additional practice using affixes and antonyms.</a:t>
            </a:r>
          </a:p>
          <a:p>
            <a:pPr marL="457200" indent="-457200">
              <a:spcBef>
                <a:spcPts val="0"/>
              </a:spcBef>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example, suppose the students have just read an article and are asked to complete a web. Then the students are asked to identify the main idea </a:t>
            </a:r>
            <a:r>
              <a:rPr lang="en-US" baseline="0" dirty="0" smtClean="0"/>
              <a:t>of the article by</a:t>
            </a:r>
            <a:r>
              <a:rPr lang="en-US" dirty="0" smtClean="0"/>
              <a:t> filling in the missing title of a web, as shown on the screen.</a:t>
            </a:r>
            <a:r>
              <a:rPr lang="en-US" baseline="0" dirty="0" smtClean="0"/>
              <a:t> This example is similar in format to some of the technology-enhanced items students may encounter while taking </a:t>
            </a:r>
            <a:r>
              <a:rPr lang="en-US" dirty="0" smtClean="0"/>
              <a:t>the Grade 3 Reading</a:t>
            </a:r>
            <a:r>
              <a:rPr lang="en-US" baseline="0" dirty="0" smtClean="0"/>
              <a:t> assessment.</a:t>
            </a:r>
            <a:r>
              <a:rPr lang="en-US" dirty="0" smtClean="0"/>
              <a:t> After carefully considering all of the supporting details found in the outer circles of the web, the student should be able to identify the main idea of the article, which is also the title of the web. Students are to set aside prior knowledge and experiences and select the answer based on the information given in the article. The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3.6h, students need practice identifying supporting details.  This skill of identifying important and unimportant details  appears especially difficult for third graders. First, students need to have a clear understanding of the main idea before they distinguish between important and less important information.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In this example,</a:t>
            </a:r>
            <a:r>
              <a:rPr lang="en-US" altLang="en-US" baseline="0" dirty="0" smtClean="0"/>
              <a:t> students are asked to summarize supporting details in a nonfiction selection.</a:t>
            </a:r>
          </a:p>
          <a:p>
            <a:pPr eaLnBrk="1" hangingPunct="1">
              <a:spcBef>
                <a:spcPct val="0"/>
              </a:spcBef>
            </a:pPr>
            <a:endParaRPr lang="en-US" altLang="en-US" baseline="0" dirty="0" smtClean="0"/>
          </a:p>
          <a:p>
            <a:pPr eaLnBrk="1" hangingPunct="1">
              <a:spcBef>
                <a:spcPct val="0"/>
              </a:spcBef>
            </a:pPr>
            <a:r>
              <a:rPr lang="en-US" altLang="en-US" baseline="0" dirty="0" smtClean="0"/>
              <a:t>While there is not an associated selection with this example, it is meant as an illustration of a format that students found challenging. The example shows SOL 3.6h as tested by a drag and drop technology-enhanced item. </a:t>
            </a:r>
            <a:r>
              <a:rPr lang="en-US" dirty="0" smtClean="0"/>
              <a:t>Students need to select two correct answers from a list of choices and place them in the web. The </a:t>
            </a:r>
            <a:r>
              <a:rPr lang="en-US" baseline="0" dirty="0" smtClean="0"/>
              <a:t>order</a:t>
            </a:r>
            <a:r>
              <a:rPr lang="en-US" b="1" baseline="0" dirty="0" smtClean="0"/>
              <a:t> </a:t>
            </a:r>
            <a:r>
              <a:rPr lang="en-US" b="0" baseline="0" dirty="0" smtClean="0"/>
              <a:t>that the correct answers are placed in the web does not matter.</a:t>
            </a:r>
            <a:r>
              <a:rPr lang="en-US" b="0" dirty="0" smtClean="0"/>
              <a:t>  </a:t>
            </a:r>
            <a:r>
              <a:rPr lang="en-US" altLang="en-US" baseline="0" dirty="0" smtClean="0"/>
              <a:t>The answers are shown on the screen.</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Here is another example to practice the skills of SOL 3.6h. </a:t>
            </a:r>
            <a:r>
              <a:rPr lang="en-US" dirty="0" smtClean="0"/>
              <a:t>This example pertains to</a:t>
            </a:r>
            <a:r>
              <a:rPr lang="en-US" baseline="0" dirty="0" smtClean="0"/>
              <a:t> a passage from the 2007 Grade 3 Reading Released Test, on page 12, titled </a:t>
            </a:r>
            <a:r>
              <a:rPr lang="en-US" dirty="0" smtClean="0"/>
              <a:t> </a:t>
            </a:r>
            <a:r>
              <a:rPr lang="en-US" sz="1200" b="0" i="1" kern="1200" dirty="0" smtClean="0">
                <a:solidFill>
                  <a:schemeClr val="tx1"/>
                </a:solidFill>
                <a:latin typeface="+mn-lt"/>
                <a:ea typeface="+mn-ea"/>
                <a:cs typeface="+mn-cs"/>
              </a:rPr>
              <a:t>A Fishy Dessert.  </a:t>
            </a:r>
          </a:p>
          <a:p>
            <a:endParaRPr lang="en-US" dirty="0" smtClean="0"/>
          </a:p>
          <a:p>
            <a:r>
              <a:rPr lang="en-US" dirty="0" smtClean="0"/>
              <a:t>In this sample item, students need to read the recipe closely to correctly sequence the steps to make the dessert.  Oftentimes, items testing detail  may require that students re-read a section. In order to correctly answer this item, students need to place the answer choices in the correct location.   The answers are shown on the screen.</a:t>
            </a:r>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defRPr/>
            </a:pPr>
            <a:r>
              <a:rPr lang="en-US" sz="1200" b="0" dirty="0" smtClean="0"/>
              <a:t>This concludes the student performance analysis for the third grade reading tests administered during the spring 2013 test administration.</a:t>
            </a:r>
          </a:p>
          <a:p>
            <a:pPr marL="0">
              <a:spcBef>
                <a:spcPts val="0"/>
              </a:spcBef>
              <a:buNone/>
              <a:defRPr/>
            </a:pPr>
            <a:endParaRPr lang="en-US" sz="1200" b="0" dirty="0" smtClean="0"/>
          </a:p>
          <a:p>
            <a:pPr marL="0">
              <a:spcBef>
                <a:spcPts val="0"/>
              </a:spcBef>
              <a:buNone/>
              <a:defRPr/>
            </a:pPr>
            <a:r>
              <a:rPr lang="en-US" sz="1200" b="0" dirty="0" smtClean="0"/>
              <a:t>There are practice items available on the Virginia Department of Education Web site which will also help students practice the skills associated with the </a:t>
            </a:r>
            <a:r>
              <a:rPr lang="en-US" sz="1200" b="0" i="1" dirty="0" smtClean="0"/>
              <a:t>2010 English Standards of Learning</a:t>
            </a:r>
            <a:r>
              <a:rPr lang="en-US" sz="1200" b="0" dirty="0" smtClean="0"/>
              <a:t>.  The practice items are located at:  </a:t>
            </a:r>
            <a:r>
              <a:rPr lang="en-US" sz="1200" b="0" dirty="0" smtClean="0">
                <a:hlinkClick r:id="rId3"/>
              </a:rPr>
              <a:t>http://www.doe.virginia.gov/testing/sol/practice_items/index.shtml#reading</a:t>
            </a:r>
            <a:r>
              <a:rPr lang="en-US" sz="1200" b="0" dirty="0" smtClean="0"/>
              <a:t> </a:t>
            </a:r>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defRPr/>
            </a:pPr>
            <a:r>
              <a:rPr lang="en-US" sz="1200" b="0" dirty="0" smtClean="0"/>
              <a:t>For questions regarding assessment, please contact</a:t>
            </a:r>
          </a:p>
          <a:p>
            <a:pPr marL="0">
              <a:spcBef>
                <a:spcPts val="0"/>
              </a:spcBef>
              <a:buNone/>
              <a:defRPr/>
            </a:pPr>
            <a:r>
              <a:rPr lang="en-US" sz="1200" b="0" dirty="0" smtClean="0">
                <a:hlinkClick r:id="rId3"/>
              </a:rPr>
              <a:t>Student_assessment@doe.virginia.gov</a:t>
            </a:r>
            <a:endParaRPr lang="en-US" sz="1200" b="0" dirty="0" smtClean="0"/>
          </a:p>
          <a:p>
            <a:pPr marL="0">
              <a:spcBef>
                <a:spcPts val="0"/>
              </a:spcBef>
              <a:buNone/>
              <a:defRPr/>
            </a:pPr>
            <a:endParaRPr lang="en-US" sz="1200" b="0" dirty="0" smtClean="0"/>
          </a:p>
          <a:p>
            <a:pPr marL="0">
              <a:spcBef>
                <a:spcPts val="0"/>
              </a:spcBef>
              <a:buNone/>
              <a:defRPr/>
            </a:pPr>
            <a:r>
              <a:rPr lang="en-US" sz="1200" b="0" dirty="0" smtClean="0"/>
              <a:t>For questions regarding instruction or the English Standards of Learning, please contact</a:t>
            </a:r>
          </a:p>
          <a:p>
            <a:pPr marL="0">
              <a:spcBef>
                <a:spcPts val="0"/>
              </a:spcBef>
              <a:buNone/>
              <a:defRPr/>
            </a:pPr>
            <a:r>
              <a:rPr lang="en-US" sz="1200" b="0" dirty="0" smtClean="0"/>
              <a:t>Tracy Fair Robertson, English Coordinator</a:t>
            </a:r>
          </a:p>
          <a:p>
            <a:pPr marL="0">
              <a:spcBef>
                <a:spcPts val="0"/>
              </a:spcBef>
              <a:buNone/>
              <a:defRPr/>
            </a:pPr>
            <a:r>
              <a:rPr lang="en-US" sz="1200" b="0" dirty="0" smtClean="0">
                <a:hlinkClick r:id="rId4"/>
              </a:rPr>
              <a:t>Tracy.Robertson@doe.virginia.gov</a:t>
            </a:r>
            <a:endParaRPr lang="en-US" sz="1200" b="0" dirty="0" smtClean="0"/>
          </a:p>
          <a:p>
            <a:pPr marL="0">
              <a:spcBef>
                <a:spcPts val="0"/>
              </a:spcBef>
              <a:buNone/>
              <a:defRPr/>
            </a:pPr>
            <a:r>
              <a:rPr lang="en-US" sz="1200" b="0" dirty="0" smtClean="0"/>
              <a:t>804-371-7585</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an example of a practice question where a student is asked to identify the word in which the suffix means the same as it does in a given word. The suffix -</a:t>
            </a:r>
            <a:r>
              <a:rPr lang="en-US" baseline="0" dirty="0" err="1" smtClean="0"/>
              <a:t>ly</a:t>
            </a:r>
            <a:r>
              <a:rPr lang="en-US" baseline="0" dirty="0" smtClean="0"/>
              <a:t> is used in this example; however, students need practice with varied prefixes and suffixes.</a:t>
            </a:r>
          </a:p>
          <a:p>
            <a:endParaRPr lang="en-US" dirty="0" smtClean="0"/>
          </a:p>
          <a:p>
            <a:r>
              <a:rPr lang="en-US" baseline="0" dirty="0" smtClean="0"/>
              <a:t>This is similar to a </a:t>
            </a:r>
            <a:r>
              <a:rPr lang="en-US" dirty="0" smtClean="0"/>
              <a:t>hot spot technology</a:t>
            </a:r>
            <a:r>
              <a:rPr lang="en-US" baseline="0" dirty="0" smtClean="0"/>
              <a:t>-enhanced item that students could encounter on the grade 3 assessment. Students would benefit from examples such as this, where they have to select an answer or answers from more than four answer choices. </a:t>
            </a:r>
            <a:r>
              <a:rPr lang="en-US" dirty="0" smtClean="0"/>
              <a:t>The correct answer is shown on the screen. </a:t>
            </a:r>
          </a:p>
          <a:p>
            <a:endParaRPr lang="en-US" dirty="0" smtClean="0"/>
          </a:p>
          <a:p>
            <a:pPr>
              <a:defRPr/>
            </a:pPr>
            <a:endParaRPr lang="en-US" dirty="0" smtClean="0"/>
          </a:p>
          <a:p>
            <a:pPr>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3.4b, the student performance data indicate that students appear to be challenged by the use of antonyms, not synonyms.  Sometimes, the test question will include a sentence with the tested vocabulary.  Other</a:t>
            </a:r>
            <a:r>
              <a:rPr lang="en-US" baseline="0" dirty="0" smtClean="0"/>
              <a:t> times, a</a:t>
            </a:r>
            <a:r>
              <a:rPr lang="en-US" dirty="0" smtClean="0"/>
              <a:t>s shown in this example, students are not given a sentence for context. The correct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another approach to assessing the understanding of  antonyms. Sometimes the word “antonym” is used in the question; other times the phrase “opposite meaning” is used.  Students encounter increased rigor in this item because there are more than four paired choices.  In order to select the correct pair, students must first analyze the relationships of the two words. The correct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a:t>
            </a:r>
            <a:r>
              <a:rPr lang="en-US" baseline="0" dirty="0" smtClean="0"/>
              <a:t> being highlighted is SOL 3.5c.  It reads:  </a:t>
            </a:r>
            <a:r>
              <a:rPr lang="en-US" sz="1200" b="0" dirty="0" smtClean="0"/>
              <a:t>The student will read and demonstrate comprehension of a variety of </a:t>
            </a:r>
            <a:r>
              <a:rPr lang="en-US" sz="1200" b="0" dirty="0" smtClean="0">
                <a:solidFill>
                  <a:srgbClr val="0070C0"/>
                </a:solidFill>
              </a:rPr>
              <a:t>fictional texts. </a:t>
            </a:r>
            <a:r>
              <a:rPr lang="en-US" sz="1200" b="0" kern="1200" dirty="0" smtClean="0">
                <a:solidFill>
                  <a:schemeClr val="tx1"/>
                </a:solidFill>
                <a:latin typeface="+mn-lt"/>
                <a:ea typeface="+mn-ea"/>
                <a:cs typeface="+mn-cs"/>
              </a:rPr>
              <a:t>c)  M</a:t>
            </a:r>
            <a:r>
              <a:rPr lang="en-US" sz="1200" b="0" kern="1200" dirty="0" smtClean="0">
                <a:solidFill>
                  <a:srgbClr val="0070C0"/>
                </a:solidFill>
                <a:latin typeface="+mn-lt"/>
                <a:ea typeface="+mn-ea"/>
                <a:cs typeface="+mn-cs"/>
              </a:rPr>
              <a:t>ake, </a:t>
            </a:r>
            <a:r>
              <a:rPr lang="en-US" sz="1200" b="0" kern="1200" dirty="0" smtClean="0">
                <a:solidFill>
                  <a:schemeClr val="tx1"/>
                </a:solidFill>
                <a:latin typeface="+mn-lt"/>
                <a:ea typeface="+mn-ea"/>
                <a:cs typeface="+mn-cs"/>
              </a:rPr>
              <a:t>confirm, or revise </a:t>
            </a:r>
            <a:r>
              <a:rPr lang="en-US" sz="1200" b="0" kern="1200" dirty="0" smtClean="0">
                <a:solidFill>
                  <a:srgbClr val="0070C0"/>
                </a:solidFill>
                <a:latin typeface="+mn-lt"/>
                <a:ea typeface="+mn-ea"/>
                <a:cs typeface="+mn-cs"/>
              </a:rPr>
              <a:t>predictions.</a:t>
            </a:r>
            <a:endParaRPr lang="en-US" sz="1200" b="0" kern="1200" dirty="0" smtClean="0">
              <a:solidFill>
                <a:srgbClr val="002060"/>
              </a:solidFill>
              <a:latin typeface="+mn-lt"/>
              <a:ea typeface="+mn-ea"/>
              <a:cs typeface="+mn-cs"/>
            </a:endParaRPr>
          </a:p>
          <a:p>
            <a:endParaRPr lang="en-US" dirty="0" smtClean="0"/>
          </a:p>
          <a:p>
            <a:r>
              <a:rPr lang="en-US" dirty="0" smtClean="0"/>
              <a:t>Students need additional practice making predictions.  They would benefit from practicing this skill u</a:t>
            </a:r>
            <a:r>
              <a:rPr lang="en-US" baseline="0" dirty="0" smtClean="0"/>
              <a:t>sing texts with more </a:t>
            </a:r>
            <a:r>
              <a:rPr lang="en-US" dirty="0" smtClean="0"/>
              <a:t>complex storylines.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s</a:t>
            </a:r>
            <a:r>
              <a:rPr lang="en-US" dirty="0" smtClean="0"/>
              <a:t>uggestions </a:t>
            </a:r>
            <a:r>
              <a:rPr lang="en-US" baseline="0" dirty="0" smtClean="0"/>
              <a:t>for practicing the skills associated with SOL 3.5c are provided on the screen.</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smtClean="0"/>
              <a:t>The next standard being highlighted is SOL 3.5d.  It reads:  </a:t>
            </a:r>
            <a:r>
              <a:rPr lang="en-US" sz="1200" b="0" dirty="0" smtClean="0"/>
              <a:t>The student will read and demonstrate comprehension of a variety of </a:t>
            </a:r>
            <a:r>
              <a:rPr lang="en-US" sz="1200" b="0" dirty="0" smtClean="0">
                <a:solidFill>
                  <a:srgbClr val="0070C0"/>
                </a:solidFill>
              </a:rPr>
              <a:t>fictional texts. </a:t>
            </a:r>
            <a:r>
              <a:rPr lang="en-US" sz="1200" b="0" dirty="0" smtClean="0"/>
              <a:t>d)  </a:t>
            </a:r>
            <a:r>
              <a:rPr lang="en-US" sz="1200" b="0" dirty="0" smtClean="0">
                <a:solidFill>
                  <a:srgbClr val="0070C0"/>
                </a:solidFill>
              </a:rPr>
              <a:t>Compare and contrast settings, characters, and events.</a:t>
            </a:r>
          </a:p>
          <a:p>
            <a:pPr>
              <a:spcBef>
                <a:spcPts val="0"/>
              </a:spcBef>
              <a:buNone/>
            </a:pPr>
            <a:endParaRPr lang="en-US" sz="1200" b="0" dirty="0" smtClean="0">
              <a:solidFill>
                <a:srgbClr val="0070C0"/>
              </a:solidFill>
            </a:endParaRPr>
          </a:p>
          <a:p>
            <a:r>
              <a:rPr lang="en-US" dirty="0" smtClean="0"/>
              <a:t>Comparing and contrasting story elements is a more difficult reading comprehension skill for third grade students.  Most students do not struggle with identifying the setting, characters, or plot events in a story,  but they do seem to be challenged when asked to compare or contrast those same elements.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example, suppose the students have just read a short story.  Then the students are asked to answer this question</a:t>
            </a:r>
            <a:r>
              <a:rPr lang="en-US" baseline="0" dirty="0" smtClean="0"/>
              <a:t> comparing and contrasting how the character feels at the beginning and end of the story.  This example is similar to some of the technology-enhanced items students found challenging.  In order to correctly answer this question, students must place both words, as shown, in the correct location.  </a:t>
            </a:r>
            <a:r>
              <a:rPr lang="en-US" dirty="0" smtClean="0"/>
              <a:t>The answer is shown on the screen.</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3/7/2014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3/7/2014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3/7/2014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10.wma"/><Relationship Id="rId2" Type="http://schemas.openxmlformats.org/officeDocument/2006/relationships/audio" Target="../media/media10.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hyperlink" Target="http://www.doe.virginia.gov/testing/sol/released_tests/2007/test07_reading3.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6" Type="http://schemas.openxmlformats.org/officeDocument/2006/relationships/image" Target="../media/image3.png"/><Relationship Id="rId5" Type="http://schemas.microsoft.com/office/2007/relationships/media" Target="../media/media15.wma"/><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6" Type="http://schemas.openxmlformats.org/officeDocument/2006/relationships/image" Target="../media/image3.png"/><Relationship Id="rId5" Type="http://schemas.microsoft.com/office/2007/relationships/media" Target="../media/media16.wma"/><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wma"/><Relationship Id="rId1" Type="http://schemas.openxmlformats.org/officeDocument/2006/relationships/tags" Target="../tags/tag5.xml"/><Relationship Id="rId6" Type="http://schemas.microsoft.com/office/2007/relationships/media" Target="../media/media18.wma"/><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ma"/><Relationship Id="rId6" Type="http://schemas.openxmlformats.org/officeDocument/2006/relationships/image" Target="../media/image3.png"/><Relationship Id="rId5" Type="http://schemas.microsoft.com/office/2007/relationships/media" Target="../media/media19.wma"/><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0.wma"/><Relationship Id="rId1" Type="http://schemas.openxmlformats.org/officeDocument/2006/relationships/tags" Target="../tags/tag6.xml"/><Relationship Id="rId6" Type="http://schemas.microsoft.com/office/2007/relationships/media" Target="../media/media20.wma"/><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media21.wma"/><Relationship Id="rId6" Type="http://schemas.openxmlformats.org/officeDocument/2006/relationships/image" Target="../media/image3.png"/><Relationship Id="rId5" Type="http://schemas.microsoft.com/office/2007/relationships/media" Target="../media/media21.wma"/><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wma"/><Relationship Id="rId1" Type="http://schemas.openxmlformats.org/officeDocument/2006/relationships/tags" Target="../tags/tag7.xml"/><Relationship Id="rId6" Type="http://schemas.microsoft.com/office/2007/relationships/media" Target="../media/media22.wma"/><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3.wma"/><Relationship Id="rId1" Type="http://schemas.openxmlformats.org/officeDocument/2006/relationships/tags" Target="../tags/tag8.xml"/><Relationship Id="rId6" Type="http://schemas.microsoft.com/office/2007/relationships/media" Target="../media/media23.wma"/><Relationship Id="rId5" Type="http://schemas.openxmlformats.org/officeDocument/2006/relationships/hyperlink" Target="http://www.doe.virginia.gov/testing/sol/released_tests/2007/test07_reading3.pdf"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4.wma"/><Relationship Id="rId6" Type="http://schemas.microsoft.com/office/2007/relationships/media" Target="../media/media24.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microsoft.com/office/2007/relationships/media" Target="../media/media25.wma"/><Relationship Id="rId2" Type="http://schemas.openxmlformats.org/officeDocument/2006/relationships/slideLayout" Target="../slideLayouts/slideLayout2.xml"/><Relationship Id="rId1" Type="http://schemas.openxmlformats.org/officeDocument/2006/relationships/audio" Target="../media/media25.wma"/><Relationship Id="rId6" Type="http://schemas.openxmlformats.org/officeDocument/2006/relationships/image" Target="../media/image1.jpeg"/><Relationship Id="rId5" Type="http://schemas.openxmlformats.org/officeDocument/2006/relationships/hyperlink" Target="mailto:Tracy.Robertson@doe.virginia.gov" TargetMode="External"/><Relationship Id="rId4" Type="http://schemas.openxmlformats.org/officeDocument/2006/relationships/hyperlink" Target="mailto:student-assessment@doe.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ma"/><Relationship Id="rId1" Type="http://schemas.openxmlformats.org/officeDocument/2006/relationships/tags" Target="../tags/tag3.xml"/><Relationship Id="rId6" Type="http://schemas.microsoft.com/office/2007/relationships/media" Target="../media/media5.wma"/><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ma"/><Relationship Id="rId6" Type="http://schemas.openxmlformats.org/officeDocument/2006/relationships/image" Target="../media/image3.png"/><Relationship Id="rId5" Type="http://schemas.microsoft.com/office/2007/relationships/media" Target="../media/media6.wma"/><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ma"/><Relationship Id="rId6" Type="http://schemas.openxmlformats.org/officeDocument/2006/relationships/image" Target="../media/image3.png"/><Relationship Id="rId5" Type="http://schemas.microsoft.com/office/2007/relationships/media" Target="../media/media7.wma"/><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ma"/><Relationship Id="rId6" Type="http://schemas.openxmlformats.org/officeDocument/2006/relationships/image" Target="../media/image3.png"/><Relationship Id="rId5" Type="http://schemas.microsoft.com/office/2007/relationships/media" Target="../media/media9.wma"/><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2237510" y="1981200"/>
            <a:ext cx="48768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Grade 3 Reading</a:t>
            </a:r>
          </a:p>
          <a:p>
            <a:pPr algn="ctr"/>
            <a:r>
              <a:rPr lang="en-US" sz="2800" b="1" dirty="0" smtClean="0">
                <a:solidFill>
                  <a:srgbClr val="0033CC"/>
                </a:solidFill>
                <a:latin typeface="Arial" pitchFamily="34" charset="0"/>
                <a:cs typeface="Arial" pitchFamily="34" charset="0"/>
              </a:rPr>
              <a:t>Standards of Learning Test</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5" cstate="print"/>
          <a:srcRect/>
          <a:stretch>
            <a:fillRect/>
          </a:stretch>
        </p:blipFill>
        <p:spPr bwMode="auto">
          <a:xfrm>
            <a:off x="2362200" y="3048000"/>
            <a:ext cx="4780598" cy="2293620"/>
          </a:xfrm>
          <a:prstGeom prst="rect">
            <a:avLst/>
          </a:prstGeom>
          <a:noFill/>
          <a:ln w="9525">
            <a:noFill/>
            <a:miter lim="800000"/>
            <a:headEnd/>
            <a:tailEnd/>
          </a:ln>
        </p:spPr>
      </p:pic>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805310697"/>
      </p:ext>
    </p:extLst>
  </p:cSld>
  <p:clrMapOvr>
    <a:masterClrMapping/>
  </p:clrMapOvr>
  <p:transition advTm="891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5135563"/>
          </a:xfrm>
        </p:spPr>
        <p:txBody>
          <a:bodyPr/>
          <a:lstStyle/>
          <a:p>
            <a:pPr marL="0">
              <a:spcBef>
                <a:spcPts val="0"/>
              </a:spcBef>
              <a:buNone/>
            </a:pPr>
            <a:r>
              <a:rPr lang="en-US" sz="2000" b="1" dirty="0" smtClean="0"/>
              <a:t>For this example, reference the 2007 Grade 3 Reading Released Test, page 18, to view the passage,  </a:t>
            </a:r>
            <a:r>
              <a:rPr lang="en-US" sz="2000" b="1" i="1" dirty="0" err="1" smtClean="0"/>
              <a:t>Taj</a:t>
            </a:r>
            <a:r>
              <a:rPr lang="en-US" sz="2000" b="1" i="1" dirty="0" smtClean="0"/>
              <a:t> and </a:t>
            </a:r>
            <a:r>
              <a:rPr lang="en-US" sz="2000" b="1" i="1" dirty="0" err="1" smtClean="0"/>
              <a:t>Berto</a:t>
            </a:r>
            <a:r>
              <a:rPr lang="en-US" sz="2000" b="1" dirty="0" smtClean="0"/>
              <a:t>: </a:t>
            </a:r>
          </a:p>
          <a:p>
            <a:pPr marL="0">
              <a:spcBef>
                <a:spcPts val="0"/>
              </a:spcBef>
              <a:buNone/>
            </a:pPr>
            <a:r>
              <a:rPr lang="en-US" sz="2000" b="1" dirty="0" smtClean="0">
                <a:solidFill>
                  <a:srgbClr val="002060"/>
                </a:solidFill>
                <a:hlinkClick r:id="rId5"/>
              </a:rPr>
              <a:t>http://www.doe.virginia.gov/testing/sol/released_tests/2007/test07_reading3.pdf</a:t>
            </a:r>
            <a:r>
              <a:rPr lang="en-US" sz="2000" b="1" dirty="0" smtClean="0"/>
              <a:t> </a:t>
            </a:r>
          </a:p>
          <a:p>
            <a:pPr>
              <a:buNone/>
            </a:pPr>
            <a:r>
              <a:rPr lang="en-US" sz="2000" b="1" dirty="0" smtClean="0">
                <a:latin typeface="+mj-lt"/>
              </a:rPr>
              <a:t>Use the list to complete the chart.</a:t>
            </a:r>
            <a:r>
              <a:rPr lang="en-US" sz="2000" b="1" i="1" dirty="0" smtClean="0">
                <a:latin typeface="+mj-lt"/>
              </a:rPr>
              <a:t> </a:t>
            </a:r>
            <a:endParaRPr lang="en-US" sz="2000" b="1" dirty="0" smtClean="0">
              <a:latin typeface="+mj-lt"/>
            </a:endParaRPr>
          </a:p>
          <a:p>
            <a:pPr>
              <a:buNone/>
            </a:pPr>
            <a:endParaRPr lang="en-US" sz="1400" b="1" dirty="0" smtClean="0">
              <a:solidFill>
                <a:srgbClr val="002060"/>
              </a:solidFill>
              <a:latin typeface="+mj-lt"/>
            </a:endParaRPr>
          </a:p>
          <a:p>
            <a:pPr>
              <a:buNone/>
            </a:pPr>
            <a:endParaRPr lang="en-US" sz="1400" b="1" dirty="0" smtClean="0">
              <a:solidFill>
                <a:srgbClr val="002060"/>
              </a:solidFill>
              <a:latin typeface="+mj-lt"/>
            </a:endParaRPr>
          </a:p>
          <a:p>
            <a:pPr>
              <a:buNone/>
            </a:pPr>
            <a:endParaRPr lang="en-US" sz="1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3.5d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00200" y="5105400"/>
            <a:ext cx="6096000" cy="1295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dirty="0" smtClean="0"/>
          </a:p>
          <a:p>
            <a:endParaRPr lang="en-US" dirty="0" smtClean="0"/>
          </a:p>
          <a:p>
            <a:pPr>
              <a:lnSpc>
                <a:spcPct val="150000"/>
              </a:lnSpc>
            </a:pPr>
            <a:r>
              <a:rPr lang="en-US" b="1" dirty="0" smtClean="0"/>
              <a:t>From Puerto Rico		  Speaks  Spanish and English	</a:t>
            </a:r>
          </a:p>
          <a:p>
            <a:pPr>
              <a:lnSpc>
                <a:spcPct val="150000"/>
              </a:lnSpc>
            </a:pPr>
            <a:r>
              <a:rPr lang="en-US" b="1" dirty="0" smtClean="0"/>
              <a:t>Enjoys playing soccer   	  From India</a:t>
            </a:r>
          </a:p>
          <a:p>
            <a:pPr>
              <a:lnSpc>
                <a:spcPct val="150000"/>
              </a:lnSpc>
            </a:pPr>
            <a:r>
              <a:rPr lang="en-US" b="1" dirty="0" smtClean="0"/>
              <a:t>                                    Class helper</a:t>
            </a:r>
          </a:p>
          <a:p>
            <a:endParaRPr lang="en-US" dirty="0" smtClean="0"/>
          </a:p>
          <a:p>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xmlns="" val="2857883141"/>
              </p:ext>
            </p:extLst>
          </p:nvPr>
        </p:nvGraphicFramePr>
        <p:xfrm>
          <a:off x="1143000" y="3352800"/>
          <a:ext cx="7086600" cy="1478280"/>
        </p:xfrm>
        <a:graphic>
          <a:graphicData uri="http://schemas.openxmlformats.org/drawingml/2006/table">
            <a:tbl>
              <a:tblPr firstRow="1" bandRow="1">
                <a:tableStyleId>{5C22544A-7EE6-4342-B048-85BDC9FD1C3A}</a:tableStyleId>
              </a:tblPr>
              <a:tblGrid>
                <a:gridCol w="2362200"/>
                <a:gridCol w="2362200"/>
                <a:gridCol w="2362200"/>
              </a:tblGrid>
              <a:tr h="142240">
                <a:tc>
                  <a:txBody>
                    <a:bodyPr/>
                    <a:lstStyle/>
                    <a:p>
                      <a:pPr algn="ctr"/>
                      <a:r>
                        <a:rPr lang="en-US" dirty="0" smtClean="0">
                          <a:solidFill>
                            <a:schemeClr val="tx1"/>
                          </a:solidFill>
                        </a:rPr>
                        <a:t>TAJ</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BOTH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BERTO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r>
                        <a:rPr lang="en-US" dirty="0" smtClean="0"/>
                        <a:t>Eat similar lunches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2" name="TextBox 21"/>
          <p:cNvSpPr txBox="1"/>
          <p:nvPr/>
        </p:nvSpPr>
        <p:spPr>
          <a:xfrm>
            <a:off x="1219200" y="4114800"/>
            <a:ext cx="1828800" cy="381000"/>
          </a:xfrm>
          <a:prstGeom prst="rect">
            <a:avLst/>
          </a:prstGeom>
          <a:noFill/>
        </p:spPr>
        <p:txBody>
          <a:bodyPr wrap="square" rtlCol="0">
            <a:spAutoFit/>
          </a:bodyPr>
          <a:lstStyle/>
          <a:p>
            <a:r>
              <a:rPr lang="en-US" b="1" dirty="0" smtClean="0">
                <a:solidFill>
                  <a:srgbClr val="C00000"/>
                </a:solidFill>
                <a:latin typeface="+mn-lt"/>
              </a:rPr>
              <a:t>Class Helper</a:t>
            </a:r>
            <a:endParaRPr lang="en-US" b="1" dirty="0">
              <a:solidFill>
                <a:srgbClr val="C00000"/>
              </a:solidFill>
              <a:latin typeface="+mn-lt"/>
            </a:endParaRPr>
          </a:p>
        </p:txBody>
      </p:sp>
      <p:sp>
        <p:nvSpPr>
          <p:cNvPr id="19" name="TextBox 18"/>
          <p:cNvSpPr txBox="1"/>
          <p:nvPr/>
        </p:nvSpPr>
        <p:spPr>
          <a:xfrm>
            <a:off x="1219200" y="3721100"/>
            <a:ext cx="1828800" cy="381000"/>
          </a:xfrm>
          <a:prstGeom prst="rect">
            <a:avLst/>
          </a:prstGeom>
          <a:noFill/>
        </p:spPr>
        <p:txBody>
          <a:bodyPr wrap="square" rtlCol="0">
            <a:spAutoFit/>
          </a:bodyPr>
          <a:lstStyle/>
          <a:p>
            <a:r>
              <a:rPr lang="en-US" b="1" dirty="0" smtClean="0">
                <a:solidFill>
                  <a:srgbClr val="C00000"/>
                </a:solidFill>
                <a:latin typeface="+mn-lt"/>
              </a:rPr>
              <a:t>From India</a:t>
            </a:r>
            <a:endParaRPr lang="en-US" b="1" dirty="0">
              <a:solidFill>
                <a:srgbClr val="C00000"/>
              </a:solidFill>
              <a:latin typeface="+mn-lt"/>
            </a:endParaRPr>
          </a:p>
        </p:txBody>
      </p:sp>
      <p:sp>
        <p:nvSpPr>
          <p:cNvPr id="23" name="TextBox 22"/>
          <p:cNvSpPr txBox="1"/>
          <p:nvPr/>
        </p:nvSpPr>
        <p:spPr>
          <a:xfrm>
            <a:off x="5873416" y="3733800"/>
            <a:ext cx="1828800" cy="381000"/>
          </a:xfrm>
          <a:prstGeom prst="rect">
            <a:avLst/>
          </a:prstGeom>
          <a:noFill/>
        </p:spPr>
        <p:txBody>
          <a:bodyPr wrap="square" rtlCol="0">
            <a:spAutoFit/>
          </a:bodyPr>
          <a:lstStyle/>
          <a:p>
            <a:r>
              <a:rPr lang="en-US" b="1" dirty="0" smtClean="0">
                <a:solidFill>
                  <a:srgbClr val="C00000"/>
                </a:solidFill>
                <a:latin typeface="+mn-lt"/>
              </a:rPr>
              <a:t>From Puerto Rico</a:t>
            </a:r>
            <a:endParaRPr lang="en-US" b="1" dirty="0">
              <a:solidFill>
                <a:srgbClr val="C00000"/>
              </a:solidFill>
              <a:latin typeface="+mn-lt"/>
            </a:endParaRPr>
          </a:p>
        </p:txBody>
      </p:sp>
      <p:sp>
        <p:nvSpPr>
          <p:cNvPr id="24" name="TextBox 23"/>
          <p:cNvSpPr txBox="1"/>
          <p:nvPr/>
        </p:nvSpPr>
        <p:spPr>
          <a:xfrm>
            <a:off x="5873416" y="4114800"/>
            <a:ext cx="2438400" cy="369332"/>
          </a:xfrm>
          <a:prstGeom prst="rect">
            <a:avLst/>
          </a:prstGeom>
          <a:noFill/>
        </p:spPr>
        <p:txBody>
          <a:bodyPr wrap="square" rtlCol="0">
            <a:spAutoFit/>
          </a:bodyPr>
          <a:lstStyle/>
          <a:p>
            <a:r>
              <a:rPr lang="en-US" b="1" dirty="0" smtClean="0">
                <a:solidFill>
                  <a:srgbClr val="C00000"/>
                </a:solidFill>
                <a:latin typeface="+mn-lt"/>
              </a:rPr>
              <a:t>Enjoys playing soccer</a:t>
            </a:r>
            <a:endParaRPr lang="en-US" b="1" dirty="0">
              <a:solidFill>
                <a:srgbClr val="C00000"/>
              </a:solidFill>
              <a:latin typeface="+mn-lt"/>
            </a:endParaRPr>
          </a:p>
        </p:txBody>
      </p:sp>
      <p:sp>
        <p:nvSpPr>
          <p:cNvPr id="25" name="TextBox 24"/>
          <p:cNvSpPr txBox="1"/>
          <p:nvPr/>
        </p:nvSpPr>
        <p:spPr>
          <a:xfrm>
            <a:off x="5867400" y="4495800"/>
            <a:ext cx="3276600" cy="369332"/>
          </a:xfrm>
          <a:prstGeom prst="rect">
            <a:avLst/>
          </a:prstGeom>
          <a:noFill/>
        </p:spPr>
        <p:txBody>
          <a:bodyPr wrap="square" rtlCol="0">
            <a:spAutoFit/>
          </a:bodyPr>
          <a:lstStyle/>
          <a:p>
            <a:r>
              <a:rPr lang="en-US" b="1" dirty="0" smtClean="0">
                <a:solidFill>
                  <a:srgbClr val="C00000"/>
                </a:solidFill>
                <a:latin typeface="+mn-lt"/>
              </a:rPr>
              <a:t>Speaks Spanish and English</a:t>
            </a:r>
            <a:endParaRPr lang="en-US" b="1" dirty="0">
              <a:solidFill>
                <a:srgbClr val="C00000"/>
              </a:solidFill>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
        <p:nvSpPr>
          <p:cNvPr id="20"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10</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6045"/>
    </mc:Choice>
    <mc:Fallback>
      <p:transition spd="slow" advTm="46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22" grpId="0"/>
      <p:bldP spid="19"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382000" cy="4525963"/>
          </a:xfrm>
        </p:spPr>
        <p:txBody>
          <a:bodyPr/>
          <a:lstStyle/>
          <a:p>
            <a:pPr>
              <a:spcBef>
                <a:spcPts val="0"/>
              </a:spcBef>
              <a:buNone/>
            </a:pPr>
            <a:r>
              <a:rPr lang="en-US" sz="2400" b="1" dirty="0" smtClean="0"/>
              <a:t>SOL 3.5g</a:t>
            </a:r>
          </a:p>
          <a:p>
            <a:pPr>
              <a:spcBef>
                <a:spcPts val="0"/>
              </a:spcBef>
              <a:buNone/>
            </a:pPr>
            <a:r>
              <a:rPr lang="en-US" sz="2400" b="1" dirty="0" smtClean="0"/>
              <a:t>The student will read and demonstrate comprehension of a</a:t>
            </a:r>
          </a:p>
          <a:p>
            <a:pPr>
              <a:spcBef>
                <a:spcPts val="0"/>
              </a:spcBef>
              <a:buNone/>
            </a:pPr>
            <a:r>
              <a:rPr lang="en-US" sz="2400" b="1" dirty="0" smtClean="0"/>
              <a:t>variety of </a:t>
            </a:r>
            <a:r>
              <a:rPr lang="en-US" sz="2400" b="1" dirty="0" smtClean="0">
                <a:solidFill>
                  <a:srgbClr val="0070C0"/>
                </a:solidFill>
              </a:rPr>
              <a:t>fictional texts.</a:t>
            </a:r>
          </a:p>
          <a:p>
            <a:pPr marL="457200" indent="-457200">
              <a:spcBef>
                <a:spcPts val="0"/>
              </a:spcBef>
              <a:buNone/>
            </a:pPr>
            <a:r>
              <a:rPr lang="en-US" sz="2400" b="1" dirty="0" smtClean="0"/>
              <a:t>g)  </a:t>
            </a:r>
            <a:r>
              <a:rPr lang="en-US" sz="2400" b="1" dirty="0" smtClean="0">
                <a:solidFill>
                  <a:srgbClr val="0070C0"/>
                </a:solidFill>
              </a:rPr>
              <a:t>Draw conclusions </a:t>
            </a:r>
            <a:r>
              <a:rPr lang="en-US" sz="2400" b="1" dirty="0" smtClean="0"/>
              <a:t>about text.</a:t>
            </a:r>
          </a:p>
          <a:p>
            <a:pPr marL="457200" indent="-457200">
              <a:spcBef>
                <a:spcPts val="0"/>
              </a:spcBef>
              <a:buAutoNum type="alphaLcParenR" startAt="7"/>
            </a:pPr>
            <a:endParaRPr lang="en-US" sz="2400" b="1" dirty="0" smtClean="0">
              <a:solidFill>
                <a:srgbClr val="0070C0"/>
              </a:solidFill>
            </a:endParaRPr>
          </a:p>
          <a:p>
            <a:pPr marL="457200" indent="-457200">
              <a:spcBef>
                <a:spcPts val="0"/>
              </a:spcBef>
              <a:buAutoNum type="alphaLcParenR" startAt="7"/>
            </a:pPr>
            <a:endParaRPr lang="en-US" sz="2400" b="1" dirty="0" smtClean="0">
              <a:solidFill>
                <a:srgbClr val="0070C0"/>
              </a:solidFill>
            </a:endParaRPr>
          </a:p>
          <a:p>
            <a:pPr marL="457200" indent="-457200">
              <a:spcBef>
                <a:spcPts val="0"/>
              </a:spcBef>
              <a:buNone/>
            </a:pPr>
            <a:r>
              <a:rPr lang="en-US" sz="2400" b="1" dirty="0" smtClean="0"/>
              <a:t>SOL 3.6e</a:t>
            </a:r>
          </a:p>
          <a:p>
            <a:pPr marL="457200" indent="-457200">
              <a:spcBef>
                <a:spcPts val="0"/>
              </a:spcBef>
              <a:buNone/>
            </a:pPr>
            <a:r>
              <a:rPr lang="en-US" sz="2400" b="1" dirty="0" smtClean="0"/>
              <a:t>The student will continue to read and demonstrate </a:t>
            </a:r>
          </a:p>
          <a:p>
            <a:pPr marL="457200" indent="-457200">
              <a:spcBef>
                <a:spcPts val="0"/>
              </a:spcBef>
              <a:buNone/>
            </a:pPr>
            <a:r>
              <a:rPr lang="en-US" sz="2400" b="1" dirty="0" smtClean="0"/>
              <a:t>comprehension of nonfiction texts.</a:t>
            </a:r>
          </a:p>
          <a:p>
            <a:pPr marL="457200" indent="-457200">
              <a:spcBef>
                <a:spcPts val="0"/>
              </a:spcBef>
              <a:buNone/>
            </a:pPr>
            <a:r>
              <a:rPr lang="en-US" sz="2400" b="1" dirty="0" smtClean="0"/>
              <a:t>e)</a:t>
            </a:r>
            <a:r>
              <a:rPr lang="en-US" sz="2400" b="1" dirty="0" smtClean="0">
                <a:solidFill>
                  <a:srgbClr val="0070C0"/>
                </a:solidFill>
              </a:rPr>
              <a:t>   Draw conclusions </a:t>
            </a:r>
            <a:r>
              <a:rPr lang="en-US" sz="2400" b="1" dirty="0" smtClean="0"/>
              <a:t>based on text.</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Drawing Conclusions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7678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8111"/>
    </mc:Choice>
    <mc:Fallback>
      <p:transition spd="slow" advTm="48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drawing conclusions.</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Suggestions:</a:t>
            </a:r>
          </a:p>
          <a:p>
            <a:pPr marL="0" eaLnBrk="1" fontAlgn="auto" hangingPunct="1">
              <a:lnSpc>
                <a:spcPct val="150000"/>
              </a:lnSpc>
              <a:spcBef>
                <a:spcPts val="0"/>
              </a:spcBef>
              <a:spcAft>
                <a:spcPts val="0"/>
              </a:spcAft>
              <a:defRPr/>
            </a:pPr>
            <a:r>
              <a:rPr lang="en-US" sz="2400" b="1" dirty="0" smtClean="0">
                <a:latin typeface="+mj-lt"/>
              </a:rPr>
              <a:t>Why does ___ want . . . ?</a:t>
            </a:r>
          </a:p>
          <a:p>
            <a:pPr marL="0" eaLnBrk="1" fontAlgn="auto" hangingPunct="1">
              <a:lnSpc>
                <a:spcPct val="150000"/>
              </a:lnSpc>
              <a:spcBef>
                <a:spcPts val="0"/>
              </a:spcBef>
              <a:spcAft>
                <a:spcPts val="0"/>
              </a:spcAft>
              <a:defRPr/>
            </a:pPr>
            <a:r>
              <a:rPr lang="en-US" sz="2400" b="1" dirty="0" smtClean="0">
                <a:latin typeface="+mj-lt"/>
              </a:rPr>
              <a:t>The reader can tell that . . . </a:t>
            </a:r>
          </a:p>
          <a:p>
            <a:pPr marL="0" eaLnBrk="1" fontAlgn="auto" hangingPunct="1">
              <a:lnSpc>
                <a:spcPct val="150000"/>
              </a:lnSpc>
              <a:spcBef>
                <a:spcPts val="0"/>
              </a:spcBef>
              <a:spcAft>
                <a:spcPts val="0"/>
              </a:spcAft>
              <a:defRPr/>
            </a:pPr>
            <a:r>
              <a:rPr lang="en-US" sz="2400" b="1" dirty="0" smtClean="0">
                <a:latin typeface="+mj-lt"/>
              </a:rPr>
              <a:t>____ most likely did this because he . . . </a:t>
            </a:r>
          </a:p>
          <a:p>
            <a:pPr marL="0" eaLnBrk="1" fontAlgn="auto" hangingPunct="1">
              <a:lnSpc>
                <a:spcPct val="150000"/>
              </a:lnSpc>
              <a:spcBef>
                <a:spcPts val="0"/>
              </a:spcBef>
              <a:spcAft>
                <a:spcPts val="0"/>
              </a:spcAft>
              <a:defRPr/>
            </a:pPr>
            <a:r>
              <a:rPr lang="en-US" sz="2400" b="1" dirty="0" smtClean="0">
                <a:latin typeface="+mj-lt"/>
              </a:rPr>
              <a:t>Based on the story, why does . . . ?</a:t>
            </a:r>
          </a:p>
          <a:p>
            <a:pPr marL="0" eaLnBrk="1" fontAlgn="auto" hangingPunct="1">
              <a:lnSpc>
                <a:spcPct val="150000"/>
              </a:lnSpc>
              <a:spcBef>
                <a:spcPts val="0"/>
              </a:spcBef>
              <a:spcAft>
                <a:spcPts val="0"/>
              </a:spcAft>
              <a:defRPr/>
            </a:pPr>
            <a:r>
              <a:rPr lang="en-US" sz="2400" b="1" dirty="0" smtClean="0">
                <a:latin typeface="+mj-lt"/>
              </a:rPr>
              <a:t>The title tells readers that a character in the story will</a:t>
            </a:r>
          </a:p>
          <a:p>
            <a:pPr marL="0" eaLnBrk="1" fontAlgn="auto" hangingPunct="1">
              <a:lnSpc>
                <a:spcPct val="150000"/>
              </a:lnSpc>
              <a:spcBef>
                <a:spcPts val="0"/>
              </a:spcBef>
              <a:spcAft>
                <a:spcPts val="0"/>
              </a:spcAft>
              <a:buNone/>
              <a:defRPr/>
            </a:pPr>
            <a:r>
              <a:rPr lang="en-US" sz="2400" b="1" dirty="0" smtClean="0">
                <a:latin typeface="+mj-lt"/>
              </a:rPr>
              <a:t>      most likely . . .</a:t>
            </a:r>
          </a:p>
          <a:p>
            <a:pPr marL="0" eaLnBrk="1" fontAlgn="auto" hangingPunct="1">
              <a:lnSpc>
                <a:spcPct val="150000"/>
              </a:lnSpc>
              <a:spcBef>
                <a:spcPts val="0"/>
              </a:spcBef>
              <a:spcAft>
                <a:spcPts val="0"/>
              </a:spcAft>
              <a:defRPr/>
            </a:pPr>
            <a:r>
              <a:rPr lang="en-US" sz="2400" b="1" dirty="0" smtClean="0"/>
              <a:t>Which paragraph shows that . . .?</a:t>
            </a:r>
          </a:p>
          <a:p>
            <a:pPr eaLnBrk="1" fontAlgn="auto" hangingPunct="1">
              <a:spcAft>
                <a:spcPts val="0"/>
              </a:spcAft>
              <a:buClr>
                <a:schemeClr val="accent3"/>
              </a:buClr>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3.5g and 3.6e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23212"/>
    </mc:Choice>
    <mc:Fallback>
      <p:transition spd="slow" advTm="23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295400"/>
            <a:ext cx="8229600" cy="4525963"/>
          </a:xfrm>
        </p:spPr>
        <p:txBody>
          <a:bodyPr/>
          <a:lstStyle/>
          <a:p>
            <a:pPr eaLnBrk="1" fontAlgn="auto" hangingPunct="1">
              <a:spcAft>
                <a:spcPts val="0"/>
              </a:spcAft>
              <a:buClr>
                <a:schemeClr val="accent3"/>
              </a:buClr>
              <a:buNone/>
              <a:defRPr/>
            </a:pPr>
            <a:endParaRPr lang="en-US" sz="2400" b="1" dirty="0" smtClean="0">
              <a:latin typeface="+mj-lt"/>
            </a:endParaRPr>
          </a:p>
          <a:p>
            <a:pPr eaLnBrk="1" fontAlgn="auto" hangingPunct="1">
              <a:lnSpc>
                <a:spcPct val="150000"/>
              </a:lnSpc>
              <a:spcAft>
                <a:spcPts val="0"/>
              </a:spcAft>
              <a:buClr>
                <a:schemeClr val="accent3"/>
              </a:buClr>
              <a:buNone/>
              <a:defRPr/>
            </a:pPr>
            <a:r>
              <a:rPr lang="en-US" sz="2400" b="1" dirty="0" smtClean="0">
                <a:latin typeface="+mj-lt"/>
              </a:rPr>
              <a:t>Suggestions:</a:t>
            </a:r>
          </a:p>
          <a:p>
            <a:pPr eaLnBrk="1" fontAlgn="auto" hangingPunct="1">
              <a:lnSpc>
                <a:spcPct val="150000"/>
              </a:lnSpc>
              <a:spcAft>
                <a:spcPts val="0"/>
              </a:spcAft>
              <a:defRPr/>
            </a:pPr>
            <a:r>
              <a:rPr lang="en-US" sz="2400" b="1" dirty="0" smtClean="0">
                <a:latin typeface="+mj-lt"/>
              </a:rPr>
              <a:t>Why is  ____ used in the recipe?</a:t>
            </a:r>
          </a:p>
          <a:p>
            <a:pPr eaLnBrk="1" fontAlgn="auto" hangingPunct="1">
              <a:lnSpc>
                <a:spcPct val="150000"/>
              </a:lnSpc>
              <a:spcAft>
                <a:spcPts val="0"/>
              </a:spcAft>
              <a:defRPr/>
            </a:pPr>
            <a:r>
              <a:rPr lang="en-US" sz="2400" b="1" dirty="0" smtClean="0">
                <a:latin typeface="+mj-lt"/>
              </a:rPr>
              <a:t>The author repeated ____ in the story to show that . . .</a:t>
            </a:r>
          </a:p>
          <a:p>
            <a:pPr eaLnBrk="1" fontAlgn="auto" hangingPunct="1">
              <a:lnSpc>
                <a:spcPct val="150000"/>
              </a:lnSpc>
              <a:spcAft>
                <a:spcPts val="0"/>
              </a:spcAft>
              <a:defRPr/>
            </a:pPr>
            <a:r>
              <a:rPr lang="en-US" sz="2400" b="1" dirty="0" smtClean="0">
                <a:latin typeface="+mj-lt"/>
              </a:rPr>
              <a:t>Which step in the instructions is most important to . . . ?</a:t>
            </a:r>
          </a:p>
          <a:p>
            <a:pPr eaLnBrk="1" fontAlgn="auto" hangingPunct="1">
              <a:lnSpc>
                <a:spcPct val="150000"/>
              </a:lnSpc>
              <a:spcAft>
                <a:spcPts val="0"/>
              </a:spcAft>
              <a:defRPr/>
            </a:pPr>
            <a:r>
              <a:rPr lang="en-US" sz="2400" b="1" dirty="0" smtClean="0">
                <a:latin typeface="+mj-lt"/>
              </a:rPr>
              <a:t>Which supplies are needed to complete steps __ through __?</a:t>
            </a:r>
          </a:p>
          <a:p>
            <a:pPr eaLnBrk="1" fontAlgn="auto" hangingPunct="1">
              <a:lnSpc>
                <a:spcPct val="150000"/>
              </a:lnSpc>
              <a:spcAft>
                <a:spcPts val="0"/>
              </a:spcAft>
              <a:buClr>
                <a:schemeClr val="accent3"/>
              </a:buClr>
              <a:defRPr/>
            </a:pPr>
            <a:endParaRPr lang="en-US" sz="2400" b="1" dirty="0" smtClean="0">
              <a:latin typeface="+mj-lt"/>
            </a:endParaRPr>
          </a:p>
          <a:p>
            <a:pPr eaLnBrk="1" fontAlgn="auto" hangingPunct="1">
              <a:spcAft>
                <a:spcPts val="0"/>
              </a:spcAft>
              <a:buClr>
                <a:schemeClr val="accent3"/>
              </a:buClr>
              <a:defRPr/>
            </a:pPr>
            <a:endParaRPr lang="en-US" sz="2400" b="1" dirty="0" smtClean="0">
              <a:latin typeface="+mj-lt"/>
            </a:endParaRPr>
          </a:p>
          <a:p>
            <a:pPr eaLnBrk="1" fontAlgn="auto" hangingPunct="1">
              <a:spcAft>
                <a:spcPts val="0"/>
              </a:spcAft>
              <a:buClr>
                <a:schemeClr val="accent3"/>
              </a:buClr>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3.5g and 3.6e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7117"/>
    </mc:Choice>
    <mc:Fallback>
      <p:transition spd="slow" advTm="17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3.6</a:t>
            </a:r>
          </a:p>
          <a:p>
            <a:pPr>
              <a:spcBef>
                <a:spcPts val="0"/>
              </a:spcBef>
              <a:buNone/>
            </a:pPr>
            <a:r>
              <a:rPr lang="en-US" sz="2400" b="1" dirty="0" smtClean="0"/>
              <a:t>The student will continue to read and demonstrate</a:t>
            </a:r>
          </a:p>
          <a:p>
            <a:pPr>
              <a:spcBef>
                <a:spcPts val="0"/>
              </a:spcBef>
              <a:buNone/>
            </a:pPr>
            <a:r>
              <a:rPr lang="en-US" sz="2400" b="1" dirty="0" smtClean="0"/>
              <a:t>comprehension of nonfiction texts.</a:t>
            </a:r>
          </a:p>
          <a:p>
            <a:pPr>
              <a:spcBef>
                <a:spcPts val="0"/>
              </a:spcBef>
              <a:buNone/>
            </a:pPr>
            <a:r>
              <a:rPr lang="en-US" sz="2400" b="1" dirty="0" smtClean="0">
                <a:solidFill>
                  <a:srgbClr val="0070C0"/>
                </a:solidFill>
              </a:rPr>
              <a:t>a)  Identify the author’s purpose.</a:t>
            </a:r>
          </a:p>
          <a:p>
            <a:pPr>
              <a:spcBef>
                <a:spcPts val="0"/>
              </a:spcBef>
              <a:buNone/>
            </a:pPr>
            <a:endParaRPr lang="en-US" sz="24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Author’s Purpose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3528"/>
    </mc:Choice>
    <mc:Fallback>
      <p:transition spd="slow" advTm="43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identifying author’s purpose.</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r>
              <a:rPr lang="en-US" sz="2400" b="1" dirty="0" smtClean="0"/>
              <a:t>Suggestions:</a:t>
            </a:r>
          </a:p>
          <a:p>
            <a:pPr marL="0" eaLnBrk="1" fontAlgn="auto" hangingPunct="1">
              <a:lnSpc>
                <a:spcPct val="150000"/>
              </a:lnSpc>
              <a:spcBef>
                <a:spcPts val="0"/>
              </a:spcBef>
              <a:spcAft>
                <a:spcPts val="0"/>
              </a:spcAft>
              <a:defRPr/>
            </a:pPr>
            <a:r>
              <a:rPr lang="en-US" sz="2400" b="1" dirty="0" smtClean="0"/>
              <a:t>The author wrote the information in the box at the end of  </a:t>
            </a:r>
          </a:p>
          <a:p>
            <a:pPr marL="0" eaLnBrk="1" fontAlgn="auto" hangingPunct="1">
              <a:lnSpc>
                <a:spcPct val="150000"/>
              </a:lnSpc>
              <a:spcBef>
                <a:spcPts val="0"/>
              </a:spcBef>
              <a:spcAft>
                <a:spcPts val="0"/>
              </a:spcAft>
              <a:buNone/>
              <a:defRPr/>
            </a:pPr>
            <a:r>
              <a:rPr lang="en-US" sz="2400" b="1" dirty="0" smtClean="0"/>
              <a:t>     the flier to . . . </a:t>
            </a:r>
          </a:p>
          <a:p>
            <a:pPr marL="0" eaLnBrk="1" fontAlgn="auto" hangingPunct="1">
              <a:lnSpc>
                <a:spcPct val="150000"/>
              </a:lnSpc>
              <a:spcBef>
                <a:spcPts val="0"/>
              </a:spcBef>
              <a:spcAft>
                <a:spcPts val="0"/>
              </a:spcAft>
              <a:defRPr/>
            </a:pPr>
            <a:r>
              <a:rPr lang="en-US" sz="2400" b="1" dirty="0" smtClean="0"/>
              <a:t>The author included paragraph 5 most likely to tell . . . </a:t>
            </a:r>
          </a:p>
          <a:p>
            <a:pPr marL="0" eaLnBrk="1" fontAlgn="auto" hangingPunct="1">
              <a:lnSpc>
                <a:spcPct val="150000"/>
              </a:lnSpc>
              <a:spcBef>
                <a:spcPts val="0"/>
              </a:spcBef>
              <a:spcAft>
                <a:spcPts val="0"/>
              </a:spcAft>
              <a:defRPr/>
            </a:pPr>
            <a:r>
              <a:rPr lang="en-US" sz="2400" b="1" dirty="0" smtClean="0"/>
              <a:t>The author wrote this article most likely to . . . </a:t>
            </a:r>
          </a:p>
          <a:p>
            <a:pPr marL="0" eaLnBrk="1" fontAlgn="auto" hangingPunct="1">
              <a:lnSpc>
                <a:spcPct val="150000"/>
              </a:lnSpc>
              <a:spcBef>
                <a:spcPts val="0"/>
              </a:spcBef>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15</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2839"/>
    </mc:Choice>
    <mc:Fallback>
      <p:transition spd="slow" advTm="32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3.6</a:t>
            </a:r>
          </a:p>
          <a:p>
            <a:pPr>
              <a:spcBef>
                <a:spcPts val="0"/>
              </a:spcBef>
              <a:buNone/>
            </a:pPr>
            <a:r>
              <a:rPr lang="en-US" sz="2400" b="1" dirty="0" smtClean="0"/>
              <a:t>The student will continue to read and demonstrate</a:t>
            </a:r>
          </a:p>
          <a:p>
            <a:pPr>
              <a:spcBef>
                <a:spcPts val="0"/>
              </a:spcBef>
              <a:buNone/>
            </a:pPr>
            <a:r>
              <a:rPr lang="en-US" sz="2400" b="1" dirty="0" smtClean="0"/>
              <a:t>comprehension of nonfiction texts.</a:t>
            </a:r>
          </a:p>
          <a:p>
            <a:pPr eaLnBrk="1" fontAlgn="auto" hangingPunct="1">
              <a:spcAft>
                <a:spcPts val="0"/>
              </a:spcAft>
              <a:buClr>
                <a:schemeClr val="accent3"/>
              </a:buClr>
              <a:buNone/>
              <a:defRPr/>
            </a:pPr>
            <a:r>
              <a:rPr lang="en-US" sz="2400" b="1" dirty="0" smtClean="0">
                <a:latin typeface="+mj-lt"/>
              </a:rPr>
              <a:t>d)  </a:t>
            </a:r>
            <a:r>
              <a:rPr lang="en-US" sz="2400" b="1" dirty="0" smtClean="0">
                <a:solidFill>
                  <a:srgbClr val="0070C0"/>
                </a:solidFill>
                <a:latin typeface="+mj-lt"/>
              </a:rPr>
              <a:t>Ask and answer questions </a:t>
            </a:r>
            <a:r>
              <a:rPr lang="en-US" sz="2400" b="1" dirty="0" smtClean="0">
                <a:latin typeface="+mj-lt"/>
              </a:rPr>
              <a:t>about what is read.</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Asking/Answering Questions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8166"/>
    </mc:Choice>
    <mc:Fallback>
      <p:transition spd="slow" advTm="18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asking and answering</a:t>
            </a:r>
          </a:p>
          <a:p>
            <a:pPr eaLnBrk="1" fontAlgn="auto" hangingPunct="1">
              <a:spcAft>
                <a:spcPts val="0"/>
              </a:spcAft>
              <a:buClr>
                <a:schemeClr val="accent3"/>
              </a:buClr>
              <a:buNone/>
              <a:defRPr/>
            </a:pPr>
            <a:r>
              <a:rPr lang="en-US" sz="2400" b="1" dirty="0" smtClean="0">
                <a:solidFill>
                  <a:srgbClr val="0070C0"/>
                </a:solidFill>
                <a:latin typeface="+mj-lt"/>
              </a:rPr>
              <a:t>questions about reading texts.</a:t>
            </a:r>
          </a:p>
          <a:p>
            <a:pPr eaLnBrk="1" fontAlgn="auto" hangingPunct="1">
              <a:spcAft>
                <a:spcPts val="0"/>
              </a:spcAft>
              <a:buClr>
                <a:schemeClr val="accent3"/>
              </a:buClr>
              <a:buNone/>
              <a:defRPr/>
            </a:pPr>
            <a:endParaRPr lang="en-US" sz="2400" b="1" dirty="0" smtClean="0">
              <a:solidFill>
                <a:srgbClr val="0070C0"/>
              </a:solidFill>
              <a:latin typeface="+mj-lt"/>
            </a:endParaRPr>
          </a:p>
          <a:p>
            <a:pPr marL="0" eaLnBrk="1" fontAlgn="auto" hangingPunct="1">
              <a:lnSpc>
                <a:spcPct val="150000"/>
              </a:lnSpc>
              <a:spcBef>
                <a:spcPts val="0"/>
              </a:spcBef>
              <a:spcAft>
                <a:spcPts val="0"/>
              </a:spcAft>
              <a:buClr>
                <a:schemeClr val="accent3"/>
              </a:buClr>
              <a:buNone/>
              <a:defRPr/>
            </a:pPr>
            <a:r>
              <a:rPr lang="en-US" sz="2400" b="1" dirty="0" smtClean="0">
                <a:latin typeface="+mj-lt"/>
              </a:rPr>
              <a:t>Suggestions:</a:t>
            </a:r>
          </a:p>
          <a:p>
            <a:pPr marL="0" eaLnBrk="1" fontAlgn="auto" hangingPunct="1">
              <a:lnSpc>
                <a:spcPct val="150000"/>
              </a:lnSpc>
              <a:spcBef>
                <a:spcPts val="0"/>
              </a:spcBef>
              <a:spcAft>
                <a:spcPts val="0"/>
              </a:spcAft>
              <a:defRPr/>
            </a:pPr>
            <a:r>
              <a:rPr lang="en-US" sz="2400" b="1" dirty="0" smtClean="0">
                <a:latin typeface="+mj-lt"/>
              </a:rPr>
              <a:t>Which question does paragraph 7 answer?</a:t>
            </a:r>
          </a:p>
          <a:p>
            <a:pPr marL="0" eaLnBrk="1" fontAlgn="auto" hangingPunct="1">
              <a:lnSpc>
                <a:spcPct val="150000"/>
              </a:lnSpc>
              <a:spcBef>
                <a:spcPts val="0"/>
              </a:spcBef>
              <a:spcAft>
                <a:spcPts val="0"/>
              </a:spcAft>
              <a:defRPr/>
            </a:pPr>
            <a:r>
              <a:rPr lang="en-US" sz="2400" b="1" dirty="0" smtClean="0">
                <a:latin typeface="+mj-lt"/>
              </a:rPr>
              <a:t>What should _____ do if it . . . ?</a:t>
            </a:r>
          </a:p>
          <a:p>
            <a:pPr marL="0" eaLnBrk="1" fontAlgn="auto" hangingPunct="1">
              <a:lnSpc>
                <a:spcPct val="150000"/>
              </a:lnSpc>
              <a:spcBef>
                <a:spcPts val="0"/>
              </a:spcBef>
              <a:spcAft>
                <a:spcPts val="0"/>
              </a:spcAft>
              <a:defRPr/>
            </a:pPr>
            <a:r>
              <a:rPr lang="en-US" sz="2400" b="1" dirty="0" smtClean="0">
                <a:latin typeface="+mj-lt"/>
              </a:rPr>
              <a:t>Which question is answered in the article?</a:t>
            </a:r>
          </a:p>
          <a:p>
            <a:pPr eaLnBrk="1" fontAlgn="auto" hangingPunct="1">
              <a:spcAft>
                <a:spcPts val="0"/>
              </a:spcAft>
              <a:buClr>
                <a:schemeClr val="accent3"/>
              </a:buClr>
              <a:defRPr/>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8919"/>
    </mc:Choice>
    <mc:Fallback>
      <p:transition spd="slow" advTm="38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33400" y="2057400"/>
            <a:ext cx="7772400" cy="3657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000" b="1" dirty="0" smtClean="0">
                <a:solidFill>
                  <a:schemeClr val="tx1"/>
                </a:solidFill>
              </a:rPr>
              <a:t>A student asks this question after reading the flier.</a:t>
            </a:r>
          </a:p>
          <a:p>
            <a:endParaRPr lang="en-US" sz="2000" b="1" dirty="0" smtClean="0">
              <a:solidFill>
                <a:schemeClr val="tx1"/>
              </a:solidFill>
            </a:endParaRPr>
          </a:p>
          <a:p>
            <a:r>
              <a:rPr lang="en-US" sz="2000" b="1" dirty="0" smtClean="0">
                <a:solidFill>
                  <a:schemeClr val="tx1"/>
                </a:solidFill>
              </a:rPr>
              <a:t>                 </a:t>
            </a:r>
          </a:p>
          <a:p>
            <a:endParaRPr lang="en-US" sz="2000" b="1" dirty="0" smtClean="0">
              <a:solidFill>
                <a:schemeClr val="tx1"/>
              </a:solidFill>
            </a:endParaRPr>
          </a:p>
          <a:p>
            <a:r>
              <a:rPr lang="en-US" sz="2000" b="1" dirty="0" smtClean="0"/>
              <a:t>Which section of the flier answers this question?</a:t>
            </a:r>
          </a:p>
          <a:p>
            <a:pPr marL="457200" indent="-457200">
              <a:buFont typeface="+mj-lt"/>
              <a:buAutoNum type="alphaLcParenR"/>
            </a:pPr>
            <a:r>
              <a:rPr lang="en-US" sz="2000" b="1" dirty="0" smtClean="0"/>
              <a:t>Who can enter the contest?</a:t>
            </a:r>
          </a:p>
          <a:p>
            <a:pPr marL="457200" indent="-457200">
              <a:buFont typeface="+mj-lt"/>
              <a:buAutoNum type="alphaLcParenR"/>
            </a:pPr>
            <a:r>
              <a:rPr lang="en-US" sz="2000" b="1" dirty="0" smtClean="0"/>
              <a:t>What are the contest dates?</a:t>
            </a:r>
          </a:p>
          <a:p>
            <a:pPr marL="457200" indent="-457200">
              <a:buFont typeface="+mj-lt"/>
              <a:buAutoNum type="alphaLcParenR"/>
            </a:pPr>
            <a:r>
              <a:rPr lang="en-US" sz="2000" b="1" dirty="0" smtClean="0"/>
              <a:t>What pictures can be drawn?</a:t>
            </a:r>
          </a:p>
          <a:p>
            <a:pPr marL="457200" indent="-457200">
              <a:buFont typeface="+mj-lt"/>
              <a:buAutoNum type="alphaLcParenR"/>
            </a:pPr>
            <a:r>
              <a:rPr lang="en-US" sz="2000" b="1" dirty="0" smtClean="0"/>
              <a:t>When will prizes be  given out?</a:t>
            </a:r>
          </a:p>
          <a:p>
            <a:endParaRPr lang="en-US" sz="2000" b="1" dirty="0">
              <a:solidFill>
                <a:schemeClr val="tx1"/>
              </a:solidFill>
            </a:endParaRPr>
          </a:p>
        </p:txBody>
      </p:sp>
      <p:sp>
        <p:nvSpPr>
          <p:cNvPr id="14" name="TextBox 13"/>
          <p:cNvSpPr txBox="1"/>
          <p:nvPr/>
        </p:nvSpPr>
        <p:spPr>
          <a:xfrm>
            <a:off x="1371600" y="2895600"/>
            <a:ext cx="5867400" cy="400110"/>
          </a:xfrm>
          <a:prstGeom prst="rect">
            <a:avLst/>
          </a:prstGeom>
          <a:noFill/>
          <a:ln w="25400">
            <a:solidFill>
              <a:schemeClr val="tx1"/>
            </a:solidFill>
          </a:ln>
        </p:spPr>
        <p:txBody>
          <a:bodyPr wrap="square" rtlCol="0">
            <a:spAutoFit/>
          </a:bodyPr>
          <a:lstStyle/>
          <a:p>
            <a:r>
              <a:rPr lang="en-US" sz="2000" b="1" dirty="0" smtClean="0">
                <a:latin typeface="+mn-lt"/>
              </a:rPr>
              <a:t>When will the names of the winners be announced?</a:t>
            </a:r>
            <a:endParaRPr lang="en-US" sz="2000" b="1" dirty="0">
              <a:latin typeface="+mn-lt"/>
            </a:endParaRPr>
          </a:p>
        </p:txBody>
      </p:sp>
      <p:sp>
        <p:nvSpPr>
          <p:cNvPr id="17" name="Rounded Rectangle 16"/>
          <p:cNvSpPr/>
          <p:nvPr/>
        </p:nvSpPr>
        <p:spPr>
          <a:xfrm>
            <a:off x="1138990" y="4768516"/>
            <a:ext cx="36576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18</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0581"/>
    </mc:Choice>
    <mc:Fallback>
      <p:transition spd="slow" advTm="20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3.6</a:t>
            </a:r>
          </a:p>
          <a:p>
            <a:pPr>
              <a:spcBef>
                <a:spcPts val="0"/>
              </a:spcBef>
              <a:buNone/>
            </a:pPr>
            <a:r>
              <a:rPr lang="en-US" sz="2400" b="1" dirty="0" smtClean="0"/>
              <a:t>The student will continue to read and demonstrate</a:t>
            </a:r>
          </a:p>
          <a:p>
            <a:pPr>
              <a:spcBef>
                <a:spcPts val="0"/>
              </a:spcBef>
              <a:buNone/>
            </a:pPr>
            <a:r>
              <a:rPr lang="en-US" sz="2400" b="1" dirty="0" smtClean="0"/>
              <a:t>comprehension of nonfiction texts.</a:t>
            </a:r>
          </a:p>
          <a:p>
            <a:pPr eaLnBrk="1" fontAlgn="auto" hangingPunct="1">
              <a:spcAft>
                <a:spcPts val="0"/>
              </a:spcAft>
              <a:buClr>
                <a:schemeClr val="accent3"/>
              </a:buClr>
              <a:buNone/>
              <a:defRPr/>
            </a:pPr>
            <a:r>
              <a:rPr lang="en-US" sz="2400" b="1" dirty="0" smtClean="0">
                <a:solidFill>
                  <a:srgbClr val="0070C0"/>
                </a:solidFill>
                <a:latin typeface="+mj-lt"/>
              </a:rPr>
              <a:t>g)  Identify the main idea.</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Main Idea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5934"/>
    </mc:Choice>
    <mc:Fallback>
      <p:transition spd="slow" advTm="359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3.4b</a:t>
            </a:r>
          </a:p>
          <a:p>
            <a:pPr>
              <a:spcBef>
                <a:spcPts val="0"/>
              </a:spcBef>
              <a:buNone/>
            </a:pPr>
            <a:r>
              <a:rPr lang="en-US" sz="2400" b="1" dirty="0" smtClean="0"/>
              <a:t>The student will expand vocabulary when reading.</a:t>
            </a:r>
          </a:p>
          <a:p>
            <a:pPr marL="457200" indent="-457200">
              <a:spcBef>
                <a:spcPts val="0"/>
              </a:spcBef>
              <a:buNone/>
            </a:pPr>
            <a:r>
              <a:rPr lang="en-US" sz="2400" b="1" dirty="0" smtClean="0">
                <a:solidFill>
                  <a:srgbClr val="0070C0"/>
                </a:solidFill>
              </a:rPr>
              <a:t>b)	Use </a:t>
            </a:r>
            <a:r>
              <a:rPr lang="en-US" sz="2400" b="1" dirty="0" smtClean="0"/>
              <a:t>knowledge of roots, </a:t>
            </a:r>
            <a:r>
              <a:rPr lang="en-US" sz="2400" b="1" dirty="0" smtClean="0">
                <a:solidFill>
                  <a:srgbClr val="0070C0"/>
                </a:solidFill>
              </a:rPr>
              <a:t>affixes</a:t>
            </a:r>
            <a:r>
              <a:rPr lang="en-US" sz="2400" b="1" dirty="0" smtClean="0"/>
              <a:t>, synonyms, </a:t>
            </a:r>
            <a:r>
              <a:rPr lang="en-US" sz="2400" b="1" dirty="0" smtClean="0">
                <a:solidFill>
                  <a:srgbClr val="0070C0"/>
                </a:solidFill>
              </a:rPr>
              <a:t>and </a:t>
            </a:r>
          </a:p>
          <a:p>
            <a:pPr marL="457200" indent="-457200">
              <a:spcBef>
                <a:spcPts val="0"/>
              </a:spcBef>
              <a:buNone/>
            </a:pPr>
            <a:r>
              <a:rPr lang="en-US" sz="2400" b="1" dirty="0" smtClean="0">
                <a:solidFill>
                  <a:srgbClr val="0070C0"/>
                </a:solidFill>
                <a:latin typeface="+mj-lt"/>
              </a:rPr>
              <a:t>	antonyms.</a:t>
            </a:r>
          </a:p>
          <a:p>
            <a:pPr marL="457200" indent="-457200">
              <a:spcBef>
                <a:spcPts val="0"/>
              </a:spcBef>
              <a:buNone/>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Using Word Analysis Strategies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7423"/>
    </mc:Choice>
    <mc:Fallback>
      <p:transition spd="slow" advTm="37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identifying main idea.</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r>
              <a:rPr lang="en-US" sz="2400" b="1" dirty="0" smtClean="0"/>
              <a:t>Based on the article, complete this web.</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9600" y="2971800"/>
            <a:ext cx="17526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Make sure visitors are safe</a:t>
            </a:r>
            <a:endParaRPr lang="en-US" b="1" dirty="0"/>
          </a:p>
        </p:txBody>
      </p:sp>
      <p:sp>
        <p:nvSpPr>
          <p:cNvPr id="14" name="Oval 13"/>
          <p:cNvSpPr/>
          <p:nvPr/>
        </p:nvSpPr>
        <p:spPr>
          <a:xfrm>
            <a:off x="3048000" y="2971800"/>
            <a:ext cx="1524000" cy="838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Teach visitors</a:t>
            </a:r>
            <a:endParaRPr lang="en-US" b="1" dirty="0"/>
          </a:p>
        </p:txBody>
      </p:sp>
      <p:sp>
        <p:nvSpPr>
          <p:cNvPr id="17" name="Oval 16"/>
          <p:cNvSpPr/>
          <p:nvPr/>
        </p:nvSpPr>
        <p:spPr>
          <a:xfrm>
            <a:off x="2971800" y="5105400"/>
            <a:ext cx="1676400" cy="838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Fight forest fires</a:t>
            </a:r>
            <a:endParaRPr lang="en-US" b="1" dirty="0"/>
          </a:p>
        </p:txBody>
      </p:sp>
      <p:sp>
        <p:nvSpPr>
          <p:cNvPr id="18" name="Oval 17"/>
          <p:cNvSpPr/>
          <p:nvPr/>
        </p:nvSpPr>
        <p:spPr>
          <a:xfrm>
            <a:off x="457200" y="5029200"/>
            <a:ext cx="16002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Lock the gates at night</a:t>
            </a:r>
            <a:endParaRPr lang="en-US" b="1" dirty="0"/>
          </a:p>
        </p:txBody>
      </p:sp>
      <p:sp>
        <p:nvSpPr>
          <p:cNvPr id="19" name="Oval 18"/>
          <p:cNvSpPr/>
          <p:nvPr/>
        </p:nvSpPr>
        <p:spPr>
          <a:xfrm>
            <a:off x="1676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FF0000"/>
                </a:solidFill>
              </a:rPr>
              <a:t>Park Rangers</a:t>
            </a:r>
            <a:endParaRPr lang="en-US" b="1" dirty="0">
              <a:solidFill>
                <a:srgbClr val="FF0000"/>
              </a:solidFill>
            </a:endParaRPr>
          </a:p>
        </p:txBody>
      </p:sp>
      <p:cxnSp>
        <p:nvCxnSpPr>
          <p:cNvPr id="24" name="Straight Connector 23"/>
          <p:cNvCxnSpPr>
            <a:stCxn id="19" idx="7"/>
          </p:cNvCxnSpPr>
          <p:nvPr/>
        </p:nvCxnSpPr>
        <p:spPr>
          <a:xfrm flipV="1">
            <a:off x="3107297" y="3733800"/>
            <a:ext cx="321703" cy="330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1"/>
          </p:cNvCxnSpPr>
          <p:nvPr/>
        </p:nvCxnSpPr>
        <p:spPr>
          <a:xfrm flipH="1" flipV="1">
            <a:off x="1676400" y="3810000"/>
            <a:ext cx="245503" cy="254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28800" y="5029200"/>
            <a:ext cx="200866" cy="122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5029200"/>
            <a:ext cx="169303" cy="198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62600" y="2819400"/>
            <a:ext cx="2667000" cy="2438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2000" b="1" dirty="0" smtClean="0"/>
              <a:t>Museum Workers</a:t>
            </a:r>
          </a:p>
          <a:p>
            <a:r>
              <a:rPr lang="en-US" sz="2000" b="1" dirty="0" smtClean="0"/>
              <a:t>Volunteer Firefighters</a:t>
            </a:r>
          </a:p>
          <a:p>
            <a:r>
              <a:rPr lang="en-US" sz="2000" b="1" dirty="0" smtClean="0">
                <a:solidFill>
                  <a:schemeClr val="tx1"/>
                </a:solidFill>
              </a:rPr>
              <a:t>Park Rangers</a:t>
            </a:r>
          </a:p>
          <a:p>
            <a:r>
              <a:rPr lang="en-US" sz="2000" b="1" dirty="0" smtClean="0"/>
              <a:t>Security Guards</a:t>
            </a:r>
          </a:p>
          <a:p>
            <a:r>
              <a:rPr lang="en-US" sz="2000" b="1" dirty="0" smtClean="0"/>
              <a:t>Hotel Staff</a:t>
            </a:r>
            <a:endParaRPr lang="en-US" sz="20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5"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20</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52039"/>
    </mc:Choice>
    <mc:Fallback>
      <p:transition spd="slow" advTm="52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spcBef>
                <a:spcPts val="0"/>
              </a:spcBef>
              <a:buNone/>
            </a:pPr>
            <a:r>
              <a:rPr lang="en-US" sz="2400" b="1" dirty="0" smtClean="0"/>
              <a:t>SOL 3.6</a:t>
            </a:r>
          </a:p>
          <a:p>
            <a:pPr>
              <a:spcBef>
                <a:spcPts val="0"/>
              </a:spcBef>
              <a:buNone/>
            </a:pPr>
            <a:r>
              <a:rPr lang="en-US" sz="2400" b="1" dirty="0" smtClean="0"/>
              <a:t>The student will continue to read and demonstrate</a:t>
            </a:r>
          </a:p>
          <a:p>
            <a:pPr>
              <a:spcBef>
                <a:spcPts val="0"/>
              </a:spcBef>
              <a:buNone/>
            </a:pPr>
            <a:r>
              <a:rPr lang="en-US" sz="2400" b="1" dirty="0" smtClean="0"/>
              <a:t>comprehension of nonfiction texts.</a:t>
            </a:r>
          </a:p>
          <a:p>
            <a:pPr marL="457200" indent="-457200">
              <a:spcBef>
                <a:spcPts val="0"/>
              </a:spcBef>
              <a:buAutoNum type="alphaLcParenR" startAt="8"/>
            </a:pPr>
            <a:r>
              <a:rPr lang="en-US" sz="2400" b="1" dirty="0" smtClean="0">
                <a:solidFill>
                  <a:srgbClr val="0070C0"/>
                </a:solidFill>
              </a:rPr>
              <a:t>Identify supporting details.</a:t>
            </a:r>
          </a:p>
          <a:p>
            <a:pPr marL="457200" indent="-457200">
              <a:spcBef>
                <a:spcPts val="0"/>
              </a:spcBef>
              <a:buNone/>
            </a:pPr>
            <a:endParaRPr lang="en-US" sz="2400" b="1" dirty="0" smtClean="0"/>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details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21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29309"/>
    </mc:Choice>
    <mc:Fallback>
      <p:transition spd="slow" advTm="29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524000"/>
            <a:ext cx="8229600" cy="4953000"/>
          </a:xfrm>
        </p:spPr>
        <p:txBody>
          <a:bodyPr/>
          <a:lstStyle/>
          <a:p>
            <a:pPr eaLnBrk="1" fontAlgn="auto" hangingPunct="1">
              <a:spcAft>
                <a:spcPts val="0"/>
              </a:spcAft>
              <a:buClr>
                <a:schemeClr val="accent3"/>
              </a:buClr>
              <a:buNone/>
              <a:defRPr/>
            </a:pPr>
            <a:r>
              <a:rPr lang="en-US" sz="2000" b="1" dirty="0" smtClean="0"/>
              <a:t>Based on the article, complete this web.</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3.6h</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590800" y="2057400"/>
            <a:ext cx="17526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Make sure visitors are safe</a:t>
            </a:r>
            <a:endParaRPr lang="en-US" b="1" dirty="0"/>
          </a:p>
        </p:txBody>
      </p:sp>
      <p:sp>
        <p:nvSpPr>
          <p:cNvPr id="14" name="Oval 13"/>
          <p:cNvSpPr/>
          <p:nvPr/>
        </p:nvSpPr>
        <p:spPr>
          <a:xfrm>
            <a:off x="6096000" y="1981200"/>
            <a:ext cx="1524000" cy="838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FF0000"/>
                </a:solidFill>
              </a:rPr>
              <a:t>Teach visitors</a:t>
            </a:r>
            <a:endParaRPr lang="en-US" b="1" dirty="0">
              <a:solidFill>
                <a:srgbClr val="FF0000"/>
              </a:solidFill>
            </a:endParaRPr>
          </a:p>
        </p:txBody>
      </p:sp>
      <p:sp>
        <p:nvSpPr>
          <p:cNvPr id="17" name="Oval 16"/>
          <p:cNvSpPr/>
          <p:nvPr/>
        </p:nvSpPr>
        <p:spPr>
          <a:xfrm>
            <a:off x="6172200" y="3886200"/>
            <a:ext cx="1676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Fight forest fires</a:t>
            </a:r>
            <a:endParaRPr lang="en-US" b="1" dirty="0"/>
          </a:p>
        </p:txBody>
      </p:sp>
      <p:sp>
        <p:nvSpPr>
          <p:cNvPr id="18" name="Oval 17"/>
          <p:cNvSpPr/>
          <p:nvPr/>
        </p:nvSpPr>
        <p:spPr>
          <a:xfrm>
            <a:off x="2590800" y="3810000"/>
            <a:ext cx="16002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FF0000"/>
                </a:solidFill>
              </a:rPr>
              <a:t>Lock the gates at night</a:t>
            </a:r>
            <a:endParaRPr lang="en-US" b="1" dirty="0">
              <a:solidFill>
                <a:srgbClr val="FF0000"/>
              </a:solidFill>
            </a:endParaRPr>
          </a:p>
        </p:txBody>
      </p:sp>
      <p:sp>
        <p:nvSpPr>
          <p:cNvPr id="19" name="Oval 18"/>
          <p:cNvSpPr/>
          <p:nvPr/>
        </p:nvSpPr>
        <p:spPr>
          <a:xfrm>
            <a:off x="4343400" y="26670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tx1"/>
                </a:solidFill>
              </a:rPr>
              <a:t>Park Rangers</a:t>
            </a:r>
            <a:endParaRPr lang="en-US" b="1" dirty="0">
              <a:solidFill>
                <a:schemeClr val="tx1"/>
              </a:solidFill>
            </a:endParaRPr>
          </a:p>
        </p:txBody>
      </p:sp>
      <p:cxnSp>
        <p:nvCxnSpPr>
          <p:cNvPr id="24" name="Straight Connector 23"/>
          <p:cNvCxnSpPr>
            <a:stCxn id="19" idx="7"/>
          </p:cNvCxnSpPr>
          <p:nvPr/>
        </p:nvCxnSpPr>
        <p:spPr>
          <a:xfrm flipV="1">
            <a:off x="5774297" y="2514600"/>
            <a:ext cx="321703" cy="330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324739" y="2680074"/>
            <a:ext cx="245503" cy="16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7"/>
          </p:cNvCxnSpPr>
          <p:nvPr/>
        </p:nvCxnSpPr>
        <p:spPr>
          <a:xfrm flipV="1">
            <a:off x="3956656" y="3657601"/>
            <a:ext cx="528846" cy="286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7" idx="1"/>
          </p:cNvCxnSpPr>
          <p:nvPr/>
        </p:nvCxnSpPr>
        <p:spPr>
          <a:xfrm>
            <a:off x="5943600" y="3581400"/>
            <a:ext cx="474103" cy="438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2000" y="5181600"/>
            <a:ext cx="6324600" cy="1295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chemeClr val="tx1"/>
                </a:solidFill>
              </a:rPr>
              <a:t>Lock the gates at night</a:t>
            </a:r>
            <a:r>
              <a:rPr lang="en-US" dirty="0" smtClean="0">
                <a:solidFill>
                  <a:schemeClr val="tx1"/>
                </a:solidFill>
              </a:rPr>
              <a:t>	                </a:t>
            </a:r>
            <a:r>
              <a:rPr lang="en-US" b="1" dirty="0" smtClean="0"/>
              <a:t>Offer tours of the building</a:t>
            </a:r>
          </a:p>
          <a:p>
            <a:endParaRPr lang="en-US" dirty="0" smtClean="0"/>
          </a:p>
          <a:p>
            <a:r>
              <a:rPr lang="en-US" b="1" dirty="0" smtClean="0"/>
              <a:t>Help guests find transportation            </a:t>
            </a:r>
            <a:r>
              <a:rPr lang="en-US" b="1" dirty="0" smtClean="0">
                <a:solidFill>
                  <a:schemeClr val="tx1"/>
                </a:solidFill>
              </a:rPr>
              <a:t>Teach visitors   </a:t>
            </a:r>
          </a:p>
          <a:p>
            <a:endParaRPr lang="en-US" b="1" dirty="0" smtClean="0">
              <a:solidFill>
                <a:srgbClr val="FF0000"/>
              </a:solidFill>
            </a:endParaRPr>
          </a:p>
          <a:p>
            <a:endParaRPr lang="en-US" dirty="0" smtClean="0"/>
          </a:p>
          <a:p>
            <a:r>
              <a:rPr lang="en-US" dirty="0" smtClean="0"/>
              <a:t>	</a:t>
            </a:r>
          </a:p>
          <a:p>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5"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22</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9394"/>
    </mc:Choice>
    <mc:Fallback>
      <p:transition spd="slow" advTm="39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Bef>
                <a:spcPts val="0"/>
              </a:spcBef>
              <a:spcAft>
                <a:spcPts val="0"/>
              </a:spcAft>
              <a:buClr>
                <a:schemeClr val="accent3"/>
              </a:buClr>
              <a:buNone/>
              <a:defRPr/>
            </a:pPr>
            <a:r>
              <a:rPr lang="en-US" sz="2400" b="1" dirty="0" smtClean="0"/>
              <a:t>For this example, reference the 2007 Grade 3 Reading Released Test, page 12, to view the passage,  </a:t>
            </a:r>
            <a:r>
              <a:rPr lang="en-US" sz="2400" b="1" i="1" dirty="0" smtClean="0"/>
              <a:t>A Fishy Dessert</a:t>
            </a:r>
            <a:r>
              <a:rPr lang="en-US" sz="2400" b="1" dirty="0" smtClean="0"/>
              <a:t>:  </a:t>
            </a:r>
          </a:p>
          <a:p>
            <a:pPr marL="0" eaLnBrk="1" fontAlgn="auto" hangingPunct="1">
              <a:spcBef>
                <a:spcPts val="0"/>
              </a:spcBef>
              <a:spcAft>
                <a:spcPts val="0"/>
              </a:spcAft>
              <a:buClr>
                <a:schemeClr val="accent3"/>
              </a:buClr>
              <a:buNone/>
              <a:defRPr/>
            </a:pPr>
            <a:r>
              <a:rPr lang="en-US" sz="2400" b="1" dirty="0" smtClean="0">
                <a:solidFill>
                  <a:srgbClr val="0070C0"/>
                </a:solidFill>
                <a:latin typeface="+mj-lt"/>
                <a:hlinkClick r:id="rId5"/>
              </a:rPr>
              <a:t>http://www.doe.virginia.gov/testing/sol/released_tests/2007/test07_reading3.pdf</a:t>
            </a:r>
            <a:endParaRPr lang="en-US" sz="2400" b="1" dirty="0" smtClean="0">
              <a:solidFill>
                <a:srgbClr val="0070C0"/>
              </a:solidFill>
              <a:latin typeface="+mj-lt"/>
            </a:endParaRPr>
          </a:p>
          <a:p>
            <a:pPr eaLnBrk="1" fontAlgn="auto" hangingPunct="1">
              <a:spcAft>
                <a:spcPts val="0"/>
              </a:spcAft>
              <a:buClr>
                <a:schemeClr val="accent3"/>
              </a:buClr>
              <a:buNone/>
              <a:defRPr/>
            </a:pPr>
            <a:endParaRPr lang="en-US" sz="1600" b="1" dirty="0" smtClean="0">
              <a:solidFill>
                <a:srgbClr val="0070C0"/>
              </a:solidFill>
              <a:latin typeface="+mj-lt"/>
            </a:endParaRPr>
          </a:p>
          <a:p>
            <a:pPr marL="0" eaLnBrk="1" fontAlgn="auto" hangingPunct="1">
              <a:spcBef>
                <a:spcPts val="0"/>
              </a:spcBef>
              <a:spcAft>
                <a:spcPts val="0"/>
              </a:spcAft>
              <a:buClr>
                <a:schemeClr val="accent3"/>
              </a:buClr>
              <a:buNone/>
              <a:defRPr/>
            </a:pPr>
            <a:r>
              <a:rPr lang="en-US" sz="2400" b="1" dirty="0" smtClean="0"/>
              <a:t>Complete the steps used to make the dessert.  Use sentences from the given list. </a:t>
            </a:r>
            <a:endParaRPr lang="en-US" sz="2400" b="1" dirty="0" smtClean="0">
              <a:solidFill>
                <a:srgbClr val="0070C0"/>
              </a:solidFill>
            </a:endParaRPr>
          </a:p>
          <a:p>
            <a:pPr eaLnBrk="1" fontAlgn="auto" hangingPunct="1">
              <a:spcAft>
                <a:spcPts val="0"/>
              </a:spcAft>
              <a:buClr>
                <a:schemeClr val="accent3"/>
              </a:buClr>
              <a:buNone/>
              <a:defRPr/>
            </a:pPr>
            <a:endParaRPr lang="en-US" sz="1600" b="1" dirty="0" smtClean="0">
              <a:solidFill>
                <a:srgbClr val="0070C0"/>
              </a:solidFill>
              <a:latin typeface="+mj-lt"/>
            </a:endParaRPr>
          </a:p>
          <a:p>
            <a:pPr eaLnBrk="1" fontAlgn="auto" hangingPunct="1">
              <a:spcAft>
                <a:spcPts val="0"/>
              </a:spcAft>
              <a:buClr>
                <a:schemeClr val="accent3"/>
              </a:buClr>
              <a:buNone/>
              <a:defRPr/>
            </a:pPr>
            <a:endParaRPr lang="en-US" sz="1600" b="1" dirty="0" smtClean="0">
              <a:solidFill>
                <a:srgbClr val="0070C0"/>
              </a:solidFill>
              <a:latin typeface="+mj-lt"/>
            </a:endParaRPr>
          </a:p>
          <a:p>
            <a:pPr eaLnBrk="1" fontAlgn="auto" hangingPunct="1">
              <a:spcAft>
                <a:spcPts val="0"/>
              </a:spcAft>
              <a:buClr>
                <a:schemeClr val="accent3"/>
              </a:buClr>
              <a:buNone/>
              <a:defRPr/>
            </a:pPr>
            <a:endParaRPr lang="en-US" sz="1600" b="1" dirty="0" smtClean="0">
              <a:solidFill>
                <a:srgbClr val="0070C0"/>
              </a:solidFill>
              <a:latin typeface="+mj-lt"/>
            </a:endParaRPr>
          </a:p>
          <a:p>
            <a:pPr eaLnBrk="1" fontAlgn="auto" hangingPunct="1">
              <a:spcAft>
                <a:spcPts val="0"/>
              </a:spcAft>
              <a:buClr>
                <a:schemeClr val="accent3"/>
              </a:buClr>
              <a:buNone/>
              <a:defRPr/>
            </a:pPr>
            <a:endParaRPr lang="en-US" sz="16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3.6h</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8200" y="4191000"/>
            <a:ext cx="3962400" cy="25146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t" anchorCtr="0"/>
          <a:lstStyle/>
          <a:p>
            <a:pPr marL="342900" indent="-342900">
              <a:lnSpc>
                <a:spcPct val="150000"/>
              </a:lnSpc>
              <a:buAutoNum type="arabicPeriod"/>
            </a:pPr>
            <a:r>
              <a:rPr lang="en-US" dirty="0" smtClean="0"/>
              <a:t>Put the JELL-O in the glasses.</a:t>
            </a:r>
          </a:p>
          <a:p>
            <a:pPr marL="342900" indent="-342900">
              <a:lnSpc>
                <a:spcPct val="150000"/>
              </a:lnSpc>
            </a:pPr>
            <a:r>
              <a:rPr lang="en-US" dirty="0" smtClean="0"/>
              <a:t>2.	</a:t>
            </a:r>
            <a:endParaRPr lang="en-US" dirty="0" smtClean="0">
              <a:solidFill>
                <a:srgbClr val="C00000"/>
              </a:solidFill>
            </a:endParaRPr>
          </a:p>
          <a:p>
            <a:pPr marL="342900" indent="-342900">
              <a:lnSpc>
                <a:spcPct val="150000"/>
              </a:lnSpc>
              <a:buAutoNum type="arabicPeriod" startAt="3"/>
            </a:pPr>
            <a:r>
              <a:rPr lang="en-US" dirty="0" smtClean="0"/>
              <a:t>Push the marshmallows into the </a:t>
            </a:r>
          </a:p>
          <a:p>
            <a:pPr marL="342900" indent="-342900">
              <a:lnSpc>
                <a:spcPct val="150000"/>
              </a:lnSpc>
            </a:pPr>
            <a:r>
              <a:rPr lang="en-US" dirty="0" smtClean="0"/>
              <a:t>	JELL-O.</a:t>
            </a:r>
            <a:r>
              <a:rPr lang="en-US" dirty="0" smtClean="0">
                <a:solidFill>
                  <a:srgbClr val="C00000"/>
                </a:solidFill>
              </a:rPr>
              <a:t> </a:t>
            </a:r>
            <a:endParaRPr lang="en-US" dirty="0" smtClean="0"/>
          </a:p>
          <a:p>
            <a:pPr marL="342900" indent="-342900">
              <a:lnSpc>
                <a:spcPct val="150000"/>
              </a:lnSpc>
            </a:pPr>
            <a:r>
              <a:rPr lang="en-US" dirty="0" smtClean="0"/>
              <a:t>4.	</a:t>
            </a:r>
            <a:endParaRPr lang="en-US" dirty="0" smtClean="0">
              <a:solidFill>
                <a:srgbClr val="C00000"/>
              </a:solidFill>
            </a:endParaRPr>
          </a:p>
          <a:p>
            <a:pPr marL="342900" indent="-342900">
              <a:lnSpc>
                <a:spcPct val="150000"/>
              </a:lnSpc>
            </a:pPr>
            <a:r>
              <a:rPr lang="en-US" dirty="0" smtClean="0"/>
              <a:t>5.	Put graham cracker crumbs on top.</a:t>
            </a:r>
          </a:p>
          <a:p>
            <a:endParaRPr lang="en-US" dirty="0" smtClean="0"/>
          </a:p>
          <a:p>
            <a:endParaRPr lang="en-US" dirty="0"/>
          </a:p>
        </p:txBody>
      </p:sp>
      <p:sp>
        <p:nvSpPr>
          <p:cNvPr id="14" name="TextBox 13"/>
          <p:cNvSpPr txBox="1"/>
          <p:nvPr/>
        </p:nvSpPr>
        <p:spPr>
          <a:xfrm>
            <a:off x="5105400" y="4343400"/>
            <a:ext cx="3657600" cy="2169825"/>
          </a:xfrm>
          <a:prstGeom prst="rect">
            <a:avLst/>
          </a:prstGeom>
          <a:noFill/>
          <a:ln w="25400">
            <a:solidFill>
              <a:schemeClr val="tx1"/>
            </a:solidFill>
          </a:ln>
        </p:spPr>
        <p:txBody>
          <a:bodyPr wrap="square" rtlCol="0">
            <a:spAutoFit/>
          </a:bodyPr>
          <a:lstStyle/>
          <a:p>
            <a:pPr>
              <a:lnSpc>
                <a:spcPct val="150000"/>
              </a:lnSpc>
            </a:pPr>
            <a:r>
              <a:rPr lang="en-US" b="1" dirty="0" smtClean="0">
                <a:latin typeface="+mn-lt"/>
              </a:rPr>
              <a:t>Cool the JELL-O in the refrigerator.</a:t>
            </a:r>
          </a:p>
          <a:p>
            <a:pPr>
              <a:lnSpc>
                <a:spcPct val="150000"/>
              </a:lnSpc>
            </a:pPr>
            <a:r>
              <a:rPr lang="en-US" b="1" dirty="0" smtClean="0">
                <a:latin typeface="+mn-lt"/>
              </a:rPr>
              <a:t>Add the fruit strips to the JELL-O.</a:t>
            </a:r>
          </a:p>
          <a:p>
            <a:pPr>
              <a:lnSpc>
                <a:spcPct val="150000"/>
              </a:lnSpc>
            </a:pPr>
            <a:r>
              <a:rPr lang="en-US" b="1" dirty="0" smtClean="0">
                <a:latin typeface="+mn-lt"/>
              </a:rPr>
              <a:t>Open the boxes of JELL-O.</a:t>
            </a:r>
          </a:p>
          <a:p>
            <a:pPr>
              <a:lnSpc>
                <a:spcPct val="150000"/>
              </a:lnSpc>
            </a:pPr>
            <a:r>
              <a:rPr lang="en-US" b="1" dirty="0" smtClean="0">
                <a:latin typeface="+mn-lt"/>
              </a:rPr>
              <a:t>Put the Goldfish in the JELL-O.</a:t>
            </a:r>
          </a:p>
          <a:p>
            <a:pPr>
              <a:lnSpc>
                <a:spcPct val="150000"/>
              </a:lnSpc>
            </a:pPr>
            <a:r>
              <a:rPr lang="en-US" b="1" dirty="0" smtClean="0">
                <a:latin typeface="+mn-lt"/>
              </a:rPr>
              <a:t>Add water to the JELL-O.</a:t>
            </a:r>
            <a:endParaRPr lang="en-US" b="1" dirty="0">
              <a:latin typeface="+mn-lt"/>
            </a:endParaRPr>
          </a:p>
        </p:txBody>
      </p:sp>
      <p:sp>
        <p:nvSpPr>
          <p:cNvPr id="21" name="TextBox 20"/>
          <p:cNvSpPr txBox="1"/>
          <p:nvPr/>
        </p:nvSpPr>
        <p:spPr>
          <a:xfrm>
            <a:off x="1219200" y="5943600"/>
            <a:ext cx="3276600" cy="369332"/>
          </a:xfrm>
          <a:prstGeom prst="rect">
            <a:avLst/>
          </a:prstGeom>
          <a:solidFill>
            <a:schemeClr val="tx2">
              <a:lumMod val="20000"/>
              <a:lumOff val="80000"/>
            </a:schemeClr>
          </a:solidFill>
        </p:spPr>
        <p:txBody>
          <a:bodyPr wrap="square" rtlCol="0">
            <a:spAutoFit/>
          </a:bodyPr>
          <a:lstStyle/>
          <a:p>
            <a:r>
              <a:rPr lang="en-US" dirty="0" smtClean="0"/>
              <a:t> </a:t>
            </a:r>
            <a:endParaRPr lang="en-US" dirty="0"/>
          </a:p>
        </p:txBody>
      </p:sp>
      <p:sp>
        <p:nvSpPr>
          <p:cNvPr id="18" name="TextBox 17"/>
          <p:cNvSpPr txBox="1"/>
          <p:nvPr/>
        </p:nvSpPr>
        <p:spPr>
          <a:xfrm>
            <a:off x="1219200" y="5931243"/>
            <a:ext cx="3733800" cy="369332"/>
          </a:xfrm>
          <a:prstGeom prst="rect">
            <a:avLst/>
          </a:prstGeom>
          <a:noFill/>
        </p:spPr>
        <p:txBody>
          <a:bodyPr wrap="square" rtlCol="0">
            <a:spAutoFit/>
          </a:bodyPr>
          <a:lstStyle/>
          <a:p>
            <a:r>
              <a:rPr lang="en-US" dirty="0" smtClean="0">
                <a:solidFill>
                  <a:srgbClr val="FF0000"/>
                </a:solidFill>
                <a:latin typeface="+mn-lt"/>
              </a:rPr>
              <a:t>Put the Goldfish in the JELL-O</a:t>
            </a:r>
            <a:r>
              <a:rPr lang="en-US" dirty="0" smtClean="0">
                <a:solidFill>
                  <a:srgbClr val="FF0000"/>
                </a:solidFill>
              </a:rPr>
              <a:t>.</a:t>
            </a:r>
            <a:endParaRPr lang="en-US" dirty="0">
              <a:latin typeface="+mn-lt"/>
            </a:endParaRPr>
          </a:p>
        </p:txBody>
      </p:sp>
      <p:sp>
        <p:nvSpPr>
          <p:cNvPr id="19" name="TextBox 18"/>
          <p:cNvSpPr txBox="1"/>
          <p:nvPr/>
        </p:nvSpPr>
        <p:spPr>
          <a:xfrm>
            <a:off x="1295400" y="4701744"/>
            <a:ext cx="3214815" cy="369332"/>
          </a:xfrm>
          <a:prstGeom prst="rect">
            <a:avLst/>
          </a:prstGeom>
          <a:solidFill>
            <a:schemeClr val="tx2">
              <a:lumMod val="20000"/>
              <a:lumOff val="80000"/>
            </a:schemeClr>
          </a:solidFill>
        </p:spPr>
        <p:txBody>
          <a:bodyPr wrap="square" rtlCol="0">
            <a:spAutoFit/>
          </a:bodyPr>
          <a:lstStyle/>
          <a:p>
            <a:r>
              <a:rPr lang="en-US" dirty="0" smtClean="0"/>
              <a:t> </a:t>
            </a:r>
            <a:endParaRPr lang="en-US" dirty="0"/>
          </a:p>
        </p:txBody>
      </p:sp>
      <p:sp>
        <p:nvSpPr>
          <p:cNvPr id="17" name="TextBox 16"/>
          <p:cNvSpPr txBox="1"/>
          <p:nvPr/>
        </p:nvSpPr>
        <p:spPr>
          <a:xfrm>
            <a:off x="1219200" y="4699686"/>
            <a:ext cx="3429000" cy="369332"/>
          </a:xfrm>
          <a:prstGeom prst="rect">
            <a:avLst/>
          </a:prstGeom>
          <a:noFill/>
        </p:spPr>
        <p:txBody>
          <a:bodyPr wrap="square" rtlCol="0">
            <a:spAutoFit/>
          </a:bodyPr>
          <a:lstStyle/>
          <a:p>
            <a:r>
              <a:rPr lang="en-US" dirty="0" smtClean="0">
                <a:solidFill>
                  <a:srgbClr val="FF0000"/>
                </a:solidFill>
                <a:latin typeface="+mn-lt"/>
              </a:rPr>
              <a:t>Add the fruit strips to the JELL-O</a:t>
            </a:r>
            <a:r>
              <a:rPr lang="en-US" dirty="0" smtClean="0">
                <a:solidFill>
                  <a:srgbClr val="C00000"/>
                </a:solidFill>
                <a:latin typeface="+mn-lt"/>
              </a:rPr>
              <a:t>.</a:t>
            </a:r>
            <a:endParaRPr lang="en-US" dirty="0">
              <a:latin typeface="+mn-lt"/>
            </a:endParaRPr>
          </a:p>
        </p:txBody>
      </p:sp>
      <p:sp>
        <p:nvSpPr>
          <p:cNvPr id="20" name="Slide Number Placeholder 5"/>
          <p:cNvSpPr>
            <a:spLocks noGrp="1"/>
          </p:cNvSpPr>
          <p:nvPr>
            <p:ph type="sldNum" sz="quarter" idx="12"/>
          </p:nvPr>
        </p:nvSpPr>
        <p:spPr>
          <a:xfrm>
            <a:off x="307650" y="6494105"/>
            <a:ext cx="561674" cy="304800"/>
          </a:xfrm>
        </p:spPr>
        <p:txBody>
          <a:bodyPr/>
          <a:lstStyle/>
          <a:p>
            <a:pPr>
              <a:defRPr/>
            </a:pPr>
            <a:fld id="{CC29E0D5-B10C-466F-8ED3-E187C058366E}" type="slidenum">
              <a:rPr lang="en-US" smtClean="0"/>
              <a:pPr>
                <a:defRPr/>
              </a:pPr>
              <a:t>23</a:t>
            </a:fld>
            <a:endParaRPr 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942"/>
    </mc:Choice>
    <mc:Fallback>
      <p:transition spd="slow" advTm="42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defRPr/>
            </a:pPr>
            <a:r>
              <a:rPr lang="en-US" sz="2400" b="1" dirty="0" smtClean="0"/>
              <a:t>This concludes the student performance analysis for the</a:t>
            </a:r>
          </a:p>
          <a:p>
            <a:pPr marL="0">
              <a:spcBef>
                <a:spcPts val="0"/>
              </a:spcBef>
              <a:buNone/>
              <a:defRPr/>
            </a:pPr>
            <a:r>
              <a:rPr lang="en-US" sz="2400" b="1" dirty="0" smtClean="0"/>
              <a:t>third grade reading tests administered during the spring 2013 test administration.</a:t>
            </a:r>
          </a:p>
          <a:p>
            <a:pPr marL="0">
              <a:spcBef>
                <a:spcPts val="0"/>
              </a:spcBef>
              <a:buNone/>
              <a:defRPr/>
            </a:pPr>
            <a:endParaRPr lang="en-US" sz="2400" b="1" dirty="0" smtClean="0"/>
          </a:p>
          <a:p>
            <a:pPr marL="0">
              <a:spcBef>
                <a:spcPts val="0"/>
              </a:spcBef>
              <a:buNone/>
              <a:defRPr/>
            </a:pPr>
            <a:r>
              <a:rPr lang="en-US" sz="2400" b="1" dirty="0" smtClean="0"/>
              <a:t>There are practice items available on the Virginia Department of Education Web site which will also help students practice the skills associated with the </a:t>
            </a:r>
            <a:r>
              <a:rPr lang="en-US" sz="2400" b="1" i="1" dirty="0" smtClean="0"/>
              <a:t>2010 English Standards of Learning</a:t>
            </a:r>
            <a:r>
              <a:rPr lang="en-US" sz="2400" b="1" dirty="0" smtClean="0"/>
              <a:t>.  The practice items are located at:</a:t>
            </a:r>
          </a:p>
          <a:p>
            <a:pPr marL="0">
              <a:spcBef>
                <a:spcPts val="0"/>
              </a:spcBef>
              <a:buNone/>
              <a:defRPr/>
            </a:pPr>
            <a:endParaRPr lang="en-US" sz="2400" b="1" dirty="0" smtClean="0"/>
          </a:p>
          <a:p>
            <a:pPr marL="0">
              <a:spcBef>
                <a:spcPts val="0"/>
              </a:spcBef>
              <a:buNone/>
              <a:defRPr/>
            </a:pPr>
            <a:r>
              <a:rPr lang="en-US" sz="2400" b="1" dirty="0" smtClean="0">
                <a:hlinkClick r:id="rId4"/>
              </a:rPr>
              <a:t>http://www.doe.virginia.gov/testing/sol/practice_items/index.shtml#reading</a:t>
            </a:r>
            <a:r>
              <a:rPr lang="en-US" sz="2400" b="1" dirty="0" smtClean="0"/>
              <a:t> </a:t>
            </a: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Practice Items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24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0311"/>
    </mc:Choice>
    <mc:Fallback>
      <p:transition spd="slow" advTm="30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defRPr/>
            </a:pPr>
            <a:r>
              <a:rPr lang="en-US" sz="2400" b="1" dirty="0" smtClean="0"/>
              <a:t>For questions regarding assessment, please contact</a:t>
            </a:r>
          </a:p>
          <a:p>
            <a:pPr marL="0">
              <a:spcBef>
                <a:spcPts val="0"/>
              </a:spcBef>
              <a:buNone/>
              <a:defRPr/>
            </a:pPr>
            <a:r>
              <a:rPr lang="en-US" sz="2400" b="1" dirty="0" smtClean="0">
                <a:hlinkClick r:id="rId4"/>
              </a:rPr>
              <a:t>Student_assessment@doe.virginia.gov</a:t>
            </a:r>
            <a:endParaRPr lang="en-US" sz="2400" b="1" dirty="0" smtClean="0"/>
          </a:p>
          <a:p>
            <a:pPr marL="0">
              <a:spcBef>
                <a:spcPts val="0"/>
              </a:spcBef>
              <a:buNone/>
              <a:defRPr/>
            </a:pPr>
            <a:endParaRPr lang="en-US" sz="2400" b="1" dirty="0" smtClean="0"/>
          </a:p>
          <a:p>
            <a:pPr marL="0">
              <a:spcBef>
                <a:spcPts val="0"/>
              </a:spcBef>
              <a:buNone/>
              <a:defRPr/>
            </a:pPr>
            <a:r>
              <a:rPr lang="en-US" sz="2400" b="1" dirty="0" smtClean="0"/>
              <a:t>For questions regarding instruction or the English Standards of Learning, please contact</a:t>
            </a:r>
          </a:p>
          <a:p>
            <a:pPr marL="0">
              <a:spcBef>
                <a:spcPts val="0"/>
              </a:spcBef>
              <a:buNone/>
              <a:defRPr/>
            </a:pPr>
            <a:r>
              <a:rPr lang="en-US" sz="2400" b="1" dirty="0" smtClean="0"/>
              <a:t>Tracy Fair Robertson, English Coordinator</a:t>
            </a:r>
          </a:p>
          <a:p>
            <a:pPr marL="0">
              <a:spcBef>
                <a:spcPts val="0"/>
              </a:spcBef>
              <a:buNone/>
              <a:defRPr/>
            </a:pPr>
            <a:r>
              <a:rPr lang="en-US" sz="2400" b="1" dirty="0" smtClean="0">
                <a:hlinkClick r:id="rId5"/>
              </a:rPr>
              <a:t>Tracy.Robertson@doe.virginia.gov</a:t>
            </a:r>
            <a:endParaRPr lang="en-US" sz="2400" b="1" dirty="0" smtClean="0"/>
          </a:p>
          <a:p>
            <a:pPr marL="0">
              <a:spcBef>
                <a:spcPts val="0"/>
              </a:spcBef>
              <a:buNone/>
              <a:defRPr/>
            </a:pPr>
            <a:r>
              <a:rPr lang="en-US" sz="2400" b="1" dirty="0" smtClean="0"/>
              <a:t>804-371-7585</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Contact Information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8297"/>
    </mc:Choice>
    <mc:Fallback>
      <p:transition spd="slow" advTm="28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457200" y="1570037"/>
            <a:ext cx="8229600" cy="4525963"/>
          </a:xfrm>
        </p:spPr>
        <p:txBody>
          <a:bodyPr/>
          <a:lstStyle/>
          <a:p>
            <a:pPr>
              <a:buNone/>
            </a:pPr>
            <a:r>
              <a:rPr lang="en-US" sz="2400" b="1" dirty="0" smtClean="0">
                <a:solidFill>
                  <a:srgbClr val="0070C0"/>
                </a:solidFill>
              </a:rPr>
              <a:t>Students need additional practice using affixes.</a:t>
            </a:r>
          </a:p>
          <a:p>
            <a:pPr>
              <a:buNone/>
            </a:pPr>
            <a:endParaRPr lang="en-US" sz="2400" b="1" dirty="0" smtClean="0">
              <a:solidFill>
                <a:srgbClr val="0070C0"/>
              </a:solidFill>
              <a:latin typeface="+mj-lt"/>
            </a:endParaRPr>
          </a:p>
          <a:p>
            <a:pPr>
              <a:buNone/>
            </a:pPr>
            <a:r>
              <a:rPr lang="en-US" sz="2400" b="1" dirty="0" smtClean="0">
                <a:latin typeface="+mj-lt"/>
              </a:rPr>
              <a:t>			</a:t>
            </a:r>
            <a:endParaRPr lang="en-US" sz="2400" b="1" u="sng" dirty="0" smtClean="0">
              <a:latin typeface="+mj-lt"/>
            </a:endParaRPr>
          </a:p>
          <a:p>
            <a:pPr eaLnBrk="1" fontAlgn="auto" hangingPunct="1">
              <a:spcAft>
                <a:spcPts val="0"/>
              </a:spcAft>
              <a:buClr>
                <a:schemeClr val="accent3"/>
              </a:buClr>
              <a:buNone/>
              <a:defRPr/>
            </a:pPr>
            <a:endParaRPr lang="en-US" sz="2400" b="1" dirty="0" smtClean="0">
              <a:latin typeface="+mj-lt"/>
            </a:endParaRPr>
          </a:p>
        </p:txBody>
      </p:sp>
      <p:sp>
        <p:nvSpPr>
          <p:cNvPr id="11" name="Rectangle 10"/>
          <p:cNvSpPr/>
          <p:nvPr/>
        </p:nvSpPr>
        <p:spPr>
          <a:xfrm>
            <a:off x="762000" y="2362200"/>
            <a:ext cx="7543800" cy="2971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buNone/>
            </a:pPr>
            <a:r>
              <a:rPr lang="en-US" sz="2400" b="1" dirty="0" smtClean="0"/>
              <a:t>		</a:t>
            </a:r>
          </a:p>
          <a:p>
            <a:pPr>
              <a:buNone/>
            </a:pPr>
            <a:endParaRPr lang="en-US" sz="2400" b="1" dirty="0" smtClean="0"/>
          </a:p>
          <a:p>
            <a:pPr>
              <a:buNone/>
            </a:pPr>
            <a:r>
              <a:rPr lang="en-US" sz="2400" b="1" dirty="0" smtClean="0"/>
              <a:t>   In which word is –</a:t>
            </a:r>
            <a:r>
              <a:rPr lang="en-US" sz="2400" b="1" u="sng" dirty="0" err="1" smtClean="0"/>
              <a:t>ly</a:t>
            </a:r>
            <a:r>
              <a:rPr lang="en-US" sz="2400" b="1" dirty="0" smtClean="0"/>
              <a:t> used the same as it is in lone</a:t>
            </a:r>
            <a:r>
              <a:rPr lang="en-US" sz="2400" b="1" u="sng" dirty="0" smtClean="0"/>
              <a:t>ly</a:t>
            </a:r>
            <a:r>
              <a:rPr lang="en-US" sz="2400" b="1" dirty="0" smtClean="0"/>
              <a:t>?</a:t>
            </a:r>
          </a:p>
          <a:p>
            <a:pPr>
              <a:buNone/>
            </a:pPr>
            <a:endParaRPr lang="en-US" sz="2400" b="1" dirty="0" smtClean="0"/>
          </a:p>
          <a:p>
            <a:pPr>
              <a:buNone/>
            </a:pPr>
            <a:r>
              <a:rPr lang="en-US" sz="2400" b="1" dirty="0" smtClean="0"/>
              <a:t>		butterf</a:t>
            </a:r>
            <a:r>
              <a:rPr lang="en-US" sz="2400" b="1" u="sng" dirty="0" smtClean="0"/>
              <a:t>ly</a:t>
            </a:r>
            <a:r>
              <a:rPr lang="en-US" sz="2400" b="1" dirty="0" smtClean="0"/>
              <a:t>		fami</a:t>
            </a:r>
            <a:r>
              <a:rPr lang="en-US" sz="2400" b="1" u="sng" dirty="0" smtClean="0"/>
              <a:t>ly</a:t>
            </a:r>
          </a:p>
          <a:p>
            <a:pPr>
              <a:buNone/>
            </a:pPr>
            <a:r>
              <a:rPr lang="en-US" sz="2400" b="1" dirty="0" smtClean="0"/>
              <a:t>		sil</a:t>
            </a:r>
            <a:r>
              <a:rPr lang="en-US" sz="2400" b="1" u="sng" dirty="0" smtClean="0"/>
              <a:t>ly</a:t>
            </a:r>
            <a:r>
              <a:rPr lang="en-US" sz="2400" b="1" dirty="0" smtClean="0"/>
              <a:t>			slow</a:t>
            </a:r>
            <a:r>
              <a:rPr lang="en-US" sz="2400" b="1" u="sng" dirty="0" smtClean="0"/>
              <a:t>ly</a:t>
            </a:r>
            <a:r>
              <a:rPr lang="en-US" sz="2400" b="1" dirty="0" smtClean="0"/>
              <a:t>	</a:t>
            </a:r>
            <a:endParaRPr lang="en-US" sz="2400" b="1" dirty="0" smtClean="0">
              <a:solidFill>
                <a:srgbClr val="FF0000"/>
              </a:solidFill>
            </a:endParaRPr>
          </a:p>
          <a:p>
            <a:pPr>
              <a:buNone/>
            </a:pPr>
            <a:r>
              <a:rPr lang="en-US" sz="2400" b="1" dirty="0" smtClean="0"/>
              <a:t>			        jol</a:t>
            </a:r>
            <a:r>
              <a:rPr lang="en-US" sz="2400" b="1" u="sng" dirty="0" smtClean="0"/>
              <a:t>ly</a:t>
            </a:r>
          </a:p>
        </p:txBody>
      </p:sp>
      <p:sp>
        <p:nvSpPr>
          <p:cNvPr id="14" name="Rectangle 13"/>
          <p:cNvSpPr/>
          <p:nvPr/>
        </p:nvSpPr>
        <p:spPr>
          <a:xfrm>
            <a:off x="2895600" y="2514600"/>
            <a:ext cx="3048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Joseph is very lone</a:t>
            </a:r>
            <a:r>
              <a:rPr lang="en-US" sz="2400" b="1" u="sng" dirty="0" smtClean="0"/>
              <a:t>ly</a:t>
            </a:r>
            <a:r>
              <a:rPr lang="en-US" sz="2400" b="1" dirty="0" smtClean="0"/>
              <a:t>.</a:t>
            </a:r>
            <a:endParaRPr lang="en-US" sz="2400" b="1" dirty="0"/>
          </a:p>
        </p:txBody>
      </p:sp>
      <p:sp>
        <p:nvSpPr>
          <p:cNvPr id="17" name="Rounded Rectangle 16"/>
          <p:cNvSpPr/>
          <p:nvPr/>
        </p:nvSpPr>
        <p:spPr>
          <a:xfrm>
            <a:off x="5289884" y="4419600"/>
            <a:ext cx="11430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3</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442"/>
    </mc:Choice>
    <mc:Fallback>
      <p:transition spd="slow" advTm="42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antonyms.</a:t>
            </a:r>
          </a:p>
          <a:p>
            <a:pPr eaLnBrk="1" fontAlgn="auto" hangingPunct="1">
              <a:spcAft>
                <a:spcPts val="0"/>
              </a:spcAft>
              <a:buClr>
                <a:schemeClr val="accent3"/>
              </a:buClr>
              <a:buNone/>
              <a:defRPr/>
            </a:pPr>
            <a:endParaRPr lang="en-US" sz="2400" b="1" dirty="0" smtClean="0">
              <a:solidFill>
                <a:srgbClr val="0070C0"/>
              </a:solidFill>
              <a:latin typeface="+mj-lt"/>
            </a:endParaRPr>
          </a:p>
          <a:p>
            <a:pPr eaLnBrk="1" fontAlgn="auto" hangingPunct="1">
              <a:spcAft>
                <a:spcPts val="0"/>
              </a:spcAft>
              <a:buClr>
                <a:schemeClr val="accent3"/>
              </a:buClr>
              <a:buNone/>
              <a:defRPr/>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2362200"/>
            <a:ext cx="7924800" cy="29718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eaLnBrk="1" fontAlgn="auto" hangingPunct="1">
              <a:spcAft>
                <a:spcPts val="0"/>
              </a:spcAft>
              <a:buClr>
                <a:schemeClr val="accent3"/>
              </a:buClr>
              <a:buNone/>
              <a:defRPr/>
            </a:pPr>
            <a:r>
              <a:rPr lang="en-US" sz="2400" b="1" dirty="0" smtClean="0"/>
              <a:t>Which word is an antonym for </a:t>
            </a:r>
            <a:r>
              <a:rPr lang="en-US" sz="2400" b="1" u="sng" dirty="0" smtClean="0"/>
              <a:t>grouchy</a:t>
            </a:r>
            <a:r>
              <a:rPr lang="en-US" sz="2400" b="1" dirty="0" smtClean="0"/>
              <a:t>?</a:t>
            </a:r>
          </a:p>
          <a:p>
            <a:pPr eaLnBrk="1" fontAlgn="auto" hangingPunct="1">
              <a:spcAft>
                <a:spcPts val="0"/>
              </a:spcAft>
              <a:buClr>
                <a:schemeClr val="accent3"/>
              </a:buClr>
              <a:buNone/>
              <a:defRPr/>
            </a:pPr>
            <a:endParaRPr lang="en-US" sz="2400" b="1" dirty="0"/>
          </a:p>
          <a:p>
            <a:pPr eaLnBrk="1" fontAlgn="auto" hangingPunct="1">
              <a:spcAft>
                <a:spcPts val="0"/>
              </a:spcAft>
              <a:buClr>
                <a:schemeClr val="accent3"/>
              </a:buClr>
              <a:buNone/>
              <a:defRPr/>
            </a:pPr>
            <a:endParaRPr lang="en-US" sz="2400" b="1" dirty="0" smtClean="0"/>
          </a:p>
          <a:p>
            <a:pPr eaLnBrk="1" fontAlgn="auto" hangingPunct="1">
              <a:spcAft>
                <a:spcPts val="0"/>
              </a:spcAft>
              <a:buClr>
                <a:schemeClr val="accent3"/>
              </a:buClr>
              <a:buNone/>
              <a:defRPr/>
            </a:pPr>
            <a:r>
              <a:rPr lang="en-US" sz="2400" b="1" dirty="0"/>
              <a:t> </a:t>
            </a:r>
            <a:r>
              <a:rPr lang="en-US" sz="2400" b="1" dirty="0" smtClean="0"/>
              <a:t>        angry       greedy       cheerful       lively       mean</a:t>
            </a:r>
          </a:p>
        </p:txBody>
      </p:sp>
      <p:sp>
        <p:nvSpPr>
          <p:cNvPr id="14" name="Rounded Rectangle 13"/>
          <p:cNvSpPr/>
          <p:nvPr/>
        </p:nvSpPr>
        <p:spPr>
          <a:xfrm>
            <a:off x="3930316" y="3543300"/>
            <a:ext cx="12192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0"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0252"/>
    </mc:Choice>
    <mc:Fallback>
      <p:transition spd="slow" advTm="30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antonyms.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2362200"/>
            <a:ext cx="5715000" cy="2895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eaLnBrk="1" fontAlgn="auto" hangingPunct="1">
              <a:spcAft>
                <a:spcPts val="0"/>
              </a:spcAft>
              <a:buClr>
                <a:schemeClr val="accent3"/>
              </a:buClr>
              <a:buNone/>
              <a:defRPr/>
            </a:pPr>
            <a:r>
              <a:rPr lang="en-US" sz="2400" b="1" dirty="0" smtClean="0"/>
              <a:t>Which two words have opposite meanings?</a:t>
            </a:r>
          </a:p>
          <a:p>
            <a:pPr eaLnBrk="1" fontAlgn="auto" hangingPunct="1">
              <a:spcAft>
                <a:spcPts val="0"/>
              </a:spcAft>
              <a:buClr>
                <a:schemeClr val="accent3"/>
              </a:buClr>
              <a:buNone/>
              <a:defRPr/>
            </a:pPr>
            <a:endParaRPr lang="en-US" sz="2400" b="1" dirty="0" smtClean="0"/>
          </a:p>
          <a:p>
            <a:pPr eaLnBrk="1" fontAlgn="auto" hangingPunct="1">
              <a:spcAft>
                <a:spcPts val="0"/>
              </a:spcAft>
              <a:buClr>
                <a:schemeClr val="accent3"/>
              </a:buClr>
              <a:buNone/>
              <a:defRPr/>
            </a:pPr>
            <a:r>
              <a:rPr lang="en-US" sz="2400" b="1" dirty="0" smtClean="0"/>
              <a:t>	early, late</a:t>
            </a:r>
            <a:endParaRPr lang="en-US" sz="2400" b="1" dirty="0" smtClean="0">
              <a:solidFill>
                <a:srgbClr val="FF0000"/>
              </a:solidFill>
            </a:endParaRPr>
          </a:p>
          <a:p>
            <a:pPr eaLnBrk="1" fontAlgn="auto" hangingPunct="1">
              <a:spcAft>
                <a:spcPts val="0"/>
              </a:spcAft>
              <a:buClr>
                <a:schemeClr val="accent3"/>
              </a:buClr>
              <a:buNone/>
              <a:defRPr/>
            </a:pPr>
            <a:r>
              <a:rPr lang="en-US" sz="2400" b="1" dirty="0" smtClean="0"/>
              <a:t>	empty, hollow</a:t>
            </a:r>
          </a:p>
          <a:p>
            <a:pPr eaLnBrk="1" fontAlgn="auto" hangingPunct="1">
              <a:spcAft>
                <a:spcPts val="0"/>
              </a:spcAft>
              <a:buClr>
                <a:schemeClr val="accent3"/>
              </a:buClr>
              <a:buNone/>
              <a:defRPr/>
            </a:pPr>
            <a:r>
              <a:rPr lang="en-US" sz="2400" b="1" dirty="0" smtClean="0"/>
              <a:t>	bright, clear</a:t>
            </a:r>
          </a:p>
          <a:p>
            <a:pPr eaLnBrk="1" fontAlgn="auto" hangingPunct="1">
              <a:spcAft>
                <a:spcPts val="0"/>
              </a:spcAft>
              <a:buClr>
                <a:schemeClr val="accent3"/>
              </a:buClr>
              <a:buNone/>
              <a:defRPr/>
            </a:pPr>
            <a:r>
              <a:rPr lang="en-US" sz="2400" b="1" dirty="0" smtClean="0"/>
              <a:t>	listen, know</a:t>
            </a:r>
          </a:p>
          <a:p>
            <a:pPr eaLnBrk="1" fontAlgn="auto" hangingPunct="1">
              <a:spcAft>
                <a:spcPts val="0"/>
              </a:spcAft>
              <a:buClr>
                <a:schemeClr val="accent3"/>
              </a:buClr>
              <a:buNone/>
              <a:defRPr/>
            </a:pPr>
            <a:r>
              <a:rPr lang="en-US" sz="2400" b="1" dirty="0" smtClean="0"/>
              <a:t>	rapidly, quickly</a:t>
            </a:r>
          </a:p>
        </p:txBody>
      </p:sp>
      <p:sp>
        <p:nvSpPr>
          <p:cNvPr id="11" name="Rounded Rectangle 10"/>
          <p:cNvSpPr/>
          <p:nvPr/>
        </p:nvSpPr>
        <p:spPr>
          <a:xfrm>
            <a:off x="1981200" y="3276600"/>
            <a:ext cx="14478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5</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3860"/>
    </mc:Choice>
    <mc:Fallback>
      <p:transition spd="slow" advTm="33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297363"/>
          </a:xfrm>
        </p:spPr>
        <p:txBody>
          <a:bodyPr/>
          <a:lstStyle/>
          <a:p>
            <a:pPr>
              <a:spcBef>
                <a:spcPts val="0"/>
              </a:spcBef>
              <a:buNone/>
            </a:pPr>
            <a:r>
              <a:rPr lang="en-US" sz="2400" b="1" dirty="0" smtClean="0"/>
              <a:t>SOL 3.5c</a:t>
            </a:r>
          </a:p>
          <a:p>
            <a:pPr>
              <a:spcBef>
                <a:spcPts val="0"/>
              </a:spcBef>
              <a:buNone/>
            </a:pPr>
            <a:r>
              <a:rPr lang="en-US" sz="2400" b="1" dirty="0" smtClean="0"/>
              <a:t>The student will read and demonstrate comprehension of a</a:t>
            </a:r>
          </a:p>
          <a:p>
            <a:pPr>
              <a:spcBef>
                <a:spcPts val="0"/>
              </a:spcBef>
              <a:buNone/>
            </a:pPr>
            <a:r>
              <a:rPr lang="en-US" sz="2400" b="1" dirty="0" smtClean="0"/>
              <a:t>variety of </a:t>
            </a:r>
            <a:r>
              <a:rPr lang="en-US" sz="2400" b="1" dirty="0" smtClean="0">
                <a:solidFill>
                  <a:srgbClr val="0070C0"/>
                </a:solidFill>
              </a:rPr>
              <a:t>fictional texts.</a:t>
            </a:r>
          </a:p>
          <a:p>
            <a:pPr>
              <a:spcBef>
                <a:spcPts val="0"/>
              </a:spcBef>
              <a:buNone/>
            </a:pPr>
            <a:r>
              <a:rPr lang="en-US" sz="2400" b="1" dirty="0" smtClean="0">
                <a:latin typeface="+mj-lt"/>
              </a:rPr>
              <a:t>c)</a:t>
            </a:r>
            <a:r>
              <a:rPr lang="en-US" sz="2400" b="1" dirty="0" smtClean="0">
                <a:solidFill>
                  <a:srgbClr val="0070C0"/>
                </a:solidFill>
                <a:latin typeface="+mj-lt"/>
              </a:rPr>
              <a:t>	Make, </a:t>
            </a:r>
            <a:r>
              <a:rPr lang="en-US" sz="2400" b="1" dirty="0" smtClean="0">
                <a:latin typeface="+mj-lt"/>
              </a:rPr>
              <a:t>confirm, or revise </a:t>
            </a:r>
            <a:r>
              <a:rPr lang="en-US" sz="2400" b="1" dirty="0" smtClean="0">
                <a:solidFill>
                  <a:srgbClr val="0070C0"/>
                </a:solidFill>
                <a:latin typeface="+mj-lt"/>
              </a:rPr>
              <a:t>predictions.</a:t>
            </a: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Making Predictions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2364"/>
    </mc:Choice>
    <mc:Fallback>
      <p:transition spd="slow" advTm="32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making predictions.</a:t>
            </a:r>
          </a:p>
          <a:p>
            <a:pPr eaLnBrk="1" fontAlgn="auto" hangingPunct="1">
              <a:lnSpc>
                <a:spcPct val="150000"/>
              </a:lnSpc>
              <a:spcAft>
                <a:spcPts val="0"/>
              </a:spcAft>
              <a:buClr>
                <a:schemeClr val="accent3"/>
              </a:buClr>
              <a:buNone/>
              <a:defRPr/>
            </a:pPr>
            <a:r>
              <a:rPr lang="en-US" sz="2400" b="1" dirty="0" smtClean="0"/>
              <a:t>Suggestions:</a:t>
            </a:r>
          </a:p>
          <a:p>
            <a:pPr eaLnBrk="1" fontAlgn="auto" hangingPunct="1">
              <a:lnSpc>
                <a:spcPct val="150000"/>
              </a:lnSpc>
              <a:spcAft>
                <a:spcPts val="0"/>
              </a:spcAft>
              <a:defRPr/>
            </a:pPr>
            <a:r>
              <a:rPr lang="en-US" sz="2400" b="1" dirty="0" smtClean="0"/>
              <a:t>What will most likely happen . . .?</a:t>
            </a:r>
          </a:p>
          <a:p>
            <a:pPr eaLnBrk="1" fontAlgn="auto" hangingPunct="1">
              <a:lnSpc>
                <a:spcPct val="150000"/>
              </a:lnSpc>
              <a:spcAft>
                <a:spcPts val="0"/>
              </a:spcAft>
              <a:defRPr/>
            </a:pPr>
            <a:r>
              <a:rPr lang="en-US" sz="2400" b="1" dirty="0" smtClean="0"/>
              <a:t>In the future, ____ will most likely . . .</a:t>
            </a:r>
          </a:p>
          <a:p>
            <a:pPr eaLnBrk="1" fontAlgn="auto" hangingPunct="1">
              <a:lnSpc>
                <a:spcPct val="150000"/>
              </a:lnSpc>
              <a:spcAft>
                <a:spcPts val="0"/>
              </a:spcAft>
              <a:defRPr/>
            </a:pPr>
            <a:r>
              <a:rPr lang="en-US" sz="2400" b="1" dirty="0" smtClean="0"/>
              <a:t>What will ____ do after . . . ?</a:t>
            </a:r>
          </a:p>
          <a:p>
            <a:pPr eaLnBrk="1" fontAlgn="auto" hangingPunct="1">
              <a:lnSpc>
                <a:spcPct val="150000"/>
              </a:lnSpc>
              <a:spcAft>
                <a:spcPts val="0"/>
              </a:spcAft>
              <a:defRPr/>
            </a:pPr>
            <a:r>
              <a:rPr lang="en-US" sz="2400" b="1" dirty="0" smtClean="0"/>
              <a:t>At the end of the story, _____ will most likely . . .</a:t>
            </a:r>
          </a:p>
          <a:p>
            <a:pPr eaLnBrk="1" fontAlgn="auto" hangingPunct="1">
              <a:lnSpc>
                <a:spcPct val="150000"/>
              </a:lnSpc>
              <a:spcAft>
                <a:spcPts val="0"/>
              </a:spcAft>
              <a:defRPr/>
            </a:pPr>
            <a:r>
              <a:rPr lang="en-US" sz="2400" b="1" dirty="0" smtClean="0"/>
              <a:t>If this story continued, which of these would most likely</a:t>
            </a:r>
          </a:p>
          <a:p>
            <a:pPr eaLnBrk="1" fontAlgn="auto" hangingPunct="1">
              <a:lnSpc>
                <a:spcPct val="150000"/>
              </a:lnSpc>
              <a:spcAft>
                <a:spcPts val="0"/>
              </a:spcAft>
              <a:buNone/>
              <a:defRPr/>
            </a:pPr>
            <a:r>
              <a:rPr lang="en-US" sz="2400" b="1" dirty="0" smtClean="0"/>
              <a:t>	happen next?</a:t>
            </a:r>
          </a:p>
          <a:p>
            <a:pPr eaLnBrk="1" fontAlgn="auto" hangingPunct="1">
              <a:spcAft>
                <a:spcPts val="0"/>
              </a:spcAft>
              <a:buClr>
                <a:schemeClr val="accent3"/>
              </a:buClr>
              <a:buNone/>
              <a:defRPr/>
            </a:pPr>
            <a:endParaRPr lang="en-US" sz="2400" b="1" dirty="0" smtClean="0">
              <a:solidFill>
                <a:srgbClr val="0070C0"/>
              </a:solidFill>
            </a:endParaRPr>
          </a:p>
          <a:p>
            <a:pPr eaLnBrk="1" fontAlgn="auto" hangingPunct="1">
              <a:spcAft>
                <a:spcPts val="0"/>
              </a:spcAft>
              <a:buClr>
                <a:schemeClr val="accent3"/>
              </a:buClr>
              <a:buNone/>
              <a:defRPr/>
            </a:pPr>
            <a:r>
              <a:rPr lang="en-US" sz="2400" b="1" dirty="0" smtClean="0">
                <a:solidFill>
                  <a:srgbClr val="0070C0"/>
                </a:solidFill>
              </a:rPr>
              <a:t> </a:t>
            </a: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3.5c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8619"/>
    </mc:Choice>
    <mc:Fallback>
      <p:transition spd="slow" advTm="18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3.5d</a:t>
            </a:r>
          </a:p>
          <a:p>
            <a:pPr>
              <a:spcBef>
                <a:spcPts val="0"/>
              </a:spcBef>
              <a:buNone/>
            </a:pPr>
            <a:r>
              <a:rPr lang="en-US" sz="2400" b="1" dirty="0" smtClean="0"/>
              <a:t>The student will read and demonstrate comprehension of a</a:t>
            </a:r>
          </a:p>
          <a:p>
            <a:pPr>
              <a:spcBef>
                <a:spcPts val="0"/>
              </a:spcBef>
              <a:buNone/>
            </a:pPr>
            <a:r>
              <a:rPr lang="en-US" sz="2400" b="1" dirty="0" smtClean="0"/>
              <a:t>variety of </a:t>
            </a:r>
            <a:r>
              <a:rPr lang="en-US" sz="2400" b="1" dirty="0" smtClean="0">
                <a:solidFill>
                  <a:srgbClr val="0070C0"/>
                </a:solidFill>
              </a:rPr>
              <a:t>fictional texts.</a:t>
            </a:r>
          </a:p>
          <a:p>
            <a:pPr>
              <a:spcBef>
                <a:spcPts val="0"/>
              </a:spcBef>
              <a:buNone/>
            </a:pPr>
            <a:r>
              <a:rPr lang="en-US" sz="2400" b="1" dirty="0" smtClean="0">
                <a:solidFill>
                  <a:srgbClr val="0070C0"/>
                </a:solidFill>
              </a:rPr>
              <a:t>d)  Compare and contrast settings, characters, and events.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Comparing/Contrasting </a:t>
            </a:r>
            <a:br>
              <a:rPr lang="en-US" sz="3200" b="1" dirty="0" smtClean="0">
                <a:solidFill>
                  <a:srgbClr val="0033CC"/>
                </a:solidFill>
              </a:rPr>
            </a:br>
            <a:r>
              <a:rPr lang="en-US" sz="3200" b="1" dirty="0" smtClean="0">
                <a:solidFill>
                  <a:srgbClr val="0033CC"/>
                </a:solidFill>
              </a:rPr>
              <a:t>Story Elements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3506"/>
    </mc:Choice>
    <mc:Fallback>
      <p:transition spd="slow" advTm="43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Bef>
                <a:spcPts val="0"/>
              </a:spcBef>
              <a:spcAft>
                <a:spcPts val="0"/>
              </a:spcAft>
              <a:buClr>
                <a:schemeClr val="accent3"/>
              </a:buClr>
              <a:buNone/>
              <a:defRPr/>
            </a:pPr>
            <a:r>
              <a:rPr lang="en-US" sz="2400" b="1" dirty="0" smtClean="0">
                <a:solidFill>
                  <a:srgbClr val="0070C0"/>
                </a:solidFill>
              </a:rPr>
              <a:t>Students need additional practice comparing and contrasting</a:t>
            </a:r>
          </a:p>
          <a:p>
            <a:pPr marL="0" eaLnBrk="1" fontAlgn="auto" hangingPunct="1">
              <a:spcBef>
                <a:spcPts val="0"/>
              </a:spcBef>
              <a:spcAft>
                <a:spcPts val="0"/>
              </a:spcAft>
              <a:buClr>
                <a:schemeClr val="accent3"/>
              </a:buClr>
              <a:buNone/>
              <a:defRPr/>
            </a:pPr>
            <a:r>
              <a:rPr lang="en-US" sz="2400" b="1" dirty="0" smtClean="0">
                <a:solidFill>
                  <a:srgbClr val="0070C0"/>
                </a:solidFill>
                <a:latin typeface="+mj-lt"/>
              </a:rPr>
              <a:t>settings, characters, and events.</a:t>
            </a:r>
          </a:p>
          <a:p>
            <a:pPr eaLnBrk="1" fontAlgn="auto" hangingPunct="1">
              <a:spcAft>
                <a:spcPts val="0"/>
              </a:spcAft>
              <a:buClr>
                <a:schemeClr val="accent3"/>
              </a:buClr>
              <a:buNone/>
              <a:defRPr/>
            </a:pPr>
            <a:endParaRPr lang="en-US" sz="2400" b="1" dirty="0" smtClean="0">
              <a:solidFill>
                <a:srgbClr val="0070C0"/>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3.5d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667000"/>
            <a:ext cx="7620000" cy="3276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Complete each sentence using a word from the list.</a:t>
            </a:r>
          </a:p>
          <a:p>
            <a:endParaRPr lang="en-US" sz="2400" b="1" dirty="0" smtClean="0"/>
          </a:p>
          <a:p>
            <a:r>
              <a:rPr lang="en-US" sz="2400" b="1" dirty="0" smtClean="0"/>
              <a:t>At the beginning of the story, Paul feels ______.</a:t>
            </a:r>
          </a:p>
          <a:p>
            <a:endParaRPr lang="en-US" sz="2400" b="1" dirty="0" smtClean="0"/>
          </a:p>
          <a:p>
            <a:r>
              <a:rPr lang="en-US" sz="2400" b="1" dirty="0" smtClean="0"/>
              <a:t>At the end of the story, Paul feels  _______.</a:t>
            </a:r>
          </a:p>
          <a:p>
            <a:endParaRPr lang="en-US" sz="2400" b="1" dirty="0" smtClean="0"/>
          </a:p>
          <a:p>
            <a:endParaRPr lang="en-US" sz="2400" b="1" dirty="0" smtClean="0"/>
          </a:p>
          <a:p>
            <a:endParaRPr lang="en-US" sz="2400" b="1" dirty="0" smtClean="0"/>
          </a:p>
          <a:p>
            <a:endParaRPr lang="en-US" sz="2400" b="1" dirty="0"/>
          </a:p>
        </p:txBody>
      </p:sp>
      <p:sp>
        <p:nvSpPr>
          <p:cNvPr id="17" name="TextBox 16"/>
          <p:cNvSpPr txBox="1"/>
          <p:nvPr/>
        </p:nvSpPr>
        <p:spPr>
          <a:xfrm>
            <a:off x="1371600" y="5029200"/>
            <a:ext cx="5943600" cy="461665"/>
          </a:xfrm>
          <a:prstGeom prst="rect">
            <a:avLst/>
          </a:prstGeom>
          <a:noFill/>
          <a:ln w="25400">
            <a:solidFill>
              <a:schemeClr val="tx1"/>
            </a:solidFill>
          </a:ln>
        </p:spPr>
        <p:txBody>
          <a:bodyPr wrap="square" rtlCol="0">
            <a:spAutoFit/>
          </a:bodyPr>
          <a:lstStyle/>
          <a:p>
            <a:r>
              <a:rPr lang="en-US" sz="2400" b="1" dirty="0" smtClean="0">
                <a:latin typeface="+mn-lt"/>
              </a:rPr>
              <a:t>angry     scared     hopeful     lonely     playful     </a:t>
            </a:r>
            <a:endParaRPr lang="en-US" sz="2400" b="1" dirty="0">
              <a:latin typeface="+mn-lt"/>
            </a:endParaRPr>
          </a:p>
        </p:txBody>
      </p:sp>
      <p:sp>
        <p:nvSpPr>
          <p:cNvPr id="18" name="TextBox 17"/>
          <p:cNvSpPr txBox="1"/>
          <p:nvPr/>
        </p:nvSpPr>
        <p:spPr>
          <a:xfrm>
            <a:off x="4953000" y="3998494"/>
            <a:ext cx="2667000" cy="461665"/>
          </a:xfrm>
          <a:prstGeom prst="rect">
            <a:avLst/>
          </a:prstGeom>
          <a:noFill/>
        </p:spPr>
        <p:txBody>
          <a:bodyPr wrap="square" rtlCol="0">
            <a:spAutoFit/>
          </a:bodyPr>
          <a:lstStyle/>
          <a:p>
            <a:r>
              <a:rPr lang="en-US" sz="2400" b="1" dirty="0" smtClean="0">
                <a:solidFill>
                  <a:srgbClr val="C00000"/>
                </a:solidFill>
                <a:latin typeface="+mn-lt"/>
              </a:rPr>
              <a:t>hopeful</a:t>
            </a:r>
            <a:endParaRPr lang="en-US" sz="2400" b="1" dirty="0">
              <a:solidFill>
                <a:srgbClr val="C00000"/>
              </a:solidFill>
              <a:latin typeface="+mn-lt"/>
            </a:endParaRPr>
          </a:p>
        </p:txBody>
      </p:sp>
      <p:sp>
        <p:nvSpPr>
          <p:cNvPr id="19" name="TextBox 18"/>
          <p:cNvSpPr txBox="1"/>
          <p:nvPr/>
        </p:nvSpPr>
        <p:spPr>
          <a:xfrm>
            <a:off x="5747084" y="3236494"/>
            <a:ext cx="2667000" cy="461665"/>
          </a:xfrm>
          <a:prstGeom prst="rect">
            <a:avLst/>
          </a:prstGeom>
          <a:noFill/>
        </p:spPr>
        <p:txBody>
          <a:bodyPr wrap="square" rtlCol="0">
            <a:spAutoFit/>
          </a:bodyPr>
          <a:lstStyle/>
          <a:p>
            <a:r>
              <a:rPr lang="en-US" sz="2400" b="1" dirty="0" smtClean="0">
                <a:solidFill>
                  <a:srgbClr val="C00000"/>
                </a:solidFill>
                <a:latin typeface="+mn-lt"/>
              </a:rPr>
              <a:t>angry</a:t>
            </a:r>
            <a:endParaRPr lang="en-US" sz="2400" b="1" dirty="0">
              <a:solidFill>
                <a:srgbClr val="C00000"/>
              </a:solidFill>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20" name="Slide Number Placeholder 5"/>
          <p:cNvSpPr>
            <a:spLocks noGrp="1"/>
          </p:cNvSpPr>
          <p:nvPr>
            <p:ph type="sldNum" sz="quarter" idx="12"/>
          </p:nvPr>
        </p:nvSpPr>
        <p:spPr>
          <a:xfrm>
            <a:off x="400955" y="6494105"/>
            <a:ext cx="561674" cy="304800"/>
          </a:xfrm>
        </p:spPr>
        <p:txBody>
          <a:bodyPr/>
          <a:lstStyle/>
          <a:p>
            <a:pPr>
              <a:defRPr/>
            </a:pPr>
            <a:fld id="{CC29E0D5-B10C-466F-8ED3-E187C058366E}" type="slidenum">
              <a:rPr lang="en-US" smtClean="0"/>
              <a:pPr>
                <a:defRPr/>
              </a:pPr>
              <a:t>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3271"/>
    </mc:Choice>
    <mc:Fallback>
      <p:transition spd="slow" advTm="33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8"/>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ags/tag3.xml><?xml version="1.0" encoding="utf-8"?>
<p:tagLst xmlns:a="http://schemas.openxmlformats.org/drawingml/2006/main" xmlns:r="http://schemas.openxmlformats.org/officeDocument/2006/relationships" xmlns:p="http://schemas.openxmlformats.org/presentationml/2006/main">
  <p:tag name="TIMING" val="|27.7"/>
</p:tagLst>
</file>

<file path=ppt/tags/tag4.xml><?xml version="1.0" encoding="utf-8"?>
<p:tagLst xmlns:a="http://schemas.openxmlformats.org/drawingml/2006/main" xmlns:r="http://schemas.openxmlformats.org/officeDocument/2006/relationships" xmlns:p="http://schemas.openxmlformats.org/presentationml/2006/main">
  <p:tag name="TIMING" val="|28.6"/>
</p:tagLst>
</file>

<file path=ppt/tags/tag5.xml><?xml version="1.0" encoding="utf-8"?>
<p:tagLst xmlns:a="http://schemas.openxmlformats.org/drawingml/2006/main" xmlns:r="http://schemas.openxmlformats.org/officeDocument/2006/relationships" xmlns:p="http://schemas.openxmlformats.org/presentationml/2006/main">
  <p:tag name="TIMING" val="|17.3"/>
</p:tagLst>
</file>

<file path=ppt/tags/tag6.xml><?xml version="1.0" encoding="utf-8"?>
<p:tagLst xmlns:a="http://schemas.openxmlformats.org/drawingml/2006/main" xmlns:r="http://schemas.openxmlformats.org/officeDocument/2006/relationships" xmlns:p="http://schemas.openxmlformats.org/presentationml/2006/main">
  <p:tag name="TIMING" val="|45.2"/>
</p:tagLst>
</file>

<file path=ppt/tags/tag7.xml><?xml version="1.0" encoding="utf-8"?>
<p:tagLst xmlns:a="http://schemas.openxmlformats.org/drawingml/2006/main" xmlns:r="http://schemas.openxmlformats.org/officeDocument/2006/relationships" xmlns:p="http://schemas.openxmlformats.org/presentationml/2006/main">
  <p:tag name="TIMING" val="|32.3"/>
</p:tagLst>
</file>

<file path=ppt/tags/tag8.xml><?xml version="1.0" encoding="utf-8"?>
<p:tagLst xmlns:a="http://schemas.openxmlformats.org/drawingml/2006/main" xmlns:r="http://schemas.openxmlformats.org/officeDocument/2006/relationships" xmlns:p="http://schemas.openxmlformats.org/presentationml/2006/main">
  <p:tag name="TIMING" val="|3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3038</Words>
  <Application>Microsoft Office PowerPoint</Application>
  <PresentationFormat>On-screen Show (4:3)</PresentationFormat>
  <Paragraphs>369</Paragraphs>
  <Slides>25</Slides>
  <Notes>25</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Using Word Analysis Strategies</vt:lpstr>
      <vt:lpstr>Suggested Practice for SOL 3.4b</vt:lpstr>
      <vt:lpstr>Suggested Practice for SOL 3.4b</vt:lpstr>
      <vt:lpstr>Suggested Practice for SOL 3.4b</vt:lpstr>
      <vt:lpstr>Making Predictions</vt:lpstr>
      <vt:lpstr>Suggested Practice for SOL 3.5c</vt:lpstr>
      <vt:lpstr>Comparing/Contrasting  Story Elements</vt:lpstr>
      <vt:lpstr>Suggested Practice for SOL 3.5d</vt:lpstr>
      <vt:lpstr>Suggested Practice for SOL 3.5d</vt:lpstr>
      <vt:lpstr>Drawing Conclusions</vt:lpstr>
      <vt:lpstr>Suggested Practice for SOL 3.5g and 3.6e</vt:lpstr>
      <vt:lpstr>Suggested Practice for SOL 3.5g and 3.6e</vt:lpstr>
      <vt:lpstr>Identifying Author’s Purpose</vt:lpstr>
      <vt:lpstr>Suggested Practice for SOL 3.6a</vt:lpstr>
      <vt:lpstr>Asking/Answering Questions</vt:lpstr>
      <vt:lpstr>Suggested Practice for SOL 3.6d</vt:lpstr>
      <vt:lpstr>Suggested Practice for SOL 3.6d</vt:lpstr>
      <vt:lpstr>Identifying Main Idea</vt:lpstr>
      <vt:lpstr>Suggested Practice for SOL 3.6g</vt:lpstr>
      <vt:lpstr>Identifying details</vt:lpstr>
      <vt:lpstr>Suggested Practice for SOL 3.6h</vt:lpstr>
      <vt:lpstr>Suggested Practice for SOL 3.6h</vt:lpstr>
      <vt:lpstr>Practice Items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2014-03-07T19:19:22Z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