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a" ContentType="audio/x-ms-wma"/>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ppt/tags/tag4.xml" ContentType="application/vnd.openxmlformats-officedocument.presentationml.tags+xml"/>
  <Override PartName="/ppt/notesSlides/notesSlide16.xml" ContentType="application/vnd.openxmlformats-officedocument.presentationml.notesSlide+xml"/>
  <Override PartName="/ppt/tags/tag5.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6.xml" ContentType="application/vnd.openxmlformats-officedocument.presentationml.tags+xml"/>
  <Override PartName="/ppt/notesSlides/notesSlide19.xml" ContentType="application/vnd.openxmlformats-officedocument.presentationml.notesSlide+xml"/>
  <Override PartName="/ppt/tags/tag7.xml" ContentType="application/vnd.openxmlformats-officedocument.presentationml.tags+xml"/>
  <Override PartName="/ppt/notesSlides/notesSlide20.xml" ContentType="application/vnd.openxmlformats-officedocument.presentationml.notesSlide+xml"/>
  <Override PartName="/ppt/tags/tag8.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9.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0.xml" ContentType="application/vnd.openxmlformats-officedocument.presentationml.tags+xml"/>
  <Override PartName="/ppt/notesSlides/notesSlide29.xml" ContentType="application/vnd.openxmlformats-officedocument.presentationml.notesSlide+xml"/>
  <Override PartName="/ppt/tags/tag11.xml" ContentType="application/vnd.openxmlformats-officedocument.presentationml.tags+xml"/>
  <Override PartName="/ppt/notesSlides/notesSlide30.xml" ContentType="application/vnd.openxmlformats-officedocument.presentationml.notesSlide+xml"/>
  <Override PartName="/ppt/tags/tag12.xml" ContentType="application/vnd.openxmlformats-officedocument.presentationml.tags+xml"/>
  <Override PartName="/ppt/notesSlides/notesSlide31.xml" ContentType="application/vnd.openxmlformats-officedocument.presentationml.notesSlide+xml"/>
  <Override PartName="/ppt/tags/tag13.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14.xml" ContentType="application/vnd.openxmlformats-officedocument.presentationml.tags+xml"/>
  <Override PartName="/ppt/notesSlides/notesSlide35.xml" ContentType="application/vnd.openxmlformats-officedocument.presentationml.notesSlide+xml"/>
  <Override PartName="/ppt/tags/tag15.xml" ContentType="application/vnd.openxmlformats-officedocument.presentationml.tags+xml"/>
  <Override PartName="/ppt/notesSlides/notesSlide36.xml" ContentType="application/vnd.openxmlformats-officedocument.presentationml.notesSlide+xml"/>
  <Override PartName="/ppt/tags/tag16.xml" ContentType="application/vnd.openxmlformats-officedocument.presentationml.tags+xml"/>
  <Override PartName="/ppt/notesSlides/notesSlide37.xml" ContentType="application/vnd.openxmlformats-officedocument.presentationml.notesSlide+xml"/>
  <Override PartName="/ppt/tags/tag17.xml" ContentType="application/vnd.openxmlformats-officedocument.presentationml.tag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tags/tag18.xml" ContentType="application/vnd.openxmlformats-officedocument.presentationml.tags+xml"/>
  <Override PartName="/ppt/notesSlides/notesSlide40.xml" ContentType="application/vnd.openxmlformats-officedocument.presentationml.notesSlide+xml"/>
  <Override PartName="/ppt/tags/tag19.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tags/tag20.xml" ContentType="application/vnd.openxmlformats-officedocument.presentationml.tags+xml"/>
  <Override PartName="/ppt/notesSlides/notesSlide46.xml" ContentType="application/vnd.openxmlformats-officedocument.presentationml.notesSlide+xml"/>
  <Override PartName="/ppt/tags/tag21.xml" ContentType="application/vnd.openxmlformats-officedocument.presentationml.tags+xml"/>
  <Override PartName="/ppt/notesSlides/notesSlide47.xml" ContentType="application/vnd.openxmlformats-officedocument.presentationml.notesSlide+xml"/>
  <Override PartName="/ppt/tags/tag22.xml" ContentType="application/vnd.openxmlformats-officedocument.presentationml.tags+xml"/>
  <Override PartName="/ppt/notesSlides/notesSlide48.xml" ContentType="application/vnd.openxmlformats-officedocument.presentationml.notesSlide+xml"/>
  <Override PartName="/ppt/tags/tag23.xml" ContentType="application/vnd.openxmlformats-officedocument.presentationml.tags+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tags/tag24.xml" ContentType="application/vnd.openxmlformats-officedocument.presentationml.tags+xml"/>
  <Override PartName="/ppt/notesSlides/notesSlide51.xml" ContentType="application/vnd.openxmlformats-officedocument.presentationml.notesSlide+xml"/>
  <Override PartName="/ppt/tags/tag25.xml" ContentType="application/vnd.openxmlformats-officedocument.presentationml.tags+xml"/>
  <Override PartName="/ppt/notesSlides/notesSlide52.xml" ContentType="application/vnd.openxmlformats-officedocument.presentationml.notesSlide+xml"/>
  <Override PartName="/ppt/tags/tag26.xml" ContentType="application/vnd.openxmlformats-officedocument.presentationml.tags+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tags/tag27.xml" ContentType="application/vnd.openxmlformats-officedocument.presentationml.tags+xml"/>
  <Override PartName="/ppt/notesSlides/notesSlide55.xml" ContentType="application/vnd.openxmlformats-officedocument.presentationml.notesSlide+xml"/>
  <Override PartName="/ppt/tags/tag28.xml" ContentType="application/vnd.openxmlformats-officedocument.presentationml.tags+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 id="2147483660" r:id="rId2"/>
  </p:sldMasterIdLst>
  <p:notesMasterIdLst>
    <p:notesMasterId r:id="rId62"/>
  </p:notesMasterIdLst>
  <p:handoutMasterIdLst>
    <p:handoutMasterId r:id="rId63"/>
  </p:handoutMasterIdLst>
  <p:sldIdLst>
    <p:sldId id="417" r:id="rId3"/>
    <p:sldId id="614" r:id="rId4"/>
    <p:sldId id="555" r:id="rId5"/>
    <p:sldId id="669" r:id="rId6"/>
    <p:sldId id="483" r:id="rId7"/>
    <p:sldId id="677" r:id="rId8"/>
    <p:sldId id="675" r:id="rId9"/>
    <p:sldId id="672" r:id="rId10"/>
    <p:sldId id="557" r:id="rId11"/>
    <p:sldId id="594" r:id="rId12"/>
    <p:sldId id="595" r:id="rId13"/>
    <p:sldId id="612" r:id="rId14"/>
    <p:sldId id="573" r:id="rId15"/>
    <p:sldId id="572" r:id="rId16"/>
    <p:sldId id="596" r:id="rId17"/>
    <p:sldId id="619" r:id="rId18"/>
    <p:sldId id="523" r:id="rId19"/>
    <p:sldId id="568" r:id="rId20"/>
    <p:sldId id="667" r:id="rId21"/>
    <p:sldId id="668" r:id="rId22"/>
    <p:sldId id="658" r:id="rId23"/>
    <p:sldId id="623" r:id="rId24"/>
    <p:sldId id="660" r:id="rId25"/>
    <p:sldId id="659" r:id="rId26"/>
    <p:sldId id="665" r:id="rId27"/>
    <p:sldId id="624" r:id="rId28"/>
    <p:sldId id="524" r:id="rId29"/>
    <p:sldId id="564" r:id="rId30"/>
    <p:sldId id="600" r:id="rId31"/>
    <p:sldId id="607" r:id="rId32"/>
    <p:sldId id="606" r:id="rId33"/>
    <p:sldId id="625" r:id="rId34"/>
    <p:sldId id="676" r:id="rId35"/>
    <p:sldId id="565" r:id="rId36"/>
    <p:sldId id="601" r:id="rId37"/>
    <p:sldId id="603" r:id="rId38"/>
    <p:sldId id="602" r:id="rId39"/>
    <p:sldId id="520" r:id="rId40"/>
    <p:sldId id="566" r:id="rId41"/>
    <p:sldId id="640" r:id="rId42"/>
    <p:sldId id="641" r:id="rId43"/>
    <p:sldId id="656" r:id="rId44"/>
    <p:sldId id="657" r:id="rId45"/>
    <p:sldId id="655" r:id="rId46"/>
    <p:sldId id="666" r:id="rId47"/>
    <p:sldId id="642" r:id="rId48"/>
    <p:sldId id="643" r:id="rId49"/>
    <p:sldId id="633" r:id="rId50"/>
    <p:sldId id="605" r:id="rId51"/>
    <p:sldId id="646" r:id="rId52"/>
    <p:sldId id="644" r:id="rId53"/>
    <p:sldId id="636" r:id="rId54"/>
    <p:sldId id="637" r:id="rId55"/>
    <p:sldId id="546" r:id="rId56"/>
    <p:sldId id="558" r:id="rId57"/>
    <p:sldId id="634" r:id="rId58"/>
    <p:sldId id="525" r:id="rId59"/>
    <p:sldId id="510" r:id="rId60"/>
    <p:sldId id="511" r:id="rId61"/>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clrMode="gray"/>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0076"/>
    <a:srgbClr val="1800A8"/>
    <a:srgbClr val="230076"/>
    <a:srgbClr val="A4145C"/>
    <a:srgbClr val="0000FF"/>
    <a:srgbClr val="FF11C1"/>
    <a:srgbClr val="0033CC"/>
    <a:srgbClr val="00CC00"/>
    <a:srgbClr val="008000"/>
    <a:srgbClr val="007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41" autoAdjust="0"/>
    <p:restoredTop sz="82238" autoAdjust="0"/>
  </p:normalViewPr>
  <p:slideViewPr>
    <p:cSldViewPr>
      <p:cViewPr varScale="1">
        <p:scale>
          <a:sx n="49" d="100"/>
          <a:sy n="49" d="100"/>
        </p:scale>
        <p:origin x="1716" y="24"/>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p:scale>
        <a:sx n="66" d="100"/>
        <a:sy n="66" d="100"/>
      </p:scale>
      <p:origin x="0" y="4896"/>
    </p:cViewPr>
  </p:sorterViewPr>
  <p:notesViewPr>
    <p:cSldViewPr>
      <p:cViewPr>
        <p:scale>
          <a:sx n="100" d="100"/>
          <a:sy n="100" d="100"/>
        </p:scale>
        <p:origin x="-3396" y="32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5034" tIns="47517" rIns="95034" bIns="47517" rtlCol="0"/>
          <a:lstStyle>
            <a:lvl1pPr algn="l">
              <a:defRPr sz="1200"/>
            </a:lvl1pPr>
          </a:lstStyle>
          <a:p>
            <a:pPr>
              <a:defRPr/>
            </a:pPr>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5034" tIns="47517" rIns="95034" bIns="47517" rtlCol="0"/>
          <a:lstStyle>
            <a:lvl1pPr algn="r">
              <a:defRPr sz="1200"/>
            </a:lvl1pPr>
          </a:lstStyle>
          <a:p>
            <a:pPr>
              <a:defRPr/>
            </a:pPr>
            <a:fld id="{FDE39287-CC3A-4CC7-B4E8-41F7F3F3741E}" type="datetimeFigureOut">
              <a:rPr lang="en-US"/>
              <a:pPr>
                <a:defRPr/>
              </a:pPr>
              <a:t>7/26/2023</a:t>
            </a:fld>
            <a:endParaRPr lang="en-US"/>
          </a:p>
        </p:txBody>
      </p:sp>
      <p:sp>
        <p:nvSpPr>
          <p:cNvPr id="4" name="Footer Placeholder 3"/>
          <p:cNvSpPr>
            <a:spLocks noGrp="1"/>
          </p:cNvSpPr>
          <p:nvPr>
            <p:ph type="ftr" sz="quarter" idx="2"/>
          </p:nvPr>
        </p:nvSpPr>
        <p:spPr>
          <a:xfrm>
            <a:off x="0" y="9118600"/>
            <a:ext cx="3170238" cy="481013"/>
          </a:xfrm>
          <a:prstGeom prst="rect">
            <a:avLst/>
          </a:prstGeom>
        </p:spPr>
        <p:txBody>
          <a:bodyPr vert="horz" lIns="95034" tIns="47517" rIns="95034" bIns="47517"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4143375" y="9118600"/>
            <a:ext cx="3170238" cy="481013"/>
          </a:xfrm>
          <a:prstGeom prst="rect">
            <a:avLst/>
          </a:prstGeom>
        </p:spPr>
        <p:txBody>
          <a:bodyPr vert="horz" lIns="95034" tIns="47517" rIns="95034" bIns="47517" rtlCol="0" anchor="b"/>
          <a:lstStyle>
            <a:lvl1pPr algn="r">
              <a:defRPr sz="1200"/>
            </a:lvl1pPr>
          </a:lstStyle>
          <a:p>
            <a:pPr>
              <a:defRPr/>
            </a:pPr>
            <a:fld id="{9DC03736-D7CA-4D68-9F25-5CE38209DD85}" type="slidenum">
              <a:rPr lang="en-US"/>
              <a:pPr>
                <a:defRPr/>
              </a:pPr>
              <a:t>‹#›</a:t>
            </a:fld>
            <a:endParaRPr lang="en-US"/>
          </a:p>
        </p:txBody>
      </p:sp>
    </p:spTree>
    <p:extLst>
      <p:ext uri="{BB962C8B-B14F-4D97-AF65-F5344CB8AC3E}">
        <p14:creationId xmlns:p14="http://schemas.microsoft.com/office/powerpoint/2010/main" val="1037040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5034" tIns="47517" rIns="95034" bIns="47517" rtlCol="0"/>
          <a:lstStyle>
            <a:lvl1pPr algn="l">
              <a:defRPr sz="1200"/>
            </a:lvl1pPr>
          </a:lstStyle>
          <a:p>
            <a:pPr>
              <a:defRPr/>
            </a:pPr>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5034" tIns="47517" rIns="95034" bIns="47517" rtlCol="0"/>
          <a:lstStyle>
            <a:lvl1pPr algn="r">
              <a:defRPr sz="1200"/>
            </a:lvl1pPr>
          </a:lstStyle>
          <a:p>
            <a:pPr>
              <a:defRPr/>
            </a:pPr>
            <a:fld id="{E260DCA8-72DB-4EF5-ABC7-F343E66E8AAB}" type="datetimeFigureOut">
              <a:rPr lang="en-US"/>
              <a:pPr>
                <a:defRPr/>
              </a:pPr>
              <a:t>7/26/2023</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5034" tIns="47517" rIns="95034" bIns="47517"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5034" tIns="47517" rIns="95034" bIns="47517"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18600"/>
            <a:ext cx="3170238" cy="481013"/>
          </a:xfrm>
          <a:prstGeom prst="rect">
            <a:avLst/>
          </a:prstGeom>
        </p:spPr>
        <p:txBody>
          <a:bodyPr vert="horz" lIns="95034" tIns="47517" rIns="95034" bIns="47517"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4143375" y="9118600"/>
            <a:ext cx="3170238" cy="481013"/>
          </a:xfrm>
          <a:prstGeom prst="rect">
            <a:avLst/>
          </a:prstGeom>
        </p:spPr>
        <p:txBody>
          <a:bodyPr vert="horz" lIns="95034" tIns="47517" rIns="95034" bIns="47517" rtlCol="0" anchor="b"/>
          <a:lstStyle>
            <a:lvl1pPr algn="r">
              <a:defRPr sz="1200"/>
            </a:lvl1pPr>
          </a:lstStyle>
          <a:p>
            <a:pPr>
              <a:defRPr/>
            </a:pPr>
            <a:fld id="{8204340B-1F6B-4D79-BFE6-F31CFB72C8FA}" type="slidenum">
              <a:rPr lang="en-US"/>
              <a:pPr>
                <a:defRPr/>
              </a:pPr>
              <a:t>‹#›</a:t>
            </a:fld>
            <a:endParaRPr lang="en-US"/>
          </a:p>
        </p:txBody>
      </p:sp>
    </p:spTree>
    <p:extLst>
      <p:ext uri="{BB962C8B-B14F-4D97-AF65-F5344CB8AC3E}">
        <p14:creationId xmlns:p14="http://schemas.microsoft.com/office/powerpoint/2010/main" val="35959254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r>
              <a:rPr lang="en-US" dirty="0"/>
              <a:t>This is the statewide spring 2014 student performance analysis of the combined</a:t>
            </a:r>
            <a:r>
              <a:rPr lang="en-US" baseline="0" dirty="0"/>
              <a:t> data for the </a:t>
            </a:r>
            <a:r>
              <a:rPr lang="en-US" dirty="0"/>
              <a:t>Grade 6,</a:t>
            </a:r>
            <a:r>
              <a:rPr lang="en-US" baseline="0" dirty="0"/>
              <a:t> Grade 7, and Grade 8 </a:t>
            </a:r>
            <a:r>
              <a:rPr lang="en-US" dirty="0"/>
              <a:t>Reading Standards of Learning tests. The data indicate opportunities for student growth within certain reading standards. For that reason, this presentation includes suggestions for additional practice in the targeted areas. </a:t>
            </a:r>
          </a:p>
          <a:p>
            <a:endParaRPr lang="en-US" dirty="0"/>
          </a:p>
          <a:p>
            <a:r>
              <a:rPr lang="en-US" dirty="0"/>
              <a:t>Unlike</a:t>
            </a:r>
            <a:r>
              <a:rPr lang="en-US" baseline="0" dirty="0"/>
              <a:t> the Spring 2013 Student Performance Analysis presentations, which breaks down data for each grade level and standard, this presentation will focus on specific genres and whole skills with which Virginia 6</a:t>
            </a:r>
            <a:r>
              <a:rPr lang="en-US" baseline="30000" dirty="0"/>
              <a:t>th</a:t>
            </a:r>
            <a:r>
              <a:rPr lang="en-US" baseline="0" dirty="0"/>
              <a:t>, 7</a:t>
            </a:r>
            <a:r>
              <a:rPr lang="en-US" baseline="30000" dirty="0"/>
              <a:t>th</a:t>
            </a:r>
            <a:r>
              <a:rPr lang="en-US" baseline="0" dirty="0"/>
              <a:t>, and 8</a:t>
            </a:r>
            <a:r>
              <a:rPr lang="en-US" baseline="30000" dirty="0"/>
              <a:t>th</a:t>
            </a:r>
            <a:r>
              <a:rPr lang="en-US" baseline="0" dirty="0"/>
              <a:t> grade students demonstrated they need more practice. </a:t>
            </a:r>
          </a:p>
          <a:p>
            <a:endParaRPr lang="en-US" baseline="0" dirty="0"/>
          </a:p>
          <a:p>
            <a:r>
              <a:rPr lang="en-US" dirty="0"/>
              <a:t>As a reminder, with the implementation of the </a:t>
            </a:r>
            <a:r>
              <a:rPr lang="en-US" i="1" dirty="0"/>
              <a:t>2010 English Standards of Learning</a:t>
            </a:r>
            <a:r>
              <a:rPr lang="en-US" dirty="0"/>
              <a:t>, the grades</a:t>
            </a:r>
            <a:r>
              <a:rPr lang="en-US" baseline="0" dirty="0"/>
              <a:t> 6, 7, and 8 </a:t>
            </a:r>
            <a:r>
              <a:rPr lang="en-US" dirty="0"/>
              <a:t>reading selections may include more rigorous fiction and nonfiction texts, </a:t>
            </a:r>
            <a:r>
              <a:rPr lang="en-US" baseline="0" dirty="0"/>
              <a:t>as well as paired passages. </a:t>
            </a:r>
            <a:r>
              <a:rPr lang="en-US" dirty="0"/>
              <a:t>Additionally, the reading selections use more complex vocabulary and sentence structures in order to appropriately assess students’ knowledge by the end of their grade level year. </a:t>
            </a:r>
          </a:p>
          <a:p>
            <a:endParaRPr lang="en-US" sz="1200" kern="1200" dirty="0">
              <a:solidFill>
                <a:srgbClr val="FF0000"/>
              </a:solidFill>
              <a:latin typeface="+mn-lt"/>
              <a:ea typeface="+mn-ea"/>
              <a:cs typeface="+mn-cs"/>
            </a:endParaRPr>
          </a:p>
          <a:p>
            <a:r>
              <a:rPr lang="en-US" dirty="0"/>
              <a:t>This presentation contains sample questions that</a:t>
            </a:r>
            <a:r>
              <a:rPr lang="en-US" baseline="0" dirty="0"/>
              <a:t> may be</a:t>
            </a:r>
            <a:r>
              <a:rPr lang="en-US" dirty="0"/>
              <a:t> used with grade-level appropriate reading texts. These sample questions support the standards for which student performance was weak or inconsistent and are not meant to replicate SOL test questions. These examples are intended to provide English educators with further insight into the standards</a:t>
            </a:r>
            <a:r>
              <a:rPr lang="en-US" baseline="0" dirty="0"/>
              <a:t> </a:t>
            </a:r>
            <a:r>
              <a:rPr lang="en-US" dirty="0"/>
              <a:t>that challenged students statewide.</a:t>
            </a:r>
          </a:p>
          <a:p>
            <a:endParaRPr lang="en-US" sz="1200" kern="1200" dirty="0">
              <a:solidFill>
                <a:schemeClr val="tx1"/>
              </a:solidFill>
              <a:latin typeface="+mn-lt"/>
              <a:ea typeface="+mn-ea"/>
              <a:cs typeface="+mn-cs"/>
            </a:endParaRPr>
          </a:p>
          <a:p>
            <a:r>
              <a:rPr lang="en-US" dirty="0"/>
              <a:t>It is important to note that the genres, concepts, standards, and examples highlighted in this presentation should not be the sole focus of instruction, nor should these suggestions replace the data that teachers or school divisions have collected on student performance.  Rather, this information provides supplemental information based on student performance across the Commonwealth of Virginia.</a:t>
            </a:r>
          </a:p>
          <a:p>
            <a:pPr eaLnBrk="1" hangingPunct="1">
              <a:spcBef>
                <a:spcPct val="0"/>
              </a:spcBef>
            </a:pPr>
            <a:endParaRPr lang="en-US" altLang="en-US" dirty="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8ABAEF3B-0BB1-4208-A8F9-2723F68E6289}" type="slidenum">
              <a:rPr lang="en-US" altLang="en-US" smtClean="0">
                <a:latin typeface="Arial" charset="0"/>
              </a:rPr>
              <a:pPr eaLnBrk="1" hangingPunct="1">
                <a:spcBef>
                  <a:spcPct val="0"/>
                </a:spcBef>
              </a:pPr>
              <a:t>1</a:t>
            </a:fld>
            <a:endParaRPr lang="en-US" altLang="en-US">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a:t>This</a:t>
            </a:r>
            <a:r>
              <a:rPr lang="en-US" baseline="0" dirty="0"/>
              <a:t> is the second passage of the paired selection. Please read the poem, which continues on the next screen. </a:t>
            </a:r>
            <a:r>
              <a:rPr lang="en-US" sz="1200" kern="1200" dirty="0">
                <a:solidFill>
                  <a:schemeClr val="tx1"/>
                </a:solidFill>
                <a:latin typeface="+mn-lt"/>
                <a:ea typeface="+mn-ea"/>
                <a:cs typeface="+mn-cs"/>
              </a:rPr>
              <a:t>You may use the back arrow to pause this presentation while you read the selection and the forward arrow to resume the presentation when you are finished. </a:t>
            </a:r>
            <a:endParaRPr lang="en-US" dirty="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A5E0453-7944-496C-B99A-BA6F7C54AD94}" type="slidenum">
              <a:rPr lang="en-US" altLang="en-US" smtClean="0">
                <a:latin typeface="Arial" charset="0"/>
              </a:rPr>
              <a:pPr eaLnBrk="1" hangingPunct="1">
                <a:spcBef>
                  <a:spcPct val="0"/>
                </a:spcBef>
              </a:pPr>
              <a:t>10</a:t>
            </a:fld>
            <a:endParaRPr lang="en-US" altLang="en-US">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a:t>No</a:t>
            </a:r>
            <a:r>
              <a:rPr lang="en-US" baseline="0" dirty="0"/>
              <a:t> audio.</a:t>
            </a:r>
            <a:endParaRPr lang="en-US" dirty="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A5E0453-7944-496C-B99A-BA6F7C54AD94}" type="slidenum">
              <a:rPr lang="en-US" altLang="en-US" smtClean="0">
                <a:latin typeface="Arial" charset="0"/>
              </a:rPr>
              <a:pPr eaLnBrk="1" hangingPunct="1">
                <a:spcBef>
                  <a:spcPct val="0"/>
                </a:spcBef>
              </a:pPr>
              <a:t>11</a:t>
            </a:fld>
            <a:endParaRPr lang="en-US" altLang="en-US">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457200" algn="l" defTabSz="914400" rtl="0" eaLnBrk="1" fontAlgn="base" latinLnBrk="0" hangingPunct="1">
              <a:lnSpc>
                <a:spcPct val="100000"/>
              </a:lnSpc>
              <a:spcBef>
                <a:spcPct val="0"/>
              </a:spcBef>
              <a:spcAft>
                <a:spcPct val="0"/>
              </a:spcAft>
              <a:buClrTx/>
              <a:buSzTx/>
              <a:buFontTx/>
              <a:buNone/>
              <a:tabLst/>
              <a:defRPr/>
            </a:pPr>
            <a:r>
              <a:rPr lang="en-US" sz="1200" dirty="0"/>
              <a:t>This begins the section of example questions that demonstrate</a:t>
            </a:r>
            <a:r>
              <a:rPr lang="en-US" sz="1200" baseline="0" dirty="0"/>
              <a:t> areas where student performance on the 2013-2014 middle school level reading tests was weak or inconsistent. As a reminder, hyperlinks appear throughout the presentation to guide in navigating from the example questions to the whole text and then back. </a:t>
            </a:r>
          </a:p>
          <a:p>
            <a:pPr marL="0" indent="-457200" eaLnBrk="1" hangingPunct="1">
              <a:spcBef>
                <a:spcPct val="0"/>
              </a:spcBef>
            </a:pPr>
            <a:endParaRPr lang="en-US" sz="1200" kern="1200" dirty="0">
              <a:solidFill>
                <a:schemeClr val="tx1"/>
              </a:solidFill>
              <a:latin typeface="+mn-lt"/>
              <a:ea typeface="+mn-ea"/>
              <a:cs typeface="+mn-cs"/>
            </a:endParaRPr>
          </a:p>
          <a:p>
            <a:pPr marL="0" indent="-457200" eaLnBrk="1" hangingPunct="1">
              <a:spcBef>
                <a:spcPct val="0"/>
              </a:spcBef>
            </a:pPr>
            <a:r>
              <a:rPr lang="en-US" sz="1200" kern="1200" dirty="0">
                <a:solidFill>
                  <a:schemeClr val="tx1"/>
                </a:solidFill>
                <a:latin typeface="+mn-lt"/>
                <a:ea typeface="+mn-ea"/>
                <a:cs typeface="+mn-cs"/>
              </a:rPr>
              <a:t>This screen highlights the Grade 6, 7, and 8 reading standards specific to </a:t>
            </a:r>
            <a:r>
              <a:rPr lang="en-US" sz="1200" kern="1200" baseline="0" dirty="0">
                <a:solidFill>
                  <a:schemeClr val="tx1"/>
                </a:solidFill>
                <a:latin typeface="+mn-lt"/>
                <a:ea typeface="+mn-ea"/>
                <a:cs typeface="+mn-cs"/>
              </a:rPr>
              <a:t>identifying word origins, roots, and affixes and using context clues to identify the meaning of an unfamiliar word or phrase. </a:t>
            </a:r>
          </a:p>
          <a:p>
            <a:pPr marL="0" indent="-457200" eaLnBrk="1" hangingPunct="1">
              <a:spcBef>
                <a:spcPct val="0"/>
              </a:spcBef>
            </a:pPr>
            <a:endParaRPr lang="en-US" sz="1200" kern="1200" baseline="0" dirty="0">
              <a:solidFill>
                <a:schemeClr val="tx1"/>
              </a:solidFill>
              <a:latin typeface="+mn-lt"/>
              <a:ea typeface="+mn-ea"/>
              <a:cs typeface="+mn-cs"/>
            </a:endParaRPr>
          </a:p>
          <a:p>
            <a:pPr marL="0" indent="-457200" eaLnBrk="1" hangingPunct="1">
              <a:spcBef>
                <a:spcPct val="0"/>
              </a:spcBef>
            </a:pPr>
            <a:endParaRPr lang="en-US" sz="1200" kern="1200" baseline="0" dirty="0">
              <a:solidFill>
                <a:schemeClr val="tx1"/>
              </a:solidFill>
              <a:latin typeface="+mn-lt"/>
              <a:ea typeface="+mn-ea"/>
              <a:cs typeface="+mn-cs"/>
            </a:endParaRPr>
          </a:p>
          <a:p>
            <a:pPr marL="457200" indent="-457200" eaLnBrk="1" hangingPunct="1">
              <a:spcBef>
                <a:spcPct val="0"/>
              </a:spcBef>
            </a:pPr>
            <a:endParaRPr lang="en-US" sz="1200" kern="1200" baseline="0" dirty="0">
              <a:solidFill>
                <a:schemeClr val="tx1"/>
              </a:solidFill>
              <a:latin typeface="+mn-lt"/>
              <a:ea typeface="+mn-ea"/>
              <a:cs typeface="+mn-cs"/>
            </a:endParaRPr>
          </a:p>
          <a:p>
            <a:pPr marL="457200" indent="-457200" eaLnBrk="1" hangingPunct="1">
              <a:spcBef>
                <a:spcPct val="0"/>
              </a:spcBef>
            </a:pPr>
            <a:endParaRPr lang="en-US" altLang="en-US" dirty="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301C39A-630C-4D72-91AA-754F29C901AE}" type="slidenum">
              <a:rPr lang="en-US" altLang="en-US" smtClean="0">
                <a:latin typeface="Arial" charset="0"/>
              </a:rPr>
              <a:pPr eaLnBrk="1" hangingPunct="1">
                <a:spcBef>
                  <a:spcPct val="0"/>
                </a:spcBef>
              </a:pPr>
              <a:t>12</a:t>
            </a:fld>
            <a:endParaRPr lang="en-US" altLang="en-US">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57200" indent="-457200" eaLnBrk="1" hangingPunct="1">
              <a:spcBef>
                <a:spcPct val="0"/>
              </a:spcBef>
            </a:pPr>
            <a:r>
              <a:rPr lang="en-US" altLang="en-US" baseline="0" dirty="0"/>
              <a:t>This example is similar to a technology-enhanced item, or TEI.  A student should choose the four words that are derived from the Latin root </a:t>
            </a:r>
            <a:r>
              <a:rPr lang="en-US" altLang="en-US" i="1" baseline="0" dirty="0" err="1"/>
              <a:t>pingo</a:t>
            </a:r>
            <a:r>
              <a:rPr lang="en-US" altLang="en-US" i="0" baseline="0" dirty="0"/>
              <a:t>. </a:t>
            </a:r>
          </a:p>
          <a:p>
            <a:pPr marL="457200" indent="-457200" eaLnBrk="1" hangingPunct="1">
              <a:spcBef>
                <a:spcPct val="0"/>
              </a:spcBef>
            </a:pPr>
            <a:endParaRPr lang="en-US" altLang="en-US" i="0" baseline="0" dirty="0"/>
          </a:p>
          <a:p>
            <a:pPr marL="457200" indent="-457200" eaLnBrk="1" hangingPunct="1">
              <a:spcBef>
                <a:spcPct val="0"/>
              </a:spcBef>
            </a:pPr>
            <a:r>
              <a:rPr lang="en-US" altLang="en-US" i="0" baseline="0" dirty="0"/>
              <a:t>The answers are shown on the screen.</a:t>
            </a:r>
            <a:endParaRPr lang="en-US" altLang="en-US" dirty="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301C39A-630C-4D72-91AA-754F29C901AE}" type="slidenum">
              <a:rPr lang="en-US" altLang="en-US" smtClean="0">
                <a:latin typeface="Arial" charset="0"/>
              </a:rPr>
              <a:pPr eaLnBrk="1" hangingPunct="1">
                <a:spcBef>
                  <a:spcPct val="0"/>
                </a:spcBef>
              </a:pPr>
              <a:t>13</a:t>
            </a:fld>
            <a:endParaRPr lang="en-US" altLang="en-US">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457200" eaLnBrk="1" hangingPunct="1">
              <a:spcBef>
                <a:spcPct val="0"/>
              </a:spcBef>
            </a:pPr>
            <a:r>
              <a:rPr lang="en-US" altLang="en-US" dirty="0"/>
              <a:t>As an additional word origin and word root item, this example references</a:t>
            </a:r>
            <a:r>
              <a:rPr lang="en-US" altLang="en-US" baseline="0" dirty="0"/>
              <a:t> a word from the Web page and asks students to choose which words are derived from the same root. </a:t>
            </a:r>
          </a:p>
          <a:p>
            <a:pPr marL="457200" indent="-457200" eaLnBrk="1" hangingPunct="1">
              <a:spcBef>
                <a:spcPct val="0"/>
              </a:spcBef>
            </a:pPr>
            <a:endParaRPr lang="en-US" altLang="en-US" baseline="0" dirty="0"/>
          </a:p>
          <a:p>
            <a:pPr marL="457200" indent="-457200" eaLnBrk="1" hangingPunct="1">
              <a:spcBef>
                <a:spcPct val="0"/>
              </a:spcBef>
            </a:pPr>
            <a:r>
              <a:rPr lang="en-US" altLang="en-US" baseline="0" dirty="0"/>
              <a:t>The answers are shown on the screen. </a:t>
            </a:r>
            <a:endParaRPr lang="en-US" altLang="en-US" dirty="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301C39A-630C-4D72-91AA-754F29C901AE}" type="slidenum">
              <a:rPr lang="en-US" altLang="en-US" smtClean="0">
                <a:latin typeface="Arial" charset="0"/>
              </a:rPr>
              <a:pPr eaLnBrk="1" hangingPunct="1">
                <a:spcBef>
                  <a:spcPct val="0"/>
                </a:spcBef>
              </a:pPr>
              <a:t>14</a:t>
            </a:fld>
            <a:endParaRPr lang="en-US" altLang="en-US">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pPr>
            <a:r>
              <a:rPr lang="en-US" altLang="en-US" dirty="0"/>
              <a:t>Students</a:t>
            </a:r>
            <a:r>
              <a:rPr lang="en-US" altLang="en-US" baseline="0" dirty="0"/>
              <a:t> also demonstrated they may need additional practice applying the meaning of a prefix or suffix. For this example, students are provided the meaning of the root word, and they must apply their knowledge to choose the word that means “the study of earth.”</a:t>
            </a:r>
          </a:p>
          <a:p>
            <a:pPr marL="457200" indent="-457200" eaLnBrk="1" hangingPunct="1">
              <a:spcBef>
                <a:spcPct val="0"/>
              </a:spcBef>
            </a:pPr>
            <a:endParaRPr lang="en-US" altLang="en-US" baseline="0" dirty="0"/>
          </a:p>
          <a:p>
            <a:pPr marL="0" indent="0" eaLnBrk="1" hangingPunct="1">
              <a:spcBef>
                <a:spcPct val="0"/>
              </a:spcBef>
            </a:pPr>
            <a:r>
              <a:rPr lang="en-US" altLang="en-US" baseline="0" dirty="0"/>
              <a:t>The answer is provided on the screen. </a:t>
            </a:r>
            <a:endParaRPr lang="en-US" altLang="en-US" dirty="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301C39A-630C-4D72-91AA-754F29C901AE}" type="slidenum">
              <a:rPr lang="en-US" altLang="en-US" smtClean="0">
                <a:latin typeface="Arial" charset="0"/>
              </a:rPr>
              <a:pPr eaLnBrk="1" hangingPunct="1">
                <a:spcBef>
                  <a:spcPct val="0"/>
                </a:spcBef>
              </a:pPr>
              <a:t>15</a:t>
            </a:fld>
            <a:endParaRPr lang="en-US" altLang="en-US">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pPr>
            <a:r>
              <a:rPr lang="en-US" sz="1200" kern="1200" baseline="0" dirty="0">
                <a:solidFill>
                  <a:schemeClr val="tx1"/>
                </a:solidFill>
                <a:latin typeface="+mn-lt"/>
                <a:ea typeface="+mn-ea"/>
                <a:cs typeface="+mn-cs"/>
              </a:rPr>
              <a:t>The test data support that students may also benefit from additional practice using context clues to determine the meaning of unfamiliar words or phrases. It is important that students practice this skill using words that they truly do not know so that they may point to specific context that helps make meaning of the word. This is an example where students are asked to choose the context rather than the definition of the tested word. </a:t>
            </a:r>
          </a:p>
          <a:p>
            <a:pPr marL="0" indent="0" eaLnBrk="1" hangingPunct="1">
              <a:spcBef>
                <a:spcPct val="0"/>
              </a:spcBef>
            </a:pPr>
            <a:endParaRPr lang="en-US" sz="1200" kern="1200" baseline="0" dirty="0">
              <a:solidFill>
                <a:schemeClr val="tx1"/>
              </a:solidFill>
              <a:latin typeface="+mn-lt"/>
              <a:ea typeface="+mn-ea"/>
              <a:cs typeface="+mn-cs"/>
            </a:endParaRPr>
          </a:p>
          <a:p>
            <a:pPr marL="0" indent="0" eaLnBrk="1" hangingPunct="1">
              <a:spcBef>
                <a:spcPct val="0"/>
              </a:spcBef>
            </a:pPr>
            <a:r>
              <a:rPr lang="en-US" sz="1200" kern="1200" baseline="0" dirty="0">
                <a:solidFill>
                  <a:schemeClr val="tx1"/>
                </a:solidFill>
                <a:latin typeface="+mn-lt"/>
                <a:ea typeface="+mn-ea"/>
                <a:cs typeface="+mn-cs"/>
              </a:rPr>
              <a:t>The answer is shown on </a:t>
            </a:r>
            <a:r>
              <a:rPr lang="en-US" sz="1200" kern="1200" baseline="0">
                <a:solidFill>
                  <a:schemeClr val="tx1"/>
                </a:solidFill>
                <a:latin typeface="+mn-lt"/>
                <a:ea typeface="+mn-ea"/>
                <a:cs typeface="+mn-cs"/>
              </a:rPr>
              <a:t>the screen.</a:t>
            </a:r>
            <a:endParaRPr lang="en-US" sz="1200" kern="1200" baseline="0" dirty="0">
              <a:solidFill>
                <a:schemeClr val="tx1"/>
              </a:solidFill>
              <a:latin typeface="+mn-lt"/>
              <a:ea typeface="+mn-ea"/>
              <a:cs typeface="+mn-cs"/>
            </a:endParaRP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301C39A-630C-4D72-91AA-754F29C901AE}" type="slidenum">
              <a:rPr lang="en-US" altLang="en-US" smtClean="0">
                <a:latin typeface="Arial" charset="0"/>
              </a:rPr>
              <a:pPr eaLnBrk="1" hangingPunct="1">
                <a:spcBef>
                  <a:spcPct val="0"/>
                </a:spcBef>
              </a:pPr>
              <a:t>16</a:t>
            </a:fld>
            <a:endParaRPr lang="en-US" altLang="en-US">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latin typeface="+mn-lt"/>
                <a:ea typeface="+mn-ea"/>
                <a:cs typeface="+mn-cs"/>
              </a:rPr>
              <a:t>For</a:t>
            </a:r>
            <a:r>
              <a:rPr lang="en-US" sz="1200" kern="1200" baseline="0" dirty="0">
                <a:solidFill>
                  <a:schemeClr val="tx1"/>
                </a:solidFill>
                <a:latin typeface="+mn-lt"/>
                <a:ea typeface="+mn-ea"/>
                <a:cs typeface="+mn-cs"/>
              </a:rPr>
              <a:t> more practice with root words, affixes, and context clues, e</a:t>
            </a:r>
            <a:r>
              <a:rPr lang="en-US" sz="1200" kern="1200" dirty="0">
                <a:solidFill>
                  <a:schemeClr val="tx1"/>
                </a:solidFill>
                <a:latin typeface="+mn-lt"/>
                <a:ea typeface="+mn-ea"/>
                <a:cs typeface="+mn-cs"/>
              </a:rPr>
              <a:t>xamples</a:t>
            </a:r>
            <a:r>
              <a:rPr lang="en-US" sz="1200" kern="1200" baseline="0" dirty="0">
                <a:solidFill>
                  <a:schemeClr val="tx1"/>
                </a:solidFill>
                <a:latin typeface="+mn-lt"/>
                <a:ea typeface="+mn-ea"/>
                <a:cs typeface="+mn-cs"/>
              </a:rPr>
              <a:t> of questions that could be used with grade-level appropriate vocabulary are provided on the screen. </a:t>
            </a:r>
            <a:endParaRPr lang="en-US" sz="1200" kern="1200" dirty="0">
              <a:solidFill>
                <a:schemeClr val="tx1"/>
              </a:solidFill>
              <a:latin typeface="+mn-lt"/>
              <a:ea typeface="+mn-ea"/>
              <a:cs typeface="+mn-cs"/>
            </a:endParaRPr>
          </a:p>
        </p:txBody>
      </p:sp>
      <p:sp>
        <p:nvSpPr>
          <p:cNvPr id="491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7859301-A4FB-4CFB-AE34-BB161D51A19E}" type="slidenum">
              <a:rPr lang="en-US" altLang="en-US" smtClean="0">
                <a:latin typeface="Arial" charset="0"/>
              </a:rPr>
              <a:pPr eaLnBrk="1" hangingPunct="1">
                <a:spcBef>
                  <a:spcPct val="0"/>
                </a:spcBef>
              </a:pPr>
              <a:t>17</a:t>
            </a:fld>
            <a:endParaRPr lang="en-US" altLang="en-US">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pPr>
            <a:r>
              <a:rPr lang="en-US" sz="1200" kern="1200" dirty="0">
                <a:solidFill>
                  <a:schemeClr val="tx1"/>
                </a:solidFill>
                <a:latin typeface="+mn-lt"/>
                <a:ea typeface="+mn-ea"/>
                <a:cs typeface="+mn-cs"/>
              </a:rPr>
              <a:t>Student assessment</a:t>
            </a:r>
            <a:r>
              <a:rPr lang="en-US" sz="1200" kern="1200" baseline="0" dirty="0">
                <a:solidFill>
                  <a:schemeClr val="tx1"/>
                </a:solidFill>
                <a:latin typeface="+mn-lt"/>
                <a:ea typeface="+mn-ea"/>
                <a:cs typeface="+mn-cs"/>
              </a:rPr>
              <a:t> data from the 2013-2014 school year suggest that 6</a:t>
            </a:r>
            <a:r>
              <a:rPr lang="en-US" sz="1200" kern="1200" baseline="30000" dirty="0">
                <a:solidFill>
                  <a:schemeClr val="tx1"/>
                </a:solidFill>
                <a:latin typeface="+mn-lt"/>
                <a:ea typeface="+mn-ea"/>
                <a:cs typeface="+mn-cs"/>
              </a:rPr>
              <a:t>th</a:t>
            </a:r>
            <a:r>
              <a:rPr lang="en-US" sz="1200" kern="1200" baseline="0" dirty="0">
                <a:solidFill>
                  <a:schemeClr val="tx1"/>
                </a:solidFill>
                <a:latin typeface="+mn-lt"/>
                <a:ea typeface="+mn-ea"/>
                <a:cs typeface="+mn-cs"/>
              </a:rPr>
              <a:t>, 7</a:t>
            </a:r>
            <a:r>
              <a:rPr lang="en-US" sz="1200" kern="1200" baseline="30000" dirty="0">
                <a:solidFill>
                  <a:schemeClr val="tx1"/>
                </a:solidFill>
                <a:latin typeface="+mn-lt"/>
                <a:ea typeface="+mn-ea"/>
                <a:cs typeface="+mn-cs"/>
              </a:rPr>
              <a:t>th</a:t>
            </a:r>
            <a:r>
              <a:rPr lang="en-US" sz="1200" kern="1200" baseline="0" dirty="0">
                <a:solidFill>
                  <a:schemeClr val="tx1"/>
                </a:solidFill>
                <a:latin typeface="+mn-lt"/>
                <a:ea typeface="+mn-ea"/>
                <a:cs typeface="+mn-cs"/>
              </a:rPr>
              <a:t>, and 8</a:t>
            </a:r>
            <a:r>
              <a:rPr lang="en-US" sz="1200" kern="1200" baseline="30000" dirty="0">
                <a:solidFill>
                  <a:schemeClr val="tx1"/>
                </a:solidFill>
                <a:latin typeface="+mn-lt"/>
                <a:ea typeface="+mn-ea"/>
                <a:cs typeface="+mn-cs"/>
              </a:rPr>
              <a:t>th</a:t>
            </a:r>
            <a:r>
              <a:rPr lang="en-US" sz="1200" kern="1200" baseline="0" dirty="0">
                <a:solidFill>
                  <a:schemeClr val="tx1"/>
                </a:solidFill>
                <a:latin typeface="+mn-lt"/>
                <a:ea typeface="+mn-ea"/>
                <a:cs typeface="+mn-cs"/>
              </a:rPr>
              <a:t> grade students need additional practice identifying and analyzing figurative language. </a:t>
            </a:r>
          </a:p>
          <a:p>
            <a:pPr marL="0" indent="0" eaLnBrk="1" hangingPunct="1">
              <a:spcBef>
                <a:spcPct val="0"/>
              </a:spcBef>
            </a:pPr>
            <a:endParaRPr lang="en-US" altLang="en-US" sz="1200" kern="1200" baseline="0" dirty="0">
              <a:solidFill>
                <a:schemeClr val="tx1"/>
              </a:solidFill>
              <a:latin typeface="+mn-lt"/>
              <a:ea typeface="+mn-ea"/>
              <a:cs typeface="+mn-cs"/>
            </a:endParaRPr>
          </a:p>
          <a:p>
            <a:pPr marL="0" indent="0" eaLnBrk="1" hangingPunct="1">
              <a:spcBef>
                <a:spcPct val="0"/>
              </a:spcBef>
            </a:pPr>
            <a:r>
              <a:rPr lang="en-US" altLang="en-US" sz="1200" kern="1200" baseline="0" dirty="0">
                <a:solidFill>
                  <a:schemeClr val="tx1"/>
                </a:solidFill>
                <a:latin typeface="+mn-lt"/>
                <a:ea typeface="+mn-ea"/>
                <a:cs typeface="+mn-cs"/>
              </a:rPr>
              <a:t>The included standards are shown on the screen. Eighth grade students also demonstrated that they may need additional practice identifying and explaining symbolism in a text.</a:t>
            </a:r>
            <a:endParaRPr lang="en-US" altLang="en-US" dirty="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301C39A-630C-4D72-91AA-754F29C901AE}" type="slidenum">
              <a:rPr lang="en-US" altLang="en-US" smtClean="0">
                <a:latin typeface="Arial" charset="0"/>
              </a:rPr>
              <a:pPr eaLnBrk="1" hangingPunct="1">
                <a:spcBef>
                  <a:spcPct val="0"/>
                </a:spcBef>
              </a:pPr>
              <a:t>18</a:t>
            </a:fld>
            <a:endParaRPr lang="en-US" altLang="en-US">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pPr>
            <a:r>
              <a:rPr lang="en-US" altLang="en-US" dirty="0"/>
              <a:t>In this example, students are asked to choose the literal meaning</a:t>
            </a:r>
            <a:r>
              <a:rPr lang="en-US" altLang="en-US" baseline="0" dirty="0"/>
              <a:t> of the phrase “she was becoming wider awake every day.” Some test questions, as shown in this example, will identify the specific figurative language that students are required to analyze. </a:t>
            </a:r>
          </a:p>
          <a:p>
            <a:pPr marL="457200" indent="-457200" eaLnBrk="1" hangingPunct="1">
              <a:spcBef>
                <a:spcPct val="0"/>
              </a:spcBef>
            </a:pPr>
            <a:endParaRPr lang="en-US" altLang="en-US" baseline="0" dirty="0"/>
          </a:p>
          <a:p>
            <a:pPr marL="457200" indent="-457200" eaLnBrk="1" hangingPunct="1">
              <a:spcBef>
                <a:spcPct val="0"/>
              </a:spcBef>
            </a:pPr>
            <a:r>
              <a:rPr lang="en-US" altLang="en-US" baseline="0" dirty="0"/>
              <a:t>The answer is shown on the screen. </a:t>
            </a:r>
            <a:endParaRPr lang="en-US" altLang="en-US" dirty="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301C39A-630C-4D72-91AA-754F29C901AE}" type="slidenum">
              <a:rPr lang="en-US" altLang="en-US" smtClean="0">
                <a:latin typeface="Arial" charset="0"/>
              </a:rPr>
              <a:pPr eaLnBrk="1" hangingPunct="1">
                <a:spcBef>
                  <a:spcPct val="0"/>
                </a:spcBef>
              </a:pPr>
              <a:t>19</a:t>
            </a:fld>
            <a:endParaRPr lang="en-US" alt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t>The spring 2014</a:t>
            </a:r>
            <a:r>
              <a:rPr lang="en-US" baseline="0" dirty="0"/>
              <a:t>  </a:t>
            </a:r>
            <a:r>
              <a:rPr lang="en-US" dirty="0"/>
              <a:t>6</a:t>
            </a:r>
            <a:r>
              <a:rPr lang="en-US" baseline="30000" dirty="0"/>
              <a:t>th</a:t>
            </a:r>
            <a:r>
              <a:rPr lang="en-US" dirty="0"/>
              <a:t>, 7</a:t>
            </a:r>
            <a:r>
              <a:rPr lang="en-US" baseline="30000" dirty="0"/>
              <a:t>th</a:t>
            </a:r>
            <a:r>
              <a:rPr lang="en-US" dirty="0"/>
              <a:t>, and 8</a:t>
            </a:r>
            <a:r>
              <a:rPr lang="en-US" baseline="30000" dirty="0"/>
              <a:t>th</a:t>
            </a:r>
            <a:r>
              <a:rPr lang="en-US" dirty="0"/>
              <a:t> </a:t>
            </a:r>
            <a:r>
              <a:rPr lang="en-US"/>
              <a:t>grade Reading </a:t>
            </a:r>
            <a:r>
              <a:rPr lang="en-US" baseline="0" dirty="0"/>
              <a:t>test data suggest that students may benefit from additional practice with specific texts and skills. </a:t>
            </a:r>
          </a:p>
          <a:p>
            <a:pPr eaLnBrk="1" hangingPunct="1">
              <a:spcBef>
                <a:spcPct val="0"/>
              </a:spcBef>
            </a:pPr>
            <a:endParaRPr lang="en-US" baseline="0" dirty="0"/>
          </a:p>
          <a:p>
            <a:pPr eaLnBrk="1" hangingPunct="1">
              <a:spcBef>
                <a:spcPct val="0"/>
              </a:spcBef>
            </a:pPr>
            <a:r>
              <a:rPr lang="en-US" baseline="0" dirty="0"/>
              <a:t>Students may benefit from additional practice with rigorous fiction and nonfiction texts, especially those with scientific or historical content, and from additional practice with paired passages. </a:t>
            </a:r>
          </a:p>
          <a:p>
            <a:pPr eaLnBrk="1" hangingPunct="1">
              <a:spcBef>
                <a:spcPct val="0"/>
              </a:spcBef>
            </a:pPr>
            <a:endParaRPr lang="en-US" baseline="0" dirty="0"/>
          </a:p>
          <a:p>
            <a:pPr eaLnBrk="1" hangingPunct="1">
              <a:spcBef>
                <a:spcPct val="0"/>
              </a:spcBef>
            </a:pPr>
            <a:r>
              <a:rPr lang="en-US" baseline="0" dirty="0"/>
              <a:t>Assessment data also suggest that students may benefit from additional practice with the following skills:</a:t>
            </a:r>
          </a:p>
          <a:p>
            <a:pPr eaLnBrk="1" hangingPunct="1">
              <a:spcBef>
                <a:spcPct val="0"/>
              </a:spcBef>
            </a:pPr>
            <a:endParaRPr lang="en-US" baseline="0" dirty="0"/>
          </a:p>
          <a:p>
            <a:pPr eaLnBrk="1" hangingPunct="1">
              <a:spcBef>
                <a:spcPct val="0"/>
              </a:spcBef>
            </a:pPr>
            <a:r>
              <a:rPr lang="en-US" baseline="0" dirty="0"/>
              <a:t>Using knowledge of affixes and root words,</a:t>
            </a:r>
          </a:p>
          <a:p>
            <a:pPr eaLnBrk="1" hangingPunct="1">
              <a:spcBef>
                <a:spcPct val="0"/>
              </a:spcBef>
            </a:pPr>
            <a:r>
              <a:rPr lang="en-US" baseline="0" dirty="0"/>
              <a:t>Using context to clarify meaning,</a:t>
            </a:r>
          </a:p>
          <a:p>
            <a:pPr eaLnBrk="1" hangingPunct="1">
              <a:spcBef>
                <a:spcPct val="0"/>
              </a:spcBef>
            </a:pPr>
            <a:r>
              <a:rPr lang="en-US" baseline="0" dirty="0"/>
              <a:t>Analyzing figurative language,</a:t>
            </a:r>
          </a:p>
          <a:p>
            <a:pPr eaLnBrk="1" hangingPunct="1">
              <a:spcBef>
                <a:spcPct val="0"/>
              </a:spcBef>
            </a:pPr>
            <a:r>
              <a:rPr lang="en-US" baseline="0" dirty="0"/>
              <a:t>Drawing conclusions and making inferences,</a:t>
            </a:r>
          </a:p>
          <a:p>
            <a:pPr eaLnBrk="1" hangingPunct="1">
              <a:spcBef>
                <a:spcPct val="0"/>
              </a:spcBef>
            </a:pPr>
            <a:r>
              <a:rPr lang="en-US" baseline="0" dirty="0"/>
              <a:t>Analyzing plot elements,</a:t>
            </a:r>
          </a:p>
          <a:p>
            <a:pPr eaLnBrk="1" hangingPunct="1">
              <a:spcBef>
                <a:spcPct val="0"/>
              </a:spcBef>
            </a:pPr>
            <a:r>
              <a:rPr lang="en-US" baseline="0" dirty="0"/>
              <a:t>Summarizing,</a:t>
            </a:r>
          </a:p>
          <a:p>
            <a:pPr eaLnBrk="1" hangingPunct="1">
              <a:spcBef>
                <a:spcPct val="0"/>
              </a:spcBef>
            </a:pPr>
            <a:r>
              <a:rPr lang="en-US" baseline="0" dirty="0"/>
              <a:t>Identifying and interpreting text features, and</a:t>
            </a:r>
          </a:p>
          <a:p>
            <a:pPr eaLnBrk="1" hangingPunct="1">
              <a:spcBef>
                <a:spcPct val="0"/>
              </a:spcBef>
            </a:pPr>
            <a:r>
              <a:rPr lang="en-US" baseline="0" dirty="0"/>
              <a:t>Identifying and analyzing cause and effect relationships.</a:t>
            </a:r>
          </a:p>
          <a:p>
            <a:pPr eaLnBrk="1" hangingPunct="1">
              <a:spcBef>
                <a:spcPct val="0"/>
              </a:spcBef>
            </a:pPr>
            <a:endParaRPr lang="en-US" baseline="0" dirty="0"/>
          </a:p>
          <a:p>
            <a:pPr eaLnBrk="1" hangingPunct="1">
              <a:spcBef>
                <a:spcPct val="0"/>
              </a:spcBef>
            </a:pPr>
            <a:endParaRPr lang="en-US" baseline="0" dirty="0"/>
          </a:p>
        </p:txBody>
      </p:sp>
      <p:sp>
        <p:nvSpPr>
          <p:cNvPr id="3584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7FBD633-ED90-4F1D-BE14-AE9E97901C32}" type="slidenum">
              <a:rPr lang="en-US" altLang="en-US" smtClean="0"/>
              <a:pPr fontAlgn="base">
                <a:spcBef>
                  <a:spcPct val="0"/>
                </a:spcBef>
                <a:spcAft>
                  <a:spcPct val="0"/>
                </a:spcAft>
                <a:defRPr/>
              </a:pPr>
              <a:t>2</a:t>
            </a:fld>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altLang="en-US" baseline="0" dirty="0"/>
              <a:t>The example on this screen shows a different type of figurative language item than on the previous screen.  In this example students are only referenced to a place within the text, and they need to first identify the figurative language before they can analyze it. </a:t>
            </a:r>
          </a:p>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baseline="0" dirty="0"/>
          </a:p>
          <a:p>
            <a:pPr marL="0" marR="0" indent="0" algn="l" defTabSz="914400" rtl="0" eaLnBrk="1" fontAlgn="base" latinLnBrk="0" hangingPunct="1">
              <a:lnSpc>
                <a:spcPct val="100000"/>
              </a:lnSpc>
              <a:spcBef>
                <a:spcPct val="0"/>
              </a:spcBef>
              <a:spcAft>
                <a:spcPct val="0"/>
              </a:spcAft>
              <a:buClrTx/>
              <a:buSzTx/>
              <a:buFontTx/>
              <a:buNone/>
              <a:tabLst/>
              <a:defRPr/>
            </a:pPr>
            <a:r>
              <a:rPr lang="en-US" altLang="en-US" baseline="0" dirty="0"/>
              <a:t>The answer to the question is shown on the screen.</a:t>
            </a:r>
            <a:endParaRPr lang="en-US" altLang="en-US" dirty="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301C39A-630C-4D72-91AA-754F29C901AE}" type="slidenum">
              <a:rPr lang="en-US" altLang="en-US" smtClean="0">
                <a:latin typeface="Arial" charset="0"/>
              </a:rPr>
              <a:pPr eaLnBrk="1" hangingPunct="1">
                <a:spcBef>
                  <a:spcPct val="0"/>
                </a:spcBef>
              </a:pPr>
              <a:t>20</a:t>
            </a:fld>
            <a:endParaRPr lang="en-US" altLang="en-US">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pPr>
            <a:r>
              <a:rPr lang="en-US" altLang="en-US" dirty="0"/>
              <a:t>In this example, a student reads</a:t>
            </a:r>
            <a:r>
              <a:rPr lang="en-US" altLang="en-US" baseline="0" dirty="0"/>
              <a:t> two metaphors from the poem and must decide what literal event the images describe. The following four slides provide additional information to assist in determining the correct answer and ruling out the incorrect answers. Not all examples will include this additional information. </a:t>
            </a:r>
          </a:p>
          <a:p>
            <a:pPr marL="0" indent="0" eaLnBrk="1" hangingPunct="1">
              <a:spcBef>
                <a:spcPct val="0"/>
              </a:spcBef>
            </a:pPr>
            <a:endParaRPr lang="en-US" altLang="en-US" baseline="0" dirty="0"/>
          </a:p>
          <a:p>
            <a:pPr marL="0" indent="0" eaLnBrk="1" hangingPunct="1">
              <a:spcBef>
                <a:spcPct val="0"/>
              </a:spcBef>
            </a:pPr>
            <a:r>
              <a:rPr lang="en-US" altLang="en-US" baseline="0" dirty="0"/>
              <a:t>The answer is shown on the screen. </a:t>
            </a:r>
            <a:endParaRPr lang="en-US" altLang="en-US" dirty="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301C39A-630C-4D72-91AA-754F29C901AE}" type="slidenum">
              <a:rPr lang="en-US" altLang="en-US" smtClean="0">
                <a:latin typeface="Arial" charset="0"/>
              </a:rPr>
              <a:pPr eaLnBrk="1" hangingPunct="1">
                <a:spcBef>
                  <a:spcPct val="0"/>
                </a:spcBef>
              </a:pPr>
              <a:t>21</a:t>
            </a:fld>
            <a:endParaRPr lang="en-US" altLang="en-US">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The first answer option “prefers to have several jobs and activities” is not the correct answer.  Even though a conductor and a ringmaster have different jobs than the painter, the student should notice the ends of the lines as well. The writer is making a connection; she is not suggesting that the painter wants to have a different job. This is not the correct answer. </a:t>
            </a: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301C39A-630C-4D72-91AA-754F29C901AE}" type="slidenum">
              <a:rPr lang="en-US" altLang="en-US" smtClean="0">
                <a:latin typeface="Arial" charset="0"/>
              </a:rPr>
              <a:pPr eaLnBrk="1" hangingPunct="1">
                <a:spcBef>
                  <a:spcPct val="0"/>
                </a:spcBef>
              </a:pPr>
              <a:t>22</a:t>
            </a:fld>
            <a:endParaRPr lang="en-US" altLang="en-US">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The second answer option</a:t>
            </a:r>
            <a:r>
              <a:rPr lang="en-US" baseline="0" dirty="0"/>
              <a:t> (“pretends that he is working instead of painting”) is not the correct answer.  </a:t>
            </a:r>
            <a:r>
              <a:rPr lang="en-US" dirty="0"/>
              <a:t>A student may recognize that a conductor and a ringmaster both perform work, but the painter is also working as he paints. The phrases “orchestra of color” and “taming of tint” should remind a student that the painter is still focusing on his artwork. This is not the correct answer. </a:t>
            </a: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301C39A-630C-4D72-91AA-754F29C901AE}" type="slidenum">
              <a:rPr lang="en-US" altLang="en-US" smtClean="0">
                <a:latin typeface="Arial" charset="0"/>
              </a:rPr>
              <a:pPr eaLnBrk="1" hangingPunct="1">
                <a:spcBef>
                  <a:spcPct val="0"/>
                </a:spcBef>
              </a:pPr>
              <a:t>23</a:t>
            </a:fld>
            <a:endParaRPr lang="en-US" altLang="en-US">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The third answer choice (“uses many different colors to make one painting”) is is the correct answer. A conductor must help all of the different musicians work together to create one song, just as a ringmaster must help all of the circus performers work together to create one show. Similarly, the painter must use different colors together to create his painting. </a:t>
            </a: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301C39A-630C-4D72-91AA-754F29C901AE}" type="slidenum">
              <a:rPr lang="en-US" altLang="en-US" smtClean="0">
                <a:latin typeface="Arial" charset="0"/>
              </a:rPr>
              <a:pPr eaLnBrk="1" hangingPunct="1">
                <a:spcBef>
                  <a:spcPct val="0"/>
                </a:spcBef>
              </a:pPr>
              <a:t>24</a:t>
            </a:fld>
            <a:endParaRPr lang="en-US" altLang="en-US">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The last answer choice</a:t>
            </a:r>
            <a:r>
              <a:rPr lang="en-US" baseline="0" dirty="0"/>
              <a:t> (“knows that he may use the colors for other activities”) is not the correct answer.  </a:t>
            </a:r>
            <a:r>
              <a:rPr lang="en-US" dirty="0"/>
              <a:t>Even though different activities are listed in these lines, paint would be out of place in an orchestra or at a circus. Here, the painter is not thinking about using paint in another way. This is not the correct answer. </a:t>
            </a: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301C39A-630C-4D72-91AA-754F29C901AE}" type="slidenum">
              <a:rPr lang="en-US" altLang="en-US" smtClean="0">
                <a:latin typeface="Arial" charset="0"/>
              </a:rPr>
              <a:pPr eaLnBrk="1" hangingPunct="1">
                <a:spcBef>
                  <a:spcPct val="0"/>
                </a:spcBef>
              </a:pPr>
              <a:t>25</a:t>
            </a:fld>
            <a:endParaRPr lang="en-US" altLang="en-US">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pPr>
            <a:r>
              <a:rPr lang="en-US" altLang="en-US" dirty="0"/>
              <a:t>Finally, students may need additional practice analyzing an author’s word choice as it is used to create an image.</a:t>
            </a:r>
            <a:r>
              <a:rPr lang="en-US" altLang="en-US" baseline="0" dirty="0"/>
              <a:t> In the poem, “The Canvas,” words and phrases are repeated throughout, and this repetition is done in order to create an image. The student is asked to identify what image is created, or what is emphasized, by the repetition.</a:t>
            </a:r>
          </a:p>
          <a:p>
            <a:pPr marL="0" indent="0" eaLnBrk="1" hangingPunct="1">
              <a:spcBef>
                <a:spcPct val="0"/>
              </a:spcBef>
            </a:pPr>
            <a:endParaRPr lang="en-US" altLang="en-US" baseline="0" dirty="0"/>
          </a:p>
          <a:p>
            <a:pPr marL="0" indent="0" eaLnBrk="1" hangingPunct="1">
              <a:spcBef>
                <a:spcPct val="0"/>
              </a:spcBef>
            </a:pPr>
            <a:r>
              <a:rPr lang="en-US" altLang="en-US" baseline="0" dirty="0"/>
              <a:t>The answer is shown on the screen. </a:t>
            </a:r>
            <a:endParaRPr lang="en-US" altLang="en-US" dirty="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301C39A-630C-4D72-91AA-754F29C901AE}" type="slidenum">
              <a:rPr lang="en-US" altLang="en-US" smtClean="0">
                <a:latin typeface="Arial" charset="0"/>
              </a:rPr>
              <a:pPr eaLnBrk="1" hangingPunct="1">
                <a:spcBef>
                  <a:spcPct val="0"/>
                </a:spcBef>
              </a:pPr>
              <a:t>26</a:t>
            </a:fld>
            <a:endParaRPr lang="en-US" altLang="en-US">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0" indent="0" eaLnBrk="1" fontAlgn="auto" hangingPunct="1">
              <a:spcBef>
                <a:spcPts val="0"/>
              </a:spcBef>
              <a:spcAft>
                <a:spcPts val="0"/>
              </a:spcAft>
              <a:defRPr/>
            </a:pPr>
            <a:r>
              <a:rPr lang="en-US" baseline="0" dirty="0"/>
              <a:t>Here are suggestions for practice with figurative language. </a:t>
            </a:r>
          </a:p>
          <a:p>
            <a:pPr marL="0" indent="0" eaLnBrk="1" fontAlgn="auto" hangingPunct="1">
              <a:spcBef>
                <a:spcPts val="0"/>
              </a:spcBef>
              <a:spcAft>
                <a:spcPts val="0"/>
              </a:spcAft>
              <a:defRPr/>
            </a:pPr>
            <a:endParaRPr lang="en-US" baseline="0" dirty="0"/>
          </a:p>
          <a:p>
            <a:pPr marL="0" indent="0" eaLnBrk="1" fontAlgn="auto" hangingPunct="1">
              <a:spcBef>
                <a:spcPts val="0"/>
              </a:spcBef>
              <a:spcAft>
                <a:spcPts val="0"/>
              </a:spcAft>
              <a:defRPr/>
            </a:pPr>
            <a:r>
              <a:rPr lang="en-US" baseline="0" dirty="0"/>
              <a:t>The examples provided can be used with grade-level appropriate texts. This is only a sample of how students may practice analyzing figurative language.</a:t>
            </a:r>
            <a:endParaRPr lang="en-US" dirty="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08F146B-2FEF-46EF-834B-C03EB41A8A9B}" type="slidenum">
              <a:rPr lang="en-US" altLang="en-US" smtClean="0">
                <a:latin typeface="Arial" charset="0"/>
              </a:rPr>
              <a:pPr eaLnBrk="1" hangingPunct="1">
                <a:spcBef>
                  <a:spcPct val="0"/>
                </a:spcBef>
              </a:pPr>
              <a:t>27</a:t>
            </a:fld>
            <a:endParaRPr lang="en-US" altLang="en-US">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pPr>
            <a:r>
              <a:rPr lang="en-US" altLang="en-US" dirty="0"/>
              <a:t>The</a:t>
            </a:r>
            <a:r>
              <a:rPr lang="en-US" altLang="en-US" baseline="0" dirty="0"/>
              <a:t> data from the spring 2014 reading tests support that students need additional practice drawing conclusions and making inferences based on explicit and implied information. For these skills, students demonstrated a weakness in both fiction and nonfiction texts. The standards for each grade level appear on this screen. </a:t>
            </a:r>
            <a:endParaRPr lang="en-US" altLang="en-US" dirty="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301C39A-630C-4D72-91AA-754F29C901AE}" type="slidenum">
              <a:rPr lang="en-US" altLang="en-US" smtClean="0">
                <a:latin typeface="Arial" charset="0"/>
              </a:rPr>
              <a:pPr eaLnBrk="1" hangingPunct="1">
                <a:spcBef>
                  <a:spcPct val="0"/>
                </a:spcBef>
              </a:pPr>
              <a:t>28</a:t>
            </a:fld>
            <a:endParaRPr lang="en-US" altLang="en-US">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pPr>
            <a:r>
              <a:rPr lang="en-US" altLang="en-US" dirty="0"/>
              <a:t>Students need additional</a:t>
            </a:r>
            <a:r>
              <a:rPr lang="en-US" altLang="en-US" baseline="0" dirty="0"/>
              <a:t> practice drawing conclusions and making inferences using nonfiction texts. For this example, a student is asked to locate a specific section of the Web page before drawing a conclusion. The student must read the bulleted list in this section and use that information to decide which piece the author believes is most important. </a:t>
            </a:r>
          </a:p>
          <a:p>
            <a:pPr marL="0" indent="0" eaLnBrk="1" hangingPunct="1">
              <a:spcBef>
                <a:spcPct val="0"/>
              </a:spcBef>
            </a:pPr>
            <a:endParaRPr lang="en-US" altLang="en-US" baseline="0" dirty="0"/>
          </a:p>
          <a:p>
            <a:pPr marL="0" indent="0" eaLnBrk="1" hangingPunct="1">
              <a:spcBef>
                <a:spcPct val="0"/>
              </a:spcBef>
            </a:pPr>
            <a:r>
              <a:rPr lang="en-US" altLang="en-US" baseline="0" dirty="0"/>
              <a:t>The answer is shown on the screen. </a:t>
            </a:r>
          </a:p>
          <a:p>
            <a:pPr marL="0" indent="0" eaLnBrk="1" hangingPunct="1">
              <a:spcBef>
                <a:spcPct val="0"/>
              </a:spcBef>
            </a:pPr>
            <a:endParaRPr lang="en-US" altLang="en-US" baseline="0" dirty="0"/>
          </a:p>
          <a:p>
            <a:pPr marL="0" indent="0" eaLnBrk="1" hangingPunct="1">
              <a:spcBef>
                <a:spcPct val="0"/>
              </a:spcBef>
            </a:pPr>
            <a:endParaRPr lang="en-US" altLang="en-US" dirty="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301C39A-630C-4D72-91AA-754F29C901AE}" type="slidenum">
              <a:rPr lang="en-US" altLang="en-US" smtClean="0">
                <a:latin typeface="Arial" charset="0"/>
              </a:rPr>
              <a:pPr eaLnBrk="1" hangingPunct="1">
                <a:spcBef>
                  <a:spcPct val="0"/>
                </a:spcBef>
              </a:pPr>
              <a:t>29</a:t>
            </a:fld>
            <a:endParaRPr lang="en-US" alt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200" dirty="0"/>
              <a:t>Students taking the 6</a:t>
            </a:r>
            <a:r>
              <a:rPr lang="en-US" sz="1200" baseline="30000" dirty="0"/>
              <a:t>th</a:t>
            </a:r>
            <a:r>
              <a:rPr lang="en-US" sz="1200" baseline="0" dirty="0"/>
              <a:t>, 7</a:t>
            </a:r>
            <a:r>
              <a:rPr lang="en-US" sz="1200" baseline="30000" dirty="0"/>
              <a:t>th</a:t>
            </a:r>
            <a:r>
              <a:rPr lang="en-US" sz="1200" baseline="0" dirty="0"/>
              <a:t>, or 8</a:t>
            </a:r>
            <a:r>
              <a:rPr lang="en-US" sz="1200" baseline="30000" dirty="0"/>
              <a:t>th</a:t>
            </a:r>
            <a:r>
              <a:rPr lang="en-US" sz="1200" baseline="0" dirty="0"/>
              <a:t> grade r</a:t>
            </a:r>
            <a:r>
              <a:rPr lang="en-US" sz="1200" dirty="0"/>
              <a:t>eading test may encounter more rigorous fiction selections.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In this presentation,</a:t>
            </a:r>
            <a:r>
              <a:rPr lang="en-US" baseline="0" dirty="0"/>
              <a:t> the reading selections appear first. Slides containing skills and practice questions appear later and contain hyperlinks that will return to the referenced reading selection. Throughout this presentation, y</a:t>
            </a:r>
            <a:r>
              <a:rPr lang="en-US" sz="1200" kern="1200" dirty="0">
                <a:solidFill>
                  <a:schemeClr val="tx1"/>
                </a:solidFill>
                <a:latin typeface="+mn-lt"/>
                <a:ea typeface="+mn-ea"/>
                <a:cs typeface="+mn-cs"/>
              </a:rPr>
              <a:t>ou may use the back arrow to pause while you read and the forward arrow to resume the presentation when you are finished. </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eaLnBrk="1" fontAlgn="auto" hangingPunct="1">
              <a:spcBef>
                <a:spcPts val="0"/>
              </a:spcBef>
              <a:spcAft>
                <a:spcPts val="0"/>
              </a:spcAf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This selection is an excerpt from </a:t>
            </a:r>
            <a:r>
              <a:rPr lang="en-US" sz="1200" u="sng" dirty="0"/>
              <a:t>The</a:t>
            </a:r>
            <a:r>
              <a:rPr lang="en-US" sz="1200" u="sng" baseline="0" dirty="0"/>
              <a:t> Secret Garden</a:t>
            </a:r>
            <a:r>
              <a:rPr lang="en-US" sz="1200" dirty="0"/>
              <a:t>. This excerpt</a:t>
            </a:r>
            <a:r>
              <a:rPr lang="en-US" sz="1200" baseline="0" dirty="0"/>
              <a:t> should not </a:t>
            </a:r>
            <a:r>
              <a:rPr lang="en-US" sz="1200" dirty="0"/>
              <a:t>suggest that selections on the 6</a:t>
            </a:r>
            <a:r>
              <a:rPr lang="en-US" sz="1200" baseline="30000" dirty="0"/>
              <a:t>th</a:t>
            </a:r>
            <a:r>
              <a:rPr lang="en-US" sz="1200" dirty="0"/>
              <a:t>, 7</a:t>
            </a:r>
            <a:r>
              <a:rPr lang="en-US" sz="1200" baseline="30000" dirty="0"/>
              <a:t>th</a:t>
            </a:r>
            <a:r>
              <a:rPr lang="en-US" sz="1200" dirty="0"/>
              <a:t>, or 8</a:t>
            </a:r>
            <a:r>
              <a:rPr lang="en-US" sz="1200" baseline="30000" dirty="0"/>
              <a:t>th</a:t>
            </a:r>
            <a:r>
              <a:rPr lang="en-US" sz="1200" dirty="0"/>
              <a:t> grade reading tests are similar in difficulty, style, length, or content,</a:t>
            </a:r>
            <a:r>
              <a:rPr lang="en-US" sz="1200" baseline="0" dirty="0"/>
              <a:t> nor that the text in its entirety should be used in the classroom.</a:t>
            </a:r>
            <a:r>
              <a:rPr lang="en-US" sz="1200" dirty="0"/>
              <a:t> It is used as an example to provide context and to support questions that appear later in the presentation. Additionally,</a:t>
            </a:r>
            <a:r>
              <a:rPr lang="en-US" sz="1200" baseline="0" dirty="0"/>
              <a:t> t</a:t>
            </a:r>
            <a:r>
              <a:rPr lang="en-US" dirty="0"/>
              <a:t>he 6</a:t>
            </a:r>
            <a:r>
              <a:rPr lang="en-US" baseline="30000" dirty="0"/>
              <a:t>th</a:t>
            </a:r>
            <a:r>
              <a:rPr lang="en-US" dirty="0"/>
              <a:t>, 7</a:t>
            </a:r>
            <a:r>
              <a:rPr lang="en-US" baseline="30000" dirty="0"/>
              <a:t>th</a:t>
            </a:r>
            <a:r>
              <a:rPr lang="en-US" dirty="0"/>
              <a:t>, and 8</a:t>
            </a:r>
            <a:r>
              <a:rPr lang="en-US" baseline="30000" dirty="0"/>
              <a:t>th</a:t>
            </a:r>
            <a:r>
              <a:rPr lang="en-US" dirty="0"/>
              <a:t> grade reading assessments use selections approved by teacher committees</a:t>
            </a:r>
            <a:r>
              <a:rPr lang="en-US" baseline="0" dirty="0"/>
              <a:t> as appropriate for each specific grade level. Though this presentation provides examples for the middle school standards using the same reading selections, the Standards of Learning tests do not use the same reading selections across grade levels.</a:t>
            </a:r>
          </a:p>
          <a:p>
            <a:pPr eaLnBrk="1" fontAlgn="auto" hangingPunct="1">
              <a:spcBef>
                <a:spcPts val="0"/>
              </a:spcBef>
              <a:spcAft>
                <a:spcPts val="0"/>
              </a:spcAft>
              <a:defRPr/>
            </a:pPr>
            <a:endParaRPr lang="en-US" baseline="0" dirty="0"/>
          </a:p>
          <a:p>
            <a:pPr eaLnBrk="1" fontAlgn="auto" hangingPunct="1">
              <a:spcBef>
                <a:spcPts val="0"/>
              </a:spcBef>
              <a:spcAft>
                <a:spcPts val="0"/>
              </a:spcAft>
              <a:defRPr/>
            </a:pPr>
            <a:r>
              <a:rPr lang="en-US" baseline="0" dirty="0"/>
              <a:t>Please read the excerpt, which continues on the next slide.</a:t>
            </a:r>
            <a:endParaRPr lang="en-US" dirty="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C842D4E-1ED6-4AF5-916A-431D7C85A36F}" type="slidenum">
              <a:rPr lang="en-US" altLang="en-US" smtClean="0">
                <a:latin typeface="Arial" charset="0"/>
              </a:rPr>
              <a:pPr eaLnBrk="1" hangingPunct="1">
                <a:spcBef>
                  <a:spcPct val="0"/>
                </a:spcBef>
              </a:pPr>
              <a:t>3</a:t>
            </a:fld>
            <a:endParaRPr lang="en-US" altLang="en-US">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pPr>
            <a:r>
              <a:rPr lang="en-US" sz="1200" kern="1200" dirty="0">
                <a:solidFill>
                  <a:schemeClr val="tx1"/>
                </a:solidFill>
                <a:latin typeface="+mn-lt"/>
                <a:ea typeface="+mn-ea"/>
                <a:cs typeface="+mn-cs"/>
              </a:rPr>
              <a:t>This screen provides an</a:t>
            </a:r>
            <a:r>
              <a:rPr lang="en-US" sz="1200" kern="1200" baseline="0" dirty="0">
                <a:solidFill>
                  <a:schemeClr val="tx1"/>
                </a:solidFill>
                <a:latin typeface="+mn-lt"/>
                <a:ea typeface="+mn-ea"/>
                <a:cs typeface="+mn-cs"/>
              </a:rPr>
              <a:t> example of drawing conclusions and making inferences using the nonfiction article. Here a student is asked to make an inference from the last sentence of the article.</a:t>
            </a:r>
          </a:p>
          <a:p>
            <a:pPr marL="0" indent="0" eaLnBrk="1" hangingPunct="1">
              <a:spcBef>
                <a:spcPct val="0"/>
              </a:spcBef>
            </a:pPr>
            <a:endParaRPr lang="en-US" sz="1200" kern="1200" baseline="0" dirty="0">
              <a:solidFill>
                <a:schemeClr val="tx1"/>
              </a:solidFill>
              <a:latin typeface="+mn-lt"/>
              <a:ea typeface="+mn-ea"/>
              <a:cs typeface="+mn-cs"/>
            </a:endParaRPr>
          </a:p>
          <a:p>
            <a:pPr marL="0" indent="0" eaLnBrk="1" hangingPunct="1">
              <a:spcBef>
                <a:spcPct val="0"/>
              </a:spcBef>
            </a:pPr>
            <a:r>
              <a:rPr lang="en-US" sz="1200" kern="1200" baseline="0" dirty="0">
                <a:solidFill>
                  <a:schemeClr val="tx1"/>
                </a:solidFill>
                <a:latin typeface="+mn-lt"/>
                <a:ea typeface="+mn-ea"/>
                <a:cs typeface="+mn-cs"/>
              </a:rPr>
              <a:t>The answer is shown on the screen. </a:t>
            </a:r>
          </a:p>
          <a:p>
            <a:pPr marL="457200" indent="-457200" eaLnBrk="1" hangingPunct="1">
              <a:spcBef>
                <a:spcPct val="0"/>
              </a:spcBef>
            </a:pPr>
            <a:endParaRPr lang="en-US" altLang="en-US" dirty="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301C39A-630C-4D72-91AA-754F29C901AE}" type="slidenum">
              <a:rPr lang="en-US" altLang="en-US" smtClean="0">
                <a:latin typeface="Arial" charset="0"/>
              </a:rPr>
              <a:pPr eaLnBrk="1" hangingPunct="1">
                <a:spcBef>
                  <a:spcPct val="0"/>
                </a:spcBef>
              </a:pPr>
              <a:t>30</a:t>
            </a:fld>
            <a:endParaRPr lang="en-US" altLang="en-US">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pPr>
            <a:r>
              <a:rPr lang="en-US" sz="1200" kern="1200" baseline="0" dirty="0">
                <a:solidFill>
                  <a:schemeClr val="tx1"/>
                </a:solidFill>
                <a:latin typeface="+mn-lt"/>
                <a:ea typeface="+mn-ea"/>
                <a:cs typeface="+mn-cs"/>
              </a:rPr>
              <a:t>This is an example of a question that asks students to draw a conclusion using both of the texts in the paired selection. </a:t>
            </a:r>
          </a:p>
          <a:p>
            <a:pPr marL="0" indent="0" eaLnBrk="1" hangingPunct="1">
              <a:spcBef>
                <a:spcPct val="0"/>
              </a:spcBef>
            </a:pPr>
            <a:endParaRPr lang="en-US" sz="1200" kern="1200" baseline="0" dirty="0">
              <a:solidFill>
                <a:schemeClr val="tx1"/>
              </a:solidFill>
              <a:latin typeface="+mn-lt"/>
              <a:ea typeface="+mn-ea"/>
              <a:cs typeface="+mn-cs"/>
            </a:endParaRPr>
          </a:p>
          <a:p>
            <a:pPr marL="0" indent="0" eaLnBrk="1" hangingPunct="1">
              <a:spcBef>
                <a:spcPct val="0"/>
              </a:spcBef>
            </a:pPr>
            <a:r>
              <a:rPr lang="en-US" sz="1200" kern="1200" baseline="0" dirty="0">
                <a:solidFill>
                  <a:schemeClr val="tx1"/>
                </a:solidFill>
                <a:latin typeface="+mn-lt"/>
                <a:ea typeface="+mn-ea"/>
                <a:cs typeface="+mn-cs"/>
              </a:rPr>
              <a:t>The answer is shown on the screen. </a:t>
            </a:r>
          </a:p>
          <a:p>
            <a:pPr marL="457200" indent="-457200" eaLnBrk="1" hangingPunct="1">
              <a:spcBef>
                <a:spcPct val="0"/>
              </a:spcBef>
            </a:pPr>
            <a:endParaRPr lang="en-US" altLang="en-US" dirty="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301C39A-630C-4D72-91AA-754F29C901AE}" type="slidenum">
              <a:rPr lang="en-US" altLang="en-US" smtClean="0">
                <a:latin typeface="Arial" charset="0"/>
              </a:rPr>
              <a:pPr eaLnBrk="1" hangingPunct="1">
                <a:spcBef>
                  <a:spcPct val="0"/>
                </a:spcBef>
              </a:pPr>
              <a:t>31</a:t>
            </a:fld>
            <a:endParaRPr lang="en-US" altLang="en-US">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pPr>
            <a:r>
              <a:rPr lang="en-US" sz="1200" kern="1200" dirty="0">
                <a:solidFill>
                  <a:schemeClr val="tx1"/>
                </a:solidFill>
                <a:latin typeface="+mn-lt"/>
                <a:ea typeface="+mn-ea"/>
                <a:cs typeface="+mn-cs"/>
              </a:rPr>
              <a:t>This screen shows a final example for drawing conclusions and making inferences. This example also</a:t>
            </a:r>
            <a:r>
              <a:rPr lang="en-US" sz="1200" kern="1200" baseline="0" dirty="0">
                <a:solidFill>
                  <a:schemeClr val="tx1"/>
                </a:solidFill>
                <a:latin typeface="+mn-lt"/>
                <a:ea typeface="+mn-ea"/>
                <a:cs typeface="+mn-cs"/>
              </a:rPr>
              <a:t> asks students to use both texts from the paired selection in order to draw a conclusion. Click on the hyperlink to return to the paired selection. </a:t>
            </a:r>
          </a:p>
          <a:p>
            <a:pPr marL="0" indent="0" eaLnBrk="1" hangingPunct="1">
              <a:spcBef>
                <a:spcPct val="0"/>
              </a:spcBef>
            </a:pPr>
            <a:endParaRPr lang="en-US" sz="1200" kern="1200" baseline="0" dirty="0">
              <a:solidFill>
                <a:schemeClr val="tx1"/>
              </a:solidFill>
              <a:latin typeface="+mn-lt"/>
              <a:ea typeface="+mn-ea"/>
              <a:cs typeface="+mn-cs"/>
            </a:endParaRPr>
          </a:p>
          <a:p>
            <a:pPr marL="0" indent="0" eaLnBrk="1" hangingPunct="1">
              <a:spcBef>
                <a:spcPct val="0"/>
              </a:spcBef>
            </a:pPr>
            <a:r>
              <a:rPr lang="en-US" sz="1200" kern="1200" baseline="0" dirty="0">
                <a:solidFill>
                  <a:schemeClr val="tx1"/>
                </a:solidFill>
                <a:latin typeface="+mn-lt"/>
                <a:ea typeface="+mn-ea"/>
                <a:cs typeface="+mn-cs"/>
              </a:rPr>
              <a:t>The answer is shown on the screen. </a:t>
            </a:r>
          </a:p>
          <a:p>
            <a:pPr marL="457200" indent="-457200" eaLnBrk="1" hangingPunct="1">
              <a:spcBef>
                <a:spcPct val="0"/>
              </a:spcBef>
            </a:pPr>
            <a:endParaRPr lang="en-US" altLang="en-US" dirty="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301C39A-630C-4D72-91AA-754F29C901AE}" type="slidenum">
              <a:rPr lang="en-US" altLang="en-US" smtClean="0">
                <a:latin typeface="Arial" charset="0"/>
              </a:rPr>
              <a:pPr eaLnBrk="1" hangingPunct="1">
                <a:spcBef>
                  <a:spcPct val="0"/>
                </a:spcBef>
              </a:pPr>
              <a:t>32</a:t>
            </a:fld>
            <a:endParaRPr lang="en-US" altLang="en-US">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0" indent="0" eaLnBrk="1" fontAlgn="auto" hangingPunct="1">
              <a:spcBef>
                <a:spcPts val="0"/>
              </a:spcBef>
              <a:spcAft>
                <a:spcPts val="0"/>
              </a:spcAft>
              <a:defRPr/>
            </a:pPr>
            <a:r>
              <a:rPr lang="en-US" baseline="0" dirty="0"/>
              <a:t>Here are suggestions for practice with drawing conclusions and making inferences. </a:t>
            </a:r>
          </a:p>
          <a:p>
            <a:pPr marL="0" indent="0" eaLnBrk="1" fontAlgn="auto" hangingPunct="1">
              <a:spcBef>
                <a:spcPts val="0"/>
              </a:spcBef>
              <a:spcAft>
                <a:spcPts val="0"/>
              </a:spcAft>
              <a:defRPr/>
            </a:pPr>
            <a:endParaRPr lang="en-US" baseline="0" dirty="0"/>
          </a:p>
          <a:p>
            <a:pPr marL="0" indent="0" eaLnBrk="1" fontAlgn="auto" hangingPunct="1">
              <a:spcBef>
                <a:spcPts val="0"/>
              </a:spcBef>
              <a:spcAft>
                <a:spcPts val="0"/>
              </a:spcAft>
              <a:defRPr/>
            </a:pPr>
            <a:r>
              <a:rPr lang="en-US" baseline="0" dirty="0"/>
              <a:t>The examples provided can be used with grade-level appropriate texts. This is only a sample of how students may practice drawing conclusions and making inferences.</a:t>
            </a:r>
            <a:endParaRPr lang="en-US" dirty="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08F146B-2FEF-46EF-834B-C03EB41A8A9B}" type="slidenum">
              <a:rPr lang="en-US" altLang="en-US" smtClean="0">
                <a:latin typeface="Arial" charset="0"/>
              </a:rPr>
              <a:pPr eaLnBrk="1" hangingPunct="1">
                <a:spcBef>
                  <a:spcPct val="0"/>
                </a:spcBef>
              </a:pPr>
              <a:t>33</a:t>
            </a:fld>
            <a:endParaRPr lang="en-US" altLang="en-US">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457200" eaLnBrk="1" hangingPunct="1">
              <a:spcBef>
                <a:spcPct val="0"/>
              </a:spcBef>
            </a:pPr>
            <a:r>
              <a:rPr lang="en-US" sz="1200" kern="1200" dirty="0">
                <a:solidFill>
                  <a:schemeClr val="tx1"/>
                </a:solidFill>
                <a:latin typeface="+mn-lt"/>
                <a:ea typeface="+mn-ea"/>
                <a:cs typeface="+mn-cs"/>
              </a:rPr>
              <a:t>This screen highlights the standards where students are asked to demonstrate comprehension</a:t>
            </a:r>
            <a:r>
              <a:rPr lang="en-US" sz="1200" kern="1200" baseline="0" dirty="0">
                <a:solidFill>
                  <a:schemeClr val="tx1"/>
                </a:solidFill>
                <a:latin typeface="+mn-lt"/>
                <a:ea typeface="+mn-ea"/>
                <a:cs typeface="+mn-cs"/>
              </a:rPr>
              <a:t> of fictional texts, including narrative nonfiction and poetry, by analyzing plot elements. Students especially need more practice determining character traits and changes in a character’s attitude, as well as analyzing the effect of specific literary elements on the plot or conflict. For example, the setting in a story may have a direct effect on the events in the plot, or it may contribute to the resolution of the conflict. Middle school students need to be able to move beyond simply identifying when and where a story takes place, who is there, and what happens; they should demonstrate understanding of how all of the story elements work together in order to create a whole text. </a:t>
            </a:r>
            <a:endParaRPr lang="en-US" sz="1200" kern="1200" dirty="0">
              <a:solidFill>
                <a:schemeClr val="tx1"/>
              </a:solidFill>
              <a:latin typeface="+mn-lt"/>
              <a:ea typeface="+mn-ea"/>
              <a:cs typeface="+mn-cs"/>
            </a:endParaRPr>
          </a:p>
          <a:p>
            <a:pPr marL="0" indent="-457200" eaLnBrk="1" hangingPunct="1">
              <a:spcBef>
                <a:spcPct val="0"/>
              </a:spcBef>
            </a:pPr>
            <a:endParaRPr lang="en-US" altLang="en-US" dirty="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301C39A-630C-4D72-91AA-754F29C901AE}" type="slidenum">
              <a:rPr lang="en-US" altLang="en-US" smtClean="0">
                <a:latin typeface="Arial" charset="0"/>
              </a:rPr>
              <a:pPr eaLnBrk="1" hangingPunct="1">
                <a:spcBef>
                  <a:spcPct val="0"/>
                </a:spcBef>
              </a:pPr>
              <a:t>34</a:t>
            </a:fld>
            <a:endParaRPr lang="en-US" altLang="en-US">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pPr>
            <a:r>
              <a:rPr lang="en-US" altLang="en-US" dirty="0"/>
              <a:t>In this example item, a</a:t>
            </a:r>
            <a:r>
              <a:rPr lang="en-US" altLang="en-US" baseline="0" dirty="0"/>
              <a:t> student is asked to identify the information that the author includes in order to reveal one of Mary’s character traits. In the stem, the student is told that Mary is an independent person. The student must then decide which specific piece best shows this independence.</a:t>
            </a:r>
          </a:p>
          <a:p>
            <a:pPr marL="457200" indent="-457200" eaLnBrk="1" hangingPunct="1">
              <a:spcBef>
                <a:spcPct val="0"/>
              </a:spcBef>
            </a:pPr>
            <a:endParaRPr lang="en-US" altLang="en-US" baseline="0" dirty="0"/>
          </a:p>
          <a:p>
            <a:pPr marL="457200" indent="-457200" eaLnBrk="1" hangingPunct="1">
              <a:spcBef>
                <a:spcPct val="0"/>
              </a:spcBef>
            </a:pPr>
            <a:r>
              <a:rPr lang="en-US" altLang="en-US" baseline="0" dirty="0"/>
              <a:t>The answer is shown on the screen. </a:t>
            </a:r>
            <a:endParaRPr lang="en-US" altLang="en-US" dirty="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301C39A-630C-4D72-91AA-754F29C901AE}" type="slidenum">
              <a:rPr lang="en-US" altLang="en-US" smtClean="0">
                <a:latin typeface="Arial" charset="0"/>
              </a:rPr>
              <a:pPr eaLnBrk="1" hangingPunct="1">
                <a:spcBef>
                  <a:spcPct val="0"/>
                </a:spcBef>
              </a:pPr>
              <a:t>35</a:t>
            </a:fld>
            <a:endParaRPr lang="en-US" altLang="en-US">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457200" eaLnBrk="1" hangingPunct="1">
              <a:spcBef>
                <a:spcPct val="0"/>
              </a:spcBef>
            </a:pPr>
            <a:r>
              <a:rPr lang="en-US" altLang="en-US" dirty="0"/>
              <a:t>This question</a:t>
            </a:r>
            <a:r>
              <a:rPr lang="en-US" altLang="en-US" baseline="0" dirty="0"/>
              <a:t> offers additional practice with analyzing language that reveals a character’s traits. Here, the student must return to the poem in order to decide which stanza best reveals the speaker’s patience. The answer is shown on the screen. </a:t>
            </a:r>
            <a:endParaRPr lang="en-US" altLang="en-US" dirty="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301C39A-630C-4D72-91AA-754F29C901AE}" type="slidenum">
              <a:rPr lang="en-US" altLang="en-US" smtClean="0">
                <a:latin typeface="Arial" charset="0"/>
              </a:rPr>
              <a:pPr eaLnBrk="1" hangingPunct="1">
                <a:spcBef>
                  <a:spcPct val="0"/>
                </a:spcBef>
              </a:pPr>
              <a:t>36</a:t>
            </a:fld>
            <a:endParaRPr lang="en-US" altLang="en-US">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457200" eaLnBrk="1" hangingPunct="1">
              <a:spcBef>
                <a:spcPct val="0"/>
              </a:spcBef>
            </a:pPr>
            <a:r>
              <a:rPr lang="en-US" sz="1200" kern="1200" baseline="0" dirty="0">
                <a:solidFill>
                  <a:schemeClr val="tx1"/>
                </a:solidFill>
                <a:latin typeface="+mn-lt"/>
                <a:ea typeface="+mn-ea"/>
                <a:cs typeface="+mn-cs"/>
              </a:rPr>
              <a:t>In this example, students must make a connection between the description of the setting and what that description must mean about the character. The line from the poem states: It has been hours. Or days. Or weeks. Why would the poet describe the time in this way? </a:t>
            </a:r>
          </a:p>
          <a:p>
            <a:pPr marL="0" indent="-457200" eaLnBrk="1" hangingPunct="1">
              <a:spcBef>
                <a:spcPct val="0"/>
              </a:spcBef>
            </a:pPr>
            <a:endParaRPr lang="en-US" sz="1200" kern="1200" baseline="0" dirty="0">
              <a:solidFill>
                <a:schemeClr val="tx1"/>
              </a:solidFill>
              <a:latin typeface="+mn-lt"/>
              <a:ea typeface="+mn-ea"/>
              <a:cs typeface="+mn-cs"/>
            </a:endParaRPr>
          </a:p>
          <a:p>
            <a:pPr marL="0" indent="-457200" eaLnBrk="1" hangingPunct="1">
              <a:spcBef>
                <a:spcPct val="0"/>
              </a:spcBef>
            </a:pPr>
            <a:r>
              <a:rPr lang="en-US" sz="1200" kern="1200" baseline="0" dirty="0">
                <a:solidFill>
                  <a:schemeClr val="tx1"/>
                </a:solidFill>
                <a:latin typeface="+mn-lt"/>
                <a:ea typeface="+mn-ea"/>
                <a:cs typeface="+mn-cs"/>
              </a:rPr>
              <a:t>The answer is shown on the screen. </a:t>
            </a:r>
          </a:p>
          <a:p>
            <a:pPr marL="457200" indent="-457200" eaLnBrk="1" hangingPunct="1">
              <a:spcBef>
                <a:spcPct val="0"/>
              </a:spcBef>
            </a:pPr>
            <a:endParaRPr lang="en-US" altLang="en-US" dirty="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301C39A-630C-4D72-91AA-754F29C901AE}" type="slidenum">
              <a:rPr lang="en-US" altLang="en-US" smtClean="0">
                <a:latin typeface="Arial" charset="0"/>
              </a:rPr>
              <a:pPr eaLnBrk="1" hangingPunct="1">
                <a:spcBef>
                  <a:spcPct val="0"/>
                </a:spcBef>
              </a:pPr>
              <a:t>37</a:t>
            </a:fld>
            <a:endParaRPr lang="en-US" altLang="en-US">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This screen provides additional</a:t>
            </a:r>
            <a:r>
              <a:rPr lang="en-US" altLang="en-US" baseline="0" dirty="0"/>
              <a:t> suggestions for practice with plot elements. </a:t>
            </a:r>
          </a:p>
          <a:p>
            <a:pPr eaLnBrk="1" hangingPunct="1">
              <a:spcBef>
                <a:spcPct val="0"/>
              </a:spcBef>
            </a:pPr>
            <a:endParaRPr lang="en-US" altLang="en-US" dirty="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2CBB89F-85DE-45D8-8378-B3D4F09DFE53}" type="slidenum">
              <a:rPr lang="en-US" altLang="en-US" smtClean="0">
                <a:latin typeface="Arial" charset="0"/>
              </a:rPr>
              <a:pPr eaLnBrk="1" hangingPunct="1">
                <a:spcBef>
                  <a:spcPct val="0"/>
                </a:spcBef>
              </a:pPr>
              <a:t>38</a:t>
            </a:fld>
            <a:endParaRPr lang="en-US" altLang="en-US">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457200" eaLnBrk="1" hangingPunct="1">
              <a:spcBef>
                <a:spcPct val="0"/>
              </a:spcBef>
            </a:pPr>
            <a:r>
              <a:rPr lang="en-US" altLang="en-US" dirty="0"/>
              <a:t>Data</a:t>
            </a:r>
            <a:r>
              <a:rPr lang="en-US" altLang="en-US" baseline="0" dirty="0"/>
              <a:t> from the 2013-2014 reading test suggest that students in grades 6, 7, and 8 may also benefit from additional practice identifying and analyzing cause and effect relationships. </a:t>
            </a:r>
            <a:endParaRPr lang="en-US" altLang="en-US" dirty="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301C39A-630C-4D72-91AA-754F29C901AE}" type="slidenum">
              <a:rPr lang="en-US" altLang="en-US" smtClean="0">
                <a:latin typeface="Arial" charset="0"/>
              </a:rPr>
              <a:pPr eaLnBrk="1" hangingPunct="1">
                <a:spcBef>
                  <a:spcPct val="0"/>
                </a:spcBef>
              </a:pPr>
              <a:t>39</a:t>
            </a:fld>
            <a:endParaRPr lang="en-US" altLang="en-US">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No</a:t>
            </a:r>
            <a:r>
              <a:rPr lang="en-US" baseline="0" dirty="0"/>
              <a:t> audio.</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8204340B-1F6B-4D79-BFE6-F31CFB72C8FA}" type="slidenum">
              <a:rPr lang="en-US" smtClean="0"/>
              <a:pPr>
                <a:defRPr/>
              </a:pPr>
              <a:t>4</a:t>
            </a:fld>
            <a:endParaRPr lang="en-US"/>
          </a:p>
        </p:txBody>
      </p:sp>
    </p:spTree>
    <p:extLst>
      <p:ext uri="{BB962C8B-B14F-4D97-AF65-F5344CB8AC3E}">
        <p14:creationId xmlns:p14="http://schemas.microsoft.com/office/powerpoint/2010/main" val="4374482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aseline="0" dirty="0"/>
              <a:t>This and the following screen show examples of cause and effect questions using the Web page “Geo-caching and GPS Activities.”</a:t>
            </a:r>
          </a:p>
          <a:p>
            <a:pPr eaLnBrk="1" hangingPunct="1">
              <a:spcBef>
                <a:spcPct val="0"/>
              </a:spcBef>
            </a:pPr>
            <a:endParaRPr lang="en-US" altLang="en-US" baseline="0" dirty="0"/>
          </a:p>
          <a:p>
            <a:pPr eaLnBrk="1" hangingPunct="1">
              <a:spcBef>
                <a:spcPct val="0"/>
              </a:spcBef>
            </a:pPr>
            <a:r>
              <a:rPr lang="en-US" altLang="en-US" baseline="0" dirty="0"/>
              <a:t>The examples show this standard as it could be tested using a drag-and-drop technology-enhanced item. Students would click and drag the appropriate circles to the graphic organizer. Notice that this item provides the cause and asks for the two effects.  The answers are shown on the screen.</a:t>
            </a:r>
            <a:endParaRPr lang="en-US" altLang="en-US" b="1" i="0" dirty="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B2F3D26-73FA-4313-B456-F7B86EE1626A}" type="slidenum">
              <a:rPr lang="en-US" altLang="en-US" smtClean="0">
                <a:latin typeface="Arial" charset="0"/>
              </a:rPr>
              <a:pPr eaLnBrk="1" hangingPunct="1">
                <a:spcBef>
                  <a:spcPct val="0"/>
                </a:spcBef>
              </a:pPr>
              <a:t>40</a:t>
            </a:fld>
            <a:endParaRPr lang="en-US" altLang="en-US">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aseline="0" dirty="0"/>
              <a:t>This is an additional example of a drag-and-drop TEI. For this item, students are given the effect, and they must identify the cause. The following four slides provide additional information about the correct answer as well as the incorrect choices. </a:t>
            </a:r>
          </a:p>
          <a:p>
            <a:pPr eaLnBrk="1" hangingPunct="1">
              <a:spcBef>
                <a:spcPct val="0"/>
              </a:spcBef>
            </a:pPr>
            <a:endParaRPr lang="en-US" altLang="en-US" b="1" i="0" baseline="0" dirty="0"/>
          </a:p>
          <a:p>
            <a:pPr eaLnBrk="1" hangingPunct="1">
              <a:spcBef>
                <a:spcPct val="0"/>
              </a:spcBef>
            </a:pPr>
            <a:r>
              <a:rPr lang="en-US" altLang="en-US" b="0" i="0" baseline="0" dirty="0"/>
              <a:t>The answer to the question is shown on the screen.</a:t>
            </a:r>
            <a:endParaRPr lang="en-US" altLang="en-US" b="0" i="0" dirty="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B2F3D26-73FA-4313-B456-F7B86EE1626A}" type="slidenum">
              <a:rPr lang="en-US" altLang="en-US" smtClean="0">
                <a:latin typeface="Arial" charset="0"/>
              </a:rPr>
              <a:pPr eaLnBrk="1" hangingPunct="1">
                <a:spcBef>
                  <a:spcPct val="0"/>
                </a:spcBef>
              </a:pPr>
              <a:t>41</a:t>
            </a:fld>
            <a:endParaRPr lang="en-US" altLang="en-US">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“A small piece of paper has been left</a:t>
            </a:r>
            <a:r>
              <a:rPr lang="en-US" baseline="0" dirty="0"/>
              <a:t> on the trail,” is not the correct answer.  </a:t>
            </a:r>
            <a:r>
              <a:rPr lang="en-US" dirty="0" err="1"/>
              <a:t>Geocachers</a:t>
            </a:r>
            <a:r>
              <a:rPr lang="en-US" dirty="0"/>
              <a:t> are encouraged to clean up after themselves and others, if necessary. A </a:t>
            </a:r>
            <a:r>
              <a:rPr lang="en-US" dirty="0" err="1"/>
              <a:t>geocacher</a:t>
            </a:r>
            <a:r>
              <a:rPr lang="en-US" dirty="0"/>
              <a:t> could easily pick up a small piece of trash instead of notifying park staff.</a:t>
            </a:r>
            <a:r>
              <a:rPr lang="en-US" baseline="0" dirty="0"/>
              <a:t> </a:t>
            </a:r>
            <a:r>
              <a:rPr lang="en-US" dirty="0"/>
              <a:t>This is not the correct answer. </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B2F3D26-73FA-4313-B456-F7B86EE1626A}" type="slidenum">
              <a:rPr lang="en-US" altLang="en-US" smtClean="0">
                <a:latin typeface="Arial" charset="0"/>
              </a:rPr>
              <a:pPr eaLnBrk="1" hangingPunct="1">
                <a:spcBef>
                  <a:spcPct val="0"/>
                </a:spcBef>
              </a:pPr>
              <a:t>42</a:t>
            </a:fld>
            <a:endParaRPr lang="en-US" altLang="en-US">
              <a:latin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 A sign states</a:t>
            </a:r>
            <a:r>
              <a:rPr lang="en-US" baseline="0" dirty="0"/>
              <a:t> that an area is not safe to enter,” is not the correct answer choice.  </a:t>
            </a:r>
            <a:r>
              <a:rPr lang="en-US" dirty="0"/>
              <a:t>According to the website, signs are posted to give </a:t>
            </a:r>
            <a:r>
              <a:rPr lang="en-US" dirty="0" err="1"/>
              <a:t>geocachers</a:t>
            </a:r>
            <a:r>
              <a:rPr lang="en-US" dirty="0"/>
              <a:t> important information. Park staff are aware of these safety precautions posted on signs. A</a:t>
            </a:r>
            <a:r>
              <a:rPr lang="en-US" baseline="0" dirty="0"/>
              <a:t> </a:t>
            </a:r>
            <a:r>
              <a:rPr lang="en-US" baseline="0" dirty="0" err="1"/>
              <a:t>geocacher</a:t>
            </a:r>
            <a:r>
              <a:rPr lang="en-US" baseline="0" dirty="0"/>
              <a:t> should continue enjoying the outdoors in other locations. </a:t>
            </a:r>
            <a:r>
              <a:rPr lang="en-US" dirty="0"/>
              <a:t>This is not the correct answer. </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B2F3D26-73FA-4313-B456-F7B86EE1626A}" type="slidenum">
              <a:rPr lang="en-US" altLang="en-US" smtClean="0">
                <a:latin typeface="Arial" charset="0"/>
              </a:rPr>
              <a:pPr eaLnBrk="1" hangingPunct="1">
                <a:spcBef>
                  <a:spcPct val="0"/>
                </a:spcBef>
              </a:pPr>
              <a:t>43</a:t>
            </a:fld>
            <a:endParaRPr lang="en-US" altLang="en-US">
              <a:latin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“A pile</a:t>
            </a:r>
            <a:r>
              <a:rPr lang="en-US" baseline="0" dirty="0"/>
              <a:t> of leaves and branches appears to be a good place to bury a cache,” is also not the correct answer choice.  </a:t>
            </a:r>
            <a:r>
              <a:rPr lang="en-US" dirty="0"/>
              <a:t>A reader knows from</a:t>
            </a:r>
            <a:r>
              <a:rPr lang="en-US" baseline="0" dirty="0"/>
              <a:t> the Web site that caches </a:t>
            </a:r>
            <a:r>
              <a:rPr lang="en-US" dirty="0"/>
              <a:t>should never be buried, and </a:t>
            </a:r>
            <a:r>
              <a:rPr lang="en-US" dirty="0" err="1"/>
              <a:t>geocachers</a:t>
            </a:r>
            <a:r>
              <a:rPr lang="en-US" dirty="0"/>
              <a:t> should not disturb the park ground. A </a:t>
            </a:r>
            <a:r>
              <a:rPr lang="en-US" dirty="0" err="1"/>
              <a:t>geocacher</a:t>
            </a:r>
            <a:r>
              <a:rPr lang="en-US" dirty="0"/>
              <a:t> would follow the rules for </a:t>
            </a:r>
            <a:r>
              <a:rPr lang="en-US" dirty="0" err="1"/>
              <a:t>geocaching</a:t>
            </a:r>
            <a:r>
              <a:rPr lang="en-US" dirty="0"/>
              <a:t> and would not need to notify park staff. This is not the correct answer. </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B2F3D26-73FA-4313-B456-F7B86EE1626A}" type="slidenum">
              <a:rPr lang="en-US" altLang="en-US" smtClean="0">
                <a:latin typeface="Arial" charset="0"/>
              </a:rPr>
              <a:pPr eaLnBrk="1" hangingPunct="1">
                <a:spcBef>
                  <a:spcPct val="0"/>
                </a:spcBef>
              </a:pPr>
              <a:t>44</a:t>
            </a:fld>
            <a:endParaRPr lang="en-US" altLang="en-US">
              <a:latin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a:t>“A large tree has fallen and is blocking an existing trail,” is the correct answer.  A reader should understand that a large tree fallen across a trail may</a:t>
            </a:r>
            <a:r>
              <a:rPr lang="en-US" baseline="0" dirty="0"/>
              <a:t> create an unsafe area for people in the park, and it is also unsafe for a </a:t>
            </a:r>
            <a:r>
              <a:rPr lang="en-US" baseline="0" dirty="0" err="1"/>
              <a:t>geocacher</a:t>
            </a:r>
            <a:r>
              <a:rPr lang="en-US" baseline="0" dirty="0"/>
              <a:t> to move the tree. Instead, park staff should be notified so that they can maintain the trails correctly. </a:t>
            </a:r>
            <a:endParaRPr lang="en-US" dirty="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B2F3D26-73FA-4313-B456-F7B86EE1626A}" type="slidenum">
              <a:rPr lang="en-US" altLang="en-US" smtClean="0">
                <a:latin typeface="Arial" charset="0"/>
              </a:rPr>
              <a:pPr eaLnBrk="1" hangingPunct="1">
                <a:spcBef>
                  <a:spcPct val="0"/>
                </a:spcBef>
              </a:pPr>
              <a:t>45</a:t>
            </a:fld>
            <a:endParaRPr lang="en-US" altLang="en-US">
              <a:latin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aseline="0" dirty="0"/>
              <a:t>In this example, students are asked to determine the cause of a given effect. Click on the hyperlink to return to the full text. </a:t>
            </a:r>
          </a:p>
          <a:p>
            <a:pPr eaLnBrk="1" hangingPunct="1">
              <a:spcBef>
                <a:spcPct val="0"/>
              </a:spcBef>
            </a:pPr>
            <a:endParaRPr lang="en-US" altLang="en-US" baseline="0" dirty="0"/>
          </a:p>
          <a:p>
            <a:pPr eaLnBrk="1" hangingPunct="1">
              <a:spcBef>
                <a:spcPct val="0"/>
              </a:spcBef>
            </a:pPr>
            <a:r>
              <a:rPr lang="en-US" altLang="en-US" baseline="0" dirty="0"/>
              <a:t>The answer to the question is shown on the screen.</a:t>
            </a:r>
          </a:p>
          <a:p>
            <a:pPr eaLnBrk="1" hangingPunct="1">
              <a:spcBef>
                <a:spcPct val="0"/>
              </a:spcBef>
            </a:pPr>
            <a:endParaRPr lang="en-US" altLang="en-US" dirty="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2CBB89F-85DE-45D8-8378-B3D4F09DFE53}" type="slidenum">
              <a:rPr lang="en-US" altLang="en-US" smtClean="0">
                <a:latin typeface="Arial" charset="0"/>
              </a:rPr>
              <a:pPr eaLnBrk="1" hangingPunct="1">
                <a:spcBef>
                  <a:spcPct val="0"/>
                </a:spcBef>
              </a:pPr>
              <a:t>46</a:t>
            </a:fld>
            <a:endParaRPr lang="en-US" altLang="en-US">
              <a:latin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This screen provides an additional example of</a:t>
            </a:r>
            <a:r>
              <a:rPr lang="en-US" altLang="en-US" baseline="0" dirty="0"/>
              <a:t> a </a:t>
            </a:r>
            <a:r>
              <a:rPr lang="en-US" altLang="en-US" dirty="0"/>
              <a:t>cause</a:t>
            </a:r>
            <a:r>
              <a:rPr lang="en-US" altLang="en-US" baseline="0" dirty="0"/>
              <a:t> and effect question using the example Web site. Click on the hyperlink to return to the full text.  </a:t>
            </a:r>
          </a:p>
          <a:p>
            <a:pPr eaLnBrk="1" hangingPunct="1">
              <a:spcBef>
                <a:spcPct val="0"/>
              </a:spcBef>
            </a:pPr>
            <a:r>
              <a:rPr lang="en-US" altLang="en-US" baseline="0" dirty="0"/>
              <a:t>The answer is shown on the screen.</a:t>
            </a:r>
          </a:p>
          <a:p>
            <a:pPr eaLnBrk="1" hangingPunct="1">
              <a:spcBef>
                <a:spcPct val="0"/>
              </a:spcBef>
            </a:pPr>
            <a:endParaRPr lang="en-US" altLang="en-US" dirty="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2CBB89F-85DE-45D8-8378-B3D4F09DFE53}" type="slidenum">
              <a:rPr lang="en-US" altLang="en-US" smtClean="0">
                <a:latin typeface="Arial" charset="0"/>
              </a:rPr>
              <a:pPr eaLnBrk="1" hangingPunct="1">
                <a:spcBef>
                  <a:spcPct val="0"/>
                </a:spcBef>
              </a:pPr>
              <a:t>47</a:t>
            </a:fld>
            <a:endParaRPr lang="en-US" altLang="en-US">
              <a:latin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As a final example for cause and effect, this</a:t>
            </a:r>
            <a:r>
              <a:rPr lang="en-US" altLang="en-US" baseline="0" dirty="0"/>
              <a:t> question asks students to choose the word that signals a cause and effect relationship rather than determine the cause or the effect. </a:t>
            </a:r>
          </a:p>
          <a:p>
            <a:pPr eaLnBrk="1" hangingPunct="1">
              <a:spcBef>
                <a:spcPct val="0"/>
              </a:spcBef>
            </a:pPr>
            <a:endParaRPr lang="en-US" altLang="en-US" baseline="0" dirty="0"/>
          </a:p>
          <a:p>
            <a:pPr eaLnBrk="1" hangingPunct="1">
              <a:spcBef>
                <a:spcPct val="0"/>
              </a:spcBef>
            </a:pPr>
            <a:r>
              <a:rPr lang="en-US" altLang="en-US" baseline="0" dirty="0"/>
              <a:t>The answer is shown on the screen.</a:t>
            </a:r>
          </a:p>
          <a:p>
            <a:pPr eaLnBrk="1" hangingPunct="1">
              <a:spcBef>
                <a:spcPct val="0"/>
              </a:spcBef>
            </a:pPr>
            <a:endParaRPr lang="en-US" altLang="en-US" dirty="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2CBB89F-85DE-45D8-8378-B3D4F09DFE53}" type="slidenum">
              <a:rPr lang="en-US" altLang="en-US" smtClean="0">
                <a:latin typeface="Arial" charset="0"/>
              </a:rPr>
              <a:pPr eaLnBrk="1" hangingPunct="1">
                <a:spcBef>
                  <a:spcPct val="0"/>
                </a:spcBef>
              </a:pPr>
              <a:t>48</a:t>
            </a:fld>
            <a:endParaRPr lang="en-US" altLang="en-US">
              <a:latin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This screen provides additional</a:t>
            </a:r>
            <a:r>
              <a:rPr lang="en-US" altLang="en-US" baseline="0" dirty="0"/>
              <a:t> suggestions for practice with identifying cause and effect relationships. </a:t>
            </a:r>
            <a:endParaRPr lang="en-US" altLang="en-US" dirty="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2CBB89F-85DE-45D8-8378-B3D4F09DFE53}" type="slidenum">
              <a:rPr lang="en-US" altLang="en-US" smtClean="0">
                <a:latin typeface="Arial" charset="0"/>
              </a:rPr>
              <a:pPr eaLnBrk="1" hangingPunct="1">
                <a:spcBef>
                  <a:spcPct val="0"/>
                </a:spcBef>
              </a:pPr>
              <a:t>49</a:t>
            </a:fld>
            <a:endParaRPr lang="en-US" altLang="en-US">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200" dirty="0"/>
              <a:t>Students taking the Grade</a:t>
            </a:r>
            <a:r>
              <a:rPr lang="en-US" sz="1200" baseline="0" dirty="0"/>
              <a:t> 6, Grade 7, or Grade 8</a:t>
            </a:r>
            <a:r>
              <a:rPr lang="en-US" sz="1200" dirty="0"/>
              <a:t> Reading SOL test may encounter more rigorous nonfiction selections. </a:t>
            </a:r>
          </a:p>
          <a:p>
            <a:pPr eaLnBrk="1" fontAlgn="auto" hangingPunct="1">
              <a:spcBef>
                <a:spcPts val="0"/>
              </a:spcBef>
              <a:spcAft>
                <a:spcPts val="0"/>
              </a:spcAf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This selection is an excerpt from the Web page “Geo-caching and GPS activities” by the Virginia Department of Conservation and Recreation. </a:t>
            </a:r>
            <a:r>
              <a:rPr lang="en-US" sz="1200" baseline="0" dirty="0"/>
              <a:t>Clicking the title of the slide will lead to an external website, where you may view the entire Web page. </a:t>
            </a:r>
          </a:p>
          <a:p>
            <a:pPr eaLnBrk="1" fontAlgn="auto" hangingPunct="1">
              <a:spcBef>
                <a:spcPts val="0"/>
              </a:spcBef>
              <a:spcAft>
                <a:spcPts val="0"/>
              </a:spcAft>
              <a:defRPr/>
            </a:pPr>
            <a:endParaRPr lang="en-US" sz="1200" dirty="0"/>
          </a:p>
          <a:p>
            <a:pPr eaLnBrk="1" fontAlgn="auto" hangingPunct="1">
              <a:spcBef>
                <a:spcPts val="0"/>
              </a:spcBef>
              <a:spcAft>
                <a:spcPts val="0"/>
              </a:spcAft>
              <a:defRPr/>
            </a:pPr>
            <a:r>
              <a:rPr lang="en-US" sz="1200" dirty="0"/>
              <a:t>This Web page is not meant to suggest that selections on the middle school reading tests are similar in difficulty, style, length, or content. However, 6</a:t>
            </a:r>
            <a:r>
              <a:rPr lang="en-US" sz="1200" baseline="30000" dirty="0"/>
              <a:t>th</a:t>
            </a:r>
            <a:r>
              <a:rPr lang="en-US" sz="1200" dirty="0"/>
              <a:t>, 7</a:t>
            </a:r>
            <a:r>
              <a:rPr lang="en-US" sz="1200" baseline="30000" dirty="0"/>
              <a:t>th</a:t>
            </a:r>
            <a:r>
              <a:rPr lang="en-US" sz="1200" dirty="0"/>
              <a:t>, and 8</a:t>
            </a:r>
            <a:r>
              <a:rPr lang="en-US" sz="1200" baseline="30000" dirty="0"/>
              <a:t>th</a:t>
            </a:r>
            <a:r>
              <a:rPr lang="en-US" sz="1200" dirty="0"/>
              <a:t> grade students</a:t>
            </a:r>
            <a:r>
              <a:rPr lang="en-US" sz="1200" baseline="0" dirty="0"/>
              <a:t> demonstrated that they may benefit from additional practice with nonfiction in the form of Web pages, instructions, brochures, and fliers, among others. </a:t>
            </a:r>
          </a:p>
          <a:p>
            <a:pPr eaLnBrk="1" fontAlgn="auto" hangingPunct="1">
              <a:spcBef>
                <a:spcPts val="0"/>
              </a:spcBef>
              <a:spcAft>
                <a:spcPts val="0"/>
              </a:spcAf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Please read the Web page, which continues</a:t>
            </a:r>
            <a:r>
              <a:rPr lang="en-US" sz="1200" baseline="0" dirty="0"/>
              <a:t> on the next two slides. Y</a:t>
            </a:r>
            <a:r>
              <a:rPr lang="en-US" sz="1200" kern="1200" dirty="0">
                <a:solidFill>
                  <a:schemeClr val="tx1"/>
                </a:solidFill>
                <a:latin typeface="+mn-lt"/>
                <a:ea typeface="+mn-ea"/>
                <a:cs typeface="+mn-cs"/>
              </a:rPr>
              <a:t>ou may use the back arrow to pause while you read and the forward arrow to resume the presentation when you are finished. </a:t>
            </a:r>
            <a:endParaRPr lang="en-US" sz="1200" dirty="0"/>
          </a:p>
          <a:p>
            <a:pPr eaLnBrk="1" fontAlgn="auto" hangingPunct="1">
              <a:spcBef>
                <a:spcPts val="0"/>
              </a:spcBef>
              <a:spcAft>
                <a:spcPts val="0"/>
              </a:spcAft>
              <a:defRPr/>
            </a:pPr>
            <a:r>
              <a:rPr lang="en-US" sz="1200" baseline="0" dirty="0"/>
              <a:t> </a:t>
            </a:r>
            <a:endParaRPr lang="en-US" sz="1200" dirty="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C842D4E-1ED6-4AF5-916A-431D7C85A36F}" type="slidenum">
              <a:rPr lang="en-US" altLang="en-US" smtClean="0">
                <a:latin typeface="Arial" charset="0"/>
              </a:rPr>
              <a:pPr eaLnBrk="1" hangingPunct="1">
                <a:spcBef>
                  <a:spcPct val="0"/>
                </a:spcBef>
              </a:pPr>
              <a:t>5</a:t>
            </a:fld>
            <a:endParaRPr lang="en-US" altLang="en-US">
              <a:latin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457200" eaLnBrk="1" hangingPunct="1">
              <a:spcBef>
                <a:spcPct val="0"/>
              </a:spcBef>
            </a:pPr>
            <a:r>
              <a:rPr lang="en-US" altLang="en-US" dirty="0"/>
              <a:t>Data from the spring</a:t>
            </a:r>
            <a:r>
              <a:rPr lang="en-US" altLang="en-US" baseline="0" dirty="0"/>
              <a:t> 2014 Reading tests indicate that </a:t>
            </a:r>
            <a:r>
              <a:rPr lang="en-US" altLang="en-US" dirty="0"/>
              <a:t>6</a:t>
            </a:r>
            <a:r>
              <a:rPr lang="en-US" altLang="en-US" baseline="30000" dirty="0"/>
              <a:t>th</a:t>
            </a:r>
            <a:r>
              <a:rPr lang="en-US" altLang="en-US" dirty="0"/>
              <a:t>, 7</a:t>
            </a:r>
            <a:r>
              <a:rPr lang="en-US" altLang="en-US" baseline="30000" dirty="0"/>
              <a:t>th</a:t>
            </a:r>
            <a:r>
              <a:rPr lang="en-US" altLang="en-US" dirty="0"/>
              <a:t>, and 8</a:t>
            </a:r>
            <a:r>
              <a:rPr lang="en-US" altLang="en-US" baseline="30000" dirty="0"/>
              <a:t>th</a:t>
            </a:r>
            <a:r>
              <a:rPr lang="en-US" altLang="en-US" dirty="0"/>
              <a:t> grade students</a:t>
            </a:r>
            <a:r>
              <a:rPr lang="en-US" altLang="en-US" baseline="0" dirty="0"/>
              <a:t> need additional practice identifying </a:t>
            </a:r>
            <a:r>
              <a:rPr lang="en-US" altLang="en-US" baseline="0"/>
              <a:t>text features. </a:t>
            </a:r>
            <a:endParaRPr lang="en-US" altLang="en-US" dirty="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301C39A-630C-4D72-91AA-754F29C901AE}" type="slidenum">
              <a:rPr lang="en-US" altLang="en-US" smtClean="0">
                <a:latin typeface="Arial" charset="0"/>
              </a:rPr>
              <a:pPr eaLnBrk="1" hangingPunct="1">
                <a:spcBef>
                  <a:spcPct val="0"/>
                </a:spcBef>
              </a:pPr>
              <a:t>50</a:t>
            </a:fld>
            <a:endParaRPr lang="en-US" altLang="en-US">
              <a:latin typeface="Arial"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a:t>This</a:t>
            </a:r>
            <a:r>
              <a:rPr lang="en-US" baseline="0" dirty="0"/>
              <a:t> is an excerpt from the nonfiction article. For this example, students are asked to identify an appropriate heading for a specific section of text. </a:t>
            </a:r>
          </a:p>
          <a:p>
            <a:pPr eaLnBrk="1" fontAlgn="auto" hangingPunct="1">
              <a:spcBef>
                <a:spcPts val="0"/>
              </a:spcBef>
              <a:spcAft>
                <a:spcPts val="0"/>
              </a:spcAft>
              <a:defRPr/>
            </a:pPr>
            <a:endParaRPr lang="en-US" baseline="0" dirty="0"/>
          </a:p>
          <a:p>
            <a:pPr eaLnBrk="1" fontAlgn="auto" hangingPunct="1">
              <a:spcBef>
                <a:spcPts val="0"/>
              </a:spcBef>
              <a:spcAft>
                <a:spcPts val="0"/>
              </a:spcAft>
              <a:defRPr/>
            </a:pPr>
            <a:r>
              <a:rPr lang="en-US" baseline="0" dirty="0"/>
              <a:t>In this slide, a grey box appears in place of a heading. Please read the paragraph on the screen. </a:t>
            </a:r>
            <a:r>
              <a:rPr lang="en-US" sz="1200" kern="1200" dirty="0">
                <a:solidFill>
                  <a:schemeClr val="tx1"/>
                </a:solidFill>
                <a:latin typeface="+mn-lt"/>
                <a:ea typeface="+mn-ea"/>
                <a:cs typeface="+mn-cs"/>
              </a:rPr>
              <a:t>You may use the back arrow to pause this presentation while you read the selection and the forward arrow to resume the presentation when you are finished. </a:t>
            </a:r>
            <a:endParaRPr lang="en-US" dirty="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C842D4E-1ED6-4AF5-916A-431D7C85A36F}" type="slidenum">
              <a:rPr lang="en-US" altLang="en-US" smtClean="0">
                <a:latin typeface="Arial" charset="0"/>
              </a:rPr>
              <a:pPr eaLnBrk="1" hangingPunct="1">
                <a:spcBef>
                  <a:spcPct val="0"/>
                </a:spcBef>
              </a:pPr>
              <a:t>51</a:t>
            </a:fld>
            <a:endParaRPr lang="en-US" altLang="en-US">
              <a:latin typeface="Arial"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457200" eaLnBrk="1" hangingPunct="1">
              <a:spcBef>
                <a:spcPct val="0"/>
              </a:spcBef>
            </a:pPr>
            <a:r>
              <a:rPr lang="en-US" altLang="en-US" dirty="0"/>
              <a:t>Students may</a:t>
            </a:r>
            <a:r>
              <a:rPr lang="en-US" altLang="en-US" baseline="0" dirty="0"/>
              <a:t> also benefit from additional practice determining which information should be included under a specific heading. </a:t>
            </a:r>
          </a:p>
          <a:p>
            <a:pPr marL="0" indent="-457200" eaLnBrk="1" hangingPunct="1">
              <a:spcBef>
                <a:spcPct val="0"/>
              </a:spcBef>
            </a:pPr>
            <a:endParaRPr lang="en-US" altLang="en-US" baseline="0" dirty="0"/>
          </a:p>
          <a:p>
            <a:pPr marL="0" indent="-457200" eaLnBrk="1" hangingPunct="1">
              <a:spcBef>
                <a:spcPct val="0"/>
              </a:spcBef>
            </a:pPr>
            <a:r>
              <a:rPr lang="en-US" altLang="en-US" baseline="0" dirty="0"/>
              <a:t>The answers are shown on the screen. </a:t>
            </a:r>
            <a:endParaRPr lang="en-US" altLang="en-US" dirty="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301C39A-630C-4D72-91AA-754F29C901AE}" type="slidenum">
              <a:rPr lang="en-US" altLang="en-US" smtClean="0">
                <a:latin typeface="Arial" charset="0"/>
              </a:rPr>
              <a:pPr eaLnBrk="1" hangingPunct="1">
                <a:spcBef>
                  <a:spcPct val="0"/>
                </a:spcBef>
              </a:pPr>
              <a:t>52</a:t>
            </a:fld>
            <a:endParaRPr lang="en-US" altLang="en-US">
              <a:latin typeface="Arial"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457200" eaLnBrk="1" hangingPunct="1">
              <a:spcBef>
                <a:spcPct val="0"/>
              </a:spcBef>
            </a:pPr>
            <a:r>
              <a:rPr lang="en-US" altLang="en-US" dirty="0"/>
              <a:t>Students may need additional practice identifying why a particular text feature</a:t>
            </a:r>
            <a:r>
              <a:rPr lang="en-US" altLang="en-US" baseline="0" dirty="0"/>
              <a:t> was included. In this example, a student must determine the purpose of the links to additional documents. </a:t>
            </a:r>
          </a:p>
          <a:p>
            <a:pPr marL="0" indent="-457200" eaLnBrk="1" hangingPunct="1">
              <a:spcBef>
                <a:spcPct val="0"/>
              </a:spcBef>
            </a:pPr>
            <a:endParaRPr lang="en-US" altLang="en-US" baseline="0" dirty="0"/>
          </a:p>
          <a:p>
            <a:pPr marL="0" indent="-457200" eaLnBrk="1" hangingPunct="1">
              <a:spcBef>
                <a:spcPct val="0"/>
              </a:spcBef>
            </a:pPr>
            <a:r>
              <a:rPr lang="en-US" altLang="en-US" baseline="0" dirty="0"/>
              <a:t>The answer is shown on the screen. </a:t>
            </a:r>
            <a:endParaRPr lang="en-US" altLang="en-US" dirty="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301C39A-630C-4D72-91AA-754F29C901AE}" type="slidenum">
              <a:rPr lang="en-US" altLang="en-US" smtClean="0">
                <a:latin typeface="Arial" charset="0"/>
              </a:rPr>
              <a:pPr eaLnBrk="1" hangingPunct="1">
                <a:spcBef>
                  <a:spcPct val="0"/>
                </a:spcBef>
              </a:pPr>
              <a:t>53</a:t>
            </a:fld>
            <a:endParaRPr lang="en-US" altLang="en-US">
              <a:latin typeface="Arial"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pPr>
            <a:r>
              <a:rPr lang="en-US" sz="1200" kern="1200" dirty="0">
                <a:solidFill>
                  <a:schemeClr val="tx1"/>
                </a:solidFill>
                <a:latin typeface="+mn-lt"/>
                <a:ea typeface="+mn-ea"/>
                <a:cs typeface="+mn-cs"/>
              </a:rPr>
              <a:t>This screen highlights the middle</a:t>
            </a:r>
            <a:r>
              <a:rPr lang="en-US" sz="1200" kern="1200" baseline="0" dirty="0">
                <a:solidFill>
                  <a:schemeClr val="tx1"/>
                </a:solidFill>
                <a:latin typeface="+mn-lt"/>
                <a:ea typeface="+mn-ea"/>
                <a:cs typeface="+mn-cs"/>
              </a:rPr>
              <a:t> school level </a:t>
            </a:r>
            <a:r>
              <a:rPr lang="en-US" sz="1200" kern="1200" dirty="0">
                <a:solidFill>
                  <a:schemeClr val="tx1"/>
                </a:solidFill>
                <a:latin typeface="+mn-lt"/>
                <a:ea typeface="+mn-ea"/>
                <a:cs typeface="+mn-cs"/>
              </a:rPr>
              <a:t>standards where students are asked to demonstrate comprehension</a:t>
            </a:r>
            <a:r>
              <a:rPr lang="en-US" sz="1200" kern="1200" baseline="0" dirty="0">
                <a:solidFill>
                  <a:schemeClr val="tx1"/>
                </a:solidFill>
                <a:latin typeface="+mn-lt"/>
                <a:ea typeface="+mn-ea"/>
                <a:cs typeface="+mn-cs"/>
              </a:rPr>
              <a:t> of fictional and nonfictional texts by summarizing information. </a:t>
            </a:r>
            <a:endParaRPr lang="en-US" sz="1200" kern="1200" dirty="0">
              <a:solidFill>
                <a:schemeClr val="tx1"/>
              </a:solidFill>
              <a:latin typeface="+mn-lt"/>
              <a:ea typeface="+mn-ea"/>
              <a:cs typeface="+mn-cs"/>
            </a:endParaRPr>
          </a:p>
          <a:p>
            <a:pPr marL="457200" indent="-457200" eaLnBrk="1" hangingPunct="1">
              <a:spcBef>
                <a:spcPct val="0"/>
              </a:spcBef>
            </a:pPr>
            <a:endParaRPr lang="en-US" sz="1200" kern="1200" baseline="0" dirty="0">
              <a:solidFill>
                <a:schemeClr val="tx1"/>
              </a:solidFill>
              <a:latin typeface="+mn-lt"/>
              <a:ea typeface="+mn-ea"/>
              <a:cs typeface="+mn-cs"/>
            </a:endParaRPr>
          </a:p>
          <a:p>
            <a:pPr marL="457200" indent="-457200" eaLnBrk="1" hangingPunct="1">
              <a:spcBef>
                <a:spcPct val="0"/>
              </a:spcBef>
            </a:pPr>
            <a:endParaRPr lang="en-US" altLang="en-US" dirty="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301C39A-630C-4D72-91AA-754F29C901AE}" type="slidenum">
              <a:rPr lang="en-US" altLang="en-US" smtClean="0">
                <a:latin typeface="Arial" charset="0"/>
              </a:rPr>
              <a:pPr eaLnBrk="1" hangingPunct="1">
                <a:spcBef>
                  <a:spcPct val="0"/>
                </a:spcBef>
              </a:pPr>
              <a:t>54</a:t>
            </a:fld>
            <a:endParaRPr lang="en-US" altLang="en-US">
              <a:latin typeface="Arial"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pPr>
            <a:r>
              <a:rPr lang="en-US" sz="1200" kern="1200" dirty="0">
                <a:solidFill>
                  <a:schemeClr val="tx1"/>
                </a:solidFill>
                <a:latin typeface="+mn-lt"/>
                <a:ea typeface="+mn-ea"/>
                <a:cs typeface="+mn-cs"/>
              </a:rPr>
              <a:t>In this example, students are </a:t>
            </a:r>
            <a:r>
              <a:rPr lang="en-US" sz="1200" kern="1200" baseline="0" dirty="0">
                <a:solidFill>
                  <a:schemeClr val="tx1"/>
                </a:solidFill>
                <a:latin typeface="+mn-lt"/>
                <a:ea typeface="+mn-ea"/>
                <a:cs typeface="+mn-cs"/>
              </a:rPr>
              <a:t>asked to choose two sentences with the most important information to include in a summary of the article. Some test items may use specific phrases or sentences from the selection as options, while others will include paraphrased information. In this and the example on the following screen, the sentences are taken directly from the texts. </a:t>
            </a:r>
          </a:p>
          <a:p>
            <a:pPr marL="0" indent="0" eaLnBrk="1" hangingPunct="1">
              <a:spcBef>
                <a:spcPct val="0"/>
              </a:spcBef>
            </a:pPr>
            <a:endParaRPr lang="en-US" sz="1200" kern="1200" baseline="0" dirty="0">
              <a:solidFill>
                <a:schemeClr val="tx1"/>
              </a:solidFill>
              <a:latin typeface="+mn-lt"/>
              <a:ea typeface="+mn-ea"/>
              <a:cs typeface="+mn-cs"/>
            </a:endParaRPr>
          </a:p>
          <a:p>
            <a:pPr marL="0" indent="0" eaLnBrk="1" hangingPunct="1">
              <a:spcBef>
                <a:spcPct val="0"/>
              </a:spcBef>
            </a:pPr>
            <a:r>
              <a:rPr lang="en-US" sz="1200" kern="1200" baseline="0" dirty="0">
                <a:solidFill>
                  <a:schemeClr val="tx1"/>
                </a:solidFill>
                <a:latin typeface="+mn-lt"/>
                <a:ea typeface="+mn-ea"/>
                <a:cs typeface="+mn-cs"/>
              </a:rPr>
              <a:t>The answers are shown on the screen.</a:t>
            </a:r>
          </a:p>
          <a:p>
            <a:pPr marL="457200" indent="-457200" eaLnBrk="1" hangingPunct="1">
              <a:spcBef>
                <a:spcPct val="0"/>
              </a:spcBef>
            </a:pPr>
            <a:endParaRPr lang="en-US" altLang="en-US" dirty="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301C39A-630C-4D72-91AA-754F29C901AE}" type="slidenum">
              <a:rPr lang="en-US" altLang="en-US" smtClean="0">
                <a:latin typeface="Arial" charset="0"/>
              </a:rPr>
              <a:pPr eaLnBrk="1" hangingPunct="1">
                <a:spcBef>
                  <a:spcPct val="0"/>
                </a:spcBef>
              </a:pPr>
              <a:t>55</a:t>
            </a:fld>
            <a:endParaRPr lang="en-US" altLang="en-US">
              <a:latin typeface="Arial"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eaLnBrk="1" hangingPunct="1">
              <a:spcBef>
                <a:spcPct val="0"/>
              </a:spcBef>
            </a:pPr>
            <a:r>
              <a:rPr lang="en-US" sz="1200" kern="1200" dirty="0">
                <a:solidFill>
                  <a:schemeClr val="tx1"/>
                </a:solidFill>
                <a:latin typeface="+mn-lt"/>
                <a:ea typeface="+mn-ea"/>
                <a:cs typeface="+mn-cs"/>
              </a:rPr>
              <a:t>Some test</a:t>
            </a:r>
            <a:r>
              <a:rPr lang="en-US" sz="1200" kern="1200" baseline="0" dirty="0">
                <a:solidFill>
                  <a:schemeClr val="tx1"/>
                </a:solidFill>
                <a:latin typeface="+mn-lt"/>
                <a:ea typeface="+mn-ea"/>
                <a:cs typeface="+mn-cs"/>
              </a:rPr>
              <a:t> items may ask students to identify the least important information, rather than the most important information, to include in a summary. This example asks students to choose two of the phrases or sentences that are unnecessary to a summary of the Web page.</a:t>
            </a:r>
          </a:p>
          <a:p>
            <a:pPr marL="0" indent="0" eaLnBrk="1" hangingPunct="1">
              <a:spcBef>
                <a:spcPct val="0"/>
              </a:spcBef>
            </a:pPr>
            <a:endParaRPr lang="en-US" sz="1200" kern="1200" baseline="0" dirty="0">
              <a:solidFill>
                <a:schemeClr val="tx1"/>
              </a:solidFill>
              <a:latin typeface="+mn-lt"/>
              <a:ea typeface="+mn-ea"/>
              <a:cs typeface="+mn-cs"/>
            </a:endParaRPr>
          </a:p>
          <a:p>
            <a:pPr marL="0" indent="0" eaLnBrk="1" hangingPunct="1">
              <a:spcBef>
                <a:spcPct val="0"/>
              </a:spcBef>
            </a:pPr>
            <a:r>
              <a:rPr lang="en-US" sz="1200" kern="1200" baseline="0" dirty="0">
                <a:solidFill>
                  <a:schemeClr val="tx1"/>
                </a:solidFill>
                <a:latin typeface="+mn-lt"/>
                <a:ea typeface="+mn-ea"/>
                <a:cs typeface="+mn-cs"/>
              </a:rPr>
              <a:t>The answers are shown on the screen. </a:t>
            </a:r>
          </a:p>
          <a:p>
            <a:pPr marL="457200" indent="-457200" eaLnBrk="1" hangingPunct="1">
              <a:spcBef>
                <a:spcPct val="0"/>
              </a:spcBef>
            </a:pPr>
            <a:endParaRPr lang="en-US" altLang="en-US" dirty="0"/>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301C39A-630C-4D72-91AA-754F29C901AE}" type="slidenum">
              <a:rPr lang="en-US" altLang="en-US" smtClean="0">
                <a:latin typeface="Arial" charset="0"/>
              </a:rPr>
              <a:pPr eaLnBrk="1" hangingPunct="1">
                <a:spcBef>
                  <a:spcPct val="0"/>
                </a:spcBef>
              </a:pPr>
              <a:t>56</a:t>
            </a:fld>
            <a:endParaRPr lang="en-US" altLang="en-US">
              <a:latin typeface="Arial"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0" indent="-457200" eaLnBrk="1" fontAlgn="auto" hangingPunct="1">
              <a:spcBef>
                <a:spcPts val="0"/>
              </a:spcBef>
              <a:spcAft>
                <a:spcPts val="0"/>
              </a:spcAft>
              <a:defRPr/>
            </a:pPr>
            <a:r>
              <a:rPr lang="en-US" dirty="0"/>
              <a:t>This screen provides additional examples for</a:t>
            </a:r>
            <a:r>
              <a:rPr lang="en-US" baseline="0" dirty="0"/>
              <a:t> questions about summary using grade-level appropriate texts. </a:t>
            </a:r>
            <a:endParaRPr lang="en-US" dirty="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08F146B-2FEF-46EF-834B-C03EB41A8A9B}" type="slidenum">
              <a:rPr lang="en-US" altLang="en-US" smtClean="0">
                <a:latin typeface="Arial" charset="0"/>
              </a:rPr>
              <a:pPr eaLnBrk="1" hangingPunct="1">
                <a:spcBef>
                  <a:spcPct val="0"/>
                </a:spcBef>
              </a:pPr>
              <a:t>57</a:t>
            </a:fld>
            <a:endParaRPr lang="en-US" altLang="en-US">
              <a:latin typeface="Arial"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ts val="0"/>
              </a:spcBef>
              <a:defRPr/>
            </a:pPr>
            <a:r>
              <a:rPr lang="en-US" dirty="0"/>
              <a:t>This concludes the student performance analysis for the 6</a:t>
            </a:r>
            <a:r>
              <a:rPr lang="en-US" baseline="30000" dirty="0"/>
              <a:t>th</a:t>
            </a:r>
            <a:r>
              <a:rPr lang="en-US" dirty="0"/>
              <a:t>, 7</a:t>
            </a:r>
            <a:r>
              <a:rPr lang="en-US" baseline="30000" dirty="0"/>
              <a:t>th</a:t>
            </a:r>
            <a:r>
              <a:rPr lang="en-US" dirty="0"/>
              <a:t>, and 8</a:t>
            </a:r>
            <a:r>
              <a:rPr lang="en-US" baseline="30000" dirty="0"/>
              <a:t>th</a:t>
            </a:r>
            <a:r>
              <a:rPr lang="en-US" dirty="0"/>
              <a:t> Grade Reading tests administered during the spring 2014 test administration.</a:t>
            </a:r>
          </a:p>
          <a:p>
            <a:pPr>
              <a:spcBef>
                <a:spcPts val="0"/>
              </a:spcBef>
              <a:defRPr/>
            </a:pPr>
            <a:endParaRPr lang="en-US" dirty="0"/>
          </a:p>
          <a:p>
            <a:pPr>
              <a:spcBef>
                <a:spcPts val="0"/>
              </a:spcBef>
              <a:defRPr/>
            </a:pPr>
            <a:r>
              <a:rPr lang="en-US" dirty="0"/>
              <a:t>There are practice items available on the Virginia Department of Education Web site, which will also help students practice the skills associated with the </a:t>
            </a:r>
            <a:r>
              <a:rPr lang="en-US" i="1" dirty="0"/>
              <a:t>2010 English Standards of Learning</a:t>
            </a:r>
            <a:r>
              <a:rPr lang="en-US" dirty="0"/>
              <a:t>.  The practice items are located at the URL shown on the screen.</a:t>
            </a:r>
          </a:p>
          <a:p>
            <a:pPr eaLnBrk="1" hangingPunct="1">
              <a:spcBef>
                <a:spcPct val="0"/>
              </a:spcBef>
            </a:pPr>
            <a:endParaRPr lang="en-US" altLang="en-US" dirty="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90A634A-1F44-4A5C-AC60-CA19DF81C12D}" type="slidenum">
              <a:rPr lang="en-US" altLang="en-US" smtClean="0">
                <a:solidFill>
                  <a:prstClr val="black"/>
                </a:solidFill>
                <a:latin typeface="Arial" charset="0"/>
              </a:rPr>
              <a:pPr eaLnBrk="1" hangingPunct="1">
                <a:spcBef>
                  <a:spcPct val="0"/>
                </a:spcBef>
              </a:pPr>
              <a:t>58</a:t>
            </a:fld>
            <a:endParaRPr lang="en-US" altLang="en-US">
              <a:solidFill>
                <a:prstClr val="black"/>
              </a:solidFill>
              <a:latin typeface="Arial"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(No audio).</a:t>
            </a:r>
            <a:r>
              <a:rPr lang="en-US" altLang="en-US" baseline="0" dirty="0"/>
              <a:t> </a:t>
            </a:r>
            <a:endParaRPr lang="en-US" altLang="en-US" dirty="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90A634A-1F44-4A5C-AC60-CA19DF81C12D}" type="slidenum">
              <a:rPr lang="en-US" altLang="en-US" smtClean="0">
                <a:solidFill>
                  <a:prstClr val="black"/>
                </a:solidFill>
                <a:latin typeface="Arial" charset="0"/>
              </a:rPr>
              <a:pPr eaLnBrk="1" hangingPunct="1">
                <a:spcBef>
                  <a:spcPct val="0"/>
                </a:spcBef>
              </a:pPr>
              <a:t>59</a:t>
            </a:fld>
            <a:endParaRPr lang="en-US" altLang="en-US">
              <a:solidFill>
                <a:prstClr val="black"/>
              </a:solidFill>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No</a:t>
            </a:r>
            <a:r>
              <a:rPr lang="en-US" baseline="0" dirty="0"/>
              <a:t> audio.</a:t>
            </a:r>
            <a:endParaRPr lang="en-US" dirty="0"/>
          </a:p>
          <a:p>
            <a:pPr eaLnBrk="1" fontAlgn="auto" hangingPunct="1">
              <a:spcBef>
                <a:spcPts val="0"/>
              </a:spcBef>
              <a:spcAft>
                <a:spcPts val="0"/>
              </a:spcAft>
              <a:defRPr/>
            </a:pPr>
            <a:endParaRPr lang="en-US" dirty="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C842D4E-1ED6-4AF5-916A-431D7C85A36F}" type="slidenum">
              <a:rPr lang="en-US" altLang="en-US" smtClean="0">
                <a:latin typeface="Arial" charset="0"/>
              </a:rPr>
              <a:pPr eaLnBrk="1" hangingPunct="1">
                <a:spcBef>
                  <a:spcPct val="0"/>
                </a:spcBef>
              </a:pPr>
              <a:t>6</a:t>
            </a:fld>
            <a:endParaRPr lang="en-US" altLang="en-US">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No</a:t>
            </a:r>
            <a:r>
              <a:rPr lang="en-US" baseline="0" dirty="0"/>
              <a:t> audio.</a:t>
            </a:r>
            <a:endParaRPr lang="en-US" dirty="0"/>
          </a:p>
          <a:p>
            <a:pPr eaLnBrk="1" fontAlgn="auto" hangingPunct="1">
              <a:spcBef>
                <a:spcPts val="0"/>
              </a:spcBef>
              <a:spcAft>
                <a:spcPts val="0"/>
              </a:spcAft>
              <a:defRPr/>
            </a:pPr>
            <a:endParaRPr lang="en-US" dirty="0"/>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C842D4E-1ED6-4AF5-916A-431D7C85A36F}" type="slidenum">
              <a:rPr lang="en-US" altLang="en-US" smtClean="0">
                <a:latin typeface="Arial" charset="0"/>
              </a:rPr>
              <a:pPr eaLnBrk="1" hangingPunct="1">
                <a:spcBef>
                  <a:spcPct val="0"/>
                </a:spcBef>
              </a:pPr>
              <a:t>7</a:t>
            </a:fld>
            <a:endParaRPr lang="en-US" altLang="en-US">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sz="1200" dirty="0"/>
              <a:t>Students taking the Grade 6, Grade 7, or Grade 8 Reading SOL test may encounter paired selections—two selections having similar content or a unifying theme.</a:t>
            </a:r>
            <a:r>
              <a:rPr lang="en-US" sz="1200" baseline="0" dirty="0"/>
              <a:t> Students are asked questions about the first selection, then the second, and finally they are asked questions that require synthesis of both texts.</a:t>
            </a:r>
            <a:endParaRPr lang="en-US" sz="1200" dirty="0"/>
          </a:p>
          <a:p>
            <a:pPr eaLnBrk="1" fontAlgn="auto" hangingPunct="1">
              <a:spcBef>
                <a:spcPts val="0"/>
              </a:spcBef>
              <a:spcAft>
                <a:spcPts val="0"/>
              </a:spcAft>
              <a:defRPr/>
            </a:pPr>
            <a:endParaRPr lang="en-US" sz="1200" dirty="0"/>
          </a:p>
          <a:p>
            <a:pPr eaLnBrk="1" fontAlgn="auto" hangingPunct="1">
              <a:spcBef>
                <a:spcPts val="0"/>
              </a:spcBef>
              <a:spcAft>
                <a:spcPts val="0"/>
              </a:spcAft>
              <a:defRPr/>
            </a:pPr>
            <a:r>
              <a:rPr lang="en-US" sz="1200" dirty="0"/>
              <a:t>Each SOL test contains a variety of reading passages, and paired selections do not make up a majority of the test.</a:t>
            </a:r>
          </a:p>
          <a:p>
            <a:pPr eaLnBrk="1" fontAlgn="auto" hangingPunct="1">
              <a:spcBef>
                <a:spcPts val="0"/>
              </a:spcBef>
              <a:spcAft>
                <a:spcPts val="0"/>
              </a:spcAft>
              <a:defRPr/>
            </a:pPr>
            <a:endParaRPr lang="en-US" sz="1200" dirty="0"/>
          </a:p>
          <a:p>
            <a:pPr eaLnBrk="1" fontAlgn="auto" hangingPunct="1">
              <a:spcBef>
                <a:spcPts val="0"/>
              </a:spcBef>
              <a:spcAft>
                <a:spcPts val="0"/>
              </a:spcAft>
              <a:defRPr/>
            </a:pPr>
            <a:r>
              <a:rPr lang="en-US" sz="1200" dirty="0"/>
              <a:t>The following selections will be referenced on subsequent slides with example practice questions. </a:t>
            </a:r>
            <a:endParaRPr lang="en-US" dirty="0"/>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Please read the</a:t>
            </a:r>
            <a:r>
              <a:rPr lang="en-US" baseline="0" dirty="0"/>
              <a:t> nonfiction article, which continues on the next screen.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A5E0453-7944-496C-B99A-BA6F7C54AD94}" type="slidenum">
              <a:rPr lang="en-US" altLang="en-US" smtClean="0">
                <a:latin typeface="Arial" charset="0"/>
              </a:rPr>
              <a:pPr eaLnBrk="1" hangingPunct="1">
                <a:spcBef>
                  <a:spcPct val="0"/>
                </a:spcBef>
              </a:pPr>
              <a:t>8</a:t>
            </a:fld>
            <a:endParaRPr lang="en-US" altLang="en-US">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a:t>No</a:t>
            </a:r>
            <a:r>
              <a:rPr lang="en-US" baseline="0" dirty="0"/>
              <a:t> audio.</a:t>
            </a:r>
            <a:endParaRPr lang="en-US" dirty="0"/>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3A5E0453-7944-496C-B99A-BA6F7C54AD94}" type="slidenum">
              <a:rPr lang="en-US" altLang="en-US" smtClean="0">
                <a:latin typeface="Arial" charset="0"/>
              </a:rPr>
              <a:pPr eaLnBrk="1" hangingPunct="1">
                <a:spcBef>
                  <a:spcPct val="0"/>
                </a:spcBef>
              </a:pPr>
              <a:t>9</a:t>
            </a:fld>
            <a:endParaRPr lang="en-US" alt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424DBF1-5189-4CDD-B3EF-A67E6EF3029B}" type="datetime1">
              <a:rPr lang="en-US"/>
              <a:pPr>
                <a:defRPr/>
              </a:pPr>
              <a:t>7/26/2023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D0CFF2-E168-4BAE-91CD-B19A28CE3C05}" type="slidenum">
              <a:rPr lang="en-US"/>
              <a:pPr>
                <a:defRPr/>
              </a:pPr>
              <a:t>‹#›</a:t>
            </a:fld>
            <a:endParaRPr lang="en-US"/>
          </a:p>
        </p:txBody>
      </p:sp>
    </p:spTree>
    <p:extLst>
      <p:ext uri="{BB962C8B-B14F-4D97-AF65-F5344CB8AC3E}">
        <p14:creationId xmlns:p14="http://schemas.microsoft.com/office/powerpoint/2010/main" val="3685108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txBox="1">
            <a:spLocks/>
          </p:cNvSpPr>
          <p:nvPr userDrawn="1"/>
        </p:nvSpPr>
        <p:spPr>
          <a:xfrm>
            <a:off x="533400" y="6324600"/>
            <a:ext cx="381000"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9F56E77-F058-4589-BC0F-E17214D565FE}"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118610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533400" y="6324600"/>
            <a:ext cx="381000" cy="365125"/>
          </a:xfrm>
        </p:spPr>
        <p:txBody>
          <a:bodyPr/>
          <a:lstStyle>
            <a:lvl1pPr>
              <a:defRPr/>
            </a:lvl1pPr>
          </a:lstStyle>
          <a:p>
            <a:pPr>
              <a:defRPr/>
            </a:pPr>
            <a:fld id="{79F56E77-F058-4589-BC0F-E17214D565FE}" type="slidenum">
              <a:rPr lang="en-US"/>
              <a:pPr>
                <a:defRPr/>
              </a:pPr>
              <a:t>‹#›</a:t>
            </a:fld>
            <a:endParaRPr lang="en-US" dirty="0"/>
          </a:p>
        </p:txBody>
      </p:sp>
    </p:spTree>
    <p:extLst>
      <p:ext uri="{BB962C8B-B14F-4D97-AF65-F5344CB8AC3E}">
        <p14:creationId xmlns:p14="http://schemas.microsoft.com/office/powerpoint/2010/main" val="358156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7" name="Rectangle 6"/>
          <p:cNvSpPr/>
          <p:nvPr userDrawn="1"/>
        </p:nvSpPr>
        <p:spPr>
          <a:xfrm>
            <a:off x="457200" y="6324600"/>
            <a:ext cx="466794" cy="369332"/>
          </a:xfrm>
          <a:prstGeom prst="rect">
            <a:avLst/>
          </a:prstGeom>
        </p:spPr>
        <p:txBody>
          <a:bodyPr wrap="none">
            <a:spAutoFit/>
          </a:bodyPr>
          <a:lstStyle/>
          <a:p>
            <a:fld id="{79F56E77-F058-4589-BC0F-E17214D565FE}" type="slidenum">
              <a:rPr lang="en-US" smtClean="0"/>
              <a:pPr/>
              <a:t>‹#›</a:t>
            </a:fld>
            <a:endParaRPr lang="en-US" dirty="0"/>
          </a:p>
        </p:txBody>
      </p:sp>
    </p:spTree>
    <p:extLst>
      <p:ext uri="{BB962C8B-B14F-4D97-AF65-F5344CB8AC3E}">
        <p14:creationId xmlns:p14="http://schemas.microsoft.com/office/powerpoint/2010/main" val="42349344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7" name="Rectangle 6"/>
          <p:cNvSpPr/>
          <p:nvPr userDrawn="1"/>
        </p:nvSpPr>
        <p:spPr>
          <a:xfrm>
            <a:off x="457200" y="6400800"/>
            <a:ext cx="466794" cy="369332"/>
          </a:xfrm>
          <a:prstGeom prst="rect">
            <a:avLst/>
          </a:prstGeom>
        </p:spPr>
        <p:txBody>
          <a:bodyPr wrap="none">
            <a:spAutoFit/>
          </a:bodyPr>
          <a:lstStyle/>
          <a:p>
            <a:fld id="{79F56E77-F058-4589-BC0F-E17214D565FE}" type="slidenum">
              <a:rPr lang="en-US" smtClean="0"/>
              <a:pPr/>
              <a:t>‹#›</a:t>
            </a:fld>
            <a:endParaRPr lang="en-US" dirty="0"/>
          </a:p>
        </p:txBody>
      </p:sp>
    </p:spTree>
    <p:extLst>
      <p:ext uri="{BB962C8B-B14F-4D97-AF65-F5344CB8AC3E}">
        <p14:creationId xmlns:p14="http://schemas.microsoft.com/office/powerpoint/2010/main" val="38199015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7" name="Rectangle 6"/>
          <p:cNvSpPr/>
          <p:nvPr userDrawn="1"/>
        </p:nvSpPr>
        <p:spPr>
          <a:xfrm>
            <a:off x="457200" y="6324600"/>
            <a:ext cx="466794" cy="369332"/>
          </a:xfrm>
          <a:prstGeom prst="rect">
            <a:avLst/>
          </a:prstGeom>
        </p:spPr>
        <p:txBody>
          <a:bodyPr wrap="none">
            <a:spAutoFit/>
          </a:bodyPr>
          <a:lstStyle/>
          <a:p>
            <a:fld id="{79F56E77-F058-4589-BC0F-E17214D565FE}" type="slidenum">
              <a:rPr lang="en-US" smtClean="0"/>
              <a:pPr/>
              <a:t>‹#›</a:t>
            </a:fld>
            <a:endParaRPr lang="en-US" dirty="0"/>
          </a:p>
        </p:txBody>
      </p:sp>
    </p:spTree>
    <p:extLst>
      <p:ext uri="{BB962C8B-B14F-4D97-AF65-F5344CB8AC3E}">
        <p14:creationId xmlns:p14="http://schemas.microsoft.com/office/powerpoint/2010/main" val="28513247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8" name="Rectangle 7"/>
          <p:cNvSpPr/>
          <p:nvPr userDrawn="1"/>
        </p:nvSpPr>
        <p:spPr>
          <a:xfrm>
            <a:off x="457200" y="6400800"/>
            <a:ext cx="466794" cy="369332"/>
          </a:xfrm>
          <a:prstGeom prst="rect">
            <a:avLst/>
          </a:prstGeom>
        </p:spPr>
        <p:txBody>
          <a:bodyPr wrap="none">
            <a:spAutoFit/>
          </a:bodyPr>
          <a:lstStyle/>
          <a:p>
            <a:fld id="{79F56E77-F058-4589-BC0F-E17214D565FE}" type="slidenum">
              <a:rPr lang="en-US" smtClean="0"/>
              <a:pPr/>
              <a:t>‹#›</a:t>
            </a:fld>
            <a:endParaRPr lang="en-US" dirty="0"/>
          </a:p>
        </p:txBody>
      </p:sp>
    </p:spTree>
    <p:extLst>
      <p:ext uri="{BB962C8B-B14F-4D97-AF65-F5344CB8AC3E}">
        <p14:creationId xmlns:p14="http://schemas.microsoft.com/office/powerpoint/2010/main" val="13829315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10" name="Rectangle 9"/>
          <p:cNvSpPr/>
          <p:nvPr userDrawn="1"/>
        </p:nvSpPr>
        <p:spPr>
          <a:xfrm>
            <a:off x="457200" y="6400800"/>
            <a:ext cx="466794" cy="369332"/>
          </a:xfrm>
          <a:prstGeom prst="rect">
            <a:avLst/>
          </a:prstGeom>
        </p:spPr>
        <p:txBody>
          <a:bodyPr wrap="none">
            <a:spAutoFit/>
          </a:bodyPr>
          <a:lstStyle/>
          <a:p>
            <a:fld id="{79F56E77-F058-4589-BC0F-E17214D565FE}" type="slidenum">
              <a:rPr lang="en-US" smtClean="0"/>
              <a:pPr/>
              <a:t>‹#›</a:t>
            </a:fld>
            <a:endParaRPr lang="en-US" dirty="0"/>
          </a:p>
        </p:txBody>
      </p:sp>
    </p:spTree>
    <p:extLst>
      <p:ext uri="{BB962C8B-B14F-4D97-AF65-F5344CB8AC3E}">
        <p14:creationId xmlns:p14="http://schemas.microsoft.com/office/powerpoint/2010/main" val="4231398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6" name="Rectangle 5"/>
          <p:cNvSpPr/>
          <p:nvPr userDrawn="1"/>
        </p:nvSpPr>
        <p:spPr>
          <a:xfrm>
            <a:off x="457200" y="6324600"/>
            <a:ext cx="466794" cy="369332"/>
          </a:xfrm>
          <a:prstGeom prst="rect">
            <a:avLst/>
          </a:prstGeom>
        </p:spPr>
        <p:txBody>
          <a:bodyPr wrap="none">
            <a:spAutoFit/>
          </a:bodyPr>
          <a:lstStyle/>
          <a:p>
            <a:fld id="{79F56E77-F058-4589-BC0F-E17214D565FE}" type="slidenum">
              <a:rPr lang="en-US" smtClean="0"/>
              <a:pPr/>
              <a:t>‹#›</a:t>
            </a:fld>
            <a:endParaRPr lang="en-US" dirty="0"/>
          </a:p>
        </p:txBody>
      </p:sp>
    </p:spTree>
    <p:extLst>
      <p:ext uri="{BB962C8B-B14F-4D97-AF65-F5344CB8AC3E}">
        <p14:creationId xmlns:p14="http://schemas.microsoft.com/office/powerpoint/2010/main" val="24513053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lvl1pPr>
              <a:defRPr/>
            </a:lvl1pPr>
          </a:lstStyle>
          <a:p>
            <a:pPr>
              <a:defRPr/>
            </a:pPr>
            <a:endParaRPr lang="en-US"/>
          </a:p>
        </p:txBody>
      </p:sp>
      <p:sp>
        <p:nvSpPr>
          <p:cNvPr id="5" name="Rectangle 4"/>
          <p:cNvSpPr/>
          <p:nvPr userDrawn="1"/>
        </p:nvSpPr>
        <p:spPr>
          <a:xfrm>
            <a:off x="457200" y="6400800"/>
            <a:ext cx="466794" cy="369332"/>
          </a:xfrm>
          <a:prstGeom prst="rect">
            <a:avLst/>
          </a:prstGeom>
        </p:spPr>
        <p:txBody>
          <a:bodyPr wrap="none">
            <a:spAutoFit/>
          </a:bodyPr>
          <a:lstStyle/>
          <a:p>
            <a:fld id="{79F56E77-F058-4589-BC0F-E17214D565FE}" type="slidenum">
              <a:rPr lang="en-US" smtClean="0"/>
              <a:pPr/>
              <a:t>‹#›</a:t>
            </a:fld>
            <a:endParaRPr lang="en-US" dirty="0"/>
          </a:p>
        </p:txBody>
      </p:sp>
    </p:spTree>
    <p:extLst>
      <p:ext uri="{BB962C8B-B14F-4D97-AF65-F5344CB8AC3E}">
        <p14:creationId xmlns:p14="http://schemas.microsoft.com/office/powerpoint/2010/main" val="1517457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8" name="Rectangle 7"/>
          <p:cNvSpPr/>
          <p:nvPr userDrawn="1"/>
        </p:nvSpPr>
        <p:spPr>
          <a:xfrm>
            <a:off x="457200" y="6324600"/>
            <a:ext cx="466794" cy="369332"/>
          </a:xfrm>
          <a:prstGeom prst="rect">
            <a:avLst/>
          </a:prstGeom>
        </p:spPr>
        <p:txBody>
          <a:bodyPr wrap="none">
            <a:spAutoFit/>
          </a:bodyPr>
          <a:lstStyle/>
          <a:p>
            <a:fld id="{79F56E77-F058-4589-BC0F-E17214D565FE}" type="slidenum">
              <a:rPr lang="en-US" smtClean="0"/>
              <a:pPr/>
              <a:t>‹#›</a:t>
            </a:fld>
            <a:endParaRPr lang="en-US" dirty="0"/>
          </a:p>
        </p:txBody>
      </p:sp>
    </p:spTree>
    <p:extLst>
      <p:ext uri="{BB962C8B-B14F-4D97-AF65-F5344CB8AC3E}">
        <p14:creationId xmlns:p14="http://schemas.microsoft.com/office/powerpoint/2010/main" val="4124600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BD17C25-3975-48B8-907C-DEEEFE77629A}" type="datetime1">
              <a:rPr lang="en-US"/>
              <a:pPr>
                <a:defRPr/>
              </a:pPr>
              <a:t>7/26/2023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CC57E17-E4EB-4F52-9365-D42702EA3465}" type="slidenum">
              <a:rPr lang="en-US"/>
              <a:pPr>
                <a:defRPr/>
              </a:pPr>
              <a:t>‹#›</a:t>
            </a:fld>
            <a:endParaRPr lang="en-US"/>
          </a:p>
        </p:txBody>
      </p:sp>
    </p:spTree>
    <p:extLst>
      <p:ext uri="{BB962C8B-B14F-4D97-AF65-F5344CB8AC3E}">
        <p14:creationId xmlns:p14="http://schemas.microsoft.com/office/powerpoint/2010/main" val="579079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8" name="Rectangle 7"/>
          <p:cNvSpPr/>
          <p:nvPr userDrawn="1"/>
        </p:nvSpPr>
        <p:spPr>
          <a:xfrm>
            <a:off x="457200" y="6400800"/>
            <a:ext cx="466794" cy="369332"/>
          </a:xfrm>
          <a:prstGeom prst="rect">
            <a:avLst/>
          </a:prstGeom>
        </p:spPr>
        <p:txBody>
          <a:bodyPr wrap="none">
            <a:spAutoFit/>
          </a:bodyPr>
          <a:lstStyle/>
          <a:p>
            <a:fld id="{79F56E77-F058-4589-BC0F-E17214D565FE}" type="slidenum">
              <a:rPr lang="en-US" smtClean="0"/>
              <a:pPr/>
              <a:t>‹#›</a:t>
            </a:fld>
            <a:endParaRPr lang="en-US" dirty="0"/>
          </a:p>
        </p:txBody>
      </p:sp>
    </p:spTree>
    <p:extLst>
      <p:ext uri="{BB962C8B-B14F-4D97-AF65-F5344CB8AC3E}">
        <p14:creationId xmlns:p14="http://schemas.microsoft.com/office/powerpoint/2010/main" val="6620880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7" name="Rectangle 6"/>
          <p:cNvSpPr/>
          <p:nvPr userDrawn="1"/>
        </p:nvSpPr>
        <p:spPr>
          <a:xfrm>
            <a:off x="457200" y="6400800"/>
            <a:ext cx="466794" cy="369332"/>
          </a:xfrm>
          <a:prstGeom prst="rect">
            <a:avLst/>
          </a:prstGeom>
        </p:spPr>
        <p:txBody>
          <a:bodyPr wrap="none">
            <a:spAutoFit/>
          </a:bodyPr>
          <a:lstStyle/>
          <a:p>
            <a:fld id="{79F56E77-F058-4589-BC0F-E17214D565FE}" type="slidenum">
              <a:rPr lang="en-US" smtClean="0"/>
              <a:pPr/>
              <a:t>‹#›</a:t>
            </a:fld>
            <a:endParaRPr lang="en-US" dirty="0"/>
          </a:p>
        </p:txBody>
      </p:sp>
    </p:spTree>
    <p:extLst>
      <p:ext uri="{BB962C8B-B14F-4D97-AF65-F5344CB8AC3E}">
        <p14:creationId xmlns:p14="http://schemas.microsoft.com/office/powerpoint/2010/main" val="9870267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7" name="Rectangle 6"/>
          <p:cNvSpPr/>
          <p:nvPr userDrawn="1"/>
        </p:nvSpPr>
        <p:spPr>
          <a:xfrm>
            <a:off x="457200" y="6400800"/>
            <a:ext cx="466794" cy="369332"/>
          </a:xfrm>
          <a:prstGeom prst="rect">
            <a:avLst/>
          </a:prstGeom>
        </p:spPr>
        <p:txBody>
          <a:bodyPr wrap="none">
            <a:spAutoFit/>
          </a:bodyPr>
          <a:lstStyle/>
          <a:p>
            <a:fld id="{79F56E77-F058-4589-BC0F-E17214D565FE}" type="slidenum">
              <a:rPr lang="en-US" smtClean="0"/>
              <a:pPr/>
              <a:t>‹#›</a:t>
            </a:fld>
            <a:endParaRPr lang="en-US" dirty="0"/>
          </a:p>
        </p:txBody>
      </p:sp>
    </p:spTree>
    <p:extLst>
      <p:ext uri="{BB962C8B-B14F-4D97-AF65-F5344CB8AC3E}">
        <p14:creationId xmlns:p14="http://schemas.microsoft.com/office/powerpoint/2010/main" val="761870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24BA568-F6CD-4F07-BC88-B17D40EF49AA}" type="datetime1">
              <a:rPr lang="en-US"/>
              <a:pPr>
                <a:defRPr/>
              </a:pPr>
              <a:t>7/26/2023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BB14320-8FD6-4ED1-9645-B6945EDBA940}" type="slidenum">
              <a:rPr lang="en-US"/>
              <a:pPr>
                <a:defRPr/>
              </a:pPr>
              <a:t>‹#›</a:t>
            </a:fld>
            <a:endParaRPr lang="en-US"/>
          </a:p>
        </p:txBody>
      </p:sp>
    </p:spTree>
    <p:extLst>
      <p:ext uri="{BB962C8B-B14F-4D97-AF65-F5344CB8AC3E}">
        <p14:creationId xmlns:p14="http://schemas.microsoft.com/office/powerpoint/2010/main" val="1376255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54AFC291-C0DD-4D7C-91E0-1E61EE2FD02E}" type="datetime1">
              <a:rPr lang="en-US"/>
              <a:pPr>
                <a:defRPr/>
              </a:pPr>
              <a:t>7/26/2023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03A238-A4BE-4774-BEC8-87B0AE005030}" type="slidenum">
              <a:rPr lang="en-US"/>
              <a:pPr>
                <a:defRPr/>
              </a:pPr>
              <a:t>‹#›</a:t>
            </a:fld>
            <a:endParaRPr lang="en-US"/>
          </a:p>
        </p:txBody>
      </p:sp>
    </p:spTree>
    <p:extLst>
      <p:ext uri="{BB962C8B-B14F-4D97-AF65-F5344CB8AC3E}">
        <p14:creationId xmlns:p14="http://schemas.microsoft.com/office/powerpoint/2010/main" val="388647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2"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2"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2D125D0-20C2-4E4E-965C-4B713F1C063C}" type="datetime1">
              <a:rPr lang="en-US"/>
              <a:pPr>
                <a:defRPr/>
              </a:pPr>
              <a:t>7/26/2023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343F650-88DA-471A-8484-BB590F8CD636}" type="slidenum">
              <a:rPr lang="en-US"/>
              <a:pPr>
                <a:defRPr/>
              </a:pPr>
              <a:t>‹#›</a:t>
            </a:fld>
            <a:endParaRPr lang="en-US"/>
          </a:p>
        </p:txBody>
      </p:sp>
    </p:spTree>
    <p:extLst>
      <p:ext uri="{BB962C8B-B14F-4D97-AF65-F5344CB8AC3E}">
        <p14:creationId xmlns:p14="http://schemas.microsoft.com/office/powerpoint/2010/main" val="1735863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a:xfrm>
            <a:off x="533400" y="6324600"/>
            <a:ext cx="381000" cy="365125"/>
          </a:xfrm>
        </p:spPr>
        <p:txBody>
          <a:bodyPr/>
          <a:lstStyle>
            <a:lvl1pPr>
              <a:defRPr/>
            </a:lvl1pPr>
          </a:lstStyle>
          <a:p>
            <a:pPr>
              <a:defRPr/>
            </a:pPr>
            <a:fld id="{79F56E77-F058-4589-BC0F-E17214D565FE}" type="slidenum">
              <a:rPr lang="en-US"/>
              <a:pPr>
                <a:defRPr/>
              </a:pPr>
              <a:t>‹#›</a:t>
            </a:fld>
            <a:endParaRPr lang="en-US" dirty="0"/>
          </a:p>
        </p:txBody>
      </p:sp>
    </p:spTree>
    <p:extLst>
      <p:ext uri="{BB962C8B-B14F-4D97-AF65-F5344CB8AC3E}">
        <p14:creationId xmlns:p14="http://schemas.microsoft.com/office/powerpoint/2010/main" val="3952421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txBox="1">
            <a:spLocks/>
          </p:cNvSpPr>
          <p:nvPr userDrawn="1"/>
        </p:nvSpPr>
        <p:spPr>
          <a:xfrm>
            <a:off x="533400" y="6324600"/>
            <a:ext cx="381000" cy="365125"/>
          </a:xfrm>
          <a:prstGeom prst="rect">
            <a:avLst/>
          </a:prstGeom>
        </p:spPr>
        <p:txBody>
          <a:bodyPr vert="horz" lIns="91440" tIns="45720" rIns="91440" bIns="45720" rtlCol="0" anchor="ct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9F56E77-F058-4589-BC0F-E17214D565FE}"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1328965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1" y="273052"/>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a:xfrm>
            <a:off x="533400" y="6324600"/>
            <a:ext cx="381000" cy="365125"/>
          </a:xfrm>
        </p:spPr>
        <p:txBody>
          <a:bodyPr/>
          <a:lstStyle>
            <a:lvl1pPr>
              <a:defRPr/>
            </a:lvl1pPr>
          </a:lstStyle>
          <a:p>
            <a:pPr>
              <a:defRPr/>
            </a:pPr>
            <a:fld id="{79F56E77-F058-4589-BC0F-E17214D565FE}" type="slidenum">
              <a:rPr lang="en-US"/>
              <a:pPr>
                <a:defRPr/>
              </a:pPr>
              <a:t>‹#›</a:t>
            </a:fld>
            <a:endParaRPr lang="en-US" dirty="0"/>
          </a:p>
        </p:txBody>
      </p:sp>
    </p:spTree>
    <p:extLst>
      <p:ext uri="{BB962C8B-B14F-4D97-AF65-F5344CB8AC3E}">
        <p14:creationId xmlns:p14="http://schemas.microsoft.com/office/powerpoint/2010/main" val="1805226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a:xfrm>
            <a:off x="533400" y="6324600"/>
            <a:ext cx="381000" cy="365125"/>
          </a:xfrm>
        </p:spPr>
        <p:txBody>
          <a:bodyPr/>
          <a:lstStyle>
            <a:lvl1pPr>
              <a:defRPr/>
            </a:lvl1pPr>
          </a:lstStyle>
          <a:p>
            <a:pPr>
              <a:defRPr/>
            </a:pPr>
            <a:fld id="{79F56E77-F058-4589-BC0F-E17214D565FE}" type="slidenum">
              <a:rPr lang="en-US"/>
              <a:pPr>
                <a:defRPr/>
              </a:pPr>
              <a:t>‹#›</a:t>
            </a:fld>
            <a:endParaRPr lang="en-US" dirty="0"/>
          </a:p>
        </p:txBody>
      </p:sp>
    </p:spTree>
    <p:extLst>
      <p:ext uri="{BB962C8B-B14F-4D97-AF65-F5344CB8AC3E}">
        <p14:creationId xmlns:p14="http://schemas.microsoft.com/office/powerpoint/2010/main" val="3685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7DD27888-822E-4F97-ACDA-577133161D78}" type="datetime1">
              <a:rPr lang="en-US"/>
              <a:pPr>
                <a:defRPr/>
              </a:pPr>
              <a:t>7/26/2023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8216F571-1525-4782-9DF3-91A33BD793D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8" name="Slide Number Placeholder 5"/>
          <p:cNvSpPr>
            <a:spLocks noGrp="1"/>
          </p:cNvSpPr>
          <p:nvPr>
            <p:ph type="sldNum" sz="quarter" idx="4"/>
          </p:nvPr>
        </p:nvSpPr>
        <p:spPr>
          <a:xfrm>
            <a:off x="533400" y="6324600"/>
            <a:ext cx="609600" cy="365125"/>
          </a:xfrm>
          <a:prstGeom prst="rect">
            <a:avLst/>
          </a:prstGeom>
        </p:spPr>
        <p:txBody>
          <a:bodyPr/>
          <a:lstStyle>
            <a:lvl1pPr>
              <a:defRPr/>
            </a:lvl1pPr>
          </a:lstStyle>
          <a:p>
            <a:pPr>
              <a:defRPr/>
            </a:pPr>
            <a:fld id="{79F56E77-F058-4589-BC0F-E17214D565FE}"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png"/><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10.wma"/><Relationship Id="rId1" Type="http://schemas.microsoft.com/office/2007/relationships/media" Target="../media/media10.wma"/><Relationship Id="rId6" Type="http://schemas.openxmlformats.org/officeDocument/2006/relationships/slide" Target="slide13.xml"/><Relationship Id="rId5" Type="http://schemas.openxmlformats.org/officeDocument/2006/relationships/image" Target="../media/image1.jpe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Layout" Target="../slideLayouts/slideLayout2.xml"/><Relationship Id="rId7" Type="http://schemas.openxmlformats.org/officeDocument/2006/relationships/slide" Target="slide36.xml"/><Relationship Id="rId2" Type="http://schemas.openxmlformats.org/officeDocument/2006/relationships/audio" Target="../media/media11.wma"/><Relationship Id="rId1" Type="http://schemas.microsoft.com/office/2007/relationships/media" Target="../media/media11.wma"/><Relationship Id="rId6" Type="http://schemas.openxmlformats.org/officeDocument/2006/relationships/slide" Target="slide21.xml"/><Relationship Id="rId11" Type="http://schemas.openxmlformats.org/officeDocument/2006/relationships/image" Target="../media/image3.png"/><Relationship Id="rId5" Type="http://schemas.openxmlformats.org/officeDocument/2006/relationships/image" Target="../media/image1.jpeg"/><Relationship Id="rId10" Type="http://schemas.openxmlformats.org/officeDocument/2006/relationships/slide" Target="slide37.xml"/><Relationship Id="rId4" Type="http://schemas.openxmlformats.org/officeDocument/2006/relationships/notesSlide" Target="../notesSlides/notesSlide11.xml"/><Relationship Id="rId9" Type="http://schemas.openxmlformats.org/officeDocument/2006/relationships/slide" Target="slide3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ma"/><Relationship Id="rId1" Type="http://schemas.microsoft.com/office/2007/relationships/media" Target="../media/media12.wm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audio" Target="../media/media13.wma"/><Relationship Id="rId7" Type="http://schemas.openxmlformats.org/officeDocument/2006/relationships/slide" Target="slide8.xml"/><Relationship Id="rId2" Type="http://schemas.microsoft.com/office/2007/relationships/media" Target="../media/media13.wma"/><Relationship Id="rId1" Type="http://schemas.openxmlformats.org/officeDocument/2006/relationships/tags" Target="../tags/tag1.xml"/><Relationship Id="rId6" Type="http://schemas.openxmlformats.org/officeDocument/2006/relationships/image" Target="../media/image1.jpeg"/><Relationship Id="rId5" Type="http://schemas.openxmlformats.org/officeDocument/2006/relationships/notesSlide" Target="../notesSlides/notesSlide13.xml"/><Relationship Id="rId4" Type="http://schemas.openxmlformats.org/officeDocument/2006/relationships/slideLayout" Target="../slideLayouts/slideLayout2.xml"/><Relationship Id="rId9"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14.wma"/><Relationship Id="rId7" Type="http://schemas.openxmlformats.org/officeDocument/2006/relationships/slide" Target="slide5.xml"/><Relationship Id="rId2" Type="http://schemas.microsoft.com/office/2007/relationships/media" Target="../media/media14.wma"/><Relationship Id="rId1" Type="http://schemas.openxmlformats.org/officeDocument/2006/relationships/tags" Target="../tags/tag2.xml"/><Relationship Id="rId6" Type="http://schemas.openxmlformats.org/officeDocument/2006/relationships/image" Target="../media/image1.jpeg"/><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15.wma"/><Relationship Id="rId7" Type="http://schemas.openxmlformats.org/officeDocument/2006/relationships/slide" Target="slide5.xml"/><Relationship Id="rId2" Type="http://schemas.microsoft.com/office/2007/relationships/media" Target="../media/media15.wma"/><Relationship Id="rId1" Type="http://schemas.openxmlformats.org/officeDocument/2006/relationships/tags" Target="../tags/tag3.xml"/><Relationship Id="rId6" Type="http://schemas.openxmlformats.org/officeDocument/2006/relationships/image" Target="../media/image1.jpeg"/><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16.wma"/><Relationship Id="rId7" Type="http://schemas.openxmlformats.org/officeDocument/2006/relationships/slide" Target="slide9.xml"/><Relationship Id="rId2" Type="http://schemas.microsoft.com/office/2007/relationships/media" Target="../media/media16.wma"/><Relationship Id="rId1" Type="http://schemas.openxmlformats.org/officeDocument/2006/relationships/tags" Target="../tags/tag4.xml"/><Relationship Id="rId6" Type="http://schemas.openxmlformats.org/officeDocument/2006/relationships/image" Target="../media/image1.jpeg"/><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audio" Target="../media/media17.wma"/><Relationship Id="rId7" Type="http://schemas.openxmlformats.org/officeDocument/2006/relationships/image" Target="../media/image3.png"/><Relationship Id="rId2" Type="http://schemas.microsoft.com/office/2007/relationships/media" Target="../media/media17.wma"/><Relationship Id="rId1" Type="http://schemas.openxmlformats.org/officeDocument/2006/relationships/tags" Target="../tags/tag5.xml"/><Relationship Id="rId6" Type="http://schemas.openxmlformats.org/officeDocument/2006/relationships/image" Target="../media/image1.jpeg"/><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8.wma"/><Relationship Id="rId1" Type="http://schemas.microsoft.com/office/2007/relationships/media" Target="../media/media18.wm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19.wma"/><Relationship Id="rId7" Type="http://schemas.openxmlformats.org/officeDocument/2006/relationships/slide" Target="slide3.xml"/><Relationship Id="rId2" Type="http://schemas.microsoft.com/office/2007/relationships/media" Target="../media/media19.wma"/><Relationship Id="rId1" Type="http://schemas.openxmlformats.org/officeDocument/2006/relationships/tags" Target="../tags/tag6.xml"/><Relationship Id="rId6" Type="http://schemas.openxmlformats.org/officeDocument/2006/relationships/image" Target="../media/image1.jpeg"/><Relationship Id="rId5" Type="http://schemas.openxmlformats.org/officeDocument/2006/relationships/notesSlide" Target="../notesSlides/notesSlide19.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20.wma"/><Relationship Id="rId7" Type="http://schemas.openxmlformats.org/officeDocument/2006/relationships/slide" Target="slide4.xml"/><Relationship Id="rId2" Type="http://schemas.microsoft.com/office/2007/relationships/media" Target="../media/media20.wma"/><Relationship Id="rId1" Type="http://schemas.openxmlformats.org/officeDocument/2006/relationships/tags" Target="../tags/tag7.xml"/><Relationship Id="rId6" Type="http://schemas.openxmlformats.org/officeDocument/2006/relationships/image" Target="../media/image1.jpeg"/><Relationship Id="rId5" Type="http://schemas.openxmlformats.org/officeDocument/2006/relationships/notesSlide" Target="../notesSlides/notesSlide20.xml"/><Relationship Id="rId4"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21.wma"/><Relationship Id="rId7" Type="http://schemas.openxmlformats.org/officeDocument/2006/relationships/slide" Target="slide11.xml"/><Relationship Id="rId2" Type="http://schemas.microsoft.com/office/2007/relationships/media" Target="../media/media21.wma"/><Relationship Id="rId1" Type="http://schemas.openxmlformats.org/officeDocument/2006/relationships/tags" Target="../tags/tag8.xml"/><Relationship Id="rId6" Type="http://schemas.openxmlformats.org/officeDocument/2006/relationships/image" Target="../media/image1.jpeg"/><Relationship Id="rId5" Type="http://schemas.openxmlformats.org/officeDocument/2006/relationships/notesSlide" Target="../notesSlides/notesSlide21.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2.wma"/><Relationship Id="rId1" Type="http://schemas.microsoft.com/office/2007/relationships/media" Target="../media/media22.wm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3.wma"/><Relationship Id="rId1" Type="http://schemas.microsoft.com/office/2007/relationships/media" Target="../media/media23.wm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4.wma"/><Relationship Id="rId1" Type="http://schemas.microsoft.com/office/2007/relationships/media" Target="../media/media24.wm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5.wma"/><Relationship Id="rId1" Type="http://schemas.microsoft.com/office/2007/relationships/media" Target="../media/media25.wm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26.wma"/><Relationship Id="rId7" Type="http://schemas.openxmlformats.org/officeDocument/2006/relationships/slide" Target="slide11.xml"/><Relationship Id="rId2" Type="http://schemas.microsoft.com/office/2007/relationships/media" Target="../media/media26.wma"/><Relationship Id="rId1" Type="http://schemas.openxmlformats.org/officeDocument/2006/relationships/tags" Target="../tags/tag9.xml"/><Relationship Id="rId6" Type="http://schemas.openxmlformats.org/officeDocument/2006/relationships/image" Target="../media/image1.jpeg"/><Relationship Id="rId5" Type="http://schemas.openxmlformats.org/officeDocument/2006/relationships/notesSlide" Target="../notesSlides/notesSlide26.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7.wma"/><Relationship Id="rId1" Type="http://schemas.microsoft.com/office/2007/relationships/media" Target="../media/media27.wm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8.wma"/><Relationship Id="rId1" Type="http://schemas.microsoft.com/office/2007/relationships/media" Target="../media/media28.wm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29.wma"/><Relationship Id="rId7" Type="http://schemas.openxmlformats.org/officeDocument/2006/relationships/slide" Target="slide7.xml"/><Relationship Id="rId2" Type="http://schemas.microsoft.com/office/2007/relationships/media" Target="../media/media29.wma"/><Relationship Id="rId1" Type="http://schemas.openxmlformats.org/officeDocument/2006/relationships/tags" Target="../tags/tag10.xml"/><Relationship Id="rId6" Type="http://schemas.openxmlformats.org/officeDocument/2006/relationships/image" Target="../media/image1.jpeg"/><Relationship Id="rId5" Type="http://schemas.openxmlformats.org/officeDocument/2006/relationships/notesSlide" Target="../notesSlides/notesSlide29.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slide" Target="slide19.xml"/><Relationship Id="rId2" Type="http://schemas.openxmlformats.org/officeDocument/2006/relationships/audio" Target="../media/media3.wma"/><Relationship Id="rId1" Type="http://schemas.microsoft.com/office/2007/relationships/media" Target="../media/media3.wma"/><Relationship Id="rId6" Type="http://schemas.openxmlformats.org/officeDocument/2006/relationships/slide" Target="slide35.xml"/><Relationship Id="rId5" Type="http://schemas.openxmlformats.org/officeDocument/2006/relationships/image" Target="../media/image1.jpe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30.wma"/><Relationship Id="rId7" Type="http://schemas.openxmlformats.org/officeDocument/2006/relationships/slide" Target="slide9.xml"/><Relationship Id="rId2" Type="http://schemas.microsoft.com/office/2007/relationships/media" Target="../media/media30.wma"/><Relationship Id="rId1" Type="http://schemas.openxmlformats.org/officeDocument/2006/relationships/tags" Target="../tags/tag11.xml"/><Relationship Id="rId6" Type="http://schemas.openxmlformats.org/officeDocument/2006/relationships/image" Target="../media/image1.jpeg"/><Relationship Id="rId5" Type="http://schemas.openxmlformats.org/officeDocument/2006/relationships/notesSlide" Target="../notesSlides/notesSlide30.xml"/><Relationship Id="rId4"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audio" Target="../media/media31.wma"/><Relationship Id="rId7" Type="http://schemas.openxmlformats.org/officeDocument/2006/relationships/slide" Target="slide9.xml"/><Relationship Id="rId2" Type="http://schemas.microsoft.com/office/2007/relationships/media" Target="../media/media31.wma"/><Relationship Id="rId1" Type="http://schemas.openxmlformats.org/officeDocument/2006/relationships/tags" Target="../tags/tag12.xml"/><Relationship Id="rId6" Type="http://schemas.openxmlformats.org/officeDocument/2006/relationships/image" Target="../media/image1.jpeg"/><Relationship Id="rId5" Type="http://schemas.openxmlformats.org/officeDocument/2006/relationships/notesSlide" Target="../notesSlides/notesSlide31.xml"/><Relationship Id="rId4" Type="http://schemas.openxmlformats.org/officeDocument/2006/relationships/slideLayout" Target="../slideLayouts/slideLayout2.xml"/><Relationship Id="rId9" Type="http://schemas.openxmlformats.org/officeDocument/2006/relationships/image" Target="../media/image3.png"/></Relationships>
</file>

<file path=ppt/slides/_rels/slide3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32.wma"/><Relationship Id="rId7" Type="http://schemas.openxmlformats.org/officeDocument/2006/relationships/slide" Target="slide8.xml"/><Relationship Id="rId2" Type="http://schemas.microsoft.com/office/2007/relationships/media" Target="../media/media32.wma"/><Relationship Id="rId1" Type="http://schemas.openxmlformats.org/officeDocument/2006/relationships/tags" Target="../tags/tag13.xml"/><Relationship Id="rId6" Type="http://schemas.openxmlformats.org/officeDocument/2006/relationships/image" Target="../media/image1.jpeg"/><Relationship Id="rId5" Type="http://schemas.openxmlformats.org/officeDocument/2006/relationships/notesSlide" Target="../notesSlides/notesSlide32.xml"/><Relationship Id="rId4"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3.wma"/><Relationship Id="rId1" Type="http://schemas.microsoft.com/office/2007/relationships/media" Target="../media/media33.wm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4.wma"/><Relationship Id="rId1" Type="http://schemas.microsoft.com/office/2007/relationships/media" Target="../media/media34.wm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35.wma"/><Relationship Id="rId7" Type="http://schemas.openxmlformats.org/officeDocument/2006/relationships/slide" Target="slide3.xml"/><Relationship Id="rId2" Type="http://schemas.microsoft.com/office/2007/relationships/media" Target="../media/media35.wma"/><Relationship Id="rId1" Type="http://schemas.openxmlformats.org/officeDocument/2006/relationships/tags" Target="../tags/tag14.xml"/><Relationship Id="rId6" Type="http://schemas.openxmlformats.org/officeDocument/2006/relationships/image" Target="../media/image1.jpeg"/><Relationship Id="rId5" Type="http://schemas.openxmlformats.org/officeDocument/2006/relationships/notesSlide" Target="../notesSlides/notesSlide35.xml"/><Relationship Id="rId4"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36.wma"/><Relationship Id="rId7" Type="http://schemas.openxmlformats.org/officeDocument/2006/relationships/slide" Target="slide11.xml"/><Relationship Id="rId2" Type="http://schemas.microsoft.com/office/2007/relationships/media" Target="../media/media36.wma"/><Relationship Id="rId1" Type="http://schemas.openxmlformats.org/officeDocument/2006/relationships/tags" Target="../tags/tag15.xml"/><Relationship Id="rId6" Type="http://schemas.openxmlformats.org/officeDocument/2006/relationships/image" Target="../media/image1.jpeg"/><Relationship Id="rId5" Type="http://schemas.openxmlformats.org/officeDocument/2006/relationships/notesSlide" Target="../notesSlides/notesSlide36.xml"/><Relationship Id="rId4"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37.wma"/><Relationship Id="rId7" Type="http://schemas.openxmlformats.org/officeDocument/2006/relationships/slide" Target="slide11.xml"/><Relationship Id="rId2" Type="http://schemas.microsoft.com/office/2007/relationships/media" Target="../media/media37.wma"/><Relationship Id="rId1" Type="http://schemas.openxmlformats.org/officeDocument/2006/relationships/tags" Target="../tags/tag16.xml"/><Relationship Id="rId6" Type="http://schemas.openxmlformats.org/officeDocument/2006/relationships/image" Target="../media/image1.jpeg"/><Relationship Id="rId5" Type="http://schemas.openxmlformats.org/officeDocument/2006/relationships/notesSlide" Target="../notesSlides/notesSlide37.xml"/><Relationship Id="rId4"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audio" Target="../media/media38.wma"/><Relationship Id="rId7" Type="http://schemas.openxmlformats.org/officeDocument/2006/relationships/image" Target="../media/image3.png"/><Relationship Id="rId2" Type="http://schemas.microsoft.com/office/2007/relationships/media" Target="../media/media38.wma"/><Relationship Id="rId1" Type="http://schemas.openxmlformats.org/officeDocument/2006/relationships/tags" Target="../tags/tag17.xml"/><Relationship Id="rId6" Type="http://schemas.openxmlformats.org/officeDocument/2006/relationships/image" Target="../media/image1.jpeg"/><Relationship Id="rId5" Type="http://schemas.openxmlformats.org/officeDocument/2006/relationships/notesSlide" Target="../notesSlides/notesSlide38.xml"/><Relationship Id="rId4"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9.wma"/><Relationship Id="rId1" Type="http://schemas.microsoft.com/office/2007/relationships/media" Target="../media/media39.wm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ma"/><Relationship Id="rId1" Type="http://schemas.microsoft.com/office/2007/relationships/media" Target="../media/media4.wma"/><Relationship Id="rId6" Type="http://schemas.openxmlformats.org/officeDocument/2006/relationships/image" Target="../media/image3.png"/><Relationship Id="rId5" Type="http://schemas.openxmlformats.org/officeDocument/2006/relationships/slide" Target="slide20.xml"/><Relationship Id="rId4"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40.wma"/><Relationship Id="rId7" Type="http://schemas.openxmlformats.org/officeDocument/2006/relationships/image" Target="../media/image1.jpeg"/><Relationship Id="rId2" Type="http://schemas.microsoft.com/office/2007/relationships/media" Target="../media/media40.wma"/><Relationship Id="rId1" Type="http://schemas.openxmlformats.org/officeDocument/2006/relationships/tags" Target="../tags/tag18.xml"/><Relationship Id="rId6" Type="http://schemas.openxmlformats.org/officeDocument/2006/relationships/slide" Target="slide7.xml"/><Relationship Id="rId5" Type="http://schemas.openxmlformats.org/officeDocument/2006/relationships/notesSlide" Target="../notesSlides/notesSlide40.xml"/><Relationship Id="rId4"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41.wma"/><Relationship Id="rId7" Type="http://schemas.openxmlformats.org/officeDocument/2006/relationships/image" Target="../media/image1.jpeg"/><Relationship Id="rId2" Type="http://schemas.microsoft.com/office/2007/relationships/media" Target="../media/media41.wma"/><Relationship Id="rId1" Type="http://schemas.openxmlformats.org/officeDocument/2006/relationships/tags" Target="../tags/tag19.xml"/><Relationship Id="rId6" Type="http://schemas.openxmlformats.org/officeDocument/2006/relationships/slide" Target="slide7.xml"/><Relationship Id="rId5" Type="http://schemas.openxmlformats.org/officeDocument/2006/relationships/notesSlide" Target="../notesSlides/notesSlide41.xml"/><Relationship Id="rId4"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2.wma"/><Relationship Id="rId1" Type="http://schemas.microsoft.com/office/2007/relationships/media" Target="../media/media42.wm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3.wma"/><Relationship Id="rId1" Type="http://schemas.microsoft.com/office/2007/relationships/media" Target="../media/media43.wm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4.wma"/><Relationship Id="rId1" Type="http://schemas.microsoft.com/office/2007/relationships/media" Target="../media/media44.wm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5.wma"/><Relationship Id="rId1" Type="http://schemas.microsoft.com/office/2007/relationships/media" Target="../media/media45.wm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46.wma"/><Relationship Id="rId7" Type="http://schemas.openxmlformats.org/officeDocument/2006/relationships/slide" Target="slide8.xml"/><Relationship Id="rId2" Type="http://schemas.microsoft.com/office/2007/relationships/media" Target="../media/media46.wma"/><Relationship Id="rId1" Type="http://schemas.openxmlformats.org/officeDocument/2006/relationships/tags" Target="../tags/tag20.xml"/><Relationship Id="rId6" Type="http://schemas.openxmlformats.org/officeDocument/2006/relationships/image" Target="../media/image1.jpeg"/><Relationship Id="rId5" Type="http://schemas.openxmlformats.org/officeDocument/2006/relationships/notesSlide" Target="../notesSlides/notesSlide46.xml"/><Relationship Id="rId4"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47.wma"/><Relationship Id="rId7" Type="http://schemas.openxmlformats.org/officeDocument/2006/relationships/slide" Target="slide7.xml"/><Relationship Id="rId2" Type="http://schemas.microsoft.com/office/2007/relationships/media" Target="../media/media47.wma"/><Relationship Id="rId1" Type="http://schemas.openxmlformats.org/officeDocument/2006/relationships/tags" Target="../tags/tag21.xml"/><Relationship Id="rId6" Type="http://schemas.openxmlformats.org/officeDocument/2006/relationships/image" Target="../media/image1.jpeg"/><Relationship Id="rId5" Type="http://schemas.openxmlformats.org/officeDocument/2006/relationships/notesSlide" Target="../notesSlides/notesSlide47.xml"/><Relationship Id="rId4"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48.wma"/><Relationship Id="rId7" Type="http://schemas.openxmlformats.org/officeDocument/2006/relationships/slide" Target="slide8.xml"/><Relationship Id="rId2" Type="http://schemas.microsoft.com/office/2007/relationships/media" Target="../media/media48.wma"/><Relationship Id="rId1" Type="http://schemas.openxmlformats.org/officeDocument/2006/relationships/tags" Target="../tags/tag22.xml"/><Relationship Id="rId6" Type="http://schemas.openxmlformats.org/officeDocument/2006/relationships/image" Target="../media/image1.jpeg"/><Relationship Id="rId5" Type="http://schemas.openxmlformats.org/officeDocument/2006/relationships/notesSlide" Target="../notesSlides/notesSlide48.xml"/><Relationship Id="rId4"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audio" Target="../media/media49.wma"/><Relationship Id="rId7" Type="http://schemas.openxmlformats.org/officeDocument/2006/relationships/image" Target="../media/image3.png"/><Relationship Id="rId2" Type="http://schemas.microsoft.com/office/2007/relationships/media" Target="../media/media49.wma"/><Relationship Id="rId1" Type="http://schemas.openxmlformats.org/officeDocument/2006/relationships/tags" Target="../tags/tag23.xml"/><Relationship Id="rId6" Type="http://schemas.openxmlformats.org/officeDocument/2006/relationships/image" Target="../media/image1.jpeg"/><Relationship Id="rId5" Type="http://schemas.openxmlformats.org/officeDocument/2006/relationships/notesSlide" Target="../notesSlides/notesSlide49.xml"/><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1.jpeg"/><Relationship Id="rId2" Type="http://schemas.openxmlformats.org/officeDocument/2006/relationships/audio" Target="../media/media5.wma"/><Relationship Id="rId1" Type="http://schemas.microsoft.com/office/2007/relationships/media" Target="../media/media5.wma"/><Relationship Id="rId6" Type="http://schemas.openxmlformats.org/officeDocument/2006/relationships/hyperlink" Target="http://www.dcr.virginia.gov/state-parks/geocaching.shtml" TargetMode="External"/><Relationship Id="rId11" Type="http://schemas.openxmlformats.org/officeDocument/2006/relationships/image" Target="../media/image3.png"/><Relationship Id="rId5" Type="http://schemas.openxmlformats.org/officeDocument/2006/relationships/image" Target="../media/image4.png"/><Relationship Id="rId10" Type="http://schemas.openxmlformats.org/officeDocument/2006/relationships/slide" Target="slide14.xml"/><Relationship Id="rId4" Type="http://schemas.openxmlformats.org/officeDocument/2006/relationships/notesSlide" Target="../notesSlides/notesSlide5.xml"/><Relationship Id="rId9" Type="http://schemas.openxmlformats.org/officeDocument/2006/relationships/slide" Target="slide15.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0.wma"/><Relationship Id="rId1" Type="http://schemas.microsoft.com/office/2007/relationships/media" Target="../media/media50.wm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51.wma"/><Relationship Id="rId7" Type="http://schemas.openxmlformats.org/officeDocument/2006/relationships/slide" Target="slide8.xml"/><Relationship Id="rId2" Type="http://schemas.microsoft.com/office/2007/relationships/media" Target="../media/media51.wma"/><Relationship Id="rId1" Type="http://schemas.openxmlformats.org/officeDocument/2006/relationships/tags" Target="../tags/tag24.xml"/><Relationship Id="rId6" Type="http://schemas.openxmlformats.org/officeDocument/2006/relationships/image" Target="../media/image1.jpeg"/><Relationship Id="rId5" Type="http://schemas.openxmlformats.org/officeDocument/2006/relationships/notesSlide" Target="../notesSlides/notesSlide51.xml"/><Relationship Id="rId4"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52.wma"/><Relationship Id="rId7" Type="http://schemas.openxmlformats.org/officeDocument/2006/relationships/image" Target="../media/image1.jpeg"/><Relationship Id="rId2" Type="http://schemas.microsoft.com/office/2007/relationships/media" Target="../media/media52.wma"/><Relationship Id="rId1" Type="http://schemas.openxmlformats.org/officeDocument/2006/relationships/tags" Target="../tags/tag25.xml"/><Relationship Id="rId6" Type="http://schemas.openxmlformats.org/officeDocument/2006/relationships/slide" Target="slide7.xml"/><Relationship Id="rId5" Type="http://schemas.openxmlformats.org/officeDocument/2006/relationships/notesSlide" Target="../notesSlides/notesSlide52.xml"/><Relationship Id="rId4"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audio" Target="../media/media53.wma"/><Relationship Id="rId7" Type="http://schemas.openxmlformats.org/officeDocument/2006/relationships/image" Target="../media/image1.jpeg"/><Relationship Id="rId2" Type="http://schemas.microsoft.com/office/2007/relationships/media" Target="../media/media53.wma"/><Relationship Id="rId1" Type="http://schemas.openxmlformats.org/officeDocument/2006/relationships/tags" Target="../tags/tag26.xml"/><Relationship Id="rId6" Type="http://schemas.openxmlformats.org/officeDocument/2006/relationships/slide" Target="slide6.xml"/><Relationship Id="rId5" Type="http://schemas.openxmlformats.org/officeDocument/2006/relationships/notesSlide" Target="../notesSlides/notesSlide53.xml"/><Relationship Id="rId4" Type="http://schemas.openxmlformats.org/officeDocument/2006/relationships/slideLayout" Target="../slideLayouts/slideLayout2.xml"/><Relationship Id="rId9" Type="http://schemas.openxmlformats.org/officeDocument/2006/relationships/image" Target="../media/image3.png"/></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4.wma"/><Relationship Id="rId1" Type="http://schemas.microsoft.com/office/2007/relationships/media" Target="../media/media54.wm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55.wma"/><Relationship Id="rId7" Type="http://schemas.openxmlformats.org/officeDocument/2006/relationships/image" Target="../media/image1.jpeg"/><Relationship Id="rId2" Type="http://schemas.microsoft.com/office/2007/relationships/media" Target="../media/media55.wma"/><Relationship Id="rId1" Type="http://schemas.openxmlformats.org/officeDocument/2006/relationships/tags" Target="../tags/tag27.xml"/><Relationship Id="rId6" Type="http://schemas.openxmlformats.org/officeDocument/2006/relationships/slide" Target="slide8.xml"/><Relationship Id="rId5" Type="http://schemas.openxmlformats.org/officeDocument/2006/relationships/notesSlide" Target="../notesSlides/notesSlide55.xml"/><Relationship Id="rId4"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audio" Target="../media/media56.wma"/><Relationship Id="rId7" Type="http://schemas.openxmlformats.org/officeDocument/2006/relationships/slide" Target="slide5.xml"/><Relationship Id="rId2" Type="http://schemas.microsoft.com/office/2007/relationships/media" Target="../media/media56.wma"/><Relationship Id="rId1" Type="http://schemas.openxmlformats.org/officeDocument/2006/relationships/tags" Target="../tags/tag28.xml"/><Relationship Id="rId6" Type="http://schemas.openxmlformats.org/officeDocument/2006/relationships/image" Target="../media/image1.jpeg"/><Relationship Id="rId5" Type="http://schemas.openxmlformats.org/officeDocument/2006/relationships/notesSlide" Target="../notesSlides/notesSlide56.xml"/><Relationship Id="rId4"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7.wma"/><Relationship Id="rId1" Type="http://schemas.microsoft.com/office/2007/relationships/media" Target="../media/media57.wma"/><Relationship Id="rId6" Type="http://schemas.openxmlformats.org/officeDocument/2006/relationships/image" Target="../media/image3.png"/><Relationship Id="rId5" Type="http://schemas.openxmlformats.org/officeDocument/2006/relationships/image" Target="../media/image1.jpeg"/><Relationship Id="rId4"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58.wma"/><Relationship Id="rId1" Type="http://schemas.microsoft.com/office/2007/relationships/media" Target="../media/media58.wma"/><Relationship Id="rId6" Type="http://schemas.openxmlformats.org/officeDocument/2006/relationships/image" Target="../media/image1.jpeg"/><Relationship Id="rId5" Type="http://schemas.openxmlformats.org/officeDocument/2006/relationships/hyperlink" Target="https://www.doe.virginia.gov/teaching-learning-assessment/student-assessment/sol-practice-items-all-subjects" TargetMode="External"/><Relationship Id="rId4"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2.xml"/><Relationship Id="rId7" Type="http://schemas.openxmlformats.org/officeDocument/2006/relationships/image" Target="../media/image1.jpeg"/><Relationship Id="rId2" Type="http://schemas.openxmlformats.org/officeDocument/2006/relationships/audio" Target="../media/media59.wma"/><Relationship Id="rId1" Type="http://schemas.microsoft.com/office/2007/relationships/media" Target="../media/media59.wma"/><Relationship Id="rId6" Type="http://schemas.openxmlformats.org/officeDocument/2006/relationships/hyperlink" Target="mailto:Tracy.Robertson@doe.virginia.gov" TargetMode="External"/><Relationship Id="rId5" Type="http://schemas.openxmlformats.org/officeDocument/2006/relationships/hyperlink" Target="mailto:student-assessment@doe.virginia.gov" TargetMode="External"/><Relationship Id="rId4"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8" Type="http://schemas.openxmlformats.org/officeDocument/2006/relationships/slide" Target="slide56.xml"/><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6.wma"/><Relationship Id="rId1" Type="http://schemas.microsoft.com/office/2007/relationships/media" Target="../media/media6.wma"/><Relationship Id="rId6" Type="http://schemas.openxmlformats.org/officeDocument/2006/relationships/image" Target="../media/image5.png"/><Relationship Id="rId5" Type="http://schemas.openxmlformats.org/officeDocument/2006/relationships/image" Target="../media/image1.jpeg"/><Relationship Id="rId10" Type="http://schemas.openxmlformats.org/officeDocument/2006/relationships/image" Target="../media/image3.png"/><Relationship Id="rId4" Type="http://schemas.openxmlformats.org/officeDocument/2006/relationships/notesSlide" Target="../notesSlides/notesSlide6.xml"/><Relationship Id="rId9" Type="http://schemas.openxmlformats.org/officeDocument/2006/relationships/slide" Target="slide53.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slide" Target="slide52.xml"/><Relationship Id="rId3" Type="http://schemas.openxmlformats.org/officeDocument/2006/relationships/slideLayout" Target="../slideLayouts/slideLayout2.xml"/><Relationship Id="rId7" Type="http://schemas.openxmlformats.org/officeDocument/2006/relationships/image" Target="../media/image5.png"/><Relationship Id="rId12" Type="http://schemas.openxmlformats.org/officeDocument/2006/relationships/slide" Target="slide47.xml"/><Relationship Id="rId2" Type="http://schemas.openxmlformats.org/officeDocument/2006/relationships/audio" Target="../media/media7.wma"/><Relationship Id="rId1" Type="http://schemas.microsoft.com/office/2007/relationships/media" Target="../media/media7.wma"/><Relationship Id="rId6" Type="http://schemas.openxmlformats.org/officeDocument/2006/relationships/image" Target="../media/image1.jpeg"/><Relationship Id="rId11" Type="http://schemas.openxmlformats.org/officeDocument/2006/relationships/slide" Target="slide41.xml"/><Relationship Id="rId5" Type="http://schemas.openxmlformats.org/officeDocument/2006/relationships/image" Target="../media/image7.png"/><Relationship Id="rId10" Type="http://schemas.openxmlformats.org/officeDocument/2006/relationships/slide" Target="slide40.xml"/><Relationship Id="rId4" Type="http://schemas.openxmlformats.org/officeDocument/2006/relationships/notesSlide" Target="../notesSlides/notesSlide7.xml"/><Relationship Id="rId9" Type="http://schemas.openxmlformats.org/officeDocument/2006/relationships/slide" Target="slide29.xml"/><Relationship Id="rId1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slide" Target="slide48.xml"/><Relationship Id="rId3" Type="http://schemas.openxmlformats.org/officeDocument/2006/relationships/slideLayout" Target="../slideLayouts/slideLayout2.xml"/><Relationship Id="rId7" Type="http://schemas.openxmlformats.org/officeDocument/2006/relationships/slide" Target="slide13.xml"/><Relationship Id="rId12" Type="http://schemas.openxmlformats.org/officeDocument/2006/relationships/image" Target="../media/image3.png"/><Relationship Id="rId2" Type="http://schemas.openxmlformats.org/officeDocument/2006/relationships/audio" Target="../media/media8.wma"/><Relationship Id="rId1" Type="http://schemas.microsoft.com/office/2007/relationships/media" Target="../media/media8.wma"/><Relationship Id="rId6" Type="http://schemas.openxmlformats.org/officeDocument/2006/relationships/slide" Target="slide55.xml"/><Relationship Id="rId11" Type="http://schemas.openxmlformats.org/officeDocument/2006/relationships/slide" Target="slide32.xml"/><Relationship Id="rId5" Type="http://schemas.openxmlformats.org/officeDocument/2006/relationships/image" Target="../media/image1.jpeg"/><Relationship Id="rId10" Type="http://schemas.openxmlformats.org/officeDocument/2006/relationships/slide" Target="slide46.xml"/><Relationship Id="rId4" Type="http://schemas.openxmlformats.org/officeDocument/2006/relationships/notesSlide" Target="../notesSlides/notesSlide8.xml"/><Relationship Id="rId9" Type="http://schemas.openxmlformats.org/officeDocument/2006/relationships/slide" Target="slide51.xml"/></Relationships>
</file>

<file path=ppt/slides/_rels/slide9.xml.rels><?xml version="1.0" encoding="UTF-8" standalone="yes"?>
<Relationships xmlns="http://schemas.openxmlformats.org/package/2006/relationships"><Relationship Id="rId8" Type="http://schemas.openxmlformats.org/officeDocument/2006/relationships/slide" Target="slide30.xml"/><Relationship Id="rId3" Type="http://schemas.openxmlformats.org/officeDocument/2006/relationships/slideLayout" Target="../slideLayouts/slideLayout2.xml"/><Relationship Id="rId7" Type="http://schemas.openxmlformats.org/officeDocument/2006/relationships/slide" Target="slide16.xml"/><Relationship Id="rId2" Type="http://schemas.openxmlformats.org/officeDocument/2006/relationships/audio" Target="../media/media9.wma"/><Relationship Id="rId1" Type="http://schemas.microsoft.com/office/2007/relationships/media" Target="../media/media9.wma"/><Relationship Id="rId6" Type="http://schemas.openxmlformats.org/officeDocument/2006/relationships/slide" Target="slide31.xml"/><Relationship Id="rId5" Type="http://schemas.openxmlformats.org/officeDocument/2006/relationships/image" Target="../media/image1.jpeg"/><Relationship Id="rId4" Type="http://schemas.openxmlformats.org/officeDocument/2006/relationships/notesSlide" Target="../notesSlides/notesSlide9.xml"/><Relationship Id="rId9"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7"/>
          <p:cNvSpPr txBox="1">
            <a:spLocks noChangeArrowheads="1"/>
          </p:cNvSpPr>
          <p:nvPr/>
        </p:nvSpPr>
        <p:spPr bwMode="auto">
          <a:xfrm>
            <a:off x="228600" y="1219200"/>
            <a:ext cx="8991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b="1" dirty="0">
                <a:solidFill>
                  <a:srgbClr val="110076"/>
                </a:solidFill>
                <a:latin typeface="Arial" charset="0"/>
                <a:cs typeface="Arial" charset="0"/>
              </a:rPr>
              <a:t>Spring 2014 Student Performance Analysis</a:t>
            </a:r>
          </a:p>
        </p:txBody>
      </p:sp>
      <p:sp>
        <p:nvSpPr>
          <p:cNvPr id="3075" name="TextBox 18"/>
          <p:cNvSpPr txBox="1">
            <a:spLocks noChangeArrowheads="1"/>
          </p:cNvSpPr>
          <p:nvPr/>
        </p:nvSpPr>
        <p:spPr bwMode="auto">
          <a:xfrm>
            <a:off x="1502569" y="1981200"/>
            <a:ext cx="613886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800" b="1" dirty="0">
                <a:solidFill>
                  <a:srgbClr val="7030A0"/>
                </a:solidFill>
                <a:latin typeface="Arial" charset="0"/>
                <a:cs typeface="Arial" charset="0"/>
              </a:rPr>
              <a:t>6</a:t>
            </a:r>
            <a:r>
              <a:rPr lang="en-US" altLang="en-US" sz="2800" b="1" baseline="30000" dirty="0">
                <a:solidFill>
                  <a:srgbClr val="7030A0"/>
                </a:solidFill>
                <a:latin typeface="Arial" charset="0"/>
                <a:cs typeface="Arial" charset="0"/>
              </a:rPr>
              <a:t>th</a:t>
            </a:r>
            <a:r>
              <a:rPr lang="en-US" altLang="en-US" sz="2800" b="1" dirty="0">
                <a:solidFill>
                  <a:srgbClr val="7030A0"/>
                </a:solidFill>
                <a:latin typeface="Arial" charset="0"/>
                <a:cs typeface="Arial" charset="0"/>
              </a:rPr>
              <a:t>, 7</a:t>
            </a:r>
            <a:r>
              <a:rPr lang="en-US" altLang="en-US" sz="2800" b="1" baseline="30000" dirty="0">
                <a:solidFill>
                  <a:srgbClr val="7030A0"/>
                </a:solidFill>
                <a:latin typeface="Arial" charset="0"/>
                <a:cs typeface="Arial" charset="0"/>
              </a:rPr>
              <a:t>th</a:t>
            </a:r>
            <a:r>
              <a:rPr lang="en-US" altLang="en-US" sz="2800" b="1" dirty="0">
                <a:solidFill>
                  <a:srgbClr val="7030A0"/>
                </a:solidFill>
                <a:latin typeface="Arial" charset="0"/>
                <a:cs typeface="Arial" charset="0"/>
              </a:rPr>
              <a:t>, and 8</a:t>
            </a:r>
            <a:r>
              <a:rPr lang="en-US" altLang="en-US" sz="2800" b="1" baseline="30000" dirty="0">
                <a:solidFill>
                  <a:srgbClr val="7030A0"/>
                </a:solidFill>
                <a:latin typeface="Arial" charset="0"/>
                <a:cs typeface="Arial" charset="0"/>
              </a:rPr>
              <a:t>th</a:t>
            </a:r>
            <a:r>
              <a:rPr lang="en-US" altLang="en-US" sz="2800" b="1" dirty="0">
                <a:solidFill>
                  <a:srgbClr val="7030A0"/>
                </a:solidFill>
                <a:latin typeface="Arial" charset="0"/>
                <a:cs typeface="Arial" charset="0"/>
              </a:rPr>
              <a:t> Grade Reading</a:t>
            </a:r>
          </a:p>
          <a:p>
            <a:pPr algn="ctr" eaLnBrk="1" hangingPunct="1">
              <a:spcBef>
                <a:spcPct val="0"/>
              </a:spcBef>
              <a:buFontTx/>
              <a:buNone/>
            </a:pPr>
            <a:r>
              <a:rPr lang="en-US" altLang="en-US" sz="2800" b="1" dirty="0">
                <a:solidFill>
                  <a:srgbClr val="7030A0"/>
                </a:solidFill>
                <a:latin typeface="Arial" charset="0"/>
                <a:cs typeface="Arial" charset="0"/>
              </a:rPr>
              <a:t>Standards of Learning Tests</a:t>
            </a:r>
          </a:p>
        </p:txBody>
      </p:sp>
      <p:cxnSp>
        <p:nvCxnSpPr>
          <p:cNvPr id="26" name="Straight Connector 25"/>
          <p:cNvCxnSpPr/>
          <p:nvPr/>
        </p:nvCxnSpPr>
        <p:spPr>
          <a:xfrm>
            <a:off x="0" y="4572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pPr>
              <a:defRPr/>
            </a:pPr>
            <a:fld id="{E70575C0-D166-4C62-95AB-30299E73D2A5}" type="slidenum">
              <a:rPr lang="en-US" smtClean="0"/>
              <a:pPr>
                <a:defRPr/>
              </a:pPr>
              <a:t>1</a:t>
            </a:fld>
            <a:endParaRPr lang="en-US"/>
          </a:p>
        </p:txBody>
      </p:sp>
      <p:sp>
        <p:nvSpPr>
          <p:cNvPr id="3078" name="TextBox 9"/>
          <p:cNvSpPr txBox="1">
            <a:spLocks noChangeArrowheads="1"/>
          </p:cNvSpPr>
          <p:nvPr/>
        </p:nvSpPr>
        <p:spPr bwMode="auto">
          <a:xfrm>
            <a:off x="457200" y="5410200"/>
            <a:ext cx="5029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b="1" dirty="0">
                <a:solidFill>
                  <a:srgbClr val="7030A0"/>
                </a:solidFill>
                <a:latin typeface="Arial" charset="0"/>
              </a:rPr>
              <a:t>Presentation may be paused and resumed using the arrow keys or the mouse.</a:t>
            </a:r>
          </a:p>
        </p:txBody>
      </p:sp>
      <p:pic>
        <p:nvPicPr>
          <p:cNvPr id="3079"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flipH="1">
            <a:off x="0" y="6251286"/>
            <a:ext cx="73914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308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182019" y="3048000"/>
            <a:ext cx="4779963" cy="2293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8382000" y="6096000"/>
            <a:ext cx="609600" cy="609600"/>
          </a:xfrm>
          <a:prstGeom prst="rect">
            <a:avLst/>
          </a:prstGeom>
        </p:spPr>
      </p:pic>
    </p:spTree>
  </p:cSld>
  <p:clrMapOvr>
    <a:masterClrMapping/>
  </p:clrMapOvr>
  <p:transition advTm="12421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4101"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4103"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410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5"/>
          <p:cNvSpPr>
            <a:spLocks noGrp="1"/>
          </p:cNvSpPr>
          <p:nvPr>
            <p:ph type="sldNum" sz="quarter" idx="12"/>
          </p:nvPr>
        </p:nvSpPr>
        <p:spPr>
          <a:xfrm>
            <a:off x="533400" y="6324600"/>
            <a:ext cx="381000" cy="365125"/>
          </a:xfrm>
        </p:spPr>
        <p:txBody>
          <a:bodyPr/>
          <a:lstStyle/>
          <a:p>
            <a:pPr>
              <a:defRPr/>
            </a:pPr>
            <a:fld id="{E70575C0-D166-4C62-95AB-30299E73D2A5}" type="slidenum">
              <a:rPr lang="en-US" smtClean="0"/>
              <a:pPr>
                <a:defRPr/>
              </a:pPr>
              <a:t>10</a:t>
            </a:fld>
            <a:endParaRPr lang="en-US"/>
          </a:p>
        </p:txBody>
      </p:sp>
      <p:sp>
        <p:nvSpPr>
          <p:cNvPr id="11" name="TextBox 11"/>
          <p:cNvSpPr txBox="1">
            <a:spLocks noChangeArrowheads="1"/>
          </p:cNvSpPr>
          <p:nvPr/>
        </p:nvSpPr>
        <p:spPr bwMode="auto">
          <a:xfrm>
            <a:off x="3027228" y="6295033"/>
            <a:ext cx="2743200" cy="369888"/>
          </a:xfrm>
          <a:prstGeom prst="rect">
            <a:avLst/>
          </a:prstGeom>
          <a:noFill/>
          <a:ln w="9525">
            <a:noFill/>
            <a:miter lim="800000"/>
            <a:headEnd/>
            <a:tailEnd/>
          </a:ln>
        </p:spPr>
        <p:txBody>
          <a:bodyPr>
            <a:spAutoFit/>
          </a:bodyPr>
          <a:lstStyle/>
          <a:p>
            <a:pPr algn="ctr"/>
            <a:r>
              <a:rPr lang="en-US" b="1" dirty="0">
                <a:latin typeface="Calibri" pitchFamily="34" charset="0"/>
              </a:rPr>
              <a:t>(continued, next slide)</a:t>
            </a:r>
          </a:p>
        </p:txBody>
      </p:sp>
      <p:cxnSp>
        <p:nvCxnSpPr>
          <p:cNvPr id="16" name="Straight Connector 15"/>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990600" y="1463219"/>
            <a:ext cx="6248400" cy="5016758"/>
          </a:xfrm>
          <a:prstGeom prst="rect">
            <a:avLst/>
          </a:prstGeom>
          <a:noFill/>
        </p:spPr>
        <p:txBody>
          <a:bodyPr wrap="square" rtlCol="0">
            <a:spAutoFit/>
          </a:bodyPr>
          <a:lstStyle/>
          <a:p>
            <a:r>
              <a:rPr lang="en-US" sz="2000" b="1" dirty="0">
                <a:latin typeface="+mn-lt"/>
              </a:rPr>
              <a:t>The light is just right, filtering through the tall window</a:t>
            </a:r>
          </a:p>
          <a:p>
            <a:r>
              <a:rPr lang="en-US" sz="2000" b="1" dirty="0">
                <a:latin typeface="+mn-lt"/>
              </a:rPr>
              <a:t>and into the little upstairs studio, where the easel,</a:t>
            </a:r>
          </a:p>
          <a:p>
            <a:r>
              <a:rPr lang="en-US" sz="2000" b="1" dirty="0">
                <a:latin typeface="+mn-lt"/>
              </a:rPr>
              <a:t>the canvas, the </a:t>
            </a:r>
            <a:r>
              <a:rPr lang="en-US" sz="2000" b="1" dirty="0">
                <a:latin typeface="+mn-lt"/>
                <a:hlinkClick r:id="rId6" action="ppaction://hlinksldjump"/>
              </a:rPr>
              <a:t>pigments</a:t>
            </a:r>
            <a:r>
              <a:rPr lang="en-US" sz="2000" b="1" dirty="0">
                <a:latin typeface="+mn-lt"/>
              </a:rPr>
              <a:t> sit; where the artist begins. </a:t>
            </a:r>
          </a:p>
          <a:p>
            <a:r>
              <a:rPr lang="en-US" sz="2000" b="1" dirty="0">
                <a:latin typeface="+mn-lt"/>
              </a:rPr>
              <a:t>From years of hard work, his hands are as textured </a:t>
            </a:r>
          </a:p>
          <a:p>
            <a:r>
              <a:rPr lang="en-US" sz="2000" b="1" dirty="0">
                <a:latin typeface="+mn-lt"/>
              </a:rPr>
              <a:t>as the blank canvas, but he holds the charcoal softly. </a:t>
            </a:r>
          </a:p>
          <a:p>
            <a:r>
              <a:rPr lang="en-US" sz="2000" b="1" dirty="0">
                <a:latin typeface="+mn-lt"/>
              </a:rPr>
              <a:t>As if training a young colt, he trains</a:t>
            </a:r>
          </a:p>
          <a:p>
            <a:r>
              <a:rPr lang="en-US" sz="2000" b="1" dirty="0">
                <a:latin typeface="+mn-lt"/>
              </a:rPr>
              <a:t>the lines until his faint scratching becomes the sketch.</a:t>
            </a:r>
          </a:p>
          <a:p>
            <a:endParaRPr lang="en-US" sz="2000" b="1" dirty="0">
              <a:latin typeface="+mn-lt"/>
            </a:endParaRPr>
          </a:p>
          <a:p>
            <a:r>
              <a:rPr lang="en-US" sz="2000" b="1" dirty="0">
                <a:latin typeface="+mn-lt"/>
              </a:rPr>
              <a:t>The sun is lower now, and he lowers his charcoal, </a:t>
            </a:r>
          </a:p>
          <a:p>
            <a:r>
              <a:rPr lang="en-US" sz="2000" b="1" dirty="0">
                <a:latin typeface="+mn-lt"/>
              </a:rPr>
              <a:t>places it into its little dish where it will wait and watch.</a:t>
            </a:r>
          </a:p>
          <a:p>
            <a:r>
              <a:rPr lang="en-US" sz="2000" b="1" dirty="0">
                <a:latin typeface="+mn-lt"/>
              </a:rPr>
              <a:t>He chooses the hues he will use to bring a vividness</a:t>
            </a:r>
          </a:p>
          <a:p>
            <a:r>
              <a:rPr lang="en-US" sz="2000" b="1" dirty="0">
                <a:latin typeface="+mn-lt"/>
              </a:rPr>
              <a:t>to this feathered outline. The brushes sit at sharp angles </a:t>
            </a:r>
          </a:p>
          <a:p>
            <a:r>
              <a:rPr lang="en-US" sz="2000" b="1" dirty="0">
                <a:latin typeface="+mn-lt"/>
              </a:rPr>
              <a:t>as he lights the lamps and continues.</a:t>
            </a:r>
          </a:p>
          <a:p>
            <a:r>
              <a:rPr lang="en-US" sz="2000" b="1" dirty="0">
                <a:latin typeface="+mn-lt"/>
              </a:rPr>
              <a:t>With linseed oil, he thins the paint.</a:t>
            </a:r>
          </a:p>
          <a:p>
            <a:endParaRPr lang="en-US" sz="2000" b="1" dirty="0">
              <a:latin typeface="+mn-lt"/>
            </a:endParaRPr>
          </a:p>
          <a:p>
            <a:endParaRPr lang="en-US" sz="2000" b="1" dirty="0">
              <a:latin typeface="+mn-lt"/>
            </a:endParaRPr>
          </a:p>
        </p:txBody>
      </p:sp>
      <p:sp>
        <p:nvSpPr>
          <p:cNvPr id="14" name="TextBox 13"/>
          <p:cNvSpPr txBox="1"/>
          <p:nvPr/>
        </p:nvSpPr>
        <p:spPr>
          <a:xfrm>
            <a:off x="685800" y="2771001"/>
            <a:ext cx="228600" cy="276999"/>
          </a:xfrm>
          <a:prstGeom prst="rect">
            <a:avLst/>
          </a:prstGeom>
          <a:noFill/>
        </p:spPr>
        <p:txBody>
          <a:bodyPr wrap="square" rtlCol="0">
            <a:spAutoFit/>
          </a:bodyPr>
          <a:lstStyle/>
          <a:p>
            <a:r>
              <a:rPr lang="en-US" sz="1200" b="1" dirty="0">
                <a:latin typeface="+mn-lt"/>
              </a:rPr>
              <a:t>5</a:t>
            </a:r>
          </a:p>
        </p:txBody>
      </p:sp>
      <p:sp>
        <p:nvSpPr>
          <p:cNvPr id="15" name="TextBox 14"/>
          <p:cNvSpPr txBox="1"/>
          <p:nvPr/>
        </p:nvSpPr>
        <p:spPr>
          <a:xfrm>
            <a:off x="609600" y="4599801"/>
            <a:ext cx="381000" cy="276999"/>
          </a:xfrm>
          <a:prstGeom prst="rect">
            <a:avLst/>
          </a:prstGeom>
          <a:noFill/>
        </p:spPr>
        <p:txBody>
          <a:bodyPr wrap="square" rtlCol="0">
            <a:spAutoFit/>
          </a:bodyPr>
          <a:lstStyle/>
          <a:p>
            <a:r>
              <a:rPr lang="en-US" sz="1200" b="1" dirty="0">
                <a:latin typeface="+mn-lt"/>
              </a:rPr>
              <a:t>10</a:t>
            </a:r>
          </a:p>
        </p:txBody>
      </p:sp>
      <p:sp>
        <p:nvSpPr>
          <p:cNvPr id="17" name="Title 6"/>
          <p:cNvSpPr>
            <a:spLocks noGrp="1"/>
          </p:cNvSpPr>
          <p:nvPr>
            <p:ph type="title"/>
          </p:nvPr>
        </p:nvSpPr>
        <p:spPr>
          <a:xfrm>
            <a:off x="1143000" y="304800"/>
            <a:ext cx="6858000" cy="715962"/>
          </a:xfrm>
        </p:spPr>
        <p:txBody>
          <a:bodyPr/>
          <a:lstStyle/>
          <a:p>
            <a:r>
              <a:rPr lang="en-US" altLang="en-US" sz="3200" b="1" dirty="0">
                <a:solidFill>
                  <a:srgbClr val="110076"/>
                </a:solidFill>
              </a:rPr>
              <a:t>Example Paired Passage</a:t>
            </a:r>
          </a:p>
        </p:txBody>
      </p:sp>
      <p:sp>
        <p:nvSpPr>
          <p:cNvPr id="20" name="TextBox 19"/>
          <p:cNvSpPr txBox="1"/>
          <p:nvPr/>
        </p:nvSpPr>
        <p:spPr>
          <a:xfrm>
            <a:off x="3695700" y="990600"/>
            <a:ext cx="1752600" cy="457200"/>
          </a:xfrm>
          <a:prstGeom prst="rect">
            <a:avLst/>
          </a:prstGeom>
          <a:noFill/>
        </p:spPr>
        <p:txBody>
          <a:bodyPr wrap="square" rtlCol="0">
            <a:spAutoFit/>
          </a:bodyPr>
          <a:lstStyle/>
          <a:p>
            <a:r>
              <a:rPr lang="en-US" sz="2400" b="1" dirty="0">
                <a:latin typeface="+mn-lt"/>
              </a:rPr>
              <a:t>The Canvas</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8382000" y="6096000"/>
            <a:ext cx="609600" cy="609600"/>
          </a:xfrm>
          <a:prstGeom prst="rect">
            <a:avLst/>
          </a:prstGeom>
        </p:spPr>
      </p:pic>
    </p:spTree>
  </p:cSld>
  <p:clrMapOvr>
    <a:masterClrMapping/>
  </p:clrMapOvr>
  <p:transition spd="slow" advTm="2879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4101"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4102"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4103"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410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5"/>
          <p:cNvSpPr>
            <a:spLocks noGrp="1"/>
          </p:cNvSpPr>
          <p:nvPr>
            <p:ph type="sldNum" sz="quarter" idx="12"/>
          </p:nvPr>
        </p:nvSpPr>
        <p:spPr>
          <a:xfrm>
            <a:off x="533400" y="6324600"/>
            <a:ext cx="381000" cy="365125"/>
          </a:xfrm>
        </p:spPr>
        <p:txBody>
          <a:bodyPr/>
          <a:lstStyle/>
          <a:p>
            <a:pPr>
              <a:defRPr/>
            </a:pPr>
            <a:fld id="{E70575C0-D166-4C62-95AB-30299E73D2A5}" type="slidenum">
              <a:rPr lang="en-US" smtClean="0"/>
              <a:pPr>
                <a:defRPr/>
              </a:pPr>
              <a:t>11</a:t>
            </a:fld>
            <a:endParaRPr lang="en-US" dirty="0"/>
          </a:p>
        </p:txBody>
      </p:sp>
      <p:sp>
        <p:nvSpPr>
          <p:cNvPr id="17" name="Title 6"/>
          <p:cNvSpPr>
            <a:spLocks noGrp="1"/>
          </p:cNvSpPr>
          <p:nvPr>
            <p:ph type="title"/>
          </p:nvPr>
        </p:nvSpPr>
        <p:spPr>
          <a:xfrm>
            <a:off x="1028700" y="274638"/>
            <a:ext cx="7086600" cy="563562"/>
          </a:xfrm>
        </p:spPr>
        <p:txBody>
          <a:bodyPr/>
          <a:lstStyle/>
          <a:p>
            <a:r>
              <a:rPr lang="en-US" altLang="en-US" sz="1800" b="1" dirty="0">
                <a:solidFill>
                  <a:srgbClr val="7030A0"/>
                </a:solidFill>
              </a:rPr>
              <a:t>“The Canvas” (continued)</a:t>
            </a:r>
          </a:p>
        </p:txBody>
      </p:sp>
      <p:cxnSp>
        <p:nvCxnSpPr>
          <p:cNvPr id="18" name="Straight Connector 17"/>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990600" y="1295400"/>
            <a:ext cx="7086600" cy="4708981"/>
          </a:xfrm>
          <a:prstGeom prst="rect">
            <a:avLst/>
          </a:prstGeom>
          <a:noFill/>
        </p:spPr>
        <p:txBody>
          <a:bodyPr wrap="square" rtlCol="0">
            <a:spAutoFit/>
          </a:bodyPr>
          <a:lstStyle/>
          <a:p>
            <a:r>
              <a:rPr lang="en-US" sz="2000" b="1" dirty="0">
                <a:latin typeface="+mn-lt"/>
                <a:hlinkClick r:id="rId6" action="ppaction://hlinksldjump"/>
              </a:rPr>
              <a:t>He is the conductor in this orchestra of color. </a:t>
            </a:r>
          </a:p>
          <a:p>
            <a:r>
              <a:rPr lang="en-US" sz="2000" b="1" dirty="0">
                <a:latin typeface="+mn-lt"/>
                <a:hlinkClick r:id="rId6" action="ppaction://hlinksldjump"/>
              </a:rPr>
              <a:t>He is the ringmaster in this taming of tint. </a:t>
            </a:r>
            <a:endParaRPr lang="en-US" sz="2000" b="1" dirty="0">
              <a:latin typeface="+mn-lt"/>
            </a:endParaRPr>
          </a:p>
          <a:p>
            <a:r>
              <a:rPr lang="en-US" sz="2000" b="1" dirty="0">
                <a:latin typeface="+mn-lt"/>
                <a:hlinkClick r:id="rId7" action="ppaction://hlinksldjump"/>
              </a:rPr>
              <a:t>The background appears, slowly blooming into view. </a:t>
            </a:r>
            <a:endParaRPr lang="en-US" sz="2000" b="1" dirty="0">
              <a:latin typeface="+mn-lt"/>
            </a:endParaRPr>
          </a:p>
          <a:p>
            <a:r>
              <a:rPr lang="en-US" sz="2000" b="1" dirty="0">
                <a:latin typeface="+mn-lt"/>
              </a:rPr>
              <a:t>At first, it’s all out of focus, but with deft flicks from his brush</a:t>
            </a:r>
          </a:p>
          <a:p>
            <a:r>
              <a:rPr lang="en-US" sz="2000" b="1" dirty="0">
                <a:latin typeface="+mn-lt"/>
              </a:rPr>
              <a:t>he depicts the image. </a:t>
            </a:r>
            <a:r>
              <a:rPr lang="en-US" sz="2000" b="1" dirty="0">
                <a:latin typeface="+mn-lt"/>
                <a:hlinkClick r:id="rId8" action="ppaction://hlinksldjump"/>
              </a:rPr>
              <a:t>Building and building, he covers</a:t>
            </a:r>
          </a:p>
          <a:p>
            <a:r>
              <a:rPr lang="en-US" sz="2000" b="1" dirty="0">
                <a:latin typeface="+mn-lt"/>
                <a:hlinkClick r:id="rId8" action="ppaction://hlinksldjump"/>
              </a:rPr>
              <a:t>the canvas over and over</a:t>
            </a:r>
            <a:r>
              <a:rPr lang="en-US" sz="2000" b="1" dirty="0">
                <a:latin typeface="+mn-lt"/>
              </a:rPr>
              <a:t>, </a:t>
            </a:r>
            <a:r>
              <a:rPr lang="en-US" sz="2000" b="1" dirty="0">
                <a:latin typeface="+mn-lt"/>
                <a:hlinkClick r:id="rId9" action="ppaction://hlinksldjump"/>
              </a:rPr>
              <a:t>adding fine details</a:t>
            </a:r>
            <a:r>
              <a:rPr lang="en-US" sz="2000" b="1" dirty="0">
                <a:latin typeface="+mn-lt"/>
              </a:rPr>
              <a:t>.</a:t>
            </a:r>
          </a:p>
          <a:p>
            <a:r>
              <a:rPr lang="en-US" sz="2000" b="1" dirty="0">
                <a:latin typeface="+mn-lt"/>
              </a:rPr>
              <a:t> </a:t>
            </a:r>
          </a:p>
          <a:p>
            <a:r>
              <a:rPr lang="en-US" sz="2000" b="1" dirty="0">
                <a:latin typeface="+mn-lt"/>
                <a:hlinkClick r:id="rId10" action="ppaction://hlinksldjump"/>
              </a:rPr>
              <a:t>It has been hours. Or days. Or weeks</a:t>
            </a:r>
            <a:r>
              <a:rPr lang="en-US" sz="2000" b="1" dirty="0">
                <a:latin typeface="+mn-lt"/>
              </a:rPr>
              <a:t>. </a:t>
            </a:r>
          </a:p>
          <a:p>
            <a:r>
              <a:rPr lang="en-US" sz="2000" b="1" dirty="0">
                <a:latin typeface="+mn-lt"/>
              </a:rPr>
              <a:t>He steps back to study his work, thick with texture</a:t>
            </a:r>
          </a:p>
          <a:p>
            <a:r>
              <a:rPr lang="en-US" sz="2000" b="1" dirty="0">
                <a:latin typeface="+mn-lt"/>
              </a:rPr>
              <a:t>and paint. He thinks that by peeling back</a:t>
            </a:r>
          </a:p>
          <a:p>
            <a:r>
              <a:rPr lang="en-US" sz="2000" b="1" dirty="0">
                <a:latin typeface="+mn-lt"/>
              </a:rPr>
              <a:t>each layer, eventually he could return the canvas</a:t>
            </a:r>
          </a:p>
          <a:p>
            <a:r>
              <a:rPr lang="en-US" sz="2000" b="1" dirty="0">
                <a:latin typeface="+mn-lt"/>
              </a:rPr>
              <a:t>to stark and blank, where it could once again </a:t>
            </a:r>
          </a:p>
          <a:p>
            <a:r>
              <a:rPr lang="en-US" sz="2000" b="1" dirty="0">
                <a:latin typeface="+mn-lt"/>
              </a:rPr>
              <a:t>become anything—anything at all—but he is glad </a:t>
            </a:r>
          </a:p>
          <a:p>
            <a:r>
              <a:rPr lang="en-US" sz="2000" b="1" dirty="0">
                <a:latin typeface="+mn-lt"/>
              </a:rPr>
              <a:t>it has become exactly this. </a:t>
            </a:r>
          </a:p>
          <a:p>
            <a:endParaRPr lang="en-US" sz="2000" b="1" dirty="0">
              <a:latin typeface="+mn-lt"/>
            </a:endParaRPr>
          </a:p>
        </p:txBody>
      </p:sp>
      <p:sp>
        <p:nvSpPr>
          <p:cNvPr id="13" name="TextBox 12"/>
          <p:cNvSpPr txBox="1"/>
          <p:nvPr/>
        </p:nvSpPr>
        <p:spPr>
          <a:xfrm>
            <a:off x="609600" y="1981200"/>
            <a:ext cx="381000" cy="276999"/>
          </a:xfrm>
          <a:prstGeom prst="rect">
            <a:avLst/>
          </a:prstGeom>
          <a:noFill/>
        </p:spPr>
        <p:txBody>
          <a:bodyPr wrap="square" rtlCol="0">
            <a:spAutoFit/>
          </a:bodyPr>
          <a:lstStyle/>
          <a:p>
            <a:r>
              <a:rPr lang="en-US" sz="1200" b="1" dirty="0">
                <a:latin typeface="+mn-lt"/>
              </a:rPr>
              <a:t>15</a:t>
            </a:r>
          </a:p>
        </p:txBody>
      </p:sp>
      <p:sp>
        <p:nvSpPr>
          <p:cNvPr id="14" name="TextBox 13"/>
          <p:cNvSpPr txBox="1"/>
          <p:nvPr/>
        </p:nvSpPr>
        <p:spPr>
          <a:xfrm>
            <a:off x="609600" y="3810000"/>
            <a:ext cx="381000" cy="276999"/>
          </a:xfrm>
          <a:prstGeom prst="rect">
            <a:avLst/>
          </a:prstGeom>
          <a:noFill/>
        </p:spPr>
        <p:txBody>
          <a:bodyPr wrap="square" rtlCol="0">
            <a:spAutoFit/>
          </a:bodyPr>
          <a:lstStyle/>
          <a:p>
            <a:r>
              <a:rPr lang="en-US" sz="1200" b="1" dirty="0">
                <a:latin typeface="+mn-lt"/>
              </a:rPr>
              <a:t>20</a:t>
            </a:r>
          </a:p>
        </p:txBody>
      </p:sp>
      <p:sp>
        <p:nvSpPr>
          <p:cNvPr id="16" name="TextBox 15"/>
          <p:cNvSpPr txBox="1"/>
          <p:nvPr/>
        </p:nvSpPr>
        <p:spPr>
          <a:xfrm>
            <a:off x="609600" y="5334000"/>
            <a:ext cx="381000" cy="276999"/>
          </a:xfrm>
          <a:prstGeom prst="rect">
            <a:avLst/>
          </a:prstGeom>
          <a:noFill/>
        </p:spPr>
        <p:txBody>
          <a:bodyPr wrap="square" rtlCol="0">
            <a:spAutoFit/>
          </a:bodyPr>
          <a:lstStyle/>
          <a:p>
            <a:r>
              <a:rPr lang="en-US" sz="1200" b="1" dirty="0">
                <a:latin typeface="+mn-lt"/>
              </a:rPr>
              <a:t>25</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cstate="print"/>
          <a:stretch>
            <a:fillRect/>
          </a:stretch>
        </p:blipFill>
        <p:spPr>
          <a:xfrm>
            <a:off x="8382000" y="6096000"/>
            <a:ext cx="609600" cy="609600"/>
          </a:xfrm>
          <a:prstGeom prst="rect">
            <a:avLst/>
          </a:prstGeom>
        </p:spPr>
      </p:pic>
    </p:spTree>
  </p:cSld>
  <p:clrMapOvr>
    <a:masterClrMapping/>
  </p:clrMapOvr>
  <p:transition spd="slow" advTm="1209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6"/>
          <p:cNvSpPr>
            <a:spLocks noGrp="1"/>
          </p:cNvSpPr>
          <p:nvPr>
            <p:ph type="title"/>
          </p:nvPr>
        </p:nvSpPr>
        <p:spPr>
          <a:xfrm>
            <a:off x="457200" y="381000"/>
            <a:ext cx="8534400" cy="1143000"/>
          </a:xfrm>
        </p:spPr>
        <p:txBody>
          <a:bodyPr/>
          <a:lstStyle/>
          <a:p>
            <a:r>
              <a:rPr lang="en-US" altLang="en-US" sz="3200" b="1" dirty="0">
                <a:solidFill>
                  <a:srgbClr val="110076"/>
                </a:solidFill>
              </a:rPr>
              <a:t>Use Word Analysis Strategies –</a:t>
            </a:r>
            <a:br>
              <a:rPr lang="en-US" altLang="en-US" sz="3200" b="1" dirty="0">
                <a:solidFill>
                  <a:srgbClr val="110076"/>
                </a:solidFill>
              </a:rPr>
            </a:br>
            <a:r>
              <a:rPr lang="en-US" altLang="en-US" sz="3200" b="1" dirty="0">
                <a:solidFill>
                  <a:srgbClr val="110076"/>
                </a:solidFill>
              </a:rPr>
              <a:t>Word Origins, Roots, Affixes, and Context Clues</a:t>
            </a:r>
          </a:p>
        </p:txBody>
      </p:sp>
      <p:sp>
        <p:nvSpPr>
          <p:cNvPr id="9220"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1"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3"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922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12"/>
          </p:nvPr>
        </p:nvSpPr>
        <p:spPr>
          <a:xfrm>
            <a:off x="457200" y="6492875"/>
            <a:ext cx="381000" cy="365125"/>
          </a:xfrm>
        </p:spPr>
        <p:txBody>
          <a:bodyPr/>
          <a:lstStyle/>
          <a:p>
            <a:pPr>
              <a:defRPr/>
            </a:pPr>
            <a:fld id="{E70575C0-D166-4C62-95AB-30299E73D2A5}" type="slidenum">
              <a:rPr lang="en-US" smtClean="0"/>
              <a:pPr>
                <a:defRPr/>
              </a:pPr>
              <a:t>12</a:t>
            </a:fld>
            <a:endParaRPr lang="en-US"/>
          </a:p>
        </p:txBody>
      </p:sp>
      <p:sp>
        <p:nvSpPr>
          <p:cNvPr id="10" name="TextBox 9"/>
          <p:cNvSpPr txBox="1"/>
          <p:nvPr/>
        </p:nvSpPr>
        <p:spPr>
          <a:xfrm>
            <a:off x="609600" y="1524000"/>
            <a:ext cx="7924800" cy="1631216"/>
          </a:xfrm>
          <a:prstGeom prst="rect">
            <a:avLst/>
          </a:prstGeom>
          <a:noFill/>
        </p:spPr>
        <p:txBody>
          <a:bodyPr wrap="square" rtlCol="0">
            <a:spAutoFit/>
          </a:bodyPr>
          <a:lstStyle/>
          <a:p>
            <a:r>
              <a:rPr lang="en-US" sz="2000" b="1" dirty="0">
                <a:solidFill>
                  <a:srgbClr val="7030A0"/>
                </a:solidFill>
                <a:latin typeface="+mn-lt"/>
              </a:rPr>
              <a:t>Students may need additional practice:</a:t>
            </a:r>
          </a:p>
          <a:p>
            <a:pPr>
              <a:buFont typeface="Arial" pitchFamily="34" charset="0"/>
              <a:buChar char="•"/>
            </a:pPr>
            <a:r>
              <a:rPr lang="en-US" sz="2000" b="1" dirty="0">
                <a:solidFill>
                  <a:srgbClr val="7030A0"/>
                </a:solidFill>
                <a:latin typeface="+mn-lt"/>
              </a:rPr>
              <a:t>   applying knowledge of word origins,</a:t>
            </a:r>
          </a:p>
          <a:p>
            <a:pPr>
              <a:buFont typeface="Arial" pitchFamily="34" charset="0"/>
              <a:buChar char="•"/>
            </a:pPr>
            <a:r>
              <a:rPr lang="en-US" sz="2000" b="1" dirty="0">
                <a:solidFill>
                  <a:srgbClr val="7030A0"/>
                </a:solidFill>
                <a:latin typeface="+mn-lt"/>
              </a:rPr>
              <a:t>   using word roots and affixes, </a:t>
            </a:r>
          </a:p>
          <a:p>
            <a:pPr>
              <a:buFont typeface="Arial" pitchFamily="34" charset="0"/>
              <a:buChar char="•"/>
            </a:pPr>
            <a:r>
              <a:rPr lang="en-US" sz="2000" b="1" dirty="0">
                <a:solidFill>
                  <a:srgbClr val="7030A0"/>
                </a:solidFill>
                <a:latin typeface="+mn-lt"/>
              </a:rPr>
              <a:t>   using context to determine the meaning of an unfamiliar word, and</a:t>
            </a:r>
          </a:p>
          <a:p>
            <a:pPr lvl="0">
              <a:buFont typeface="Arial" pitchFamily="34" charset="0"/>
              <a:buChar char="•"/>
            </a:pPr>
            <a:r>
              <a:rPr lang="en-US" sz="2000" b="1" dirty="0">
                <a:solidFill>
                  <a:srgbClr val="7030A0"/>
                </a:solidFill>
                <a:latin typeface="+mn-lt"/>
              </a:rPr>
              <a:t>   identifying the context that helps define an unknown word.</a:t>
            </a:r>
          </a:p>
        </p:txBody>
      </p:sp>
      <p:sp>
        <p:nvSpPr>
          <p:cNvPr id="17" name="TextBox 16"/>
          <p:cNvSpPr txBox="1"/>
          <p:nvPr/>
        </p:nvSpPr>
        <p:spPr>
          <a:xfrm>
            <a:off x="495300" y="3318570"/>
            <a:ext cx="8153400" cy="3539430"/>
          </a:xfrm>
          <a:prstGeom prst="rect">
            <a:avLst/>
          </a:prstGeom>
          <a:noFill/>
        </p:spPr>
        <p:txBody>
          <a:bodyPr wrap="square" rtlCol="0">
            <a:spAutoFit/>
          </a:bodyPr>
          <a:lstStyle/>
          <a:p>
            <a:r>
              <a:rPr lang="en-US" sz="1600" b="1" dirty="0">
                <a:latin typeface="+mn-lt"/>
              </a:rPr>
              <a:t>SOL 6.4a and 7.4a) Identify word origins and derivations.</a:t>
            </a:r>
          </a:p>
          <a:p>
            <a:pPr lvl="0"/>
            <a:r>
              <a:rPr lang="en-US" sz="1600" b="1" dirty="0">
                <a:solidFill>
                  <a:prstClr val="black"/>
                </a:solidFill>
                <a:latin typeface="+mn-lt"/>
              </a:rPr>
              <a:t>SOL 8.4d) Use dictionaries, thesauruses, and glossaries to determine definition, pronunciation, etymology, spelling, and usage of words. </a:t>
            </a:r>
          </a:p>
          <a:p>
            <a:endParaRPr lang="en-US" sz="1600" b="1" dirty="0">
              <a:latin typeface="+mn-lt"/>
            </a:endParaRPr>
          </a:p>
          <a:p>
            <a:r>
              <a:rPr lang="en-US" sz="1600" b="1" dirty="0">
                <a:latin typeface="+mn-lt"/>
              </a:rPr>
              <a:t>SOL 6.4b and 7.4b) Use roots, cognates, affixes, synonyms, and antonyms to expand vocabulary. </a:t>
            </a:r>
          </a:p>
          <a:p>
            <a:r>
              <a:rPr lang="en-US" sz="1600" b="1" dirty="0">
                <a:latin typeface="+mn-lt"/>
              </a:rPr>
              <a:t>SOL 8.4c) Use roots, affixes, cognates, synonyms, and antonyms to determine the </a:t>
            </a:r>
          </a:p>
          <a:p>
            <a:r>
              <a:rPr lang="en-US" sz="1600" b="1" dirty="0">
                <a:latin typeface="+mn-lt"/>
              </a:rPr>
              <a:t>meaning of unfamiliar words and technical vocabulary.</a:t>
            </a:r>
          </a:p>
          <a:p>
            <a:endParaRPr lang="en-US" sz="1600" b="1" dirty="0">
              <a:latin typeface="+mn-lt"/>
            </a:endParaRPr>
          </a:p>
          <a:p>
            <a:pPr lvl="0"/>
            <a:r>
              <a:rPr lang="en-US" sz="1600" b="1" dirty="0">
                <a:solidFill>
                  <a:prstClr val="black"/>
                </a:solidFill>
                <a:latin typeface="+mn-lt"/>
              </a:rPr>
              <a:t>SOL 6.4c and 7.4e) Use context and sentence structure to determine meanings and differentiate between multiple meanings of words. </a:t>
            </a:r>
          </a:p>
          <a:p>
            <a:pPr lvl="0"/>
            <a:r>
              <a:rPr lang="en-US" sz="1600" b="1" dirty="0">
                <a:solidFill>
                  <a:prstClr val="black"/>
                </a:solidFill>
                <a:latin typeface="+mn-lt"/>
              </a:rPr>
              <a:t>SOL 8.4b) Use context, structure, and connotations to determine meaning and</a:t>
            </a:r>
          </a:p>
          <a:p>
            <a:pPr lvl="0"/>
            <a:r>
              <a:rPr lang="en-US" sz="1600" b="1" dirty="0">
                <a:solidFill>
                  <a:prstClr val="black"/>
                </a:solidFill>
                <a:latin typeface="+mn-lt"/>
              </a:rPr>
              <a:t>differentiate among multiple meanings of words and phrases.</a:t>
            </a:r>
            <a:endParaRPr lang="en-US" sz="1600" b="1" dirty="0">
              <a:latin typeface="+mn-lt"/>
            </a:endParaRPr>
          </a:p>
          <a:p>
            <a:endParaRPr lang="en-US" sz="1600" b="1" dirty="0">
              <a:latin typeface="+mn-lt"/>
            </a:endParaRPr>
          </a:p>
        </p:txBody>
      </p:sp>
      <p:cxnSp>
        <p:nvCxnSpPr>
          <p:cNvPr id="13" name="Straight Connector 12"/>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Tree>
  </p:cSld>
  <p:clrMapOvr>
    <a:masterClrMapping/>
  </p:clrMapOvr>
  <p:transition spd="slow" advTm="4147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5562600" y="4267200"/>
            <a:ext cx="1600200" cy="3810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7" name="Rectangle 16"/>
          <p:cNvSpPr/>
          <p:nvPr/>
        </p:nvSpPr>
        <p:spPr>
          <a:xfrm>
            <a:off x="1828800" y="3962400"/>
            <a:ext cx="1295400" cy="3810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5" name="Rectangle 14"/>
          <p:cNvSpPr/>
          <p:nvPr/>
        </p:nvSpPr>
        <p:spPr>
          <a:xfrm>
            <a:off x="3657600" y="3962400"/>
            <a:ext cx="1371600" cy="3810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4" name="Rectangle 13"/>
          <p:cNvSpPr/>
          <p:nvPr/>
        </p:nvSpPr>
        <p:spPr>
          <a:xfrm>
            <a:off x="1828800" y="4648200"/>
            <a:ext cx="1295400" cy="3810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 name="TextBox 2"/>
          <p:cNvSpPr txBox="1"/>
          <p:nvPr/>
        </p:nvSpPr>
        <p:spPr>
          <a:xfrm>
            <a:off x="1943100" y="3921204"/>
            <a:ext cx="5257800" cy="1107996"/>
          </a:xfrm>
          <a:prstGeom prst="rect">
            <a:avLst/>
          </a:prstGeom>
          <a:noFill/>
        </p:spPr>
        <p:txBody>
          <a:bodyPr wrap="square" rtlCol="0">
            <a:spAutoFit/>
          </a:bodyPr>
          <a:lstStyle/>
          <a:p>
            <a:r>
              <a:rPr lang="en-US" sz="2200" b="1" dirty="0">
                <a:latin typeface="+mn-lt"/>
              </a:rPr>
              <a:t>portrait		pigments	image</a:t>
            </a:r>
          </a:p>
          <a:p>
            <a:r>
              <a:rPr lang="en-US" sz="2200" b="1" dirty="0">
                <a:latin typeface="+mn-lt"/>
              </a:rPr>
              <a:t>repaired	fictional	picturesque</a:t>
            </a:r>
          </a:p>
          <a:p>
            <a:r>
              <a:rPr lang="en-US" sz="2200" b="1" dirty="0">
                <a:latin typeface="+mn-lt"/>
              </a:rPr>
              <a:t>depicts		sketch		peeling</a:t>
            </a:r>
          </a:p>
        </p:txBody>
      </p:sp>
      <p:sp>
        <p:nvSpPr>
          <p:cNvPr id="9218" name="Title 6"/>
          <p:cNvSpPr>
            <a:spLocks noGrp="1"/>
          </p:cNvSpPr>
          <p:nvPr>
            <p:ph type="title"/>
          </p:nvPr>
        </p:nvSpPr>
        <p:spPr>
          <a:xfrm>
            <a:off x="609600" y="152400"/>
            <a:ext cx="7924800" cy="1143000"/>
          </a:xfrm>
        </p:spPr>
        <p:txBody>
          <a:bodyPr/>
          <a:lstStyle/>
          <a:p>
            <a:r>
              <a:rPr lang="en-US" altLang="en-US" sz="3200" b="1" dirty="0">
                <a:solidFill>
                  <a:srgbClr val="110076"/>
                </a:solidFill>
              </a:rPr>
              <a:t>Word Origins and Root Words</a:t>
            </a:r>
          </a:p>
        </p:txBody>
      </p:sp>
      <p:sp>
        <p:nvSpPr>
          <p:cNvPr id="13" name="Content Placeholder 12"/>
          <p:cNvSpPr>
            <a:spLocks noGrp="1"/>
          </p:cNvSpPr>
          <p:nvPr>
            <p:ph idx="1"/>
          </p:nvPr>
        </p:nvSpPr>
        <p:spPr>
          <a:xfrm>
            <a:off x="533400" y="1066800"/>
            <a:ext cx="8534400" cy="914400"/>
          </a:xfrm>
        </p:spPr>
        <p:txBody>
          <a:bodyPr/>
          <a:lstStyle/>
          <a:p>
            <a:pPr marL="0" indent="0">
              <a:buFont typeface="Arial" charset="0"/>
              <a:buNone/>
              <a:defRPr/>
            </a:pPr>
            <a:r>
              <a:rPr lang="en-US" sz="2400" b="1" dirty="0">
                <a:solidFill>
                  <a:srgbClr val="7030A0"/>
                </a:solidFill>
              </a:rPr>
              <a:t>Students may need additional practice analyzing root words and word origins.</a:t>
            </a:r>
          </a:p>
        </p:txBody>
      </p:sp>
      <p:sp>
        <p:nvSpPr>
          <p:cNvPr id="9220"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1"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3"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922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12"/>
          </p:nvPr>
        </p:nvSpPr>
        <p:spPr>
          <a:xfrm>
            <a:off x="457200" y="6492875"/>
            <a:ext cx="381000" cy="365125"/>
          </a:xfrm>
        </p:spPr>
        <p:txBody>
          <a:bodyPr/>
          <a:lstStyle/>
          <a:p>
            <a:pPr>
              <a:defRPr/>
            </a:pPr>
            <a:fld id="{E70575C0-D166-4C62-95AB-30299E73D2A5}" type="slidenum">
              <a:rPr lang="en-US" smtClean="0"/>
              <a:pPr>
                <a:defRPr/>
              </a:pPr>
              <a:t>13</a:t>
            </a:fld>
            <a:endParaRPr lang="en-US"/>
          </a:p>
        </p:txBody>
      </p:sp>
      <p:sp>
        <p:nvSpPr>
          <p:cNvPr id="12" name="Rectangle 11"/>
          <p:cNvSpPr/>
          <p:nvPr/>
        </p:nvSpPr>
        <p:spPr>
          <a:xfrm>
            <a:off x="609600" y="2583359"/>
            <a:ext cx="8077200" cy="769441"/>
          </a:xfrm>
          <a:prstGeom prst="rect">
            <a:avLst/>
          </a:prstGeom>
        </p:spPr>
        <p:txBody>
          <a:bodyPr wrap="square">
            <a:spAutoFit/>
          </a:bodyPr>
          <a:lstStyle/>
          <a:p>
            <a:r>
              <a:rPr lang="en-US" sz="2200" b="1" dirty="0">
                <a:latin typeface="+mn-lt"/>
              </a:rPr>
              <a:t>Which four words from </a:t>
            </a:r>
            <a:r>
              <a:rPr lang="en-US" sz="2200" b="1" i="1" dirty="0">
                <a:latin typeface="+mn-lt"/>
                <a:hlinkClick r:id="rId7" action="ppaction://hlinksldjump"/>
              </a:rPr>
              <a:t>A Mysterious Masterpiece</a:t>
            </a:r>
            <a:r>
              <a:rPr lang="en-US" sz="2200" b="1" dirty="0">
                <a:latin typeface="+mn-lt"/>
              </a:rPr>
              <a:t> and </a:t>
            </a:r>
            <a:r>
              <a:rPr lang="en-US" sz="2200" b="1" i="1" dirty="0">
                <a:latin typeface="+mn-lt"/>
                <a:hlinkClick r:id="rId8" action="ppaction://hlinksldjump"/>
              </a:rPr>
              <a:t>The Canvas</a:t>
            </a:r>
            <a:r>
              <a:rPr lang="en-US" sz="2200" b="1" dirty="0">
                <a:latin typeface="+mn-lt"/>
              </a:rPr>
              <a:t> come from the Latin root </a:t>
            </a:r>
            <a:r>
              <a:rPr lang="en-US" sz="2200" b="1" i="1" dirty="0" err="1">
                <a:latin typeface="+mn-lt"/>
              </a:rPr>
              <a:t>pingo</a:t>
            </a:r>
            <a:r>
              <a:rPr lang="en-US" sz="2200" b="1" dirty="0">
                <a:latin typeface="+mn-lt"/>
              </a:rPr>
              <a:t>, which means “to paint or portray”?</a:t>
            </a:r>
          </a:p>
        </p:txBody>
      </p:sp>
      <p:cxnSp>
        <p:nvCxnSpPr>
          <p:cNvPr id="19" name="Straight Connector 18"/>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1676720" y="2286000"/>
            <a:ext cx="5790560" cy="338554"/>
          </a:xfrm>
          <a:prstGeom prst="rect">
            <a:avLst/>
          </a:prstGeom>
        </p:spPr>
        <p:txBody>
          <a:bodyPr wrap="none">
            <a:spAutoFit/>
          </a:bodyPr>
          <a:lstStyle/>
          <a:p>
            <a:r>
              <a:rPr lang="en-US" sz="1600" b="1" dirty="0">
                <a:solidFill>
                  <a:prstClr val="black"/>
                </a:solidFill>
                <a:latin typeface="Calibri"/>
              </a:rPr>
              <a:t>Click on the hyperlinks to return to the nonfiction article or poem.</a:t>
            </a:r>
            <a:endParaRPr lang="en-US" sz="1600" dirty="0"/>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1915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2000"/>
                                        <p:tgtEl>
                                          <p:spTgt spid="1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2000"/>
                                        <p:tgtEl>
                                          <p:spTgt spid="1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1" fill="hold" display="0">
                  <p:stCondLst>
                    <p:cond delay="indefinite"/>
                  </p:stCondLst>
                  <p:endCondLst>
                    <p:cond evt="onStopAudio" delay="0">
                      <p:tgtEl>
                        <p:sldTgt/>
                      </p:tgtEl>
                    </p:cond>
                  </p:endCondLst>
                </p:cTn>
                <p:tgtEl>
                  <p:spTgt spid="4"/>
                </p:tgtEl>
              </p:cMediaNode>
            </p:audio>
          </p:childTnLst>
        </p:cTn>
      </p:par>
    </p:tnLst>
    <p:bldLst>
      <p:bldP spid="16" grpId="0" animBg="1"/>
      <p:bldP spid="17" grpId="0" animBg="1"/>
      <p:bldP spid="15"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914400" y="5638800"/>
            <a:ext cx="1447800" cy="3810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3" name="Rectangle 22"/>
          <p:cNvSpPr/>
          <p:nvPr/>
        </p:nvSpPr>
        <p:spPr>
          <a:xfrm>
            <a:off x="3581400" y="5638800"/>
            <a:ext cx="1295400" cy="3810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4" name="Rectangle 23"/>
          <p:cNvSpPr/>
          <p:nvPr/>
        </p:nvSpPr>
        <p:spPr>
          <a:xfrm>
            <a:off x="5410200" y="4953000"/>
            <a:ext cx="1295400" cy="3810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7" name="Rectangle 16"/>
          <p:cNvSpPr/>
          <p:nvPr/>
        </p:nvSpPr>
        <p:spPr>
          <a:xfrm>
            <a:off x="533400" y="2743200"/>
            <a:ext cx="8077200" cy="9906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218" name="Title 6"/>
          <p:cNvSpPr>
            <a:spLocks noGrp="1"/>
          </p:cNvSpPr>
          <p:nvPr>
            <p:ph type="title"/>
          </p:nvPr>
        </p:nvSpPr>
        <p:spPr>
          <a:xfrm>
            <a:off x="609600" y="76200"/>
            <a:ext cx="7924800" cy="1143000"/>
          </a:xfrm>
        </p:spPr>
        <p:txBody>
          <a:bodyPr/>
          <a:lstStyle/>
          <a:p>
            <a:r>
              <a:rPr lang="en-US" altLang="en-US" sz="3200" b="1" dirty="0">
                <a:solidFill>
                  <a:srgbClr val="110076"/>
                </a:solidFill>
              </a:rPr>
              <a:t>Word Origins and Root Words</a:t>
            </a:r>
          </a:p>
        </p:txBody>
      </p:sp>
      <p:sp>
        <p:nvSpPr>
          <p:cNvPr id="13" name="Content Placeholder 12"/>
          <p:cNvSpPr>
            <a:spLocks noGrp="1"/>
          </p:cNvSpPr>
          <p:nvPr>
            <p:ph idx="1"/>
          </p:nvPr>
        </p:nvSpPr>
        <p:spPr>
          <a:xfrm>
            <a:off x="533400" y="990600"/>
            <a:ext cx="8458200" cy="914400"/>
          </a:xfrm>
        </p:spPr>
        <p:txBody>
          <a:bodyPr/>
          <a:lstStyle/>
          <a:p>
            <a:pPr marL="0" indent="0">
              <a:buFont typeface="Arial" charset="0"/>
              <a:buNone/>
              <a:defRPr/>
            </a:pPr>
            <a:r>
              <a:rPr lang="en-US" sz="2400" b="1" dirty="0">
                <a:solidFill>
                  <a:srgbClr val="7030A0"/>
                </a:solidFill>
              </a:rPr>
              <a:t>Students may need additional practice identifying and analyzing prefixes and suffixes, as well as root words and word origins. </a:t>
            </a:r>
          </a:p>
          <a:p>
            <a:pPr marL="0" indent="0">
              <a:buFont typeface="Arial" charset="0"/>
              <a:buNone/>
              <a:defRPr/>
            </a:pPr>
            <a:r>
              <a:rPr lang="en-US" sz="2100" b="1" dirty="0">
                <a:solidFill>
                  <a:srgbClr val="7030A0"/>
                </a:solidFill>
              </a:rPr>
              <a:t>	</a:t>
            </a:r>
          </a:p>
          <a:p>
            <a:pPr marL="0" indent="0">
              <a:buFont typeface="Arial" charset="0"/>
              <a:buNone/>
              <a:defRPr/>
            </a:pPr>
            <a:r>
              <a:rPr lang="en-US" sz="2100" b="1" dirty="0">
                <a:solidFill>
                  <a:srgbClr val="7030A0"/>
                </a:solidFill>
              </a:rPr>
              <a:t>	</a:t>
            </a:r>
            <a:r>
              <a:rPr lang="en-US" sz="2400" b="1" dirty="0">
                <a:solidFill>
                  <a:srgbClr val="7030A0"/>
                </a:solidFill>
              </a:rPr>
              <a:t>	</a:t>
            </a:r>
          </a:p>
          <a:p>
            <a:pPr marL="0" indent="0">
              <a:buFont typeface="Arial" charset="0"/>
              <a:buNone/>
              <a:defRPr/>
            </a:pPr>
            <a:endParaRPr lang="en-US" sz="2100" b="1" dirty="0">
              <a:solidFill>
                <a:srgbClr val="7030A0"/>
              </a:solidFill>
            </a:endParaRPr>
          </a:p>
          <a:p>
            <a:pPr marL="0" indent="0">
              <a:buFont typeface="Arial" charset="0"/>
              <a:buNone/>
              <a:defRPr/>
            </a:pPr>
            <a:endParaRPr lang="en-US" sz="2100" b="1" dirty="0">
              <a:solidFill>
                <a:srgbClr val="7030A0"/>
              </a:solidFill>
            </a:endParaRPr>
          </a:p>
          <a:p>
            <a:pPr>
              <a:buFont typeface="Arial" charset="0"/>
              <a:buNone/>
              <a:defRPr/>
            </a:pPr>
            <a:endParaRPr lang="en-US" sz="2400" b="1" dirty="0">
              <a:solidFill>
                <a:srgbClr val="7030A0"/>
              </a:solidFill>
              <a:latin typeface="+mj-lt"/>
            </a:endParaRPr>
          </a:p>
        </p:txBody>
      </p:sp>
      <p:sp>
        <p:nvSpPr>
          <p:cNvPr id="9220"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1"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3"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922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12"/>
          </p:nvPr>
        </p:nvSpPr>
        <p:spPr>
          <a:xfrm>
            <a:off x="457200" y="6492875"/>
            <a:ext cx="381000" cy="365125"/>
          </a:xfrm>
        </p:spPr>
        <p:txBody>
          <a:bodyPr/>
          <a:lstStyle/>
          <a:p>
            <a:pPr>
              <a:defRPr/>
            </a:pPr>
            <a:fld id="{E70575C0-D166-4C62-95AB-30299E73D2A5}" type="slidenum">
              <a:rPr lang="en-US" smtClean="0"/>
              <a:pPr>
                <a:defRPr/>
              </a:pPr>
              <a:t>14</a:t>
            </a:fld>
            <a:endParaRPr lang="en-US"/>
          </a:p>
        </p:txBody>
      </p:sp>
      <p:sp>
        <p:nvSpPr>
          <p:cNvPr id="10" name="TextBox 9"/>
          <p:cNvSpPr txBox="1"/>
          <p:nvPr/>
        </p:nvSpPr>
        <p:spPr>
          <a:xfrm>
            <a:off x="609600" y="2826603"/>
            <a:ext cx="7924800" cy="830997"/>
          </a:xfrm>
          <a:prstGeom prst="rect">
            <a:avLst/>
          </a:prstGeom>
          <a:noFill/>
        </p:spPr>
        <p:txBody>
          <a:bodyPr wrap="square" rtlCol="0">
            <a:spAutoFit/>
          </a:bodyPr>
          <a:lstStyle/>
          <a:p>
            <a:r>
              <a:rPr lang="en-US" sz="2400" b="1" dirty="0">
                <a:latin typeface="+mn-lt"/>
              </a:rPr>
              <a:t>It has been </a:t>
            </a:r>
            <a:r>
              <a:rPr lang="en-US" sz="2400" b="1" u="sng" dirty="0">
                <a:latin typeface="+mn-lt"/>
              </a:rPr>
              <a:t>described</a:t>
            </a:r>
            <a:r>
              <a:rPr lang="en-US" sz="2400" b="1" dirty="0">
                <a:latin typeface="+mn-lt"/>
              </a:rPr>
              <a:t> as, “Using a multi-billion dollar satellite system to find Tupperware® boxes in the woods.”</a:t>
            </a:r>
          </a:p>
        </p:txBody>
      </p:sp>
      <p:sp>
        <p:nvSpPr>
          <p:cNvPr id="12" name="TextBox 11"/>
          <p:cNvSpPr txBox="1"/>
          <p:nvPr/>
        </p:nvSpPr>
        <p:spPr>
          <a:xfrm>
            <a:off x="533400" y="3878759"/>
            <a:ext cx="8077200" cy="769441"/>
          </a:xfrm>
          <a:prstGeom prst="rect">
            <a:avLst/>
          </a:prstGeom>
          <a:noFill/>
        </p:spPr>
        <p:txBody>
          <a:bodyPr wrap="square" rtlCol="0">
            <a:spAutoFit/>
          </a:bodyPr>
          <a:lstStyle/>
          <a:p>
            <a:r>
              <a:rPr lang="en-US" sz="2200" b="1" dirty="0">
                <a:latin typeface="+mn-lt"/>
              </a:rPr>
              <a:t>The word </a:t>
            </a:r>
            <a:r>
              <a:rPr lang="en-US" sz="2200" b="1" u="sng" dirty="0">
                <a:latin typeface="+mn-lt"/>
              </a:rPr>
              <a:t>described</a:t>
            </a:r>
            <a:r>
              <a:rPr lang="en-US" sz="2200" b="1" dirty="0">
                <a:latin typeface="+mn-lt"/>
              </a:rPr>
              <a:t> comes from the root </a:t>
            </a:r>
            <a:r>
              <a:rPr lang="en-US" sz="2200" b="1" i="1" dirty="0" err="1">
                <a:latin typeface="+mn-lt"/>
              </a:rPr>
              <a:t>describere</a:t>
            </a:r>
            <a:r>
              <a:rPr lang="en-US" sz="2200" b="1" dirty="0">
                <a:latin typeface="+mn-lt"/>
              </a:rPr>
              <a:t> that means </a:t>
            </a:r>
            <a:r>
              <a:rPr lang="en-US" sz="2200" b="1" i="1" dirty="0">
                <a:latin typeface="+mn-lt"/>
              </a:rPr>
              <a:t>write</a:t>
            </a:r>
            <a:r>
              <a:rPr lang="en-US" sz="2200" b="1" dirty="0">
                <a:latin typeface="+mn-lt"/>
              </a:rPr>
              <a:t>. Which words come from the same root as </a:t>
            </a:r>
            <a:r>
              <a:rPr lang="en-US" sz="2200" b="1" u="sng" dirty="0">
                <a:latin typeface="+mn-lt"/>
              </a:rPr>
              <a:t>described</a:t>
            </a:r>
            <a:r>
              <a:rPr lang="en-US" sz="2200" b="1" dirty="0">
                <a:latin typeface="+mn-lt"/>
              </a:rPr>
              <a:t>?</a:t>
            </a:r>
          </a:p>
        </p:txBody>
      </p:sp>
      <p:sp>
        <p:nvSpPr>
          <p:cNvPr id="16" name="Rectangle 15"/>
          <p:cNvSpPr/>
          <p:nvPr/>
        </p:nvSpPr>
        <p:spPr>
          <a:xfrm>
            <a:off x="2438400" y="2438400"/>
            <a:ext cx="4142994" cy="338554"/>
          </a:xfrm>
          <a:prstGeom prst="rect">
            <a:avLst/>
          </a:prstGeom>
        </p:spPr>
        <p:txBody>
          <a:bodyPr wrap="none">
            <a:spAutoFit/>
          </a:bodyPr>
          <a:lstStyle/>
          <a:p>
            <a:r>
              <a:rPr lang="en-US" sz="1600" b="1" dirty="0">
                <a:solidFill>
                  <a:prstClr val="black"/>
                </a:solidFill>
                <a:latin typeface="Calibri"/>
              </a:rPr>
              <a:t>Click on the hyperlink to return to the full text.</a:t>
            </a:r>
            <a:endParaRPr lang="en-US" sz="1600" dirty="0"/>
          </a:p>
        </p:txBody>
      </p:sp>
      <p:cxnSp>
        <p:nvCxnSpPr>
          <p:cNvPr id="18" name="Straight Connector 17"/>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09600" y="2057400"/>
            <a:ext cx="6172200" cy="430887"/>
          </a:xfrm>
          <a:prstGeom prst="rect">
            <a:avLst/>
          </a:prstGeom>
          <a:noFill/>
        </p:spPr>
        <p:txBody>
          <a:bodyPr wrap="square" rtlCol="0">
            <a:spAutoFit/>
          </a:bodyPr>
          <a:lstStyle/>
          <a:p>
            <a:r>
              <a:rPr lang="en-US" sz="2200" b="1" dirty="0">
                <a:latin typeface="+mn-lt"/>
              </a:rPr>
              <a:t>Read this sentence from the example </a:t>
            </a:r>
            <a:r>
              <a:rPr lang="en-US" sz="2200" b="1" dirty="0">
                <a:latin typeface="+mn-lt"/>
                <a:hlinkClick r:id="rId7" action="ppaction://hlinksldjump"/>
              </a:rPr>
              <a:t>Web page</a:t>
            </a:r>
            <a:r>
              <a:rPr lang="en-US" sz="2200" b="1" dirty="0">
                <a:latin typeface="+mn-lt"/>
              </a:rPr>
              <a:t>.</a:t>
            </a:r>
          </a:p>
        </p:txBody>
      </p:sp>
      <p:sp>
        <p:nvSpPr>
          <p:cNvPr id="20" name="TextBox 19"/>
          <p:cNvSpPr txBox="1"/>
          <p:nvPr/>
        </p:nvSpPr>
        <p:spPr>
          <a:xfrm>
            <a:off x="914400" y="4876800"/>
            <a:ext cx="7315200" cy="461665"/>
          </a:xfrm>
          <a:prstGeom prst="rect">
            <a:avLst/>
          </a:prstGeom>
          <a:noFill/>
        </p:spPr>
        <p:txBody>
          <a:bodyPr wrap="square" rtlCol="0">
            <a:spAutoFit/>
          </a:bodyPr>
          <a:lstStyle/>
          <a:p>
            <a:r>
              <a:rPr lang="en-US" sz="2400" b="1" dirty="0">
                <a:latin typeface="+mn-lt"/>
              </a:rPr>
              <a:t>design			detail 		inscribe</a:t>
            </a:r>
          </a:p>
        </p:txBody>
      </p:sp>
      <p:sp>
        <p:nvSpPr>
          <p:cNvPr id="22" name="TextBox 21"/>
          <p:cNvSpPr txBox="1"/>
          <p:nvPr/>
        </p:nvSpPr>
        <p:spPr>
          <a:xfrm>
            <a:off x="914400" y="5558135"/>
            <a:ext cx="7315200" cy="461665"/>
          </a:xfrm>
          <a:prstGeom prst="rect">
            <a:avLst/>
          </a:prstGeom>
          <a:noFill/>
        </p:spPr>
        <p:txBody>
          <a:bodyPr wrap="square" rtlCol="0">
            <a:spAutoFit/>
          </a:bodyPr>
          <a:lstStyle/>
          <a:p>
            <a:r>
              <a:rPr lang="en-US" sz="2400" b="1" dirty="0">
                <a:latin typeface="+mn-lt"/>
              </a:rPr>
              <a:t>prescribe		scribble			</a:t>
            </a:r>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2420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2000"/>
                                        <p:tgtEl>
                                          <p:spTgt spid="2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2000"/>
                                        <p:tgtEl>
                                          <p:spTgt spid="2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8" fill="hold" display="0">
                  <p:stCondLst>
                    <p:cond delay="indefinite"/>
                  </p:stCondLst>
                  <p:endCondLst>
                    <p:cond evt="onStopAudio" delay="0">
                      <p:tgtEl>
                        <p:sldTgt/>
                      </p:tgtEl>
                    </p:cond>
                  </p:endCondLst>
                </p:cTn>
                <p:tgtEl>
                  <p:spTgt spid="3"/>
                </p:tgtEl>
              </p:cMediaNode>
            </p:audio>
          </p:childTnLst>
        </p:cTn>
      </p:par>
    </p:tnLst>
    <p:bldLst>
      <p:bldP spid="21" grpId="0" animBg="1"/>
      <p:bldP spid="23" grpId="0" animBg="1"/>
      <p:bldP spid="2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2362200" y="4953000"/>
            <a:ext cx="1295400" cy="3048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218" name="Title 6"/>
          <p:cNvSpPr>
            <a:spLocks noGrp="1"/>
          </p:cNvSpPr>
          <p:nvPr>
            <p:ph type="title"/>
          </p:nvPr>
        </p:nvSpPr>
        <p:spPr>
          <a:xfrm>
            <a:off x="609600" y="304800"/>
            <a:ext cx="7924800" cy="1143000"/>
          </a:xfrm>
        </p:spPr>
        <p:txBody>
          <a:bodyPr/>
          <a:lstStyle/>
          <a:p>
            <a:r>
              <a:rPr lang="en-US" altLang="en-US" sz="3200" b="1" dirty="0">
                <a:solidFill>
                  <a:srgbClr val="110076"/>
                </a:solidFill>
              </a:rPr>
              <a:t>Root Words and Affixes</a:t>
            </a:r>
          </a:p>
        </p:txBody>
      </p:sp>
      <p:sp>
        <p:nvSpPr>
          <p:cNvPr id="13" name="Content Placeholder 12"/>
          <p:cNvSpPr>
            <a:spLocks noGrp="1"/>
          </p:cNvSpPr>
          <p:nvPr>
            <p:ph idx="1"/>
          </p:nvPr>
        </p:nvSpPr>
        <p:spPr>
          <a:xfrm>
            <a:off x="533400" y="1295400"/>
            <a:ext cx="8229600" cy="914400"/>
          </a:xfrm>
        </p:spPr>
        <p:txBody>
          <a:bodyPr/>
          <a:lstStyle/>
          <a:p>
            <a:pPr marL="0" indent="0">
              <a:buFont typeface="Arial" charset="0"/>
              <a:buNone/>
              <a:defRPr/>
            </a:pPr>
            <a:r>
              <a:rPr lang="en-US" sz="2400" b="1" dirty="0">
                <a:solidFill>
                  <a:srgbClr val="7030A0"/>
                </a:solidFill>
              </a:rPr>
              <a:t>Students may need additional practice applying the meaning of a prefix or suffix. </a:t>
            </a:r>
          </a:p>
          <a:p>
            <a:pPr marL="0" indent="0">
              <a:buFont typeface="Arial" charset="0"/>
              <a:buNone/>
              <a:defRPr/>
            </a:pPr>
            <a:r>
              <a:rPr lang="en-US" sz="2100" b="1" dirty="0">
                <a:solidFill>
                  <a:srgbClr val="7030A0"/>
                </a:solidFill>
              </a:rPr>
              <a:t>	</a:t>
            </a:r>
          </a:p>
          <a:p>
            <a:pPr marL="0" indent="0">
              <a:buFont typeface="Arial" charset="0"/>
              <a:buNone/>
              <a:defRPr/>
            </a:pPr>
            <a:r>
              <a:rPr lang="en-US" sz="2100" b="1" dirty="0">
                <a:solidFill>
                  <a:srgbClr val="7030A0"/>
                </a:solidFill>
              </a:rPr>
              <a:t>	</a:t>
            </a:r>
            <a:r>
              <a:rPr lang="en-US" sz="2400" b="1" dirty="0">
                <a:solidFill>
                  <a:srgbClr val="7030A0"/>
                </a:solidFill>
              </a:rPr>
              <a:t>	</a:t>
            </a:r>
          </a:p>
          <a:p>
            <a:pPr marL="0" indent="0">
              <a:buFont typeface="Arial" charset="0"/>
              <a:buNone/>
              <a:defRPr/>
            </a:pPr>
            <a:endParaRPr lang="en-US" sz="2100" b="1" dirty="0">
              <a:solidFill>
                <a:srgbClr val="7030A0"/>
              </a:solidFill>
            </a:endParaRPr>
          </a:p>
          <a:p>
            <a:pPr marL="0" indent="0">
              <a:buFont typeface="Arial" charset="0"/>
              <a:buNone/>
              <a:defRPr/>
            </a:pPr>
            <a:endParaRPr lang="en-US" sz="2100" b="1" dirty="0">
              <a:solidFill>
                <a:srgbClr val="7030A0"/>
              </a:solidFill>
            </a:endParaRPr>
          </a:p>
          <a:p>
            <a:pPr>
              <a:buFont typeface="Arial" charset="0"/>
              <a:buNone/>
              <a:defRPr/>
            </a:pPr>
            <a:endParaRPr lang="en-US" sz="2400" b="1" dirty="0">
              <a:solidFill>
                <a:srgbClr val="7030A0"/>
              </a:solidFill>
              <a:latin typeface="+mj-lt"/>
            </a:endParaRPr>
          </a:p>
        </p:txBody>
      </p:sp>
      <p:sp>
        <p:nvSpPr>
          <p:cNvPr id="9220"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1"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3"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922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12"/>
          </p:nvPr>
        </p:nvSpPr>
        <p:spPr>
          <a:xfrm>
            <a:off x="457200" y="6492875"/>
            <a:ext cx="381000" cy="365125"/>
          </a:xfrm>
        </p:spPr>
        <p:txBody>
          <a:bodyPr/>
          <a:lstStyle/>
          <a:p>
            <a:pPr>
              <a:defRPr/>
            </a:pPr>
            <a:fld id="{E70575C0-D166-4C62-95AB-30299E73D2A5}" type="slidenum">
              <a:rPr lang="en-US" smtClean="0"/>
              <a:pPr>
                <a:defRPr/>
              </a:pPr>
              <a:t>15</a:t>
            </a:fld>
            <a:endParaRPr lang="en-US"/>
          </a:p>
        </p:txBody>
      </p:sp>
      <p:sp>
        <p:nvSpPr>
          <p:cNvPr id="10" name="TextBox 9"/>
          <p:cNvSpPr txBox="1"/>
          <p:nvPr/>
        </p:nvSpPr>
        <p:spPr>
          <a:xfrm>
            <a:off x="609600" y="3360003"/>
            <a:ext cx="8305800" cy="830997"/>
          </a:xfrm>
          <a:prstGeom prst="rect">
            <a:avLst/>
          </a:prstGeom>
          <a:noFill/>
        </p:spPr>
        <p:txBody>
          <a:bodyPr wrap="square" rtlCol="0">
            <a:spAutoFit/>
          </a:bodyPr>
          <a:lstStyle/>
          <a:p>
            <a:r>
              <a:rPr lang="en-US" sz="2400" b="1" dirty="0">
                <a:latin typeface="+mn-lt"/>
              </a:rPr>
              <a:t>The root word geo- in </a:t>
            </a:r>
            <a:r>
              <a:rPr lang="en-US" sz="2400" b="1" u="sng" dirty="0" err="1">
                <a:latin typeface="+mn-lt"/>
              </a:rPr>
              <a:t>geocaching</a:t>
            </a:r>
            <a:r>
              <a:rPr lang="en-US" sz="2400" b="1" dirty="0">
                <a:latin typeface="+mn-lt"/>
              </a:rPr>
              <a:t> means </a:t>
            </a:r>
            <a:r>
              <a:rPr lang="en-US" sz="2400" b="1" i="1" dirty="0">
                <a:latin typeface="+mn-lt"/>
              </a:rPr>
              <a:t>earth</a:t>
            </a:r>
            <a:r>
              <a:rPr lang="en-US" sz="2400" b="1" dirty="0">
                <a:latin typeface="+mn-lt"/>
              </a:rPr>
              <a:t>. Which word means “the study of earth”?</a:t>
            </a:r>
          </a:p>
        </p:txBody>
      </p:sp>
      <p:sp>
        <p:nvSpPr>
          <p:cNvPr id="16" name="Rectangle 15"/>
          <p:cNvSpPr/>
          <p:nvPr/>
        </p:nvSpPr>
        <p:spPr>
          <a:xfrm>
            <a:off x="2590800" y="2286000"/>
            <a:ext cx="4142994" cy="338554"/>
          </a:xfrm>
          <a:prstGeom prst="rect">
            <a:avLst/>
          </a:prstGeom>
        </p:spPr>
        <p:txBody>
          <a:bodyPr wrap="none">
            <a:spAutoFit/>
          </a:bodyPr>
          <a:lstStyle/>
          <a:p>
            <a:r>
              <a:rPr lang="en-US" sz="1600" b="1" dirty="0">
                <a:solidFill>
                  <a:prstClr val="black"/>
                </a:solidFill>
                <a:latin typeface="Calibri"/>
              </a:rPr>
              <a:t>Click on the hyperlink to return to the full text.</a:t>
            </a:r>
            <a:endParaRPr lang="en-US" sz="1600" dirty="0"/>
          </a:p>
        </p:txBody>
      </p:sp>
      <p:sp>
        <p:nvSpPr>
          <p:cNvPr id="21" name="Rectangle 20"/>
          <p:cNvSpPr/>
          <p:nvPr/>
        </p:nvSpPr>
        <p:spPr>
          <a:xfrm>
            <a:off x="2362200" y="4495800"/>
            <a:ext cx="1513748" cy="1938992"/>
          </a:xfrm>
          <a:prstGeom prst="rect">
            <a:avLst/>
          </a:prstGeom>
        </p:spPr>
        <p:txBody>
          <a:bodyPr wrap="none">
            <a:spAutoFit/>
          </a:bodyPr>
          <a:lstStyle/>
          <a:p>
            <a:r>
              <a:rPr lang="en-US" sz="2400" b="1" dirty="0">
                <a:latin typeface="+mn-lt"/>
              </a:rPr>
              <a:t>geocentric</a:t>
            </a:r>
          </a:p>
          <a:p>
            <a:r>
              <a:rPr lang="en-US" sz="2400" b="1" dirty="0">
                <a:latin typeface="+mn-lt"/>
              </a:rPr>
              <a:t>geology</a:t>
            </a:r>
          </a:p>
          <a:p>
            <a:pPr lvl="0"/>
            <a:r>
              <a:rPr lang="en-US" sz="2400" b="1" dirty="0">
                <a:solidFill>
                  <a:prstClr val="black"/>
                </a:solidFill>
                <a:latin typeface="Calibri"/>
              </a:rPr>
              <a:t>geometry</a:t>
            </a:r>
          </a:p>
          <a:p>
            <a:endParaRPr lang="en-US" sz="2400" b="1" dirty="0">
              <a:latin typeface="+mn-lt"/>
            </a:endParaRPr>
          </a:p>
          <a:p>
            <a:endParaRPr lang="en-US" sz="2400" b="1" dirty="0">
              <a:latin typeface="+mn-lt"/>
            </a:endParaRPr>
          </a:p>
        </p:txBody>
      </p:sp>
      <p:sp>
        <p:nvSpPr>
          <p:cNvPr id="22" name="Rectangle 21"/>
          <p:cNvSpPr/>
          <p:nvPr/>
        </p:nvSpPr>
        <p:spPr>
          <a:xfrm>
            <a:off x="4648200" y="4495800"/>
            <a:ext cx="1662506" cy="830997"/>
          </a:xfrm>
          <a:prstGeom prst="rect">
            <a:avLst/>
          </a:prstGeom>
        </p:spPr>
        <p:txBody>
          <a:bodyPr wrap="none">
            <a:spAutoFit/>
          </a:bodyPr>
          <a:lstStyle/>
          <a:p>
            <a:r>
              <a:rPr lang="en-US" sz="2400" b="1" dirty="0">
                <a:latin typeface="+mn-lt"/>
              </a:rPr>
              <a:t>geophysics</a:t>
            </a:r>
          </a:p>
          <a:p>
            <a:r>
              <a:rPr lang="en-US" sz="2400" b="1" dirty="0">
                <a:latin typeface="+mn-lt"/>
              </a:rPr>
              <a:t>geothermal</a:t>
            </a:r>
          </a:p>
        </p:txBody>
      </p:sp>
      <p:cxnSp>
        <p:nvCxnSpPr>
          <p:cNvPr id="17" name="Straight Connector 16"/>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33400" y="2514600"/>
            <a:ext cx="7696200" cy="430887"/>
          </a:xfrm>
          <a:prstGeom prst="rect">
            <a:avLst/>
          </a:prstGeom>
          <a:noFill/>
        </p:spPr>
        <p:txBody>
          <a:bodyPr wrap="square" rtlCol="0">
            <a:spAutoFit/>
          </a:bodyPr>
          <a:lstStyle/>
          <a:p>
            <a:r>
              <a:rPr lang="en-US" sz="2200" b="1" dirty="0">
                <a:latin typeface="+mn-lt"/>
              </a:rPr>
              <a:t>Use the example </a:t>
            </a:r>
            <a:r>
              <a:rPr lang="en-US" sz="2200" b="1" dirty="0">
                <a:latin typeface="+mn-lt"/>
                <a:hlinkClick r:id="rId7" action="ppaction://hlinksldjump"/>
              </a:rPr>
              <a:t>Web page</a:t>
            </a:r>
            <a:r>
              <a:rPr lang="en-US" sz="2200" b="1" dirty="0">
                <a:latin typeface="+mn-lt"/>
              </a:rPr>
              <a:t> to answer the question.</a:t>
            </a:r>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2724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3"/>
                </p:tgtEl>
              </p:cMediaNode>
            </p:audio>
          </p:childTnLst>
        </p:cTn>
      </p:par>
    </p:tnLst>
    <p:bldLst>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1752600" y="5715000"/>
            <a:ext cx="1143000" cy="4572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3" name="Rectangle 22"/>
          <p:cNvSpPr/>
          <p:nvPr/>
        </p:nvSpPr>
        <p:spPr>
          <a:xfrm>
            <a:off x="5257800" y="5334000"/>
            <a:ext cx="990600" cy="4572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7" name="Rectangle 16"/>
          <p:cNvSpPr/>
          <p:nvPr/>
        </p:nvSpPr>
        <p:spPr>
          <a:xfrm>
            <a:off x="533400" y="2743200"/>
            <a:ext cx="8153400" cy="1219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218" name="Title 6"/>
          <p:cNvSpPr>
            <a:spLocks noGrp="1"/>
          </p:cNvSpPr>
          <p:nvPr>
            <p:ph type="title"/>
          </p:nvPr>
        </p:nvSpPr>
        <p:spPr>
          <a:xfrm>
            <a:off x="609600" y="76200"/>
            <a:ext cx="7924800" cy="1143000"/>
          </a:xfrm>
        </p:spPr>
        <p:txBody>
          <a:bodyPr/>
          <a:lstStyle/>
          <a:p>
            <a:r>
              <a:rPr lang="en-US" altLang="en-US" sz="3200" b="1" dirty="0">
                <a:solidFill>
                  <a:srgbClr val="110076"/>
                </a:solidFill>
              </a:rPr>
              <a:t>Context Clues</a:t>
            </a:r>
          </a:p>
        </p:txBody>
      </p:sp>
      <p:sp>
        <p:nvSpPr>
          <p:cNvPr id="13" name="Content Placeholder 12"/>
          <p:cNvSpPr>
            <a:spLocks noGrp="1"/>
          </p:cNvSpPr>
          <p:nvPr>
            <p:ph idx="1"/>
          </p:nvPr>
        </p:nvSpPr>
        <p:spPr>
          <a:xfrm>
            <a:off x="533400" y="990600"/>
            <a:ext cx="8458200" cy="914400"/>
          </a:xfrm>
        </p:spPr>
        <p:txBody>
          <a:bodyPr/>
          <a:lstStyle/>
          <a:p>
            <a:pPr marL="0" indent="0">
              <a:buFont typeface="Arial" charset="0"/>
              <a:buNone/>
              <a:defRPr/>
            </a:pPr>
            <a:r>
              <a:rPr lang="en-US" sz="2400" b="1" dirty="0">
                <a:solidFill>
                  <a:srgbClr val="7030A0"/>
                </a:solidFill>
              </a:rPr>
              <a:t>Students may need additional practice identifying context to define an unknown word.</a:t>
            </a:r>
          </a:p>
          <a:p>
            <a:pPr marL="0" indent="0">
              <a:buFont typeface="Arial" charset="0"/>
              <a:buNone/>
              <a:defRPr/>
            </a:pPr>
            <a:r>
              <a:rPr lang="en-US" sz="2100" b="1" dirty="0">
                <a:solidFill>
                  <a:srgbClr val="7030A0"/>
                </a:solidFill>
              </a:rPr>
              <a:t>	</a:t>
            </a:r>
          </a:p>
          <a:p>
            <a:pPr marL="0" indent="0">
              <a:buFont typeface="Arial" charset="0"/>
              <a:buNone/>
              <a:defRPr/>
            </a:pPr>
            <a:r>
              <a:rPr lang="en-US" sz="2100" b="1" dirty="0">
                <a:solidFill>
                  <a:srgbClr val="7030A0"/>
                </a:solidFill>
              </a:rPr>
              <a:t>	</a:t>
            </a:r>
            <a:r>
              <a:rPr lang="en-US" sz="2400" b="1" dirty="0">
                <a:solidFill>
                  <a:srgbClr val="7030A0"/>
                </a:solidFill>
              </a:rPr>
              <a:t>	</a:t>
            </a:r>
          </a:p>
          <a:p>
            <a:pPr marL="0" indent="0">
              <a:buFont typeface="Arial" charset="0"/>
              <a:buNone/>
              <a:defRPr/>
            </a:pPr>
            <a:endParaRPr lang="en-US" sz="2100" b="1" dirty="0">
              <a:solidFill>
                <a:srgbClr val="7030A0"/>
              </a:solidFill>
            </a:endParaRPr>
          </a:p>
          <a:p>
            <a:pPr marL="0" indent="0">
              <a:buFont typeface="Arial" charset="0"/>
              <a:buNone/>
              <a:defRPr/>
            </a:pPr>
            <a:endParaRPr lang="en-US" sz="2100" b="1" dirty="0">
              <a:solidFill>
                <a:srgbClr val="7030A0"/>
              </a:solidFill>
            </a:endParaRPr>
          </a:p>
          <a:p>
            <a:pPr>
              <a:buFont typeface="Arial" charset="0"/>
              <a:buNone/>
              <a:defRPr/>
            </a:pPr>
            <a:endParaRPr lang="en-US" sz="2400" b="1" dirty="0">
              <a:solidFill>
                <a:srgbClr val="7030A0"/>
              </a:solidFill>
              <a:latin typeface="+mj-lt"/>
            </a:endParaRPr>
          </a:p>
        </p:txBody>
      </p:sp>
      <p:sp>
        <p:nvSpPr>
          <p:cNvPr id="9220"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1"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3"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922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12"/>
          </p:nvPr>
        </p:nvSpPr>
        <p:spPr>
          <a:xfrm>
            <a:off x="457200" y="6492875"/>
            <a:ext cx="381000" cy="365125"/>
          </a:xfrm>
        </p:spPr>
        <p:txBody>
          <a:bodyPr/>
          <a:lstStyle/>
          <a:p>
            <a:pPr>
              <a:defRPr/>
            </a:pPr>
            <a:fld id="{E70575C0-D166-4C62-95AB-30299E73D2A5}" type="slidenum">
              <a:rPr lang="en-US" smtClean="0"/>
              <a:pPr>
                <a:defRPr/>
              </a:pPr>
              <a:t>16</a:t>
            </a:fld>
            <a:endParaRPr lang="en-US"/>
          </a:p>
        </p:txBody>
      </p:sp>
      <p:sp>
        <p:nvSpPr>
          <p:cNvPr id="10" name="TextBox 9"/>
          <p:cNvSpPr txBox="1"/>
          <p:nvPr/>
        </p:nvSpPr>
        <p:spPr>
          <a:xfrm>
            <a:off x="609600" y="2826603"/>
            <a:ext cx="8077200" cy="1015663"/>
          </a:xfrm>
          <a:prstGeom prst="rect">
            <a:avLst/>
          </a:prstGeom>
          <a:noFill/>
        </p:spPr>
        <p:txBody>
          <a:bodyPr wrap="square" rtlCol="0">
            <a:spAutoFit/>
          </a:bodyPr>
          <a:lstStyle/>
          <a:p>
            <a:r>
              <a:rPr lang="en-US" sz="2000" b="1" dirty="0">
                <a:latin typeface="+mn-lt"/>
              </a:rPr>
              <a:t>Perhaps no one can fully answer these questions, but one art restorer, the man who discovered the </a:t>
            </a:r>
            <a:r>
              <a:rPr lang="en-US" sz="2000" b="1" u="sng" dirty="0">
                <a:latin typeface="+mn-lt"/>
              </a:rPr>
              <a:t>hoax</a:t>
            </a:r>
            <a:r>
              <a:rPr lang="en-US" sz="2000" b="1" dirty="0">
                <a:latin typeface="+mn-lt"/>
              </a:rPr>
              <a:t>, suggests that an amateur painter in the 1920s is to blame. </a:t>
            </a:r>
          </a:p>
        </p:txBody>
      </p:sp>
      <p:sp>
        <p:nvSpPr>
          <p:cNvPr id="12" name="TextBox 11"/>
          <p:cNvSpPr txBox="1"/>
          <p:nvPr/>
        </p:nvSpPr>
        <p:spPr>
          <a:xfrm>
            <a:off x="609600" y="4191000"/>
            <a:ext cx="8077200" cy="830997"/>
          </a:xfrm>
          <a:prstGeom prst="rect">
            <a:avLst/>
          </a:prstGeom>
          <a:noFill/>
        </p:spPr>
        <p:txBody>
          <a:bodyPr wrap="square" rtlCol="0">
            <a:spAutoFit/>
          </a:bodyPr>
          <a:lstStyle/>
          <a:p>
            <a:r>
              <a:rPr lang="en-US" sz="2400" b="1" dirty="0">
                <a:latin typeface="+mn-lt"/>
              </a:rPr>
              <a:t>Which two words from the article best help the reader understand the meaning of </a:t>
            </a:r>
            <a:r>
              <a:rPr lang="en-US" sz="2400" b="1" u="sng" dirty="0">
                <a:latin typeface="+mn-lt"/>
              </a:rPr>
              <a:t>hoax</a:t>
            </a:r>
            <a:r>
              <a:rPr lang="en-US" sz="2400" b="1" dirty="0">
                <a:latin typeface="+mn-lt"/>
              </a:rPr>
              <a:t>?</a:t>
            </a:r>
          </a:p>
        </p:txBody>
      </p:sp>
      <p:sp>
        <p:nvSpPr>
          <p:cNvPr id="16" name="Rectangle 15"/>
          <p:cNvSpPr/>
          <p:nvPr/>
        </p:nvSpPr>
        <p:spPr>
          <a:xfrm>
            <a:off x="2438400" y="2438400"/>
            <a:ext cx="4142994" cy="338554"/>
          </a:xfrm>
          <a:prstGeom prst="rect">
            <a:avLst/>
          </a:prstGeom>
        </p:spPr>
        <p:txBody>
          <a:bodyPr wrap="none">
            <a:spAutoFit/>
          </a:bodyPr>
          <a:lstStyle/>
          <a:p>
            <a:r>
              <a:rPr lang="en-US" sz="1600" b="1" dirty="0">
                <a:solidFill>
                  <a:prstClr val="black"/>
                </a:solidFill>
                <a:latin typeface="Calibri"/>
              </a:rPr>
              <a:t>Click on the hyperlink to return to the full text.</a:t>
            </a:r>
            <a:endParaRPr lang="en-US" sz="1600" dirty="0"/>
          </a:p>
        </p:txBody>
      </p:sp>
      <p:cxnSp>
        <p:nvCxnSpPr>
          <p:cNvPr id="18" name="Straight Connector 17"/>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09600" y="2057400"/>
            <a:ext cx="6172200" cy="461665"/>
          </a:xfrm>
          <a:prstGeom prst="rect">
            <a:avLst/>
          </a:prstGeom>
          <a:noFill/>
        </p:spPr>
        <p:txBody>
          <a:bodyPr wrap="square" rtlCol="0">
            <a:spAutoFit/>
          </a:bodyPr>
          <a:lstStyle/>
          <a:p>
            <a:r>
              <a:rPr lang="en-US" sz="2400" b="1" dirty="0">
                <a:latin typeface="+mn-lt"/>
              </a:rPr>
              <a:t>Read this sentence from </a:t>
            </a:r>
            <a:r>
              <a:rPr lang="en-US" sz="2400" b="1" dirty="0">
                <a:latin typeface="+mn-lt"/>
                <a:hlinkClick r:id="rId7" action="ppaction://hlinksldjump"/>
              </a:rPr>
              <a:t>the article</a:t>
            </a:r>
            <a:r>
              <a:rPr lang="en-US" sz="2400" b="1" dirty="0">
                <a:latin typeface="+mn-lt"/>
              </a:rPr>
              <a:t>.</a:t>
            </a:r>
          </a:p>
        </p:txBody>
      </p:sp>
      <p:sp>
        <p:nvSpPr>
          <p:cNvPr id="20" name="TextBox 19"/>
          <p:cNvSpPr txBox="1"/>
          <p:nvPr/>
        </p:nvSpPr>
        <p:spPr>
          <a:xfrm>
            <a:off x="1752600" y="5334000"/>
            <a:ext cx="1981200" cy="830997"/>
          </a:xfrm>
          <a:prstGeom prst="rect">
            <a:avLst/>
          </a:prstGeom>
          <a:noFill/>
        </p:spPr>
        <p:txBody>
          <a:bodyPr wrap="square" rtlCol="0">
            <a:spAutoFit/>
          </a:bodyPr>
          <a:lstStyle/>
          <a:p>
            <a:r>
              <a:rPr lang="en-US" sz="2400" b="1" dirty="0">
                <a:latin typeface="+mn-lt"/>
              </a:rPr>
              <a:t>amateur</a:t>
            </a:r>
          </a:p>
          <a:p>
            <a:r>
              <a:rPr lang="en-US" sz="2400" b="1" dirty="0">
                <a:latin typeface="+mn-lt"/>
              </a:rPr>
              <a:t>scandal</a:t>
            </a:r>
          </a:p>
        </p:txBody>
      </p:sp>
      <p:sp>
        <p:nvSpPr>
          <p:cNvPr id="22" name="TextBox 21"/>
          <p:cNvSpPr txBox="1"/>
          <p:nvPr/>
        </p:nvSpPr>
        <p:spPr>
          <a:xfrm>
            <a:off x="3657600" y="5334000"/>
            <a:ext cx="2133600" cy="1938992"/>
          </a:xfrm>
          <a:prstGeom prst="rect">
            <a:avLst/>
          </a:prstGeom>
          <a:noFill/>
        </p:spPr>
        <p:txBody>
          <a:bodyPr wrap="square" rtlCol="0">
            <a:spAutoFit/>
          </a:bodyPr>
          <a:lstStyle/>
          <a:p>
            <a:r>
              <a:rPr lang="en-US" sz="2400" b="1" dirty="0">
                <a:latin typeface="+mn-lt"/>
              </a:rPr>
              <a:t>unknown</a:t>
            </a:r>
          </a:p>
          <a:p>
            <a:r>
              <a:rPr lang="en-US" sz="2400" b="1" dirty="0">
                <a:solidFill>
                  <a:prstClr val="black"/>
                </a:solidFill>
                <a:latin typeface="+mn-lt"/>
              </a:rPr>
              <a:t>endure</a:t>
            </a:r>
            <a:endParaRPr lang="en-US" sz="2400" b="1" dirty="0">
              <a:solidFill>
                <a:prstClr val="black"/>
              </a:solidFill>
              <a:latin typeface="Calibri"/>
            </a:endParaRPr>
          </a:p>
          <a:p>
            <a:pPr lvl="0"/>
            <a:endParaRPr lang="en-US" sz="2400" b="1" dirty="0">
              <a:solidFill>
                <a:prstClr val="black"/>
              </a:solidFill>
              <a:latin typeface="Calibri"/>
            </a:endParaRPr>
          </a:p>
          <a:p>
            <a:endParaRPr lang="en-US" sz="2400" b="1" dirty="0">
              <a:latin typeface="+mn-lt"/>
            </a:endParaRPr>
          </a:p>
          <a:p>
            <a:endParaRPr lang="en-US" sz="2400" b="1" dirty="0">
              <a:latin typeface="+mn-lt"/>
            </a:endParaRPr>
          </a:p>
        </p:txBody>
      </p:sp>
      <p:sp>
        <p:nvSpPr>
          <p:cNvPr id="21" name="TextBox 20"/>
          <p:cNvSpPr txBox="1"/>
          <p:nvPr/>
        </p:nvSpPr>
        <p:spPr>
          <a:xfrm>
            <a:off x="5334000" y="5334000"/>
            <a:ext cx="2133600" cy="1938992"/>
          </a:xfrm>
          <a:prstGeom prst="rect">
            <a:avLst/>
          </a:prstGeom>
          <a:noFill/>
        </p:spPr>
        <p:txBody>
          <a:bodyPr wrap="square" rtlCol="0">
            <a:spAutoFit/>
          </a:bodyPr>
          <a:lstStyle/>
          <a:p>
            <a:r>
              <a:rPr lang="en-US" sz="2400" b="1" dirty="0">
                <a:latin typeface="+mn-lt"/>
              </a:rPr>
              <a:t>fraud</a:t>
            </a:r>
          </a:p>
          <a:p>
            <a:r>
              <a:rPr lang="en-US" sz="2400" b="1" dirty="0">
                <a:solidFill>
                  <a:prstClr val="black"/>
                </a:solidFill>
                <a:latin typeface="+mn-lt"/>
              </a:rPr>
              <a:t>image</a:t>
            </a:r>
            <a:endParaRPr lang="en-US" sz="2400" b="1" dirty="0">
              <a:solidFill>
                <a:prstClr val="black"/>
              </a:solidFill>
              <a:latin typeface="Calibri"/>
            </a:endParaRPr>
          </a:p>
          <a:p>
            <a:pPr lvl="0"/>
            <a:endParaRPr lang="en-US" sz="2400" b="1" dirty="0">
              <a:solidFill>
                <a:prstClr val="black"/>
              </a:solidFill>
              <a:latin typeface="Calibri"/>
            </a:endParaRPr>
          </a:p>
          <a:p>
            <a:endParaRPr lang="en-US" sz="2400" b="1" dirty="0">
              <a:latin typeface="+mn-lt"/>
            </a:endParaRPr>
          </a:p>
          <a:p>
            <a:endParaRPr lang="en-US" sz="2400" b="1" dirty="0">
              <a:latin typeface="+mn-lt"/>
            </a:endParaRPr>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3736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2000"/>
                                        <p:tgtEl>
                                          <p:spTgt spid="24"/>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4"/>
                </p:tgtEl>
              </p:cMediaNode>
            </p:audio>
          </p:childTnLst>
        </p:cTn>
      </p:par>
    </p:tnLst>
    <p:bldLst>
      <p:bldP spid="24" grpId="0" animBg="1"/>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6"/>
          <p:cNvSpPr>
            <a:spLocks noGrp="1"/>
          </p:cNvSpPr>
          <p:nvPr>
            <p:ph type="title"/>
          </p:nvPr>
        </p:nvSpPr>
        <p:spPr>
          <a:xfrm>
            <a:off x="304800" y="304800"/>
            <a:ext cx="8839200" cy="1066800"/>
          </a:xfrm>
        </p:spPr>
        <p:txBody>
          <a:bodyPr/>
          <a:lstStyle/>
          <a:p>
            <a:r>
              <a:rPr lang="en-US" altLang="en-US" sz="3200" b="1" dirty="0">
                <a:solidFill>
                  <a:srgbClr val="110076"/>
                </a:solidFill>
              </a:rPr>
              <a:t>More Suggested Practice for </a:t>
            </a:r>
            <a:br>
              <a:rPr lang="en-US" altLang="en-US" sz="3200" b="1" dirty="0">
                <a:solidFill>
                  <a:srgbClr val="110076"/>
                </a:solidFill>
              </a:rPr>
            </a:br>
            <a:r>
              <a:rPr lang="en-US" altLang="en-US" sz="3200" b="1" dirty="0">
                <a:solidFill>
                  <a:srgbClr val="110076"/>
                </a:solidFill>
              </a:rPr>
              <a:t>Affixes and Context Clues</a:t>
            </a:r>
          </a:p>
        </p:txBody>
      </p:sp>
      <p:sp>
        <p:nvSpPr>
          <p:cNvPr id="13" name="Content Placeholder 12"/>
          <p:cNvSpPr>
            <a:spLocks noGrp="1"/>
          </p:cNvSpPr>
          <p:nvPr>
            <p:ph idx="1"/>
          </p:nvPr>
        </p:nvSpPr>
        <p:spPr>
          <a:xfrm>
            <a:off x="457200" y="1295400"/>
            <a:ext cx="8229600" cy="4800600"/>
          </a:xfrm>
        </p:spPr>
        <p:txBody>
          <a:bodyPr/>
          <a:lstStyle/>
          <a:p>
            <a:pPr marL="0">
              <a:spcBef>
                <a:spcPts val="0"/>
              </a:spcBef>
              <a:buFont typeface="Arial" charset="0"/>
              <a:buNone/>
              <a:defRPr/>
            </a:pPr>
            <a:r>
              <a:rPr lang="en-US" sz="2400" b="1" dirty="0">
                <a:latin typeface="+mj-lt"/>
              </a:rPr>
              <a:t>Suggestions:</a:t>
            </a:r>
          </a:p>
          <a:p>
            <a:pPr marL="0">
              <a:spcBef>
                <a:spcPts val="0"/>
              </a:spcBef>
              <a:buFont typeface="Arial" charset="0"/>
              <a:buNone/>
              <a:defRPr/>
            </a:pPr>
            <a:endParaRPr lang="en-US" sz="2400" b="1" dirty="0">
              <a:latin typeface="+mj-lt"/>
            </a:endParaRPr>
          </a:p>
          <a:p>
            <a:pPr marL="0">
              <a:spcBef>
                <a:spcPts val="0"/>
              </a:spcBef>
              <a:defRPr/>
            </a:pPr>
            <a:r>
              <a:rPr lang="en-US" sz="2400" b="1" dirty="0"/>
              <a:t>Select the word(s) with a (prefix/suffix) that means “_____ .”</a:t>
            </a:r>
          </a:p>
          <a:p>
            <a:pPr marL="0">
              <a:spcBef>
                <a:spcPts val="0"/>
              </a:spcBef>
              <a:buNone/>
              <a:defRPr/>
            </a:pPr>
            <a:endParaRPr lang="en-US" sz="2400" b="1" dirty="0"/>
          </a:p>
          <a:p>
            <a:pPr marL="0">
              <a:spcBef>
                <a:spcPts val="0"/>
              </a:spcBef>
              <a:defRPr/>
            </a:pPr>
            <a:r>
              <a:rPr lang="en-US" sz="2400" b="1" dirty="0"/>
              <a:t>What does the suffix (-</a:t>
            </a:r>
            <a:r>
              <a:rPr lang="en-US" sz="2400" b="1" i="1" dirty="0"/>
              <a:t>x</a:t>
            </a:r>
            <a:r>
              <a:rPr lang="en-US" sz="2400" b="1" dirty="0"/>
              <a:t>) mean in the word _____ ?</a:t>
            </a:r>
          </a:p>
          <a:p>
            <a:pPr marL="0">
              <a:spcBef>
                <a:spcPts val="0"/>
              </a:spcBef>
              <a:buNone/>
              <a:defRPr/>
            </a:pPr>
            <a:endParaRPr lang="en-US" sz="2400" b="1" dirty="0"/>
          </a:p>
          <a:p>
            <a:pPr marL="0">
              <a:spcBef>
                <a:spcPts val="0"/>
              </a:spcBef>
              <a:defRPr/>
            </a:pPr>
            <a:r>
              <a:rPr lang="en-US" sz="2400" b="1" dirty="0">
                <a:latin typeface="+mj-lt"/>
              </a:rPr>
              <a:t>In which word does the prefix (</a:t>
            </a:r>
            <a:r>
              <a:rPr lang="en-US" sz="2400" b="1" i="1" dirty="0">
                <a:latin typeface="+mj-lt"/>
              </a:rPr>
              <a:t>x</a:t>
            </a:r>
            <a:r>
              <a:rPr lang="en-US" sz="2400" b="1" dirty="0">
                <a:latin typeface="+mj-lt"/>
              </a:rPr>
              <a:t>-) have the same meaning </a:t>
            </a:r>
          </a:p>
          <a:p>
            <a:pPr marL="0">
              <a:spcBef>
                <a:spcPts val="0"/>
              </a:spcBef>
              <a:buNone/>
              <a:defRPr/>
            </a:pPr>
            <a:r>
              <a:rPr lang="en-US" sz="2400" b="1" dirty="0">
                <a:latin typeface="+mj-lt"/>
              </a:rPr>
              <a:t>     as it does in the word _____ ?</a:t>
            </a:r>
          </a:p>
          <a:p>
            <a:pPr marL="0">
              <a:spcBef>
                <a:spcPts val="0"/>
              </a:spcBef>
              <a:buNone/>
              <a:defRPr/>
            </a:pPr>
            <a:endParaRPr lang="en-US" sz="2400" b="1" dirty="0">
              <a:latin typeface="+mj-lt"/>
            </a:endParaRPr>
          </a:p>
          <a:p>
            <a:pPr marL="0">
              <a:spcBef>
                <a:spcPts val="0"/>
              </a:spcBef>
              <a:defRPr/>
            </a:pPr>
            <a:r>
              <a:rPr lang="en-US" sz="2400" b="1" dirty="0"/>
              <a:t>In paragraph __, what does the word _____ mean?</a:t>
            </a:r>
          </a:p>
          <a:p>
            <a:pPr marL="0">
              <a:spcBef>
                <a:spcPts val="0"/>
              </a:spcBef>
              <a:buNone/>
              <a:defRPr/>
            </a:pPr>
            <a:endParaRPr lang="en-US" sz="2400" b="1" dirty="0"/>
          </a:p>
          <a:p>
            <a:pPr marL="0">
              <a:spcBef>
                <a:spcPts val="0"/>
              </a:spcBef>
              <a:defRPr/>
            </a:pPr>
            <a:r>
              <a:rPr lang="en-US" sz="2400" b="1" dirty="0"/>
              <a:t>The word _____ most likely means—</a:t>
            </a:r>
          </a:p>
          <a:p>
            <a:pPr marL="0">
              <a:spcBef>
                <a:spcPts val="0"/>
              </a:spcBef>
              <a:buNone/>
              <a:defRPr/>
            </a:pPr>
            <a:endParaRPr lang="en-US" sz="2400" b="1" dirty="0">
              <a:latin typeface="+mj-lt"/>
            </a:endParaRPr>
          </a:p>
        </p:txBody>
      </p:sp>
      <p:sp>
        <p:nvSpPr>
          <p:cNvPr id="6148"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6149"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6150"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6151"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615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5"/>
          <p:cNvSpPr>
            <a:spLocks noGrp="1"/>
          </p:cNvSpPr>
          <p:nvPr>
            <p:ph type="sldNum" sz="quarter" idx="12"/>
          </p:nvPr>
        </p:nvSpPr>
        <p:spPr>
          <a:xfrm>
            <a:off x="533400" y="6324600"/>
            <a:ext cx="381000" cy="365125"/>
          </a:xfrm>
        </p:spPr>
        <p:txBody>
          <a:bodyPr/>
          <a:lstStyle/>
          <a:p>
            <a:pPr>
              <a:defRPr/>
            </a:pPr>
            <a:fld id="{E70575C0-D166-4C62-95AB-30299E73D2A5}" type="slidenum">
              <a:rPr lang="en-US" smtClean="0"/>
              <a:pPr>
                <a:defRPr/>
              </a:pPr>
              <a:t>17</a:t>
            </a:fld>
            <a:endParaRPr lang="en-US"/>
          </a:p>
        </p:txBody>
      </p:sp>
      <p:cxnSp>
        <p:nvCxnSpPr>
          <p:cNvPr id="14" name="Straight Connector 13"/>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2313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6"/>
          <p:cNvSpPr>
            <a:spLocks noGrp="1"/>
          </p:cNvSpPr>
          <p:nvPr>
            <p:ph type="title"/>
          </p:nvPr>
        </p:nvSpPr>
        <p:spPr>
          <a:xfrm>
            <a:off x="609600" y="304800"/>
            <a:ext cx="7924800" cy="1143000"/>
          </a:xfrm>
        </p:spPr>
        <p:txBody>
          <a:bodyPr/>
          <a:lstStyle/>
          <a:p>
            <a:r>
              <a:rPr lang="en-US" altLang="en-US" sz="3200" b="1" dirty="0">
                <a:solidFill>
                  <a:srgbClr val="110076"/>
                </a:solidFill>
              </a:rPr>
              <a:t>Demonstrate Comprehension –</a:t>
            </a:r>
            <a:br>
              <a:rPr lang="en-US" altLang="en-US" sz="3200" b="1" dirty="0">
                <a:solidFill>
                  <a:srgbClr val="110076"/>
                </a:solidFill>
              </a:rPr>
            </a:br>
            <a:r>
              <a:rPr lang="en-US" altLang="en-US" sz="3200" b="1" dirty="0">
                <a:solidFill>
                  <a:srgbClr val="110076"/>
                </a:solidFill>
              </a:rPr>
              <a:t>Identify and Analyze Figurative Language</a:t>
            </a:r>
          </a:p>
        </p:txBody>
      </p:sp>
      <p:sp>
        <p:nvSpPr>
          <p:cNvPr id="13" name="Content Placeholder 12"/>
          <p:cNvSpPr>
            <a:spLocks noGrp="1"/>
          </p:cNvSpPr>
          <p:nvPr>
            <p:ph idx="1"/>
          </p:nvPr>
        </p:nvSpPr>
        <p:spPr>
          <a:xfrm>
            <a:off x="457200" y="1447800"/>
            <a:ext cx="8001000" cy="1981200"/>
          </a:xfrm>
        </p:spPr>
        <p:txBody>
          <a:bodyPr/>
          <a:lstStyle/>
          <a:p>
            <a:pPr marL="0" indent="0">
              <a:spcBef>
                <a:spcPts val="0"/>
              </a:spcBef>
              <a:buFont typeface="Arial" charset="0"/>
              <a:buNone/>
              <a:defRPr/>
            </a:pPr>
            <a:r>
              <a:rPr lang="en-US" sz="2200" b="1" dirty="0">
                <a:solidFill>
                  <a:srgbClr val="7030A0"/>
                </a:solidFill>
              </a:rPr>
              <a:t>Students may need additional practice:	</a:t>
            </a:r>
          </a:p>
          <a:p>
            <a:pPr marL="0" indent="0">
              <a:spcBef>
                <a:spcPts val="0"/>
              </a:spcBef>
              <a:buFont typeface="Arial" pitchFamily="34" charset="0"/>
              <a:buChar char="•"/>
              <a:defRPr/>
            </a:pPr>
            <a:r>
              <a:rPr lang="en-US" sz="2200" b="1" dirty="0">
                <a:solidFill>
                  <a:srgbClr val="7030A0"/>
                </a:solidFill>
              </a:rPr>
              <a:t>   identifying figurative language,</a:t>
            </a:r>
          </a:p>
          <a:p>
            <a:pPr marL="0" indent="0">
              <a:spcBef>
                <a:spcPts val="0"/>
              </a:spcBef>
              <a:buFont typeface="Arial" pitchFamily="34" charset="0"/>
              <a:buChar char="•"/>
              <a:defRPr/>
            </a:pPr>
            <a:r>
              <a:rPr lang="en-US" sz="2200" b="1" dirty="0">
                <a:solidFill>
                  <a:srgbClr val="7030A0"/>
                </a:solidFill>
              </a:rPr>
              <a:t>   explaining the meaning or purpose of figurative language,</a:t>
            </a:r>
          </a:p>
          <a:p>
            <a:pPr marL="0" indent="0">
              <a:spcBef>
                <a:spcPts val="0"/>
              </a:spcBef>
              <a:buFont typeface="Arial" pitchFamily="34" charset="0"/>
              <a:buChar char="•"/>
              <a:defRPr/>
            </a:pPr>
            <a:r>
              <a:rPr lang="en-US" sz="2200" b="1" dirty="0">
                <a:solidFill>
                  <a:srgbClr val="7030A0"/>
                </a:solidFill>
              </a:rPr>
              <a:t>   analyzing the impact of word choice and imagery, and</a:t>
            </a:r>
          </a:p>
          <a:p>
            <a:pPr marL="0" indent="0">
              <a:spcBef>
                <a:spcPts val="0"/>
              </a:spcBef>
              <a:buFont typeface="Arial" pitchFamily="34" charset="0"/>
              <a:buChar char="•"/>
              <a:defRPr/>
            </a:pPr>
            <a:r>
              <a:rPr lang="en-US" sz="2200" b="1" dirty="0">
                <a:solidFill>
                  <a:srgbClr val="7030A0"/>
                </a:solidFill>
              </a:rPr>
              <a:t>   explaining the use of symbols (8</a:t>
            </a:r>
            <a:r>
              <a:rPr lang="en-US" sz="2200" b="1" baseline="30000" dirty="0">
                <a:solidFill>
                  <a:srgbClr val="7030A0"/>
                </a:solidFill>
              </a:rPr>
              <a:t>th</a:t>
            </a:r>
            <a:r>
              <a:rPr lang="en-US" sz="2200" b="1" dirty="0">
                <a:solidFill>
                  <a:srgbClr val="7030A0"/>
                </a:solidFill>
              </a:rPr>
              <a:t> grade)</a:t>
            </a:r>
          </a:p>
        </p:txBody>
      </p:sp>
      <p:sp>
        <p:nvSpPr>
          <p:cNvPr id="9220"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1"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3"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922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12"/>
          </p:nvPr>
        </p:nvSpPr>
        <p:spPr>
          <a:xfrm>
            <a:off x="457200" y="6492875"/>
            <a:ext cx="381000" cy="365125"/>
          </a:xfrm>
        </p:spPr>
        <p:txBody>
          <a:bodyPr/>
          <a:lstStyle/>
          <a:p>
            <a:pPr>
              <a:defRPr/>
            </a:pPr>
            <a:fld id="{E70575C0-D166-4C62-95AB-30299E73D2A5}" type="slidenum">
              <a:rPr lang="en-US" smtClean="0"/>
              <a:pPr>
                <a:defRPr/>
              </a:pPr>
              <a:t>18</a:t>
            </a:fld>
            <a:endParaRPr lang="en-US"/>
          </a:p>
        </p:txBody>
      </p:sp>
      <p:sp>
        <p:nvSpPr>
          <p:cNvPr id="12" name="TextBox 11"/>
          <p:cNvSpPr txBox="1"/>
          <p:nvPr/>
        </p:nvSpPr>
        <p:spPr>
          <a:xfrm>
            <a:off x="457200" y="3462278"/>
            <a:ext cx="8382000" cy="3170099"/>
          </a:xfrm>
          <a:prstGeom prst="rect">
            <a:avLst/>
          </a:prstGeom>
          <a:noFill/>
        </p:spPr>
        <p:txBody>
          <a:bodyPr wrap="square" rtlCol="0">
            <a:spAutoFit/>
          </a:bodyPr>
          <a:lstStyle/>
          <a:p>
            <a:r>
              <a:rPr lang="en-US" sz="2000" b="1" dirty="0">
                <a:latin typeface="+mn-lt"/>
              </a:rPr>
              <a:t>SOL 6.4d and 7.4c) Identify and analyze figurative language.</a:t>
            </a:r>
          </a:p>
          <a:p>
            <a:pPr lvl="0"/>
            <a:r>
              <a:rPr lang="en-US" sz="2000" b="1" dirty="0">
                <a:solidFill>
                  <a:prstClr val="black"/>
                </a:solidFill>
                <a:latin typeface="+mn-lt"/>
              </a:rPr>
              <a:t>SOL 6.5j and 8.4a) Identify and analyze the author’s use of figurative language.</a:t>
            </a:r>
          </a:p>
          <a:p>
            <a:endParaRPr lang="en-US" sz="2000" b="1" dirty="0">
              <a:latin typeface="+mn-lt"/>
            </a:endParaRPr>
          </a:p>
          <a:p>
            <a:r>
              <a:rPr lang="en-US" sz="2000" b="1" dirty="0">
                <a:latin typeface="+mn-lt"/>
              </a:rPr>
              <a:t>SOL 6.5c) Describe how word choice and imagery contribute to the meaning of a text.</a:t>
            </a:r>
          </a:p>
          <a:p>
            <a:r>
              <a:rPr lang="en-US" sz="2000" b="1" dirty="0">
                <a:latin typeface="+mn-lt"/>
              </a:rPr>
              <a:t>SOL 7.5d) Describe the impact of word choice, imagery, and literary devices including figurative language.</a:t>
            </a:r>
          </a:p>
          <a:p>
            <a:endParaRPr lang="en-US" sz="2000" b="1" dirty="0">
              <a:latin typeface="+mn-lt"/>
            </a:endParaRPr>
          </a:p>
          <a:p>
            <a:r>
              <a:rPr lang="en-US" sz="2000" b="1" dirty="0">
                <a:latin typeface="+mn-lt"/>
              </a:rPr>
              <a:t>SOL 8.5a) Explain the use of symbols and figurative language. </a:t>
            </a:r>
          </a:p>
        </p:txBody>
      </p:sp>
      <p:cxnSp>
        <p:nvCxnSpPr>
          <p:cNvPr id="14" name="Straight Connector 13"/>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Tree>
  </p:cSld>
  <p:clrMapOvr>
    <a:masterClrMapping/>
  </p:clrMapOvr>
  <p:transition spd="slow" advTm="3080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838200" y="5410200"/>
            <a:ext cx="6019800" cy="3810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218" name="Title 6"/>
          <p:cNvSpPr>
            <a:spLocks noGrp="1"/>
          </p:cNvSpPr>
          <p:nvPr>
            <p:ph type="title"/>
          </p:nvPr>
        </p:nvSpPr>
        <p:spPr>
          <a:xfrm>
            <a:off x="609600" y="304800"/>
            <a:ext cx="7924800" cy="1143000"/>
          </a:xfrm>
        </p:spPr>
        <p:txBody>
          <a:bodyPr/>
          <a:lstStyle/>
          <a:p>
            <a:r>
              <a:rPr lang="en-US" altLang="en-US" sz="3200" b="1" dirty="0">
                <a:solidFill>
                  <a:srgbClr val="110076"/>
                </a:solidFill>
              </a:rPr>
              <a:t>Suggested Practice for Figurative Language</a:t>
            </a:r>
          </a:p>
        </p:txBody>
      </p:sp>
      <p:sp>
        <p:nvSpPr>
          <p:cNvPr id="13" name="Content Placeholder 12"/>
          <p:cNvSpPr>
            <a:spLocks noGrp="1"/>
          </p:cNvSpPr>
          <p:nvPr>
            <p:ph idx="1"/>
          </p:nvPr>
        </p:nvSpPr>
        <p:spPr>
          <a:xfrm>
            <a:off x="381000" y="1219200"/>
            <a:ext cx="8839200" cy="952500"/>
          </a:xfrm>
        </p:spPr>
        <p:txBody>
          <a:bodyPr/>
          <a:lstStyle/>
          <a:p>
            <a:pPr marL="0" indent="0">
              <a:buFont typeface="Arial" charset="0"/>
              <a:buNone/>
              <a:defRPr/>
            </a:pPr>
            <a:r>
              <a:rPr lang="en-US" sz="2400" b="1" dirty="0">
                <a:solidFill>
                  <a:srgbClr val="7030A0"/>
                </a:solidFill>
              </a:rPr>
              <a:t>Students may need additional practice identifying and analyzing figurative language.	</a:t>
            </a:r>
          </a:p>
          <a:p>
            <a:pPr marL="0" indent="0">
              <a:buFont typeface="Arial" charset="0"/>
              <a:buNone/>
              <a:defRPr/>
            </a:pPr>
            <a:r>
              <a:rPr lang="en-US" sz="2400" b="1" dirty="0">
                <a:solidFill>
                  <a:srgbClr val="7030A0"/>
                </a:solidFill>
              </a:rPr>
              <a:t>	</a:t>
            </a:r>
          </a:p>
          <a:p>
            <a:pPr marL="0" indent="0">
              <a:buFont typeface="Arial" charset="0"/>
              <a:buNone/>
              <a:defRPr/>
            </a:pPr>
            <a:endParaRPr lang="en-US" sz="2100" b="1" dirty="0">
              <a:solidFill>
                <a:srgbClr val="7030A0"/>
              </a:solidFill>
            </a:endParaRPr>
          </a:p>
        </p:txBody>
      </p:sp>
      <p:sp>
        <p:nvSpPr>
          <p:cNvPr id="9220"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1"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3"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922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12"/>
          </p:nvPr>
        </p:nvSpPr>
        <p:spPr>
          <a:xfrm>
            <a:off x="457200" y="6492875"/>
            <a:ext cx="381000" cy="365125"/>
          </a:xfrm>
        </p:spPr>
        <p:txBody>
          <a:bodyPr/>
          <a:lstStyle/>
          <a:p>
            <a:pPr>
              <a:defRPr/>
            </a:pPr>
            <a:fld id="{E70575C0-D166-4C62-95AB-30299E73D2A5}" type="slidenum">
              <a:rPr lang="en-US" smtClean="0"/>
              <a:pPr>
                <a:defRPr/>
              </a:pPr>
              <a:t>19</a:t>
            </a:fld>
            <a:endParaRPr lang="en-US"/>
          </a:p>
        </p:txBody>
      </p:sp>
      <p:sp>
        <p:nvSpPr>
          <p:cNvPr id="10" name="TextBox 9"/>
          <p:cNvSpPr txBox="1"/>
          <p:nvPr/>
        </p:nvSpPr>
        <p:spPr>
          <a:xfrm>
            <a:off x="457200" y="2286000"/>
            <a:ext cx="8534400" cy="510909"/>
          </a:xfrm>
          <a:prstGeom prst="rect">
            <a:avLst/>
          </a:prstGeom>
          <a:noFill/>
        </p:spPr>
        <p:txBody>
          <a:bodyPr wrap="square" rtlCol="0">
            <a:spAutoFit/>
          </a:bodyPr>
          <a:lstStyle/>
          <a:p>
            <a:pPr lvl="0" algn="ctr">
              <a:lnSpc>
                <a:spcPct val="80000"/>
              </a:lnSpc>
            </a:pPr>
            <a:r>
              <a:rPr lang="en-US" b="1" dirty="0">
                <a:solidFill>
                  <a:prstClr val="black"/>
                </a:solidFill>
                <a:latin typeface="Calibri"/>
              </a:rPr>
              <a:t>Use the example </a:t>
            </a:r>
            <a:r>
              <a:rPr lang="en-US" b="1" dirty="0">
                <a:solidFill>
                  <a:prstClr val="black"/>
                </a:solidFill>
                <a:latin typeface="Calibri"/>
                <a:hlinkClick r:id="rId7" action="ppaction://hlinksldjump"/>
              </a:rPr>
              <a:t>fiction</a:t>
            </a:r>
            <a:r>
              <a:rPr lang="en-US" b="1" dirty="0">
                <a:solidFill>
                  <a:prstClr val="black"/>
                </a:solidFill>
                <a:latin typeface="Calibri"/>
              </a:rPr>
              <a:t> selection to answer the following question. </a:t>
            </a:r>
          </a:p>
          <a:p>
            <a:pPr lvl="0" algn="ctr">
              <a:lnSpc>
                <a:spcPct val="80000"/>
              </a:lnSpc>
            </a:pPr>
            <a:r>
              <a:rPr lang="en-US" sz="1600" b="1" dirty="0">
                <a:solidFill>
                  <a:prstClr val="black"/>
                </a:solidFill>
                <a:latin typeface="Calibri"/>
              </a:rPr>
              <a:t>Click on the hyperlink to return to the full text.</a:t>
            </a:r>
          </a:p>
        </p:txBody>
      </p:sp>
      <p:sp>
        <p:nvSpPr>
          <p:cNvPr id="17" name="TextBox 16"/>
          <p:cNvSpPr txBox="1"/>
          <p:nvPr/>
        </p:nvSpPr>
        <p:spPr>
          <a:xfrm>
            <a:off x="445664" y="2971800"/>
            <a:ext cx="8001000" cy="830997"/>
          </a:xfrm>
          <a:prstGeom prst="rect">
            <a:avLst/>
          </a:prstGeom>
          <a:noFill/>
        </p:spPr>
        <p:txBody>
          <a:bodyPr wrap="square" rtlCol="0">
            <a:spAutoFit/>
          </a:bodyPr>
          <a:lstStyle/>
          <a:p>
            <a:r>
              <a:rPr lang="en-US" sz="2400" b="1" dirty="0">
                <a:latin typeface="+mn-lt"/>
              </a:rPr>
              <a:t>In paragraph 1 of the story, the phrase “she was becoming wider awake every day” suggests that Mary is—</a:t>
            </a:r>
          </a:p>
        </p:txBody>
      </p:sp>
      <p:cxnSp>
        <p:nvCxnSpPr>
          <p:cNvPr id="21" name="Straight Connector 20"/>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914400" y="4267200"/>
            <a:ext cx="7848600" cy="1569660"/>
          </a:xfrm>
          <a:prstGeom prst="rect">
            <a:avLst/>
          </a:prstGeom>
          <a:noFill/>
        </p:spPr>
        <p:txBody>
          <a:bodyPr wrap="square" rtlCol="0">
            <a:spAutoFit/>
          </a:bodyPr>
          <a:lstStyle/>
          <a:p>
            <a:r>
              <a:rPr lang="en-US" sz="2400" b="1" dirty="0">
                <a:latin typeface="+mn-lt"/>
              </a:rPr>
              <a:t>no longer tired and bored </a:t>
            </a:r>
          </a:p>
          <a:p>
            <a:r>
              <a:rPr lang="en-US" sz="2400" b="1" dirty="0">
                <a:latin typeface="+mn-lt"/>
              </a:rPr>
              <a:t>no longer interested in reading books</a:t>
            </a:r>
          </a:p>
          <a:p>
            <a:r>
              <a:rPr lang="en-US" sz="2400" b="1" dirty="0">
                <a:latin typeface="+mn-lt"/>
              </a:rPr>
              <a:t>beginning to learn about different games </a:t>
            </a:r>
          </a:p>
          <a:p>
            <a:r>
              <a:rPr lang="en-US" sz="2400" b="1" dirty="0">
                <a:latin typeface="+mn-lt"/>
              </a:rPr>
              <a:t>beginning to notice more of her surroundings</a:t>
            </a:r>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cstate="print"/>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4208144164"/>
      </p:ext>
    </p:extLst>
  </p:cSld>
  <p:clrMapOvr>
    <a:masterClrMapping/>
  </p:clrMapOvr>
  <p:transition spd="slow" advTm="2981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3"/>
                </p:tgtEl>
              </p:cMediaNode>
            </p:audio>
          </p:childTnLst>
        </p:cTn>
      </p:par>
    </p:tnLst>
    <p:bldLst>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srcRect/>
          <a:stretch>
            <a:fillRect/>
          </a:stretch>
        </p:blipFill>
        <p:spPr bwMode="auto">
          <a:xfrm>
            <a:off x="7907338" y="5943600"/>
            <a:ext cx="1008062" cy="685800"/>
          </a:xfrm>
          <a:prstGeom prst="rect">
            <a:avLst/>
          </a:prstGeom>
          <a:noFill/>
          <a:ln w="9525">
            <a:noFill/>
            <a:miter lim="800000"/>
            <a:headEnd/>
            <a:tailEnd/>
          </a:ln>
        </p:spPr>
      </p:pic>
      <p:sp>
        <p:nvSpPr>
          <p:cNvPr id="4098" name="Title 6"/>
          <p:cNvSpPr>
            <a:spLocks noGrp="1"/>
          </p:cNvSpPr>
          <p:nvPr>
            <p:ph type="title"/>
          </p:nvPr>
        </p:nvSpPr>
        <p:spPr>
          <a:xfrm>
            <a:off x="457200" y="533400"/>
            <a:ext cx="8305800" cy="1295400"/>
          </a:xfrm>
        </p:spPr>
        <p:txBody>
          <a:bodyPr rtlCol="0">
            <a:normAutofit fontScale="90000"/>
          </a:bodyPr>
          <a:lstStyle/>
          <a:p>
            <a:pPr eaLnBrk="1" fontAlgn="auto" hangingPunct="1">
              <a:spcAft>
                <a:spcPts val="0"/>
              </a:spcAft>
              <a:defRPr/>
            </a:pPr>
            <a:r>
              <a:rPr lang="en-US" altLang="en-US" sz="3200" b="1" dirty="0">
                <a:solidFill>
                  <a:srgbClr val="110076"/>
                </a:solidFill>
              </a:rPr>
              <a:t>Spring 2014 6</a:t>
            </a:r>
            <a:r>
              <a:rPr lang="en-US" altLang="en-US" sz="3200" b="1" baseline="30000" dirty="0">
                <a:solidFill>
                  <a:srgbClr val="110076"/>
                </a:solidFill>
              </a:rPr>
              <a:t>th</a:t>
            </a:r>
            <a:r>
              <a:rPr lang="en-US" altLang="en-US" sz="3200" b="1" dirty="0">
                <a:solidFill>
                  <a:srgbClr val="110076"/>
                </a:solidFill>
              </a:rPr>
              <a:t>, 7</a:t>
            </a:r>
            <a:r>
              <a:rPr lang="en-US" altLang="en-US" sz="3200" b="1" baseline="30000" dirty="0">
                <a:solidFill>
                  <a:srgbClr val="110076"/>
                </a:solidFill>
              </a:rPr>
              <a:t>th</a:t>
            </a:r>
            <a:r>
              <a:rPr lang="en-US" altLang="en-US" sz="3200" b="1" dirty="0">
                <a:solidFill>
                  <a:srgbClr val="110076"/>
                </a:solidFill>
              </a:rPr>
              <a:t>, and 8</a:t>
            </a:r>
            <a:r>
              <a:rPr lang="en-US" altLang="en-US" sz="3200" b="1" baseline="30000" dirty="0">
                <a:solidFill>
                  <a:srgbClr val="110076"/>
                </a:solidFill>
              </a:rPr>
              <a:t>th</a:t>
            </a:r>
            <a:r>
              <a:rPr lang="en-US" altLang="en-US" sz="3200" b="1" dirty="0">
                <a:solidFill>
                  <a:srgbClr val="110076"/>
                </a:solidFill>
              </a:rPr>
              <a:t> grade Reading test data show students may benefit from additional practice with the following:</a:t>
            </a:r>
          </a:p>
        </p:txBody>
      </p:sp>
      <p:sp>
        <p:nvSpPr>
          <p:cNvPr id="13" name="Content Placeholder 12"/>
          <p:cNvSpPr>
            <a:spLocks noGrp="1"/>
          </p:cNvSpPr>
          <p:nvPr>
            <p:ph idx="1"/>
          </p:nvPr>
        </p:nvSpPr>
        <p:spPr>
          <a:xfrm>
            <a:off x="495300" y="1752600"/>
            <a:ext cx="8191500" cy="3581400"/>
          </a:xfrm>
        </p:spPr>
        <p:txBody>
          <a:bodyPr rtlCol="0">
            <a:noAutofit/>
          </a:bodyPr>
          <a:lstStyle/>
          <a:p>
            <a:pPr marL="0" eaLnBrk="1" fontAlgn="auto" hangingPunct="1">
              <a:spcBef>
                <a:spcPts val="0"/>
              </a:spcBef>
              <a:spcAft>
                <a:spcPts val="0"/>
              </a:spcAft>
              <a:buFont typeface="Arial" charset="0"/>
              <a:buNone/>
              <a:defRPr/>
            </a:pPr>
            <a:r>
              <a:rPr lang="en-US" sz="2000" b="1" dirty="0">
                <a:solidFill>
                  <a:srgbClr val="7030A0"/>
                </a:solidFill>
              </a:rPr>
              <a:t>Texts:</a:t>
            </a:r>
          </a:p>
          <a:p>
            <a:pPr marL="0" eaLnBrk="1" fontAlgn="auto" hangingPunct="1">
              <a:spcBef>
                <a:spcPts val="0"/>
              </a:spcBef>
              <a:spcAft>
                <a:spcPts val="0"/>
              </a:spcAft>
              <a:buFont typeface="Arial" pitchFamily="34" charset="0"/>
              <a:buChar char="•"/>
              <a:defRPr/>
            </a:pPr>
            <a:r>
              <a:rPr lang="en-US" sz="2000" b="1" dirty="0"/>
              <a:t>more rigorous fiction </a:t>
            </a:r>
          </a:p>
          <a:p>
            <a:pPr marL="0" eaLnBrk="1" fontAlgn="auto" hangingPunct="1">
              <a:spcBef>
                <a:spcPts val="0"/>
              </a:spcBef>
              <a:spcAft>
                <a:spcPts val="0"/>
              </a:spcAft>
              <a:buFont typeface="Arial" pitchFamily="34" charset="0"/>
              <a:buChar char="•"/>
              <a:defRPr/>
            </a:pPr>
            <a:r>
              <a:rPr lang="en-US" sz="2000" b="1" dirty="0"/>
              <a:t>more rigorous nonfiction texts</a:t>
            </a:r>
          </a:p>
          <a:p>
            <a:pPr marL="0" eaLnBrk="1" fontAlgn="auto" hangingPunct="1">
              <a:spcBef>
                <a:spcPts val="0"/>
              </a:spcBef>
              <a:spcAft>
                <a:spcPts val="0"/>
              </a:spcAft>
              <a:buFont typeface="Arial" pitchFamily="34" charset="0"/>
              <a:buChar char="•"/>
              <a:defRPr/>
            </a:pPr>
            <a:r>
              <a:rPr lang="en-US" sz="2000" b="1" dirty="0"/>
              <a:t>paired passages</a:t>
            </a:r>
          </a:p>
          <a:p>
            <a:pPr marL="0" eaLnBrk="1" fontAlgn="auto" hangingPunct="1">
              <a:spcBef>
                <a:spcPts val="0"/>
              </a:spcBef>
              <a:spcAft>
                <a:spcPts val="0"/>
              </a:spcAft>
              <a:buFont typeface="Arial" charset="0"/>
              <a:buNone/>
              <a:defRPr/>
            </a:pPr>
            <a:endParaRPr lang="en-US" sz="2000" b="1" dirty="0"/>
          </a:p>
          <a:p>
            <a:pPr marL="0" eaLnBrk="1" fontAlgn="auto" hangingPunct="1">
              <a:spcBef>
                <a:spcPts val="0"/>
              </a:spcBef>
              <a:spcAft>
                <a:spcPts val="0"/>
              </a:spcAft>
              <a:buFont typeface="Arial" pitchFamily="34" charset="0"/>
              <a:buNone/>
              <a:defRPr/>
            </a:pPr>
            <a:r>
              <a:rPr lang="en-US" sz="2000" b="1" dirty="0">
                <a:solidFill>
                  <a:srgbClr val="7030A0"/>
                </a:solidFill>
              </a:rPr>
              <a:t>Skills: </a:t>
            </a:r>
          </a:p>
          <a:p>
            <a:pPr marL="0" eaLnBrk="1" fontAlgn="auto" hangingPunct="1">
              <a:spcBef>
                <a:spcPts val="0"/>
              </a:spcBef>
              <a:spcAft>
                <a:spcPts val="0"/>
              </a:spcAft>
              <a:buFont typeface="Arial"/>
              <a:buChar char="•"/>
              <a:defRPr/>
            </a:pPr>
            <a:r>
              <a:rPr lang="en-US" sz="2000" b="1" dirty="0"/>
              <a:t>using roots, affixes, word origins, and context clues;</a:t>
            </a:r>
          </a:p>
          <a:p>
            <a:pPr marL="0" eaLnBrk="1" fontAlgn="auto" hangingPunct="1">
              <a:spcBef>
                <a:spcPts val="0"/>
              </a:spcBef>
              <a:spcAft>
                <a:spcPts val="0"/>
              </a:spcAft>
              <a:buFont typeface="Arial" pitchFamily="34" charset="0"/>
              <a:buChar char="•"/>
              <a:defRPr/>
            </a:pPr>
            <a:r>
              <a:rPr lang="en-US" sz="2000" b="1" dirty="0"/>
              <a:t>analyzing figurative language (including symbols and imagery);</a:t>
            </a:r>
          </a:p>
          <a:p>
            <a:pPr marL="0" eaLnBrk="1" fontAlgn="auto" hangingPunct="1">
              <a:spcBef>
                <a:spcPts val="0"/>
              </a:spcBef>
              <a:spcAft>
                <a:spcPts val="0"/>
              </a:spcAft>
              <a:buFont typeface="Arial" pitchFamily="34" charset="0"/>
              <a:buChar char="•"/>
              <a:defRPr/>
            </a:pPr>
            <a:r>
              <a:rPr lang="en-US" sz="2000" b="1" dirty="0"/>
              <a:t>drawing conclusions and making inferences;</a:t>
            </a:r>
          </a:p>
          <a:p>
            <a:pPr marL="0" eaLnBrk="1" fontAlgn="auto" hangingPunct="1">
              <a:spcBef>
                <a:spcPts val="0"/>
              </a:spcBef>
              <a:spcAft>
                <a:spcPts val="0"/>
              </a:spcAft>
              <a:buFont typeface="Arial" pitchFamily="34" charset="0"/>
              <a:buChar char="•"/>
              <a:defRPr/>
            </a:pPr>
            <a:r>
              <a:rPr lang="en-US" sz="2000" b="1" dirty="0"/>
              <a:t>analyzing elements of plot, including character development;</a:t>
            </a:r>
          </a:p>
          <a:p>
            <a:pPr marL="0" eaLnBrk="1" fontAlgn="auto" hangingPunct="1">
              <a:spcBef>
                <a:spcPts val="0"/>
              </a:spcBef>
              <a:spcAft>
                <a:spcPts val="0"/>
              </a:spcAft>
              <a:buFont typeface="Arial" pitchFamily="34" charset="0"/>
              <a:buChar char="•"/>
              <a:defRPr/>
            </a:pPr>
            <a:r>
              <a:rPr lang="en-US" sz="2000" b="1" dirty="0"/>
              <a:t>summarizing;</a:t>
            </a:r>
          </a:p>
          <a:p>
            <a:pPr marL="0" eaLnBrk="1" fontAlgn="auto" hangingPunct="1">
              <a:spcBef>
                <a:spcPts val="0"/>
              </a:spcBef>
              <a:spcAft>
                <a:spcPts val="0"/>
              </a:spcAft>
              <a:buFont typeface="Arial" pitchFamily="34" charset="0"/>
              <a:buChar char="•"/>
              <a:defRPr/>
            </a:pPr>
            <a:r>
              <a:rPr lang="en-US" sz="2000" b="1" dirty="0"/>
              <a:t>identifying and interpreting text features; and </a:t>
            </a:r>
          </a:p>
          <a:p>
            <a:pPr marL="0" eaLnBrk="1" fontAlgn="auto" hangingPunct="1">
              <a:spcBef>
                <a:spcPts val="0"/>
              </a:spcBef>
              <a:spcAft>
                <a:spcPts val="0"/>
              </a:spcAft>
              <a:buFont typeface="Arial" pitchFamily="34" charset="0"/>
              <a:buChar char="•"/>
              <a:defRPr/>
            </a:pPr>
            <a:r>
              <a:rPr lang="en-US" sz="2000" b="1" dirty="0"/>
              <a:t>identifying  and analyzing cause and effect.</a:t>
            </a:r>
            <a:endParaRPr lang="en-US" sz="2200" b="1" dirty="0"/>
          </a:p>
          <a:p>
            <a:pPr marL="0" eaLnBrk="1" fontAlgn="auto" hangingPunct="1">
              <a:spcBef>
                <a:spcPts val="0"/>
              </a:spcBef>
              <a:spcAft>
                <a:spcPts val="0"/>
              </a:spcAft>
              <a:buFont typeface="Arial" pitchFamily="34" charset="0"/>
              <a:buChar char="•"/>
              <a:defRPr/>
            </a:pPr>
            <a:endParaRPr lang="en-US" sz="1800" b="1" dirty="0"/>
          </a:p>
          <a:p>
            <a:pPr marL="0" eaLnBrk="1" fontAlgn="auto" hangingPunct="1">
              <a:spcBef>
                <a:spcPts val="0"/>
              </a:spcBef>
              <a:spcAft>
                <a:spcPts val="0"/>
              </a:spcAft>
              <a:buFont typeface="Arial" pitchFamily="34" charset="0"/>
              <a:buChar char="•"/>
              <a:defRPr/>
            </a:pPr>
            <a:endParaRPr lang="en-US" sz="2000" b="1" dirty="0"/>
          </a:p>
          <a:p>
            <a:pPr marL="0" eaLnBrk="1" fontAlgn="auto" hangingPunct="1">
              <a:spcBef>
                <a:spcPts val="0"/>
              </a:spcBef>
              <a:spcAft>
                <a:spcPts val="0"/>
              </a:spcAft>
              <a:buFont typeface="Arial" charset="0"/>
              <a:buNone/>
              <a:defRPr/>
            </a:pPr>
            <a:endParaRPr lang="en-US" sz="2000" b="1" dirty="0"/>
          </a:p>
          <a:p>
            <a:pPr marL="457200" indent="-457200" eaLnBrk="1" fontAlgn="auto" hangingPunct="1">
              <a:spcBef>
                <a:spcPts val="0"/>
              </a:spcBef>
              <a:spcAft>
                <a:spcPts val="0"/>
              </a:spcAft>
              <a:buFont typeface="Arial" charset="0"/>
              <a:buNone/>
              <a:defRPr/>
            </a:pPr>
            <a:r>
              <a:rPr lang="en-US" sz="2000" b="1" dirty="0">
                <a:solidFill>
                  <a:srgbClr val="0070C0"/>
                </a:solidFill>
              </a:rPr>
              <a:t> </a:t>
            </a:r>
          </a:p>
          <a:p>
            <a:pPr eaLnBrk="1" fontAlgn="auto" hangingPunct="1">
              <a:spcAft>
                <a:spcPts val="0"/>
              </a:spcAft>
              <a:buFont typeface="Arial" charset="0"/>
              <a:buNone/>
              <a:defRPr/>
            </a:pPr>
            <a:endParaRPr lang="en-US" sz="2000" b="1" dirty="0">
              <a:solidFill>
                <a:srgbClr val="002060"/>
              </a:solidFill>
            </a:endParaRPr>
          </a:p>
        </p:txBody>
      </p:sp>
      <p:sp>
        <p:nvSpPr>
          <p:cNvPr id="3076"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3077" name="Rectangle 7"/>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sp>
        <p:nvSpPr>
          <p:cNvPr id="3078" name="Rectangle 8"/>
          <p:cNvSpPr>
            <a:spLocks noChangeArrowheads="1"/>
          </p:cNvSpPr>
          <p:nvPr/>
        </p:nvSpPr>
        <p:spPr bwMode="auto">
          <a:xfrm>
            <a:off x="0" y="914400"/>
            <a:ext cx="9144000" cy="457200"/>
          </a:xfrm>
          <a:prstGeom prst="rect">
            <a:avLst/>
          </a:prstGeom>
          <a:noFill/>
          <a:ln w="9525">
            <a:noFill/>
            <a:miter lim="800000"/>
            <a:headEnd/>
            <a:tailEnd/>
          </a:ln>
        </p:spPr>
        <p:txBody>
          <a:bodyPr wrap="none" anchor="ctr">
            <a:spAutoFit/>
          </a:bodyPr>
          <a:lstStyle/>
          <a:p>
            <a:endParaRPr lang="en-US" altLang="en-US"/>
          </a:p>
        </p:txBody>
      </p:sp>
      <p:sp>
        <p:nvSpPr>
          <p:cNvPr id="3079" name="Rectangle 10"/>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ltLang="en-US"/>
          </a:p>
        </p:txBody>
      </p:sp>
      <p:cxnSp>
        <p:nvCxnSpPr>
          <p:cNvPr id="12" name="Straight Connector 11"/>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Tree>
  </p:cSld>
  <p:clrMapOvr>
    <a:masterClrMapping/>
  </p:clrMapOvr>
  <p:transition spd="slow" advTm="5715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914400" y="2667000"/>
            <a:ext cx="7391400" cy="1447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6" name="Rectangle 15"/>
          <p:cNvSpPr/>
          <p:nvPr/>
        </p:nvSpPr>
        <p:spPr>
          <a:xfrm>
            <a:off x="629372" y="5257800"/>
            <a:ext cx="7676428" cy="40383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218" name="Title 6"/>
          <p:cNvSpPr>
            <a:spLocks noGrp="1"/>
          </p:cNvSpPr>
          <p:nvPr>
            <p:ph type="title"/>
          </p:nvPr>
        </p:nvSpPr>
        <p:spPr>
          <a:xfrm>
            <a:off x="609600" y="304800"/>
            <a:ext cx="7924800" cy="1143000"/>
          </a:xfrm>
        </p:spPr>
        <p:txBody>
          <a:bodyPr/>
          <a:lstStyle/>
          <a:p>
            <a:r>
              <a:rPr lang="en-US" altLang="en-US" sz="3200" b="1" dirty="0">
                <a:solidFill>
                  <a:srgbClr val="110076"/>
                </a:solidFill>
              </a:rPr>
              <a:t>Suggested Practice for Figurative Language</a:t>
            </a:r>
          </a:p>
        </p:txBody>
      </p:sp>
      <p:sp>
        <p:nvSpPr>
          <p:cNvPr id="13" name="Content Placeholder 12"/>
          <p:cNvSpPr>
            <a:spLocks noGrp="1"/>
          </p:cNvSpPr>
          <p:nvPr>
            <p:ph idx="1"/>
          </p:nvPr>
        </p:nvSpPr>
        <p:spPr>
          <a:xfrm>
            <a:off x="505692" y="1219200"/>
            <a:ext cx="8610600" cy="952500"/>
          </a:xfrm>
        </p:spPr>
        <p:txBody>
          <a:bodyPr/>
          <a:lstStyle/>
          <a:p>
            <a:pPr marL="0" indent="0">
              <a:buFont typeface="Arial" charset="0"/>
              <a:buNone/>
              <a:defRPr/>
            </a:pPr>
            <a:r>
              <a:rPr lang="en-US" sz="2400" b="1" dirty="0">
                <a:solidFill>
                  <a:srgbClr val="7030A0"/>
                </a:solidFill>
              </a:rPr>
              <a:t>Students may need additional practice analyzing an author’s use of figurative language.	</a:t>
            </a:r>
          </a:p>
          <a:p>
            <a:pPr marL="0" indent="0">
              <a:buFont typeface="Arial" charset="0"/>
              <a:buNone/>
              <a:defRPr/>
            </a:pPr>
            <a:r>
              <a:rPr lang="en-US" sz="2400" b="1" dirty="0">
                <a:solidFill>
                  <a:srgbClr val="7030A0"/>
                </a:solidFill>
              </a:rPr>
              <a:t>	</a:t>
            </a:r>
          </a:p>
          <a:p>
            <a:pPr marL="0" indent="0">
              <a:buFont typeface="Arial" charset="0"/>
              <a:buNone/>
              <a:defRPr/>
            </a:pPr>
            <a:endParaRPr lang="en-US" sz="2100" b="1" dirty="0">
              <a:solidFill>
                <a:srgbClr val="7030A0"/>
              </a:solidFill>
            </a:endParaRPr>
          </a:p>
        </p:txBody>
      </p:sp>
      <p:sp>
        <p:nvSpPr>
          <p:cNvPr id="9220"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1"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3"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922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12"/>
          </p:nvPr>
        </p:nvSpPr>
        <p:spPr>
          <a:xfrm>
            <a:off x="457200" y="6492875"/>
            <a:ext cx="381000" cy="365125"/>
          </a:xfrm>
        </p:spPr>
        <p:txBody>
          <a:bodyPr/>
          <a:lstStyle/>
          <a:p>
            <a:pPr>
              <a:defRPr/>
            </a:pPr>
            <a:fld id="{E70575C0-D166-4C62-95AB-30299E73D2A5}" type="slidenum">
              <a:rPr lang="en-US" smtClean="0"/>
              <a:pPr>
                <a:defRPr/>
              </a:pPr>
              <a:t>20</a:t>
            </a:fld>
            <a:endParaRPr lang="en-US"/>
          </a:p>
        </p:txBody>
      </p:sp>
      <p:sp>
        <p:nvSpPr>
          <p:cNvPr id="10" name="TextBox 9"/>
          <p:cNvSpPr txBox="1"/>
          <p:nvPr/>
        </p:nvSpPr>
        <p:spPr>
          <a:xfrm>
            <a:off x="457200" y="4343400"/>
            <a:ext cx="7696200" cy="461665"/>
          </a:xfrm>
          <a:prstGeom prst="rect">
            <a:avLst/>
          </a:prstGeom>
          <a:noFill/>
        </p:spPr>
        <p:txBody>
          <a:bodyPr wrap="square" rtlCol="0">
            <a:spAutoFit/>
          </a:bodyPr>
          <a:lstStyle/>
          <a:p>
            <a:r>
              <a:rPr lang="en-US" sz="2400" b="1" dirty="0">
                <a:latin typeface="+mn-lt"/>
              </a:rPr>
              <a:t>The purpose of this personification is to show that—</a:t>
            </a:r>
          </a:p>
        </p:txBody>
      </p:sp>
      <p:sp>
        <p:nvSpPr>
          <p:cNvPr id="17" name="TextBox 16"/>
          <p:cNvSpPr txBox="1"/>
          <p:nvPr/>
        </p:nvSpPr>
        <p:spPr>
          <a:xfrm>
            <a:off x="629372" y="4876800"/>
            <a:ext cx="8077200" cy="1569660"/>
          </a:xfrm>
          <a:prstGeom prst="rect">
            <a:avLst/>
          </a:prstGeom>
          <a:noFill/>
        </p:spPr>
        <p:txBody>
          <a:bodyPr wrap="square" rtlCol="0">
            <a:spAutoFit/>
          </a:bodyPr>
          <a:lstStyle/>
          <a:p>
            <a:pPr lvl="0"/>
            <a:r>
              <a:rPr lang="en-US" sz="2400" b="1" dirty="0">
                <a:solidFill>
                  <a:prstClr val="black"/>
                </a:solidFill>
                <a:latin typeface="Calibri"/>
              </a:rPr>
              <a:t>Mary does not notice the flowers because she is busy playing</a:t>
            </a:r>
          </a:p>
          <a:p>
            <a:pPr lvl="0"/>
            <a:r>
              <a:rPr lang="en-US" sz="2400" b="1" dirty="0">
                <a:latin typeface="+mn-lt"/>
              </a:rPr>
              <a:t>the flowers are responding positively to Mary’s attention</a:t>
            </a:r>
          </a:p>
          <a:p>
            <a:r>
              <a:rPr lang="en-US" sz="2400" b="1" dirty="0">
                <a:latin typeface="+mn-lt"/>
              </a:rPr>
              <a:t>Mary no longer needs to clear the earth around the flowers</a:t>
            </a:r>
          </a:p>
          <a:p>
            <a:r>
              <a:rPr lang="en-US" sz="2400" b="1" dirty="0">
                <a:latin typeface="+mn-lt"/>
              </a:rPr>
              <a:t>the flowers are growing because the garden remains a secret</a:t>
            </a:r>
          </a:p>
        </p:txBody>
      </p:sp>
      <p:cxnSp>
        <p:nvCxnSpPr>
          <p:cNvPr id="21" name="Straight Connector 20"/>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74991" y="2209800"/>
            <a:ext cx="6790099" cy="395173"/>
          </a:xfrm>
          <a:prstGeom prst="rect">
            <a:avLst/>
          </a:prstGeom>
          <a:noFill/>
        </p:spPr>
        <p:txBody>
          <a:bodyPr wrap="square" rtlCol="0">
            <a:spAutoFit/>
          </a:bodyPr>
          <a:lstStyle/>
          <a:p>
            <a:pPr lvl="0">
              <a:lnSpc>
                <a:spcPct val="80000"/>
              </a:lnSpc>
            </a:pPr>
            <a:r>
              <a:rPr lang="en-US" sz="2400" b="1" dirty="0">
                <a:solidFill>
                  <a:prstClr val="black"/>
                </a:solidFill>
                <a:latin typeface="+mn-lt"/>
              </a:rPr>
              <a:t>Read </a:t>
            </a:r>
            <a:r>
              <a:rPr lang="en-US" sz="2400" b="1" dirty="0">
                <a:solidFill>
                  <a:prstClr val="black"/>
                </a:solidFill>
                <a:latin typeface="+mn-lt"/>
                <a:hlinkClick r:id="rId7" action="ppaction://hlinksldjump"/>
              </a:rPr>
              <a:t>these sentences</a:t>
            </a:r>
            <a:r>
              <a:rPr lang="en-US" sz="2400" b="1" dirty="0">
                <a:solidFill>
                  <a:prstClr val="black"/>
                </a:solidFill>
                <a:latin typeface="+mn-lt"/>
              </a:rPr>
              <a:t> from </a:t>
            </a:r>
            <a:r>
              <a:rPr lang="en-US" sz="2400" b="1" i="1" dirty="0">
                <a:solidFill>
                  <a:prstClr val="black"/>
                </a:solidFill>
                <a:latin typeface="+mn-lt"/>
              </a:rPr>
              <a:t>The Secret Garden.</a:t>
            </a:r>
            <a:endParaRPr lang="en-US" sz="2400" b="1" dirty="0">
              <a:solidFill>
                <a:prstClr val="black"/>
              </a:solidFill>
              <a:latin typeface="+mn-lt"/>
            </a:endParaRPr>
          </a:p>
        </p:txBody>
      </p:sp>
      <p:sp>
        <p:nvSpPr>
          <p:cNvPr id="15" name="TextBox 14"/>
          <p:cNvSpPr txBox="1"/>
          <p:nvPr/>
        </p:nvSpPr>
        <p:spPr>
          <a:xfrm>
            <a:off x="990600" y="2762071"/>
            <a:ext cx="7239000" cy="1200329"/>
          </a:xfrm>
          <a:prstGeom prst="rect">
            <a:avLst/>
          </a:prstGeom>
          <a:noFill/>
        </p:spPr>
        <p:txBody>
          <a:bodyPr wrap="square" rtlCol="0">
            <a:spAutoFit/>
          </a:bodyPr>
          <a:lstStyle/>
          <a:p>
            <a:r>
              <a:rPr lang="en-US" b="1" dirty="0">
                <a:solidFill>
                  <a:prstClr val="black"/>
                </a:solidFill>
                <a:latin typeface="Calibri"/>
              </a:rPr>
              <a:t>The [flower] bulbs in the secret garden must have been much astonished. Such nice clear places were made round them that they had all the breathing space they wanted, and really, if Mistress Mary had known it, they began to cheer up under the dark earth and work tremendously.</a:t>
            </a:r>
            <a:endParaRPr lang="en-US" dirty="0"/>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3028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2"/>
                </p:tgtEl>
              </p:cMediaNode>
            </p:audio>
          </p:childTnLst>
        </p:cTn>
      </p:par>
    </p:tnLst>
    <p:bldLst>
      <p:bldP spid="1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695036" y="5715000"/>
            <a:ext cx="6696364" cy="3810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6" name="Rectangle 15"/>
          <p:cNvSpPr/>
          <p:nvPr/>
        </p:nvSpPr>
        <p:spPr>
          <a:xfrm>
            <a:off x="1447800" y="3124200"/>
            <a:ext cx="5943600"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218" name="Title 6"/>
          <p:cNvSpPr>
            <a:spLocks noGrp="1"/>
          </p:cNvSpPr>
          <p:nvPr>
            <p:ph type="title"/>
          </p:nvPr>
        </p:nvSpPr>
        <p:spPr>
          <a:xfrm>
            <a:off x="609600" y="304800"/>
            <a:ext cx="7924800" cy="1143000"/>
          </a:xfrm>
        </p:spPr>
        <p:txBody>
          <a:bodyPr/>
          <a:lstStyle/>
          <a:p>
            <a:r>
              <a:rPr lang="en-US" altLang="en-US" sz="3200" b="1" dirty="0">
                <a:solidFill>
                  <a:srgbClr val="110076"/>
                </a:solidFill>
              </a:rPr>
              <a:t>Suggested Practice for Figurative Language</a:t>
            </a:r>
          </a:p>
        </p:txBody>
      </p:sp>
      <p:sp>
        <p:nvSpPr>
          <p:cNvPr id="13" name="Content Placeholder 12"/>
          <p:cNvSpPr>
            <a:spLocks noGrp="1"/>
          </p:cNvSpPr>
          <p:nvPr>
            <p:ph idx="1"/>
          </p:nvPr>
        </p:nvSpPr>
        <p:spPr>
          <a:xfrm>
            <a:off x="473360" y="1219200"/>
            <a:ext cx="8518240" cy="952500"/>
          </a:xfrm>
        </p:spPr>
        <p:txBody>
          <a:bodyPr/>
          <a:lstStyle/>
          <a:p>
            <a:pPr marL="0" indent="0">
              <a:buFont typeface="Arial" charset="0"/>
              <a:buNone/>
              <a:defRPr/>
            </a:pPr>
            <a:r>
              <a:rPr lang="en-US" sz="2400" b="1" dirty="0">
                <a:solidFill>
                  <a:srgbClr val="7030A0"/>
                </a:solidFill>
              </a:rPr>
              <a:t>Students may need additional practice identifying and analyzing figurative language.	</a:t>
            </a:r>
          </a:p>
          <a:p>
            <a:pPr marL="0" indent="0">
              <a:buFont typeface="Arial" charset="0"/>
              <a:buNone/>
              <a:defRPr/>
            </a:pPr>
            <a:r>
              <a:rPr lang="en-US" sz="2400" b="1" dirty="0">
                <a:solidFill>
                  <a:srgbClr val="7030A0"/>
                </a:solidFill>
              </a:rPr>
              <a:t>	</a:t>
            </a:r>
          </a:p>
          <a:p>
            <a:pPr marL="0" indent="0">
              <a:buFont typeface="Arial" charset="0"/>
              <a:buNone/>
              <a:defRPr/>
            </a:pPr>
            <a:endParaRPr lang="en-US" sz="2100" b="1" dirty="0">
              <a:solidFill>
                <a:srgbClr val="7030A0"/>
              </a:solidFill>
            </a:endParaRPr>
          </a:p>
        </p:txBody>
      </p:sp>
      <p:sp>
        <p:nvSpPr>
          <p:cNvPr id="9220"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1"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3"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922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12"/>
          </p:nvPr>
        </p:nvSpPr>
        <p:spPr>
          <a:xfrm>
            <a:off x="457200" y="6492875"/>
            <a:ext cx="381000" cy="365125"/>
          </a:xfrm>
        </p:spPr>
        <p:txBody>
          <a:bodyPr/>
          <a:lstStyle/>
          <a:p>
            <a:pPr>
              <a:defRPr/>
            </a:pPr>
            <a:fld id="{E70575C0-D166-4C62-95AB-30299E73D2A5}" type="slidenum">
              <a:rPr lang="en-US" smtClean="0"/>
              <a:pPr>
                <a:defRPr/>
              </a:pPr>
              <a:t>21</a:t>
            </a:fld>
            <a:endParaRPr lang="en-US"/>
          </a:p>
        </p:txBody>
      </p:sp>
      <p:sp>
        <p:nvSpPr>
          <p:cNvPr id="10" name="TextBox 9"/>
          <p:cNvSpPr txBox="1"/>
          <p:nvPr/>
        </p:nvSpPr>
        <p:spPr>
          <a:xfrm>
            <a:off x="457200" y="2286000"/>
            <a:ext cx="8534400" cy="297517"/>
          </a:xfrm>
          <a:prstGeom prst="rect">
            <a:avLst/>
          </a:prstGeom>
          <a:noFill/>
        </p:spPr>
        <p:txBody>
          <a:bodyPr wrap="square" rtlCol="0">
            <a:spAutoFit/>
          </a:bodyPr>
          <a:lstStyle/>
          <a:p>
            <a:pPr lvl="0" algn="ctr">
              <a:lnSpc>
                <a:spcPct val="80000"/>
              </a:lnSpc>
            </a:pPr>
            <a:r>
              <a:rPr lang="en-US" sz="1600" b="1" dirty="0">
                <a:solidFill>
                  <a:prstClr val="black"/>
                </a:solidFill>
                <a:latin typeface="Calibri"/>
              </a:rPr>
              <a:t>Click on the hyperlink to return to the full text.</a:t>
            </a:r>
          </a:p>
        </p:txBody>
      </p:sp>
      <p:sp>
        <p:nvSpPr>
          <p:cNvPr id="17" name="TextBox 16"/>
          <p:cNvSpPr txBox="1"/>
          <p:nvPr/>
        </p:nvSpPr>
        <p:spPr>
          <a:xfrm>
            <a:off x="1524000" y="3124200"/>
            <a:ext cx="6019800" cy="830997"/>
          </a:xfrm>
          <a:prstGeom prst="rect">
            <a:avLst/>
          </a:prstGeom>
          <a:noFill/>
        </p:spPr>
        <p:txBody>
          <a:bodyPr wrap="square" rtlCol="0">
            <a:spAutoFit/>
          </a:bodyPr>
          <a:lstStyle/>
          <a:p>
            <a:r>
              <a:rPr lang="en-US" sz="2400" b="1" dirty="0">
                <a:latin typeface="+mn-lt"/>
              </a:rPr>
              <a:t>He is the conductor in this orchestra of color.</a:t>
            </a:r>
          </a:p>
          <a:p>
            <a:r>
              <a:rPr lang="en-US" sz="2400" b="1" dirty="0">
                <a:latin typeface="+mn-lt"/>
              </a:rPr>
              <a:t>He is the ringmaster in this taming of tint.</a:t>
            </a:r>
          </a:p>
        </p:txBody>
      </p:sp>
      <p:cxnSp>
        <p:nvCxnSpPr>
          <p:cNvPr id="21" name="Straight Connector 20"/>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972126" y="4919008"/>
            <a:ext cx="8171874" cy="1938992"/>
          </a:xfrm>
          <a:prstGeom prst="rect">
            <a:avLst/>
          </a:prstGeom>
          <a:noFill/>
        </p:spPr>
        <p:txBody>
          <a:bodyPr wrap="square" rtlCol="0">
            <a:spAutoFit/>
          </a:bodyPr>
          <a:lstStyle/>
          <a:p>
            <a:r>
              <a:rPr lang="en-US" sz="2400" b="1" dirty="0">
                <a:latin typeface="+mn-lt"/>
              </a:rPr>
              <a:t>prefers to have several jobs and activities</a:t>
            </a:r>
          </a:p>
          <a:p>
            <a:r>
              <a:rPr lang="en-US" sz="2400" b="1" dirty="0">
                <a:latin typeface="+mn-lt"/>
              </a:rPr>
              <a:t>pretends that he is working instead of painting</a:t>
            </a:r>
          </a:p>
          <a:p>
            <a:r>
              <a:rPr lang="en-US" sz="2400" b="1" dirty="0">
                <a:latin typeface="+mn-lt"/>
              </a:rPr>
              <a:t>uses many different colors to make one painting</a:t>
            </a:r>
          </a:p>
          <a:p>
            <a:r>
              <a:rPr lang="en-US" sz="2400" b="1" dirty="0">
                <a:latin typeface="+mn-lt"/>
              </a:rPr>
              <a:t>knows that he may use the colors for other activities</a:t>
            </a:r>
          </a:p>
          <a:p>
            <a:endParaRPr lang="en-US" sz="2400" b="1" dirty="0">
              <a:latin typeface="+mn-lt"/>
            </a:endParaRPr>
          </a:p>
        </p:txBody>
      </p:sp>
      <p:sp>
        <p:nvSpPr>
          <p:cNvPr id="2" name="TextBox 1"/>
          <p:cNvSpPr txBox="1"/>
          <p:nvPr/>
        </p:nvSpPr>
        <p:spPr>
          <a:xfrm>
            <a:off x="457200" y="2583517"/>
            <a:ext cx="4871590" cy="461665"/>
          </a:xfrm>
          <a:prstGeom prst="rect">
            <a:avLst/>
          </a:prstGeom>
          <a:noFill/>
        </p:spPr>
        <p:txBody>
          <a:bodyPr wrap="none" rtlCol="0">
            <a:spAutoFit/>
          </a:bodyPr>
          <a:lstStyle/>
          <a:p>
            <a:r>
              <a:rPr lang="en-US" sz="2400" b="1" dirty="0">
                <a:latin typeface="+mn-lt"/>
              </a:rPr>
              <a:t>Read lines 13 and 14 from the </a:t>
            </a:r>
            <a:r>
              <a:rPr lang="en-US" sz="2400" b="1" dirty="0">
                <a:latin typeface="+mn-lt"/>
                <a:hlinkClick r:id="rId7" action="ppaction://hlinksldjump"/>
              </a:rPr>
              <a:t>poem</a:t>
            </a:r>
            <a:r>
              <a:rPr lang="en-US" sz="2400" b="1" dirty="0">
                <a:latin typeface="+mn-lt"/>
              </a:rPr>
              <a:t>.</a:t>
            </a:r>
          </a:p>
        </p:txBody>
      </p:sp>
      <p:sp>
        <p:nvSpPr>
          <p:cNvPr id="3" name="TextBox 2"/>
          <p:cNvSpPr txBox="1"/>
          <p:nvPr/>
        </p:nvSpPr>
        <p:spPr>
          <a:xfrm>
            <a:off x="457200" y="4217313"/>
            <a:ext cx="8458200" cy="830997"/>
          </a:xfrm>
          <a:prstGeom prst="rect">
            <a:avLst/>
          </a:prstGeom>
          <a:noFill/>
        </p:spPr>
        <p:txBody>
          <a:bodyPr wrap="square" rtlCol="0">
            <a:spAutoFit/>
          </a:bodyPr>
          <a:lstStyle/>
          <a:p>
            <a:r>
              <a:rPr lang="en-US" sz="2400" b="1" dirty="0">
                <a:latin typeface="+mn-lt"/>
              </a:rPr>
              <a:t>The poet includes this description to emphasize that the painter—</a:t>
            </a:r>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cstate="print"/>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1751269555"/>
      </p:ext>
    </p:extLst>
  </p:cSld>
  <p:clrMapOvr>
    <a:masterClrMapping/>
  </p:clrMapOvr>
  <p:transition spd="slow" advTm="2977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4"/>
                </p:tgtEl>
              </p:cMediaNode>
            </p:audio>
          </p:childTnLst>
        </p:cTn>
      </p:par>
    </p:tnLst>
    <p:bldLst>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447800" y="3124200"/>
            <a:ext cx="5943600"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218" name="Title 6"/>
          <p:cNvSpPr>
            <a:spLocks noGrp="1"/>
          </p:cNvSpPr>
          <p:nvPr>
            <p:ph type="title"/>
          </p:nvPr>
        </p:nvSpPr>
        <p:spPr>
          <a:xfrm>
            <a:off x="609600" y="304800"/>
            <a:ext cx="7924800" cy="1143000"/>
          </a:xfrm>
        </p:spPr>
        <p:txBody>
          <a:bodyPr/>
          <a:lstStyle/>
          <a:p>
            <a:r>
              <a:rPr lang="en-US" altLang="en-US" sz="3200" b="1" dirty="0">
                <a:solidFill>
                  <a:srgbClr val="110076"/>
                </a:solidFill>
              </a:rPr>
              <a:t>Suggested Practice for Figurative Language</a:t>
            </a:r>
          </a:p>
        </p:txBody>
      </p:sp>
      <p:sp>
        <p:nvSpPr>
          <p:cNvPr id="13" name="Content Placeholder 12"/>
          <p:cNvSpPr>
            <a:spLocks noGrp="1"/>
          </p:cNvSpPr>
          <p:nvPr>
            <p:ph idx="1"/>
          </p:nvPr>
        </p:nvSpPr>
        <p:spPr>
          <a:xfrm>
            <a:off x="482596" y="1219200"/>
            <a:ext cx="8585204" cy="952500"/>
          </a:xfrm>
        </p:spPr>
        <p:txBody>
          <a:bodyPr/>
          <a:lstStyle/>
          <a:p>
            <a:pPr marL="0" indent="0">
              <a:buFont typeface="Arial" charset="0"/>
              <a:buNone/>
              <a:defRPr/>
            </a:pPr>
            <a:r>
              <a:rPr lang="en-US" sz="2400" b="1" dirty="0">
                <a:solidFill>
                  <a:srgbClr val="7030A0"/>
                </a:solidFill>
              </a:rPr>
              <a:t>Students may need additional practice identifying and analyzing figurative language.	</a:t>
            </a:r>
          </a:p>
          <a:p>
            <a:pPr marL="0" indent="0">
              <a:buFont typeface="Arial" charset="0"/>
              <a:buNone/>
              <a:defRPr/>
            </a:pPr>
            <a:r>
              <a:rPr lang="en-US" sz="2400" b="1" dirty="0">
                <a:solidFill>
                  <a:srgbClr val="7030A0"/>
                </a:solidFill>
              </a:rPr>
              <a:t>	</a:t>
            </a:r>
          </a:p>
          <a:p>
            <a:pPr marL="0" indent="0">
              <a:buFont typeface="Arial" charset="0"/>
              <a:buNone/>
              <a:defRPr/>
            </a:pPr>
            <a:endParaRPr lang="en-US" sz="2100" b="1" dirty="0">
              <a:solidFill>
                <a:srgbClr val="7030A0"/>
              </a:solidFill>
            </a:endParaRPr>
          </a:p>
        </p:txBody>
      </p:sp>
      <p:sp>
        <p:nvSpPr>
          <p:cNvPr id="9220"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1"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3"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922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12"/>
          </p:nvPr>
        </p:nvSpPr>
        <p:spPr>
          <a:xfrm>
            <a:off x="457200" y="6492875"/>
            <a:ext cx="381000" cy="365125"/>
          </a:xfrm>
        </p:spPr>
        <p:txBody>
          <a:bodyPr/>
          <a:lstStyle/>
          <a:p>
            <a:pPr>
              <a:defRPr/>
            </a:pPr>
            <a:fld id="{E70575C0-D166-4C62-95AB-30299E73D2A5}" type="slidenum">
              <a:rPr lang="en-US" smtClean="0"/>
              <a:pPr>
                <a:defRPr/>
              </a:pPr>
              <a:t>22</a:t>
            </a:fld>
            <a:endParaRPr lang="en-US"/>
          </a:p>
        </p:txBody>
      </p:sp>
      <p:sp>
        <p:nvSpPr>
          <p:cNvPr id="17" name="TextBox 16"/>
          <p:cNvSpPr txBox="1"/>
          <p:nvPr/>
        </p:nvSpPr>
        <p:spPr>
          <a:xfrm>
            <a:off x="1524000" y="3124200"/>
            <a:ext cx="6019800" cy="830997"/>
          </a:xfrm>
          <a:prstGeom prst="rect">
            <a:avLst/>
          </a:prstGeom>
          <a:noFill/>
        </p:spPr>
        <p:txBody>
          <a:bodyPr wrap="square" rtlCol="0">
            <a:spAutoFit/>
          </a:bodyPr>
          <a:lstStyle/>
          <a:p>
            <a:r>
              <a:rPr lang="en-US" sz="2400" b="1" dirty="0">
                <a:latin typeface="+mn-lt"/>
              </a:rPr>
              <a:t>He is the conductor in this orchestra of color.</a:t>
            </a:r>
          </a:p>
          <a:p>
            <a:r>
              <a:rPr lang="en-US" sz="2400" b="1" dirty="0">
                <a:latin typeface="+mn-lt"/>
              </a:rPr>
              <a:t>He is the ringmaster in this taming of tint.</a:t>
            </a:r>
          </a:p>
        </p:txBody>
      </p:sp>
      <p:cxnSp>
        <p:nvCxnSpPr>
          <p:cNvPr id="21" name="Straight Connector 20"/>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914400" y="4902716"/>
            <a:ext cx="8153400" cy="1661993"/>
          </a:xfrm>
          <a:prstGeom prst="rect">
            <a:avLst/>
          </a:prstGeom>
          <a:noFill/>
        </p:spPr>
        <p:txBody>
          <a:bodyPr wrap="square" rtlCol="0">
            <a:spAutoFit/>
          </a:bodyPr>
          <a:lstStyle/>
          <a:p>
            <a:r>
              <a:rPr lang="en-US" sz="2400" b="1" dirty="0">
                <a:latin typeface="+mn-lt"/>
              </a:rPr>
              <a:t>prefers to have several jobs and activities</a:t>
            </a:r>
          </a:p>
          <a:p>
            <a:r>
              <a:rPr lang="en-US" b="1" dirty="0">
                <a:solidFill>
                  <a:schemeClr val="bg1">
                    <a:lumMod val="65000"/>
                  </a:schemeClr>
                </a:solidFill>
                <a:latin typeface="+mn-lt"/>
              </a:rPr>
              <a:t>pretends that he is working instead of painting</a:t>
            </a:r>
          </a:p>
          <a:p>
            <a:r>
              <a:rPr lang="en-US" b="1" dirty="0">
                <a:solidFill>
                  <a:schemeClr val="bg1">
                    <a:lumMod val="65000"/>
                  </a:schemeClr>
                </a:solidFill>
                <a:latin typeface="+mn-lt"/>
              </a:rPr>
              <a:t>uses many different colors to make one painting</a:t>
            </a:r>
          </a:p>
          <a:p>
            <a:r>
              <a:rPr lang="en-US" b="1" dirty="0">
                <a:solidFill>
                  <a:schemeClr val="bg1">
                    <a:lumMod val="65000"/>
                  </a:schemeClr>
                </a:solidFill>
                <a:latin typeface="+mn-lt"/>
              </a:rPr>
              <a:t>knows that he may use the colors for other activities</a:t>
            </a:r>
          </a:p>
          <a:p>
            <a:endParaRPr lang="en-US" sz="2400" b="1" dirty="0">
              <a:latin typeface="+mn-lt"/>
            </a:endParaRPr>
          </a:p>
        </p:txBody>
      </p:sp>
      <p:sp>
        <p:nvSpPr>
          <p:cNvPr id="2" name="TextBox 1"/>
          <p:cNvSpPr txBox="1"/>
          <p:nvPr/>
        </p:nvSpPr>
        <p:spPr>
          <a:xfrm>
            <a:off x="457200" y="2583642"/>
            <a:ext cx="4871590" cy="461665"/>
          </a:xfrm>
          <a:prstGeom prst="rect">
            <a:avLst/>
          </a:prstGeom>
          <a:noFill/>
        </p:spPr>
        <p:txBody>
          <a:bodyPr wrap="none" rtlCol="0">
            <a:spAutoFit/>
          </a:bodyPr>
          <a:lstStyle/>
          <a:p>
            <a:r>
              <a:rPr lang="en-US" sz="2400" b="1" dirty="0">
                <a:latin typeface="+mn-lt"/>
              </a:rPr>
              <a:t>Read lines 13 and 14 from the poem.</a:t>
            </a:r>
          </a:p>
        </p:txBody>
      </p:sp>
      <p:sp>
        <p:nvSpPr>
          <p:cNvPr id="3" name="TextBox 2"/>
          <p:cNvSpPr txBox="1"/>
          <p:nvPr/>
        </p:nvSpPr>
        <p:spPr>
          <a:xfrm>
            <a:off x="457200" y="4217313"/>
            <a:ext cx="8458200" cy="830997"/>
          </a:xfrm>
          <a:prstGeom prst="rect">
            <a:avLst/>
          </a:prstGeom>
          <a:noFill/>
        </p:spPr>
        <p:txBody>
          <a:bodyPr wrap="square" rtlCol="0">
            <a:spAutoFit/>
          </a:bodyPr>
          <a:lstStyle/>
          <a:p>
            <a:r>
              <a:rPr lang="en-US" sz="2400" b="1" dirty="0">
                <a:latin typeface="+mn-lt"/>
              </a:rPr>
              <a:t>The poet includes this description to emphasize that the painter—</a:t>
            </a:r>
          </a:p>
        </p:txBody>
      </p:sp>
      <p:sp>
        <p:nvSpPr>
          <p:cNvPr id="4" name="TextBox 3"/>
          <p:cNvSpPr txBox="1"/>
          <p:nvPr/>
        </p:nvSpPr>
        <p:spPr>
          <a:xfrm>
            <a:off x="5410200" y="1905000"/>
            <a:ext cx="3581400" cy="2308324"/>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Even though a conductor and a ringmaster have different jobs than the painter, the student should notice the ends of the lines as well. The writer is making a connection; she is not suggesting that the painter wants to have a different job. This is not the correct answer. </a:t>
            </a:r>
          </a:p>
        </p:txBody>
      </p:sp>
      <p:pic>
        <p:nvPicPr>
          <p:cNvPr id="9" name="Audio 8">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751269555"/>
      </p:ext>
    </p:extLst>
  </p:cSld>
  <p:clrMapOvr>
    <a:masterClrMapping/>
  </p:clrMapOvr>
  <p:transition spd="slow" advTm="2926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par>
                                <p:cTn id="7" presetID="10"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 fill="hold" display="0">
                  <p:stCondLst>
                    <p:cond delay="indefinite"/>
                  </p:stCondLst>
                  <p:endCondLst>
                    <p:cond evt="onStopAudio" delay="0">
                      <p:tgtEl>
                        <p:sldTgt/>
                      </p:tgtEl>
                    </p:cond>
                  </p:endCondLst>
                </p:cTn>
                <p:tgtEl>
                  <p:spTgt spid="9"/>
                </p:tgtEl>
              </p:cMediaNode>
            </p:audio>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447800" y="3124200"/>
            <a:ext cx="5943600"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218" name="Title 6"/>
          <p:cNvSpPr>
            <a:spLocks noGrp="1"/>
          </p:cNvSpPr>
          <p:nvPr>
            <p:ph type="title"/>
          </p:nvPr>
        </p:nvSpPr>
        <p:spPr>
          <a:xfrm>
            <a:off x="609600" y="304800"/>
            <a:ext cx="7924800" cy="1143000"/>
          </a:xfrm>
        </p:spPr>
        <p:txBody>
          <a:bodyPr/>
          <a:lstStyle/>
          <a:p>
            <a:r>
              <a:rPr lang="en-US" altLang="en-US" sz="3200" b="1" dirty="0">
                <a:solidFill>
                  <a:srgbClr val="110076"/>
                </a:solidFill>
              </a:rPr>
              <a:t>Suggested Practice for Figurative Language</a:t>
            </a:r>
          </a:p>
        </p:txBody>
      </p:sp>
      <p:sp>
        <p:nvSpPr>
          <p:cNvPr id="13" name="Content Placeholder 12"/>
          <p:cNvSpPr>
            <a:spLocks noGrp="1"/>
          </p:cNvSpPr>
          <p:nvPr>
            <p:ph idx="1"/>
          </p:nvPr>
        </p:nvSpPr>
        <p:spPr>
          <a:xfrm>
            <a:off x="459512" y="1219200"/>
            <a:ext cx="8608288" cy="952500"/>
          </a:xfrm>
        </p:spPr>
        <p:txBody>
          <a:bodyPr/>
          <a:lstStyle/>
          <a:p>
            <a:pPr marL="0" indent="0">
              <a:buFont typeface="Arial" charset="0"/>
              <a:buNone/>
              <a:defRPr/>
            </a:pPr>
            <a:r>
              <a:rPr lang="en-US" sz="2400" b="1" dirty="0">
                <a:solidFill>
                  <a:srgbClr val="7030A0"/>
                </a:solidFill>
              </a:rPr>
              <a:t>Students may need additional practice identifying and analyzing figurative language.	</a:t>
            </a:r>
          </a:p>
          <a:p>
            <a:pPr marL="0" indent="0">
              <a:buFont typeface="Arial" charset="0"/>
              <a:buNone/>
              <a:defRPr/>
            </a:pPr>
            <a:r>
              <a:rPr lang="en-US" sz="2400" b="1" dirty="0">
                <a:solidFill>
                  <a:srgbClr val="7030A0"/>
                </a:solidFill>
              </a:rPr>
              <a:t>	</a:t>
            </a:r>
          </a:p>
          <a:p>
            <a:pPr marL="0" indent="0">
              <a:buFont typeface="Arial" charset="0"/>
              <a:buNone/>
              <a:defRPr/>
            </a:pPr>
            <a:endParaRPr lang="en-US" sz="2100" b="1" dirty="0">
              <a:solidFill>
                <a:srgbClr val="7030A0"/>
              </a:solidFill>
            </a:endParaRPr>
          </a:p>
        </p:txBody>
      </p:sp>
      <p:sp>
        <p:nvSpPr>
          <p:cNvPr id="9220"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1"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3"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922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12"/>
          </p:nvPr>
        </p:nvSpPr>
        <p:spPr>
          <a:xfrm>
            <a:off x="457200" y="6492875"/>
            <a:ext cx="381000" cy="365125"/>
          </a:xfrm>
        </p:spPr>
        <p:txBody>
          <a:bodyPr/>
          <a:lstStyle/>
          <a:p>
            <a:pPr>
              <a:defRPr/>
            </a:pPr>
            <a:fld id="{E70575C0-D166-4C62-95AB-30299E73D2A5}" type="slidenum">
              <a:rPr lang="en-US" smtClean="0"/>
              <a:pPr>
                <a:defRPr/>
              </a:pPr>
              <a:t>23</a:t>
            </a:fld>
            <a:endParaRPr lang="en-US"/>
          </a:p>
        </p:txBody>
      </p:sp>
      <p:sp>
        <p:nvSpPr>
          <p:cNvPr id="17" name="TextBox 16"/>
          <p:cNvSpPr txBox="1"/>
          <p:nvPr/>
        </p:nvSpPr>
        <p:spPr>
          <a:xfrm>
            <a:off x="1524000" y="3124200"/>
            <a:ext cx="6019800" cy="830997"/>
          </a:xfrm>
          <a:prstGeom prst="rect">
            <a:avLst/>
          </a:prstGeom>
          <a:noFill/>
        </p:spPr>
        <p:txBody>
          <a:bodyPr wrap="square" rtlCol="0">
            <a:spAutoFit/>
          </a:bodyPr>
          <a:lstStyle/>
          <a:p>
            <a:r>
              <a:rPr lang="en-US" sz="2400" b="1" dirty="0">
                <a:latin typeface="+mn-lt"/>
              </a:rPr>
              <a:t>He is the conductor in this orchestra of color.</a:t>
            </a:r>
          </a:p>
          <a:p>
            <a:r>
              <a:rPr lang="en-US" sz="2400" b="1" dirty="0">
                <a:latin typeface="+mn-lt"/>
              </a:rPr>
              <a:t>He is the ringmaster in this taming of tint.</a:t>
            </a:r>
          </a:p>
        </p:txBody>
      </p:sp>
      <p:cxnSp>
        <p:nvCxnSpPr>
          <p:cNvPr id="21" name="Straight Connector 20"/>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914400" y="4976604"/>
            <a:ext cx="8153400" cy="1661993"/>
          </a:xfrm>
          <a:prstGeom prst="rect">
            <a:avLst/>
          </a:prstGeom>
          <a:noFill/>
        </p:spPr>
        <p:txBody>
          <a:bodyPr wrap="square" rtlCol="0">
            <a:spAutoFit/>
          </a:bodyPr>
          <a:lstStyle/>
          <a:p>
            <a:r>
              <a:rPr lang="en-US" b="1" dirty="0">
                <a:solidFill>
                  <a:srgbClr val="A6A6A6"/>
                </a:solidFill>
                <a:latin typeface="+mn-lt"/>
              </a:rPr>
              <a:t>prefers to have several jobs and activities</a:t>
            </a:r>
          </a:p>
          <a:p>
            <a:r>
              <a:rPr lang="en-US" sz="2400" b="1" dirty="0">
                <a:latin typeface="+mn-lt"/>
              </a:rPr>
              <a:t>pretends that he is working instead of painting</a:t>
            </a:r>
          </a:p>
          <a:p>
            <a:r>
              <a:rPr lang="en-US" b="1" dirty="0">
                <a:solidFill>
                  <a:srgbClr val="A6A6A6"/>
                </a:solidFill>
                <a:latin typeface="+mn-lt"/>
              </a:rPr>
              <a:t>uses many different colors to make one painting</a:t>
            </a:r>
          </a:p>
          <a:p>
            <a:r>
              <a:rPr lang="en-US" b="1" dirty="0">
                <a:solidFill>
                  <a:srgbClr val="A6A6A6"/>
                </a:solidFill>
                <a:latin typeface="+mn-lt"/>
              </a:rPr>
              <a:t>knows that he may use the colors for other activities</a:t>
            </a:r>
          </a:p>
          <a:p>
            <a:endParaRPr lang="en-US" sz="2400" b="1" dirty="0">
              <a:latin typeface="+mn-lt"/>
            </a:endParaRPr>
          </a:p>
        </p:txBody>
      </p:sp>
      <p:sp>
        <p:nvSpPr>
          <p:cNvPr id="2" name="TextBox 1"/>
          <p:cNvSpPr txBox="1"/>
          <p:nvPr/>
        </p:nvSpPr>
        <p:spPr>
          <a:xfrm>
            <a:off x="454900" y="2590800"/>
            <a:ext cx="4871590" cy="461665"/>
          </a:xfrm>
          <a:prstGeom prst="rect">
            <a:avLst/>
          </a:prstGeom>
          <a:noFill/>
        </p:spPr>
        <p:txBody>
          <a:bodyPr wrap="none" rtlCol="0">
            <a:spAutoFit/>
          </a:bodyPr>
          <a:lstStyle/>
          <a:p>
            <a:r>
              <a:rPr lang="en-US" sz="2400" b="1" dirty="0">
                <a:latin typeface="+mn-lt"/>
              </a:rPr>
              <a:t>Read lines 13 and 14 from the poem.</a:t>
            </a:r>
          </a:p>
        </p:txBody>
      </p:sp>
      <p:sp>
        <p:nvSpPr>
          <p:cNvPr id="3" name="TextBox 2"/>
          <p:cNvSpPr txBox="1"/>
          <p:nvPr/>
        </p:nvSpPr>
        <p:spPr>
          <a:xfrm>
            <a:off x="452591" y="4217313"/>
            <a:ext cx="8458200" cy="830997"/>
          </a:xfrm>
          <a:prstGeom prst="rect">
            <a:avLst/>
          </a:prstGeom>
          <a:noFill/>
        </p:spPr>
        <p:txBody>
          <a:bodyPr wrap="square" rtlCol="0">
            <a:spAutoFit/>
          </a:bodyPr>
          <a:lstStyle/>
          <a:p>
            <a:r>
              <a:rPr lang="en-US" sz="2400" b="1" dirty="0">
                <a:latin typeface="+mn-lt"/>
              </a:rPr>
              <a:t>The poet includes this description to emphasize that the painter—</a:t>
            </a:r>
          </a:p>
        </p:txBody>
      </p:sp>
      <p:sp>
        <p:nvSpPr>
          <p:cNvPr id="19" name="TextBox 18"/>
          <p:cNvSpPr txBox="1"/>
          <p:nvPr/>
        </p:nvSpPr>
        <p:spPr>
          <a:xfrm>
            <a:off x="5410200" y="1676400"/>
            <a:ext cx="3581400" cy="2585323"/>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A student may recognize that a conductor and a ringmaster both perform work, but the painter is also working as he paints. The phrases “orchestra of color” and “taming of tint” should remind a student that the painter is still focusing on his artwork. This is not the correct answer. </a:t>
            </a: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751269555"/>
      </p:ext>
    </p:extLst>
  </p:cSld>
  <p:clrMapOvr>
    <a:masterClrMapping/>
  </p:clrMapOvr>
  <p:transition spd="slow" advTm="3234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par>
                                <p:cTn id="7" presetID="10"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animEffect transition="in" filter="fade">
                                      <p:cBhvr>
                                        <p:cTn id="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 fill="hold" display="0">
                  <p:stCondLst>
                    <p:cond delay="indefinite"/>
                  </p:stCondLst>
                  <p:endCondLst>
                    <p:cond evt="onStopAudio" delay="0">
                      <p:tgtEl>
                        <p:sldTgt/>
                      </p:tgtEl>
                    </p:cond>
                  </p:endCondLst>
                </p:cTn>
                <p:tgtEl>
                  <p:spTgt spid="5"/>
                </p:tgtEl>
              </p:cMediaNode>
            </p:audio>
          </p:childTnLst>
        </p:cTn>
      </p:par>
    </p:tnLst>
    <p:bldLst>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447800" y="3124200"/>
            <a:ext cx="5943600"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218" name="Title 6"/>
          <p:cNvSpPr>
            <a:spLocks noGrp="1"/>
          </p:cNvSpPr>
          <p:nvPr>
            <p:ph type="title"/>
          </p:nvPr>
        </p:nvSpPr>
        <p:spPr>
          <a:xfrm>
            <a:off x="609600" y="304800"/>
            <a:ext cx="7924800" cy="1143000"/>
          </a:xfrm>
        </p:spPr>
        <p:txBody>
          <a:bodyPr/>
          <a:lstStyle/>
          <a:p>
            <a:r>
              <a:rPr lang="en-US" altLang="en-US" sz="3200" b="1" dirty="0">
                <a:solidFill>
                  <a:srgbClr val="110076"/>
                </a:solidFill>
              </a:rPr>
              <a:t>Suggested Practice for Figurative Language</a:t>
            </a:r>
          </a:p>
        </p:txBody>
      </p:sp>
      <p:sp>
        <p:nvSpPr>
          <p:cNvPr id="13" name="Content Placeholder 12"/>
          <p:cNvSpPr>
            <a:spLocks noGrp="1"/>
          </p:cNvSpPr>
          <p:nvPr>
            <p:ph idx="1"/>
          </p:nvPr>
        </p:nvSpPr>
        <p:spPr>
          <a:xfrm>
            <a:off x="466436" y="1219200"/>
            <a:ext cx="8525164" cy="952500"/>
          </a:xfrm>
        </p:spPr>
        <p:txBody>
          <a:bodyPr/>
          <a:lstStyle/>
          <a:p>
            <a:pPr marL="0" indent="0">
              <a:buFont typeface="Arial" charset="0"/>
              <a:buNone/>
              <a:defRPr/>
            </a:pPr>
            <a:r>
              <a:rPr lang="en-US" sz="2400" b="1" dirty="0">
                <a:solidFill>
                  <a:srgbClr val="7030A0"/>
                </a:solidFill>
              </a:rPr>
              <a:t>Students may need additional practice identifying and analyzing figurative language.	</a:t>
            </a:r>
          </a:p>
          <a:p>
            <a:pPr marL="0" indent="0">
              <a:buFont typeface="Arial" charset="0"/>
              <a:buNone/>
              <a:defRPr/>
            </a:pPr>
            <a:r>
              <a:rPr lang="en-US" sz="2400" b="1" dirty="0">
                <a:solidFill>
                  <a:srgbClr val="7030A0"/>
                </a:solidFill>
              </a:rPr>
              <a:t>	</a:t>
            </a:r>
          </a:p>
          <a:p>
            <a:pPr marL="0" indent="0">
              <a:buFont typeface="Arial" charset="0"/>
              <a:buNone/>
              <a:defRPr/>
            </a:pPr>
            <a:endParaRPr lang="en-US" sz="2100" b="1" dirty="0">
              <a:solidFill>
                <a:srgbClr val="7030A0"/>
              </a:solidFill>
            </a:endParaRPr>
          </a:p>
        </p:txBody>
      </p:sp>
      <p:sp>
        <p:nvSpPr>
          <p:cNvPr id="9220"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1"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3"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922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12"/>
          </p:nvPr>
        </p:nvSpPr>
        <p:spPr>
          <a:xfrm>
            <a:off x="457200" y="6492875"/>
            <a:ext cx="381000" cy="365125"/>
          </a:xfrm>
        </p:spPr>
        <p:txBody>
          <a:bodyPr/>
          <a:lstStyle/>
          <a:p>
            <a:pPr>
              <a:defRPr/>
            </a:pPr>
            <a:fld id="{E70575C0-D166-4C62-95AB-30299E73D2A5}" type="slidenum">
              <a:rPr lang="en-US" smtClean="0"/>
              <a:pPr>
                <a:defRPr/>
              </a:pPr>
              <a:t>24</a:t>
            </a:fld>
            <a:endParaRPr lang="en-US"/>
          </a:p>
        </p:txBody>
      </p:sp>
      <p:sp>
        <p:nvSpPr>
          <p:cNvPr id="17" name="TextBox 16"/>
          <p:cNvSpPr txBox="1"/>
          <p:nvPr/>
        </p:nvSpPr>
        <p:spPr>
          <a:xfrm>
            <a:off x="1524000" y="3124200"/>
            <a:ext cx="6019800" cy="830997"/>
          </a:xfrm>
          <a:prstGeom prst="rect">
            <a:avLst/>
          </a:prstGeom>
          <a:noFill/>
        </p:spPr>
        <p:txBody>
          <a:bodyPr wrap="square" rtlCol="0">
            <a:spAutoFit/>
          </a:bodyPr>
          <a:lstStyle/>
          <a:p>
            <a:r>
              <a:rPr lang="en-US" sz="2400" b="1" dirty="0">
                <a:latin typeface="+mn-lt"/>
              </a:rPr>
              <a:t>He is the conductor in this orchestra of color.</a:t>
            </a:r>
          </a:p>
          <a:p>
            <a:r>
              <a:rPr lang="en-US" sz="2400" b="1" dirty="0">
                <a:latin typeface="+mn-lt"/>
              </a:rPr>
              <a:t>He is the ringmaster in this taming of tint.</a:t>
            </a:r>
          </a:p>
        </p:txBody>
      </p:sp>
      <p:cxnSp>
        <p:nvCxnSpPr>
          <p:cNvPr id="21" name="Straight Connector 20"/>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914400" y="4967407"/>
            <a:ext cx="8153400" cy="1661993"/>
          </a:xfrm>
          <a:prstGeom prst="rect">
            <a:avLst/>
          </a:prstGeom>
          <a:noFill/>
        </p:spPr>
        <p:txBody>
          <a:bodyPr wrap="square" rtlCol="0">
            <a:spAutoFit/>
          </a:bodyPr>
          <a:lstStyle/>
          <a:p>
            <a:r>
              <a:rPr lang="en-US" b="1" dirty="0">
                <a:solidFill>
                  <a:srgbClr val="A6A6A6"/>
                </a:solidFill>
                <a:latin typeface="+mn-lt"/>
              </a:rPr>
              <a:t>prefers to have several jobs and activities</a:t>
            </a:r>
          </a:p>
          <a:p>
            <a:r>
              <a:rPr lang="en-US" b="1" dirty="0">
                <a:solidFill>
                  <a:srgbClr val="A6A6A6"/>
                </a:solidFill>
                <a:latin typeface="+mn-lt"/>
              </a:rPr>
              <a:t>pretends that he is working instead of painting</a:t>
            </a:r>
          </a:p>
          <a:p>
            <a:r>
              <a:rPr lang="en-US" sz="2400" b="1" dirty="0">
                <a:latin typeface="+mn-lt"/>
              </a:rPr>
              <a:t>uses many different colors to make one painting</a:t>
            </a:r>
          </a:p>
          <a:p>
            <a:r>
              <a:rPr lang="en-US" b="1" dirty="0">
                <a:solidFill>
                  <a:srgbClr val="A6A6A6"/>
                </a:solidFill>
                <a:latin typeface="+mn-lt"/>
              </a:rPr>
              <a:t>knows that he may use the colors for other activities</a:t>
            </a:r>
          </a:p>
          <a:p>
            <a:endParaRPr lang="en-US" sz="2400" b="1" dirty="0">
              <a:latin typeface="+mn-lt"/>
            </a:endParaRPr>
          </a:p>
        </p:txBody>
      </p:sp>
      <p:sp>
        <p:nvSpPr>
          <p:cNvPr id="2" name="TextBox 1"/>
          <p:cNvSpPr txBox="1"/>
          <p:nvPr/>
        </p:nvSpPr>
        <p:spPr>
          <a:xfrm>
            <a:off x="464136" y="2590800"/>
            <a:ext cx="4871590" cy="461665"/>
          </a:xfrm>
          <a:prstGeom prst="rect">
            <a:avLst/>
          </a:prstGeom>
          <a:noFill/>
        </p:spPr>
        <p:txBody>
          <a:bodyPr wrap="none" rtlCol="0">
            <a:spAutoFit/>
          </a:bodyPr>
          <a:lstStyle/>
          <a:p>
            <a:r>
              <a:rPr lang="en-US" sz="2400" b="1" dirty="0">
                <a:latin typeface="+mn-lt"/>
              </a:rPr>
              <a:t>Read lines 13 and 14 from the poem.</a:t>
            </a:r>
          </a:p>
        </p:txBody>
      </p:sp>
      <p:sp>
        <p:nvSpPr>
          <p:cNvPr id="3" name="TextBox 2"/>
          <p:cNvSpPr txBox="1"/>
          <p:nvPr/>
        </p:nvSpPr>
        <p:spPr>
          <a:xfrm>
            <a:off x="457200" y="4217313"/>
            <a:ext cx="8458200" cy="830997"/>
          </a:xfrm>
          <a:prstGeom prst="rect">
            <a:avLst/>
          </a:prstGeom>
          <a:noFill/>
        </p:spPr>
        <p:txBody>
          <a:bodyPr wrap="square" rtlCol="0">
            <a:spAutoFit/>
          </a:bodyPr>
          <a:lstStyle/>
          <a:p>
            <a:r>
              <a:rPr lang="en-US" sz="2400" b="1" dirty="0">
                <a:latin typeface="+mn-lt"/>
              </a:rPr>
              <a:t>The poet includes this description to emphasize that the painter—</a:t>
            </a:r>
          </a:p>
        </p:txBody>
      </p:sp>
      <p:sp>
        <p:nvSpPr>
          <p:cNvPr id="19" name="TextBox 18"/>
          <p:cNvSpPr txBox="1"/>
          <p:nvPr/>
        </p:nvSpPr>
        <p:spPr>
          <a:xfrm>
            <a:off x="5410200" y="1676400"/>
            <a:ext cx="3581400" cy="2585323"/>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This is the correct answer. A conductor must help all of the different musicians work together to create one song, just as a ringmaster must help all of the circus performers work together to create one show. Similarly, the painter must use different colors together to create his painting. </a:t>
            </a:r>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751269555"/>
      </p:ext>
    </p:extLst>
  </p:cSld>
  <p:clrMapOvr>
    <a:masterClrMapping/>
  </p:clrMapOvr>
  <p:transition spd="slow" advTm="2925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par>
                                <p:cTn id="7" presetID="10"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animEffect transition="in" filter="fade">
                                      <p:cBhvr>
                                        <p:cTn id="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 fill="hold" display="0">
                  <p:stCondLst>
                    <p:cond delay="indefinite"/>
                  </p:stCondLst>
                  <p:endCondLst>
                    <p:cond evt="onStopAudio" delay="0">
                      <p:tgtEl>
                        <p:sldTgt/>
                      </p:tgtEl>
                    </p:cond>
                  </p:endCondLst>
                </p:cTn>
                <p:tgtEl>
                  <p:spTgt spid="7"/>
                </p:tgtEl>
              </p:cMediaNode>
            </p:audio>
          </p:childTnLst>
        </p:cTn>
      </p:par>
    </p:tnLst>
    <p:bldLst>
      <p:bldP spid="1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447800" y="3124200"/>
            <a:ext cx="5943600"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218" name="Title 6"/>
          <p:cNvSpPr>
            <a:spLocks noGrp="1"/>
          </p:cNvSpPr>
          <p:nvPr>
            <p:ph type="title"/>
          </p:nvPr>
        </p:nvSpPr>
        <p:spPr>
          <a:xfrm>
            <a:off x="609600" y="304800"/>
            <a:ext cx="7924800" cy="1143000"/>
          </a:xfrm>
        </p:spPr>
        <p:txBody>
          <a:bodyPr/>
          <a:lstStyle/>
          <a:p>
            <a:r>
              <a:rPr lang="en-US" altLang="en-US" sz="3200" b="1" dirty="0">
                <a:solidFill>
                  <a:srgbClr val="110076"/>
                </a:solidFill>
              </a:rPr>
              <a:t>Suggested Practice for Figurative Language</a:t>
            </a:r>
          </a:p>
        </p:txBody>
      </p:sp>
      <p:sp>
        <p:nvSpPr>
          <p:cNvPr id="13" name="Content Placeholder 12"/>
          <p:cNvSpPr>
            <a:spLocks noGrp="1"/>
          </p:cNvSpPr>
          <p:nvPr>
            <p:ph idx="1"/>
          </p:nvPr>
        </p:nvSpPr>
        <p:spPr>
          <a:xfrm>
            <a:off x="501068" y="1219200"/>
            <a:ext cx="8490532" cy="952500"/>
          </a:xfrm>
        </p:spPr>
        <p:txBody>
          <a:bodyPr/>
          <a:lstStyle/>
          <a:p>
            <a:pPr marL="0" indent="0">
              <a:buFont typeface="Arial" charset="0"/>
              <a:buNone/>
              <a:defRPr/>
            </a:pPr>
            <a:r>
              <a:rPr lang="en-US" sz="2400" b="1" dirty="0">
                <a:solidFill>
                  <a:srgbClr val="7030A0"/>
                </a:solidFill>
              </a:rPr>
              <a:t>Students may need additional practice identifying and analyzing figurative language.	</a:t>
            </a:r>
          </a:p>
          <a:p>
            <a:pPr marL="0" indent="0">
              <a:buFont typeface="Arial" charset="0"/>
              <a:buNone/>
              <a:defRPr/>
            </a:pPr>
            <a:r>
              <a:rPr lang="en-US" sz="2400" b="1" dirty="0">
                <a:solidFill>
                  <a:srgbClr val="7030A0"/>
                </a:solidFill>
              </a:rPr>
              <a:t>	</a:t>
            </a:r>
          </a:p>
          <a:p>
            <a:pPr marL="0" indent="0">
              <a:buFont typeface="Arial" charset="0"/>
              <a:buNone/>
              <a:defRPr/>
            </a:pPr>
            <a:endParaRPr lang="en-US" sz="2100" b="1" dirty="0">
              <a:solidFill>
                <a:srgbClr val="7030A0"/>
              </a:solidFill>
            </a:endParaRPr>
          </a:p>
        </p:txBody>
      </p:sp>
      <p:sp>
        <p:nvSpPr>
          <p:cNvPr id="9220"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1"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3"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922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12"/>
          </p:nvPr>
        </p:nvSpPr>
        <p:spPr>
          <a:xfrm>
            <a:off x="457200" y="6492875"/>
            <a:ext cx="381000" cy="365125"/>
          </a:xfrm>
        </p:spPr>
        <p:txBody>
          <a:bodyPr/>
          <a:lstStyle/>
          <a:p>
            <a:pPr>
              <a:defRPr/>
            </a:pPr>
            <a:fld id="{E70575C0-D166-4C62-95AB-30299E73D2A5}" type="slidenum">
              <a:rPr lang="en-US" smtClean="0"/>
              <a:pPr>
                <a:defRPr/>
              </a:pPr>
              <a:t>25</a:t>
            </a:fld>
            <a:endParaRPr lang="en-US"/>
          </a:p>
        </p:txBody>
      </p:sp>
      <p:sp>
        <p:nvSpPr>
          <p:cNvPr id="17" name="TextBox 16"/>
          <p:cNvSpPr txBox="1"/>
          <p:nvPr/>
        </p:nvSpPr>
        <p:spPr>
          <a:xfrm>
            <a:off x="1524000" y="3124200"/>
            <a:ext cx="6019800" cy="830997"/>
          </a:xfrm>
          <a:prstGeom prst="rect">
            <a:avLst/>
          </a:prstGeom>
          <a:noFill/>
        </p:spPr>
        <p:txBody>
          <a:bodyPr wrap="square" rtlCol="0">
            <a:spAutoFit/>
          </a:bodyPr>
          <a:lstStyle/>
          <a:p>
            <a:r>
              <a:rPr lang="en-US" sz="2400" b="1" dirty="0">
                <a:latin typeface="+mn-lt"/>
              </a:rPr>
              <a:t>He is the conductor in this orchestra of color.</a:t>
            </a:r>
          </a:p>
          <a:p>
            <a:r>
              <a:rPr lang="en-US" sz="2400" b="1" dirty="0">
                <a:latin typeface="+mn-lt"/>
              </a:rPr>
              <a:t>He is the ringmaster in this taming of tint.</a:t>
            </a:r>
          </a:p>
        </p:txBody>
      </p:sp>
      <p:cxnSp>
        <p:nvCxnSpPr>
          <p:cNvPr id="21" name="Straight Connector 20"/>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914400" y="4976604"/>
            <a:ext cx="8153400" cy="1661994"/>
          </a:xfrm>
          <a:prstGeom prst="rect">
            <a:avLst/>
          </a:prstGeom>
          <a:noFill/>
        </p:spPr>
        <p:txBody>
          <a:bodyPr wrap="square" rtlCol="0">
            <a:spAutoFit/>
          </a:bodyPr>
          <a:lstStyle/>
          <a:p>
            <a:r>
              <a:rPr lang="en-US" b="1" dirty="0">
                <a:solidFill>
                  <a:srgbClr val="A6A6A6"/>
                </a:solidFill>
                <a:latin typeface="+mn-lt"/>
              </a:rPr>
              <a:t>prefers to have several jobs and activities</a:t>
            </a:r>
          </a:p>
          <a:p>
            <a:r>
              <a:rPr lang="en-US" b="1" dirty="0">
                <a:solidFill>
                  <a:srgbClr val="A6A6A6"/>
                </a:solidFill>
                <a:latin typeface="+mn-lt"/>
              </a:rPr>
              <a:t>pretends that he is working instead of painting</a:t>
            </a:r>
          </a:p>
          <a:p>
            <a:r>
              <a:rPr lang="en-US" b="1" dirty="0">
                <a:solidFill>
                  <a:srgbClr val="A6A6A6"/>
                </a:solidFill>
                <a:latin typeface="+mn-lt"/>
              </a:rPr>
              <a:t>uses many different colors to make one painting</a:t>
            </a:r>
          </a:p>
          <a:p>
            <a:r>
              <a:rPr lang="en-US" sz="2400" b="1" dirty="0">
                <a:latin typeface="+mn-lt"/>
              </a:rPr>
              <a:t>knows that he may use the colors for other activities</a:t>
            </a:r>
          </a:p>
          <a:p>
            <a:endParaRPr lang="en-US" sz="2400" b="1" dirty="0">
              <a:latin typeface="+mn-lt"/>
            </a:endParaRPr>
          </a:p>
        </p:txBody>
      </p:sp>
      <p:sp>
        <p:nvSpPr>
          <p:cNvPr id="2" name="TextBox 1"/>
          <p:cNvSpPr txBox="1"/>
          <p:nvPr/>
        </p:nvSpPr>
        <p:spPr>
          <a:xfrm>
            <a:off x="482608" y="2590800"/>
            <a:ext cx="4871590" cy="461665"/>
          </a:xfrm>
          <a:prstGeom prst="rect">
            <a:avLst/>
          </a:prstGeom>
          <a:noFill/>
        </p:spPr>
        <p:txBody>
          <a:bodyPr wrap="none" rtlCol="0">
            <a:spAutoFit/>
          </a:bodyPr>
          <a:lstStyle/>
          <a:p>
            <a:r>
              <a:rPr lang="en-US" sz="2400" b="1" dirty="0">
                <a:latin typeface="+mn-lt"/>
              </a:rPr>
              <a:t>Read lines 13 and 14 from the poem.</a:t>
            </a:r>
          </a:p>
        </p:txBody>
      </p:sp>
      <p:sp>
        <p:nvSpPr>
          <p:cNvPr id="3" name="TextBox 2"/>
          <p:cNvSpPr txBox="1"/>
          <p:nvPr/>
        </p:nvSpPr>
        <p:spPr>
          <a:xfrm>
            <a:off x="457200" y="4217313"/>
            <a:ext cx="8458200" cy="830997"/>
          </a:xfrm>
          <a:prstGeom prst="rect">
            <a:avLst/>
          </a:prstGeom>
          <a:noFill/>
        </p:spPr>
        <p:txBody>
          <a:bodyPr wrap="square" rtlCol="0">
            <a:spAutoFit/>
          </a:bodyPr>
          <a:lstStyle/>
          <a:p>
            <a:r>
              <a:rPr lang="en-US" sz="2400" b="1" dirty="0">
                <a:latin typeface="+mn-lt"/>
              </a:rPr>
              <a:t>The poet includes this description to emphasize that the painter—</a:t>
            </a:r>
          </a:p>
        </p:txBody>
      </p:sp>
      <p:sp>
        <p:nvSpPr>
          <p:cNvPr id="19" name="TextBox 18"/>
          <p:cNvSpPr txBox="1"/>
          <p:nvPr/>
        </p:nvSpPr>
        <p:spPr>
          <a:xfrm>
            <a:off x="5410200" y="1676400"/>
            <a:ext cx="3581400" cy="2031325"/>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Even though different activities are listed in these lines, paint would be out of place in an orchestra or at a circus. Here, the painter is not thinking about using paint in another way. This is not the correct answer. </a:t>
            </a:r>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650769050"/>
      </p:ext>
    </p:extLst>
  </p:cSld>
  <p:clrMapOvr>
    <a:masterClrMapping/>
  </p:clrMapOvr>
  <p:transition spd="slow" advTm="2572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par>
                                <p:cTn id="7" presetID="10"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animEffect transition="in" filter="fade">
                                      <p:cBhvr>
                                        <p:cTn id="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 fill="hold" display="0">
                  <p:stCondLst>
                    <p:cond delay="indefinite"/>
                  </p:stCondLst>
                  <p:endCondLst>
                    <p:cond evt="onStopAudio" delay="0">
                      <p:tgtEl>
                        <p:sldTgt/>
                      </p:tgtEl>
                    </p:cond>
                  </p:endCondLst>
                </p:cTn>
                <p:tgtEl>
                  <p:spTgt spid="6"/>
                </p:tgtEl>
              </p:cMediaNode>
            </p:audio>
          </p:childTnLst>
        </p:cTn>
      </p:par>
    </p:tnLst>
    <p:bldLst>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838200" y="4800600"/>
            <a:ext cx="6781800" cy="3810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218" name="Title 6"/>
          <p:cNvSpPr>
            <a:spLocks noGrp="1"/>
          </p:cNvSpPr>
          <p:nvPr>
            <p:ph type="title"/>
          </p:nvPr>
        </p:nvSpPr>
        <p:spPr>
          <a:xfrm>
            <a:off x="609600" y="304800"/>
            <a:ext cx="7924800" cy="1143000"/>
          </a:xfrm>
        </p:spPr>
        <p:txBody>
          <a:bodyPr/>
          <a:lstStyle/>
          <a:p>
            <a:r>
              <a:rPr lang="en-US" altLang="en-US" sz="3200" b="1" dirty="0">
                <a:solidFill>
                  <a:srgbClr val="110076"/>
                </a:solidFill>
              </a:rPr>
              <a:t>Suggested Practice for Figurative Language</a:t>
            </a:r>
          </a:p>
        </p:txBody>
      </p:sp>
      <p:sp>
        <p:nvSpPr>
          <p:cNvPr id="13" name="Content Placeholder 12"/>
          <p:cNvSpPr>
            <a:spLocks noGrp="1"/>
          </p:cNvSpPr>
          <p:nvPr>
            <p:ph idx="1"/>
          </p:nvPr>
        </p:nvSpPr>
        <p:spPr>
          <a:xfrm>
            <a:off x="381000" y="1219200"/>
            <a:ext cx="8839200" cy="952500"/>
          </a:xfrm>
        </p:spPr>
        <p:txBody>
          <a:bodyPr/>
          <a:lstStyle/>
          <a:p>
            <a:pPr marL="0" indent="0">
              <a:buFont typeface="Arial" charset="0"/>
              <a:buNone/>
              <a:defRPr/>
            </a:pPr>
            <a:r>
              <a:rPr lang="en-US" sz="2400" b="1" dirty="0">
                <a:solidFill>
                  <a:srgbClr val="7030A0"/>
                </a:solidFill>
              </a:rPr>
              <a:t>Students may need additional practice identifying and analyzing an author’s word choice as it is used to create an image.	</a:t>
            </a:r>
          </a:p>
          <a:p>
            <a:pPr marL="0" indent="0">
              <a:buFont typeface="Arial" charset="0"/>
              <a:buNone/>
              <a:defRPr/>
            </a:pPr>
            <a:r>
              <a:rPr lang="en-US" sz="2400" b="1" dirty="0">
                <a:solidFill>
                  <a:srgbClr val="7030A0"/>
                </a:solidFill>
              </a:rPr>
              <a:t>	</a:t>
            </a:r>
          </a:p>
          <a:p>
            <a:pPr marL="0" indent="0">
              <a:buFont typeface="Arial" charset="0"/>
              <a:buNone/>
              <a:defRPr/>
            </a:pPr>
            <a:endParaRPr lang="en-US" sz="2100" b="1" dirty="0">
              <a:solidFill>
                <a:srgbClr val="7030A0"/>
              </a:solidFill>
            </a:endParaRPr>
          </a:p>
        </p:txBody>
      </p:sp>
      <p:sp>
        <p:nvSpPr>
          <p:cNvPr id="9220"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1"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3"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922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12"/>
          </p:nvPr>
        </p:nvSpPr>
        <p:spPr>
          <a:xfrm>
            <a:off x="457200" y="6492875"/>
            <a:ext cx="381000" cy="365125"/>
          </a:xfrm>
        </p:spPr>
        <p:txBody>
          <a:bodyPr/>
          <a:lstStyle/>
          <a:p>
            <a:pPr>
              <a:defRPr/>
            </a:pPr>
            <a:fld id="{E70575C0-D166-4C62-95AB-30299E73D2A5}" type="slidenum">
              <a:rPr lang="en-US" smtClean="0"/>
              <a:pPr>
                <a:defRPr/>
              </a:pPr>
              <a:t>26</a:t>
            </a:fld>
            <a:endParaRPr lang="en-US"/>
          </a:p>
        </p:txBody>
      </p:sp>
      <p:sp>
        <p:nvSpPr>
          <p:cNvPr id="10" name="TextBox 9"/>
          <p:cNvSpPr txBox="1"/>
          <p:nvPr/>
        </p:nvSpPr>
        <p:spPr>
          <a:xfrm>
            <a:off x="457200" y="2308491"/>
            <a:ext cx="8534400" cy="510909"/>
          </a:xfrm>
          <a:prstGeom prst="rect">
            <a:avLst/>
          </a:prstGeom>
          <a:noFill/>
        </p:spPr>
        <p:txBody>
          <a:bodyPr wrap="square" rtlCol="0">
            <a:spAutoFit/>
          </a:bodyPr>
          <a:lstStyle/>
          <a:p>
            <a:pPr lvl="0" algn="ctr">
              <a:lnSpc>
                <a:spcPct val="80000"/>
              </a:lnSpc>
            </a:pPr>
            <a:r>
              <a:rPr lang="en-US" b="1" dirty="0">
                <a:solidFill>
                  <a:prstClr val="black"/>
                </a:solidFill>
                <a:latin typeface="Calibri"/>
              </a:rPr>
              <a:t>Use the example </a:t>
            </a:r>
            <a:r>
              <a:rPr lang="en-US" b="1" dirty="0">
                <a:solidFill>
                  <a:prstClr val="black"/>
                </a:solidFill>
                <a:latin typeface="Calibri"/>
                <a:hlinkClick r:id="rId7" action="ppaction://hlinksldjump"/>
              </a:rPr>
              <a:t>poem</a:t>
            </a:r>
            <a:r>
              <a:rPr lang="en-US" b="1" dirty="0">
                <a:solidFill>
                  <a:prstClr val="black"/>
                </a:solidFill>
                <a:latin typeface="Calibri"/>
              </a:rPr>
              <a:t> to answer the following question.</a:t>
            </a:r>
          </a:p>
          <a:p>
            <a:pPr lvl="0" algn="ctr">
              <a:lnSpc>
                <a:spcPct val="80000"/>
              </a:lnSpc>
            </a:pPr>
            <a:r>
              <a:rPr lang="en-US" sz="1600" b="1" dirty="0">
                <a:solidFill>
                  <a:prstClr val="black"/>
                </a:solidFill>
                <a:latin typeface="Calibri"/>
              </a:rPr>
              <a:t>Click on the hyperlink to return to the full text.</a:t>
            </a:r>
          </a:p>
        </p:txBody>
      </p:sp>
      <p:cxnSp>
        <p:nvCxnSpPr>
          <p:cNvPr id="21" name="Straight Connector 20"/>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914400" y="4038600"/>
            <a:ext cx="7391400" cy="1569660"/>
          </a:xfrm>
          <a:prstGeom prst="rect">
            <a:avLst/>
          </a:prstGeom>
          <a:noFill/>
        </p:spPr>
        <p:txBody>
          <a:bodyPr wrap="square" rtlCol="0">
            <a:spAutoFit/>
          </a:bodyPr>
          <a:lstStyle/>
          <a:p>
            <a:r>
              <a:rPr lang="en-US" sz="2400" b="1" dirty="0">
                <a:latin typeface="+mn-lt"/>
              </a:rPr>
              <a:t>the small details the painter includes in the artwork</a:t>
            </a:r>
          </a:p>
          <a:p>
            <a:r>
              <a:rPr lang="en-US" sz="2400" b="1" dirty="0">
                <a:latin typeface="+mn-lt"/>
              </a:rPr>
              <a:t>the painter’s attitude toward his artwork</a:t>
            </a:r>
          </a:p>
          <a:p>
            <a:r>
              <a:rPr lang="en-US" sz="2400" b="1" dirty="0">
                <a:latin typeface="+mn-lt"/>
              </a:rPr>
              <a:t>the many layers the painter applies to the painting</a:t>
            </a:r>
          </a:p>
          <a:p>
            <a:r>
              <a:rPr lang="en-US" sz="2400" b="1" dirty="0">
                <a:latin typeface="+mn-lt"/>
              </a:rPr>
              <a:t>the painter’s need to first sketch the painting</a:t>
            </a:r>
          </a:p>
        </p:txBody>
      </p:sp>
      <p:sp>
        <p:nvSpPr>
          <p:cNvPr id="3" name="TextBox 2"/>
          <p:cNvSpPr txBox="1"/>
          <p:nvPr/>
        </p:nvSpPr>
        <p:spPr>
          <a:xfrm>
            <a:off x="399484" y="2971800"/>
            <a:ext cx="7848600" cy="830997"/>
          </a:xfrm>
          <a:prstGeom prst="rect">
            <a:avLst/>
          </a:prstGeom>
          <a:noFill/>
        </p:spPr>
        <p:txBody>
          <a:bodyPr wrap="square" rtlCol="0">
            <a:spAutoFit/>
          </a:bodyPr>
          <a:lstStyle/>
          <a:p>
            <a:r>
              <a:rPr lang="en-US" sz="2400" b="1" dirty="0">
                <a:latin typeface="+mn-lt"/>
              </a:rPr>
              <a:t>The poet repeats words and phrases throughout the poem most likely to emphasize—</a:t>
            </a:r>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cstate="print"/>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627929553"/>
      </p:ext>
    </p:extLst>
  </p:cSld>
  <p:clrMapOvr>
    <a:masterClrMapping/>
  </p:clrMapOvr>
  <p:transition spd="slow" advTm="3537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4"/>
                </p:tgtEl>
              </p:cMediaNode>
            </p:audio>
          </p:childTnLst>
        </p:cTn>
      </p:par>
    </p:tnLst>
    <p:bldLst>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6"/>
          <p:cNvSpPr>
            <a:spLocks noGrp="1"/>
          </p:cNvSpPr>
          <p:nvPr>
            <p:ph type="title"/>
          </p:nvPr>
        </p:nvSpPr>
        <p:spPr>
          <a:xfrm>
            <a:off x="304800" y="457200"/>
            <a:ext cx="8839200" cy="1143000"/>
          </a:xfrm>
        </p:spPr>
        <p:txBody>
          <a:bodyPr/>
          <a:lstStyle/>
          <a:p>
            <a:r>
              <a:rPr lang="en-US" altLang="en-US" sz="3200" b="1" dirty="0">
                <a:solidFill>
                  <a:srgbClr val="110076"/>
                </a:solidFill>
                <a:latin typeface="+mn-lt"/>
              </a:rPr>
              <a:t>More Suggested Practice for </a:t>
            </a:r>
            <a:br>
              <a:rPr lang="en-US" altLang="en-US" sz="3200" b="1" dirty="0">
                <a:solidFill>
                  <a:srgbClr val="110076"/>
                </a:solidFill>
                <a:latin typeface="+mn-lt"/>
              </a:rPr>
            </a:br>
            <a:r>
              <a:rPr lang="en-US" altLang="en-US" sz="3200" b="1" dirty="0">
                <a:solidFill>
                  <a:srgbClr val="110076"/>
                </a:solidFill>
                <a:latin typeface="+mn-lt"/>
              </a:rPr>
              <a:t>Figurative Language</a:t>
            </a:r>
          </a:p>
        </p:txBody>
      </p:sp>
      <p:sp>
        <p:nvSpPr>
          <p:cNvPr id="10243" name="Content Placeholder 12"/>
          <p:cNvSpPr>
            <a:spLocks noGrp="1"/>
          </p:cNvSpPr>
          <p:nvPr>
            <p:ph idx="1"/>
          </p:nvPr>
        </p:nvSpPr>
        <p:spPr>
          <a:xfrm>
            <a:off x="381000" y="1600200"/>
            <a:ext cx="8534400" cy="4343400"/>
          </a:xfrm>
        </p:spPr>
        <p:txBody>
          <a:bodyPr/>
          <a:lstStyle/>
          <a:p>
            <a:pPr marL="182880" indent="0">
              <a:buFont typeface="Arial" charset="0"/>
              <a:buNone/>
            </a:pPr>
            <a:r>
              <a:rPr lang="en-US" altLang="en-US" sz="2400" b="1" dirty="0"/>
              <a:t>Suggestions:</a:t>
            </a:r>
          </a:p>
          <a:p>
            <a:pPr marL="182880" indent="0">
              <a:buFont typeface="Arial" pitchFamily="34" charset="0"/>
              <a:buChar char="•"/>
            </a:pPr>
            <a:r>
              <a:rPr lang="en-US" altLang="en-US" sz="2400" b="1" dirty="0"/>
              <a:t>   The purpose of the figurative language is to suggest—</a:t>
            </a:r>
          </a:p>
          <a:p>
            <a:pPr marL="182880" indent="0">
              <a:buFont typeface="Arial" pitchFamily="34" charset="0"/>
              <a:buChar char="•"/>
            </a:pPr>
            <a:r>
              <a:rPr lang="en-US" altLang="en-US" sz="2400" b="1" dirty="0"/>
              <a:t>   Which sentence contains a simile?</a:t>
            </a:r>
          </a:p>
          <a:p>
            <a:pPr marL="182880" indent="0">
              <a:buFont typeface="Arial" pitchFamily="34" charset="0"/>
              <a:buChar char="•"/>
            </a:pPr>
            <a:r>
              <a:rPr lang="en-US" altLang="en-US" sz="2400" b="1" dirty="0"/>
              <a:t>   In this paragraph, the phrase ___ suggests that—</a:t>
            </a:r>
          </a:p>
          <a:p>
            <a:pPr marL="182880" indent="0">
              <a:buFont typeface="Arial" pitchFamily="34" charset="0"/>
              <a:buChar char="•"/>
            </a:pPr>
            <a:r>
              <a:rPr lang="en-US" altLang="en-US" sz="2400" b="1" dirty="0"/>
              <a:t>   The author’s word choice in section __ is best described as—</a:t>
            </a:r>
          </a:p>
          <a:p>
            <a:pPr marL="182880" indent="0">
              <a:buFont typeface="Arial" pitchFamily="34" charset="0"/>
              <a:buChar char="•"/>
            </a:pPr>
            <a:r>
              <a:rPr lang="en-US" altLang="en-US" sz="2400" b="1" dirty="0"/>
              <a:t>   The word choice in this sentence leads the reader to believe—</a:t>
            </a:r>
          </a:p>
          <a:p>
            <a:pPr marL="182880" indent="0">
              <a:buFont typeface="Arial" pitchFamily="34" charset="0"/>
              <a:buChar char="•"/>
            </a:pPr>
            <a:r>
              <a:rPr lang="en-US" altLang="en-US" sz="2400" b="1" dirty="0"/>
              <a:t>   In these lines, ___ is a symbol of—</a:t>
            </a:r>
          </a:p>
          <a:p>
            <a:pPr marL="182880" indent="0">
              <a:buNone/>
            </a:pPr>
            <a:endParaRPr lang="en-US" altLang="en-US" sz="2400" b="1" dirty="0"/>
          </a:p>
          <a:p>
            <a:pPr marL="182880" indent="0">
              <a:buNone/>
            </a:pPr>
            <a:endParaRPr lang="en-US" altLang="en-US" sz="2400" b="1" dirty="0"/>
          </a:p>
        </p:txBody>
      </p:sp>
      <p:sp>
        <p:nvSpPr>
          <p:cNvPr id="10244"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0245"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0246"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0247"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10248"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5"/>
          <p:cNvSpPr>
            <a:spLocks noGrp="1"/>
          </p:cNvSpPr>
          <p:nvPr>
            <p:ph type="sldNum" sz="quarter" idx="12"/>
          </p:nvPr>
        </p:nvSpPr>
        <p:spPr>
          <a:xfrm>
            <a:off x="533400" y="6324600"/>
            <a:ext cx="381000" cy="365125"/>
          </a:xfrm>
        </p:spPr>
        <p:txBody>
          <a:bodyPr/>
          <a:lstStyle/>
          <a:p>
            <a:pPr>
              <a:defRPr/>
            </a:pPr>
            <a:fld id="{E70575C0-D166-4C62-95AB-30299E73D2A5}" type="slidenum">
              <a:rPr lang="en-US" smtClean="0"/>
              <a:pPr>
                <a:defRPr/>
              </a:pPr>
              <a:t>27</a:t>
            </a:fld>
            <a:endParaRPr lang="en-US"/>
          </a:p>
        </p:txBody>
      </p:sp>
      <p:cxnSp>
        <p:nvCxnSpPr>
          <p:cNvPr id="15" name="Straight Connector 14"/>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Tree>
  </p:cSld>
  <p:clrMapOvr>
    <a:masterClrMapping/>
  </p:clrMapOvr>
  <p:transition spd="slow" advTm="2164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6"/>
          <p:cNvSpPr>
            <a:spLocks noGrp="1"/>
          </p:cNvSpPr>
          <p:nvPr>
            <p:ph type="title"/>
          </p:nvPr>
        </p:nvSpPr>
        <p:spPr>
          <a:xfrm>
            <a:off x="609600" y="304800"/>
            <a:ext cx="7924800" cy="1143000"/>
          </a:xfrm>
        </p:spPr>
        <p:txBody>
          <a:bodyPr/>
          <a:lstStyle/>
          <a:p>
            <a:r>
              <a:rPr lang="en-US" altLang="en-US" sz="3200" b="1" dirty="0">
                <a:solidFill>
                  <a:srgbClr val="110076"/>
                </a:solidFill>
              </a:rPr>
              <a:t>Drawing Conclusions and Making Inferences</a:t>
            </a:r>
          </a:p>
        </p:txBody>
      </p:sp>
      <p:sp>
        <p:nvSpPr>
          <p:cNvPr id="9220"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1"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3"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922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12"/>
          </p:nvPr>
        </p:nvSpPr>
        <p:spPr>
          <a:xfrm>
            <a:off x="457200" y="6492875"/>
            <a:ext cx="381000" cy="365125"/>
          </a:xfrm>
        </p:spPr>
        <p:txBody>
          <a:bodyPr/>
          <a:lstStyle/>
          <a:p>
            <a:pPr>
              <a:defRPr/>
            </a:pPr>
            <a:fld id="{E70575C0-D166-4C62-95AB-30299E73D2A5}" type="slidenum">
              <a:rPr lang="en-US" smtClean="0"/>
              <a:pPr>
                <a:defRPr/>
              </a:pPr>
              <a:t>28</a:t>
            </a:fld>
            <a:endParaRPr lang="en-US"/>
          </a:p>
        </p:txBody>
      </p:sp>
      <p:sp>
        <p:nvSpPr>
          <p:cNvPr id="10" name="TextBox 9"/>
          <p:cNvSpPr txBox="1"/>
          <p:nvPr/>
        </p:nvSpPr>
        <p:spPr>
          <a:xfrm>
            <a:off x="533400" y="1219200"/>
            <a:ext cx="8229600" cy="1446550"/>
          </a:xfrm>
          <a:prstGeom prst="rect">
            <a:avLst/>
          </a:prstGeom>
          <a:noFill/>
        </p:spPr>
        <p:txBody>
          <a:bodyPr wrap="square" rtlCol="0">
            <a:spAutoFit/>
          </a:bodyPr>
          <a:lstStyle/>
          <a:p>
            <a:r>
              <a:rPr lang="en-US" sz="2200" b="1" dirty="0">
                <a:solidFill>
                  <a:srgbClr val="7030A0"/>
                </a:solidFill>
                <a:latin typeface="+mn-lt"/>
              </a:rPr>
              <a:t>Students may need additional practice:</a:t>
            </a:r>
          </a:p>
          <a:p>
            <a:pPr>
              <a:buFont typeface="Arial" pitchFamily="34" charset="0"/>
              <a:buChar char="•"/>
            </a:pPr>
            <a:r>
              <a:rPr lang="en-US" sz="2200" b="1" dirty="0">
                <a:solidFill>
                  <a:srgbClr val="7030A0"/>
                </a:solidFill>
                <a:latin typeface="+mn-lt"/>
              </a:rPr>
              <a:t>   drawing conclusions about a text,</a:t>
            </a:r>
          </a:p>
          <a:p>
            <a:pPr>
              <a:buFont typeface="Arial" pitchFamily="34" charset="0"/>
              <a:buChar char="•"/>
            </a:pPr>
            <a:r>
              <a:rPr lang="en-US" sz="2200" b="1" dirty="0">
                <a:solidFill>
                  <a:srgbClr val="7030A0"/>
                </a:solidFill>
                <a:latin typeface="+mn-lt"/>
              </a:rPr>
              <a:t>   making inferences about a text, and</a:t>
            </a:r>
          </a:p>
          <a:p>
            <a:pPr>
              <a:buFont typeface="Arial" pitchFamily="34" charset="0"/>
              <a:buChar char="•"/>
            </a:pPr>
            <a:r>
              <a:rPr lang="en-US" sz="2200" b="1" dirty="0">
                <a:solidFill>
                  <a:srgbClr val="7030A0"/>
                </a:solidFill>
                <a:latin typeface="+mn-lt"/>
              </a:rPr>
              <a:t>   locating information to support conclusions and inferences. </a:t>
            </a:r>
          </a:p>
        </p:txBody>
      </p:sp>
      <p:sp>
        <p:nvSpPr>
          <p:cNvPr id="16" name="TextBox 15"/>
          <p:cNvSpPr txBox="1"/>
          <p:nvPr/>
        </p:nvSpPr>
        <p:spPr>
          <a:xfrm>
            <a:off x="521855" y="2823794"/>
            <a:ext cx="7543800" cy="3477875"/>
          </a:xfrm>
          <a:prstGeom prst="rect">
            <a:avLst/>
          </a:prstGeom>
          <a:noFill/>
        </p:spPr>
        <p:txBody>
          <a:bodyPr wrap="square" rtlCol="0">
            <a:spAutoFit/>
          </a:bodyPr>
          <a:lstStyle/>
          <a:p>
            <a:r>
              <a:rPr lang="en-US" sz="2000" b="1" dirty="0">
                <a:latin typeface="+mn-lt"/>
              </a:rPr>
              <a:t>Fiction Texts:</a:t>
            </a:r>
          </a:p>
          <a:p>
            <a:r>
              <a:rPr lang="en-US" sz="2000" b="1" dirty="0">
                <a:latin typeface="+mn-lt"/>
              </a:rPr>
              <a:t>SOL 6.5f and 7.5g) Use information in the text to draw conclusions and make inferences. </a:t>
            </a:r>
          </a:p>
          <a:p>
            <a:r>
              <a:rPr lang="en-US" sz="2000" b="1" dirty="0">
                <a:latin typeface="+mn-lt"/>
              </a:rPr>
              <a:t>SOL 8.5b) Make inferences and draw conclusions based on explicit and implied information using evidence from text as support.</a:t>
            </a:r>
          </a:p>
          <a:p>
            <a:endParaRPr lang="en-US" sz="2000" b="1" dirty="0">
              <a:latin typeface="+mn-lt"/>
            </a:endParaRPr>
          </a:p>
          <a:p>
            <a:r>
              <a:rPr lang="en-US" sz="2000" b="1" dirty="0">
                <a:latin typeface="+mn-lt"/>
              </a:rPr>
              <a:t>Nonfiction Texts:</a:t>
            </a:r>
          </a:p>
          <a:p>
            <a:r>
              <a:rPr lang="en-US" sz="2000" b="1" dirty="0">
                <a:latin typeface="+mn-lt"/>
              </a:rPr>
              <a:t>SOL 6.6e and 7.6d) Draw conclusions and make inferences based on explicit and implied information. </a:t>
            </a:r>
          </a:p>
          <a:p>
            <a:r>
              <a:rPr lang="en-US" sz="2000" b="1" dirty="0">
                <a:latin typeface="+mn-lt"/>
              </a:rPr>
              <a:t>SOL 8.6b) </a:t>
            </a:r>
            <a:r>
              <a:rPr lang="en-US" sz="2000" b="1" dirty="0">
                <a:solidFill>
                  <a:prstClr val="black"/>
                </a:solidFill>
                <a:latin typeface="+mn-lt"/>
              </a:rPr>
              <a:t>Make inferences and draw conclusions based on explicit and implied information using evidence from text as support.</a:t>
            </a:r>
            <a:endParaRPr lang="en-US" sz="2000" b="1" dirty="0">
              <a:latin typeface="+mn-lt"/>
            </a:endParaRPr>
          </a:p>
        </p:txBody>
      </p:sp>
      <p:cxnSp>
        <p:nvCxnSpPr>
          <p:cNvPr id="13" name="Straight Connector 12"/>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Tree>
  </p:cSld>
  <p:clrMapOvr>
    <a:masterClrMapping/>
  </p:clrMapOvr>
  <p:transition spd="slow" advTm="2981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609600" y="4419600"/>
            <a:ext cx="7620000" cy="7620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218" name="Title 6"/>
          <p:cNvSpPr>
            <a:spLocks noGrp="1"/>
          </p:cNvSpPr>
          <p:nvPr>
            <p:ph type="title"/>
          </p:nvPr>
        </p:nvSpPr>
        <p:spPr>
          <a:xfrm>
            <a:off x="609600" y="304800"/>
            <a:ext cx="7924800" cy="1143000"/>
          </a:xfrm>
        </p:spPr>
        <p:txBody>
          <a:bodyPr/>
          <a:lstStyle/>
          <a:p>
            <a:r>
              <a:rPr lang="en-US" altLang="en-US" sz="3200" b="1" dirty="0">
                <a:solidFill>
                  <a:srgbClr val="110076"/>
                </a:solidFill>
              </a:rPr>
              <a:t>Suggested Practice for </a:t>
            </a:r>
            <a:br>
              <a:rPr lang="en-US" altLang="en-US" sz="3200" b="1" dirty="0">
                <a:solidFill>
                  <a:srgbClr val="110076"/>
                </a:solidFill>
              </a:rPr>
            </a:br>
            <a:r>
              <a:rPr lang="en-US" altLang="en-US" sz="3200" b="1" dirty="0">
                <a:solidFill>
                  <a:srgbClr val="110076"/>
                </a:solidFill>
              </a:rPr>
              <a:t>Drawing Conclusions and Making Inferences</a:t>
            </a:r>
          </a:p>
        </p:txBody>
      </p:sp>
      <p:sp>
        <p:nvSpPr>
          <p:cNvPr id="13" name="Content Placeholder 12"/>
          <p:cNvSpPr>
            <a:spLocks noGrp="1"/>
          </p:cNvSpPr>
          <p:nvPr>
            <p:ph idx="1"/>
          </p:nvPr>
        </p:nvSpPr>
        <p:spPr>
          <a:xfrm>
            <a:off x="533400" y="1447800"/>
            <a:ext cx="7772400" cy="762000"/>
          </a:xfrm>
        </p:spPr>
        <p:txBody>
          <a:bodyPr/>
          <a:lstStyle/>
          <a:p>
            <a:pPr marL="0" indent="0">
              <a:buFont typeface="Arial" charset="0"/>
              <a:buNone/>
              <a:defRPr/>
            </a:pPr>
            <a:r>
              <a:rPr lang="en-US" sz="2400" b="1" dirty="0">
                <a:solidFill>
                  <a:srgbClr val="7030A0"/>
                </a:solidFill>
              </a:rPr>
              <a:t>Students may need additional practice drawing conclusions and making inferences.</a:t>
            </a:r>
          </a:p>
          <a:p>
            <a:pPr marL="0" indent="0">
              <a:buFont typeface="Arial" charset="0"/>
              <a:buNone/>
              <a:defRPr/>
            </a:pPr>
            <a:r>
              <a:rPr lang="en-US" sz="2100" b="1" dirty="0">
                <a:solidFill>
                  <a:srgbClr val="7030A0"/>
                </a:solidFill>
              </a:rPr>
              <a:t>	</a:t>
            </a:r>
          </a:p>
          <a:p>
            <a:pPr marL="0" indent="0">
              <a:buFont typeface="Arial" charset="0"/>
              <a:buNone/>
              <a:defRPr/>
            </a:pPr>
            <a:endParaRPr lang="en-US" sz="2100" b="1" dirty="0">
              <a:solidFill>
                <a:srgbClr val="7030A0"/>
              </a:solidFill>
            </a:endParaRPr>
          </a:p>
          <a:p>
            <a:pPr marL="0" indent="0">
              <a:buFont typeface="Arial" charset="0"/>
              <a:buNone/>
              <a:defRPr/>
            </a:pPr>
            <a:endParaRPr lang="en-US" sz="2100" b="1" dirty="0">
              <a:solidFill>
                <a:srgbClr val="7030A0"/>
              </a:solidFill>
            </a:endParaRPr>
          </a:p>
          <a:p>
            <a:pPr>
              <a:buFont typeface="Arial" charset="0"/>
              <a:buNone/>
              <a:defRPr/>
            </a:pPr>
            <a:endParaRPr lang="en-US" sz="2400" b="1" dirty="0">
              <a:solidFill>
                <a:srgbClr val="7030A0"/>
              </a:solidFill>
              <a:latin typeface="+mj-lt"/>
            </a:endParaRPr>
          </a:p>
        </p:txBody>
      </p:sp>
      <p:sp>
        <p:nvSpPr>
          <p:cNvPr id="9220"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1"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3"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922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12"/>
          </p:nvPr>
        </p:nvSpPr>
        <p:spPr>
          <a:xfrm>
            <a:off x="256308" y="6492875"/>
            <a:ext cx="381000" cy="365125"/>
          </a:xfrm>
        </p:spPr>
        <p:txBody>
          <a:bodyPr/>
          <a:lstStyle/>
          <a:p>
            <a:pPr>
              <a:defRPr/>
            </a:pPr>
            <a:fld id="{E70575C0-D166-4C62-95AB-30299E73D2A5}" type="slidenum">
              <a:rPr lang="en-US" smtClean="0"/>
              <a:pPr>
                <a:defRPr/>
              </a:pPr>
              <a:t>29</a:t>
            </a:fld>
            <a:endParaRPr lang="en-US" dirty="0"/>
          </a:p>
        </p:txBody>
      </p:sp>
      <p:sp>
        <p:nvSpPr>
          <p:cNvPr id="14" name="TextBox 13"/>
          <p:cNvSpPr txBox="1"/>
          <p:nvPr/>
        </p:nvSpPr>
        <p:spPr>
          <a:xfrm>
            <a:off x="544948" y="2381071"/>
            <a:ext cx="8229600" cy="1200329"/>
          </a:xfrm>
          <a:prstGeom prst="rect">
            <a:avLst/>
          </a:prstGeom>
          <a:noFill/>
        </p:spPr>
        <p:txBody>
          <a:bodyPr wrap="square" rtlCol="0">
            <a:spAutoFit/>
          </a:bodyPr>
          <a:lstStyle/>
          <a:p>
            <a:r>
              <a:rPr lang="en-US" sz="2400" b="1" dirty="0">
                <a:latin typeface="+mn-lt"/>
              </a:rPr>
              <a:t>Based on the “</a:t>
            </a:r>
            <a:r>
              <a:rPr lang="en-US" sz="2400" b="1" dirty="0">
                <a:latin typeface="+mn-lt"/>
                <a:hlinkClick r:id="rId7" action="ppaction://hlinksldjump"/>
              </a:rPr>
              <a:t>Safety and Stewardship for Geo-</a:t>
            </a:r>
            <a:r>
              <a:rPr lang="en-US" sz="2400" b="1" dirty="0" err="1">
                <a:latin typeface="+mn-lt"/>
                <a:hlinkClick r:id="rId7" action="ppaction://hlinksldjump"/>
              </a:rPr>
              <a:t>cachers</a:t>
            </a:r>
            <a:r>
              <a:rPr lang="en-US" sz="2400" b="1" dirty="0">
                <a:latin typeface="+mn-lt"/>
              </a:rPr>
              <a:t>” section of the website, which of these may the reader conclude about geocaching?</a:t>
            </a:r>
          </a:p>
        </p:txBody>
      </p:sp>
      <p:sp>
        <p:nvSpPr>
          <p:cNvPr id="16" name="TextBox 15"/>
          <p:cNvSpPr txBox="1"/>
          <p:nvPr/>
        </p:nvSpPr>
        <p:spPr>
          <a:xfrm>
            <a:off x="762000" y="3642479"/>
            <a:ext cx="7620000" cy="3139321"/>
          </a:xfrm>
          <a:prstGeom prst="rect">
            <a:avLst/>
          </a:prstGeom>
          <a:noFill/>
        </p:spPr>
        <p:txBody>
          <a:bodyPr wrap="square" rtlCol="0">
            <a:spAutoFit/>
          </a:bodyPr>
          <a:lstStyle/>
          <a:p>
            <a:r>
              <a:rPr lang="en-US" b="1" dirty="0">
                <a:latin typeface="+mn-lt"/>
              </a:rPr>
              <a:t>It is more important to notify the park staff about trash than to pick it up while geocaching.</a:t>
            </a:r>
          </a:p>
          <a:p>
            <a:endParaRPr lang="en-US" b="1" dirty="0">
              <a:latin typeface="+mn-lt"/>
            </a:endParaRPr>
          </a:p>
          <a:p>
            <a:r>
              <a:rPr lang="en-US" b="1" dirty="0">
                <a:latin typeface="+mn-lt"/>
              </a:rPr>
              <a:t>It is more important to protect the natural landscape than to search for a geocache. </a:t>
            </a:r>
          </a:p>
          <a:p>
            <a:endParaRPr lang="en-US" b="1" dirty="0">
              <a:latin typeface="+mn-lt"/>
            </a:endParaRPr>
          </a:p>
          <a:p>
            <a:r>
              <a:rPr lang="en-US" b="1" dirty="0">
                <a:latin typeface="+mn-lt"/>
              </a:rPr>
              <a:t>It is more important to follow signs than to pay attention to the paths while geocaching.</a:t>
            </a:r>
          </a:p>
          <a:p>
            <a:endParaRPr lang="en-US" b="1" dirty="0">
              <a:latin typeface="+mn-lt"/>
            </a:endParaRPr>
          </a:p>
          <a:p>
            <a:r>
              <a:rPr lang="en-US" b="1" dirty="0">
                <a:latin typeface="+mn-lt"/>
              </a:rPr>
              <a:t>It is more important to use existing trails than to use a GPS to</a:t>
            </a:r>
          </a:p>
          <a:p>
            <a:r>
              <a:rPr lang="en-US" b="1" dirty="0">
                <a:latin typeface="+mn-lt"/>
              </a:rPr>
              <a:t>find a geocache.</a:t>
            </a:r>
          </a:p>
        </p:txBody>
      </p:sp>
      <p:cxnSp>
        <p:nvCxnSpPr>
          <p:cNvPr id="18" name="Straight Connector 17"/>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3535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2"/>
                </p:tgtEl>
              </p:cMediaNode>
            </p:audio>
          </p:childTnLst>
        </p:cTn>
      </p:par>
    </p:tnLst>
    <p:bldLst>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6"/>
          <p:cNvSpPr>
            <a:spLocks noGrp="1"/>
          </p:cNvSpPr>
          <p:nvPr>
            <p:ph type="title"/>
          </p:nvPr>
        </p:nvSpPr>
        <p:spPr>
          <a:xfrm>
            <a:off x="304800" y="533400"/>
            <a:ext cx="8839200" cy="457200"/>
          </a:xfrm>
        </p:spPr>
        <p:txBody>
          <a:bodyPr/>
          <a:lstStyle/>
          <a:p>
            <a:r>
              <a:rPr lang="en-US" altLang="en-US" sz="3200" b="1" dirty="0">
                <a:solidFill>
                  <a:srgbClr val="110076"/>
                </a:solidFill>
              </a:rPr>
              <a:t>Example Fiction Selection</a:t>
            </a:r>
          </a:p>
        </p:txBody>
      </p:sp>
      <p:sp>
        <p:nvSpPr>
          <p:cNvPr id="17412"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7413"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7414"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7415"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17416"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4" name="Slide Number Placeholder 5"/>
          <p:cNvSpPr>
            <a:spLocks noGrp="1"/>
          </p:cNvSpPr>
          <p:nvPr>
            <p:ph type="sldNum" sz="quarter" idx="12"/>
          </p:nvPr>
        </p:nvSpPr>
        <p:spPr>
          <a:xfrm>
            <a:off x="533400" y="6324600"/>
            <a:ext cx="381000" cy="365125"/>
          </a:xfrm>
        </p:spPr>
        <p:txBody>
          <a:bodyPr/>
          <a:lstStyle/>
          <a:p>
            <a:pPr>
              <a:defRPr/>
            </a:pPr>
            <a:fld id="{E70575C0-D166-4C62-95AB-30299E73D2A5}" type="slidenum">
              <a:rPr lang="en-US" smtClean="0"/>
              <a:pPr>
                <a:defRPr/>
              </a:pPr>
              <a:t>3</a:t>
            </a:fld>
            <a:endParaRPr lang="en-US"/>
          </a:p>
        </p:txBody>
      </p:sp>
      <p:cxnSp>
        <p:nvCxnSpPr>
          <p:cNvPr id="11" name="Straight Connector 10"/>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12" name="TextBox 11"/>
          <p:cNvSpPr txBox="1">
            <a:spLocks noChangeArrowheads="1"/>
          </p:cNvSpPr>
          <p:nvPr/>
        </p:nvSpPr>
        <p:spPr bwMode="auto">
          <a:xfrm>
            <a:off x="3200400" y="6368256"/>
            <a:ext cx="2743200" cy="369888"/>
          </a:xfrm>
          <a:prstGeom prst="rect">
            <a:avLst/>
          </a:prstGeom>
          <a:noFill/>
          <a:ln w="9525">
            <a:noFill/>
            <a:miter lim="800000"/>
            <a:headEnd/>
            <a:tailEnd/>
          </a:ln>
        </p:spPr>
        <p:txBody>
          <a:bodyPr>
            <a:spAutoFit/>
          </a:bodyPr>
          <a:lstStyle/>
          <a:p>
            <a:pPr algn="ctr"/>
            <a:r>
              <a:rPr lang="en-US" b="1" dirty="0">
                <a:latin typeface="Calibri" pitchFamily="34" charset="0"/>
              </a:rPr>
              <a:t>(continued, next slide)</a:t>
            </a:r>
          </a:p>
        </p:txBody>
      </p:sp>
      <p:sp>
        <p:nvSpPr>
          <p:cNvPr id="17" name="TextBox 16"/>
          <p:cNvSpPr txBox="1"/>
          <p:nvPr/>
        </p:nvSpPr>
        <p:spPr>
          <a:xfrm>
            <a:off x="533400" y="1636216"/>
            <a:ext cx="8458200" cy="4493538"/>
          </a:xfrm>
          <a:prstGeom prst="rect">
            <a:avLst/>
          </a:prstGeom>
          <a:noFill/>
        </p:spPr>
        <p:txBody>
          <a:bodyPr wrap="square" rtlCol="0">
            <a:spAutoFit/>
          </a:bodyPr>
          <a:lstStyle/>
          <a:p>
            <a:r>
              <a:rPr lang="en-US" sz="2200" b="1" dirty="0">
                <a:latin typeface="+mn-lt"/>
              </a:rPr>
              <a:t>	The sun shone down for nearly a week on the secret garden. The Secret Garden was what Mary called it when she was thinking of it. She liked the name, and </a:t>
            </a:r>
            <a:r>
              <a:rPr lang="en-US" sz="2200" b="1" dirty="0">
                <a:latin typeface="+mn-lt"/>
                <a:hlinkClick r:id="rId6" action="ppaction://hlinksldjump"/>
              </a:rPr>
              <a:t>she liked still more the feeling that when its beautiful old walls shut her in no one knew where she was</a:t>
            </a:r>
            <a:r>
              <a:rPr lang="en-US" sz="2200" b="1" dirty="0">
                <a:latin typeface="+mn-lt"/>
              </a:rPr>
              <a:t>. It seemed almost like being shut out of the world in some fairy place. The few books she had read and liked had been fairy-story books, and she had read of secret gardens in some of the stories. Sometimes people went to sleep in them for a hundred years, which she had thought must be rather stupid. She had no intention of going to sleep, and, in fact, </a:t>
            </a:r>
            <a:r>
              <a:rPr lang="en-US" sz="2200" b="1" dirty="0">
                <a:latin typeface="+mn-lt"/>
                <a:hlinkClick r:id="rId7" action="ppaction://hlinksldjump"/>
              </a:rPr>
              <a:t>she was becoming wider awake</a:t>
            </a:r>
            <a:r>
              <a:rPr lang="en-US" sz="2200" b="1" dirty="0">
                <a:latin typeface="+mn-lt"/>
              </a:rPr>
              <a:t> every day which passed at </a:t>
            </a:r>
            <a:r>
              <a:rPr lang="en-US" sz="2200" b="1" dirty="0" err="1">
                <a:latin typeface="+mn-lt"/>
              </a:rPr>
              <a:t>Misselthwaite</a:t>
            </a:r>
            <a:r>
              <a:rPr lang="en-US" sz="2200" b="1" dirty="0">
                <a:latin typeface="+mn-lt"/>
              </a:rPr>
              <a:t>. </a:t>
            </a:r>
            <a:r>
              <a:rPr lang="en-US" sz="2200" b="1" dirty="0">
                <a:solidFill>
                  <a:prstClr val="black"/>
                </a:solidFill>
                <a:latin typeface="Calibri"/>
              </a:rPr>
              <a:t>She was beginning to like to be out of doors; she no longer hated the wind, but enjoyed it. She could run faster, and longer, and she could skip up to a hundred.</a:t>
            </a:r>
            <a:r>
              <a:rPr lang="en-US" sz="2200" b="1" dirty="0">
                <a:latin typeface="+mn-lt"/>
              </a:rPr>
              <a:t> </a:t>
            </a:r>
          </a:p>
        </p:txBody>
      </p:sp>
      <p:sp>
        <p:nvSpPr>
          <p:cNvPr id="13" name="TextBox 12"/>
          <p:cNvSpPr txBox="1"/>
          <p:nvPr/>
        </p:nvSpPr>
        <p:spPr>
          <a:xfrm>
            <a:off x="1143000" y="990600"/>
            <a:ext cx="6858000" cy="457200"/>
          </a:xfrm>
          <a:prstGeom prst="rect">
            <a:avLst/>
          </a:prstGeom>
          <a:noFill/>
        </p:spPr>
        <p:txBody>
          <a:bodyPr wrap="square" rtlCol="0">
            <a:spAutoFit/>
          </a:bodyPr>
          <a:lstStyle/>
          <a:p>
            <a:r>
              <a:rPr lang="en-US" sz="2400" b="1" dirty="0">
                <a:latin typeface="+mj-lt"/>
              </a:rPr>
              <a:t>from </a:t>
            </a:r>
            <a:r>
              <a:rPr lang="en-US" sz="2400" b="1" u="sng" dirty="0">
                <a:latin typeface="+mj-lt"/>
              </a:rPr>
              <a:t>The Secret Garden</a:t>
            </a:r>
            <a:r>
              <a:rPr lang="en-US" sz="2400" b="1" dirty="0">
                <a:latin typeface="+mj-lt"/>
              </a:rPr>
              <a:t> by Frances Hodgson Burnett</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cstate="print"/>
          <a:stretch>
            <a:fillRect/>
          </a:stretch>
        </p:blipFill>
        <p:spPr>
          <a:xfrm>
            <a:off x="8382000" y="6096000"/>
            <a:ext cx="609600" cy="609600"/>
          </a:xfrm>
          <a:prstGeom prst="rect">
            <a:avLst/>
          </a:prstGeom>
        </p:spPr>
      </p:pic>
    </p:spTree>
  </p:cSld>
  <p:clrMapOvr>
    <a:masterClrMapping/>
  </p:clrMapOvr>
  <p:transition spd="slow" advTm="892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457200" y="5791200"/>
            <a:ext cx="7010400" cy="4572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5" name="Rectangle 14"/>
          <p:cNvSpPr/>
          <p:nvPr/>
        </p:nvSpPr>
        <p:spPr>
          <a:xfrm>
            <a:off x="533400" y="2971800"/>
            <a:ext cx="7924800" cy="8382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218" name="Title 6"/>
          <p:cNvSpPr>
            <a:spLocks noGrp="1"/>
          </p:cNvSpPr>
          <p:nvPr>
            <p:ph type="title"/>
          </p:nvPr>
        </p:nvSpPr>
        <p:spPr>
          <a:xfrm>
            <a:off x="609600" y="304800"/>
            <a:ext cx="7924800" cy="1143000"/>
          </a:xfrm>
        </p:spPr>
        <p:txBody>
          <a:bodyPr/>
          <a:lstStyle/>
          <a:p>
            <a:r>
              <a:rPr lang="en-US" altLang="en-US" sz="3200" b="1" dirty="0">
                <a:solidFill>
                  <a:srgbClr val="110076"/>
                </a:solidFill>
              </a:rPr>
              <a:t>Suggested Practice for </a:t>
            </a:r>
            <a:br>
              <a:rPr lang="en-US" altLang="en-US" sz="3200" b="1" dirty="0">
                <a:solidFill>
                  <a:srgbClr val="110076"/>
                </a:solidFill>
              </a:rPr>
            </a:br>
            <a:r>
              <a:rPr lang="en-US" altLang="en-US" sz="3200" b="1" dirty="0">
                <a:solidFill>
                  <a:srgbClr val="110076"/>
                </a:solidFill>
              </a:rPr>
              <a:t>Drawing Conclusions and Making Inferences</a:t>
            </a:r>
          </a:p>
        </p:txBody>
      </p:sp>
      <p:sp>
        <p:nvSpPr>
          <p:cNvPr id="13" name="Content Placeholder 12"/>
          <p:cNvSpPr>
            <a:spLocks noGrp="1"/>
          </p:cNvSpPr>
          <p:nvPr>
            <p:ph idx="1"/>
          </p:nvPr>
        </p:nvSpPr>
        <p:spPr>
          <a:xfrm>
            <a:off x="487220" y="1447800"/>
            <a:ext cx="7772400" cy="762000"/>
          </a:xfrm>
        </p:spPr>
        <p:txBody>
          <a:bodyPr/>
          <a:lstStyle/>
          <a:p>
            <a:pPr marL="0" indent="0">
              <a:buFont typeface="Arial" charset="0"/>
              <a:buNone/>
              <a:defRPr/>
            </a:pPr>
            <a:r>
              <a:rPr lang="en-US" sz="2400" b="1" dirty="0">
                <a:solidFill>
                  <a:srgbClr val="7030A0"/>
                </a:solidFill>
              </a:rPr>
              <a:t>Students may need additional practice drawing conclusions and making inferences.</a:t>
            </a:r>
          </a:p>
        </p:txBody>
      </p:sp>
      <p:sp>
        <p:nvSpPr>
          <p:cNvPr id="9220"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1"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3"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922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12"/>
          </p:nvPr>
        </p:nvSpPr>
        <p:spPr>
          <a:xfrm>
            <a:off x="457200" y="6492875"/>
            <a:ext cx="381000" cy="365125"/>
          </a:xfrm>
        </p:spPr>
        <p:txBody>
          <a:bodyPr/>
          <a:lstStyle/>
          <a:p>
            <a:pPr>
              <a:defRPr/>
            </a:pPr>
            <a:fld id="{E70575C0-D166-4C62-95AB-30299E73D2A5}" type="slidenum">
              <a:rPr lang="en-US" smtClean="0"/>
              <a:pPr>
                <a:defRPr/>
              </a:pPr>
              <a:t>30</a:t>
            </a:fld>
            <a:endParaRPr lang="en-US"/>
          </a:p>
        </p:txBody>
      </p:sp>
      <p:sp>
        <p:nvSpPr>
          <p:cNvPr id="14" name="TextBox 13"/>
          <p:cNvSpPr txBox="1"/>
          <p:nvPr/>
        </p:nvSpPr>
        <p:spPr>
          <a:xfrm>
            <a:off x="466439" y="2286000"/>
            <a:ext cx="6934200" cy="461665"/>
          </a:xfrm>
          <a:prstGeom prst="rect">
            <a:avLst/>
          </a:prstGeom>
          <a:noFill/>
        </p:spPr>
        <p:txBody>
          <a:bodyPr wrap="square" rtlCol="0">
            <a:spAutoFit/>
          </a:bodyPr>
          <a:lstStyle/>
          <a:p>
            <a:r>
              <a:rPr lang="en-US" sz="2400" b="1" dirty="0">
                <a:latin typeface="+mn-lt"/>
              </a:rPr>
              <a:t>Read this sentence from </a:t>
            </a:r>
            <a:r>
              <a:rPr lang="en-US" sz="2400" b="1" dirty="0">
                <a:latin typeface="+mn-lt"/>
                <a:hlinkClick r:id="rId7" action="ppaction://hlinksldjump"/>
              </a:rPr>
              <a:t>A Mysterious Masterpiece</a:t>
            </a:r>
            <a:r>
              <a:rPr lang="en-US" sz="2400" b="1" dirty="0">
                <a:latin typeface="+mn-lt"/>
              </a:rPr>
              <a:t>.</a:t>
            </a:r>
          </a:p>
        </p:txBody>
      </p:sp>
      <p:sp>
        <p:nvSpPr>
          <p:cNvPr id="16" name="TextBox 15"/>
          <p:cNvSpPr txBox="1"/>
          <p:nvPr/>
        </p:nvSpPr>
        <p:spPr>
          <a:xfrm>
            <a:off x="457200" y="4678740"/>
            <a:ext cx="8763000" cy="1569660"/>
          </a:xfrm>
          <a:prstGeom prst="rect">
            <a:avLst/>
          </a:prstGeom>
          <a:noFill/>
        </p:spPr>
        <p:txBody>
          <a:bodyPr wrap="square" rtlCol="0">
            <a:spAutoFit/>
          </a:bodyPr>
          <a:lstStyle/>
          <a:p>
            <a:pPr lvl="0"/>
            <a:r>
              <a:rPr lang="en-US" sz="2400" b="1" dirty="0">
                <a:solidFill>
                  <a:prstClr val="black"/>
                </a:solidFill>
                <a:latin typeface="Calibri"/>
              </a:rPr>
              <a:t>the woman’s role as Mrs. Lincoln is more important than the fraud</a:t>
            </a:r>
          </a:p>
          <a:p>
            <a:pPr lvl="0"/>
            <a:r>
              <a:rPr lang="en-US" sz="2400" b="1" dirty="0">
                <a:solidFill>
                  <a:prstClr val="black"/>
                </a:solidFill>
                <a:latin typeface="Calibri"/>
              </a:rPr>
              <a:t>the woman is more similar to Mrs. Lincoln than people realize</a:t>
            </a:r>
            <a:endParaRPr lang="en-US" sz="2400" b="1" dirty="0">
              <a:latin typeface="+mn-lt"/>
            </a:endParaRPr>
          </a:p>
          <a:p>
            <a:r>
              <a:rPr lang="en-US" sz="2400" b="1" dirty="0">
                <a:latin typeface="+mn-lt"/>
              </a:rPr>
              <a:t>the woman’s unknown identity will eventually be discovered</a:t>
            </a:r>
          </a:p>
          <a:p>
            <a:r>
              <a:rPr lang="en-US" sz="2400" b="1" dirty="0">
                <a:latin typeface="+mn-lt"/>
              </a:rPr>
              <a:t>the woman will be remembered because of the fraud</a:t>
            </a:r>
          </a:p>
        </p:txBody>
      </p:sp>
      <p:cxnSp>
        <p:nvCxnSpPr>
          <p:cNvPr id="18" name="Straight Connector 17"/>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33400" y="2971800"/>
            <a:ext cx="8229600" cy="1107996"/>
          </a:xfrm>
          <a:prstGeom prst="rect">
            <a:avLst/>
          </a:prstGeom>
          <a:noFill/>
        </p:spPr>
        <p:txBody>
          <a:bodyPr wrap="square" rtlCol="0">
            <a:spAutoFit/>
          </a:bodyPr>
          <a:lstStyle/>
          <a:p>
            <a:r>
              <a:rPr lang="en-US" sz="2200" b="1" dirty="0">
                <a:latin typeface="+mn-lt"/>
              </a:rPr>
              <a:t>An unknown woman was able to play the role of a president’s wife for decades, and because of this her image may now endure. </a:t>
            </a:r>
          </a:p>
          <a:p>
            <a:endParaRPr lang="en-US" sz="2200" dirty="0">
              <a:latin typeface="+mn-lt"/>
            </a:endParaRPr>
          </a:p>
        </p:txBody>
      </p:sp>
      <p:sp>
        <p:nvSpPr>
          <p:cNvPr id="3" name="TextBox 2"/>
          <p:cNvSpPr txBox="1"/>
          <p:nvPr/>
        </p:nvSpPr>
        <p:spPr>
          <a:xfrm>
            <a:off x="464130" y="4135099"/>
            <a:ext cx="6968837" cy="461665"/>
          </a:xfrm>
          <a:prstGeom prst="rect">
            <a:avLst/>
          </a:prstGeom>
          <a:noFill/>
        </p:spPr>
        <p:txBody>
          <a:bodyPr wrap="square" rtlCol="0">
            <a:spAutoFit/>
          </a:bodyPr>
          <a:lstStyle/>
          <a:p>
            <a:r>
              <a:rPr lang="en-US" sz="2400" b="1" dirty="0">
                <a:latin typeface="+mn-lt"/>
              </a:rPr>
              <a:t>In this sentence, the author suggests that—</a:t>
            </a:r>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2366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4"/>
                </p:tgtEl>
              </p:cMediaNode>
            </p:audio>
          </p:childTnLst>
        </p:cTn>
      </p:par>
    </p:tnLst>
    <p:bldLst>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519525" y="4973787"/>
            <a:ext cx="7010400" cy="3810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218" name="Title 6"/>
          <p:cNvSpPr>
            <a:spLocks noGrp="1"/>
          </p:cNvSpPr>
          <p:nvPr>
            <p:ph type="title"/>
          </p:nvPr>
        </p:nvSpPr>
        <p:spPr>
          <a:xfrm>
            <a:off x="609600" y="304800"/>
            <a:ext cx="7924800" cy="1143000"/>
          </a:xfrm>
        </p:spPr>
        <p:txBody>
          <a:bodyPr/>
          <a:lstStyle/>
          <a:p>
            <a:r>
              <a:rPr lang="en-US" altLang="en-US" sz="3200" b="1" dirty="0">
                <a:solidFill>
                  <a:srgbClr val="110076"/>
                </a:solidFill>
              </a:rPr>
              <a:t>Suggested Practice for </a:t>
            </a:r>
            <a:br>
              <a:rPr lang="en-US" altLang="en-US" sz="3200" b="1" dirty="0">
                <a:solidFill>
                  <a:srgbClr val="110076"/>
                </a:solidFill>
              </a:rPr>
            </a:br>
            <a:r>
              <a:rPr lang="en-US" altLang="en-US" sz="3200" b="1" dirty="0">
                <a:solidFill>
                  <a:srgbClr val="110076"/>
                </a:solidFill>
              </a:rPr>
              <a:t>Drawing Conclusions and Making Inferences</a:t>
            </a:r>
          </a:p>
        </p:txBody>
      </p:sp>
      <p:sp>
        <p:nvSpPr>
          <p:cNvPr id="13" name="Content Placeholder 12"/>
          <p:cNvSpPr>
            <a:spLocks noGrp="1"/>
          </p:cNvSpPr>
          <p:nvPr>
            <p:ph idx="1"/>
          </p:nvPr>
        </p:nvSpPr>
        <p:spPr>
          <a:xfrm>
            <a:off x="533400" y="1447800"/>
            <a:ext cx="7772400" cy="762000"/>
          </a:xfrm>
        </p:spPr>
        <p:txBody>
          <a:bodyPr/>
          <a:lstStyle/>
          <a:p>
            <a:pPr marL="0" indent="0">
              <a:buFont typeface="Arial" charset="0"/>
              <a:buNone/>
              <a:defRPr/>
            </a:pPr>
            <a:r>
              <a:rPr lang="en-US" sz="2400" b="1" dirty="0">
                <a:solidFill>
                  <a:srgbClr val="7030A0"/>
                </a:solidFill>
              </a:rPr>
              <a:t>Students may need additional practice drawing conclusions and making inferences.</a:t>
            </a:r>
          </a:p>
          <a:p>
            <a:pPr marL="0" indent="0">
              <a:buFont typeface="Arial" charset="0"/>
              <a:buNone/>
              <a:defRPr/>
            </a:pPr>
            <a:r>
              <a:rPr lang="en-US" sz="2100" b="1" dirty="0">
                <a:solidFill>
                  <a:srgbClr val="0070C0"/>
                </a:solidFill>
              </a:rPr>
              <a:t>	</a:t>
            </a:r>
          </a:p>
          <a:p>
            <a:pPr marL="0" indent="0">
              <a:buFont typeface="Arial" charset="0"/>
              <a:buNone/>
              <a:defRPr/>
            </a:pPr>
            <a:endParaRPr lang="en-US" sz="2100" b="1" dirty="0">
              <a:solidFill>
                <a:srgbClr val="0070C0"/>
              </a:solidFill>
            </a:endParaRPr>
          </a:p>
          <a:p>
            <a:pPr marL="0" indent="0">
              <a:buFont typeface="Arial" charset="0"/>
              <a:buNone/>
              <a:defRPr/>
            </a:pPr>
            <a:endParaRPr lang="en-US" sz="2100" b="1" dirty="0">
              <a:solidFill>
                <a:srgbClr val="0070C0"/>
              </a:solidFill>
            </a:endParaRPr>
          </a:p>
          <a:p>
            <a:pPr>
              <a:buFont typeface="Arial" charset="0"/>
              <a:buNone/>
              <a:defRPr/>
            </a:pPr>
            <a:endParaRPr lang="en-US" sz="2400" b="1" dirty="0">
              <a:solidFill>
                <a:srgbClr val="0070C0"/>
              </a:solidFill>
              <a:latin typeface="+mj-lt"/>
            </a:endParaRPr>
          </a:p>
        </p:txBody>
      </p:sp>
      <p:sp>
        <p:nvSpPr>
          <p:cNvPr id="9220"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1"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3"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922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12"/>
          </p:nvPr>
        </p:nvSpPr>
        <p:spPr>
          <a:xfrm>
            <a:off x="457200" y="6492875"/>
            <a:ext cx="381000" cy="365125"/>
          </a:xfrm>
        </p:spPr>
        <p:txBody>
          <a:bodyPr/>
          <a:lstStyle/>
          <a:p>
            <a:pPr>
              <a:defRPr/>
            </a:pPr>
            <a:fld id="{E70575C0-D166-4C62-95AB-30299E73D2A5}" type="slidenum">
              <a:rPr lang="en-US" smtClean="0"/>
              <a:pPr>
                <a:defRPr/>
              </a:pPr>
              <a:t>31</a:t>
            </a:fld>
            <a:endParaRPr lang="en-US"/>
          </a:p>
        </p:txBody>
      </p:sp>
      <p:sp>
        <p:nvSpPr>
          <p:cNvPr id="16" name="TextBox 15"/>
          <p:cNvSpPr txBox="1"/>
          <p:nvPr/>
        </p:nvSpPr>
        <p:spPr>
          <a:xfrm>
            <a:off x="617680" y="3810000"/>
            <a:ext cx="8001000" cy="2308324"/>
          </a:xfrm>
          <a:prstGeom prst="rect">
            <a:avLst/>
          </a:prstGeom>
          <a:noFill/>
        </p:spPr>
        <p:txBody>
          <a:bodyPr wrap="square" rtlCol="0">
            <a:spAutoFit/>
          </a:bodyPr>
          <a:lstStyle/>
          <a:p>
            <a:r>
              <a:rPr lang="en-US" sz="2400" b="1" dirty="0">
                <a:latin typeface="+mn-lt"/>
              </a:rPr>
              <a:t>Artwork is best when there is secrecy about it. </a:t>
            </a:r>
          </a:p>
          <a:p>
            <a:r>
              <a:rPr lang="en-US" sz="2400" b="1" dirty="0">
                <a:latin typeface="+mn-lt"/>
              </a:rPr>
              <a:t>Painting portraits requires the most amount of time.</a:t>
            </a:r>
          </a:p>
          <a:p>
            <a:r>
              <a:rPr lang="en-US" sz="2400" b="1" dirty="0">
                <a:latin typeface="+mn-lt"/>
              </a:rPr>
              <a:t>Artists should work alone and use many colors. </a:t>
            </a:r>
          </a:p>
          <a:p>
            <a:r>
              <a:rPr lang="en-US" sz="2400" b="1" dirty="0">
                <a:latin typeface="+mn-lt"/>
              </a:rPr>
              <a:t>Layering paint is the best way to create a new image. </a:t>
            </a:r>
          </a:p>
          <a:p>
            <a:endParaRPr lang="en-US" sz="2400" b="1" dirty="0">
              <a:latin typeface="+mn-lt"/>
            </a:endParaRPr>
          </a:p>
          <a:p>
            <a:endParaRPr lang="en-US" sz="2400" b="1" dirty="0">
              <a:latin typeface="+mn-lt"/>
            </a:endParaRPr>
          </a:p>
        </p:txBody>
      </p:sp>
      <p:sp>
        <p:nvSpPr>
          <p:cNvPr id="19" name="TextBox 18"/>
          <p:cNvSpPr txBox="1"/>
          <p:nvPr/>
        </p:nvSpPr>
        <p:spPr>
          <a:xfrm>
            <a:off x="525320" y="2826602"/>
            <a:ext cx="7696200" cy="830997"/>
          </a:xfrm>
          <a:prstGeom prst="rect">
            <a:avLst/>
          </a:prstGeom>
          <a:noFill/>
        </p:spPr>
        <p:txBody>
          <a:bodyPr wrap="square" rtlCol="0">
            <a:spAutoFit/>
          </a:bodyPr>
          <a:lstStyle/>
          <a:p>
            <a:r>
              <a:rPr lang="en-US" sz="2400" b="1" dirty="0">
                <a:latin typeface="+mn-lt"/>
              </a:rPr>
              <a:t>With which statement would both the author of the </a:t>
            </a:r>
            <a:r>
              <a:rPr lang="en-US" sz="2400" b="1" dirty="0">
                <a:latin typeface="+mn-lt"/>
                <a:hlinkClick r:id="rId7" action="ppaction://hlinksldjump"/>
              </a:rPr>
              <a:t>article</a:t>
            </a:r>
            <a:r>
              <a:rPr lang="en-US" sz="2400" b="1" dirty="0">
                <a:latin typeface="+mn-lt"/>
              </a:rPr>
              <a:t> and the author of the </a:t>
            </a:r>
            <a:r>
              <a:rPr lang="en-US" sz="2400" b="1" dirty="0">
                <a:latin typeface="+mn-lt"/>
                <a:hlinkClick r:id="rId8" action="ppaction://hlinksldjump"/>
              </a:rPr>
              <a:t>poem</a:t>
            </a:r>
            <a:r>
              <a:rPr lang="en-US" sz="2400" b="1" dirty="0">
                <a:latin typeface="+mn-lt"/>
              </a:rPr>
              <a:t> agree?</a:t>
            </a:r>
            <a:endParaRPr lang="en-US" sz="2400" dirty="0">
              <a:latin typeface="+mn-lt"/>
            </a:endParaRPr>
          </a:p>
        </p:txBody>
      </p:sp>
      <p:cxnSp>
        <p:nvCxnSpPr>
          <p:cNvPr id="18" name="Straight Connector 17"/>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2523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2"/>
                </p:tgtEl>
              </p:cMediaNode>
            </p:audio>
          </p:childTnLst>
        </p:cTn>
      </p:par>
    </p:tnLst>
    <p:bldLst>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609600" y="3048000"/>
            <a:ext cx="7924800" cy="7620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218" name="Title 6"/>
          <p:cNvSpPr>
            <a:spLocks noGrp="1"/>
          </p:cNvSpPr>
          <p:nvPr>
            <p:ph type="title"/>
          </p:nvPr>
        </p:nvSpPr>
        <p:spPr>
          <a:xfrm>
            <a:off x="609600" y="304800"/>
            <a:ext cx="7924800" cy="1143000"/>
          </a:xfrm>
        </p:spPr>
        <p:txBody>
          <a:bodyPr/>
          <a:lstStyle/>
          <a:p>
            <a:r>
              <a:rPr lang="en-US" altLang="en-US" sz="3200" b="1" dirty="0">
                <a:solidFill>
                  <a:srgbClr val="110076"/>
                </a:solidFill>
              </a:rPr>
              <a:t>Suggested Practice for </a:t>
            </a:r>
            <a:br>
              <a:rPr lang="en-US" altLang="en-US" sz="3200" b="1" dirty="0">
                <a:solidFill>
                  <a:srgbClr val="110076"/>
                </a:solidFill>
              </a:rPr>
            </a:br>
            <a:r>
              <a:rPr lang="en-US" altLang="en-US" sz="3200" b="1" dirty="0">
                <a:solidFill>
                  <a:srgbClr val="110076"/>
                </a:solidFill>
              </a:rPr>
              <a:t>Drawing Conclusions and Making Inferences</a:t>
            </a:r>
          </a:p>
        </p:txBody>
      </p:sp>
      <p:sp>
        <p:nvSpPr>
          <p:cNvPr id="13" name="Content Placeholder 12"/>
          <p:cNvSpPr>
            <a:spLocks noGrp="1"/>
          </p:cNvSpPr>
          <p:nvPr>
            <p:ph idx="1"/>
          </p:nvPr>
        </p:nvSpPr>
        <p:spPr>
          <a:xfrm>
            <a:off x="533400" y="1447800"/>
            <a:ext cx="7772400" cy="762000"/>
          </a:xfrm>
        </p:spPr>
        <p:txBody>
          <a:bodyPr/>
          <a:lstStyle/>
          <a:p>
            <a:pPr marL="0" indent="0">
              <a:buFont typeface="Arial" charset="0"/>
              <a:buNone/>
              <a:defRPr/>
            </a:pPr>
            <a:r>
              <a:rPr lang="en-US" sz="2400" b="1" dirty="0">
                <a:solidFill>
                  <a:srgbClr val="7030A0"/>
                </a:solidFill>
              </a:rPr>
              <a:t>Students may need additional practice drawing conclusions and making inferences.</a:t>
            </a:r>
          </a:p>
          <a:p>
            <a:pPr marL="0" indent="0">
              <a:buFont typeface="Arial" charset="0"/>
              <a:buNone/>
              <a:defRPr/>
            </a:pPr>
            <a:r>
              <a:rPr lang="en-US" sz="2100" b="1" dirty="0">
                <a:solidFill>
                  <a:srgbClr val="0070C0"/>
                </a:solidFill>
              </a:rPr>
              <a:t>	</a:t>
            </a:r>
          </a:p>
          <a:p>
            <a:pPr marL="0" indent="0">
              <a:buFont typeface="Arial" charset="0"/>
              <a:buNone/>
              <a:defRPr/>
            </a:pPr>
            <a:endParaRPr lang="en-US" sz="2100" b="1" dirty="0">
              <a:solidFill>
                <a:srgbClr val="0070C0"/>
              </a:solidFill>
            </a:endParaRPr>
          </a:p>
          <a:p>
            <a:pPr marL="0" indent="0">
              <a:buFont typeface="Arial" charset="0"/>
              <a:buNone/>
              <a:defRPr/>
            </a:pPr>
            <a:endParaRPr lang="en-US" sz="2100" b="1" dirty="0">
              <a:solidFill>
                <a:srgbClr val="0070C0"/>
              </a:solidFill>
            </a:endParaRPr>
          </a:p>
          <a:p>
            <a:pPr>
              <a:buFont typeface="Arial" charset="0"/>
              <a:buNone/>
              <a:defRPr/>
            </a:pPr>
            <a:endParaRPr lang="en-US" sz="2400" b="1" dirty="0">
              <a:solidFill>
                <a:srgbClr val="0070C0"/>
              </a:solidFill>
              <a:latin typeface="+mj-lt"/>
            </a:endParaRPr>
          </a:p>
        </p:txBody>
      </p:sp>
      <p:sp>
        <p:nvSpPr>
          <p:cNvPr id="9220"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1"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3"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922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12"/>
          </p:nvPr>
        </p:nvSpPr>
        <p:spPr>
          <a:xfrm>
            <a:off x="457200" y="6492875"/>
            <a:ext cx="381000" cy="365125"/>
          </a:xfrm>
        </p:spPr>
        <p:txBody>
          <a:bodyPr/>
          <a:lstStyle/>
          <a:p>
            <a:pPr>
              <a:defRPr/>
            </a:pPr>
            <a:fld id="{E70575C0-D166-4C62-95AB-30299E73D2A5}" type="slidenum">
              <a:rPr lang="en-US" smtClean="0"/>
              <a:pPr>
                <a:defRPr/>
              </a:pPr>
              <a:t>32</a:t>
            </a:fld>
            <a:endParaRPr lang="en-US"/>
          </a:p>
        </p:txBody>
      </p:sp>
      <p:sp>
        <p:nvSpPr>
          <p:cNvPr id="16" name="TextBox 15"/>
          <p:cNvSpPr txBox="1"/>
          <p:nvPr/>
        </p:nvSpPr>
        <p:spPr>
          <a:xfrm>
            <a:off x="609600" y="3048000"/>
            <a:ext cx="8001000" cy="3139321"/>
          </a:xfrm>
          <a:prstGeom prst="rect">
            <a:avLst/>
          </a:prstGeom>
          <a:noFill/>
        </p:spPr>
        <p:txBody>
          <a:bodyPr wrap="square" rtlCol="0">
            <a:spAutoFit/>
          </a:bodyPr>
          <a:lstStyle/>
          <a:p>
            <a:r>
              <a:rPr lang="en-US" b="1" dirty="0">
                <a:latin typeface="+mn-lt"/>
              </a:rPr>
              <a:t>The article focuses on the effect of removing paint while the poem focuses on the effect of adding paint.</a:t>
            </a:r>
          </a:p>
          <a:p>
            <a:r>
              <a:rPr lang="en-US" b="1" dirty="0">
                <a:latin typeface="+mn-lt"/>
              </a:rPr>
              <a:t> </a:t>
            </a:r>
          </a:p>
          <a:p>
            <a:r>
              <a:rPr lang="en-US" b="1" dirty="0">
                <a:latin typeface="+mn-lt"/>
              </a:rPr>
              <a:t>The article explains the importance of displaying a painting while the poem explains the importance of working alone.</a:t>
            </a:r>
          </a:p>
          <a:p>
            <a:endParaRPr lang="en-US" b="1" dirty="0">
              <a:latin typeface="+mn-lt"/>
            </a:endParaRPr>
          </a:p>
          <a:p>
            <a:r>
              <a:rPr lang="en-US" b="1" dirty="0">
                <a:latin typeface="+mn-lt"/>
              </a:rPr>
              <a:t>The article shows the effect of telling a lie while the poem shows the effect of making a discovery.</a:t>
            </a:r>
          </a:p>
          <a:p>
            <a:endParaRPr lang="en-US" b="1" dirty="0">
              <a:latin typeface="+mn-lt"/>
            </a:endParaRPr>
          </a:p>
          <a:p>
            <a:r>
              <a:rPr lang="en-US" b="1" dirty="0">
                <a:latin typeface="+mn-lt"/>
              </a:rPr>
              <a:t>The article explains the problem of covering an original work while the poem  explains the problem with using too many colors.</a:t>
            </a:r>
          </a:p>
        </p:txBody>
      </p:sp>
      <p:sp>
        <p:nvSpPr>
          <p:cNvPr id="19" name="TextBox 18"/>
          <p:cNvSpPr txBox="1"/>
          <p:nvPr/>
        </p:nvSpPr>
        <p:spPr>
          <a:xfrm>
            <a:off x="577280" y="2438400"/>
            <a:ext cx="7391400" cy="461665"/>
          </a:xfrm>
          <a:prstGeom prst="rect">
            <a:avLst/>
          </a:prstGeom>
          <a:noFill/>
        </p:spPr>
        <p:txBody>
          <a:bodyPr wrap="square" rtlCol="0">
            <a:spAutoFit/>
          </a:bodyPr>
          <a:lstStyle/>
          <a:p>
            <a:r>
              <a:rPr lang="en-US" sz="2400" b="1" dirty="0">
                <a:latin typeface="+mn-lt"/>
              </a:rPr>
              <a:t>Which statement is true about the </a:t>
            </a:r>
            <a:r>
              <a:rPr lang="en-US" sz="2400" b="1" dirty="0">
                <a:latin typeface="+mn-lt"/>
                <a:hlinkClick r:id="rId7" action="ppaction://hlinksldjump"/>
              </a:rPr>
              <a:t>paired selection</a:t>
            </a:r>
            <a:r>
              <a:rPr lang="en-US" sz="2400" b="1" dirty="0">
                <a:latin typeface="+mn-lt"/>
              </a:rPr>
              <a:t>?</a:t>
            </a:r>
            <a:endParaRPr lang="en-US" sz="2400" dirty="0">
              <a:latin typeface="+mn-lt"/>
            </a:endParaRPr>
          </a:p>
        </p:txBody>
      </p:sp>
      <p:cxnSp>
        <p:nvCxnSpPr>
          <p:cNvPr id="18" name="Straight Connector 17"/>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cstate="print"/>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472349963"/>
      </p:ext>
    </p:extLst>
  </p:cSld>
  <p:clrMapOvr>
    <a:masterClrMapping/>
  </p:clrMapOvr>
  <p:transition spd="slow" advTm="3281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2"/>
                </p:tgtEl>
              </p:cMediaNode>
            </p:audio>
          </p:childTnLst>
        </p:cTn>
      </p:par>
    </p:tnLst>
    <p:bldLst>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6"/>
          <p:cNvSpPr>
            <a:spLocks noGrp="1"/>
          </p:cNvSpPr>
          <p:nvPr>
            <p:ph type="title"/>
          </p:nvPr>
        </p:nvSpPr>
        <p:spPr>
          <a:xfrm>
            <a:off x="304800" y="457200"/>
            <a:ext cx="8839200" cy="1143000"/>
          </a:xfrm>
        </p:spPr>
        <p:txBody>
          <a:bodyPr/>
          <a:lstStyle/>
          <a:p>
            <a:r>
              <a:rPr lang="en-US" altLang="en-US" sz="3200" b="1" dirty="0">
                <a:solidFill>
                  <a:srgbClr val="110076"/>
                </a:solidFill>
                <a:latin typeface="+mn-lt"/>
              </a:rPr>
              <a:t>More Suggested Practice for </a:t>
            </a:r>
            <a:br>
              <a:rPr lang="en-US" altLang="en-US" sz="3200" b="1" dirty="0">
                <a:solidFill>
                  <a:srgbClr val="110076"/>
                </a:solidFill>
                <a:latin typeface="+mn-lt"/>
              </a:rPr>
            </a:br>
            <a:r>
              <a:rPr lang="en-US" altLang="en-US" sz="3200" b="1" dirty="0">
                <a:solidFill>
                  <a:srgbClr val="110076"/>
                </a:solidFill>
                <a:latin typeface="+mn-lt"/>
              </a:rPr>
              <a:t>Drawing Conclusions and Making Inferences</a:t>
            </a:r>
          </a:p>
        </p:txBody>
      </p:sp>
      <p:sp>
        <p:nvSpPr>
          <p:cNvPr id="10243" name="Content Placeholder 12"/>
          <p:cNvSpPr>
            <a:spLocks noGrp="1"/>
          </p:cNvSpPr>
          <p:nvPr>
            <p:ph idx="1"/>
          </p:nvPr>
        </p:nvSpPr>
        <p:spPr>
          <a:xfrm>
            <a:off x="381000" y="1600200"/>
            <a:ext cx="8534400" cy="4343400"/>
          </a:xfrm>
        </p:spPr>
        <p:txBody>
          <a:bodyPr/>
          <a:lstStyle/>
          <a:p>
            <a:pPr marL="182880" indent="0">
              <a:buFont typeface="Arial" charset="0"/>
              <a:buNone/>
            </a:pPr>
            <a:r>
              <a:rPr lang="en-US" altLang="en-US" sz="2400" b="1" dirty="0"/>
              <a:t>Suggestions:</a:t>
            </a:r>
          </a:p>
          <a:p>
            <a:pPr marL="182880" indent="0">
              <a:buFont typeface="Arial" pitchFamily="34" charset="0"/>
              <a:buChar char="•"/>
            </a:pPr>
            <a:r>
              <a:rPr lang="en-US" altLang="en-US" sz="2400" b="1" dirty="0"/>
              <a:t>   Based on this information, what can the reader conclude </a:t>
            </a:r>
          </a:p>
          <a:p>
            <a:pPr marL="182880" indent="0">
              <a:buNone/>
            </a:pPr>
            <a:r>
              <a:rPr lang="en-US" altLang="en-US" sz="2400" b="1" dirty="0"/>
              <a:t>     about _____ ?</a:t>
            </a:r>
          </a:p>
          <a:p>
            <a:pPr marL="182880" indent="0">
              <a:buFont typeface="Arial" pitchFamily="34" charset="0"/>
              <a:buChar char="•"/>
            </a:pPr>
            <a:r>
              <a:rPr lang="en-US" altLang="en-US" sz="2400" b="1" dirty="0"/>
              <a:t>   Which two conclusions can the reader make about ___?</a:t>
            </a:r>
          </a:p>
          <a:p>
            <a:pPr marL="182880" indent="0">
              <a:buFont typeface="Arial" pitchFamily="34" charset="0"/>
              <a:buChar char="•"/>
            </a:pPr>
            <a:r>
              <a:rPr lang="en-US" altLang="en-US" sz="2400" b="1" dirty="0"/>
              <a:t>   After reading paragraph </a:t>
            </a:r>
            <a:r>
              <a:rPr lang="en-US" altLang="en-US" sz="2400" b="1" i="1" dirty="0"/>
              <a:t>___</a:t>
            </a:r>
            <a:r>
              <a:rPr lang="en-US" altLang="en-US" sz="2400" b="1" dirty="0"/>
              <a:t>, the reader can best infer that –</a:t>
            </a:r>
          </a:p>
          <a:p>
            <a:pPr marL="182880" indent="0">
              <a:buFont typeface="Arial" pitchFamily="34" charset="0"/>
              <a:buChar char="•"/>
            </a:pPr>
            <a:r>
              <a:rPr lang="en-US" altLang="en-US" sz="2400" b="1" dirty="0"/>
              <a:t>   What does the author suggest by including this paragraph? </a:t>
            </a:r>
          </a:p>
          <a:p>
            <a:pPr marL="182880" indent="0">
              <a:buFont typeface="Arial" pitchFamily="34" charset="0"/>
              <a:buChar char="•"/>
            </a:pPr>
            <a:r>
              <a:rPr lang="en-US" altLang="en-US" sz="2400" b="1" dirty="0"/>
              <a:t>   The author includes these sentences mainly to help the </a:t>
            </a:r>
          </a:p>
          <a:p>
            <a:pPr marL="182880" indent="0">
              <a:buNone/>
            </a:pPr>
            <a:r>
              <a:rPr lang="en-US" altLang="en-US" sz="2400" b="1" dirty="0"/>
              <a:t>     reader understand that –</a:t>
            </a:r>
          </a:p>
          <a:p>
            <a:pPr marL="182880" indent="0">
              <a:buNone/>
            </a:pPr>
            <a:endParaRPr lang="en-US" altLang="en-US" sz="2400" b="1" dirty="0"/>
          </a:p>
        </p:txBody>
      </p:sp>
      <p:sp>
        <p:nvSpPr>
          <p:cNvPr id="10244"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0245"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0246"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0247"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10248"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5"/>
          <p:cNvSpPr>
            <a:spLocks noGrp="1"/>
          </p:cNvSpPr>
          <p:nvPr>
            <p:ph type="sldNum" sz="quarter" idx="12"/>
          </p:nvPr>
        </p:nvSpPr>
        <p:spPr>
          <a:xfrm>
            <a:off x="533400" y="6324600"/>
            <a:ext cx="381000" cy="365125"/>
          </a:xfrm>
        </p:spPr>
        <p:txBody>
          <a:bodyPr/>
          <a:lstStyle/>
          <a:p>
            <a:pPr>
              <a:defRPr/>
            </a:pPr>
            <a:fld id="{E70575C0-D166-4C62-95AB-30299E73D2A5}" type="slidenum">
              <a:rPr lang="en-US" smtClean="0"/>
              <a:pPr>
                <a:defRPr/>
              </a:pPr>
              <a:t>33</a:t>
            </a:fld>
            <a:endParaRPr lang="en-US"/>
          </a:p>
        </p:txBody>
      </p:sp>
      <p:cxnSp>
        <p:nvCxnSpPr>
          <p:cNvPr id="15" name="Straight Connector 14"/>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Tree>
  </p:cSld>
  <p:clrMapOvr>
    <a:masterClrMapping/>
  </p:clrMapOvr>
  <p:transition spd="slow" advTm="2119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6"/>
          <p:cNvSpPr>
            <a:spLocks noGrp="1"/>
          </p:cNvSpPr>
          <p:nvPr>
            <p:ph type="title"/>
          </p:nvPr>
        </p:nvSpPr>
        <p:spPr>
          <a:xfrm>
            <a:off x="609600" y="304800"/>
            <a:ext cx="7924800" cy="1143000"/>
          </a:xfrm>
        </p:spPr>
        <p:txBody>
          <a:bodyPr/>
          <a:lstStyle/>
          <a:p>
            <a:r>
              <a:rPr lang="en-US" altLang="en-US" sz="3200" b="1" dirty="0">
                <a:solidFill>
                  <a:srgbClr val="110076"/>
                </a:solidFill>
              </a:rPr>
              <a:t>Plot Elements</a:t>
            </a:r>
          </a:p>
        </p:txBody>
      </p:sp>
      <p:sp>
        <p:nvSpPr>
          <p:cNvPr id="9220"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1"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3"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922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12"/>
          </p:nvPr>
        </p:nvSpPr>
        <p:spPr>
          <a:xfrm>
            <a:off x="457200" y="6492875"/>
            <a:ext cx="381000" cy="365125"/>
          </a:xfrm>
        </p:spPr>
        <p:txBody>
          <a:bodyPr/>
          <a:lstStyle/>
          <a:p>
            <a:pPr>
              <a:defRPr/>
            </a:pPr>
            <a:fld id="{E70575C0-D166-4C62-95AB-30299E73D2A5}" type="slidenum">
              <a:rPr lang="en-US" smtClean="0"/>
              <a:pPr>
                <a:defRPr/>
              </a:pPr>
              <a:t>34</a:t>
            </a:fld>
            <a:endParaRPr lang="en-US"/>
          </a:p>
        </p:txBody>
      </p:sp>
      <p:sp>
        <p:nvSpPr>
          <p:cNvPr id="10" name="TextBox 9"/>
          <p:cNvSpPr txBox="1"/>
          <p:nvPr/>
        </p:nvSpPr>
        <p:spPr>
          <a:xfrm>
            <a:off x="533400" y="1447800"/>
            <a:ext cx="8382000" cy="1446550"/>
          </a:xfrm>
          <a:prstGeom prst="rect">
            <a:avLst/>
          </a:prstGeom>
          <a:noFill/>
        </p:spPr>
        <p:txBody>
          <a:bodyPr wrap="square" rtlCol="0">
            <a:spAutoFit/>
          </a:bodyPr>
          <a:lstStyle/>
          <a:p>
            <a:r>
              <a:rPr lang="en-US" sz="2200" b="1" dirty="0">
                <a:solidFill>
                  <a:srgbClr val="7030A0"/>
                </a:solidFill>
                <a:latin typeface="+mn-lt"/>
              </a:rPr>
              <a:t>Students may need additional practice:</a:t>
            </a:r>
          </a:p>
          <a:p>
            <a:pPr marL="0" lvl="1">
              <a:buFont typeface="Arial"/>
              <a:buChar char="•"/>
            </a:pPr>
            <a:r>
              <a:rPr lang="en-US" sz="2200" b="1" dirty="0">
                <a:solidFill>
                  <a:srgbClr val="7030A0"/>
                </a:solidFill>
                <a:latin typeface="+mn-lt"/>
              </a:rPr>
              <a:t>   determining character traits or changes in a character’s attitude and</a:t>
            </a:r>
          </a:p>
          <a:p>
            <a:pPr marL="0" lvl="1">
              <a:buFont typeface="Arial"/>
              <a:buChar char="•"/>
            </a:pPr>
            <a:r>
              <a:rPr lang="en-US" sz="2200" b="1" dirty="0">
                <a:solidFill>
                  <a:srgbClr val="7030A0"/>
                </a:solidFill>
                <a:latin typeface="+mn-lt"/>
              </a:rPr>
              <a:t>   analyzing the effect of literary elements on the plot or conflict.</a:t>
            </a:r>
          </a:p>
          <a:p>
            <a:pPr marL="0" lvl="1"/>
            <a:endParaRPr lang="en-US" sz="2200" b="1" dirty="0">
              <a:solidFill>
                <a:srgbClr val="0070C0"/>
              </a:solidFill>
              <a:latin typeface="+mn-lt"/>
            </a:endParaRPr>
          </a:p>
        </p:txBody>
      </p:sp>
      <p:cxnSp>
        <p:nvCxnSpPr>
          <p:cNvPr id="13" name="Straight Connector 12"/>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61109" y="2894349"/>
            <a:ext cx="7543800" cy="2862322"/>
          </a:xfrm>
          <a:prstGeom prst="rect">
            <a:avLst/>
          </a:prstGeom>
          <a:noFill/>
        </p:spPr>
        <p:txBody>
          <a:bodyPr wrap="square" rtlCol="0">
            <a:spAutoFit/>
          </a:bodyPr>
          <a:lstStyle/>
          <a:p>
            <a:r>
              <a:rPr lang="en-US" sz="2000" b="1" dirty="0">
                <a:latin typeface="+mn-lt"/>
              </a:rPr>
              <a:t>Fiction Texts:</a:t>
            </a:r>
          </a:p>
          <a:p>
            <a:r>
              <a:rPr lang="en-US" sz="2000" b="1" dirty="0">
                <a:latin typeface="+mn-lt"/>
              </a:rPr>
              <a:t>SOL 6.5a) Identify elements of narrative structure, including setting, character, plot, conflict, and theme. </a:t>
            </a:r>
          </a:p>
          <a:p>
            <a:r>
              <a:rPr lang="en-US" sz="2000" b="1" dirty="0">
                <a:latin typeface="+mn-lt"/>
              </a:rPr>
              <a:t>SOL 6.5g) Explain how character and plot development are used in a selection to support a central conflict or story line. </a:t>
            </a:r>
          </a:p>
          <a:p>
            <a:r>
              <a:rPr lang="en-US" sz="2000" b="1" dirty="0">
                <a:latin typeface="+mn-lt"/>
              </a:rPr>
              <a:t>SOL 7.5a) </a:t>
            </a:r>
            <a:r>
              <a:rPr lang="en-US" sz="2000" b="1" dirty="0">
                <a:solidFill>
                  <a:prstClr val="black"/>
                </a:solidFill>
                <a:latin typeface="+mn-lt"/>
              </a:rPr>
              <a:t>Describe the elements of narrative structure, including setting, character, plot structure, theme, and conflict. </a:t>
            </a:r>
            <a:endParaRPr lang="en-US" sz="2000" b="1" dirty="0">
              <a:latin typeface="+mn-lt"/>
            </a:endParaRPr>
          </a:p>
          <a:p>
            <a:r>
              <a:rPr lang="en-US" sz="2000" b="1" dirty="0">
                <a:latin typeface="+mn-lt"/>
              </a:rPr>
              <a:t>SOL 8.5c) Explain how authors use characters, conflict, point of view, voice, and tone to create meaning. </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Tree>
  </p:cSld>
  <p:clrMapOvr>
    <a:masterClrMapping/>
  </p:clrMapOvr>
  <p:transition spd="slow" advTm="5362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57200" y="3505200"/>
            <a:ext cx="8229600" cy="6858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218" name="Title 6"/>
          <p:cNvSpPr>
            <a:spLocks noGrp="1"/>
          </p:cNvSpPr>
          <p:nvPr>
            <p:ph type="title"/>
          </p:nvPr>
        </p:nvSpPr>
        <p:spPr>
          <a:xfrm>
            <a:off x="609600" y="304800"/>
            <a:ext cx="7924800" cy="1143000"/>
          </a:xfrm>
        </p:spPr>
        <p:txBody>
          <a:bodyPr/>
          <a:lstStyle/>
          <a:p>
            <a:r>
              <a:rPr lang="en-US" altLang="en-US" sz="3200" b="1" dirty="0">
                <a:solidFill>
                  <a:srgbClr val="110076"/>
                </a:solidFill>
              </a:rPr>
              <a:t>Suggested Practice for Plot Elements</a:t>
            </a:r>
          </a:p>
        </p:txBody>
      </p:sp>
      <p:sp>
        <p:nvSpPr>
          <p:cNvPr id="13" name="Content Placeholder 12"/>
          <p:cNvSpPr>
            <a:spLocks noGrp="1"/>
          </p:cNvSpPr>
          <p:nvPr>
            <p:ph idx="1"/>
          </p:nvPr>
        </p:nvSpPr>
        <p:spPr>
          <a:xfrm>
            <a:off x="431804" y="1447800"/>
            <a:ext cx="8382000" cy="533400"/>
          </a:xfrm>
        </p:spPr>
        <p:txBody>
          <a:bodyPr/>
          <a:lstStyle/>
          <a:p>
            <a:pPr marL="0" indent="0">
              <a:buFont typeface="Arial" charset="0"/>
              <a:buNone/>
              <a:defRPr/>
            </a:pPr>
            <a:r>
              <a:rPr lang="en-US" sz="2400" b="1" dirty="0">
                <a:solidFill>
                  <a:srgbClr val="7030A0"/>
                </a:solidFill>
              </a:rPr>
              <a:t>Students may need additional practice analyzing language that reveals character traits.</a:t>
            </a:r>
          </a:p>
          <a:p>
            <a:pPr marL="0" indent="0">
              <a:buFont typeface="Arial" charset="0"/>
              <a:buNone/>
              <a:defRPr/>
            </a:pPr>
            <a:r>
              <a:rPr lang="en-US" sz="2100" b="1" dirty="0">
                <a:solidFill>
                  <a:srgbClr val="0070C0"/>
                </a:solidFill>
              </a:rPr>
              <a:t>	</a:t>
            </a:r>
          </a:p>
          <a:p>
            <a:pPr marL="0" indent="0">
              <a:buFont typeface="Arial" charset="0"/>
              <a:buNone/>
              <a:defRPr/>
            </a:pPr>
            <a:r>
              <a:rPr lang="en-US" sz="2100" b="1" dirty="0">
                <a:solidFill>
                  <a:srgbClr val="0070C0"/>
                </a:solidFill>
              </a:rPr>
              <a:t>	</a:t>
            </a:r>
          </a:p>
          <a:p>
            <a:pPr>
              <a:buFont typeface="Arial" charset="0"/>
              <a:buNone/>
              <a:defRPr/>
            </a:pPr>
            <a:endParaRPr lang="en-US" sz="2400" b="1" dirty="0">
              <a:solidFill>
                <a:srgbClr val="0070C0"/>
              </a:solidFill>
              <a:latin typeface="+mj-lt"/>
            </a:endParaRPr>
          </a:p>
        </p:txBody>
      </p:sp>
      <p:sp>
        <p:nvSpPr>
          <p:cNvPr id="9220"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1"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3"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922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6200" y="6063668"/>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12"/>
          </p:nvPr>
        </p:nvSpPr>
        <p:spPr>
          <a:xfrm>
            <a:off x="457200" y="6492875"/>
            <a:ext cx="381000" cy="365125"/>
          </a:xfrm>
        </p:spPr>
        <p:txBody>
          <a:bodyPr/>
          <a:lstStyle/>
          <a:p>
            <a:pPr>
              <a:defRPr/>
            </a:pPr>
            <a:fld id="{E70575C0-D166-4C62-95AB-30299E73D2A5}" type="slidenum">
              <a:rPr lang="en-US" smtClean="0"/>
              <a:pPr>
                <a:defRPr/>
              </a:pPr>
              <a:t>35</a:t>
            </a:fld>
            <a:endParaRPr lang="en-US"/>
          </a:p>
        </p:txBody>
      </p:sp>
      <p:sp>
        <p:nvSpPr>
          <p:cNvPr id="14" name="TextBox 13"/>
          <p:cNvSpPr txBox="1"/>
          <p:nvPr/>
        </p:nvSpPr>
        <p:spPr>
          <a:xfrm>
            <a:off x="1600200" y="2286000"/>
            <a:ext cx="5943600" cy="584775"/>
          </a:xfrm>
          <a:prstGeom prst="rect">
            <a:avLst/>
          </a:prstGeom>
          <a:noFill/>
        </p:spPr>
        <p:txBody>
          <a:bodyPr wrap="square" rtlCol="0">
            <a:spAutoFit/>
          </a:bodyPr>
          <a:lstStyle/>
          <a:p>
            <a:pPr algn="ctr"/>
            <a:r>
              <a:rPr lang="en-US" sz="1600" b="1" dirty="0">
                <a:latin typeface="+mn-lt"/>
              </a:rPr>
              <a:t>Use the example </a:t>
            </a:r>
            <a:r>
              <a:rPr lang="en-US" sz="1600" b="1" dirty="0">
                <a:latin typeface="+mn-lt"/>
                <a:hlinkClick r:id="rId7" action="ppaction://hlinksldjump"/>
              </a:rPr>
              <a:t>fiction</a:t>
            </a:r>
            <a:r>
              <a:rPr lang="en-US" sz="1600" b="1" dirty="0">
                <a:latin typeface="+mn-lt"/>
              </a:rPr>
              <a:t> selection to answer the following question.</a:t>
            </a:r>
          </a:p>
          <a:p>
            <a:pPr algn="ctr"/>
            <a:r>
              <a:rPr lang="en-US" sz="1600" b="1" dirty="0">
                <a:latin typeface="+mn-lt"/>
              </a:rPr>
              <a:t>Click on the hyperlink to return to the full text. </a:t>
            </a:r>
          </a:p>
        </p:txBody>
      </p:sp>
      <p:sp>
        <p:nvSpPr>
          <p:cNvPr id="16" name="TextBox 15"/>
          <p:cNvSpPr txBox="1"/>
          <p:nvPr/>
        </p:nvSpPr>
        <p:spPr>
          <a:xfrm>
            <a:off x="381000" y="3009781"/>
            <a:ext cx="8763000" cy="800219"/>
          </a:xfrm>
          <a:prstGeom prst="rect">
            <a:avLst/>
          </a:prstGeom>
          <a:noFill/>
        </p:spPr>
        <p:txBody>
          <a:bodyPr wrap="square" rtlCol="0">
            <a:spAutoFit/>
          </a:bodyPr>
          <a:lstStyle/>
          <a:p>
            <a:pPr>
              <a:buNone/>
            </a:pPr>
            <a:r>
              <a:rPr lang="en-US" sz="2200" b="1" dirty="0">
                <a:latin typeface="+mn-lt"/>
              </a:rPr>
              <a:t>Which phrase from the story best reveals Mary’s sense of independence?</a:t>
            </a:r>
          </a:p>
          <a:p>
            <a:pPr>
              <a:buNone/>
            </a:pPr>
            <a:endParaRPr lang="en-US" sz="2400" dirty="0">
              <a:latin typeface="+mn-lt"/>
            </a:endParaRPr>
          </a:p>
        </p:txBody>
      </p:sp>
      <p:sp>
        <p:nvSpPr>
          <p:cNvPr id="20" name="TextBox 19"/>
          <p:cNvSpPr txBox="1"/>
          <p:nvPr/>
        </p:nvSpPr>
        <p:spPr>
          <a:xfrm>
            <a:off x="533400" y="3261479"/>
            <a:ext cx="8305800" cy="3139321"/>
          </a:xfrm>
          <a:prstGeom prst="rect">
            <a:avLst/>
          </a:prstGeom>
          <a:noFill/>
        </p:spPr>
        <p:txBody>
          <a:bodyPr wrap="square" rtlCol="0">
            <a:spAutoFit/>
          </a:bodyPr>
          <a:lstStyle/>
          <a:p>
            <a:pPr lvl="0"/>
            <a:endParaRPr lang="en-US" b="1" dirty="0">
              <a:latin typeface="+mn-lt"/>
            </a:endParaRPr>
          </a:p>
          <a:p>
            <a:pPr lvl="0"/>
            <a:r>
              <a:rPr lang="en-US" b="1" dirty="0">
                <a:latin typeface="+mn-lt"/>
              </a:rPr>
              <a:t>…she liked still more the feeling that when its beautiful old walls shut her in no one knew where she was.</a:t>
            </a:r>
          </a:p>
          <a:p>
            <a:pPr lvl="0"/>
            <a:endParaRPr lang="en-US" b="1" dirty="0">
              <a:latin typeface="+mn-lt"/>
            </a:endParaRPr>
          </a:p>
          <a:p>
            <a:pPr lvl="0"/>
            <a:r>
              <a:rPr lang="en-US" b="1" dirty="0">
                <a:solidFill>
                  <a:prstClr val="black"/>
                </a:solidFill>
                <a:latin typeface="Calibri"/>
              </a:rPr>
              <a:t>…and now she had something interesting to be determined about, she was very much absorbed…</a:t>
            </a:r>
          </a:p>
          <a:p>
            <a:pPr lvl="0"/>
            <a:endParaRPr lang="en-US" b="1" dirty="0">
              <a:solidFill>
                <a:prstClr val="black"/>
              </a:solidFill>
              <a:latin typeface="Calibri"/>
            </a:endParaRPr>
          </a:p>
          <a:p>
            <a:pPr lvl="0"/>
            <a:r>
              <a:rPr lang="en-US" b="1" dirty="0">
                <a:solidFill>
                  <a:prstClr val="black"/>
                </a:solidFill>
                <a:latin typeface="Calibri"/>
              </a:rPr>
              <a:t>…only becoming more pleased with her work every hour instead of tiring of it.</a:t>
            </a:r>
          </a:p>
          <a:p>
            <a:pPr lvl="0"/>
            <a:endParaRPr lang="en-US" b="1" dirty="0">
              <a:solidFill>
                <a:prstClr val="black"/>
              </a:solidFill>
              <a:latin typeface="Calibri"/>
            </a:endParaRPr>
          </a:p>
          <a:p>
            <a:pPr lvl="0"/>
            <a:r>
              <a:rPr lang="en-US" b="1" dirty="0">
                <a:solidFill>
                  <a:prstClr val="black"/>
                </a:solidFill>
                <a:latin typeface="Calibri"/>
              </a:rPr>
              <a:t>She found many more of the sprouting pale green points than she had ever hoped…</a:t>
            </a:r>
            <a:endParaRPr lang="en-US" dirty="0">
              <a:solidFill>
                <a:prstClr val="black"/>
              </a:solidFill>
              <a:latin typeface="Calibri"/>
            </a:endParaRPr>
          </a:p>
          <a:p>
            <a:pPr lvl="0"/>
            <a:endParaRPr lang="en-US" b="1" dirty="0">
              <a:latin typeface="+mn-lt"/>
            </a:endParaRPr>
          </a:p>
        </p:txBody>
      </p:sp>
      <p:cxnSp>
        <p:nvCxnSpPr>
          <p:cNvPr id="19" name="Straight Connector 18"/>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04800" y="-15240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29785"/>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6"/>
                </p:tgtEl>
              </p:cMediaNode>
            </p:audio>
          </p:childTnLst>
        </p:cTn>
      </p:par>
    </p:tnLst>
    <p:bldLst>
      <p:bldP spid="1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990600" y="4343400"/>
            <a:ext cx="457200" cy="3810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218" name="Title 6"/>
          <p:cNvSpPr>
            <a:spLocks noGrp="1"/>
          </p:cNvSpPr>
          <p:nvPr>
            <p:ph type="title"/>
          </p:nvPr>
        </p:nvSpPr>
        <p:spPr>
          <a:xfrm>
            <a:off x="609600" y="304800"/>
            <a:ext cx="7924800" cy="1143000"/>
          </a:xfrm>
        </p:spPr>
        <p:txBody>
          <a:bodyPr/>
          <a:lstStyle/>
          <a:p>
            <a:r>
              <a:rPr lang="en-US" altLang="en-US" sz="3200" b="1" dirty="0">
                <a:solidFill>
                  <a:srgbClr val="110076"/>
                </a:solidFill>
              </a:rPr>
              <a:t>Suggested Practice for Plot Elements</a:t>
            </a:r>
          </a:p>
        </p:txBody>
      </p:sp>
      <p:sp>
        <p:nvSpPr>
          <p:cNvPr id="13" name="Content Placeholder 12"/>
          <p:cNvSpPr>
            <a:spLocks noGrp="1"/>
          </p:cNvSpPr>
          <p:nvPr>
            <p:ph idx="1"/>
          </p:nvPr>
        </p:nvSpPr>
        <p:spPr>
          <a:xfrm>
            <a:off x="457200" y="1371600"/>
            <a:ext cx="8610600" cy="914400"/>
          </a:xfrm>
        </p:spPr>
        <p:txBody>
          <a:bodyPr/>
          <a:lstStyle/>
          <a:p>
            <a:pPr marL="0" indent="0">
              <a:buFont typeface="Arial" charset="0"/>
              <a:buNone/>
              <a:defRPr/>
            </a:pPr>
            <a:r>
              <a:rPr lang="en-US" sz="2400" b="1" dirty="0">
                <a:solidFill>
                  <a:srgbClr val="7030A0"/>
                </a:solidFill>
              </a:rPr>
              <a:t>Students may need additional practice analyzing language that reveals character traits.</a:t>
            </a:r>
          </a:p>
          <a:p>
            <a:pPr marL="0" indent="0">
              <a:buFont typeface="Arial" charset="0"/>
              <a:buNone/>
              <a:defRPr/>
            </a:pPr>
            <a:r>
              <a:rPr lang="en-US" sz="2100" b="1" dirty="0">
                <a:solidFill>
                  <a:srgbClr val="0070C0"/>
                </a:solidFill>
              </a:rPr>
              <a:t>	</a:t>
            </a:r>
          </a:p>
          <a:p>
            <a:pPr marL="0" indent="0">
              <a:buFont typeface="Arial" charset="0"/>
              <a:buNone/>
              <a:defRPr/>
            </a:pPr>
            <a:r>
              <a:rPr lang="en-US" sz="2100" b="1" dirty="0">
                <a:solidFill>
                  <a:srgbClr val="0070C0"/>
                </a:solidFill>
              </a:rPr>
              <a:t>	</a:t>
            </a:r>
          </a:p>
          <a:p>
            <a:pPr>
              <a:buFont typeface="Arial" charset="0"/>
              <a:buNone/>
              <a:defRPr/>
            </a:pPr>
            <a:endParaRPr lang="en-US" sz="2400" b="1" dirty="0">
              <a:solidFill>
                <a:srgbClr val="0070C0"/>
              </a:solidFill>
              <a:latin typeface="+mj-lt"/>
            </a:endParaRPr>
          </a:p>
        </p:txBody>
      </p:sp>
      <p:sp>
        <p:nvSpPr>
          <p:cNvPr id="9220"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1"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3"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922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12"/>
          </p:nvPr>
        </p:nvSpPr>
        <p:spPr>
          <a:xfrm>
            <a:off x="457200" y="6492875"/>
            <a:ext cx="381000" cy="365125"/>
          </a:xfrm>
        </p:spPr>
        <p:txBody>
          <a:bodyPr/>
          <a:lstStyle/>
          <a:p>
            <a:pPr>
              <a:defRPr/>
            </a:pPr>
            <a:fld id="{E70575C0-D166-4C62-95AB-30299E73D2A5}" type="slidenum">
              <a:rPr lang="en-US" smtClean="0"/>
              <a:pPr>
                <a:defRPr/>
              </a:pPr>
              <a:t>36</a:t>
            </a:fld>
            <a:endParaRPr lang="en-US"/>
          </a:p>
        </p:txBody>
      </p:sp>
      <p:sp>
        <p:nvSpPr>
          <p:cNvPr id="14" name="TextBox 13"/>
          <p:cNvSpPr txBox="1"/>
          <p:nvPr/>
        </p:nvSpPr>
        <p:spPr>
          <a:xfrm>
            <a:off x="443352" y="2438400"/>
            <a:ext cx="7620000" cy="830997"/>
          </a:xfrm>
          <a:prstGeom prst="rect">
            <a:avLst/>
          </a:prstGeom>
          <a:noFill/>
        </p:spPr>
        <p:txBody>
          <a:bodyPr wrap="square" rtlCol="0">
            <a:spAutoFit/>
          </a:bodyPr>
          <a:lstStyle/>
          <a:p>
            <a:r>
              <a:rPr lang="en-US" sz="2400" b="1" dirty="0">
                <a:latin typeface="+mn-lt"/>
              </a:rPr>
              <a:t>Which stanza of the </a:t>
            </a:r>
            <a:r>
              <a:rPr lang="en-US" sz="2400" b="1" dirty="0">
                <a:latin typeface="+mn-lt"/>
                <a:hlinkClick r:id="rId7" action="ppaction://hlinksldjump"/>
              </a:rPr>
              <a:t>poem</a:t>
            </a:r>
            <a:r>
              <a:rPr lang="en-US" sz="2400" b="1" dirty="0">
                <a:latin typeface="+mn-lt"/>
              </a:rPr>
              <a:t> best supports the idea that the speaker is patient?</a:t>
            </a:r>
          </a:p>
        </p:txBody>
      </p:sp>
      <p:sp>
        <p:nvSpPr>
          <p:cNvPr id="16" name="TextBox 15"/>
          <p:cNvSpPr txBox="1"/>
          <p:nvPr/>
        </p:nvSpPr>
        <p:spPr>
          <a:xfrm>
            <a:off x="1066800" y="3581400"/>
            <a:ext cx="7696200" cy="2677656"/>
          </a:xfrm>
          <a:prstGeom prst="rect">
            <a:avLst/>
          </a:prstGeom>
          <a:noFill/>
        </p:spPr>
        <p:txBody>
          <a:bodyPr wrap="square" rtlCol="0">
            <a:spAutoFit/>
          </a:bodyPr>
          <a:lstStyle/>
          <a:p>
            <a:r>
              <a:rPr lang="en-US" sz="2400" b="1" dirty="0">
                <a:latin typeface="+mn-lt"/>
              </a:rPr>
              <a:t>1</a:t>
            </a:r>
          </a:p>
          <a:p>
            <a:r>
              <a:rPr lang="en-US" sz="2400" b="1" dirty="0">
                <a:latin typeface="+mn-lt"/>
              </a:rPr>
              <a:t>2</a:t>
            </a:r>
          </a:p>
          <a:p>
            <a:r>
              <a:rPr lang="en-US" sz="2400" b="1" dirty="0">
                <a:latin typeface="+mn-lt"/>
              </a:rPr>
              <a:t>3</a:t>
            </a:r>
          </a:p>
          <a:p>
            <a:r>
              <a:rPr lang="en-US" sz="2400" b="1" dirty="0">
                <a:latin typeface="+mn-lt"/>
              </a:rPr>
              <a:t>4</a:t>
            </a:r>
          </a:p>
          <a:p>
            <a:endParaRPr lang="en-US" sz="2400" b="1" dirty="0">
              <a:latin typeface="+mn-lt"/>
            </a:endParaRPr>
          </a:p>
          <a:p>
            <a:endParaRPr lang="en-US" sz="2400" b="1" dirty="0">
              <a:latin typeface="+mn-lt"/>
            </a:endParaRPr>
          </a:p>
          <a:p>
            <a:endParaRPr lang="en-US" sz="2400" b="1" dirty="0">
              <a:latin typeface="+mn-lt"/>
            </a:endParaRPr>
          </a:p>
        </p:txBody>
      </p:sp>
      <p:cxnSp>
        <p:nvCxnSpPr>
          <p:cNvPr id="18" name="Straight Connector 17"/>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2472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2"/>
                </p:tgtEl>
              </p:cMediaNode>
            </p:audio>
          </p:childTnLst>
        </p:cTn>
      </p:par>
    </p:tnLst>
    <p:bldLst>
      <p:bldP spid="1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1295400" y="3124200"/>
            <a:ext cx="4724400" cy="685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Rectangle 14"/>
          <p:cNvSpPr/>
          <p:nvPr/>
        </p:nvSpPr>
        <p:spPr>
          <a:xfrm>
            <a:off x="609600" y="4724400"/>
            <a:ext cx="6400800" cy="457200"/>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218" name="Title 6"/>
          <p:cNvSpPr>
            <a:spLocks noGrp="1"/>
          </p:cNvSpPr>
          <p:nvPr>
            <p:ph type="title"/>
          </p:nvPr>
        </p:nvSpPr>
        <p:spPr>
          <a:xfrm>
            <a:off x="609600" y="304800"/>
            <a:ext cx="7924800" cy="1143000"/>
          </a:xfrm>
        </p:spPr>
        <p:txBody>
          <a:bodyPr/>
          <a:lstStyle/>
          <a:p>
            <a:r>
              <a:rPr lang="en-US" altLang="en-US" sz="3200" b="1" dirty="0">
                <a:solidFill>
                  <a:srgbClr val="110076"/>
                </a:solidFill>
              </a:rPr>
              <a:t>Suggested Practice for Plot Elements</a:t>
            </a:r>
          </a:p>
        </p:txBody>
      </p:sp>
      <p:sp>
        <p:nvSpPr>
          <p:cNvPr id="13" name="Content Placeholder 12"/>
          <p:cNvSpPr>
            <a:spLocks noGrp="1"/>
          </p:cNvSpPr>
          <p:nvPr>
            <p:ph idx="1"/>
          </p:nvPr>
        </p:nvSpPr>
        <p:spPr>
          <a:xfrm>
            <a:off x="533400" y="1447800"/>
            <a:ext cx="8382000" cy="914400"/>
          </a:xfrm>
        </p:spPr>
        <p:txBody>
          <a:bodyPr/>
          <a:lstStyle/>
          <a:p>
            <a:pPr marL="0" indent="0">
              <a:buFont typeface="Arial" charset="0"/>
              <a:buNone/>
              <a:defRPr/>
            </a:pPr>
            <a:r>
              <a:rPr lang="en-US" sz="2400" b="1" dirty="0">
                <a:solidFill>
                  <a:srgbClr val="7030A0"/>
                </a:solidFill>
              </a:rPr>
              <a:t>Students may need additional practice identifying the effect that setting has on a story. </a:t>
            </a:r>
          </a:p>
          <a:p>
            <a:pPr marL="0" indent="0">
              <a:buFont typeface="Arial" charset="0"/>
              <a:buNone/>
              <a:defRPr/>
            </a:pPr>
            <a:r>
              <a:rPr lang="en-US" sz="2100" b="1" dirty="0">
                <a:solidFill>
                  <a:srgbClr val="0070C0"/>
                </a:solidFill>
              </a:rPr>
              <a:t>	</a:t>
            </a:r>
          </a:p>
          <a:p>
            <a:pPr marL="0" indent="0">
              <a:buFont typeface="Arial" charset="0"/>
              <a:buNone/>
              <a:defRPr/>
            </a:pPr>
            <a:r>
              <a:rPr lang="en-US" sz="2100" b="1" dirty="0">
                <a:solidFill>
                  <a:srgbClr val="0070C0"/>
                </a:solidFill>
              </a:rPr>
              <a:t>	</a:t>
            </a:r>
          </a:p>
          <a:p>
            <a:pPr>
              <a:buFont typeface="Arial" charset="0"/>
              <a:buNone/>
              <a:defRPr/>
            </a:pPr>
            <a:endParaRPr lang="en-US" sz="2400" b="1" dirty="0">
              <a:solidFill>
                <a:srgbClr val="0070C0"/>
              </a:solidFill>
              <a:latin typeface="+mj-lt"/>
            </a:endParaRPr>
          </a:p>
        </p:txBody>
      </p:sp>
      <p:sp>
        <p:nvSpPr>
          <p:cNvPr id="9220"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1"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3"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922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12"/>
          </p:nvPr>
        </p:nvSpPr>
        <p:spPr>
          <a:xfrm>
            <a:off x="457200" y="6492875"/>
            <a:ext cx="381000" cy="365125"/>
          </a:xfrm>
        </p:spPr>
        <p:txBody>
          <a:bodyPr/>
          <a:lstStyle/>
          <a:p>
            <a:pPr>
              <a:defRPr/>
            </a:pPr>
            <a:fld id="{E70575C0-D166-4C62-95AB-30299E73D2A5}" type="slidenum">
              <a:rPr lang="en-US" smtClean="0"/>
              <a:pPr>
                <a:defRPr/>
              </a:pPr>
              <a:t>37</a:t>
            </a:fld>
            <a:endParaRPr lang="en-US"/>
          </a:p>
        </p:txBody>
      </p:sp>
      <p:sp>
        <p:nvSpPr>
          <p:cNvPr id="14" name="TextBox 13"/>
          <p:cNvSpPr txBox="1"/>
          <p:nvPr/>
        </p:nvSpPr>
        <p:spPr>
          <a:xfrm>
            <a:off x="565732" y="2510135"/>
            <a:ext cx="6934200" cy="461665"/>
          </a:xfrm>
          <a:prstGeom prst="rect">
            <a:avLst/>
          </a:prstGeom>
          <a:noFill/>
        </p:spPr>
        <p:txBody>
          <a:bodyPr wrap="square" rtlCol="0">
            <a:spAutoFit/>
          </a:bodyPr>
          <a:lstStyle/>
          <a:p>
            <a:r>
              <a:rPr lang="en-US" sz="2400" b="1" dirty="0">
                <a:latin typeface="+mn-lt"/>
              </a:rPr>
              <a:t>Read this line from the </a:t>
            </a:r>
            <a:r>
              <a:rPr lang="en-US" sz="2400" b="1" dirty="0">
                <a:latin typeface="+mn-lt"/>
                <a:hlinkClick r:id="rId7" action="ppaction://hlinksldjump"/>
              </a:rPr>
              <a:t>poem</a:t>
            </a:r>
            <a:r>
              <a:rPr lang="en-US" sz="2400" b="1" dirty="0">
                <a:latin typeface="+mn-lt"/>
              </a:rPr>
              <a:t>.</a:t>
            </a:r>
          </a:p>
        </p:txBody>
      </p:sp>
      <p:sp>
        <p:nvSpPr>
          <p:cNvPr id="20" name="TextBox 19"/>
          <p:cNvSpPr txBox="1"/>
          <p:nvPr/>
        </p:nvSpPr>
        <p:spPr>
          <a:xfrm>
            <a:off x="533400" y="3810000"/>
            <a:ext cx="8305800" cy="830997"/>
          </a:xfrm>
          <a:prstGeom prst="rect">
            <a:avLst/>
          </a:prstGeom>
          <a:noFill/>
        </p:spPr>
        <p:txBody>
          <a:bodyPr wrap="square" rtlCol="0">
            <a:spAutoFit/>
          </a:bodyPr>
          <a:lstStyle/>
          <a:p>
            <a:pPr lvl="0"/>
            <a:r>
              <a:rPr lang="en-US" sz="2400" b="1" dirty="0">
                <a:solidFill>
                  <a:prstClr val="black"/>
                </a:solidFill>
                <a:latin typeface="Calibri"/>
              </a:rPr>
              <a:t>What does this information about the setting explain about the painter?</a:t>
            </a:r>
          </a:p>
        </p:txBody>
      </p:sp>
      <p:cxnSp>
        <p:nvCxnSpPr>
          <p:cNvPr id="16" name="Straight Connector 15"/>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371600" y="3200400"/>
            <a:ext cx="5334000" cy="430887"/>
          </a:xfrm>
          <a:prstGeom prst="rect">
            <a:avLst/>
          </a:prstGeom>
          <a:noFill/>
        </p:spPr>
        <p:txBody>
          <a:bodyPr wrap="square" rtlCol="0">
            <a:spAutoFit/>
          </a:bodyPr>
          <a:lstStyle/>
          <a:p>
            <a:r>
              <a:rPr lang="en-US" sz="2200" b="1" dirty="0">
                <a:latin typeface="+mn-lt"/>
              </a:rPr>
              <a:t>It has been hours. Or days. Or weeks.</a:t>
            </a:r>
          </a:p>
        </p:txBody>
      </p:sp>
      <p:sp>
        <p:nvSpPr>
          <p:cNvPr id="3" name="TextBox 2"/>
          <p:cNvSpPr txBox="1"/>
          <p:nvPr/>
        </p:nvSpPr>
        <p:spPr>
          <a:xfrm>
            <a:off x="609600" y="4724400"/>
            <a:ext cx="7848600" cy="2462212"/>
          </a:xfrm>
          <a:prstGeom prst="rect">
            <a:avLst/>
          </a:prstGeom>
          <a:noFill/>
        </p:spPr>
        <p:txBody>
          <a:bodyPr wrap="square" rtlCol="0">
            <a:spAutoFit/>
          </a:bodyPr>
          <a:lstStyle/>
          <a:p>
            <a:r>
              <a:rPr lang="en-US" sz="2200" b="1" dirty="0">
                <a:latin typeface="+mn-lt"/>
              </a:rPr>
              <a:t>He is more concerned with the process than the time.</a:t>
            </a:r>
          </a:p>
          <a:p>
            <a:r>
              <a:rPr lang="en-US" sz="2200" b="1" dirty="0">
                <a:latin typeface="+mn-lt"/>
              </a:rPr>
              <a:t>He has been working on the painting for longer than he thought.</a:t>
            </a:r>
          </a:p>
          <a:p>
            <a:r>
              <a:rPr lang="en-US" sz="2200" b="1" dirty="0">
                <a:latin typeface="+mn-lt"/>
              </a:rPr>
              <a:t>He has not noticed the sun rising again.</a:t>
            </a:r>
          </a:p>
          <a:p>
            <a:r>
              <a:rPr lang="en-US" sz="2200" b="1" dirty="0">
                <a:latin typeface="+mn-lt"/>
              </a:rPr>
              <a:t>He is not sure when he will finish </a:t>
            </a:r>
            <a:r>
              <a:rPr lang="en-US" sz="2200" b="1">
                <a:latin typeface="+mn-lt"/>
              </a:rPr>
              <a:t>the painting.</a:t>
            </a:r>
            <a:endParaRPr lang="en-US" sz="2200" b="1" dirty="0">
              <a:latin typeface="+mn-lt"/>
            </a:endParaRPr>
          </a:p>
          <a:p>
            <a:endParaRPr lang="en-US" sz="2200" b="1" dirty="0">
              <a:latin typeface="+mn-lt"/>
            </a:endParaRPr>
          </a:p>
          <a:p>
            <a:endParaRPr lang="en-US" sz="2200" b="1" dirty="0">
              <a:latin typeface="+mn-lt"/>
            </a:endParaRPr>
          </a:p>
          <a:p>
            <a:endParaRPr lang="en-US" sz="2200" b="1" dirty="0">
              <a:latin typeface="+mn-lt"/>
            </a:endParaRPr>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3080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4"/>
                </p:tgtEl>
              </p:cMediaNode>
            </p:audio>
          </p:childTnLst>
        </p:cTn>
      </p:par>
    </p:tnLst>
    <p:bldLst>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6"/>
          <p:cNvSpPr>
            <a:spLocks noGrp="1"/>
          </p:cNvSpPr>
          <p:nvPr>
            <p:ph type="title"/>
          </p:nvPr>
        </p:nvSpPr>
        <p:spPr>
          <a:xfrm>
            <a:off x="304800" y="304800"/>
            <a:ext cx="8839200" cy="1143000"/>
          </a:xfrm>
        </p:spPr>
        <p:txBody>
          <a:bodyPr/>
          <a:lstStyle/>
          <a:p>
            <a:r>
              <a:rPr lang="en-US" altLang="en-US" sz="3200" b="1" dirty="0">
                <a:solidFill>
                  <a:srgbClr val="110076"/>
                </a:solidFill>
              </a:rPr>
              <a:t>More Suggested Practice for Plot Elements—</a:t>
            </a:r>
            <a:br>
              <a:rPr lang="en-US" altLang="en-US" sz="3200" b="1" dirty="0">
                <a:solidFill>
                  <a:srgbClr val="110076"/>
                </a:solidFill>
              </a:rPr>
            </a:br>
            <a:r>
              <a:rPr lang="en-US" altLang="en-US" sz="3200" b="1" dirty="0">
                <a:solidFill>
                  <a:srgbClr val="110076"/>
                </a:solidFill>
              </a:rPr>
              <a:t>Including Character, Setting, and Conflict</a:t>
            </a:r>
          </a:p>
        </p:txBody>
      </p:sp>
      <p:sp>
        <p:nvSpPr>
          <p:cNvPr id="13" name="Content Placeholder 12"/>
          <p:cNvSpPr>
            <a:spLocks noGrp="1"/>
          </p:cNvSpPr>
          <p:nvPr>
            <p:ph idx="1"/>
          </p:nvPr>
        </p:nvSpPr>
        <p:spPr>
          <a:xfrm>
            <a:off x="381000" y="1524000"/>
            <a:ext cx="8382000" cy="4495800"/>
          </a:xfrm>
        </p:spPr>
        <p:txBody>
          <a:bodyPr/>
          <a:lstStyle/>
          <a:p>
            <a:pPr marL="182880" indent="0">
              <a:spcBef>
                <a:spcPts val="576"/>
              </a:spcBef>
              <a:buNone/>
            </a:pPr>
            <a:r>
              <a:rPr lang="en-US" sz="2400" b="1" dirty="0"/>
              <a:t>Suggestions:</a:t>
            </a:r>
          </a:p>
          <a:p>
            <a:pPr marL="182880">
              <a:spcBef>
                <a:spcPts val="576"/>
              </a:spcBef>
              <a:defRPr/>
            </a:pPr>
            <a:r>
              <a:rPr lang="en-US" sz="2400" b="1" dirty="0"/>
              <a:t>Which detail about the setting is most important to the story?</a:t>
            </a:r>
          </a:p>
          <a:p>
            <a:pPr marL="182880">
              <a:spcBef>
                <a:spcPts val="576"/>
              </a:spcBef>
              <a:defRPr/>
            </a:pPr>
            <a:r>
              <a:rPr lang="en-US" sz="2400" b="1" dirty="0"/>
              <a:t>The author includes information about the character in  </a:t>
            </a:r>
          </a:p>
          <a:p>
            <a:pPr marL="182880">
              <a:spcBef>
                <a:spcPts val="576"/>
              </a:spcBef>
              <a:buNone/>
              <a:defRPr/>
            </a:pPr>
            <a:r>
              <a:rPr lang="en-US" sz="2400" b="1" dirty="0"/>
              <a:t>     paragraphs __ and __ so the reader understands—</a:t>
            </a:r>
          </a:p>
          <a:p>
            <a:pPr marL="182880">
              <a:spcBef>
                <a:spcPts val="576"/>
              </a:spcBef>
              <a:defRPr/>
            </a:pPr>
            <a:r>
              <a:rPr lang="en-US" altLang="en-US" sz="2400" b="1" dirty="0"/>
              <a:t>Why does the author include paragraph __ ?</a:t>
            </a:r>
          </a:p>
          <a:p>
            <a:pPr marL="182880">
              <a:spcBef>
                <a:spcPts val="576"/>
              </a:spcBef>
              <a:defRPr/>
            </a:pPr>
            <a:r>
              <a:rPr lang="en-US" altLang="en-US" sz="2400" b="1" dirty="0"/>
              <a:t>Which paragraph best shows the main conflict of the story?</a:t>
            </a:r>
          </a:p>
          <a:p>
            <a:pPr marL="182880">
              <a:spcBef>
                <a:spcPts val="576"/>
              </a:spcBef>
              <a:defRPr/>
            </a:pPr>
            <a:r>
              <a:rPr lang="en-US" altLang="en-US" sz="2400" b="1" dirty="0"/>
              <a:t>The main character’s conflict is mostly with –</a:t>
            </a:r>
          </a:p>
          <a:p>
            <a:pPr marL="182880">
              <a:spcBef>
                <a:spcPts val="576"/>
              </a:spcBef>
              <a:defRPr/>
            </a:pPr>
            <a:r>
              <a:rPr lang="en-US" altLang="en-US" sz="2400" b="1" dirty="0"/>
              <a:t>The character’s actions suggest that she is—</a:t>
            </a:r>
          </a:p>
          <a:p>
            <a:pPr marL="182880">
              <a:spcBef>
                <a:spcPts val="576"/>
              </a:spcBef>
              <a:defRPr/>
            </a:pPr>
            <a:r>
              <a:rPr lang="en-US" altLang="en-US" sz="2400" b="1" dirty="0"/>
              <a:t>What most influenced the character’s feelings?</a:t>
            </a:r>
          </a:p>
          <a:p>
            <a:pPr marL="182880">
              <a:spcBef>
                <a:spcPts val="576"/>
              </a:spcBef>
              <a:defRPr/>
            </a:pPr>
            <a:r>
              <a:rPr lang="en-US" altLang="en-US" sz="2400" b="1" dirty="0"/>
              <a:t>How does the character feel at the beginning of the story?</a:t>
            </a:r>
          </a:p>
          <a:p>
            <a:pPr marL="182880">
              <a:spcBef>
                <a:spcPts val="576"/>
              </a:spcBef>
              <a:buNone/>
              <a:defRPr/>
            </a:pPr>
            <a:endParaRPr lang="en-US" altLang="en-US" sz="2400" b="1" dirty="0"/>
          </a:p>
          <a:p>
            <a:pPr marL="0">
              <a:lnSpc>
                <a:spcPct val="150000"/>
              </a:lnSpc>
              <a:spcBef>
                <a:spcPts val="0"/>
              </a:spcBef>
              <a:buNone/>
              <a:defRPr/>
            </a:pPr>
            <a:endParaRPr lang="en-US" altLang="en-US" sz="2400" b="1" dirty="0"/>
          </a:p>
          <a:p>
            <a:pPr marL="0">
              <a:lnSpc>
                <a:spcPct val="150000"/>
              </a:lnSpc>
              <a:spcBef>
                <a:spcPts val="0"/>
              </a:spcBef>
              <a:defRPr/>
            </a:pPr>
            <a:endParaRPr lang="en-US" sz="2400" b="1" dirty="0"/>
          </a:p>
          <a:p>
            <a:pPr marL="0">
              <a:spcBef>
                <a:spcPts val="0"/>
              </a:spcBef>
              <a:defRPr/>
            </a:pPr>
            <a:endParaRPr lang="en-US" sz="2400" b="1" dirty="0"/>
          </a:p>
          <a:p>
            <a:pPr marL="0">
              <a:spcBef>
                <a:spcPts val="0"/>
              </a:spcBef>
              <a:defRPr/>
            </a:pPr>
            <a:endParaRPr lang="en-US" sz="2400" b="1" dirty="0"/>
          </a:p>
          <a:p>
            <a:pPr marL="182880" indent="0">
              <a:lnSpc>
                <a:spcPct val="150000"/>
              </a:lnSpc>
              <a:buNone/>
            </a:pPr>
            <a:endParaRPr lang="en-US" sz="2000" b="1" dirty="0"/>
          </a:p>
        </p:txBody>
      </p:sp>
      <p:sp>
        <p:nvSpPr>
          <p:cNvPr id="19460"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9461"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9462" name="Rectangle 8"/>
          <p:cNvSpPr>
            <a:spLocks noChangeArrowheads="1"/>
          </p:cNvSpPr>
          <p:nvPr/>
        </p:nvSpPr>
        <p:spPr bwMode="auto">
          <a:xfrm>
            <a:off x="0" y="838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9463"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1946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5"/>
          <p:cNvSpPr>
            <a:spLocks noGrp="1"/>
          </p:cNvSpPr>
          <p:nvPr>
            <p:ph type="sldNum" sz="quarter" idx="12"/>
          </p:nvPr>
        </p:nvSpPr>
        <p:spPr>
          <a:xfrm>
            <a:off x="533400" y="6324600"/>
            <a:ext cx="381000" cy="365125"/>
          </a:xfrm>
        </p:spPr>
        <p:txBody>
          <a:bodyPr/>
          <a:lstStyle/>
          <a:p>
            <a:pPr>
              <a:defRPr/>
            </a:pPr>
            <a:fld id="{E70575C0-D166-4C62-95AB-30299E73D2A5}" type="slidenum">
              <a:rPr lang="en-US" smtClean="0"/>
              <a:pPr>
                <a:defRPr/>
              </a:pPr>
              <a:t>38</a:t>
            </a:fld>
            <a:endParaRPr lang="en-US"/>
          </a:p>
        </p:txBody>
      </p:sp>
      <p:cxnSp>
        <p:nvCxnSpPr>
          <p:cNvPr id="15" name="Straight Connector 14"/>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1609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6"/>
          <p:cNvSpPr>
            <a:spLocks noGrp="1"/>
          </p:cNvSpPr>
          <p:nvPr>
            <p:ph type="title"/>
          </p:nvPr>
        </p:nvSpPr>
        <p:spPr>
          <a:xfrm>
            <a:off x="609600" y="304800"/>
            <a:ext cx="7924800" cy="1143000"/>
          </a:xfrm>
        </p:spPr>
        <p:txBody>
          <a:bodyPr/>
          <a:lstStyle/>
          <a:p>
            <a:r>
              <a:rPr lang="en-US" altLang="en-US" sz="3200" b="1" dirty="0">
                <a:solidFill>
                  <a:srgbClr val="110076"/>
                </a:solidFill>
              </a:rPr>
              <a:t>Cause and Effect</a:t>
            </a:r>
          </a:p>
        </p:txBody>
      </p:sp>
      <p:sp>
        <p:nvSpPr>
          <p:cNvPr id="9220"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1"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3"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922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12"/>
          </p:nvPr>
        </p:nvSpPr>
        <p:spPr>
          <a:xfrm>
            <a:off x="457200" y="6492875"/>
            <a:ext cx="381000" cy="365125"/>
          </a:xfrm>
        </p:spPr>
        <p:txBody>
          <a:bodyPr/>
          <a:lstStyle/>
          <a:p>
            <a:pPr>
              <a:defRPr/>
            </a:pPr>
            <a:fld id="{E70575C0-D166-4C62-95AB-30299E73D2A5}" type="slidenum">
              <a:rPr lang="en-US" smtClean="0"/>
              <a:pPr>
                <a:defRPr/>
              </a:pPr>
              <a:t>39</a:t>
            </a:fld>
            <a:endParaRPr lang="en-US"/>
          </a:p>
        </p:txBody>
      </p:sp>
      <p:sp>
        <p:nvSpPr>
          <p:cNvPr id="10" name="TextBox 9"/>
          <p:cNvSpPr txBox="1"/>
          <p:nvPr/>
        </p:nvSpPr>
        <p:spPr>
          <a:xfrm>
            <a:off x="533400" y="1295400"/>
            <a:ext cx="8382000" cy="1785104"/>
          </a:xfrm>
          <a:prstGeom prst="rect">
            <a:avLst/>
          </a:prstGeom>
          <a:noFill/>
        </p:spPr>
        <p:txBody>
          <a:bodyPr wrap="square" rtlCol="0">
            <a:spAutoFit/>
          </a:bodyPr>
          <a:lstStyle/>
          <a:p>
            <a:r>
              <a:rPr lang="en-US" sz="2200" b="1" dirty="0">
                <a:solidFill>
                  <a:srgbClr val="7030A0"/>
                </a:solidFill>
                <a:latin typeface="+mn-lt"/>
              </a:rPr>
              <a:t>Students may need additional practice: </a:t>
            </a:r>
          </a:p>
          <a:p>
            <a:pPr>
              <a:buFont typeface="Arial" pitchFamily="34" charset="0"/>
              <a:buChar char="•"/>
            </a:pPr>
            <a:r>
              <a:rPr lang="en-US" sz="2200" b="1" dirty="0">
                <a:solidFill>
                  <a:srgbClr val="7030A0"/>
                </a:solidFill>
                <a:latin typeface="+mn-lt"/>
              </a:rPr>
              <a:t>   distinguishing between cause and effect,</a:t>
            </a:r>
          </a:p>
          <a:p>
            <a:pPr>
              <a:buFont typeface="Arial" pitchFamily="34" charset="0"/>
              <a:buChar char="•"/>
            </a:pPr>
            <a:r>
              <a:rPr lang="en-US" sz="2200" b="1" dirty="0">
                <a:solidFill>
                  <a:srgbClr val="7030A0"/>
                </a:solidFill>
                <a:latin typeface="+mn-lt"/>
              </a:rPr>
              <a:t>   analyzing cause and effect relationships,</a:t>
            </a:r>
          </a:p>
          <a:p>
            <a:pPr>
              <a:buFont typeface="Arial" pitchFamily="34" charset="0"/>
              <a:buChar char="•"/>
            </a:pPr>
            <a:r>
              <a:rPr lang="en-US" sz="2200" b="1" dirty="0">
                <a:solidFill>
                  <a:srgbClr val="7030A0"/>
                </a:solidFill>
                <a:latin typeface="+mn-lt"/>
              </a:rPr>
              <a:t>   choosing more than one cause for a given effect, and</a:t>
            </a:r>
          </a:p>
          <a:p>
            <a:pPr>
              <a:buFont typeface="Arial" pitchFamily="34" charset="0"/>
              <a:buChar char="•"/>
            </a:pPr>
            <a:r>
              <a:rPr lang="en-US" sz="2200" b="1" dirty="0">
                <a:solidFill>
                  <a:srgbClr val="7030A0"/>
                </a:solidFill>
                <a:latin typeface="+mn-lt"/>
              </a:rPr>
              <a:t>   choosing more than one effect for a given cause.</a:t>
            </a:r>
          </a:p>
        </p:txBody>
      </p:sp>
      <p:sp>
        <p:nvSpPr>
          <p:cNvPr id="16" name="TextBox 15"/>
          <p:cNvSpPr txBox="1"/>
          <p:nvPr/>
        </p:nvSpPr>
        <p:spPr>
          <a:xfrm>
            <a:off x="538018" y="3352800"/>
            <a:ext cx="8382000" cy="2246769"/>
          </a:xfrm>
          <a:prstGeom prst="rect">
            <a:avLst/>
          </a:prstGeom>
          <a:noFill/>
        </p:spPr>
        <p:txBody>
          <a:bodyPr wrap="square" rtlCol="0">
            <a:spAutoFit/>
          </a:bodyPr>
          <a:lstStyle/>
          <a:p>
            <a:r>
              <a:rPr lang="en-US" sz="2000" b="1" dirty="0">
                <a:latin typeface="+mn-lt"/>
              </a:rPr>
              <a:t>Fiction Texts:</a:t>
            </a:r>
          </a:p>
          <a:p>
            <a:r>
              <a:rPr lang="en-US" sz="2000" b="1" dirty="0">
                <a:latin typeface="+mn-lt"/>
              </a:rPr>
              <a:t>SOL 6.5d) Describe cause and effect relationships and their impact on plot.</a:t>
            </a:r>
          </a:p>
          <a:p>
            <a:r>
              <a:rPr lang="en-US" sz="2000" b="1" dirty="0">
                <a:latin typeface="+mn-lt"/>
              </a:rPr>
              <a:t>SOL 7.5k and 8.5k) Identify cause and effect relationships.</a:t>
            </a:r>
          </a:p>
          <a:p>
            <a:endParaRPr lang="en-US" sz="2000" b="1" dirty="0">
              <a:latin typeface="+mn-lt"/>
            </a:endParaRPr>
          </a:p>
          <a:p>
            <a:r>
              <a:rPr lang="en-US" sz="2000" b="1" dirty="0">
                <a:latin typeface="+mn-lt"/>
              </a:rPr>
              <a:t>Nonfiction Texts:</a:t>
            </a:r>
          </a:p>
          <a:p>
            <a:r>
              <a:rPr lang="en-US" sz="2000" b="1" dirty="0">
                <a:latin typeface="+mn-lt"/>
              </a:rPr>
              <a:t>SOL 6.6k, 7.6j, and 8.6j) Identify cause and effect relationships. </a:t>
            </a:r>
          </a:p>
          <a:p>
            <a:endParaRPr lang="en-US" sz="2000" b="1" dirty="0">
              <a:latin typeface="+mn-lt"/>
            </a:endParaRPr>
          </a:p>
        </p:txBody>
      </p:sp>
      <p:cxnSp>
        <p:nvCxnSpPr>
          <p:cNvPr id="13" name="Straight Connector 12"/>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Tree>
  </p:cSld>
  <p:clrMapOvr>
    <a:masterClrMapping/>
  </p:clrMapOvr>
  <p:transition spd="slow" advTm="2269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CC57E17-E4EB-4F52-9365-D42702EA3465}" type="slidenum">
              <a:rPr lang="en-US" smtClean="0"/>
              <a:pPr>
                <a:defRPr/>
              </a:pPr>
              <a:t>4</a:t>
            </a:fld>
            <a:endParaRPr lang="en-US"/>
          </a:p>
        </p:txBody>
      </p:sp>
      <p:sp>
        <p:nvSpPr>
          <p:cNvPr id="5" name="TextBox 4"/>
          <p:cNvSpPr txBox="1"/>
          <p:nvPr/>
        </p:nvSpPr>
        <p:spPr>
          <a:xfrm>
            <a:off x="533400" y="934045"/>
            <a:ext cx="8382000" cy="5847755"/>
          </a:xfrm>
          <a:prstGeom prst="rect">
            <a:avLst/>
          </a:prstGeom>
          <a:noFill/>
        </p:spPr>
        <p:txBody>
          <a:bodyPr wrap="square" rtlCol="0">
            <a:spAutoFit/>
          </a:bodyPr>
          <a:lstStyle/>
          <a:p>
            <a:pPr lvl="0"/>
            <a:r>
              <a:rPr lang="en-US" sz="2200" b="1" dirty="0">
                <a:solidFill>
                  <a:prstClr val="black"/>
                </a:solidFill>
                <a:latin typeface="Calibri"/>
              </a:rPr>
              <a:t>	The [flower] bulbs in the secret garden must have been much astonished. Such nice clear places were made round them that they had all the breathing space they wanted, and really, if Mistress Mary had known it, </a:t>
            </a:r>
            <a:r>
              <a:rPr lang="en-US" sz="2200" b="1" dirty="0">
                <a:solidFill>
                  <a:prstClr val="black"/>
                </a:solidFill>
                <a:latin typeface="Calibri"/>
                <a:hlinkClick r:id="rId5" action="ppaction://hlinksldjump"/>
              </a:rPr>
              <a:t>they began to cheer up under the dark earth and work tremendously</a:t>
            </a:r>
            <a:r>
              <a:rPr lang="en-US" sz="2200" b="1" dirty="0">
                <a:solidFill>
                  <a:prstClr val="black"/>
                </a:solidFill>
                <a:latin typeface="Calibri"/>
              </a:rPr>
              <a:t>. The sun could get at them and warm them, and when the rain came down it could reach them at once, so they began to feel very much alive. </a:t>
            </a:r>
          </a:p>
          <a:p>
            <a:pPr lvl="0"/>
            <a:r>
              <a:rPr lang="en-US" sz="2200" b="1" dirty="0">
                <a:solidFill>
                  <a:prstClr val="black"/>
                </a:solidFill>
                <a:latin typeface="Calibri"/>
              </a:rPr>
              <a:t>	Mary was an odd, determined little person, and now she had something interesting to be determined about, she was very much absorbed, indeed. She worked and dug and pulled up weeds steadily, only becoming more pleased with her work every hour instead of tiring of it. It seemed to her like a fascinating sort of play. She found many more of the sprouting pale green points than she had ever hoped to find. They seemed to be starting up everywhere and each day she was sure she found tiny new ones, some so tiny that they barely peeped above the earth.</a:t>
            </a:r>
            <a:endParaRPr lang="en-US" sz="2200" dirty="0">
              <a:solidFill>
                <a:prstClr val="black"/>
              </a:solidFill>
              <a:latin typeface="Calibri"/>
            </a:endParaRPr>
          </a:p>
          <a:p>
            <a:endParaRPr lang="en-US" sz="2200" dirty="0"/>
          </a:p>
        </p:txBody>
      </p:sp>
      <p:cxnSp>
        <p:nvCxnSpPr>
          <p:cNvPr id="6" name="Straight Connector 5"/>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743200" y="457200"/>
            <a:ext cx="3657600" cy="381000"/>
          </a:xfrm>
          <a:prstGeom prst="rect">
            <a:avLst/>
          </a:prstGeom>
          <a:noFill/>
        </p:spPr>
        <p:txBody>
          <a:bodyPr wrap="square" rtlCol="0">
            <a:spAutoFit/>
          </a:bodyPr>
          <a:lstStyle/>
          <a:p>
            <a:r>
              <a:rPr lang="en-US" b="1" dirty="0">
                <a:solidFill>
                  <a:srgbClr val="110076"/>
                </a:solidFill>
                <a:latin typeface="+mj-lt"/>
              </a:rPr>
              <a:t>Example Fiction Selection, continued</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1478"/>
    </mc:Choice>
    <mc:Fallback xmlns="">
      <p:transition spd="slow" advTm="1147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ight Arrow 22"/>
          <p:cNvSpPr/>
          <p:nvPr/>
        </p:nvSpPr>
        <p:spPr>
          <a:xfrm rot="2372288">
            <a:off x="2041271" y="5997029"/>
            <a:ext cx="721674" cy="20871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1506" name="Title 6"/>
          <p:cNvSpPr>
            <a:spLocks noGrp="1"/>
          </p:cNvSpPr>
          <p:nvPr>
            <p:ph type="title"/>
          </p:nvPr>
        </p:nvSpPr>
        <p:spPr>
          <a:xfrm>
            <a:off x="152400" y="228600"/>
            <a:ext cx="8839200" cy="1143000"/>
          </a:xfrm>
        </p:spPr>
        <p:txBody>
          <a:bodyPr/>
          <a:lstStyle/>
          <a:p>
            <a:r>
              <a:rPr lang="en-US" altLang="en-US" sz="3200" b="1" dirty="0">
                <a:solidFill>
                  <a:srgbClr val="110076"/>
                </a:solidFill>
              </a:rPr>
              <a:t>Suggested Practice for Cause and Effect</a:t>
            </a:r>
          </a:p>
        </p:txBody>
      </p:sp>
      <p:sp>
        <p:nvSpPr>
          <p:cNvPr id="13" name="Content Placeholder 12"/>
          <p:cNvSpPr>
            <a:spLocks noGrp="1"/>
          </p:cNvSpPr>
          <p:nvPr>
            <p:ph idx="1"/>
          </p:nvPr>
        </p:nvSpPr>
        <p:spPr>
          <a:xfrm>
            <a:off x="457200" y="1219200"/>
            <a:ext cx="8686800" cy="4572000"/>
          </a:xfrm>
        </p:spPr>
        <p:txBody>
          <a:bodyPr/>
          <a:lstStyle/>
          <a:p>
            <a:pPr marL="0">
              <a:spcBef>
                <a:spcPts val="0"/>
              </a:spcBef>
              <a:buNone/>
              <a:defRPr/>
            </a:pPr>
            <a:r>
              <a:rPr lang="en-US" sz="2400" b="1" dirty="0">
                <a:solidFill>
                  <a:srgbClr val="7030A0"/>
                </a:solidFill>
              </a:rPr>
              <a:t>Students need additional practice identifying more than one effect for a given cause and vice versa.</a:t>
            </a:r>
          </a:p>
          <a:p>
            <a:pPr marL="0">
              <a:spcBef>
                <a:spcPts val="0"/>
              </a:spcBef>
              <a:buFont typeface="Arial" charset="0"/>
              <a:buNone/>
              <a:defRPr/>
            </a:pPr>
            <a:endParaRPr lang="en-US" sz="1800" b="1" dirty="0"/>
          </a:p>
          <a:p>
            <a:pPr marL="0">
              <a:spcBef>
                <a:spcPts val="0"/>
              </a:spcBef>
              <a:buFont typeface="Arial" charset="0"/>
              <a:buNone/>
              <a:defRPr/>
            </a:pPr>
            <a:r>
              <a:rPr lang="en-US" sz="1800" b="1" dirty="0"/>
              <a:t>Click the hyperlink to return to the </a:t>
            </a:r>
            <a:r>
              <a:rPr lang="en-US" sz="1800" b="1" dirty="0">
                <a:hlinkClick r:id="rId6" action="ppaction://hlinksldjump"/>
              </a:rPr>
              <a:t>Web page</a:t>
            </a:r>
            <a:r>
              <a:rPr lang="en-US" sz="1800" b="1" dirty="0"/>
              <a:t>.</a:t>
            </a:r>
          </a:p>
          <a:p>
            <a:pPr marL="0">
              <a:spcBef>
                <a:spcPts val="0"/>
              </a:spcBef>
              <a:buFont typeface="Arial" charset="0"/>
              <a:buNone/>
              <a:defRPr/>
            </a:pPr>
            <a:endParaRPr lang="en-US" sz="2400" b="1" dirty="0"/>
          </a:p>
          <a:p>
            <a:pPr marL="0">
              <a:spcBef>
                <a:spcPts val="0"/>
              </a:spcBef>
              <a:buFont typeface="Arial" charset="0"/>
              <a:buNone/>
              <a:defRPr/>
            </a:pPr>
            <a:r>
              <a:rPr lang="en-US" sz="2400" b="1" dirty="0"/>
              <a:t>Complete this </a:t>
            </a:r>
          </a:p>
          <a:p>
            <a:pPr marL="0">
              <a:spcBef>
                <a:spcPts val="0"/>
              </a:spcBef>
              <a:buFont typeface="Arial" charset="0"/>
              <a:buNone/>
              <a:defRPr/>
            </a:pPr>
            <a:r>
              <a:rPr lang="en-US" sz="2400" b="1" dirty="0"/>
              <a:t>cause-and-effect chart.</a:t>
            </a:r>
          </a:p>
          <a:p>
            <a:pPr marL="0" lvl="0">
              <a:spcBef>
                <a:spcPts val="0"/>
              </a:spcBef>
              <a:buNone/>
              <a:defRPr/>
            </a:pPr>
            <a:endParaRPr lang="en-US" sz="2400" dirty="0"/>
          </a:p>
          <a:p>
            <a:pPr marL="0">
              <a:spcBef>
                <a:spcPts val="0"/>
              </a:spcBef>
              <a:buFont typeface="Arial" charset="0"/>
              <a:buNone/>
              <a:defRPr/>
            </a:pPr>
            <a:endParaRPr lang="en-US" sz="2400" b="1" dirty="0">
              <a:solidFill>
                <a:srgbClr val="0070C0"/>
              </a:solidFill>
              <a:latin typeface="+mj-lt"/>
            </a:endParaRPr>
          </a:p>
        </p:txBody>
      </p:sp>
      <p:sp>
        <p:nvSpPr>
          <p:cNvPr id="21508"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1509"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1510"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1511"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215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Rectangle 28"/>
          <p:cNvSpPr/>
          <p:nvPr/>
        </p:nvSpPr>
        <p:spPr>
          <a:xfrm>
            <a:off x="4724400" y="4419600"/>
            <a:ext cx="2133600" cy="1524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ight Arrow 43"/>
          <p:cNvSpPr/>
          <p:nvPr/>
        </p:nvSpPr>
        <p:spPr>
          <a:xfrm rot="19467372">
            <a:off x="1898431" y="4609919"/>
            <a:ext cx="721674" cy="20871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6" name="Oval 35"/>
          <p:cNvSpPr/>
          <p:nvPr/>
        </p:nvSpPr>
        <p:spPr>
          <a:xfrm>
            <a:off x="533400" y="4724400"/>
            <a:ext cx="1981200" cy="1524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b="1" u="sng" dirty="0"/>
          </a:p>
          <a:p>
            <a:pPr algn="ctr"/>
            <a:r>
              <a:rPr lang="en-US" b="1" u="sng" dirty="0"/>
              <a:t>Cause:</a:t>
            </a:r>
            <a:r>
              <a:rPr lang="en-US" b="1" dirty="0"/>
              <a:t> </a:t>
            </a:r>
          </a:p>
          <a:p>
            <a:pPr algn="ctr"/>
            <a:r>
              <a:rPr lang="en-US" sz="1400" b="1" dirty="0"/>
              <a:t>A </a:t>
            </a:r>
            <a:r>
              <a:rPr lang="en-US" sz="1400" b="1" dirty="0" err="1"/>
              <a:t>geocacher</a:t>
            </a:r>
            <a:r>
              <a:rPr lang="en-US" sz="1400" b="1" dirty="0"/>
              <a:t> uses existing trails while searching.</a:t>
            </a:r>
            <a:endParaRPr lang="en-US" sz="1400" b="1" u="sng" dirty="0"/>
          </a:p>
          <a:p>
            <a:pPr algn="ctr"/>
            <a:endParaRPr lang="en-US" sz="1600" b="1" dirty="0"/>
          </a:p>
        </p:txBody>
      </p:sp>
      <p:sp>
        <p:nvSpPr>
          <p:cNvPr id="22" name="Oval 21"/>
          <p:cNvSpPr/>
          <p:nvPr/>
        </p:nvSpPr>
        <p:spPr>
          <a:xfrm>
            <a:off x="2590800" y="5334000"/>
            <a:ext cx="1981200" cy="1371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b="1" u="sng" dirty="0"/>
              <a:t>Effect:</a:t>
            </a:r>
          </a:p>
        </p:txBody>
      </p:sp>
      <p:sp>
        <p:nvSpPr>
          <p:cNvPr id="24" name="Oval 23"/>
          <p:cNvSpPr/>
          <p:nvPr/>
        </p:nvSpPr>
        <p:spPr>
          <a:xfrm>
            <a:off x="4724400" y="4419600"/>
            <a:ext cx="2133600" cy="15240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b="1" dirty="0"/>
              <a:t>A </a:t>
            </a:r>
            <a:r>
              <a:rPr lang="en-US" sz="1400" b="1" dirty="0" err="1"/>
              <a:t>geocacher</a:t>
            </a:r>
            <a:r>
              <a:rPr lang="en-US" sz="1400" b="1" dirty="0"/>
              <a:t> is less likely to disturb the landscape.</a:t>
            </a:r>
          </a:p>
        </p:txBody>
      </p:sp>
      <p:sp>
        <p:nvSpPr>
          <p:cNvPr id="25" name="Oval 24"/>
          <p:cNvSpPr/>
          <p:nvPr/>
        </p:nvSpPr>
        <p:spPr>
          <a:xfrm>
            <a:off x="6858000" y="4343400"/>
            <a:ext cx="2133600" cy="16002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b="1" dirty="0"/>
              <a:t>A </a:t>
            </a:r>
            <a:r>
              <a:rPr lang="en-US" sz="1400" b="1" dirty="0" err="1"/>
              <a:t>geocacher</a:t>
            </a:r>
            <a:r>
              <a:rPr lang="en-US" sz="1400" b="1" dirty="0"/>
              <a:t> is less likely to need a GPS receiver.</a:t>
            </a:r>
          </a:p>
        </p:txBody>
      </p:sp>
      <p:sp>
        <p:nvSpPr>
          <p:cNvPr id="26" name="Oval 25"/>
          <p:cNvSpPr/>
          <p:nvPr/>
        </p:nvSpPr>
        <p:spPr>
          <a:xfrm>
            <a:off x="6858000" y="2743200"/>
            <a:ext cx="2133600" cy="16002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b="1" dirty="0"/>
              <a:t>A </a:t>
            </a:r>
            <a:r>
              <a:rPr lang="en-US" sz="1400" b="1" dirty="0" err="1"/>
              <a:t>geocacher</a:t>
            </a:r>
            <a:r>
              <a:rPr lang="en-US" sz="1400" b="1" dirty="0"/>
              <a:t> is less likely to follow the GPS coordinates.</a:t>
            </a:r>
          </a:p>
        </p:txBody>
      </p:sp>
      <p:sp>
        <p:nvSpPr>
          <p:cNvPr id="27" name="Oval 26"/>
          <p:cNvSpPr/>
          <p:nvPr/>
        </p:nvSpPr>
        <p:spPr>
          <a:xfrm>
            <a:off x="4724400" y="2819400"/>
            <a:ext cx="2133600" cy="16002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b="1" dirty="0"/>
              <a:t>A </a:t>
            </a:r>
            <a:r>
              <a:rPr lang="en-US" sz="1400" b="1" dirty="0" err="1"/>
              <a:t>geocacher</a:t>
            </a:r>
            <a:r>
              <a:rPr lang="en-US" sz="1400" b="1" dirty="0"/>
              <a:t> is less likely to become lost.</a:t>
            </a:r>
          </a:p>
        </p:txBody>
      </p:sp>
      <p:sp>
        <p:nvSpPr>
          <p:cNvPr id="28" name="Rectangle 27"/>
          <p:cNvSpPr/>
          <p:nvPr/>
        </p:nvSpPr>
        <p:spPr>
          <a:xfrm>
            <a:off x="4724400" y="2819400"/>
            <a:ext cx="2133600" cy="1600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514600" y="3733800"/>
            <a:ext cx="1981200" cy="13716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b="1" u="sng" dirty="0"/>
              <a:t>Effect:</a:t>
            </a:r>
          </a:p>
        </p:txBody>
      </p:sp>
      <p:sp>
        <p:nvSpPr>
          <p:cNvPr id="31" name="Slide Number Placeholder 5"/>
          <p:cNvSpPr>
            <a:spLocks noGrp="1"/>
          </p:cNvSpPr>
          <p:nvPr>
            <p:ph type="sldNum" sz="quarter" idx="12"/>
          </p:nvPr>
        </p:nvSpPr>
        <p:spPr>
          <a:xfrm>
            <a:off x="533400" y="6419850"/>
            <a:ext cx="381000" cy="365125"/>
          </a:xfrm>
        </p:spPr>
        <p:txBody>
          <a:bodyPr/>
          <a:lstStyle/>
          <a:p>
            <a:pPr>
              <a:defRPr/>
            </a:pPr>
            <a:fld id="{E70575C0-D166-4C62-95AB-30299E73D2A5}" type="slidenum">
              <a:rPr lang="en-US" smtClean="0"/>
              <a:pPr>
                <a:defRPr/>
              </a:pPr>
              <a:t>40</a:t>
            </a:fld>
            <a:endParaRPr lang="en-US"/>
          </a:p>
        </p:txBody>
      </p:sp>
      <p:cxnSp>
        <p:nvCxnSpPr>
          <p:cNvPr id="34" name="Straight Connector 33"/>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3785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2000"/>
                                        <p:tgtEl>
                                          <p:spTgt spid="2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2"/>
                </p:tgtEl>
              </p:cMediaNode>
            </p:audio>
          </p:childTnLst>
        </p:cTn>
      </p:par>
    </p:tnLst>
    <p:bldLst>
      <p:bldP spid="29" grpId="0" animBg="1"/>
      <p:bldP spid="2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6"/>
          <p:cNvSpPr>
            <a:spLocks noGrp="1"/>
          </p:cNvSpPr>
          <p:nvPr>
            <p:ph type="title"/>
          </p:nvPr>
        </p:nvSpPr>
        <p:spPr>
          <a:xfrm>
            <a:off x="152400" y="228600"/>
            <a:ext cx="8839200" cy="1143000"/>
          </a:xfrm>
        </p:spPr>
        <p:txBody>
          <a:bodyPr/>
          <a:lstStyle/>
          <a:p>
            <a:r>
              <a:rPr lang="en-US" altLang="en-US" sz="3200" b="1" dirty="0">
                <a:solidFill>
                  <a:srgbClr val="110076"/>
                </a:solidFill>
              </a:rPr>
              <a:t>Suggested Practice for Cause and Effect</a:t>
            </a:r>
          </a:p>
        </p:txBody>
      </p:sp>
      <p:sp>
        <p:nvSpPr>
          <p:cNvPr id="13" name="Content Placeholder 12"/>
          <p:cNvSpPr>
            <a:spLocks noGrp="1"/>
          </p:cNvSpPr>
          <p:nvPr>
            <p:ph idx="1"/>
          </p:nvPr>
        </p:nvSpPr>
        <p:spPr>
          <a:xfrm>
            <a:off x="457200" y="1219200"/>
            <a:ext cx="8686800" cy="4572000"/>
          </a:xfrm>
        </p:spPr>
        <p:txBody>
          <a:bodyPr/>
          <a:lstStyle/>
          <a:p>
            <a:pPr marL="0">
              <a:spcBef>
                <a:spcPts val="0"/>
              </a:spcBef>
              <a:buNone/>
              <a:defRPr/>
            </a:pPr>
            <a:r>
              <a:rPr lang="en-US" sz="2400" b="1" dirty="0">
                <a:solidFill>
                  <a:srgbClr val="7030A0"/>
                </a:solidFill>
              </a:rPr>
              <a:t>Students need additional practice identifying the cause of a given effect.</a:t>
            </a:r>
          </a:p>
          <a:p>
            <a:pPr marL="0">
              <a:spcBef>
                <a:spcPts val="0"/>
              </a:spcBef>
              <a:buFont typeface="Arial" charset="0"/>
              <a:buNone/>
              <a:defRPr/>
            </a:pPr>
            <a:endParaRPr lang="en-US" sz="1800" b="1" dirty="0"/>
          </a:p>
          <a:p>
            <a:pPr marL="0">
              <a:spcBef>
                <a:spcPts val="0"/>
              </a:spcBef>
              <a:buFont typeface="Arial" charset="0"/>
              <a:buNone/>
              <a:defRPr/>
            </a:pPr>
            <a:r>
              <a:rPr lang="en-US" sz="1800" b="1" dirty="0"/>
              <a:t>Click the hyperlink to return to the </a:t>
            </a:r>
            <a:r>
              <a:rPr lang="en-US" sz="1800" b="1" dirty="0">
                <a:hlinkClick r:id="rId6" action="ppaction://hlinksldjump"/>
              </a:rPr>
              <a:t>Web page</a:t>
            </a:r>
            <a:r>
              <a:rPr lang="en-US" sz="1800" b="1" dirty="0"/>
              <a:t>.</a:t>
            </a:r>
          </a:p>
          <a:p>
            <a:pPr marL="0">
              <a:spcBef>
                <a:spcPts val="0"/>
              </a:spcBef>
              <a:buFont typeface="Arial" charset="0"/>
              <a:buNone/>
              <a:defRPr/>
            </a:pPr>
            <a:endParaRPr lang="en-US" sz="2400" b="1" dirty="0"/>
          </a:p>
          <a:p>
            <a:pPr marL="0">
              <a:spcBef>
                <a:spcPts val="0"/>
              </a:spcBef>
              <a:buFont typeface="Arial" charset="0"/>
              <a:buNone/>
              <a:defRPr/>
            </a:pPr>
            <a:r>
              <a:rPr lang="en-US" sz="2400" b="1" dirty="0"/>
              <a:t>Complete this </a:t>
            </a:r>
          </a:p>
          <a:p>
            <a:pPr marL="0">
              <a:spcBef>
                <a:spcPts val="0"/>
              </a:spcBef>
              <a:buFont typeface="Arial" charset="0"/>
              <a:buNone/>
              <a:defRPr/>
            </a:pPr>
            <a:r>
              <a:rPr lang="en-US" sz="2400" b="1" dirty="0"/>
              <a:t>cause-and-effect chart.</a:t>
            </a:r>
          </a:p>
          <a:p>
            <a:pPr marL="0" lvl="0">
              <a:spcBef>
                <a:spcPts val="0"/>
              </a:spcBef>
              <a:buNone/>
              <a:defRPr/>
            </a:pPr>
            <a:endParaRPr lang="en-US" sz="2400" dirty="0"/>
          </a:p>
          <a:p>
            <a:pPr marL="0">
              <a:spcBef>
                <a:spcPts val="0"/>
              </a:spcBef>
              <a:buFont typeface="Arial" charset="0"/>
              <a:buNone/>
              <a:defRPr/>
            </a:pPr>
            <a:endParaRPr lang="en-US" sz="2400" b="1" dirty="0">
              <a:solidFill>
                <a:srgbClr val="0070C0"/>
              </a:solidFill>
              <a:latin typeface="+mj-lt"/>
            </a:endParaRPr>
          </a:p>
        </p:txBody>
      </p:sp>
      <p:sp>
        <p:nvSpPr>
          <p:cNvPr id="21508"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1509"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1510"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1511"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215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Right Arrow 43"/>
          <p:cNvSpPr/>
          <p:nvPr/>
        </p:nvSpPr>
        <p:spPr>
          <a:xfrm>
            <a:off x="2209800" y="4419600"/>
            <a:ext cx="721674" cy="20871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6" name="Oval 35"/>
          <p:cNvSpPr/>
          <p:nvPr/>
        </p:nvSpPr>
        <p:spPr>
          <a:xfrm>
            <a:off x="533400" y="3886200"/>
            <a:ext cx="1676400" cy="12192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u="sng" dirty="0"/>
          </a:p>
          <a:p>
            <a:pPr algn="ctr"/>
            <a:r>
              <a:rPr lang="en-US" b="1" u="sng" dirty="0"/>
              <a:t>Cause:</a:t>
            </a:r>
            <a:r>
              <a:rPr lang="en-US" b="1" dirty="0"/>
              <a:t> </a:t>
            </a:r>
          </a:p>
          <a:p>
            <a:pPr algn="ctr"/>
            <a:endParaRPr lang="en-US" sz="1600" b="1" dirty="0"/>
          </a:p>
        </p:txBody>
      </p:sp>
      <p:sp>
        <p:nvSpPr>
          <p:cNvPr id="22" name="Oval 21"/>
          <p:cNvSpPr/>
          <p:nvPr/>
        </p:nvSpPr>
        <p:spPr>
          <a:xfrm>
            <a:off x="2895600" y="3962400"/>
            <a:ext cx="1676400" cy="1143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t>A </a:t>
            </a:r>
            <a:r>
              <a:rPr lang="en-US" sz="1400" b="1" dirty="0" err="1"/>
              <a:t>geocacher</a:t>
            </a:r>
            <a:r>
              <a:rPr lang="en-US" sz="1400" b="1" dirty="0"/>
              <a:t> notifies park staff.</a:t>
            </a:r>
          </a:p>
        </p:txBody>
      </p:sp>
      <p:sp>
        <p:nvSpPr>
          <p:cNvPr id="24" name="Oval 23"/>
          <p:cNvSpPr/>
          <p:nvPr/>
        </p:nvSpPr>
        <p:spPr>
          <a:xfrm>
            <a:off x="4724400" y="4343400"/>
            <a:ext cx="2133600" cy="15240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b="1" dirty="0"/>
              <a:t>A pile of leaves and branches appears to be a good place to bury a cache.</a:t>
            </a:r>
          </a:p>
        </p:txBody>
      </p:sp>
      <p:sp>
        <p:nvSpPr>
          <p:cNvPr id="25" name="Oval 24"/>
          <p:cNvSpPr/>
          <p:nvPr/>
        </p:nvSpPr>
        <p:spPr>
          <a:xfrm>
            <a:off x="6858000" y="4267200"/>
            <a:ext cx="2133600" cy="16002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b="1" dirty="0"/>
              <a:t>A large tree has fallen and is blocking an existing trail.</a:t>
            </a:r>
          </a:p>
        </p:txBody>
      </p:sp>
      <p:sp>
        <p:nvSpPr>
          <p:cNvPr id="26" name="Oval 25"/>
          <p:cNvSpPr/>
          <p:nvPr/>
        </p:nvSpPr>
        <p:spPr>
          <a:xfrm>
            <a:off x="6858000" y="2667000"/>
            <a:ext cx="2133600" cy="16002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b="1" dirty="0"/>
              <a:t>A sign states that an area is not safe to enter.</a:t>
            </a:r>
          </a:p>
        </p:txBody>
      </p:sp>
      <p:sp>
        <p:nvSpPr>
          <p:cNvPr id="27" name="Oval 26"/>
          <p:cNvSpPr/>
          <p:nvPr/>
        </p:nvSpPr>
        <p:spPr>
          <a:xfrm>
            <a:off x="4724400" y="2743200"/>
            <a:ext cx="2133600" cy="16002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b="1" dirty="0"/>
              <a:t>A small piece of paper has been left on the trail.</a:t>
            </a:r>
          </a:p>
        </p:txBody>
      </p:sp>
      <p:sp>
        <p:nvSpPr>
          <p:cNvPr id="28" name="Rectangle 27"/>
          <p:cNvSpPr/>
          <p:nvPr/>
        </p:nvSpPr>
        <p:spPr>
          <a:xfrm>
            <a:off x="6858000" y="4267200"/>
            <a:ext cx="2133600" cy="1600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Slide Number Placeholder 5"/>
          <p:cNvSpPr>
            <a:spLocks noGrp="1"/>
          </p:cNvSpPr>
          <p:nvPr>
            <p:ph type="sldNum" sz="quarter" idx="12"/>
          </p:nvPr>
        </p:nvSpPr>
        <p:spPr>
          <a:xfrm>
            <a:off x="533400" y="6419850"/>
            <a:ext cx="381000" cy="365125"/>
          </a:xfrm>
        </p:spPr>
        <p:txBody>
          <a:bodyPr/>
          <a:lstStyle/>
          <a:p>
            <a:pPr>
              <a:defRPr/>
            </a:pPr>
            <a:fld id="{E70575C0-D166-4C62-95AB-30299E73D2A5}" type="slidenum">
              <a:rPr lang="en-US" smtClean="0"/>
              <a:pPr>
                <a:defRPr/>
              </a:pPr>
              <a:t>41</a:t>
            </a:fld>
            <a:endParaRPr lang="en-US"/>
          </a:p>
        </p:txBody>
      </p:sp>
      <p:cxnSp>
        <p:nvCxnSpPr>
          <p:cNvPr id="34" name="Straight Connector 33"/>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cstate="print"/>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3364324943"/>
      </p:ext>
    </p:extLst>
  </p:cSld>
  <p:clrMapOvr>
    <a:masterClrMapping/>
  </p:clrMapOvr>
  <p:transition spd="slow" advTm="2820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3"/>
                </p:tgtEl>
              </p:cMediaNode>
            </p:audio>
          </p:childTnLst>
        </p:cTn>
      </p:par>
    </p:tnLst>
    <p:bldLst>
      <p:bldP spid="2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6"/>
          <p:cNvSpPr>
            <a:spLocks noGrp="1"/>
          </p:cNvSpPr>
          <p:nvPr>
            <p:ph type="title"/>
          </p:nvPr>
        </p:nvSpPr>
        <p:spPr>
          <a:xfrm>
            <a:off x="152400" y="228600"/>
            <a:ext cx="8839200" cy="1143000"/>
          </a:xfrm>
        </p:spPr>
        <p:txBody>
          <a:bodyPr/>
          <a:lstStyle/>
          <a:p>
            <a:r>
              <a:rPr lang="en-US" altLang="en-US" sz="3200" b="1" dirty="0">
                <a:solidFill>
                  <a:srgbClr val="110076"/>
                </a:solidFill>
              </a:rPr>
              <a:t>Suggested Practice for Cause and Effect</a:t>
            </a:r>
          </a:p>
        </p:txBody>
      </p:sp>
      <p:sp>
        <p:nvSpPr>
          <p:cNvPr id="13" name="Content Placeholder 12"/>
          <p:cNvSpPr>
            <a:spLocks noGrp="1"/>
          </p:cNvSpPr>
          <p:nvPr>
            <p:ph idx="1"/>
          </p:nvPr>
        </p:nvSpPr>
        <p:spPr>
          <a:xfrm>
            <a:off x="457200" y="1219200"/>
            <a:ext cx="8686800" cy="4572000"/>
          </a:xfrm>
        </p:spPr>
        <p:txBody>
          <a:bodyPr/>
          <a:lstStyle/>
          <a:p>
            <a:pPr marL="0">
              <a:spcBef>
                <a:spcPts val="0"/>
              </a:spcBef>
              <a:buNone/>
              <a:defRPr/>
            </a:pPr>
            <a:r>
              <a:rPr lang="en-US" sz="2400" b="1" dirty="0">
                <a:solidFill>
                  <a:srgbClr val="7030A0"/>
                </a:solidFill>
              </a:rPr>
              <a:t>Students need additional practice identifying the cause of a given effect.</a:t>
            </a:r>
          </a:p>
          <a:p>
            <a:pPr marL="0">
              <a:spcBef>
                <a:spcPts val="0"/>
              </a:spcBef>
              <a:buFont typeface="Arial" charset="0"/>
              <a:buNone/>
              <a:defRPr/>
            </a:pPr>
            <a:endParaRPr lang="en-US" sz="1800" b="1" dirty="0"/>
          </a:p>
          <a:p>
            <a:pPr marL="0">
              <a:spcBef>
                <a:spcPts val="0"/>
              </a:spcBef>
              <a:buFont typeface="Arial" charset="0"/>
              <a:buNone/>
              <a:defRPr/>
            </a:pPr>
            <a:endParaRPr lang="en-US" sz="2400" b="1" dirty="0"/>
          </a:p>
          <a:p>
            <a:pPr marL="0">
              <a:spcBef>
                <a:spcPts val="0"/>
              </a:spcBef>
              <a:buFont typeface="Arial" charset="0"/>
              <a:buNone/>
              <a:defRPr/>
            </a:pPr>
            <a:endParaRPr lang="en-US" sz="2400" b="1" dirty="0"/>
          </a:p>
          <a:p>
            <a:pPr marL="0">
              <a:spcBef>
                <a:spcPts val="0"/>
              </a:spcBef>
              <a:buFont typeface="Arial" charset="0"/>
              <a:buNone/>
              <a:defRPr/>
            </a:pPr>
            <a:r>
              <a:rPr lang="en-US" sz="2400" b="1" dirty="0"/>
              <a:t>Complete this </a:t>
            </a:r>
          </a:p>
          <a:p>
            <a:pPr marL="0">
              <a:spcBef>
                <a:spcPts val="0"/>
              </a:spcBef>
              <a:buFont typeface="Arial" charset="0"/>
              <a:buNone/>
              <a:defRPr/>
            </a:pPr>
            <a:r>
              <a:rPr lang="en-US" sz="2400" b="1" dirty="0"/>
              <a:t>cause-and-effect chart.</a:t>
            </a:r>
          </a:p>
          <a:p>
            <a:pPr marL="0" lvl="0">
              <a:spcBef>
                <a:spcPts val="0"/>
              </a:spcBef>
              <a:buNone/>
              <a:defRPr/>
            </a:pPr>
            <a:endParaRPr lang="en-US" sz="2400" dirty="0"/>
          </a:p>
          <a:p>
            <a:pPr marL="0">
              <a:spcBef>
                <a:spcPts val="0"/>
              </a:spcBef>
              <a:buFont typeface="Arial" charset="0"/>
              <a:buNone/>
              <a:defRPr/>
            </a:pPr>
            <a:endParaRPr lang="en-US" sz="2400" b="1" dirty="0">
              <a:solidFill>
                <a:srgbClr val="0070C0"/>
              </a:solidFill>
              <a:latin typeface="+mj-lt"/>
            </a:endParaRPr>
          </a:p>
        </p:txBody>
      </p:sp>
      <p:sp>
        <p:nvSpPr>
          <p:cNvPr id="21508"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1509"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1510"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1511"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215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Right Arrow 43"/>
          <p:cNvSpPr/>
          <p:nvPr/>
        </p:nvSpPr>
        <p:spPr>
          <a:xfrm>
            <a:off x="2209800" y="4419600"/>
            <a:ext cx="721674" cy="20871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6" name="Oval 35"/>
          <p:cNvSpPr/>
          <p:nvPr/>
        </p:nvSpPr>
        <p:spPr>
          <a:xfrm>
            <a:off x="533400" y="3886200"/>
            <a:ext cx="1676400" cy="12192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u="sng" dirty="0"/>
          </a:p>
          <a:p>
            <a:pPr algn="ctr"/>
            <a:r>
              <a:rPr lang="en-US" b="1" u="sng" dirty="0"/>
              <a:t>Cause:</a:t>
            </a:r>
            <a:r>
              <a:rPr lang="en-US" b="1" dirty="0"/>
              <a:t> </a:t>
            </a:r>
          </a:p>
          <a:p>
            <a:pPr algn="ctr"/>
            <a:endParaRPr lang="en-US" sz="1600" b="1" dirty="0"/>
          </a:p>
        </p:txBody>
      </p:sp>
      <p:sp>
        <p:nvSpPr>
          <p:cNvPr id="22" name="Oval 21"/>
          <p:cNvSpPr/>
          <p:nvPr/>
        </p:nvSpPr>
        <p:spPr>
          <a:xfrm>
            <a:off x="2895600" y="3962400"/>
            <a:ext cx="1676400" cy="1143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t>A </a:t>
            </a:r>
            <a:r>
              <a:rPr lang="en-US" sz="1400" b="1" dirty="0" err="1"/>
              <a:t>geocacher</a:t>
            </a:r>
            <a:r>
              <a:rPr lang="en-US" sz="1400" b="1" dirty="0"/>
              <a:t> notifies park staff.</a:t>
            </a:r>
          </a:p>
        </p:txBody>
      </p:sp>
      <p:sp>
        <p:nvSpPr>
          <p:cNvPr id="24" name="Oval 23"/>
          <p:cNvSpPr/>
          <p:nvPr/>
        </p:nvSpPr>
        <p:spPr>
          <a:xfrm>
            <a:off x="4724400" y="4343400"/>
            <a:ext cx="2133600" cy="1524000"/>
          </a:xfrm>
          <a:prstGeom prst="ellipse">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1400" b="1" dirty="0">
                <a:solidFill>
                  <a:srgbClr val="A6A6A6"/>
                </a:solidFill>
              </a:rPr>
              <a:t>A pile of leaves and branches appears to be a good place to bury a cache.</a:t>
            </a:r>
          </a:p>
        </p:txBody>
      </p:sp>
      <p:sp>
        <p:nvSpPr>
          <p:cNvPr id="25" name="Oval 24"/>
          <p:cNvSpPr/>
          <p:nvPr/>
        </p:nvSpPr>
        <p:spPr>
          <a:xfrm>
            <a:off x="6858000" y="4267200"/>
            <a:ext cx="2133600" cy="1600200"/>
          </a:xfrm>
          <a:prstGeom prst="ellipse">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1400" b="1" dirty="0">
                <a:solidFill>
                  <a:srgbClr val="A6A6A6"/>
                </a:solidFill>
              </a:rPr>
              <a:t>A large tree has fallen and is blocking an existing trail.</a:t>
            </a:r>
          </a:p>
        </p:txBody>
      </p:sp>
      <p:sp>
        <p:nvSpPr>
          <p:cNvPr id="26" name="Oval 25"/>
          <p:cNvSpPr/>
          <p:nvPr/>
        </p:nvSpPr>
        <p:spPr>
          <a:xfrm>
            <a:off x="6858000" y="2667000"/>
            <a:ext cx="2133600" cy="1600200"/>
          </a:xfrm>
          <a:prstGeom prst="ellipse">
            <a:avLst/>
          </a:prstGeom>
          <a:ln>
            <a:solidFill>
              <a:schemeClr val="bg1">
                <a:lumMod val="50000"/>
              </a:schemeClr>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1400" b="1" dirty="0">
                <a:solidFill>
                  <a:srgbClr val="A6A6A6"/>
                </a:solidFill>
              </a:rPr>
              <a:t>A sign states that an area is not safe to enter.</a:t>
            </a:r>
          </a:p>
        </p:txBody>
      </p:sp>
      <p:sp>
        <p:nvSpPr>
          <p:cNvPr id="27" name="Oval 26"/>
          <p:cNvSpPr/>
          <p:nvPr/>
        </p:nvSpPr>
        <p:spPr>
          <a:xfrm>
            <a:off x="4724400" y="2743200"/>
            <a:ext cx="2133600" cy="16002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b="1" dirty="0"/>
              <a:t>A small piece of paper has been left on the trail.</a:t>
            </a:r>
          </a:p>
        </p:txBody>
      </p:sp>
      <p:sp>
        <p:nvSpPr>
          <p:cNvPr id="31" name="Slide Number Placeholder 5"/>
          <p:cNvSpPr>
            <a:spLocks noGrp="1"/>
          </p:cNvSpPr>
          <p:nvPr>
            <p:ph type="sldNum" sz="quarter" idx="12"/>
          </p:nvPr>
        </p:nvSpPr>
        <p:spPr>
          <a:xfrm>
            <a:off x="533400" y="6419850"/>
            <a:ext cx="381000" cy="365125"/>
          </a:xfrm>
        </p:spPr>
        <p:txBody>
          <a:bodyPr/>
          <a:lstStyle/>
          <a:p>
            <a:pPr>
              <a:defRPr/>
            </a:pPr>
            <a:fld id="{E70575C0-D166-4C62-95AB-30299E73D2A5}" type="slidenum">
              <a:rPr lang="en-US" smtClean="0"/>
              <a:pPr>
                <a:defRPr/>
              </a:pPr>
              <a:t>42</a:t>
            </a:fld>
            <a:endParaRPr lang="en-US"/>
          </a:p>
        </p:txBody>
      </p:sp>
      <p:cxnSp>
        <p:nvCxnSpPr>
          <p:cNvPr id="34" name="Straight Connector 33"/>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860312" y="2209800"/>
            <a:ext cx="2209800" cy="3693319"/>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According to the website, </a:t>
            </a:r>
            <a:r>
              <a:rPr lang="en-US" dirty="0" err="1"/>
              <a:t>geocachers</a:t>
            </a:r>
            <a:r>
              <a:rPr lang="en-US" dirty="0"/>
              <a:t> are encouraged to clean up after themselves and others, if necessary. A </a:t>
            </a:r>
            <a:r>
              <a:rPr lang="en-US" dirty="0" err="1"/>
              <a:t>geocacher</a:t>
            </a:r>
            <a:r>
              <a:rPr lang="en-US" dirty="0"/>
              <a:t> could easily pick up a small piece of trash and should not notify park staff in this case. This is not the correct answer. </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364324943"/>
      </p:ext>
    </p:extLst>
  </p:cSld>
  <p:clrMapOvr>
    <a:masterClrMapping/>
  </p:clrMapOvr>
  <p:transition spd="slow" advTm="24117"/>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par>
                                <p:cTn id="7" presetID="10"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 fill="hold" display="0">
                  <p:stCondLst>
                    <p:cond delay="indefinite"/>
                  </p:stCondLst>
                  <p:endCondLst>
                    <p:cond evt="onStopAudio" delay="0">
                      <p:tgtEl>
                        <p:sldTgt/>
                      </p:tgtEl>
                    </p:cond>
                  </p:endCondLst>
                </p:cTn>
                <p:tgtEl>
                  <p:spTgt spid="3"/>
                </p:tgtEl>
              </p:cMediaNode>
            </p:audio>
          </p:childTnLst>
        </p:cTn>
      </p:par>
    </p:tnLst>
    <p:bldLst>
      <p:bldP spid="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6"/>
          <p:cNvSpPr>
            <a:spLocks noGrp="1"/>
          </p:cNvSpPr>
          <p:nvPr>
            <p:ph type="title"/>
          </p:nvPr>
        </p:nvSpPr>
        <p:spPr>
          <a:xfrm>
            <a:off x="152400" y="228600"/>
            <a:ext cx="8839200" cy="1143000"/>
          </a:xfrm>
        </p:spPr>
        <p:txBody>
          <a:bodyPr/>
          <a:lstStyle/>
          <a:p>
            <a:r>
              <a:rPr lang="en-US" altLang="en-US" sz="3200" b="1" dirty="0">
                <a:solidFill>
                  <a:srgbClr val="110076"/>
                </a:solidFill>
              </a:rPr>
              <a:t>Suggested Practice for Cause and Effect</a:t>
            </a:r>
          </a:p>
        </p:txBody>
      </p:sp>
      <p:sp>
        <p:nvSpPr>
          <p:cNvPr id="13" name="Content Placeholder 12"/>
          <p:cNvSpPr>
            <a:spLocks noGrp="1"/>
          </p:cNvSpPr>
          <p:nvPr>
            <p:ph idx="1"/>
          </p:nvPr>
        </p:nvSpPr>
        <p:spPr>
          <a:xfrm>
            <a:off x="457200" y="1219200"/>
            <a:ext cx="8686800" cy="4572000"/>
          </a:xfrm>
        </p:spPr>
        <p:txBody>
          <a:bodyPr/>
          <a:lstStyle/>
          <a:p>
            <a:pPr marL="0">
              <a:spcBef>
                <a:spcPts val="0"/>
              </a:spcBef>
              <a:buNone/>
              <a:defRPr/>
            </a:pPr>
            <a:r>
              <a:rPr lang="en-US" sz="2400" b="1" dirty="0">
                <a:solidFill>
                  <a:srgbClr val="7030A0"/>
                </a:solidFill>
              </a:rPr>
              <a:t>Students need additional practice identifying the cause of a given effect.</a:t>
            </a:r>
          </a:p>
          <a:p>
            <a:pPr marL="0">
              <a:spcBef>
                <a:spcPts val="0"/>
              </a:spcBef>
              <a:buFont typeface="Arial" charset="0"/>
              <a:buNone/>
              <a:defRPr/>
            </a:pPr>
            <a:endParaRPr lang="en-US" sz="1800" b="1" dirty="0"/>
          </a:p>
          <a:p>
            <a:pPr marL="0">
              <a:spcBef>
                <a:spcPts val="0"/>
              </a:spcBef>
              <a:buFont typeface="Arial" charset="0"/>
              <a:buNone/>
              <a:defRPr/>
            </a:pPr>
            <a:endParaRPr lang="en-US" sz="2400" b="1" dirty="0"/>
          </a:p>
          <a:p>
            <a:pPr marL="0">
              <a:spcBef>
                <a:spcPts val="0"/>
              </a:spcBef>
              <a:buFont typeface="Arial" charset="0"/>
              <a:buNone/>
              <a:defRPr/>
            </a:pPr>
            <a:endParaRPr lang="en-US" sz="2400" b="1" dirty="0"/>
          </a:p>
          <a:p>
            <a:pPr marL="0">
              <a:spcBef>
                <a:spcPts val="0"/>
              </a:spcBef>
              <a:buFont typeface="Arial" charset="0"/>
              <a:buNone/>
              <a:defRPr/>
            </a:pPr>
            <a:r>
              <a:rPr lang="en-US" sz="2400" b="1" dirty="0"/>
              <a:t>Complete this </a:t>
            </a:r>
          </a:p>
          <a:p>
            <a:pPr marL="0">
              <a:spcBef>
                <a:spcPts val="0"/>
              </a:spcBef>
              <a:buFont typeface="Arial" charset="0"/>
              <a:buNone/>
              <a:defRPr/>
            </a:pPr>
            <a:r>
              <a:rPr lang="en-US" sz="2400" b="1" dirty="0"/>
              <a:t>cause-and-effect chart.</a:t>
            </a:r>
          </a:p>
          <a:p>
            <a:pPr marL="0" lvl="0">
              <a:spcBef>
                <a:spcPts val="0"/>
              </a:spcBef>
              <a:buNone/>
              <a:defRPr/>
            </a:pPr>
            <a:endParaRPr lang="en-US" sz="2400" dirty="0"/>
          </a:p>
          <a:p>
            <a:pPr marL="0">
              <a:spcBef>
                <a:spcPts val="0"/>
              </a:spcBef>
              <a:buFont typeface="Arial" charset="0"/>
              <a:buNone/>
              <a:defRPr/>
            </a:pPr>
            <a:endParaRPr lang="en-US" sz="2400" b="1" dirty="0">
              <a:solidFill>
                <a:srgbClr val="0070C0"/>
              </a:solidFill>
              <a:latin typeface="+mj-lt"/>
            </a:endParaRPr>
          </a:p>
        </p:txBody>
      </p:sp>
      <p:sp>
        <p:nvSpPr>
          <p:cNvPr id="21508"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1509"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1510"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1511"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215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Right Arrow 43"/>
          <p:cNvSpPr/>
          <p:nvPr/>
        </p:nvSpPr>
        <p:spPr>
          <a:xfrm>
            <a:off x="2209800" y="4419600"/>
            <a:ext cx="721674" cy="20871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6" name="Oval 35"/>
          <p:cNvSpPr/>
          <p:nvPr/>
        </p:nvSpPr>
        <p:spPr>
          <a:xfrm>
            <a:off x="533400" y="3886200"/>
            <a:ext cx="1676400" cy="12192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u="sng" dirty="0"/>
          </a:p>
          <a:p>
            <a:pPr algn="ctr"/>
            <a:r>
              <a:rPr lang="en-US" b="1" u="sng" dirty="0"/>
              <a:t>Cause:</a:t>
            </a:r>
            <a:r>
              <a:rPr lang="en-US" b="1" dirty="0"/>
              <a:t> </a:t>
            </a:r>
          </a:p>
          <a:p>
            <a:pPr algn="ctr"/>
            <a:endParaRPr lang="en-US" sz="1600" b="1" dirty="0"/>
          </a:p>
        </p:txBody>
      </p:sp>
      <p:sp>
        <p:nvSpPr>
          <p:cNvPr id="22" name="Oval 21"/>
          <p:cNvSpPr/>
          <p:nvPr/>
        </p:nvSpPr>
        <p:spPr>
          <a:xfrm>
            <a:off x="2895600" y="3962400"/>
            <a:ext cx="1676400" cy="1143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t>A </a:t>
            </a:r>
            <a:r>
              <a:rPr lang="en-US" sz="1400" b="1" dirty="0" err="1"/>
              <a:t>geocacher</a:t>
            </a:r>
            <a:r>
              <a:rPr lang="en-US" sz="1400" b="1" dirty="0"/>
              <a:t> notifies park staff.</a:t>
            </a:r>
          </a:p>
        </p:txBody>
      </p:sp>
      <p:sp>
        <p:nvSpPr>
          <p:cNvPr id="24" name="Oval 23"/>
          <p:cNvSpPr/>
          <p:nvPr/>
        </p:nvSpPr>
        <p:spPr>
          <a:xfrm>
            <a:off x="4724400" y="4343400"/>
            <a:ext cx="2133600" cy="15240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b="1" dirty="0"/>
              <a:t>A pile of leaves and branches appears to be a good place to bury a cache.</a:t>
            </a:r>
          </a:p>
        </p:txBody>
      </p:sp>
      <p:sp>
        <p:nvSpPr>
          <p:cNvPr id="25" name="Oval 24"/>
          <p:cNvSpPr/>
          <p:nvPr/>
        </p:nvSpPr>
        <p:spPr>
          <a:xfrm>
            <a:off x="6858000" y="4267200"/>
            <a:ext cx="2133600" cy="1600200"/>
          </a:xfrm>
          <a:prstGeom prst="ellipse">
            <a:avLst/>
          </a:prstGeom>
          <a:ln>
            <a:solidFill>
              <a:srgbClr val="7F7F7F"/>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1400" b="1" dirty="0">
                <a:solidFill>
                  <a:srgbClr val="A6A6A6"/>
                </a:solidFill>
              </a:rPr>
              <a:t>A large tree has fallen and is blocking an existing trail.</a:t>
            </a:r>
          </a:p>
        </p:txBody>
      </p:sp>
      <p:sp>
        <p:nvSpPr>
          <p:cNvPr id="26" name="Oval 25"/>
          <p:cNvSpPr/>
          <p:nvPr/>
        </p:nvSpPr>
        <p:spPr>
          <a:xfrm>
            <a:off x="6858000" y="2667000"/>
            <a:ext cx="2133600" cy="16002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b="1" dirty="0"/>
              <a:t>A sign states that an area is not safe to enter.</a:t>
            </a:r>
          </a:p>
        </p:txBody>
      </p:sp>
      <p:sp>
        <p:nvSpPr>
          <p:cNvPr id="27" name="Oval 26"/>
          <p:cNvSpPr/>
          <p:nvPr/>
        </p:nvSpPr>
        <p:spPr>
          <a:xfrm>
            <a:off x="4724400" y="2743200"/>
            <a:ext cx="2133600" cy="16002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b="1" dirty="0"/>
              <a:t>A small piece of paper has been left on the trail.</a:t>
            </a:r>
          </a:p>
        </p:txBody>
      </p:sp>
      <p:sp>
        <p:nvSpPr>
          <p:cNvPr id="31" name="Slide Number Placeholder 5"/>
          <p:cNvSpPr>
            <a:spLocks noGrp="1"/>
          </p:cNvSpPr>
          <p:nvPr>
            <p:ph type="sldNum" sz="quarter" idx="12"/>
          </p:nvPr>
        </p:nvSpPr>
        <p:spPr>
          <a:xfrm>
            <a:off x="533400" y="6419850"/>
            <a:ext cx="381000" cy="365125"/>
          </a:xfrm>
        </p:spPr>
        <p:txBody>
          <a:bodyPr/>
          <a:lstStyle/>
          <a:p>
            <a:pPr>
              <a:defRPr/>
            </a:pPr>
            <a:fld id="{E70575C0-D166-4C62-95AB-30299E73D2A5}" type="slidenum">
              <a:rPr lang="en-US" smtClean="0"/>
              <a:pPr>
                <a:defRPr/>
              </a:pPr>
              <a:t>43</a:t>
            </a:fld>
            <a:endParaRPr lang="en-US"/>
          </a:p>
        </p:txBody>
      </p:sp>
      <p:cxnSp>
        <p:nvCxnSpPr>
          <p:cNvPr id="34" name="Straight Connector 33"/>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648200" y="2743200"/>
            <a:ext cx="2209800" cy="3139321"/>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According to the website, signs are posted to give </a:t>
            </a:r>
            <a:r>
              <a:rPr lang="en-US" dirty="0" err="1"/>
              <a:t>geocachers</a:t>
            </a:r>
            <a:r>
              <a:rPr lang="en-US" dirty="0"/>
              <a:t> important information. Park staff are aware of these safety precautions posted on signs. This is not the correct answer. </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364324943"/>
      </p:ext>
    </p:extLst>
  </p:cSld>
  <p:clrMapOvr>
    <a:masterClrMapping/>
  </p:clrMapOvr>
  <p:transition spd="slow" advTm="2923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 fill="hold" display="0">
                  <p:stCondLst>
                    <p:cond delay="indefinite"/>
                  </p:stCondLst>
                  <p:endCondLst>
                    <p:cond evt="onStopAudio" delay="0">
                      <p:tgtEl>
                        <p:sldTgt/>
                      </p:tgtEl>
                    </p:cond>
                  </p:endCondLst>
                </p:cTn>
                <p:tgtEl>
                  <p:spTgt spid="2"/>
                </p:tgtEl>
              </p:cMediaNode>
            </p:audio>
          </p:childTnLst>
        </p:cTn>
      </p:par>
    </p:tnLst>
    <p:bldLst>
      <p:bldP spid="2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6"/>
          <p:cNvSpPr>
            <a:spLocks noGrp="1"/>
          </p:cNvSpPr>
          <p:nvPr>
            <p:ph type="title"/>
          </p:nvPr>
        </p:nvSpPr>
        <p:spPr>
          <a:xfrm>
            <a:off x="152400" y="228600"/>
            <a:ext cx="8839200" cy="1143000"/>
          </a:xfrm>
        </p:spPr>
        <p:txBody>
          <a:bodyPr/>
          <a:lstStyle/>
          <a:p>
            <a:r>
              <a:rPr lang="en-US" altLang="en-US" sz="3200" b="1" dirty="0">
                <a:solidFill>
                  <a:srgbClr val="110076"/>
                </a:solidFill>
              </a:rPr>
              <a:t>Suggested Practice for Cause and Effect</a:t>
            </a:r>
          </a:p>
        </p:txBody>
      </p:sp>
      <p:sp>
        <p:nvSpPr>
          <p:cNvPr id="13" name="Content Placeholder 12"/>
          <p:cNvSpPr>
            <a:spLocks noGrp="1"/>
          </p:cNvSpPr>
          <p:nvPr>
            <p:ph idx="1"/>
          </p:nvPr>
        </p:nvSpPr>
        <p:spPr>
          <a:xfrm>
            <a:off x="457200" y="1219200"/>
            <a:ext cx="8686800" cy="4572000"/>
          </a:xfrm>
        </p:spPr>
        <p:txBody>
          <a:bodyPr/>
          <a:lstStyle/>
          <a:p>
            <a:pPr marL="0">
              <a:spcBef>
                <a:spcPts val="0"/>
              </a:spcBef>
              <a:buNone/>
              <a:defRPr/>
            </a:pPr>
            <a:r>
              <a:rPr lang="en-US" sz="2400" b="1" dirty="0">
                <a:solidFill>
                  <a:srgbClr val="7030A0"/>
                </a:solidFill>
              </a:rPr>
              <a:t>Students need additional practice identifying the cause of a given effect.</a:t>
            </a:r>
          </a:p>
          <a:p>
            <a:pPr marL="0">
              <a:spcBef>
                <a:spcPts val="0"/>
              </a:spcBef>
              <a:buFont typeface="Arial" charset="0"/>
              <a:buNone/>
              <a:defRPr/>
            </a:pPr>
            <a:endParaRPr lang="en-US" sz="1800" b="1" dirty="0"/>
          </a:p>
          <a:p>
            <a:pPr marL="0">
              <a:spcBef>
                <a:spcPts val="0"/>
              </a:spcBef>
              <a:buFont typeface="Arial" charset="0"/>
              <a:buNone/>
              <a:defRPr/>
            </a:pPr>
            <a:endParaRPr lang="en-US" sz="2400" b="1" dirty="0"/>
          </a:p>
          <a:p>
            <a:pPr marL="0">
              <a:spcBef>
                <a:spcPts val="0"/>
              </a:spcBef>
              <a:buFont typeface="Arial" charset="0"/>
              <a:buNone/>
              <a:defRPr/>
            </a:pPr>
            <a:endParaRPr lang="en-US" sz="2400" b="1" dirty="0"/>
          </a:p>
          <a:p>
            <a:pPr marL="0">
              <a:spcBef>
                <a:spcPts val="0"/>
              </a:spcBef>
              <a:buFont typeface="Arial" charset="0"/>
              <a:buNone/>
              <a:defRPr/>
            </a:pPr>
            <a:r>
              <a:rPr lang="en-US" sz="2400" b="1" dirty="0"/>
              <a:t>Complete this </a:t>
            </a:r>
          </a:p>
          <a:p>
            <a:pPr marL="0">
              <a:spcBef>
                <a:spcPts val="0"/>
              </a:spcBef>
              <a:buFont typeface="Arial" charset="0"/>
              <a:buNone/>
              <a:defRPr/>
            </a:pPr>
            <a:r>
              <a:rPr lang="en-US" sz="2400" b="1" dirty="0"/>
              <a:t>cause-and-effect chart.</a:t>
            </a:r>
          </a:p>
          <a:p>
            <a:pPr marL="0" lvl="0">
              <a:spcBef>
                <a:spcPts val="0"/>
              </a:spcBef>
              <a:buNone/>
              <a:defRPr/>
            </a:pPr>
            <a:endParaRPr lang="en-US" sz="2400" dirty="0"/>
          </a:p>
          <a:p>
            <a:pPr marL="0">
              <a:spcBef>
                <a:spcPts val="0"/>
              </a:spcBef>
              <a:buFont typeface="Arial" charset="0"/>
              <a:buNone/>
              <a:defRPr/>
            </a:pPr>
            <a:endParaRPr lang="en-US" sz="2400" b="1" dirty="0">
              <a:solidFill>
                <a:srgbClr val="0070C0"/>
              </a:solidFill>
              <a:latin typeface="+mj-lt"/>
            </a:endParaRPr>
          </a:p>
        </p:txBody>
      </p:sp>
      <p:sp>
        <p:nvSpPr>
          <p:cNvPr id="21508"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1509"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1510"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1511"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215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Right Arrow 43"/>
          <p:cNvSpPr/>
          <p:nvPr/>
        </p:nvSpPr>
        <p:spPr>
          <a:xfrm>
            <a:off x="2209800" y="4419600"/>
            <a:ext cx="721674" cy="20871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6" name="Oval 35"/>
          <p:cNvSpPr/>
          <p:nvPr/>
        </p:nvSpPr>
        <p:spPr>
          <a:xfrm>
            <a:off x="533400" y="3886200"/>
            <a:ext cx="1676400" cy="12192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u="sng" dirty="0"/>
          </a:p>
          <a:p>
            <a:pPr algn="ctr"/>
            <a:r>
              <a:rPr lang="en-US" b="1" u="sng" dirty="0"/>
              <a:t>Cause:</a:t>
            </a:r>
            <a:r>
              <a:rPr lang="en-US" b="1" dirty="0"/>
              <a:t> </a:t>
            </a:r>
          </a:p>
          <a:p>
            <a:pPr algn="ctr"/>
            <a:endParaRPr lang="en-US" sz="1600" b="1" dirty="0"/>
          </a:p>
        </p:txBody>
      </p:sp>
      <p:sp>
        <p:nvSpPr>
          <p:cNvPr id="22" name="Oval 21"/>
          <p:cNvSpPr/>
          <p:nvPr/>
        </p:nvSpPr>
        <p:spPr>
          <a:xfrm>
            <a:off x="2895600" y="3962400"/>
            <a:ext cx="1676400" cy="1143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t>A </a:t>
            </a:r>
            <a:r>
              <a:rPr lang="en-US" sz="1400" b="1" dirty="0" err="1"/>
              <a:t>geocacher</a:t>
            </a:r>
            <a:r>
              <a:rPr lang="en-US" sz="1400" b="1" dirty="0"/>
              <a:t> notifies park staff.</a:t>
            </a:r>
          </a:p>
        </p:txBody>
      </p:sp>
      <p:sp>
        <p:nvSpPr>
          <p:cNvPr id="24" name="Oval 23"/>
          <p:cNvSpPr/>
          <p:nvPr/>
        </p:nvSpPr>
        <p:spPr>
          <a:xfrm>
            <a:off x="4724400" y="4343400"/>
            <a:ext cx="2133600" cy="15240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b="1" dirty="0"/>
              <a:t>A pile of leaves and branches appears to be a good place to bury a cache.</a:t>
            </a:r>
          </a:p>
        </p:txBody>
      </p:sp>
      <p:sp>
        <p:nvSpPr>
          <p:cNvPr id="25" name="Oval 24"/>
          <p:cNvSpPr/>
          <p:nvPr/>
        </p:nvSpPr>
        <p:spPr>
          <a:xfrm>
            <a:off x="6858000" y="4267200"/>
            <a:ext cx="2133600" cy="1600200"/>
          </a:xfrm>
          <a:prstGeom prst="ellipse">
            <a:avLst/>
          </a:prstGeom>
          <a:ln>
            <a:solidFill>
              <a:srgbClr val="7F7F7F"/>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1400" b="1" dirty="0">
                <a:solidFill>
                  <a:srgbClr val="A6A6A6"/>
                </a:solidFill>
              </a:rPr>
              <a:t>A large tree has fallen and is blocking an existing trail.</a:t>
            </a:r>
          </a:p>
        </p:txBody>
      </p:sp>
      <p:sp>
        <p:nvSpPr>
          <p:cNvPr id="26" name="Oval 25"/>
          <p:cNvSpPr/>
          <p:nvPr/>
        </p:nvSpPr>
        <p:spPr>
          <a:xfrm>
            <a:off x="6858000" y="2667000"/>
            <a:ext cx="2133600" cy="1600200"/>
          </a:xfrm>
          <a:prstGeom prst="ellipse">
            <a:avLst/>
          </a:prstGeom>
          <a:ln>
            <a:solidFill>
              <a:srgbClr val="7F7F7F"/>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1400" b="1" dirty="0">
                <a:solidFill>
                  <a:srgbClr val="A6A6A6"/>
                </a:solidFill>
              </a:rPr>
              <a:t>A sign states that an area is not safe to enter.</a:t>
            </a:r>
          </a:p>
        </p:txBody>
      </p:sp>
      <p:sp>
        <p:nvSpPr>
          <p:cNvPr id="27" name="Oval 26"/>
          <p:cNvSpPr/>
          <p:nvPr/>
        </p:nvSpPr>
        <p:spPr>
          <a:xfrm>
            <a:off x="4724400" y="2743200"/>
            <a:ext cx="2133600" cy="1600200"/>
          </a:xfrm>
          <a:prstGeom prst="ellipse">
            <a:avLst/>
          </a:prstGeom>
          <a:ln>
            <a:solidFill>
              <a:srgbClr val="7F7F7F"/>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1400" b="1" dirty="0">
                <a:solidFill>
                  <a:srgbClr val="A6A6A6"/>
                </a:solidFill>
              </a:rPr>
              <a:t>A small piece of paper has been left on the trail.</a:t>
            </a:r>
          </a:p>
        </p:txBody>
      </p:sp>
      <p:sp>
        <p:nvSpPr>
          <p:cNvPr id="31" name="Slide Number Placeholder 5"/>
          <p:cNvSpPr>
            <a:spLocks noGrp="1"/>
          </p:cNvSpPr>
          <p:nvPr>
            <p:ph type="sldNum" sz="quarter" idx="12"/>
          </p:nvPr>
        </p:nvSpPr>
        <p:spPr>
          <a:xfrm>
            <a:off x="533400" y="6419850"/>
            <a:ext cx="381000" cy="365125"/>
          </a:xfrm>
        </p:spPr>
        <p:txBody>
          <a:bodyPr/>
          <a:lstStyle/>
          <a:p>
            <a:pPr>
              <a:defRPr/>
            </a:pPr>
            <a:fld id="{E70575C0-D166-4C62-95AB-30299E73D2A5}" type="slidenum">
              <a:rPr lang="en-US" smtClean="0"/>
              <a:pPr>
                <a:defRPr/>
              </a:pPr>
              <a:t>44</a:t>
            </a:fld>
            <a:endParaRPr lang="en-US"/>
          </a:p>
        </p:txBody>
      </p:sp>
      <p:cxnSp>
        <p:nvCxnSpPr>
          <p:cNvPr id="34" name="Straight Connector 33"/>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878784" y="2209800"/>
            <a:ext cx="2209800" cy="3139321"/>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According to the website, caches should never be buried, and </a:t>
            </a:r>
            <a:r>
              <a:rPr lang="en-US" dirty="0" err="1"/>
              <a:t>geocachers</a:t>
            </a:r>
            <a:r>
              <a:rPr lang="en-US" dirty="0"/>
              <a:t> should not disturb the park ground. A </a:t>
            </a:r>
            <a:r>
              <a:rPr lang="en-US" dirty="0" err="1"/>
              <a:t>geocacher</a:t>
            </a:r>
            <a:r>
              <a:rPr lang="en-US" dirty="0"/>
              <a:t> would follow the rules for geocaching and would not need to notify park staff. </a:t>
            </a:r>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364324943"/>
      </p:ext>
    </p:extLst>
  </p:cSld>
  <p:clrMapOvr>
    <a:masterClrMapping/>
  </p:clrMapOvr>
  <p:transition spd="slow" advTm="3172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par>
                                <p:cTn id="7" presetID="10"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 fill="hold" display="0">
                  <p:stCondLst>
                    <p:cond delay="indefinite"/>
                  </p:stCondLst>
                  <p:endCondLst>
                    <p:cond evt="onStopAudio" delay="0">
                      <p:tgtEl>
                        <p:sldTgt/>
                      </p:tgtEl>
                    </p:cond>
                  </p:endCondLst>
                </p:cTn>
                <p:tgtEl>
                  <p:spTgt spid="3"/>
                </p:tgtEl>
              </p:cMediaNode>
            </p:audio>
          </p:childTnLst>
        </p:cTn>
      </p:par>
    </p:tnLst>
    <p:bldLst>
      <p:bldP spid="20"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6"/>
          <p:cNvSpPr>
            <a:spLocks noGrp="1"/>
          </p:cNvSpPr>
          <p:nvPr>
            <p:ph type="title"/>
          </p:nvPr>
        </p:nvSpPr>
        <p:spPr>
          <a:xfrm>
            <a:off x="152400" y="228600"/>
            <a:ext cx="8839200" cy="1143000"/>
          </a:xfrm>
        </p:spPr>
        <p:txBody>
          <a:bodyPr/>
          <a:lstStyle/>
          <a:p>
            <a:r>
              <a:rPr lang="en-US" altLang="en-US" sz="3200" b="1" dirty="0">
                <a:solidFill>
                  <a:srgbClr val="110076"/>
                </a:solidFill>
              </a:rPr>
              <a:t>Suggested Practice for Cause and Effect</a:t>
            </a:r>
          </a:p>
        </p:txBody>
      </p:sp>
      <p:sp>
        <p:nvSpPr>
          <p:cNvPr id="13" name="Content Placeholder 12"/>
          <p:cNvSpPr>
            <a:spLocks noGrp="1"/>
          </p:cNvSpPr>
          <p:nvPr>
            <p:ph idx="1"/>
          </p:nvPr>
        </p:nvSpPr>
        <p:spPr>
          <a:xfrm>
            <a:off x="457200" y="1219200"/>
            <a:ext cx="8686800" cy="4572000"/>
          </a:xfrm>
        </p:spPr>
        <p:txBody>
          <a:bodyPr/>
          <a:lstStyle/>
          <a:p>
            <a:pPr marL="0">
              <a:spcBef>
                <a:spcPts val="0"/>
              </a:spcBef>
              <a:buNone/>
              <a:defRPr/>
            </a:pPr>
            <a:r>
              <a:rPr lang="en-US" sz="2400" b="1" dirty="0">
                <a:solidFill>
                  <a:srgbClr val="7030A0"/>
                </a:solidFill>
              </a:rPr>
              <a:t>Students need additional practice identifying the cause of a given effect.</a:t>
            </a:r>
          </a:p>
          <a:p>
            <a:pPr marL="0">
              <a:spcBef>
                <a:spcPts val="0"/>
              </a:spcBef>
              <a:buFont typeface="Arial" charset="0"/>
              <a:buNone/>
              <a:defRPr/>
            </a:pPr>
            <a:endParaRPr lang="en-US" sz="1800" b="1" dirty="0"/>
          </a:p>
          <a:p>
            <a:pPr marL="0">
              <a:spcBef>
                <a:spcPts val="0"/>
              </a:spcBef>
              <a:buFont typeface="Arial" charset="0"/>
              <a:buNone/>
              <a:defRPr/>
            </a:pPr>
            <a:endParaRPr lang="en-US" sz="2400" b="1" dirty="0"/>
          </a:p>
          <a:p>
            <a:pPr marL="0">
              <a:spcBef>
                <a:spcPts val="0"/>
              </a:spcBef>
              <a:buFont typeface="Arial" charset="0"/>
              <a:buNone/>
              <a:defRPr/>
            </a:pPr>
            <a:endParaRPr lang="en-US" sz="2400" b="1" dirty="0"/>
          </a:p>
          <a:p>
            <a:pPr marL="0">
              <a:spcBef>
                <a:spcPts val="0"/>
              </a:spcBef>
              <a:buFont typeface="Arial" charset="0"/>
              <a:buNone/>
              <a:defRPr/>
            </a:pPr>
            <a:r>
              <a:rPr lang="en-US" sz="2400" b="1" dirty="0"/>
              <a:t>Complete this </a:t>
            </a:r>
          </a:p>
          <a:p>
            <a:pPr marL="0">
              <a:spcBef>
                <a:spcPts val="0"/>
              </a:spcBef>
              <a:buFont typeface="Arial" charset="0"/>
              <a:buNone/>
              <a:defRPr/>
            </a:pPr>
            <a:r>
              <a:rPr lang="en-US" sz="2400" b="1" dirty="0"/>
              <a:t>cause-and-effect chart.</a:t>
            </a:r>
          </a:p>
          <a:p>
            <a:pPr marL="0" lvl="0">
              <a:spcBef>
                <a:spcPts val="0"/>
              </a:spcBef>
              <a:buNone/>
              <a:defRPr/>
            </a:pPr>
            <a:endParaRPr lang="en-US" sz="2400" dirty="0"/>
          </a:p>
          <a:p>
            <a:pPr marL="0">
              <a:spcBef>
                <a:spcPts val="0"/>
              </a:spcBef>
              <a:buFont typeface="Arial" charset="0"/>
              <a:buNone/>
              <a:defRPr/>
            </a:pPr>
            <a:endParaRPr lang="en-US" sz="2400" b="1" dirty="0">
              <a:solidFill>
                <a:srgbClr val="0070C0"/>
              </a:solidFill>
              <a:latin typeface="+mj-lt"/>
            </a:endParaRPr>
          </a:p>
        </p:txBody>
      </p:sp>
      <p:sp>
        <p:nvSpPr>
          <p:cNvPr id="21508"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1509"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1510"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1511"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2151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Right Arrow 43"/>
          <p:cNvSpPr/>
          <p:nvPr/>
        </p:nvSpPr>
        <p:spPr>
          <a:xfrm>
            <a:off x="2209800" y="4419600"/>
            <a:ext cx="721674" cy="20871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36" name="Oval 35"/>
          <p:cNvSpPr/>
          <p:nvPr/>
        </p:nvSpPr>
        <p:spPr>
          <a:xfrm>
            <a:off x="533400" y="3886200"/>
            <a:ext cx="1676400" cy="12192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b="1" u="sng" dirty="0"/>
          </a:p>
          <a:p>
            <a:pPr algn="ctr"/>
            <a:r>
              <a:rPr lang="en-US" b="1" u="sng" dirty="0"/>
              <a:t>Cause:</a:t>
            </a:r>
            <a:r>
              <a:rPr lang="en-US" b="1" dirty="0"/>
              <a:t> </a:t>
            </a:r>
          </a:p>
          <a:p>
            <a:pPr algn="ctr"/>
            <a:endParaRPr lang="en-US" sz="1600" b="1" dirty="0"/>
          </a:p>
        </p:txBody>
      </p:sp>
      <p:sp>
        <p:nvSpPr>
          <p:cNvPr id="22" name="Oval 21"/>
          <p:cNvSpPr/>
          <p:nvPr/>
        </p:nvSpPr>
        <p:spPr>
          <a:xfrm>
            <a:off x="2895600" y="3962400"/>
            <a:ext cx="1676400" cy="1143000"/>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400" b="1" dirty="0"/>
              <a:t>A </a:t>
            </a:r>
            <a:r>
              <a:rPr lang="en-US" sz="1400" b="1" dirty="0" err="1"/>
              <a:t>geocacher</a:t>
            </a:r>
            <a:r>
              <a:rPr lang="en-US" sz="1400" b="1" dirty="0"/>
              <a:t> notifies park staff.</a:t>
            </a:r>
          </a:p>
        </p:txBody>
      </p:sp>
      <p:sp>
        <p:nvSpPr>
          <p:cNvPr id="24" name="Oval 23"/>
          <p:cNvSpPr/>
          <p:nvPr/>
        </p:nvSpPr>
        <p:spPr>
          <a:xfrm>
            <a:off x="4724400" y="4343400"/>
            <a:ext cx="2133600" cy="1524000"/>
          </a:xfrm>
          <a:prstGeom prst="ellipse">
            <a:avLst/>
          </a:prstGeom>
          <a:ln>
            <a:solidFill>
              <a:srgbClr val="7F7F7F"/>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1400" b="1" dirty="0">
                <a:solidFill>
                  <a:srgbClr val="A6A6A6"/>
                </a:solidFill>
              </a:rPr>
              <a:t>A pile of leaves and branches appears to be a good place to bury a cache.</a:t>
            </a:r>
          </a:p>
        </p:txBody>
      </p:sp>
      <p:sp>
        <p:nvSpPr>
          <p:cNvPr id="25" name="Oval 24"/>
          <p:cNvSpPr/>
          <p:nvPr/>
        </p:nvSpPr>
        <p:spPr>
          <a:xfrm>
            <a:off x="6858000" y="4267200"/>
            <a:ext cx="2133600" cy="1600200"/>
          </a:xfrm>
          <a:prstGeom prst="ellipse">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1400" b="1" dirty="0"/>
              <a:t>A large tree has fallen and is blocking an existing trail.</a:t>
            </a:r>
          </a:p>
        </p:txBody>
      </p:sp>
      <p:sp>
        <p:nvSpPr>
          <p:cNvPr id="26" name="Oval 25"/>
          <p:cNvSpPr/>
          <p:nvPr/>
        </p:nvSpPr>
        <p:spPr>
          <a:xfrm>
            <a:off x="6858000" y="2667000"/>
            <a:ext cx="2133600" cy="1600200"/>
          </a:xfrm>
          <a:prstGeom prst="ellipse">
            <a:avLst/>
          </a:prstGeom>
          <a:ln>
            <a:solidFill>
              <a:srgbClr val="7F7F7F"/>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1400" b="1" dirty="0">
                <a:solidFill>
                  <a:srgbClr val="A6A6A6"/>
                </a:solidFill>
              </a:rPr>
              <a:t>A sign states that an area is not safe to enter.</a:t>
            </a:r>
          </a:p>
        </p:txBody>
      </p:sp>
      <p:sp>
        <p:nvSpPr>
          <p:cNvPr id="27" name="Oval 26"/>
          <p:cNvSpPr/>
          <p:nvPr/>
        </p:nvSpPr>
        <p:spPr>
          <a:xfrm>
            <a:off x="4724400" y="2743200"/>
            <a:ext cx="2133600" cy="1600200"/>
          </a:xfrm>
          <a:prstGeom prst="ellipse">
            <a:avLst/>
          </a:prstGeom>
          <a:ln>
            <a:solidFill>
              <a:srgbClr val="7F7F7F"/>
            </a:solidFill>
          </a:ln>
        </p:spPr>
        <p:style>
          <a:lnRef idx="1">
            <a:schemeClr val="dk1"/>
          </a:lnRef>
          <a:fillRef idx="2">
            <a:schemeClr val="dk1"/>
          </a:fillRef>
          <a:effectRef idx="1">
            <a:schemeClr val="dk1"/>
          </a:effectRef>
          <a:fontRef idx="minor">
            <a:schemeClr val="dk1"/>
          </a:fontRef>
        </p:style>
        <p:txBody>
          <a:bodyPr rtlCol="0" anchor="ctr"/>
          <a:lstStyle/>
          <a:p>
            <a:pPr algn="ctr"/>
            <a:r>
              <a:rPr lang="en-US" sz="1400" b="1" dirty="0">
                <a:solidFill>
                  <a:srgbClr val="A6A6A6"/>
                </a:solidFill>
              </a:rPr>
              <a:t>A small piece of paper has been left on the trail.</a:t>
            </a:r>
          </a:p>
        </p:txBody>
      </p:sp>
      <p:sp>
        <p:nvSpPr>
          <p:cNvPr id="31" name="Slide Number Placeholder 5"/>
          <p:cNvSpPr>
            <a:spLocks noGrp="1"/>
          </p:cNvSpPr>
          <p:nvPr>
            <p:ph type="sldNum" sz="quarter" idx="12"/>
          </p:nvPr>
        </p:nvSpPr>
        <p:spPr>
          <a:xfrm>
            <a:off x="533400" y="6419850"/>
            <a:ext cx="381000" cy="365125"/>
          </a:xfrm>
        </p:spPr>
        <p:txBody>
          <a:bodyPr/>
          <a:lstStyle/>
          <a:p>
            <a:pPr>
              <a:defRPr/>
            </a:pPr>
            <a:fld id="{E70575C0-D166-4C62-95AB-30299E73D2A5}" type="slidenum">
              <a:rPr lang="en-US" smtClean="0"/>
              <a:pPr>
                <a:defRPr/>
              </a:pPr>
              <a:t>45</a:t>
            </a:fld>
            <a:endParaRPr lang="en-US"/>
          </a:p>
        </p:txBody>
      </p:sp>
      <p:cxnSp>
        <p:nvCxnSpPr>
          <p:cNvPr id="34" name="Straight Connector 33"/>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648200" y="2362200"/>
            <a:ext cx="2209800" cy="3970318"/>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This is the correct answer. </a:t>
            </a:r>
            <a:r>
              <a:rPr lang="en-US" dirty="0" err="1"/>
              <a:t>Geocachers</a:t>
            </a:r>
            <a:r>
              <a:rPr lang="en-US" dirty="0"/>
              <a:t> are expected to follow existing trails so that they remain safe, and they should notify park staff if there is a problem that needs attention. A </a:t>
            </a:r>
            <a:r>
              <a:rPr lang="en-US" dirty="0" err="1"/>
              <a:t>geocacher</a:t>
            </a:r>
            <a:r>
              <a:rPr lang="en-US" dirty="0"/>
              <a:t> should notify park staff that a tree has fallen and created an unsafe path. </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945368872"/>
      </p:ext>
    </p:extLst>
  </p:cSld>
  <p:clrMapOvr>
    <a:masterClrMapping/>
  </p:clrMapOvr>
  <p:transition spd="slow" advTm="3175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10"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animEffect transition="in" filter="fade">
                                      <p:cBhvr>
                                        <p:cTn id="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0" fill="hold" display="0">
                  <p:stCondLst>
                    <p:cond delay="indefinite"/>
                  </p:stCondLst>
                  <p:endCondLst>
                    <p:cond evt="onStopAudio" delay="0">
                      <p:tgtEl>
                        <p:sldTgt/>
                      </p:tgtEl>
                    </p:cond>
                  </p:endCondLst>
                </p:cTn>
                <p:tgtEl>
                  <p:spTgt spid="2"/>
                </p:tgtEl>
              </p:cMediaNode>
            </p:audio>
          </p:childTnLst>
        </p:cTn>
      </p:par>
    </p:tnLst>
    <p:bldLst>
      <p:bldP spid="2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533400" y="3886200"/>
            <a:ext cx="6934200" cy="381000"/>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458" name="Title 6"/>
          <p:cNvSpPr>
            <a:spLocks noGrp="1"/>
          </p:cNvSpPr>
          <p:nvPr>
            <p:ph type="title"/>
          </p:nvPr>
        </p:nvSpPr>
        <p:spPr>
          <a:xfrm>
            <a:off x="1066800" y="228600"/>
            <a:ext cx="7010400" cy="1143000"/>
          </a:xfrm>
        </p:spPr>
        <p:txBody>
          <a:bodyPr/>
          <a:lstStyle/>
          <a:p>
            <a:r>
              <a:rPr lang="en-US" altLang="en-US" sz="3200" b="1" dirty="0">
                <a:solidFill>
                  <a:srgbClr val="110076"/>
                </a:solidFill>
              </a:rPr>
              <a:t>Suggested Practice for Cause and Effect</a:t>
            </a:r>
          </a:p>
        </p:txBody>
      </p:sp>
      <p:sp>
        <p:nvSpPr>
          <p:cNvPr id="19460"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9461"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9462" name="Rectangle 8"/>
          <p:cNvSpPr>
            <a:spLocks noChangeArrowheads="1"/>
          </p:cNvSpPr>
          <p:nvPr/>
        </p:nvSpPr>
        <p:spPr bwMode="auto">
          <a:xfrm>
            <a:off x="0" y="838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9463"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1946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5"/>
          <p:cNvSpPr>
            <a:spLocks noGrp="1"/>
          </p:cNvSpPr>
          <p:nvPr>
            <p:ph type="sldNum" sz="quarter" idx="12"/>
          </p:nvPr>
        </p:nvSpPr>
        <p:spPr>
          <a:xfrm>
            <a:off x="533400" y="6324600"/>
            <a:ext cx="381000" cy="365125"/>
          </a:xfrm>
        </p:spPr>
        <p:txBody>
          <a:bodyPr/>
          <a:lstStyle/>
          <a:p>
            <a:pPr>
              <a:defRPr/>
            </a:pPr>
            <a:fld id="{E70575C0-D166-4C62-95AB-30299E73D2A5}" type="slidenum">
              <a:rPr lang="en-US" smtClean="0"/>
              <a:pPr>
                <a:defRPr/>
              </a:pPr>
              <a:t>46</a:t>
            </a:fld>
            <a:endParaRPr lang="en-US"/>
          </a:p>
        </p:txBody>
      </p:sp>
      <p:sp>
        <p:nvSpPr>
          <p:cNvPr id="20" name="TextBox 19"/>
          <p:cNvSpPr txBox="1"/>
          <p:nvPr/>
        </p:nvSpPr>
        <p:spPr>
          <a:xfrm>
            <a:off x="533400" y="1455003"/>
            <a:ext cx="8610600" cy="830997"/>
          </a:xfrm>
          <a:prstGeom prst="rect">
            <a:avLst/>
          </a:prstGeom>
          <a:noFill/>
        </p:spPr>
        <p:txBody>
          <a:bodyPr wrap="square" rtlCol="0">
            <a:spAutoFit/>
          </a:bodyPr>
          <a:lstStyle/>
          <a:p>
            <a:r>
              <a:rPr lang="en-US" sz="2400" b="1" dirty="0">
                <a:solidFill>
                  <a:srgbClr val="7030A0"/>
                </a:solidFill>
                <a:latin typeface="+mn-lt"/>
              </a:rPr>
              <a:t>Students need additional practice identifying cause and effect relationships. </a:t>
            </a:r>
          </a:p>
        </p:txBody>
      </p:sp>
      <p:sp>
        <p:nvSpPr>
          <p:cNvPr id="21" name="TextBox 20"/>
          <p:cNvSpPr txBox="1"/>
          <p:nvPr/>
        </p:nvSpPr>
        <p:spPr>
          <a:xfrm>
            <a:off x="0" y="2685871"/>
            <a:ext cx="8382000" cy="1200329"/>
          </a:xfrm>
          <a:prstGeom prst="rect">
            <a:avLst/>
          </a:prstGeom>
          <a:noFill/>
        </p:spPr>
        <p:txBody>
          <a:bodyPr wrap="square" rtlCol="0" anchor="t" anchorCtr="1">
            <a:spAutoFit/>
          </a:bodyPr>
          <a:lstStyle/>
          <a:p>
            <a:r>
              <a:rPr lang="en-US" sz="2400" b="1" dirty="0">
                <a:latin typeface="+mn-lt"/>
              </a:rPr>
              <a:t>In the article, “</a:t>
            </a:r>
            <a:r>
              <a:rPr lang="en-US" sz="2400" b="1" dirty="0">
                <a:latin typeface="+mn-lt"/>
                <a:hlinkClick r:id="rId7" action="ppaction://hlinksldjump"/>
              </a:rPr>
              <a:t>A Mysterious Masterpiece</a:t>
            </a:r>
            <a:r>
              <a:rPr lang="en-US" sz="2400" b="1" dirty="0">
                <a:latin typeface="+mn-lt"/>
              </a:rPr>
              <a:t>,” the hoax was discovered because—</a:t>
            </a:r>
          </a:p>
          <a:p>
            <a:endParaRPr lang="en-US" sz="2400" b="1" dirty="0">
              <a:latin typeface="+mn-lt"/>
            </a:endParaRPr>
          </a:p>
        </p:txBody>
      </p:sp>
      <p:sp>
        <p:nvSpPr>
          <p:cNvPr id="22" name="TextBox 21"/>
          <p:cNvSpPr txBox="1"/>
          <p:nvPr/>
        </p:nvSpPr>
        <p:spPr>
          <a:xfrm>
            <a:off x="609600" y="3828871"/>
            <a:ext cx="7848600" cy="2308324"/>
          </a:xfrm>
          <a:prstGeom prst="rect">
            <a:avLst/>
          </a:prstGeom>
          <a:noFill/>
        </p:spPr>
        <p:txBody>
          <a:bodyPr wrap="square" rtlCol="0">
            <a:spAutoFit/>
          </a:bodyPr>
          <a:lstStyle/>
          <a:p>
            <a:r>
              <a:rPr lang="en-US" sz="2400" b="1" dirty="0">
                <a:latin typeface="+mn-lt"/>
              </a:rPr>
              <a:t>the painting was restored to its original condition</a:t>
            </a:r>
          </a:p>
          <a:p>
            <a:r>
              <a:rPr lang="en-US" sz="2400" b="1" dirty="0">
                <a:latin typeface="+mn-lt"/>
              </a:rPr>
              <a:t>the amateur painter did not sign the portrait correctly</a:t>
            </a:r>
          </a:p>
          <a:p>
            <a:r>
              <a:rPr lang="en-US" sz="2400" b="1" dirty="0">
                <a:latin typeface="+mn-lt"/>
              </a:rPr>
              <a:t>the history of the painting could not be proven</a:t>
            </a:r>
          </a:p>
          <a:p>
            <a:r>
              <a:rPr lang="en-US" sz="2400" b="1" dirty="0">
                <a:latin typeface="+mn-lt"/>
              </a:rPr>
              <a:t>the museum workers examined the painting more closely</a:t>
            </a:r>
          </a:p>
          <a:p>
            <a:endParaRPr lang="en-US" sz="2400" b="1" dirty="0">
              <a:latin typeface="+mn-lt"/>
            </a:endParaRPr>
          </a:p>
          <a:p>
            <a:endParaRPr lang="en-US" sz="2400" b="1" dirty="0">
              <a:latin typeface="+mn-lt"/>
            </a:endParaRPr>
          </a:p>
        </p:txBody>
      </p:sp>
      <p:cxnSp>
        <p:nvCxnSpPr>
          <p:cNvPr id="15" name="Straight Connector 14"/>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2368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2"/>
                </p:tgtEl>
              </p:cMediaNode>
            </p:audio>
          </p:childTnLst>
        </p:cTn>
      </p:par>
    </p:tnLst>
    <p:bldLst>
      <p:bldP spid="1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333500" y="4114800"/>
            <a:ext cx="5753100" cy="381000"/>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Rectangle 17"/>
          <p:cNvSpPr/>
          <p:nvPr/>
        </p:nvSpPr>
        <p:spPr>
          <a:xfrm>
            <a:off x="1333500" y="4810465"/>
            <a:ext cx="5753100" cy="381000"/>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458" name="Title 6"/>
          <p:cNvSpPr>
            <a:spLocks noGrp="1"/>
          </p:cNvSpPr>
          <p:nvPr>
            <p:ph type="title"/>
          </p:nvPr>
        </p:nvSpPr>
        <p:spPr>
          <a:xfrm>
            <a:off x="1066800" y="228600"/>
            <a:ext cx="7010400" cy="1143000"/>
          </a:xfrm>
        </p:spPr>
        <p:txBody>
          <a:bodyPr/>
          <a:lstStyle/>
          <a:p>
            <a:r>
              <a:rPr lang="en-US" altLang="en-US" sz="3200" b="1" dirty="0">
                <a:solidFill>
                  <a:srgbClr val="110076"/>
                </a:solidFill>
              </a:rPr>
              <a:t>Suggested Practice for Cause and Effect</a:t>
            </a:r>
          </a:p>
        </p:txBody>
      </p:sp>
      <p:sp>
        <p:nvSpPr>
          <p:cNvPr id="19460"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9461"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9462" name="Rectangle 8"/>
          <p:cNvSpPr>
            <a:spLocks noChangeArrowheads="1"/>
          </p:cNvSpPr>
          <p:nvPr/>
        </p:nvSpPr>
        <p:spPr bwMode="auto">
          <a:xfrm>
            <a:off x="0" y="838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9463"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1946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5"/>
          <p:cNvSpPr>
            <a:spLocks noGrp="1"/>
          </p:cNvSpPr>
          <p:nvPr>
            <p:ph type="sldNum" sz="quarter" idx="12"/>
          </p:nvPr>
        </p:nvSpPr>
        <p:spPr>
          <a:xfrm>
            <a:off x="533400" y="6324600"/>
            <a:ext cx="381000" cy="365125"/>
          </a:xfrm>
        </p:spPr>
        <p:txBody>
          <a:bodyPr/>
          <a:lstStyle/>
          <a:p>
            <a:pPr>
              <a:defRPr/>
            </a:pPr>
            <a:fld id="{E70575C0-D166-4C62-95AB-30299E73D2A5}" type="slidenum">
              <a:rPr lang="en-US" smtClean="0"/>
              <a:pPr>
                <a:defRPr/>
              </a:pPr>
              <a:t>47</a:t>
            </a:fld>
            <a:endParaRPr lang="en-US"/>
          </a:p>
        </p:txBody>
      </p:sp>
      <p:sp>
        <p:nvSpPr>
          <p:cNvPr id="20" name="TextBox 19"/>
          <p:cNvSpPr txBox="1"/>
          <p:nvPr/>
        </p:nvSpPr>
        <p:spPr>
          <a:xfrm>
            <a:off x="533400" y="1455003"/>
            <a:ext cx="8610600" cy="830997"/>
          </a:xfrm>
          <a:prstGeom prst="rect">
            <a:avLst/>
          </a:prstGeom>
          <a:noFill/>
        </p:spPr>
        <p:txBody>
          <a:bodyPr wrap="square" rtlCol="0">
            <a:spAutoFit/>
          </a:bodyPr>
          <a:lstStyle/>
          <a:p>
            <a:r>
              <a:rPr lang="en-US" sz="2400" b="1" dirty="0">
                <a:solidFill>
                  <a:srgbClr val="7030A0"/>
                </a:solidFill>
                <a:latin typeface="+mn-lt"/>
              </a:rPr>
              <a:t>Students need additional practice identifying cause and effect relationships. </a:t>
            </a:r>
          </a:p>
        </p:txBody>
      </p:sp>
      <p:sp>
        <p:nvSpPr>
          <p:cNvPr id="21" name="TextBox 20"/>
          <p:cNvSpPr txBox="1"/>
          <p:nvPr/>
        </p:nvSpPr>
        <p:spPr>
          <a:xfrm>
            <a:off x="457200" y="2438400"/>
            <a:ext cx="8382000" cy="1200328"/>
          </a:xfrm>
          <a:prstGeom prst="rect">
            <a:avLst/>
          </a:prstGeom>
          <a:noFill/>
        </p:spPr>
        <p:txBody>
          <a:bodyPr wrap="square" rtlCol="0" anchor="t" anchorCtr="1">
            <a:spAutoFit/>
          </a:bodyPr>
          <a:lstStyle/>
          <a:p>
            <a:r>
              <a:rPr lang="en-US" sz="2400" b="1" dirty="0">
                <a:latin typeface="+mn-lt"/>
              </a:rPr>
              <a:t>If a </a:t>
            </a:r>
            <a:r>
              <a:rPr lang="en-US" sz="2400" b="1" dirty="0" err="1">
                <a:latin typeface="+mn-lt"/>
              </a:rPr>
              <a:t>geocacher</a:t>
            </a:r>
            <a:r>
              <a:rPr lang="en-US" sz="2400" b="1" dirty="0">
                <a:latin typeface="+mn-lt"/>
              </a:rPr>
              <a:t> wants to bring a shovel to the state park, which bullet points from the “</a:t>
            </a:r>
            <a:r>
              <a:rPr lang="en-US" sz="2400" b="1" dirty="0">
                <a:latin typeface="+mn-lt"/>
                <a:hlinkClick r:id="rId7" action="ppaction://hlinksldjump"/>
              </a:rPr>
              <a:t>Safety and Stewardship for Geo-</a:t>
            </a:r>
            <a:r>
              <a:rPr lang="en-US" sz="2400" b="1" dirty="0" err="1">
                <a:latin typeface="+mn-lt"/>
                <a:hlinkClick r:id="rId7" action="ppaction://hlinksldjump"/>
              </a:rPr>
              <a:t>cachers</a:t>
            </a:r>
            <a:r>
              <a:rPr lang="en-US" sz="2400" b="1" dirty="0">
                <a:latin typeface="+mn-lt"/>
              </a:rPr>
              <a:t>” section has this person most likely misunderstood?</a:t>
            </a:r>
          </a:p>
        </p:txBody>
      </p:sp>
      <p:sp>
        <p:nvSpPr>
          <p:cNvPr id="22" name="TextBox 21"/>
          <p:cNvSpPr txBox="1"/>
          <p:nvPr/>
        </p:nvSpPr>
        <p:spPr>
          <a:xfrm>
            <a:off x="1333500" y="3658612"/>
            <a:ext cx="6477000" cy="2308324"/>
          </a:xfrm>
          <a:prstGeom prst="rect">
            <a:avLst/>
          </a:prstGeom>
          <a:noFill/>
        </p:spPr>
        <p:txBody>
          <a:bodyPr wrap="square" rtlCol="0">
            <a:spAutoFit/>
          </a:bodyPr>
          <a:lstStyle/>
          <a:p>
            <a:r>
              <a:rPr lang="en-US" sz="2400" b="1" dirty="0">
                <a:latin typeface="+mn-lt"/>
              </a:rPr>
              <a:t>Use existing trails to travel…</a:t>
            </a:r>
          </a:p>
          <a:p>
            <a:r>
              <a:rPr lang="en-US" sz="2400" b="1" dirty="0">
                <a:latin typeface="+mn-lt"/>
              </a:rPr>
              <a:t>Do not damage plants, trees, animal nests…</a:t>
            </a:r>
          </a:p>
          <a:p>
            <a:r>
              <a:rPr lang="en-US" sz="2400" b="1" dirty="0">
                <a:latin typeface="+mn-lt"/>
              </a:rPr>
              <a:t>Comply with all signs and barriers.</a:t>
            </a:r>
          </a:p>
          <a:p>
            <a:r>
              <a:rPr lang="en-US" sz="2400" b="1" dirty="0">
                <a:latin typeface="+mn-lt"/>
              </a:rPr>
              <a:t>Do not disturb soil or landscape.</a:t>
            </a:r>
          </a:p>
          <a:p>
            <a:r>
              <a:rPr lang="en-US" sz="2400" b="1" dirty="0">
                <a:latin typeface="+mn-lt"/>
              </a:rPr>
              <a:t>If the area looks unsafe, don’t go that way.</a:t>
            </a:r>
          </a:p>
          <a:p>
            <a:r>
              <a:rPr lang="en-US" sz="2400" b="1" dirty="0">
                <a:latin typeface="+mn-lt"/>
              </a:rPr>
              <a:t>Cache In – Trash Out…</a:t>
            </a:r>
          </a:p>
        </p:txBody>
      </p:sp>
      <p:cxnSp>
        <p:nvCxnSpPr>
          <p:cNvPr id="15" name="Straight Connector 14"/>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cstate="print"/>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2465154825"/>
      </p:ext>
    </p:extLst>
  </p:cSld>
  <p:clrMapOvr>
    <a:masterClrMapping/>
  </p:clrMapOvr>
  <p:transition spd="slow" advTm="2216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2000"/>
                                        <p:tgtEl>
                                          <p:spTgt spid="1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4"/>
                </p:tgtEl>
              </p:cMediaNode>
            </p:audio>
          </p:childTnLst>
        </p:cTn>
      </p:par>
    </p:tnLst>
    <p:bldLst>
      <p:bldP spid="19" grpId="0" animBg="1"/>
      <p:bldP spid="1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1066800" y="3657600"/>
            <a:ext cx="990600" cy="381000"/>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458" name="Title 6"/>
          <p:cNvSpPr>
            <a:spLocks noGrp="1"/>
          </p:cNvSpPr>
          <p:nvPr>
            <p:ph type="title"/>
          </p:nvPr>
        </p:nvSpPr>
        <p:spPr>
          <a:xfrm>
            <a:off x="1066800" y="228600"/>
            <a:ext cx="7010400" cy="1143000"/>
          </a:xfrm>
        </p:spPr>
        <p:txBody>
          <a:bodyPr/>
          <a:lstStyle/>
          <a:p>
            <a:r>
              <a:rPr lang="en-US" altLang="en-US" sz="3200" b="1" dirty="0">
                <a:solidFill>
                  <a:srgbClr val="110076"/>
                </a:solidFill>
              </a:rPr>
              <a:t>Suggested Practice for Cause and Effect</a:t>
            </a:r>
          </a:p>
        </p:txBody>
      </p:sp>
      <p:sp>
        <p:nvSpPr>
          <p:cNvPr id="19460"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9461"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9462" name="Rectangle 8"/>
          <p:cNvSpPr>
            <a:spLocks noChangeArrowheads="1"/>
          </p:cNvSpPr>
          <p:nvPr/>
        </p:nvSpPr>
        <p:spPr bwMode="auto">
          <a:xfrm>
            <a:off x="0" y="838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9463"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1946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5"/>
          <p:cNvSpPr>
            <a:spLocks noGrp="1"/>
          </p:cNvSpPr>
          <p:nvPr>
            <p:ph type="sldNum" sz="quarter" idx="12"/>
          </p:nvPr>
        </p:nvSpPr>
        <p:spPr>
          <a:xfrm>
            <a:off x="533400" y="6324600"/>
            <a:ext cx="381000" cy="365125"/>
          </a:xfrm>
        </p:spPr>
        <p:txBody>
          <a:bodyPr/>
          <a:lstStyle/>
          <a:p>
            <a:pPr>
              <a:defRPr/>
            </a:pPr>
            <a:fld id="{E70575C0-D166-4C62-95AB-30299E73D2A5}" type="slidenum">
              <a:rPr lang="en-US" smtClean="0"/>
              <a:pPr>
                <a:defRPr/>
              </a:pPr>
              <a:t>48</a:t>
            </a:fld>
            <a:endParaRPr lang="en-US"/>
          </a:p>
        </p:txBody>
      </p:sp>
      <p:sp>
        <p:nvSpPr>
          <p:cNvPr id="20" name="TextBox 19"/>
          <p:cNvSpPr txBox="1"/>
          <p:nvPr/>
        </p:nvSpPr>
        <p:spPr>
          <a:xfrm>
            <a:off x="533400" y="1455003"/>
            <a:ext cx="8610600" cy="830997"/>
          </a:xfrm>
          <a:prstGeom prst="rect">
            <a:avLst/>
          </a:prstGeom>
          <a:noFill/>
        </p:spPr>
        <p:txBody>
          <a:bodyPr wrap="square" rtlCol="0">
            <a:spAutoFit/>
          </a:bodyPr>
          <a:lstStyle/>
          <a:p>
            <a:r>
              <a:rPr lang="en-US" sz="2400" b="1" dirty="0">
                <a:solidFill>
                  <a:srgbClr val="7030A0"/>
                </a:solidFill>
                <a:latin typeface="+mn-lt"/>
              </a:rPr>
              <a:t>Students need additional practice identifying cause and effect relationships. </a:t>
            </a:r>
          </a:p>
        </p:txBody>
      </p:sp>
      <p:sp>
        <p:nvSpPr>
          <p:cNvPr id="21" name="TextBox 20"/>
          <p:cNvSpPr txBox="1"/>
          <p:nvPr/>
        </p:nvSpPr>
        <p:spPr>
          <a:xfrm>
            <a:off x="300188" y="2590800"/>
            <a:ext cx="8382000" cy="830997"/>
          </a:xfrm>
          <a:prstGeom prst="rect">
            <a:avLst/>
          </a:prstGeom>
          <a:noFill/>
        </p:spPr>
        <p:txBody>
          <a:bodyPr wrap="square" rtlCol="0" anchor="t" anchorCtr="1">
            <a:spAutoFit/>
          </a:bodyPr>
          <a:lstStyle/>
          <a:p>
            <a:r>
              <a:rPr lang="en-US" sz="2400" b="1" dirty="0">
                <a:latin typeface="+mn-lt"/>
              </a:rPr>
              <a:t>Which word from paragraph 3 of “</a:t>
            </a:r>
            <a:r>
              <a:rPr lang="en-US" sz="2400" b="1" dirty="0">
                <a:latin typeface="+mn-lt"/>
                <a:hlinkClick r:id="rId7" action="ppaction://hlinksldjump"/>
              </a:rPr>
              <a:t>A Mysterious Masterpiece</a:t>
            </a:r>
            <a:r>
              <a:rPr lang="en-US" sz="2400" b="1" dirty="0">
                <a:latin typeface="+mn-lt"/>
              </a:rPr>
              <a:t>” shows a cause and effect relationship?</a:t>
            </a:r>
          </a:p>
        </p:txBody>
      </p:sp>
      <p:sp>
        <p:nvSpPr>
          <p:cNvPr id="22" name="TextBox 21"/>
          <p:cNvSpPr txBox="1"/>
          <p:nvPr/>
        </p:nvSpPr>
        <p:spPr>
          <a:xfrm>
            <a:off x="1066800" y="3581400"/>
            <a:ext cx="7543800" cy="1569660"/>
          </a:xfrm>
          <a:prstGeom prst="rect">
            <a:avLst/>
          </a:prstGeom>
          <a:noFill/>
        </p:spPr>
        <p:txBody>
          <a:bodyPr wrap="square" rtlCol="0">
            <a:spAutoFit/>
          </a:bodyPr>
          <a:lstStyle/>
          <a:p>
            <a:r>
              <a:rPr lang="en-US" sz="2400" b="1" dirty="0">
                <a:latin typeface="+mn-lt"/>
              </a:rPr>
              <a:t>Since</a:t>
            </a:r>
          </a:p>
          <a:p>
            <a:r>
              <a:rPr lang="en-US" sz="2400" b="1" dirty="0">
                <a:latin typeface="+mn-lt"/>
              </a:rPr>
              <a:t>recently</a:t>
            </a:r>
          </a:p>
          <a:p>
            <a:r>
              <a:rPr lang="en-US" sz="2400" b="1" dirty="0">
                <a:latin typeface="+mn-lt"/>
              </a:rPr>
              <a:t>began</a:t>
            </a:r>
          </a:p>
          <a:p>
            <a:r>
              <a:rPr lang="en-US" sz="2400" b="1" dirty="0">
                <a:latin typeface="+mn-lt"/>
              </a:rPr>
              <a:t>but</a:t>
            </a:r>
          </a:p>
        </p:txBody>
      </p:sp>
      <p:cxnSp>
        <p:nvCxnSpPr>
          <p:cNvPr id="15" name="Straight Connector 14"/>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cstate="print"/>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1216037598"/>
      </p:ext>
    </p:extLst>
  </p:cSld>
  <p:clrMapOvr>
    <a:masterClrMapping/>
  </p:clrMapOvr>
  <p:transition spd="slow" advTm="2422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3"/>
                </p:tgtEl>
              </p:cMediaNode>
            </p:audio>
          </p:childTnLst>
        </p:cTn>
      </p:par>
    </p:tnLst>
    <p:bldLst>
      <p:bldP spid="1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6"/>
          <p:cNvSpPr>
            <a:spLocks noGrp="1"/>
          </p:cNvSpPr>
          <p:nvPr>
            <p:ph type="title"/>
          </p:nvPr>
        </p:nvSpPr>
        <p:spPr>
          <a:xfrm>
            <a:off x="838200" y="228600"/>
            <a:ext cx="7848600" cy="1143000"/>
          </a:xfrm>
        </p:spPr>
        <p:txBody>
          <a:bodyPr/>
          <a:lstStyle/>
          <a:p>
            <a:r>
              <a:rPr lang="en-US" altLang="en-US" sz="3200" b="1" dirty="0">
                <a:solidFill>
                  <a:srgbClr val="110076"/>
                </a:solidFill>
              </a:rPr>
              <a:t>More Suggested Practice for Cause and Effect</a:t>
            </a:r>
          </a:p>
        </p:txBody>
      </p:sp>
      <p:sp>
        <p:nvSpPr>
          <p:cNvPr id="13" name="Content Placeholder 12"/>
          <p:cNvSpPr>
            <a:spLocks noGrp="1"/>
          </p:cNvSpPr>
          <p:nvPr>
            <p:ph idx="1"/>
          </p:nvPr>
        </p:nvSpPr>
        <p:spPr>
          <a:xfrm>
            <a:off x="609600" y="1676400"/>
            <a:ext cx="8382000" cy="3581400"/>
          </a:xfrm>
        </p:spPr>
        <p:txBody>
          <a:bodyPr/>
          <a:lstStyle/>
          <a:p>
            <a:pPr marL="0" indent="0">
              <a:spcBef>
                <a:spcPts val="576"/>
              </a:spcBef>
              <a:buNone/>
            </a:pPr>
            <a:r>
              <a:rPr lang="en-US" sz="2400" b="1" dirty="0"/>
              <a:t>Suggestions:</a:t>
            </a:r>
          </a:p>
          <a:p>
            <a:pPr marL="0">
              <a:spcBef>
                <a:spcPts val="576"/>
              </a:spcBef>
              <a:buFont typeface="Arial" pitchFamily="34" charset="0"/>
              <a:buChar char="•"/>
              <a:defRPr/>
            </a:pPr>
            <a:r>
              <a:rPr lang="en-US" sz="2400" b="1" dirty="0"/>
              <a:t>What caused _____ to _____ ?</a:t>
            </a:r>
          </a:p>
          <a:p>
            <a:pPr marL="0">
              <a:spcBef>
                <a:spcPts val="576"/>
              </a:spcBef>
              <a:buFont typeface="Arial" pitchFamily="34" charset="0"/>
              <a:buChar char="•"/>
              <a:defRPr/>
            </a:pPr>
            <a:r>
              <a:rPr lang="en-US" sz="2400" b="1" dirty="0"/>
              <a:t>Which event happened because _____ ?</a:t>
            </a:r>
          </a:p>
          <a:p>
            <a:pPr marL="0">
              <a:spcBef>
                <a:spcPts val="576"/>
              </a:spcBef>
              <a:buFont typeface="Arial" pitchFamily="34" charset="0"/>
              <a:buChar char="•"/>
              <a:defRPr/>
            </a:pPr>
            <a:r>
              <a:rPr lang="en-US" sz="2400" b="1" dirty="0"/>
              <a:t>Why does _____ ?</a:t>
            </a:r>
          </a:p>
          <a:p>
            <a:pPr marL="0">
              <a:spcBef>
                <a:spcPts val="576"/>
              </a:spcBef>
              <a:buFont typeface="Arial" pitchFamily="34" charset="0"/>
              <a:buChar char="•"/>
              <a:defRPr/>
            </a:pPr>
            <a:r>
              <a:rPr lang="en-US" altLang="en-US" sz="2400" b="1" dirty="0"/>
              <a:t>The character chooses to _____ because –</a:t>
            </a:r>
          </a:p>
          <a:p>
            <a:pPr marL="0">
              <a:spcBef>
                <a:spcPts val="576"/>
              </a:spcBef>
              <a:buFont typeface="Arial" pitchFamily="34" charset="0"/>
              <a:buChar char="•"/>
              <a:defRPr/>
            </a:pPr>
            <a:r>
              <a:rPr lang="en-US" altLang="en-US" sz="2400" b="1" dirty="0"/>
              <a:t>What is the reason that _____ ? </a:t>
            </a:r>
          </a:p>
          <a:p>
            <a:pPr marL="0">
              <a:spcBef>
                <a:spcPts val="576"/>
              </a:spcBef>
              <a:buFont typeface="Arial" pitchFamily="34" charset="0"/>
              <a:buChar char="•"/>
              <a:defRPr/>
            </a:pPr>
            <a:r>
              <a:rPr lang="en-US" altLang="en-US" sz="2400" b="1" dirty="0"/>
              <a:t>Why did _____ ?</a:t>
            </a:r>
          </a:p>
          <a:p>
            <a:pPr marL="0">
              <a:lnSpc>
                <a:spcPct val="150000"/>
              </a:lnSpc>
              <a:spcBef>
                <a:spcPts val="0"/>
              </a:spcBef>
              <a:defRPr/>
            </a:pPr>
            <a:endParaRPr lang="en-US" sz="2400" b="1" dirty="0"/>
          </a:p>
          <a:p>
            <a:pPr marL="0">
              <a:spcBef>
                <a:spcPts val="0"/>
              </a:spcBef>
              <a:defRPr/>
            </a:pPr>
            <a:endParaRPr lang="en-US" sz="2400" b="1" dirty="0"/>
          </a:p>
          <a:p>
            <a:pPr marL="0">
              <a:spcBef>
                <a:spcPts val="0"/>
              </a:spcBef>
              <a:defRPr/>
            </a:pPr>
            <a:endParaRPr lang="en-US" sz="2400" b="1" dirty="0"/>
          </a:p>
          <a:p>
            <a:pPr marL="182880" indent="0">
              <a:lnSpc>
                <a:spcPct val="150000"/>
              </a:lnSpc>
              <a:buNone/>
            </a:pPr>
            <a:endParaRPr lang="en-US" sz="2000" b="1" dirty="0"/>
          </a:p>
        </p:txBody>
      </p:sp>
      <p:sp>
        <p:nvSpPr>
          <p:cNvPr id="19460"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9461"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9462" name="Rectangle 8"/>
          <p:cNvSpPr>
            <a:spLocks noChangeArrowheads="1"/>
          </p:cNvSpPr>
          <p:nvPr/>
        </p:nvSpPr>
        <p:spPr bwMode="auto">
          <a:xfrm>
            <a:off x="0" y="8382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9463"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1946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5"/>
          <p:cNvSpPr>
            <a:spLocks noGrp="1"/>
          </p:cNvSpPr>
          <p:nvPr>
            <p:ph type="sldNum" sz="quarter" idx="12"/>
          </p:nvPr>
        </p:nvSpPr>
        <p:spPr>
          <a:xfrm>
            <a:off x="533400" y="6324600"/>
            <a:ext cx="381000" cy="365125"/>
          </a:xfrm>
        </p:spPr>
        <p:txBody>
          <a:bodyPr/>
          <a:lstStyle/>
          <a:p>
            <a:pPr>
              <a:defRPr/>
            </a:pPr>
            <a:fld id="{E70575C0-D166-4C62-95AB-30299E73D2A5}" type="slidenum">
              <a:rPr lang="en-US" smtClean="0"/>
              <a:pPr>
                <a:defRPr/>
              </a:pPr>
              <a:t>49</a:t>
            </a:fld>
            <a:endParaRPr lang="en-US"/>
          </a:p>
        </p:txBody>
      </p:sp>
      <p:cxnSp>
        <p:nvCxnSpPr>
          <p:cNvPr id="15" name="Straight Connector 14"/>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7"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1559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5" cstate="print"/>
          <a:srcRect/>
          <a:stretch>
            <a:fillRect/>
          </a:stretch>
        </p:blipFill>
        <p:spPr bwMode="auto">
          <a:xfrm>
            <a:off x="457199" y="1447800"/>
            <a:ext cx="8626891" cy="4343400"/>
          </a:xfrm>
          <a:prstGeom prst="rect">
            <a:avLst/>
          </a:prstGeom>
          <a:noFill/>
          <a:ln w="9525">
            <a:noFill/>
            <a:miter lim="800000"/>
            <a:headEnd/>
            <a:tailEnd/>
          </a:ln>
        </p:spPr>
      </p:pic>
      <p:sp>
        <p:nvSpPr>
          <p:cNvPr id="17410" name="Title 6"/>
          <p:cNvSpPr>
            <a:spLocks noGrp="1"/>
          </p:cNvSpPr>
          <p:nvPr>
            <p:ph type="title"/>
          </p:nvPr>
        </p:nvSpPr>
        <p:spPr>
          <a:xfrm>
            <a:off x="304800" y="228600"/>
            <a:ext cx="8839200" cy="1143000"/>
          </a:xfrm>
        </p:spPr>
        <p:txBody>
          <a:bodyPr/>
          <a:lstStyle/>
          <a:p>
            <a:r>
              <a:rPr lang="en-US" altLang="en-US" sz="3200" b="1" dirty="0">
                <a:solidFill>
                  <a:srgbClr val="110076"/>
                </a:solidFill>
                <a:hlinkClick r:id="rId6"/>
              </a:rPr>
              <a:t>Example Nonfiction Web Page</a:t>
            </a:r>
            <a:endParaRPr lang="en-US" altLang="en-US" sz="3200" b="1" dirty="0">
              <a:solidFill>
                <a:srgbClr val="110076"/>
              </a:solidFill>
            </a:endParaRPr>
          </a:p>
        </p:txBody>
      </p:sp>
      <p:sp>
        <p:nvSpPr>
          <p:cNvPr id="17412"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7413"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7414"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7415"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17416"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lide Number Placeholder 5"/>
          <p:cNvSpPr>
            <a:spLocks noGrp="1"/>
          </p:cNvSpPr>
          <p:nvPr>
            <p:ph type="sldNum" sz="quarter" idx="12"/>
          </p:nvPr>
        </p:nvSpPr>
        <p:spPr>
          <a:xfrm>
            <a:off x="533400" y="6324600"/>
            <a:ext cx="381000" cy="365125"/>
          </a:xfrm>
        </p:spPr>
        <p:txBody>
          <a:bodyPr/>
          <a:lstStyle/>
          <a:p>
            <a:pPr>
              <a:defRPr/>
            </a:pPr>
            <a:fld id="{E70575C0-D166-4C62-95AB-30299E73D2A5}" type="slidenum">
              <a:rPr lang="en-US" smtClean="0"/>
              <a:pPr>
                <a:defRPr/>
              </a:pPr>
              <a:t>5</a:t>
            </a:fld>
            <a:endParaRPr lang="en-US"/>
          </a:p>
        </p:txBody>
      </p:sp>
      <p:cxnSp>
        <p:nvCxnSpPr>
          <p:cNvPr id="12" name="Straight Connector 11"/>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pic>
        <p:nvPicPr>
          <p:cNvPr id="1031" name="Picture 7"/>
          <p:cNvPicPr>
            <a:picLocks noChangeAspect="1" noChangeArrowheads="1"/>
          </p:cNvPicPr>
          <p:nvPr/>
        </p:nvPicPr>
        <p:blipFill>
          <a:blip r:embed="rId8" cstate="print"/>
          <a:srcRect/>
          <a:stretch>
            <a:fillRect/>
          </a:stretch>
        </p:blipFill>
        <p:spPr bwMode="auto">
          <a:xfrm>
            <a:off x="609600" y="1143000"/>
            <a:ext cx="4676775" cy="238125"/>
          </a:xfrm>
          <a:prstGeom prst="rect">
            <a:avLst/>
          </a:prstGeom>
          <a:noFill/>
          <a:ln w="9525">
            <a:noFill/>
            <a:miter lim="800000"/>
            <a:headEnd/>
            <a:tailEnd/>
          </a:ln>
        </p:spPr>
      </p:pic>
      <p:sp>
        <p:nvSpPr>
          <p:cNvPr id="21" name="TextBox 11"/>
          <p:cNvSpPr txBox="1">
            <a:spLocks noChangeArrowheads="1"/>
          </p:cNvSpPr>
          <p:nvPr/>
        </p:nvSpPr>
        <p:spPr bwMode="auto">
          <a:xfrm>
            <a:off x="3048000" y="6386945"/>
            <a:ext cx="2743200" cy="369888"/>
          </a:xfrm>
          <a:prstGeom prst="rect">
            <a:avLst/>
          </a:prstGeom>
          <a:noFill/>
          <a:ln w="9525">
            <a:noFill/>
            <a:miter lim="800000"/>
            <a:headEnd/>
            <a:tailEnd/>
          </a:ln>
        </p:spPr>
        <p:txBody>
          <a:bodyPr>
            <a:spAutoFit/>
          </a:bodyPr>
          <a:lstStyle/>
          <a:p>
            <a:pPr algn="ctr"/>
            <a:r>
              <a:rPr lang="en-US" b="1" dirty="0">
                <a:latin typeface="Calibri" pitchFamily="34" charset="0"/>
              </a:rPr>
              <a:t>(continued, next slide)</a:t>
            </a:r>
          </a:p>
        </p:txBody>
      </p:sp>
      <p:sp>
        <p:nvSpPr>
          <p:cNvPr id="18" name="TextBox 17"/>
          <p:cNvSpPr txBox="1"/>
          <p:nvPr/>
        </p:nvSpPr>
        <p:spPr>
          <a:xfrm>
            <a:off x="533400" y="3393013"/>
            <a:ext cx="2209800" cy="569387"/>
          </a:xfrm>
          <a:prstGeom prst="rect">
            <a:avLst/>
          </a:prstGeom>
          <a:noFill/>
        </p:spPr>
        <p:txBody>
          <a:bodyPr wrap="square" rtlCol="0">
            <a:spAutoFit/>
          </a:bodyPr>
          <a:lstStyle/>
          <a:p>
            <a:r>
              <a:rPr lang="en-US" sz="3000" dirty="0">
                <a:latin typeface="Franklin Gothic Demi Cond" pitchFamily="34" charset="0"/>
                <a:ea typeface="Verdana" pitchFamily="34" charset="0"/>
                <a:cs typeface="Verdana" pitchFamily="34" charset="0"/>
                <a:hlinkClick r:id="rId9" action="ppaction://hlinksldjump"/>
              </a:rPr>
              <a:t>Geo</a:t>
            </a:r>
            <a:endParaRPr lang="en-US" sz="3000" dirty="0">
              <a:latin typeface="Franklin Gothic Demi Cond" pitchFamily="34" charset="0"/>
              <a:ea typeface="Verdana" pitchFamily="34" charset="0"/>
              <a:cs typeface="Verdana" pitchFamily="34" charset="0"/>
            </a:endParaRPr>
          </a:p>
        </p:txBody>
      </p:sp>
      <p:sp>
        <p:nvSpPr>
          <p:cNvPr id="19" name="Rectangle 18"/>
          <p:cNvSpPr/>
          <p:nvPr/>
        </p:nvSpPr>
        <p:spPr>
          <a:xfrm>
            <a:off x="3276600" y="4953000"/>
            <a:ext cx="6096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200400" y="4904601"/>
            <a:ext cx="1295400" cy="276999"/>
          </a:xfrm>
          <a:prstGeom prst="rect">
            <a:avLst/>
          </a:prstGeom>
          <a:noFill/>
        </p:spPr>
        <p:txBody>
          <a:bodyPr wrap="square" rtlCol="0">
            <a:spAutoFit/>
          </a:bodyPr>
          <a:lstStyle/>
          <a:p>
            <a:r>
              <a:rPr lang="en-US" sz="1200" dirty="0">
                <a:latin typeface="Franklin Gothic Medium Cond" pitchFamily="34" charset="0"/>
                <a:hlinkClick r:id="rId10" action="ppaction://hlinksldjump"/>
              </a:rPr>
              <a:t>described</a:t>
            </a:r>
            <a:endParaRPr lang="en-US" sz="1200" dirty="0">
              <a:latin typeface="Franklin Gothic Medium Cond" pitchFamily="34" charset="0"/>
            </a:endParaRPr>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1" cstate="print"/>
          <a:stretch>
            <a:fillRect/>
          </a:stretch>
        </p:blipFill>
        <p:spPr>
          <a:xfrm>
            <a:off x="8382000" y="6096000"/>
            <a:ext cx="609600" cy="609600"/>
          </a:xfrm>
          <a:prstGeom prst="rect">
            <a:avLst/>
          </a:prstGeom>
        </p:spPr>
      </p:pic>
    </p:spTree>
  </p:cSld>
  <p:clrMapOvr>
    <a:masterClrMapping/>
  </p:clrMapOvr>
  <p:transition spd="slow" advTm="683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6"/>
          <p:cNvSpPr>
            <a:spLocks noGrp="1"/>
          </p:cNvSpPr>
          <p:nvPr>
            <p:ph type="title"/>
          </p:nvPr>
        </p:nvSpPr>
        <p:spPr>
          <a:xfrm>
            <a:off x="609600" y="304800"/>
            <a:ext cx="7924800" cy="1143000"/>
          </a:xfrm>
        </p:spPr>
        <p:txBody>
          <a:bodyPr/>
          <a:lstStyle/>
          <a:p>
            <a:r>
              <a:rPr lang="en-US" altLang="en-US" sz="3200" b="1" dirty="0">
                <a:solidFill>
                  <a:srgbClr val="110076"/>
                </a:solidFill>
              </a:rPr>
              <a:t>Text Features</a:t>
            </a:r>
          </a:p>
        </p:txBody>
      </p:sp>
      <p:sp>
        <p:nvSpPr>
          <p:cNvPr id="9220"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1"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3"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922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12"/>
          </p:nvPr>
        </p:nvSpPr>
        <p:spPr>
          <a:xfrm>
            <a:off x="457200" y="6492875"/>
            <a:ext cx="381000" cy="365125"/>
          </a:xfrm>
        </p:spPr>
        <p:txBody>
          <a:bodyPr/>
          <a:lstStyle/>
          <a:p>
            <a:pPr>
              <a:defRPr/>
            </a:pPr>
            <a:fld id="{E70575C0-D166-4C62-95AB-30299E73D2A5}" type="slidenum">
              <a:rPr lang="en-US" smtClean="0"/>
              <a:pPr>
                <a:defRPr/>
              </a:pPr>
              <a:t>50</a:t>
            </a:fld>
            <a:endParaRPr lang="en-US"/>
          </a:p>
        </p:txBody>
      </p:sp>
      <p:sp>
        <p:nvSpPr>
          <p:cNvPr id="10" name="TextBox 9"/>
          <p:cNvSpPr txBox="1"/>
          <p:nvPr/>
        </p:nvSpPr>
        <p:spPr>
          <a:xfrm>
            <a:off x="533400" y="1295400"/>
            <a:ext cx="8382000" cy="2462212"/>
          </a:xfrm>
          <a:prstGeom prst="rect">
            <a:avLst/>
          </a:prstGeom>
          <a:noFill/>
        </p:spPr>
        <p:txBody>
          <a:bodyPr wrap="square" rtlCol="0">
            <a:spAutoFit/>
          </a:bodyPr>
          <a:lstStyle/>
          <a:p>
            <a:r>
              <a:rPr lang="en-US" sz="2200" b="1" dirty="0">
                <a:solidFill>
                  <a:srgbClr val="7030A0"/>
                </a:solidFill>
                <a:latin typeface="+mn-lt"/>
              </a:rPr>
              <a:t>Students may need additional practice: </a:t>
            </a:r>
          </a:p>
          <a:p>
            <a:pPr>
              <a:buFont typeface="Arial" pitchFamily="34" charset="0"/>
              <a:buChar char="•"/>
            </a:pPr>
            <a:r>
              <a:rPr lang="en-US" sz="2200" b="1" dirty="0">
                <a:solidFill>
                  <a:srgbClr val="7030A0"/>
                </a:solidFill>
                <a:latin typeface="+mn-lt"/>
              </a:rPr>
              <a:t>   choosing an appropriate heading or subtitle for a section,</a:t>
            </a:r>
          </a:p>
          <a:p>
            <a:pPr>
              <a:buFont typeface="Arial" pitchFamily="34" charset="0"/>
              <a:buChar char="•"/>
            </a:pPr>
            <a:r>
              <a:rPr lang="en-US" sz="2200" b="1" dirty="0">
                <a:solidFill>
                  <a:srgbClr val="7030A0"/>
                </a:solidFill>
                <a:latin typeface="+mn-lt"/>
              </a:rPr>
              <a:t>   identifying the purpose of a specific section of text, </a:t>
            </a:r>
          </a:p>
          <a:p>
            <a:pPr>
              <a:buFont typeface="Arial" pitchFamily="34" charset="0"/>
              <a:buChar char="•"/>
            </a:pPr>
            <a:r>
              <a:rPr lang="en-US" sz="2200" b="1" dirty="0">
                <a:solidFill>
                  <a:srgbClr val="7030A0"/>
                </a:solidFill>
                <a:latin typeface="+mn-lt"/>
              </a:rPr>
              <a:t>   choosing information appropriate to include under a specific</a:t>
            </a:r>
          </a:p>
          <a:p>
            <a:r>
              <a:rPr lang="en-US" sz="2200" b="1" dirty="0">
                <a:solidFill>
                  <a:srgbClr val="7030A0"/>
                </a:solidFill>
                <a:latin typeface="+mn-lt"/>
              </a:rPr>
              <a:t>     heading, and</a:t>
            </a:r>
          </a:p>
          <a:p>
            <a:pPr>
              <a:buFont typeface="Arial" pitchFamily="34" charset="0"/>
              <a:buChar char="•"/>
            </a:pPr>
            <a:r>
              <a:rPr lang="en-US" sz="2200" b="1" dirty="0">
                <a:solidFill>
                  <a:srgbClr val="7030A0"/>
                </a:solidFill>
                <a:latin typeface="+mn-lt"/>
              </a:rPr>
              <a:t>   identifying the purpose and function of pictures, maps, and other</a:t>
            </a:r>
          </a:p>
          <a:p>
            <a:r>
              <a:rPr lang="en-US" sz="2200" b="1" dirty="0">
                <a:solidFill>
                  <a:srgbClr val="7030A0"/>
                </a:solidFill>
                <a:latin typeface="+mn-lt"/>
              </a:rPr>
              <a:t>    graphics.</a:t>
            </a:r>
          </a:p>
        </p:txBody>
      </p:sp>
      <p:sp>
        <p:nvSpPr>
          <p:cNvPr id="16" name="TextBox 15"/>
          <p:cNvSpPr txBox="1"/>
          <p:nvPr/>
        </p:nvSpPr>
        <p:spPr>
          <a:xfrm>
            <a:off x="533400" y="3723144"/>
            <a:ext cx="8382000" cy="1908215"/>
          </a:xfrm>
          <a:prstGeom prst="rect">
            <a:avLst/>
          </a:prstGeom>
          <a:noFill/>
        </p:spPr>
        <p:txBody>
          <a:bodyPr wrap="square" rtlCol="0">
            <a:spAutoFit/>
          </a:bodyPr>
          <a:lstStyle/>
          <a:p>
            <a:endParaRPr lang="en-US" b="1" dirty="0">
              <a:latin typeface="+mn-lt"/>
            </a:endParaRPr>
          </a:p>
          <a:p>
            <a:r>
              <a:rPr lang="en-US" sz="2000" b="1" dirty="0">
                <a:latin typeface="+mn-lt"/>
              </a:rPr>
              <a:t>Nonfiction Texts:</a:t>
            </a:r>
          </a:p>
          <a:p>
            <a:r>
              <a:rPr lang="en-US" sz="2000" b="1" dirty="0">
                <a:latin typeface="+mn-lt"/>
              </a:rPr>
              <a:t>SOL 6.6a) Use text structures, such as type, headings, and graphics, to predict and categorize information in both print and digital texts. </a:t>
            </a:r>
          </a:p>
          <a:p>
            <a:r>
              <a:rPr lang="en-US" sz="2000" b="1" dirty="0">
                <a:latin typeface="+mn-lt"/>
              </a:rPr>
              <a:t>SOL 7.6b) Use text structures to aid comprehension.</a:t>
            </a:r>
          </a:p>
          <a:p>
            <a:r>
              <a:rPr lang="en-US" sz="2000" b="1" dirty="0">
                <a:latin typeface="+mn-lt"/>
              </a:rPr>
              <a:t>SOL 8.6d) Analyze the author’s use of text structure and word choice. </a:t>
            </a:r>
          </a:p>
        </p:txBody>
      </p:sp>
      <p:cxnSp>
        <p:nvCxnSpPr>
          <p:cNvPr id="13" name="Straight Connector 12"/>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
        <p:nvSpPr>
          <p:cNvPr id="15" name="TextBox 14"/>
          <p:cNvSpPr txBox="1"/>
          <p:nvPr/>
        </p:nvSpPr>
        <p:spPr>
          <a:xfrm>
            <a:off x="7620000" y="6584071"/>
            <a:ext cx="1295400" cy="246221"/>
          </a:xfrm>
          <a:prstGeom prst="rect">
            <a:avLst/>
          </a:prstGeom>
          <a:noFill/>
        </p:spPr>
        <p:txBody>
          <a:bodyPr wrap="square" rtlCol="0">
            <a:spAutoFit/>
          </a:bodyPr>
          <a:lstStyle/>
          <a:p>
            <a:r>
              <a:rPr lang="en-US" sz="1000" dirty="0">
                <a:latin typeface="+mn-lt"/>
              </a:rPr>
              <a:t>Slide revised 3/25/15</a:t>
            </a:r>
          </a:p>
        </p:txBody>
      </p:sp>
    </p:spTree>
  </p:cSld>
  <p:clrMapOvr>
    <a:masterClrMapping/>
  </p:clrMapOvr>
  <p:transition spd="slow" advTm="1764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1066800" y="5791200"/>
            <a:ext cx="2133600" cy="304800"/>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3" name="Content Placeholder 12"/>
          <p:cNvSpPr>
            <a:spLocks noGrp="1"/>
          </p:cNvSpPr>
          <p:nvPr>
            <p:ph idx="1"/>
          </p:nvPr>
        </p:nvSpPr>
        <p:spPr>
          <a:xfrm>
            <a:off x="457200" y="2819400"/>
            <a:ext cx="8229600" cy="1143000"/>
          </a:xfrm>
        </p:spPr>
        <p:txBody>
          <a:bodyPr/>
          <a:lstStyle/>
          <a:p>
            <a:pPr marL="182880" indent="0">
              <a:buNone/>
            </a:pPr>
            <a:r>
              <a:rPr lang="en-US" sz="1600" b="1">
                <a:solidFill>
                  <a:prstClr val="black"/>
                </a:solidFill>
              </a:rPr>
              <a:t>Since </a:t>
            </a:r>
            <a:r>
              <a:rPr lang="en-US" sz="1600" b="1" dirty="0">
                <a:solidFill>
                  <a:prstClr val="black"/>
                </a:solidFill>
              </a:rPr>
              <a:t>fine art can be fragile, this painting recently needed to be restored. The portrait was taken off the wall, and special artists began the delicate, tedious work. These specialists repaired the painting and stepped back to view the subject: A woman sits, wearing an ornate bracelet on each wrist and a simple black dress trimmed with white lace and adorned with a large cross. Her hair is parted down the middle, and her face is solemn—but the face no longer resembles that of Mrs. Lincoln. </a:t>
            </a:r>
          </a:p>
        </p:txBody>
      </p:sp>
      <p:sp>
        <p:nvSpPr>
          <p:cNvPr id="17412"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7413"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7414"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7415"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17416"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533400" y="2133600"/>
            <a:ext cx="8153400" cy="2362200"/>
          </a:xfrm>
          <a:prstGeom prst="rect">
            <a:avLst/>
          </a:prstGeom>
          <a:noFill/>
          <a:ln>
            <a:solidFill>
              <a:srgbClr val="1800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048000" y="2209800"/>
            <a:ext cx="2971800" cy="457200"/>
          </a:xfrm>
          <a:prstGeom prst="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16"/>
          <p:cNvSpPr>
            <a:spLocks noGrp="1"/>
          </p:cNvSpPr>
          <p:nvPr>
            <p:ph type="sldNum" sz="quarter" idx="12"/>
          </p:nvPr>
        </p:nvSpPr>
        <p:spPr/>
        <p:txBody>
          <a:bodyPr/>
          <a:lstStyle/>
          <a:p>
            <a:pPr>
              <a:defRPr/>
            </a:pPr>
            <a:fld id="{2CC57E17-E4EB-4F52-9365-D42702EA3465}" type="slidenum">
              <a:rPr lang="en-US" smtClean="0"/>
              <a:pPr>
                <a:defRPr/>
              </a:pPr>
              <a:t>51</a:t>
            </a:fld>
            <a:endParaRPr lang="en-US"/>
          </a:p>
        </p:txBody>
      </p:sp>
      <p:cxnSp>
        <p:nvCxnSpPr>
          <p:cNvPr id="18" name="Straight Connector 17"/>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533400" y="1143000"/>
            <a:ext cx="8534400" cy="830997"/>
          </a:xfrm>
          <a:prstGeom prst="rect">
            <a:avLst/>
          </a:prstGeom>
        </p:spPr>
        <p:txBody>
          <a:bodyPr wrap="square">
            <a:spAutoFit/>
          </a:bodyPr>
          <a:lstStyle/>
          <a:p>
            <a:pPr marL="0" indent="0">
              <a:buFont typeface="Arial" charset="0"/>
              <a:buNone/>
              <a:defRPr/>
            </a:pPr>
            <a:r>
              <a:rPr lang="en-US" sz="2400" b="1" dirty="0">
                <a:solidFill>
                  <a:srgbClr val="7030A0"/>
                </a:solidFill>
                <a:latin typeface="+mn-lt"/>
              </a:rPr>
              <a:t>Students may need additional practice choosing the correct heading for a section within a selection.</a:t>
            </a:r>
          </a:p>
        </p:txBody>
      </p:sp>
      <p:sp>
        <p:nvSpPr>
          <p:cNvPr id="22" name="Title 6"/>
          <p:cNvSpPr>
            <a:spLocks noGrp="1"/>
          </p:cNvSpPr>
          <p:nvPr>
            <p:ph type="title"/>
          </p:nvPr>
        </p:nvSpPr>
        <p:spPr>
          <a:xfrm>
            <a:off x="304800" y="304800"/>
            <a:ext cx="8839200" cy="1143000"/>
          </a:xfrm>
        </p:spPr>
        <p:txBody>
          <a:bodyPr/>
          <a:lstStyle/>
          <a:p>
            <a:r>
              <a:rPr lang="en-US" altLang="en-US" sz="3200" b="1" dirty="0">
                <a:solidFill>
                  <a:srgbClr val="110076"/>
                </a:solidFill>
              </a:rPr>
              <a:t>Suggested Practice for Text Features</a:t>
            </a:r>
          </a:p>
        </p:txBody>
      </p:sp>
      <p:sp>
        <p:nvSpPr>
          <p:cNvPr id="23" name="TextBox 22"/>
          <p:cNvSpPr txBox="1"/>
          <p:nvPr/>
        </p:nvSpPr>
        <p:spPr>
          <a:xfrm>
            <a:off x="533400" y="4648200"/>
            <a:ext cx="6934200" cy="400110"/>
          </a:xfrm>
          <a:prstGeom prst="rect">
            <a:avLst/>
          </a:prstGeom>
          <a:noFill/>
        </p:spPr>
        <p:txBody>
          <a:bodyPr wrap="square" rtlCol="0">
            <a:spAutoFit/>
          </a:bodyPr>
          <a:lstStyle/>
          <a:p>
            <a:r>
              <a:rPr lang="en-US" sz="2000" b="1" dirty="0">
                <a:latin typeface="+mn-lt"/>
              </a:rPr>
              <a:t>Select the best heading for this paragraph from the </a:t>
            </a:r>
            <a:r>
              <a:rPr lang="en-US" sz="2000" b="1" dirty="0">
                <a:latin typeface="+mn-lt"/>
                <a:hlinkClick r:id="rId7" action="ppaction://hlinksldjump"/>
              </a:rPr>
              <a:t>article</a:t>
            </a:r>
            <a:r>
              <a:rPr lang="en-US" sz="2000" b="1" dirty="0">
                <a:latin typeface="+mn-lt"/>
              </a:rPr>
              <a:t>.</a:t>
            </a:r>
          </a:p>
        </p:txBody>
      </p:sp>
      <p:sp>
        <p:nvSpPr>
          <p:cNvPr id="25" name="TextBox 24"/>
          <p:cNvSpPr txBox="1"/>
          <p:nvPr/>
        </p:nvSpPr>
        <p:spPr>
          <a:xfrm>
            <a:off x="1052945" y="5221253"/>
            <a:ext cx="5486400" cy="1200329"/>
          </a:xfrm>
          <a:prstGeom prst="rect">
            <a:avLst/>
          </a:prstGeom>
          <a:noFill/>
        </p:spPr>
        <p:txBody>
          <a:bodyPr wrap="square" rtlCol="0">
            <a:spAutoFit/>
          </a:bodyPr>
          <a:lstStyle/>
          <a:p>
            <a:r>
              <a:rPr lang="en-US" b="1" dirty="0">
                <a:latin typeface="+mn-lt"/>
              </a:rPr>
              <a:t>A Dangerous Discovery</a:t>
            </a:r>
          </a:p>
          <a:p>
            <a:r>
              <a:rPr lang="en-US" b="1" dirty="0">
                <a:latin typeface="+mn-lt"/>
              </a:rPr>
              <a:t>Steps for Restoring Art</a:t>
            </a:r>
          </a:p>
          <a:p>
            <a:r>
              <a:rPr lang="en-US" b="1" dirty="0">
                <a:latin typeface="+mn-lt"/>
              </a:rPr>
              <a:t>An Unfamiliar Face</a:t>
            </a:r>
          </a:p>
          <a:p>
            <a:r>
              <a:rPr lang="en-US" b="1" dirty="0">
                <a:latin typeface="+mn-lt"/>
              </a:rPr>
              <a:t>Details of the Portrait</a:t>
            </a:r>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4195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2"/>
                </p:tgtEl>
              </p:cMediaNode>
            </p:audio>
          </p:childTnLst>
        </p:cTn>
      </p:par>
    </p:tnLst>
    <p:bldLst>
      <p:bldP spid="26"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533400" y="4800600"/>
            <a:ext cx="6400800" cy="3048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Rectangle 1"/>
          <p:cNvSpPr/>
          <p:nvPr/>
        </p:nvSpPr>
        <p:spPr>
          <a:xfrm>
            <a:off x="533400" y="3555998"/>
            <a:ext cx="6400800" cy="3048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218" name="Title 6"/>
          <p:cNvSpPr>
            <a:spLocks noGrp="1"/>
          </p:cNvSpPr>
          <p:nvPr>
            <p:ph type="title"/>
          </p:nvPr>
        </p:nvSpPr>
        <p:spPr>
          <a:xfrm>
            <a:off x="304800" y="304800"/>
            <a:ext cx="8839200" cy="1143000"/>
          </a:xfrm>
        </p:spPr>
        <p:txBody>
          <a:bodyPr/>
          <a:lstStyle/>
          <a:p>
            <a:r>
              <a:rPr lang="en-US" altLang="en-US" sz="3200" b="1" dirty="0">
                <a:solidFill>
                  <a:srgbClr val="110076"/>
                </a:solidFill>
              </a:rPr>
              <a:t>Suggested Practice for Text Features</a:t>
            </a:r>
          </a:p>
        </p:txBody>
      </p:sp>
      <p:sp>
        <p:nvSpPr>
          <p:cNvPr id="13" name="Content Placeholder 12"/>
          <p:cNvSpPr>
            <a:spLocks noGrp="1"/>
          </p:cNvSpPr>
          <p:nvPr>
            <p:ph idx="1"/>
          </p:nvPr>
        </p:nvSpPr>
        <p:spPr>
          <a:xfrm>
            <a:off x="533400" y="2438400"/>
            <a:ext cx="8382000" cy="533400"/>
          </a:xfrm>
        </p:spPr>
        <p:txBody>
          <a:bodyPr/>
          <a:lstStyle/>
          <a:p>
            <a:pPr marL="0" indent="0">
              <a:buFont typeface="Arial" charset="0"/>
              <a:buNone/>
              <a:defRPr/>
            </a:pPr>
            <a:r>
              <a:rPr lang="en-US" sz="2400" b="1" dirty="0"/>
              <a:t>Which information would best be included in the “</a:t>
            </a:r>
            <a:r>
              <a:rPr lang="en-US" sz="2400" b="1" dirty="0">
                <a:hlinkClick r:id="rId6" action="ppaction://hlinksldjump"/>
              </a:rPr>
              <a:t>GPS Rentals</a:t>
            </a:r>
            <a:r>
              <a:rPr lang="en-US" sz="2400" b="1" dirty="0"/>
              <a:t>” section?</a:t>
            </a:r>
          </a:p>
          <a:p>
            <a:pPr marL="0" indent="0">
              <a:buFont typeface="Arial" charset="0"/>
              <a:buNone/>
              <a:defRPr/>
            </a:pPr>
            <a:endParaRPr lang="en-US" sz="2100" b="1" dirty="0"/>
          </a:p>
          <a:p>
            <a:pPr>
              <a:buFont typeface="Arial" charset="0"/>
              <a:buNone/>
              <a:defRPr/>
            </a:pPr>
            <a:endParaRPr lang="en-US" sz="2400" b="1" dirty="0">
              <a:latin typeface="+mj-lt"/>
            </a:endParaRPr>
          </a:p>
        </p:txBody>
      </p:sp>
      <p:sp>
        <p:nvSpPr>
          <p:cNvPr id="9220"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1"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3"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922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12"/>
          </p:nvPr>
        </p:nvSpPr>
        <p:spPr>
          <a:xfrm>
            <a:off x="457200" y="6492875"/>
            <a:ext cx="381000" cy="365125"/>
          </a:xfrm>
        </p:spPr>
        <p:txBody>
          <a:bodyPr/>
          <a:lstStyle/>
          <a:p>
            <a:pPr>
              <a:defRPr/>
            </a:pPr>
            <a:fld id="{E70575C0-D166-4C62-95AB-30299E73D2A5}" type="slidenum">
              <a:rPr lang="en-US" smtClean="0"/>
              <a:pPr>
                <a:defRPr/>
              </a:pPr>
              <a:t>52</a:t>
            </a:fld>
            <a:endParaRPr lang="en-US"/>
          </a:p>
        </p:txBody>
      </p:sp>
      <p:sp>
        <p:nvSpPr>
          <p:cNvPr id="16" name="Rectangle 15"/>
          <p:cNvSpPr/>
          <p:nvPr/>
        </p:nvSpPr>
        <p:spPr>
          <a:xfrm>
            <a:off x="533400" y="1455003"/>
            <a:ext cx="8534400" cy="830997"/>
          </a:xfrm>
          <a:prstGeom prst="rect">
            <a:avLst/>
          </a:prstGeom>
        </p:spPr>
        <p:txBody>
          <a:bodyPr wrap="square">
            <a:spAutoFit/>
          </a:bodyPr>
          <a:lstStyle/>
          <a:p>
            <a:pPr marL="0" indent="0">
              <a:buFont typeface="Arial" charset="0"/>
              <a:buNone/>
              <a:defRPr/>
            </a:pPr>
            <a:r>
              <a:rPr lang="en-US" sz="2400" b="1" dirty="0">
                <a:solidFill>
                  <a:srgbClr val="7030A0"/>
                </a:solidFill>
                <a:latin typeface="+mn-lt"/>
              </a:rPr>
              <a:t>Students may need additional practice choosing information to include in a given section.</a:t>
            </a:r>
          </a:p>
        </p:txBody>
      </p:sp>
      <p:cxnSp>
        <p:nvCxnSpPr>
          <p:cNvPr id="18" name="Straight Connector 17"/>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09600" y="3505200"/>
            <a:ext cx="8382000" cy="1938992"/>
          </a:xfrm>
          <a:prstGeom prst="rect">
            <a:avLst/>
          </a:prstGeom>
          <a:noFill/>
        </p:spPr>
        <p:txBody>
          <a:bodyPr wrap="square" rtlCol="0">
            <a:spAutoFit/>
          </a:bodyPr>
          <a:lstStyle/>
          <a:p>
            <a:r>
              <a:rPr lang="en-US" sz="2000" b="1" dirty="0">
                <a:latin typeface="+mn-lt"/>
              </a:rPr>
              <a:t>The typical cost to rent a GPS receiver</a:t>
            </a:r>
          </a:p>
          <a:p>
            <a:r>
              <a:rPr lang="en-US" sz="2000" b="1" dirty="0">
                <a:latin typeface="+mn-lt"/>
              </a:rPr>
              <a:t>Which coordinates should be programmed into a GPS receiver</a:t>
            </a:r>
          </a:p>
          <a:p>
            <a:r>
              <a:rPr lang="en-US" sz="2000" b="1" dirty="0">
                <a:latin typeface="+mn-lt"/>
              </a:rPr>
              <a:t>The benefits of owning a GPS receiver rather than renting</a:t>
            </a:r>
          </a:p>
          <a:p>
            <a:r>
              <a:rPr lang="en-US" sz="2000" b="1" dirty="0">
                <a:latin typeface="+mn-lt"/>
              </a:rPr>
              <a:t>The size and shape of a GPS receiver</a:t>
            </a:r>
          </a:p>
          <a:p>
            <a:r>
              <a:rPr lang="en-US" sz="2000" b="1" dirty="0">
                <a:latin typeface="+mn-lt"/>
              </a:rPr>
              <a:t>Additional rules for renting a GPS receiver</a:t>
            </a:r>
          </a:p>
          <a:p>
            <a:r>
              <a:rPr lang="en-US" sz="2000" b="1" dirty="0">
                <a:latin typeface="+mn-lt"/>
              </a:rPr>
              <a:t>What times groups are typically scheduled to use GPS receivers</a:t>
            </a:r>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cstate="print"/>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1215512023"/>
      </p:ext>
    </p:extLst>
  </p:cSld>
  <p:clrMapOvr>
    <a:masterClrMapping/>
  </p:clrMapOvr>
  <p:transition spd="slow" advTm="2270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3"/>
                </p:tgtEl>
              </p:cMediaNode>
            </p:audio>
          </p:childTnLst>
        </p:cTn>
      </p:par>
    </p:tnLst>
    <p:bldLst>
      <p:bldP spid="22" grpId="0" animBg="1"/>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685800" y="2743200"/>
            <a:ext cx="4495800" cy="1066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0" name="Rectangle 19"/>
          <p:cNvSpPr/>
          <p:nvPr/>
        </p:nvSpPr>
        <p:spPr>
          <a:xfrm>
            <a:off x="533400" y="4419600"/>
            <a:ext cx="6934200" cy="609600"/>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218" name="Title 6"/>
          <p:cNvSpPr>
            <a:spLocks noGrp="1"/>
          </p:cNvSpPr>
          <p:nvPr>
            <p:ph type="title"/>
          </p:nvPr>
        </p:nvSpPr>
        <p:spPr>
          <a:xfrm>
            <a:off x="304800" y="304800"/>
            <a:ext cx="8839200" cy="1143000"/>
          </a:xfrm>
        </p:spPr>
        <p:txBody>
          <a:bodyPr/>
          <a:lstStyle/>
          <a:p>
            <a:r>
              <a:rPr lang="en-US" altLang="en-US" sz="3200" b="1" dirty="0">
                <a:solidFill>
                  <a:srgbClr val="110076"/>
                </a:solidFill>
              </a:rPr>
              <a:t>Suggested Practice for Text Features</a:t>
            </a:r>
          </a:p>
        </p:txBody>
      </p:sp>
      <p:sp>
        <p:nvSpPr>
          <p:cNvPr id="13" name="Content Placeholder 12"/>
          <p:cNvSpPr>
            <a:spLocks noGrp="1"/>
          </p:cNvSpPr>
          <p:nvPr>
            <p:ph idx="1"/>
          </p:nvPr>
        </p:nvSpPr>
        <p:spPr>
          <a:xfrm>
            <a:off x="533400" y="2209800"/>
            <a:ext cx="8382000" cy="533400"/>
          </a:xfrm>
        </p:spPr>
        <p:txBody>
          <a:bodyPr/>
          <a:lstStyle/>
          <a:p>
            <a:pPr marL="0" indent="0">
              <a:buFont typeface="Arial" charset="0"/>
              <a:buNone/>
              <a:defRPr/>
            </a:pPr>
            <a:r>
              <a:rPr lang="en-US" sz="2200" b="1" dirty="0"/>
              <a:t>Read this section from the </a:t>
            </a:r>
            <a:r>
              <a:rPr lang="en-US" sz="2200" b="1" dirty="0">
                <a:hlinkClick r:id="rId6" action="ppaction://hlinksldjump"/>
              </a:rPr>
              <a:t>Web site</a:t>
            </a:r>
            <a:r>
              <a:rPr lang="en-US" sz="2200" b="1" dirty="0"/>
              <a:t>.</a:t>
            </a:r>
          </a:p>
          <a:p>
            <a:pPr marL="0" indent="0">
              <a:buFont typeface="Arial" charset="0"/>
              <a:buNone/>
              <a:defRPr/>
            </a:pPr>
            <a:endParaRPr lang="en-US" sz="2400" b="1" dirty="0"/>
          </a:p>
          <a:p>
            <a:pPr marL="0" indent="0">
              <a:buFont typeface="Arial" charset="0"/>
              <a:buNone/>
              <a:defRPr/>
            </a:pPr>
            <a:endParaRPr lang="en-US" sz="2400" b="1" dirty="0"/>
          </a:p>
          <a:p>
            <a:pPr marL="0" indent="0">
              <a:buFont typeface="Arial" charset="0"/>
              <a:buNone/>
              <a:defRPr/>
            </a:pPr>
            <a:endParaRPr lang="en-US" sz="2400" b="1" dirty="0"/>
          </a:p>
          <a:p>
            <a:pPr marL="0" indent="0">
              <a:buFont typeface="Arial" charset="0"/>
              <a:buNone/>
              <a:defRPr/>
            </a:pPr>
            <a:r>
              <a:rPr lang="en-US" sz="2200" b="1" dirty="0"/>
              <a:t>The links are included in order to inform the reader that—</a:t>
            </a:r>
          </a:p>
          <a:p>
            <a:pPr marL="0" indent="0">
              <a:buFont typeface="Arial" charset="0"/>
              <a:buNone/>
              <a:defRPr/>
            </a:pPr>
            <a:endParaRPr lang="en-US" sz="2400" b="1" dirty="0"/>
          </a:p>
          <a:p>
            <a:pPr marL="0" indent="0">
              <a:buFont typeface="Arial" charset="0"/>
              <a:buNone/>
              <a:defRPr/>
            </a:pPr>
            <a:endParaRPr lang="en-US" sz="2100" b="1" dirty="0"/>
          </a:p>
        </p:txBody>
      </p:sp>
      <p:sp>
        <p:nvSpPr>
          <p:cNvPr id="9220"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1"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3"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922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12"/>
          </p:nvPr>
        </p:nvSpPr>
        <p:spPr>
          <a:xfrm>
            <a:off x="457200" y="6492875"/>
            <a:ext cx="381000" cy="365125"/>
          </a:xfrm>
        </p:spPr>
        <p:txBody>
          <a:bodyPr/>
          <a:lstStyle/>
          <a:p>
            <a:pPr>
              <a:defRPr/>
            </a:pPr>
            <a:fld id="{E70575C0-D166-4C62-95AB-30299E73D2A5}" type="slidenum">
              <a:rPr lang="en-US" smtClean="0"/>
              <a:pPr>
                <a:defRPr/>
              </a:pPr>
              <a:t>53</a:t>
            </a:fld>
            <a:endParaRPr lang="en-US"/>
          </a:p>
        </p:txBody>
      </p:sp>
      <p:sp>
        <p:nvSpPr>
          <p:cNvPr id="16" name="Rectangle 15"/>
          <p:cNvSpPr/>
          <p:nvPr/>
        </p:nvSpPr>
        <p:spPr>
          <a:xfrm>
            <a:off x="533400" y="1455003"/>
            <a:ext cx="8534400" cy="830997"/>
          </a:xfrm>
          <a:prstGeom prst="rect">
            <a:avLst/>
          </a:prstGeom>
        </p:spPr>
        <p:txBody>
          <a:bodyPr wrap="square">
            <a:spAutoFit/>
          </a:bodyPr>
          <a:lstStyle/>
          <a:p>
            <a:pPr marL="0" indent="0">
              <a:buFont typeface="Arial" charset="0"/>
              <a:buNone/>
              <a:defRPr/>
            </a:pPr>
            <a:r>
              <a:rPr lang="en-US" sz="2400" b="1" dirty="0">
                <a:solidFill>
                  <a:srgbClr val="7030A0"/>
                </a:solidFill>
                <a:latin typeface="+mn-lt"/>
              </a:rPr>
              <a:t>Students may need additional practice analyzing why a particular section is included in a text. </a:t>
            </a:r>
          </a:p>
        </p:txBody>
      </p:sp>
      <p:cxnSp>
        <p:nvCxnSpPr>
          <p:cNvPr id="18" name="Straight Connector 17"/>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85800" y="4279880"/>
            <a:ext cx="8382000" cy="3416320"/>
          </a:xfrm>
          <a:prstGeom prst="rect">
            <a:avLst/>
          </a:prstGeom>
          <a:noFill/>
        </p:spPr>
        <p:txBody>
          <a:bodyPr wrap="square" rtlCol="0">
            <a:spAutoFit/>
          </a:bodyPr>
          <a:lstStyle/>
          <a:p>
            <a:endParaRPr lang="en-US" b="1" dirty="0">
              <a:latin typeface="+mn-lt"/>
            </a:endParaRPr>
          </a:p>
          <a:p>
            <a:r>
              <a:rPr lang="en-US" b="1" dirty="0">
                <a:latin typeface="+mn-lt"/>
              </a:rPr>
              <a:t>there are additional rules to be followed when placing a geocache.</a:t>
            </a:r>
          </a:p>
          <a:p>
            <a:endParaRPr lang="en-US" b="1" dirty="0">
              <a:latin typeface="+mn-lt"/>
            </a:endParaRPr>
          </a:p>
          <a:p>
            <a:r>
              <a:rPr lang="en-US" b="1" dirty="0">
                <a:latin typeface="+mn-lt"/>
              </a:rPr>
              <a:t>it can be difficult and dangerous to place a geocache.</a:t>
            </a:r>
          </a:p>
          <a:p>
            <a:endParaRPr lang="en-US" b="1" dirty="0">
              <a:latin typeface="+mn-lt"/>
            </a:endParaRPr>
          </a:p>
          <a:p>
            <a:r>
              <a:rPr lang="en-US" b="1" dirty="0">
                <a:latin typeface="+mn-lt"/>
              </a:rPr>
              <a:t>it is more enjoyable to place a geocache than to search for one.</a:t>
            </a:r>
          </a:p>
          <a:p>
            <a:endParaRPr lang="en-US" b="1" dirty="0">
              <a:latin typeface="+mn-lt"/>
            </a:endParaRPr>
          </a:p>
          <a:p>
            <a:r>
              <a:rPr lang="en-US" b="1" dirty="0">
                <a:latin typeface="+mn-lt"/>
              </a:rPr>
              <a:t>there are many people placing geocaches while others are searching.</a:t>
            </a:r>
          </a:p>
          <a:p>
            <a:endParaRPr lang="en-US" b="1" dirty="0">
              <a:latin typeface="+mn-lt"/>
            </a:endParaRPr>
          </a:p>
          <a:p>
            <a:endParaRPr lang="en-US" b="1" dirty="0">
              <a:latin typeface="+mn-lt"/>
            </a:endParaRPr>
          </a:p>
          <a:p>
            <a:endParaRPr lang="en-US" b="1" dirty="0">
              <a:latin typeface="+mn-lt"/>
            </a:endParaRPr>
          </a:p>
          <a:p>
            <a:endParaRPr lang="en-US" dirty="0">
              <a:latin typeface="+mn-lt"/>
            </a:endParaRPr>
          </a:p>
        </p:txBody>
      </p:sp>
      <p:pic>
        <p:nvPicPr>
          <p:cNvPr id="1026" name="Picture 2"/>
          <p:cNvPicPr>
            <a:picLocks noChangeAspect="1" noChangeArrowheads="1"/>
          </p:cNvPicPr>
          <p:nvPr/>
        </p:nvPicPr>
        <p:blipFill>
          <a:blip r:embed="rId8" cstate="print"/>
          <a:srcRect/>
          <a:stretch>
            <a:fillRect/>
          </a:stretch>
        </p:blipFill>
        <p:spPr bwMode="auto">
          <a:xfrm>
            <a:off x="914400" y="2828925"/>
            <a:ext cx="4038600" cy="828675"/>
          </a:xfrm>
          <a:prstGeom prst="rect">
            <a:avLst/>
          </a:prstGeom>
          <a:noFill/>
          <a:ln w="9525">
            <a:noFill/>
            <a:miter lim="800000"/>
            <a:headEnd/>
            <a:tailEnd/>
          </a:ln>
        </p:spPr>
      </p:pic>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cstate="print"/>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2209248267"/>
      </p:ext>
    </p:extLst>
  </p:cSld>
  <p:clrMapOvr>
    <a:masterClrMapping/>
  </p:clrMapOvr>
  <p:transition spd="slow" advTm="262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2" fill="hold" display="0">
                  <p:stCondLst>
                    <p:cond delay="indefinite"/>
                  </p:stCondLst>
                  <p:endCondLst>
                    <p:cond evt="onStopAudio" delay="0">
                      <p:tgtEl>
                        <p:sldTgt/>
                      </p:tgtEl>
                    </p:cond>
                  </p:endCondLst>
                </p:cTn>
                <p:tgtEl>
                  <p:spTgt spid="2"/>
                </p:tgtEl>
              </p:cMediaNode>
            </p:audio>
          </p:childTnLst>
        </p:cTn>
      </p:par>
    </p:tnLst>
    <p:bldLst>
      <p:bldP spid="20"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6"/>
          <p:cNvSpPr>
            <a:spLocks noGrp="1"/>
          </p:cNvSpPr>
          <p:nvPr>
            <p:ph type="title"/>
          </p:nvPr>
        </p:nvSpPr>
        <p:spPr>
          <a:xfrm>
            <a:off x="304800" y="304800"/>
            <a:ext cx="8839200" cy="1143000"/>
          </a:xfrm>
        </p:spPr>
        <p:txBody>
          <a:bodyPr/>
          <a:lstStyle/>
          <a:p>
            <a:r>
              <a:rPr lang="en-US" altLang="en-US" sz="3200" b="1" dirty="0">
                <a:solidFill>
                  <a:srgbClr val="110076"/>
                </a:solidFill>
              </a:rPr>
              <a:t>Summarizing</a:t>
            </a:r>
          </a:p>
        </p:txBody>
      </p:sp>
      <p:sp>
        <p:nvSpPr>
          <p:cNvPr id="13" name="Content Placeholder 12"/>
          <p:cNvSpPr>
            <a:spLocks noGrp="1"/>
          </p:cNvSpPr>
          <p:nvPr>
            <p:ph idx="1"/>
          </p:nvPr>
        </p:nvSpPr>
        <p:spPr>
          <a:xfrm>
            <a:off x="685800" y="1447800"/>
            <a:ext cx="8229600" cy="2209800"/>
          </a:xfrm>
        </p:spPr>
        <p:txBody>
          <a:bodyPr/>
          <a:lstStyle/>
          <a:p>
            <a:pPr marL="0" indent="0">
              <a:buFont typeface="Arial" charset="0"/>
              <a:buNone/>
              <a:defRPr/>
            </a:pPr>
            <a:r>
              <a:rPr lang="en-US" sz="2400" b="1" dirty="0">
                <a:solidFill>
                  <a:srgbClr val="7030A0"/>
                </a:solidFill>
              </a:rPr>
              <a:t>Students may need additional practice:</a:t>
            </a:r>
          </a:p>
          <a:p>
            <a:pPr marL="0" lvl="0" indent="0" eaLnBrk="1" hangingPunct="1">
              <a:spcBef>
                <a:spcPct val="0"/>
              </a:spcBef>
              <a:buFont typeface="Arial" pitchFamily="34" charset="0"/>
              <a:buChar char="•"/>
              <a:defRPr/>
            </a:pPr>
            <a:r>
              <a:rPr lang="en-US" sz="2400" b="1" dirty="0">
                <a:solidFill>
                  <a:srgbClr val="7030A0"/>
                </a:solidFill>
              </a:rPr>
              <a:t>   choosing the correct summary for a selection</a:t>
            </a:r>
          </a:p>
          <a:p>
            <a:pPr marL="0" lvl="0" indent="0" eaLnBrk="1" hangingPunct="1">
              <a:spcBef>
                <a:spcPct val="0"/>
              </a:spcBef>
              <a:buFont typeface="Arial" pitchFamily="34" charset="0"/>
              <a:buChar char="•"/>
              <a:defRPr/>
            </a:pPr>
            <a:r>
              <a:rPr lang="en-US" sz="2400" b="1" dirty="0">
                <a:solidFill>
                  <a:srgbClr val="7030A0"/>
                </a:solidFill>
              </a:rPr>
              <a:t>   choosing information to include in a summary</a:t>
            </a:r>
          </a:p>
          <a:p>
            <a:pPr marL="0" lvl="0" indent="0" eaLnBrk="1" hangingPunct="1">
              <a:spcBef>
                <a:spcPct val="0"/>
              </a:spcBef>
              <a:buFont typeface="Arial" pitchFamily="34" charset="0"/>
              <a:buChar char="•"/>
              <a:defRPr/>
            </a:pPr>
            <a:r>
              <a:rPr lang="en-US" sz="2400" b="1" dirty="0">
                <a:solidFill>
                  <a:srgbClr val="7030A0"/>
                </a:solidFill>
              </a:rPr>
              <a:t>   choosing information that is not needed in a summary</a:t>
            </a:r>
            <a:endParaRPr lang="en-US" sz="2400" dirty="0">
              <a:solidFill>
                <a:srgbClr val="7030A0"/>
              </a:solidFill>
            </a:endParaRPr>
          </a:p>
          <a:p>
            <a:pPr marL="0" indent="0">
              <a:buFont typeface="Arial" charset="0"/>
              <a:buNone/>
              <a:defRPr/>
            </a:pPr>
            <a:endParaRPr lang="en-US" sz="2400" b="1" dirty="0"/>
          </a:p>
        </p:txBody>
      </p:sp>
      <p:sp>
        <p:nvSpPr>
          <p:cNvPr id="9220"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1"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3"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922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12"/>
          </p:nvPr>
        </p:nvSpPr>
        <p:spPr>
          <a:xfrm>
            <a:off x="457200" y="6492875"/>
            <a:ext cx="381000" cy="365125"/>
          </a:xfrm>
        </p:spPr>
        <p:txBody>
          <a:bodyPr/>
          <a:lstStyle/>
          <a:p>
            <a:pPr>
              <a:defRPr/>
            </a:pPr>
            <a:fld id="{E70575C0-D166-4C62-95AB-30299E73D2A5}" type="slidenum">
              <a:rPr lang="en-US" smtClean="0"/>
              <a:pPr>
                <a:defRPr/>
              </a:pPr>
              <a:t>54</a:t>
            </a:fld>
            <a:endParaRPr lang="en-US"/>
          </a:p>
        </p:txBody>
      </p:sp>
      <p:sp>
        <p:nvSpPr>
          <p:cNvPr id="12" name="TextBox 11"/>
          <p:cNvSpPr txBox="1"/>
          <p:nvPr/>
        </p:nvSpPr>
        <p:spPr>
          <a:xfrm>
            <a:off x="609600" y="3276600"/>
            <a:ext cx="7239000" cy="2246769"/>
          </a:xfrm>
          <a:prstGeom prst="rect">
            <a:avLst/>
          </a:prstGeom>
          <a:noFill/>
        </p:spPr>
        <p:txBody>
          <a:bodyPr wrap="square" rtlCol="0">
            <a:spAutoFit/>
          </a:bodyPr>
          <a:lstStyle/>
          <a:p>
            <a:pPr marL="0" indent="0">
              <a:defRPr/>
            </a:pPr>
            <a:r>
              <a:rPr lang="en-US" sz="2000" b="1" dirty="0">
                <a:latin typeface="+mn-lt"/>
              </a:rPr>
              <a:t>Fiction Texts:</a:t>
            </a:r>
          </a:p>
          <a:p>
            <a:pPr marL="0" indent="0">
              <a:defRPr/>
            </a:pPr>
            <a:r>
              <a:rPr lang="en-US" sz="2000" b="1" dirty="0">
                <a:latin typeface="+mn-lt"/>
              </a:rPr>
              <a:t>SOL 6.5i) Identify and summarize supporting details.</a:t>
            </a:r>
          </a:p>
          <a:p>
            <a:pPr marL="0" indent="0">
              <a:defRPr/>
            </a:pPr>
            <a:r>
              <a:rPr lang="en-US" sz="2000" b="1" dirty="0">
                <a:latin typeface="+mn-lt"/>
              </a:rPr>
              <a:t>SOL 7.5i and 8.5i) Summarize text relating supporting details.</a:t>
            </a:r>
          </a:p>
          <a:p>
            <a:pPr marL="0" indent="0">
              <a:defRPr/>
            </a:pPr>
            <a:endParaRPr lang="en-US" sz="2000" b="1" dirty="0">
              <a:latin typeface="+mn-lt"/>
            </a:endParaRPr>
          </a:p>
          <a:p>
            <a:pPr marL="0" indent="0">
              <a:defRPr/>
            </a:pPr>
            <a:r>
              <a:rPr lang="en-US" sz="2000" b="1" dirty="0">
                <a:latin typeface="+mn-lt"/>
              </a:rPr>
              <a:t>Nonfiction Texts:</a:t>
            </a:r>
          </a:p>
          <a:p>
            <a:pPr marL="0" indent="0">
              <a:defRPr/>
            </a:pPr>
            <a:r>
              <a:rPr lang="en-US" sz="2000" b="1" dirty="0">
                <a:latin typeface="+mn-lt"/>
              </a:rPr>
              <a:t>SOL 6.6h) Summarize supporting details. </a:t>
            </a:r>
          </a:p>
          <a:p>
            <a:pPr marL="0" indent="0">
              <a:defRPr/>
            </a:pPr>
            <a:r>
              <a:rPr lang="en-US" sz="2000" b="1" dirty="0">
                <a:latin typeface="+mn-lt"/>
              </a:rPr>
              <a:t>SOL 7.6i and 8.6h) Summarize text identifying supporting details. </a:t>
            </a:r>
            <a:endParaRPr lang="en-US" sz="2000" dirty="0">
              <a:latin typeface="+mn-lt"/>
            </a:endParaRPr>
          </a:p>
        </p:txBody>
      </p:sp>
      <p:cxnSp>
        <p:nvCxnSpPr>
          <p:cNvPr id="14" name="Straight Connector 13"/>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Tree>
  </p:cSld>
  <p:clrMapOvr>
    <a:masterClrMapping/>
  </p:clrMapOvr>
  <p:transition spd="slow" advTm="2215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609600" y="4572000"/>
            <a:ext cx="7086600" cy="304800"/>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0" name="Rectangle 19"/>
          <p:cNvSpPr/>
          <p:nvPr/>
        </p:nvSpPr>
        <p:spPr>
          <a:xfrm>
            <a:off x="609600" y="4876800"/>
            <a:ext cx="8001000" cy="533400"/>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218" name="Title 6"/>
          <p:cNvSpPr>
            <a:spLocks noGrp="1"/>
          </p:cNvSpPr>
          <p:nvPr>
            <p:ph type="title"/>
          </p:nvPr>
        </p:nvSpPr>
        <p:spPr>
          <a:xfrm>
            <a:off x="304800" y="304800"/>
            <a:ext cx="8839200" cy="1143000"/>
          </a:xfrm>
        </p:spPr>
        <p:txBody>
          <a:bodyPr/>
          <a:lstStyle/>
          <a:p>
            <a:r>
              <a:rPr lang="en-US" altLang="en-US" sz="3200" b="1" dirty="0">
                <a:solidFill>
                  <a:srgbClr val="110076"/>
                </a:solidFill>
              </a:rPr>
              <a:t>Suggested Practice for Summarizing</a:t>
            </a:r>
          </a:p>
        </p:txBody>
      </p:sp>
      <p:sp>
        <p:nvSpPr>
          <p:cNvPr id="13" name="Content Placeholder 12"/>
          <p:cNvSpPr>
            <a:spLocks noGrp="1"/>
          </p:cNvSpPr>
          <p:nvPr>
            <p:ph idx="1"/>
          </p:nvPr>
        </p:nvSpPr>
        <p:spPr>
          <a:xfrm>
            <a:off x="533400" y="2438400"/>
            <a:ext cx="8305800" cy="533400"/>
          </a:xfrm>
        </p:spPr>
        <p:txBody>
          <a:bodyPr/>
          <a:lstStyle/>
          <a:p>
            <a:pPr marL="0" indent="0">
              <a:buNone/>
              <a:defRPr/>
            </a:pPr>
            <a:r>
              <a:rPr lang="en-US" sz="2200" b="1" dirty="0"/>
              <a:t>Which two sentences from “</a:t>
            </a:r>
            <a:r>
              <a:rPr lang="en-US" sz="2200" b="1" dirty="0">
                <a:hlinkClick r:id="rId6" action="ppaction://hlinksldjump"/>
              </a:rPr>
              <a:t>A Mysterious Masterpiece</a:t>
            </a:r>
            <a:r>
              <a:rPr lang="en-US" sz="2200" b="1" dirty="0"/>
              <a:t>” contain the best information to include in a summary of the article?</a:t>
            </a:r>
          </a:p>
          <a:p>
            <a:pPr marL="0" indent="0">
              <a:buFont typeface="Arial" charset="0"/>
              <a:buNone/>
              <a:defRPr/>
            </a:pPr>
            <a:endParaRPr lang="en-US" sz="2100" b="1" dirty="0"/>
          </a:p>
          <a:p>
            <a:pPr>
              <a:buFont typeface="Arial" charset="0"/>
              <a:buNone/>
              <a:defRPr/>
            </a:pPr>
            <a:endParaRPr lang="en-US" sz="2400" b="1" dirty="0">
              <a:latin typeface="+mj-lt"/>
            </a:endParaRPr>
          </a:p>
        </p:txBody>
      </p:sp>
      <p:sp>
        <p:nvSpPr>
          <p:cNvPr id="9220"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1"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3"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922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12"/>
          </p:nvPr>
        </p:nvSpPr>
        <p:spPr>
          <a:xfrm>
            <a:off x="457200" y="6492875"/>
            <a:ext cx="381000" cy="365125"/>
          </a:xfrm>
        </p:spPr>
        <p:txBody>
          <a:bodyPr/>
          <a:lstStyle/>
          <a:p>
            <a:pPr>
              <a:defRPr/>
            </a:pPr>
            <a:fld id="{E70575C0-D166-4C62-95AB-30299E73D2A5}" type="slidenum">
              <a:rPr lang="en-US" smtClean="0"/>
              <a:pPr>
                <a:defRPr/>
              </a:pPr>
              <a:t>55</a:t>
            </a:fld>
            <a:endParaRPr lang="en-US"/>
          </a:p>
        </p:txBody>
      </p:sp>
      <p:sp>
        <p:nvSpPr>
          <p:cNvPr id="10" name="TextBox 9"/>
          <p:cNvSpPr txBox="1"/>
          <p:nvPr/>
        </p:nvSpPr>
        <p:spPr>
          <a:xfrm>
            <a:off x="609600" y="3418344"/>
            <a:ext cx="8382000" cy="2677656"/>
          </a:xfrm>
          <a:prstGeom prst="rect">
            <a:avLst/>
          </a:prstGeom>
          <a:noFill/>
        </p:spPr>
        <p:txBody>
          <a:bodyPr wrap="square" rtlCol="0">
            <a:spAutoFit/>
          </a:bodyPr>
          <a:lstStyle/>
          <a:p>
            <a:pPr>
              <a:buNone/>
            </a:pPr>
            <a:r>
              <a:rPr lang="en-US" b="1" dirty="0">
                <a:solidFill>
                  <a:prstClr val="black"/>
                </a:solidFill>
                <a:latin typeface="Calibri"/>
              </a:rPr>
              <a:t>More than thirty years ago, descendants of President Abraham Lincoln made a generous donation to Illinois’ historical library. </a:t>
            </a:r>
          </a:p>
          <a:p>
            <a:pPr>
              <a:buNone/>
            </a:pPr>
            <a:r>
              <a:rPr lang="en-US" b="1" dirty="0">
                <a:solidFill>
                  <a:prstClr val="black"/>
                </a:solidFill>
                <a:latin typeface="Calibri"/>
              </a:rPr>
              <a:t>She wears a simple black dress, trimmed with white lace and adorned with a large brooch, which contains a picture of the former president himself. </a:t>
            </a:r>
          </a:p>
          <a:p>
            <a:pPr>
              <a:buNone/>
            </a:pPr>
            <a:r>
              <a:rPr lang="en-US" b="1" dirty="0">
                <a:solidFill>
                  <a:prstClr val="black"/>
                </a:solidFill>
                <a:latin typeface="Calibri"/>
              </a:rPr>
              <a:t>Since fine art can be fragile, this painting recently needed to be restored. </a:t>
            </a:r>
          </a:p>
          <a:p>
            <a:r>
              <a:rPr lang="en-US" b="1" dirty="0">
                <a:solidFill>
                  <a:prstClr val="black"/>
                </a:solidFill>
                <a:latin typeface="Calibri"/>
              </a:rPr>
              <a:t>These specialists meant to revive the beauty of the painting, but what they did was uncover a mystery.</a:t>
            </a:r>
          </a:p>
          <a:p>
            <a:pPr>
              <a:buNone/>
            </a:pPr>
            <a:r>
              <a:rPr lang="en-US" b="1" dirty="0">
                <a:solidFill>
                  <a:prstClr val="black"/>
                </a:solidFill>
                <a:latin typeface="Calibri"/>
              </a:rPr>
              <a:t>Finally, the amateur painter sold the new image to the Lincolns’ granddaughter for thousands of dollars.</a:t>
            </a:r>
            <a:endParaRPr lang="en-US" sz="2400" b="1" dirty="0">
              <a:latin typeface="+mn-lt"/>
            </a:endParaRPr>
          </a:p>
        </p:txBody>
      </p:sp>
      <p:sp>
        <p:nvSpPr>
          <p:cNvPr id="16" name="Rectangle 15"/>
          <p:cNvSpPr/>
          <p:nvPr/>
        </p:nvSpPr>
        <p:spPr>
          <a:xfrm>
            <a:off x="533400" y="1455003"/>
            <a:ext cx="8534400" cy="830997"/>
          </a:xfrm>
          <a:prstGeom prst="rect">
            <a:avLst/>
          </a:prstGeom>
        </p:spPr>
        <p:txBody>
          <a:bodyPr wrap="square">
            <a:spAutoFit/>
          </a:bodyPr>
          <a:lstStyle/>
          <a:p>
            <a:pPr marL="0" indent="0">
              <a:buFont typeface="Arial" charset="0"/>
              <a:buNone/>
              <a:defRPr/>
            </a:pPr>
            <a:r>
              <a:rPr lang="en-US" sz="2400" b="1" dirty="0">
                <a:solidFill>
                  <a:srgbClr val="7030A0"/>
                </a:solidFill>
                <a:latin typeface="+mn-lt"/>
              </a:rPr>
              <a:t>Students may need additional choosing information to include in a summary about a nonfiction text.</a:t>
            </a:r>
          </a:p>
        </p:txBody>
      </p:sp>
      <p:cxnSp>
        <p:nvCxnSpPr>
          <p:cNvPr id="18" name="Straight Connector 17"/>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15" name="TextBox 11"/>
          <p:cNvSpPr txBox="1">
            <a:spLocks noChangeArrowheads="1"/>
          </p:cNvSpPr>
          <p:nvPr/>
        </p:nvSpPr>
        <p:spPr bwMode="auto">
          <a:xfrm>
            <a:off x="3041076" y="6382111"/>
            <a:ext cx="2743200" cy="369888"/>
          </a:xfrm>
          <a:prstGeom prst="rect">
            <a:avLst/>
          </a:prstGeom>
          <a:noFill/>
          <a:ln w="9525">
            <a:noFill/>
            <a:miter lim="800000"/>
            <a:headEnd/>
            <a:tailEnd/>
          </a:ln>
        </p:spPr>
        <p:txBody>
          <a:bodyPr>
            <a:spAutoFit/>
          </a:bodyPr>
          <a:lstStyle/>
          <a:p>
            <a:pPr algn="ctr"/>
            <a:r>
              <a:rPr lang="en-US" b="1" dirty="0">
                <a:latin typeface="Calibri" pitchFamily="34" charset="0"/>
              </a:rPr>
              <a:t>(continued, next slide)</a:t>
            </a:r>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3891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2000"/>
                                        <p:tgtEl>
                                          <p:spTgt spid="1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3"/>
                </p:tgtEl>
              </p:cMediaNode>
            </p:audio>
          </p:childTnLst>
        </p:cTn>
      </p:par>
    </p:tnLst>
    <p:bldLst>
      <p:bldP spid="17" grpId="0" animBg="1"/>
      <p:bldP spid="20"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609600" y="4876800"/>
            <a:ext cx="5334000" cy="533400"/>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Rectangle 14"/>
          <p:cNvSpPr/>
          <p:nvPr/>
        </p:nvSpPr>
        <p:spPr>
          <a:xfrm>
            <a:off x="609600" y="4267200"/>
            <a:ext cx="4419600" cy="457200"/>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220"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1"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9223"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922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Slide Number Placeholder 5"/>
          <p:cNvSpPr>
            <a:spLocks noGrp="1"/>
          </p:cNvSpPr>
          <p:nvPr>
            <p:ph type="sldNum" sz="quarter" idx="12"/>
          </p:nvPr>
        </p:nvSpPr>
        <p:spPr>
          <a:xfrm>
            <a:off x="457200" y="6492875"/>
            <a:ext cx="381000" cy="365125"/>
          </a:xfrm>
        </p:spPr>
        <p:txBody>
          <a:bodyPr/>
          <a:lstStyle/>
          <a:p>
            <a:pPr>
              <a:defRPr/>
            </a:pPr>
            <a:fld id="{E70575C0-D166-4C62-95AB-30299E73D2A5}" type="slidenum">
              <a:rPr lang="en-US" smtClean="0"/>
              <a:pPr>
                <a:defRPr/>
              </a:pPr>
              <a:t>56</a:t>
            </a:fld>
            <a:endParaRPr lang="en-US"/>
          </a:p>
        </p:txBody>
      </p:sp>
      <p:sp>
        <p:nvSpPr>
          <p:cNvPr id="14" name="TextBox 13"/>
          <p:cNvSpPr txBox="1"/>
          <p:nvPr/>
        </p:nvSpPr>
        <p:spPr>
          <a:xfrm>
            <a:off x="528782" y="1524000"/>
            <a:ext cx="8534400" cy="830997"/>
          </a:xfrm>
          <a:prstGeom prst="rect">
            <a:avLst/>
          </a:prstGeom>
          <a:noFill/>
        </p:spPr>
        <p:txBody>
          <a:bodyPr wrap="square" rtlCol="0">
            <a:spAutoFit/>
          </a:bodyPr>
          <a:lstStyle/>
          <a:p>
            <a:pPr>
              <a:spcBef>
                <a:spcPts val="800"/>
              </a:spcBef>
            </a:pPr>
            <a:r>
              <a:rPr lang="en-US" sz="2400" b="1" dirty="0">
                <a:latin typeface="+mn-lt"/>
              </a:rPr>
              <a:t>Which two phrases or sentences from the </a:t>
            </a:r>
            <a:r>
              <a:rPr lang="en-US" sz="2400" b="1" dirty="0">
                <a:latin typeface="+mn-lt"/>
                <a:hlinkClick r:id="rId7" action="ppaction://hlinksldjump"/>
              </a:rPr>
              <a:t>Web page</a:t>
            </a:r>
            <a:r>
              <a:rPr lang="en-US" sz="2400" b="1" dirty="0">
                <a:latin typeface="+mn-lt"/>
              </a:rPr>
              <a:t> contain information that is least important to include in a summary?</a:t>
            </a:r>
          </a:p>
        </p:txBody>
      </p:sp>
      <p:sp>
        <p:nvSpPr>
          <p:cNvPr id="19" name="Title 6"/>
          <p:cNvSpPr>
            <a:spLocks noGrp="1"/>
          </p:cNvSpPr>
          <p:nvPr>
            <p:ph type="title"/>
          </p:nvPr>
        </p:nvSpPr>
        <p:spPr>
          <a:xfrm>
            <a:off x="304800" y="304800"/>
            <a:ext cx="8839200" cy="1143000"/>
          </a:xfrm>
        </p:spPr>
        <p:txBody>
          <a:bodyPr/>
          <a:lstStyle/>
          <a:p>
            <a:r>
              <a:rPr lang="en-US" altLang="en-US" sz="3200" b="1" dirty="0">
                <a:solidFill>
                  <a:srgbClr val="110076"/>
                </a:solidFill>
              </a:rPr>
              <a:t>Suggested Practice for Summarizing</a:t>
            </a:r>
          </a:p>
        </p:txBody>
      </p:sp>
      <p:cxnSp>
        <p:nvCxnSpPr>
          <p:cNvPr id="13" name="Straight Connector 12"/>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609600" y="2590800"/>
            <a:ext cx="8077200" cy="2800767"/>
          </a:xfrm>
          <a:prstGeom prst="rect">
            <a:avLst/>
          </a:prstGeom>
          <a:noFill/>
        </p:spPr>
        <p:txBody>
          <a:bodyPr wrap="square" rtlCol="0">
            <a:spAutoFit/>
          </a:bodyPr>
          <a:lstStyle/>
          <a:p>
            <a:r>
              <a:rPr lang="en-US" sz="2200" b="1" dirty="0">
                <a:latin typeface="+mn-lt"/>
              </a:rPr>
              <a:t>Most state parks have at least one geo-cache.</a:t>
            </a:r>
          </a:p>
          <a:p>
            <a:endParaRPr lang="en-US" sz="2200" b="1" dirty="0">
              <a:latin typeface="+mn-lt"/>
            </a:endParaRPr>
          </a:p>
          <a:p>
            <a:r>
              <a:rPr lang="en-US" sz="2200" b="1" dirty="0">
                <a:latin typeface="+mn-lt"/>
              </a:rPr>
              <a:t>The caches range from simple quick grabs easily reached from a park trail to more challenging multi-caches…</a:t>
            </a:r>
          </a:p>
          <a:p>
            <a:endParaRPr lang="en-US" sz="2200" b="1" dirty="0">
              <a:latin typeface="+mn-lt"/>
            </a:endParaRPr>
          </a:p>
          <a:p>
            <a:r>
              <a:rPr lang="en-US" sz="2200" b="1" dirty="0">
                <a:latin typeface="+mn-lt"/>
              </a:rPr>
              <a:t>Nearly all parks charge a parking fee.</a:t>
            </a:r>
          </a:p>
          <a:p>
            <a:endParaRPr lang="en-US" sz="2200" b="1" dirty="0">
              <a:latin typeface="+mn-lt"/>
            </a:endParaRPr>
          </a:p>
          <a:p>
            <a:r>
              <a:rPr lang="en-US" sz="2200" b="1" dirty="0">
                <a:latin typeface="+mn-lt"/>
              </a:rPr>
              <a:t>Discount annual passes are sold at the park…</a:t>
            </a:r>
          </a:p>
        </p:txBody>
      </p:sp>
      <p:pic>
        <p:nvPicPr>
          <p:cNvPr id="4" name="Audio 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cstate="print"/>
          <a:stretch>
            <a:fillRect/>
          </a:stretch>
        </p:blipFill>
        <p:spPr>
          <a:xfrm>
            <a:off x="8382000" y="6096000"/>
            <a:ext cx="609600" cy="609600"/>
          </a:xfrm>
          <a:prstGeom prst="rect">
            <a:avLst/>
          </a:prstGeom>
        </p:spPr>
      </p:pic>
    </p:spTree>
    <p:custDataLst>
      <p:tags r:id="rId1"/>
    </p:custDataLst>
  </p:cSld>
  <p:clrMapOvr>
    <a:masterClrMapping/>
  </p:clrMapOvr>
  <p:transition spd="slow" advTm="3236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2000"/>
                                        <p:tgtEl>
                                          <p:spTgt spid="1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4"/>
                </p:tgtEl>
              </p:cMediaNode>
            </p:audio>
          </p:childTnLst>
        </p:cTn>
      </p:par>
    </p:tnLst>
    <p:bldLst>
      <p:bldP spid="17" grpId="0" animBg="1"/>
      <p:bldP spid="1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6"/>
          <p:cNvSpPr>
            <a:spLocks noGrp="1"/>
          </p:cNvSpPr>
          <p:nvPr>
            <p:ph type="title"/>
          </p:nvPr>
        </p:nvSpPr>
        <p:spPr>
          <a:xfrm>
            <a:off x="304800" y="304800"/>
            <a:ext cx="8839200" cy="914400"/>
          </a:xfrm>
        </p:spPr>
        <p:txBody>
          <a:bodyPr/>
          <a:lstStyle/>
          <a:p>
            <a:r>
              <a:rPr lang="en-US" altLang="en-US" sz="3200" b="1" dirty="0">
                <a:solidFill>
                  <a:srgbClr val="110076"/>
                </a:solidFill>
              </a:rPr>
              <a:t>More Suggested Practice for Summary</a:t>
            </a:r>
          </a:p>
        </p:txBody>
      </p:sp>
      <p:sp>
        <p:nvSpPr>
          <p:cNvPr id="10243" name="Content Placeholder 12"/>
          <p:cNvSpPr>
            <a:spLocks noGrp="1"/>
          </p:cNvSpPr>
          <p:nvPr>
            <p:ph idx="1"/>
          </p:nvPr>
        </p:nvSpPr>
        <p:spPr>
          <a:xfrm>
            <a:off x="533400" y="1143000"/>
            <a:ext cx="8153400" cy="4525962"/>
          </a:xfrm>
        </p:spPr>
        <p:txBody>
          <a:bodyPr/>
          <a:lstStyle/>
          <a:p>
            <a:pPr marL="182880" indent="0">
              <a:spcBef>
                <a:spcPts val="576"/>
              </a:spcBef>
              <a:buNone/>
            </a:pPr>
            <a:r>
              <a:rPr lang="en-US" altLang="en-US" sz="2400" b="1" dirty="0"/>
              <a:t>Suggestions:</a:t>
            </a:r>
          </a:p>
          <a:p>
            <a:pPr marL="182880">
              <a:spcBef>
                <a:spcPts val="576"/>
              </a:spcBef>
              <a:defRPr/>
            </a:pPr>
            <a:r>
              <a:rPr lang="en-US" sz="2400" b="1" dirty="0"/>
              <a:t>What is the best summary of this paragraph?</a:t>
            </a:r>
          </a:p>
          <a:p>
            <a:pPr marL="182880">
              <a:spcBef>
                <a:spcPts val="576"/>
              </a:spcBef>
              <a:defRPr/>
            </a:pPr>
            <a:r>
              <a:rPr lang="en-US" sz="2400" b="1" dirty="0"/>
              <a:t>Which is the least important information to include in a </a:t>
            </a:r>
          </a:p>
          <a:p>
            <a:pPr marL="182880">
              <a:spcBef>
                <a:spcPts val="576"/>
              </a:spcBef>
              <a:buNone/>
              <a:defRPr/>
            </a:pPr>
            <a:r>
              <a:rPr lang="en-US" sz="2400" b="1" dirty="0"/>
              <a:t>     summary of this paragraph?</a:t>
            </a:r>
          </a:p>
          <a:p>
            <a:pPr marL="182880">
              <a:spcBef>
                <a:spcPts val="576"/>
              </a:spcBef>
              <a:defRPr/>
            </a:pPr>
            <a:r>
              <a:rPr lang="en-US" altLang="en-US" sz="2400" b="1" dirty="0"/>
              <a:t>Which idea from paragraph </a:t>
            </a:r>
            <a:r>
              <a:rPr lang="en-US" altLang="en-US" sz="2400" b="1" i="1" dirty="0"/>
              <a:t>___</a:t>
            </a:r>
            <a:r>
              <a:rPr lang="en-US" altLang="en-US" sz="2400" b="1" dirty="0"/>
              <a:t> should be added to a </a:t>
            </a:r>
          </a:p>
          <a:p>
            <a:pPr marL="182880">
              <a:spcBef>
                <a:spcPts val="576"/>
              </a:spcBef>
              <a:buNone/>
              <a:defRPr/>
            </a:pPr>
            <a:r>
              <a:rPr lang="en-US" altLang="en-US" sz="2400" b="1" dirty="0"/>
              <a:t>     summary of the story?</a:t>
            </a:r>
          </a:p>
          <a:p>
            <a:pPr marL="182880">
              <a:spcBef>
                <a:spcPts val="576"/>
              </a:spcBef>
              <a:defRPr/>
            </a:pPr>
            <a:r>
              <a:rPr lang="en-US" altLang="en-US" sz="2400" b="1" dirty="0"/>
              <a:t>Select the sentence that is the best summary of </a:t>
            </a:r>
          </a:p>
          <a:p>
            <a:pPr marL="182880">
              <a:spcBef>
                <a:spcPts val="576"/>
              </a:spcBef>
              <a:buNone/>
              <a:defRPr/>
            </a:pPr>
            <a:r>
              <a:rPr lang="en-US" altLang="en-US" sz="2400" b="1" dirty="0"/>
              <a:t>     paragraphs ___</a:t>
            </a:r>
            <a:r>
              <a:rPr lang="en-US" altLang="en-US" sz="2400" b="1" i="1" dirty="0"/>
              <a:t> </a:t>
            </a:r>
            <a:r>
              <a:rPr lang="en-US" altLang="en-US" sz="2400" b="1" dirty="0"/>
              <a:t>– </a:t>
            </a:r>
            <a:r>
              <a:rPr lang="en-US" altLang="en-US" sz="2400" b="1" i="1" dirty="0"/>
              <a:t>___</a:t>
            </a:r>
            <a:r>
              <a:rPr lang="en-US" altLang="en-US" sz="2400" b="1" dirty="0"/>
              <a:t>.</a:t>
            </a:r>
          </a:p>
          <a:p>
            <a:pPr marL="182880">
              <a:spcBef>
                <a:spcPts val="576"/>
              </a:spcBef>
              <a:buFont typeface="Arial" pitchFamily="34" charset="0"/>
              <a:buChar char="•"/>
              <a:defRPr/>
            </a:pPr>
            <a:r>
              <a:rPr lang="en-US" sz="2400" b="1" dirty="0"/>
              <a:t>Select the details that are most important to include in a </a:t>
            </a:r>
          </a:p>
          <a:p>
            <a:pPr marL="182880">
              <a:spcBef>
                <a:spcPts val="576"/>
              </a:spcBef>
              <a:buNone/>
              <a:defRPr/>
            </a:pPr>
            <a:r>
              <a:rPr lang="en-US" sz="2400" b="1" dirty="0"/>
              <a:t>      summary.</a:t>
            </a:r>
          </a:p>
          <a:p>
            <a:pPr marL="182880">
              <a:spcBef>
                <a:spcPts val="576"/>
              </a:spcBef>
              <a:buFont typeface="Arial" pitchFamily="34" charset="0"/>
              <a:buChar char="•"/>
              <a:defRPr/>
            </a:pPr>
            <a:r>
              <a:rPr lang="en-US" sz="2400" b="1" dirty="0"/>
              <a:t>What is the best summary of the bulleted list? </a:t>
            </a:r>
          </a:p>
          <a:p>
            <a:pPr marL="182880">
              <a:spcBef>
                <a:spcPts val="576"/>
              </a:spcBef>
              <a:buFont typeface="Arial" pitchFamily="34" charset="0"/>
              <a:buChar char="•"/>
              <a:defRPr/>
            </a:pPr>
            <a:r>
              <a:rPr lang="en-US" sz="2400" b="1" dirty="0"/>
              <a:t>Paragraph </a:t>
            </a:r>
            <a:r>
              <a:rPr lang="en-US" sz="2400" b="1" i="1" dirty="0"/>
              <a:t>___</a:t>
            </a:r>
            <a:r>
              <a:rPr lang="en-US" sz="2400" b="1" dirty="0"/>
              <a:t> is important to the story because –</a:t>
            </a:r>
          </a:p>
          <a:p>
            <a:pPr marL="182880">
              <a:spcBef>
                <a:spcPts val="576"/>
              </a:spcBef>
              <a:buNone/>
              <a:defRPr/>
            </a:pPr>
            <a:endParaRPr lang="en-US" altLang="en-US" sz="2400" b="1" dirty="0"/>
          </a:p>
          <a:p>
            <a:pPr marL="182880">
              <a:spcBef>
                <a:spcPts val="576"/>
              </a:spcBef>
              <a:defRPr/>
            </a:pPr>
            <a:endParaRPr lang="en-US" sz="2400" b="1" dirty="0"/>
          </a:p>
          <a:p>
            <a:pPr marL="182880">
              <a:spcBef>
                <a:spcPts val="576"/>
              </a:spcBef>
              <a:defRPr/>
            </a:pPr>
            <a:endParaRPr lang="en-US" altLang="en-US" sz="2400" b="1" dirty="0"/>
          </a:p>
          <a:p>
            <a:pPr marL="182880" indent="0">
              <a:spcBef>
                <a:spcPts val="576"/>
              </a:spcBef>
              <a:buFont typeface="Arial" charset="0"/>
              <a:buNone/>
            </a:pPr>
            <a:endParaRPr lang="en-US" altLang="en-US" sz="2400" b="1" dirty="0"/>
          </a:p>
          <a:p>
            <a:pPr marL="182880" indent="0">
              <a:spcBef>
                <a:spcPts val="576"/>
              </a:spcBef>
              <a:buFont typeface="Arial" charset="0"/>
              <a:buNone/>
            </a:pPr>
            <a:endParaRPr lang="en-US" altLang="en-US" sz="2400" b="1" dirty="0"/>
          </a:p>
          <a:p>
            <a:pPr marL="182880" indent="0">
              <a:spcBef>
                <a:spcPts val="576"/>
              </a:spcBef>
              <a:buFont typeface="Arial" charset="0"/>
              <a:buNone/>
            </a:pPr>
            <a:endParaRPr lang="en-US" altLang="en-US" sz="2400" b="1" dirty="0"/>
          </a:p>
          <a:p>
            <a:pPr marL="182880" indent="0">
              <a:spcBef>
                <a:spcPts val="576"/>
              </a:spcBef>
              <a:buFont typeface="Arial" charset="0"/>
              <a:buNone/>
            </a:pPr>
            <a:endParaRPr lang="en-US" altLang="en-US" sz="2400" b="1" dirty="0"/>
          </a:p>
          <a:p>
            <a:pPr marL="182880" indent="0">
              <a:spcBef>
                <a:spcPts val="576"/>
              </a:spcBef>
              <a:buFont typeface="Arial" charset="0"/>
              <a:buNone/>
            </a:pPr>
            <a:endParaRPr lang="en-US" altLang="en-US" sz="2400" b="1" dirty="0"/>
          </a:p>
          <a:p>
            <a:pPr marL="182880" indent="0">
              <a:spcBef>
                <a:spcPts val="576"/>
              </a:spcBef>
              <a:buFont typeface="Arial" charset="0"/>
              <a:buNone/>
            </a:pPr>
            <a:endParaRPr lang="en-US" altLang="en-US" sz="2400" b="1" dirty="0"/>
          </a:p>
        </p:txBody>
      </p:sp>
      <p:sp>
        <p:nvSpPr>
          <p:cNvPr id="10244"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0245"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0246"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0247"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10248"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5"/>
          <p:cNvSpPr>
            <a:spLocks noGrp="1"/>
          </p:cNvSpPr>
          <p:nvPr>
            <p:ph type="sldNum" sz="quarter" idx="12"/>
          </p:nvPr>
        </p:nvSpPr>
        <p:spPr>
          <a:xfrm>
            <a:off x="533400" y="6324600"/>
            <a:ext cx="381000" cy="365125"/>
          </a:xfrm>
        </p:spPr>
        <p:txBody>
          <a:bodyPr/>
          <a:lstStyle/>
          <a:p>
            <a:pPr>
              <a:defRPr/>
            </a:pPr>
            <a:fld id="{E70575C0-D166-4C62-95AB-30299E73D2A5}" type="slidenum">
              <a:rPr lang="en-US" smtClean="0"/>
              <a:pPr>
                <a:defRPr/>
              </a:pPr>
              <a:t>57</a:t>
            </a:fld>
            <a:endParaRPr lang="en-US"/>
          </a:p>
        </p:txBody>
      </p:sp>
      <p:cxnSp>
        <p:nvCxnSpPr>
          <p:cNvPr id="15" name="Straight Connector 14"/>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8382000" y="6096000"/>
            <a:ext cx="609600" cy="609600"/>
          </a:xfrm>
          <a:prstGeom prst="rect">
            <a:avLst/>
          </a:prstGeom>
        </p:spPr>
      </p:pic>
    </p:spTree>
  </p:cSld>
  <p:clrMapOvr>
    <a:masterClrMapping/>
  </p:clrMapOvr>
  <p:transition spd="slow" advTm="2016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6"/>
          <p:cNvSpPr>
            <a:spLocks noGrp="1"/>
          </p:cNvSpPr>
          <p:nvPr>
            <p:ph type="title"/>
          </p:nvPr>
        </p:nvSpPr>
        <p:spPr>
          <a:xfrm>
            <a:off x="304800" y="457200"/>
            <a:ext cx="8839200" cy="1143000"/>
          </a:xfrm>
        </p:spPr>
        <p:txBody>
          <a:bodyPr/>
          <a:lstStyle/>
          <a:p>
            <a:r>
              <a:rPr lang="en-US" altLang="en-US" sz="3200" b="1" dirty="0">
                <a:solidFill>
                  <a:srgbClr val="110076"/>
                </a:solidFill>
              </a:rPr>
              <a:t>Practice Items</a:t>
            </a:r>
          </a:p>
        </p:txBody>
      </p:sp>
      <p:sp>
        <p:nvSpPr>
          <p:cNvPr id="13" name="Content Placeholder 12"/>
          <p:cNvSpPr>
            <a:spLocks noGrp="1"/>
          </p:cNvSpPr>
          <p:nvPr>
            <p:ph idx="1"/>
          </p:nvPr>
        </p:nvSpPr>
        <p:spPr>
          <a:xfrm>
            <a:off x="457200" y="1570038"/>
            <a:ext cx="8229600" cy="4525962"/>
          </a:xfrm>
        </p:spPr>
        <p:txBody>
          <a:bodyPr/>
          <a:lstStyle/>
          <a:p>
            <a:pPr marL="0">
              <a:spcBef>
                <a:spcPts val="0"/>
              </a:spcBef>
              <a:buFont typeface="Arial" charset="0"/>
              <a:buNone/>
              <a:defRPr/>
            </a:pPr>
            <a:r>
              <a:rPr lang="en-US" sz="2400" b="1" dirty="0">
                <a:latin typeface="+mj-lt"/>
              </a:rPr>
              <a:t>This concludes the student performance analysis for the</a:t>
            </a:r>
          </a:p>
          <a:p>
            <a:pPr marL="0">
              <a:spcBef>
                <a:spcPts val="0"/>
              </a:spcBef>
              <a:buFont typeface="Arial" charset="0"/>
              <a:buNone/>
              <a:defRPr/>
            </a:pPr>
            <a:r>
              <a:rPr lang="en-US" sz="2400" b="1" dirty="0">
                <a:latin typeface="+mj-lt"/>
              </a:rPr>
              <a:t>middle grade level reading tests administered during the spring 2014 test administration.</a:t>
            </a:r>
          </a:p>
          <a:p>
            <a:pPr marL="0">
              <a:spcBef>
                <a:spcPts val="0"/>
              </a:spcBef>
              <a:buFont typeface="Arial" charset="0"/>
              <a:buNone/>
              <a:defRPr/>
            </a:pPr>
            <a:endParaRPr lang="en-US" sz="2400" b="1" dirty="0">
              <a:latin typeface="+mj-lt"/>
            </a:endParaRPr>
          </a:p>
          <a:p>
            <a:pPr marL="0">
              <a:spcBef>
                <a:spcPts val="0"/>
              </a:spcBef>
              <a:buFont typeface="Arial" charset="0"/>
              <a:buNone/>
              <a:defRPr/>
            </a:pPr>
            <a:r>
              <a:rPr lang="en-US" sz="2400" b="1" dirty="0">
                <a:latin typeface="+mj-lt"/>
              </a:rPr>
              <a:t>There are practice items available on the Virginia Department of Education Web site which will also help students practice the skills associated with the </a:t>
            </a:r>
            <a:r>
              <a:rPr lang="en-US" sz="2400" b="1" i="1" dirty="0">
                <a:latin typeface="+mj-lt"/>
              </a:rPr>
              <a:t>2010 English Standards of Learning</a:t>
            </a:r>
            <a:r>
              <a:rPr lang="en-US" sz="2400" b="1" dirty="0">
                <a:latin typeface="+mj-lt"/>
              </a:rPr>
              <a:t>.  The practice items are located at:</a:t>
            </a:r>
          </a:p>
          <a:p>
            <a:pPr marL="0">
              <a:spcBef>
                <a:spcPts val="0"/>
              </a:spcBef>
              <a:buFont typeface="Arial" charset="0"/>
              <a:buNone/>
              <a:defRPr/>
            </a:pPr>
            <a:endParaRPr lang="en-US" sz="2400" b="1" dirty="0">
              <a:latin typeface="+mj-lt"/>
            </a:endParaRPr>
          </a:p>
          <a:p>
            <a:pPr marL="0">
              <a:spcBef>
                <a:spcPts val="0"/>
              </a:spcBef>
              <a:buNone/>
              <a:defRPr/>
            </a:pPr>
            <a:r>
              <a:rPr lang="en-US" sz="2400" b="1" dirty="0">
                <a:latin typeface="+mj-lt"/>
                <a:hlinkClick r:id="rId5"/>
              </a:rPr>
              <a:t>https://www.doe.virginia.gov/teaching-learning-assessment/student-assessment/sol-practice-items-all-subjects</a:t>
            </a:r>
            <a:endParaRPr lang="en-US" sz="2400" b="1" dirty="0">
              <a:solidFill>
                <a:srgbClr val="0070C0"/>
              </a:solidFill>
              <a:latin typeface="+mj-lt"/>
            </a:endParaRPr>
          </a:p>
        </p:txBody>
      </p:sp>
      <p:sp>
        <p:nvSpPr>
          <p:cNvPr id="41988"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prstClr val="black"/>
              </a:solidFill>
              <a:latin typeface="Arial" charset="0"/>
            </a:endParaRPr>
          </a:p>
        </p:txBody>
      </p:sp>
      <p:sp>
        <p:nvSpPr>
          <p:cNvPr id="41989"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prstClr val="black"/>
              </a:solidFill>
              <a:latin typeface="Arial" charset="0"/>
            </a:endParaRPr>
          </a:p>
        </p:txBody>
      </p:sp>
      <p:sp>
        <p:nvSpPr>
          <p:cNvPr id="41990"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prstClr val="black"/>
              </a:solidFill>
              <a:latin typeface="Arial" charset="0"/>
            </a:endParaRPr>
          </a:p>
        </p:txBody>
      </p:sp>
      <p:sp>
        <p:nvSpPr>
          <p:cNvPr id="41991"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prstClr val="black"/>
              </a:solidFill>
              <a:latin typeface="Arial" charset="0"/>
            </a:endParaRPr>
          </a:p>
        </p:txBody>
      </p:sp>
      <p:pic>
        <p:nvPicPr>
          <p:cNvPr id="4199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5"/>
          <p:cNvSpPr>
            <a:spLocks noGrp="1"/>
          </p:cNvSpPr>
          <p:nvPr>
            <p:ph type="sldNum" sz="quarter" idx="12"/>
          </p:nvPr>
        </p:nvSpPr>
        <p:spPr>
          <a:xfrm>
            <a:off x="533400" y="6324600"/>
            <a:ext cx="381000" cy="365125"/>
          </a:xfrm>
        </p:spPr>
        <p:txBody>
          <a:bodyPr/>
          <a:lstStyle/>
          <a:p>
            <a:pPr>
              <a:defRPr/>
            </a:pPr>
            <a:fld id="{E70575C0-D166-4C62-95AB-30299E73D2A5}" type="slidenum">
              <a:rPr lang="en-US" smtClean="0"/>
              <a:pPr>
                <a:defRPr/>
              </a:pPr>
              <a:t>58</a:t>
            </a:fld>
            <a:endParaRPr lang="en-US"/>
          </a:p>
        </p:txBody>
      </p:sp>
      <p:cxnSp>
        <p:nvCxnSpPr>
          <p:cNvPr id="15" name="Straight Connector 14"/>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cstate="print"/>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277422901"/>
      </p:ext>
    </p:extLst>
  </p:cSld>
  <p:clrMapOvr>
    <a:masterClrMapping/>
  </p:clrMapOvr>
  <p:transition spd="slow" advTm="3385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6"/>
          <p:cNvSpPr>
            <a:spLocks noGrp="1"/>
          </p:cNvSpPr>
          <p:nvPr>
            <p:ph type="title"/>
          </p:nvPr>
        </p:nvSpPr>
        <p:spPr>
          <a:xfrm>
            <a:off x="304800" y="457200"/>
            <a:ext cx="8839200" cy="1143000"/>
          </a:xfrm>
        </p:spPr>
        <p:txBody>
          <a:bodyPr/>
          <a:lstStyle/>
          <a:p>
            <a:r>
              <a:rPr lang="en-US" altLang="en-US" sz="3200" b="1" dirty="0">
                <a:solidFill>
                  <a:srgbClr val="110076"/>
                </a:solidFill>
              </a:rPr>
              <a:t>Contact Information </a:t>
            </a:r>
          </a:p>
        </p:txBody>
      </p:sp>
      <p:sp>
        <p:nvSpPr>
          <p:cNvPr id="13" name="Content Placeholder 12"/>
          <p:cNvSpPr>
            <a:spLocks noGrp="1"/>
          </p:cNvSpPr>
          <p:nvPr>
            <p:ph idx="1"/>
          </p:nvPr>
        </p:nvSpPr>
        <p:spPr>
          <a:xfrm>
            <a:off x="457200" y="1570038"/>
            <a:ext cx="8229600" cy="4525962"/>
          </a:xfrm>
        </p:spPr>
        <p:txBody>
          <a:bodyPr/>
          <a:lstStyle/>
          <a:p>
            <a:pPr marL="0">
              <a:spcBef>
                <a:spcPts val="0"/>
              </a:spcBef>
              <a:buFont typeface="Arial" charset="0"/>
              <a:buNone/>
              <a:defRPr/>
            </a:pPr>
            <a:r>
              <a:rPr lang="en-US" sz="2400" b="1" dirty="0">
                <a:latin typeface="+mj-lt"/>
              </a:rPr>
              <a:t>For questions regarding assessment, please contact</a:t>
            </a:r>
          </a:p>
          <a:p>
            <a:pPr marL="0">
              <a:spcBef>
                <a:spcPts val="0"/>
              </a:spcBef>
              <a:buFont typeface="Arial" charset="0"/>
              <a:buNone/>
              <a:defRPr/>
            </a:pPr>
            <a:r>
              <a:rPr lang="en-US" sz="2400" b="1" dirty="0">
                <a:latin typeface="+mj-lt"/>
                <a:hlinkClick r:id="rId5"/>
              </a:rPr>
              <a:t>Student_assessment@doe.virginia.gov</a:t>
            </a:r>
            <a:endParaRPr lang="en-US" sz="2400" b="1" dirty="0">
              <a:latin typeface="+mj-lt"/>
            </a:endParaRPr>
          </a:p>
          <a:p>
            <a:pPr marL="0">
              <a:spcBef>
                <a:spcPts val="0"/>
              </a:spcBef>
              <a:buFont typeface="Arial" charset="0"/>
              <a:buNone/>
              <a:defRPr/>
            </a:pPr>
            <a:endParaRPr lang="en-US" sz="2400" b="1" dirty="0">
              <a:latin typeface="+mj-lt"/>
            </a:endParaRPr>
          </a:p>
          <a:p>
            <a:pPr marL="0">
              <a:spcBef>
                <a:spcPts val="0"/>
              </a:spcBef>
              <a:buFont typeface="Arial" charset="0"/>
              <a:buNone/>
              <a:defRPr/>
            </a:pPr>
            <a:r>
              <a:rPr lang="en-US" sz="2400" b="1" dirty="0">
                <a:latin typeface="+mj-lt"/>
              </a:rPr>
              <a:t>For questions regarding instruction or the English Standards of Learning, please contact</a:t>
            </a:r>
          </a:p>
          <a:p>
            <a:pPr marL="0">
              <a:spcBef>
                <a:spcPts val="0"/>
              </a:spcBef>
              <a:buFont typeface="Arial" charset="0"/>
              <a:buNone/>
              <a:defRPr/>
            </a:pPr>
            <a:r>
              <a:rPr lang="en-US" sz="2400" b="1" dirty="0">
                <a:latin typeface="+mj-lt"/>
              </a:rPr>
              <a:t>Tracy Fair Robertson, English Coordinator</a:t>
            </a:r>
          </a:p>
          <a:p>
            <a:pPr marL="0">
              <a:spcBef>
                <a:spcPts val="0"/>
              </a:spcBef>
              <a:buFont typeface="Arial" charset="0"/>
              <a:buNone/>
              <a:defRPr/>
            </a:pPr>
            <a:r>
              <a:rPr lang="en-US" sz="2400" b="1" dirty="0">
                <a:latin typeface="+mj-lt"/>
                <a:hlinkClick r:id="rId6"/>
              </a:rPr>
              <a:t>Tracy.Robertson@doe.virginia.gov</a:t>
            </a:r>
            <a:endParaRPr lang="en-US" sz="2400" b="1" dirty="0">
              <a:latin typeface="+mj-lt"/>
            </a:endParaRPr>
          </a:p>
          <a:p>
            <a:pPr marL="0">
              <a:spcBef>
                <a:spcPts val="0"/>
              </a:spcBef>
              <a:buFont typeface="Arial" charset="0"/>
              <a:buNone/>
              <a:defRPr/>
            </a:pPr>
            <a:r>
              <a:rPr lang="en-US" sz="2400" b="1" dirty="0">
                <a:latin typeface="+mj-lt"/>
              </a:rPr>
              <a:t>804-371-7585</a:t>
            </a:r>
          </a:p>
          <a:p>
            <a:pPr marL="0">
              <a:spcBef>
                <a:spcPts val="0"/>
              </a:spcBef>
              <a:buFont typeface="Arial" charset="0"/>
              <a:buNone/>
              <a:defRPr/>
            </a:pPr>
            <a:endParaRPr lang="en-US" sz="2400" b="1" dirty="0">
              <a:latin typeface="+mj-lt"/>
            </a:endParaRPr>
          </a:p>
          <a:p>
            <a:pPr marL="0">
              <a:spcBef>
                <a:spcPts val="0"/>
              </a:spcBef>
              <a:buFont typeface="Arial" charset="0"/>
              <a:buNone/>
              <a:defRPr/>
            </a:pPr>
            <a:endParaRPr lang="en-US" sz="2400" b="1" dirty="0">
              <a:latin typeface="+mj-lt"/>
            </a:endParaRPr>
          </a:p>
          <a:p>
            <a:pPr>
              <a:spcBef>
                <a:spcPts val="0"/>
              </a:spcBef>
              <a:buFont typeface="Arial" charset="0"/>
              <a:buNone/>
              <a:defRPr/>
            </a:pPr>
            <a:endParaRPr lang="en-US" sz="2400" b="1" dirty="0">
              <a:solidFill>
                <a:srgbClr val="0070C0"/>
              </a:solidFill>
              <a:latin typeface="+mj-lt"/>
            </a:endParaRPr>
          </a:p>
        </p:txBody>
      </p:sp>
      <p:sp>
        <p:nvSpPr>
          <p:cNvPr id="41988"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prstClr val="black"/>
              </a:solidFill>
              <a:latin typeface="Arial" charset="0"/>
            </a:endParaRPr>
          </a:p>
        </p:txBody>
      </p:sp>
      <p:sp>
        <p:nvSpPr>
          <p:cNvPr id="41989"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prstClr val="black"/>
              </a:solidFill>
              <a:latin typeface="Arial" charset="0"/>
            </a:endParaRPr>
          </a:p>
        </p:txBody>
      </p:sp>
      <p:sp>
        <p:nvSpPr>
          <p:cNvPr id="41990"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prstClr val="black"/>
              </a:solidFill>
              <a:latin typeface="Arial" charset="0"/>
            </a:endParaRPr>
          </a:p>
        </p:txBody>
      </p:sp>
      <p:sp>
        <p:nvSpPr>
          <p:cNvPr id="41991"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solidFill>
                <a:prstClr val="black"/>
              </a:solidFill>
              <a:latin typeface="Arial" charset="0"/>
            </a:endParaRPr>
          </a:p>
        </p:txBody>
      </p:sp>
      <p:pic>
        <p:nvPicPr>
          <p:cNvPr id="41992"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5"/>
          <p:cNvSpPr>
            <a:spLocks noGrp="1"/>
          </p:cNvSpPr>
          <p:nvPr>
            <p:ph type="sldNum" sz="quarter" idx="12"/>
          </p:nvPr>
        </p:nvSpPr>
        <p:spPr>
          <a:xfrm>
            <a:off x="533400" y="6324600"/>
            <a:ext cx="381000" cy="365125"/>
          </a:xfrm>
        </p:spPr>
        <p:txBody>
          <a:bodyPr/>
          <a:lstStyle/>
          <a:p>
            <a:pPr>
              <a:defRPr/>
            </a:pPr>
            <a:fld id="{E70575C0-D166-4C62-95AB-30299E73D2A5}" type="slidenum">
              <a:rPr lang="en-US" smtClean="0"/>
              <a:pPr>
                <a:defRPr/>
              </a:pPr>
              <a:t>59</a:t>
            </a:fld>
            <a:endParaRPr lang="en-US"/>
          </a:p>
        </p:txBody>
      </p:sp>
      <p:cxnSp>
        <p:nvCxnSpPr>
          <p:cNvPr id="15" name="Straight Connector 14"/>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cstate="print"/>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576379196"/>
      </p:ext>
    </p:extLst>
  </p:cSld>
  <p:clrMapOvr>
    <a:masterClrMapping/>
  </p:clrMapOvr>
  <p:transition spd="slow" advTm="1155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7413"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7414"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7415"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17416"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lide Number Placeholder 5"/>
          <p:cNvSpPr>
            <a:spLocks noGrp="1"/>
          </p:cNvSpPr>
          <p:nvPr>
            <p:ph type="sldNum" sz="quarter" idx="12"/>
          </p:nvPr>
        </p:nvSpPr>
        <p:spPr>
          <a:xfrm>
            <a:off x="533400" y="6324600"/>
            <a:ext cx="381000" cy="365125"/>
          </a:xfrm>
        </p:spPr>
        <p:txBody>
          <a:bodyPr/>
          <a:lstStyle/>
          <a:p>
            <a:pPr>
              <a:defRPr/>
            </a:pPr>
            <a:fld id="{E70575C0-D166-4C62-95AB-30299E73D2A5}" type="slidenum">
              <a:rPr lang="en-US" smtClean="0"/>
              <a:pPr>
                <a:defRPr/>
              </a:pPr>
              <a:t>6</a:t>
            </a:fld>
            <a:endParaRPr lang="en-US"/>
          </a:p>
        </p:txBody>
      </p:sp>
      <p:cxnSp>
        <p:nvCxnSpPr>
          <p:cNvPr id="12" name="Straight Connector 11"/>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276600" y="4953000"/>
            <a:ext cx="6096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1"/>
          <p:cNvSpPr txBox="1">
            <a:spLocks noChangeArrowheads="1"/>
          </p:cNvSpPr>
          <p:nvPr/>
        </p:nvSpPr>
        <p:spPr bwMode="auto">
          <a:xfrm>
            <a:off x="3036452" y="6256769"/>
            <a:ext cx="2743200" cy="369888"/>
          </a:xfrm>
          <a:prstGeom prst="rect">
            <a:avLst/>
          </a:prstGeom>
          <a:noFill/>
          <a:ln w="9525">
            <a:noFill/>
            <a:miter lim="800000"/>
            <a:headEnd/>
            <a:tailEnd/>
          </a:ln>
        </p:spPr>
        <p:txBody>
          <a:bodyPr>
            <a:spAutoFit/>
          </a:bodyPr>
          <a:lstStyle/>
          <a:p>
            <a:pPr algn="ctr"/>
            <a:r>
              <a:rPr lang="en-US" b="1" dirty="0">
                <a:latin typeface="Calibri" pitchFamily="34" charset="0"/>
              </a:rPr>
              <a:t>(continued, next slide)</a:t>
            </a:r>
          </a:p>
        </p:txBody>
      </p:sp>
      <p:cxnSp>
        <p:nvCxnSpPr>
          <p:cNvPr id="22" name="Straight Connector 21"/>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24" name="Title 1"/>
          <p:cNvSpPr>
            <a:spLocks noGrp="1"/>
          </p:cNvSpPr>
          <p:nvPr>
            <p:ph type="title"/>
          </p:nvPr>
        </p:nvSpPr>
        <p:spPr>
          <a:xfrm>
            <a:off x="457200" y="0"/>
            <a:ext cx="8229600" cy="1143000"/>
          </a:xfrm>
        </p:spPr>
        <p:txBody>
          <a:bodyPr/>
          <a:lstStyle/>
          <a:p>
            <a:r>
              <a:rPr lang="en-US" sz="1800" b="1" dirty="0">
                <a:solidFill>
                  <a:srgbClr val="110076"/>
                </a:solidFill>
              </a:rPr>
              <a:t>Example Nonfiction Web Page, continued</a:t>
            </a:r>
          </a:p>
        </p:txBody>
      </p:sp>
      <p:pic>
        <p:nvPicPr>
          <p:cNvPr id="25" name="Picture 7"/>
          <p:cNvPicPr>
            <a:picLocks noChangeAspect="1" noChangeArrowheads="1"/>
          </p:cNvPicPr>
          <p:nvPr/>
        </p:nvPicPr>
        <p:blipFill>
          <a:blip r:embed="rId6" cstate="print"/>
          <a:srcRect/>
          <a:stretch>
            <a:fillRect/>
          </a:stretch>
        </p:blipFill>
        <p:spPr bwMode="auto">
          <a:xfrm>
            <a:off x="609600" y="1143000"/>
            <a:ext cx="4676775" cy="238125"/>
          </a:xfrm>
          <a:prstGeom prst="rect">
            <a:avLst/>
          </a:prstGeom>
          <a:noFill/>
          <a:ln w="9525">
            <a:noFill/>
            <a:miter lim="800000"/>
            <a:headEnd/>
            <a:tailEnd/>
          </a:ln>
        </p:spPr>
      </p:pic>
      <p:pic>
        <p:nvPicPr>
          <p:cNvPr id="26" name="Picture 2"/>
          <p:cNvPicPr>
            <a:picLocks noChangeAspect="1" noChangeArrowheads="1"/>
          </p:cNvPicPr>
          <p:nvPr/>
        </p:nvPicPr>
        <p:blipFill>
          <a:blip r:embed="rId7" cstate="print"/>
          <a:srcRect r="1040" b="-546"/>
          <a:stretch>
            <a:fillRect/>
          </a:stretch>
        </p:blipFill>
        <p:spPr bwMode="auto">
          <a:xfrm>
            <a:off x="584750" y="1371599"/>
            <a:ext cx="8507898" cy="3657601"/>
          </a:xfrm>
          <a:prstGeom prst="rect">
            <a:avLst/>
          </a:prstGeom>
          <a:noFill/>
          <a:ln w="9525">
            <a:noFill/>
            <a:miter lim="800000"/>
            <a:headEnd/>
            <a:tailEnd/>
          </a:ln>
        </p:spPr>
      </p:pic>
      <p:sp>
        <p:nvSpPr>
          <p:cNvPr id="30" name="Rectangle 29"/>
          <p:cNvSpPr/>
          <p:nvPr/>
        </p:nvSpPr>
        <p:spPr>
          <a:xfrm>
            <a:off x="685800" y="4114800"/>
            <a:ext cx="38862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1066800" y="4343400"/>
            <a:ext cx="35052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5181600" y="1676400"/>
            <a:ext cx="2667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5105400" y="1600200"/>
            <a:ext cx="3657600" cy="261610"/>
          </a:xfrm>
          <a:prstGeom prst="rect">
            <a:avLst/>
          </a:prstGeom>
          <a:noFill/>
        </p:spPr>
        <p:txBody>
          <a:bodyPr wrap="square" rtlCol="0">
            <a:spAutoFit/>
          </a:bodyPr>
          <a:lstStyle/>
          <a:p>
            <a:r>
              <a:rPr lang="en-US" sz="1100" dirty="0">
                <a:latin typeface="Franklin Gothic Medium" pitchFamily="34" charset="0"/>
                <a:hlinkClick r:id="rId8" action="ppaction://hlinksldjump"/>
              </a:rPr>
              <a:t>Most state parks have at least one geo-cache.</a:t>
            </a:r>
            <a:endParaRPr lang="en-US" sz="1100" dirty="0">
              <a:latin typeface="Franklin Gothic Medium" pitchFamily="34" charset="0"/>
            </a:endParaRPr>
          </a:p>
        </p:txBody>
      </p:sp>
      <p:sp>
        <p:nvSpPr>
          <p:cNvPr id="29" name="TextBox 28"/>
          <p:cNvSpPr txBox="1"/>
          <p:nvPr/>
        </p:nvSpPr>
        <p:spPr>
          <a:xfrm>
            <a:off x="609600" y="4127212"/>
            <a:ext cx="4724400" cy="292388"/>
          </a:xfrm>
          <a:prstGeom prst="rect">
            <a:avLst/>
          </a:prstGeom>
          <a:noFill/>
        </p:spPr>
        <p:txBody>
          <a:bodyPr wrap="square" rtlCol="0">
            <a:spAutoFit/>
          </a:bodyPr>
          <a:lstStyle/>
          <a:p>
            <a:r>
              <a:rPr lang="en-US" sz="1300" i="1" dirty="0">
                <a:latin typeface="Franklin Gothic Medium" pitchFamily="34" charset="0"/>
                <a:hlinkClick r:id="rId9" action="ppaction://hlinksldjump"/>
              </a:rPr>
              <a:t>Before placing a geo-cache or letterbox in a state park, see:</a:t>
            </a:r>
            <a:endParaRPr lang="en-US" sz="1300" i="1" dirty="0">
              <a:latin typeface="Franklin Gothic Medium" pitchFamily="34" charset="0"/>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cstate="print"/>
          <a:stretch>
            <a:fillRect/>
          </a:stretch>
        </p:blipFill>
        <p:spPr>
          <a:xfrm>
            <a:off x="8382000" y="6096000"/>
            <a:ext cx="609600" cy="609600"/>
          </a:xfrm>
          <a:prstGeom prst="rect">
            <a:avLst/>
          </a:prstGeom>
        </p:spPr>
      </p:pic>
    </p:spTree>
  </p:cSld>
  <p:clrMapOvr>
    <a:masterClrMapping/>
  </p:clrMapOvr>
  <p:transition spd="slow" advTm="1202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3"/>
          <p:cNvPicPr>
            <a:picLocks noChangeAspect="1" noChangeArrowheads="1"/>
          </p:cNvPicPr>
          <p:nvPr/>
        </p:nvPicPr>
        <p:blipFill>
          <a:blip r:embed="rId5" cstate="print"/>
          <a:srcRect l="926" b="356"/>
          <a:stretch>
            <a:fillRect/>
          </a:stretch>
        </p:blipFill>
        <p:spPr bwMode="auto">
          <a:xfrm>
            <a:off x="609600" y="3886200"/>
            <a:ext cx="8153400" cy="2667000"/>
          </a:xfrm>
          <a:prstGeom prst="rect">
            <a:avLst/>
          </a:prstGeom>
          <a:noFill/>
          <a:ln w="9525">
            <a:noFill/>
            <a:miter lim="800000"/>
            <a:headEnd/>
            <a:tailEnd/>
          </a:ln>
        </p:spPr>
      </p:pic>
      <p:sp>
        <p:nvSpPr>
          <p:cNvPr id="17412"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7413"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7414"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17415"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17416"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Slide Number Placeholder 5"/>
          <p:cNvSpPr>
            <a:spLocks noGrp="1"/>
          </p:cNvSpPr>
          <p:nvPr>
            <p:ph type="sldNum" sz="quarter" idx="12"/>
          </p:nvPr>
        </p:nvSpPr>
        <p:spPr>
          <a:xfrm>
            <a:off x="533400" y="6324600"/>
            <a:ext cx="381000" cy="365125"/>
          </a:xfrm>
        </p:spPr>
        <p:txBody>
          <a:bodyPr/>
          <a:lstStyle/>
          <a:p>
            <a:pPr>
              <a:defRPr/>
            </a:pPr>
            <a:fld id="{E70575C0-D166-4C62-95AB-30299E73D2A5}" type="slidenum">
              <a:rPr lang="en-US" smtClean="0"/>
              <a:pPr>
                <a:defRPr/>
              </a:pPr>
              <a:t>7</a:t>
            </a:fld>
            <a:endParaRPr lang="en-US"/>
          </a:p>
        </p:txBody>
      </p:sp>
      <p:cxnSp>
        <p:nvCxnSpPr>
          <p:cNvPr id="12" name="Straight Connector 11"/>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pic>
        <p:nvPicPr>
          <p:cNvPr id="24" name="Picture 7"/>
          <p:cNvPicPr>
            <a:picLocks noChangeAspect="1" noChangeArrowheads="1"/>
          </p:cNvPicPr>
          <p:nvPr/>
        </p:nvPicPr>
        <p:blipFill>
          <a:blip r:embed="rId7" cstate="print"/>
          <a:srcRect/>
          <a:stretch>
            <a:fillRect/>
          </a:stretch>
        </p:blipFill>
        <p:spPr bwMode="auto">
          <a:xfrm>
            <a:off x="609600" y="1143000"/>
            <a:ext cx="4676775" cy="238125"/>
          </a:xfrm>
          <a:prstGeom prst="rect">
            <a:avLst/>
          </a:prstGeom>
          <a:noFill/>
          <a:ln w="9525">
            <a:noFill/>
            <a:miter lim="800000"/>
            <a:headEnd/>
            <a:tailEnd/>
          </a:ln>
        </p:spPr>
      </p:pic>
      <p:pic>
        <p:nvPicPr>
          <p:cNvPr id="25" name="Picture 2"/>
          <p:cNvPicPr>
            <a:picLocks noChangeAspect="1" noChangeArrowheads="1"/>
          </p:cNvPicPr>
          <p:nvPr/>
        </p:nvPicPr>
        <p:blipFill>
          <a:blip r:embed="rId8" cstate="print"/>
          <a:srcRect l="925" b="-380"/>
          <a:stretch>
            <a:fillRect/>
          </a:stretch>
        </p:blipFill>
        <p:spPr bwMode="auto">
          <a:xfrm>
            <a:off x="609600" y="1371600"/>
            <a:ext cx="8162925" cy="2514600"/>
          </a:xfrm>
          <a:prstGeom prst="rect">
            <a:avLst/>
          </a:prstGeom>
          <a:noFill/>
          <a:ln w="9525">
            <a:noFill/>
            <a:miter lim="800000"/>
            <a:headEnd/>
            <a:tailEnd/>
          </a:ln>
        </p:spPr>
      </p:pic>
      <p:sp>
        <p:nvSpPr>
          <p:cNvPr id="26" name="Title 22"/>
          <p:cNvSpPr txBox="1">
            <a:spLocks/>
          </p:cNvSpPr>
          <p:nvPr/>
        </p:nvSpPr>
        <p:spPr bwMode="auto">
          <a:xfrm>
            <a:off x="457200" y="-76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800" b="1" i="0" u="none" strike="noStrike" kern="1200" cap="none" spc="0" normalizeH="0" baseline="0" noProof="0">
                <a:ln>
                  <a:noFill/>
                </a:ln>
                <a:solidFill>
                  <a:srgbClr val="110076"/>
                </a:solidFill>
                <a:effectLst/>
                <a:uLnTx/>
                <a:uFillTx/>
                <a:latin typeface="+mj-lt"/>
                <a:ea typeface="+mj-ea"/>
                <a:cs typeface="+mj-cs"/>
              </a:rPr>
              <a:t>Example Nonfiction Web Page, continued</a:t>
            </a:r>
            <a:endParaRPr kumimoji="0" lang="en-US" sz="1800" b="0" i="0" u="none" strike="noStrike" kern="1200" cap="none" spc="0" normalizeH="0" baseline="0" noProof="0" dirty="0">
              <a:ln>
                <a:noFill/>
              </a:ln>
              <a:solidFill>
                <a:schemeClr val="tx1"/>
              </a:solidFill>
              <a:effectLst/>
              <a:uLnTx/>
              <a:uFillTx/>
              <a:latin typeface="+mj-lt"/>
              <a:ea typeface="+mj-ea"/>
              <a:cs typeface="+mj-cs"/>
            </a:endParaRPr>
          </a:p>
        </p:txBody>
      </p:sp>
      <p:sp>
        <p:nvSpPr>
          <p:cNvPr id="27" name="Rectangle 26"/>
          <p:cNvSpPr/>
          <p:nvPr/>
        </p:nvSpPr>
        <p:spPr>
          <a:xfrm>
            <a:off x="685800" y="3962400"/>
            <a:ext cx="2514600" cy="228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609600" y="3974812"/>
            <a:ext cx="3429000" cy="292388"/>
          </a:xfrm>
          <a:prstGeom prst="rect">
            <a:avLst/>
          </a:prstGeom>
          <a:noFill/>
        </p:spPr>
        <p:txBody>
          <a:bodyPr wrap="square" rtlCol="0">
            <a:spAutoFit/>
          </a:bodyPr>
          <a:lstStyle/>
          <a:p>
            <a:r>
              <a:rPr lang="en-US" sz="1300" dirty="0">
                <a:latin typeface="Franklin Gothic Medium" pitchFamily="34" charset="0"/>
                <a:hlinkClick r:id="rId9" action="ppaction://hlinksldjump"/>
              </a:rPr>
              <a:t>Safety and Stewardship for Geo-</a:t>
            </a:r>
            <a:r>
              <a:rPr lang="en-US" sz="1300" dirty="0" err="1">
                <a:latin typeface="Franklin Gothic Medium" pitchFamily="34" charset="0"/>
                <a:hlinkClick r:id="rId9" action="ppaction://hlinksldjump"/>
              </a:rPr>
              <a:t>cachers</a:t>
            </a:r>
            <a:endParaRPr lang="en-US" sz="1300" dirty="0">
              <a:latin typeface="Franklin Gothic Medium" pitchFamily="34" charset="0"/>
            </a:endParaRPr>
          </a:p>
        </p:txBody>
      </p:sp>
      <p:sp>
        <p:nvSpPr>
          <p:cNvPr id="31" name="Rectangle 30"/>
          <p:cNvSpPr/>
          <p:nvPr/>
        </p:nvSpPr>
        <p:spPr>
          <a:xfrm>
            <a:off x="990600" y="4267200"/>
            <a:ext cx="10668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14400" y="4234190"/>
            <a:ext cx="2514600" cy="261610"/>
          </a:xfrm>
          <a:prstGeom prst="rect">
            <a:avLst/>
          </a:prstGeom>
          <a:noFill/>
        </p:spPr>
        <p:txBody>
          <a:bodyPr wrap="square" rtlCol="0">
            <a:spAutoFit/>
          </a:bodyPr>
          <a:lstStyle/>
          <a:p>
            <a:r>
              <a:rPr lang="en-US" sz="1100" dirty="0">
                <a:latin typeface="Franklin Gothic Medium" pitchFamily="34" charset="0"/>
                <a:hlinkClick r:id="rId10" action="ppaction://hlinksldjump"/>
              </a:rPr>
              <a:t>Use existing trails</a:t>
            </a:r>
            <a:endParaRPr lang="en-US" sz="1100" dirty="0">
              <a:latin typeface="Franklin Gothic Medium" pitchFamily="34" charset="0"/>
            </a:endParaRPr>
          </a:p>
        </p:txBody>
      </p:sp>
      <p:sp>
        <p:nvSpPr>
          <p:cNvPr id="32" name="Rectangle 31"/>
          <p:cNvSpPr/>
          <p:nvPr/>
        </p:nvSpPr>
        <p:spPr>
          <a:xfrm>
            <a:off x="1066800" y="5486400"/>
            <a:ext cx="9144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4400" y="5410200"/>
            <a:ext cx="2590800" cy="261610"/>
          </a:xfrm>
          <a:prstGeom prst="rect">
            <a:avLst/>
          </a:prstGeom>
          <a:noFill/>
        </p:spPr>
        <p:txBody>
          <a:bodyPr wrap="square" rtlCol="0">
            <a:spAutoFit/>
          </a:bodyPr>
          <a:lstStyle/>
          <a:p>
            <a:r>
              <a:rPr lang="en-US" sz="1100" dirty="0">
                <a:latin typeface="Franklin Gothic Medium" pitchFamily="34" charset="0"/>
                <a:hlinkClick r:id="rId11" action="ppaction://hlinksldjump"/>
              </a:rPr>
              <a:t>Notify park staff</a:t>
            </a:r>
            <a:endParaRPr lang="en-US" sz="1100" dirty="0">
              <a:latin typeface="Franklin Gothic Medium" pitchFamily="34" charset="0"/>
            </a:endParaRPr>
          </a:p>
        </p:txBody>
      </p:sp>
      <p:sp>
        <p:nvSpPr>
          <p:cNvPr id="34" name="Rectangle 33"/>
          <p:cNvSpPr/>
          <p:nvPr/>
        </p:nvSpPr>
        <p:spPr>
          <a:xfrm>
            <a:off x="990600" y="4495800"/>
            <a:ext cx="13716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14400" y="4386590"/>
            <a:ext cx="1676400" cy="261610"/>
          </a:xfrm>
          <a:prstGeom prst="rect">
            <a:avLst/>
          </a:prstGeom>
          <a:noFill/>
        </p:spPr>
        <p:txBody>
          <a:bodyPr wrap="square" rtlCol="0">
            <a:spAutoFit/>
          </a:bodyPr>
          <a:lstStyle/>
          <a:p>
            <a:r>
              <a:rPr lang="en-US" sz="1100" dirty="0">
                <a:latin typeface="Franklin Gothic Medium" pitchFamily="34" charset="0"/>
                <a:hlinkClick r:id="rId12" action="ppaction://hlinksldjump"/>
              </a:rPr>
              <a:t>Do not damage plants, </a:t>
            </a:r>
            <a:endParaRPr lang="en-US" sz="1100" dirty="0">
              <a:latin typeface="Franklin Gothic Medium" pitchFamily="34" charset="0"/>
            </a:endParaRPr>
          </a:p>
        </p:txBody>
      </p:sp>
      <p:sp>
        <p:nvSpPr>
          <p:cNvPr id="36" name="Rectangle 35"/>
          <p:cNvSpPr/>
          <p:nvPr/>
        </p:nvSpPr>
        <p:spPr>
          <a:xfrm>
            <a:off x="685800" y="2667000"/>
            <a:ext cx="7620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609600" y="2590800"/>
            <a:ext cx="1981200" cy="276999"/>
          </a:xfrm>
          <a:prstGeom prst="rect">
            <a:avLst/>
          </a:prstGeom>
          <a:noFill/>
        </p:spPr>
        <p:txBody>
          <a:bodyPr wrap="square" rtlCol="0">
            <a:spAutoFit/>
          </a:bodyPr>
          <a:lstStyle/>
          <a:p>
            <a:r>
              <a:rPr lang="en-US" sz="1200" dirty="0">
                <a:latin typeface="Franklin Gothic Medium" pitchFamily="34" charset="0"/>
                <a:hlinkClick r:id="rId13" action="ppaction://hlinksldjump"/>
              </a:rPr>
              <a:t>GPS Rentals</a:t>
            </a:r>
            <a:endParaRPr lang="en-US" sz="1200" dirty="0">
              <a:latin typeface="Franklin Gothic Medium" pitchFamily="34" charset="0"/>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cstate="print"/>
          <a:stretch>
            <a:fillRect/>
          </a:stretch>
        </p:blipFill>
        <p:spPr>
          <a:xfrm>
            <a:off x="8382000" y="6096000"/>
            <a:ext cx="609600" cy="609600"/>
          </a:xfrm>
          <a:prstGeom prst="rect">
            <a:avLst/>
          </a:prstGeom>
        </p:spPr>
      </p:pic>
    </p:spTree>
  </p:cSld>
  <p:clrMapOvr>
    <a:masterClrMapping/>
  </p:clrMapOvr>
  <p:transition spd="slow" advTm="1252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4101"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4102"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4103"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410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5"/>
          <p:cNvSpPr>
            <a:spLocks noGrp="1"/>
          </p:cNvSpPr>
          <p:nvPr>
            <p:ph type="sldNum" sz="quarter" idx="12"/>
          </p:nvPr>
        </p:nvSpPr>
        <p:spPr>
          <a:xfrm>
            <a:off x="533400" y="6324600"/>
            <a:ext cx="381000" cy="365125"/>
          </a:xfrm>
        </p:spPr>
        <p:txBody>
          <a:bodyPr/>
          <a:lstStyle/>
          <a:p>
            <a:pPr>
              <a:defRPr/>
            </a:pPr>
            <a:fld id="{E70575C0-D166-4C62-95AB-30299E73D2A5}" type="slidenum">
              <a:rPr lang="en-US" smtClean="0"/>
              <a:pPr>
                <a:defRPr/>
              </a:pPr>
              <a:t>8</a:t>
            </a:fld>
            <a:endParaRPr lang="en-US"/>
          </a:p>
        </p:txBody>
      </p:sp>
      <p:sp>
        <p:nvSpPr>
          <p:cNvPr id="17" name="Title 6"/>
          <p:cNvSpPr>
            <a:spLocks noGrp="1"/>
          </p:cNvSpPr>
          <p:nvPr>
            <p:ph type="title"/>
          </p:nvPr>
        </p:nvSpPr>
        <p:spPr>
          <a:xfrm>
            <a:off x="1143000" y="304800"/>
            <a:ext cx="6858000" cy="715962"/>
          </a:xfrm>
        </p:spPr>
        <p:txBody>
          <a:bodyPr/>
          <a:lstStyle/>
          <a:p>
            <a:r>
              <a:rPr lang="en-US" altLang="en-US" sz="3200" b="1" dirty="0">
                <a:solidFill>
                  <a:srgbClr val="110076"/>
                </a:solidFill>
              </a:rPr>
              <a:t>Example Paired Passage</a:t>
            </a:r>
          </a:p>
        </p:txBody>
      </p:sp>
      <p:sp>
        <p:nvSpPr>
          <p:cNvPr id="11" name="TextBox 11"/>
          <p:cNvSpPr txBox="1">
            <a:spLocks noChangeArrowheads="1"/>
          </p:cNvSpPr>
          <p:nvPr/>
        </p:nvSpPr>
        <p:spPr bwMode="auto">
          <a:xfrm>
            <a:off x="3027226" y="6488112"/>
            <a:ext cx="2743200" cy="369888"/>
          </a:xfrm>
          <a:prstGeom prst="rect">
            <a:avLst/>
          </a:prstGeom>
          <a:noFill/>
          <a:ln w="9525">
            <a:noFill/>
            <a:miter lim="800000"/>
            <a:headEnd/>
            <a:tailEnd/>
          </a:ln>
        </p:spPr>
        <p:txBody>
          <a:bodyPr>
            <a:spAutoFit/>
          </a:bodyPr>
          <a:lstStyle/>
          <a:p>
            <a:pPr algn="ctr"/>
            <a:r>
              <a:rPr lang="en-US" b="1" dirty="0">
                <a:latin typeface="Calibri" pitchFamily="34" charset="0"/>
              </a:rPr>
              <a:t>(continued, next slide)</a:t>
            </a:r>
          </a:p>
        </p:txBody>
      </p:sp>
      <p:cxnSp>
        <p:nvCxnSpPr>
          <p:cNvPr id="15" name="Straight Connector 14"/>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34818" y="937496"/>
            <a:ext cx="8534400" cy="5909311"/>
          </a:xfrm>
          <a:prstGeom prst="rect">
            <a:avLst/>
          </a:prstGeom>
          <a:noFill/>
        </p:spPr>
        <p:txBody>
          <a:bodyPr wrap="square" rtlCol="0">
            <a:spAutoFit/>
          </a:bodyPr>
          <a:lstStyle/>
          <a:p>
            <a:endParaRPr lang="en-US" b="1" dirty="0">
              <a:latin typeface="+mn-lt"/>
            </a:endParaRPr>
          </a:p>
          <a:p>
            <a:r>
              <a:rPr lang="en-US" b="1" dirty="0">
                <a:latin typeface="+mn-lt"/>
                <a:hlinkClick r:id="rId6" action="ppaction://hlinksldjump"/>
              </a:rPr>
              <a:t>More than thirty years ago, descendants of President Abraham Lincoln made a generous donation to Illinois’ historical library</a:t>
            </a:r>
            <a:r>
              <a:rPr lang="en-US" b="1" dirty="0">
                <a:latin typeface="+mn-lt"/>
              </a:rPr>
              <a:t>. The gift, a </a:t>
            </a:r>
            <a:r>
              <a:rPr lang="en-US" b="1" dirty="0">
                <a:latin typeface="+mn-lt"/>
                <a:hlinkClick r:id="rId7" action="ppaction://hlinksldjump"/>
              </a:rPr>
              <a:t>portrait</a:t>
            </a:r>
            <a:r>
              <a:rPr lang="en-US" b="1" dirty="0">
                <a:latin typeface="+mn-lt"/>
              </a:rPr>
              <a:t> of Mary Todd Lincoln, boasted the signature of a famous painter, Francis Bicknell Carpenter. Because the artist was so renown, and the subject of the art was once the First Lady of the United States, the painting could be considered a true treasure. </a:t>
            </a:r>
          </a:p>
          <a:p>
            <a:endParaRPr lang="en-US" b="1" dirty="0">
              <a:latin typeface="+mn-lt"/>
            </a:endParaRPr>
          </a:p>
          <a:p>
            <a:r>
              <a:rPr lang="en-US" b="1" dirty="0">
                <a:latin typeface="+mn-lt"/>
              </a:rPr>
              <a:t>In the background of the portrait, there is nothing to distract from the image of the woman. Mrs. Lincoln looks picturesque, but solemn, and her dark hair is parted down the middle. She wears a simple black dress, trimmed with white lace and adorned with a large brooch, which contains a picture of the former president himself. She also wears a simple bracelet on each wrist. It might have been obvious to any viewer that this painting was indeed important. </a:t>
            </a:r>
          </a:p>
          <a:p>
            <a:endParaRPr lang="en-US" b="1" dirty="0">
              <a:latin typeface="+mn-lt"/>
            </a:endParaRPr>
          </a:p>
          <a:p>
            <a:r>
              <a:rPr lang="en-US" b="1" dirty="0">
                <a:latin typeface="+mn-lt"/>
                <a:hlinkClick r:id="rId8" action="ppaction://hlinksldjump"/>
              </a:rPr>
              <a:t>Since</a:t>
            </a:r>
            <a:r>
              <a:rPr lang="en-US" b="1" dirty="0">
                <a:latin typeface="+mn-lt"/>
              </a:rPr>
              <a:t> </a:t>
            </a:r>
            <a:r>
              <a:rPr lang="en-US" b="1" dirty="0">
                <a:latin typeface="+mn-lt"/>
                <a:hlinkClick r:id="rId9" action="ppaction://hlinksldjump"/>
              </a:rPr>
              <a:t>fine art can be fragile</a:t>
            </a:r>
            <a:r>
              <a:rPr lang="en-US" b="1" dirty="0">
                <a:latin typeface="+mn-lt"/>
              </a:rPr>
              <a:t>, this painting recently needed to be restored. </a:t>
            </a:r>
            <a:r>
              <a:rPr lang="en-US" b="1" dirty="0">
                <a:latin typeface="+mn-lt"/>
                <a:hlinkClick r:id="rId10" action="ppaction://hlinksldjump"/>
              </a:rPr>
              <a:t>The portrait was taken off the wall, and special artists began the delicate, tedious work</a:t>
            </a:r>
            <a:r>
              <a:rPr lang="en-US" b="1" dirty="0">
                <a:latin typeface="+mn-lt"/>
              </a:rPr>
              <a:t>. These specialists repaired the painting and stepped back to view the subject: A woman sits, wearing an ornate bracelet on each wrist and a simple black dress trimmed with white </a:t>
            </a:r>
          </a:p>
          <a:p>
            <a:r>
              <a:rPr lang="en-US" b="1" dirty="0">
                <a:latin typeface="+mn-lt"/>
              </a:rPr>
              <a:t>lace and adorned with a large cross. Her hair is parted down the middle, and </a:t>
            </a:r>
          </a:p>
          <a:p>
            <a:r>
              <a:rPr lang="en-US" b="1" dirty="0">
                <a:latin typeface="+mn-lt"/>
              </a:rPr>
              <a:t>her face is solemn—but </a:t>
            </a:r>
            <a:r>
              <a:rPr lang="en-US" b="1" dirty="0">
                <a:latin typeface="+mn-lt"/>
                <a:hlinkClick r:id="rId11" action="ppaction://hlinksldjump"/>
              </a:rPr>
              <a:t>her face no longer resembles that of Mrs. Lincoln</a:t>
            </a:r>
            <a:r>
              <a:rPr lang="en-US" b="1" dirty="0">
                <a:latin typeface="+mn-lt"/>
              </a:rPr>
              <a:t>. </a:t>
            </a:r>
          </a:p>
          <a:p>
            <a:endParaRPr lang="en-US" b="1" dirty="0">
              <a:latin typeface="+mn-lt"/>
            </a:endParaRPr>
          </a:p>
        </p:txBody>
      </p:sp>
      <p:sp>
        <p:nvSpPr>
          <p:cNvPr id="20" name="TextBox 19"/>
          <p:cNvSpPr txBox="1"/>
          <p:nvPr/>
        </p:nvSpPr>
        <p:spPr>
          <a:xfrm>
            <a:off x="2819400" y="914400"/>
            <a:ext cx="3505200" cy="457200"/>
          </a:xfrm>
          <a:prstGeom prst="rect">
            <a:avLst/>
          </a:prstGeom>
          <a:noFill/>
        </p:spPr>
        <p:txBody>
          <a:bodyPr wrap="square" rtlCol="0">
            <a:spAutoFit/>
          </a:bodyPr>
          <a:lstStyle/>
          <a:p>
            <a:r>
              <a:rPr lang="en-US" sz="2400" b="1" dirty="0">
                <a:latin typeface="+mn-lt"/>
              </a:rPr>
              <a:t>A Mysterious Masterpiece</a:t>
            </a: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2" cstate="print"/>
          <a:stretch>
            <a:fillRect/>
          </a:stretch>
        </p:blipFill>
        <p:spPr>
          <a:xfrm>
            <a:off x="8382000" y="6096000"/>
            <a:ext cx="609600" cy="609600"/>
          </a:xfrm>
          <a:prstGeom prst="rect">
            <a:avLst/>
          </a:prstGeom>
        </p:spPr>
      </p:pic>
    </p:spTree>
  </p:cSld>
  <p:clrMapOvr>
    <a:masterClrMapping/>
  </p:clrMapOvr>
  <p:transition spd="slow" advTm="511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4101" name="Rectangle 7"/>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4102" name="Rectangle 8"/>
          <p:cNvSpPr>
            <a:spLocks noChangeArrowheads="1"/>
          </p:cNvSpPr>
          <p:nvPr/>
        </p:nvSpPr>
        <p:spPr bwMode="auto">
          <a:xfrm>
            <a:off x="0" y="9144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4103" name="Rectangle 10"/>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pic>
        <p:nvPicPr>
          <p:cNvPr id="4104" name="Picture 2" descr="http://ts3.mm.bing.net/th?id=H.4755504890053394&amp;pid=1.7&amp;w=260&amp;h=177&amp;c=7&amp;rs=1&amp;url=http%3a%2f%2fwww.scoop.it%2ft%2feducation-homeschooling%2fp%2f2132857079%2fvirginia-standards-of-learning-sol-common-core-standard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96200" y="5943600"/>
            <a:ext cx="10080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Slide Number Placeholder 5"/>
          <p:cNvSpPr>
            <a:spLocks noGrp="1"/>
          </p:cNvSpPr>
          <p:nvPr>
            <p:ph type="sldNum" sz="quarter" idx="12"/>
          </p:nvPr>
        </p:nvSpPr>
        <p:spPr>
          <a:xfrm>
            <a:off x="533400" y="6324600"/>
            <a:ext cx="381000" cy="365125"/>
          </a:xfrm>
        </p:spPr>
        <p:txBody>
          <a:bodyPr/>
          <a:lstStyle/>
          <a:p>
            <a:pPr>
              <a:defRPr/>
            </a:pPr>
            <a:fld id="{E70575C0-D166-4C62-95AB-30299E73D2A5}" type="slidenum">
              <a:rPr lang="en-US" smtClean="0"/>
              <a:pPr>
                <a:defRPr/>
              </a:pPr>
              <a:t>9</a:t>
            </a:fld>
            <a:endParaRPr lang="en-US"/>
          </a:p>
        </p:txBody>
      </p:sp>
      <p:cxnSp>
        <p:nvCxnSpPr>
          <p:cNvPr id="14" name="Straight Connector 13"/>
          <p:cNvCxnSpPr/>
          <p:nvPr/>
        </p:nvCxnSpPr>
        <p:spPr>
          <a:xfrm>
            <a:off x="0" y="228600"/>
            <a:ext cx="9144000" cy="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04800" y="0"/>
            <a:ext cx="0" cy="6858000"/>
          </a:xfrm>
          <a:prstGeom prst="line">
            <a:avLst/>
          </a:prstGeom>
          <a:ln w="127000">
            <a:gradFill flip="none" rotWithShape="1">
              <a:gsLst>
                <a:gs pos="0">
                  <a:srgbClr val="000082"/>
                </a:gs>
                <a:gs pos="30000">
                  <a:srgbClr val="66008F"/>
                </a:gs>
                <a:gs pos="64999">
                  <a:srgbClr val="BA0066"/>
                </a:gs>
                <a:gs pos="89999">
                  <a:srgbClr val="FF0000"/>
                </a:gs>
                <a:gs pos="100000">
                  <a:srgbClr val="FF8200"/>
                </a:gs>
              </a:gsLst>
              <a:lin ang="5400000" scaled="1"/>
              <a:tileRect/>
            </a:gradFill>
          </a:ln>
        </p:spPr>
        <p:style>
          <a:lnRef idx="1">
            <a:schemeClr val="accent1"/>
          </a:lnRef>
          <a:fillRef idx="0">
            <a:schemeClr val="accent1"/>
          </a:fillRef>
          <a:effectRef idx="0">
            <a:schemeClr val="accent1"/>
          </a:effectRef>
          <a:fontRef idx="minor">
            <a:schemeClr val="tx1"/>
          </a:fontRef>
        </p:style>
      </p:cxnSp>
      <p:sp>
        <p:nvSpPr>
          <p:cNvPr id="18" name="Title 6"/>
          <p:cNvSpPr>
            <a:spLocks noGrp="1"/>
          </p:cNvSpPr>
          <p:nvPr>
            <p:ph type="title"/>
          </p:nvPr>
        </p:nvSpPr>
        <p:spPr>
          <a:xfrm>
            <a:off x="1028700" y="274638"/>
            <a:ext cx="7086600" cy="563562"/>
          </a:xfrm>
        </p:spPr>
        <p:txBody>
          <a:bodyPr/>
          <a:lstStyle/>
          <a:p>
            <a:r>
              <a:rPr lang="en-US" altLang="en-US" sz="1800" b="1" dirty="0">
                <a:solidFill>
                  <a:srgbClr val="7030A0"/>
                </a:solidFill>
              </a:rPr>
              <a:t>“A Mysterious Masterpiece” (continued)</a:t>
            </a:r>
          </a:p>
        </p:txBody>
      </p:sp>
      <p:sp>
        <p:nvSpPr>
          <p:cNvPr id="17" name="TextBox 16"/>
          <p:cNvSpPr txBox="1"/>
          <p:nvPr/>
        </p:nvSpPr>
        <p:spPr>
          <a:xfrm>
            <a:off x="457200" y="1219200"/>
            <a:ext cx="8458200" cy="4524316"/>
          </a:xfrm>
          <a:prstGeom prst="rect">
            <a:avLst/>
          </a:prstGeom>
          <a:noFill/>
        </p:spPr>
        <p:txBody>
          <a:bodyPr wrap="square" rtlCol="0">
            <a:spAutoFit/>
          </a:bodyPr>
          <a:lstStyle/>
          <a:p>
            <a:r>
              <a:rPr lang="en-US" b="1" dirty="0">
                <a:latin typeface="+mn-lt"/>
              </a:rPr>
              <a:t>These specialists meant to revive the beauty of the painting, but what they did was uncover a mystery. Who was the anonymous woman in the portrait? Why had </a:t>
            </a:r>
            <a:r>
              <a:rPr lang="en-US" b="1" dirty="0">
                <a:latin typeface="+mn-lt"/>
                <a:hlinkClick r:id="rId6" action="ppaction://hlinksldjump"/>
              </a:rPr>
              <a:t>someone painted over her</a:t>
            </a:r>
            <a:r>
              <a:rPr lang="en-US" b="1" dirty="0">
                <a:latin typeface="+mn-lt"/>
              </a:rPr>
              <a:t> so she looked like Mrs. Lincoln instead? Where did the fraud begin, and why, and how? </a:t>
            </a:r>
          </a:p>
          <a:p>
            <a:endParaRPr lang="en-US" b="1" dirty="0">
              <a:latin typeface="+mn-lt"/>
            </a:endParaRPr>
          </a:p>
          <a:p>
            <a:r>
              <a:rPr lang="en-US" b="1" dirty="0">
                <a:latin typeface="+mn-lt"/>
              </a:rPr>
              <a:t>Perhaps no one can fully answer these questions, but one art restorer, the man who discovered the </a:t>
            </a:r>
            <a:r>
              <a:rPr lang="en-US" b="1" dirty="0">
                <a:latin typeface="+mn-lt"/>
                <a:hlinkClick r:id="rId7" action="ppaction://hlinksldjump"/>
              </a:rPr>
              <a:t>hoax</a:t>
            </a:r>
            <a:r>
              <a:rPr lang="en-US" b="1" dirty="0">
                <a:latin typeface="+mn-lt"/>
              </a:rPr>
              <a:t>, suggests that an amateur painter in the 1920s is to blame. He believes that this painter purposely took the original portrait and changed several details, then he created the fictional story that Mrs. Lincoln posed for the artist </a:t>
            </a:r>
            <a:r>
              <a:rPr lang="en-US" b="1" dirty="0">
                <a:solidFill>
                  <a:prstClr val="black"/>
                </a:solidFill>
                <a:latin typeface="Calibri"/>
              </a:rPr>
              <a:t>Francis Bicknell Carpenter.</a:t>
            </a:r>
            <a:r>
              <a:rPr lang="en-US" b="1" dirty="0">
                <a:latin typeface="+mn-lt"/>
              </a:rPr>
              <a:t> Finally, the painter sold the new image to the Lincolns’ granddaughter for thousands of dollars. </a:t>
            </a:r>
          </a:p>
          <a:p>
            <a:endParaRPr lang="en-US" b="1" dirty="0">
              <a:latin typeface="+mn-lt"/>
            </a:endParaRPr>
          </a:p>
          <a:p>
            <a:r>
              <a:rPr lang="en-US" b="1" dirty="0">
                <a:latin typeface="+mn-lt"/>
              </a:rPr>
              <a:t>Regardless of the details of this scandal, the work of art may remain an important part of history after all. </a:t>
            </a:r>
            <a:r>
              <a:rPr lang="en-US" b="1" dirty="0">
                <a:latin typeface="+mn-lt"/>
                <a:hlinkClick r:id="rId8" action="ppaction://hlinksldjump"/>
              </a:rPr>
              <a:t>An unknown woman was able to play the role of a president’s wife for decades, and because of this her image may now endure. </a:t>
            </a:r>
            <a:endParaRPr lang="en-US" b="1" dirty="0">
              <a:latin typeface="+mn-lt"/>
            </a:endParaRPr>
          </a:p>
          <a:p>
            <a:endParaRPr lang="en-US" b="1" dirty="0">
              <a:latin typeface="+mn-lt"/>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cstate="print"/>
          <a:stretch>
            <a:fillRect/>
          </a:stretch>
        </p:blipFill>
        <p:spPr>
          <a:xfrm>
            <a:off x="8382000" y="6096000"/>
            <a:ext cx="609600" cy="609600"/>
          </a:xfrm>
          <a:prstGeom prst="rect">
            <a:avLst/>
          </a:prstGeom>
        </p:spPr>
      </p:pic>
    </p:spTree>
  </p:cSld>
  <p:clrMapOvr>
    <a:masterClrMapping/>
  </p:clrMapOvr>
  <p:transition spd="slow" advTm="1155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3.6"/>
</p:tagLst>
</file>

<file path=ppt/tags/tag10.xml><?xml version="1.0" encoding="utf-8"?>
<p:tagLst xmlns:a="http://schemas.openxmlformats.org/drawingml/2006/main" xmlns:r="http://schemas.openxmlformats.org/officeDocument/2006/relationships" xmlns:p="http://schemas.openxmlformats.org/presentationml/2006/main">
  <p:tag name="TIMING" val="|27.3"/>
</p:tagLst>
</file>

<file path=ppt/tags/tag11.xml><?xml version="1.0" encoding="utf-8"?>
<p:tagLst xmlns:a="http://schemas.openxmlformats.org/drawingml/2006/main" xmlns:r="http://schemas.openxmlformats.org/officeDocument/2006/relationships" xmlns:p="http://schemas.openxmlformats.org/presentationml/2006/main">
  <p:tag name="TIMING" val="|14.7"/>
</p:tagLst>
</file>

<file path=ppt/tags/tag12.xml><?xml version="1.0" encoding="utf-8"?>
<p:tagLst xmlns:a="http://schemas.openxmlformats.org/drawingml/2006/main" xmlns:r="http://schemas.openxmlformats.org/officeDocument/2006/relationships" xmlns:p="http://schemas.openxmlformats.org/presentationml/2006/main">
  <p:tag name="TIMING" val="|12.1"/>
</p:tagLst>
</file>

<file path=ppt/tags/tag13.xml><?xml version="1.0" encoding="utf-8"?>
<p:tagLst xmlns:a="http://schemas.openxmlformats.org/drawingml/2006/main" xmlns:r="http://schemas.openxmlformats.org/officeDocument/2006/relationships" xmlns:p="http://schemas.openxmlformats.org/presentationml/2006/main">
  <p:tag name="TIMING" val="|19.8"/>
</p:tagLst>
</file>

<file path=ppt/tags/tag14.xml><?xml version="1.0" encoding="utf-8"?>
<p:tagLst xmlns:a="http://schemas.openxmlformats.org/drawingml/2006/main" xmlns:r="http://schemas.openxmlformats.org/officeDocument/2006/relationships" xmlns:p="http://schemas.openxmlformats.org/presentationml/2006/main">
  <p:tag name="TIMING" val="|22.5"/>
</p:tagLst>
</file>

<file path=ppt/tags/tag15.xml><?xml version="1.0" encoding="utf-8"?>
<p:tagLst xmlns:a="http://schemas.openxmlformats.org/drawingml/2006/main" xmlns:r="http://schemas.openxmlformats.org/officeDocument/2006/relationships" xmlns:p="http://schemas.openxmlformats.org/presentationml/2006/main">
  <p:tag name="TIMING" val="|17"/>
</p:tagLst>
</file>

<file path=ppt/tags/tag16.xml><?xml version="1.0" encoding="utf-8"?>
<p:tagLst xmlns:a="http://schemas.openxmlformats.org/drawingml/2006/main" xmlns:r="http://schemas.openxmlformats.org/officeDocument/2006/relationships" xmlns:p="http://schemas.openxmlformats.org/presentationml/2006/main">
  <p:tag name="TIMING" val="|21.9"/>
</p:tagLst>
</file>

<file path=ppt/tags/tag17.xml><?xml version="1.0" encoding="utf-8"?>
<p:tagLst xmlns:a="http://schemas.openxmlformats.org/drawingml/2006/main" xmlns:r="http://schemas.openxmlformats.org/officeDocument/2006/relationships" xmlns:p="http://schemas.openxmlformats.org/presentationml/2006/main">
  <p:tag name="TIMING" val="|33.2"/>
</p:tagLst>
</file>

<file path=ppt/tags/tag18.xml><?xml version="1.0" encoding="utf-8"?>
<p:tagLst xmlns:a="http://schemas.openxmlformats.org/drawingml/2006/main" xmlns:r="http://schemas.openxmlformats.org/officeDocument/2006/relationships" xmlns:p="http://schemas.openxmlformats.org/presentationml/2006/main">
  <p:tag name="TIMING" val="|29"/>
</p:tagLst>
</file>

<file path=ppt/tags/tag19.xml><?xml version="1.0" encoding="utf-8"?>
<p:tagLst xmlns:a="http://schemas.openxmlformats.org/drawingml/2006/main" xmlns:r="http://schemas.openxmlformats.org/officeDocument/2006/relationships" xmlns:p="http://schemas.openxmlformats.org/presentationml/2006/main">
  <p:tag name="TIMING" val="|19.4"/>
</p:tagLst>
</file>

<file path=ppt/tags/tag2.xml><?xml version="1.0" encoding="utf-8"?>
<p:tagLst xmlns:a="http://schemas.openxmlformats.org/drawingml/2006/main" xmlns:r="http://schemas.openxmlformats.org/officeDocument/2006/relationships" xmlns:p="http://schemas.openxmlformats.org/presentationml/2006/main">
  <p:tag name="TIMING" val="|14.4"/>
</p:tagLst>
</file>

<file path=ppt/tags/tag20.xml><?xml version="1.0" encoding="utf-8"?>
<p:tagLst xmlns:a="http://schemas.openxmlformats.org/drawingml/2006/main" xmlns:r="http://schemas.openxmlformats.org/officeDocument/2006/relationships" xmlns:p="http://schemas.openxmlformats.org/presentationml/2006/main">
  <p:tag name="TIMING" val="|13.7"/>
</p:tagLst>
</file>

<file path=ppt/tags/tag21.xml><?xml version="1.0" encoding="utf-8"?>
<p:tagLst xmlns:a="http://schemas.openxmlformats.org/drawingml/2006/main" xmlns:r="http://schemas.openxmlformats.org/officeDocument/2006/relationships" xmlns:p="http://schemas.openxmlformats.org/presentationml/2006/main">
  <p:tag name="TIMING" val="|13"/>
</p:tagLst>
</file>

<file path=ppt/tags/tag22.xml><?xml version="1.0" encoding="utf-8"?>
<p:tagLst xmlns:a="http://schemas.openxmlformats.org/drawingml/2006/main" xmlns:r="http://schemas.openxmlformats.org/officeDocument/2006/relationships" xmlns:p="http://schemas.openxmlformats.org/presentationml/2006/main">
  <p:tag name="TIMING" val="|14.2"/>
</p:tagLst>
</file>

<file path=ppt/tags/tag23.xml><?xml version="1.0" encoding="utf-8"?>
<p:tagLst xmlns:a="http://schemas.openxmlformats.org/drawingml/2006/main" xmlns:r="http://schemas.openxmlformats.org/officeDocument/2006/relationships" xmlns:p="http://schemas.openxmlformats.org/presentationml/2006/main">
  <p:tag name="TIMING" val="|33.2"/>
</p:tagLst>
</file>

<file path=ppt/tags/tag24.xml><?xml version="1.0" encoding="utf-8"?>
<p:tagLst xmlns:a="http://schemas.openxmlformats.org/drawingml/2006/main" xmlns:r="http://schemas.openxmlformats.org/officeDocument/2006/relationships" xmlns:p="http://schemas.openxmlformats.org/presentationml/2006/main">
  <p:tag name="TIMING" val="|32.8"/>
</p:tagLst>
</file>

<file path=ppt/tags/tag25.xml><?xml version="1.0" encoding="utf-8"?>
<p:tagLst xmlns:a="http://schemas.openxmlformats.org/drawingml/2006/main" xmlns:r="http://schemas.openxmlformats.org/officeDocument/2006/relationships" xmlns:p="http://schemas.openxmlformats.org/presentationml/2006/main">
  <p:tag name="TIMING" val="|11.4"/>
</p:tagLst>
</file>

<file path=ppt/tags/tag26.xml><?xml version="1.0" encoding="utf-8"?>
<p:tagLst xmlns:a="http://schemas.openxmlformats.org/drawingml/2006/main" xmlns:r="http://schemas.openxmlformats.org/officeDocument/2006/relationships" xmlns:p="http://schemas.openxmlformats.org/presentationml/2006/main">
  <p:tag name="TIMING" val="|15.7"/>
</p:tagLst>
</file>

<file path=ppt/tags/tag27.xml><?xml version="1.0" encoding="utf-8"?>
<p:tagLst xmlns:a="http://schemas.openxmlformats.org/drawingml/2006/main" xmlns:r="http://schemas.openxmlformats.org/officeDocument/2006/relationships" xmlns:p="http://schemas.openxmlformats.org/presentationml/2006/main">
  <p:tag name="TIMING" val="|27.5"/>
</p:tagLst>
</file>

<file path=ppt/tags/tag28.xml><?xml version="1.0" encoding="utf-8"?>
<p:tagLst xmlns:a="http://schemas.openxmlformats.org/drawingml/2006/main" xmlns:r="http://schemas.openxmlformats.org/officeDocument/2006/relationships" xmlns:p="http://schemas.openxmlformats.org/presentationml/2006/main">
  <p:tag name="TIMING" val="|20.2"/>
</p:tagLst>
</file>

<file path=ppt/tags/tag3.xml><?xml version="1.0" encoding="utf-8"?>
<p:tagLst xmlns:a="http://schemas.openxmlformats.org/drawingml/2006/main" xmlns:r="http://schemas.openxmlformats.org/officeDocument/2006/relationships" xmlns:p="http://schemas.openxmlformats.org/presentationml/2006/main">
  <p:tag name="TIMING" val="|19.1"/>
</p:tagLst>
</file>

<file path=ppt/tags/tag4.xml><?xml version="1.0" encoding="utf-8"?>
<p:tagLst xmlns:a="http://schemas.openxmlformats.org/drawingml/2006/main" xmlns:r="http://schemas.openxmlformats.org/officeDocument/2006/relationships" xmlns:p="http://schemas.openxmlformats.org/presentationml/2006/main">
  <p:tag name="TIMING" val="|29.1"/>
</p:tagLst>
</file>

<file path=ppt/tags/tag5.xml><?xml version="1.0" encoding="utf-8"?>
<p:tagLst xmlns:a="http://schemas.openxmlformats.org/drawingml/2006/main" xmlns:r="http://schemas.openxmlformats.org/officeDocument/2006/relationships" xmlns:p="http://schemas.openxmlformats.org/presentationml/2006/main">
  <p:tag name="TIMING" val="|40"/>
</p:tagLst>
</file>

<file path=ppt/tags/tag6.xml><?xml version="1.0" encoding="utf-8"?>
<p:tagLst xmlns:a="http://schemas.openxmlformats.org/drawingml/2006/main" xmlns:r="http://schemas.openxmlformats.org/officeDocument/2006/relationships" xmlns:p="http://schemas.openxmlformats.org/presentationml/2006/main">
  <p:tag name="TIMING" val="|19.7"/>
</p:tagLst>
</file>

<file path=ppt/tags/tag7.xml><?xml version="1.0" encoding="utf-8"?>
<p:tagLst xmlns:a="http://schemas.openxmlformats.org/drawingml/2006/main" xmlns:r="http://schemas.openxmlformats.org/officeDocument/2006/relationships" xmlns:p="http://schemas.openxmlformats.org/presentationml/2006/main">
  <p:tag name="TIMING" val="|19.1"/>
</p:tagLst>
</file>

<file path=ppt/tags/tag8.xml><?xml version="1.0" encoding="utf-8"?>
<p:tagLst xmlns:a="http://schemas.openxmlformats.org/drawingml/2006/main" xmlns:r="http://schemas.openxmlformats.org/officeDocument/2006/relationships" xmlns:p="http://schemas.openxmlformats.org/presentationml/2006/main">
  <p:tag name="TIMING" val="|22.3"/>
</p:tagLst>
</file>

<file path=ppt/tags/tag9.xml><?xml version="1.0" encoding="utf-8"?>
<p:tagLst xmlns:a="http://schemas.openxmlformats.org/drawingml/2006/main" xmlns:r="http://schemas.openxmlformats.org/officeDocument/2006/relationships" xmlns:p="http://schemas.openxmlformats.org/presentationml/2006/main">
  <p:tag name="TIMING" val="|2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9849</Words>
  <Application>Microsoft Office PowerPoint</Application>
  <PresentationFormat>On-screen Show (4:3)</PresentationFormat>
  <Paragraphs>935</Paragraphs>
  <Slides>59</Slides>
  <Notes>59</Notes>
  <HiddenSlides>0</HiddenSlides>
  <MMClips>59</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59</vt:i4>
      </vt:variant>
    </vt:vector>
  </HeadingPairs>
  <TitlesOfParts>
    <vt:vector size="66" baseType="lpstr">
      <vt:lpstr>Arial</vt:lpstr>
      <vt:lpstr>Calibri</vt:lpstr>
      <vt:lpstr>Franklin Gothic Demi Cond</vt:lpstr>
      <vt:lpstr>Franklin Gothic Medium</vt:lpstr>
      <vt:lpstr>Franklin Gothic Medium Cond</vt:lpstr>
      <vt:lpstr>Office Theme</vt:lpstr>
      <vt:lpstr>Custom Design</vt:lpstr>
      <vt:lpstr>PowerPoint Presentation</vt:lpstr>
      <vt:lpstr>Spring 2014 6th, 7th, and 8th grade Reading test data show students may benefit from additional practice with the following:</vt:lpstr>
      <vt:lpstr>Example Fiction Selection</vt:lpstr>
      <vt:lpstr>PowerPoint Presentation</vt:lpstr>
      <vt:lpstr>Example Nonfiction Web Page</vt:lpstr>
      <vt:lpstr>Example Nonfiction Web Page, continued</vt:lpstr>
      <vt:lpstr>PowerPoint Presentation</vt:lpstr>
      <vt:lpstr>Example Paired Passage</vt:lpstr>
      <vt:lpstr>“A Mysterious Masterpiece” (continued)</vt:lpstr>
      <vt:lpstr>Example Paired Passage</vt:lpstr>
      <vt:lpstr>“The Canvas” (continued)</vt:lpstr>
      <vt:lpstr>Use Word Analysis Strategies – Word Origins, Roots, Affixes, and Context Clues</vt:lpstr>
      <vt:lpstr>Word Origins and Root Words</vt:lpstr>
      <vt:lpstr>Word Origins and Root Words</vt:lpstr>
      <vt:lpstr>Root Words and Affixes</vt:lpstr>
      <vt:lpstr>Context Clues</vt:lpstr>
      <vt:lpstr>More Suggested Practice for  Affixes and Context Clues</vt:lpstr>
      <vt:lpstr>Demonstrate Comprehension – Identify and Analyze Figurative Language</vt:lpstr>
      <vt:lpstr>Suggested Practice for Figurative Language</vt:lpstr>
      <vt:lpstr>Suggested Practice for Figurative Language</vt:lpstr>
      <vt:lpstr>Suggested Practice for Figurative Language</vt:lpstr>
      <vt:lpstr>Suggested Practice for Figurative Language</vt:lpstr>
      <vt:lpstr>Suggested Practice for Figurative Language</vt:lpstr>
      <vt:lpstr>Suggested Practice for Figurative Language</vt:lpstr>
      <vt:lpstr>Suggested Practice for Figurative Language</vt:lpstr>
      <vt:lpstr>Suggested Practice for Figurative Language</vt:lpstr>
      <vt:lpstr>More Suggested Practice for  Figurative Language</vt:lpstr>
      <vt:lpstr>Drawing Conclusions and Making Inferences</vt:lpstr>
      <vt:lpstr>Suggested Practice for  Drawing Conclusions and Making Inferences</vt:lpstr>
      <vt:lpstr>Suggested Practice for  Drawing Conclusions and Making Inferences</vt:lpstr>
      <vt:lpstr>Suggested Practice for  Drawing Conclusions and Making Inferences</vt:lpstr>
      <vt:lpstr>Suggested Practice for  Drawing Conclusions and Making Inferences</vt:lpstr>
      <vt:lpstr>More Suggested Practice for  Drawing Conclusions and Making Inferences</vt:lpstr>
      <vt:lpstr>Plot Elements</vt:lpstr>
      <vt:lpstr>Suggested Practice for Plot Elements</vt:lpstr>
      <vt:lpstr>Suggested Practice for Plot Elements</vt:lpstr>
      <vt:lpstr>Suggested Practice for Plot Elements</vt:lpstr>
      <vt:lpstr>More Suggested Practice for Plot Elements— Including Character, Setting, and Conflict</vt:lpstr>
      <vt:lpstr>Cause and Effect</vt:lpstr>
      <vt:lpstr>Suggested Practice for Cause and Effect</vt:lpstr>
      <vt:lpstr>Suggested Practice for Cause and Effect</vt:lpstr>
      <vt:lpstr>Suggested Practice for Cause and Effect</vt:lpstr>
      <vt:lpstr>Suggested Practice for Cause and Effect</vt:lpstr>
      <vt:lpstr>Suggested Practice for Cause and Effect</vt:lpstr>
      <vt:lpstr>Suggested Practice for Cause and Effect</vt:lpstr>
      <vt:lpstr>Suggested Practice for Cause and Effect</vt:lpstr>
      <vt:lpstr>Suggested Practice for Cause and Effect</vt:lpstr>
      <vt:lpstr>Suggested Practice for Cause and Effect</vt:lpstr>
      <vt:lpstr>More Suggested Practice for Cause and Effect</vt:lpstr>
      <vt:lpstr>Text Features</vt:lpstr>
      <vt:lpstr>Suggested Practice for Text Features</vt:lpstr>
      <vt:lpstr>Suggested Practice for Text Features</vt:lpstr>
      <vt:lpstr>Suggested Practice for Text Features</vt:lpstr>
      <vt:lpstr>Summarizing</vt:lpstr>
      <vt:lpstr>Suggested Practice for Summarizing</vt:lpstr>
      <vt:lpstr>Suggested Practice for Summarizing</vt:lpstr>
      <vt:lpstr>More Suggested Practice for Summary</vt:lpstr>
      <vt:lpstr>Practice Items</vt:lpstr>
      <vt:lpstr>Contact Information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2012-10-29T06:22:57Z</dcterms:created>
  <dcterms:modified xsi:type="dcterms:W3CDTF">2023-07-26T14:08:21Z</dcterms:modified>
  <cp:contentStatus/>
</cp:coreProperties>
</file>