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0.xml" ContentType="application/vnd.openxmlformats-officedocument.presentationml.tags+xml"/>
  <Override PartName="/ppt/notesSlides/notesSlide39.xml" ContentType="application/vnd.openxmlformats-officedocument.presentationml.notesSlide+xml"/>
  <Override PartName="/ppt/tags/tag3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3.xml" ContentType="application/vnd.openxmlformats-officedocument.presentationml.tags+xml"/>
  <Override PartName="/ppt/notesSlides/notesSlide44.xml" ContentType="application/vnd.openxmlformats-officedocument.presentationml.notesSlide+xml"/>
  <Override PartName="/ppt/tags/tag3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35.xml" ContentType="application/vnd.openxmlformats-officedocument.presentationml.tags+xml"/>
  <Override PartName="/ppt/notesSlides/notesSlide48.xml" ContentType="application/vnd.openxmlformats-officedocument.presentationml.notesSlide+xml"/>
  <Override PartName="/ppt/tags/tag36.xml" ContentType="application/vnd.openxmlformats-officedocument.presentationml.tags+xml"/>
  <Override PartName="/ppt/notesSlides/notesSlide49.xml" ContentType="application/vnd.openxmlformats-officedocument.presentationml.notesSlide+xml"/>
  <Override PartName="/ppt/tags/tag37.xml" ContentType="application/vnd.openxmlformats-officedocument.presentationml.tags+xml"/>
  <Override PartName="/ppt/notesSlides/notesSlide50.xml" ContentType="application/vnd.openxmlformats-officedocument.presentationml.notesSlide+xml"/>
  <Override PartName="/ppt/tags/tag38.xml" ContentType="application/vnd.openxmlformats-officedocument.presentationml.tags+xml"/>
  <Override PartName="/ppt/notesSlides/notesSlide51.xml" ContentType="application/vnd.openxmlformats-officedocument.presentationml.notesSlide+xml"/>
  <Override PartName="/ppt/tags/tag39.xml" ContentType="application/vnd.openxmlformats-officedocument.presentationml.tags+xml"/>
  <Override PartName="/ppt/notesSlides/notesSlide52.xml" ContentType="application/vnd.openxmlformats-officedocument.presentationml.notesSlide+xml"/>
  <Override PartName="/ppt/tags/tag40.xml" ContentType="application/vnd.openxmlformats-officedocument.presentationml.tags+xml"/>
  <Override PartName="/ppt/notesSlides/notesSlide53.xml" ContentType="application/vnd.openxmlformats-officedocument.presentationml.notesSlide+xml"/>
  <Override PartName="/ppt/tags/tag41.xml" ContentType="application/vnd.openxmlformats-officedocument.presentationml.tags+xml"/>
  <Override PartName="/ppt/notesSlides/notesSlide54.xml" ContentType="application/vnd.openxmlformats-officedocument.presentationml.notesSlide+xml"/>
  <Override PartName="/ppt/tags/tag42.xml" ContentType="application/vnd.openxmlformats-officedocument.presentationml.tags+xml"/>
  <Override PartName="/ppt/notesSlides/notesSlide55.xml" ContentType="application/vnd.openxmlformats-officedocument.presentationml.notesSlide+xml"/>
  <Override PartName="/ppt/tags/tag43.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0"/>
  </p:notesMasterIdLst>
  <p:sldIdLst>
    <p:sldId id="257" r:id="rId2"/>
    <p:sldId id="258" r:id="rId3"/>
    <p:sldId id="259" r:id="rId4"/>
    <p:sldId id="260" r:id="rId5"/>
    <p:sldId id="261" r:id="rId6"/>
    <p:sldId id="262" r:id="rId7"/>
    <p:sldId id="291" r:id="rId8"/>
    <p:sldId id="292" r:id="rId9"/>
    <p:sldId id="293" r:id="rId10"/>
    <p:sldId id="294" r:id="rId11"/>
    <p:sldId id="276" r:id="rId12"/>
    <p:sldId id="277" r:id="rId13"/>
    <p:sldId id="278" r:id="rId14"/>
    <p:sldId id="279" r:id="rId15"/>
    <p:sldId id="280" r:id="rId16"/>
    <p:sldId id="281" r:id="rId17"/>
    <p:sldId id="263" r:id="rId18"/>
    <p:sldId id="264" r:id="rId19"/>
    <p:sldId id="297" r:id="rId20"/>
    <p:sldId id="298" r:id="rId21"/>
    <p:sldId id="299" r:id="rId22"/>
    <p:sldId id="300" r:id="rId23"/>
    <p:sldId id="301" r:id="rId24"/>
    <p:sldId id="302" r:id="rId25"/>
    <p:sldId id="267" r:id="rId26"/>
    <p:sldId id="296" r:id="rId27"/>
    <p:sldId id="290" r:id="rId28"/>
    <p:sldId id="268" r:id="rId29"/>
    <p:sldId id="269" r:id="rId30"/>
    <p:sldId id="270" r:id="rId31"/>
    <p:sldId id="271" r:id="rId32"/>
    <p:sldId id="272" r:id="rId33"/>
    <p:sldId id="273" r:id="rId34"/>
    <p:sldId id="308" r:id="rId35"/>
    <p:sldId id="319" r:id="rId36"/>
    <p:sldId id="320" r:id="rId37"/>
    <p:sldId id="282" r:id="rId38"/>
    <p:sldId id="303" r:id="rId39"/>
    <p:sldId id="325" r:id="rId40"/>
    <p:sldId id="304" r:id="rId41"/>
    <p:sldId id="311" r:id="rId42"/>
    <p:sldId id="312" r:id="rId43"/>
    <p:sldId id="309" r:id="rId44"/>
    <p:sldId id="310" r:id="rId45"/>
    <p:sldId id="321" r:id="rId46"/>
    <p:sldId id="295" r:id="rId47"/>
    <p:sldId id="283" r:id="rId48"/>
    <p:sldId id="314" r:id="rId49"/>
    <p:sldId id="313" r:id="rId50"/>
    <p:sldId id="316" r:id="rId51"/>
    <p:sldId id="317" r:id="rId52"/>
    <p:sldId id="315" r:id="rId53"/>
    <p:sldId id="288" r:id="rId54"/>
    <p:sldId id="306" r:id="rId55"/>
    <p:sldId id="318" r:id="rId56"/>
    <p:sldId id="322" r:id="rId57"/>
    <p:sldId id="323" r:id="rId58"/>
    <p:sldId id="324" r:id="rId5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80" autoAdjust="0"/>
  </p:normalViewPr>
  <p:slideViewPr>
    <p:cSldViewPr>
      <p:cViewPr varScale="1">
        <p:scale>
          <a:sx n="50" d="100"/>
          <a:sy n="50" d="100"/>
        </p:scale>
        <p:origin x="1668"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6011CC-26DB-41AC-B23A-FBA7FB8B6CCE}" type="datetimeFigureOut">
              <a:rPr lang="en-US"/>
              <a:pPr>
                <a:defRPr/>
              </a:pPr>
              <a:t>7/26/2023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FC7BA1-2CDA-49C2-8C97-DC81ED37FCBF}" type="slidenum">
              <a:rPr lang="en-US"/>
              <a:pPr>
                <a:defRPr/>
              </a:pPr>
              <a:t>‹#›</a:t>
            </a:fld>
            <a:endParaRPr lang="en-US"/>
          </a:p>
        </p:txBody>
      </p:sp>
    </p:spTree>
    <p:extLst>
      <p:ext uri="{BB962C8B-B14F-4D97-AF65-F5344CB8AC3E}">
        <p14:creationId xmlns:p14="http://schemas.microsoft.com/office/powerpoint/2010/main" val="699510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a:t>This is the statewide spring 2014 student performance analysis of data </a:t>
            </a:r>
            <a:r>
              <a:rPr lang="en-US" baseline="0" dirty="0"/>
              <a:t>from the </a:t>
            </a:r>
            <a:r>
              <a:rPr lang="en-US" dirty="0"/>
              <a:t>End of Course (EOC) Reading Standards of Learning tests. The data indicate opportunities for student growth within certain reading standards. For that reason, this presentation includes suggestions for additional practice in the targeted areas. </a:t>
            </a:r>
          </a:p>
          <a:p>
            <a:endParaRPr lang="en-US" baseline="0" dirty="0"/>
          </a:p>
          <a:p>
            <a:r>
              <a:rPr lang="en-US" dirty="0"/>
              <a:t>As a reminder, with the implementation of the </a:t>
            </a:r>
            <a:r>
              <a:rPr lang="en-US" i="1" dirty="0"/>
              <a:t>2010 English Standards of Learning</a:t>
            </a:r>
            <a:r>
              <a:rPr lang="en-US" dirty="0"/>
              <a:t>, the EOC selections now include more</a:t>
            </a:r>
            <a:r>
              <a:rPr lang="en-US" baseline="0" dirty="0"/>
              <a:t> rigorous fiction and nonfiction texts, as well as paired selections</a:t>
            </a:r>
            <a:r>
              <a:rPr lang="en-US" dirty="0"/>
              <a:t>. Additionally, the reading selections may use more complex vocabulary and sentence structures in order to appropriately assess students’ knowledge by the end of the course.</a:t>
            </a:r>
          </a:p>
          <a:p>
            <a:endParaRPr lang="en-US" sz="1200" kern="1200" dirty="0">
              <a:solidFill>
                <a:srgbClr val="FF0000"/>
              </a:solidFill>
              <a:latin typeface="+mn-lt"/>
              <a:ea typeface="+mn-ea"/>
              <a:cs typeface="+mn-cs"/>
            </a:endParaRPr>
          </a:p>
          <a:p>
            <a:r>
              <a:rPr lang="en-US" dirty="0"/>
              <a:t>This presentation contains sample questions that</a:t>
            </a:r>
            <a:r>
              <a:rPr lang="en-US" baseline="0" dirty="0"/>
              <a:t> may be used</a:t>
            </a:r>
            <a:r>
              <a:rPr lang="en-US" dirty="0"/>
              <a:t> with grade-level appropriate reading texts. These sample questions support the standards for which student performance was weak or inconsistent and are not meant to replicate SOL test questions. These examples are intended to provide English educators with further insight into the concepts that challenged students statewide.</a:t>
            </a:r>
          </a:p>
          <a:p>
            <a:endParaRPr lang="en-US" sz="1200" kern="1200" dirty="0">
              <a:solidFill>
                <a:schemeClr val="tx1"/>
              </a:solidFill>
              <a:latin typeface="+mn-lt"/>
              <a:ea typeface="+mn-ea"/>
              <a:cs typeface="+mn-cs"/>
            </a:endParaRPr>
          </a:p>
          <a:p>
            <a:r>
              <a:rPr lang="en-US" dirty="0"/>
              <a:t>It is important to note that the genres, concepts, standards, and examples highlighted in this presentation should not be the sole focus of instruction, nor should these suggestions replace the data that teachers or school divisions have collected on student performance. Rather, this information provides supplemental information based on student performance across the Commonwealth of Virginia.</a:t>
            </a:r>
          </a:p>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870C47-23B4-45EF-BA14-D363523FBB9E}" type="slidenum">
              <a:rPr lang="en-US" altLang="en-US" sz="1100" smtClean="0">
                <a:latin typeface="Arial" charset="0"/>
              </a:rPr>
              <a:pPr fontAlgn="base">
                <a:spcBef>
                  <a:spcPct val="0"/>
                </a:spcBef>
                <a:spcAft>
                  <a:spcPct val="0"/>
                </a:spcAft>
                <a:defRPr/>
              </a:pPr>
              <a:t>1</a:t>
            </a:fld>
            <a:endParaRPr lang="en-US" altLang="en-US" sz="11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No audio.</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AC328C-5FC1-4E4E-873E-7059BC28A49B}" type="slidenum">
              <a:rPr lang="en-US" altLang="en-US" sz="1100" smtClean="0">
                <a:latin typeface="Arial" charset="0"/>
              </a:rPr>
              <a:pPr fontAlgn="base">
                <a:spcBef>
                  <a:spcPct val="0"/>
                </a:spcBef>
                <a:spcAft>
                  <a:spcPct val="0"/>
                </a:spcAft>
                <a:defRPr/>
              </a:pPr>
              <a:t>10</a:t>
            </a:fld>
            <a:endParaRPr lang="en-US" altLang="en-US" sz="11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marL="0" eaLnBrk="1" fontAlgn="auto" hangingPunct="1">
              <a:spcBef>
                <a:spcPts val="0"/>
              </a:spcBef>
              <a:spcAft>
                <a:spcPts val="0"/>
              </a:spcAft>
              <a:buFont typeface="Arial" charset="0"/>
              <a:buNone/>
              <a:defRPr/>
            </a:pPr>
            <a:r>
              <a:rPr lang="en-US" sz="1200" b="0" dirty="0"/>
              <a:t>Students taking the End-of-Course (EOC) Reading test may encounter paired selections—two selections, having similar content or a unifying theme, that are used together to answer questions. </a:t>
            </a:r>
          </a:p>
          <a:p>
            <a:pPr marL="0" eaLnBrk="1" fontAlgn="auto" hangingPunct="1">
              <a:spcBef>
                <a:spcPts val="0"/>
              </a:spcBef>
              <a:spcAft>
                <a:spcPts val="0"/>
              </a:spcAft>
              <a:buFont typeface="Arial" charset="0"/>
              <a:buNone/>
              <a:defRPr/>
            </a:pPr>
            <a:endParaRPr lang="en-US" sz="1200" b="0" dirty="0"/>
          </a:p>
          <a:p>
            <a:pPr marL="0" eaLnBrk="1" fontAlgn="auto" hangingPunct="1">
              <a:spcBef>
                <a:spcPts val="0"/>
              </a:spcBef>
              <a:spcAft>
                <a:spcPts val="0"/>
              </a:spcAft>
              <a:buFont typeface="Arial" charset="0"/>
              <a:buNone/>
              <a:defRPr/>
            </a:pPr>
            <a:r>
              <a:rPr lang="en-US" sz="1200" b="0" dirty="0"/>
              <a:t>The EOC Reading test contains a variety of selections, and paired selections do not comprise a majority of the test.</a:t>
            </a:r>
          </a:p>
          <a:p>
            <a:pPr marL="0" eaLnBrk="1" fontAlgn="auto" hangingPunct="1">
              <a:spcBef>
                <a:spcPts val="0"/>
              </a:spcBef>
              <a:spcAft>
                <a:spcPts val="0"/>
              </a:spcAft>
              <a:buFont typeface="Arial" charset="0"/>
              <a:buNone/>
              <a:defRPr/>
            </a:pPr>
            <a:endParaRPr lang="en-US" sz="1200" b="0" dirty="0"/>
          </a:p>
          <a:p>
            <a:pPr marL="0" eaLnBrk="1" fontAlgn="auto" hangingPunct="1">
              <a:spcBef>
                <a:spcPts val="0"/>
              </a:spcBef>
              <a:spcAft>
                <a:spcPts val="0"/>
              </a:spcAft>
              <a:buFont typeface="Arial" charset="0"/>
              <a:buNone/>
              <a:defRPr/>
            </a:pPr>
            <a:r>
              <a:rPr lang="en-US" sz="1200" b="0" dirty="0"/>
              <a:t>The following selections will be referenced on subsequent slides with example practice questions. This is an example of a paired selection and is not meant to suggest that all texts on the EOC Reading test will be similar in difficulty, style, length, or content. </a:t>
            </a:r>
          </a:p>
          <a:p>
            <a:pPr marL="0" eaLnBrk="1" fontAlgn="auto" hangingPunct="1">
              <a:spcBef>
                <a:spcPts val="0"/>
              </a:spcBef>
              <a:spcAft>
                <a:spcPts val="0"/>
              </a:spcAft>
              <a:buFont typeface="Arial" charset="0"/>
              <a:buNone/>
              <a:defRPr/>
            </a:pPr>
            <a:endParaRPr lang="en-US" sz="1200" b="0" dirty="0"/>
          </a:p>
          <a:p>
            <a:pPr marL="0" eaLnBrk="1" fontAlgn="auto" hangingPunct="1">
              <a:spcBef>
                <a:spcPts val="0"/>
              </a:spcBef>
              <a:spcAft>
                <a:spcPts val="0"/>
              </a:spcAft>
              <a:buFont typeface="Arial" charset="0"/>
              <a:buNone/>
              <a:defRPr/>
            </a:pPr>
            <a:endParaRPr lang="en-US" sz="1200" b="0" dirty="0"/>
          </a:p>
          <a:p>
            <a:pPr marL="457200" indent="-457200" eaLnBrk="1" fontAlgn="auto" hangingPunct="1">
              <a:spcBef>
                <a:spcPts val="0"/>
              </a:spcBef>
              <a:spcAft>
                <a:spcPts val="0"/>
              </a:spcAft>
              <a:buFont typeface="Arial" charset="0"/>
              <a:buNone/>
              <a:defRPr/>
            </a:pPr>
            <a:r>
              <a:rPr lang="en-US" sz="1200" b="0" dirty="0">
                <a:solidFill>
                  <a:srgbClr val="0070C0"/>
                </a:solidFill>
              </a:rPr>
              <a:t> </a:t>
            </a:r>
          </a:p>
          <a:p>
            <a:pPr eaLnBrk="1" fontAlgn="auto" hangingPunct="1">
              <a:spcAft>
                <a:spcPts val="0"/>
              </a:spcAft>
              <a:buFont typeface="Arial" charset="0"/>
              <a:buNone/>
              <a:defRPr/>
            </a:pPr>
            <a:endParaRPr lang="en-US" sz="1200" b="0" dirty="0">
              <a:solidFill>
                <a:srgbClr val="002060"/>
              </a:solidFill>
            </a:endParaRPr>
          </a:p>
          <a:p>
            <a:pPr eaLnBrk="1" hangingPunct="1">
              <a:spcBef>
                <a:spcPct val="0"/>
              </a:spcBef>
            </a:pPr>
            <a:endParaRPr lang="en-US" b="0"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46362D-6E12-4D53-9CFD-04A57DA6F06E}" type="slidenum">
              <a:rPr lang="en-US" altLang="en-US" sz="1100" smtClean="0">
                <a:latin typeface="Arial" charset="0"/>
              </a:rPr>
              <a:pPr fontAlgn="base">
                <a:spcBef>
                  <a:spcPct val="0"/>
                </a:spcBef>
                <a:spcAft>
                  <a:spcPct val="0"/>
                </a:spcAft>
                <a:defRPr/>
              </a:pPr>
              <a:t>11</a:t>
            </a:fld>
            <a:endParaRPr lang="en-US" altLang="en-US" sz="11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Please read the first selection of the pair, “</a:t>
            </a:r>
            <a:r>
              <a:rPr lang="en-US" altLang="en-US" i="0" dirty="0"/>
              <a:t>The Lake Isle of </a:t>
            </a:r>
            <a:r>
              <a:rPr lang="en-US" altLang="en-US" i="0" dirty="0" err="1"/>
              <a:t>Innisfree</a:t>
            </a:r>
            <a:r>
              <a:rPr lang="en-US" altLang="en-US" i="0" dirty="0"/>
              <a:t>” </a:t>
            </a:r>
            <a:r>
              <a:rPr lang="en-US" altLang="en-US" dirty="0"/>
              <a:t>by William Butler</a:t>
            </a:r>
            <a:r>
              <a:rPr lang="en-US" altLang="en-US" baseline="0" dirty="0"/>
              <a:t> Yeats.</a:t>
            </a:r>
            <a:endParaRPr lang="en-US" altLang="en-US" dirty="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0D8087-49BA-4F3A-A22E-38225E09D96B}" type="slidenum">
              <a:rPr lang="en-US" altLang="en-US" sz="1100" smtClean="0">
                <a:latin typeface="Arial" charset="0"/>
              </a:rPr>
              <a:pPr fontAlgn="base">
                <a:spcBef>
                  <a:spcPct val="0"/>
                </a:spcBef>
                <a:spcAft>
                  <a:spcPct val="0"/>
                </a:spcAft>
                <a:defRPr/>
              </a:pPr>
              <a:t>12</a:t>
            </a:fld>
            <a:endParaRPr lang="en-US" altLang="en-US" sz="11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Please read the second selection of the pair, which is an excerpt from Walden: (Or Life in the Woods) by Henry David Thoreau</a:t>
            </a:r>
            <a:r>
              <a:rPr lang="en-US" altLang="en-US" baseline="0" dirty="0"/>
              <a:t> and continues on the following three slides. </a:t>
            </a:r>
            <a:endParaRPr lang="en-US" altLang="en-US" dirty="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66C59E-ABBC-44DF-819F-8C355CAB3024}" type="slidenum">
              <a:rPr lang="en-US" altLang="en-US" sz="1100" smtClean="0">
                <a:latin typeface="Arial" charset="0"/>
              </a:rPr>
              <a:pPr fontAlgn="base">
                <a:spcBef>
                  <a:spcPct val="0"/>
                </a:spcBef>
                <a:spcAft>
                  <a:spcPct val="0"/>
                </a:spcAft>
                <a:defRPr/>
              </a:pPr>
              <a:t>13</a:t>
            </a:fld>
            <a:endParaRPr lang="en-US" altLang="en-US" sz="11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No audio.</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C5B8DB-E428-4666-B60C-1CDC261B4DBB}" type="slidenum">
              <a:rPr lang="en-US" altLang="en-US" sz="1100" smtClean="0">
                <a:latin typeface="Arial" charset="0"/>
              </a:rPr>
              <a:pPr fontAlgn="base">
                <a:spcBef>
                  <a:spcPct val="0"/>
                </a:spcBef>
                <a:spcAft>
                  <a:spcPct val="0"/>
                </a:spcAft>
                <a:defRPr/>
              </a:pPr>
              <a:t>14</a:t>
            </a:fld>
            <a:endParaRPr lang="en-US" altLang="en-US" sz="11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No audio.</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8F56B2-79BE-4DF7-949E-717A993E3324}" type="slidenum">
              <a:rPr lang="en-US" altLang="en-US" sz="1100" smtClean="0">
                <a:latin typeface="Arial" charset="0"/>
              </a:rPr>
              <a:pPr fontAlgn="base">
                <a:spcBef>
                  <a:spcPct val="0"/>
                </a:spcBef>
                <a:spcAft>
                  <a:spcPct val="0"/>
                </a:spcAft>
                <a:defRPr/>
              </a:pPr>
              <a:t>15</a:t>
            </a:fld>
            <a:endParaRPr lang="en-US" altLang="en-US" sz="11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No audio.</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677C2F-D69F-438E-B0E1-E828A35AE63E}" type="slidenum">
              <a:rPr lang="en-US" altLang="en-US" sz="1100" smtClean="0">
                <a:latin typeface="Arial" charset="0"/>
              </a:rPr>
              <a:pPr fontAlgn="base">
                <a:spcBef>
                  <a:spcPct val="0"/>
                </a:spcBef>
                <a:spcAft>
                  <a:spcPct val="0"/>
                </a:spcAft>
                <a:defRPr/>
              </a:pPr>
              <a:t>16</a:t>
            </a:fld>
            <a:endParaRPr lang="en-US" altLang="en-US" sz="11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This begins the section of example questions that demonstrate</a:t>
            </a:r>
            <a:r>
              <a:rPr lang="en-US" baseline="0" dirty="0"/>
              <a:t> areas where student performance on the 2013-2014 EOC Reading test was weak or inconsistent. As a reminder, hyperlinks appear throughout the presentation to guide in navigating from the example questions to the whole text and then back. </a:t>
            </a:r>
          </a:p>
          <a:p>
            <a:pPr eaLnBrk="1" hangingPunct="1">
              <a:spcBef>
                <a:spcPct val="0"/>
              </a:spcBef>
            </a:pPr>
            <a:endParaRPr lang="en-US" dirty="0"/>
          </a:p>
          <a:p>
            <a:pPr eaLnBrk="1" hangingPunct="1">
              <a:spcBef>
                <a:spcPct val="0"/>
              </a:spcBef>
            </a:pPr>
            <a:r>
              <a:rPr lang="en-US" dirty="0"/>
              <a:t>The data </a:t>
            </a:r>
            <a:r>
              <a:rPr lang="en-US" baseline="0" dirty="0"/>
              <a:t>suggest that students need additional practice using word analysis strategies, especially using context to determine meanings of words and phrases.</a:t>
            </a:r>
            <a:endParaRPr lang="en-US" dirty="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80851-12A9-4FA9-8DED-F12337814DFB}" type="slidenum">
              <a:rPr lang="en-US" altLang="en-US" sz="1100" smtClean="0">
                <a:latin typeface="Arial" charset="0"/>
              </a:rPr>
              <a:pPr fontAlgn="base">
                <a:spcBef>
                  <a:spcPct val="0"/>
                </a:spcBef>
                <a:spcAft>
                  <a:spcPct val="0"/>
                </a:spcAft>
                <a:defRPr/>
              </a:pPr>
              <a:t>17</a:t>
            </a:fld>
            <a:endParaRPr lang="en-US" altLang="en-US" sz="11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a:t>
            </a:r>
            <a:r>
              <a:rPr lang="en-US" altLang="en-US" baseline="0" dirty="0"/>
              <a:t> may benefit from additional practice selecting multiple answers when identifying the context that helps to define an unfamiliar word or phrase. Some questions on the SOL Reading tests are technology-enhanced items, or TEI. A TEI may be a hot-spot, where students click on the correct answer or answers, or a drag-and-drop, where students click and drag an answer to the appropriate location. This example is similar to a hot-spot TEI.  </a:t>
            </a:r>
          </a:p>
          <a:p>
            <a:pPr eaLnBrk="1" hangingPunct="1">
              <a:spcBef>
                <a:spcPct val="0"/>
              </a:spcBef>
            </a:pPr>
            <a:endParaRPr lang="en-US" altLang="en-US" baseline="0" dirty="0"/>
          </a:p>
          <a:p>
            <a:pPr eaLnBrk="1" hangingPunct="1">
              <a:spcBef>
                <a:spcPct val="0"/>
              </a:spcBef>
            </a:pPr>
            <a:r>
              <a:rPr lang="en-US" altLang="en-US" baseline="0" dirty="0"/>
              <a:t>The answers are provided on the screen.</a:t>
            </a:r>
          </a:p>
          <a:p>
            <a:pPr eaLnBrk="1" hangingPunct="1">
              <a:spcBef>
                <a:spcPct val="0"/>
              </a:spcBef>
            </a:pPr>
            <a:endParaRPr lang="en-US" altLang="en-US"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latin typeface="Calibri" pitchFamily="34" charset="0"/>
              </a:rPr>
              <a:t>One correct answer is </a:t>
            </a:r>
            <a:r>
              <a:rPr lang="en-US" sz="1200" b="1" dirty="0">
                <a:solidFill>
                  <a:srgbClr val="C00000"/>
                </a:solidFill>
                <a:latin typeface="Calibri" pitchFamily="34" charset="0"/>
              </a:rPr>
              <a:t>points to gain</a:t>
            </a:r>
            <a:r>
              <a:rPr lang="en-US" sz="1200" dirty="0">
                <a:latin typeface="Calibri" pitchFamily="34" charset="0"/>
              </a:rPr>
              <a:t>. A student can use this phrase to understand that an </a:t>
            </a:r>
            <a:r>
              <a:rPr lang="en-US" sz="1200" b="1" u="sng" dirty="0">
                <a:latin typeface="Calibri" pitchFamily="34" charset="0"/>
              </a:rPr>
              <a:t>adversary</a:t>
            </a:r>
            <a:r>
              <a:rPr lang="en-US" sz="1200" dirty="0">
                <a:latin typeface="Calibri" pitchFamily="34" charset="0"/>
              </a:rPr>
              <a:t> must mean a person competing against another person—in this case, </a:t>
            </a:r>
            <a:r>
              <a:rPr lang="en-US" sz="1200" b="1" dirty="0">
                <a:latin typeface="Calibri" pitchFamily="34" charset="0"/>
              </a:rPr>
              <a:t>gaining points</a:t>
            </a:r>
            <a:r>
              <a:rPr lang="en-US" sz="1200" dirty="0">
                <a:latin typeface="Calibri" pitchFamily="34" charset="0"/>
              </a:rPr>
              <a:t> in a game of chess.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latin typeface="Calibri" pitchFamily="34" charset="0"/>
            </a:endParaRPr>
          </a:p>
          <a:p>
            <a:r>
              <a:rPr lang="en-US" sz="1200" dirty="0">
                <a:latin typeface="Calibri" pitchFamily="34" charset="0"/>
              </a:rPr>
              <a:t>Two additional answers are </a:t>
            </a:r>
            <a:r>
              <a:rPr lang="en-US" sz="1200" b="1" dirty="0">
                <a:solidFill>
                  <a:srgbClr val="C00000"/>
                </a:solidFill>
                <a:latin typeface="Calibri" pitchFamily="34" charset="0"/>
              </a:rPr>
              <a:t>competitors</a:t>
            </a:r>
            <a:r>
              <a:rPr lang="en-US" sz="1200" dirty="0">
                <a:latin typeface="Calibri" pitchFamily="34" charset="0"/>
              </a:rPr>
              <a:t> and </a:t>
            </a:r>
            <a:r>
              <a:rPr lang="en-US" sz="1200" b="1" dirty="0">
                <a:solidFill>
                  <a:srgbClr val="C00000"/>
                </a:solidFill>
                <a:latin typeface="Calibri" pitchFamily="34" charset="0"/>
              </a:rPr>
              <a:t>contend</a:t>
            </a:r>
            <a:r>
              <a:rPr lang="en-US" sz="1200" dirty="0">
                <a:latin typeface="Calibri" pitchFamily="34" charset="0"/>
              </a:rPr>
              <a:t>. A student should see the phrase </a:t>
            </a:r>
            <a:r>
              <a:rPr lang="en-US" sz="1200" b="1" dirty="0">
                <a:latin typeface="Calibri" pitchFamily="34" charset="0"/>
              </a:rPr>
              <a:t>“competitors or </a:t>
            </a:r>
            <a:r>
              <a:rPr lang="en-US" sz="1200" b="1" u="sng" dirty="0">
                <a:latin typeface="Calibri" pitchFamily="34" charset="0"/>
              </a:rPr>
              <a:t>adversaries</a:t>
            </a:r>
            <a:r>
              <a:rPr lang="en-US" sz="1200" b="1" dirty="0">
                <a:latin typeface="Calibri" pitchFamily="34" charset="0"/>
              </a:rPr>
              <a:t>” </a:t>
            </a:r>
            <a:r>
              <a:rPr lang="en-US" sz="1200" dirty="0">
                <a:latin typeface="Calibri" pitchFamily="34" charset="0"/>
              </a:rPr>
              <a:t>and understand that “or” is giving a clue that competitors is another word for adversaries.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latin typeface="Calibri" pitchFamily="34" charset="0"/>
            </a:endParaRPr>
          </a:p>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131888-C758-41A9-8EFE-BCD431A57B7C}" type="slidenum">
              <a:rPr lang="en-US" altLang="en-US" sz="1100" smtClean="0">
                <a:latin typeface="Arial" charset="0"/>
              </a:rPr>
              <a:pPr fontAlgn="base">
                <a:spcBef>
                  <a:spcPct val="0"/>
                </a:spcBef>
                <a:spcAft>
                  <a:spcPct val="0"/>
                </a:spcAft>
                <a:defRPr/>
              </a:pPr>
              <a:t>18</a:t>
            </a:fld>
            <a:endParaRPr lang="en-US" altLang="en-US" sz="11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 also need practice</a:t>
            </a:r>
            <a:r>
              <a:rPr lang="en-US" altLang="en-US" baseline="0" dirty="0"/>
              <a:t> using context to identify the meaning of an unfamiliar word or phrase. On this slide, the example question asks for the meaning of the word “deluge.” The following four slides provide additional information about the correct answer and incorrect choices. Not all examples will provide this additional information. </a:t>
            </a:r>
          </a:p>
          <a:p>
            <a:pPr eaLnBrk="1" hangingPunct="1">
              <a:spcBef>
                <a:spcPct val="0"/>
              </a:spcBef>
            </a:pPr>
            <a:endParaRPr lang="en-US" altLang="en-US" baseline="0" dirty="0"/>
          </a:p>
          <a:p>
            <a:pPr eaLnBrk="1" hangingPunct="1">
              <a:spcBef>
                <a:spcPct val="0"/>
              </a:spcBef>
            </a:pPr>
            <a:r>
              <a:rPr lang="en-US" altLang="en-US" baseline="0" dirty="0"/>
              <a:t>The answer to the </a:t>
            </a:r>
            <a:r>
              <a:rPr lang="en-US" altLang="en-US" i="0" baseline="0" dirty="0"/>
              <a:t>question is </a:t>
            </a:r>
            <a:r>
              <a:rPr lang="en-US" altLang="en-US" baseline="0" dirty="0"/>
              <a:t>shown on the screen.</a:t>
            </a:r>
            <a:endParaRPr lang="en-US" alt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CED43E-6ACC-43BB-A3E5-928BE0B41011}" type="slidenum">
              <a:rPr lang="en-US" altLang="en-US" sz="1100" smtClean="0">
                <a:latin typeface="Arial" charset="0"/>
              </a:rPr>
              <a:pPr fontAlgn="base">
                <a:spcBef>
                  <a:spcPct val="0"/>
                </a:spcBef>
                <a:spcAft>
                  <a:spcPct val="0"/>
                </a:spcAft>
                <a:defRPr/>
              </a:pPr>
              <a:t>19</a:t>
            </a:fld>
            <a:endParaRPr lang="en-US" altLang="en-US" sz="11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2013-2014 EOC</a:t>
            </a:r>
            <a:r>
              <a:rPr lang="en-US" baseline="0" dirty="0"/>
              <a:t> Reading test data suggest that students may benefit from additional practice with specific texts and concepts.</a:t>
            </a:r>
          </a:p>
          <a:p>
            <a:pPr eaLnBrk="1" hangingPunct="1">
              <a:spcBef>
                <a:spcPct val="0"/>
              </a:spcBef>
            </a:pPr>
            <a:endParaRPr lang="en-US" baseline="0" dirty="0"/>
          </a:p>
          <a:p>
            <a:pPr eaLnBrk="1" hangingPunct="1">
              <a:spcBef>
                <a:spcPct val="0"/>
              </a:spcBef>
            </a:pPr>
            <a:r>
              <a:rPr lang="en-US" baseline="0" dirty="0"/>
              <a:t>Students may benefit from additional practice with rigorous fiction and nonfiction texts, especially those with scientific or historical content. Students also need additional practice with paired selections. For paired selections, students read two selections with similar content or themes. These selections may include any combination of a story, poem, article, brochure, or web page, among others.</a:t>
            </a:r>
          </a:p>
          <a:p>
            <a:pPr eaLnBrk="1" hangingPunct="1">
              <a:spcBef>
                <a:spcPct val="0"/>
              </a:spcBef>
            </a:pPr>
            <a:endParaRPr lang="en-US" baseline="0" dirty="0"/>
          </a:p>
          <a:p>
            <a:pPr eaLnBrk="1" hangingPunct="1">
              <a:spcBef>
                <a:spcPct val="0"/>
              </a:spcBef>
            </a:pPr>
            <a:r>
              <a:rPr lang="en-US" baseline="0" dirty="0"/>
              <a:t>Assessment data also suggest that students may benefit from additional practice with the following skills:</a:t>
            </a:r>
          </a:p>
          <a:p>
            <a:pPr eaLnBrk="1" hangingPunct="1">
              <a:spcBef>
                <a:spcPct val="0"/>
              </a:spcBef>
            </a:pPr>
            <a:endParaRPr lang="en-US" baseline="0" dirty="0"/>
          </a:p>
          <a:p>
            <a:pPr eaLnBrk="1" hangingPunct="1">
              <a:spcBef>
                <a:spcPct val="0"/>
              </a:spcBef>
            </a:pPr>
            <a:r>
              <a:rPr lang="en-US" baseline="0" dirty="0"/>
              <a:t>Using context to determine the meaning of an unfamiliar word or phrase,</a:t>
            </a:r>
          </a:p>
          <a:p>
            <a:pPr eaLnBrk="1" hangingPunct="1">
              <a:spcBef>
                <a:spcPct val="0"/>
              </a:spcBef>
            </a:pPr>
            <a:r>
              <a:rPr lang="en-US" baseline="0" dirty="0"/>
              <a:t>Identifying the author’s purpose and main idea,</a:t>
            </a:r>
          </a:p>
          <a:p>
            <a:pPr eaLnBrk="1" hangingPunct="1">
              <a:spcBef>
                <a:spcPct val="0"/>
              </a:spcBef>
            </a:pPr>
            <a:r>
              <a:rPr lang="en-US" baseline="0" dirty="0"/>
              <a:t>Drawing conclusions and making inferences, and</a:t>
            </a:r>
          </a:p>
          <a:p>
            <a:pPr eaLnBrk="1" hangingPunct="1">
              <a:spcBef>
                <a:spcPct val="0"/>
              </a:spcBef>
            </a:pPr>
            <a:r>
              <a:rPr lang="en-US" baseline="0" dirty="0"/>
              <a:t>Using elements of literature to describe and analyze selections and explain relationships (fiction only).</a:t>
            </a:r>
          </a:p>
          <a:p>
            <a:pPr eaLnBrk="1" hangingPunct="1">
              <a:spcBef>
                <a:spcPct val="0"/>
              </a:spcBef>
            </a:pPr>
            <a:endParaRPr lang="en-US" baseline="0" dirty="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FBD633-ED90-4F1D-BE14-AE9E97901C32}" type="slidenum">
              <a:rPr lang="en-US" altLang="en-US" sz="1100" smtClean="0">
                <a:latin typeface="Arial" charset="0"/>
              </a:rPr>
              <a:pPr fontAlgn="base">
                <a:spcBef>
                  <a:spcPct val="0"/>
                </a:spcBef>
                <a:spcAft>
                  <a:spcPct val="0"/>
                </a:spcAft>
                <a:defRPr/>
              </a:pPr>
              <a:t>2</a:t>
            </a:fld>
            <a:endParaRPr lang="en-US" altLang="en-US" sz="11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US" dirty="0">
                <a:latin typeface="+mn-lt"/>
              </a:rPr>
              <a:t>The first choice is not correct. Although a </a:t>
            </a:r>
            <a:r>
              <a:rPr lang="en-US" u="sng" dirty="0">
                <a:latin typeface="+mn-lt"/>
              </a:rPr>
              <a:t>deluge</a:t>
            </a:r>
            <a:r>
              <a:rPr lang="en-US" dirty="0">
                <a:latin typeface="+mn-lt"/>
              </a:rPr>
              <a:t> seems to be something that the narrator and maids want to </a:t>
            </a:r>
            <a:r>
              <a:rPr lang="en-US" b="1" dirty="0">
                <a:latin typeface="+mn-lt"/>
              </a:rPr>
              <a:t>keep out</a:t>
            </a:r>
            <a:r>
              <a:rPr lang="en-US" dirty="0">
                <a:latin typeface="+mn-lt"/>
              </a:rPr>
              <a:t>, there is not enough evidence to support “an unwelcomed occurrence” as the best answer. </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5F5584-8AB9-44C8-9E65-BFCE3ED2CB82}" type="slidenum">
              <a:rPr lang="en-US" altLang="en-US" sz="1100" smtClean="0">
                <a:latin typeface="Arial" charset="0"/>
              </a:rPr>
              <a:pPr fontAlgn="base">
                <a:spcBef>
                  <a:spcPct val="0"/>
                </a:spcBef>
                <a:spcAft>
                  <a:spcPct val="0"/>
                </a:spcAft>
                <a:defRPr/>
              </a:pPr>
              <a:t>20</a:t>
            </a:fld>
            <a:endParaRPr lang="en-US" altLang="en-US" sz="11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US" dirty="0">
                <a:latin typeface="+mn-lt"/>
              </a:rPr>
              <a:t>The second choice</a:t>
            </a:r>
            <a:r>
              <a:rPr lang="en-US" baseline="0" dirty="0">
                <a:latin typeface="+mn-lt"/>
              </a:rPr>
              <a:t> is also not correct. </a:t>
            </a:r>
            <a:r>
              <a:rPr lang="en-US" dirty="0">
                <a:latin typeface="+mn-lt"/>
              </a:rPr>
              <a:t>Although </a:t>
            </a:r>
            <a:r>
              <a:rPr lang="en-US" b="1" dirty="0">
                <a:latin typeface="+mn-lt"/>
              </a:rPr>
              <a:t>the maids stood ready with mop and pail</a:t>
            </a:r>
            <a:r>
              <a:rPr lang="en-US" dirty="0">
                <a:latin typeface="+mn-lt"/>
              </a:rPr>
              <a:t>, as they might for a large amount of dirt, there is not enough additional context to support that this is the definition of a </a:t>
            </a:r>
            <a:r>
              <a:rPr lang="en-US" u="sng" dirty="0">
                <a:latin typeface="+mn-lt"/>
              </a:rPr>
              <a:t>deluge</a:t>
            </a:r>
            <a:r>
              <a:rPr lang="en-US" dirty="0">
                <a:latin typeface="+mn-lt"/>
              </a:rPr>
              <a:t>.</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BD861-0F27-46D9-B8A7-2E360B8F14BA}" type="slidenum">
              <a:rPr lang="en-US" altLang="en-US" sz="1100" smtClean="0">
                <a:latin typeface="Arial" charset="0"/>
              </a:rPr>
              <a:pPr fontAlgn="base">
                <a:spcBef>
                  <a:spcPct val="0"/>
                </a:spcBef>
                <a:spcAft>
                  <a:spcPct val="0"/>
                </a:spcAft>
                <a:defRPr/>
              </a:pPr>
              <a:t>21</a:t>
            </a:fld>
            <a:endParaRPr lang="en-US" altLang="en-US" sz="11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US" dirty="0">
                <a:latin typeface="+mn-lt"/>
              </a:rPr>
              <a:t>This is the correct answer. A student should notice context that points to this answer, such as </a:t>
            </a:r>
            <a:r>
              <a:rPr lang="en-US" b="1" dirty="0">
                <a:latin typeface="+mn-lt"/>
              </a:rPr>
              <a:t>driving northeast rains</a:t>
            </a:r>
            <a:r>
              <a:rPr lang="en-US" dirty="0">
                <a:latin typeface="+mn-lt"/>
              </a:rPr>
              <a:t> and </a:t>
            </a:r>
            <a:r>
              <a:rPr lang="en-US" b="1" dirty="0">
                <a:latin typeface="+mn-lt"/>
              </a:rPr>
              <a:t>mop and pail</a:t>
            </a:r>
            <a:r>
              <a:rPr lang="en-US" dirty="0">
                <a:latin typeface="+mn-lt"/>
              </a:rPr>
              <a:t>. Finally, the information that the narrator is </a:t>
            </a:r>
            <a:r>
              <a:rPr lang="en-US" b="1" dirty="0">
                <a:latin typeface="+mn-lt"/>
              </a:rPr>
              <a:t>protected</a:t>
            </a:r>
            <a:r>
              <a:rPr lang="en-US" dirty="0">
                <a:latin typeface="+mn-lt"/>
              </a:rPr>
              <a:t> inside should help lead the student to the answer.</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D94B6A-9749-4312-B895-833ECD72914C}" type="slidenum">
              <a:rPr lang="en-US" altLang="en-US" sz="1100" smtClean="0">
                <a:latin typeface="Arial" charset="0"/>
              </a:rPr>
              <a:pPr fontAlgn="base">
                <a:spcBef>
                  <a:spcPct val="0"/>
                </a:spcBef>
                <a:spcAft>
                  <a:spcPct val="0"/>
                </a:spcAft>
                <a:defRPr/>
              </a:pPr>
              <a:t>22</a:t>
            </a:fld>
            <a:endParaRPr lang="en-US" altLang="en-US" sz="110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The final</a:t>
            </a:r>
            <a:r>
              <a:rPr lang="en-US" altLang="en-US" baseline="0" dirty="0"/>
              <a:t> choice is </a:t>
            </a:r>
            <a:r>
              <a:rPr lang="en-US" dirty="0">
                <a:latin typeface="+mn-lt"/>
              </a:rPr>
              <a:t>not correct. Clearly an event is happening, and the narrator uses the word </a:t>
            </a:r>
            <a:r>
              <a:rPr lang="en-US" b="1" dirty="0">
                <a:latin typeface="+mn-lt"/>
              </a:rPr>
              <a:t>enjoyed</a:t>
            </a:r>
            <a:r>
              <a:rPr lang="en-US" dirty="0">
                <a:latin typeface="+mn-lt"/>
              </a:rPr>
              <a:t>, but that is all of the support that could be used for this option. It is not the best choice. </a:t>
            </a:r>
          </a:p>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5FEEAA-4AE4-4AF0-BA28-49D2559E361D}" type="slidenum">
              <a:rPr lang="en-US" altLang="en-US" sz="1100" smtClean="0">
                <a:latin typeface="Arial" charset="0"/>
              </a:rPr>
              <a:pPr fontAlgn="base">
                <a:spcBef>
                  <a:spcPct val="0"/>
                </a:spcBef>
                <a:spcAft>
                  <a:spcPct val="0"/>
                </a:spcAft>
                <a:defRPr/>
              </a:pPr>
              <a:t>23</a:t>
            </a:fld>
            <a:endParaRPr lang="en-US" altLang="en-US" sz="11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This slide</a:t>
            </a:r>
            <a:r>
              <a:rPr lang="en-US" altLang="en-US" baseline="0" dirty="0"/>
              <a:t> contains additional suggestions for practice using context to determine meanings of words and phrases. </a:t>
            </a:r>
            <a:endParaRPr lang="en-US" altLang="en-US"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1E700-30B5-466C-A94A-07FA0DF2D6E3}" type="slidenum">
              <a:rPr lang="en-US" altLang="en-US" sz="1100" smtClean="0">
                <a:latin typeface="Arial" charset="0"/>
              </a:rPr>
              <a:pPr fontAlgn="base">
                <a:spcBef>
                  <a:spcPct val="0"/>
                </a:spcBef>
                <a:spcAft>
                  <a:spcPct val="0"/>
                </a:spcAft>
                <a:defRPr/>
              </a:pPr>
              <a:t>24</a:t>
            </a:fld>
            <a:endParaRPr lang="en-US" altLang="en-US" sz="110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Data</a:t>
            </a:r>
            <a:r>
              <a:rPr lang="en-US" baseline="0" dirty="0"/>
              <a:t> from the 2013-2014 EOC Reading tests also suggest that students may need additional practice identifying the main idea and author’s purpose for an entire selection or a given section within a selection. </a:t>
            </a:r>
          </a:p>
          <a:p>
            <a:pPr eaLnBrk="1" hangingPunct="1">
              <a:spcBef>
                <a:spcPct val="0"/>
              </a:spcBef>
            </a:pPr>
            <a:endParaRPr lang="en-US" dirty="0"/>
          </a:p>
          <a:p>
            <a:pPr eaLnBrk="1" hangingPunct="1">
              <a:spcBef>
                <a:spcPct val="0"/>
              </a:spcBef>
            </a:pPr>
            <a:r>
              <a:rPr lang="en-US" dirty="0"/>
              <a:t>The standards on the screen are all related to identifying an author’s purpose and the main idea of a text. </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A01221-01FF-46A2-A8B3-6E67A5A58B2F}" type="slidenum">
              <a:rPr lang="en-US" altLang="en-US" sz="1100" smtClean="0">
                <a:latin typeface="Arial" charset="0"/>
              </a:rPr>
              <a:pPr fontAlgn="base">
                <a:spcBef>
                  <a:spcPct val="0"/>
                </a:spcBef>
                <a:spcAft>
                  <a:spcPct val="0"/>
                </a:spcAft>
                <a:defRPr/>
              </a:pPr>
              <a:t>25</a:t>
            </a:fld>
            <a:endParaRPr lang="en-US" altLang="en-US" sz="110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Students need additional practice identifying the author’s main point.</a:t>
            </a:r>
            <a:r>
              <a:rPr lang="en-US" baseline="0" dirty="0"/>
              <a:t> </a:t>
            </a:r>
            <a:r>
              <a:rPr lang="en-US" dirty="0"/>
              <a:t>This</a:t>
            </a:r>
            <a:r>
              <a:rPr lang="en-US" baseline="0" dirty="0"/>
              <a:t> slide presents a paragraph to use for identifying the author’s main point in a nonfiction article. The example question, options, and correct answers are shown on the next slide. </a:t>
            </a: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1993A-449C-4C5C-8D6E-A6E4B1D64EE8}" type="slidenum">
              <a:rPr lang="en-US" altLang="en-US" sz="1100" smtClean="0">
                <a:latin typeface="Arial" charset="0"/>
              </a:rPr>
              <a:pPr fontAlgn="base">
                <a:spcBef>
                  <a:spcPct val="0"/>
                </a:spcBef>
                <a:spcAft>
                  <a:spcPct val="0"/>
                </a:spcAft>
                <a:defRPr/>
              </a:pPr>
              <a:t>26</a:t>
            </a:fld>
            <a:endParaRPr lang="en-US" altLang="en-US" sz="11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a:t>
            </a:r>
            <a:r>
              <a:rPr lang="en-US" baseline="0" dirty="0"/>
              <a:t> answer to the question is provided on the screen.</a:t>
            </a:r>
          </a:p>
          <a:p>
            <a:pPr eaLnBrk="1" hangingPunct="1">
              <a:spcBef>
                <a:spcPct val="0"/>
              </a:spcBef>
            </a:pPr>
            <a:endParaRPr lang="en-US" baseline="0" dirty="0"/>
          </a:p>
          <a:p>
            <a:pPr eaLnBrk="1" hangingPunct="1">
              <a:spcBef>
                <a:spcPct val="0"/>
              </a:spcBef>
            </a:pPr>
            <a:r>
              <a:rPr lang="en-US" baseline="0" dirty="0"/>
              <a:t>The correct answer shows the author’s main point of the paragraph. The incorrect options may be true statements, but they are either details or not fully supported in the paragraph, and therefore they are not the intended main point.</a:t>
            </a: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16D24D-ED4B-464E-BBFA-E33529E6F9AB}" type="slidenum">
              <a:rPr lang="en-US" altLang="en-US" sz="1100" smtClean="0">
                <a:latin typeface="Arial" charset="0"/>
              </a:rPr>
              <a:pPr fontAlgn="base">
                <a:spcBef>
                  <a:spcPct val="0"/>
                </a:spcBef>
                <a:spcAft>
                  <a:spcPct val="0"/>
                </a:spcAft>
                <a:defRPr/>
              </a:pPr>
              <a:t>27</a:t>
            </a:fld>
            <a:endParaRPr lang="en-US" altLang="en-US" sz="110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Students need additional practice identifying the main</a:t>
            </a:r>
            <a:r>
              <a:rPr lang="en-US" baseline="0" dirty="0"/>
              <a:t> idea of a selection. Read this paragraph from “The Morals of Chess,” and use it to answer the question on the following screen.</a:t>
            </a: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9ED261-8651-4E17-927A-421C64E734EB}" type="slidenum">
              <a:rPr lang="en-US" altLang="en-US" sz="1100" smtClean="0">
                <a:latin typeface="Arial" charset="0"/>
              </a:rPr>
              <a:pPr fontAlgn="base">
                <a:spcBef>
                  <a:spcPct val="0"/>
                </a:spcBef>
                <a:spcAft>
                  <a:spcPct val="0"/>
                </a:spcAft>
                <a:defRPr/>
              </a:pPr>
              <a:t>28</a:t>
            </a:fld>
            <a:endParaRPr lang="en-US" altLang="en-US" sz="11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question reads:  Which sentence best expresses the main idea of the</a:t>
            </a:r>
            <a:r>
              <a:rPr lang="en-US" baseline="0" dirty="0"/>
              <a:t> paragraph from “The Morals of Chess”? The answer is provided on the screen. The following four screens give additional information about the correct answer and the incorrect options.</a:t>
            </a:r>
            <a:endParaRPr lang="en-US" dirty="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207C34-1583-4A1F-BBA5-CF9A3FED4CFA}" type="slidenum">
              <a:rPr lang="en-US" altLang="en-US" sz="1100" smtClean="0">
                <a:latin typeface="Arial" charset="0"/>
              </a:rPr>
              <a:pPr fontAlgn="base">
                <a:spcBef>
                  <a:spcPct val="0"/>
                </a:spcBef>
                <a:spcAft>
                  <a:spcPct val="0"/>
                </a:spcAft>
                <a:defRPr/>
              </a:pPr>
              <a:t>29</a:t>
            </a:fld>
            <a:endParaRPr lang="en-US" altLang="en-US" sz="11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marL="0" eaLnBrk="1" fontAlgn="auto" hangingPunct="1">
              <a:spcBef>
                <a:spcPts val="0"/>
              </a:spcBef>
              <a:spcAft>
                <a:spcPts val="0"/>
              </a:spcAft>
              <a:buFont typeface="Arial" charset="0"/>
              <a:buNone/>
              <a:defRPr/>
            </a:pPr>
            <a:r>
              <a:rPr lang="en-US" sz="1200" b="0" dirty="0"/>
              <a:t>Students taking the End-of-Course (EOC) Reading test may encounter more rigorous fiction selections. </a:t>
            </a:r>
          </a:p>
          <a:p>
            <a:pPr marL="0" eaLnBrk="1" fontAlgn="auto" hangingPunct="1">
              <a:spcBef>
                <a:spcPts val="0"/>
              </a:spcBef>
              <a:spcAft>
                <a:spcPts val="0"/>
              </a:spcAft>
              <a:buFont typeface="Arial" charset="0"/>
              <a:buNone/>
              <a:defRPr/>
            </a:pPr>
            <a:endParaRPr lang="en-US" sz="1200" b="0" dirty="0"/>
          </a:p>
          <a:p>
            <a:pPr marL="0" eaLnBrk="1" fontAlgn="auto" hangingPunct="1">
              <a:spcBef>
                <a:spcPts val="0"/>
              </a:spcBef>
              <a:spcAft>
                <a:spcPts val="0"/>
              </a:spcAft>
              <a:buFont typeface="Arial" charset="0"/>
              <a:buNone/>
              <a:defRPr/>
            </a:pPr>
            <a:r>
              <a:rPr lang="en-US" sz="1200" b="0" dirty="0"/>
              <a:t>The following selection is</a:t>
            </a:r>
            <a:r>
              <a:rPr lang="en-US" sz="1200" b="0" baseline="0" dirty="0"/>
              <a:t> an excerpt from “</a:t>
            </a:r>
            <a:r>
              <a:rPr lang="en-US" sz="1200" b="0" i="0" baseline="0" dirty="0"/>
              <a:t>The Morals of Chess” by Benjamin Franklin. This selection is not meant to suggest that selections on the EOC Reading test are similar in difficulty, style, length, or content. It is used as an example to support questions that appear later in the presentation. Throughout the presentation, hyperlinks are used to assist in navigating from an example question to the referenced selection and vice versa. </a:t>
            </a:r>
            <a:endParaRPr lang="en-US" sz="1200" b="0" dirty="0"/>
          </a:p>
          <a:p>
            <a:pPr marL="0" eaLnBrk="1" fontAlgn="auto" hangingPunct="1">
              <a:spcBef>
                <a:spcPts val="0"/>
              </a:spcBef>
              <a:spcAft>
                <a:spcPts val="0"/>
              </a:spcAft>
              <a:buFont typeface="Arial" charset="0"/>
              <a:buNone/>
              <a:defRPr/>
            </a:pPr>
            <a:endParaRPr lang="en-US" sz="1200" b="1"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523291-575F-4046-945C-D4BA62EBB86E}" type="slidenum">
              <a:rPr lang="en-US" altLang="en-US" sz="1100" smtClean="0">
                <a:latin typeface="Arial" charset="0"/>
              </a:rPr>
              <a:pPr fontAlgn="base">
                <a:spcBef>
                  <a:spcPct val="0"/>
                </a:spcBef>
                <a:spcAft>
                  <a:spcPct val="0"/>
                </a:spcAft>
                <a:defRPr/>
              </a:pPr>
              <a:t>3</a:t>
            </a:fld>
            <a:endParaRPr lang="en-US" altLang="en-US" sz="11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Calibri" pitchFamily="34" charset="0"/>
              </a:rPr>
              <a:t>The first choice is not correct. Even though the information is true and included in the paragraph, it is not the main idea of the entire paragraph. A student should read this sentence </a:t>
            </a:r>
            <a:r>
              <a:rPr lang="en-US" b="1" dirty="0">
                <a:latin typeface="Calibri" pitchFamily="34" charset="0"/>
              </a:rPr>
              <a:t>“What other moves can I make to support it and to defend myself from his attacks?”</a:t>
            </a:r>
            <a:r>
              <a:rPr lang="en-US" dirty="0">
                <a:latin typeface="Calibri" pitchFamily="34" charset="0"/>
              </a:rPr>
              <a:t> and know that it is a </a:t>
            </a:r>
            <a:r>
              <a:rPr lang="en-US" b="1" dirty="0">
                <a:latin typeface="Calibri" pitchFamily="34" charset="0"/>
              </a:rPr>
              <a:t>detail</a:t>
            </a:r>
            <a:r>
              <a:rPr lang="en-US" dirty="0">
                <a:latin typeface="Calibri" pitchFamily="34" charset="0"/>
              </a:rPr>
              <a:t> that supports the importance of foresight.</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745417-F8BC-459A-A6B2-32E15F630CFF}" type="slidenum">
              <a:rPr lang="en-US" altLang="en-US" sz="1100" smtClean="0">
                <a:latin typeface="Arial" charset="0"/>
              </a:rPr>
              <a:pPr fontAlgn="base">
                <a:spcBef>
                  <a:spcPct val="0"/>
                </a:spcBef>
                <a:spcAft>
                  <a:spcPct val="0"/>
                </a:spcAft>
                <a:defRPr/>
              </a:pPr>
              <a:t>30</a:t>
            </a:fld>
            <a:endParaRPr lang="en-US" altLang="en-US" sz="11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Calibri" pitchFamily="34" charset="0"/>
              </a:rPr>
              <a:t>This is the correct answer. A student may notice the paragraph begins with the word “</a:t>
            </a:r>
            <a:r>
              <a:rPr lang="en-US" b="1" dirty="0">
                <a:latin typeface="Calibri" pitchFamily="34" charset="0"/>
              </a:rPr>
              <a:t>Foresight</a:t>
            </a:r>
            <a:r>
              <a:rPr lang="en-US" dirty="0">
                <a:latin typeface="Calibri" pitchFamily="34" charset="0"/>
              </a:rPr>
              <a:t>,” and all sentences involve how looking toward the future will help a chess player be more successful.</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EB8446-4A7A-466D-BC3E-3ED961B81D23}" type="slidenum">
              <a:rPr lang="en-US" altLang="en-US" sz="1100" smtClean="0">
                <a:latin typeface="Arial" charset="0"/>
              </a:rPr>
              <a:pPr fontAlgn="base">
                <a:spcBef>
                  <a:spcPct val="0"/>
                </a:spcBef>
                <a:spcAft>
                  <a:spcPct val="0"/>
                </a:spcAft>
                <a:defRPr/>
              </a:pPr>
              <a:t>31</a:t>
            </a:fld>
            <a:endParaRPr lang="en-US" altLang="en-US" sz="11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Calibri" pitchFamily="34" charset="0"/>
              </a:rPr>
              <a:t>The</a:t>
            </a:r>
            <a:r>
              <a:rPr lang="en-US" baseline="0" dirty="0">
                <a:latin typeface="Calibri" pitchFamily="34" charset="0"/>
              </a:rPr>
              <a:t> third</a:t>
            </a:r>
            <a:r>
              <a:rPr lang="en-US" dirty="0">
                <a:latin typeface="Calibri" pitchFamily="34" charset="0"/>
              </a:rPr>
              <a:t> choice is not correct. Even though the information is true and included in the paragraph, it is not the main idea of the entire paragraph. A student should recognize that there is information about </a:t>
            </a:r>
            <a:r>
              <a:rPr lang="en-US" b="1" dirty="0">
                <a:latin typeface="Calibri" pitchFamily="34" charset="0"/>
              </a:rPr>
              <a:t>adversaries</a:t>
            </a:r>
            <a:r>
              <a:rPr lang="en-US" dirty="0">
                <a:latin typeface="Calibri" pitchFamily="34" charset="0"/>
              </a:rPr>
              <a:t> and </a:t>
            </a:r>
            <a:r>
              <a:rPr lang="en-US" b="1" dirty="0">
                <a:latin typeface="Calibri" pitchFamily="34" charset="0"/>
              </a:rPr>
              <a:t>consequences</a:t>
            </a:r>
            <a:r>
              <a:rPr lang="en-US" dirty="0">
                <a:latin typeface="Calibri" pitchFamily="34" charset="0"/>
              </a:rPr>
              <a:t>, but there is also information about advantages to using foresight. Therefore, this sentence is only a </a:t>
            </a:r>
            <a:r>
              <a:rPr lang="en-US" b="1" dirty="0">
                <a:latin typeface="Calibri" pitchFamily="34" charset="0"/>
              </a:rPr>
              <a:t>detail</a:t>
            </a:r>
            <a:r>
              <a:rPr lang="en-US" dirty="0">
                <a:latin typeface="Calibri" pitchFamily="34" charset="0"/>
              </a:rPr>
              <a:t> that supports the main idea.</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59F524-E49B-4747-8C75-1FBFE7A800E6}" type="slidenum">
              <a:rPr lang="en-US" altLang="en-US" sz="1100" smtClean="0">
                <a:latin typeface="Arial" charset="0"/>
              </a:rPr>
              <a:pPr fontAlgn="base">
                <a:spcBef>
                  <a:spcPct val="0"/>
                </a:spcBef>
                <a:spcAft>
                  <a:spcPct val="0"/>
                </a:spcAft>
                <a:defRPr/>
              </a:pPr>
              <a:t>32</a:t>
            </a:fld>
            <a:endParaRPr lang="en-US" altLang="en-US" sz="110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Calibri" pitchFamily="34" charset="0"/>
              </a:rPr>
              <a:t>The</a:t>
            </a:r>
            <a:r>
              <a:rPr lang="en-US" baseline="0" dirty="0">
                <a:latin typeface="Calibri" pitchFamily="34" charset="0"/>
              </a:rPr>
              <a:t> last</a:t>
            </a:r>
            <a:r>
              <a:rPr lang="en-US" dirty="0">
                <a:latin typeface="Calibri" pitchFamily="34" charset="0"/>
              </a:rPr>
              <a:t> choice is not correct. Even though the information is true and included in the paragraph, it is not the main idea of the entire paragraph. A student should recognize that, although there is information about </a:t>
            </a:r>
            <a:r>
              <a:rPr lang="en-US" b="1" dirty="0">
                <a:latin typeface="Calibri" pitchFamily="34" charset="0"/>
              </a:rPr>
              <a:t>considering the advantages that may result from a move</a:t>
            </a:r>
            <a:r>
              <a:rPr lang="en-US" dirty="0">
                <a:latin typeface="Calibri" pitchFamily="34" charset="0"/>
              </a:rPr>
              <a:t>, there is also information about considering disadvantages. Therefore, this sentence is only a </a:t>
            </a:r>
            <a:r>
              <a:rPr lang="en-US" b="1" dirty="0">
                <a:latin typeface="Calibri" pitchFamily="34" charset="0"/>
              </a:rPr>
              <a:t>detail</a:t>
            </a:r>
            <a:r>
              <a:rPr lang="en-US" dirty="0">
                <a:latin typeface="Calibri" pitchFamily="34" charset="0"/>
              </a:rPr>
              <a:t> that supports the main idea.</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3A10DF-4EF6-4975-B2C4-3850BF2AC0A2}" type="slidenum">
              <a:rPr lang="en-US" altLang="en-US" sz="1100" smtClean="0">
                <a:latin typeface="Arial" charset="0"/>
              </a:rPr>
              <a:pPr fontAlgn="base">
                <a:spcBef>
                  <a:spcPct val="0"/>
                </a:spcBef>
                <a:spcAft>
                  <a:spcPct val="0"/>
                </a:spcAft>
                <a:defRPr/>
              </a:pPr>
              <a:t>33</a:t>
            </a:fld>
            <a:endParaRPr lang="en-US" altLang="en-US" sz="110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Read</a:t>
            </a:r>
            <a:r>
              <a:rPr lang="en-US" baseline="0" dirty="0"/>
              <a:t> these sentences from “Walden: (Or Life in the Woods),” and use them to answer the question that appears on the next screen. The options and correct answer are also provided on the next screen.</a:t>
            </a: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16D24D-ED4B-464E-BBFA-E33529E6F9AB}" type="slidenum">
              <a:rPr lang="en-US" altLang="en-US" sz="1100" smtClean="0">
                <a:latin typeface="Arial" charset="0"/>
              </a:rPr>
              <a:pPr fontAlgn="base">
                <a:spcBef>
                  <a:spcPct val="0"/>
                </a:spcBef>
                <a:spcAft>
                  <a:spcPct val="0"/>
                </a:spcAft>
                <a:defRPr/>
              </a:pPr>
              <a:t>34</a:t>
            </a:fld>
            <a:endParaRPr lang="en-US" altLang="en-US" sz="110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Read the question.</a:t>
            </a:r>
            <a:r>
              <a:rPr lang="en-US" baseline="0" dirty="0"/>
              <a:t>  </a:t>
            </a:r>
            <a:r>
              <a:rPr lang="en-US" dirty="0"/>
              <a:t>The</a:t>
            </a:r>
            <a:r>
              <a:rPr lang="en-US" baseline="0" dirty="0"/>
              <a:t> answer is provided on the screen.</a:t>
            </a: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16D24D-ED4B-464E-BBFA-E33529E6F9AB}" type="slidenum">
              <a:rPr lang="en-US" altLang="en-US" sz="1100" smtClean="0">
                <a:latin typeface="Arial" charset="0"/>
              </a:rPr>
              <a:pPr fontAlgn="base">
                <a:spcBef>
                  <a:spcPct val="0"/>
                </a:spcBef>
                <a:spcAft>
                  <a:spcPct val="0"/>
                </a:spcAft>
                <a:defRPr/>
              </a:pPr>
              <a:t>35</a:t>
            </a:fld>
            <a:endParaRPr lang="en-US" altLang="en-US" sz="110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This slide</a:t>
            </a:r>
            <a:r>
              <a:rPr lang="en-US" altLang="en-US" baseline="0" dirty="0"/>
              <a:t> contains additional suggestions for practice identifying the author’s purpose and main idea. </a:t>
            </a:r>
            <a:endParaRPr lang="en-US" altLang="en-US"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1E700-30B5-466C-A94A-07FA0DF2D6E3}" type="slidenum">
              <a:rPr lang="en-US" altLang="en-US" sz="1100" smtClean="0">
                <a:latin typeface="Arial" charset="0"/>
              </a:rPr>
              <a:pPr fontAlgn="base">
                <a:spcBef>
                  <a:spcPct val="0"/>
                </a:spcBef>
                <a:spcAft>
                  <a:spcPct val="0"/>
                </a:spcAft>
                <a:defRPr/>
              </a:pPr>
              <a:t>36</a:t>
            </a:fld>
            <a:endParaRPr lang="en-US" altLang="en-US" sz="110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marL="431800" indent="-431800" eaLnBrk="1" hangingPunct="1">
              <a:spcBef>
                <a:spcPct val="0"/>
              </a:spcBef>
            </a:pPr>
            <a:r>
              <a:rPr lang="en-US" altLang="en-US" dirty="0"/>
              <a:t>Students need additional practice drawing</a:t>
            </a:r>
            <a:r>
              <a:rPr lang="en-US" altLang="en-US" baseline="0" dirty="0"/>
              <a:t> conclusions and making inferences.</a:t>
            </a:r>
          </a:p>
          <a:p>
            <a:pPr marL="431800" indent="-431800" eaLnBrk="1" hangingPunct="1">
              <a:spcBef>
                <a:spcPct val="0"/>
              </a:spcBef>
            </a:pPr>
            <a:endParaRPr lang="en-US" altLang="en-US" baseline="0" dirty="0"/>
          </a:p>
          <a:p>
            <a:pPr marL="431800" marR="0" indent="-431800" algn="l" defTabSz="914400" rtl="0" eaLnBrk="1" fontAlgn="base" latinLnBrk="0" hangingPunct="1">
              <a:lnSpc>
                <a:spcPct val="100000"/>
              </a:lnSpc>
              <a:spcBef>
                <a:spcPct val="0"/>
              </a:spcBef>
              <a:spcAft>
                <a:spcPct val="0"/>
              </a:spcAft>
              <a:buClrTx/>
              <a:buSzTx/>
              <a:buFontTx/>
              <a:buNone/>
              <a:tabLst/>
              <a:defRPr/>
            </a:pPr>
            <a:r>
              <a:rPr lang="en-US" dirty="0"/>
              <a:t>The standards on the screen are related to drawing conclusions</a:t>
            </a:r>
            <a:r>
              <a:rPr lang="en-US" baseline="0" dirty="0"/>
              <a:t> and making inferences for fiction and nonfiction texts.</a:t>
            </a:r>
            <a:endParaRPr lang="en-US" dirty="0"/>
          </a:p>
          <a:p>
            <a:pPr marL="431800" indent="-431800" eaLnBrk="1" hangingPunct="1">
              <a:spcBef>
                <a:spcPct val="0"/>
              </a:spcBef>
            </a:pPr>
            <a:endParaRPr lang="en-US" alt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58FC0E-A8AB-45A2-99B2-A17E37031949}" type="slidenum">
              <a:rPr lang="en-US" altLang="en-US" sz="1100" smtClean="0">
                <a:latin typeface="Arial" charset="0"/>
              </a:rPr>
              <a:pPr fontAlgn="base">
                <a:spcBef>
                  <a:spcPct val="0"/>
                </a:spcBef>
                <a:spcAft>
                  <a:spcPct val="0"/>
                </a:spcAft>
                <a:defRPr/>
              </a:pPr>
              <a:t>37</a:t>
            </a:fld>
            <a:endParaRPr lang="en-US" altLang="en-US" sz="110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431800" eaLnBrk="1" hangingPunct="1">
              <a:spcBef>
                <a:spcPct val="0"/>
              </a:spcBef>
            </a:pPr>
            <a:r>
              <a:rPr lang="en-US" altLang="en-US" dirty="0"/>
              <a:t>This slide shows sentences from the nonfiction article. Click the hyperlink to navigate to</a:t>
            </a:r>
            <a:r>
              <a:rPr lang="en-US" altLang="en-US" baseline="0" dirty="0"/>
              <a:t> the entire article.  </a:t>
            </a:r>
          </a:p>
          <a:p>
            <a:pPr marL="0" indent="-431800" eaLnBrk="1" hangingPunct="1">
              <a:spcBef>
                <a:spcPct val="0"/>
              </a:spcBef>
            </a:pPr>
            <a:endParaRPr lang="en-US" altLang="en-US" baseline="0" dirty="0"/>
          </a:p>
          <a:p>
            <a:pPr marL="0" indent="-431800" eaLnBrk="1" hangingPunct="1">
              <a:spcBef>
                <a:spcPct val="0"/>
              </a:spcBef>
            </a:pPr>
            <a:r>
              <a:rPr lang="en-US" altLang="en-US" baseline="0" dirty="0"/>
              <a:t>The next slide provides the example question, options, and correct answer. </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76A3B-813C-4E1D-9544-9B5473C6D696}" type="slidenum">
              <a:rPr lang="en-US" altLang="en-US" sz="1100" smtClean="0">
                <a:latin typeface="Arial" charset="0"/>
              </a:rPr>
              <a:pPr fontAlgn="base">
                <a:spcBef>
                  <a:spcPct val="0"/>
                </a:spcBef>
                <a:spcAft>
                  <a:spcPct val="0"/>
                </a:spcAft>
                <a:defRPr/>
              </a:pPr>
              <a:t>38</a:t>
            </a:fld>
            <a:endParaRPr lang="en-US" altLang="en-US" sz="110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431800" eaLnBrk="1" hangingPunct="1">
              <a:spcBef>
                <a:spcPct val="0"/>
              </a:spcBef>
            </a:pPr>
            <a:r>
              <a:rPr lang="en-US" altLang="en-US" baseline="0" dirty="0"/>
              <a:t>Students must use explicit information in the first paragraph of the article in order to draw the correct conclusion. The answer is shown on the screen.</a:t>
            </a:r>
            <a:endParaRPr lang="en-US" alt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76A3B-813C-4E1D-9544-9B5473C6D696}" type="slidenum">
              <a:rPr lang="en-US" altLang="en-US" sz="1100" smtClean="0">
                <a:latin typeface="Arial" charset="0"/>
              </a:rPr>
              <a:pPr fontAlgn="base">
                <a:spcBef>
                  <a:spcPct val="0"/>
                </a:spcBef>
                <a:spcAft>
                  <a:spcPct val="0"/>
                </a:spcAft>
                <a:defRPr/>
              </a:pPr>
              <a:t>39</a:t>
            </a:fld>
            <a:endParaRPr lang="en-US" altLang="en-US" sz="11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Please read the selection,</a:t>
            </a:r>
            <a:r>
              <a:rPr lang="en-US" altLang="en-US" baseline="0" dirty="0"/>
              <a:t> which continues on the following two slides.</a:t>
            </a:r>
            <a:endParaRPr lang="en-US" alt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78880D-0330-496D-AF18-764CCFD04BAF}" type="slidenum">
              <a:rPr lang="en-US" altLang="en-US" sz="1100" smtClean="0">
                <a:latin typeface="Arial" charset="0"/>
              </a:rPr>
              <a:pPr fontAlgn="base">
                <a:spcBef>
                  <a:spcPct val="0"/>
                </a:spcBef>
                <a:spcAft>
                  <a:spcPct val="0"/>
                </a:spcAft>
                <a:defRPr/>
              </a:pPr>
              <a:t>4</a:t>
            </a:fld>
            <a:endParaRPr lang="en-US" altLang="en-US" sz="110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431800" eaLnBrk="1" hangingPunct="1">
              <a:spcBef>
                <a:spcPct val="0"/>
              </a:spcBef>
            </a:pPr>
            <a:r>
              <a:rPr lang="en-US" altLang="en-US" dirty="0"/>
              <a:t>This slide provides an additional example for drawing conclusions and making inferences</a:t>
            </a:r>
            <a:r>
              <a:rPr lang="en-US" altLang="en-US" baseline="0" dirty="0"/>
              <a:t> using a specific section within the nonfiction text. Students need additional practice drawing conclusions and making inferences about an author’s attitude or feelings toward a subject, as shown in this example.</a:t>
            </a:r>
          </a:p>
          <a:p>
            <a:pPr marL="0" indent="-431800" eaLnBrk="1" hangingPunct="1">
              <a:spcBef>
                <a:spcPct val="0"/>
              </a:spcBef>
            </a:pPr>
            <a:endParaRPr lang="en-US" altLang="en-US" baseline="0" dirty="0"/>
          </a:p>
          <a:p>
            <a:pPr marL="0" indent="-431800" eaLnBrk="1" hangingPunct="1">
              <a:spcBef>
                <a:spcPct val="0"/>
              </a:spcBef>
            </a:pPr>
            <a:r>
              <a:rPr lang="en-US" altLang="en-US" baseline="0" dirty="0"/>
              <a:t>The answer is provided on the screen.</a:t>
            </a:r>
            <a:endParaRPr lang="en-US" alt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86570F-C717-47A7-B723-4B5764C34A05}" type="slidenum">
              <a:rPr lang="en-US" altLang="en-US" sz="1100" smtClean="0">
                <a:latin typeface="Arial" charset="0"/>
              </a:rPr>
              <a:pPr fontAlgn="base">
                <a:spcBef>
                  <a:spcPct val="0"/>
                </a:spcBef>
                <a:spcAft>
                  <a:spcPct val="0"/>
                </a:spcAft>
                <a:defRPr/>
              </a:pPr>
              <a:t>40</a:t>
            </a:fld>
            <a:endParaRPr lang="en-US" altLang="en-US" sz="110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431800" eaLnBrk="1" hangingPunct="1">
              <a:spcBef>
                <a:spcPct val="0"/>
              </a:spcBef>
            </a:pPr>
            <a:r>
              <a:rPr lang="en-US" altLang="en-US" dirty="0"/>
              <a:t>Read this paragraph from “The Morals</a:t>
            </a:r>
            <a:r>
              <a:rPr lang="en-US" altLang="en-US" baseline="0" dirty="0"/>
              <a:t> of Chess,” and use it to answer the question on the next slide. The following slide also provides four options and identifies the correct answer.</a:t>
            </a:r>
            <a:endParaRPr lang="en-US" alt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76A3B-813C-4E1D-9544-9B5473C6D696}" type="slidenum">
              <a:rPr lang="en-US" altLang="en-US" sz="1100" smtClean="0">
                <a:latin typeface="Arial" charset="0"/>
              </a:rPr>
              <a:pPr fontAlgn="base">
                <a:spcBef>
                  <a:spcPct val="0"/>
                </a:spcBef>
                <a:spcAft>
                  <a:spcPct val="0"/>
                </a:spcAft>
                <a:defRPr/>
              </a:pPr>
              <a:t>41</a:t>
            </a:fld>
            <a:endParaRPr lang="en-US" altLang="en-US" sz="110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431800" indent="-431800" eaLnBrk="1" hangingPunct="1">
              <a:spcBef>
                <a:spcPct val="0"/>
              </a:spcBef>
            </a:pPr>
            <a:r>
              <a:rPr lang="en-US" altLang="en-US" dirty="0"/>
              <a:t>Read the example question.</a:t>
            </a:r>
          </a:p>
          <a:p>
            <a:pPr marL="431800" indent="-431800" eaLnBrk="1" hangingPunct="1">
              <a:spcBef>
                <a:spcPct val="0"/>
              </a:spcBef>
            </a:pPr>
            <a:endParaRPr lang="en-US" altLang="en-US" dirty="0"/>
          </a:p>
          <a:p>
            <a:pPr marL="431800" indent="-431800" eaLnBrk="1" hangingPunct="1">
              <a:spcBef>
                <a:spcPct val="0"/>
              </a:spcBef>
            </a:pPr>
            <a:r>
              <a:rPr lang="en-US" altLang="en-US" dirty="0"/>
              <a:t>The answer is shown on the screen.</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76A3B-813C-4E1D-9544-9B5473C6D696}" type="slidenum">
              <a:rPr lang="en-US" altLang="en-US" sz="1100" smtClean="0">
                <a:latin typeface="Arial" charset="0"/>
              </a:rPr>
              <a:pPr fontAlgn="base">
                <a:spcBef>
                  <a:spcPct val="0"/>
                </a:spcBef>
                <a:spcAft>
                  <a:spcPct val="0"/>
                </a:spcAft>
                <a:defRPr/>
              </a:pPr>
              <a:t>42</a:t>
            </a:fld>
            <a:endParaRPr lang="en-US" altLang="en-US" sz="110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431800" eaLnBrk="1" hangingPunct="1">
              <a:spcBef>
                <a:spcPct val="0"/>
              </a:spcBef>
            </a:pPr>
            <a:r>
              <a:rPr lang="en-US" altLang="en-US" dirty="0"/>
              <a:t>Students</a:t>
            </a:r>
            <a:r>
              <a:rPr lang="en-US" altLang="en-US" baseline="0" dirty="0"/>
              <a:t> need additional practice drawing conclusions and making inferences for a fictional text. The next slide provides an example question for the part of the selection shown, four options, and the correct answer.  Read these sentences from “Walden: (Or Life in the Woods).”</a:t>
            </a:r>
            <a:endParaRPr lang="en-US" alt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76A3B-813C-4E1D-9544-9B5473C6D696}" type="slidenum">
              <a:rPr lang="en-US" altLang="en-US" sz="1100" smtClean="0">
                <a:latin typeface="Arial" charset="0"/>
              </a:rPr>
              <a:pPr fontAlgn="base">
                <a:spcBef>
                  <a:spcPct val="0"/>
                </a:spcBef>
                <a:spcAft>
                  <a:spcPct val="0"/>
                </a:spcAft>
                <a:defRPr/>
              </a:pPr>
              <a:t>43</a:t>
            </a:fld>
            <a:endParaRPr lang="en-US" altLang="en-US" sz="110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431800" eaLnBrk="1" hangingPunct="1">
              <a:spcBef>
                <a:spcPct val="0"/>
              </a:spcBef>
            </a:pPr>
            <a:r>
              <a:rPr lang="en-US" altLang="en-US" dirty="0"/>
              <a:t>For this example, a student may</a:t>
            </a:r>
            <a:r>
              <a:rPr lang="en-US" altLang="en-US" baseline="0" dirty="0"/>
              <a:t> use evidence from the text, such as italics and quotation marks, as well as the narrator’s answer, </a:t>
            </a:r>
            <a:r>
              <a:rPr lang="en-US" sz="1200" b="1" dirty="0">
                <a:latin typeface="Calibri" pitchFamily="34" charset="0"/>
              </a:rPr>
              <a:t>I was very sure I liked it passably well</a:t>
            </a:r>
            <a:r>
              <a:rPr lang="en-US" sz="1200" b="0" dirty="0">
                <a:latin typeface="Calibri" pitchFamily="34" charset="0"/>
              </a:rPr>
              <a:t>, to</a:t>
            </a:r>
            <a:r>
              <a:rPr lang="en-US" sz="1200" b="0" baseline="0" dirty="0">
                <a:latin typeface="Calibri" pitchFamily="34" charset="0"/>
              </a:rPr>
              <a:t> draw the correct conclusion about the meaning in these sentences. </a:t>
            </a:r>
          </a:p>
          <a:p>
            <a:pPr marL="0" indent="-431800" eaLnBrk="1" hangingPunct="1">
              <a:spcBef>
                <a:spcPct val="0"/>
              </a:spcBef>
            </a:pPr>
            <a:endParaRPr lang="en-US" altLang="en-US" sz="1200" b="0" baseline="0" dirty="0">
              <a:latin typeface="Calibri" pitchFamily="34" charset="0"/>
            </a:endParaRPr>
          </a:p>
          <a:p>
            <a:pPr marL="0" indent="-431800" eaLnBrk="1" hangingPunct="1">
              <a:spcBef>
                <a:spcPct val="0"/>
              </a:spcBef>
            </a:pPr>
            <a:r>
              <a:rPr lang="en-US" altLang="en-US" sz="1200" b="0" baseline="0" dirty="0">
                <a:latin typeface="Calibri" pitchFamily="34" charset="0"/>
              </a:rPr>
              <a:t>The answer is shown on the screen.</a:t>
            </a:r>
            <a:endParaRPr lang="en-US" alt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76A3B-813C-4E1D-9544-9B5473C6D696}" type="slidenum">
              <a:rPr lang="en-US" altLang="en-US" sz="1100" smtClean="0">
                <a:latin typeface="Arial" charset="0"/>
              </a:rPr>
              <a:pPr fontAlgn="base">
                <a:spcBef>
                  <a:spcPct val="0"/>
                </a:spcBef>
                <a:spcAft>
                  <a:spcPct val="0"/>
                </a:spcAft>
                <a:defRPr/>
              </a:pPr>
              <a:t>44</a:t>
            </a:fld>
            <a:endParaRPr lang="en-US" altLang="en-US" sz="110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This slide</a:t>
            </a:r>
            <a:r>
              <a:rPr lang="en-US" altLang="en-US" baseline="0" dirty="0"/>
              <a:t> contains additional suggestions for practice drawing conclusions and making inferences. </a:t>
            </a:r>
            <a:endParaRPr lang="en-US" altLang="en-US"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1E700-30B5-466C-A94A-07FA0DF2D6E3}" type="slidenum">
              <a:rPr lang="en-US" altLang="en-US" sz="1100" smtClean="0">
                <a:latin typeface="Arial" charset="0"/>
              </a:rPr>
              <a:pPr fontAlgn="base">
                <a:spcBef>
                  <a:spcPct val="0"/>
                </a:spcBef>
                <a:spcAft>
                  <a:spcPct val="0"/>
                </a:spcAft>
                <a:defRPr/>
              </a:pPr>
              <a:t>45</a:t>
            </a:fld>
            <a:endParaRPr lang="en-US" altLang="en-US" sz="110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431800" eaLnBrk="1" hangingPunct="1">
              <a:spcBef>
                <a:spcPct val="0"/>
              </a:spcBef>
            </a:pPr>
            <a:r>
              <a:rPr lang="en-US" altLang="en-US" dirty="0"/>
              <a:t>Data</a:t>
            </a:r>
            <a:r>
              <a:rPr lang="en-US" altLang="en-US" baseline="0" dirty="0"/>
              <a:t> from the 2013-2014 EOC Reading test administration suggest that students need additional practice demonstrating comprehension of fictional texts by using and explaining elements of literature. Student performance was especially weak under SOL 9.4 d) Use literary terms in describing and analyzing selections.</a:t>
            </a:r>
            <a:endParaRPr lang="en-US" alt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29D8A2-BB7E-4709-92FA-15F98886A803}" type="slidenum">
              <a:rPr lang="en-US" altLang="en-US" sz="1100" smtClean="0">
                <a:latin typeface="Arial" charset="0"/>
              </a:rPr>
              <a:pPr fontAlgn="base">
                <a:spcBef>
                  <a:spcPct val="0"/>
                </a:spcBef>
                <a:spcAft>
                  <a:spcPct val="0"/>
                </a:spcAft>
                <a:defRPr/>
              </a:pPr>
              <a:t>46</a:t>
            </a:fld>
            <a:endParaRPr lang="en-US" altLang="en-US" sz="110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 need additional</a:t>
            </a:r>
            <a:r>
              <a:rPr lang="en-US" altLang="en-US" baseline="0" dirty="0"/>
              <a:t> practice explaining the use of figurative language. The next screen presents a question based on this part of the selection, four options, and the correct answer. </a:t>
            </a:r>
          </a:p>
          <a:p>
            <a:pPr eaLnBrk="1" hangingPunct="1">
              <a:spcBef>
                <a:spcPct val="0"/>
              </a:spcBef>
            </a:pPr>
            <a:endParaRPr lang="en-US" altLang="en-US" baseline="0" dirty="0"/>
          </a:p>
          <a:p>
            <a:pPr eaLnBrk="1" hangingPunct="1">
              <a:spcBef>
                <a:spcPct val="0"/>
              </a:spcBef>
            </a:pPr>
            <a:r>
              <a:rPr lang="en-US" altLang="en-US" baseline="0" dirty="0"/>
              <a:t>Read this sentence from “The Morals of Chess.”</a:t>
            </a:r>
            <a:endParaRPr lang="en-US" alt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63F54E-F091-46F5-B909-EE5CEEA3E8C9}" type="slidenum">
              <a:rPr lang="en-US" altLang="en-US" sz="1100" smtClean="0">
                <a:latin typeface="Arial" charset="0"/>
              </a:rPr>
              <a:pPr fontAlgn="base">
                <a:spcBef>
                  <a:spcPct val="0"/>
                </a:spcBef>
                <a:spcAft>
                  <a:spcPct val="0"/>
                </a:spcAft>
                <a:defRPr/>
              </a:pPr>
              <a:t>47</a:t>
            </a:fld>
            <a:endParaRPr lang="en-US" altLang="en-US" sz="110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Read the question on the screen.</a:t>
            </a:r>
          </a:p>
          <a:p>
            <a:pPr eaLnBrk="1" hangingPunct="1">
              <a:spcBef>
                <a:spcPct val="0"/>
              </a:spcBef>
            </a:pPr>
            <a:endParaRPr lang="en-US" altLang="en-US" dirty="0"/>
          </a:p>
          <a:p>
            <a:pPr eaLnBrk="1" hangingPunct="1">
              <a:spcBef>
                <a:spcPct val="0"/>
              </a:spcBef>
            </a:pPr>
            <a:r>
              <a:rPr lang="en-US" altLang="en-US" dirty="0"/>
              <a:t>Notice that this question goes beyond simply identifying the figurative language. For this example, a student would have to determine</a:t>
            </a:r>
            <a:r>
              <a:rPr lang="en-US" altLang="en-US" baseline="0" dirty="0"/>
              <a:t> why the author chose to include this metaphor, perhaps after evaluating the effect of the figurative language. The answer is provided on the screen. </a:t>
            </a:r>
            <a:endParaRPr lang="en-US" alt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63F54E-F091-46F5-B909-EE5CEEA3E8C9}" type="slidenum">
              <a:rPr lang="en-US" altLang="en-US" sz="1100" smtClean="0">
                <a:latin typeface="Arial" charset="0"/>
              </a:rPr>
              <a:pPr fontAlgn="base">
                <a:spcBef>
                  <a:spcPct val="0"/>
                </a:spcBef>
                <a:spcAft>
                  <a:spcPct val="0"/>
                </a:spcAft>
                <a:defRPr/>
              </a:pPr>
              <a:t>48</a:t>
            </a:fld>
            <a:endParaRPr lang="en-US" altLang="en-US" sz="110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This is another</a:t>
            </a:r>
            <a:r>
              <a:rPr lang="en-US" altLang="en-US" baseline="0" dirty="0"/>
              <a:t> example for practicing SOL 9.4d. The answer is provided on the screen. </a:t>
            </a:r>
            <a:endParaRPr lang="en-US" alt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63F54E-F091-46F5-B909-EE5CEEA3E8C9}" type="slidenum">
              <a:rPr lang="en-US" altLang="en-US" sz="1100" smtClean="0">
                <a:latin typeface="Arial" charset="0"/>
              </a:rPr>
              <a:pPr fontAlgn="base">
                <a:spcBef>
                  <a:spcPct val="0"/>
                </a:spcBef>
                <a:spcAft>
                  <a:spcPct val="0"/>
                </a:spcAft>
                <a:defRPr/>
              </a:pPr>
              <a:t>49</a:t>
            </a:fld>
            <a:endParaRPr lang="en-US" altLang="en-US" sz="11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No audio.</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587836-2AA9-4B87-B6AA-8F1A76EE6A92}" type="slidenum">
              <a:rPr lang="en-US" altLang="en-US" sz="1100" smtClean="0">
                <a:latin typeface="Arial" charset="0"/>
              </a:rPr>
              <a:pPr fontAlgn="base">
                <a:spcBef>
                  <a:spcPct val="0"/>
                </a:spcBef>
                <a:spcAft>
                  <a:spcPct val="0"/>
                </a:spcAft>
                <a:defRPr/>
              </a:pPr>
              <a:t>5</a:t>
            </a:fld>
            <a:endParaRPr lang="en-US" altLang="en-US" sz="110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In this example, students would select the examples of personification from the sentence. This example has more than one correct answer.</a:t>
            </a:r>
          </a:p>
          <a:p>
            <a:pPr eaLnBrk="1" hangingPunct="1">
              <a:spcBef>
                <a:spcPct val="0"/>
              </a:spcBef>
            </a:pPr>
            <a:endParaRPr lang="en-US" altLang="en-US" dirty="0"/>
          </a:p>
          <a:p>
            <a:pPr eaLnBrk="1" hangingPunct="1">
              <a:spcBef>
                <a:spcPct val="0"/>
              </a:spcBef>
            </a:pPr>
            <a:r>
              <a:rPr lang="en-US" altLang="en-US" dirty="0"/>
              <a:t>The answers are provided on the screen.</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63F54E-F091-46F5-B909-EE5CEEA3E8C9}" type="slidenum">
              <a:rPr lang="en-US" altLang="en-US" sz="1100" smtClean="0">
                <a:latin typeface="Arial" charset="0"/>
              </a:rPr>
              <a:pPr fontAlgn="base">
                <a:spcBef>
                  <a:spcPct val="0"/>
                </a:spcBef>
                <a:spcAft>
                  <a:spcPct val="0"/>
                </a:spcAft>
                <a:defRPr/>
              </a:pPr>
              <a:t>50</a:t>
            </a:fld>
            <a:endParaRPr lang="en-US" altLang="en-US" sz="110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 need additional</a:t>
            </a:r>
            <a:r>
              <a:rPr lang="en-US" altLang="en-US" baseline="0" dirty="0"/>
              <a:t> practice answering questions about paired selections. For paired selections, students are asked questions about the first selection, then the second selection, and then both selections. This is an example of a question where both selections need to be considered when selecting the correct answer. </a:t>
            </a:r>
          </a:p>
          <a:p>
            <a:pPr eaLnBrk="1" hangingPunct="1">
              <a:spcBef>
                <a:spcPct val="0"/>
              </a:spcBef>
            </a:pPr>
            <a:endParaRPr lang="en-US" altLang="en-US" baseline="0" dirty="0"/>
          </a:p>
          <a:p>
            <a:pPr eaLnBrk="1" hangingPunct="1">
              <a:spcBef>
                <a:spcPct val="0"/>
              </a:spcBef>
            </a:pPr>
            <a:r>
              <a:rPr lang="en-US" altLang="en-US" baseline="0" dirty="0"/>
              <a:t>The answer is shown on the screen.</a:t>
            </a:r>
            <a:endParaRPr lang="en-US" alt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63F54E-F091-46F5-B909-EE5CEEA3E8C9}" type="slidenum">
              <a:rPr lang="en-US" altLang="en-US" sz="1100" smtClean="0">
                <a:latin typeface="Arial" charset="0"/>
              </a:rPr>
              <a:pPr fontAlgn="base">
                <a:spcBef>
                  <a:spcPct val="0"/>
                </a:spcBef>
                <a:spcAft>
                  <a:spcPct val="0"/>
                </a:spcAft>
                <a:defRPr/>
              </a:pPr>
              <a:t>51</a:t>
            </a:fld>
            <a:endParaRPr lang="en-US" altLang="en-US" sz="110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 need additional practice explaining relationships</a:t>
            </a:r>
            <a:r>
              <a:rPr lang="en-US" altLang="en-US" baseline="0" dirty="0"/>
              <a:t> between and among elements of literature. For this example, students would select the words or phrases that best reveal the narrator’s tone. The answers are highlighted on the screen.</a:t>
            </a:r>
            <a:endParaRPr lang="en-US" alt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63F54E-F091-46F5-B909-EE5CEEA3E8C9}" type="slidenum">
              <a:rPr lang="en-US" altLang="en-US" sz="1100" smtClean="0">
                <a:latin typeface="Arial" charset="0"/>
              </a:rPr>
              <a:pPr fontAlgn="base">
                <a:spcBef>
                  <a:spcPct val="0"/>
                </a:spcBef>
                <a:spcAft>
                  <a:spcPct val="0"/>
                </a:spcAft>
                <a:defRPr/>
              </a:pPr>
              <a:t>52</a:t>
            </a:fld>
            <a:endParaRPr lang="en-US" altLang="en-US" sz="110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 need additional practice explaining</a:t>
            </a:r>
            <a:r>
              <a:rPr lang="en-US" altLang="en-US" baseline="0" dirty="0"/>
              <a:t> the relationship between the author’s style and literary effect.</a:t>
            </a:r>
          </a:p>
          <a:p>
            <a:pPr eaLnBrk="1" hangingPunct="1">
              <a:spcBef>
                <a:spcPct val="0"/>
              </a:spcBef>
            </a:pPr>
            <a:endParaRPr lang="en-US" altLang="en-US" baseline="0" dirty="0"/>
          </a:p>
          <a:p>
            <a:pPr eaLnBrk="1" hangingPunct="1">
              <a:spcBef>
                <a:spcPct val="0"/>
              </a:spcBef>
            </a:pPr>
            <a:r>
              <a:rPr lang="en-US" altLang="en-US" baseline="0" dirty="0"/>
              <a:t>This example asks a student to identify what is conveyed by the imagery in stanza three of the poem.</a:t>
            </a:r>
          </a:p>
          <a:p>
            <a:pPr eaLnBrk="1" hangingPunct="1">
              <a:spcBef>
                <a:spcPct val="0"/>
              </a:spcBef>
            </a:pPr>
            <a:endParaRPr lang="en-US" altLang="en-US" baseline="0" dirty="0"/>
          </a:p>
          <a:p>
            <a:pPr eaLnBrk="1" hangingPunct="1">
              <a:spcBef>
                <a:spcPct val="0"/>
              </a:spcBef>
            </a:pPr>
            <a:r>
              <a:rPr lang="en-US" altLang="en-US" baseline="0" dirty="0"/>
              <a:t>The answer is shown on the screen.</a:t>
            </a:r>
            <a:endParaRPr lang="en-US" alt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0D278C-1BB0-421D-AD50-5785FDEC1086}" type="slidenum">
              <a:rPr lang="en-US" altLang="en-US" sz="1100" smtClean="0">
                <a:latin typeface="Arial" charset="0"/>
              </a:rPr>
              <a:pPr fontAlgn="base">
                <a:spcBef>
                  <a:spcPct val="0"/>
                </a:spcBef>
                <a:spcAft>
                  <a:spcPct val="0"/>
                </a:spcAft>
                <a:defRPr/>
              </a:pPr>
              <a:t>53</a:t>
            </a:fld>
            <a:endParaRPr lang="en-US" altLang="en-US" sz="110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aseline="0" dirty="0"/>
              <a:t>This is an additional example for practice with SOL 9.4 h. The question states: Which line does the poet include in order to add contrast to the pastoral setting.</a:t>
            </a:r>
          </a:p>
          <a:p>
            <a:pPr eaLnBrk="1" hangingPunct="1">
              <a:spcBef>
                <a:spcPct val="0"/>
              </a:spcBef>
            </a:pPr>
            <a:endParaRPr lang="en-US" altLang="en-US" baseline="0" dirty="0"/>
          </a:p>
          <a:p>
            <a:pPr eaLnBrk="1" hangingPunct="1">
              <a:spcBef>
                <a:spcPct val="0"/>
              </a:spcBef>
            </a:pPr>
            <a:r>
              <a:rPr lang="en-US" altLang="en-US" baseline="0" dirty="0"/>
              <a:t>The choices are exact lines from the poem. The answer is shown on the screen.</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16D24D-ED4B-464E-BBFA-E33529E6F9AB}" type="slidenum">
              <a:rPr lang="en-US" altLang="en-US" sz="1100" smtClean="0">
                <a:latin typeface="Arial" charset="0"/>
              </a:rPr>
              <a:pPr fontAlgn="base">
                <a:spcBef>
                  <a:spcPct val="0"/>
                </a:spcBef>
                <a:spcAft>
                  <a:spcPct val="0"/>
                </a:spcAft>
                <a:defRPr/>
              </a:pPr>
              <a:t>54</a:t>
            </a:fld>
            <a:endParaRPr lang="en-US" altLang="en-US" sz="110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a:t>
            </a:r>
            <a:r>
              <a:rPr lang="en-US" baseline="0" dirty="0"/>
              <a:t> final standard covered in this presentation is SOL 11.4 g. Students need additional practice explaining how imagery and figures of speech appeal to the reader’s sense and experience. </a:t>
            </a:r>
          </a:p>
          <a:p>
            <a:pPr eaLnBrk="1" hangingPunct="1">
              <a:spcBef>
                <a:spcPct val="0"/>
              </a:spcBef>
            </a:pPr>
            <a:endParaRPr lang="en-US" baseline="0" dirty="0"/>
          </a:p>
          <a:p>
            <a:pPr eaLnBrk="1" hangingPunct="1">
              <a:spcBef>
                <a:spcPct val="0"/>
              </a:spcBef>
            </a:pPr>
            <a:r>
              <a:rPr lang="en-US" baseline="0" dirty="0"/>
              <a:t>In the paragraph from “The Morals of Chess,” which words most appeal to a reader’s sense of vigilance? In this example, the student is asked to select four correct answers. The answers are shown on the screen.</a:t>
            </a: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16D24D-ED4B-464E-BBFA-E33529E6F9AB}" type="slidenum">
              <a:rPr lang="en-US" altLang="en-US" sz="1100" smtClean="0">
                <a:latin typeface="Arial" charset="0"/>
              </a:rPr>
              <a:pPr fontAlgn="base">
                <a:spcBef>
                  <a:spcPct val="0"/>
                </a:spcBef>
                <a:spcAft>
                  <a:spcPct val="0"/>
                </a:spcAft>
                <a:defRPr/>
              </a:pPr>
              <a:t>55</a:t>
            </a:fld>
            <a:endParaRPr lang="en-US" altLang="en-US" sz="110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This slide</a:t>
            </a:r>
            <a:r>
              <a:rPr lang="en-US" altLang="en-US" baseline="0" dirty="0"/>
              <a:t> contains additional suggestions for practice using and explaining elements of literature.</a:t>
            </a:r>
            <a:endParaRPr lang="en-US" altLang="en-US"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1E700-30B5-466C-A94A-07FA0DF2D6E3}" type="slidenum">
              <a:rPr lang="en-US" altLang="en-US" sz="1100" smtClean="0">
                <a:latin typeface="Arial" charset="0"/>
              </a:rPr>
              <a:pPr fontAlgn="base">
                <a:spcBef>
                  <a:spcPct val="0"/>
                </a:spcBef>
                <a:spcAft>
                  <a:spcPct val="0"/>
                </a:spcAft>
                <a:defRPr/>
              </a:pPr>
              <a:t>56</a:t>
            </a:fld>
            <a:endParaRPr lang="en-US" altLang="en-US" sz="110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dirty="0"/>
              <a:t>This concludes the student performance analysis for the EOC Reading tests administered during the spring 2014 test administration.</a:t>
            </a:r>
          </a:p>
          <a:p>
            <a:pPr>
              <a:spcBef>
                <a:spcPts val="0"/>
              </a:spcBef>
              <a:defRPr/>
            </a:pPr>
            <a:endParaRPr lang="en-US" dirty="0"/>
          </a:p>
          <a:p>
            <a:pPr>
              <a:spcBef>
                <a:spcPts val="0"/>
              </a:spcBef>
              <a:defRPr/>
            </a:pPr>
            <a:r>
              <a:rPr lang="en-US" dirty="0"/>
              <a:t>There are practice items available on the Virginia Department of Education Web site which will also help students practice the skills associated with the </a:t>
            </a:r>
            <a:r>
              <a:rPr lang="en-US" i="1" dirty="0"/>
              <a:t>2010 English Standards of Learning</a:t>
            </a:r>
            <a:r>
              <a:rPr lang="en-US" dirty="0"/>
              <a:t>.  The practice items are located at the URL shown on the screen.</a:t>
            </a:r>
          </a:p>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02756" indent="-270291" eaLnBrk="0" hangingPunct="0">
              <a:spcBef>
                <a:spcPct val="30000"/>
              </a:spcBef>
              <a:defRPr sz="1100">
                <a:solidFill>
                  <a:schemeClr val="tx1"/>
                </a:solidFill>
                <a:latin typeface="Calibri" pitchFamily="34" charset="0"/>
              </a:defRPr>
            </a:lvl2pPr>
            <a:lvl3pPr marL="1081164" indent="-216233" eaLnBrk="0" hangingPunct="0">
              <a:spcBef>
                <a:spcPct val="30000"/>
              </a:spcBef>
              <a:defRPr sz="1100">
                <a:solidFill>
                  <a:schemeClr val="tx1"/>
                </a:solidFill>
                <a:latin typeface="Calibri" pitchFamily="34" charset="0"/>
              </a:defRPr>
            </a:lvl3pPr>
            <a:lvl4pPr marL="1513629" indent="-216233" eaLnBrk="0" hangingPunct="0">
              <a:spcBef>
                <a:spcPct val="30000"/>
              </a:spcBef>
              <a:defRPr sz="1100">
                <a:solidFill>
                  <a:schemeClr val="tx1"/>
                </a:solidFill>
                <a:latin typeface="Calibri" pitchFamily="34" charset="0"/>
              </a:defRPr>
            </a:lvl4pPr>
            <a:lvl5pPr marL="1946095" indent="-216233" eaLnBrk="0" hangingPunct="0">
              <a:spcBef>
                <a:spcPct val="30000"/>
              </a:spcBef>
              <a:defRPr sz="1100">
                <a:solidFill>
                  <a:schemeClr val="tx1"/>
                </a:solidFill>
                <a:latin typeface="Calibri" pitchFamily="34" charset="0"/>
              </a:defRPr>
            </a:lvl5pPr>
            <a:lvl6pPr marL="2378560" indent="-216233" eaLnBrk="0" fontAlgn="base" hangingPunct="0">
              <a:spcBef>
                <a:spcPct val="30000"/>
              </a:spcBef>
              <a:spcAft>
                <a:spcPct val="0"/>
              </a:spcAft>
              <a:defRPr sz="1100">
                <a:solidFill>
                  <a:schemeClr val="tx1"/>
                </a:solidFill>
                <a:latin typeface="Calibri" pitchFamily="34" charset="0"/>
              </a:defRPr>
            </a:lvl6pPr>
            <a:lvl7pPr marL="2811026" indent="-216233" eaLnBrk="0" fontAlgn="base" hangingPunct="0">
              <a:spcBef>
                <a:spcPct val="30000"/>
              </a:spcBef>
              <a:spcAft>
                <a:spcPct val="0"/>
              </a:spcAft>
              <a:defRPr sz="1100">
                <a:solidFill>
                  <a:schemeClr val="tx1"/>
                </a:solidFill>
                <a:latin typeface="Calibri" pitchFamily="34" charset="0"/>
              </a:defRPr>
            </a:lvl7pPr>
            <a:lvl8pPr marL="3243491" indent="-216233" eaLnBrk="0" fontAlgn="base" hangingPunct="0">
              <a:spcBef>
                <a:spcPct val="30000"/>
              </a:spcBef>
              <a:spcAft>
                <a:spcPct val="0"/>
              </a:spcAft>
              <a:defRPr sz="1100">
                <a:solidFill>
                  <a:schemeClr val="tx1"/>
                </a:solidFill>
                <a:latin typeface="Calibri" pitchFamily="34" charset="0"/>
              </a:defRPr>
            </a:lvl8pPr>
            <a:lvl9pPr marL="3675957" indent="-216233"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57</a:t>
            </a:fld>
            <a:endParaRPr lang="en-US" altLang="en-US">
              <a:solidFill>
                <a:prstClr val="black"/>
              </a:solidFill>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 audio.</a:t>
            </a:r>
            <a:r>
              <a:rPr lang="en-US" altLang="en-US" baseline="0" dirty="0"/>
              <a:t> </a:t>
            </a: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02756" indent="-270291" eaLnBrk="0" hangingPunct="0">
              <a:spcBef>
                <a:spcPct val="30000"/>
              </a:spcBef>
              <a:defRPr sz="1100">
                <a:solidFill>
                  <a:schemeClr val="tx1"/>
                </a:solidFill>
                <a:latin typeface="Calibri" pitchFamily="34" charset="0"/>
              </a:defRPr>
            </a:lvl2pPr>
            <a:lvl3pPr marL="1081164" indent="-216233" eaLnBrk="0" hangingPunct="0">
              <a:spcBef>
                <a:spcPct val="30000"/>
              </a:spcBef>
              <a:defRPr sz="1100">
                <a:solidFill>
                  <a:schemeClr val="tx1"/>
                </a:solidFill>
                <a:latin typeface="Calibri" pitchFamily="34" charset="0"/>
              </a:defRPr>
            </a:lvl3pPr>
            <a:lvl4pPr marL="1513629" indent="-216233" eaLnBrk="0" hangingPunct="0">
              <a:spcBef>
                <a:spcPct val="30000"/>
              </a:spcBef>
              <a:defRPr sz="1100">
                <a:solidFill>
                  <a:schemeClr val="tx1"/>
                </a:solidFill>
                <a:latin typeface="Calibri" pitchFamily="34" charset="0"/>
              </a:defRPr>
            </a:lvl4pPr>
            <a:lvl5pPr marL="1946095" indent="-216233" eaLnBrk="0" hangingPunct="0">
              <a:spcBef>
                <a:spcPct val="30000"/>
              </a:spcBef>
              <a:defRPr sz="1100">
                <a:solidFill>
                  <a:schemeClr val="tx1"/>
                </a:solidFill>
                <a:latin typeface="Calibri" pitchFamily="34" charset="0"/>
              </a:defRPr>
            </a:lvl5pPr>
            <a:lvl6pPr marL="2378560" indent="-216233" eaLnBrk="0" fontAlgn="base" hangingPunct="0">
              <a:spcBef>
                <a:spcPct val="30000"/>
              </a:spcBef>
              <a:spcAft>
                <a:spcPct val="0"/>
              </a:spcAft>
              <a:defRPr sz="1100">
                <a:solidFill>
                  <a:schemeClr val="tx1"/>
                </a:solidFill>
                <a:latin typeface="Calibri" pitchFamily="34" charset="0"/>
              </a:defRPr>
            </a:lvl6pPr>
            <a:lvl7pPr marL="2811026" indent="-216233" eaLnBrk="0" fontAlgn="base" hangingPunct="0">
              <a:spcBef>
                <a:spcPct val="30000"/>
              </a:spcBef>
              <a:spcAft>
                <a:spcPct val="0"/>
              </a:spcAft>
              <a:defRPr sz="1100">
                <a:solidFill>
                  <a:schemeClr val="tx1"/>
                </a:solidFill>
                <a:latin typeface="Calibri" pitchFamily="34" charset="0"/>
              </a:defRPr>
            </a:lvl7pPr>
            <a:lvl8pPr marL="3243491" indent="-216233" eaLnBrk="0" fontAlgn="base" hangingPunct="0">
              <a:spcBef>
                <a:spcPct val="30000"/>
              </a:spcBef>
              <a:spcAft>
                <a:spcPct val="0"/>
              </a:spcAft>
              <a:defRPr sz="1100">
                <a:solidFill>
                  <a:schemeClr val="tx1"/>
                </a:solidFill>
                <a:latin typeface="Calibri" pitchFamily="34" charset="0"/>
              </a:defRPr>
            </a:lvl8pPr>
            <a:lvl9pPr marL="3675957" indent="-216233"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58</a:t>
            </a:fld>
            <a:endParaRPr lang="en-US" altLang="en-US">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No audio.</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30E95B-879A-476A-AA52-97034ED4BE01}" type="slidenum">
              <a:rPr lang="en-US" altLang="en-US" sz="1100" smtClean="0">
                <a:latin typeface="Arial" charset="0"/>
              </a:rPr>
              <a:pPr fontAlgn="base">
                <a:spcBef>
                  <a:spcPct val="0"/>
                </a:spcBef>
                <a:spcAft>
                  <a:spcPct val="0"/>
                </a:spcAft>
                <a:defRPr/>
              </a:pPr>
              <a:t>6</a:t>
            </a:fld>
            <a:endParaRPr lang="en-US" altLang="en-US" sz="11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marL="0" eaLnBrk="1" fontAlgn="auto" hangingPunct="1">
              <a:spcBef>
                <a:spcPts val="0"/>
              </a:spcBef>
              <a:spcAft>
                <a:spcPts val="0"/>
              </a:spcAft>
              <a:buFont typeface="Arial" charset="0"/>
              <a:buNone/>
              <a:defRPr/>
            </a:pPr>
            <a:r>
              <a:rPr lang="en-US" sz="1200" b="0" dirty="0"/>
              <a:t>Students taking the End-of-Course (EOC) Reading test may encounter more rigorous nonfiction selections. </a:t>
            </a:r>
          </a:p>
          <a:p>
            <a:pPr marL="0" eaLnBrk="1" fontAlgn="auto" hangingPunct="1">
              <a:spcBef>
                <a:spcPts val="0"/>
              </a:spcBef>
              <a:spcAft>
                <a:spcPts val="0"/>
              </a:spcAft>
              <a:buFont typeface="Arial" charset="0"/>
              <a:buNone/>
              <a:defRPr/>
            </a:pPr>
            <a:endParaRPr lang="en-US" sz="1200" b="0" dirty="0"/>
          </a:p>
          <a:p>
            <a:pPr marL="0" eaLnBrk="1" fontAlgn="auto" hangingPunct="1">
              <a:spcBef>
                <a:spcPts val="0"/>
              </a:spcBef>
              <a:spcAft>
                <a:spcPts val="0"/>
              </a:spcAft>
              <a:buFont typeface="Arial" charset="0"/>
              <a:buNone/>
              <a:defRPr/>
            </a:pPr>
            <a:r>
              <a:rPr lang="en-US" sz="1200" b="0" dirty="0"/>
              <a:t>The following selection is</a:t>
            </a:r>
            <a:r>
              <a:rPr lang="en-US" sz="1200" b="0" baseline="0" dirty="0"/>
              <a:t> an excerpt from “</a:t>
            </a:r>
            <a:r>
              <a:rPr lang="en-US" sz="1200" b="0" i="0" baseline="0" dirty="0"/>
              <a:t>Fossils, Rocks, and Time,” a text available from </a:t>
            </a:r>
            <a:r>
              <a:rPr lang="en-US" sz="1200" b="0" i="0" kern="1200" dirty="0">
                <a:solidFill>
                  <a:schemeClr val="tx1"/>
                </a:solidFill>
                <a:latin typeface="+mn-lt"/>
                <a:ea typeface="+mn-ea"/>
                <a:cs typeface="+mn-cs"/>
              </a:rPr>
              <a:t>Florida Center for Instructional Technology (FCIT) at USF</a:t>
            </a:r>
            <a:r>
              <a:rPr lang="en-US" sz="1200" b="0" i="0" baseline="0" dirty="0"/>
              <a:t>. This selection is not meant to suggest that selections on the EOC Reading test are similar in difficulty, style, length, or content. It is used as an example to support questions that appear later in the presentation. </a:t>
            </a:r>
            <a:endParaRPr lang="en-US" sz="1200" b="0" dirty="0"/>
          </a:p>
          <a:p>
            <a:pPr marL="0" eaLnBrk="1" fontAlgn="auto" hangingPunct="1">
              <a:spcBef>
                <a:spcPts val="0"/>
              </a:spcBef>
              <a:spcAft>
                <a:spcPts val="0"/>
              </a:spcAft>
              <a:buFont typeface="Arial" charset="0"/>
              <a:buNone/>
              <a:defRPr/>
            </a:pPr>
            <a:endParaRPr lang="en-US" sz="1200" b="1" dirty="0"/>
          </a:p>
          <a:p>
            <a:pPr eaLnBrk="1" hangingPunct="1">
              <a:spcBef>
                <a:spcPct val="0"/>
              </a:spcBef>
            </a:pPr>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F87C2-F4C4-4797-866E-2BC0E18B15F5}" type="slidenum">
              <a:rPr lang="en-US" altLang="en-US" sz="1100" smtClean="0">
                <a:latin typeface="Arial" charset="0"/>
              </a:rPr>
              <a:pPr fontAlgn="base">
                <a:spcBef>
                  <a:spcPct val="0"/>
                </a:spcBef>
                <a:spcAft>
                  <a:spcPct val="0"/>
                </a:spcAft>
                <a:defRPr/>
              </a:pPr>
              <a:t>7</a:t>
            </a:fld>
            <a:endParaRPr lang="en-US" altLang="en-US" sz="11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Please read the selection, which continues on the following</a:t>
            </a:r>
            <a:r>
              <a:rPr lang="en-US" altLang="en-US" baseline="0" dirty="0"/>
              <a:t> two slides. Clicking the title will take you to the original source of the article, which is an external web page. </a:t>
            </a:r>
            <a:endParaRPr lang="en-US" alt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1AC77D-227C-4F76-B299-EB833584E174}" type="slidenum">
              <a:rPr lang="en-US" altLang="en-US" sz="1100" smtClean="0">
                <a:latin typeface="Arial" charset="0"/>
              </a:rPr>
              <a:pPr fontAlgn="base">
                <a:spcBef>
                  <a:spcPct val="0"/>
                </a:spcBef>
                <a:spcAft>
                  <a:spcPct val="0"/>
                </a:spcAft>
                <a:defRPr/>
              </a:pPr>
              <a:t>8</a:t>
            </a:fld>
            <a:endParaRPr lang="en-US" altLang="en-US" sz="11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No audio.</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8F6F18-C8F6-459E-A253-BF9A177986D2}" type="slidenum">
              <a:rPr lang="en-US" altLang="en-US" sz="1100" smtClean="0">
                <a:latin typeface="Arial" charset="0"/>
              </a:rPr>
              <a:pPr fontAlgn="base">
                <a:spcBef>
                  <a:spcPct val="0"/>
                </a:spcBef>
                <a:spcAft>
                  <a:spcPct val="0"/>
                </a:spcAft>
                <a:defRPr/>
              </a:pPr>
              <a:t>9</a:t>
            </a:fld>
            <a:endParaRPr lang="en-US" altLang="en-US" sz="11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11701D-92B8-468B-AEFA-873906A9C9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57200" y="6324600"/>
            <a:ext cx="457200" cy="365125"/>
          </a:xfrm>
        </p:spPr>
        <p:txBody>
          <a:bodyPr/>
          <a:lstStyle>
            <a:lvl1pPr>
              <a:defRPr/>
            </a:lvl1pPr>
          </a:lstStyle>
          <a:p>
            <a:pPr>
              <a:defRPr/>
            </a:pPr>
            <a:fld id="{6CE36541-A939-4F1A-B3FB-FF4A94093C9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57200" y="6324600"/>
            <a:ext cx="381000" cy="365125"/>
          </a:xfrm>
        </p:spPr>
        <p:txBody>
          <a:bodyPr/>
          <a:lstStyle>
            <a:lvl1pPr>
              <a:defRPr/>
            </a:lvl1pPr>
          </a:lstStyle>
          <a:p>
            <a:pPr>
              <a:defRPr/>
            </a:pPr>
            <a:fld id="{E7E38C94-009C-4887-9AF2-7AFF70AEAC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4BE84C-95D7-41FC-9B09-8EA3793AB9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74666F-D28E-4568-8D14-89C455A37E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D1EF7A-2F59-477C-9AC5-C000CFE620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47B647-E62B-409C-919E-EFBECB852D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324600" y="632460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38200" y="6324600"/>
            <a:ext cx="457200" cy="365125"/>
          </a:xfrm>
        </p:spPr>
        <p:txBody>
          <a:bodyPr/>
          <a:lstStyle>
            <a:lvl1pPr>
              <a:defRPr/>
            </a:lvl1pPr>
          </a:lstStyle>
          <a:p>
            <a:pPr>
              <a:defRPr/>
            </a:pPr>
            <a:fld id="{0E4CC837-F30B-4F58-818B-A69581AE0FE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553200" y="632460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762000" y="6324600"/>
            <a:ext cx="457200" cy="365125"/>
          </a:xfrm>
        </p:spPr>
        <p:txBody>
          <a:bodyPr/>
          <a:lstStyle>
            <a:lvl1pPr>
              <a:defRPr/>
            </a:lvl1pPr>
          </a:lstStyle>
          <a:p>
            <a:pPr>
              <a:defRPr/>
            </a:pPr>
            <a:fld id="{4AD9000A-9D39-4AD8-8BEF-6741CD75DA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57200" y="6324600"/>
            <a:ext cx="457200" cy="365125"/>
          </a:xfrm>
        </p:spPr>
        <p:txBody>
          <a:bodyPr/>
          <a:lstStyle>
            <a:lvl1pPr>
              <a:defRPr/>
            </a:lvl1pPr>
          </a:lstStyle>
          <a:p>
            <a:pPr>
              <a:defRPr/>
            </a:pPr>
            <a:fld id="{2C5ECA66-656D-4EB5-AB8F-A228FB93BF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85800" y="6324600"/>
            <a:ext cx="533400" cy="365125"/>
          </a:xfrm>
        </p:spPr>
        <p:txBody>
          <a:bodyPr/>
          <a:lstStyle>
            <a:lvl1pPr>
              <a:defRPr/>
            </a:lvl1pPr>
          </a:lstStyle>
          <a:p>
            <a:pPr>
              <a:defRPr/>
            </a:pPr>
            <a:fld id="{595E4804-42FA-48B2-BCAD-7326D7ACDB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57200" y="6324600"/>
            <a:ext cx="609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CAB80AC-A730-4492-AED3-3169380EA9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wma"/><Relationship Id="rId7" Type="http://schemas.openxmlformats.org/officeDocument/2006/relationships/image" Target="../media/image1.jpeg"/><Relationship Id="rId2" Type="http://schemas.openxmlformats.org/officeDocument/2006/relationships/audio" Target="file:///C:\Users\pmp42932\AppData\Local\Microsoft\Windows\Temporary%20Internet%20Files\Content.MSO\DF626603.wma" TargetMode="External"/><Relationship Id="rId1" Type="http://schemas.microsoft.com/office/2007/relationships/media" Target="file:///C:\Users\pmp42932\AppData\Local\Microsoft\Windows\Temporary%20Internet%20Files\Content.MSO\DF626603.wma" TargetMode="External"/><Relationship Id="rId6" Type="http://schemas.openxmlformats.org/officeDocument/2006/relationships/notesSlide" Target="../notesSlides/notesSlide1.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audio" Target="../media/media1.wma"/><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0.wma"/><Relationship Id="rId7" Type="http://schemas.openxmlformats.org/officeDocument/2006/relationships/hyperlink" Target="http://etc.usf.edu/lit2go/157/geology-anthology/4774/fossils-rocks-and-time/" TargetMode="External"/><Relationship Id="rId2" Type="http://schemas.microsoft.com/office/2007/relationships/media" Target="../media/media10.wma"/><Relationship Id="rId1" Type="http://schemas.openxmlformats.org/officeDocument/2006/relationships/tags" Target="../tags/tag6.xml"/><Relationship Id="rId6" Type="http://schemas.openxmlformats.org/officeDocument/2006/relationships/image" Target="../media/image1.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audio" Target="../media/media12.wma"/><Relationship Id="rId7" Type="http://schemas.openxmlformats.org/officeDocument/2006/relationships/slide" Target="slide49.xml"/><Relationship Id="rId2" Type="http://schemas.microsoft.com/office/2007/relationships/media" Target="../media/media12.wma"/><Relationship Id="rId1" Type="http://schemas.openxmlformats.org/officeDocument/2006/relationships/tags" Target="../tags/tag7.xml"/><Relationship Id="rId6" Type="http://schemas.openxmlformats.org/officeDocument/2006/relationships/slide" Target="slide53.xml"/><Relationship Id="rId5" Type="http://schemas.openxmlformats.org/officeDocument/2006/relationships/notesSlide" Target="../notesSlides/notesSlide12.xml"/><Relationship Id="rId10" Type="http://schemas.openxmlformats.org/officeDocument/2006/relationships/image" Target="../media/image4.png"/><Relationship Id="rId4" Type="http://schemas.openxmlformats.org/officeDocument/2006/relationships/slideLayout" Target="../slideLayouts/slideLayout2.xml"/><Relationship Id="rId9"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media13.wma"/><Relationship Id="rId7" Type="http://schemas.openxmlformats.org/officeDocument/2006/relationships/slide" Target="slide19.xml"/><Relationship Id="rId2" Type="http://schemas.microsoft.com/office/2007/relationships/media" Target="../media/media13.wma"/><Relationship Id="rId1" Type="http://schemas.openxmlformats.org/officeDocument/2006/relationships/tags" Target="../tags/tag8.xml"/><Relationship Id="rId6" Type="http://schemas.openxmlformats.org/officeDocument/2006/relationships/slide" Target="slide50.xml"/><Relationship Id="rId5" Type="http://schemas.openxmlformats.org/officeDocument/2006/relationships/notesSlide" Target="../notesSlides/notesSlide13.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4.wma"/><Relationship Id="rId7" Type="http://schemas.openxmlformats.org/officeDocument/2006/relationships/slide" Target="slide52.xml"/><Relationship Id="rId2" Type="http://schemas.microsoft.com/office/2007/relationships/media" Target="../media/media14.wma"/><Relationship Id="rId1" Type="http://schemas.openxmlformats.org/officeDocument/2006/relationships/tags" Target="../tags/tag9.xml"/><Relationship Id="rId6" Type="http://schemas.openxmlformats.org/officeDocument/2006/relationships/image" Target="../media/image1.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5.wma"/><Relationship Id="rId7" Type="http://schemas.openxmlformats.org/officeDocument/2006/relationships/slide" Target="slide34.xml"/><Relationship Id="rId2" Type="http://schemas.microsoft.com/office/2007/relationships/media" Target="../media/media15.wma"/><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6.wma"/><Relationship Id="rId7" Type="http://schemas.openxmlformats.org/officeDocument/2006/relationships/slide" Target="slide43.xml"/><Relationship Id="rId2" Type="http://schemas.microsoft.com/office/2007/relationships/media" Target="../media/media16.wma"/><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media18.wma"/><Relationship Id="rId7" Type="http://schemas.openxmlformats.org/officeDocument/2006/relationships/image" Target="../media/image4.png"/><Relationship Id="rId2" Type="http://schemas.microsoft.com/office/2007/relationships/media" Target="../media/media18.wma"/><Relationship Id="rId1" Type="http://schemas.openxmlformats.org/officeDocument/2006/relationships/tags" Target="../tags/tag12.xml"/><Relationship Id="rId6" Type="http://schemas.openxmlformats.org/officeDocument/2006/relationships/image" Target="../media/image1.jpe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9.wma"/><Relationship Id="rId7" Type="http://schemas.openxmlformats.org/officeDocument/2006/relationships/slide" Target="slide13.xml"/><Relationship Id="rId2" Type="http://schemas.microsoft.com/office/2007/relationships/media" Target="../media/media19.wma"/><Relationship Id="rId1" Type="http://schemas.openxmlformats.org/officeDocument/2006/relationships/tags" Target="../tags/tag13.xml"/><Relationship Id="rId6" Type="http://schemas.openxmlformats.org/officeDocument/2006/relationships/image" Target="../media/image1.jpe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media20.wma"/><Relationship Id="rId7" Type="http://schemas.openxmlformats.org/officeDocument/2006/relationships/image" Target="../media/image4.png"/><Relationship Id="rId2" Type="http://schemas.microsoft.com/office/2007/relationships/media" Target="../media/media20.wma"/><Relationship Id="rId1" Type="http://schemas.openxmlformats.org/officeDocument/2006/relationships/tags" Target="../tags/tag14.xml"/><Relationship Id="rId6" Type="http://schemas.openxmlformats.org/officeDocument/2006/relationships/image" Target="../media/image1.jpe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media21.wma"/><Relationship Id="rId7" Type="http://schemas.openxmlformats.org/officeDocument/2006/relationships/image" Target="../media/image4.png"/><Relationship Id="rId2" Type="http://schemas.microsoft.com/office/2007/relationships/media" Target="../media/media21.wma"/><Relationship Id="rId1" Type="http://schemas.openxmlformats.org/officeDocument/2006/relationships/tags" Target="../tags/tag15.xml"/><Relationship Id="rId6" Type="http://schemas.openxmlformats.org/officeDocument/2006/relationships/image" Target="../media/image1.jpe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media22.wma"/><Relationship Id="rId7" Type="http://schemas.openxmlformats.org/officeDocument/2006/relationships/image" Target="../media/image4.png"/><Relationship Id="rId2" Type="http://schemas.microsoft.com/office/2007/relationships/media" Target="../media/media22.wma"/><Relationship Id="rId1" Type="http://schemas.openxmlformats.org/officeDocument/2006/relationships/tags" Target="../tags/tag16.xml"/><Relationship Id="rId6" Type="http://schemas.openxmlformats.org/officeDocument/2006/relationships/image" Target="../media/image1.jpe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media23.wma"/><Relationship Id="rId7" Type="http://schemas.openxmlformats.org/officeDocument/2006/relationships/image" Target="../media/image4.png"/><Relationship Id="rId2" Type="http://schemas.microsoft.com/office/2007/relationships/media" Target="../media/media23.wma"/><Relationship Id="rId1" Type="http://schemas.openxmlformats.org/officeDocument/2006/relationships/tags" Target="../tags/tag17.xml"/><Relationship Id="rId6" Type="http://schemas.openxmlformats.org/officeDocument/2006/relationships/image" Target="../media/image1.jpe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media24.wma"/><Relationship Id="rId7" Type="http://schemas.openxmlformats.org/officeDocument/2006/relationships/image" Target="../media/image4.png"/><Relationship Id="rId2" Type="http://schemas.microsoft.com/office/2007/relationships/media" Target="../media/media24.wma"/><Relationship Id="rId1" Type="http://schemas.openxmlformats.org/officeDocument/2006/relationships/tags" Target="../tags/tag18.xml"/><Relationship Id="rId6" Type="http://schemas.openxmlformats.org/officeDocument/2006/relationships/image" Target="../media/image1.jpe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6.wma"/><Relationship Id="rId7" Type="http://schemas.openxmlformats.org/officeDocument/2006/relationships/slide" Target="slide8.xml"/><Relationship Id="rId2" Type="http://schemas.microsoft.com/office/2007/relationships/media" Target="../media/media26.wma"/><Relationship Id="rId1" Type="http://schemas.openxmlformats.org/officeDocument/2006/relationships/tags" Target="../tags/tag19.xml"/><Relationship Id="rId6" Type="http://schemas.openxmlformats.org/officeDocument/2006/relationships/image" Target="../media/image1.jpe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media27.wma"/><Relationship Id="rId7" Type="http://schemas.openxmlformats.org/officeDocument/2006/relationships/image" Target="../media/image4.png"/><Relationship Id="rId2" Type="http://schemas.microsoft.com/office/2007/relationships/media" Target="../media/media27.wma"/><Relationship Id="rId1" Type="http://schemas.openxmlformats.org/officeDocument/2006/relationships/tags" Target="../tags/tag20.xml"/><Relationship Id="rId6" Type="http://schemas.openxmlformats.org/officeDocument/2006/relationships/image" Target="../media/image1.jpe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8.wma"/><Relationship Id="rId7" Type="http://schemas.openxmlformats.org/officeDocument/2006/relationships/slide" Target="slide5.xml"/><Relationship Id="rId2" Type="http://schemas.microsoft.com/office/2007/relationships/media" Target="../media/media28.wma"/><Relationship Id="rId1" Type="http://schemas.openxmlformats.org/officeDocument/2006/relationships/tags" Target="../tags/tag21.xml"/><Relationship Id="rId6" Type="http://schemas.openxmlformats.org/officeDocument/2006/relationships/image" Target="../media/image1.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media29.wma"/><Relationship Id="rId7" Type="http://schemas.openxmlformats.org/officeDocument/2006/relationships/image" Target="../media/image4.png"/><Relationship Id="rId2" Type="http://schemas.microsoft.com/office/2007/relationships/media" Target="../media/media29.wma"/><Relationship Id="rId1" Type="http://schemas.openxmlformats.org/officeDocument/2006/relationships/tags" Target="../tags/tag22.xml"/><Relationship Id="rId6" Type="http://schemas.openxmlformats.org/officeDocument/2006/relationships/image" Target="../media/image1.jpe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audio" Target="../media/media30.wma"/><Relationship Id="rId7" Type="http://schemas.openxmlformats.org/officeDocument/2006/relationships/image" Target="../media/image4.png"/><Relationship Id="rId2" Type="http://schemas.microsoft.com/office/2007/relationships/media" Target="../media/media30.wma"/><Relationship Id="rId1" Type="http://schemas.openxmlformats.org/officeDocument/2006/relationships/tags" Target="../tags/tag23.xml"/><Relationship Id="rId6" Type="http://schemas.openxmlformats.org/officeDocument/2006/relationships/image" Target="../media/image1.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media31.wma"/><Relationship Id="rId7" Type="http://schemas.openxmlformats.org/officeDocument/2006/relationships/image" Target="../media/image4.png"/><Relationship Id="rId2" Type="http://schemas.microsoft.com/office/2007/relationships/media" Target="../media/media31.wma"/><Relationship Id="rId1" Type="http://schemas.openxmlformats.org/officeDocument/2006/relationships/tags" Target="../tags/tag24.xml"/><Relationship Id="rId6" Type="http://schemas.openxmlformats.org/officeDocument/2006/relationships/image" Target="../media/image1.jpeg"/><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media32.wma"/><Relationship Id="rId7" Type="http://schemas.openxmlformats.org/officeDocument/2006/relationships/image" Target="../media/image4.png"/><Relationship Id="rId2" Type="http://schemas.microsoft.com/office/2007/relationships/media" Target="../media/media32.wma"/><Relationship Id="rId1" Type="http://schemas.openxmlformats.org/officeDocument/2006/relationships/tags" Target="../tags/tag25.xml"/><Relationship Id="rId6" Type="http://schemas.openxmlformats.org/officeDocument/2006/relationships/image" Target="../media/image1.jpe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media33.wma"/><Relationship Id="rId7" Type="http://schemas.openxmlformats.org/officeDocument/2006/relationships/image" Target="../media/image4.png"/><Relationship Id="rId2" Type="http://schemas.microsoft.com/office/2007/relationships/media" Target="../media/media33.wma"/><Relationship Id="rId1" Type="http://schemas.openxmlformats.org/officeDocument/2006/relationships/tags" Target="../tags/tag26.xml"/><Relationship Id="rId6" Type="http://schemas.openxmlformats.org/officeDocument/2006/relationships/image" Target="../media/image1.jpe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34.wma"/><Relationship Id="rId7" Type="http://schemas.openxmlformats.org/officeDocument/2006/relationships/slide" Target="slide15.xml"/><Relationship Id="rId2" Type="http://schemas.microsoft.com/office/2007/relationships/media" Target="../media/media34.wma"/><Relationship Id="rId1" Type="http://schemas.openxmlformats.org/officeDocument/2006/relationships/tags" Target="../tags/tag27.xml"/><Relationship Id="rId6" Type="http://schemas.openxmlformats.org/officeDocument/2006/relationships/image" Target="../media/image1.jpe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media35.wma"/><Relationship Id="rId7" Type="http://schemas.openxmlformats.org/officeDocument/2006/relationships/image" Target="../media/image4.png"/><Relationship Id="rId2" Type="http://schemas.microsoft.com/office/2007/relationships/media" Target="../media/media35.wma"/><Relationship Id="rId1" Type="http://schemas.openxmlformats.org/officeDocument/2006/relationships/tags" Target="../tags/tag28.xml"/><Relationship Id="rId6" Type="http://schemas.openxmlformats.org/officeDocument/2006/relationships/image" Target="../media/image1.jpeg"/><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media36.wma"/><Relationship Id="rId7" Type="http://schemas.openxmlformats.org/officeDocument/2006/relationships/image" Target="../media/image4.png"/><Relationship Id="rId2" Type="http://schemas.microsoft.com/office/2007/relationships/media" Target="../media/media36.wma"/><Relationship Id="rId1" Type="http://schemas.openxmlformats.org/officeDocument/2006/relationships/tags" Target="../tags/tag29.xml"/><Relationship Id="rId6" Type="http://schemas.openxmlformats.org/officeDocument/2006/relationships/image" Target="../media/image1.jpe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ma"/><Relationship Id="rId1" Type="http://schemas.microsoft.com/office/2007/relationships/media" Target="../media/media37.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8.wma"/><Relationship Id="rId1" Type="http://schemas.microsoft.com/office/2007/relationships/media" Target="../media/media38.wma"/><Relationship Id="rId6" Type="http://schemas.openxmlformats.org/officeDocument/2006/relationships/slide" Target="slide8.xml"/><Relationship Id="rId5" Type="http://schemas.openxmlformats.org/officeDocument/2006/relationships/image" Target="../media/image1.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audio" Target="../media/media39.wma"/><Relationship Id="rId7" Type="http://schemas.openxmlformats.org/officeDocument/2006/relationships/image" Target="../media/image4.png"/><Relationship Id="rId2" Type="http://schemas.microsoft.com/office/2007/relationships/media" Target="../media/media39.wma"/><Relationship Id="rId1" Type="http://schemas.openxmlformats.org/officeDocument/2006/relationships/tags" Target="../tags/tag30.xml"/><Relationship Id="rId6" Type="http://schemas.openxmlformats.org/officeDocument/2006/relationships/image" Target="../media/image1.jpeg"/><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media4.wma"/><Relationship Id="rId7" Type="http://schemas.openxmlformats.org/officeDocument/2006/relationships/slide" Target="slide18.xml"/><Relationship Id="rId2" Type="http://schemas.microsoft.com/office/2007/relationships/media" Target="../media/media4.wma"/><Relationship Id="rId1" Type="http://schemas.openxmlformats.org/officeDocument/2006/relationships/tags" Target="../tags/tag1.xml"/><Relationship Id="rId6" Type="http://schemas.openxmlformats.org/officeDocument/2006/relationships/slide" Target="slide47.xml"/><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40.wma"/><Relationship Id="rId7" Type="http://schemas.openxmlformats.org/officeDocument/2006/relationships/slide" Target="slide8.xml"/><Relationship Id="rId2" Type="http://schemas.microsoft.com/office/2007/relationships/media" Target="../media/media40.wma"/><Relationship Id="rId1" Type="http://schemas.openxmlformats.org/officeDocument/2006/relationships/tags" Target="../tags/tag31.xml"/><Relationship Id="rId6" Type="http://schemas.openxmlformats.org/officeDocument/2006/relationships/image" Target="../media/image1.jpeg"/><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1.wma"/><Relationship Id="rId1" Type="http://schemas.microsoft.com/office/2007/relationships/media" Target="../media/media41.wma"/><Relationship Id="rId6" Type="http://schemas.openxmlformats.org/officeDocument/2006/relationships/slide" Target="slide6.xml"/><Relationship Id="rId5" Type="http://schemas.openxmlformats.org/officeDocument/2006/relationships/image" Target="../media/image1.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audio" Target="../media/media42.wma"/><Relationship Id="rId7" Type="http://schemas.openxmlformats.org/officeDocument/2006/relationships/image" Target="../media/image4.png"/><Relationship Id="rId2" Type="http://schemas.microsoft.com/office/2007/relationships/media" Target="../media/media42.wma"/><Relationship Id="rId1" Type="http://schemas.openxmlformats.org/officeDocument/2006/relationships/tags" Target="../tags/tag32.xml"/><Relationship Id="rId6" Type="http://schemas.openxmlformats.org/officeDocument/2006/relationships/image" Target="../media/image1.jpeg"/><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3.wma"/><Relationship Id="rId1" Type="http://schemas.microsoft.com/office/2007/relationships/media" Target="../media/media43.wma"/><Relationship Id="rId6" Type="http://schemas.openxmlformats.org/officeDocument/2006/relationships/slide" Target="slide16.xml"/><Relationship Id="rId5" Type="http://schemas.openxmlformats.org/officeDocument/2006/relationships/image" Target="../media/image1.jpe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audio" Target="../media/media44.wma"/><Relationship Id="rId7" Type="http://schemas.openxmlformats.org/officeDocument/2006/relationships/image" Target="../media/image4.png"/><Relationship Id="rId2" Type="http://schemas.microsoft.com/office/2007/relationships/media" Target="../media/media44.wma"/><Relationship Id="rId1" Type="http://schemas.openxmlformats.org/officeDocument/2006/relationships/tags" Target="../tags/tag33.xml"/><Relationship Id="rId6" Type="http://schemas.openxmlformats.org/officeDocument/2006/relationships/image" Target="../media/image1.jpeg"/><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media45.wma"/><Relationship Id="rId7" Type="http://schemas.openxmlformats.org/officeDocument/2006/relationships/image" Target="../media/image4.png"/><Relationship Id="rId2" Type="http://schemas.microsoft.com/office/2007/relationships/media" Target="../media/media45.wma"/><Relationship Id="rId1" Type="http://schemas.openxmlformats.org/officeDocument/2006/relationships/tags" Target="../tags/tag34.xml"/><Relationship Id="rId6" Type="http://schemas.openxmlformats.org/officeDocument/2006/relationships/image" Target="../media/image1.jpeg"/><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6.wma"/><Relationship Id="rId1" Type="http://schemas.microsoft.com/office/2007/relationships/media" Target="../media/media46.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7.wma"/><Relationship Id="rId1" Type="http://schemas.microsoft.com/office/2007/relationships/media" Target="../media/media47.wma"/><Relationship Id="rId6" Type="http://schemas.openxmlformats.org/officeDocument/2006/relationships/image" Target="../media/image1.jpeg"/><Relationship Id="rId5" Type="http://schemas.openxmlformats.org/officeDocument/2006/relationships/slide" Target="slide4.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audio" Target="../media/media48.wma"/><Relationship Id="rId7" Type="http://schemas.openxmlformats.org/officeDocument/2006/relationships/image" Target="../media/image4.png"/><Relationship Id="rId2" Type="http://schemas.microsoft.com/office/2007/relationships/media" Target="../media/media48.wma"/><Relationship Id="rId1" Type="http://schemas.openxmlformats.org/officeDocument/2006/relationships/tags" Target="../tags/tag35.xml"/><Relationship Id="rId6" Type="http://schemas.openxmlformats.org/officeDocument/2006/relationships/image" Target="../media/image1.jpeg"/><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49.wma"/><Relationship Id="rId7" Type="http://schemas.openxmlformats.org/officeDocument/2006/relationships/image" Target="../media/image1.jpeg"/><Relationship Id="rId2" Type="http://schemas.microsoft.com/office/2007/relationships/media" Target="../media/media49.wma"/><Relationship Id="rId1" Type="http://schemas.openxmlformats.org/officeDocument/2006/relationships/tags" Target="../tags/tag36.xml"/><Relationship Id="rId6" Type="http://schemas.openxmlformats.org/officeDocument/2006/relationships/slide" Target="slide12.xml"/><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audio" Target="../media/media5.wma"/><Relationship Id="rId7" Type="http://schemas.openxmlformats.org/officeDocument/2006/relationships/slide" Target="slide28.xml"/><Relationship Id="rId2" Type="http://schemas.microsoft.com/office/2007/relationships/media" Target="../media/media5.wma"/><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0.wma"/><Relationship Id="rId7" Type="http://schemas.openxmlformats.org/officeDocument/2006/relationships/image" Target="../media/image1.jpeg"/><Relationship Id="rId2" Type="http://schemas.microsoft.com/office/2007/relationships/media" Target="../media/media50.wma"/><Relationship Id="rId1" Type="http://schemas.openxmlformats.org/officeDocument/2006/relationships/tags" Target="../tags/tag37.xml"/><Relationship Id="rId6" Type="http://schemas.openxmlformats.org/officeDocument/2006/relationships/slide" Target="slide13.xml"/><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media51.wma"/><Relationship Id="rId7" Type="http://schemas.openxmlformats.org/officeDocument/2006/relationships/image" Target="../media/image4.png"/><Relationship Id="rId2" Type="http://schemas.microsoft.com/office/2007/relationships/media" Target="../media/media51.wma"/><Relationship Id="rId1" Type="http://schemas.openxmlformats.org/officeDocument/2006/relationships/tags" Target="../tags/tag38.xml"/><Relationship Id="rId6" Type="http://schemas.openxmlformats.org/officeDocument/2006/relationships/image" Target="../media/image1.jpeg"/><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2.wma"/><Relationship Id="rId7" Type="http://schemas.openxmlformats.org/officeDocument/2006/relationships/image" Target="../media/image1.jpeg"/><Relationship Id="rId2" Type="http://schemas.microsoft.com/office/2007/relationships/media" Target="../media/media52.wma"/><Relationship Id="rId1" Type="http://schemas.openxmlformats.org/officeDocument/2006/relationships/tags" Target="../tags/tag39.xml"/><Relationship Id="rId6" Type="http://schemas.openxmlformats.org/officeDocument/2006/relationships/slide" Target="slide14.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3.wma"/><Relationship Id="rId7" Type="http://schemas.openxmlformats.org/officeDocument/2006/relationships/image" Target="../media/image1.jpeg"/><Relationship Id="rId2" Type="http://schemas.microsoft.com/office/2007/relationships/media" Target="../media/media53.wma"/><Relationship Id="rId1" Type="http://schemas.openxmlformats.org/officeDocument/2006/relationships/tags" Target="../tags/tag40.xml"/><Relationship Id="rId6" Type="http://schemas.openxmlformats.org/officeDocument/2006/relationships/slide" Target="slide12.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4.wma"/><Relationship Id="rId7" Type="http://schemas.openxmlformats.org/officeDocument/2006/relationships/slide" Target="slide12.xml"/><Relationship Id="rId2" Type="http://schemas.microsoft.com/office/2007/relationships/media" Target="../media/media54.wma"/><Relationship Id="rId1" Type="http://schemas.openxmlformats.org/officeDocument/2006/relationships/tags" Target="../tags/tag41.xml"/><Relationship Id="rId6" Type="http://schemas.openxmlformats.org/officeDocument/2006/relationships/image" Target="../media/image1.jpeg"/><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5.wma"/><Relationship Id="rId7" Type="http://schemas.openxmlformats.org/officeDocument/2006/relationships/slide" Target="slide5.xml"/><Relationship Id="rId2" Type="http://schemas.microsoft.com/office/2007/relationships/media" Target="../media/media55.wma"/><Relationship Id="rId1" Type="http://schemas.openxmlformats.org/officeDocument/2006/relationships/tags" Target="../tags/tag42.xml"/><Relationship Id="rId6" Type="http://schemas.openxmlformats.org/officeDocument/2006/relationships/image" Target="../media/image1.jpeg"/><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audio" Target="../media/media56.wma"/><Relationship Id="rId7" Type="http://schemas.openxmlformats.org/officeDocument/2006/relationships/image" Target="../media/image4.png"/><Relationship Id="rId2" Type="http://schemas.microsoft.com/office/2007/relationships/media" Target="../media/media56.wma"/><Relationship Id="rId1" Type="http://schemas.openxmlformats.org/officeDocument/2006/relationships/tags" Target="../tags/tag43.xml"/><Relationship Id="rId6" Type="http://schemas.openxmlformats.org/officeDocument/2006/relationships/image" Target="../media/image1.jpeg"/><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7.wma"/><Relationship Id="rId1" Type="http://schemas.microsoft.com/office/2007/relationships/media" Target="../media/media57.wma"/><Relationship Id="rId6" Type="http://schemas.openxmlformats.org/officeDocument/2006/relationships/image" Target="../media/image1.jpeg"/><Relationship Id="rId5" Type="http://schemas.openxmlformats.org/officeDocument/2006/relationships/hyperlink" Target="https://www.doe.virginia.gov/teaching-learning-assessment/student-assessment/sol-practice-items-all-subjects" TargetMode="External"/><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audio" Target="../media/media58.wma"/><Relationship Id="rId1" Type="http://schemas.microsoft.com/office/2007/relationships/media" Target="../media/media58.wma"/><Relationship Id="rId6" Type="http://schemas.openxmlformats.org/officeDocument/2006/relationships/hyperlink" Target="mailto:Tracy.Robertson@doe.virginia.gov" TargetMode="External"/><Relationship Id="rId5" Type="http://schemas.openxmlformats.org/officeDocument/2006/relationships/hyperlink" Target="mailto:student-assessment@doe.virginia.gov" TargetMode="External"/><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6.wma"/><Relationship Id="rId7" Type="http://schemas.openxmlformats.org/officeDocument/2006/relationships/slide" Target="slide41.xml"/><Relationship Id="rId2" Type="http://schemas.microsoft.com/office/2007/relationships/media" Target="../media/media6.wma"/><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audio" Target="../media/media8.wma"/><Relationship Id="rId7" Type="http://schemas.openxmlformats.org/officeDocument/2006/relationships/slide" Target="slide26.xml"/><Relationship Id="rId2" Type="http://schemas.microsoft.com/office/2007/relationships/media" Target="../media/media8.wma"/><Relationship Id="rId1" Type="http://schemas.openxmlformats.org/officeDocument/2006/relationships/tags" Target="../tags/tag4.xml"/><Relationship Id="rId6" Type="http://schemas.openxmlformats.org/officeDocument/2006/relationships/hyperlink" Target="http://etc.usf.edu/lit2go/157/geology-anthology/4774/fossils-rocks-and-time/" TargetMode="External"/><Relationship Id="rId11" Type="http://schemas.openxmlformats.org/officeDocument/2006/relationships/image" Target="../media/image4.png"/><Relationship Id="rId5" Type="http://schemas.openxmlformats.org/officeDocument/2006/relationships/notesSlide" Target="../notesSlides/notesSlide8.xml"/><Relationship Id="rId10" Type="http://schemas.openxmlformats.org/officeDocument/2006/relationships/image" Target="../media/image1.jpeg"/><Relationship Id="rId4" Type="http://schemas.openxmlformats.org/officeDocument/2006/relationships/slideLayout" Target="../slideLayouts/slideLayout2.xml"/><Relationship Id="rId9" Type="http://schemas.openxmlformats.org/officeDocument/2006/relationships/slide" Target="slide40.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4.png"/><Relationship Id="rId2" Type="http://schemas.microsoft.com/office/2007/relationships/media" Target="../media/media9.wma"/><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7"/>
          <p:cNvSpPr txBox="1">
            <a:spLocks noChangeArrowheads="1"/>
          </p:cNvSpPr>
          <p:nvPr/>
        </p:nvSpPr>
        <p:spPr bwMode="auto">
          <a:xfrm>
            <a:off x="228600" y="990600"/>
            <a:ext cx="8991600" cy="584200"/>
          </a:xfrm>
          <a:prstGeom prst="rect">
            <a:avLst/>
          </a:prstGeom>
          <a:noFill/>
          <a:ln w="9525">
            <a:noFill/>
            <a:miter lim="800000"/>
            <a:headEnd/>
            <a:tailEnd/>
          </a:ln>
        </p:spPr>
        <p:txBody>
          <a:bodyPr>
            <a:spAutoFit/>
          </a:bodyPr>
          <a:lstStyle/>
          <a:p>
            <a:pPr algn="ctr"/>
            <a:r>
              <a:rPr lang="en-US" altLang="en-US" sz="3200" b="1" dirty="0">
                <a:solidFill>
                  <a:srgbClr val="002060"/>
                </a:solidFill>
              </a:rPr>
              <a:t>Spring 2014 Student Performance Analysis</a:t>
            </a:r>
          </a:p>
        </p:txBody>
      </p:sp>
      <p:sp>
        <p:nvSpPr>
          <p:cNvPr id="2051" name="TextBox 18"/>
          <p:cNvSpPr txBox="1">
            <a:spLocks noChangeArrowheads="1"/>
          </p:cNvSpPr>
          <p:nvPr/>
        </p:nvSpPr>
        <p:spPr bwMode="auto">
          <a:xfrm>
            <a:off x="1828800" y="1752600"/>
            <a:ext cx="5486400" cy="954107"/>
          </a:xfrm>
          <a:prstGeom prst="rect">
            <a:avLst/>
          </a:prstGeom>
          <a:noFill/>
          <a:ln w="9525">
            <a:noFill/>
            <a:miter lim="800000"/>
            <a:headEnd/>
            <a:tailEnd/>
          </a:ln>
        </p:spPr>
        <p:txBody>
          <a:bodyPr wrap="square">
            <a:spAutoFit/>
          </a:bodyPr>
          <a:lstStyle/>
          <a:p>
            <a:pPr algn="ctr"/>
            <a:r>
              <a:rPr lang="en-US" altLang="en-US" sz="2800" b="1" dirty="0">
                <a:solidFill>
                  <a:srgbClr val="7030A0"/>
                </a:solidFill>
              </a:rPr>
              <a:t>End-of-Course Reading</a:t>
            </a:r>
          </a:p>
          <a:p>
            <a:pPr algn="ctr"/>
            <a:r>
              <a:rPr lang="en-US" altLang="en-US" sz="2800" b="1" dirty="0">
                <a:solidFill>
                  <a:srgbClr val="7030A0"/>
                </a:solidFill>
              </a:rPr>
              <a:t>Standards of Learning Test</a:t>
            </a:r>
          </a:p>
        </p:txBody>
      </p:sp>
      <p:sp>
        <p:nvSpPr>
          <p:cNvPr id="6" name="Slide Number Placeholder 5"/>
          <p:cNvSpPr>
            <a:spLocks noGrp="1"/>
          </p:cNvSpPr>
          <p:nvPr>
            <p:ph type="sldNum" sz="quarter" idx="12"/>
          </p:nvPr>
        </p:nvSpPr>
        <p:spPr/>
        <p:txBody>
          <a:bodyPr/>
          <a:lstStyle/>
          <a:p>
            <a:pPr>
              <a:defRPr/>
            </a:pPr>
            <a:fld id="{FEC9AF8C-8BC1-4D7C-904F-3C0F4424A59F}" type="slidenum">
              <a:rPr lang="en-US"/>
              <a:pPr>
                <a:defRPr/>
              </a:pPr>
              <a:t>1</a:t>
            </a:fld>
            <a:endParaRPr lang="en-US"/>
          </a:p>
        </p:txBody>
      </p:sp>
      <p:sp>
        <p:nvSpPr>
          <p:cNvPr id="2054" name="TextBox 9"/>
          <p:cNvSpPr txBox="1">
            <a:spLocks noChangeArrowheads="1"/>
          </p:cNvSpPr>
          <p:nvPr/>
        </p:nvSpPr>
        <p:spPr bwMode="auto">
          <a:xfrm>
            <a:off x="457200" y="5410200"/>
            <a:ext cx="5029200" cy="646113"/>
          </a:xfrm>
          <a:prstGeom prst="rect">
            <a:avLst/>
          </a:prstGeom>
          <a:noFill/>
          <a:ln w="9525">
            <a:noFill/>
            <a:miter lim="800000"/>
            <a:headEnd/>
            <a:tailEnd/>
          </a:ln>
        </p:spPr>
        <p:txBody>
          <a:bodyPr>
            <a:spAutoFit/>
          </a:bodyPr>
          <a:lstStyle/>
          <a:p>
            <a:r>
              <a:rPr lang="en-US" altLang="en-US" b="1" dirty="0">
                <a:solidFill>
                  <a:srgbClr val="7030A0"/>
                </a:solidFill>
              </a:rPr>
              <a:t>Presentation may be paused and resumed using the arrow keys or the mouse.</a:t>
            </a:r>
          </a:p>
        </p:txBody>
      </p:sp>
      <p:pic>
        <p:nvPicPr>
          <p:cNvPr id="205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907338" y="5943600"/>
            <a:ext cx="1008062" cy="685800"/>
          </a:xfrm>
          <a:prstGeom prst="rect">
            <a:avLst/>
          </a:prstGeom>
          <a:noFill/>
          <a:ln w="9525">
            <a:noFill/>
            <a:miter lim="800000"/>
            <a:headEnd/>
            <a:tailEnd/>
          </a:ln>
        </p:spPr>
      </p:pic>
      <p:pic>
        <p:nvPicPr>
          <p:cNvPr id="2057" name="Picture 2"/>
          <p:cNvPicPr>
            <a:picLocks noChangeAspect="1" noChangeArrowheads="1"/>
          </p:cNvPicPr>
          <p:nvPr/>
        </p:nvPicPr>
        <p:blipFill>
          <a:blip r:embed="rId8" cstate="print"/>
          <a:srcRect/>
          <a:stretch>
            <a:fillRect/>
          </a:stretch>
        </p:blipFill>
        <p:spPr bwMode="auto">
          <a:xfrm>
            <a:off x="2182019" y="3048000"/>
            <a:ext cx="4779963" cy="2293938"/>
          </a:xfrm>
          <a:prstGeom prst="rect">
            <a:avLst/>
          </a:prstGeom>
          <a:noFill/>
          <a:ln w="9525">
            <a:noFill/>
            <a:miter lim="800000"/>
            <a:headEnd/>
            <a:tailEnd/>
          </a:ln>
        </p:spPr>
      </p:pic>
      <p:pic>
        <p:nvPicPr>
          <p:cNvPr id="7" name="DF626603.wm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9" cstate="print"/>
          <a:srcRect/>
          <a:stretch>
            <a:fillRect/>
          </a:stretch>
        </p:blipFill>
        <p:spPr bwMode="auto">
          <a:xfrm>
            <a:off x="8382000" y="6096000"/>
            <a:ext cx="609600" cy="609600"/>
          </a:xfrm>
          <a:prstGeom prst="rect">
            <a:avLst/>
          </a:prstGeom>
          <a:noFill/>
          <a:ln w="9525">
            <a:noFill/>
            <a:miter lim="800000"/>
            <a:headEnd/>
            <a:tailEnd/>
          </a:ln>
        </p:spPr>
      </p:pic>
      <p:cxnSp>
        <p:nvCxnSpPr>
          <p:cNvPr id="11" name="Straight Connector 10"/>
          <p:cNvCxnSpPr/>
          <p:nvPr/>
        </p:nvCxnSpPr>
        <p:spPr>
          <a:xfrm>
            <a:off x="0" y="4572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0" y="6251286"/>
            <a:ext cx="73914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8" name="Audio 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cstate="print"/>
          <a:stretch>
            <a:fillRect/>
          </a:stretch>
        </p:blipFill>
        <p:spPr>
          <a:xfrm>
            <a:off x="8382000" y="6096000"/>
            <a:ext cx="609600" cy="609600"/>
          </a:xfrm>
          <a:prstGeom prst="rect">
            <a:avLst/>
          </a:prstGeom>
        </p:spPr>
      </p:pic>
    </p:spTree>
  </p:cSld>
  <p:clrMapOvr>
    <a:masterClrMapping/>
  </p:clrMapOvr>
  <p:transition advTm="1023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audio isNarration="1">
              <p:cMediaNode vol="80000" showWhenStopped="0">
                <p:cTn id="8"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2"/>
          <p:cNvSpPr>
            <a:spLocks noGrp="1"/>
          </p:cNvSpPr>
          <p:nvPr>
            <p:ph idx="1"/>
          </p:nvPr>
        </p:nvSpPr>
        <p:spPr>
          <a:xfrm>
            <a:off x="152400" y="990600"/>
            <a:ext cx="8839200" cy="4953000"/>
          </a:xfrm>
        </p:spPr>
        <p:txBody>
          <a:bodyPr/>
          <a:lstStyle/>
          <a:p>
            <a:pPr indent="0">
              <a:buFont typeface="Arial" charset="0"/>
              <a:buNone/>
            </a:pPr>
            <a:r>
              <a:rPr lang="en-US" sz="2400" b="1" dirty="0"/>
              <a:t>We study Earth’s history by studying the record of past events that is preserved in the rocks. The layers of the rocks are the pages in our history book. Most of the rocks exposed at the surface of Earth are sedimentary—formed from particles of older rocks that have been broken apart by water or wind. The gravel, sand, and mud settle to the bottom in rivers, lakes, and oceans. These sedimentary particles may bury living and dead animals and plants on the lake or sea bottom. With the selection of time and the accumulation of more particles, and often with chemical changes, the sediments at the bottom of the pile become rock. Gravel becomes a rock called conglomerate, sand becomes sandstone, mud becomes mudstone or shale, and the animal skeletons and plant pieces can become fossils.</a:t>
            </a:r>
            <a:endParaRPr lang="en-US" sz="2400" b="1" dirty="0">
              <a:solidFill>
                <a:srgbClr val="0070C0"/>
              </a:solidFill>
            </a:endParaRPr>
          </a:p>
        </p:txBody>
      </p:sp>
      <p:sp>
        <p:nvSpPr>
          <p:cNvPr id="1126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1268"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1269"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11270"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11271"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12" name="TextBox 11"/>
          <p:cNvSpPr txBox="1"/>
          <p:nvPr/>
        </p:nvSpPr>
        <p:spPr>
          <a:xfrm>
            <a:off x="1943100" y="6581001"/>
            <a:ext cx="5257800" cy="276999"/>
          </a:xfrm>
          <a:prstGeom prst="rect">
            <a:avLst/>
          </a:prstGeom>
          <a:noFill/>
        </p:spPr>
        <p:txBody>
          <a:bodyPr wrap="square" rtlCol="0">
            <a:spAutoFit/>
          </a:bodyPr>
          <a:lstStyle/>
          <a:p>
            <a:r>
              <a:rPr lang="en-US" sz="1200" dirty="0">
                <a:solidFill>
                  <a:srgbClr val="7030A0"/>
                </a:solidFill>
                <a:latin typeface="+mn-lt"/>
              </a:rPr>
              <a:t>Florida Center for Instructional Technology (FCIT) at USF –</a:t>
            </a:r>
            <a:r>
              <a:rPr lang="en-US" sz="1200" dirty="0">
                <a:solidFill>
                  <a:srgbClr val="7030A0"/>
                </a:solidFill>
                <a:latin typeface="+mn-lt"/>
                <a:hlinkClick r:id="rId7"/>
              </a:rPr>
              <a:t>http://etc.usf.edu/lit2go</a:t>
            </a:r>
            <a:endParaRPr lang="en-US" sz="1200" dirty="0">
              <a:solidFill>
                <a:srgbClr val="7030A0"/>
              </a:solidFill>
              <a:latin typeface="+mn-lt"/>
            </a:endParaRP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itle 6"/>
          <p:cNvSpPr txBox="1">
            <a:spLocks/>
          </p:cNvSpPr>
          <p:nvPr/>
        </p:nvSpPr>
        <p:spPr bwMode="auto">
          <a:xfrm>
            <a:off x="152400" y="304800"/>
            <a:ext cx="8839200" cy="457200"/>
          </a:xfrm>
          <a:prstGeom prst="rect">
            <a:avLst/>
          </a:prstGeom>
          <a:noFill/>
          <a:ln w="9525">
            <a:noFill/>
            <a:miter lim="800000"/>
            <a:headEnd/>
            <a:tailEnd/>
          </a:ln>
        </p:spPr>
        <p:txBody>
          <a:bodyPr anchor="ctr"/>
          <a:lstStyle/>
          <a:p>
            <a:pPr algn="ctr">
              <a:defRPr/>
            </a:pPr>
            <a:r>
              <a:rPr lang="en-US" altLang="en-US" sz="1600" b="1" i="1" dirty="0">
                <a:solidFill>
                  <a:srgbClr val="7030A0"/>
                </a:solidFill>
                <a:latin typeface="+mj-lt"/>
                <a:ea typeface="+mj-ea"/>
                <a:cs typeface="+mj-cs"/>
              </a:rPr>
              <a:t>from “</a:t>
            </a:r>
            <a:r>
              <a:rPr lang="en-US" altLang="en-US" sz="1600" b="1" dirty="0">
                <a:solidFill>
                  <a:srgbClr val="7030A0"/>
                </a:solidFill>
                <a:latin typeface="+mj-lt"/>
                <a:ea typeface="+mj-ea"/>
                <a:cs typeface="+mj-cs"/>
              </a:rPr>
              <a:t>Fossils, Rocks, and Time” </a:t>
            </a:r>
            <a:r>
              <a:rPr lang="en-US" altLang="en-US" sz="1200" b="1" dirty="0">
                <a:solidFill>
                  <a:srgbClr val="7030A0"/>
                </a:solidFill>
                <a:latin typeface="+mj-lt"/>
                <a:ea typeface="+mj-ea"/>
                <a:cs typeface="+mj-cs"/>
              </a:rPr>
              <a:t>by Lucy E. Edwards and John </a:t>
            </a:r>
            <a:r>
              <a:rPr lang="en-US" altLang="en-US" sz="1200" b="1" dirty="0" err="1">
                <a:solidFill>
                  <a:srgbClr val="7030A0"/>
                </a:solidFill>
                <a:latin typeface="+mj-lt"/>
                <a:ea typeface="+mj-ea"/>
                <a:cs typeface="+mj-cs"/>
              </a:rPr>
              <a:t>Pojeta</a:t>
            </a:r>
            <a:r>
              <a:rPr lang="en-US" altLang="en-US" sz="1200" b="1" dirty="0">
                <a:solidFill>
                  <a:srgbClr val="7030A0"/>
                </a:solidFill>
                <a:latin typeface="+mj-lt"/>
                <a:ea typeface="+mj-ea"/>
                <a:cs typeface="+mj-cs"/>
              </a:rPr>
              <a:t>, Jr. (continued)</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10</a:t>
            </a:fld>
            <a:endParaRPr lang="en-US"/>
          </a:p>
        </p:txBody>
      </p:sp>
    </p:spTree>
    <p:custDataLst>
      <p:tags r:id="rId1"/>
    </p:custDataLst>
  </p:cSld>
  <p:clrMapOvr>
    <a:masterClrMapping/>
  </p:clrMapOvr>
  <p:transition spd="slow" advTm="38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a:xfrm>
            <a:off x="0" y="152400"/>
            <a:ext cx="9144000" cy="914400"/>
          </a:xfrm>
        </p:spPr>
        <p:txBody>
          <a:bodyPr/>
          <a:lstStyle/>
          <a:p>
            <a:pPr eaLnBrk="1" hangingPunct="1"/>
            <a:r>
              <a:rPr lang="en-US" altLang="en-US" sz="2900" b="1" dirty="0">
                <a:solidFill>
                  <a:srgbClr val="110076"/>
                </a:solidFill>
              </a:rPr>
              <a:t>Paired Selections</a:t>
            </a:r>
          </a:p>
        </p:txBody>
      </p:sp>
      <p:sp>
        <p:nvSpPr>
          <p:cNvPr id="13" name="Content Placeholder 12"/>
          <p:cNvSpPr>
            <a:spLocks noGrp="1"/>
          </p:cNvSpPr>
          <p:nvPr>
            <p:ph idx="1"/>
          </p:nvPr>
        </p:nvSpPr>
        <p:spPr>
          <a:xfrm>
            <a:off x="533400" y="1066800"/>
            <a:ext cx="8534400" cy="4495800"/>
          </a:xfrm>
        </p:spPr>
        <p:txBody>
          <a:bodyPr rtlCol="0">
            <a:noAutofit/>
          </a:bodyPr>
          <a:lstStyle/>
          <a:p>
            <a:pPr marL="0" eaLnBrk="1" fontAlgn="auto" hangingPunct="1">
              <a:spcBef>
                <a:spcPts val="0"/>
              </a:spcBef>
              <a:spcAft>
                <a:spcPts val="0"/>
              </a:spcAft>
              <a:buFont typeface="Arial" charset="0"/>
              <a:buNone/>
              <a:defRPr/>
            </a:pPr>
            <a:r>
              <a:rPr lang="en-US" sz="2400" b="1" dirty="0"/>
              <a:t>Students taking the End-of-Course (EOC) Reading test may encounter paired selections—two selections, having similar content or a unifying theme, that are used together to answer questions. </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Font typeface="Arial" charset="0"/>
              <a:buNone/>
              <a:defRPr/>
            </a:pPr>
            <a:r>
              <a:rPr lang="en-US" sz="2400" b="1" dirty="0"/>
              <a:t>The  EOC Reading test still contains a variety of selections, and paired selections do not comprise a majority of the test.</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None/>
              <a:defRPr/>
            </a:pPr>
            <a:r>
              <a:rPr lang="en-US" sz="2400" b="1" dirty="0"/>
              <a:t>The following selections are “The Lake Isle of </a:t>
            </a:r>
            <a:r>
              <a:rPr lang="en-US" sz="2400" b="1" dirty="0" err="1"/>
              <a:t>Innisfree</a:t>
            </a:r>
            <a:r>
              <a:rPr lang="en-US" sz="2400" b="1" dirty="0"/>
              <a:t>” by William Butler Yeats and an excerpt from “Walden: (Or Life in the Woods” by Henry David Thoreau. These selections will be referenced on subsequent slides with example practice questions. This is an example of a paired selection and is not meant to suggest that all texts on the EOC Reading test will be similar in difficulty, style, length, or content. </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Font typeface="Arial" charset="0"/>
              <a:buNone/>
              <a:defRPr/>
            </a:pPr>
            <a:endParaRPr lang="en-US" sz="2400" b="1" dirty="0"/>
          </a:p>
          <a:p>
            <a:pPr marL="457200" indent="-457200" eaLnBrk="1" fontAlgn="auto" hangingPunct="1">
              <a:spcBef>
                <a:spcPts val="0"/>
              </a:spcBef>
              <a:spcAft>
                <a:spcPts val="0"/>
              </a:spcAft>
              <a:buFont typeface="Arial" charset="0"/>
              <a:buNone/>
              <a:defRPr/>
            </a:pPr>
            <a:r>
              <a:rPr lang="en-US" sz="2400" b="1" dirty="0">
                <a:solidFill>
                  <a:srgbClr val="0070C0"/>
                </a:solidFill>
              </a:rPr>
              <a:t> </a:t>
            </a:r>
          </a:p>
          <a:p>
            <a:pPr eaLnBrk="1" fontAlgn="auto" hangingPunct="1">
              <a:spcAft>
                <a:spcPts val="0"/>
              </a:spcAft>
              <a:buFont typeface="Arial" charset="0"/>
              <a:buNone/>
              <a:defRPr/>
            </a:pPr>
            <a:endParaRPr lang="en-US" sz="2400" b="1" dirty="0">
              <a:solidFill>
                <a:srgbClr val="002060"/>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229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2294"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1229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1229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248650" y="6182264"/>
            <a:ext cx="742950" cy="505778"/>
          </a:xfrm>
          <a:prstGeom prst="rect">
            <a:avLst/>
          </a:prstGeom>
          <a:noFill/>
          <a:ln w="9525">
            <a:noFill/>
            <a:miter lim="800000"/>
            <a:headEnd/>
            <a:tailEnd/>
          </a:ln>
        </p:spPr>
      </p:pic>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a:xfrm>
            <a:off x="457200" y="6435153"/>
            <a:ext cx="609600" cy="365125"/>
          </a:xfrm>
        </p:spPr>
        <p:txBody>
          <a:bodyPr/>
          <a:lstStyle/>
          <a:p>
            <a:pPr>
              <a:defRPr/>
            </a:pPr>
            <a:fld id="{5B4BE84C-95D7-41FC-9B09-8EA3793AB9DD}" type="slidenum">
              <a:rPr lang="en-US" smtClean="0"/>
              <a:pPr>
                <a:defRPr/>
              </a:pPr>
              <a:t>11</a:t>
            </a:fld>
            <a:endParaRPr lang="en-US" dirty="0"/>
          </a:p>
        </p:txBody>
      </p:sp>
    </p:spTree>
  </p:cSld>
  <p:clrMapOvr>
    <a:masterClrMapping/>
  </p:clrMapOvr>
  <p:transition spd="slow" advTm="490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152400" y="304800"/>
            <a:ext cx="8839200" cy="914400"/>
          </a:xfrm>
        </p:spPr>
        <p:txBody>
          <a:bodyPr/>
          <a:lstStyle/>
          <a:p>
            <a:pPr eaLnBrk="1" hangingPunct="1"/>
            <a:r>
              <a:rPr lang="en-US" altLang="en-US" sz="2900" b="1" dirty="0">
                <a:solidFill>
                  <a:srgbClr val="110076"/>
                </a:solidFill>
              </a:rPr>
              <a:t>The Lake Isle of </a:t>
            </a:r>
            <a:r>
              <a:rPr lang="en-US" altLang="en-US" sz="2900" b="1" dirty="0" err="1">
                <a:solidFill>
                  <a:srgbClr val="110076"/>
                </a:solidFill>
              </a:rPr>
              <a:t>Innisfree</a:t>
            </a:r>
            <a:br>
              <a:rPr lang="en-US" altLang="en-US" sz="3200" b="1" dirty="0">
                <a:solidFill>
                  <a:srgbClr val="002060"/>
                </a:solidFill>
              </a:rPr>
            </a:br>
            <a:r>
              <a:rPr lang="en-US" altLang="en-US" sz="2000" b="1" dirty="0">
                <a:solidFill>
                  <a:srgbClr val="110076"/>
                </a:solidFill>
              </a:rPr>
              <a:t>by William Butler Yeats</a:t>
            </a:r>
          </a:p>
        </p:txBody>
      </p:sp>
      <p:sp>
        <p:nvSpPr>
          <p:cNvPr id="13" name="Content Placeholder 12"/>
          <p:cNvSpPr>
            <a:spLocks noGrp="1"/>
          </p:cNvSpPr>
          <p:nvPr>
            <p:ph idx="1"/>
          </p:nvPr>
        </p:nvSpPr>
        <p:spPr>
          <a:xfrm>
            <a:off x="533400" y="1447800"/>
            <a:ext cx="8839200" cy="4648200"/>
          </a:xfrm>
        </p:spPr>
        <p:txBody>
          <a:bodyPr rtlCol="0">
            <a:noAutofit/>
          </a:bodyPr>
          <a:lstStyle/>
          <a:p>
            <a:pPr marL="0" eaLnBrk="1" fontAlgn="auto" hangingPunct="1">
              <a:spcBef>
                <a:spcPts val="0"/>
              </a:spcBef>
              <a:spcAft>
                <a:spcPts val="0"/>
              </a:spcAft>
              <a:buFont typeface="Arial" pitchFamily="34" charset="0"/>
              <a:buNone/>
              <a:defRPr/>
            </a:pPr>
            <a:r>
              <a:rPr lang="en-US" sz="2400" b="1" dirty="0">
                <a:latin typeface="+mj-lt"/>
              </a:rPr>
              <a:t>I will arise and go now, and go to </a:t>
            </a:r>
            <a:r>
              <a:rPr lang="en-US" sz="2400" b="1" dirty="0" err="1">
                <a:latin typeface="+mj-lt"/>
              </a:rPr>
              <a:t>Innisfree</a:t>
            </a:r>
            <a:r>
              <a:rPr lang="en-US" sz="2400" b="1" dirty="0">
                <a:latin typeface="+mj-lt"/>
              </a:rPr>
              <a:t>,</a:t>
            </a:r>
          </a:p>
          <a:p>
            <a:pPr marL="0" eaLnBrk="1" fontAlgn="auto" hangingPunct="1">
              <a:spcBef>
                <a:spcPts val="0"/>
              </a:spcBef>
              <a:spcAft>
                <a:spcPts val="0"/>
              </a:spcAft>
              <a:buFont typeface="Arial" pitchFamily="34" charset="0"/>
              <a:buNone/>
              <a:defRPr/>
            </a:pPr>
            <a:r>
              <a:rPr lang="en-US" sz="2400" b="1" dirty="0">
                <a:latin typeface="+mj-lt"/>
              </a:rPr>
              <a:t>And a small cabin build there, of clay and wattles made:</a:t>
            </a:r>
          </a:p>
          <a:p>
            <a:pPr marL="0" eaLnBrk="1" fontAlgn="auto" hangingPunct="1">
              <a:spcBef>
                <a:spcPts val="0"/>
              </a:spcBef>
              <a:spcAft>
                <a:spcPts val="0"/>
              </a:spcAft>
              <a:buFont typeface="Arial" pitchFamily="34" charset="0"/>
              <a:buNone/>
              <a:defRPr/>
            </a:pPr>
            <a:r>
              <a:rPr lang="en-US" sz="2400" b="1" dirty="0">
                <a:latin typeface="+mj-lt"/>
              </a:rPr>
              <a:t>Nine bean-rows will I have there, a hive for the honeybee,</a:t>
            </a:r>
          </a:p>
          <a:p>
            <a:pPr marL="0" eaLnBrk="1" fontAlgn="auto" hangingPunct="1">
              <a:spcBef>
                <a:spcPts val="0"/>
              </a:spcBef>
              <a:spcAft>
                <a:spcPts val="0"/>
              </a:spcAft>
              <a:buFont typeface="Arial" pitchFamily="34" charset="0"/>
              <a:buNone/>
              <a:defRPr/>
            </a:pPr>
            <a:r>
              <a:rPr lang="en-US" sz="2400" b="1" dirty="0">
                <a:latin typeface="+mj-lt"/>
              </a:rPr>
              <a:t>And live alone in the bee-loud glade.</a:t>
            </a:r>
          </a:p>
          <a:p>
            <a:pPr marL="0" eaLnBrk="1" fontAlgn="auto" hangingPunct="1">
              <a:spcBef>
                <a:spcPts val="0"/>
              </a:spcBef>
              <a:spcAft>
                <a:spcPts val="0"/>
              </a:spcAft>
              <a:buFont typeface="Arial" pitchFamily="34" charset="0"/>
              <a:buNone/>
              <a:defRPr/>
            </a:pPr>
            <a:endParaRPr lang="en-US" sz="2400" b="1" dirty="0">
              <a:latin typeface="+mj-lt"/>
            </a:endParaRPr>
          </a:p>
          <a:p>
            <a:pPr marL="0" eaLnBrk="1" fontAlgn="auto" hangingPunct="1">
              <a:spcBef>
                <a:spcPts val="0"/>
              </a:spcBef>
              <a:spcAft>
                <a:spcPts val="0"/>
              </a:spcAft>
              <a:buFont typeface="Arial" pitchFamily="34" charset="0"/>
              <a:buNone/>
              <a:defRPr/>
            </a:pPr>
            <a:r>
              <a:rPr lang="en-US" sz="2400" b="1" dirty="0">
                <a:latin typeface="+mj-lt"/>
              </a:rPr>
              <a:t>And I shall have some peace there, for peace comes dropping slow,</a:t>
            </a:r>
          </a:p>
          <a:p>
            <a:pPr marL="0" eaLnBrk="1" fontAlgn="auto" hangingPunct="1">
              <a:spcBef>
                <a:spcPts val="0"/>
              </a:spcBef>
              <a:spcAft>
                <a:spcPts val="0"/>
              </a:spcAft>
              <a:buFont typeface="Arial" pitchFamily="34" charset="0"/>
              <a:buNone/>
              <a:defRPr/>
            </a:pPr>
            <a:r>
              <a:rPr lang="en-US" sz="2400" b="1" dirty="0">
                <a:latin typeface="+mj-lt"/>
              </a:rPr>
              <a:t>Dropping from the veils of the morning to where the cricket sings;</a:t>
            </a:r>
          </a:p>
          <a:p>
            <a:pPr marL="0" eaLnBrk="1" fontAlgn="auto" hangingPunct="1">
              <a:spcBef>
                <a:spcPts val="0"/>
              </a:spcBef>
              <a:spcAft>
                <a:spcPts val="0"/>
              </a:spcAft>
              <a:buFont typeface="Arial" pitchFamily="34" charset="0"/>
              <a:buNone/>
              <a:defRPr/>
            </a:pPr>
            <a:r>
              <a:rPr lang="en-US" sz="2400" b="1" dirty="0">
                <a:latin typeface="+mj-lt"/>
              </a:rPr>
              <a:t>There midnight’s all a glimmer, and noon a purple glow,</a:t>
            </a:r>
          </a:p>
          <a:p>
            <a:pPr marL="0" eaLnBrk="1" fontAlgn="auto" hangingPunct="1">
              <a:spcBef>
                <a:spcPts val="0"/>
              </a:spcBef>
              <a:spcAft>
                <a:spcPts val="0"/>
              </a:spcAft>
              <a:buFont typeface="Arial" pitchFamily="34" charset="0"/>
              <a:buNone/>
              <a:defRPr/>
            </a:pPr>
            <a:r>
              <a:rPr lang="en-US" sz="2400" b="1" dirty="0">
                <a:latin typeface="+mj-lt"/>
              </a:rPr>
              <a:t>And evening full of the linnet’s wings.</a:t>
            </a:r>
          </a:p>
          <a:p>
            <a:pPr marL="0" eaLnBrk="1" fontAlgn="auto" hangingPunct="1">
              <a:spcBef>
                <a:spcPts val="0"/>
              </a:spcBef>
              <a:spcAft>
                <a:spcPts val="0"/>
              </a:spcAft>
              <a:buFont typeface="Arial" pitchFamily="34" charset="0"/>
              <a:buNone/>
              <a:defRPr/>
            </a:pPr>
            <a:endParaRPr lang="en-US" sz="2400" b="1" dirty="0">
              <a:latin typeface="+mj-lt"/>
            </a:endParaRPr>
          </a:p>
          <a:p>
            <a:pPr marL="0" eaLnBrk="1" fontAlgn="auto" hangingPunct="1">
              <a:spcBef>
                <a:spcPts val="0"/>
              </a:spcBef>
              <a:spcAft>
                <a:spcPts val="0"/>
              </a:spcAft>
              <a:buFont typeface="Arial" pitchFamily="34" charset="0"/>
              <a:buNone/>
              <a:defRPr/>
            </a:pPr>
            <a:r>
              <a:rPr lang="en-US" sz="2400" b="1" dirty="0">
                <a:latin typeface="+mj-lt"/>
                <a:hlinkClick r:id="rId6" action="ppaction://hlinksldjump"/>
              </a:rPr>
              <a:t>I will arise and go now, for always night and day</a:t>
            </a:r>
            <a:endParaRPr lang="en-US" sz="2400" b="1" dirty="0">
              <a:latin typeface="+mj-lt"/>
            </a:endParaRPr>
          </a:p>
          <a:p>
            <a:pPr marL="0" eaLnBrk="1" fontAlgn="auto" hangingPunct="1">
              <a:spcBef>
                <a:spcPts val="0"/>
              </a:spcBef>
              <a:spcAft>
                <a:spcPts val="0"/>
              </a:spcAft>
              <a:buFont typeface="Arial" pitchFamily="34" charset="0"/>
              <a:buNone/>
              <a:defRPr/>
            </a:pPr>
            <a:r>
              <a:rPr lang="en-US" sz="2400" b="1" dirty="0">
                <a:latin typeface="+mj-lt"/>
                <a:hlinkClick r:id="rId7" action="ppaction://hlinksldjump"/>
              </a:rPr>
              <a:t>I hear lake water lapping with low sounds by the shore;</a:t>
            </a:r>
            <a:endParaRPr lang="en-US" sz="2400" b="1" dirty="0">
              <a:latin typeface="+mj-lt"/>
            </a:endParaRPr>
          </a:p>
          <a:p>
            <a:pPr marL="0" eaLnBrk="1" fontAlgn="auto" hangingPunct="1">
              <a:spcBef>
                <a:spcPts val="0"/>
              </a:spcBef>
              <a:spcAft>
                <a:spcPts val="0"/>
              </a:spcAft>
              <a:buFont typeface="Arial" pitchFamily="34" charset="0"/>
              <a:buNone/>
              <a:defRPr/>
            </a:pPr>
            <a:r>
              <a:rPr lang="en-US" sz="2400" b="1" dirty="0">
                <a:latin typeface="+mj-lt"/>
                <a:hlinkClick r:id="rId8" action="ppaction://hlinksldjump"/>
              </a:rPr>
              <a:t>While I stand on the roadway, or on the pavements grey,</a:t>
            </a:r>
            <a:endParaRPr lang="en-US" sz="2400" b="1" dirty="0">
              <a:latin typeface="+mj-lt"/>
            </a:endParaRPr>
          </a:p>
          <a:p>
            <a:pPr marL="0" eaLnBrk="1" fontAlgn="auto" hangingPunct="1">
              <a:spcBef>
                <a:spcPts val="0"/>
              </a:spcBef>
              <a:spcAft>
                <a:spcPts val="0"/>
              </a:spcAft>
              <a:buFont typeface="Arial" pitchFamily="34" charset="0"/>
              <a:buNone/>
              <a:defRPr/>
            </a:pPr>
            <a:r>
              <a:rPr lang="en-US" sz="2400" b="1" dirty="0">
                <a:latin typeface="+mj-lt"/>
              </a:rPr>
              <a:t>I hear it in the deep heart’s core.</a:t>
            </a:r>
          </a:p>
          <a:p>
            <a:pPr marL="0" eaLnBrk="1" fontAlgn="auto" hangingPunct="1">
              <a:spcBef>
                <a:spcPts val="0"/>
              </a:spcBef>
              <a:spcAft>
                <a:spcPts val="0"/>
              </a:spcAft>
              <a:buFont typeface="Arial" pitchFamily="34" charset="0"/>
              <a:buNone/>
              <a:defRPr/>
            </a:pPr>
            <a:endParaRPr lang="en-US" sz="2400" b="1" dirty="0">
              <a:latin typeface="+mj-lt"/>
            </a:endParaRPr>
          </a:p>
          <a:p>
            <a:pPr marL="0" algn="r" eaLnBrk="1" fontAlgn="auto" hangingPunct="1">
              <a:spcBef>
                <a:spcPts val="0"/>
              </a:spcBef>
              <a:spcAft>
                <a:spcPts val="0"/>
              </a:spcAft>
              <a:buFont typeface="Arial" pitchFamily="34" charset="0"/>
              <a:buNone/>
              <a:defRPr/>
            </a:pPr>
            <a:endParaRPr lang="en-US" sz="2400" dirty="0">
              <a:latin typeface="+mj-lt"/>
            </a:endParaRPr>
          </a:p>
          <a:p>
            <a:pPr marL="0" eaLnBrk="1" fontAlgn="auto" hangingPunct="1">
              <a:spcBef>
                <a:spcPts val="0"/>
              </a:spcBef>
              <a:spcAft>
                <a:spcPts val="0"/>
              </a:spcAft>
              <a:buFont typeface="Arial" charset="0"/>
              <a:buNone/>
              <a:defRPr/>
            </a:pPr>
            <a:endParaRPr lang="en-US" sz="2400" b="1" dirty="0">
              <a:latin typeface="+mj-lt"/>
            </a:endParaRPr>
          </a:p>
          <a:p>
            <a:pPr marL="0" eaLnBrk="1" fontAlgn="auto" hangingPunct="1">
              <a:spcBef>
                <a:spcPts val="0"/>
              </a:spcBef>
              <a:spcAft>
                <a:spcPts val="0"/>
              </a:spcAft>
              <a:buFont typeface="Arial" charset="0"/>
              <a:buNone/>
              <a:defRPr/>
            </a:pPr>
            <a:endParaRPr lang="en-US" sz="2400" b="1" dirty="0">
              <a:solidFill>
                <a:srgbClr val="0070C0"/>
              </a:solidFill>
              <a:latin typeface="+mj-lt"/>
            </a:endParaRPr>
          </a:p>
        </p:txBody>
      </p:sp>
      <p:sp>
        <p:nvSpPr>
          <p:cNvPr id="1331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331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3318"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1331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1332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9" cstate="print"/>
          <a:srcRect/>
          <a:stretch>
            <a:fillRect/>
          </a:stretch>
        </p:blipFill>
        <p:spPr bwMode="auto">
          <a:xfrm>
            <a:off x="7907338" y="5943600"/>
            <a:ext cx="1008062" cy="685800"/>
          </a:xfrm>
          <a:prstGeom prst="rect">
            <a:avLst/>
          </a:prstGeom>
          <a:noFill/>
          <a:ln w="9525">
            <a:noFill/>
            <a:miter lim="800000"/>
            <a:headEnd/>
            <a:tailEnd/>
          </a:ln>
        </p:spPr>
      </p:pic>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
        <p:nvSpPr>
          <p:cNvPr id="5" name="Slide Number Placeholder 4"/>
          <p:cNvSpPr>
            <a:spLocks noGrp="1"/>
          </p:cNvSpPr>
          <p:nvPr>
            <p:ph type="sldNum" sz="quarter" idx="12"/>
          </p:nvPr>
        </p:nvSpPr>
        <p:spPr>
          <a:xfrm>
            <a:off x="457200" y="6446837"/>
            <a:ext cx="609600" cy="365125"/>
          </a:xfrm>
        </p:spPr>
        <p:txBody>
          <a:bodyPr/>
          <a:lstStyle/>
          <a:p>
            <a:pPr>
              <a:defRPr/>
            </a:pPr>
            <a:fld id="{5B4BE84C-95D7-41FC-9B09-8EA3793AB9DD}" type="slidenum">
              <a:rPr lang="en-US" smtClean="0"/>
              <a:pPr>
                <a:defRPr/>
              </a:pPr>
              <a:t>12</a:t>
            </a:fld>
            <a:endParaRPr lang="en-US" dirty="0"/>
          </a:p>
        </p:txBody>
      </p:sp>
    </p:spTree>
    <p:custDataLst>
      <p:tags r:id="rId1"/>
    </p:custDataLst>
  </p:cSld>
  <p:clrMapOvr>
    <a:masterClrMapping/>
  </p:clrMapOvr>
  <p:transition spd="slow" advTm="419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152400" y="304800"/>
            <a:ext cx="8839200" cy="914400"/>
          </a:xfrm>
        </p:spPr>
        <p:txBody>
          <a:bodyPr/>
          <a:lstStyle/>
          <a:p>
            <a:pPr eaLnBrk="1" hangingPunct="1"/>
            <a:r>
              <a:rPr lang="en-US" altLang="en-US" sz="2900" b="1" i="1" dirty="0">
                <a:solidFill>
                  <a:srgbClr val="110076"/>
                </a:solidFill>
              </a:rPr>
              <a:t>from </a:t>
            </a:r>
            <a:r>
              <a:rPr lang="en-US" altLang="en-US" sz="2900" b="1" dirty="0">
                <a:solidFill>
                  <a:srgbClr val="110076"/>
                </a:solidFill>
              </a:rPr>
              <a:t>Walden: (Or Life in the Woods)</a:t>
            </a:r>
            <a:br>
              <a:rPr lang="en-US" altLang="en-US" sz="2900" b="1" dirty="0">
                <a:solidFill>
                  <a:srgbClr val="110076"/>
                </a:solidFill>
              </a:rPr>
            </a:br>
            <a:r>
              <a:rPr lang="en-US" altLang="en-US" sz="2000" b="1" dirty="0">
                <a:solidFill>
                  <a:srgbClr val="110076"/>
                </a:solidFill>
              </a:rPr>
              <a:t>by Henry David Thoreau</a:t>
            </a:r>
          </a:p>
        </p:txBody>
      </p:sp>
      <p:sp>
        <p:nvSpPr>
          <p:cNvPr id="13" name="Content Placeholder 12"/>
          <p:cNvSpPr>
            <a:spLocks noGrp="1"/>
          </p:cNvSpPr>
          <p:nvPr>
            <p:ph idx="1"/>
          </p:nvPr>
        </p:nvSpPr>
        <p:spPr>
          <a:xfrm>
            <a:off x="228600" y="1524000"/>
            <a:ext cx="8610600" cy="3581400"/>
          </a:xfrm>
        </p:spPr>
        <p:txBody>
          <a:bodyPr rtlCol="0">
            <a:noAutofit/>
          </a:bodyPr>
          <a:lstStyle/>
          <a:p>
            <a:pPr indent="0" eaLnBrk="1" fontAlgn="auto" hangingPunct="1">
              <a:spcAft>
                <a:spcPts val="0"/>
              </a:spcAft>
              <a:buFont typeface="Arial" pitchFamily="34" charset="0"/>
              <a:buNone/>
              <a:defRPr/>
            </a:pPr>
            <a:r>
              <a:rPr lang="en-US" sz="2400" b="1" dirty="0">
                <a:latin typeface="+mj-lt"/>
                <a:hlinkClick r:id="rId6" action="ppaction://hlinksldjump"/>
              </a:rPr>
              <a:t>Some of my pleasantest hours</a:t>
            </a:r>
            <a:r>
              <a:rPr lang="en-US" sz="2400" b="1" dirty="0">
                <a:latin typeface="+mj-lt"/>
              </a:rPr>
              <a:t> were during the long rain-storms in the spring or fall, which confined me to the house for the afternoon as well as the forenoon, soothed by their ceaseless roar and pelting; when an early twilight ushered in a long evening in which many thoughts had time to take root and unfold themselves. In those driving northeast rains which tried the village houses so, when the maids stood ready with mop and pail in front entries to keep the </a:t>
            </a:r>
            <a:r>
              <a:rPr lang="en-US" sz="2400" b="1" dirty="0">
                <a:latin typeface="+mj-lt"/>
                <a:hlinkClick r:id="rId7" action="ppaction://hlinksldjump"/>
              </a:rPr>
              <a:t>deluge</a:t>
            </a:r>
            <a:r>
              <a:rPr lang="en-US" sz="2400" b="1" dirty="0">
                <a:latin typeface="+mj-lt"/>
              </a:rPr>
              <a:t> out, I sat behind my door in my little house, which was all entry, and thoroughly enjoyed its protection. </a:t>
            </a:r>
          </a:p>
          <a:p>
            <a:pPr marL="0" eaLnBrk="1" fontAlgn="auto" hangingPunct="1">
              <a:spcBef>
                <a:spcPts val="0"/>
              </a:spcBef>
              <a:spcAft>
                <a:spcPts val="0"/>
              </a:spcAft>
              <a:buFont typeface="Arial" pitchFamily="34" charset="0"/>
              <a:buNone/>
              <a:defRPr/>
            </a:pPr>
            <a:endParaRPr lang="en-US" sz="2400" b="1" dirty="0">
              <a:latin typeface="+mj-lt"/>
            </a:endParaRPr>
          </a:p>
          <a:p>
            <a:pPr marL="0" algn="r" eaLnBrk="1" fontAlgn="auto" hangingPunct="1">
              <a:spcBef>
                <a:spcPts val="0"/>
              </a:spcBef>
              <a:spcAft>
                <a:spcPts val="0"/>
              </a:spcAft>
              <a:buFont typeface="Arial" pitchFamily="34" charset="0"/>
              <a:buNone/>
              <a:defRPr/>
            </a:pPr>
            <a:endParaRPr lang="en-US" sz="2400" b="1" dirty="0">
              <a:latin typeface="+mj-lt"/>
            </a:endParaRPr>
          </a:p>
          <a:p>
            <a:pPr marL="0" eaLnBrk="1" fontAlgn="auto" hangingPunct="1">
              <a:spcBef>
                <a:spcPts val="0"/>
              </a:spcBef>
              <a:spcAft>
                <a:spcPts val="0"/>
              </a:spcAft>
              <a:buFont typeface="Arial" charset="0"/>
              <a:buNone/>
              <a:defRPr/>
            </a:pPr>
            <a:endParaRPr lang="en-US" sz="2400" b="1" dirty="0">
              <a:latin typeface="+mj-lt"/>
            </a:endParaRPr>
          </a:p>
          <a:p>
            <a:pPr marL="0" eaLnBrk="1" fontAlgn="auto" hangingPunct="1">
              <a:spcBef>
                <a:spcPts val="0"/>
              </a:spcBef>
              <a:spcAft>
                <a:spcPts val="0"/>
              </a:spcAft>
              <a:buFont typeface="Arial" charset="0"/>
              <a:buNone/>
              <a:defRPr/>
            </a:pPr>
            <a:endParaRPr lang="en-US" sz="2400" b="1" dirty="0">
              <a:solidFill>
                <a:srgbClr val="0070C0"/>
              </a:solidFill>
              <a:latin typeface="+mj-lt"/>
            </a:endParaRPr>
          </a:p>
        </p:txBody>
      </p:sp>
      <p:sp>
        <p:nvSpPr>
          <p:cNvPr id="1434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434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4342"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1434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1434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8" cstate="print"/>
          <a:srcRect/>
          <a:stretch>
            <a:fillRect/>
          </a:stretch>
        </p:blipFill>
        <p:spPr bwMode="auto">
          <a:xfrm>
            <a:off x="7907338" y="5943600"/>
            <a:ext cx="1008062" cy="685800"/>
          </a:xfrm>
          <a:prstGeom prst="rect">
            <a:avLst/>
          </a:prstGeom>
          <a:noFill/>
          <a:ln w="9525">
            <a:noFill/>
            <a:miter lim="800000"/>
            <a:headEnd/>
            <a:tailEnd/>
          </a:ln>
        </p:spPr>
      </p:pic>
      <p:sp>
        <p:nvSpPr>
          <p:cNvPr id="14347" name="TextBox 11"/>
          <p:cNvSpPr txBox="1">
            <a:spLocks noChangeArrowheads="1"/>
          </p:cNvSpPr>
          <p:nvPr/>
        </p:nvSpPr>
        <p:spPr bwMode="auto">
          <a:xfrm>
            <a:off x="3200400" y="63682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
        <p:nvSpPr>
          <p:cNvPr id="5" name="Slide Number Placeholder 4"/>
          <p:cNvSpPr>
            <a:spLocks noGrp="1"/>
          </p:cNvSpPr>
          <p:nvPr>
            <p:ph type="sldNum" sz="quarter" idx="12"/>
          </p:nvPr>
        </p:nvSpPr>
        <p:spPr/>
        <p:txBody>
          <a:bodyPr/>
          <a:lstStyle/>
          <a:p>
            <a:pPr>
              <a:defRPr/>
            </a:pPr>
            <a:fld id="{5B4BE84C-95D7-41FC-9B09-8EA3793AB9DD}" type="slidenum">
              <a:rPr lang="en-US" smtClean="0"/>
              <a:pPr>
                <a:defRPr/>
              </a:pPr>
              <a:t>13</a:t>
            </a:fld>
            <a:endParaRPr lang="en-US"/>
          </a:p>
        </p:txBody>
      </p:sp>
    </p:spTree>
    <p:custDataLst>
      <p:tags r:id="rId1"/>
    </p:custDataLst>
  </p:cSld>
  <p:clrMapOvr>
    <a:masterClrMapping/>
  </p:clrMapOvr>
  <p:transition spd="slow" advTm="429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152400" y="304800"/>
            <a:ext cx="8839200" cy="457200"/>
          </a:xfrm>
        </p:spPr>
        <p:txBody>
          <a:bodyPr/>
          <a:lstStyle/>
          <a:p>
            <a:pPr eaLnBrk="1" hangingPunct="1"/>
            <a:r>
              <a:rPr lang="en-US" altLang="en-US" sz="1600" b="1" i="1" dirty="0">
                <a:solidFill>
                  <a:srgbClr val="7030A0"/>
                </a:solidFill>
              </a:rPr>
              <a:t>from </a:t>
            </a:r>
            <a:r>
              <a:rPr lang="en-US" altLang="en-US" sz="1600" b="1" dirty="0">
                <a:solidFill>
                  <a:srgbClr val="7030A0"/>
                </a:solidFill>
              </a:rPr>
              <a:t>Walden: (Or Life in the Woods) </a:t>
            </a:r>
            <a:r>
              <a:rPr lang="en-US" altLang="en-US" sz="1200" b="1" dirty="0">
                <a:solidFill>
                  <a:srgbClr val="7030A0"/>
                </a:solidFill>
              </a:rPr>
              <a:t>by Henry David Thoreau (continued)</a:t>
            </a:r>
          </a:p>
        </p:txBody>
      </p:sp>
      <p:sp>
        <p:nvSpPr>
          <p:cNvPr id="15363" name="Content Placeholder 12"/>
          <p:cNvSpPr>
            <a:spLocks noGrp="1"/>
          </p:cNvSpPr>
          <p:nvPr>
            <p:ph idx="1"/>
          </p:nvPr>
        </p:nvSpPr>
        <p:spPr>
          <a:xfrm>
            <a:off x="0" y="914400"/>
            <a:ext cx="7162800" cy="5530056"/>
          </a:xfrm>
        </p:spPr>
        <p:txBody>
          <a:bodyPr/>
          <a:lstStyle/>
          <a:p>
            <a:pPr marL="171450" indent="-514350" eaLnBrk="1" hangingPunct="1">
              <a:spcBef>
                <a:spcPct val="0"/>
              </a:spcBef>
              <a:buFont typeface="Arial" charset="0"/>
              <a:buNone/>
            </a:pPr>
            <a:r>
              <a:rPr lang="en-US" sz="2300" b="1" i="1"/>
              <a:t>  </a:t>
            </a:r>
            <a:endParaRPr lang="en-US" sz="2300" b="1">
              <a:solidFill>
                <a:srgbClr val="0070C0"/>
              </a:solidFill>
            </a:endParaRPr>
          </a:p>
        </p:txBody>
      </p:sp>
      <p:sp>
        <p:nvSpPr>
          <p:cNvPr id="153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5365"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5366"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15367"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1536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021533" y="6101556"/>
            <a:ext cx="1008062" cy="685800"/>
          </a:xfrm>
          <a:prstGeom prst="rect">
            <a:avLst/>
          </a:prstGeom>
          <a:noFill/>
          <a:ln w="9525">
            <a:noFill/>
            <a:miter lim="800000"/>
            <a:headEnd/>
            <a:tailEnd/>
          </a:ln>
        </p:spPr>
      </p:pic>
      <p:sp>
        <p:nvSpPr>
          <p:cNvPr id="15371" name="TextBox 11"/>
          <p:cNvSpPr txBox="1">
            <a:spLocks noChangeArrowheads="1"/>
          </p:cNvSpPr>
          <p:nvPr/>
        </p:nvSpPr>
        <p:spPr bwMode="auto">
          <a:xfrm>
            <a:off x="3429000" y="64444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sp>
        <p:nvSpPr>
          <p:cNvPr id="15372" name="TextBox 13"/>
          <p:cNvSpPr txBox="1">
            <a:spLocks noChangeArrowheads="1"/>
          </p:cNvSpPr>
          <p:nvPr/>
        </p:nvSpPr>
        <p:spPr bwMode="auto">
          <a:xfrm>
            <a:off x="461925" y="837126"/>
            <a:ext cx="8591499" cy="5632311"/>
          </a:xfrm>
          <a:prstGeom prst="rect">
            <a:avLst/>
          </a:prstGeom>
          <a:noFill/>
          <a:ln w="9525">
            <a:noFill/>
            <a:miter lim="800000"/>
            <a:headEnd/>
            <a:tailEnd/>
          </a:ln>
        </p:spPr>
        <p:txBody>
          <a:bodyPr wrap="square">
            <a:spAutoFit/>
          </a:bodyPr>
          <a:lstStyle/>
          <a:p>
            <a:r>
              <a:rPr lang="en-US" sz="2400" b="1" dirty="0">
                <a:latin typeface="Calibri" pitchFamily="34" charset="0"/>
                <a:hlinkClick r:id="rId7" action="ppaction://hlinksldjump"/>
              </a:rPr>
              <a:t>In one heavy thunder-shower </a:t>
            </a:r>
            <a:r>
              <a:rPr lang="en-US" sz="2400" b="1" dirty="0">
                <a:latin typeface="Calibri" pitchFamily="34" charset="0"/>
              </a:rPr>
              <a:t>the lightning struck a large pitch pine across the pond, making a very conspicuous and perfectly regular spiral groove from top to bottom, an inch or more deep, and four or five inches wide, as you would groove a walking-stick. I passed it again the other day, and was struck with awe on looking up and beholding that mark, now more distinct than ever, where a terrific and resistless bolt came down out of the harmless sky eight years ago. Men frequently say to me, "I should think you would feel lonesome down there, and want to be nearer to folks, rainy and snowy days and nights especially." I am tempted to reply to such—This whole earth which we inhabit is but a point in space. How far apart, think you, dwell the two most distant inhabitants of yonder star, the breadth of whose disk cannot be appreciated by our instruments? Why should I feel lonely? is not our planet in the Milky Way? </a:t>
            </a: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419995" y="6204744"/>
            <a:ext cx="609600" cy="609600"/>
          </a:xfrm>
          <a:prstGeom prst="rect">
            <a:avLst/>
          </a:prstGeom>
        </p:spPr>
      </p:pic>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14</a:t>
            </a:fld>
            <a:endParaRPr lang="en-US"/>
          </a:p>
        </p:txBody>
      </p:sp>
    </p:spTree>
    <p:custDataLst>
      <p:tags r:id="rId1"/>
    </p:custDataLst>
  </p:cSld>
  <p:clrMapOvr>
    <a:masterClrMapping/>
  </p:clrMapOvr>
  <p:transition spd="slow" advTm="36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2"/>
          <p:cNvSpPr>
            <a:spLocks noGrp="1"/>
          </p:cNvSpPr>
          <p:nvPr>
            <p:ph idx="1"/>
          </p:nvPr>
        </p:nvSpPr>
        <p:spPr>
          <a:xfrm>
            <a:off x="304800" y="914400"/>
            <a:ext cx="8534400" cy="5638800"/>
          </a:xfrm>
        </p:spPr>
        <p:txBody>
          <a:bodyPr/>
          <a:lstStyle/>
          <a:p>
            <a:pPr marL="171450" indent="-514350" eaLnBrk="1" hangingPunct="1">
              <a:spcBef>
                <a:spcPct val="0"/>
              </a:spcBef>
              <a:buFont typeface="Arial" charset="0"/>
              <a:buNone/>
            </a:pPr>
            <a:r>
              <a:rPr lang="en-US" sz="2300" b="1" i="1"/>
              <a:t>  </a:t>
            </a:r>
            <a:endParaRPr lang="en-US" sz="2300" b="1">
              <a:solidFill>
                <a:srgbClr val="0070C0"/>
              </a:solidFill>
            </a:endParaRPr>
          </a:p>
        </p:txBody>
      </p:sp>
      <p:sp>
        <p:nvSpPr>
          <p:cNvPr id="1638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638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6390"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16391"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163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16395" name="TextBox 11"/>
          <p:cNvSpPr txBox="1">
            <a:spLocks noChangeArrowheads="1"/>
          </p:cNvSpPr>
          <p:nvPr/>
        </p:nvSpPr>
        <p:spPr bwMode="auto">
          <a:xfrm>
            <a:off x="3429000" y="639353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sp>
        <p:nvSpPr>
          <p:cNvPr id="16396" name="TextBox 13"/>
          <p:cNvSpPr txBox="1">
            <a:spLocks noChangeArrowheads="1"/>
          </p:cNvSpPr>
          <p:nvPr/>
        </p:nvSpPr>
        <p:spPr bwMode="auto">
          <a:xfrm>
            <a:off x="533400" y="962025"/>
            <a:ext cx="8534400" cy="4524375"/>
          </a:xfrm>
          <a:prstGeom prst="rect">
            <a:avLst/>
          </a:prstGeom>
          <a:noFill/>
          <a:ln w="9525">
            <a:noFill/>
            <a:miter lim="800000"/>
            <a:headEnd/>
            <a:tailEnd/>
          </a:ln>
        </p:spPr>
        <p:txBody>
          <a:bodyPr>
            <a:spAutoFit/>
          </a:bodyPr>
          <a:lstStyle/>
          <a:p>
            <a:r>
              <a:rPr lang="en-US" sz="2400" b="1" dirty="0">
                <a:latin typeface="Calibri" pitchFamily="34" charset="0"/>
                <a:hlinkClick r:id="rId7" action="ppaction://hlinksldjump"/>
              </a:rPr>
              <a:t>This which you put seems to me </a:t>
            </a:r>
            <a:r>
              <a:rPr lang="en-US" sz="2400" b="1" dirty="0">
                <a:latin typeface="Calibri" pitchFamily="34" charset="0"/>
              </a:rPr>
              <a:t>not to be the most important question. What sort of space is that which separates a man from his fellows and makes him solitary? I have found that no exertion of the legs can bring two minds much nearer to one another. What do we want most to dwell near to? Not to many men surely, the depot, the post-office, the bar-room, the meeting-house, the school-house, the grocery, Beacon Hill, or the Five Points, where men most congregate, but to the perennial source of our life, whence in all our experience we have found that to issue, as the willow stands near the water and sends out its roots in that direction. This will vary with different natures, but this is the place where a wise man will dig his cellar.... </a:t>
            </a: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7" name="Title 6"/>
          <p:cNvSpPr>
            <a:spLocks noGrp="1"/>
          </p:cNvSpPr>
          <p:nvPr>
            <p:ph type="title"/>
          </p:nvPr>
        </p:nvSpPr>
        <p:spPr>
          <a:xfrm>
            <a:off x="152400" y="304800"/>
            <a:ext cx="8839200" cy="457200"/>
          </a:xfrm>
        </p:spPr>
        <p:txBody>
          <a:bodyPr/>
          <a:lstStyle/>
          <a:p>
            <a:pPr eaLnBrk="1" hangingPunct="1"/>
            <a:r>
              <a:rPr lang="en-US" altLang="en-US" sz="1600" b="1" i="1" dirty="0">
                <a:solidFill>
                  <a:srgbClr val="7030A0"/>
                </a:solidFill>
              </a:rPr>
              <a:t>from </a:t>
            </a:r>
            <a:r>
              <a:rPr lang="en-US" altLang="en-US" sz="1600" b="1" dirty="0">
                <a:solidFill>
                  <a:srgbClr val="7030A0"/>
                </a:solidFill>
              </a:rPr>
              <a:t>Walden: (Or Life in the Woods) </a:t>
            </a:r>
            <a:r>
              <a:rPr lang="en-US" altLang="en-US" sz="1200" b="1" dirty="0">
                <a:solidFill>
                  <a:srgbClr val="7030A0"/>
                </a:solidFill>
              </a:rPr>
              <a:t>by Henry David Thoreau (continued)</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15</a:t>
            </a:fld>
            <a:endParaRPr lang="en-US"/>
          </a:p>
        </p:txBody>
      </p:sp>
    </p:spTree>
    <p:custDataLst>
      <p:tags r:id="rId1"/>
    </p:custDataLst>
  </p:cSld>
  <p:clrMapOvr>
    <a:masterClrMapping/>
  </p:clrMapOvr>
  <p:transition spd="slow" advTm="317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2"/>
          <p:cNvSpPr>
            <a:spLocks noGrp="1"/>
          </p:cNvSpPr>
          <p:nvPr>
            <p:ph idx="1"/>
          </p:nvPr>
        </p:nvSpPr>
        <p:spPr>
          <a:xfrm>
            <a:off x="304800" y="914400"/>
            <a:ext cx="8534400" cy="5638800"/>
          </a:xfrm>
        </p:spPr>
        <p:txBody>
          <a:bodyPr/>
          <a:lstStyle/>
          <a:p>
            <a:pPr marL="171450" indent="-514350" eaLnBrk="1" hangingPunct="1">
              <a:spcBef>
                <a:spcPct val="0"/>
              </a:spcBef>
              <a:buFont typeface="Arial" charset="0"/>
              <a:buNone/>
            </a:pPr>
            <a:r>
              <a:rPr lang="en-US" sz="2300" b="1" i="1"/>
              <a:t>  </a:t>
            </a:r>
            <a:endParaRPr lang="en-US" sz="2300" b="1">
              <a:solidFill>
                <a:srgbClr val="0070C0"/>
              </a:solidFill>
            </a:endParaRPr>
          </a:p>
        </p:txBody>
      </p:sp>
      <p:sp>
        <p:nvSpPr>
          <p:cNvPr id="1741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741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7414"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1741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17419" name="TextBox 13"/>
          <p:cNvSpPr txBox="1">
            <a:spLocks noChangeArrowheads="1"/>
          </p:cNvSpPr>
          <p:nvPr/>
        </p:nvSpPr>
        <p:spPr bwMode="auto">
          <a:xfrm>
            <a:off x="533400" y="1003300"/>
            <a:ext cx="8534400" cy="3416300"/>
          </a:xfrm>
          <a:prstGeom prst="rect">
            <a:avLst/>
          </a:prstGeom>
          <a:noFill/>
          <a:ln w="9525">
            <a:noFill/>
            <a:miter lim="800000"/>
            <a:headEnd/>
            <a:tailEnd/>
          </a:ln>
        </p:spPr>
        <p:txBody>
          <a:bodyPr>
            <a:spAutoFit/>
          </a:bodyPr>
          <a:lstStyle/>
          <a:p>
            <a:r>
              <a:rPr lang="en-US" sz="2400" b="1" dirty="0">
                <a:latin typeface="Calibri" pitchFamily="34" charset="0"/>
                <a:hlinkClick r:id="rId7" action="ppaction://hlinksldjump"/>
              </a:rPr>
              <a:t>I one evening overtook one of my townsmen, </a:t>
            </a:r>
            <a:r>
              <a:rPr lang="en-US" sz="2400" b="1" dirty="0">
                <a:latin typeface="Calibri" pitchFamily="34" charset="0"/>
              </a:rPr>
              <a:t>who has accumulated what is called "a handsome property"—though I never got a </a:t>
            </a:r>
            <a:r>
              <a:rPr lang="en-US" sz="2400" b="1" i="1" dirty="0">
                <a:latin typeface="Calibri" pitchFamily="34" charset="0"/>
              </a:rPr>
              <a:t>fair</a:t>
            </a:r>
            <a:r>
              <a:rPr lang="en-US" sz="2400" b="1" dirty="0">
                <a:latin typeface="Calibri" pitchFamily="34" charset="0"/>
              </a:rPr>
              <a:t> view of it—on the Walden road, driving a pair of cattle to market, who inquired of me how I could bring my mind to give up so many of the comforts of life. I answered that I was very sure I liked it passably well; I was not joking. And so I went home to my bed, and left him to pick his way through the darkness and the mud to Brighton—or Bright-town—which place he would reach some time in the morning.</a:t>
            </a: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6" name="Title 6"/>
          <p:cNvSpPr>
            <a:spLocks noGrp="1"/>
          </p:cNvSpPr>
          <p:nvPr>
            <p:ph type="title"/>
          </p:nvPr>
        </p:nvSpPr>
        <p:spPr>
          <a:xfrm>
            <a:off x="152400" y="304800"/>
            <a:ext cx="8839200" cy="457200"/>
          </a:xfrm>
        </p:spPr>
        <p:txBody>
          <a:bodyPr/>
          <a:lstStyle/>
          <a:p>
            <a:pPr eaLnBrk="1" hangingPunct="1"/>
            <a:r>
              <a:rPr lang="en-US" altLang="en-US" sz="1600" b="1" i="1" dirty="0">
                <a:solidFill>
                  <a:srgbClr val="7030A0"/>
                </a:solidFill>
              </a:rPr>
              <a:t>from </a:t>
            </a:r>
            <a:r>
              <a:rPr lang="en-US" altLang="en-US" sz="1600" b="1" dirty="0">
                <a:solidFill>
                  <a:srgbClr val="7030A0"/>
                </a:solidFill>
              </a:rPr>
              <a:t>Walden: (Or Life in the Woods) </a:t>
            </a:r>
            <a:r>
              <a:rPr lang="en-US" altLang="en-US" sz="1200" b="1" dirty="0">
                <a:solidFill>
                  <a:srgbClr val="7030A0"/>
                </a:solidFill>
              </a:rPr>
              <a:t>by Henry David Thoreau (continued)</a:t>
            </a:r>
          </a:p>
        </p:txBody>
      </p: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16</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44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04800" y="76200"/>
            <a:ext cx="8839200" cy="1143000"/>
          </a:xfrm>
        </p:spPr>
        <p:txBody>
          <a:bodyPr/>
          <a:lstStyle/>
          <a:p>
            <a:pPr eaLnBrk="1" hangingPunct="1"/>
            <a:r>
              <a:rPr lang="en-US" altLang="en-US" sz="2900" b="1" dirty="0">
                <a:solidFill>
                  <a:srgbClr val="110076"/>
                </a:solidFill>
              </a:rPr>
              <a:t>Using Word Analysis Strategies: Context</a:t>
            </a:r>
          </a:p>
        </p:txBody>
      </p:sp>
      <p:sp>
        <p:nvSpPr>
          <p:cNvPr id="13" name="Content Placeholder 12"/>
          <p:cNvSpPr>
            <a:spLocks noGrp="1"/>
          </p:cNvSpPr>
          <p:nvPr>
            <p:ph idx="1"/>
          </p:nvPr>
        </p:nvSpPr>
        <p:spPr>
          <a:xfrm>
            <a:off x="685800" y="3962400"/>
            <a:ext cx="7391400" cy="1020763"/>
          </a:xfrm>
        </p:spPr>
        <p:txBody>
          <a:bodyPr rtlCol="0">
            <a:noAutofit/>
          </a:bodyPr>
          <a:lstStyle/>
          <a:p>
            <a:pPr marL="0" eaLnBrk="1" fontAlgn="auto" hangingPunct="1">
              <a:spcBef>
                <a:spcPts val="0"/>
              </a:spcBef>
              <a:spcAft>
                <a:spcPts val="0"/>
              </a:spcAft>
              <a:buFont typeface="Arial" charset="0"/>
              <a:buNone/>
              <a:defRPr/>
            </a:pPr>
            <a:r>
              <a:rPr lang="en-US" sz="2400" b="1" dirty="0"/>
              <a:t>SOL 11.3b) </a:t>
            </a:r>
            <a:r>
              <a:rPr lang="en-US" sz="2400" b="1" dirty="0">
                <a:latin typeface="+mj-lt"/>
              </a:rPr>
              <a:t>Use context, structure, and connotations to determine meanings of words and phrases.</a:t>
            </a:r>
          </a:p>
          <a:p>
            <a:pPr marL="457200" indent="-457200" eaLnBrk="1" fontAlgn="auto" hangingPunct="1">
              <a:spcBef>
                <a:spcPts val="0"/>
              </a:spcBef>
              <a:spcAft>
                <a:spcPts val="0"/>
              </a:spcAft>
              <a:buFont typeface="Arial" charset="0"/>
              <a:buNone/>
              <a:defRPr/>
            </a:pPr>
            <a:r>
              <a:rPr lang="en-US" sz="2400" b="1" dirty="0">
                <a:solidFill>
                  <a:srgbClr val="0070C0"/>
                </a:solidFill>
                <a:latin typeface="+mj-lt"/>
              </a:rPr>
              <a:t> </a:t>
            </a:r>
          </a:p>
          <a:p>
            <a:pPr eaLnBrk="1" fontAlgn="auto" hangingPunct="1">
              <a:spcAft>
                <a:spcPts val="0"/>
              </a:spcAft>
              <a:buFont typeface="Arial" charset="0"/>
              <a:buNone/>
              <a:defRPr/>
            </a:pPr>
            <a:endParaRPr lang="en-US" sz="2400" b="1" dirty="0">
              <a:solidFill>
                <a:srgbClr val="002060"/>
              </a:solidFill>
              <a:latin typeface="+mj-lt"/>
            </a:endParaRPr>
          </a:p>
        </p:txBody>
      </p:sp>
      <p:sp>
        <p:nvSpPr>
          <p:cNvPr id="1843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843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8438"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1843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1844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907338" y="5943600"/>
            <a:ext cx="1008062" cy="685800"/>
          </a:xfrm>
          <a:prstGeom prst="rect">
            <a:avLst/>
          </a:prstGeom>
          <a:noFill/>
          <a:ln w="9525">
            <a:noFill/>
            <a:miter lim="800000"/>
            <a:headEnd/>
            <a:tailEnd/>
          </a:ln>
        </p:spPr>
      </p:pic>
      <p:sp>
        <p:nvSpPr>
          <p:cNvPr id="11" name="Content Placeholder 12"/>
          <p:cNvSpPr txBox="1">
            <a:spLocks/>
          </p:cNvSpPr>
          <p:nvPr/>
        </p:nvSpPr>
        <p:spPr bwMode="auto">
          <a:xfrm>
            <a:off x="685800" y="1295400"/>
            <a:ext cx="7696200" cy="1981200"/>
          </a:xfrm>
          <a:prstGeom prst="rect">
            <a:avLst/>
          </a:prstGeom>
          <a:noFill/>
          <a:ln w="9525">
            <a:noFill/>
            <a:miter lim="800000"/>
            <a:headEnd/>
            <a:tailEnd/>
          </a:ln>
        </p:spPr>
        <p:txBody>
          <a:bodyPr>
            <a:noAutofit/>
          </a:bodyPr>
          <a:lstStyle/>
          <a:p>
            <a:pPr indent="-342900" fontAlgn="auto">
              <a:spcBef>
                <a:spcPts val="0"/>
              </a:spcBef>
              <a:spcAft>
                <a:spcPts val="0"/>
              </a:spcAft>
              <a:buFont typeface="Arial" charset="0"/>
              <a:buNone/>
              <a:defRPr/>
            </a:pPr>
            <a:r>
              <a:rPr lang="en-US" sz="2400" b="1" dirty="0">
                <a:solidFill>
                  <a:srgbClr val="7030A0"/>
                </a:solidFill>
                <a:latin typeface="+mn-lt"/>
                <a:cs typeface="+mn-cs"/>
              </a:rPr>
              <a:t>Students may need additional practice:</a:t>
            </a:r>
          </a:p>
          <a:p>
            <a:pPr indent="-342900" fontAlgn="auto">
              <a:spcBef>
                <a:spcPts val="0"/>
              </a:spcBef>
              <a:spcAft>
                <a:spcPts val="0"/>
              </a:spcAft>
              <a:buFont typeface="Arial" charset="0"/>
              <a:buNone/>
              <a:defRPr/>
            </a:pPr>
            <a:endParaRPr lang="en-US" sz="2400" b="1" dirty="0">
              <a:solidFill>
                <a:srgbClr val="7030A0"/>
              </a:solidFill>
              <a:latin typeface="+mn-lt"/>
              <a:cs typeface="+mn-cs"/>
            </a:endParaRPr>
          </a:p>
          <a:p>
            <a:pPr indent="-342900" fontAlgn="auto">
              <a:spcBef>
                <a:spcPts val="0"/>
              </a:spcBef>
              <a:spcAft>
                <a:spcPts val="0"/>
              </a:spcAft>
              <a:buFont typeface="Arial" pitchFamily="34" charset="0"/>
              <a:buChar char="•"/>
              <a:defRPr/>
            </a:pPr>
            <a:r>
              <a:rPr lang="en-US" sz="2400" b="1" dirty="0">
                <a:solidFill>
                  <a:srgbClr val="7030A0"/>
                </a:solidFill>
                <a:latin typeface="+mn-lt"/>
                <a:cs typeface="+mn-cs"/>
              </a:rPr>
              <a:t>selecting multiple answers when identifying the context </a:t>
            </a:r>
          </a:p>
          <a:p>
            <a:pPr indent="-342900" fontAlgn="auto">
              <a:spcBef>
                <a:spcPts val="0"/>
              </a:spcBef>
              <a:spcAft>
                <a:spcPts val="0"/>
              </a:spcAft>
              <a:defRPr/>
            </a:pPr>
            <a:r>
              <a:rPr lang="en-US" sz="2400" b="1" dirty="0">
                <a:solidFill>
                  <a:srgbClr val="7030A0"/>
                </a:solidFill>
                <a:latin typeface="+mn-lt"/>
                <a:cs typeface="+mn-cs"/>
              </a:rPr>
              <a:t>     for an unfamiliar word or phrase and</a:t>
            </a:r>
          </a:p>
          <a:p>
            <a:pPr indent="-342900" fontAlgn="auto">
              <a:spcBef>
                <a:spcPts val="0"/>
              </a:spcBef>
              <a:spcAft>
                <a:spcPts val="0"/>
              </a:spcAft>
              <a:buFont typeface="Arial" pitchFamily="34" charset="0"/>
              <a:buChar char="•"/>
              <a:defRPr/>
            </a:pPr>
            <a:r>
              <a:rPr lang="en-US" sz="2400" b="1" dirty="0">
                <a:solidFill>
                  <a:srgbClr val="7030A0"/>
                </a:solidFill>
                <a:latin typeface="+mn-lt"/>
                <a:cs typeface="+mn-cs"/>
              </a:rPr>
              <a:t>choosing the correct meaning of an unfamiliar word or </a:t>
            </a:r>
          </a:p>
          <a:p>
            <a:pPr indent="-342900" fontAlgn="auto">
              <a:spcBef>
                <a:spcPts val="0"/>
              </a:spcBef>
              <a:spcAft>
                <a:spcPts val="0"/>
              </a:spcAft>
              <a:defRPr/>
            </a:pPr>
            <a:r>
              <a:rPr lang="en-US" sz="2400" b="1" dirty="0">
                <a:solidFill>
                  <a:srgbClr val="7030A0"/>
                </a:solidFill>
                <a:latin typeface="+mn-lt"/>
                <a:cs typeface="+mn-cs"/>
              </a:rPr>
              <a:t>     phrase.</a:t>
            </a:r>
          </a:p>
          <a:p>
            <a:pPr marL="342900" indent="-342900" fontAlgn="auto">
              <a:spcBef>
                <a:spcPct val="20000"/>
              </a:spcBef>
              <a:spcAft>
                <a:spcPts val="0"/>
              </a:spcAft>
              <a:buFont typeface="Arial" charset="0"/>
              <a:buNone/>
              <a:defRPr/>
            </a:pPr>
            <a:endParaRPr lang="en-US" sz="2400" b="1" dirty="0">
              <a:solidFill>
                <a:srgbClr val="7030A0"/>
              </a:solidFill>
              <a:latin typeface="+mn-lt"/>
              <a:cs typeface="+mn-cs"/>
            </a:endParaRPr>
          </a:p>
          <a:p>
            <a:pPr marL="342900" indent="-342900" fontAlgn="auto">
              <a:spcBef>
                <a:spcPct val="20000"/>
              </a:spcBef>
              <a:spcAft>
                <a:spcPts val="0"/>
              </a:spcAft>
              <a:buFont typeface="Arial" charset="0"/>
              <a:buNone/>
              <a:defRPr/>
            </a:pPr>
            <a:endParaRPr lang="en-US" sz="2400" b="1" dirty="0">
              <a:solidFill>
                <a:srgbClr val="7030A0"/>
              </a:solidFill>
              <a:latin typeface="+mj-lt"/>
              <a:cs typeface="+mn-cs"/>
            </a:endParaRP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17</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404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8162" y="3333750"/>
            <a:ext cx="8277225" cy="1828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6" name="Rectangle 15"/>
          <p:cNvSpPr/>
          <p:nvPr/>
        </p:nvSpPr>
        <p:spPr>
          <a:xfrm>
            <a:off x="6753225" y="3505200"/>
            <a:ext cx="18288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Rectangle 18"/>
          <p:cNvSpPr/>
          <p:nvPr/>
        </p:nvSpPr>
        <p:spPr>
          <a:xfrm>
            <a:off x="1114425" y="3867150"/>
            <a:ext cx="16002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Rectangle 19"/>
          <p:cNvSpPr/>
          <p:nvPr/>
        </p:nvSpPr>
        <p:spPr>
          <a:xfrm>
            <a:off x="4876800" y="3813780"/>
            <a:ext cx="11430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459" name="Title 6"/>
          <p:cNvSpPr>
            <a:spLocks noGrp="1"/>
          </p:cNvSpPr>
          <p:nvPr>
            <p:ph type="title"/>
          </p:nvPr>
        </p:nvSpPr>
        <p:spPr>
          <a:xfrm>
            <a:off x="304800" y="304800"/>
            <a:ext cx="8839200" cy="1143000"/>
          </a:xfrm>
        </p:spPr>
        <p:txBody>
          <a:bodyPr/>
          <a:lstStyle/>
          <a:p>
            <a:pPr eaLnBrk="1" hangingPunct="1"/>
            <a:r>
              <a:rPr lang="en-US" altLang="en-US" sz="2900" b="1" dirty="0">
                <a:solidFill>
                  <a:srgbClr val="110076"/>
                </a:solidFill>
              </a:rPr>
              <a:t>Suggested Practice for Using Context to Determine Meanings of Words and Phrases </a:t>
            </a:r>
          </a:p>
        </p:txBody>
      </p:sp>
      <p:sp>
        <p:nvSpPr>
          <p:cNvPr id="13" name="Content Placeholder 12"/>
          <p:cNvSpPr>
            <a:spLocks noGrp="1"/>
          </p:cNvSpPr>
          <p:nvPr>
            <p:ph idx="1"/>
          </p:nvPr>
        </p:nvSpPr>
        <p:spPr>
          <a:xfrm>
            <a:off x="457200" y="1370012"/>
            <a:ext cx="8229600" cy="944563"/>
          </a:xfrm>
        </p:spPr>
        <p:txBody>
          <a:bodyPr rtlCol="0">
            <a:normAutofit/>
          </a:body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selecting multiple answers</a:t>
            </a:r>
          </a:p>
          <a:p>
            <a:pPr marL="0" eaLnBrk="1" fontAlgn="auto" hangingPunct="1">
              <a:spcBef>
                <a:spcPts val="0"/>
              </a:spcBef>
              <a:spcAft>
                <a:spcPts val="0"/>
              </a:spcAft>
              <a:buFont typeface="Arial" charset="0"/>
              <a:buNone/>
              <a:defRPr/>
            </a:pPr>
            <a:r>
              <a:rPr lang="en-US" sz="2400" b="1" dirty="0">
                <a:solidFill>
                  <a:srgbClr val="7030A0"/>
                </a:solidFill>
              </a:rPr>
              <a:t>when identifying the context for an unfamiliar word or phrase.</a:t>
            </a:r>
          </a:p>
          <a:p>
            <a:pPr eaLnBrk="1" fontAlgn="auto" hangingPunct="1">
              <a:spcAft>
                <a:spcPts val="0"/>
              </a:spcAft>
              <a:buFont typeface="Arial" charset="0"/>
              <a:buNone/>
              <a:defRPr/>
            </a:pPr>
            <a:endParaRPr lang="en-US" sz="2400" b="1" dirty="0">
              <a:solidFill>
                <a:srgbClr val="7030A0"/>
              </a:solidFill>
            </a:endParaRPr>
          </a:p>
          <a:p>
            <a:pPr eaLnBrk="1" fontAlgn="auto" hangingPunct="1">
              <a:spcAft>
                <a:spcPts val="0"/>
              </a:spcAft>
              <a:buFont typeface="Arial" charset="0"/>
              <a:buNone/>
              <a:defRPr/>
            </a:pPr>
            <a:endParaRPr lang="en-US" sz="2400" b="1" dirty="0">
              <a:solidFill>
                <a:srgbClr val="7030A0"/>
              </a:solidFill>
              <a:latin typeface="+mj-lt"/>
            </a:endParaRPr>
          </a:p>
        </p:txBody>
      </p:sp>
      <p:sp>
        <p:nvSpPr>
          <p:cNvPr id="19461"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9462"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9463" name="Rectangle 8"/>
          <p:cNvSpPr>
            <a:spLocks noChangeArrowheads="1"/>
          </p:cNvSpPr>
          <p:nvPr/>
        </p:nvSpPr>
        <p:spPr bwMode="auto">
          <a:xfrm>
            <a:off x="0" y="806450"/>
            <a:ext cx="9144000" cy="368300"/>
          </a:xfrm>
          <a:prstGeom prst="rect">
            <a:avLst/>
          </a:prstGeom>
          <a:noFill/>
          <a:ln w="9525">
            <a:noFill/>
            <a:miter lim="800000"/>
            <a:headEnd/>
            <a:tailEnd/>
          </a:ln>
        </p:spPr>
        <p:txBody>
          <a:bodyPr anchor="ctr">
            <a:spAutoFit/>
          </a:bodyPr>
          <a:lstStyle/>
          <a:p>
            <a:endParaRPr lang="en-US" altLang="en-US"/>
          </a:p>
        </p:txBody>
      </p:sp>
      <p:sp>
        <p:nvSpPr>
          <p:cNvPr id="19464"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1946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19469" name="TextBox 19"/>
          <p:cNvSpPr txBox="1">
            <a:spLocks noChangeArrowheads="1"/>
          </p:cNvSpPr>
          <p:nvPr/>
        </p:nvSpPr>
        <p:spPr bwMode="auto">
          <a:xfrm>
            <a:off x="515938" y="5334000"/>
            <a:ext cx="7391400" cy="838200"/>
          </a:xfrm>
          <a:prstGeom prst="rect">
            <a:avLst/>
          </a:prstGeom>
          <a:noFill/>
          <a:ln w="9525">
            <a:noFill/>
            <a:miter lim="800000"/>
            <a:headEnd/>
            <a:tailEnd/>
          </a:ln>
        </p:spPr>
        <p:txBody>
          <a:bodyPr>
            <a:spAutoFit/>
          </a:bodyPr>
          <a:lstStyle/>
          <a:p>
            <a:r>
              <a:rPr lang="en-US" sz="2400" b="1" dirty="0">
                <a:latin typeface="Calibri" pitchFamily="34" charset="0"/>
              </a:rPr>
              <a:t>Which words or phrases in this sentence help a reader to understand the meaning of the word </a:t>
            </a:r>
            <a:r>
              <a:rPr lang="en-US" sz="2400" b="1" u="sng" dirty="0">
                <a:latin typeface="Calibri" pitchFamily="34" charset="0"/>
              </a:rPr>
              <a:t>adversaries</a:t>
            </a:r>
            <a:r>
              <a:rPr lang="en-US" sz="2400" b="1" dirty="0">
                <a:latin typeface="Calibri" pitchFamily="34" charset="0"/>
              </a:rPr>
              <a:t>?</a:t>
            </a:r>
          </a:p>
        </p:txBody>
      </p:sp>
      <p:sp>
        <p:nvSpPr>
          <p:cNvPr id="14" name="TextBox 13"/>
          <p:cNvSpPr txBox="1"/>
          <p:nvPr/>
        </p:nvSpPr>
        <p:spPr>
          <a:xfrm>
            <a:off x="495300" y="2438400"/>
            <a:ext cx="8343900" cy="677108"/>
          </a:xfrm>
          <a:prstGeom prst="rect">
            <a:avLst/>
          </a:prstGeom>
          <a:noFill/>
        </p:spPr>
        <p:txBody>
          <a:bodyPr wrap="square">
            <a:spAutoFit/>
          </a:bodyPr>
          <a:lstStyle/>
          <a:p>
            <a:pPr>
              <a:defRPr/>
            </a:pPr>
            <a:r>
              <a:rPr lang="en-US" sz="2400" b="1" dirty="0">
                <a:latin typeface="+mn-lt"/>
              </a:rPr>
              <a:t>Read this sentence from paragraph 1 of “The Morals of Chess.” </a:t>
            </a:r>
          </a:p>
          <a:p>
            <a:pPr algn="ctr">
              <a:defRPr/>
            </a:pPr>
            <a:r>
              <a:rPr lang="en-US" sz="1400" dirty="0">
                <a:latin typeface="+mn-lt"/>
              </a:rPr>
              <a:t>(Click hyperlink to return to full selection.)</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18</a:t>
            </a:fld>
            <a:endParaRPr lang="en-US"/>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9468" name="TextBox 10"/>
          <p:cNvSpPr txBox="1">
            <a:spLocks noChangeArrowheads="1"/>
          </p:cNvSpPr>
          <p:nvPr/>
        </p:nvSpPr>
        <p:spPr bwMode="auto">
          <a:xfrm>
            <a:off x="538162" y="3429000"/>
            <a:ext cx="8229600" cy="1569660"/>
          </a:xfrm>
          <a:prstGeom prst="rect">
            <a:avLst/>
          </a:prstGeom>
          <a:noFill/>
          <a:ln w="9525">
            <a:noFill/>
            <a:miter lim="800000"/>
            <a:headEnd/>
            <a:tailEnd/>
          </a:ln>
        </p:spPr>
        <p:txBody>
          <a:bodyPr wrap="square">
            <a:spAutoFit/>
          </a:bodyPr>
          <a:lstStyle/>
          <a:p>
            <a:r>
              <a:rPr lang="en-US" sz="2400" b="1" dirty="0">
                <a:latin typeface="Calibri" pitchFamily="34" charset="0"/>
              </a:rPr>
              <a:t>For life is a kind of chess, in which we have often points to gain, and competitors or </a:t>
            </a:r>
            <a:r>
              <a:rPr lang="en-US" sz="2400" b="1" u="sng" dirty="0">
                <a:latin typeface="Calibri" pitchFamily="34" charset="0"/>
                <a:hlinkClick r:id="rId8" action="ppaction://hlinksldjump"/>
              </a:rPr>
              <a:t>adversaries</a:t>
            </a:r>
            <a:r>
              <a:rPr lang="en-US" sz="2400" b="1" dirty="0">
                <a:latin typeface="Calibri" pitchFamily="34" charset="0"/>
              </a:rPr>
              <a:t> to contend with, and in which there is a vast variety of good and evil events that are in some degree the effects of prudence or the want of it.</a:t>
            </a:r>
            <a:endParaRPr lang="en-US" sz="2400" dirty="0">
              <a:latin typeface="Calibri" pitchFamily="34" charset="0"/>
            </a:endParaRPr>
          </a:p>
        </p:txBody>
      </p:sp>
    </p:spTree>
    <p:custDataLst>
      <p:tags r:id="rId1"/>
    </p:custDataLst>
  </p:cSld>
  <p:clrMapOvr>
    <a:masterClrMapping/>
  </p:clrMapOvr>
  <p:transition spd="slow" advTm="804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6"/>
                </p:tgtEl>
              </p:cMediaNode>
            </p:audio>
          </p:childTnLst>
        </p:cTn>
      </p:par>
    </p:tnLst>
    <p:bldLst>
      <p:bldP spid="16"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752600" y="5867400"/>
            <a:ext cx="27432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12" name="Rectangle 11"/>
          <p:cNvSpPr/>
          <p:nvPr/>
        </p:nvSpPr>
        <p:spPr>
          <a:xfrm>
            <a:off x="639763" y="3048000"/>
            <a:ext cx="7315200" cy="1447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2532" name="Title 6"/>
          <p:cNvSpPr>
            <a:spLocks noGrp="1"/>
          </p:cNvSpPr>
          <p:nvPr>
            <p:ph type="title"/>
          </p:nvPr>
        </p:nvSpPr>
        <p:spPr>
          <a:xfrm>
            <a:off x="304800" y="304800"/>
            <a:ext cx="8839200" cy="1143000"/>
          </a:xfrm>
        </p:spPr>
        <p:txBody>
          <a:bodyPr/>
          <a:lstStyle/>
          <a:p>
            <a:pPr eaLnBrk="1" hangingPunct="1"/>
            <a:r>
              <a:rPr lang="en-US" altLang="en-US" sz="2900" b="1" dirty="0">
                <a:solidFill>
                  <a:srgbClr val="110076"/>
                </a:solidFill>
              </a:rPr>
              <a:t>Suggested Practice for Using Context to Determine Meanings of Words and Phrases </a:t>
            </a:r>
          </a:p>
        </p:txBody>
      </p:sp>
      <p:sp>
        <p:nvSpPr>
          <p:cNvPr id="2253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2534"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2535" name="Rectangle 8"/>
          <p:cNvSpPr>
            <a:spLocks noChangeArrowheads="1"/>
          </p:cNvSpPr>
          <p:nvPr/>
        </p:nvSpPr>
        <p:spPr bwMode="auto">
          <a:xfrm>
            <a:off x="0" y="806450"/>
            <a:ext cx="9144000" cy="368300"/>
          </a:xfrm>
          <a:prstGeom prst="rect">
            <a:avLst/>
          </a:prstGeom>
          <a:noFill/>
          <a:ln w="9525">
            <a:noFill/>
            <a:miter lim="800000"/>
            <a:headEnd/>
            <a:tailEnd/>
          </a:ln>
        </p:spPr>
        <p:txBody>
          <a:bodyPr anchor="ctr">
            <a:spAutoFit/>
          </a:bodyPr>
          <a:lstStyle/>
          <a:p>
            <a:endParaRPr lang="en-US" altLang="en-US"/>
          </a:p>
        </p:txBody>
      </p:sp>
      <p:sp>
        <p:nvSpPr>
          <p:cNvPr id="22536"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2253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9228" name="TextBox 10"/>
          <p:cNvSpPr txBox="1">
            <a:spLocks noChangeArrowheads="1"/>
          </p:cNvSpPr>
          <p:nvPr/>
        </p:nvSpPr>
        <p:spPr bwMode="auto">
          <a:xfrm>
            <a:off x="679451" y="3095625"/>
            <a:ext cx="7315200" cy="1323975"/>
          </a:xfrm>
          <a:prstGeom prst="rect">
            <a:avLst/>
          </a:prstGeom>
          <a:noFill/>
          <a:ln w="9525">
            <a:noFill/>
            <a:miter lim="800000"/>
            <a:headEnd/>
            <a:tailEnd/>
          </a:ln>
        </p:spPr>
        <p:txBody>
          <a:bodyPr>
            <a:spAutoFit/>
          </a:bodyPr>
          <a:lstStyle/>
          <a:p>
            <a:pPr>
              <a:defRPr/>
            </a:pPr>
            <a:r>
              <a:rPr lang="en-US" sz="2000" b="1" dirty="0">
                <a:latin typeface="+mn-lt"/>
              </a:rPr>
              <a:t>In those driving northeast rains which tried the village houses so, when the maids stood ready with mop and pail in front entries to keep the </a:t>
            </a:r>
            <a:r>
              <a:rPr lang="en-US" sz="2000" b="1" dirty="0">
                <a:latin typeface="+mn-lt"/>
                <a:hlinkClick r:id="rId7" action="ppaction://hlinksldjump"/>
              </a:rPr>
              <a:t>deluge</a:t>
            </a:r>
            <a:r>
              <a:rPr lang="en-US" sz="2000" b="1" dirty="0">
                <a:latin typeface="+mn-lt"/>
              </a:rPr>
              <a:t> out, I sat behind my door in my little house, which was all entry, and thoroughly enjoyed its protection.</a:t>
            </a:r>
            <a:endParaRPr lang="en-US" sz="2000" dirty="0">
              <a:latin typeface="+mn-lt"/>
            </a:endParaRPr>
          </a:p>
        </p:txBody>
      </p:sp>
      <p:sp>
        <p:nvSpPr>
          <p:cNvPr id="22541" name="TextBox 19"/>
          <p:cNvSpPr txBox="1">
            <a:spLocks noChangeArrowheads="1"/>
          </p:cNvSpPr>
          <p:nvPr/>
        </p:nvSpPr>
        <p:spPr bwMode="auto">
          <a:xfrm>
            <a:off x="622301" y="4567237"/>
            <a:ext cx="7391400" cy="461963"/>
          </a:xfrm>
          <a:prstGeom prst="rect">
            <a:avLst/>
          </a:prstGeom>
          <a:noFill/>
          <a:ln w="9525">
            <a:noFill/>
            <a:miter lim="800000"/>
            <a:headEnd/>
            <a:tailEnd/>
          </a:ln>
        </p:spPr>
        <p:txBody>
          <a:bodyPr>
            <a:spAutoFit/>
          </a:bodyPr>
          <a:lstStyle/>
          <a:p>
            <a:r>
              <a:rPr lang="en-US" sz="2400" b="1" dirty="0">
                <a:latin typeface="Calibri" pitchFamily="34" charset="0"/>
              </a:rPr>
              <a:t>The word </a:t>
            </a:r>
            <a:r>
              <a:rPr lang="en-US" sz="2400" b="1" u="sng" dirty="0">
                <a:latin typeface="Calibri" pitchFamily="34" charset="0"/>
              </a:rPr>
              <a:t>deluge</a:t>
            </a:r>
            <a:r>
              <a:rPr lang="en-US" sz="2400" b="1" dirty="0">
                <a:latin typeface="Calibri" pitchFamily="34" charset="0"/>
              </a:rPr>
              <a:t> means—</a:t>
            </a:r>
          </a:p>
        </p:txBody>
      </p:sp>
      <p:sp>
        <p:nvSpPr>
          <p:cNvPr id="14" name="TextBox 13"/>
          <p:cNvSpPr txBox="1"/>
          <p:nvPr/>
        </p:nvSpPr>
        <p:spPr>
          <a:xfrm>
            <a:off x="630238" y="2362200"/>
            <a:ext cx="7904162" cy="615553"/>
          </a:xfrm>
          <a:prstGeom prst="rect">
            <a:avLst/>
          </a:prstGeom>
          <a:noFill/>
        </p:spPr>
        <p:txBody>
          <a:bodyPr wrap="square">
            <a:spAutoFit/>
          </a:bodyPr>
          <a:lstStyle/>
          <a:p>
            <a:pPr>
              <a:defRPr/>
            </a:pPr>
            <a:r>
              <a:rPr lang="en-US" sz="2000" b="1" dirty="0">
                <a:latin typeface="+mn-lt"/>
              </a:rPr>
              <a:t>Read this sentence from paragraph 1 of “Walden: Or Life in the Woods.” </a:t>
            </a:r>
          </a:p>
          <a:p>
            <a:pPr algn="ctr">
              <a:defRPr/>
            </a:pPr>
            <a:r>
              <a:rPr lang="en-US" sz="1400" dirty="0">
                <a:latin typeface="+mn-lt"/>
              </a:rPr>
              <a:t>(Click hyperlink to return to full selection.)</a:t>
            </a:r>
          </a:p>
        </p:txBody>
      </p:sp>
      <p:sp>
        <p:nvSpPr>
          <p:cNvPr id="17" name="TextBox 16"/>
          <p:cNvSpPr txBox="1"/>
          <p:nvPr/>
        </p:nvSpPr>
        <p:spPr>
          <a:xfrm>
            <a:off x="1828800" y="5072062"/>
            <a:ext cx="3962400" cy="1938338"/>
          </a:xfrm>
          <a:prstGeom prst="rect">
            <a:avLst/>
          </a:prstGeom>
          <a:noFill/>
        </p:spPr>
        <p:txBody>
          <a:bodyPr>
            <a:spAutoFit/>
          </a:bodyPr>
          <a:lstStyle/>
          <a:p>
            <a:pPr>
              <a:defRPr/>
            </a:pPr>
            <a:r>
              <a:rPr lang="en-US" sz="2400" b="1" dirty="0">
                <a:latin typeface="+mn-lt"/>
              </a:rPr>
              <a:t>an unwelcomed occurrence</a:t>
            </a:r>
          </a:p>
          <a:p>
            <a:pPr>
              <a:defRPr/>
            </a:pPr>
            <a:r>
              <a:rPr lang="en-US" sz="2400" b="1" dirty="0">
                <a:latin typeface="+mn-lt"/>
              </a:rPr>
              <a:t>a large amount of dirt</a:t>
            </a:r>
          </a:p>
          <a:p>
            <a:pPr>
              <a:defRPr/>
            </a:pPr>
            <a:r>
              <a:rPr lang="en-US" sz="2400" b="1" dirty="0">
                <a:latin typeface="+mn-lt"/>
              </a:rPr>
              <a:t>a heavy downpour</a:t>
            </a:r>
          </a:p>
          <a:p>
            <a:pPr>
              <a:defRPr/>
            </a:pPr>
            <a:r>
              <a:rPr lang="en-US" sz="2400" b="1" dirty="0">
                <a:latin typeface="+mn-lt"/>
              </a:rPr>
              <a:t>an exciting event </a:t>
            </a:r>
          </a:p>
          <a:p>
            <a:pPr>
              <a:defRPr/>
            </a:pPr>
            <a:endParaRPr lang="en-US" sz="2400" b="1" dirty="0">
              <a:latin typeface="+mn-lt"/>
            </a:endParaRPr>
          </a:p>
        </p:txBody>
      </p:sp>
      <p:sp>
        <p:nvSpPr>
          <p:cNvPr id="16" name="TextBox 20"/>
          <p:cNvSpPr txBox="1">
            <a:spLocks noChangeArrowheads="1"/>
          </p:cNvSpPr>
          <p:nvPr/>
        </p:nvSpPr>
        <p:spPr bwMode="auto">
          <a:xfrm>
            <a:off x="4495800" y="64444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cxnSp>
        <p:nvCxnSpPr>
          <p:cNvPr id="20" name="Straight Connector 19"/>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9" name="Content Placeholder 12"/>
          <p:cNvSpPr>
            <a:spLocks noGrp="1"/>
          </p:cNvSpPr>
          <p:nvPr>
            <p:ph idx="1"/>
          </p:nvPr>
        </p:nvSpPr>
        <p:spPr>
          <a:xfrm>
            <a:off x="609600" y="1447801"/>
            <a:ext cx="8229600" cy="914400"/>
          </a:xfrm>
        </p:spPr>
        <p:txBody>
          <a:bodyPr rtlCol="0">
            <a:normAutofit/>
          </a:body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using context to determine the meaning of an unfamiliar word or phrase.</a:t>
            </a:r>
          </a:p>
          <a:p>
            <a:pPr eaLnBrk="1" fontAlgn="auto" hangingPunct="1">
              <a:spcAft>
                <a:spcPts val="0"/>
              </a:spcAft>
              <a:buFont typeface="Arial" charset="0"/>
              <a:buNone/>
              <a:defRPr/>
            </a:pPr>
            <a:endParaRPr lang="en-US" sz="2400" b="1" dirty="0">
              <a:solidFill>
                <a:srgbClr val="7030A0"/>
              </a:solidFill>
              <a:latin typeface="+mj-lt"/>
            </a:endParaRPr>
          </a:p>
        </p:txBody>
      </p: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19</a:t>
            </a:fld>
            <a:endParaRPr lang="en-US"/>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88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907338" y="5943600"/>
            <a:ext cx="1008062" cy="685800"/>
          </a:xfrm>
          <a:prstGeom prst="rect">
            <a:avLst/>
          </a:prstGeom>
          <a:noFill/>
          <a:ln w="9525">
            <a:noFill/>
            <a:miter lim="800000"/>
            <a:headEnd/>
            <a:tailEnd/>
          </a:ln>
        </p:spPr>
      </p:pic>
      <p:sp>
        <p:nvSpPr>
          <p:cNvPr id="4098" name="Title 6"/>
          <p:cNvSpPr>
            <a:spLocks noGrp="1"/>
          </p:cNvSpPr>
          <p:nvPr>
            <p:ph type="title"/>
          </p:nvPr>
        </p:nvSpPr>
        <p:spPr>
          <a:xfrm>
            <a:off x="457200" y="609600"/>
            <a:ext cx="8305800" cy="1295400"/>
          </a:xfrm>
        </p:spPr>
        <p:txBody>
          <a:bodyPr rtlCol="0">
            <a:normAutofit fontScale="90000"/>
          </a:bodyPr>
          <a:lstStyle/>
          <a:p>
            <a:pPr eaLnBrk="1" fontAlgn="auto" hangingPunct="1">
              <a:spcAft>
                <a:spcPts val="0"/>
              </a:spcAft>
              <a:defRPr/>
            </a:pPr>
            <a:r>
              <a:rPr lang="en-US" altLang="en-US" sz="3200" b="1" dirty="0">
                <a:solidFill>
                  <a:srgbClr val="002060"/>
                </a:solidFill>
                <a:latin typeface="+mn-lt"/>
              </a:rPr>
              <a:t>The 2013-2014 End-of-Course Reading test data show students may benefit from additional practice with the following:</a:t>
            </a:r>
          </a:p>
        </p:txBody>
      </p:sp>
      <p:sp>
        <p:nvSpPr>
          <p:cNvPr id="13" name="Content Placeholder 12"/>
          <p:cNvSpPr>
            <a:spLocks noGrp="1"/>
          </p:cNvSpPr>
          <p:nvPr>
            <p:ph idx="1"/>
          </p:nvPr>
        </p:nvSpPr>
        <p:spPr>
          <a:xfrm>
            <a:off x="495300" y="1981200"/>
            <a:ext cx="8191500" cy="3581400"/>
          </a:xfrm>
        </p:spPr>
        <p:txBody>
          <a:bodyPr rtlCol="0">
            <a:noAutofit/>
          </a:bodyPr>
          <a:lstStyle/>
          <a:p>
            <a:pPr marL="0" eaLnBrk="1" fontAlgn="auto" hangingPunct="1">
              <a:spcBef>
                <a:spcPts val="0"/>
              </a:spcBef>
              <a:spcAft>
                <a:spcPts val="0"/>
              </a:spcAft>
              <a:buFont typeface="Arial" charset="0"/>
              <a:buNone/>
              <a:defRPr/>
            </a:pPr>
            <a:r>
              <a:rPr lang="en-US" sz="2200" b="1" dirty="0">
                <a:solidFill>
                  <a:srgbClr val="7030A0"/>
                </a:solidFill>
              </a:rPr>
              <a:t>Texts:</a:t>
            </a:r>
          </a:p>
          <a:p>
            <a:pPr marL="0" eaLnBrk="1" fontAlgn="auto" hangingPunct="1">
              <a:spcBef>
                <a:spcPts val="0"/>
              </a:spcBef>
              <a:spcAft>
                <a:spcPts val="0"/>
              </a:spcAft>
              <a:buFont typeface="Arial" pitchFamily="34" charset="0"/>
              <a:buChar char="•"/>
              <a:defRPr/>
            </a:pPr>
            <a:r>
              <a:rPr lang="en-US" sz="2200" b="1" dirty="0"/>
              <a:t>more rigorous fiction </a:t>
            </a:r>
          </a:p>
          <a:p>
            <a:pPr marL="0" eaLnBrk="1" fontAlgn="auto" hangingPunct="1">
              <a:spcBef>
                <a:spcPts val="0"/>
              </a:spcBef>
              <a:spcAft>
                <a:spcPts val="0"/>
              </a:spcAft>
              <a:buFont typeface="Arial" pitchFamily="34" charset="0"/>
              <a:buChar char="•"/>
              <a:defRPr/>
            </a:pPr>
            <a:r>
              <a:rPr lang="en-US" sz="2200" b="1" dirty="0"/>
              <a:t>more rigorous nonfiction texts</a:t>
            </a:r>
          </a:p>
          <a:p>
            <a:pPr marL="0" eaLnBrk="1" fontAlgn="auto" hangingPunct="1">
              <a:spcBef>
                <a:spcPts val="0"/>
              </a:spcBef>
              <a:spcAft>
                <a:spcPts val="0"/>
              </a:spcAft>
              <a:buFont typeface="Arial" pitchFamily="34" charset="0"/>
              <a:buChar char="•"/>
              <a:defRPr/>
            </a:pPr>
            <a:r>
              <a:rPr lang="en-US" sz="2200" b="1" dirty="0"/>
              <a:t>paired selections (two texts with similar content or theme)</a:t>
            </a:r>
          </a:p>
          <a:p>
            <a:pPr marL="0" eaLnBrk="1" fontAlgn="auto" hangingPunct="1">
              <a:spcBef>
                <a:spcPts val="0"/>
              </a:spcBef>
              <a:spcAft>
                <a:spcPts val="0"/>
              </a:spcAft>
              <a:buFont typeface="Arial" charset="0"/>
              <a:buNone/>
              <a:defRPr/>
            </a:pPr>
            <a:endParaRPr lang="en-US" sz="2200" b="1" dirty="0"/>
          </a:p>
          <a:p>
            <a:pPr marL="0" eaLnBrk="1" fontAlgn="auto" hangingPunct="1">
              <a:spcBef>
                <a:spcPts val="0"/>
              </a:spcBef>
              <a:spcAft>
                <a:spcPts val="0"/>
              </a:spcAft>
              <a:buFont typeface="Arial" pitchFamily="34" charset="0"/>
              <a:buNone/>
              <a:defRPr/>
            </a:pPr>
            <a:r>
              <a:rPr lang="en-US" sz="2200" b="1" dirty="0">
                <a:solidFill>
                  <a:srgbClr val="7030A0"/>
                </a:solidFill>
              </a:rPr>
              <a:t>Skills:</a:t>
            </a:r>
          </a:p>
          <a:p>
            <a:pPr marL="0" eaLnBrk="1" fontAlgn="auto" hangingPunct="1">
              <a:spcBef>
                <a:spcPts val="0"/>
              </a:spcBef>
              <a:spcAft>
                <a:spcPts val="0"/>
              </a:spcAft>
              <a:buFont typeface="Arial" pitchFamily="34" charset="0"/>
              <a:buChar char="•"/>
              <a:defRPr/>
            </a:pPr>
            <a:r>
              <a:rPr lang="en-US" sz="2200" b="1" dirty="0"/>
              <a:t>using context to determine meanings</a:t>
            </a:r>
          </a:p>
          <a:p>
            <a:pPr marL="0" eaLnBrk="1" fontAlgn="auto" hangingPunct="1">
              <a:spcBef>
                <a:spcPts val="0"/>
              </a:spcBef>
              <a:spcAft>
                <a:spcPts val="0"/>
              </a:spcAft>
              <a:buFont typeface="Arial" pitchFamily="34" charset="0"/>
              <a:buChar char="•"/>
              <a:defRPr/>
            </a:pPr>
            <a:r>
              <a:rPr lang="en-US" sz="2200" b="1" dirty="0"/>
              <a:t>identifying author’s purpose and main idea</a:t>
            </a:r>
          </a:p>
          <a:p>
            <a:pPr marL="0" eaLnBrk="1" fontAlgn="auto" hangingPunct="1">
              <a:spcBef>
                <a:spcPts val="0"/>
              </a:spcBef>
              <a:spcAft>
                <a:spcPts val="0"/>
              </a:spcAft>
              <a:buFont typeface="Arial" pitchFamily="34" charset="0"/>
              <a:buChar char="•"/>
              <a:defRPr/>
            </a:pPr>
            <a:r>
              <a:rPr lang="en-US" sz="2200" b="1" dirty="0"/>
              <a:t>drawing conclusions and making inferences</a:t>
            </a:r>
          </a:p>
          <a:p>
            <a:pPr marL="0" eaLnBrk="1" fontAlgn="auto" hangingPunct="1">
              <a:spcBef>
                <a:spcPts val="0"/>
              </a:spcBef>
              <a:spcAft>
                <a:spcPts val="0"/>
              </a:spcAft>
              <a:buFont typeface="Arial" pitchFamily="34" charset="0"/>
              <a:buChar char="•"/>
              <a:defRPr/>
            </a:pPr>
            <a:r>
              <a:rPr lang="en-US" sz="2200" b="1" dirty="0"/>
              <a:t>using elements of literature:</a:t>
            </a:r>
          </a:p>
          <a:p>
            <a:pPr marL="800100" lvl="2" eaLnBrk="1" fontAlgn="auto" hangingPunct="1">
              <a:spcBef>
                <a:spcPts val="0"/>
              </a:spcBef>
              <a:spcAft>
                <a:spcPts val="0"/>
              </a:spcAft>
              <a:buFont typeface="Arial" pitchFamily="34" charset="0"/>
              <a:buChar char="•"/>
              <a:defRPr/>
            </a:pPr>
            <a:r>
              <a:rPr lang="en-US" sz="1800" b="1" dirty="0"/>
              <a:t>using literary terms in describing and analyzing selections</a:t>
            </a:r>
          </a:p>
          <a:p>
            <a:pPr marL="800100" lvl="2" eaLnBrk="1" fontAlgn="auto" hangingPunct="1">
              <a:spcBef>
                <a:spcPts val="0"/>
              </a:spcBef>
              <a:spcAft>
                <a:spcPts val="0"/>
              </a:spcAft>
              <a:buFont typeface="Arial" pitchFamily="34" charset="0"/>
              <a:buChar char="•"/>
              <a:defRPr/>
            </a:pPr>
            <a:r>
              <a:rPr lang="en-US" sz="1800" b="1" dirty="0"/>
              <a:t>explaining the relationships between and among elements of literature</a:t>
            </a:r>
          </a:p>
          <a:p>
            <a:pPr marL="800100" lvl="2" eaLnBrk="1" fontAlgn="auto" hangingPunct="1">
              <a:spcBef>
                <a:spcPts val="0"/>
              </a:spcBef>
              <a:spcAft>
                <a:spcPts val="0"/>
              </a:spcAft>
              <a:buFont typeface="Arial" pitchFamily="34" charset="0"/>
              <a:buChar char="•"/>
              <a:defRPr/>
            </a:pPr>
            <a:r>
              <a:rPr lang="en-US" sz="1800" b="1" dirty="0"/>
              <a:t>explaining the relationship between the author’s style and literary effect</a:t>
            </a:r>
          </a:p>
          <a:p>
            <a:pPr marL="800100" lvl="2" eaLnBrk="1" fontAlgn="auto" hangingPunct="1">
              <a:spcBef>
                <a:spcPts val="0"/>
              </a:spcBef>
              <a:spcAft>
                <a:spcPts val="0"/>
              </a:spcAft>
              <a:buFont typeface="Arial" pitchFamily="34" charset="0"/>
              <a:buChar char="•"/>
              <a:defRPr/>
            </a:pPr>
            <a:r>
              <a:rPr lang="en-US" sz="1800" b="1" dirty="0"/>
              <a:t>explaining how imagery and figures of speech appeal to the reader</a:t>
            </a:r>
          </a:p>
          <a:p>
            <a:pPr marL="0" eaLnBrk="1" fontAlgn="auto" hangingPunct="1">
              <a:spcBef>
                <a:spcPts val="0"/>
              </a:spcBef>
              <a:spcAft>
                <a:spcPts val="0"/>
              </a:spcAft>
              <a:buFont typeface="Arial" pitchFamily="34" charset="0"/>
              <a:buChar char="•"/>
              <a:defRPr/>
            </a:pPr>
            <a:endParaRPr lang="en-US" sz="2000" b="1" dirty="0"/>
          </a:p>
          <a:p>
            <a:pPr marL="0" eaLnBrk="1" fontAlgn="auto" hangingPunct="1">
              <a:spcBef>
                <a:spcPts val="0"/>
              </a:spcBef>
              <a:spcAft>
                <a:spcPts val="0"/>
              </a:spcAft>
              <a:buFont typeface="Arial" charset="0"/>
              <a:buNone/>
              <a:defRPr/>
            </a:pPr>
            <a:endParaRPr lang="en-US" sz="2000" b="1" dirty="0"/>
          </a:p>
          <a:p>
            <a:pPr marL="457200" indent="-457200" eaLnBrk="1" fontAlgn="auto" hangingPunct="1">
              <a:spcBef>
                <a:spcPts val="0"/>
              </a:spcBef>
              <a:spcAft>
                <a:spcPts val="0"/>
              </a:spcAft>
              <a:buFont typeface="Arial" charset="0"/>
              <a:buNone/>
              <a:defRPr/>
            </a:pPr>
            <a:r>
              <a:rPr lang="en-US" sz="2000" b="1" dirty="0">
                <a:solidFill>
                  <a:srgbClr val="0070C0"/>
                </a:solidFill>
              </a:rPr>
              <a:t> </a:t>
            </a:r>
          </a:p>
          <a:p>
            <a:pPr eaLnBrk="1" fontAlgn="auto" hangingPunct="1">
              <a:spcAft>
                <a:spcPts val="0"/>
              </a:spcAft>
              <a:buFont typeface="Arial" charset="0"/>
              <a:buNone/>
              <a:defRPr/>
            </a:pPr>
            <a:endParaRPr lang="en-US" sz="2000" b="1" dirty="0">
              <a:solidFill>
                <a:srgbClr val="002060"/>
              </a:solidFill>
            </a:endParaRPr>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07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078"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07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2</a:t>
            </a:fld>
            <a:endParaRPr lang="en-US"/>
          </a:p>
        </p:txBody>
      </p:sp>
    </p:spTree>
  </p:cSld>
  <p:clrMapOvr>
    <a:masterClrMapping/>
  </p:clrMapOvr>
  <p:transition spd="slow" advTm="784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4400" y="1828800"/>
            <a:ext cx="7315200" cy="1447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3555" name="Title 6"/>
          <p:cNvSpPr>
            <a:spLocks noGrp="1"/>
          </p:cNvSpPr>
          <p:nvPr>
            <p:ph type="title"/>
          </p:nvPr>
        </p:nvSpPr>
        <p:spPr>
          <a:xfrm>
            <a:off x="304800" y="304800"/>
            <a:ext cx="8839200" cy="1143000"/>
          </a:xfrm>
        </p:spPr>
        <p:txBody>
          <a:bodyPr/>
          <a:lstStyle/>
          <a:p>
            <a:pPr eaLnBrk="1" hangingPunct="1"/>
            <a:r>
              <a:rPr lang="en-US" altLang="en-US" sz="2900" b="1" dirty="0">
                <a:solidFill>
                  <a:srgbClr val="110076"/>
                </a:solidFill>
              </a:rPr>
              <a:t>Suggested Practice for Using Context to Determine Meanings of Words and Phrases </a:t>
            </a:r>
          </a:p>
        </p:txBody>
      </p:sp>
      <p:sp>
        <p:nvSpPr>
          <p:cNvPr id="2355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355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3558" name="Rectangle 8"/>
          <p:cNvSpPr>
            <a:spLocks noChangeArrowheads="1"/>
          </p:cNvSpPr>
          <p:nvPr/>
        </p:nvSpPr>
        <p:spPr bwMode="auto">
          <a:xfrm>
            <a:off x="0" y="806450"/>
            <a:ext cx="9144000" cy="368300"/>
          </a:xfrm>
          <a:prstGeom prst="rect">
            <a:avLst/>
          </a:prstGeom>
          <a:noFill/>
          <a:ln w="9525">
            <a:noFill/>
            <a:miter lim="800000"/>
            <a:headEnd/>
            <a:tailEnd/>
          </a:ln>
        </p:spPr>
        <p:txBody>
          <a:bodyPr anchor="ctr">
            <a:spAutoFit/>
          </a:bodyPr>
          <a:lstStyle/>
          <a:p>
            <a:endParaRPr lang="en-US" altLang="en-US"/>
          </a:p>
        </p:txBody>
      </p:sp>
      <p:sp>
        <p:nvSpPr>
          <p:cNvPr id="2355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2356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9228" name="TextBox 10"/>
          <p:cNvSpPr txBox="1">
            <a:spLocks noChangeArrowheads="1"/>
          </p:cNvSpPr>
          <p:nvPr/>
        </p:nvSpPr>
        <p:spPr bwMode="auto">
          <a:xfrm>
            <a:off x="914400" y="1905000"/>
            <a:ext cx="7315200" cy="1323975"/>
          </a:xfrm>
          <a:prstGeom prst="rect">
            <a:avLst/>
          </a:prstGeom>
          <a:noFill/>
          <a:ln w="9525">
            <a:noFill/>
            <a:miter lim="800000"/>
            <a:headEnd/>
            <a:tailEnd/>
          </a:ln>
        </p:spPr>
        <p:txBody>
          <a:bodyPr>
            <a:spAutoFit/>
          </a:bodyPr>
          <a:lstStyle/>
          <a:p>
            <a:pPr>
              <a:defRPr/>
            </a:pPr>
            <a:r>
              <a:rPr lang="en-US" sz="2000" b="1" dirty="0">
                <a:latin typeface="+mn-lt"/>
              </a:rPr>
              <a:t>In those driving northeast rains which tried the village houses so, when the maids stood ready with mop and pail in front entries to keep the deluge out, I sat behind my door in my little house, which was all entry, and thoroughly enjoyed its protection.</a:t>
            </a:r>
            <a:endParaRPr lang="en-US" sz="2000" dirty="0">
              <a:latin typeface="+mn-lt"/>
            </a:endParaRPr>
          </a:p>
        </p:txBody>
      </p:sp>
      <p:sp>
        <p:nvSpPr>
          <p:cNvPr id="23564" name="TextBox 19"/>
          <p:cNvSpPr txBox="1">
            <a:spLocks noChangeArrowheads="1"/>
          </p:cNvSpPr>
          <p:nvPr/>
        </p:nvSpPr>
        <p:spPr bwMode="auto">
          <a:xfrm>
            <a:off x="876300" y="3733800"/>
            <a:ext cx="7391400" cy="461963"/>
          </a:xfrm>
          <a:prstGeom prst="rect">
            <a:avLst/>
          </a:prstGeom>
          <a:noFill/>
          <a:ln w="9525">
            <a:noFill/>
            <a:miter lim="800000"/>
            <a:headEnd/>
            <a:tailEnd/>
          </a:ln>
        </p:spPr>
        <p:txBody>
          <a:bodyPr>
            <a:spAutoFit/>
          </a:bodyPr>
          <a:lstStyle/>
          <a:p>
            <a:r>
              <a:rPr lang="en-US" sz="2400" b="1">
                <a:latin typeface="Calibri" pitchFamily="34" charset="0"/>
              </a:rPr>
              <a:t>The word </a:t>
            </a:r>
            <a:r>
              <a:rPr lang="en-US" sz="2400" b="1" u="sng">
                <a:latin typeface="Calibri" pitchFamily="34" charset="0"/>
              </a:rPr>
              <a:t>deluge</a:t>
            </a:r>
            <a:r>
              <a:rPr lang="en-US" sz="2400" b="1">
                <a:latin typeface="Calibri" pitchFamily="34" charset="0"/>
              </a:rPr>
              <a:t> means—</a:t>
            </a:r>
          </a:p>
        </p:txBody>
      </p:sp>
      <p:sp>
        <p:nvSpPr>
          <p:cNvPr id="17" name="TextBox 16"/>
          <p:cNvSpPr txBox="1"/>
          <p:nvPr/>
        </p:nvSpPr>
        <p:spPr>
          <a:xfrm>
            <a:off x="1828800" y="4343400"/>
            <a:ext cx="3962400" cy="1569660"/>
          </a:xfrm>
          <a:prstGeom prst="rect">
            <a:avLst/>
          </a:prstGeom>
          <a:noFill/>
        </p:spPr>
        <p:txBody>
          <a:bodyPr>
            <a:spAutoFit/>
          </a:bodyPr>
          <a:lstStyle/>
          <a:p>
            <a:pPr>
              <a:defRPr/>
            </a:pPr>
            <a:r>
              <a:rPr lang="en-US" sz="2400" b="1" dirty="0">
                <a:latin typeface="+mn-lt"/>
              </a:rPr>
              <a:t>an unwelcomed occurrence</a:t>
            </a:r>
          </a:p>
          <a:p>
            <a:pPr>
              <a:defRPr/>
            </a:pPr>
            <a:r>
              <a:rPr lang="en-US" b="1" dirty="0">
                <a:solidFill>
                  <a:srgbClr val="A6A6A6"/>
                </a:solidFill>
                <a:latin typeface="+mn-lt"/>
              </a:rPr>
              <a:t>a large amount of dirt</a:t>
            </a:r>
          </a:p>
          <a:p>
            <a:pPr>
              <a:defRPr/>
            </a:pPr>
            <a:r>
              <a:rPr lang="en-US" b="1" dirty="0">
                <a:solidFill>
                  <a:srgbClr val="A6A6A6"/>
                </a:solidFill>
                <a:latin typeface="+mn-lt"/>
              </a:rPr>
              <a:t>a heavy downpour</a:t>
            </a:r>
          </a:p>
          <a:p>
            <a:pPr>
              <a:defRPr/>
            </a:pPr>
            <a:r>
              <a:rPr lang="en-US" b="1" dirty="0">
                <a:solidFill>
                  <a:srgbClr val="A6A6A6"/>
                </a:solidFill>
                <a:latin typeface="+mn-lt"/>
              </a:rPr>
              <a:t>an exciting event </a:t>
            </a:r>
          </a:p>
          <a:p>
            <a:pPr>
              <a:defRPr/>
            </a:pPr>
            <a:endParaRPr lang="en-US" b="1" dirty="0">
              <a:latin typeface="+mn-lt"/>
            </a:endParaRPr>
          </a:p>
        </p:txBody>
      </p:sp>
      <p:sp>
        <p:nvSpPr>
          <p:cNvPr id="3" name="Rectangle 2"/>
          <p:cNvSpPr/>
          <p:nvPr/>
        </p:nvSpPr>
        <p:spPr>
          <a:xfrm>
            <a:off x="2514600" y="4800600"/>
            <a:ext cx="5181600" cy="1676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 name="TextBox 1"/>
          <p:cNvSpPr txBox="1"/>
          <p:nvPr/>
        </p:nvSpPr>
        <p:spPr>
          <a:xfrm>
            <a:off x="2667000" y="4876800"/>
            <a:ext cx="4876800" cy="1525588"/>
          </a:xfrm>
          <a:prstGeom prst="rect">
            <a:avLst/>
          </a:prstGeom>
          <a:noFill/>
        </p:spPr>
        <p:txBody>
          <a:bodyPr>
            <a:spAutoFit/>
          </a:bodyPr>
          <a:lstStyle/>
          <a:p>
            <a:pPr>
              <a:defRPr/>
            </a:pPr>
            <a:r>
              <a:rPr lang="en-US" dirty="0">
                <a:latin typeface="+mn-lt"/>
              </a:rPr>
              <a:t>This is not the correct choice. Although a </a:t>
            </a:r>
            <a:r>
              <a:rPr lang="en-US" u="sng" dirty="0">
                <a:latin typeface="+mn-lt"/>
              </a:rPr>
              <a:t>deluge</a:t>
            </a:r>
            <a:r>
              <a:rPr lang="en-US" dirty="0">
                <a:latin typeface="+mn-lt"/>
              </a:rPr>
              <a:t> seems to be something that the narrator and maids want to </a:t>
            </a:r>
            <a:r>
              <a:rPr lang="en-US" b="1" dirty="0">
                <a:latin typeface="+mn-lt"/>
              </a:rPr>
              <a:t>keep out</a:t>
            </a:r>
            <a:r>
              <a:rPr lang="en-US" dirty="0">
                <a:latin typeface="+mn-lt"/>
              </a:rPr>
              <a:t>, there is not enough evidence to support “an unwelcomed occurrence” as the best answer. </a:t>
            </a:r>
          </a:p>
        </p:txBody>
      </p:sp>
      <p:sp>
        <p:nvSpPr>
          <p:cNvPr id="16" name="TextBox 20"/>
          <p:cNvSpPr txBox="1">
            <a:spLocks noChangeArrowheads="1"/>
          </p:cNvSpPr>
          <p:nvPr/>
        </p:nvSpPr>
        <p:spPr bwMode="auto">
          <a:xfrm>
            <a:off x="3276600" y="6488112"/>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20</a:t>
            </a:fld>
            <a:endParaRPr lang="en-US"/>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26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20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bldLst>
      <p:bldP spid="3"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4400" y="1828800"/>
            <a:ext cx="7315200" cy="1447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4579" name="Title 6"/>
          <p:cNvSpPr>
            <a:spLocks noGrp="1"/>
          </p:cNvSpPr>
          <p:nvPr>
            <p:ph type="title"/>
          </p:nvPr>
        </p:nvSpPr>
        <p:spPr>
          <a:xfrm>
            <a:off x="304800" y="304800"/>
            <a:ext cx="8839200" cy="1143000"/>
          </a:xfrm>
        </p:spPr>
        <p:txBody>
          <a:bodyPr/>
          <a:lstStyle/>
          <a:p>
            <a:pPr eaLnBrk="1" hangingPunct="1"/>
            <a:r>
              <a:rPr lang="en-US" altLang="en-US" sz="2900" b="1" dirty="0">
                <a:solidFill>
                  <a:srgbClr val="110076"/>
                </a:solidFill>
              </a:rPr>
              <a:t>Suggested Practice for Using Context to Determine Meanings of Words and Phrases </a:t>
            </a:r>
          </a:p>
        </p:txBody>
      </p:sp>
      <p:sp>
        <p:nvSpPr>
          <p:cNvPr id="2458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458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4582" name="Rectangle 8"/>
          <p:cNvSpPr>
            <a:spLocks noChangeArrowheads="1"/>
          </p:cNvSpPr>
          <p:nvPr/>
        </p:nvSpPr>
        <p:spPr bwMode="auto">
          <a:xfrm>
            <a:off x="0" y="806450"/>
            <a:ext cx="9144000" cy="368300"/>
          </a:xfrm>
          <a:prstGeom prst="rect">
            <a:avLst/>
          </a:prstGeom>
          <a:noFill/>
          <a:ln w="9525">
            <a:noFill/>
            <a:miter lim="800000"/>
            <a:headEnd/>
            <a:tailEnd/>
          </a:ln>
        </p:spPr>
        <p:txBody>
          <a:bodyPr anchor="ctr">
            <a:spAutoFit/>
          </a:bodyPr>
          <a:lstStyle/>
          <a:p>
            <a:endParaRPr lang="en-US" altLang="en-US"/>
          </a:p>
        </p:txBody>
      </p:sp>
      <p:sp>
        <p:nvSpPr>
          <p:cNvPr id="2458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2458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9228" name="TextBox 10"/>
          <p:cNvSpPr txBox="1">
            <a:spLocks noChangeArrowheads="1"/>
          </p:cNvSpPr>
          <p:nvPr/>
        </p:nvSpPr>
        <p:spPr bwMode="auto">
          <a:xfrm>
            <a:off x="914400" y="1905000"/>
            <a:ext cx="7315200" cy="1323975"/>
          </a:xfrm>
          <a:prstGeom prst="rect">
            <a:avLst/>
          </a:prstGeom>
          <a:noFill/>
          <a:ln w="9525">
            <a:noFill/>
            <a:miter lim="800000"/>
            <a:headEnd/>
            <a:tailEnd/>
          </a:ln>
        </p:spPr>
        <p:txBody>
          <a:bodyPr>
            <a:spAutoFit/>
          </a:bodyPr>
          <a:lstStyle/>
          <a:p>
            <a:pPr>
              <a:defRPr/>
            </a:pPr>
            <a:r>
              <a:rPr lang="en-US" sz="2000" b="1" dirty="0">
                <a:latin typeface="+mn-lt"/>
              </a:rPr>
              <a:t>In those driving northeast rains which tried the village houses so, when the maids stood ready with mop and pail in front entries to keep the deluge out, I sat behind my door in my little house, which was all entry, and thoroughly enjoyed its protection.</a:t>
            </a:r>
            <a:endParaRPr lang="en-US" sz="2000" dirty="0">
              <a:latin typeface="+mn-lt"/>
            </a:endParaRPr>
          </a:p>
        </p:txBody>
      </p:sp>
      <p:sp>
        <p:nvSpPr>
          <p:cNvPr id="24588" name="TextBox 19"/>
          <p:cNvSpPr txBox="1">
            <a:spLocks noChangeArrowheads="1"/>
          </p:cNvSpPr>
          <p:nvPr/>
        </p:nvSpPr>
        <p:spPr bwMode="auto">
          <a:xfrm>
            <a:off x="876300" y="3733800"/>
            <a:ext cx="7391400" cy="461963"/>
          </a:xfrm>
          <a:prstGeom prst="rect">
            <a:avLst/>
          </a:prstGeom>
          <a:noFill/>
          <a:ln w="9525">
            <a:noFill/>
            <a:miter lim="800000"/>
            <a:headEnd/>
            <a:tailEnd/>
          </a:ln>
        </p:spPr>
        <p:txBody>
          <a:bodyPr>
            <a:spAutoFit/>
          </a:bodyPr>
          <a:lstStyle/>
          <a:p>
            <a:r>
              <a:rPr lang="en-US" sz="2400" b="1">
                <a:latin typeface="Calibri" pitchFamily="34" charset="0"/>
              </a:rPr>
              <a:t>The word </a:t>
            </a:r>
            <a:r>
              <a:rPr lang="en-US" sz="2400" b="1" u="sng">
                <a:latin typeface="Calibri" pitchFamily="34" charset="0"/>
              </a:rPr>
              <a:t>deluge</a:t>
            </a:r>
            <a:r>
              <a:rPr lang="en-US" sz="2400" b="1">
                <a:latin typeface="Calibri" pitchFamily="34" charset="0"/>
              </a:rPr>
              <a:t> means—</a:t>
            </a:r>
          </a:p>
        </p:txBody>
      </p:sp>
      <p:sp>
        <p:nvSpPr>
          <p:cNvPr id="17" name="TextBox 16"/>
          <p:cNvSpPr txBox="1"/>
          <p:nvPr/>
        </p:nvSpPr>
        <p:spPr>
          <a:xfrm>
            <a:off x="1828800" y="4343400"/>
            <a:ext cx="3962400" cy="1661993"/>
          </a:xfrm>
          <a:prstGeom prst="rect">
            <a:avLst/>
          </a:prstGeom>
          <a:noFill/>
        </p:spPr>
        <p:txBody>
          <a:bodyPr>
            <a:spAutoFit/>
          </a:bodyPr>
          <a:lstStyle/>
          <a:p>
            <a:pPr>
              <a:defRPr/>
            </a:pPr>
            <a:r>
              <a:rPr lang="en-US" b="1" dirty="0">
                <a:solidFill>
                  <a:srgbClr val="A6A6A6"/>
                </a:solidFill>
                <a:latin typeface="+mn-lt"/>
              </a:rPr>
              <a:t>an unwelcomed occurrence</a:t>
            </a:r>
          </a:p>
          <a:p>
            <a:pPr>
              <a:defRPr/>
            </a:pPr>
            <a:r>
              <a:rPr lang="en-US" sz="2400" b="1" dirty="0">
                <a:latin typeface="+mn-lt"/>
              </a:rPr>
              <a:t>a large amount of dirt</a:t>
            </a:r>
          </a:p>
          <a:p>
            <a:pPr>
              <a:defRPr/>
            </a:pPr>
            <a:r>
              <a:rPr lang="en-US" b="1" dirty="0">
                <a:solidFill>
                  <a:srgbClr val="A6A6A6"/>
                </a:solidFill>
                <a:latin typeface="+mn-lt"/>
              </a:rPr>
              <a:t>a heavy downpour</a:t>
            </a:r>
          </a:p>
          <a:p>
            <a:pPr>
              <a:defRPr/>
            </a:pPr>
            <a:r>
              <a:rPr lang="en-US" b="1" dirty="0">
                <a:solidFill>
                  <a:srgbClr val="A6A6A6"/>
                </a:solidFill>
                <a:latin typeface="+mn-lt"/>
              </a:rPr>
              <a:t>an exciting event </a:t>
            </a:r>
          </a:p>
          <a:p>
            <a:pPr>
              <a:defRPr/>
            </a:pPr>
            <a:endParaRPr lang="en-US" sz="2400" b="1" dirty="0">
              <a:latin typeface="+mn-lt"/>
            </a:endParaRPr>
          </a:p>
        </p:txBody>
      </p:sp>
      <p:sp>
        <p:nvSpPr>
          <p:cNvPr id="3" name="Rectangle 2"/>
          <p:cNvSpPr/>
          <p:nvPr/>
        </p:nvSpPr>
        <p:spPr>
          <a:xfrm>
            <a:off x="4953000" y="3810000"/>
            <a:ext cx="3886200" cy="1905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 name="TextBox 1"/>
          <p:cNvSpPr txBox="1"/>
          <p:nvPr/>
        </p:nvSpPr>
        <p:spPr>
          <a:xfrm>
            <a:off x="5029200" y="3886200"/>
            <a:ext cx="3886200" cy="1754188"/>
          </a:xfrm>
          <a:prstGeom prst="rect">
            <a:avLst/>
          </a:prstGeom>
          <a:noFill/>
        </p:spPr>
        <p:txBody>
          <a:bodyPr>
            <a:spAutoFit/>
          </a:bodyPr>
          <a:lstStyle/>
          <a:p>
            <a:pPr>
              <a:defRPr/>
            </a:pPr>
            <a:r>
              <a:rPr lang="en-US" dirty="0">
                <a:latin typeface="+mn-lt"/>
              </a:rPr>
              <a:t>This is not the correct choice. Although </a:t>
            </a:r>
            <a:r>
              <a:rPr lang="en-US" b="1" dirty="0">
                <a:latin typeface="+mn-lt"/>
              </a:rPr>
              <a:t>the maids stood ready with mop and pail</a:t>
            </a:r>
            <a:r>
              <a:rPr lang="en-US" dirty="0">
                <a:latin typeface="+mn-lt"/>
              </a:rPr>
              <a:t>, as they might for a large amount of dirt, there is not enough additional context to support that this is the definition of a </a:t>
            </a:r>
            <a:r>
              <a:rPr lang="en-US" u="sng" dirty="0">
                <a:latin typeface="+mn-lt"/>
              </a:rPr>
              <a:t>deluge</a:t>
            </a:r>
            <a:r>
              <a:rPr lang="en-US" dirty="0">
                <a:latin typeface="+mn-lt"/>
              </a:rPr>
              <a:t>.</a:t>
            </a:r>
          </a:p>
        </p:txBody>
      </p:sp>
      <p:sp>
        <p:nvSpPr>
          <p:cNvPr id="16" name="TextBox 20"/>
          <p:cNvSpPr txBox="1">
            <a:spLocks noChangeArrowheads="1"/>
          </p:cNvSpPr>
          <p:nvPr/>
        </p:nvSpPr>
        <p:spPr bwMode="auto">
          <a:xfrm>
            <a:off x="3228975" y="64444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21</a:t>
            </a:fld>
            <a:endParaRPr lang="en-US"/>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42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20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bldLst>
      <p:bldP spid="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4400" y="1828800"/>
            <a:ext cx="7315200" cy="1447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5603" name="Title 6"/>
          <p:cNvSpPr>
            <a:spLocks noGrp="1"/>
          </p:cNvSpPr>
          <p:nvPr>
            <p:ph type="title"/>
          </p:nvPr>
        </p:nvSpPr>
        <p:spPr>
          <a:xfrm>
            <a:off x="304800" y="304800"/>
            <a:ext cx="8839200" cy="1143000"/>
          </a:xfrm>
        </p:spPr>
        <p:txBody>
          <a:bodyPr/>
          <a:lstStyle/>
          <a:p>
            <a:pPr eaLnBrk="1" hangingPunct="1"/>
            <a:r>
              <a:rPr lang="en-US" altLang="en-US" sz="2900" b="1" dirty="0">
                <a:solidFill>
                  <a:srgbClr val="110076"/>
                </a:solidFill>
              </a:rPr>
              <a:t>Suggested Practice for Using Context to Determine Meanings of Words and Phrases </a:t>
            </a:r>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5605"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5606" name="Rectangle 8"/>
          <p:cNvSpPr>
            <a:spLocks noChangeArrowheads="1"/>
          </p:cNvSpPr>
          <p:nvPr/>
        </p:nvSpPr>
        <p:spPr bwMode="auto">
          <a:xfrm>
            <a:off x="0" y="806450"/>
            <a:ext cx="9144000" cy="368300"/>
          </a:xfrm>
          <a:prstGeom prst="rect">
            <a:avLst/>
          </a:prstGeom>
          <a:noFill/>
          <a:ln w="9525">
            <a:noFill/>
            <a:miter lim="800000"/>
            <a:headEnd/>
            <a:tailEnd/>
          </a:ln>
        </p:spPr>
        <p:txBody>
          <a:bodyPr anchor="ctr">
            <a:spAutoFit/>
          </a:bodyPr>
          <a:lstStyle/>
          <a:p>
            <a:endParaRPr lang="en-US" altLang="en-US"/>
          </a:p>
        </p:txBody>
      </p:sp>
      <p:sp>
        <p:nvSpPr>
          <p:cNvPr id="25607"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2560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9228" name="TextBox 10"/>
          <p:cNvSpPr txBox="1">
            <a:spLocks noChangeArrowheads="1"/>
          </p:cNvSpPr>
          <p:nvPr/>
        </p:nvSpPr>
        <p:spPr bwMode="auto">
          <a:xfrm>
            <a:off x="914400" y="1905000"/>
            <a:ext cx="7315200" cy="1323975"/>
          </a:xfrm>
          <a:prstGeom prst="rect">
            <a:avLst/>
          </a:prstGeom>
          <a:noFill/>
          <a:ln w="9525">
            <a:noFill/>
            <a:miter lim="800000"/>
            <a:headEnd/>
            <a:tailEnd/>
          </a:ln>
        </p:spPr>
        <p:txBody>
          <a:bodyPr>
            <a:spAutoFit/>
          </a:bodyPr>
          <a:lstStyle/>
          <a:p>
            <a:pPr>
              <a:defRPr/>
            </a:pPr>
            <a:r>
              <a:rPr lang="en-US" sz="2000" b="1" dirty="0">
                <a:latin typeface="+mn-lt"/>
              </a:rPr>
              <a:t>In those driving northeast rains which tried the village houses so, when the maids stood ready with mop and pail in front entries to keep the deluge out, I sat behind my door in my little house, which was all entry, and thoroughly enjoyed its protection.</a:t>
            </a:r>
            <a:endParaRPr lang="en-US" sz="2000" dirty="0">
              <a:latin typeface="+mn-lt"/>
            </a:endParaRPr>
          </a:p>
        </p:txBody>
      </p:sp>
      <p:sp>
        <p:nvSpPr>
          <p:cNvPr id="25612" name="TextBox 19"/>
          <p:cNvSpPr txBox="1">
            <a:spLocks noChangeArrowheads="1"/>
          </p:cNvSpPr>
          <p:nvPr/>
        </p:nvSpPr>
        <p:spPr bwMode="auto">
          <a:xfrm>
            <a:off x="876300" y="3733800"/>
            <a:ext cx="7391400" cy="461963"/>
          </a:xfrm>
          <a:prstGeom prst="rect">
            <a:avLst/>
          </a:prstGeom>
          <a:noFill/>
          <a:ln w="9525">
            <a:noFill/>
            <a:miter lim="800000"/>
            <a:headEnd/>
            <a:tailEnd/>
          </a:ln>
        </p:spPr>
        <p:txBody>
          <a:bodyPr>
            <a:spAutoFit/>
          </a:bodyPr>
          <a:lstStyle/>
          <a:p>
            <a:r>
              <a:rPr lang="en-US" sz="2400" b="1">
                <a:latin typeface="Calibri" pitchFamily="34" charset="0"/>
              </a:rPr>
              <a:t>The word </a:t>
            </a:r>
            <a:r>
              <a:rPr lang="en-US" sz="2400" b="1" u="sng">
                <a:latin typeface="Calibri" pitchFamily="34" charset="0"/>
              </a:rPr>
              <a:t>deluge</a:t>
            </a:r>
            <a:r>
              <a:rPr lang="en-US" sz="2400" b="1">
                <a:latin typeface="Calibri" pitchFamily="34" charset="0"/>
              </a:rPr>
              <a:t> means—</a:t>
            </a:r>
          </a:p>
        </p:txBody>
      </p:sp>
      <p:sp>
        <p:nvSpPr>
          <p:cNvPr id="17" name="TextBox 16"/>
          <p:cNvSpPr txBox="1"/>
          <p:nvPr/>
        </p:nvSpPr>
        <p:spPr>
          <a:xfrm>
            <a:off x="1828800" y="4343400"/>
            <a:ext cx="3962400" cy="1661993"/>
          </a:xfrm>
          <a:prstGeom prst="rect">
            <a:avLst/>
          </a:prstGeom>
          <a:noFill/>
        </p:spPr>
        <p:txBody>
          <a:bodyPr>
            <a:spAutoFit/>
          </a:bodyPr>
          <a:lstStyle/>
          <a:p>
            <a:pPr>
              <a:defRPr/>
            </a:pPr>
            <a:r>
              <a:rPr lang="en-US" b="1" dirty="0">
                <a:solidFill>
                  <a:srgbClr val="A6A6A6"/>
                </a:solidFill>
                <a:latin typeface="+mn-lt"/>
              </a:rPr>
              <a:t>an unwelcomed occurrence</a:t>
            </a:r>
          </a:p>
          <a:p>
            <a:pPr>
              <a:defRPr/>
            </a:pPr>
            <a:r>
              <a:rPr lang="en-US" b="1" dirty="0">
                <a:solidFill>
                  <a:schemeClr val="bg1">
                    <a:lumMod val="65000"/>
                  </a:schemeClr>
                </a:solidFill>
                <a:latin typeface="+mn-lt"/>
              </a:rPr>
              <a:t>a large amount of dirt</a:t>
            </a:r>
          </a:p>
          <a:p>
            <a:pPr>
              <a:defRPr/>
            </a:pPr>
            <a:r>
              <a:rPr lang="en-US" sz="2400" b="1" dirty="0">
                <a:solidFill>
                  <a:srgbClr val="000000"/>
                </a:solidFill>
                <a:latin typeface="+mn-lt"/>
              </a:rPr>
              <a:t>a heavy downpour</a:t>
            </a:r>
          </a:p>
          <a:p>
            <a:pPr>
              <a:defRPr/>
            </a:pPr>
            <a:r>
              <a:rPr lang="en-US" b="1" dirty="0">
                <a:solidFill>
                  <a:srgbClr val="A6A6A6"/>
                </a:solidFill>
                <a:latin typeface="+mn-lt"/>
              </a:rPr>
              <a:t>an exciting event </a:t>
            </a:r>
          </a:p>
          <a:p>
            <a:pPr>
              <a:defRPr/>
            </a:pPr>
            <a:endParaRPr lang="en-US" sz="2400" b="1" dirty="0">
              <a:latin typeface="+mn-lt"/>
            </a:endParaRPr>
          </a:p>
        </p:txBody>
      </p:sp>
      <p:sp>
        <p:nvSpPr>
          <p:cNvPr id="3" name="Rectangle 2"/>
          <p:cNvSpPr/>
          <p:nvPr/>
        </p:nvSpPr>
        <p:spPr>
          <a:xfrm>
            <a:off x="4495800" y="3810000"/>
            <a:ext cx="4419600" cy="1905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 name="TextBox 1"/>
          <p:cNvSpPr txBox="1"/>
          <p:nvPr/>
        </p:nvSpPr>
        <p:spPr>
          <a:xfrm>
            <a:off x="4572000" y="3886200"/>
            <a:ext cx="4343400" cy="1754188"/>
          </a:xfrm>
          <a:prstGeom prst="rect">
            <a:avLst/>
          </a:prstGeom>
          <a:noFill/>
        </p:spPr>
        <p:txBody>
          <a:bodyPr>
            <a:spAutoFit/>
          </a:bodyPr>
          <a:lstStyle/>
          <a:p>
            <a:pPr>
              <a:defRPr/>
            </a:pPr>
            <a:r>
              <a:rPr lang="en-US" dirty="0">
                <a:latin typeface="+mn-lt"/>
              </a:rPr>
              <a:t>This is the correct answer. A student should notice context that points to this answer, such as </a:t>
            </a:r>
            <a:r>
              <a:rPr lang="en-US" b="1" dirty="0">
                <a:latin typeface="+mn-lt"/>
              </a:rPr>
              <a:t>driving northeast rains</a:t>
            </a:r>
            <a:r>
              <a:rPr lang="en-US" dirty="0">
                <a:latin typeface="+mn-lt"/>
              </a:rPr>
              <a:t> and </a:t>
            </a:r>
            <a:r>
              <a:rPr lang="en-US" b="1" dirty="0">
                <a:latin typeface="+mn-lt"/>
              </a:rPr>
              <a:t>mop and pail</a:t>
            </a:r>
            <a:r>
              <a:rPr lang="en-US" dirty="0">
                <a:latin typeface="+mn-lt"/>
              </a:rPr>
              <a:t>. Finally, the information that the narrator is </a:t>
            </a:r>
            <a:r>
              <a:rPr lang="en-US" b="1" dirty="0">
                <a:latin typeface="+mn-lt"/>
              </a:rPr>
              <a:t>protected</a:t>
            </a:r>
            <a:r>
              <a:rPr lang="en-US" dirty="0">
                <a:latin typeface="+mn-lt"/>
              </a:rPr>
              <a:t> inside should help lead the student to the answer.</a:t>
            </a:r>
          </a:p>
        </p:txBody>
      </p:sp>
      <p:sp>
        <p:nvSpPr>
          <p:cNvPr id="16" name="TextBox 20"/>
          <p:cNvSpPr txBox="1">
            <a:spLocks noChangeArrowheads="1"/>
          </p:cNvSpPr>
          <p:nvPr/>
        </p:nvSpPr>
        <p:spPr bwMode="auto">
          <a:xfrm>
            <a:off x="3352800" y="64444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22</a:t>
            </a:fld>
            <a:endParaRPr lang="en-US"/>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62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20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3"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4400" y="1828800"/>
            <a:ext cx="7315200" cy="1447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6627" name="Title 6"/>
          <p:cNvSpPr>
            <a:spLocks noGrp="1"/>
          </p:cNvSpPr>
          <p:nvPr>
            <p:ph type="title"/>
          </p:nvPr>
        </p:nvSpPr>
        <p:spPr>
          <a:xfrm>
            <a:off x="304800" y="304800"/>
            <a:ext cx="8839200" cy="1143000"/>
          </a:xfrm>
        </p:spPr>
        <p:txBody>
          <a:bodyPr/>
          <a:lstStyle/>
          <a:p>
            <a:pPr eaLnBrk="1" hangingPunct="1"/>
            <a:r>
              <a:rPr lang="en-US" altLang="en-US" sz="2900" b="1" dirty="0">
                <a:solidFill>
                  <a:srgbClr val="110076"/>
                </a:solidFill>
              </a:rPr>
              <a:t>Suggested Practice for Using Context to Determine Meanings of Words and Phrases </a:t>
            </a:r>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662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6630" name="Rectangle 8"/>
          <p:cNvSpPr>
            <a:spLocks noChangeArrowheads="1"/>
          </p:cNvSpPr>
          <p:nvPr/>
        </p:nvSpPr>
        <p:spPr bwMode="auto">
          <a:xfrm>
            <a:off x="0" y="806450"/>
            <a:ext cx="9144000" cy="368300"/>
          </a:xfrm>
          <a:prstGeom prst="rect">
            <a:avLst/>
          </a:prstGeom>
          <a:noFill/>
          <a:ln w="9525">
            <a:noFill/>
            <a:miter lim="800000"/>
            <a:headEnd/>
            <a:tailEnd/>
          </a:ln>
        </p:spPr>
        <p:txBody>
          <a:bodyPr anchor="ctr">
            <a:spAutoFit/>
          </a:bodyPr>
          <a:lstStyle/>
          <a:p>
            <a:endParaRPr lang="en-US" altLang="en-US"/>
          </a:p>
        </p:txBody>
      </p:sp>
      <p:sp>
        <p:nvSpPr>
          <p:cNvPr id="26631"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2663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9228" name="TextBox 10"/>
          <p:cNvSpPr txBox="1">
            <a:spLocks noChangeArrowheads="1"/>
          </p:cNvSpPr>
          <p:nvPr/>
        </p:nvSpPr>
        <p:spPr bwMode="auto">
          <a:xfrm>
            <a:off x="914400" y="1905000"/>
            <a:ext cx="7315200" cy="1323975"/>
          </a:xfrm>
          <a:prstGeom prst="rect">
            <a:avLst/>
          </a:prstGeom>
          <a:noFill/>
          <a:ln w="9525">
            <a:noFill/>
            <a:miter lim="800000"/>
            <a:headEnd/>
            <a:tailEnd/>
          </a:ln>
        </p:spPr>
        <p:txBody>
          <a:bodyPr>
            <a:spAutoFit/>
          </a:bodyPr>
          <a:lstStyle/>
          <a:p>
            <a:pPr>
              <a:defRPr/>
            </a:pPr>
            <a:r>
              <a:rPr lang="en-US" sz="2000" b="1" dirty="0">
                <a:latin typeface="+mn-lt"/>
              </a:rPr>
              <a:t>In those driving northeast rains which tried the village houses so, when the maids stood ready with mop and pail in front entries to keep the deluge out, I sat behind my door in my little house, which was all entry, and thoroughly enjoyed its protection.</a:t>
            </a:r>
            <a:endParaRPr lang="en-US" sz="2000" dirty="0">
              <a:latin typeface="+mn-lt"/>
            </a:endParaRPr>
          </a:p>
        </p:txBody>
      </p:sp>
      <p:sp>
        <p:nvSpPr>
          <p:cNvPr id="26636" name="TextBox 19"/>
          <p:cNvSpPr txBox="1">
            <a:spLocks noChangeArrowheads="1"/>
          </p:cNvSpPr>
          <p:nvPr/>
        </p:nvSpPr>
        <p:spPr bwMode="auto">
          <a:xfrm>
            <a:off x="876300" y="3733800"/>
            <a:ext cx="7391400" cy="461963"/>
          </a:xfrm>
          <a:prstGeom prst="rect">
            <a:avLst/>
          </a:prstGeom>
          <a:noFill/>
          <a:ln w="9525">
            <a:noFill/>
            <a:miter lim="800000"/>
            <a:headEnd/>
            <a:tailEnd/>
          </a:ln>
        </p:spPr>
        <p:txBody>
          <a:bodyPr>
            <a:spAutoFit/>
          </a:bodyPr>
          <a:lstStyle/>
          <a:p>
            <a:r>
              <a:rPr lang="en-US" sz="2400" b="1">
                <a:latin typeface="Calibri" pitchFamily="34" charset="0"/>
              </a:rPr>
              <a:t>The word </a:t>
            </a:r>
            <a:r>
              <a:rPr lang="en-US" sz="2400" b="1" u="sng">
                <a:latin typeface="Calibri" pitchFamily="34" charset="0"/>
              </a:rPr>
              <a:t>deluge</a:t>
            </a:r>
            <a:r>
              <a:rPr lang="en-US" sz="2400" b="1">
                <a:latin typeface="Calibri" pitchFamily="34" charset="0"/>
              </a:rPr>
              <a:t> means—</a:t>
            </a:r>
          </a:p>
        </p:txBody>
      </p:sp>
      <p:sp>
        <p:nvSpPr>
          <p:cNvPr id="17" name="TextBox 16"/>
          <p:cNvSpPr txBox="1"/>
          <p:nvPr/>
        </p:nvSpPr>
        <p:spPr>
          <a:xfrm>
            <a:off x="1828800" y="4343400"/>
            <a:ext cx="3962400" cy="1661993"/>
          </a:xfrm>
          <a:prstGeom prst="rect">
            <a:avLst/>
          </a:prstGeom>
          <a:noFill/>
        </p:spPr>
        <p:txBody>
          <a:bodyPr>
            <a:spAutoFit/>
          </a:bodyPr>
          <a:lstStyle/>
          <a:p>
            <a:pPr>
              <a:defRPr/>
            </a:pPr>
            <a:r>
              <a:rPr lang="en-US" b="1" dirty="0">
                <a:solidFill>
                  <a:srgbClr val="A6A6A6"/>
                </a:solidFill>
                <a:latin typeface="+mn-lt"/>
              </a:rPr>
              <a:t>an unwelcomed occurrence</a:t>
            </a:r>
          </a:p>
          <a:p>
            <a:pPr>
              <a:defRPr/>
            </a:pPr>
            <a:r>
              <a:rPr lang="en-US" b="1" dirty="0">
                <a:solidFill>
                  <a:schemeClr val="bg1">
                    <a:lumMod val="65000"/>
                  </a:schemeClr>
                </a:solidFill>
                <a:latin typeface="+mn-lt"/>
              </a:rPr>
              <a:t>a large amount of dirt</a:t>
            </a:r>
          </a:p>
          <a:p>
            <a:pPr>
              <a:defRPr/>
            </a:pPr>
            <a:r>
              <a:rPr lang="en-US" b="1" dirty="0">
                <a:solidFill>
                  <a:srgbClr val="A6A6A6"/>
                </a:solidFill>
                <a:latin typeface="+mn-lt"/>
              </a:rPr>
              <a:t>a heavy downpour</a:t>
            </a:r>
          </a:p>
          <a:p>
            <a:pPr>
              <a:defRPr/>
            </a:pPr>
            <a:r>
              <a:rPr lang="en-US" sz="2400" b="1" dirty="0">
                <a:latin typeface="+mn-lt"/>
              </a:rPr>
              <a:t>an exciting event </a:t>
            </a:r>
          </a:p>
          <a:p>
            <a:pPr>
              <a:defRPr/>
            </a:pPr>
            <a:endParaRPr lang="en-US" sz="2400" b="1" dirty="0">
              <a:latin typeface="+mn-lt"/>
            </a:endParaRPr>
          </a:p>
        </p:txBody>
      </p:sp>
      <p:sp>
        <p:nvSpPr>
          <p:cNvPr id="3" name="Rectangle 2"/>
          <p:cNvSpPr/>
          <p:nvPr/>
        </p:nvSpPr>
        <p:spPr>
          <a:xfrm>
            <a:off x="4191000" y="4191000"/>
            <a:ext cx="4724400" cy="1295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 name="TextBox 1"/>
          <p:cNvSpPr txBox="1"/>
          <p:nvPr/>
        </p:nvSpPr>
        <p:spPr>
          <a:xfrm>
            <a:off x="4191000" y="4191000"/>
            <a:ext cx="4876800" cy="1200329"/>
          </a:xfrm>
          <a:prstGeom prst="rect">
            <a:avLst/>
          </a:prstGeom>
          <a:noFill/>
        </p:spPr>
        <p:txBody>
          <a:bodyPr wrap="square">
            <a:spAutoFit/>
          </a:bodyPr>
          <a:lstStyle/>
          <a:p>
            <a:pPr>
              <a:defRPr/>
            </a:pPr>
            <a:r>
              <a:rPr lang="en-US" dirty="0">
                <a:latin typeface="+mn-lt"/>
              </a:rPr>
              <a:t>This choice is not correct. Clearly an event is happening, and the narrator uses the word </a:t>
            </a:r>
            <a:r>
              <a:rPr lang="en-US" b="1" dirty="0">
                <a:latin typeface="+mn-lt"/>
              </a:rPr>
              <a:t>enjoyed</a:t>
            </a:r>
            <a:r>
              <a:rPr lang="en-US" dirty="0">
                <a:latin typeface="+mn-lt"/>
              </a:rPr>
              <a:t>, but that is all of the support that could be used for this option. It is not the best choice. </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23</a:t>
            </a:fld>
            <a:endParaRPr lang="en-US"/>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269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20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bldLst>
      <p:bldP spid="3"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a:xfrm>
            <a:off x="533400" y="304800"/>
            <a:ext cx="8610600" cy="1143000"/>
          </a:xfrm>
        </p:spPr>
        <p:txBody>
          <a:bodyPr/>
          <a:lstStyle/>
          <a:p>
            <a:pPr eaLnBrk="1" hangingPunct="1"/>
            <a:r>
              <a:rPr lang="en-US" altLang="en-US" sz="2900" b="1" dirty="0">
                <a:solidFill>
                  <a:srgbClr val="110076"/>
                </a:solidFill>
              </a:rPr>
              <a:t>Suggested Practice for Using Context to Determine Meanings of Words and Phrases </a:t>
            </a:r>
          </a:p>
        </p:txBody>
      </p:sp>
      <p:sp>
        <p:nvSpPr>
          <p:cNvPr id="13" name="Content Placeholder 12"/>
          <p:cNvSpPr>
            <a:spLocks noGrp="1"/>
          </p:cNvSpPr>
          <p:nvPr>
            <p:ph idx="1"/>
          </p:nvPr>
        </p:nvSpPr>
        <p:spPr>
          <a:xfrm>
            <a:off x="533400" y="1828800"/>
            <a:ext cx="8077200" cy="4343400"/>
          </a:xfrm>
        </p:spPr>
        <p:txBody>
          <a:bodyPr rtlCol="0">
            <a:normAutofit/>
          </a:bodyPr>
          <a:lstStyle/>
          <a:p>
            <a:pPr marL="0" eaLnBrk="1" fontAlgn="auto" hangingPunct="1">
              <a:spcBef>
                <a:spcPts val="0"/>
              </a:spcBef>
              <a:spcAft>
                <a:spcPts val="0"/>
              </a:spcAft>
              <a:buFont typeface="Arial" charset="0"/>
              <a:buNone/>
              <a:defRPr/>
            </a:pPr>
            <a:r>
              <a:rPr lang="en-US" sz="2400" b="1" dirty="0"/>
              <a:t>Other suggestions:</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Font typeface="Arial" pitchFamily="34" charset="0"/>
              <a:buNone/>
              <a:defRPr/>
            </a:pPr>
            <a:r>
              <a:rPr lang="en-US" sz="2400" b="1" dirty="0"/>
              <a:t>Which word helps to understand the meaning of _____ ?</a:t>
            </a:r>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pitchFamily="34" charset="0"/>
              <a:buNone/>
              <a:defRPr/>
            </a:pPr>
            <a:r>
              <a:rPr lang="en-US" sz="2400" b="1" dirty="0"/>
              <a:t>The word _____ means –</a:t>
            </a:r>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pitchFamily="34" charset="0"/>
              <a:buNone/>
              <a:defRPr/>
            </a:pPr>
            <a:r>
              <a:rPr lang="en-US" sz="2400" b="1" dirty="0"/>
              <a:t>The phrase “_____” most likely means that –</a:t>
            </a:r>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charset="0"/>
              <a:buNone/>
              <a:defRPr/>
            </a:pPr>
            <a:endParaRPr lang="en-US" sz="2000" b="1" dirty="0"/>
          </a:p>
          <a:p>
            <a:pPr eaLnBrk="1" fontAlgn="auto" hangingPunct="1">
              <a:spcAft>
                <a:spcPts val="0"/>
              </a:spcAft>
              <a:buFont typeface="Arial" charset="0"/>
              <a:buNone/>
              <a:defRPr/>
            </a:pPr>
            <a:endParaRPr lang="en-US" sz="2400" b="1" dirty="0">
              <a:solidFill>
                <a:srgbClr val="0070C0"/>
              </a:solidFill>
            </a:endParaRPr>
          </a:p>
          <a:p>
            <a:pPr eaLnBrk="1" fontAlgn="auto" hangingPunct="1">
              <a:spcAft>
                <a:spcPts val="0"/>
              </a:spcAft>
              <a:buFont typeface="Arial" charset="0"/>
              <a:buNone/>
              <a:defRPr/>
            </a:pPr>
            <a:endParaRPr lang="en-US" sz="2400" b="1" dirty="0">
              <a:solidFill>
                <a:srgbClr val="002060"/>
              </a:solidFill>
              <a:latin typeface="+mj-lt"/>
            </a:endParaRPr>
          </a:p>
        </p:txBody>
      </p:sp>
      <p:sp>
        <p:nvSpPr>
          <p:cNvPr id="3686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686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6870" name="Rectangle 8"/>
          <p:cNvSpPr>
            <a:spLocks noChangeArrowheads="1"/>
          </p:cNvSpPr>
          <p:nvPr/>
        </p:nvSpPr>
        <p:spPr bwMode="auto">
          <a:xfrm>
            <a:off x="0" y="806450"/>
            <a:ext cx="9144000" cy="368300"/>
          </a:xfrm>
          <a:prstGeom prst="rect">
            <a:avLst/>
          </a:prstGeom>
          <a:noFill/>
          <a:ln w="9525">
            <a:noFill/>
            <a:miter lim="800000"/>
            <a:headEnd/>
            <a:tailEnd/>
          </a:ln>
        </p:spPr>
        <p:txBody>
          <a:bodyPr anchor="ctr">
            <a:spAutoFit/>
          </a:bodyPr>
          <a:lstStyle/>
          <a:p>
            <a:endParaRPr lang="en-US" altLang="en-US"/>
          </a:p>
        </p:txBody>
      </p:sp>
      <p:sp>
        <p:nvSpPr>
          <p:cNvPr id="36871"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687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24</a:t>
            </a:fld>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81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a:xfrm>
            <a:off x="0" y="304800"/>
            <a:ext cx="9144000" cy="1143000"/>
          </a:xfrm>
        </p:spPr>
        <p:txBody>
          <a:bodyPr/>
          <a:lstStyle/>
          <a:p>
            <a:pPr eaLnBrk="1" hangingPunct="1"/>
            <a:r>
              <a:rPr lang="en-US" altLang="en-US" sz="2900" b="1" dirty="0">
                <a:solidFill>
                  <a:srgbClr val="110076"/>
                </a:solidFill>
              </a:rPr>
              <a:t>Demonstrating Comprehension:</a:t>
            </a:r>
            <a:br>
              <a:rPr lang="en-US" altLang="en-US" sz="2900" b="1" dirty="0">
                <a:solidFill>
                  <a:srgbClr val="110076"/>
                </a:solidFill>
              </a:rPr>
            </a:br>
            <a:r>
              <a:rPr lang="en-US" altLang="en-US" sz="2900" b="1" dirty="0">
                <a:solidFill>
                  <a:srgbClr val="110076"/>
                </a:solidFill>
              </a:rPr>
              <a:t>Author’s Purpose and Main Idea</a:t>
            </a:r>
          </a:p>
        </p:txBody>
      </p:sp>
      <p:sp>
        <p:nvSpPr>
          <p:cNvPr id="13" name="Content Placeholder 12"/>
          <p:cNvSpPr>
            <a:spLocks noGrp="1"/>
          </p:cNvSpPr>
          <p:nvPr>
            <p:ph idx="1"/>
          </p:nvPr>
        </p:nvSpPr>
        <p:spPr>
          <a:xfrm>
            <a:off x="533400" y="3429000"/>
            <a:ext cx="8229600" cy="2667000"/>
          </a:xfrm>
        </p:spPr>
        <p:txBody>
          <a:bodyPr rtlCol="0">
            <a:noAutofit/>
          </a:bodyPr>
          <a:lstStyle/>
          <a:p>
            <a:pPr marL="0" eaLnBrk="1" fontAlgn="auto" hangingPunct="1">
              <a:spcBef>
                <a:spcPts val="0"/>
              </a:spcBef>
              <a:spcAft>
                <a:spcPts val="0"/>
              </a:spcAft>
              <a:buFont typeface="Arial" charset="0"/>
              <a:buNone/>
              <a:defRPr/>
            </a:pPr>
            <a:r>
              <a:rPr lang="en-US" sz="2200" b="1" dirty="0"/>
              <a:t>Fiction Texts:</a:t>
            </a:r>
          </a:p>
          <a:p>
            <a:pPr marL="0" eaLnBrk="1" fontAlgn="auto" hangingPunct="1">
              <a:spcBef>
                <a:spcPts val="0"/>
              </a:spcBef>
              <a:spcAft>
                <a:spcPts val="0"/>
              </a:spcAft>
              <a:buFont typeface="Arial" charset="0"/>
              <a:buNone/>
              <a:defRPr/>
            </a:pPr>
            <a:r>
              <a:rPr lang="en-US" sz="2200" b="1" dirty="0"/>
              <a:t>SOL 9.4 a) Identify author’s main idea and purpose.</a:t>
            </a:r>
          </a:p>
          <a:p>
            <a:pPr marL="114300" indent="-457200" eaLnBrk="1" fontAlgn="auto" hangingPunct="1">
              <a:spcBef>
                <a:spcPts val="0"/>
              </a:spcBef>
              <a:spcAft>
                <a:spcPts val="0"/>
              </a:spcAft>
              <a:buFont typeface="Arial" pitchFamily="34" charset="0"/>
              <a:buNone/>
              <a:defRPr/>
            </a:pPr>
            <a:r>
              <a:rPr lang="en-US" sz="2200" b="1" dirty="0"/>
              <a:t>SOL 10.4 a) Identify main and supporting ideas.</a:t>
            </a:r>
          </a:p>
          <a:p>
            <a:pPr marL="114300" indent="-457200" eaLnBrk="1" fontAlgn="auto" hangingPunct="1">
              <a:spcBef>
                <a:spcPts val="0"/>
              </a:spcBef>
              <a:spcAft>
                <a:spcPts val="0"/>
              </a:spcAft>
              <a:buFont typeface="Arial" pitchFamily="34" charset="0"/>
              <a:buNone/>
              <a:defRPr/>
            </a:pPr>
            <a:endParaRPr lang="en-US" sz="2200" b="1" dirty="0"/>
          </a:p>
          <a:p>
            <a:pPr marL="114300" indent="-457200" eaLnBrk="1" fontAlgn="auto" hangingPunct="1">
              <a:spcBef>
                <a:spcPts val="0"/>
              </a:spcBef>
              <a:spcAft>
                <a:spcPts val="0"/>
              </a:spcAft>
              <a:buFont typeface="Arial" pitchFamily="34" charset="0"/>
              <a:buNone/>
              <a:defRPr/>
            </a:pPr>
            <a:r>
              <a:rPr lang="en-US" sz="2200" b="1" dirty="0"/>
              <a:t>Nonfiction Texts:</a:t>
            </a:r>
          </a:p>
          <a:p>
            <a:pPr marL="114300" indent="-457200" eaLnBrk="1" fontAlgn="auto" hangingPunct="1">
              <a:spcBef>
                <a:spcPts val="0"/>
              </a:spcBef>
              <a:spcAft>
                <a:spcPts val="0"/>
              </a:spcAft>
              <a:buFont typeface="Arial" pitchFamily="34" charset="0"/>
              <a:buNone/>
              <a:defRPr/>
            </a:pPr>
            <a:r>
              <a:rPr lang="en-US" sz="2200" b="1" dirty="0"/>
              <a:t>SOL 9.5 a) Recognize an author’s intended purpose for writing and identify the main idea.</a:t>
            </a:r>
          </a:p>
          <a:p>
            <a:pPr marL="114300" indent="-457200" eaLnBrk="1" fontAlgn="auto" hangingPunct="1">
              <a:spcBef>
                <a:spcPts val="0"/>
              </a:spcBef>
              <a:spcAft>
                <a:spcPts val="0"/>
              </a:spcAft>
              <a:buFont typeface="Arial" pitchFamily="34" charset="0"/>
              <a:buNone/>
              <a:defRPr/>
            </a:pPr>
            <a:r>
              <a:rPr lang="en-US" sz="2200" b="1" dirty="0"/>
              <a:t>SOL 10.5 b) Recognize an author’s intended audience and </a:t>
            </a:r>
          </a:p>
          <a:p>
            <a:pPr marL="114300" indent="-457200" eaLnBrk="1" fontAlgn="auto" hangingPunct="1">
              <a:spcBef>
                <a:spcPts val="0"/>
              </a:spcBef>
              <a:spcAft>
                <a:spcPts val="0"/>
              </a:spcAft>
              <a:buFont typeface="Arial" pitchFamily="34" charset="0"/>
              <a:buNone/>
              <a:defRPr/>
            </a:pPr>
            <a:r>
              <a:rPr lang="en-US" sz="2200" b="1" dirty="0"/>
              <a:t>   purpose for writing.</a:t>
            </a:r>
          </a:p>
          <a:p>
            <a:pPr marL="457200" indent="-457200" eaLnBrk="1" fontAlgn="auto" hangingPunct="1">
              <a:spcBef>
                <a:spcPts val="0"/>
              </a:spcBef>
              <a:spcAft>
                <a:spcPts val="0"/>
              </a:spcAft>
              <a:buFont typeface="Arial" charset="0"/>
              <a:buNone/>
              <a:defRPr/>
            </a:pPr>
            <a:r>
              <a:rPr lang="en-US" sz="2200" b="1" dirty="0">
                <a:solidFill>
                  <a:srgbClr val="0070C0"/>
                </a:solidFill>
                <a:latin typeface="+mj-lt"/>
              </a:rPr>
              <a:t> </a:t>
            </a:r>
          </a:p>
          <a:p>
            <a:pPr eaLnBrk="1" fontAlgn="auto" hangingPunct="1">
              <a:spcAft>
                <a:spcPts val="0"/>
              </a:spcAft>
              <a:buFont typeface="Arial" charset="0"/>
              <a:buNone/>
              <a:defRPr/>
            </a:pPr>
            <a:endParaRPr lang="en-US" sz="2200" b="1" dirty="0">
              <a:solidFill>
                <a:srgbClr val="002060"/>
              </a:solidFill>
              <a:latin typeface="+mj-lt"/>
            </a:endParaRPr>
          </a:p>
        </p:txBody>
      </p:sp>
      <p:sp>
        <p:nvSpPr>
          <p:cNvPr id="2765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765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7654"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2765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2765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907338" y="5943600"/>
            <a:ext cx="1008062" cy="685800"/>
          </a:xfrm>
          <a:prstGeom prst="rect">
            <a:avLst/>
          </a:prstGeom>
          <a:noFill/>
          <a:ln w="9525">
            <a:noFill/>
            <a:miter lim="800000"/>
            <a:headEnd/>
            <a:tailEnd/>
          </a:ln>
        </p:spPr>
      </p:pic>
      <p:sp>
        <p:nvSpPr>
          <p:cNvPr id="11" name="Content Placeholder 12"/>
          <p:cNvSpPr txBox="1">
            <a:spLocks/>
          </p:cNvSpPr>
          <p:nvPr/>
        </p:nvSpPr>
        <p:spPr bwMode="auto">
          <a:xfrm>
            <a:off x="533400" y="1447800"/>
            <a:ext cx="8610600" cy="1447800"/>
          </a:xfrm>
          <a:prstGeom prst="rect">
            <a:avLst/>
          </a:prstGeom>
          <a:noFill/>
          <a:ln w="9525">
            <a:noFill/>
            <a:miter lim="800000"/>
            <a:headEnd/>
            <a:tailEnd/>
          </a:ln>
        </p:spPr>
        <p:txBody>
          <a:bodyPr>
            <a:noAutofit/>
          </a:bodyPr>
          <a:lstStyle/>
          <a:p>
            <a:pPr indent="-342900" fontAlgn="auto">
              <a:lnSpc>
                <a:spcPct val="110000"/>
              </a:lnSpc>
              <a:spcBef>
                <a:spcPts val="0"/>
              </a:spcBef>
              <a:spcAft>
                <a:spcPts val="0"/>
              </a:spcAft>
              <a:buFont typeface="Arial" charset="0"/>
              <a:buNone/>
              <a:defRPr/>
            </a:pPr>
            <a:r>
              <a:rPr lang="en-US" sz="2200" b="1" dirty="0">
                <a:solidFill>
                  <a:srgbClr val="7030A0"/>
                </a:solidFill>
                <a:latin typeface="+mn-lt"/>
                <a:cs typeface="+mn-cs"/>
              </a:rPr>
              <a:t>Students may need additional practice:</a:t>
            </a:r>
          </a:p>
          <a:p>
            <a:pPr indent="-342900" fontAlgn="auto">
              <a:lnSpc>
                <a:spcPct val="110000"/>
              </a:lnSpc>
              <a:spcBef>
                <a:spcPts val="0"/>
              </a:spcBef>
              <a:spcAft>
                <a:spcPts val="0"/>
              </a:spcAft>
              <a:buFont typeface="Arial" pitchFamily="34" charset="0"/>
              <a:buChar char="•"/>
              <a:defRPr/>
            </a:pPr>
            <a:r>
              <a:rPr lang="en-US" sz="2200" b="1" dirty="0">
                <a:solidFill>
                  <a:srgbClr val="7030A0"/>
                </a:solidFill>
                <a:latin typeface="+mn-lt"/>
                <a:cs typeface="+mn-cs"/>
              </a:rPr>
              <a:t>identifying why an author wrote a specific text,</a:t>
            </a:r>
          </a:p>
          <a:p>
            <a:pPr indent="-342900" fontAlgn="auto">
              <a:lnSpc>
                <a:spcPct val="110000"/>
              </a:lnSpc>
              <a:spcBef>
                <a:spcPts val="0"/>
              </a:spcBef>
              <a:spcAft>
                <a:spcPts val="0"/>
              </a:spcAft>
              <a:buFont typeface="Arial" pitchFamily="34" charset="0"/>
              <a:buChar char="•"/>
              <a:defRPr/>
            </a:pPr>
            <a:r>
              <a:rPr lang="en-US" sz="2200" b="1" dirty="0">
                <a:solidFill>
                  <a:srgbClr val="7030A0"/>
                </a:solidFill>
                <a:latin typeface="+mn-lt"/>
                <a:cs typeface="+mn-cs"/>
              </a:rPr>
              <a:t>identifying why an author included specific information in a text, and</a:t>
            </a:r>
          </a:p>
          <a:p>
            <a:pPr indent="-342900" fontAlgn="auto">
              <a:lnSpc>
                <a:spcPct val="110000"/>
              </a:lnSpc>
              <a:spcBef>
                <a:spcPts val="0"/>
              </a:spcBef>
              <a:spcAft>
                <a:spcPts val="0"/>
              </a:spcAft>
              <a:buFont typeface="Arial" pitchFamily="34" charset="0"/>
              <a:buChar char="•"/>
              <a:defRPr/>
            </a:pPr>
            <a:r>
              <a:rPr lang="en-US" sz="2200" b="1" dirty="0">
                <a:solidFill>
                  <a:srgbClr val="7030A0"/>
                </a:solidFill>
                <a:latin typeface="+mn-lt"/>
                <a:cs typeface="+mn-cs"/>
              </a:rPr>
              <a:t>discriminating between main idea and supporting details.</a:t>
            </a:r>
          </a:p>
          <a:p>
            <a:pPr marL="342900" indent="-342900" fontAlgn="auto">
              <a:spcBef>
                <a:spcPct val="20000"/>
              </a:spcBef>
              <a:spcAft>
                <a:spcPts val="0"/>
              </a:spcAft>
              <a:buFont typeface="Arial" charset="0"/>
              <a:buNone/>
              <a:defRPr/>
            </a:pPr>
            <a:endParaRPr lang="en-US" sz="2200" b="1" dirty="0">
              <a:solidFill>
                <a:srgbClr val="7030A0"/>
              </a:solidFill>
              <a:latin typeface="+mn-lt"/>
              <a:cs typeface="+mn-cs"/>
            </a:endParaRPr>
          </a:p>
          <a:p>
            <a:pPr marL="342900" indent="-342900" fontAlgn="auto">
              <a:spcBef>
                <a:spcPct val="20000"/>
              </a:spcBef>
              <a:spcAft>
                <a:spcPts val="0"/>
              </a:spcAft>
              <a:buFont typeface="Arial" charset="0"/>
              <a:buNone/>
              <a:defRPr/>
            </a:pPr>
            <a:endParaRPr lang="en-US" sz="2200" b="1" dirty="0">
              <a:solidFill>
                <a:srgbClr val="7030A0"/>
              </a:solidFill>
              <a:latin typeface="+mj-lt"/>
              <a:cs typeface="+mn-cs"/>
            </a:endParaRP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457200" y="6446837"/>
            <a:ext cx="609600" cy="365125"/>
          </a:xfrm>
        </p:spPr>
        <p:txBody>
          <a:bodyPr/>
          <a:lstStyle/>
          <a:p>
            <a:pPr>
              <a:defRPr/>
            </a:pPr>
            <a:fld id="{5B4BE84C-95D7-41FC-9B09-8EA3793AB9DD}" type="slidenum">
              <a:rPr lang="en-US" smtClean="0"/>
              <a:pPr>
                <a:defRPr/>
              </a:pPr>
              <a:t>25</a:t>
            </a:fld>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48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13556" y="2805052"/>
            <a:ext cx="7886700" cy="30480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3" name="Content Placeholder 12"/>
          <p:cNvSpPr>
            <a:spLocks noGrp="1"/>
          </p:cNvSpPr>
          <p:nvPr>
            <p:ph idx="1"/>
          </p:nvPr>
        </p:nvSpPr>
        <p:spPr>
          <a:xfrm>
            <a:off x="523081" y="1398551"/>
            <a:ext cx="8437563" cy="780365"/>
          </a:xfrm>
        </p:spPr>
        <p:txBody>
          <a:bodyPr rtlCol="0">
            <a:normAutofit fontScale="92500" lnSpcReduction="10000"/>
          </a:bodyPr>
          <a:lstStyle/>
          <a:p>
            <a:pPr marL="0" eaLnBrk="1" fontAlgn="auto" hangingPunct="1">
              <a:spcBef>
                <a:spcPts val="0"/>
              </a:spcBef>
              <a:spcAft>
                <a:spcPts val="0"/>
              </a:spcAft>
              <a:buFont typeface="Arial" charset="0"/>
              <a:buNone/>
              <a:defRPr/>
            </a:pPr>
            <a:r>
              <a:rPr lang="en-US" sz="2600" b="1" dirty="0">
                <a:solidFill>
                  <a:srgbClr val="7030A0"/>
                </a:solidFill>
              </a:rPr>
              <a:t>Students need additional practice identifying the author’s main point. </a:t>
            </a:r>
          </a:p>
          <a:p>
            <a:pPr eaLnBrk="1" fontAlgn="auto" hangingPunct="1">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800" b="1" dirty="0">
              <a:solidFill>
                <a:srgbClr val="7030A0"/>
              </a:solidFill>
            </a:endParaRPr>
          </a:p>
          <a:p>
            <a:pPr marL="457200" indent="-457200" eaLnBrk="1" fontAlgn="auto" hangingPunct="1">
              <a:spcBef>
                <a:spcPts val="0"/>
              </a:spcBef>
              <a:spcAft>
                <a:spcPts val="0"/>
              </a:spcAft>
              <a:buFont typeface="Arial" charset="0"/>
              <a:buNone/>
              <a:defRPr/>
            </a:pPr>
            <a:endParaRPr lang="en-US" sz="2400" b="1" dirty="0">
              <a:solidFill>
                <a:srgbClr val="7030A0"/>
              </a:solidFill>
              <a:latin typeface="+mj-lt"/>
            </a:endParaRPr>
          </a:p>
          <a:p>
            <a:pPr eaLnBrk="1" fontAlgn="auto" hangingPunct="1">
              <a:spcAft>
                <a:spcPts val="0"/>
              </a:spcAft>
              <a:buFont typeface="Arial" charset="0"/>
              <a:buNone/>
              <a:defRPr/>
            </a:pPr>
            <a:endParaRPr lang="en-US" sz="2400" b="1" dirty="0">
              <a:solidFill>
                <a:srgbClr val="7030A0"/>
              </a:solidFill>
              <a:latin typeface="+mj-lt"/>
            </a:endParaRPr>
          </a:p>
        </p:txBody>
      </p:sp>
      <p:sp>
        <p:nvSpPr>
          <p:cNvPr id="34821"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4822"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4823"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4824"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482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13325" name="TextBox 13"/>
          <p:cNvSpPr txBox="1">
            <a:spLocks noChangeArrowheads="1"/>
          </p:cNvSpPr>
          <p:nvPr/>
        </p:nvSpPr>
        <p:spPr bwMode="auto">
          <a:xfrm>
            <a:off x="570706" y="2833627"/>
            <a:ext cx="7772400" cy="2862323"/>
          </a:xfrm>
          <a:prstGeom prst="rect">
            <a:avLst/>
          </a:prstGeom>
          <a:noFill/>
          <a:ln w="9525">
            <a:noFill/>
            <a:miter lim="800000"/>
            <a:headEnd/>
            <a:tailEnd/>
          </a:ln>
        </p:spPr>
        <p:txBody>
          <a:bodyPr wrap="square">
            <a:spAutoFit/>
          </a:bodyPr>
          <a:lstStyle/>
          <a:p>
            <a:pPr indent="0">
              <a:buFont typeface="Arial" charset="0"/>
              <a:buNone/>
              <a:defRPr/>
            </a:pPr>
            <a:r>
              <a:rPr lang="en-US" b="1" dirty="0">
                <a:latin typeface="+mn-lt"/>
              </a:rPr>
              <a:t>Long before geologists had the means to recognize and express time in numbers of years before the present, they developed the geologic time scale. This time scale was developed gradually, mostly in Europe, over the eighteenth and nineteenth centuries. Earth’s history is subdivided into eons, which are subdivided into eras, which are subdivided into periods, which are subdivided into epochs. The names of these subdivisions, like Paleozoic or Cenozoic, may look daunting, but to the geologist there are clues in some of the words. For example, </a:t>
            </a:r>
            <a:r>
              <a:rPr lang="en-US" b="1" dirty="0" err="1">
                <a:latin typeface="+mn-lt"/>
              </a:rPr>
              <a:t>zoic</a:t>
            </a:r>
            <a:r>
              <a:rPr lang="en-US" b="1" dirty="0">
                <a:latin typeface="+mn-lt"/>
              </a:rPr>
              <a:t> refers to animal life, and </a:t>
            </a:r>
            <a:r>
              <a:rPr lang="en-US" b="1" dirty="0" err="1">
                <a:latin typeface="+mn-lt"/>
              </a:rPr>
              <a:t>paleo</a:t>
            </a:r>
            <a:r>
              <a:rPr lang="en-US" b="1" dirty="0">
                <a:latin typeface="+mn-lt"/>
              </a:rPr>
              <a:t> means ancient, </a:t>
            </a:r>
            <a:r>
              <a:rPr lang="en-US" b="1" dirty="0" err="1">
                <a:latin typeface="+mn-lt"/>
              </a:rPr>
              <a:t>meso</a:t>
            </a:r>
            <a:r>
              <a:rPr lang="en-US" b="1" dirty="0">
                <a:latin typeface="+mn-lt"/>
              </a:rPr>
              <a:t> means middle, and </a:t>
            </a:r>
            <a:r>
              <a:rPr lang="en-US" b="1" dirty="0" err="1">
                <a:latin typeface="+mn-lt"/>
              </a:rPr>
              <a:t>ceno</a:t>
            </a:r>
            <a:r>
              <a:rPr lang="en-US" b="1" dirty="0">
                <a:latin typeface="+mn-lt"/>
              </a:rPr>
              <a:t> means recent. So the relative order of the three youngest eras, first </a:t>
            </a:r>
            <a:r>
              <a:rPr lang="en-US" b="1" dirty="0" err="1">
                <a:latin typeface="+mn-lt"/>
              </a:rPr>
              <a:t>Paleoozoic</a:t>
            </a:r>
            <a:r>
              <a:rPr lang="en-US" b="1" dirty="0">
                <a:latin typeface="+mn-lt"/>
              </a:rPr>
              <a:t>, then Mesozoic, then </a:t>
            </a:r>
            <a:r>
              <a:rPr lang="en-US" b="1" dirty="0" err="1">
                <a:latin typeface="+mn-lt"/>
              </a:rPr>
              <a:t>Cenoozoic</a:t>
            </a:r>
            <a:r>
              <a:rPr lang="en-US" b="1" dirty="0">
                <a:latin typeface="+mn-lt"/>
              </a:rPr>
              <a:t>, is straightforward.</a:t>
            </a:r>
          </a:p>
        </p:txBody>
      </p:sp>
      <p:sp>
        <p:nvSpPr>
          <p:cNvPr id="34829" name="TextBox 17"/>
          <p:cNvSpPr txBox="1">
            <a:spLocks noChangeArrowheads="1"/>
          </p:cNvSpPr>
          <p:nvPr/>
        </p:nvSpPr>
        <p:spPr bwMode="auto">
          <a:xfrm>
            <a:off x="3200400" y="6365081"/>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sp>
        <p:nvSpPr>
          <p:cNvPr id="14" name="TextBox 13"/>
          <p:cNvSpPr txBox="1"/>
          <p:nvPr/>
        </p:nvSpPr>
        <p:spPr>
          <a:xfrm>
            <a:off x="570706" y="1788734"/>
            <a:ext cx="7772400" cy="1015663"/>
          </a:xfrm>
          <a:prstGeom prst="rect">
            <a:avLst/>
          </a:prstGeom>
          <a:noFill/>
        </p:spPr>
        <p:txBody>
          <a:bodyPr wrap="square">
            <a:spAutoFit/>
          </a:bodyPr>
          <a:lstStyle/>
          <a:p>
            <a:pPr>
              <a:defRPr/>
            </a:pPr>
            <a:endParaRPr lang="en-US" sz="2200" b="1" dirty="0">
              <a:latin typeface="+mn-lt"/>
            </a:endParaRPr>
          </a:p>
          <a:p>
            <a:pPr>
              <a:defRPr/>
            </a:pPr>
            <a:r>
              <a:rPr lang="en-US" sz="2400" b="1" dirty="0">
                <a:latin typeface="+mn-lt"/>
              </a:rPr>
              <a:t>Read this section from “</a:t>
            </a:r>
            <a:r>
              <a:rPr lang="en-US" sz="2400" b="1" dirty="0">
                <a:latin typeface="+mn-lt"/>
                <a:hlinkClick r:id="rId7" action="ppaction://hlinksldjump"/>
              </a:rPr>
              <a:t>Fossils, Rocks, and Time</a:t>
            </a:r>
            <a:r>
              <a:rPr lang="en-US" sz="2400" b="1" i="1" dirty="0">
                <a:latin typeface="+mn-lt"/>
              </a:rPr>
              <a:t>.”</a:t>
            </a:r>
            <a:r>
              <a:rPr lang="en-US" sz="2400" b="1" dirty="0">
                <a:latin typeface="+mn-lt"/>
              </a:rPr>
              <a:t> </a:t>
            </a:r>
          </a:p>
          <a:p>
            <a:pPr algn="ctr">
              <a:defRPr/>
            </a:pPr>
            <a:r>
              <a:rPr lang="en-US" sz="1400" dirty="0">
                <a:latin typeface="+mn-lt"/>
              </a:rPr>
              <a:t>(Click hyperlink to return to full selection.)</a:t>
            </a:r>
          </a:p>
        </p:txBody>
      </p:sp>
      <p:sp>
        <p:nvSpPr>
          <p:cNvPr id="16" name="Title 6"/>
          <p:cNvSpPr>
            <a:spLocks noGrp="1"/>
          </p:cNvSpPr>
          <p:nvPr>
            <p:ph type="title"/>
          </p:nvPr>
        </p:nvSpPr>
        <p:spPr>
          <a:xfrm>
            <a:off x="0" y="381000"/>
            <a:ext cx="9144000" cy="990600"/>
          </a:xfrm>
        </p:spPr>
        <p:txBody>
          <a:bodyPr rtlCol="0">
            <a:normAutofit fontScale="90000"/>
          </a:bodyPr>
          <a:lstStyle/>
          <a:p>
            <a:pPr eaLnBrk="1" fontAlgn="auto" hangingPunct="1">
              <a:spcAft>
                <a:spcPts val="0"/>
              </a:spcAft>
              <a:defRPr/>
            </a:pPr>
            <a:r>
              <a:rPr lang="en-US" altLang="en-US" sz="3200" b="1" dirty="0">
                <a:solidFill>
                  <a:srgbClr val="110076"/>
                </a:solidFill>
                <a:latin typeface="+mn-lt"/>
              </a:rPr>
              <a:t>Suggested Practice for </a:t>
            </a:r>
            <a:br>
              <a:rPr lang="en-US" altLang="en-US" sz="3200" b="1" dirty="0">
                <a:solidFill>
                  <a:srgbClr val="110076"/>
                </a:solidFill>
                <a:latin typeface="+mn-lt"/>
              </a:rPr>
            </a:br>
            <a:r>
              <a:rPr lang="en-US" altLang="en-US" sz="3200" b="1" dirty="0">
                <a:solidFill>
                  <a:srgbClr val="110076"/>
                </a:solidFill>
                <a:latin typeface="+mn-lt"/>
              </a:rPr>
              <a:t>Identifying Author’s Purpose and Main Idea</a:t>
            </a:r>
          </a:p>
        </p:txBody>
      </p:sp>
      <p:cxnSp>
        <p:nvCxnSpPr>
          <p:cNvPr id="20" name="Straight Connector 19"/>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26</a:t>
            </a:fld>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87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2000" y="2895600"/>
            <a:ext cx="7086600" cy="838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584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584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5847"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584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584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35852" name="TextBox 13"/>
          <p:cNvSpPr txBox="1">
            <a:spLocks noChangeArrowheads="1"/>
          </p:cNvSpPr>
          <p:nvPr/>
        </p:nvSpPr>
        <p:spPr bwMode="auto">
          <a:xfrm>
            <a:off x="838200" y="2895600"/>
            <a:ext cx="7467600" cy="3785652"/>
          </a:xfrm>
          <a:prstGeom prst="rect">
            <a:avLst/>
          </a:prstGeom>
          <a:noFill/>
          <a:ln w="9525">
            <a:noFill/>
            <a:miter lim="800000"/>
            <a:headEnd/>
            <a:tailEnd/>
          </a:ln>
        </p:spPr>
        <p:txBody>
          <a:bodyPr>
            <a:spAutoFit/>
          </a:bodyPr>
          <a:lstStyle/>
          <a:p>
            <a:pPr>
              <a:buFont typeface="Arial" charset="0"/>
              <a:buNone/>
            </a:pPr>
            <a:r>
              <a:rPr lang="en-US" sz="2000" b="1" dirty="0">
                <a:latin typeface="+mn-lt"/>
              </a:rPr>
              <a:t>Geologists developed a specific way to subdivide and name time periods in Earth’s history.</a:t>
            </a:r>
          </a:p>
          <a:p>
            <a:pPr>
              <a:buFont typeface="Arial" charset="0"/>
              <a:buNone/>
            </a:pPr>
            <a:endParaRPr lang="en-US" sz="2000" b="1" dirty="0">
              <a:latin typeface="+mn-lt"/>
            </a:endParaRPr>
          </a:p>
          <a:p>
            <a:r>
              <a:rPr lang="en-US" sz="2000" b="1" dirty="0">
                <a:latin typeface="+mn-lt"/>
              </a:rPr>
              <a:t>A name such as Paleozoic is easy for geologists to decode because they know what each part of the name means.</a:t>
            </a:r>
          </a:p>
          <a:p>
            <a:pPr>
              <a:buFont typeface="Arial" charset="0"/>
              <a:buNone/>
            </a:pPr>
            <a:endParaRPr lang="en-US" sz="2000" b="1" dirty="0">
              <a:latin typeface="+mn-lt"/>
            </a:endParaRPr>
          </a:p>
          <a:p>
            <a:pPr>
              <a:buFont typeface="Arial" charset="0"/>
              <a:buNone/>
            </a:pPr>
            <a:r>
              <a:rPr lang="en-US" sz="2000" b="1" dirty="0">
                <a:latin typeface="+mn-lt"/>
              </a:rPr>
              <a:t>In the eighteenth and nineteenth centuries, European geologists were looking for a way to subdivide the past.</a:t>
            </a:r>
          </a:p>
          <a:p>
            <a:pPr>
              <a:buFont typeface="Arial" charset="0"/>
              <a:buNone/>
            </a:pPr>
            <a:endParaRPr lang="en-US" sz="2000" b="1" dirty="0">
              <a:latin typeface="+mn-lt"/>
            </a:endParaRPr>
          </a:p>
          <a:p>
            <a:r>
              <a:rPr lang="en-US" sz="2000" b="1" dirty="0">
                <a:latin typeface="+mn-lt"/>
              </a:rPr>
              <a:t>Though they took centuries to develop names for Earth’s history, geologists must still use clues to understand the words.</a:t>
            </a:r>
          </a:p>
          <a:p>
            <a:endParaRPr lang="en-US" sz="2000" dirty="0">
              <a:latin typeface="+mn-lt"/>
            </a:endParaRPr>
          </a:p>
        </p:txBody>
      </p:sp>
      <p:sp>
        <p:nvSpPr>
          <p:cNvPr id="16" name="Title 6"/>
          <p:cNvSpPr>
            <a:spLocks noGrp="1"/>
          </p:cNvSpPr>
          <p:nvPr>
            <p:ph type="title"/>
          </p:nvPr>
        </p:nvSpPr>
        <p:spPr>
          <a:xfrm>
            <a:off x="0" y="381000"/>
            <a:ext cx="9144000" cy="990600"/>
          </a:xfrm>
        </p:spPr>
        <p:txBody>
          <a:bodyPr rtlCol="0">
            <a:normAutofit fontScale="90000"/>
          </a:bodyPr>
          <a:lstStyle/>
          <a:p>
            <a:pPr eaLnBrk="1" fontAlgn="auto" hangingPunct="1">
              <a:spcAft>
                <a:spcPts val="0"/>
              </a:spcAft>
              <a:defRPr/>
            </a:pPr>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Identifying Author’s Purpose and Main Idea</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0" name="Content Placeholder 12"/>
          <p:cNvSpPr>
            <a:spLocks noGrp="1"/>
          </p:cNvSpPr>
          <p:nvPr>
            <p:ph idx="1"/>
          </p:nvPr>
        </p:nvSpPr>
        <p:spPr>
          <a:xfrm>
            <a:off x="428625" y="1371600"/>
            <a:ext cx="8286750" cy="1066800"/>
          </a:xfrm>
        </p:spPr>
        <p:txBody>
          <a:bodyPr rtlCol="0">
            <a:noAutofit/>
          </a:body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identifying the author’s main point. </a:t>
            </a:r>
          </a:p>
          <a:p>
            <a:pPr marL="0" eaLnBrk="1" fontAlgn="auto" hangingPunct="1">
              <a:spcBef>
                <a:spcPts val="0"/>
              </a:spcBef>
              <a:spcAft>
                <a:spcPts val="1200"/>
              </a:spcAft>
              <a:buFont typeface="Arial" charset="0"/>
              <a:buNone/>
              <a:defRPr/>
            </a:pPr>
            <a:br>
              <a:rPr lang="en-US" sz="2400" b="1" dirty="0">
                <a:solidFill>
                  <a:srgbClr val="7030A0"/>
                </a:solidFill>
              </a:rPr>
            </a:br>
            <a:r>
              <a:rPr lang="en-US" sz="2400" b="1" dirty="0"/>
              <a:t>What is the author’s main point in this section?</a:t>
            </a:r>
          </a:p>
          <a:p>
            <a:pPr marL="0" eaLnBrk="1" fontAlgn="auto" hangingPunct="1">
              <a:spcBef>
                <a:spcPts val="0"/>
              </a:spcBef>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400" b="1" dirty="0">
              <a:solidFill>
                <a:srgbClr val="7030A0"/>
              </a:solidFill>
            </a:endParaRPr>
          </a:p>
          <a:p>
            <a:pPr eaLnBrk="1" fontAlgn="auto" hangingPunct="1">
              <a:spcAft>
                <a:spcPts val="0"/>
              </a:spcAft>
              <a:buFont typeface="Arial" charset="0"/>
              <a:buNone/>
              <a:defRPr/>
            </a:pPr>
            <a:endParaRPr lang="en-US" sz="2400" b="1" dirty="0">
              <a:solidFill>
                <a:srgbClr val="7030A0"/>
              </a:solidFill>
              <a:latin typeface="+mj-lt"/>
            </a:endParaRPr>
          </a:p>
        </p:txBody>
      </p: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27</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63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2925" y="2895600"/>
            <a:ext cx="8229600" cy="28194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170" name="Title 6"/>
          <p:cNvSpPr>
            <a:spLocks noGrp="1"/>
          </p:cNvSpPr>
          <p:nvPr>
            <p:ph type="title"/>
          </p:nvPr>
        </p:nvSpPr>
        <p:spPr>
          <a:xfrm>
            <a:off x="0" y="381000"/>
            <a:ext cx="9144000" cy="990600"/>
          </a:xfrm>
        </p:spPr>
        <p:txBody>
          <a:bodyPr rtlCol="0">
            <a:normAutofit fontScale="90000"/>
          </a:bodyPr>
          <a:lstStyle/>
          <a:p>
            <a:pPr eaLnBrk="1" fontAlgn="auto" hangingPunct="1">
              <a:spcAft>
                <a:spcPts val="0"/>
              </a:spcAft>
              <a:defRPr/>
            </a:pPr>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Identifying Author’s Purpose and Main Idea</a:t>
            </a:r>
          </a:p>
        </p:txBody>
      </p:sp>
      <p:sp>
        <p:nvSpPr>
          <p:cNvPr id="13" name="Content Placeholder 12"/>
          <p:cNvSpPr>
            <a:spLocks noGrp="1"/>
          </p:cNvSpPr>
          <p:nvPr>
            <p:ph idx="1"/>
          </p:nvPr>
        </p:nvSpPr>
        <p:spPr>
          <a:xfrm>
            <a:off x="457200" y="1524000"/>
            <a:ext cx="8229600" cy="609600"/>
          </a:xfrm>
        </p:spPr>
        <p:txBody>
          <a:bodyPr rtlCol="0">
            <a:normAutofit/>
          </a:body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identifying the main idea. </a:t>
            </a:r>
          </a:p>
          <a:p>
            <a:pPr eaLnBrk="1" fontAlgn="auto" hangingPunct="1">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800" b="1" dirty="0">
              <a:solidFill>
                <a:srgbClr val="7030A0"/>
              </a:solidFill>
            </a:endParaRPr>
          </a:p>
          <a:p>
            <a:pPr marL="457200" indent="-457200" eaLnBrk="1" fontAlgn="auto" hangingPunct="1">
              <a:spcBef>
                <a:spcPts val="0"/>
              </a:spcBef>
              <a:spcAft>
                <a:spcPts val="0"/>
              </a:spcAft>
              <a:buFont typeface="Arial" charset="0"/>
              <a:buNone/>
              <a:defRPr/>
            </a:pPr>
            <a:endParaRPr lang="en-US" sz="2400" b="1" dirty="0">
              <a:solidFill>
                <a:srgbClr val="7030A0"/>
              </a:solidFill>
              <a:latin typeface="+mj-lt"/>
            </a:endParaRPr>
          </a:p>
          <a:p>
            <a:pPr eaLnBrk="1" fontAlgn="auto" hangingPunct="1">
              <a:spcAft>
                <a:spcPts val="0"/>
              </a:spcAft>
              <a:buFont typeface="Arial" charset="0"/>
              <a:buNone/>
              <a:defRPr/>
            </a:pPr>
            <a:endParaRPr lang="en-US" sz="2400" b="1" dirty="0">
              <a:solidFill>
                <a:srgbClr val="7030A0"/>
              </a:solidFill>
              <a:latin typeface="+mj-lt"/>
            </a:endParaRPr>
          </a:p>
        </p:txBody>
      </p:sp>
      <p:sp>
        <p:nvSpPr>
          <p:cNvPr id="2867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8678"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8679"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28680"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28681"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28684" name="TextBox 13"/>
          <p:cNvSpPr txBox="1">
            <a:spLocks noChangeArrowheads="1"/>
          </p:cNvSpPr>
          <p:nvPr/>
        </p:nvSpPr>
        <p:spPr bwMode="auto">
          <a:xfrm>
            <a:off x="600075" y="2973388"/>
            <a:ext cx="7924800" cy="3046412"/>
          </a:xfrm>
          <a:prstGeom prst="rect">
            <a:avLst/>
          </a:prstGeom>
          <a:noFill/>
          <a:ln w="9525">
            <a:noFill/>
            <a:miter lim="800000"/>
            <a:headEnd/>
            <a:tailEnd/>
          </a:ln>
        </p:spPr>
        <p:txBody>
          <a:bodyPr>
            <a:spAutoFit/>
          </a:bodyPr>
          <a:lstStyle/>
          <a:p>
            <a:r>
              <a:rPr lang="en-US" sz="2400" b="1" i="1" dirty="0" err="1">
                <a:latin typeface="Calibri" pitchFamily="34" charset="0"/>
              </a:rPr>
              <a:t>i</a:t>
            </a:r>
            <a:r>
              <a:rPr lang="en-US" sz="2400" b="1" i="1" dirty="0">
                <a:latin typeface="Calibri" pitchFamily="34" charset="0"/>
              </a:rPr>
              <a:t>.     </a:t>
            </a:r>
            <a:r>
              <a:rPr lang="en-US" sz="2400" b="1" i="1" dirty="0">
                <a:latin typeface="Calibri" pitchFamily="34" charset="0"/>
                <a:hlinkClick r:id="rId7" action="ppaction://hlinksldjump"/>
              </a:rPr>
              <a:t>Foresight</a:t>
            </a:r>
            <a:r>
              <a:rPr lang="en-US" sz="2400" b="1" dirty="0">
                <a:latin typeface="Calibri" pitchFamily="34" charset="0"/>
              </a:rPr>
              <a:t>, which looks a little into futurity and considers the consequences that may attend an action; for it is continually occurring to the player: “If I move this piece, what will be the advantage of my new situation? What use can my adversary make of it to annoy me? What other moves can I make to support it and to defend myself from his attacks?”</a:t>
            </a:r>
          </a:p>
          <a:p>
            <a:endParaRPr lang="en-US" sz="2400" dirty="0">
              <a:latin typeface="Calibri" pitchFamily="34" charset="0"/>
            </a:endParaRPr>
          </a:p>
        </p:txBody>
      </p:sp>
      <p:sp>
        <p:nvSpPr>
          <p:cNvPr id="28685" name="TextBox 17"/>
          <p:cNvSpPr txBox="1">
            <a:spLocks noChangeArrowheads="1"/>
          </p:cNvSpPr>
          <p:nvPr/>
        </p:nvSpPr>
        <p:spPr bwMode="auto">
          <a:xfrm>
            <a:off x="3200400" y="6371431"/>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sp>
        <p:nvSpPr>
          <p:cNvPr id="16" name="TextBox 15"/>
          <p:cNvSpPr txBox="1"/>
          <p:nvPr/>
        </p:nvSpPr>
        <p:spPr>
          <a:xfrm>
            <a:off x="523875" y="2057400"/>
            <a:ext cx="6515100" cy="677108"/>
          </a:xfrm>
          <a:prstGeom prst="rect">
            <a:avLst/>
          </a:prstGeom>
          <a:noFill/>
        </p:spPr>
        <p:txBody>
          <a:bodyPr wrap="square">
            <a:spAutoFit/>
          </a:bodyPr>
          <a:lstStyle/>
          <a:p>
            <a:pPr>
              <a:defRPr/>
            </a:pPr>
            <a:r>
              <a:rPr lang="en-US" sz="2400" b="1" dirty="0">
                <a:latin typeface="+mn-lt"/>
              </a:rPr>
              <a:t>Read this paragraph from “The Morals of Chess.” </a:t>
            </a:r>
          </a:p>
          <a:p>
            <a:pPr algn="ctr">
              <a:defRPr/>
            </a:pPr>
            <a:r>
              <a:rPr lang="en-US" sz="1400" dirty="0">
                <a:latin typeface="+mn-lt"/>
              </a:rPr>
              <a:t>(Click hyperlink to return to full selection.)</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28</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97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14400" y="3733800"/>
            <a:ext cx="6781800" cy="762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2970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970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29702"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2970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297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29707" name="TextBox 11"/>
          <p:cNvSpPr txBox="1">
            <a:spLocks noChangeArrowheads="1"/>
          </p:cNvSpPr>
          <p:nvPr/>
        </p:nvSpPr>
        <p:spPr bwMode="auto">
          <a:xfrm>
            <a:off x="457200" y="1600200"/>
            <a:ext cx="8153400" cy="830263"/>
          </a:xfrm>
          <a:prstGeom prst="rect">
            <a:avLst/>
          </a:prstGeom>
          <a:noFill/>
          <a:ln w="9525">
            <a:noFill/>
            <a:miter lim="800000"/>
            <a:headEnd/>
            <a:tailEnd/>
          </a:ln>
        </p:spPr>
        <p:txBody>
          <a:bodyPr>
            <a:spAutoFit/>
          </a:bodyPr>
          <a:lstStyle/>
          <a:p>
            <a:r>
              <a:rPr lang="en-US" sz="2400" b="1" dirty="0">
                <a:latin typeface="Calibri" pitchFamily="34" charset="0"/>
              </a:rPr>
              <a:t>Which sentence best expresses the main idea of this paragraph from “The Morals of Chess”?</a:t>
            </a:r>
            <a:endParaRPr lang="en-US" b="1" dirty="0">
              <a:latin typeface="Calibri" pitchFamily="34" charset="0"/>
            </a:endParaRPr>
          </a:p>
        </p:txBody>
      </p:sp>
      <p:sp>
        <p:nvSpPr>
          <p:cNvPr id="29708" name="TextBox 15"/>
          <p:cNvSpPr txBox="1">
            <a:spLocks noChangeArrowheads="1"/>
          </p:cNvSpPr>
          <p:nvPr/>
        </p:nvSpPr>
        <p:spPr bwMode="auto">
          <a:xfrm>
            <a:off x="1028700" y="2703513"/>
            <a:ext cx="7086600" cy="4154487"/>
          </a:xfrm>
          <a:prstGeom prst="rect">
            <a:avLst/>
          </a:prstGeom>
          <a:noFill/>
          <a:ln w="9525">
            <a:noFill/>
            <a:miter lim="800000"/>
            <a:headEnd/>
            <a:tailEnd/>
          </a:ln>
        </p:spPr>
        <p:txBody>
          <a:bodyPr>
            <a:spAutoFit/>
          </a:bodyPr>
          <a:lstStyle/>
          <a:p>
            <a:r>
              <a:rPr lang="en-US" sz="2200" b="1" dirty="0">
                <a:latin typeface="Calibri" pitchFamily="34" charset="0"/>
              </a:rPr>
              <a:t>One important skill in chess is defense because it prevents attacks by the other player.</a:t>
            </a:r>
          </a:p>
          <a:p>
            <a:r>
              <a:rPr lang="en-US" sz="2200" b="1" dirty="0">
                <a:solidFill>
                  <a:srgbClr val="000000"/>
                </a:solidFill>
                <a:latin typeface="Calibri" pitchFamily="34" charset="0"/>
              </a:rPr>
              <a:t> </a:t>
            </a:r>
          </a:p>
          <a:p>
            <a:r>
              <a:rPr lang="en-US" sz="2200" b="1" dirty="0">
                <a:solidFill>
                  <a:srgbClr val="000000"/>
                </a:solidFill>
                <a:latin typeface="Calibri" pitchFamily="34" charset="0"/>
              </a:rPr>
              <a:t>Before moving a chess piece, a player should consider future moves that may result.</a:t>
            </a:r>
          </a:p>
          <a:p>
            <a:endParaRPr lang="en-US" sz="2200" b="1" dirty="0">
              <a:solidFill>
                <a:srgbClr val="000000"/>
              </a:solidFill>
              <a:latin typeface="Calibri" pitchFamily="34" charset="0"/>
            </a:endParaRPr>
          </a:p>
          <a:p>
            <a:r>
              <a:rPr lang="en-US" sz="2200" b="1" dirty="0">
                <a:solidFill>
                  <a:srgbClr val="000000"/>
                </a:solidFill>
                <a:latin typeface="Calibri" pitchFamily="34" charset="0"/>
              </a:rPr>
              <a:t>Since an adversary is present, there are consequences to each move made during a chess game.</a:t>
            </a:r>
          </a:p>
          <a:p>
            <a:endParaRPr lang="en-US" sz="2200" b="1" dirty="0">
              <a:solidFill>
                <a:srgbClr val="000000"/>
              </a:solidFill>
              <a:latin typeface="Calibri" pitchFamily="34" charset="0"/>
            </a:endParaRPr>
          </a:p>
          <a:p>
            <a:r>
              <a:rPr lang="en-US" sz="2200" b="1" dirty="0">
                <a:solidFill>
                  <a:srgbClr val="000000"/>
                </a:solidFill>
                <a:latin typeface="Calibri" pitchFamily="34" charset="0"/>
              </a:rPr>
              <a:t>A chess player must carefully consider the many advantages to each move.</a:t>
            </a:r>
          </a:p>
          <a:p>
            <a:endParaRPr lang="en-US" sz="2200" b="1" dirty="0">
              <a:latin typeface="Calibri" pitchFamily="34" charset="0"/>
            </a:endParaRPr>
          </a:p>
        </p:txBody>
      </p:sp>
      <p:sp>
        <p:nvSpPr>
          <p:cNvPr id="29709" name="TextBox 18"/>
          <p:cNvSpPr txBox="1">
            <a:spLocks noChangeArrowheads="1"/>
          </p:cNvSpPr>
          <p:nvPr/>
        </p:nvSpPr>
        <p:spPr bwMode="auto">
          <a:xfrm>
            <a:off x="3048000" y="64444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sp>
        <p:nvSpPr>
          <p:cNvPr id="16" name="Title 6"/>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altLang="en-US" sz="2900" b="1" dirty="0">
                <a:solidFill>
                  <a:srgbClr val="110076"/>
                </a:solidFill>
              </a:rPr>
              <a:t>Suggested Practice for </a:t>
            </a:r>
            <a:br>
              <a:rPr lang="en-US" altLang="en-US" sz="2900" b="1" dirty="0">
                <a:solidFill>
                  <a:srgbClr val="110076"/>
                </a:solidFill>
              </a:rPr>
            </a:br>
            <a:r>
              <a:rPr lang="en-US" altLang="en-US" sz="2900" b="1" dirty="0">
                <a:solidFill>
                  <a:srgbClr val="110076"/>
                </a:solidFill>
              </a:rPr>
              <a:t>Identifying Author’s Purpose and Main Idea</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29</a:t>
            </a:fld>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8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a:xfrm>
            <a:off x="0" y="76200"/>
            <a:ext cx="9144000" cy="1143000"/>
          </a:xfrm>
        </p:spPr>
        <p:txBody>
          <a:bodyPr/>
          <a:lstStyle/>
          <a:p>
            <a:pPr eaLnBrk="1" hangingPunct="1"/>
            <a:r>
              <a:rPr lang="en-US" altLang="en-US" sz="2900" b="1" dirty="0">
                <a:solidFill>
                  <a:srgbClr val="002060"/>
                </a:solidFill>
              </a:rPr>
              <a:t>More Rigorous Fiction Texts</a:t>
            </a:r>
          </a:p>
        </p:txBody>
      </p:sp>
      <p:sp>
        <p:nvSpPr>
          <p:cNvPr id="13" name="Content Placeholder 12"/>
          <p:cNvSpPr>
            <a:spLocks noGrp="1"/>
          </p:cNvSpPr>
          <p:nvPr>
            <p:ph idx="1"/>
          </p:nvPr>
        </p:nvSpPr>
        <p:spPr>
          <a:xfrm>
            <a:off x="533400" y="1371600"/>
            <a:ext cx="8534400" cy="4495800"/>
          </a:xfrm>
        </p:spPr>
        <p:txBody>
          <a:bodyPr rtlCol="0">
            <a:noAutofit/>
          </a:bodyPr>
          <a:lstStyle/>
          <a:p>
            <a:pPr marL="0" eaLnBrk="1" fontAlgn="auto" hangingPunct="1">
              <a:spcBef>
                <a:spcPts val="0"/>
              </a:spcBef>
              <a:spcAft>
                <a:spcPts val="0"/>
              </a:spcAft>
              <a:buFont typeface="Arial" charset="0"/>
              <a:buNone/>
              <a:defRPr/>
            </a:pPr>
            <a:r>
              <a:rPr lang="en-US" sz="2400" b="1" dirty="0"/>
              <a:t>Students taking the End-of-Course (EOC) Reading test may encounter more rigorous fiction selections. </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Font typeface="Arial" charset="0"/>
              <a:buNone/>
              <a:defRPr/>
            </a:pPr>
            <a:r>
              <a:rPr lang="en-US" sz="2400" b="1" dirty="0"/>
              <a:t>The  EOC Reading test contains a variety of selections. Some selections are considered more or less difficult due to their genre, structure, length,  and vocabulary, among other factors.</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None/>
              <a:defRPr/>
            </a:pPr>
            <a:r>
              <a:rPr lang="en-US" sz="2400" b="1" dirty="0"/>
              <a:t>The following is an excerpt from “The Morals of Chess” by Benjamin Franklin, which will be referenced on subsequent slides with example practice questions. This is an example of a text that may be more challenging to end-of-course students and is not meant to suggest that all texts on the EOC Reading test will be similar in difficulty, style, length, or content.</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Font typeface="Arial" charset="0"/>
              <a:buNone/>
              <a:defRPr/>
            </a:pPr>
            <a:endParaRPr lang="en-US" sz="2400" b="1" dirty="0"/>
          </a:p>
          <a:p>
            <a:pPr marL="457200" indent="-457200" eaLnBrk="1" fontAlgn="auto" hangingPunct="1">
              <a:spcBef>
                <a:spcPts val="0"/>
              </a:spcBef>
              <a:spcAft>
                <a:spcPts val="0"/>
              </a:spcAft>
              <a:buFont typeface="Arial" charset="0"/>
              <a:buNone/>
              <a:defRPr/>
            </a:pPr>
            <a:r>
              <a:rPr lang="en-US" sz="2400" b="1" dirty="0">
                <a:solidFill>
                  <a:srgbClr val="0070C0"/>
                </a:solidFill>
              </a:rPr>
              <a:t> </a:t>
            </a:r>
          </a:p>
          <a:p>
            <a:pPr eaLnBrk="1" fontAlgn="auto" hangingPunct="1">
              <a:spcAft>
                <a:spcPts val="0"/>
              </a:spcAft>
              <a:buFont typeface="Arial" charset="0"/>
              <a:buNone/>
              <a:defRPr/>
            </a:pPr>
            <a:endParaRPr lang="en-US" sz="2400" b="1" dirty="0">
              <a:solidFill>
                <a:srgbClr val="002060"/>
              </a:solidFill>
            </a:endParaRPr>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10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102"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410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907338" y="5943600"/>
            <a:ext cx="1008062" cy="685800"/>
          </a:xfrm>
          <a:prstGeom prst="rect">
            <a:avLst/>
          </a:prstGeom>
          <a:noFill/>
          <a:ln w="9525">
            <a:noFill/>
            <a:miter lim="800000"/>
            <a:headEnd/>
            <a:tailEnd/>
          </a:ln>
        </p:spPr>
      </p:pic>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3</a:t>
            </a:fld>
            <a:endParaRPr lang="en-US"/>
          </a:p>
        </p:txBody>
      </p:sp>
    </p:spTree>
  </p:cSld>
  <p:clrMapOvr>
    <a:masterClrMapping/>
  </p:clrMapOvr>
  <p:transition spd="slow" advTm="470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0724"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0725"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0726"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072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30730" name="TextBox 11"/>
          <p:cNvSpPr txBox="1">
            <a:spLocks noChangeArrowheads="1"/>
          </p:cNvSpPr>
          <p:nvPr/>
        </p:nvSpPr>
        <p:spPr bwMode="auto">
          <a:xfrm>
            <a:off x="457200" y="1600200"/>
            <a:ext cx="8153400" cy="830263"/>
          </a:xfrm>
          <a:prstGeom prst="rect">
            <a:avLst/>
          </a:prstGeom>
          <a:noFill/>
          <a:ln w="9525">
            <a:noFill/>
            <a:miter lim="800000"/>
            <a:headEnd/>
            <a:tailEnd/>
          </a:ln>
        </p:spPr>
        <p:txBody>
          <a:bodyPr>
            <a:spAutoFit/>
          </a:bodyPr>
          <a:lstStyle/>
          <a:p>
            <a:r>
              <a:rPr lang="en-US" sz="2400" b="1" dirty="0">
                <a:latin typeface="Calibri" pitchFamily="34" charset="0"/>
              </a:rPr>
              <a:t>Which sentence best expresses the main idea of this paragraph from “The Morals of Chess”?</a:t>
            </a:r>
            <a:endParaRPr lang="en-US" b="1" dirty="0">
              <a:latin typeface="Calibri" pitchFamily="34" charset="0"/>
            </a:endParaRPr>
          </a:p>
        </p:txBody>
      </p:sp>
      <p:sp>
        <p:nvSpPr>
          <p:cNvPr id="16" name="TextBox 15"/>
          <p:cNvSpPr txBox="1"/>
          <p:nvPr/>
        </p:nvSpPr>
        <p:spPr>
          <a:xfrm>
            <a:off x="1028700" y="2703016"/>
            <a:ext cx="7086600" cy="3724096"/>
          </a:xfrm>
          <a:prstGeom prst="rect">
            <a:avLst/>
          </a:prstGeom>
          <a:noFill/>
        </p:spPr>
        <p:txBody>
          <a:bodyPr>
            <a:spAutoFit/>
          </a:bodyPr>
          <a:lstStyle/>
          <a:p>
            <a:pPr fontAlgn="auto">
              <a:spcBef>
                <a:spcPts val="0"/>
              </a:spcBef>
              <a:spcAft>
                <a:spcPts val="0"/>
              </a:spcAft>
              <a:defRPr/>
            </a:pPr>
            <a:r>
              <a:rPr lang="en-US" sz="2400" b="1" dirty="0">
                <a:latin typeface="+mn-lt"/>
                <a:cs typeface="+mn-cs"/>
              </a:rPr>
              <a:t>One important skill in chess is defense because it prevents attacks by the other player.</a:t>
            </a:r>
          </a:p>
          <a:p>
            <a:pPr fontAlgn="auto">
              <a:spcBef>
                <a:spcPts val="0"/>
              </a:spcBef>
              <a:spcAft>
                <a:spcPts val="0"/>
              </a:spcAft>
              <a:defRPr/>
            </a:pPr>
            <a:r>
              <a:rPr lang="en-US" sz="2200" b="1" dirty="0">
                <a:solidFill>
                  <a:prstClr val="black"/>
                </a:solidFill>
                <a:latin typeface="+mn-lt"/>
                <a:cs typeface="+mn-cs"/>
              </a:rPr>
              <a:t> </a:t>
            </a:r>
          </a:p>
          <a:p>
            <a:pPr fontAlgn="auto">
              <a:spcBef>
                <a:spcPts val="0"/>
              </a:spcBef>
              <a:spcAft>
                <a:spcPts val="0"/>
              </a:spcAft>
              <a:defRPr/>
            </a:pPr>
            <a:r>
              <a:rPr lang="en-US" b="1" dirty="0">
                <a:solidFill>
                  <a:schemeClr val="bg1">
                    <a:lumMod val="65000"/>
                  </a:schemeClr>
                </a:solidFill>
                <a:latin typeface="+mn-lt"/>
                <a:cs typeface="+mn-cs"/>
              </a:rPr>
              <a:t>Before moving a chess piece, a player should consider future moves that may result.</a:t>
            </a:r>
          </a:p>
          <a:p>
            <a:pPr fontAlgn="auto">
              <a:spcBef>
                <a:spcPts val="0"/>
              </a:spcBef>
              <a:spcAft>
                <a:spcPts val="0"/>
              </a:spcAft>
              <a:defRPr/>
            </a:pPr>
            <a:endParaRPr lang="en-US" b="1" dirty="0">
              <a:solidFill>
                <a:schemeClr val="bg1">
                  <a:lumMod val="65000"/>
                </a:schemeClr>
              </a:solidFill>
              <a:latin typeface="+mn-lt"/>
              <a:cs typeface="+mn-cs"/>
            </a:endParaRPr>
          </a:p>
          <a:p>
            <a:pPr fontAlgn="auto">
              <a:spcBef>
                <a:spcPts val="0"/>
              </a:spcBef>
              <a:spcAft>
                <a:spcPts val="0"/>
              </a:spcAft>
              <a:defRPr/>
            </a:pPr>
            <a:r>
              <a:rPr lang="en-US" b="1" dirty="0">
                <a:solidFill>
                  <a:schemeClr val="bg1">
                    <a:lumMod val="65000"/>
                  </a:schemeClr>
                </a:solidFill>
                <a:latin typeface="+mn-lt"/>
                <a:cs typeface="+mn-cs"/>
              </a:rPr>
              <a:t>Since an adversary is present, there are consequences to each move made during a chess game.</a:t>
            </a:r>
          </a:p>
          <a:p>
            <a:pPr fontAlgn="auto">
              <a:spcBef>
                <a:spcPts val="0"/>
              </a:spcBef>
              <a:spcAft>
                <a:spcPts val="0"/>
              </a:spcAft>
              <a:defRPr/>
            </a:pPr>
            <a:endParaRPr lang="en-US" b="1" dirty="0">
              <a:solidFill>
                <a:schemeClr val="bg1">
                  <a:lumMod val="65000"/>
                </a:schemeClr>
              </a:solidFill>
              <a:latin typeface="+mn-lt"/>
              <a:cs typeface="+mn-cs"/>
            </a:endParaRPr>
          </a:p>
          <a:p>
            <a:pPr fontAlgn="auto">
              <a:spcBef>
                <a:spcPts val="0"/>
              </a:spcBef>
              <a:spcAft>
                <a:spcPts val="0"/>
              </a:spcAft>
              <a:defRPr/>
            </a:pPr>
            <a:r>
              <a:rPr lang="en-US" b="1" dirty="0">
                <a:solidFill>
                  <a:schemeClr val="bg1">
                    <a:lumMod val="65000"/>
                  </a:schemeClr>
                </a:solidFill>
                <a:latin typeface="+mn-lt"/>
                <a:cs typeface="+mn-cs"/>
              </a:rPr>
              <a:t>A chess player must carefully consider the many advantages to each move.</a:t>
            </a:r>
          </a:p>
          <a:p>
            <a:pPr fontAlgn="auto">
              <a:spcBef>
                <a:spcPts val="0"/>
              </a:spcBef>
              <a:spcAft>
                <a:spcPts val="0"/>
              </a:spcAft>
              <a:defRPr/>
            </a:pPr>
            <a:endParaRPr lang="en-US" sz="2200" b="1" dirty="0">
              <a:latin typeface="+mn-lt"/>
              <a:cs typeface="+mn-cs"/>
            </a:endParaRPr>
          </a:p>
        </p:txBody>
      </p:sp>
      <p:sp>
        <p:nvSpPr>
          <p:cNvPr id="13" name="Rectangle 12"/>
          <p:cNvSpPr/>
          <p:nvPr/>
        </p:nvSpPr>
        <p:spPr>
          <a:xfrm>
            <a:off x="2667000" y="3581400"/>
            <a:ext cx="6172200" cy="1905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0733" name="TextBox 13"/>
          <p:cNvSpPr txBox="1">
            <a:spLocks noChangeArrowheads="1"/>
          </p:cNvSpPr>
          <p:nvPr/>
        </p:nvSpPr>
        <p:spPr bwMode="auto">
          <a:xfrm>
            <a:off x="2667000" y="3657600"/>
            <a:ext cx="6172200" cy="1754188"/>
          </a:xfrm>
          <a:prstGeom prst="rect">
            <a:avLst/>
          </a:prstGeom>
          <a:noFill/>
          <a:ln w="9525">
            <a:noFill/>
            <a:miter lim="800000"/>
            <a:headEnd/>
            <a:tailEnd/>
          </a:ln>
        </p:spPr>
        <p:txBody>
          <a:bodyPr>
            <a:spAutoFit/>
          </a:bodyPr>
          <a:lstStyle/>
          <a:p>
            <a:r>
              <a:rPr lang="en-US" dirty="0">
                <a:latin typeface="Calibri" pitchFamily="34" charset="0"/>
              </a:rPr>
              <a:t>This choice is not correct. Even though the information is true and included in the paragraph, it is not the main idea of the entire paragraph. A student should read this sentence </a:t>
            </a:r>
            <a:r>
              <a:rPr lang="en-US" b="1" dirty="0">
                <a:latin typeface="Calibri" pitchFamily="34" charset="0"/>
              </a:rPr>
              <a:t>“What other moves can I make to support it and to defend myself from his attacks?”</a:t>
            </a:r>
            <a:r>
              <a:rPr lang="en-US" dirty="0">
                <a:latin typeface="Calibri" pitchFamily="34" charset="0"/>
              </a:rPr>
              <a:t> and know that it is a </a:t>
            </a:r>
            <a:r>
              <a:rPr lang="en-US" b="1" dirty="0">
                <a:latin typeface="Calibri" pitchFamily="34" charset="0"/>
              </a:rPr>
              <a:t>detail</a:t>
            </a:r>
            <a:r>
              <a:rPr lang="en-US" dirty="0">
                <a:latin typeface="Calibri" pitchFamily="34" charset="0"/>
              </a:rPr>
              <a:t> that supports the importance of foresight.</a:t>
            </a:r>
          </a:p>
        </p:txBody>
      </p:sp>
      <p:sp>
        <p:nvSpPr>
          <p:cNvPr id="30734" name="TextBox 16"/>
          <p:cNvSpPr txBox="1">
            <a:spLocks noChangeArrowheads="1"/>
          </p:cNvSpPr>
          <p:nvPr/>
        </p:nvSpPr>
        <p:spPr bwMode="auto">
          <a:xfrm>
            <a:off x="3200400" y="6427112"/>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sp>
        <p:nvSpPr>
          <p:cNvPr id="17" name="Title 6"/>
          <p:cNvSpPr>
            <a:spLocks noGrp="1"/>
          </p:cNvSpPr>
          <p:nvPr>
            <p:ph type="title"/>
          </p:nvPr>
        </p:nvSpPr>
        <p:spPr>
          <a:xfrm>
            <a:off x="0" y="381000"/>
            <a:ext cx="9144000" cy="990600"/>
          </a:xfrm>
        </p:spPr>
        <p:txBody>
          <a:bodyPr rtlCol="0">
            <a:normAutofit fontScale="90000"/>
          </a:bodyPr>
          <a:lstStyle/>
          <a:p>
            <a:pPr eaLnBrk="1" fontAlgn="auto" hangingPunct="1">
              <a:spcAft>
                <a:spcPts val="0"/>
              </a:spcAft>
              <a:defRPr/>
            </a:pPr>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Identifying Author’s Purpose and Main Idea</a:t>
            </a:r>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30</a:t>
            </a:fld>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27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animEffect transition="in" filter="fade">
                                      <p:cBhvr>
                                        <p:cTn id="9" dur="2000"/>
                                        <p:tgtEl>
                                          <p:spTgt spid="3073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3" grpId="0" animBg="1"/>
      <p:bldP spid="307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1748"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1749"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1750"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1751"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31754" name="TextBox 11"/>
          <p:cNvSpPr txBox="1">
            <a:spLocks noChangeArrowheads="1"/>
          </p:cNvSpPr>
          <p:nvPr/>
        </p:nvSpPr>
        <p:spPr bwMode="auto">
          <a:xfrm>
            <a:off x="457200" y="1600200"/>
            <a:ext cx="8153400" cy="830263"/>
          </a:xfrm>
          <a:prstGeom prst="rect">
            <a:avLst/>
          </a:prstGeom>
          <a:noFill/>
          <a:ln w="9525">
            <a:noFill/>
            <a:miter lim="800000"/>
            <a:headEnd/>
            <a:tailEnd/>
          </a:ln>
        </p:spPr>
        <p:txBody>
          <a:bodyPr>
            <a:spAutoFit/>
          </a:bodyPr>
          <a:lstStyle/>
          <a:p>
            <a:r>
              <a:rPr lang="en-US" sz="2400" b="1" dirty="0">
                <a:latin typeface="Calibri" pitchFamily="34" charset="0"/>
              </a:rPr>
              <a:t>Which sentence best expresses the main idea of this paragraph from “The Morals of Chess”?</a:t>
            </a:r>
            <a:endParaRPr lang="en-US" b="1" dirty="0">
              <a:latin typeface="Calibri" pitchFamily="34" charset="0"/>
            </a:endParaRPr>
          </a:p>
        </p:txBody>
      </p:sp>
      <p:sp>
        <p:nvSpPr>
          <p:cNvPr id="16" name="TextBox 15"/>
          <p:cNvSpPr txBox="1"/>
          <p:nvPr/>
        </p:nvSpPr>
        <p:spPr>
          <a:xfrm>
            <a:off x="1028700" y="2703513"/>
            <a:ext cx="7086600" cy="3846512"/>
          </a:xfrm>
          <a:prstGeom prst="rect">
            <a:avLst/>
          </a:prstGeom>
          <a:noFill/>
        </p:spPr>
        <p:txBody>
          <a:bodyPr>
            <a:spAutoFit/>
          </a:bodyPr>
          <a:lstStyle/>
          <a:p>
            <a:pPr fontAlgn="auto">
              <a:spcBef>
                <a:spcPts val="0"/>
              </a:spcBef>
              <a:spcAft>
                <a:spcPts val="0"/>
              </a:spcAft>
              <a:defRPr/>
            </a:pPr>
            <a:r>
              <a:rPr lang="en-US" b="1" dirty="0">
                <a:solidFill>
                  <a:schemeClr val="bg1">
                    <a:lumMod val="65000"/>
                  </a:schemeClr>
                </a:solidFill>
                <a:latin typeface="+mn-lt"/>
                <a:cs typeface="+mn-cs"/>
              </a:rPr>
              <a:t>One important skill in chess is defense because it prevents attacks by the other player.</a:t>
            </a:r>
          </a:p>
          <a:p>
            <a:pPr fontAlgn="auto">
              <a:spcBef>
                <a:spcPts val="0"/>
              </a:spcBef>
              <a:spcAft>
                <a:spcPts val="0"/>
              </a:spcAft>
              <a:defRPr/>
            </a:pPr>
            <a:r>
              <a:rPr lang="en-US" sz="2200" b="1" dirty="0">
                <a:solidFill>
                  <a:prstClr val="black"/>
                </a:solidFill>
                <a:latin typeface="+mn-lt"/>
                <a:cs typeface="+mn-cs"/>
              </a:rPr>
              <a:t> </a:t>
            </a:r>
          </a:p>
          <a:p>
            <a:pPr fontAlgn="auto">
              <a:spcBef>
                <a:spcPts val="0"/>
              </a:spcBef>
              <a:spcAft>
                <a:spcPts val="0"/>
              </a:spcAft>
              <a:defRPr/>
            </a:pPr>
            <a:r>
              <a:rPr lang="en-US" sz="2400" b="1" dirty="0">
                <a:solidFill>
                  <a:prstClr val="black"/>
                </a:solidFill>
                <a:latin typeface="+mn-lt"/>
                <a:cs typeface="+mn-cs"/>
              </a:rPr>
              <a:t>Before moving a chess piece, a player should consider future moves that may result.</a:t>
            </a:r>
          </a:p>
          <a:p>
            <a:pPr fontAlgn="auto">
              <a:spcBef>
                <a:spcPts val="0"/>
              </a:spcBef>
              <a:spcAft>
                <a:spcPts val="0"/>
              </a:spcAft>
              <a:defRPr/>
            </a:pPr>
            <a:endParaRPr lang="en-US" sz="2200" b="1" dirty="0">
              <a:solidFill>
                <a:schemeClr val="bg1">
                  <a:lumMod val="65000"/>
                </a:schemeClr>
              </a:solidFill>
              <a:latin typeface="+mn-lt"/>
              <a:cs typeface="+mn-cs"/>
            </a:endParaRPr>
          </a:p>
          <a:p>
            <a:pPr fontAlgn="auto">
              <a:spcBef>
                <a:spcPts val="0"/>
              </a:spcBef>
              <a:spcAft>
                <a:spcPts val="0"/>
              </a:spcAft>
              <a:defRPr/>
            </a:pPr>
            <a:r>
              <a:rPr lang="en-US" b="1" dirty="0">
                <a:solidFill>
                  <a:schemeClr val="bg1">
                    <a:lumMod val="65000"/>
                  </a:schemeClr>
                </a:solidFill>
                <a:latin typeface="+mn-lt"/>
                <a:cs typeface="+mn-cs"/>
              </a:rPr>
              <a:t>Since an adversary is present, there are consequences to each move made during a chess game.</a:t>
            </a:r>
          </a:p>
          <a:p>
            <a:pPr fontAlgn="auto">
              <a:spcBef>
                <a:spcPts val="0"/>
              </a:spcBef>
              <a:spcAft>
                <a:spcPts val="0"/>
              </a:spcAft>
              <a:defRPr/>
            </a:pPr>
            <a:endParaRPr lang="en-US" b="1" dirty="0">
              <a:solidFill>
                <a:schemeClr val="bg1">
                  <a:lumMod val="65000"/>
                </a:schemeClr>
              </a:solidFill>
              <a:latin typeface="+mn-lt"/>
              <a:cs typeface="+mn-cs"/>
            </a:endParaRPr>
          </a:p>
          <a:p>
            <a:pPr fontAlgn="auto">
              <a:spcBef>
                <a:spcPts val="0"/>
              </a:spcBef>
              <a:spcAft>
                <a:spcPts val="0"/>
              </a:spcAft>
              <a:defRPr/>
            </a:pPr>
            <a:r>
              <a:rPr lang="en-US" b="1" dirty="0">
                <a:solidFill>
                  <a:schemeClr val="bg1">
                    <a:lumMod val="65000"/>
                  </a:schemeClr>
                </a:solidFill>
                <a:latin typeface="+mn-lt"/>
                <a:cs typeface="+mn-cs"/>
              </a:rPr>
              <a:t>A chess player must carefully consider the many advantages to each move.</a:t>
            </a:r>
          </a:p>
          <a:p>
            <a:pPr fontAlgn="auto">
              <a:spcBef>
                <a:spcPts val="0"/>
              </a:spcBef>
              <a:spcAft>
                <a:spcPts val="0"/>
              </a:spcAft>
              <a:defRPr/>
            </a:pPr>
            <a:endParaRPr lang="en-US" sz="2200" b="1" dirty="0">
              <a:latin typeface="+mn-lt"/>
              <a:cs typeface="+mn-cs"/>
            </a:endParaRPr>
          </a:p>
        </p:txBody>
      </p:sp>
      <p:sp>
        <p:nvSpPr>
          <p:cNvPr id="14" name="Rectangle 13"/>
          <p:cNvSpPr/>
          <p:nvPr/>
        </p:nvSpPr>
        <p:spPr>
          <a:xfrm>
            <a:off x="2743200" y="4572000"/>
            <a:ext cx="5181600" cy="1371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1757" name="TextBox 16"/>
          <p:cNvSpPr txBox="1">
            <a:spLocks noChangeArrowheads="1"/>
          </p:cNvSpPr>
          <p:nvPr/>
        </p:nvSpPr>
        <p:spPr bwMode="auto">
          <a:xfrm>
            <a:off x="2819400" y="4648200"/>
            <a:ext cx="5181600" cy="1200150"/>
          </a:xfrm>
          <a:prstGeom prst="rect">
            <a:avLst/>
          </a:prstGeom>
          <a:noFill/>
          <a:ln w="9525">
            <a:noFill/>
            <a:miter lim="800000"/>
            <a:headEnd/>
            <a:tailEnd/>
          </a:ln>
        </p:spPr>
        <p:txBody>
          <a:bodyPr>
            <a:spAutoFit/>
          </a:bodyPr>
          <a:lstStyle/>
          <a:p>
            <a:r>
              <a:rPr lang="en-US" dirty="0">
                <a:latin typeface="Calibri" pitchFamily="34" charset="0"/>
              </a:rPr>
              <a:t>This is the correct answer. A student may notice the paragraph begins with the word “</a:t>
            </a:r>
            <a:r>
              <a:rPr lang="en-US" b="1" dirty="0">
                <a:latin typeface="Calibri" pitchFamily="34" charset="0"/>
              </a:rPr>
              <a:t>Foresight</a:t>
            </a:r>
            <a:r>
              <a:rPr lang="en-US" dirty="0">
                <a:latin typeface="Calibri" pitchFamily="34" charset="0"/>
              </a:rPr>
              <a:t>,” and all sentences involve how looking toward the future will help a chess player be more successful.</a:t>
            </a:r>
          </a:p>
        </p:txBody>
      </p:sp>
      <p:sp>
        <p:nvSpPr>
          <p:cNvPr id="31758" name="TextBox 18"/>
          <p:cNvSpPr txBox="1">
            <a:spLocks noChangeArrowheads="1"/>
          </p:cNvSpPr>
          <p:nvPr/>
        </p:nvSpPr>
        <p:spPr bwMode="auto">
          <a:xfrm>
            <a:off x="3352800" y="64444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sp>
        <p:nvSpPr>
          <p:cNvPr id="18" name="Title 6"/>
          <p:cNvSpPr>
            <a:spLocks noGrp="1"/>
          </p:cNvSpPr>
          <p:nvPr>
            <p:ph type="title"/>
          </p:nvPr>
        </p:nvSpPr>
        <p:spPr>
          <a:xfrm>
            <a:off x="0" y="381000"/>
            <a:ext cx="9144000" cy="990600"/>
          </a:xfrm>
        </p:spPr>
        <p:txBody>
          <a:bodyPr rtlCol="0">
            <a:normAutofit fontScale="90000"/>
          </a:bodyPr>
          <a:lstStyle/>
          <a:p>
            <a:pPr eaLnBrk="1" fontAlgn="auto" hangingPunct="1">
              <a:spcAft>
                <a:spcPts val="0"/>
              </a:spcAft>
              <a:defRPr/>
            </a:pPr>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Identifying Author’s Purpose and Main Idea</a:t>
            </a:r>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31</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26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2000"/>
                                        <p:tgtEl>
                                          <p:spTgt spid="1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1757"/>
                                        </p:tgtEl>
                                        <p:attrNameLst>
                                          <p:attrName>style.visibility</p:attrName>
                                        </p:attrNameLst>
                                      </p:cBhvr>
                                      <p:to>
                                        <p:strVal val="visible"/>
                                      </p:to>
                                    </p:set>
                                    <p:animEffect transition="in" filter="fade">
                                      <p:cBhvr>
                                        <p:cTn id="12" dur="20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14" grpId="0" animBg="1"/>
      <p:bldP spid="317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2772"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2773"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2774"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277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32778" name="TextBox 11"/>
          <p:cNvSpPr txBox="1">
            <a:spLocks noChangeArrowheads="1"/>
          </p:cNvSpPr>
          <p:nvPr/>
        </p:nvSpPr>
        <p:spPr bwMode="auto">
          <a:xfrm>
            <a:off x="457200" y="1600200"/>
            <a:ext cx="8153400" cy="830263"/>
          </a:xfrm>
          <a:prstGeom prst="rect">
            <a:avLst/>
          </a:prstGeom>
          <a:noFill/>
          <a:ln w="9525">
            <a:noFill/>
            <a:miter lim="800000"/>
            <a:headEnd/>
            <a:tailEnd/>
          </a:ln>
        </p:spPr>
        <p:txBody>
          <a:bodyPr>
            <a:spAutoFit/>
          </a:bodyPr>
          <a:lstStyle/>
          <a:p>
            <a:r>
              <a:rPr lang="en-US" sz="2400" b="1" dirty="0">
                <a:latin typeface="Calibri" pitchFamily="34" charset="0"/>
              </a:rPr>
              <a:t>Which sentence best expresses the main idea of this paragraph from “The Morals of Chess”?</a:t>
            </a:r>
            <a:endParaRPr lang="en-US" b="1" dirty="0">
              <a:latin typeface="Calibri" pitchFamily="34" charset="0"/>
            </a:endParaRPr>
          </a:p>
        </p:txBody>
      </p:sp>
      <p:sp>
        <p:nvSpPr>
          <p:cNvPr id="16" name="TextBox 15"/>
          <p:cNvSpPr txBox="1"/>
          <p:nvPr/>
        </p:nvSpPr>
        <p:spPr>
          <a:xfrm>
            <a:off x="1028700" y="2703016"/>
            <a:ext cx="7086600" cy="3724096"/>
          </a:xfrm>
          <a:prstGeom prst="rect">
            <a:avLst/>
          </a:prstGeom>
          <a:noFill/>
        </p:spPr>
        <p:txBody>
          <a:bodyPr>
            <a:spAutoFit/>
          </a:bodyPr>
          <a:lstStyle/>
          <a:p>
            <a:pPr fontAlgn="auto">
              <a:spcBef>
                <a:spcPts val="0"/>
              </a:spcBef>
              <a:spcAft>
                <a:spcPts val="0"/>
              </a:spcAft>
              <a:defRPr/>
            </a:pPr>
            <a:r>
              <a:rPr lang="en-US" b="1" dirty="0">
                <a:solidFill>
                  <a:schemeClr val="bg1">
                    <a:lumMod val="65000"/>
                  </a:schemeClr>
                </a:solidFill>
                <a:latin typeface="+mn-lt"/>
                <a:cs typeface="+mn-cs"/>
              </a:rPr>
              <a:t>One important skill in chess is defense because it prevents attacks by the other player.</a:t>
            </a:r>
          </a:p>
          <a:p>
            <a:pPr fontAlgn="auto">
              <a:spcBef>
                <a:spcPts val="0"/>
              </a:spcBef>
              <a:spcAft>
                <a:spcPts val="0"/>
              </a:spcAft>
              <a:defRPr/>
            </a:pPr>
            <a:r>
              <a:rPr lang="en-US" b="1" dirty="0">
                <a:solidFill>
                  <a:schemeClr val="bg1">
                    <a:lumMod val="65000"/>
                  </a:schemeClr>
                </a:solidFill>
                <a:latin typeface="+mn-lt"/>
                <a:cs typeface="+mn-cs"/>
              </a:rPr>
              <a:t> </a:t>
            </a:r>
          </a:p>
          <a:p>
            <a:pPr fontAlgn="auto">
              <a:spcBef>
                <a:spcPts val="0"/>
              </a:spcBef>
              <a:spcAft>
                <a:spcPts val="0"/>
              </a:spcAft>
              <a:defRPr/>
            </a:pPr>
            <a:r>
              <a:rPr lang="en-US" b="1" dirty="0">
                <a:solidFill>
                  <a:schemeClr val="bg1">
                    <a:lumMod val="65000"/>
                  </a:schemeClr>
                </a:solidFill>
                <a:latin typeface="+mn-lt"/>
                <a:cs typeface="+mn-cs"/>
              </a:rPr>
              <a:t>Before moving a chess piece, a player should consider future moves that may result.</a:t>
            </a:r>
          </a:p>
          <a:p>
            <a:pPr fontAlgn="auto">
              <a:spcBef>
                <a:spcPts val="0"/>
              </a:spcBef>
              <a:spcAft>
                <a:spcPts val="0"/>
              </a:spcAft>
              <a:defRPr/>
            </a:pPr>
            <a:endParaRPr lang="en-US" sz="2200" b="1" dirty="0">
              <a:solidFill>
                <a:prstClr val="black"/>
              </a:solidFill>
              <a:latin typeface="+mn-lt"/>
              <a:cs typeface="+mn-cs"/>
            </a:endParaRPr>
          </a:p>
          <a:p>
            <a:pPr fontAlgn="auto">
              <a:spcBef>
                <a:spcPts val="0"/>
              </a:spcBef>
              <a:spcAft>
                <a:spcPts val="0"/>
              </a:spcAft>
              <a:defRPr/>
            </a:pPr>
            <a:r>
              <a:rPr lang="en-US" sz="2400" b="1" dirty="0">
                <a:solidFill>
                  <a:prstClr val="black"/>
                </a:solidFill>
                <a:latin typeface="+mn-lt"/>
                <a:cs typeface="+mn-cs"/>
              </a:rPr>
              <a:t>Since an adversary is present, there are consequences to each move made during a chess game.</a:t>
            </a:r>
          </a:p>
          <a:p>
            <a:pPr fontAlgn="auto">
              <a:spcBef>
                <a:spcPts val="0"/>
              </a:spcBef>
              <a:spcAft>
                <a:spcPts val="0"/>
              </a:spcAft>
              <a:defRPr/>
            </a:pPr>
            <a:endParaRPr lang="en-US" b="1" dirty="0">
              <a:solidFill>
                <a:prstClr val="black"/>
              </a:solidFill>
              <a:latin typeface="+mn-lt"/>
              <a:cs typeface="+mn-cs"/>
            </a:endParaRPr>
          </a:p>
          <a:p>
            <a:pPr fontAlgn="auto">
              <a:spcBef>
                <a:spcPts val="0"/>
              </a:spcBef>
              <a:spcAft>
                <a:spcPts val="0"/>
              </a:spcAft>
              <a:defRPr/>
            </a:pPr>
            <a:r>
              <a:rPr lang="en-US" b="1" dirty="0">
                <a:solidFill>
                  <a:schemeClr val="bg1">
                    <a:lumMod val="65000"/>
                  </a:schemeClr>
                </a:solidFill>
                <a:latin typeface="+mn-lt"/>
                <a:cs typeface="+mn-cs"/>
              </a:rPr>
              <a:t>A chess player must carefully consider the many advantages to each move.</a:t>
            </a:r>
          </a:p>
          <a:p>
            <a:pPr fontAlgn="auto">
              <a:spcBef>
                <a:spcPts val="0"/>
              </a:spcBef>
              <a:spcAft>
                <a:spcPts val="0"/>
              </a:spcAft>
              <a:defRPr/>
            </a:pPr>
            <a:endParaRPr lang="en-US" sz="2200" b="1" dirty="0">
              <a:latin typeface="+mn-lt"/>
              <a:cs typeface="+mn-cs"/>
            </a:endParaRPr>
          </a:p>
        </p:txBody>
      </p:sp>
      <p:sp>
        <p:nvSpPr>
          <p:cNvPr id="13" name="Rectangle 12"/>
          <p:cNvSpPr/>
          <p:nvPr/>
        </p:nvSpPr>
        <p:spPr>
          <a:xfrm>
            <a:off x="2438400" y="2438400"/>
            <a:ext cx="6477000" cy="1905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2781" name="TextBox 16"/>
          <p:cNvSpPr txBox="1">
            <a:spLocks noChangeArrowheads="1"/>
          </p:cNvSpPr>
          <p:nvPr/>
        </p:nvSpPr>
        <p:spPr bwMode="auto">
          <a:xfrm>
            <a:off x="2590800" y="2514600"/>
            <a:ext cx="6248400" cy="1754188"/>
          </a:xfrm>
          <a:prstGeom prst="rect">
            <a:avLst/>
          </a:prstGeom>
          <a:noFill/>
          <a:ln w="9525">
            <a:noFill/>
            <a:miter lim="800000"/>
            <a:headEnd/>
            <a:tailEnd/>
          </a:ln>
        </p:spPr>
        <p:txBody>
          <a:bodyPr>
            <a:spAutoFit/>
          </a:bodyPr>
          <a:lstStyle/>
          <a:p>
            <a:r>
              <a:rPr lang="en-US" dirty="0">
                <a:latin typeface="Calibri" pitchFamily="34" charset="0"/>
              </a:rPr>
              <a:t>This choice is not correct. Even though the information is true and included in the paragraph, it is not the main idea of the entire paragraph. A student should recognize that there is information about </a:t>
            </a:r>
            <a:r>
              <a:rPr lang="en-US" b="1" dirty="0">
                <a:latin typeface="Calibri" pitchFamily="34" charset="0"/>
              </a:rPr>
              <a:t>adversaries</a:t>
            </a:r>
            <a:r>
              <a:rPr lang="en-US" dirty="0">
                <a:latin typeface="Calibri" pitchFamily="34" charset="0"/>
              </a:rPr>
              <a:t> and </a:t>
            </a:r>
            <a:r>
              <a:rPr lang="en-US" b="1" dirty="0">
                <a:latin typeface="Calibri" pitchFamily="34" charset="0"/>
              </a:rPr>
              <a:t>consequences</a:t>
            </a:r>
            <a:r>
              <a:rPr lang="en-US" dirty="0">
                <a:latin typeface="Calibri" pitchFamily="34" charset="0"/>
              </a:rPr>
              <a:t>, but there is also information about advantages to using foresight. Therefore, this sentence is only a </a:t>
            </a:r>
            <a:r>
              <a:rPr lang="en-US" b="1" dirty="0">
                <a:latin typeface="Calibri" pitchFamily="34" charset="0"/>
              </a:rPr>
              <a:t>detail</a:t>
            </a:r>
            <a:r>
              <a:rPr lang="en-US" dirty="0">
                <a:latin typeface="Calibri" pitchFamily="34" charset="0"/>
              </a:rPr>
              <a:t> that supports the main idea.</a:t>
            </a:r>
          </a:p>
        </p:txBody>
      </p:sp>
      <p:sp>
        <p:nvSpPr>
          <p:cNvPr id="32782" name="TextBox 18"/>
          <p:cNvSpPr txBox="1">
            <a:spLocks noChangeArrowheads="1"/>
          </p:cNvSpPr>
          <p:nvPr/>
        </p:nvSpPr>
        <p:spPr bwMode="auto">
          <a:xfrm>
            <a:off x="3200400" y="6365081"/>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sp>
        <p:nvSpPr>
          <p:cNvPr id="17" name="Title 6"/>
          <p:cNvSpPr>
            <a:spLocks noGrp="1"/>
          </p:cNvSpPr>
          <p:nvPr>
            <p:ph type="title"/>
          </p:nvPr>
        </p:nvSpPr>
        <p:spPr>
          <a:xfrm>
            <a:off x="0" y="381000"/>
            <a:ext cx="9144000" cy="990600"/>
          </a:xfrm>
        </p:spPr>
        <p:txBody>
          <a:bodyPr rtlCol="0">
            <a:normAutofit fontScale="90000"/>
          </a:bodyPr>
          <a:lstStyle/>
          <a:p>
            <a:pPr eaLnBrk="1" fontAlgn="auto" hangingPunct="1">
              <a:spcAft>
                <a:spcPts val="0"/>
              </a:spcAft>
              <a:defRPr/>
            </a:pPr>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Identifying Author’s Purpose and Main Idea</a:t>
            </a:r>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32</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58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2781"/>
                                        </p:tgtEl>
                                        <p:attrNameLst>
                                          <p:attrName>style.visibility</p:attrName>
                                        </p:attrNameLst>
                                      </p:cBhvr>
                                      <p:to>
                                        <p:strVal val="visible"/>
                                      </p:to>
                                    </p:set>
                                    <p:animEffect transition="in" filter="fade">
                                      <p:cBhvr>
                                        <p:cTn id="12" dur="20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13" grpId="0" animBg="1"/>
      <p:bldP spid="3278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379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3797"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379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379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33802" name="TextBox 11"/>
          <p:cNvSpPr txBox="1">
            <a:spLocks noChangeArrowheads="1"/>
          </p:cNvSpPr>
          <p:nvPr/>
        </p:nvSpPr>
        <p:spPr bwMode="auto">
          <a:xfrm>
            <a:off x="457200" y="1600200"/>
            <a:ext cx="8153400" cy="830263"/>
          </a:xfrm>
          <a:prstGeom prst="rect">
            <a:avLst/>
          </a:prstGeom>
          <a:noFill/>
          <a:ln w="9525">
            <a:noFill/>
            <a:miter lim="800000"/>
            <a:headEnd/>
            <a:tailEnd/>
          </a:ln>
        </p:spPr>
        <p:txBody>
          <a:bodyPr>
            <a:spAutoFit/>
          </a:bodyPr>
          <a:lstStyle/>
          <a:p>
            <a:r>
              <a:rPr lang="en-US" sz="2400" b="1" dirty="0">
                <a:latin typeface="Calibri" pitchFamily="34" charset="0"/>
              </a:rPr>
              <a:t>Which sentence best expresses the main idea of this paragraph from “The Morals of Chess”?</a:t>
            </a:r>
            <a:endParaRPr lang="en-US" b="1" dirty="0">
              <a:latin typeface="Calibri" pitchFamily="34" charset="0"/>
            </a:endParaRPr>
          </a:p>
        </p:txBody>
      </p:sp>
      <p:sp>
        <p:nvSpPr>
          <p:cNvPr id="16" name="TextBox 15"/>
          <p:cNvSpPr txBox="1"/>
          <p:nvPr/>
        </p:nvSpPr>
        <p:spPr>
          <a:xfrm>
            <a:off x="1028700" y="2703016"/>
            <a:ext cx="7086600" cy="3724096"/>
          </a:xfrm>
          <a:prstGeom prst="rect">
            <a:avLst/>
          </a:prstGeom>
          <a:noFill/>
        </p:spPr>
        <p:txBody>
          <a:bodyPr>
            <a:spAutoFit/>
          </a:bodyPr>
          <a:lstStyle/>
          <a:p>
            <a:pPr fontAlgn="auto">
              <a:spcBef>
                <a:spcPts val="0"/>
              </a:spcBef>
              <a:spcAft>
                <a:spcPts val="0"/>
              </a:spcAft>
              <a:defRPr/>
            </a:pPr>
            <a:r>
              <a:rPr lang="en-US" b="1" dirty="0">
                <a:solidFill>
                  <a:schemeClr val="bg1">
                    <a:lumMod val="65000"/>
                  </a:schemeClr>
                </a:solidFill>
                <a:latin typeface="+mn-lt"/>
                <a:cs typeface="+mn-cs"/>
              </a:rPr>
              <a:t>One important skill in chess is defense because it prevents attacks by the other player.</a:t>
            </a:r>
          </a:p>
          <a:p>
            <a:pPr fontAlgn="auto">
              <a:spcBef>
                <a:spcPts val="0"/>
              </a:spcBef>
              <a:spcAft>
                <a:spcPts val="0"/>
              </a:spcAft>
              <a:defRPr/>
            </a:pPr>
            <a:r>
              <a:rPr lang="en-US" b="1" dirty="0">
                <a:solidFill>
                  <a:schemeClr val="bg1">
                    <a:lumMod val="65000"/>
                  </a:schemeClr>
                </a:solidFill>
                <a:latin typeface="+mn-lt"/>
                <a:cs typeface="+mn-cs"/>
              </a:rPr>
              <a:t> </a:t>
            </a:r>
          </a:p>
          <a:p>
            <a:pPr fontAlgn="auto">
              <a:spcBef>
                <a:spcPts val="0"/>
              </a:spcBef>
              <a:spcAft>
                <a:spcPts val="0"/>
              </a:spcAft>
              <a:defRPr/>
            </a:pPr>
            <a:r>
              <a:rPr lang="en-US" b="1" dirty="0">
                <a:solidFill>
                  <a:schemeClr val="bg1">
                    <a:lumMod val="65000"/>
                  </a:schemeClr>
                </a:solidFill>
                <a:latin typeface="+mn-lt"/>
                <a:cs typeface="+mn-cs"/>
              </a:rPr>
              <a:t>Before moving a chess piece, a player should consider future moves that may result.</a:t>
            </a:r>
          </a:p>
          <a:p>
            <a:pPr fontAlgn="auto">
              <a:spcBef>
                <a:spcPts val="0"/>
              </a:spcBef>
              <a:spcAft>
                <a:spcPts val="0"/>
              </a:spcAft>
              <a:defRPr/>
            </a:pPr>
            <a:endParaRPr lang="en-US" b="1" dirty="0">
              <a:solidFill>
                <a:schemeClr val="bg1">
                  <a:lumMod val="65000"/>
                </a:schemeClr>
              </a:solidFill>
              <a:latin typeface="+mn-lt"/>
              <a:cs typeface="+mn-cs"/>
            </a:endParaRPr>
          </a:p>
          <a:p>
            <a:pPr fontAlgn="auto">
              <a:spcBef>
                <a:spcPts val="0"/>
              </a:spcBef>
              <a:spcAft>
                <a:spcPts val="0"/>
              </a:spcAft>
              <a:defRPr/>
            </a:pPr>
            <a:r>
              <a:rPr lang="en-US" b="1" dirty="0">
                <a:solidFill>
                  <a:schemeClr val="bg1">
                    <a:lumMod val="65000"/>
                  </a:schemeClr>
                </a:solidFill>
                <a:latin typeface="+mn-lt"/>
                <a:cs typeface="+mn-cs"/>
              </a:rPr>
              <a:t>Since an adversary is present, there are consequences to each move made during a chess game.</a:t>
            </a:r>
          </a:p>
          <a:p>
            <a:pPr fontAlgn="auto">
              <a:spcBef>
                <a:spcPts val="0"/>
              </a:spcBef>
              <a:spcAft>
                <a:spcPts val="0"/>
              </a:spcAft>
              <a:defRPr/>
            </a:pPr>
            <a:endParaRPr lang="en-US" sz="2200" b="1" dirty="0">
              <a:solidFill>
                <a:prstClr val="black"/>
              </a:solidFill>
              <a:latin typeface="+mn-lt"/>
              <a:cs typeface="+mn-cs"/>
            </a:endParaRPr>
          </a:p>
          <a:p>
            <a:pPr fontAlgn="auto">
              <a:spcBef>
                <a:spcPts val="0"/>
              </a:spcBef>
              <a:spcAft>
                <a:spcPts val="0"/>
              </a:spcAft>
              <a:defRPr/>
            </a:pPr>
            <a:r>
              <a:rPr lang="en-US" sz="2400" b="1" dirty="0">
                <a:solidFill>
                  <a:prstClr val="black"/>
                </a:solidFill>
                <a:latin typeface="+mn-lt"/>
                <a:cs typeface="+mn-cs"/>
              </a:rPr>
              <a:t>A chess player must carefully consider the many advantages to each move.</a:t>
            </a:r>
          </a:p>
          <a:p>
            <a:pPr fontAlgn="auto">
              <a:spcBef>
                <a:spcPts val="0"/>
              </a:spcBef>
              <a:spcAft>
                <a:spcPts val="0"/>
              </a:spcAft>
              <a:defRPr/>
            </a:pPr>
            <a:endParaRPr lang="en-US" sz="2200" b="1" dirty="0">
              <a:latin typeface="+mn-lt"/>
              <a:cs typeface="+mn-cs"/>
            </a:endParaRPr>
          </a:p>
        </p:txBody>
      </p:sp>
      <p:sp>
        <p:nvSpPr>
          <p:cNvPr id="13" name="Rectangle 12"/>
          <p:cNvSpPr/>
          <p:nvPr/>
        </p:nvSpPr>
        <p:spPr>
          <a:xfrm>
            <a:off x="2286000" y="2667000"/>
            <a:ext cx="6248400" cy="2209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3805" name="TextBox 13"/>
          <p:cNvSpPr txBox="1">
            <a:spLocks noChangeArrowheads="1"/>
          </p:cNvSpPr>
          <p:nvPr/>
        </p:nvSpPr>
        <p:spPr bwMode="auto">
          <a:xfrm>
            <a:off x="2362200" y="2743200"/>
            <a:ext cx="6096000" cy="2308225"/>
          </a:xfrm>
          <a:prstGeom prst="rect">
            <a:avLst/>
          </a:prstGeom>
          <a:noFill/>
          <a:ln w="9525">
            <a:noFill/>
            <a:miter lim="800000"/>
            <a:headEnd/>
            <a:tailEnd/>
          </a:ln>
        </p:spPr>
        <p:txBody>
          <a:bodyPr>
            <a:spAutoFit/>
          </a:bodyPr>
          <a:lstStyle/>
          <a:p>
            <a:r>
              <a:rPr lang="en-US" dirty="0">
                <a:latin typeface="Calibri" pitchFamily="34" charset="0"/>
              </a:rPr>
              <a:t>This choice is not correct. Even though the information is true and included in the paragraph, it is not the main idea of the entire paragraph. A student should recognize that, although there is information about </a:t>
            </a:r>
            <a:r>
              <a:rPr lang="en-US" b="1" dirty="0">
                <a:latin typeface="Calibri" pitchFamily="34" charset="0"/>
              </a:rPr>
              <a:t>considering the advantages that may result from a move</a:t>
            </a:r>
            <a:r>
              <a:rPr lang="en-US" dirty="0">
                <a:latin typeface="Calibri" pitchFamily="34" charset="0"/>
              </a:rPr>
              <a:t>, there is also information about considering disadvantages. Therefore, this sentence is only a </a:t>
            </a:r>
            <a:r>
              <a:rPr lang="en-US" b="1" dirty="0">
                <a:latin typeface="Calibri" pitchFamily="34" charset="0"/>
              </a:rPr>
              <a:t>detail</a:t>
            </a:r>
            <a:r>
              <a:rPr lang="en-US" dirty="0">
                <a:latin typeface="Calibri" pitchFamily="34" charset="0"/>
              </a:rPr>
              <a:t> that supports the main idea.</a:t>
            </a:r>
          </a:p>
          <a:p>
            <a:endParaRPr lang="en-US" dirty="0">
              <a:latin typeface="Calibri" pitchFamily="34" charset="0"/>
            </a:endParaRPr>
          </a:p>
        </p:txBody>
      </p:sp>
      <p:sp>
        <p:nvSpPr>
          <p:cNvPr id="17" name="Title 6"/>
          <p:cNvSpPr>
            <a:spLocks noGrp="1"/>
          </p:cNvSpPr>
          <p:nvPr>
            <p:ph type="title"/>
          </p:nvPr>
        </p:nvSpPr>
        <p:spPr>
          <a:xfrm>
            <a:off x="0" y="381000"/>
            <a:ext cx="9144000" cy="990600"/>
          </a:xfrm>
        </p:spPr>
        <p:txBody>
          <a:bodyPr rtlCol="0">
            <a:normAutofit fontScale="90000"/>
          </a:bodyPr>
          <a:lstStyle/>
          <a:p>
            <a:pPr eaLnBrk="1" fontAlgn="auto" hangingPunct="1">
              <a:spcAft>
                <a:spcPts val="0"/>
              </a:spcAft>
              <a:defRPr/>
            </a:pPr>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Identifying Author’s Purpose and Main Idea</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33</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48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3805"/>
                                        </p:tgtEl>
                                        <p:attrNameLst>
                                          <p:attrName>style.visibility</p:attrName>
                                        </p:attrNameLst>
                                      </p:cBhvr>
                                      <p:to>
                                        <p:strVal val="visible"/>
                                      </p:to>
                                    </p:set>
                                    <p:animEffect transition="in" filter="fade">
                                      <p:cBhvr>
                                        <p:cTn id="12" dur="2000"/>
                                        <p:tgtEl>
                                          <p:spTgt spid="3380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13" grpId="0" animBg="1"/>
      <p:bldP spid="3380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450" y="2752725"/>
            <a:ext cx="7620000" cy="3581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70" name="Title 6"/>
          <p:cNvSpPr>
            <a:spLocks noGrp="1"/>
          </p:cNvSpPr>
          <p:nvPr>
            <p:ph type="title"/>
          </p:nvPr>
        </p:nvSpPr>
        <p:spPr>
          <a:xfrm>
            <a:off x="0" y="381000"/>
            <a:ext cx="9144000" cy="990600"/>
          </a:xfrm>
        </p:spPr>
        <p:txBody>
          <a:bodyPr rtlCol="0">
            <a:normAutofit fontScale="90000"/>
          </a:bodyPr>
          <a:lstStyle/>
          <a:p>
            <a:pPr eaLnBrk="1" fontAlgn="auto" hangingPunct="1">
              <a:spcAft>
                <a:spcPts val="0"/>
              </a:spcAft>
              <a:defRPr/>
            </a:pPr>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Identifying Author’s Purpose and Main Idea</a:t>
            </a:r>
          </a:p>
        </p:txBody>
      </p:sp>
      <p:sp>
        <p:nvSpPr>
          <p:cNvPr id="13" name="Content Placeholder 12"/>
          <p:cNvSpPr>
            <a:spLocks noGrp="1"/>
          </p:cNvSpPr>
          <p:nvPr>
            <p:ph idx="1"/>
          </p:nvPr>
        </p:nvSpPr>
        <p:spPr>
          <a:xfrm>
            <a:off x="571500" y="1447800"/>
            <a:ext cx="8572500" cy="381000"/>
          </a:xfrm>
        </p:spPr>
        <p:txBody>
          <a:bodyPr rtlCol="0">
            <a:noAutofit/>
          </a:body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identifying the main idea.</a:t>
            </a:r>
            <a:endParaRPr lang="en-US" sz="2400" b="1" dirty="0">
              <a:solidFill>
                <a:srgbClr val="7030A0"/>
              </a:solidFill>
              <a:latin typeface="+mj-lt"/>
            </a:endParaRPr>
          </a:p>
        </p:txBody>
      </p:sp>
      <p:sp>
        <p:nvSpPr>
          <p:cNvPr id="3584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584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5847"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584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584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239125" y="6248401"/>
            <a:ext cx="767715" cy="522637"/>
          </a:xfrm>
          <a:prstGeom prst="rect">
            <a:avLst/>
          </a:prstGeom>
          <a:noFill/>
          <a:ln w="9525">
            <a:noFill/>
            <a:miter lim="800000"/>
            <a:headEnd/>
            <a:tailEnd/>
          </a:ln>
        </p:spPr>
      </p:pic>
      <p:sp>
        <p:nvSpPr>
          <p:cNvPr id="35852" name="TextBox 13"/>
          <p:cNvSpPr txBox="1">
            <a:spLocks noChangeArrowheads="1"/>
          </p:cNvSpPr>
          <p:nvPr/>
        </p:nvSpPr>
        <p:spPr bwMode="auto">
          <a:xfrm>
            <a:off x="628650" y="2752725"/>
            <a:ext cx="7467600" cy="3477875"/>
          </a:xfrm>
          <a:prstGeom prst="rect">
            <a:avLst/>
          </a:prstGeom>
          <a:noFill/>
          <a:ln w="9525">
            <a:noFill/>
            <a:miter lim="800000"/>
            <a:headEnd/>
            <a:tailEnd/>
          </a:ln>
        </p:spPr>
        <p:txBody>
          <a:bodyPr>
            <a:spAutoFit/>
          </a:bodyPr>
          <a:lstStyle/>
          <a:p>
            <a:r>
              <a:rPr lang="en-US" sz="2000" b="1" dirty="0">
                <a:latin typeface="Calibri" pitchFamily="34" charset="0"/>
              </a:rPr>
              <a:t>This which you put seems to me not to be the most important question. What sort of space is that which separates a man from his fellows and makes him solitary? I have found that no exertion of the legs can bring two minds much nearer to one another. What do we want most to dwell near to? Not to many men surely, the depot, the post-office, the bar-room, the meeting-house, the school-house, the grocery, Beacon Hill, or the Five Points, where men most congregate, but to the perennial source of our life, whence in all our experience we have found that to issue, as the willow stands near the water and sends out its roots in that direction. This will vary with different natures, but this is the place where a wise man will dig his cellar.... </a:t>
            </a:r>
          </a:p>
        </p:txBody>
      </p:sp>
      <p:sp>
        <p:nvSpPr>
          <p:cNvPr id="35854" name="TextBox 1"/>
          <p:cNvSpPr txBox="1">
            <a:spLocks noChangeArrowheads="1"/>
          </p:cNvSpPr>
          <p:nvPr/>
        </p:nvSpPr>
        <p:spPr bwMode="auto">
          <a:xfrm>
            <a:off x="609600" y="2133600"/>
            <a:ext cx="7696200" cy="400110"/>
          </a:xfrm>
          <a:prstGeom prst="rect">
            <a:avLst/>
          </a:prstGeom>
          <a:noFill/>
          <a:ln w="9525">
            <a:noFill/>
            <a:miter lim="800000"/>
            <a:headEnd/>
            <a:tailEnd/>
          </a:ln>
        </p:spPr>
        <p:txBody>
          <a:bodyPr>
            <a:spAutoFit/>
          </a:bodyPr>
          <a:lstStyle/>
          <a:p>
            <a:r>
              <a:rPr lang="en-US" sz="2000" b="1" dirty="0">
                <a:latin typeface="Calibri" pitchFamily="34" charset="0"/>
              </a:rPr>
              <a:t>Read these sentences from “</a:t>
            </a:r>
            <a:r>
              <a:rPr lang="en-US" sz="2000" b="1" dirty="0">
                <a:latin typeface="Calibri" pitchFamily="34" charset="0"/>
                <a:hlinkClick r:id="rId7" action="ppaction://hlinksldjump"/>
              </a:rPr>
              <a:t>Walden: (Or Life in the Woods)</a:t>
            </a:r>
            <a:r>
              <a:rPr lang="en-US" sz="2000" b="1" dirty="0">
                <a:latin typeface="Calibri" pitchFamily="34" charset="0"/>
              </a:rPr>
              <a:t>.”</a:t>
            </a:r>
          </a:p>
        </p:txBody>
      </p:sp>
      <p:sp>
        <p:nvSpPr>
          <p:cNvPr id="16" name="TextBox 17"/>
          <p:cNvSpPr txBox="1">
            <a:spLocks noChangeArrowheads="1"/>
          </p:cNvSpPr>
          <p:nvPr/>
        </p:nvSpPr>
        <p:spPr bwMode="auto">
          <a:xfrm>
            <a:off x="3124200" y="64444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5B4BE84C-95D7-41FC-9B09-8EA3793AB9DD}" type="slidenum">
              <a:rPr lang="en-US" smtClean="0"/>
              <a:pPr>
                <a:defRPr/>
              </a:pPr>
              <a:t>34</a:t>
            </a:fld>
            <a:endParaRPr lang="en-US"/>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399552925"/>
      </p:ext>
    </p:extLst>
  </p:cSld>
  <p:clrMapOvr>
    <a:masterClrMapping/>
  </p:clrMapOvr>
  <p:transition spd="slow" advTm="399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85800" y="3733800"/>
            <a:ext cx="7086600" cy="838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13" name="Content Placeholder 12"/>
          <p:cNvSpPr>
            <a:spLocks noGrp="1"/>
          </p:cNvSpPr>
          <p:nvPr>
            <p:ph idx="1"/>
          </p:nvPr>
        </p:nvSpPr>
        <p:spPr>
          <a:xfrm>
            <a:off x="571500" y="1524000"/>
            <a:ext cx="8001000" cy="609600"/>
          </a:xfrm>
        </p:spPr>
        <p:txBody>
          <a:bodyPr rtlCol="0">
            <a:normAutofit/>
          </a:body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identifying the main idea.</a:t>
            </a:r>
            <a:endParaRPr lang="en-US" sz="2400" b="1" dirty="0">
              <a:solidFill>
                <a:srgbClr val="7030A0"/>
              </a:solidFill>
              <a:latin typeface="+mj-lt"/>
            </a:endParaRPr>
          </a:p>
          <a:p>
            <a:pPr eaLnBrk="1" fontAlgn="auto" hangingPunct="1">
              <a:spcAft>
                <a:spcPts val="0"/>
              </a:spcAft>
              <a:buFont typeface="Arial" charset="0"/>
              <a:buNone/>
              <a:defRPr/>
            </a:pPr>
            <a:endParaRPr lang="en-US" sz="2400" b="1" dirty="0">
              <a:solidFill>
                <a:srgbClr val="7030A0"/>
              </a:solidFill>
              <a:latin typeface="+mj-lt"/>
            </a:endParaRPr>
          </a:p>
        </p:txBody>
      </p:sp>
      <p:sp>
        <p:nvSpPr>
          <p:cNvPr id="3584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584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5847"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584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584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35852" name="TextBox 13"/>
          <p:cNvSpPr txBox="1">
            <a:spLocks noChangeArrowheads="1"/>
          </p:cNvSpPr>
          <p:nvPr/>
        </p:nvSpPr>
        <p:spPr bwMode="auto">
          <a:xfrm>
            <a:off x="838200" y="2895600"/>
            <a:ext cx="7467600" cy="3785652"/>
          </a:xfrm>
          <a:prstGeom prst="rect">
            <a:avLst/>
          </a:prstGeom>
          <a:noFill/>
          <a:ln w="9525">
            <a:noFill/>
            <a:miter lim="800000"/>
            <a:headEnd/>
            <a:tailEnd/>
          </a:ln>
        </p:spPr>
        <p:txBody>
          <a:bodyPr>
            <a:spAutoFit/>
          </a:bodyPr>
          <a:lstStyle/>
          <a:p>
            <a:pPr>
              <a:buFont typeface="Arial" charset="0"/>
              <a:buNone/>
            </a:pPr>
            <a:r>
              <a:rPr lang="en-US" sz="2000" b="1" dirty="0">
                <a:latin typeface="+mn-lt"/>
              </a:rPr>
              <a:t>living closer to a town will offer a person convenience and companionship instead of adversity</a:t>
            </a:r>
          </a:p>
          <a:p>
            <a:endParaRPr lang="en-US" sz="2000" b="1" dirty="0">
              <a:latin typeface="+mn-lt"/>
            </a:endParaRPr>
          </a:p>
          <a:p>
            <a:r>
              <a:rPr lang="en-US" sz="2000" b="1" dirty="0">
                <a:latin typeface="+mn-lt"/>
              </a:rPr>
              <a:t>a person may feel lonely even when surrounded by others if a deeper connection is not also there </a:t>
            </a:r>
          </a:p>
          <a:p>
            <a:endParaRPr lang="en-US" sz="2000" b="1" dirty="0">
              <a:latin typeface="+mn-lt"/>
            </a:endParaRPr>
          </a:p>
          <a:p>
            <a:pPr>
              <a:buFont typeface="Arial" charset="0"/>
              <a:buNone/>
            </a:pPr>
            <a:r>
              <a:rPr lang="en-US" sz="2000" b="1" dirty="0">
                <a:latin typeface="+mn-lt"/>
              </a:rPr>
              <a:t>a sense of importance is heightened when a person is a member of a strong community</a:t>
            </a:r>
          </a:p>
          <a:p>
            <a:pPr>
              <a:buFont typeface="Arial" charset="0"/>
              <a:buNone/>
            </a:pPr>
            <a:endParaRPr lang="en-US" sz="2000" b="1" dirty="0">
              <a:latin typeface="+mn-lt"/>
            </a:endParaRPr>
          </a:p>
          <a:p>
            <a:r>
              <a:rPr lang="en-US" sz="2000" b="1" dirty="0">
                <a:latin typeface="+mn-lt"/>
              </a:rPr>
              <a:t>closing the distance between a person and his or her neighbor will result in more agreements</a:t>
            </a:r>
          </a:p>
          <a:p>
            <a:endParaRPr lang="en-US" sz="2000" dirty="0">
              <a:latin typeface="+mn-lt"/>
            </a:endParaRPr>
          </a:p>
        </p:txBody>
      </p:sp>
      <p:sp>
        <p:nvSpPr>
          <p:cNvPr id="16" name="Title 6"/>
          <p:cNvSpPr>
            <a:spLocks noGrp="1"/>
          </p:cNvSpPr>
          <p:nvPr>
            <p:ph type="title"/>
          </p:nvPr>
        </p:nvSpPr>
        <p:spPr>
          <a:xfrm>
            <a:off x="0" y="381000"/>
            <a:ext cx="9144000" cy="990600"/>
          </a:xfrm>
        </p:spPr>
        <p:txBody>
          <a:bodyPr rtlCol="0">
            <a:normAutofit fontScale="90000"/>
          </a:bodyPr>
          <a:lstStyle/>
          <a:p>
            <a:pPr eaLnBrk="1" fontAlgn="auto" hangingPunct="1">
              <a:spcAft>
                <a:spcPts val="0"/>
              </a:spcAft>
              <a:defRPr/>
            </a:pPr>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Identifying Author’s Purpose and Main Idea</a:t>
            </a:r>
          </a:p>
        </p:txBody>
      </p:sp>
      <p:sp>
        <p:nvSpPr>
          <p:cNvPr id="14" name="TextBox 13"/>
          <p:cNvSpPr txBox="1"/>
          <p:nvPr/>
        </p:nvSpPr>
        <p:spPr>
          <a:xfrm>
            <a:off x="561975" y="2209800"/>
            <a:ext cx="7010400" cy="461665"/>
          </a:xfrm>
          <a:prstGeom prst="rect">
            <a:avLst/>
          </a:prstGeom>
          <a:noFill/>
        </p:spPr>
        <p:txBody>
          <a:bodyPr wrap="square" rtlCol="0">
            <a:spAutoFit/>
          </a:bodyPr>
          <a:lstStyle/>
          <a:p>
            <a:r>
              <a:rPr lang="en-US" sz="2400" b="1" dirty="0">
                <a:latin typeface="+mn-lt"/>
              </a:rPr>
              <a:t>These sentences mainly focus on the idea that—</a:t>
            </a:r>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35</a:t>
            </a:fld>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620017406"/>
      </p:ext>
    </p:extLst>
  </p:cSld>
  <p:clrMapOvr>
    <a:masterClrMapping/>
  </p:clrMapOvr>
  <p:transition spd="slow" advTm="318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a:xfrm>
            <a:off x="0" y="304800"/>
            <a:ext cx="9144000" cy="1143000"/>
          </a:xfrm>
        </p:spPr>
        <p:txBody>
          <a:bodyPr/>
          <a:lstStyle/>
          <a:p>
            <a:pPr eaLnBrk="1" hangingPunct="1"/>
            <a:r>
              <a:rPr lang="en-US" altLang="en-US" sz="2900" b="1" dirty="0">
                <a:solidFill>
                  <a:srgbClr val="110076"/>
                </a:solidFill>
              </a:rPr>
              <a:t>Suggested Practice for </a:t>
            </a:r>
            <a:br>
              <a:rPr lang="en-US" altLang="en-US" sz="2900" b="1" dirty="0">
                <a:solidFill>
                  <a:srgbClr val="110076"/>
                </a:solidFill>
              </a:rPr>
            </a:br>
            <a:r>
              <a:rPr lang="en-US" altLang="en-US" sz="2900" b="1" dirty="0">
                <a:solidFill>
                  <a:srgbClr val="110076"/>
                </a:solidFill>
              </a:rPr>
              <a:t>Identifying Author’s Purpose and Main Idea</a:t>
            </a:r>
          </a:p>
        </p:txBody>
      </p:sp>
      <p:sp>
        <p:nvSpPr>
          <p:cNvPr id="13" name="Content Placeholder 12"/>
          <p:cNvSpPr>
            <a:spLocks noGrp="1"/>
          </p:cNvSpPr>
          <p:nvPr>
            <p:ph idx="1"/>
          </p:nvPr>
        </p:nvSpPr>
        <p:spPr>
          <a:xfrm>
            <a:off x="533400" y="1828800"/>
            <a:ext cx="8077200" cy="4343400"/>
          </a:xfrm>
        </p:spPr>
        <p:txBody>
          <a:bodyPr rtlCol="0">
            <a:normAutofit/>
          </a:bodyPr>
          <a:lstStyle/>
          <a:p>
            <a:pPr marL="0" eaLnBrk="1" fontAlgn="auto" hangingPunct="1">
              <a:spcBef>
                <a:spcPts val="0"/>
              </a:spcBef>
              <a:spcAft>
                <a:spcPts val="0"/>
              </a:spcAft>
              <a:buFont typeface="Arial" charset="0"/>
              <a:buNone/>
              <a:defRPr/>
            </a:pPr>
            <a:r>
              <a:rPr lang="en-US" sz="2400" b="1" dirty="0"/>
              <a:t>Other suggestions:</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Font typeface="Arial" pitchFamily="34" charset="0"/>
              <a:buNone/>
              <a:defRPr/>
            </a:pPr>
            <a:r>
              <a:rPr lang="en-US" sz="2400" b="1" dirty="0"/>
              <a:t>In this paragraph, the author’s main purpose is to –</a:t>
            </a:r>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pitchFamily="34" charset="0"/>
              <a:buNone/>
              <a:defRPr/>
            </a:pPr>
            <a:r>
              <a:rPr lang="en-US" sz="2400" b="1" dirty="0"/>
              <a:t>Which detail from the selection best supports the main idea?</a:t>
            </a:r>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pitchFamily="34" charset="0"/>
              <a:buNone/>
              <a:defRPr/>
            </a:pPr>
            <a:r>
              <a:rPr lang="en-US" sz="2400" b="1" dirty="0"/>
              <a:t>Why did the author include paragraph ___ ?</a:t>
            </a:r>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pitchFamily="34" charset="0"/>
              <a:buNone/>
              <a:defRPr/>
            </a:pPr>
            <a:r>
              <a:rPr lang="en-US" sz="2400" b="1" dirty="0"/>
              <a:t>The purpose of this selection is to –</a:t>
            </a:r>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charset="0"/>
              <a:buNone/>
              <a:defRPr/>
            </a:pPr>
            <a:endParaRPr lang="en-US" sz="2000" b="1" dirty="0"/>
          </a:p>
          <a:p>
            <a:pPr eaLnBrk="1" fontAlgn="auto" hangingPunct="1">
              <a:spcAft>
                <a:spcPts val="0"/>
              </a:spcAft>
              <a:buFont typeface="Arial" charset="0"/>
              <a:buNone/>
              <a:defRPr/>
            </a:pPr>
            <a:endParaRPr lang="en-US" sz="2400" b="1" dirty="0">
              <a:solidFill>
                <a:srgbClr val="0070C0"/>
              </a:solidFill>
            </a:endParaRPr>
          </a:p>
          <a:p>
            <a:pPr eaLnBrk="1" fontAlgn="auto" hangingPunct="1">
              <a:spcAft>
                <a:spcPts val="0"/>
              </a:spcAft>
              <a:buFont typeface="Arial" charset="0"/>
              <a:buNone/>
              <a:defRPr/>
            </a:pPr>
            <a:endParaRPr lang="en-US" sz="2400" b="1" dirty="0">
              <a:solidFill>
                <a:srgbClr val="002060"/>
              </a:solidFill>
              <a:latin typeface="+mj-lt"/>
            </a:endParaRPr>
          </a:p>
        </p:txBody>
      </p:sp>
      <p:sp>
        <p:nvSpPr>
          <p:cNvPr id="3686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686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6870" name="Rectangle 8"/>
          <p:cNvSpPr>
            <a:spLocks noChangeArrowheads="1"/>
          </p:cNvSpPr>
          <p:nvPr/>
        </p:nvSpPr>
        <p:spPr bwMode="auto">
          <a:xfrm>
            <a:off x="0" y="806450"/>
            <a:ext cx="9144000" cy="368300"/>
          </a:xfrm>
          <a:prstGeom prst="rect">
            <a:avLst/>
          </a:prstGeom>
          <a:noFill/>
          <a:ln w="9525">
            <a:noFill/>
            <a:miter lim="800000"/>
            <a:headEnd/>
            <a:tailEnd/>
          </a:ln>
        </p:spPr>
        <p:txBody>
          <a:bodyPr anchor="ctr">
            <a:spAutoFit/>
          </a:bodyPr>
          <a:lstStyle/>
          <a:p>
            <a:endParaRPr lang="en-US" altLang="en-US"/>
          </a:p>
        </p:txBody>
      </p:sp>
      <p:sp>
        <p:nvSpPr>
          <p:cNvPr id="36871"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687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36</a:t>
            </a:fld>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21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6"/>
          <p:cNvSpPr>
            <a:spLocks noGrp="1"/>
          </p:cNvSpPr>
          <p:nvPr>
            <p:ph type="title"/>
          </p:nvPr>
        </p:nvSpPr>
        <p:spPr>
          <a:xfrm>
            <a:off x="266700" y="304800"/>
            <a:ext cx="8610600" cy="1143000"/>
          </a:xfrm>
        </p:spPr>
        <p:txBody>
          <a:bodyPr/>
          <a:lstStyle/>
          <a:p>
            <a:pPr eaLnBrk="1" hangingPunct="1"/>
            <a:r>
              <a:rPr lang="en-US" altLang="en-US" sz="2900" b="1" dirty="0">
                <a:solidFill>
                  <a:srgbClr val="110076"/>
                </a:solidFill>
              </a:rPr>
              <a:t>Demonstrating Comprehension: </a:t>
            </a:r>
            <a:br>
              <a:rPr lang="en-US" altLang="en-US" sz="2900" b="1" dirty="0">
                <a:solidFill>
                  <a:srgbClr val="110076"/>
                </a:solidFill>
              </a:rPr>
            </a:br>
            <a:r>
              <a:rPr lang="en-US" altLang="en-US" sz="2900" b="1" dirty="0">
                <a:solidFill>
                  <a:srgbClr val="110076"/>
                </a:solidFill>
              </a:rPr>
              <a:t>Drawing Conclusions and Making Inferences</a:t>
            </a:r>
          </a:p>
        </p:txBody>
      </p:sp>
      <p:sp>
        <p:nvSpPr>
          <p:cNvPr id="13" name="Content Placeholder 12"/>
          <p:cNvSpPr>
            <a:spLocks noGrp="1"/>
          </p:cNvSpPr>
          <p:nvPr>
            <p:ph idx="1"/>
          </p:nvPr>
        </p:nvSpPr>
        <p:spPr>
          <a:xfrm>
            <a:off x="457200" y="1722438"/>
            <a:ext cx="8229600" cy="4525962"/>
          </a:xfrm>
        </p:spPr>
        <p:txBody>
          <a:bodyPr rtlCol="0">
            <a:noAutofit/>
          </a:bodyPr>
          <a:lstStyle/>
          <a:p>
            <a:pPr marL="0" indent="0" eaLnBrk="1" fontAlgn="auto" hangingPunct="1">
              <a:spcBef>
                <a:spcPts val="0"/>
              </a:spcBef>
              <a:spcAft>
                <a:spcPts val="0"/>
              </a:spcAft>
              <a:buFont typeface="Arial" charset="0"/>
              <a:buNone/>
              <a:defRPr/>
            </a:pPr>
            <a:r>
              <a:rPr lang="en-US" sz="2400" b="1" dirty="0">
                <a:solidFill>
                  <a:srgbClr val="7030A0"/>
                </a:solidFill>
              </a:rPr>
              <a:t>Students need additional practice drawing conclusions and making inferences.</a:t>
            </a:r>
          </a:p>
          <a:p>
            <a:pPr indent="0" eaLnBrk="1" fontAlgn="auto" hangingPunct="1">
              <a:spcAft>
                <a:spcPts val="0"/>
              </a:spcAft>
              <a:buNone/>
              <a:defRPr/>
            </a:pPr>
            <a:endParaRPr lang="en-US" sz="2400" b="1" dirty="0"/>
          </a:p>
          <a:p>
            <a:pPr eaLnBrk="1" fontAlgn="auto" hangingPunct="1">
              <a:spcAft>
                <a:spcPts val="0"/>
              </a:spcAft>
              <a:buFont typeface="Arial" charset="0"/>
              <a:buNone/>
              <a:defRPr/>
            </a:pPr>
            <a:r>
              <a:rPr lang="en-US" sz="2200" b="1" dirty="0"/>
              <a:t>Fiction Texts:</a:t>
            </a:r>
          </a:p>
          <a:p>
            <a:pPr eaLnBrk="1" fontAlgn="auto" hangingPunct="1">
              <a:spcAft>
                <a:spcPts val="0"/>
              </a:spcAft>
              <a:buFont typeface="Arial" charset="0"/>
              <a:buNone/>
              <a:defRPr/>
            </a:pPr>
            <a:r>
              <a:rPr lang="en-US" sz="2200" b="1" dirty="0"/>
              <a:t>SOL 9.4l and 10.4b) Make predictions, draw inferences, and connect prior knowledge to support reading comprehension.</a:t>
            </a:r>
          </a:p>
          <a:p>
            <a:pPr eaLnBrk="1" fontAlgn="auto" hangingPunct="1">
              <a:spcAft>
                <a:spcPts val="0"/>
              </a:spcAft>
              <a:buFont typeface="Arial" charset="0"/>
              <a:buNone/>
              <a:defRPr/>
            </a:pPr>
            <a:endParaRPr lang="en-US" sz="2200" b="1" dirty="0"/>
          </a:p>
          <a:p>
            <a:pPr eaLnBrk="1" fontAlgn="auto" hangingPunct="1">
              <a:spcAft>
                <a:spcPts val="0"/>
              </a:spcAft>
              <a:buFont typeface="Arial" charset="0"/>
              <a:buNone/>
              <a:defRPr/>
            </a:pPr>
            <a:r>
              <a:rPr lang="en-US" sz="2200" b="1" dirty="0"/>
              <a:t>Nonfiction Texts:</a:t>
            </a:r>
          </a:p>
          <a:p>
            <a:pPr eaLnBrk="1" fontAlgn="auto" hangingPunct="1">
              <a:spcAft>
                <a:spcPts val="0"/>
              </a:spcAft>
              <a:buFont typeface="Arial" charset="0"/>
              <a:buNone/>
              <a:defRPr/>
            </a:pPr>
            <a:r>
              <a:rPr lang="en-US" sz="2200" b="1" dirty="0"/>
              <a:t>SOL 9.5h, 10.5f, and 11.5d) Draw conclusions and make inferences on explicit and implied information using textual support as evidence. </a:t>
            </a:r>
          </a:p>
        </p:txBody>
      </p:sp>
      <p:sp>
        <p:nvSpPr>
          <p:cNvPr id="3891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891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891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891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831138" y="5943600"/>
            <a:ext cx="1008062" cy="685800"/>
          </a:xfrm>
          <a:prstGeom prst="rect">
            <a:avLst/>
          </a:prstGeom>
          <a:noFill/>
          <a:ln w="9525">
            <a:noFill/>
            <a:miter lim="800000"/>
            <a:headEnd/>
            <a:tailEnd/>
          </a:ln>
        </p:spPr>
      </p:pic>
      <p:cxnSp>
        <p:nvCxnSpPr>
          <p:cNvPr id="11" name="Straight Connector 1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457200" y="6446837"/>
            <a:ext cx="609600" cy="365125"/>
          </a:xfrm>
        </p:spPr>
        <p:txBody>
          <a:bodyPr/>
          <a:lstStyle/>
          <a:p>
            <a:pPr>
              <a:defRPr/>
            </a:pPr>
            <a:fld id="{5B4BE84C-95D7-41FC-9B09-8EA3793AB9DD}" type="slidenum">
              <a:rPr lang="en-US" smtClean="0"/>
              <a:pPr>
                <a:defRPr/>
              </a:pPr>
              <a:t>37</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06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38150" y="3048000"/>
            <a:ext cx="7696200" cy="2743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939" name="Title 6"/>
          <p:cNvSpPr>
            <a:spLocks noGrp="1"/>
          </p:cNvSpPr>
          <p:nvPr>
            <p:ph type="title"/>
          </p:nvPr>
        </p:nvSpPr>
        <p:spPr>
          <a:xfrm>
            <a:off x="266700" y="304800"/>
            <a:ext cx="8610600" cy="1143000"/>
          </a:xfrm>
        </p:spPr>
        <p:txBody>
          <a:bodyPr/>
          <a:lstStyle/>
          <a:p>
            <a:pPr eaLnBrk="1" hangingPunct="1"/>
            <a:r>
              <a:rPr lang="en-US" altLang="en-US" sz="2900" b="1" dirty="0">
                <a:solidFill>
                  <a:srgbClr val="110076"/>
                </a:solidFill>
              </a:rPr>
              <a:t>Suggested Practice for </a:t>
            </a:r>
            <a:br>
              <a:rPr lang="en-US" altLang="en-US" sz="2900" b="1" dirty="0">
                <a:solidFill>
                  <a:srgbClr val="110076"/>
                </a:solidFill>
              </a:rPr>
            </a:br>
            <a:r>
              <a:rPr lang="en-US" altLang="en-US" sz="2900" b="1" dirty="0">
                <a:solidFill>
                  <a:srgbClr val="110076"/>
                </a:solidFill>
              </a:rPr>
              <a:t>Drawing Conclusions and Making Inferences</a:t>
            </a:r>
          </a:p>
        </p:txBody>
      </p:sp>
      <p:sp>
        <p:nvSpPr>
          <p:cNvPr id="3994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2"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9943"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831138" y="5943600"/>
            <a:ext cx="1008062" cy="685800"/>
          </a:xfrm>
          <a:prstGeom prst="rect">
            <a:avLst/>
          </a:prstGeom>
          <a:noFill/>
          <a:ln w="9525">
            <a:noFill/>
            <a:miter lim="800000"/>
            <a:headEnd/>
            <a:tailEnd/>
          </a:ln>
        </p:spPr>
      </p:pic>
      <p:sp>
        <p:nvSpPr>
          <p:cNvPr id="11" name="TextBox 10"/>
          <p:cNvSpPr txBox="1"/>
          <p:nvPr/>
        </p:nvSpPr>
        <p:spPr>
          <a:xfrm>
            <a:off x="457200" y="1447800"/>
            <a:ext cx="8305800" cy="830263"/>
          </a:xfrm>
          <a:prstGeom prst="rect">
            <a:avLst/>
          </a:prstGeom>
          <a:noFill/>
        </p:spPr>
        <p:txBody>
          <a:bodyPr>
            <a:spAutoFit/>
          </a:bodyPr>
          <a:lstStyle/>
          <a:p>
            <a:pPr>
              <a:defRPr/>
            </a:pPr>
            <a:r>
              <a:rPr lang="en-US" sz="2400" b="1" dirty="0">
                <a:solidFill>
                  <a:srgbClr val="7030A0"/>
                </a:solidFill>
                <a:latin typeface="+mn-lt"/>
              </a:rPr>
              <a:t>Students need additional practice drawing conclusions and making inferences about nonfiction texts.</a:t>
            </a:r>
          </a:p>
        </p:txBody>
      </p:sp>
      <p:sp>
        <p:nvSpPr>
          <p:cNvPr id="12" name="TextBox 11"/>
          <p:cNvSpPr txBox="1"/>
          <p:nvPr/>
        </p:nvSpPr>
        <p:spPr>
          <a:xfrm>
            <a:off x="495300" y="2438399"/>
            <a:ext cx="7010400" cy="461665"/>
          </a:xfrm>
          <a:prstGeom prst="rect">
            <a:avLst/>
          </a:prstGeom>
          <a:noFill/>
        </p:spPr>
        <p:txBody>
          <a:bodyPr>
            <a:spAutoFit/>
          </a:bodyPr>
          <a:lstStyle/>
          <a:p>
            <a:pPr>
              <a:defRPr/>
            </a:pPr>
            <a:r>
              <a:rPr lang="en-US" sz="2400" b="1" dirty="0">
                <a:latin typeface="+mn-lt"/>
              </a:rPr>
              <a:t>Read these sentences from the </a:t>
            </a:r>
            <a:r>
              <a:rPr lang="en-US" sz="2400" b="1" dirty="0">
                <a:latin typeface="+mn-lt"/>
                <a:hlinkClick r:id="rId6" action="ppaction://hlinksldjump"/>
              </a:rPr>
              <a:t>article</a:t>
            </a:r>
            <a:r>
              <a:rPr lang="en-US" sz="2400" b="1" dirty="0">
                <a:latin typeface="+mn-lt"/>
              </a:rPr>
              <a:t>. </a:t>
            </a:r>
          </a:p>
        </p:txBody>
      </p:sp>
      <p:sp>
        <p:nvSpPr>
          <p:cNvPr id="14" name="TextBox 13"/>
          <p:cNvSpPr txBox="1"/>
          <p:nvPr/>
        </p:nvSpPr>
        <p:spPr>
          <a:xfrm>
            <a:off x="495300" y="3048000"/>
            <a:ext cx="8001000" cy="3046988"/>
          </a:xfrm>
          <a:prstGeom prst="rect">
            <a:avLst/>
          </a:prstGeom>
          <a:noFill/>
        </p:spPr>
        <p:txBody>
          <a:bodyPr wrap="square">
            <a:spAutoFit/>
          </a:bodyPr>
          <a:lstStyle/>
          <a:p>
            <a:pPr>
              <a:defRPr/>
            </a:pPr>
            <a:r>
              <a:rPr lang="en-US" sz="2400" b="1" dirty="0">
                <a:latin typeface="+mn-lt"/>
              </a:rPr>
              <a:t>Long before geologists had the means to recognize and express time in numbers of years before the present, they developed the geologic time scale. This time scale was developed gradually, mostly in Europe, over the eighteenth and nineteenth centuries. Earth’s history is subdivided into eons, which are subdivided into eras, which are subdivided into periods, which are subdivided into epochs. </a:t>
            </a:r>
          </a:p>
          <a:p>
            <a:pPr>
              <a:defRPr/>
            </a:pPr>
            <a:endParaRPr lang="en-US" sz="2400" b="1" dirty="0">
              <a:latin typeface="+mn-lt"/>
            </a:endParaRP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3162300" y="6371431"/>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sp>
        <p:nvSpPr>
          <p:cNvPr id="3" name="Slide Number Placeholder 2"/>
          <p:cNvSpPr>
            <a:spLocks noGrp="1"/>
          </p:cNvSpPr>
          <p:nvPr>
            <p:ph type="sldNum" sz="quarter" idx="12"/>
          </p:nvPr>
        </p:nvSpPr>
        <p:spPr/>
        <p:txBody>
          <a:bodyPr/>
          <a:lstStyle/>
          <a:p>
            <a:pPr>
              <a:defRPr/>
            </a:pPr>
            <a:fld id="{5B4BE84C-95D7-41FC-9B09-8EA3793AB9DD}" type="slidenum">
              <a:rPr lang="en-US" smtClean="0"/>
              <a:pPr>
                <a:defRPr/>
              </a:pPr>
              <a:t>38</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spd="slow" advTm="302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1600" y="4618038"/>
            <a:ext cx="9906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9939" name="Title 6"/>
          <p:cNvSpPr>
            <a:spLocks noGrp="1"/>
          </p:cNvSpPr>
          <p:nvPr>
            <p:ph type="title"/>
          </p:nvPr>
        </p:nvSpPr>
        <p:spPr>
          <a:xfrm>
            <a:off x="266700" y="304800"/>
            <a:ext cx="8610600" cy="1143000"/>
          </a:xfrm>
        </p:spPr>
        <p:txBody>
          <a:bodyPr/>
          <a:lstStyle/>
          <a:p>
            <a:pPr eaLnBrk="1" hangingPunct="1"/>
            <a:r>
              <a:rPr lang="en-US" altLang="en-US" sz="2900" b="1" dirty="0">
                <a:solidFill>
                  <a:srgbClr val="110076"/>
                </a:solidFill>
              </a:rPr>
              <a:t>Suggested Practice for </a:t>
            </a:r>
            <a:br>
              <a:rPr lang="en-US" altLang="en-US" sz="2900" b="1" dirty="0">
                <a:solidFill>
                  <a:srgbClr val="110076"/>
                </a:solidFill>
              </a:rPr>
            </a:br>
            <a:r>
              <a:rPr lang="en-US" altLang="en-US" sz="2900" b="1" dirty="0">
                <a:solidFill>
                  <a:srgbClr val="110076"/>
                </a:solidFill>
              </a:rPr>
              <a:t>Drawing Conclusions and Making Inferences</a:t>
            </a:r>
          </a:p>
        </p:txBody>
      </p:sp>
      <p:sp>
        <p:nvSpPr>
          <p:cNvPr id="3994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2"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9943"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31138" y="5943600"/>
            <a:ext cx="1008062" cy="685800"/>
          </a:xfrm>
          <a:prstGeom prst="rect">
            <a:avLst/>
          </a:prstGeom>
          <a:noFill/>
          <a:ln w="9525">
            <a:noFill/>
            <a:miter lim="800000"/>
            <a:headEnd/>
            <a:tailEnd/>
          </a:ln>
        </p:spPr>
      </p:pic>
      <p:sp>
        <p:nvSpPr>
          <p:cNvPr id="11" name="TextBox 10"/>
          <p:cNvSpPr txBox="1"/>
          <p:nvPr/>
        </p:nvSpPr>
        <p:spPr>
          <a:xfrm>
            <a:off x="457200" y="1447800"/>
            <a:ext cx="8305800" cy="830263"/>
          </a:xfrm>
          <a:prstGeom prst="rect">
            <a:avLst/>
          </a:prstGeom>
          <a:noFill/>
        </p:spPr>
        <p:txBody>
          <a:bodyPr>
            <a:spAutoFit/>
          </a:bodyPr>
          <a:lstStyle/>
          <a:p>
            <a:pPr>
              <a:defRPr/>
            </a:pPr>
            <a:r>
              <a:rPr lang="en-US" sz="2400" b="1" dirty="0">
                <a:solidFill>
                  <a:srgbClr val="7030A0"/>
                </a:solidFill>
                <a:latin typeface="+mn-lt"/>
              </a:rPr>
              <a:t>Students need additional practice drawing conclusions and making inferences about nonfiction texts.</a:t>
            </a:r>
          </a:p>
        </p:txBody>
      </p:sp>
      <p:sp>
        <p:nvSpPr>
          <p:cNvPr id="12" name="TextBox 11"/>
          <p:cNvSpPr txBox="1"/>
          <p:nvPr/>
        </p:nvSpPr>
        <p:spPr>
          <a:xfrm>
            <a:off x="457200" y="2438400"/>
            <a:ext cx="7010400" cy="830997"/>
          </a:xfrm>
          <a:prstGeom prst="rect">
            <a:avLst/>
          </a:prstGeom>
          <a:noFill/>
        </p:spPr>
        <p:txBody>
          <a:bodyPr>
            <a:spAutoFit/>
          </a:bodyPr>
          <a:lstStyle/>
          <a:p>
            <a:pPr>
              <a:defRPr/>
            </a:pPr>
            <a:r>
              <a:rPr lang="en-US" sz="2400" b="1" dirty="0">
                <a:latin typeface="+mn-lt"/>
              </a:rPr>
              <a:t>Based on information in the article, which geological division contains the least amount of time?</a:t>
            </a:r>
          </a:p>
        </p:txBody>
      </p:sp>
      <p:sp>
        <p:nvSpPr>
          <p:cNvPr id="14" name="TextBox 13"/>
          <p:cNvSpPr txBox="1"/>
          <p:nvPr/>
        </p:nvSpPr>
        <p:spPr>
          <a:xfrm>
            <a:off x="1371600" y="3429000"/>
            <a:ext cx="5486400" cy="1570038"/>
          </a:xfrm>
          <a:prstGeom prst="rect">
            <a:avLst/>
          </a:prstGeom>
          <a:noFill/>
        </p:spPr>
        <p:txBody>
          <a:bodyPr>
            <a:spAutoFit/>
          </a:bodyPr>
          <a:lstStyle/>
          <a:p>
            <a:pPr>
              <a:defRPr/>
            </a:pPr>
            <a:r>
              <a:rPr lang="en-US" sz="2400" b="1" dirty="0">
                <a:latin typeface="+mn-lt"/>
              </a:rPr>
              <a:t>eon</a:t>
            </a:r>
          </a:p>
          <a:p>
            <a:pPr>
              <a:defRPr/>
            </a:pPr>
            <a:r>
              <a:rPr lang="en-US" sz="2400" b="1" dirty="0">
                <a:latin typeface="+mn-lt"/>
              </a:rPr>
              <a:t>era</a:t>
            </a:r>
          </a:p>
          <a:p>
            <a:pPr>
              <a:defRPr/>
            </a:pPr>
            <a:r>
              <a:rPr lang="en-US" sz="2400" b="1" dirty="0">
                <a:latin typeface="+mn-lt"/>
              </a:rPr>
              <a:t>period</a:t>
            </a:r>
          </a:p>
          <a:p>
            <a:pPr>
              <a:defRPr/>
            </a:pPr>
            <a:r>
              <a:rPr lang="en-US" sz="2400" b="1" dirty="0">
                <a:latin typeface="+mn-lt"/>
              </a:rPr>
              <a:t>epoch</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5B4BE84C-95D7-41FC-9B09-8EA3793AB9DD}" type="slidenum">
              <a:rPr lang="en-US" smtClean="0"/>
              <a:pPr>
                <a:defRPr/>
              </a:pPr>
              <a:t>39</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77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152400" y="304800"/>
            <a:ext cx="8839200" cy="914400"/>
          </a:xfrm>
        </p:spPr>
        <p:txBody>
          <a:bodyPr/>
          <a:lstStyle/>
          <a:p>
            <a:pPr eaLnBrk="1" hangingPunct="1"/>
            <a:r>
              <a:rPr lang="en-US" altLang="en-US" sz="2900" b="1" i="1" dirty="0">
                <a:solidFill>
                  <a:srgbClr val="002060"/>
                </a:solidFill>
              </a:rPr>
              <a:t>from</a:t>
            </a:r>
            <a:r>
              <a:rPr lang="en-US" altLang="en-US" sz="2900" b="1" dirty="0">
                <a:solidFill>
                  <a:srgbClr val="002060"/>
                </a:solidFill>
              </a:rPr>
              <a:t> The Morals of Chess</a:t>
            </a:r>
            <a:br>
              <a:rPr lang="en-US" altLang="en-US" sz="3200" b="1" dirty="0">
                <a:solidFill>
                  <a:srgbClr val="002060"/>
                </a:solidFill>
              </a:rPr>
            </a:br>
            <a:r>
              <a:rPr lang="en-US" altLang="en-US" sz="2000" b="1" dirty="0">
                <a:solidFill>
                  <a:srgbClr val="002060"/>
                </a:solidFill>
              </a:rPr>
              <a:t>by Benjamin Franklin</a:t>
            </a:r>
          </a:p>
        </p:txBody>
      </p:sp>
      <p:sp>
        <p:nvSpPr>
          <p:cNvPr id="5123" name="Content Placeholder 12"/>
          <p:cNvSpPr>
            <a:spLocks noGrp="1"/>
          </p:cNvSpPr>
          <p:nvPr>
            <p:ph idx="1"/>
          </p:nvPr>
        </p:nvSpPr>
        <p:spPr>
          <a:xfrm>
            <a:off x="457200" y="1200150"/>
            <a:ext cx="8534400" cy="3048000"/>
          </a:xfrm>
        </p:spPr>
        <p:txBody>
          <a:bodyPr/>
          <a:lstStyle/>
          <a:p>
            <a:pPr marL="0" eaLnBrk="1" hangingPunct="1">
              <a:spcBef>
                <a:spcPct val="0"/>
              </a:spcBef>
              <a:buFont typeface="Arial" charset="0"/>
              <a:buNone/>
            </a:pPr>
            <a:r>
              <a:rPr lang="en-US" sz="2300" b="1" dirty="0"/>
              <a:t>The game of chess is not merely an idle amusement. Several very valuable qualities of the mind, useful in the course of human life, are to be acquired or strengthened by it, so as to become habits, ready on all occasions. </a:t>
            </a:r>
            <a:r>
              <a:rPr lang="en-US" sz="2300" b="1" dirty="0">
                <a:hlinkClick r:id="rId6" action="ppaction://hlinksldjump"/>
              </a:rPr>
              <a:t>For life is a kind of chess</a:t>
            </a:r>
            <a:r>
              <a:rPr lang="en-US" sz="2300" b="1" dirty="0"/>
              <a:t>, in which we have often points to gain, and competitors or </a:t>
            </a:r>
            <a:r>
              <a:rPr lang="en-US" sz="2300" b="1" dirty="0">
                <a:hlinkClick r:id="rId7" action="ppaction://hlinksldjump"/>
              </a:rPr>
              <a:t>adversaries</a:t>
            </a:r>
            <a:r>
              <a:rPr lang="en-US" sz="2300" b="1" dirty="0"/>
              <a:t> to contend with, and in which there is a vast variety of good and evil events that are in some degree the effects of prudence or the want of it. By playing at chess, then, we may learn:</a:t>
            </a:r>
          </a:p>
          <a:p>
            <a:pPr marL="0" eaLnBrk="1" hangingPunct="1">
              <a:spcBef>
                <a:spcPct val="0"/>
              </a:spcBef>
              <a:buFont typeface="Arial" charset="0"/>
              <a:buNone/>
            </a:pPr>
            <a:endParaRPr lang="en-US" sz="2400" b="1" dirty="0"/>
          </a:p>
          <a:p>
            <a:pPr marL="0" algn="r" eaLnBrk="1" hangingPunct="1">
              <a:spcBef>
                <a:spcPct val="0"/>
              </a:spcBef>
              <a:buFont typeface="Arial" charset="0"/>
              <a:buNone/>
            </a:pPr>
            <a:endParaRPr lang="en-US" sz="2400" dirty="0"/>
          </a:p>
          <a:p>
            <a:pPr marL="0" eaLnBrk="1" hangingPunct="1">
              <a:spcBef>
                <a:spcPct val="0"/>
              </a:spcBef>
              <a:buFont typeface="Arial" charset="0"/>
              <a:buNone/>
            </a:pPr>
            <a:endParaRPr lang="en-US" sz="2400" b="1" dirty="0"/>
          </a:p>
          <a:p>
            <a:pPr marL="0" eaLnBrk="1" hangingPunct="1">
              <a:spcBef>
                <a:spcPct val="0"/>
              </a:spcBef>
              <a:buFont typeface="Arial" charset="0"/>
              <a:buNone/>
            </a:pPr>
            <a:endParaRPr lang="en-US" sz="2400" b="1" dirty="0">
              <a:solidFill>
                <a:srgbClr val="0070C0"/>
              </a:solidFill>
            </a:endParaRPr>
          </a:p>
        </p:txBody>
      </p:sp>
      <p:sp>
        <p:nvSpPr>
          <p:cNvPr id="512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5125"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5126"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5127"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512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8" cstate="print"/>
          <a:srcRect/>
          <a:stretch>
            <a:fillRect/>
          </a:stretch>
        </p:blipFill>
        <p:spPr bwMode="auto">
          <a:xfrm>
            <a:off x="7907338" y="5943600"/>
            <a:ext cx="1008062" cy="685800"/>
          </a:xfrm>
          <a:prstGeom prst="rect">
            <a:avLst/>
          </a:prstGeom>
          <a:noFill/>
          <a:ln w="9525">
            <a:noFill/>
            <a:miter lim="800000"/>
            <a:headEnd/>
            <a:tailEnd/>
          </a:ln>
        </p:spPr>
      </p:pic>
      <p:sp>
        <p:nvSpPr>
          <p:cNvPr id="5131" name="TextBox 11"/>
          <p:cNvSpPr txBox="1">
            <a:spLocks noChangeArrowheads="1"/>
          </p:cNvSpPr>
          <p:nvPr/>
        </p:nvSpPr>
        <p:spPr bwMode="auto">
          <a:xfrm>
            <a:off x="3200400" y="6400800"/>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pPr>
              <a:defRPr/>
            </a:pPr>
            <a:fld id="{5B4BE84C-95D7-41FC-9B09-8EA3793AB9DD}" type="slidenum">
              <a:rPr lang="en-US" smtClean="0"/>
              <a:pPr>
                <a:defRPr/>
              </a:pPr>
              <a:t>4</a:t>
            </a:fld>
            <a:endParaRPr lang="en-US"/>
          </a:p>
        </p:txBody>
      </p:sp>
    </p:spTree>
    <p:custDataLst>
      <p:tags r:id="rId1"/>
    </p:custDataLst>
  </p:cSld>
  <p:clrMapOvr>
    <a:masterClrMapping/>
  </p:clrMapOvr>
  <p:transition spd="slow" advTm="30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43000" y="5791200"/>
            <a:ext cx="1524000" cy="45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0962" name="Title 6"/>
          <p:cNvSpPr>
            <a:spLocks noGrp="1"/>
          </p:cNvSpPr>
          <p:nvPr>
            <p:ph type="title"/>
          </p:nvPr>
        </p:nvSpPr>
        <p:spPr>
          <a:xfrm>
            <a:off x="266700" y="304800"/>
            <a:ext cx="8610600" cy="1143000"/>
          </a:xfrm>
        </p:spPr>
        <p:txBody>
          <a:bodyPr/>
          <a:lstStyle/>
          <a:p>
            <a:pPr eaLnBrk="1" hangingPunct="1"/>
            <a:r>
              <a:rPr lang="en-US" altLang="en-US" sz="2900" b="1" dirty="0">
                <a:solidFill>
                  <a:srgbClr val="110076"/>
                </a:solidFill>
              </a:rPr>
              <a:t>Suggested Practice for </a:t>
            </a:r>
            <a:br>
              <a:rPr lang="en-US" altLang="en-US" sz="2900" b="1" dirty="0">
                <a:solidFill>
                  <a:srgbClr val="110076"/>
                </a:solidFill>
              </a:rPr>
            </a:br>
            <a:r>
              <a:rPr lang="en-US" altLang="en-US" sz="2900" b="1" dirty="0">
                <a:solidFill>
                  <a:srgbClr val="110076"/>
                </a:solidFill>
              </a:rPr>
              <a:t>Drawing Conclusions and Making Inferences</a:t>
            </a:r>
          </a:p>
        </p:txBody>
      </p:sp>
      <p:sp>
        <p:nvSpPr>
          <p:cNvPr id="4096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0964"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096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4096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31138" y="5943600"/>
            <a:ext cx="1008062" cy="685800"/>
          </a:xfrm>
          <a:prstGeom prst="rect">
            <a:avLst/>
          </a:prstGeom>
          <a:noFill/>
          <a:ln w="9525">
            <a:noFill/>
            <a:miter lim="800000"/>
            <a:headEnd/>
            <a:tailEnd/>
          </a:ln>
        </p:spPr>
      </p:pic>
      <p:sp>
        <p:nvSpPr>
          <p:cNvPr id="11" name="TextBox 10"/>
          <p:cNvSpPr txBox="1"/>
          <p:nvPr/>
        </p:nvSpPr>
        <p:spPr>
          <a:xfrm>
            <a:off x="476250" y="1447800"/>
            <a:ext cx="8305800" cy="830263"/>
          </a:xfrm>
          <a:prstGeom prst="rect">
            <a:avLst/>
          </a:prstGeom>
          <a:noFill/>
        </p:spPr>
        <p:txBody>
          <a:bodyPr>
            <a:spAutoFit/>
          </a:bodyPr>
          <a:lstStyle/>
          <a:p>
            <a:pPr>
              <a:defRPr/>
            </a:pPr>
            <a:r>
              <a:rPr lang="en-US" sz="2400" b="1" dirty="0">
                <a:solidFill>
                  <a:srgbClr val="7030A0"/>
                </a:solidFill>
                <a:latin typeface="+mn-lt"/>
              </a:rPr>
              <a:t>Students need additional practice drawing conclusions and making inferences about nonfiction texts.</a:t>
            </a:r>
          </a:p>
        </p:txBody>
      </p:sp>
      <p:sp>
        <p:nvSpPr>
          <p:cNvPr id="12" name="TextBox 11"/>
          <p:cNvSpPr txBox="1"/>
          <p:nvPr/>
        </p:nvSpPr>
        <p:spPr>
          <a:xfrm>
            <a:off x="476250" y="2278063"/>
            <a:ext cx="7010400" cy="461665"/>
          </a:xfrm>
          <a:prstGeom prst="rect">
            <a:avLst/>
          </a:prstGeom>
          <a:noFill/>
        </p:spPr>
        <p:txBody>
          <a:bodyPr wrap="square">
            <a:spAutoFit/>
          </a:bodyPr>
          <a:lstStyle/>
          <a:p>
            <a:pPr>
              <a:defRPr/>
            </a:pPr>
            <a:r>
              <a:rPr lang="en-US" sz="2400" b="1" dirty="0">
                <a:latin typeface="+mn-lt"/>
              </a:rPr>
              <a:t>Read these sentences from “</a:t>
            </a:r>
            <a:r>
              <a:rPr lang="en-US" sz="2400" b="1" dirty="0">
                <a:latin typeface="+mn-lt"/>
                <a:hlinkClick r:id="rId7" action="ppaction://hlinksldjump"/>
              </a:rPr>
              <a:t>Fossils, Rocks, and Time</a:t>
            </a:r>
            <a:r>
              <a:rPr lang="en-US" sz="2400" b="1" i="1" dirty="0">
                <a:latin typeface="+mn-lt"/>
              </a:rPr>
              <a:t>.”</a:t>
            </a:r>
            <a:endParaRPr lang="en-US" sz="2400" b="1" dirty="0">
              <a:latin typeface="+mn-lt"/>
            </a:endParaRPr>
          </a:p>
        </p:txBody>
      </p:sp>
      <p:sp>
        <p:nvSpPr>
          <p:cNvPr id="13" name="Rectangle 12"/>
          <p:cNvSpPr/>
          <p:nvPr/>
        </p:nvSpPr>
        <p:spPr>
          <a:xfrm>
            <a:off x="457200" y="2895600"/>
            <a:ext cx="8305800" cy="1828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7" name="TextBox 16"/>
          <p:cNvSpPr txBox="1"/>
          <p:nvPr/>
        </p:nvSpPr>
        <p:spPr>
          <a:xfrm>
            <a:off x="533400" y="2971800"/>
            <a:ext cx="8153400" cy="1631950"/>
          </a:xfrm>
          <a:prstGeom prst="rect">
            <a:avLst/>
          </a:prstGeom>
          <a:noFill/>
        </p:spPr>
        <p:txBody>
          <a:bodyPr wrap="square">
            <a:spAutoFit/>
          </a:bodyPr>
          <a:lstStyle/>
          <a:p>
            <a:pPr>
              <a:defRPr/>
            </a:pPr>
            <a:r>
              <a:rPr lang="en-US" sz="2000" b="1" dirty="0">
                <a:latin typeface="+mn-lt"/>
              </a:rPr>
              <a:t>The names of these subdivisions, like Paleozoic or Cenozoic, may look daunting, but to the geologist there are clues in some of the words. For example, </a:t>
            </a:r>
            <a:r>
              <a:rPr lang="en-US" sz="2000" b="1" dirty="0" err="1">
                <a:latin typeface="+mn-lt"/>
              </a:rPr>
              <a:t>zoic</a:t>
            </a:r>
            <a:r>
              <a:rPr lang="en-US" sz="2000" b="1" dirty="0">
                <a:latin typeface="+mn-lt"/>
              </a:rPr>
              <a:t> refers to animal life, and </a:t>
            </a:r>
            <a:r>
              <a:rPr lang="en-US" sz="2000" b="1" dirty="0" err="1">
                <a:latin typeface="+mn-lt"/>
              </a:rPr>
              <a:t>paleo</a:t>
            </a:r>
            <a:r>
              <a:rPr lang="en-US" sz="2000" b="1" dirty="0">
                <a:latin typeface="+mn-lt"/>
              </a:rPr>
              <a:t> means ancient, </a:t>
            </a:r>
            <a:r>
              <a:rPr lang="en-US" sz="2000" b="1" dirty="0" err="1">
                <a:latin typeface="+mn-lt"/>
              </a:rPr>
              <a:t>meso</a:t>
            </a:r>
            <a:r>
              <a:rPr lang="en-US" sz="2000" b="1" dirty="0">
                <a:latin typeface="+mn-lt"/>
              </a:rPr>
              <a:t> means middle, and </a:t>
            </a:r>
            <a:r>
              <a:rPr lang="en-US" sz="2000" b="1" dirty="0" err="1">
                <a:latin typeface="+mn-lt"/>
              </a:rPr>
              <a:t>ceno</a:t>
            </a:r>
            <a:r>
              <a:rPr lang="en-US" sz="2000" b="1" dirty="0">
                <a:latin typeface="+mn-lt"/>
              </a:rPr>
              <a:t> means recent. So the relative order of the three youngest eras, first </a:t>
            </a:r>
            <a:r>
              <a:rPr lang="en-US" sz="2000" b="1" dirty="0" err="1">
                <a:latin typeface="+mn-lt"/>
              </a:rPr>
              <a:t>Paleoozoic</a:t>
            </a:r>
            <a:r>
              <a:rPr lang="en-US" sz="2000" b="1" dirty="0">
                <a:latin typeface="+mn-lt"/>
              </a:rPr>
              <a:t>, then Mesozoic, then </a:t>
            </a:r>
            <a:r>
              <a:rPr lang="en-US" sz="2000" b="1" dirty="0" err="1">
                <a:latin typeface="+mn-lt"/>
              </a:rPr>
              <a:t>Cenoozoic</a:t>
            </a:r>
            <a:r>
              <a:rPr lang="en-US" sz="2000" b="1" dirty="0">
                <a:latin typeface="+mn-lt"/>
              </a:rPr>
              <a:t>, is straightforward.</a:t>
            </a:r>
            <a:endParaRPr lang="en-US" sz="2000" dirty="0">
              <a:latin typeface="+mn-lt"/>
            </a:endParaRPr>
          </a:p>
        </p:txBody>
      </p:sp>
      <p:sp>
        <p:nvSpPr>
          <p:cNvPr id="18" name="TextBox 17"/>
          <p:cNvSpPr txBox="1"/>
          <p:nvPr/>
        </p:nvSpPr>
        <p:spPr>
          <a:xfrm>
            <a:off x="533400" y="4876800"/>
            <a:ext cx="7162800" cy="830263"/>
          </a:xfrm>
          <a:prstGeom prst="rect">
            <a:avLst/>
          </a:prstGeom>
          <a:noFill/>
        </p:spPr>
        <p:txBody>
          <a:bodyPr>
            <a:spAutoFit/>
          </a:bodyPr>
          <a:lstStyle/>
          <a:p>
            <a:pPr>
              <a:defRPr/>
            </a:pPr>
            <a:r>
              <a:rPr lang="en-US" sz="2400" b="1" dirty="0">
                <a:latin typeface="+mn-lt"/>
              </a:rPr>
              <a:t>Which word best describes the author’s attitude in these sentences?</a:t>
            </a:r>
          </a:p>
        </p:txBody>
      </p:sp>
      <p:sp>
        <p:nvSpPr>
          <p:cNvPr id="14" name="TextBox 13"/>
          <p:cNvSpPr txBox="1"/>
          <p:nvPr/>
        </p:nvSpPr>
        <p:spPr>
          <a:xfrm>
            <a:off x="1219200" y="5791200"/>
            <a:ext cx="5334000" cy="1107996"/>
          </a:xfrm>
          <a:prstGeom prst="rect">
            <a:avLst/>
          </a:prstGeom>
          <a:noFill/>
        </p:spPr>
        <p:txBody>
          <a:bodyPr wrap="square" rtlCol="0">
            <a:spAutoFit/>
          </a:bodyPr>
          <a:lstStyle/>
          <a:p>
            <a:pPr lvl="0"/>
            <a:r>
              <a:rPr lang="en-US" sz="2400" b="1" dirty="0">
                <a:solidFill>
                  <a:prstClr val="black"/>
                </a:solidFill>
                <a:latin typeface="Calibri"/>
              </a:rPr>
              <a:t>amenable		detached</a:t>
            </a:r>
          </a:p>
          <a:p>
            <a:pPr lvl="0"/>
            <a:r>
              <a:rPr lang="en-US" sz="2400" b="1" dirty="0">
                <a:solidFill>
                  <a:prstClr val="black"/>
                </a:solidFill>
                <a:latin typeface="Calibri"/>
              </a:rPr>
              <a:t>forthright		inaccurate</a:t>
            </a:r>
          </a:p>
          <a:p>
            <a:endParaRPr lang="en-US" dirty="0"/>
          </a:p>
        </p:txBody>
      </p:sp>
      <p:cxnSp>
        <p:nvCxnSpPr>
          <p:cNvPr id="20" name="Straight Connector 19"/>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5B4BE84C-95D7-41FC-9B09-8EA3793AB9DD}" type="slidenum">
              <a:rPr lang="en-US" smtClean="0"/>
              <a:pPr>
                <a:defRPr/>
              </a:pPr>
              <a:t>40</a:t>
            </a:fld>
            <a:endParaRPr lang="en-US"/>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73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876550"/>
            <a:ext cx="8305800" cy="2743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939" name="Title 6"/>
          <p:cNvSpPr>
            <a:spLocks noGrp="1"/>
          </p:cNvSpPr>
          <p:nvPr>
            <p:ph type="title"/>
          </p:nvPr>
        </p:nvSpPr>
        <p:spPr>
          <a:xfrm>
            <a:off x="266700" y="304800"/>
            <a:ext cx="8610600" cy="1143000"/>
          </a:xfrm>
        </p:spPr>
        <p:txBody>
          <a:bodyPr/>
          <a:lstStyle/>
          <a:p>
            <a:pPr eaLnBrk="1" hangingPunct="1"/>
            <a:r>
              <a:rPr lang="en-US" altLang="en-US" sz="2900" b="1" dirty="0">
                <a:solidFill>
                  <a:srgbClr val="110076"/>
                </a:solidFill>
              </a:rPr>
              <a:t>Suggested Practice for </a:t>
            </a:r>
            <a:br>
              <a:rPr lang="en-US" altLang="en-US" sz="2900" b="1" dirty="0">
                <a:solidFill>
                  <a:srgbClr val="110076"/>
                </a:solidFill>
              </a:rPr>
            </a:br>
            <a:r>
              <a:rPr lang="en-US" altLang="en-US" sz="2900" b="1" dirty="0">
                <a:solidFill>
                  <a:srgbClr val="110076"/>
                </a:solidFill>
              </a:rPr>
              <a:t>Drawing Conclusions and Making Inferences</a:t>
            </a:r>
          </a:p>
        </p:txBody>
      </p:sp>
      <p:sp>
        <p:nvSpPr>
          <p:cNvPr id="3994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2"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9943"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831138" y="5943600"/>
            <a:ext cx="1008062" cy="685800"/>
          </a:xfrm>
          <a:prstGeom prst="rect">
            <a:avLst/>
          </a:prstGeom>
          <a:noFill/>
          <a:ln w="9525">
            <a:noFill/>
            <a:miter lim="800000"/>
            <a:headEnd/>
            <a:tailEnd/>
          </a:ln>
        </p:spPr>
      </p:pic>
      <p:sp>
        <p:nvSpPr>
          <p:cNvPr id="11" name="TextBox 10"/>
          <p:cNvSpPr txBox="1"/>
          <p:nvPr/>
        </p:nvSpPr>
        <p:spPr>
          <a:xfrm>
            <a:off x="533400" y="1295400"/>
            <a:ext cx="8305800" cy="800219"/>
          </a:xfrm>
          <a:prstGeom prst="rect">
            <a:avLst/>
          </a:prstGeom>
          <a:noFill/>
        </p:spPr>
        <p:txBody>
          <a:bodyPr>
            <a:spAutoFit/>
          </a:bodyPr>
          <a:lstStyle/>
          <a:p>
            <a:pPr>
              <a:defRPr/>
            </a:pPr>
            <a:r>
              <a:rPr lang="en-US" sz="2300" b="1" dirty="0">
                <a:solidFill>
                  <a:srgbClr val="7030A0"/>
                </a:solidFill>
                <a:latin typeface="+mn-lt"/>
              </a:rPr>
              <a:t>Students need additional practice drawing conclusions and making inferences to demonstrate comprehension of fictional texts.</a:t>
            </a:r>
          </a:p>
        </p:txBody>
      </p:sp>
      <p:sp>
        <p:nvSpPr>
          <p:cNvPr id="12" name="TextBox 11"/>
          <p:cNvSpPr txBox="1"/>
          <p:nvPr/>
        </p:nvSpPr>
        <p:spPr>
          <a:xfrm>
            <a:off x="552450" y="2133599"/>
            <a:ext cx="7620000" cy="461665"/>
          </a:xfrm>
          <a:prstGeom prst="rect">
            <a:avLst/>
          </a:prstGeom>
          <a:noFill/>
        </p:spPr>
        <p:txBody>
          <a:bodyPr wrap="square">
            <a:spAutoFit/>
          </a:bodyPr>
          <a:lstStyle/>
          <a:p>
            <a:pPr>
              <a:defRPr/>
            </a:pPr>
            <a:r>
              <a:rPr lang="en-US" sz="2400" b="1" dirty="0">
                <a:latin typeface="+mn-lt"/>
              </a:rPr>
              <a:t>Read </a:t>
            </a:r>
            <a:r>
              <a:rPr lang="en-US" sz="2400" b="1" dirty="0">
                <a:latin typeface="+mn-lt"/>
                <a:hlinkClick r:id="rId6" action="ppaction://hlinksldjump"/>
              </a:rPr>
              <a:t>this paragraph</a:t>
            </a:r>
            <a:r>
              <a:rPr lang="en-US" sz="2400" b="1" dirty="0">
                <a:latin typeface="+mn-lt"/>
              </a:rPr>
              <a:t> from “The Morals of Chess.”</a:t>
            </a:r>
          </a:p>
        </p:txBody>
      </p:sp>
      <p:sp>
        <p:nvSpPr>
          <p:cNvPr id="14" name="TextBox 13"/>
          <p:cNvSpPr txBox="1"/>
          <p:nvPr/>
        </p:nvSpPr>
        <p:spPr>
          <a:xfrm>
            <a:off x="609600" y="2952750"/>
            <a:ext cx="8229600" cy="2554545"/>
          </a:xfrm>
          <a:prstGeom prst="rect">
            <a:avLst/>
          </a:prstGeom>
          <a:noFill/>
        </p:spPr>
        <p:txBody>
          <a:bodyPr wrap="square">
            <a:spAutoFit/>
          </a:bodyPr>
          <a:lstStyle/>
          <a:p>
            <a:r>
              <a:rPr lang="en-US" sz="2000" b="1" i="1" dirty="0">
                <a:latin typeface="Calibri" pitchFamily="34" charset="0"/>
              </a:rPr>
              <a:t>III.     Caution</a:t>
            </a:r>
            <a:r>
              <a:rPr lang="en-US" sz="2000" b="1" dirty="0">
                <a:latin typeface="Calibri" pitchFamily="34" charset="0"/>
              </a:rPr>
              <a:t>, not to make our moves too hastily. This habit is best acquired by observing strictly the laws of the game, such as,</a:t>
            </a:r>
            <a:r>
              <a:rPr lang="en-US" sz="2000" b="1" i="1" dirty="0">
                <a:latin typeface="Calibri" pitchFamily="34" charset="0"/>
              </a:rPr>
              <a:t> If you touch a piece, you must move it somewhere; if you set it down, you must let it stand.</a:t>
            </a:r>
            <a:r>
              <a:rPr lang="en-US" sz="2000" b="1" dirty="0">
                <a:latin typeface="Calibri" pitchFamily="34" charset="0"/>
              </a:rPr>
              <a:t> And it is therefore best that these rules should be observed, as the game thereby becomes more the image of human life, and particularly of war, in which, if you have incautiously put yourself into a bad and dangerous position, you cannot obtain your enemy’s leave to withdraw your troops and place them more securely, but you must abide all the consequences of your rashness.</a:t>
            </a:r>
          </a:p>
        </p:txBody>
      </p:sp>
      <p:sp>
        <p:nvSpPr>
          <p:cNvPr id="16" name="TextBox 19"/>
          <p:cNvSpPr txBox="1">
            <a:spLocks noChangeArrowheads="1"/>
          </p:cNvSpPr>
          <p:nvPr/>
        </p:nvSpPr>
        <p:spPr bwMode="auto">
          <a:xfrm>
            <a:off x="3352800" y="6365081"/>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41</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70260808"/>
      </p:ext>
    </p:extLst>
  </p:cSld>
  <p:clrMapOvr>
    <a:masterClrMapping/>
  </p:clrMapOvr>
  <p:transition spd="slow" advTm="333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5791200"/>
            <a:ext cx="7162800" cy="45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939" name="Title 6"/>
          <p:cNvSpPr>
            <a:spLocks noGrp="1"/>
          </p:cNvSpPr>
          <p:nvPr>
            <p:ph type="title"/>
          </p:nvPr>
        </p:nvSpPr>
        <p:spPr>
          <a:xfrm>
            <a:off x="266700" y="304800"/>
            <a:ext cx="8610600" cy="1143000"/>
          </a:xfrm>
        </p:spPr>
        <p:txBody>
          <a:bodyPr/>
          <a:lstStyle/>
          <a:p>
            <a:pPr eaLnBrk="1" hangingPunct="1"/>
            <a:r>
              <a:rPr lang="en-US" altLang="en-US" sz="2900" b="1" dirty="0">
                <a:solidFill>
                  <a:srgbClr val="110076"/>
                </a:solidFill>
              </a:rPr>
              <a:t>Suggested Practice for </a:t>
            </a:r>
            <a:br>
              <a:rPr lang="en-US" altLang="en-US" sz="2900" b="1" dirty="0">
                <a:solidFill>
                  <a:srgbClr val="110076"/>
                </a:solidFill>
              </a:rPr>
            </a:br>
            <a:r>
              <a:rPr lang="en-US" altLang="en-US" sz="2900" b="1" dirty="0">
                <a:solidFill>
                  <a:srgbClr val="110076"/>
                </a:solidFill>
              </a:rPr>
              <a:t>Drawing Conclusions and Making Inferences</a:t>
            </a:r>
          </a:p>
        </p:txBody>
      </p:sp>
      <p:sp>
        <p:nvSpPr>
          <p:cNvPr id="3994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2"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9943"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31138" y="5943600"/>
            <a:ext cx="1008062" cy="685800"/>
          </a:xfrm>
          <a:prstGeom prst="rect">
            <a:avLst/>
          </a:prstGeom>
          <a:noFill/>
          <a:ln w="9525">
            <a:noFill/>
            <a:miter lim="800000"/>
            <a:headEnd/>
            <a:tailEnd/>
          </a:ln>
        </p:spPr>
      </p:pic>
      <p:sp>
        <p:nvSpPr>
          <p:cNvPr id="11" name="TextBox 10"/>
          <p:cNvSpPr txBox="1"/>
          <p:nvPr/>
        </p:nvSpPr>
        <p:spPr>
          <a:xfrm>
            <a:off x="533400" y="1333381"/>
            <a:ext cx="8305800" cy="1200329"/>
          </a:xfrm>
          <a:prstGeom prst="rect">
            <a:avLst/>
          </a:prstGeom>
          <a:noFill/>
        </p:spPr>
        <p:txBody>
          <a:bodyPr>
            <a:spAutoFit/>
          </a:bodyPr>
          <a:lstStyle/>
          <a:p>
            <a:pPr>
              <a:defRPr/>
            </a:pPr>
            <a:r>
              <a:rPr lang="en-US" sz="2400" b="1" dirty="0">
                <a:solidFill>
                  <a:srgbClr val="7030A0"/>
                </a:solidFill>
                <a:latin typeface="+mn-lt"/>
              </a:rPr>
              <a:t>Students need additional practice drawing conclusions and making inferences to demonstrate comprehension of fictional texts.</a:t>
            </a:r>
          </a:p>
        </p:txBody>
      </p:sp>
      <p:sp>
        <p:nvSpPr>
          <p:cNvPr id="5" name="TextBox 4"/>
          <p:cNvSpPr txBox="1"/>
          <p:nvPr/>
        </p:nvSpPr>
        <p:spPr>
          <a:xfrm>
            <a:off x="533400" y="2533710"/>
            <a:ext cx="7620000" cy="830997"/>
          </a:xfrm>
          <a:prstGeom prst="rect">
            <a:avLst/>
          </a:prstGeom>
          <a:noFill/>
        </p:spPr>
        <p:txBody>
          <a:bodyPr wrap="square" rtlCol="0">
            <a:spAutoFit/>
          </a:bodyPr>
          <a:lstStyle/>
          <a:p>
            <a:r>
              <a:rPr lang="en-US" sz="2400" b="1" dirty="0">
                <a:latin typeface="+mn-lt"/>
              </a:rPr>
              <a:t>Which phrase from this paragraph best shows the author’s attitude about the use of caution in a game of chess?</a:t>
            </a:r>
          </a:p>
        </p:txBody>
      </p:sp>
      <p:sp>
        <p:nvSpPr>
          <p:cNvPr id="4" name="TextBox 3"/>
          <p:cNvSpPr txBox="1"/>
          <p:nvPr/>
        </p:nvSpPr>
        <p:spPr>
          <a:xfrm>
            <a:off x="685800" y="3570744"/>
            <a:ext cx="8229600" cy="2677656"/>
          </a:xfrm>
          <a:prstGeom prst="rect">
            <a:avLst/>
          </a:prstGeom>
          <a:noFill/>
        </p:spPr>
        <p:txBody>
          <a:bodyPr wrap="square" rtlCol="0">
            <a:spAutoFit/>
          </a:bodyPr>
          <a:lstStyle/>
          <a:p>
            <a:r>
              <a:rPr lang="en-US" sz="2400" b="1" dirty="0">
                <a:latin typeface="Calibri" pitchFamily="34" charset="0"/>
              </a:rPr>
              <a:t>acquired by observing strictly the laws of the game</a:t>
            </a:r>
          </a:p>
          <a:p>
            <a:endParaRPr lang="en-US" sz="2400" b="1" dirty="0">
              <a:latin typeface="Calibri" pitchFamily="34" charset="0"/>
            </a:endParaRPr>
          </a:p>
          <a:p>
            <a:r>
              <a:rPr lang="en-US" sz="2400" b="1" dirty="0">
                <a:latin typeface="Calibri" pitchFamily="34" charset="0"/>
              </a:rPr>
              <a:t>becomes more the image of human life</a:t>
            </a:r>
          </a:p>
          <a:p>
            <a:endParaRPr lang="en-US" sz="2400" b="1" dirty="0">
              <a:latin typeface="Calibri" pitchFamily="34" charset="0"/>
            </a:endParaRPr>
          </a:p>
          <a:p>
            <a:r>
              <a:rPr lang="en-US" sz="2400" b="1" dirty="0">
                <a:latin typeface="Calibri" pitchFamily="34" charset="0"/>
              </a:rPr>
              <a:t>you cannot obtain your enemy’s leave to withdraw your troops</a:t>
            </a:r>
          </a:p>
          <a:p>
            <a:r>
              <a:rPr lang="en-US" sz="2400" b="1" dirty="0">
                <a:latin typeface="Calibri" pitchFamily="34" charset="0"/>
              </a:rPr>
              <a:t> </a:t>
            </a:r>
          </a:p>
          <a:p>
            <a:r>
              <a:rPr lang="en-US" sz="2400" b="1" dirty="0">
                <a:latin typeface="Calibri" pitchFamily="34" charset="0"/>
              </a:rPr>
              <a:t>you must abide all the consequences of your rashness</a:t>
            </a: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5B4BE84C-95D7-41FC-9B09-8EA3793AB9DD}" type="slidenum">
              <a:rPr lang="en-US" smtClean="0"/>
              <a:pPr>
                <a:defRPr/>
              </a:pPr>
              <a:t>42</a:t>
            </a:fld>
            <a:endParaRPr lang="en-US"/>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295109671"/>
      </p:ext>
    </p:extLst>
  </p:cSld>
  <p:clrMapOvr>
    <a:masterClrMapping/>
  </p:clrMapOvr>
  <p:transition spd="slow" advTm="252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895600"/>
            <a:ext cx="8229600" cy="243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939" name="Title 6"/>
          <p:cNvSpPr>
            <a:spLocks noGrp="1"/>
          </p:cNvSpPr>
          <p:nvPr>
            <p:ph type="title"/>
          </p:nvPr>
        </p:nvSpPr>
        <p:spPr>
          <a:xfrm>
            <a:off x="266700" y="304800"/>
            <a:ext cx="8610600" cy="1143000"/>
          </a:xfrm>
        </p:spPr>
        <p:txBody>
          <a:bodyPr/>
          <a:lstStyle/>
          <a:p>
            <a:pPr eaLnBrk="1" hangingPunct="1"/>
            <a:r>
              <a:rPr lang="en-US" altLang="en-US" sz="2900" b="1" dirty="0">
                <a:solidFill>
                  <a:srgbClr val="110076"/>
                </a:solidFill>
              </a:rPr>
              <a:t>Suggested Practice for </a:t>
            </a:r>
            <a:br>
              <a:rPr lang="en-US" altLang="en-US" sz="2900" b="1" dirty="0">
                <a:solidFill>
                  <a:srgbClr val="110076"/>
                </a:solidFill>
              </a:rPr>
            </a:br>
            <a:r>
              <a:rPr lang="en-US" altLang="en-US" sz="2900" b="1" dirty="0">
                <a:solidFill>
                  <a:srgbClr val="110076"/>
                </a:solidFill>
              </a:rPr>
              <a:t>Drawing Conclusions and Making Inferences</a:t>
            </a:r>
          </a:p>
        </p:txBody>
      </p:sp>
      <p:sp>
        <p:nvSpPr>
          <p:cNvPr id="3994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2"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9943"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831138" y="5943600"/>
            <a:ext cx="1008062" cy="685800"/>
          </a:xfrm>
          <a:prstGeom prst="rect">
            <a:avLst/>
          </a:prstGeom>
          <a:noFill/>
          <a:ln w="9525">
            <a:noFill/>
            <a:miter lim="800000"/>
            <a:headEnd/>
            <a:tailEnd/>
          </a:ln>
        </p:spPr>
      </p:pic>
      <p:sp>
        <p:nvSpPr>
          <p:cNvPr id="11" name="TextBox 10"/>
          <p:cNvSpPr txBox="1"/>
          <p:nvPr/>
        </p:nvSpPr>
        <p:spPr>
          <a:xfrm>
            <a:off x="609600" y="1447800"/>
            <a:ext cx="8305800" cy="800219"/>
          </a:xfrm>
          <a:prstGeom prst="rect">
            <a:avLst/>
          </a:prstGeom>
          <a:noFill/>
        </p:spPr>
        <p:txBody>
          <a:bodyPr>
            <a:spAutoFit/>
          </a:bodyPr>
          <a:lstStyle/>
          <a:p>
            <a:pPr>
              <a:defRPr/>
            </a:pPr>
            <a:r>
              <a:rPr lang="en-US" sz="2300" b="1" dirty="0">
                <a:solidFill>
                  <a:srgbClr val="7030A0"/>
                </a:solidFill>
                <a:latin typeface="+mn-lt"/>
              </a:rPr>
              <a:t>Students need additional practice drawing conclusions and making inferences to demonstrate comprehension of fictional texts.</a:t>
            </a:r>
          </a:p>
        </p:txBody>
      </p:sp>
      <p:sp>
        <p:nvSpPr>
          <p:cNvPr id="12" name="TextBox 11"/>
          <p:cNvSpPr txBox="1"/>
          <p:nvPr/>
        </p:nvSpPr>
        <p:spPr>
          <a:xfrm>
            <a:off x="619125" y="2286000"/>
            <a:ext cx="8458200" cy="461665"/>
          </a:xfrm>
          <a:prstGeom prst="rect">
            <a:avLst/>
          </a:prstGeom>
          <a:noFill/>
        </p:spPr>
        <p:txBody>
          <a:bodyPr wrap="square">
            <a:spAutoFit/>
          </a:bodyPr>
          <a:lstStyle/>
          <a:p>
            <a:pPr>
              <a:defRPr/>
            </a:pPr>
            <a:r>
              <a:rPr lang="en-US" sz="2400" b="1" dirty="0">
                <a:latin typeface="+mn-lt"/>
              </a:rPr>
              <a:t>Read </a:t>
            </a:r>
            <a:r>
              <a:rPr lang="en-US" sz="2400" b="1" dirty="0">
                <a:latin typeface="+mn-lt"/>
                <a:hlinkClick r:id="rId6" action="ppaction://hlinksldjump"/>
              </a:rPr>
              <a:t>these sentences</a:t>
            </a:r>
            <a:r>
              <a:rPr lang="en-US" sz="2400" b="1" dirty="0">
                <a:latin typeface="+mn-lt"/>
              </a:rPr>
              <a:t> from “Walden: (Or Life in the Woods).”</a:t>
            </a:r>
          </a:p>
        </p:txBody>
      </p:sp>
      <p:sp>
        <p:nvSpPr>
          <p:cNvPr id="14" name="TextBox 13"/>
          <p:cNvSpPr txBox="1"/>
          <p:nvPr/>
        </p:nvSpPr>
        <p:spPr>
          <a:xfrm>
            <a:off x="657225" y="2895600"/>
            <a:ext cx="8077200" cy="2308324"/>
          </a:xfrm>
          <a:prstGeom prst="rect">
            <a:avLst/>
          </a:prstGeom>
          <a:noFill/>
        </p:spPr>
        <p:txBody>
          <a:bodyPr wrap="square">
            <a:spAutoFit/>
          </a:bodyPr>
          <a:lstStyle/>
          <a:p>
            <a:pPr>
              <a:defRPr/>
            </a:pPr>
            <a:r>
              <a:rPr lang="en-US" sz="2400" b="1" dirty="0">
                <a:latin typeface="Calibri" pitchFamily="34" charset="0"/>
              </a:rPr>
              <a:t>I one evening overtook one of my townsmen, who has accumulated what is called "a handsome property"—though I never got a </a:t>
            </a:r>
            <a:r>
              <a:rPr lang="en-US" sz="2400" b="1" i="1" dirty="0">
                <a:latin typeface="Calibri" pitchFamily="34" charset="0"/>
              </a:rPr>
              <a:t>fair</a:t>
            </a:r>
            <a:r>
              <a:rPr lang="en-US" sz="2400" b="1" dirty="0">
                <a:latin typeface="Calibri" pitchFamily="34" charset="0"/>
              </a:rPr>
              <a:t> view of it—on the Walden road, driving a pair of cattle to market, who inquired of me how I could bring my mind to give up so many of the comforts of life. I answered that I was very sure I liked it passably well; I was not joking. </a:t>
            </a:r>
            <a:endParaRPr lang="en-US" sz="2400" b="1" dirty="0">
              <a:latin typeface="+mn-lt"/>
            </a:endParaRPr>
          </a:p>
        </p:txBody>
      </p:sp>
      <p:sp>
        <p:nvSpPr>
          <p:cNvPr id="17" name="TextBox 19"/>
          <p:cNvSpPr txBox="1">
            <a:spLocks noChangeArrowheads="1"/>
          </p:cNvSpPr>
          <p:nvPr/>
        </p:nvSpPr>
        <p:spPr bwMode="auto">
          <a:xfrm>
            <a:off x="3352800" y="636190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43</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9308253"/>
      </p:ext>
    </p:extLst>
  </p:cSld>
  <p:clrMapOvr>
    <a:masterClrMapping/>
  </p:clrMapOvr>
  <p:transition spd="slow" advTm="373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3048000"/>
            <a:ext cx="7848600" cy="838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939" name="Title 6"/>
          <p:cNvSpPr>
            <a:spLocks noGrp="1"/>
          </p:cNvSpPr>
          <p:nvPr>
            <p:ph type="title"/>
          </p:nvPr>
        </p:nvSpPr>
        <p:spPr>
          <a:xfrm>
            <a:off x="266700" y="304800"/>
            <a:ext cx="8610600" cy="1143000"/>
          </a:xfrm>
        </p:spPr>
        <p:txBody>
          <a:bodyPr/>
          <a:lstStyle/>
          <a:p>
            <a:pPr eaLnBrk="1" hangingPunct="1"/>
            <a:r>
              <a:rPr lang="en-US" altLang="en-US" sz="2900" b="1" dirty="0">
                <a:solidFill>
                  <a:srgbClr val="110076"/>
                </a:solidFill>
              </a:rPr>
              <a:t>Suggested Practice for </a:t>
            </a:r>
            <a:br>
              <a:rPr lang="en-US" altLang="en-US" sz="2900" b="1" dirty="0">
                <a:solidFill>
                  <a:srgbClr val="110076"/>
                </a:solidFill>
              </a:rPr>
            </a:br>
            <a:r>
              <a:rPr lang="en-US" altLang="en-US" sz="2900" b="1" dirty="0">
                <a:solidFill>
                  <a:srgbClr val="110076"/>
                </a:solidFill>
              </a:rPr>
              <a:t>Drawing Conclusions and Making Inferences</a:t>
            </a:r>
          </a:p>
        </p:txBody>
      </p:sp>
      <p:sp>
        <p:nvSpPr>
          <p:cNvPr id="3994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9942"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9943"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31138" y="5943600"/>
            <a:ext cx="1008062" cy="685800"/>
          </a:xfrm>
          <a:prstGeom prst="rect">
            <a:avLst/>
          </a:prstGeom>
          <a:noFill/>
          <a:ln w="9525">
            <a:noFill/>
            <a:miter lim="800000"/>
            <a:headEnd/>
            <a:tailEnd/>
          </a:ln>
        </p:spPr>
      </p:pic>
      <p:sp>
        <p:nvSpPr>
          <p:cNvPr id="4" name="TextBox 3"/>
          <p:cNvSpPr txBox="1"/>
          <p:nvPr/>
        </p:nvSpPr>
        <p:spPr>
          <a:xfrm>
            <a:off x="533400" y="2362200"/>
            <a:ext cx="7086600" cy="461665"/>
          </a:xfrm>
          <a:prstGeom prst="rect">
            <a:avLst/>
          </a:prstGeom>
          <a:noFill/>
        </p:spPr>
        <p:txBody>
          <a:bodyPr wrap="square" rtlCol="0">
            <a:spAutoFit/>
          </a:bodyPr>
          <a:lstStyle/>
          <a:p>
            <a:r>
              <a:rPr lang="en-US" sz="2400" b="1" dirty="0">
                <a:latin typeface="+mn-lt"/>
              </a:rPr>
              <a:t>Based on these sentences, the reader may best infer— </a:t>
            </a:r>
          </a:p>
        </p:txBody>
      </p:sp>
      <p:sp>
        <p:nvSpPr>
          <p:cNvPr id="5" name="TextBox 4"/>
          <p:cNvSpPr txBox="1"/>
          <p:nvPr/>
        </p:nvSpPr>
        <p:spPr>
          <a:xfrm>
            <a:off x="685800" y="3048000"/>
            <a:ext cx="8001000" cy="3816429"/>
          </a:xfrm>
          <a:prstGeom prst="rect">
            <a:avLst/>
          </a:prstGeom>
          <a:noFill/>
        </p:spPr>
        <p:txBody>
          <a:bodyPr wrap="square" rtlCol="0">
            <a:spAutoFit/>
          </a:bodyPr>
          <a:lstStyle/>
          <a:p>
            <a:r>
              <a:rPr lang="en-US" sz="2200" b="1" dirty="0">
                <a:latin typeface="+mn-lt"/>
              </a:rPr>
              <a:t>the narrator’s ideal living conditions differ from those of the townsman</a:t>
            </a:r>
          </a:p>
          <a:p>
            <a:endParaRPr lang="en-US" sz="2200" b="1" dirty="0">
              <a:latin typeface="+mn-lt"/>
            </a:endParaRPr>
          </a:p>
          <a:p>
            <a:pPr lvl="0"/>
            <a:r>
              <a:rPr lang="en-US" sz="2200" b="1" dirty="0">
                <a:solidFill>
                  <a:prstClr val="black"/>
                </a:solidFill>
                <a:latin typeface="Calibri"/>
              </a:rPr>
              <a:t>the narrator believes that the townsman’s life is more comfortable than his own</a:t>
            </a:r>
          </a:p>
          <a:p>
            <a:pPr lvl="0"/>
            <a:endParaRPr lang="en-US" sz="2200" b="1" dirty="0">
              <a:solidFill>
                <a:prstClr val="black"/>
              </a:solidFill>
              <a:latin typeface="Calibri"/>
            </a:endParaRPr>
          </a:p>
          <a:p>
            <a:r>
              <a:rPr lang="en-US" sz="2200" b="1" dirty="0">
                <a:latin typeface="+mn-lt"/>
              </a:rPr>
              <a:t>the narrator’s sense of humor differs from that of the townsman</a:t>
            </a:r>
          </a:p>
          <a:p>
            <a:endParaRPr lang="en-US" sz="2200" b="1" dirty="0">
              <a:latin typeface="+mn-lt"/>
            </a:endParaRPr>
          </a:p>
          <a:p>
            <a:r>
              <a:rPr lang="en-US" sz="2200" b="1" dirty="0">
                <a:latin typeface="+mn-lt"/>
              </a:rPr>
              <a:t>the narrator believes that the townsman’s property is in better condition than his own</a:t>
            </a:r>
          </a:p>
          <a:p>
            <a:endParaRPr lang="en-US" sz="2200" b="1" dirty="0">
              <a:latin typeface="+mn-lt"/>
            </a:endParaRPr>
          </a:p>
        </p:txBody>
      </p:sp>
      <p:sp>
        <p:nvSpPr>
          <p:cNvPr id="17" name="TextBox 16"/>
          <p:cNvSpPr txBox="1"/>
          <p:nvPr/>
        </p:nvSpPr>
        <p:spPr>
          <a:xfrm>
            <a:off x="609600" y="1447800"/>
            <a:ext cx="8305800" cy="800219"/>
          </a:xfrm>
          <a:prstGeom prst="rect">
            <a:avLst/>
          </a:prstGeom>
          <a:noFill/>
        </p:spPr>
        <p:txBody>
          <a:bodyPr>
            <a:spAutoFit/>
          </a:bodyPr>
          <a:lstStyle/>
          <a:p>
            <a:pPr>
              <a:defRPr/>
            </a:pPr>
            <a:r>
              <a:rPr lang="en-US" sz="2300" b="1" dirty="0">
                <a:solidFill>
                  <a:srgbClr val="7030A0"/>
                </a:solidFill>
                <a:latin typeface="+mn-lt"/>
              </a:rPr>
              <a:t>Students need additional practice drawing conclusions and making inferences to demonstrate comprehension of fictional texts.</a:t>
            </a: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5B4BE84C-95D7-41FC-9B09-8EA3793AB9DD}" type="slidenum">
              <a:rPr lang="en-US" smtClean="0"/>
              <a:pPr>
                <a:defRPr/>
              </a:pPr>
              <a:t>44</a:t>
            </a:fld>
            <a:endParaRPr lang="en-US"/>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11723573"/>
      </p:ext>
    </p:extLst>
  </p:cSld>
  <p:clrMapOvr>
    <a:masterClrMapping/>
  </p:clrMapOvr>
  <p:transition spd="slow" advTm="328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a:xfrm>
            <a:off x="0" y="304800"/>
            <a:ext cx="9144000" cy="1143000"/>
          </a:xfrm>
        </p:spPr>
        <p:txBody>
          <a:bodyPr/>
          <a:lstStyle/>
          <a:p>
            <a:pPr eaLnBrk="1" hangingPunct="1"/>
            <a:r>
              <a:rPr lang="en-US" altLang="en-US" sz="2900" b="1" dirty="0">
                <a:solidFill>
                  <a:srgbClr val="110076"/>
                </a:solidFill>
              </a:rPr>
              <a:t>Suggested Practice for </a:t>
            </a:r>
            <a:br>
              <a:rPr lang="en-US" altLang="en-US" sz="2900" b="1" dirty="0">
                <a:solidFill>
                  <a:srgbClr val="110076"/>
                </a:solidFill>
              </a:rPr>
            </a:br>
            <a:r>
              <a:rPr lang="en-US" altLang="en-US" sz="2900" b="1" dirty="0">
                <a:solidFill>
                  <a:srgbClr val="110076"/>
                </a:solidFill>
              </a:rPr>
              <a:t> Drawing Conclusions and Making Inferences</a:t>
            </a:r>
          </a:p>
        </p:txBody>
      </p:sp>
      <p:sp>
        <p:nvSpPr>
          <p:cNvPr id="13" name="Content Placeholder 12"/>
          <p:cNvSpPr>
            <a:spLocks noGrp="1"/>
          </p:cNvSpPr>
          <p:nvPr>
            <p:ph idx="1"/>
          </p:nvPr>
        </p:nvSpPr>
        <p:spPr>
          <a:xfrm>
            <a:off x="533400" y="1828800"/>
            <a:ext cx="8305800" cy="4343400"/>
          </a:xfrm>
        </p:spPr>
        <p:txBody>
          <a:bodyPr rtlCol="0">
            <a:normAutofit/>
          </a:bodyPr>
          <a:lstStyle/>
          <a:p>
            <a:pPr marL="0" eaLnBrk="1" fontAlgn="auto" hangingPunct="1">
              <a:spcBef>
                <a:spcPts val="0"/>
              </a:spcBef>
              <a:spcAft>
                <a:spcPts val="0"/>
              </a:spcAft>
              <a:buFont typeface="Arial" charset="0"/>
              <a:buNone/>
              <a:defRPr/>
            </a:pPr>
            <a:r>
              <a:rPr lang="en-US" sz="2400" b="1" dirty="0"/>
              <a:t>Other suggestions:</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Font typeface="Arial" pitchFamily="34" charset="0"/>
              <a:buChar char="•"/>
              <a:defRPr/>
            </a:pPr>
            <a:r>
              <a:rPr lang="en-US" sz="2400" b="1" dirty="0"/>
              <a:t>Based on the selection, the reader may best infer –</a:t>
            </a:r>
          </a:p>
          <a:p>
            <a:pPr marL="0" eaLnBrk="1" fontAlgn="auto" hangingPunct="1">
              <a:spcBef>
                <a:spcPts val="0"/>
              </a:spcBef>
              <a:spcAft>
                <a:spcPts val="0"/>
              </a:spcAft>
              <a:buFont typeface="Arial" pitchFamily="34" charset="0"/>
              <a:buChar char="•"/>
              <a:defRPr/>
            </a:pPr>
            <a:r>
              <a:rPr lang="en-US" sz="2400" b="1" dirty="0"/>
              <a:t>Based on the selection, the reader may conclude that the   </a:t>
            </a:r>
          </a:p>
          <a:p>
            <a:pPr marL="0" eaLnBrk="1" fontAlgn="auto" hangingPunct="1">
              <a:spcBef>
                <a:spcPts val="0"/>
              </a:spcBef>
              <a:spcAft>
                <a:spcPts val="0"/>
              </a:spcAft>
              <a:buNone/>
              <a:defRPr/>
            </a:pPr>
            <a:r>
              <a:rPr lang="en-US" sz="2400" b="1" dirty="0"/>
              <a:t>     author believes –</a:t>
            </a:r>
          </a:p>
          <a:p>
            <a:pPr marL="0" eaLnBrk="1" fontAlgn="auto" hangingPunct="1">
              <a:spcBef>
                <a:spcPts val="0"/>
              </a:spcBef>
              <a:spcAft>
                <a:spcPts val="0"/>
              </a:spcAft>
              <a:buFont typeface="Arial" pitchFamily="34" charset="0"/>
              <a:buChar char="•"/>
              <a:defRPr/>
            </a:pPr>
            <a:r>
              <a:rPr lang="en-US" sz="2400" b="1" dirty="0"/>
              <a:t>The author’s main purpose is to suggest –</a:t>
            </a:r>
          </a:p>
          <a:p>
            <a:pPr marL="0" eaLnBrk="1" fontAlgn="auto" hangingPunct="1">
              <a:spcBef>
                <a:spcPts val="0"/>
              </a:spcBef>
              <a:spcAft>
                <a:spcPts val="0"/>
              </a:spcAft>
              <a:buFont typeface="Arial" pitchFamily="34" charset="0"/>
              <a:buChar char="•"/>
              <a:defRPr/>
            </a:pPr>
            <a:r>
              <a:rPr lang="en-US" sz="2400" b="1" dirty="0"/>
              <a:t>Which sentence from _____ is supported by information in </a:t>
            </a:r>
          </a:p>
          <a:p>
            <a:pPr marL="0" eaLnBrk="1" fontAlgn="auto" hangingPunct="1">
              <a:spcBef>
                <a:spcPts val="0"/>
              </a:spcBef>
              <a:spcAft>
                <a:spcPts val="0"/>
              </a:spcAft>
              <a:buNone/>
              <a:defRPr/>
            </a:pPr>
            <a:r>
              <a:rPr lang="en-US" sz="2400" b="1" dirty="0"/>
              <a:t>     _____ ?</a:t>
            </a:r>
          </a:p>
          <a:p>
            <a:pPr marL="0" eaLnBrk="1" fontAlgn="auto" hangingPunct="1">
              <a:spcBef>
                <a:spcPts val="0"/>
              </a:spcBef>
              <a:spcAft>
                <a:spcPts val="0"/>
              </a:spcAft>
              <a:buFont typeface="Arial" pitchFamily="34" charset="0"/>
              <a:buChar char="•"/>
              <a:defRPr/>
            </a:pPr>
            <a:r>
              <a:rPr lang="en-US" sz="2400" b="1" dirty="0"/>
              <a:t>Which sentence supports the thesis that _____ ?</a:t>
            </a:r>
          </a:p>
          <a:p>
            <a:pPr marL="0" eaLnBrk="1" fontAlgn="auto" hangingPunct="1">
              <a:spcBef>
                <a:spcPts val="0"/>
              </a:spcBef>
              <a:spcAft>
                <a:spcPts val="0"/>
              </a:spcAft>
              <a:buFont typeface="Arial" pitchFamily="34" charset="0"/>
              <a:buChar char="•"/>
              <a:defRPr/>
            </a:pPr>
            <a:r>
              <a:rPr lang="en-US" sz="2400" b="1" dirty="0"/>
              <a:t>Which conclusion is supported by the selection?</a:t>
            </a:r>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charset="0"/>
              <a:buNone/>
              <a:defRPr/>
            </a:pPr>
            <a:endParaRPr lang="en-US" sz="2000" b="1" dirty="0"/>
          </a:p>
          <a:p>
            <a:pPr eaLnBrk="1" fontAlgn="auto" hangingPunct="1">
              <a:spcAft>
                <a:spcPts val="0"/>
              </a:spcAft>
              <a:buFont typeface="Arial" charset="0"/>
              <a:buNone/>
              <a:defRPr/>
            </a:pPr>
            <a:endParaRPr lang="en-US" sz="2400" b="1" dirty="0">
              <a:solidFill>
                <a:srgbClr val="0070C0"/>
              </a:solidFill>
            </a:endParaRPr>
          </a:p>
          <a:p>
            <a:pPr eaLnBrk="1" fontAlgn="auto" hangingPunct="1">
              <a:spcAft>
                <a:spcPts val="0"/>
              </a:spcAft>
              <a:buFont typeface="Arial" charset="0"/>
              <a:buNone/>
              <a:defRPr/>
            </a:pPr>
            <a:endParaRPr lang="en-US" sz="2400" b="1" dirty="0">
              <a:solidFill>
                <a:srgbClr val="002060"/>
              </a:solidFill>
              <a:latin typeface="+mj-lt"/>
            </a:endParaRPr>
          </a:p>
        </p:txBody>
      </p:sp>
      <p:sp>
        <p:nvSpPr>
          <p:cNvPr id="3686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686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6870" name="Rectangle 8"/>
          <p:cNvSpPr>
            <a:spLocks noChangeArrowheads="1"/>
          </p:cNvSpPr>
          <p:nvPr/>
        </p:nvSpPr>
        <p:spPr bwMode="auto">
          <a:xfrm>
            <a:off x="0" y="806450"/>
            <a:ext cx="9144000" cy="368300"/>
          </a:xfrm>
          <a:prstGeom prst="rect">
            <a:avLst/>
          </a:prstGeom>
          <a:noFill/>
          <a:ln w="9525">
            <a:noFill/>
            <a:miter lim="800000"/>
            <a:headEnd/>
            <a:tailEnd/>
          </a:ln>
        </p:spPr>
        <p:txBody>
          <a:bodyPr anchor="ctr">
            <a:spAutoFit/>
          </a:bodyPr>
          <a:lstStyle/>
          <a:p>
            <a:endParaRPr lang="en-US" altLang="en-US"/>
          </a:p>
        </p:txBody>
      </p:sp>
      <p:sp>
        <p:nvSpPr>
          <p:cNvPr id="36871"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687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45</a:t>
            </a:fld>
            <a:endParaRPr lang="en-US"/>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55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ph type="title"/>
          </p:nvPr>
        </p:nvSpPr>
        <p:spPr>
          <a:xfrm>
            <a:off x="457200" y="76200"/>
            <a:ext cx="8610600" cy="1143000"/>
          </a:xfrm>
        </p:spPr>
        <p:txBody>
          <a:bodyPr/>
          <a:lstStyle/>
          <a:p>
            <a:pPr eaLnBrk="1" hangingPunct="1"/>
            <a:r>
              <a:rPr lang="en-US" altLang="en-US" sz="2900" b="1" dirty="0">
                <a:solidFill>
                  <a:srgbClr val="110076"/>
                </a:solidFill>
              </a:rPr>
              <a:t>Demonstrating Comprehension: Literary Elements</a:t>
            </a:r>
          </a:p>
        </p:txBody>
      </p:sp>
      <p:sp>
        <p:nvSpPr>
          <p:cNvPr id="13" name="Content Placeholder 12"/>
          <p:cNvSpPr>
            <a:spLocks noGrp="1"/>
          </p:cNvSpPr>
          <p:nvPr>
            <p:ph idx="1"/>
          </p:nvPr>
        </p:nvSpPr>
        <p:spPr>
          <a:xfrm>
            <a:off x="533400" y="3810000"/>
            <a:ext cx="7924800" cy="2286000"/>
          </a:xfrm>
        </p:spPr>
        <p:txBody>
          <a:bodyPr rtlCol="0">
            <a:noAutofit/>
          </a:bodyPr>
          <a:lstStyle/>
          <a:p>
            <a:pPr eaLnBrk="1" fontAlgn="auto" hangingPunct="1">
              <a:spcAft>
                <a:spcPts val="0"/>
              </a:spcAft>
              <a:buFont typeface="Arial" charset="0"/>
              <a:buNone/>
              <a:defRPr/>
            </a:pPr>
            <a:r>
              <a:rPr lang="en-US" sz="2000" b="1" dirty="0"/>
              <a:t>Fiction Texts:</a:t>
            </a:r>
          </a:p>
          <a:p>
            <a:pPr eaLnBrk="1" fontAlgn="auto" hangingPunct="1">
              <a:spcAft>
                <a:spcPts val="0"/>
              </a:spcAft>
              <a:buFont typeface="Arial" charset="0"/>
              <a:buNone/>
              <a:defRPr/>
            </a:pPr>
            <a:r>
              <a:rPr lang="en-US" sz="2000" b="1" dirty="0"/>
              <a:t>SOL 9.4 d) Use literary terms in describing and analyzing selections.</a:t>
            </a:r>
          </a:p>
          <a:p>
            <a:pPr eaLnBrk="1" fontAlgn="auto" hangingPunct="1">
              <a:spcAft>
                <a:spcPts val="0"/>
              </a:spcAft>
              <a:buFont typeface="Arial" charset="0"/>
              <a:buNone/>
              <a:defRPr/>
            </a:pPr>
            <a:r>
              <a:rPr lang="en-US" sz="2000" b="1" dirty="0"/>
              <a:t>SOL 9.4 e) Explain the relationships between and among elements of literature: characters, plot, setting, tone, point of view, and theme.</a:t>
            </a:r>
          </a:p>
          <a:p>
            <a:pPr eaLnBrk="1" fontAlgn="auto" hangingPunct="1">
              <a:spcAft>
                <a:spcPts val="0"/>
              </a:spcAft>
              <a:buFont typeface="Arial" charset="0"/>
              <a:buNone/>
              <a:defRPr/>
            </a:pPr>
            <a:r>
              <a:rPr lang="en-US" sz="2000" b="1" dirty="0"/>
              <a:t>SOL 9.4 h) Explain the relationship between the author’s style and literary effect.</a:t>
            </a:r>
          </a:p>
          <a:p>
            <a:pPr eaLnBrk="1" fontAlgn="auto" hangingPunct="1">
              <a:spcAft>
                <a:spcPts val="0"/>
              </a:spcAft>
              <a:buFont typeface="Arial" charset="0"/>
              <a:buNone/>
              <a:defRPr/>
            </a:pPr>
            <a:r>
              <a:rPr lang="en-US" sz="2000" b="1" dirty="0"/>
              <a:t>SOL 11.4 g) Explain how imagery and figures of speech appeal to the reader’s senses and experience.</a:t>
            </a:r>
          </a:p>
          <a:p>
            <a:pPr eaLnBrk="1" fontAlgn="auto" hangingPunct="1">
              <a:spcAft>
                <a:spcPts val="0"/>
              </a:spcAft>
              <a:buFont typeface="Arial" charset="0"/>
              <a:buNone/>
              <a:defRPr/>
            </a:pPr>
            <a:endParaRPr lang="en-US" sz="2000" b="1" dirty="0">
              <a:solidFill>
                <a:srgbClr val="002060"/>
              </a:solidFill>
              <a:latin typeface="+mj-lt"/>
            </a:endParaRPr>
          </a:p>
        </p:txBody>
      </p:sp>
      <p:sp>
        <p:nvSpPr>
          <p:cNvPr id="4301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301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3014"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430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831138" y="5943600"/>
            <a:ext cx="1008062" cy="685800"/>
          </a:xfrm>
          <a:prstGeom prst="rect">
            <a:avLst/>
          </a:prstGeom>
          <a:noFill/>
          <a:ln w="9525">
            <a:noFill/>
            <a:miter lim="800000"/>
            <a:headEnd/>
            <a:tailEnd/>
          </a:ln>
        </p:spPr>
      </p:pic>
      <p:sp>
        <p:nvSpPr>
          <p:cNvPr id="10" name="Content Placeholder 12"/>
          <p:cNvSpPr txBox="1">
            <a:spLocks/>
          </p:cNvSpPr>
          <p:nvPr/>
        </p:nvSpPr>
        <p:spPr bwMode="auto">
          <a:xfrm>
            <a:off x="533400" y="1371600"/>
            <a:ext cx="8077200" cy="1600200"/>
          </a:xfrm>
          <a:prstGeom prst="rect">
            <a:avLst/>
          </a:prstGeom>
          <a:noFill/>
          <a:ln w="9525">
            <a:noFill/>
            <a:miter lim="800000"/>
            <a:headEnd/>
            <a:tailEnd/>
          </a:ln>
        </p:spPr>
        <p:txBody>
          <a:bodyPr/>
          <a:lstStyle/>
          <a:p>
            <a:pPr indent="-342900" fontAlgn="auto">
              <a:spcBef>
                <a:spcPts val="0"/>
              </a:spcBef>
              <a:spcAft>
                <a:spcPts val="0"/>
              </a:spcAft>
              <a:buFont typeface="Arial" charset="0"/>
              <a:buNone/>
              <a:defRPr/>
            </a:pPr>
            <a:r>
              <a:rPr lang="en-US" sz="2000" b="1" dirty="0">
                <a:solidFill>
                  <a:srgbClr val="7030A0"/>
                </a:solidFill>
                <a:latin typeface="+mn-lt"/>
                <a:cs typeface="+mn-cs"/>
              </a:rPr>
              <a:t>Students may need additional practice:</a:t>
            </a:r>
          </a:p>
          <a:p>
            <a:pPr indent="-342900" fontAlgn="auto">
              <a:spcBef>
                <a:spcPts val="0"/>
              </a:spcBef>
              <a:spcAft>
                <a:spcPts val="0"/>
              </a:spcAft>
              <a:buFont typeface="Arial" pitchFamily="34" charset="0"/>
              <a:buChar char="•"/>
              <a:defRPr/>
            </a:pPr>
            <a:r>
              <a:rPr lang="en-US" sz="2000" b="1" dirty="0">
                <a:solidFill>
                  <a:srgbClr val="7030A0"/>
                </a:solidFill>
                <a:latin typeface="+mn-lt"/>
                <a:cs typeface="+mn-cs"/>
              </a:rPr>
              <a:t>choosing the correct literary term to describe or analyze a selection,</a:t>
            </a:r>
          </a:p>
          <a:p>
            <a:pPr indent="-342900" fontAlgn="auto">
              <a:spcBef>
                <a:spcPts val="0"/>
              </a:spcBef>
              <a:spcAft>
                <a:spcPts val="0"/>
              </a:spcAft>
              <a:buFont typeface="Arial" pitchFamily="34" charset="0"/>
              <a:buChar char="•"/>
              <a:defRPr/>
            </a:pPr>
            <a:r>
              <a:rPr lang="en-US" sz="2000" b="1" dirty="0">
                <a:solidFill>
                  <a:srgbClr val="7030A0"/>
                </a:solidFill>
                <a:latin typeface="+mn-lt"/>
                <a:cs typeface="+mn-cs"/>
              </a:rPr>
              <a:t>determining why an author includes specific language or techniques,</a:t>
            </a:r>
          </a:p>
          <a:p>
            <a:pPr indent="-342900" fontAlgn="auto">
              <a:spcBef>
                <a:spcPts val="0"/>
              </a:spcBef>
              <a:spcAft>
                <a:spcPts val="0"/>
              </a:spcAft>
              <a:buFont typeface="Arial" pitchFamily="34" charset="0"/>
              <a:buChar char="•"/>
              <a:defRPr/>
            </a:pPr>
            <a:r>
              <a:rPr lang="en-US" sz="2000" b="1" dirty="0">
                <a:solidFill>
                  <a:srgbClr val="7030A0"/>
                </a:solidFill>
                <a:latin typeface="+mn-lt"/>
              </a:rPr>
              <a:t>describing how an author uses language to convey a dynamic </a:t>
            </a:r>
          </a:p>
          <a:p>
            <a:pPr indent="-342900" fontAlgn="auto">
              <a:spcBef>
                <a:spcPts val="0"/>
              </a:spcBef>
              <a:spcAft>
                <a:spcPts val="0"/>
              </a:spcAft>
              <a:defRPr/>
            </a:pPr>
            <a:r>
              <a:rPr lang="en-US" sz="2000" b="1" dirty="0">
                <a:solidFill>
                  <a:srgbClr val="7030A0"/>
                </a:solidFill>
                <a:latin typeface="+mn-lt"/>
              </a:rPr>
              <a:t>      character’s feelings,</a:t>
            </a:r>
            <a:endParaRPr lang="en-US" sz="2000" b="1" dirty="0">
              <a:solidFill>
                <a:srgbClr val="7030A0"/>
              </a:solidFill>
              <a:latin typeface="+mn-lt"/>
              <a:cs typeface="+mn-cs"/>
            </a:endParaRPr>
          </a:p>
          <a:p>
            <a:pPr indent="-342900" fontAlgn="auto">
              <a:spcBef>
                <a:spcPts val="0"/>
              </a:spcBef>
              <a:spcAft>
                <a:spcPts val="0"/>
              </a:spcAft>
              <a:buFont typeface="Arial" pitchFamily="34" charset="0"/>
              <a:buChar char="•"/>
              <a:defRPr/>
            </a:pPr>
            <a:r>
              <a:rPr lang="en-US" sz="2000" b="1" dirty="0">
                <a:solidFill>
                  <a:srgbClr val="7030A0"/>
                </a:solidFill>
                <a:latin typeface="+mn-lt"/>
                <a:cs typeface="+mn-cs"/>
              </a:rPr>
              <a:t>explaining how an author’s style leads to specific literary effects, and</a:t>
            </a:r>
          </a:p>
          <a:p>
            <a:pPr indent="-342900" fontAlgn="auto">
              <a:spcBef>
                <a:spcPts val="0"/>
              </a:spcBef>
              <a:spcAft>
                <a:spcPts val="0"/>
              </a:spcAft>
              <a:buFont typeface="Arial" pitchFamily="34" charset="0"/>
              <a:buChar char="•"/>
              <a:defRPr/>
            </a:pPr>
            <a:r>
              <a:rPr lang="en-US" sz="2000" b="1" dirty="0">
                <a:solidFill>
                  <a:srgbClr val="7030A0"/>
                </a:solidFill>
                <a:latin typeface="+mn-lt"/>
                <a:cs typeface="+mn-cs"/>
              </a:rPr>
              <a:t>determining the purpose of imagery and figurative language.</a:t>
            </a:r>
          </a:p>
          <a:p>
            <a:pPr indent="-342900" fontAlgn="auto">
              <a:spcBef>
                <a:spcPts val="0"/>
              </a:spcBef>
              <a:spcAft>
                <a:spcPts val="0"/>
              </a:spcAft>
              <a:buFont typeface="Arial" charset="0"/>
              <a:buNone/>
              <a:defRPr/>
            </a:pPr>
            <a:endParaRPr lang="en-US" sz="2000" b="1" dirty="0">
              <a:solidFill>
                <a:srgbClr val="0070C0"/>
              </a:solidFill>
              <a:latin typeface="+mn-lt"/>
              <a:cs typeface="+mn-cs"/>
            </a:endParaRPr>
          </a:p>
          <a:p>
            <a:pPr marL="342900" indent="-342900" fontAlgn="auto">
              <a:spcBef>
                <a:spcPct val="20000"/>
              </a:spcBef>
              <a:spcAft>
                <a:spcPts val="0"/>
              </a:spcAft>
              <a:buFont typeface="Arial" charset="0"/>
              <a:buNone/>
              <a:defRPr/>
            </a:pPr>
            <a:endParaRPr lang="en-US" sz="2000" b="1" dirty="0">
              <a:solidFill>
                <a:srgbClr val="0070C0"/>
              </a:solidFill>
              <a:latin typeface="+mn-lt"/>
              <a:cs typeface="+mn-cs"/>
            </a:endParaRPr>
          </a:p>
          <a:p>
            <a:pPr marL="342900" indent="-342900" fontAlgn="auto">
              <a:spcBef>
                <a:spcPct val="20000"/>
              </a:spcBef>
              <a:spcAft>
                <a:spcPts val="0"/>
              </a:spcAft>
              <a:buFont typeface="Arial" charset="0"/>
              <a:buNone/>
              <a:defRPr/>
            </a:pPr>
            <a:endParaRPr lang="en-US" sz="2000" b="1" dirty="0">
              <a:solidFill>
                <a:srgbClr val="002060"/>
              </a:solidFill>
              <a:latin typeface="+mn-lt"/>
              <a:cs typeface="+mn-cs"/>
            </a:endParaRPr>
          </a:p>
        </p:txBody>
      </p:sp>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514350" y="6445250"/>
            <a:ext cx="609600" cy="365125"/>
          </a:xfrm>
        </p:spPr>
        <p:txBody>
          <a:bodyPr/>
          <a:lstStyle/>
          <a:p>
            <a:pPr>
              <a:defRPr/>
            </a:pPr>
            <a:fld id="{5B4BE84C-95D7-41FC-9B09-8EA3793AB9DD}" type="slidenum">
              <a:rPr lang="en-US" smtClean="0"/>
              <a:pPr>
                <a:defRPr/>
              </a:pPr>
              <a:t>46</a:t>
            </a:fld>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33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12763" y="3124200"/>
            <a:ext cx="8382000" cy="15240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44036" name="Title 6"/>
          <p:cNvSpPr>
            <a:spLocks noGrp="1"/>
          </p:cNvSpPr>
          <p:nvPr>
            <p:ph type="title"/>
          </p:nvPr>
        </p:nvSpPr>
        <p:spPr>
          <a:xfrm>
            <a:off x="495300" y="381000"/>
            <a:ext cx="8153400" cy="990600"/>
          </a:xfrm>
        </p:spPr>
        <p:txBody>
          <a:bodyPr/>
          <a:lstStyle/>
          <a:p>
            <a:pPr eaLnBrk="1" hangingPunct="1"/>
            <a:r>
              <a:rPr lang="en-US" altLang="en-US" sz="2900" b="1" dirty="0">
                <a:solidFill>
                  <a:srgbClr val="110076"/>
                </a:solidFill>
              </a:rPr>
              <a:t>Suggested Practice for SOL 9.4 d</a:t>
            </a:r>
            <a:br>
              <a:rPr lang="en-US" sz="2900" b="1" dirty="0">
                <a:solidFill>
                  <a:srgbClr val="110076"/>
                </a:solidFill>
              </a:rPr>
            </a:br>
            <a:endParaRPr lang="en-US" altLang="en-US" sz="2900" b="1" dirty="0">
              <a:solidFill>
                <a:srgbClr val="110076"/>
              </a:solidFill>
            </a:endParaRPr>
          </a:p>
        </p:txBody>
      </p:sp>
      <p:sp>
        <p:nvSpPr>
          <p:cNvPr id="13" name="Content Placeholder 12"/>
          <p:cNvSpPr>
            <a:spLocks noGrp="1"/>
          </p:cNvSpPr>
          <p:nvPr>
            <p:ph idx="1"/>
          </p:nvPr>
        </p:nvSpPr>
        <p:spPr>
          <a:xfrm>
            <a:off x="495300" y="1143000"/>
            <a:ext cx="8648700" cy="838200"/>
          </a:xfrm>
        </p:spPr>
        <p:txBody>
          <a:bodyPr rtlCol="0">
            <a:normAutofit/>
          </a:body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analyzing the purpose of figurative language in fictional texts.</a:t>
            </a:r>
          </a:p>
          <a:p>
            <a:pPr marL="0" eaLnBrk="1" fontAlgn="auto" hangingPunct="1">
              <a:spcBef>
                <a:spcPts val="0"/>
              </a:spcBef>
              <a:spcAft>
                <a:spcPts val="0"/>
              </a:spcAft>
              <a:buFont typeface="Arial" charset="0"/>
              <a:buNone/>
              <a:defRPr/>
            </a:pPr>
            <a:endParaRPr lang="en-US" sz="2400" b="1" dirty="0">
              <a:solidFill>
                <a:srgbClr val="7030A0"/>
              </a:solidFill>
            </a:endParaRPr>
          </a:p>
          <a:p>
            <a:pPr eaLnBrk="1" fontAlgn="auto" hangingPunct="1">
              <a:spcAft>
                <a:spcPts val="0"/>
              </a:spcAft>
              <a:buFont typeface="Arial" charset="0"/>
              <a:buNone/>
              <a:defRPr/>
            </a:pPr>
            <a:endParaRPr lang="en-US" sz="2400" b="1" dirty="0">
              <a:solidFill>
                <a:srgbClr val="7030A0"/>
              </a:solidFill>
            </a:endParaRPr>
          </a:p>
          <a:p>
            <a:pPr eaLnBrk="1" fontAlgn="auto" hangingPunct="1">
              <a:spcAft>
                <a:spcPts val="0"/>
              </a:spcAft>
              <a:buFont typeface="Arial" charset="0"/>
              <a:buNone/>
              <a:defRPr/>
            </a:pPr>
            <a:endParaRPr lang="en-US" sz="1800" b="1" dirty="0">
              <a:solidFill>
                <a:srgbClr val="7030A0"/>
              </a:solidFill>
              <a:latin typeface="+mj-lt"/>
            </a:endParaRPr>
          </a:p>
        </p:txBody>
      </p:sp>
      <p:sp>
        <p:nvSpPr>
          <p:cNvPr id="4403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40"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43" name="TextBox 10"/>
          <p:cNvSpPr txBox="1">
            <a:spLocks noChangeArrowheads="1"/>
          </p:cNvSpPr>
          <p:nvPr/>
        </p:nvSpPr>
        <p:spPr bwMode="auto">
          <a:xfrm>
            <a:off x="533400" y="3140095"/>
            <a:ext cx="8382000" cy="1508105"/>
          </a:xfrm>
          <a:prstGeom prst="rect">
            <a:avLst/>
          </a:prstGeom>
          <a:noFill/>
          <a:ln w="9525">
            <a:noFill/>
            <a:miter lim="800000"/>
            <a:headEnd/>
            <a:tailEnd/>
          </a:ln>
        </p:spPr>
        <p:txBody>
          <a:bodyPr wrap="square">
            <a:spAutoFit/>
          </a:bodyPr>
          <a:lstStyle/>
          <a:p>
            <a:r>
              <a:rPr lang="en-US" sz="2300" b="1" dirty="0">
                <a:solidFill>
                  <a:prstClr val="black"/>
                </a:solidFill>
                <a:latin typeface="Calibri"/>
                <a:cs typeface="+mn-cs"/>
              </a:rPr>
              <a:t>For life is a kind of chess, in which we have often points to gain, and competitors or adversaries to contend with, and in which there is a vast variety of good and evil events that are in some degree the effects of prudence or the want of it. </a:t>
            </a:r>
            <a:endParaRPr lang="en-US" sz="2400" b="1" dirty="0">
              <a:latin typeface="Calibri" pitchFamily="34" charset="0"/>
            </a:endParaRPr>
          </a:p>
        </p:txBody>
      </p:sp>
      <p:sp>
        <p:nvSpPr>
          <p:cNvPr id="44045" name="TextBox 16"/>
          <p:cNvSpPr txBox="1">
            <a:spLocks noChangeArrowheads="1"/>
          </p:cNvSpPr>
          <p:nvPr/>
        </p:nvSpPr>
        <p:spPr bwMode="auto">
          <a:xfrm>
            <a:off x="533400" y="2285999"/>
            <a:ext cx="6248400" cy="461665"/>
          </a:xfrm>
          <a:prstGeom prst="rect">
            <a:avLst/>
          </a:prstGeom>
          <a:noFill/>
          <a:ln w="9525">
            <a:noFill/>
            <a:miter lim="800000"/>
            <a:headEnd/>
            <a:tailEnd/>
          </a:ln>
        </p:spPr>
        <p:txBody>
          <a:bodyPr wrap="square">
            <a:spAutoFit/>
          </a:bodyPr>
          <a:lstStyle/>
          <a:p>
            <a:r>
              <a:rPr lang="en-US" sz="2400" b="1" dirty="0">
                <a:latin typeface="Calibri" pitchFamily="34" charset="0"/>
              </a:rPr>
              <a:t>Read this sentence from “</a:t>
            </a:r>
            <a:r>
              <a:rPr lang="en-US" sz="2400" b="1" dirty="0">
                <a:latin typeface="Calibri" pitchFamily="34" charset="0"/>
                <a:hlinkClick r:id="rId5" action="ppaction://hlinksldjump"/>
              </a:rPr>
              <a:t>The Morals of Chess</a:t>
            </a:r>
            <a:r>
              <a:rPr lang="en-US" sz="2400" b="1" dirty="0">
                <a:latin typeface="Calibri" pitchFamily="34" charset="0"/>
              </a:rPr>
              <a:t>.”</a:t>
            </a:r>
          </a:p>
        </p:txBody>
      </p:sp>
      <p:sp>
        <p:nvSpPr>
          <p:cNvPr id="44047" name="TextBox 19"/>
          <p:cNvSpPr txBox="1">
            <a:spLocks noChangeArrowheads="1"/>
          </p:cNvSpPr>
          <p:nvPr/>
        </p:nvSpPr>
        <p:spPr bwMode="auto">
          <a:xfrm>
            <a:off x="4572000" y="6550025"/>
            <a:ext cx="2743200" cy="369888"/>
          </a:xfrm>
          <a:prstGeom prst="rect">
            <a:avLst/>
          </a:prstGeom>
          <a:noFill/>
          <a:ln w="9525">
            <a:noFill/>
            <a:miter lim="800000"/>
            <a:headEnd/>
            <a:tailEnd/>
          </a:ln>
        </p:spPr>
        <p:txBody>
          <a:bodyPr>
            <a:spAutoFit/>
          </a:bodyPr>
          <a:lstStyle/>
          <a:p>
            <a:pPr algn="ctr"/>
            <a:r>
              <a:rPr lang="en-US" b="1">
                <a:latin typeface="Calibri" pitchFamily="34" charset="0"/>
              </a:rPr>
              <a:t> (continued, next slide)</a:t>
            </a:r>
          </a:p>
        </p:txBody>
      </p:sp>
      <p:pic>
        <p:nvPicPr>
          <p:cNvPr id="440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47</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spd="slow" advTm="328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3200400"/>
            <a:ext cx="8001000" cy="609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4036" name="Title 6"/>
          <p:cNvSpPr>
            <a:spLocks noGrp="1"/>
          </p:cNvSpPr>
          <p:nvPr>
            <p:ph type="title"/>
          </p:nvPr>
        </p:nvSpPr>
        <p:spPr>
          <a:xfrm>
            <a:off x="495300" y="381000"/>
            <a:ext cx="8153400" cy="990600"/>
          </a:xfrm>
        </p:spPr>
        <p:txBody>
          <a:bodyPr/>
          <a:lstStyle/>
          <a:p>
            <a:pPr eaLnBrk="1" hangingPunct="1"/>
            <a:r>
              <a:rPr lang="en-US" altLang="en-US" sz="2900" b="1" dirty="0">
                <a:solidFill>
                  <a:srgbClr val="110076"/>
                </a:solidFill>
              </a:rPr>
              <a:t>Suggested Practice for SOL 9.4 d</a:t>
            </a:r>
            <a:br>
              <a:rPr lang="en-US" sz="2900" b="1" dirty="0">
                <a:solidFill>
                  <a:srgbClr val="110076"/>
                </a:solidFill>
              </a:rPr>
            </a:br>
            <a:endParaRPr lang="en-US" altLang="en-US" sz="2900" b="1" dirty="0">
              <a:solidFill>
                <a:srgbClr val="110076"/>
              </a:solidFill>
            </a:endParaRPr>
          </a:p>
        </p:txBody>
      </p:sp>
      <p:sp>
        <p:nvSpPr>
          <p:cNvPr id="4403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40"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440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2" name="TextBox 1"/>
          <p:cNvSpPr txBox="1"/>
          <p:nvPr/>
        </p:nvSpPr>
        <p:spPr>
          <a:xfrm>
            <a:off x="523875" y="2152650"/>
            <a:ext cx="7924800" cy="830997"/>
          </a:xfrm>
          <a:prstGeom prst="rect">
            <a:avLst/>
          </a:prstGeom>
          <a:noFill/>
        </p:spPr>
        <p:txBody>
          <a:bodyPr wrap="square" rtlCol="0">
            <a:spAutoFit/>
          </a:bodyPr>
          <a:lstStyle/>
          <a:p>
            <a:r>
              <a:rPr lang="en-US" sz="2400" b="1" dirty="0">
                <a:latin typeface="+mn-lt"/>
              </a:rPr>
              <a:t>The author includes this metaphor to show the reader –</a:t>
            </a:r>
          </a:p>
          <a:p>
            <a:endParaRPr lang="en-US" sz="2400" b="1" dirty="0">
              <a:latin typeface="+mn-lt"/>
            </a:endParaRPr>
          </a:p>
        </p:txBody>
      </p:sp>
      <p:sp>
        <p:nvSpPr>
          <p:cNvPr id="4" name="TextBox 3"/>
          <p:cNvSpPr txBox="1"/>
          <p:nvPr/>
        </p:nvSpPr>
        <p:spPr>
          <a:xfrm>
            <a:off x="762000" y="3200400"/>
            <a:ext cx="8077200" cy="2677656"/>
          </a:xfrm>
          <a:prstGeom prst="rect">
            <a:avLst/>
          </a:prstGeom>
          <a:noFill/>
        </p:spPr>
        <p:txBody>
          <a:bodyPr wrap="square" rtlCol="0">
            <a:spAutoFit/>
          </a:bodyPr>
          <a:lstStyle/>
          <a:p>
            <a:r>
              <a:rPr lang="en-US" sz="2400" b="1" dirty="0">
                <a:latin typeface="+mn-lt"/>
              </a:rPr>
              <a:t>how to associate the strategies of chess with advice for living</a:t>
            </a:r>
          </a:p>
          <a:p>
            <a:endParaRPr lang="en-US" sz="2400" b="1" dirty="0">
              <a:latin typeface="+mn-lt"/>
            </a:endParaRPr>
          </a:p>
          <a:p>
            <a:r>
              <a:rPr lang="en-US" sz="2400" b="1" dirty="0">
                <a:latin typeface="+mn-lt"/>
              </a:rPr>
              <a:t>that chess is influenced by many outside factors in life</a:t>
            </a:r>
          </a:p>
          <a:p>
            <a:endParaRPr lang="en-US" sz="2400" b="1" dirty="0">
              <a:latin typeface="+mn-lt"/>
            </a:endParaRPr>
          </a:p>
          <a:p>
            <a:r>
              <a:rPr lang="en-US" sz="2400" b="1" dirty="0">
                <a:latin typeface="+mn-lt"/>
              </a:rPr>
              <a:t>how playing chess will improve living conditions </a:t>
            </a:r>
          </a:p>
          <a:p>
            <a:endParaRPr lang="en-US" sz="2400" b="1" dirty="0">
              <a:latin typeface="+mn-lt"/>
            </a:endParaRPr>
          </a:p>
          <a:p>
            <a:r>
              <a:rPr lang="en-US" sz="2400" b="1" dirty="0">
                <a:latin typeface="+mn-lt"/>
              </a:rPr>
              <a:t>that there are interesting strategies to use for winning chess </a:t>
            </a:r>
          </a:p>
        </p:txBody>
      </p:sp>
      <p:sp>
        <p:nvSpPr>
          <p:cNvPr id="16" name="Content Placeholder 12"/>
          <p:cNvSpPr>
            <a:spLocks noGrp="1"/>
          </p:cNvSpPr>
          <p:nvPr>
            <p:ph idx="1"/>
          </p:nvPr>
        </p:nvSpPr>
        <p:spPr>
          <a:xfrm>
            <a:off x="523875" y="1066800"/>
            <a:ext cx="8648700" cy="838200"/>
          </a:xfrm>
        </p:spPr>
        <p:txBody>
          <a:bodyPr rtlCol="0">
            <a:normAutofit/>
          </a:body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analyzing the purpose of figurative language in fictional texts.</a:t>
            </a:r>
          </a:p>
          <a:p>
            <a:pPr marL="0" eaLnBrk="1" fontAlgn="auto" hangingPunct="1">
              <a:spcBef>
                <a:spcPts val="0"/>
              </a:spcBef>
              <a:spcAft>
                <a:spcPts val="0"/>
              </a:spcAft>
              <a:buFont typeface="Arial" charset="0"/>
              <a:buNone/>
              <a:defRPr/>
            </a:pPr>
            <a:endParaRPr lang="en-US" sz="2400" b="1" dirty="0">
              <a:solidFill>
                <a:srgbClr val="7030A0"/>
              </a:solidFill>
            </a:endParaRPr>
          </a:p>
          <a:p>
            <a:pPr eaLnBrk="1" fontAlgn="auto" hangingPunct="1">
              <a:spcAft>
                <a:spcPts val="0"/>
              </a:spcAft>
              <a:buFont typeface="Arial" charset="0"/>
              <a:buNone/>
              <a:defRPr/>
            </a:pPr>
            <a:endParaRPr lang="en-US" sz="2400" b="1" dirty="0">
              <a:solidFill>
                <a:srgbClr val="7030A0"/>
              </a:solidFill>
            </a:endParaRPr>
          </a:p>
          <a:p>
            <a:pPr eaLnBrk="1" fontAlgn="auto" hangingPunct="1">
              <a:spcAft>
                <a:spcPts val="0"/>
              </a:spcAft>
              <a:buFont typeface="Arial" charset="0"/>
              <a:buNone/>
              <a:defRPr/>
            </a:pPr>
            <a:endParaRPr lang="en-US" sz="1800" b="1" dirty="0">
              <a:solidFill>
                <a:srgbClr val="7030A0"/>
              </a:solidFill>
              <a:latin typeface="+mj-lt"/>
            </a:endParaRP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5B4BE84C-95D7-41FC-9B09-8EA3793AB9DD}" type="slidenum">
              <a:rPr lang="en-US" smtClean="0"/>
              <a:pPr>
                <a:defRPr/>
              </a:pPr>
              <a:t>48</a:t>
            </a:fld>
            <a:endParaRPr lang="en-US"/>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2551604"/>
      </p:ext>
    </p:extLst>
  </p:cSld>
  <p:clrMapOvr>
    <a:masterClrMapping/>
  </p:clrMapOvr>
  <p:transition spd="slow" advTm="414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38200" y="5105400"/>
            <a:ext cx="4114800" cy="533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Rectangle 11"/>
          <p:cNvSpPr/>
          <p:nvPr/>
        </p:nvSpPr>
        <p:spPr>
          <a:xfrm>
            <a:off x="609600" y="2774156"/>
            <a:ext cx="7924800" cy="5334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44036" name="Title 6"/>
          <p:cNvSpPr>
            <a:spLocks noGrp="1"/>
          </p:cNvSpPr>
          <p:nvPr>
            <p:ph type="title"/>
          </p:nvPr>
        </p:nvSpPr>
        <p:spPr>
          <a:xfrm>
            <a:off x="495300" y="152400"/>
            <a:ext cx="8153400" cy="990600"/>
          </a:xfrm>
        </p:spPr>
        <p:txBody>
          <a:bodyPr/>
          <a:lstStyle/>
          <a:p>
            <a:pPr eaLnBrk="1" hangingPunct="1"/>
            <a:r>
              <a:rPr lang="en-US" altLang="en-US" sz="2900" b="1" dirty="0">
                <a:solidFill>
                  <a:srgbClr val="110076"/>
                </a:solidFill>
              </a:rPr>
              <a:t>Suggested Practice for SOL 9.4 d</a:t>
            </a:r>
          </a:p>
        </p:txBody>
      </p:sp>
      <p:sp>
        <p:nvSpPr>
          <p:cNvPr id="4403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40"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43" name="TextBox 10"/>
          <p:cNvSpPr txBox="1">
            <a:spLocks noChangeArrowheads="1"/>
          </p:cNvSpPr>
          <p:nvPr/>
        </p:nvSpPr>
        <p:spPr bwMode="auto">
          <a:xfrm>
            <a:off x="609600" y="2821780"/>
            <a:ext cx="7924800" cy="461963"/>
          </a:xfrm>
          <a:prstGeom prst="rect">
            <a:avLst/>
          </a:prstGeom>
          <a:noFill/>
          <a:ln w="9525">
            <a:noFill/>
            <a:miter lim="800000"/>
            <a:headEnd/>
            <a:tailEnd/>
          </a:ln>
        </p:spPr>
        <p:txBody>
          <a:bodyPr>
            <a:spAutoFit/>
          </a:bodyPr>
          <a:lstStyle/>
          <a:p>
            <a:r>
              <a:rPr lang="en-US" sz="1600" b="1" dirty="0">
                <a:latin typeface="Calibri" pitchFamily="34" charset="0"/>
              </a:rPr>
              <a:t>10</a:t>
            </a:r>
            <a:r>
              <a:rPr lang="en-US" sz="2400" b="1" dirty="0">
                <a:latin typeface="Calibri" pitchFamily="34" charset="0"/>
              </a:rPr>
              <a:t>    I hear lake water lapping with low sounds by the shore;</a:t>
            </a:r>
          </a:p>
        </p:txBody>
      </p:sp>
      <p:sp>
        <p:nvSpPr>
          <p:cNvPr id="44044" name="TextBox 13"/>
          <p:cNvSpPr txBox="1">
            <a:spLocks noChangeArrowheads="1"/>
          </p:cNvSpPr>
          <p:nvPr/>
        </p:nvSpPr>
        <p:spPr bwMode="auto">
          <a:xfrm>
            <a:off x="561975" y="3419475"/>
            <a:ext cx="7772400" cy="461665"/>
          </a:xfrm>
          <a:prstGeom prst="rect">
            <a:avLst/>
          </a:prstGeom>
          <a:noFill/>
          <a:ln w="9525">
            <a:noFill/>
            <a:miter lim="800000"/>
            <a:headEnd/>
            <a:tailEnd/>
          </a:ln>
        </p:spPr>
        <p:txBody>
          <a:bodyPr wrap="square">
            <a:spAutoFit/>
          </a:bodyPr>
          <a:lstStyle/>
          <a:p>
            <a:r>
              <a:rPr lang="en-US" sz="2400" b="1" dirty="0">
                <a:latin typeface="Calibri" pitchFamily="34" charset="0"/>
              </a:rPr>
              <a:t>What does the alliteration in this line create?</a:t>
            </a:r>
          </a:p>
        </p:txBody>
      </p:sp>
      <p:sp>
        <p:nvSpPr>
          <p:cNvPr id="44045" name="TextBox 16"/>
          <p:cNvSpPr txBox="1">
            <a:spLocks noChangeArrowheads="1"/>
          </p:cNvSpPr>
          <p:nvPr/>
        </p:nvSpPr>
        <p:spPr bwMode="auto">
          <a:xfrm>
            <a:off x="533400" y="2047875"/>
            <a:ext cx="7086600" cy="461665"/>
          </a:xfrm>
          <a:prstGeom prst="rect">
            <a:avLst/>
          </a:prstGeom>
          <a:noFill/>
          <a:ln w="9525">
            <a:noFill/>
            <a:miter lim="800000"/>
            <a:headEnd/>
            <a:tailEnd/>
          </a:ln>
        </p:spPr>
        <p:txBody>
          <a:bodyPr wrap="square">
            <a:spAutoFit/>
          </a:bodyPr>
          <a:lstStyle/>
          <a:p>
            <a:r>
              <a:rPr lang="en-US" sz="2400" b="1" dirty="0">
                <a:latin typeface="Calibri" pitchFamily="34" charset="0"/>
              </a:rPr>
              <a:t>Read line 10 from “</a:t>
            </a:r>
            <a:r>
              <a:rPr lang="en-US" sz="2400" b="1" dirty="0">
                <a:latin typeface="Calibri" pitchFamily="34" charset="0"/>
                <a:hlinkClick r:id="rId6" action="ppaction://hlinksldjump"/>
              </a:rPr>
              <a:t>The Lake Isle at </a:t>
            </a:r>
            <a:r>
              <a:rPr lang="en-US" sz="2400" b="1" dirty="0" err="1">
                <a:latin typeface="Calibri" pitchFamily="34" charset="0"/>
                <a:hlinkClick r:id="rId6" action="ppaction://hlinksldjump"/>
              </a:rPr>
              <a:t>Innisfree</a:t>
            </a:r>
            <a:r>
              <a:rPr lang="en-US" sz="2400" b="1" dirty="0">
                <a:latin typeface="Calibri" pitchFamily="34" charset="0"/>
              </a:rPr>
              <a:t>.”</a:t>
            </a:r>
          </a:p>
        </p:txBody>
      </p:sp>
      <p:sp>
        <p:nvSpPr>
          <p:cNvPr id="44046" name="TextBox 17"/>
          <p:cNvSpPr txBox="1">
            <a:spLocks noChangeArrowheads="1"/>
          </p:cNvSpPr>
          <p:nvPr/>
        </p:nvSpPr>
        <p:spPr bwMode="auto">
          <a:xfrm>
            <a:off x="914400" y="3962400"/>
            <a:ext cx="7315200" cy="2246769"/>
          </a:xfrm>
          <a:prstGeom prst="rect">
            <a:avLst/>
          </a:prstGeom>
          <a:noFill/>
          <a:ln w="9525">
            <a:noFill/>
            <a:miter lim="800000"/>
            <a:headEnd/>
            <a:tailEnd/>
          </a:ln>
        </p:spPr>
        <p:txBody>
          <a:bodyPr>
            <a:spAutoFit/>
          </a:bodyPr>
          <a:lstStyle/>
          <a:p>
            <a:r>
              <a:rPr lang="en-US" sz="2000" b="1" dirty="0">
                <a:latin typeface="Calibri" pitchFamily="34" charset="0"/>
              </a:rPr>
              <a:t>A persistent external conflict</a:t>
            </a:r>
          </a:p>
          <a:p>
            <a:endParaRPr lang="en-US" sz="2000" b="1" dirty="0">
              <a:latin typeface="Calibri" pitchFamily="34" charset="0"/>
            </a:endParaRPr>
          </a:p>
          <a:p>
            <a:r>
              <a:rPr lang="en-US" sz="2000" b="1" dirty="0">
                <a:latin typeface="Calibri" pitchFamily="34" charset="0"/>
              </a:rPr>
              <a:t>An important recurring theme</a:t>
            </a:r>
          </a:p>
          <a:p>
            <a:endParaRPr lang="en-US" sz="2000" b="1" dirty="0">
              <a:latin typeface="Calibri" pitchFamily="34" charset="0"/>
            </a:endParaRPr>
          </a:p>
          <a:p>
            <a:r>
              <a:rPr lang="en-US" sz="2000" b="1" dirty="0">
                <a:latin typeface="Calibri" pitchFamily="34" charset="0"/>
              </a:rPr>
              <a:t>A deeper connection to the setting</a:t>
            </a:r>
          </a:p>
          <a:p>
            <a:endParaRPr lang="en-US" sz="2000" b="1" dirty="0">
              <a:latin typeface="Calibri" pitchFamily="34" charset="0"/>
            </a:endParaRPr>
          </a:p>
          <a:p>
            <a:r>
              <a:rPr lang="en-US" sz="2000" b="1" dirty="0">
                <a:latin typeface="Calibri" pitchFamily="34" charset="0"/>
              </a:rPr>
              <a:t>A more dynamic character</a:t>
            </a:r>
          </a:p>
        </p:txBody>
      </p:sp>
      <p:pic>
        <p:nvPicPr>
          <p:cNvPr id="440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886700" y="5943600"/>
            <a:ext cx="1008063" cy="685800"/>
          </a:xfrm>
          <a:prstGeom prst="rect">
            <a:avLst/>
          </a:prstGeom>
          <a:noFill/>
          <a:ln w="9525">
            <a:noFill/>
            <a:miter lim="800000"/>
            <a:headEnd/>
            <a:tailEnd/>
          </a:ln>
        </p:spPr>
      </p:pic>
      <p:sp>
        <p:nvSpPr>
          <p:cNvPr id="20" name="Content Placeholder 12"/>
          <p:cNvSpPr>
            <a:spLocks noGrp="1"/>
          </p:cNvSpPr>
          <p:nvPr>
            <p:ph idx="1"/>
          </p:nvPr>
        </p:nvSpPr>
        <p:spPr>
          <a:xfrm>
            <a:off x="476250" y="1066800"/>
            <a:ext cx="8648700" cy="838200"/>
          </a:xfrm>
        </p:spPr>
        <p:txBody>
          <a:bodyPr rtlCol="0">
            <a:normAutofit/>
          </a:body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using literary terms in describing and analyzing selections.</a:t>
            </a:r>
          </a:p>
          <a:p>
            <a:pPr marL="0" eaLnBrk="1" fontAlgn="auto" hangingPunct="1">
              <a:spcBef>
                <a:spcPts val="0"/>
              </a:spcBef>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400" b="1" dirty="0">
              <a:solidFill>
                <a:srgbClr val="7030A0"/>
              </a:solidFill>
            </a:endParaRPr>
          </a:p>
          <a:p>
            <a:pPr eaLnBrk="1" fontAlgn="auto" hangingPunct="1">
              <a:spcAft>
                <a:spcPts val="0"/>
              </a:spcAft>
              <a:buFont typeface="Arial" charset="0"/>
              <a:buNone/>
              <a:defRPr/>
            </a:pPr>
            <a:endParaRPr lang="en-US" sz="2400" b="1" dirty="0">
              <a:solidFill>
                <a:srgbClr val="7030A0"/>
              </a:solidFill>
            </a:endParaRPr>
          </a:p>
          <a:p>
            <a:pPr eaLnBrk="1" fontAlgn="auto" hangingPunct="1">
              <a:spcAft>
                <a:spcPts val="0"/>
              </a:spcAft>
              <a:buFont typeface="Arial" charset="0"/>
              <a:buNone/>
              <a:defRPr/>
            </a:pPr>
            <a:endParaRPr lang="en-US" sz="1800" b="1" dirty="0">
              <a:solidFill>
                <a:srgbClr val="7030A0"/>
              </a:solidFill>
              <a:latin typeface="+mj-lt"/>
            </a:endParaRP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49</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67254443"/>
      </p:ext>
    </p:extLst>
  </p:cSld>
  <p:clrMapOvr>
    <a:masterClrMapping/>
  </p:clrMapOvr>
  <p:transition spd="slow" advTm="241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a:xfrm>
            <a:off x="152400" y="304800"/>
            <a:ext cx="8839200" cy="457200"/>
          </a:xfrm>
        </p:spPr>
        <p:txBody>
          <a:bodyPr rtlCol="0">
            <a:normAutofit/>
          </a:bodyPr>
          <a:lstStyle/>
          <a:p>
            <a:pPr eaLnBrk="1" fontAlgn="auto" hangingPunct="1">
              <a:spcAft>
                <a:spcPts val="0"/>
              </a:spcAft>
              <a:defRPr/>
            </a:pPr>
            <a:r>
              <a:rPr lang="en-US" altLang="en-US" sz="1600" b="1" i="1" dirty="0">
                <a:solidFill>
                  <a:srgbClr val="7030A0"/>
                </a:solidFill>
              </a:rPr>
              <a:t>from</a:t>
            </a:r>
            <a:r>
              <a:rPr lang="en-US" altLang="en-US" sz="1600" b="1" dirty="0">
                <a:solidFill>
                  <a:srgbClr val="7030A0"/>
                </a:solidFill>
              </a:rPr>
              <a:t> “The Morals of Chess” </a:t>
            </a:r>
            <a:r>
              <a:rPr lang="en-US" altLang="en-US" sz="1200" b="1" dirty="0">
                <a:solidFill>
                  <a:srgbClr val="7030A0"/>
                </a:solidFill>
              </a:rPr>
              <a:t>by Benjamin Franklin (continued)</a:t>
            </a:r>
          </a:p>
        </p:txBody>
      </p:sp>
      <p:sp>
        <p:nvSpPr>
          <p:cNvPr id="6147" name="Content Placeholder 12"/>
          <p:cNvSpPr>
            <a:spLocks noGrp="1"/>
          </p:cNvSpPr>
          <p:nvPr>
            <p:ph idx="1"/>
          </p:nvPr>
        </p:nvSpPr>
        <p:spPr>
          <a:xfrm>
            <a:off x="304800" y="914400"/>
            <a:ext cx="8534400" cy="5638800"/>
          </a:xfrm>
        </p:spPr>
        <p:txBody>
          <a:bodyPr/>
          <a:lstStyle/>
          <a:p>
            <a:pPr marL="171450" indent="-514350" eaLnBrk="1" hangingPunct="1">
              <a:spcBef>
                <a:spcPct val="0"/>
              </a:spcBef>
              <a:buFont typeface="Arial" charset="0"/>
              <a:buNone/>
            </a:pPr>
            <a:r>
              <a:rPr lang="en-US" sz="2300" b="1" i="1"/>
              <a:t>  </a:t>
            </a:r>
            <a:endParaRPr lang="en-US" sz="2300" b="1">
              <a:solidFill>
                <a:srgbClr val="0070C0"/>
              </a:solidFill>
            </a:endParaRPr>
          </a:p>
        </p:txBody>
      </p:sp>
      <p:sp>
        <p:nvSpPr>
          <p:cNvPr id="614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614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6150"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6151"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615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6155" name="TextBox 11"/>
          <p:cNvSpPr txBox="1">
            <a:spLocks noChangeArrowheads="1"/>
          </p:cNvSpPr>
          <p:nvPr/>
        </p:nvSpPr>
        <p:spPr bwMode="auto">
          <a:xfrm>
            <a:off x="3200400" y="64444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 (continued, next slide)</a:t>
            </a:r>
          </a:p>
        </p:txBody>
      </p:sp>
      <p:sp>
        <p:nvSpPr>
          <p:cNvPr id="6156" name="TextBox 13"/>
          <p:cNvSpPr txBox="1">
            <a:spLocks noChangeArrowheads="1"/>
          </p:cNvSpPr>
          <p:nvPr/>
        </p:nvSpPr>
        <p:spPr bwMode="auto">
          <a:xfrm>
            <a:off x="533400" y="904875"/>
            <a:ext cx="8534400" cy="5048250"/>
          </a:xfrm>
          <a:prstGeom prst="rect">
            <a:avLst/>
          </a:prstGeom>
          <a:noFill/>
          <a:ln w="9525">
            <a:noFill/>
            <a:miter lim="800000"/>
            <a:headEnd/>
            <a:tailEnd/>
          </a:ln>
        </p:spPr>
        <p:txBody>
          <a:bodyPr>
            <a:spAutoFit/>
          </a:bodyPr>
          <a:lstStyle/>
          <a:p>
            <a:r>
              <a:rPr lang="en-US" sz="2300" b="1" i="1" dirty="0">
                <a:latin typeface="Calibri" pitchFamily="34" charset="0"/>
              </a:rPr>
              <a:t>I.     </a:t>
            </a:r>
            <a:r>
              <a:rPr lang="en-US" sz="2300" b="1" i="1" dirty="0">
                <a:latin typeface="Calibri" pitchFamily="34" charset="0"/>
                <a:hlinkClick r:id="rId7" action="ppaction://hlinksldjump"/>
              </a:rPr>
              <a:t>Foresight</a:t>
            </a:r>
            <a:r>
              <a:rPr lang="en-US" sz="2300" b="1" dirty="0">
                <a:latin typeface="Calibri" pitchFamily="34" charset="0"/>
              </a:rPr>
              <a:t>, which looks a little into futurity and considers the consequences that may attend an action; for it is continually occurring to the player: “If I move this piece, what will be the advantage of my new situation? What use can my adversary make of it to annoy me? What other moves can I make to support it and to defend myself from his attacks?”</a:t>
            </a:r>
          </a:p>
          <a:p>
            <a:endParaRPr lang="en-US" sz="2300" b="1" dirty="0">
              <a:latin typeface="Calibri" pitchFamily="34" charset="0"/>
            </a:endParaRPr>
          </a:p>
          <a:p>
            <a:r>
              <a:rPr lang="en-US" sz="2300" b="1" i="1" dirty="0">
                <a:latin typeface="Calibri" pitchFamily="34" charset="0"/>
              </a:rPr>
              <a:t>II.    </a:t>
            </a:r>
            <a:r>
              <a:rPr lang="en-US" sz="2300" b="1" i="1" dirty="0">
                <a:latin typeface="Calibri" pitchFamily="34" charset="0"/>
                <a:hlinkClick r:id="rId8" action="ppaction://hlinksldjump"/>
              </a:rPr>
              <a:t> Circumspection</a:t>
            </a:r>
            <a:r>
              <a:rPr lang="en-US" sz="2300" b="1" dirty="0">
                <a:latin typeface="Calibri" pitchFamily="34" charset="0"/>
              </a:rPr>
              <a:t>, which surveys the whole chessboard, or scene of action; the relations of the several pieces and situations, the dangers they are respectively exposed to, the several possibilities of their aiding each other, the probabilities that the adversary may make this or that move, and attack this or the other piece, and what different means can be used to avoid his stroke, or turn its consequences against him.</a:t>
            </a: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pPr>
              <a:defRPr/>
            </a:pPr>
            <a:fld id="{5B4BE84C-95D7-41FC-9B09-8EA3793AB9DD}" type="slidenum">
              <a:rPr lang="en-US" smtClean="0"/>
              <a:pPr>
                <a:defRPr/>
              </a:pPr>
              <a:t>5</a:t>
            </a:fld>
            <a:endParaRPr lang="en-US"/>
          </a:p>
        </p:txBody>
      </p:sp>
    </p:spTree>
    <p:custDataLst>
      <p:tags r:id="rId1"/>
    </p:custDataLst>
  </p:cSld>
  <p:clrMapOvr>
    <a:masterClrMapping/>
  </p:clrMapOvr>
  <p:transition spd="slow" advTm="343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6275" y="2895600"/>
            <a:ext cx="8077200" cy="24384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44036" name="Title 6"/>
          <p:cNvSpPr>
            <a:spLocks noGrp="1"/>
          </p:cNvSpPr>
          <p:nvPr>
            <p:ph type="title"/>
          </p:nvPr>
        </p:nvSpPr>
        <p:spPr>
          <a:xfrm>
            <a:off x="495300" y="381000"/>
            <a:ext cx="8153400" cy="990600"/>
          </a:xfrm>
        </p:spPr>
        <p:txBody>
          <a:bodyPr/>
          <a:lstStyle/>
          <a:p>
            <a:pPr eaLnBrk="1" hangingPunct="1"/>
            <a:r>
              <a:rPr lang="en-US" altLang="en-US" sz="2900" b="1" dirty="0">
                <a:solidFill>
                  <a:srgbClr val="110076"/>
                </a:solidFill>
              </a:rPr>
              <a:t>Suggested Practice for SOL 9.4 d</a:t>
            </a:r>
            <a:br>
              <a:rPr lang="en-US" sz="2900" b="1" dirty="0">
                <a:solidFill>
                  <a:srgbClr val="110076"/>
                </a:solidFill>
              </a:rPr>
            </a:br>
            <a:endParaRPr lang="en-US" altLang="en-US" sz="2900" b="1" dirty="0">
              <a:solidFill>
                <a:srgbClr val="110076"/>
              </a:solidFill>
            </a:endParaRPr>
          </a:p>
        </p:txBody>
      </p:sp>
      <p:sp>
        <p:nvSpPr>
          <p:cNvPr id="13" name="Content Placeholder 12"/>
          <p:cNvSpPr>
            <a:spLocks noGrp="1"/>
          </p:cNvSpPr>
          <p:nvPr>
            <p:ph idx="1"/>
          </p:nvPr>
        </p:nvSpPr>
        <p:spPr>
          <a:xfrm>
            <a:off x="495300" y="1219200"/>
            <a:ext cx="8648700" cy="838200"/>
          </a:xfrm>
        </p:spPr>
        <p:txBody>
          <a:bodyPr rtlCol="0">
            <a:normAutofit/>
          </a:body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analyzing the purpose of figurative language in fictional texts.</a:t>
            </a:r>
          </a:p>
        </p:txBody>
      </p:sp>
      <p:sp>
        <p:nvSpPr>
          <p:cNvPr id="4403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40"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43" name="TextBox 10"/>
          <p:cNvSpPr txBox="1">
            <a:spLocks noChangeArrowheads="1"/>
          </p:cNvSpPr>
          <p:nvPr/>
        </p:nvSpPr>
        <p:spPr bwMode="auto">
          <a:xfrm>
            <a:off x="752475" y="2971800"/>
            <a:ext cx="7848600" cy="2286000"/>
          </a:xfrm>
          <a:prstGeom prst="rect">
            <a:avLst/>
          </a:prstGeom>
          <a:noFill/>
          <a:ln w="9525">
            <a:noFill/>
            <a:miter lim="800000"/>
            <a:headEnd/>
            <a:tailEnd/>
          </a:ln>
        </p:spPr>
        <p:txBody>
          <a:bodyPr wrap="square">
            <a:spAutoFit/>
          </a:bodyPr>
          <a:lstStyle/>
          <a:p>
            <a:r>
              <a:rPr lang="en-US" sz="2400" b="1" dirty="0">
                <a:solidFill>
                  <a:prstClr val="black"/>
                </a:solidFill>
                <a:latin typeface="Calibri"/>
                <a:cs typeface="+mn-cs"/>
              </a:rPr>
              <a:t>Some of my pleasantest hours were during the long rain-storms in the spring or fall, which confined me to the house for the afternoon as well as the forenoon, soothed by their ceaseless roar and pelting; </a:t>
            </a:r>
            <a:r>
              <a:rPr lang="en-US" sz="2400" b="1" dirty="0">
                <a:latin typeface="Calibri"/>
                <a:cs typeface="+mn-cs"/>
              </a:rPr>
              <a:t>when an early twilight ushered in a long evening in which many thoughts had time to take root and unfold themselves.</a:t>
            </a:r>
            <a:endParaRPr lang="en-US" sz="2400" b="1" dirty="0">
              <a:latin typeface="Calibri" pitchFamily="34" charset="0"/>
            </a:endParaRPr>
          </a:p>
        </p:txBody>
      </p:sp>
      <p:sp>
        <p:nvSpPr>
          <p:cNvPr id="44045" name="TextBox 16"/>
          <p:cNvSpPr txBox="1">
            <a:spLocks noChangeArrowheads="1"/>
          </p:cNvSpPr>
          <p:nvPr/>
        </p:nvSpPr>
        <p:spPr bwMode="auto">
          <a:xfrm>
            <a:off x="476250" y="2133601"/>
            <a:ext cx="8077200" cy="461665"/>
          </a:xfrm>
          <a:prstGeom prst="rect">
            <a:avLst/>
          </a:prstGeom>
          <a:noFill/>
          <a:ln w="9525">
            <a:noFill/>
            <a:miter lim="800000"/>
            <a:headEnd/>
            <a:tailEnd/>
          </a:ln>
        </p:spPr>
        <p:txBody>
          <a:bodyPr wrap="square">
            <a:spAutoFit/>
          </a:bodyPr>
          <a:lstStyle/>
          <a:p>
            <a:r>
              <a:rPr lang="en-US" sz="2400" b="1" dirty="0">
                <a:latin typeface="Calibri" pitchFamily="34" charset="0"/>
              </a:rPr>
              <a:t>Read this sentence from “</a:t>
            </a:r>
            <a:r>
              <a:rPr lang="en-US" sz="2400" b="1" dirty="0">
                <a:latin typeface="Calibri" pitchFamily="34" charset="0"/>
                <a:hlinkClick r:id="rId6" action="ppaction://hlinksldjump"/>
              </a:rPr>
              <a:t>Walden: (Or Life in the Woods)</a:t>
            </a:r>
            <a:r>
              <a:rPr lang="en-US" sz="2400" b="1" dirty="0">
                <a:latin typeface="Calibri" pitchFamily="34" charset="0"/>
              </a:rPr>
              <a:t>.”</a:t>
            </a:r>
          </a:p>
        </p:txBody>
      </p:sp>
      <p:pic>
        <p:nvPicPr>
          <p:cNvPr id="440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886700" y="5943600"/>
            <a:ext cx="1008063" cy="685800"/>
          </a:xfrm>
          <a:prstGeom prst="rect">
            <a:avLst/>
          </a:prstGeom>
          <a:noFill/>
          <a:ln w="9525">
            <a:noFill/>
            <a:miter lim="800000"/>
            <a:headEnd/>
            <a:tailEnd/>
          </a:ln>
        </p:spPr>
      </p:pic>
      <p:sp>
        <p:nvSpPr>
          <p:cNvPr id="2" name="TextBox 1"/>
          <p:cNvSpPr txBox="1"/>
          <p:nvPr/>
        </p:nvSpPr>
        <p:spPr>
          <a:xfrm>
            <a:off x="609600" y="5486400"/>
            <a:ext cx="7924800" cy="461665"/>
          </a:xfrm>
          <a:prstGeom prst="rect">
            <a:avLst/>
          </a:prstGeom>
          <a:noFill/>
        </p:spPr>
        <p:txBody>
          <a:bodyPr wrap="square" rtlCol="0">
            <a:spAutoFit/>
          </a:bodyPr>
          <a:lstStyle/>
          <a:p>
            <a:r>
              <a:rPr lang="en-US" sz="2400" b="1" dirty="0">
                <a:latin typeface="+mn-lt"/>
              </a:rPr>
              <a:t>Select the examples of personification.</a:t>
            </a:r>
          </a:p>
        </p:txBody>
      </p:sp>
      <p:cxnSp>
        <p:nvCxnSpPr>
          <p:cNvPr id="16" name="Straight Connector 15"/>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2475" y="4057471"/>
            <a:ext cx="7924800" cy="1200329"/>
          </a:xfrm>
          <a:prstGeom prst="rect">
            <a:avLst/>
          </a:prstGeom>
          <a:noFill/>
        </p:spPr>
        <p:txBody>
          <a:bodyPr wrap="square" rtlCol="0">
            <a:spAutoFit/>
          </a:bodyPr>
          <a:lstStyle/>
          <a:p>
            <a:r>
              <a:rPr lang="en-US" sz="2400" b="1" dirty="0">
                <a:solidFill>
                  <a:srgbClr val="FF0000"/>
                </a:solidFill>
                <a:latin typeface="Calibri"/>
              </a:rPr>
              <a:t>				        an early twilight ushered in a long evening</a:t>
            </a:r>
          </a:p>
          <a:p>
            <a:endParaRPr lang="en-US" sz="2400" dirty="0">
              <a:solidFill>
                <a:srgbClr val="FF0000"/>
              </a:solidFill>
            </a:endParaRPr>
          </a:p>
        </p:txBody>
      </p:sp>
      <p:sp>
        <p:nvSpPr>
          <p:cNvPr id="19" name="TextBox 18"/>
          <p:cNvSpPr txBox="1"/>
          <p:nvPr/>
        </p:nvSpPr>
        <p:spPr>
          <a:xfrm>
            <a:off x="685800" y="4429125"/>
            <a:ext cx="8077200" cy="830997"/>
          </a:xfrm>
          <a:prstGeom prst="rect">
            <a:avLst/>
          </a:prstGeom>
          <a:noFill/>
        </p:spPr>
        <p:txBody>
          <a:bodyPr wrap="square" rtlCol="0">
            <a:spAutoFit/>
          </a:bodyPr>
          <a:lstStyle/>
          <a:p>
            <a:r>
              <a:rPr lang="en-US" sz="2400" b="1" dirty="0">
                <a:solidFill>
                  <a:srgbClr val="FF0000"/>
                </a:solidFill>
                <a:latin typeface="Calibri"/>
              </a:rPr>
              <a:t>				   thoughts had time to take </a:t>
            </a:r>
          </a:p>
          <a:p>
            <a:r>
              <a:rPr lang="en-US" sz="2400" b="1" dirty="0">
                <a:solidFill>
                  <a:srgbClr val="FF0000"/>
                </a:solidFill>
                <a:latin typeface="Calibri"/>
              </a:rPr>
              <a:t> root and unfold themselves</a:t>
            </a:r>
            <a:endParaRPr lang="en-US" sz="2400" dirty="0">
              <a:solidFill>
                <a:srgbClr val="FF0000"/>
              </a:solidFill>
            </a:endParaRPr>
          </a:p>
        </p:txBody>
      </p:sp>
      <p:sp>
        <p:nvSpPr>
          <p:cNvPr id="3" name="Slide Number Placeholder 2"/>
          <p:cNvSpPr>
            <a:spLocks noGrp="1"/>
          </p:cNvSpPr>
          <p:nvPr>
            <p:ph type="sldNum" sz="quarter" idx="12"/>
          </p:nvPr>
        </p:nvSpPr>
        <p:spPr/>
        <p:txBody>
          <a:bodyPr/>
          <a:lstStyle/>
          <a:p>
            <a:pPr>
              <a:defRPr/>
            </a:pPr>
            <a:fld id="{5B4BE84C-95D7-41FC-9B09-8EA3793AB9DD}" type="slidenum">
              <a:rPr lang="en-US" smtClean="0"/>
              <a:pPr>
                <a:defRPr/>
              </a:pPr>
              <a:t>50</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193732963"/>
      </p:ext>
    </p:extLst>
  </p:cSld>
  <p:clrMapOvr>
    <a:masterClrMapping/>
  </p:clrMapOvr>
  <p:transition spd="slow" advTm="333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18"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6"/>
          <p:cNvSpPr>
            <a:spLocks noGrp="1"/>
          </p:cNvSpPr>
          <p:nvPr>
            <p:ph type="title"/>
          </p:nvPr>
        </p:nvSpPr>
        <p:spPr>
          <a:xfrm>
            <a:off x="495300" y="381000"/>
            <a:ext cx="8153400" cy="990600"/>
          </a:xfrm>
        </p:spPr>
        <p:txBody>
          <a:bodyPr/>
          <a:lstStyle/>
          <a:p>
            <a:pPr eaLnBrk="1" hangingPunct="1"/>
            <a:r>
              <a:rPr lang="en-US" altLang="en-US" sz="2900" b="1" dirty="0">
                <a:solidFill>
                  <a:srgbClr val="110076"/>
                </a:solidFill>
              </a:rPr>
              <a:t>Suggested Practice for SOL 9.4 d</a:t>
            </a:r>
            <a:br>
              <a:rPr lang="en-US" sz="2900" b="1" dirty="0">
                <a:solidFill>
                  <a:srgbClr val="110076"/>
                </a:solidFill>
              </a:rPr>
            </a:br>
            <a:endParaRPr lang="en-US" altLang="en-US" sz="2900" b="1" dirty="0">
              <a:solidFill>
                <a:srgbClr val="110076"/>
              </a:solidFill>
            </a:endParaRPr>
          </a:p>
        </p:txBody>
      </p:sp>
      <p:sp>
        <p:nvSpPr>
          <p:cNvPr id="13" name="Content Placeholder 12"/>
          <p:cNvSpPr>
            <a:spLocks noGrp="1"/>
          </p:cNvSpPr>
          <p:nvPr>
            <p:ph idx="1"/>
          </p:nvPr>
        </p:nvSpPr>
        <p:spPr>
          <a:xfrm>
            <a:off x="495300" y="1066800"/>
            <a:ext cx="8648700" cy="838200"/>
          </a:xfrm>
        </p:spPr>
        <p:txBody>
          <a:bodyPr rtlCol="0">
            <a:normAutofit/>
          </a:body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analyzing the purpose of figurative language in fictional texts.</a:t>
            </a:r>
          </a:p>
        </p:txBody>
      </p:sp>
      <p:sp>
        <p:nvSpPr>
          <p:cNvPr id="4403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40"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45" name="TextBox 16"/>
          <p:cNvSpPr txBox="1">
            <a:spLocks noChangeArrowheads="1"/>
          </p:cNvSpPr>
          <p:nvPr/>
        </p:nvSpPr>
        <p:spPr bwMode="auto">
          <a:xfrm>
            <a:off x="523875" y="2143125"/>
            <a:ext cx="7391400" cy="830997"/>
          </a:xfrm>
          <a:prstGeom prst="rect">
            <a:avLst/>
          </a:prstGeom>
          <a:noFill/>
          <a:ln w="9525">
            <a:noFill/>
            <a:miter lim="800000"/>
            <a:headEnd/>
            <a:tailEnd/>
          </a:ln>
        </p:spPr>
        <p:txBody>
          <a:bodyPr wrap="square">
            <a:spAutoFit/>
          </a:bodyPr>
          <a:lstStyle/>
          <a:p>
            <a:r>
              <a:rPr lang="en-US" sz="2400" b="1" dirty="0">
                <a:latin typeface="Calibri" pitchFamily="34" charset="0"/>
              </a:rPr>
              <a:t>Based on both selections, the author and poet each use sensory language in order to—</a:t>
            </a:r>
          </a:p>
        </p:txBody>
      </p:sp>
      <p:pic>
        <p:nvPicPr>
          <p:cNvPr id="440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4" name="Rectangle 3"/>
          <p:cNvSpPr/>
          <p:nvPr/>
        </p:nvSpPr>
        <p:spPr>
          <a:xfrm>
            <a:off x="838200" y="3810000"/>
            <a:ext cx="5867400" cy="533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990600" y="3185279"/>
            <a:ext cx="7010400" cy="3139321"/>
          </a:xfrm>
          <a:prstGeom prst="rect">
            <a:avLst/>
          </a:prstGeom>
          <a:noFill/>
        </p:spPr>
        <p:txBody>
          <a:bodyPr wrap="square" rtlCol="0">
            <a:spAutoFit/>
          </a:bodyPr>
          <a:lstStyle/>
          <a:p>
            <a:r>
              <a:rPr lang="en-US" sz="2200" b="1" dirty="0">
                <a:latin typeface="+mn-lt"/>
              </a:rPr>
              <a:t>compare several natural and urban conflicts</a:t>
            </a:r>
          </a:p>
          <a:p>
            <a:endParaRPr lang="en-US" sz="2200" b="1" dirty="0">
              <a:latin typeface="+mn-lt"/>
            </a:endParaRPr>
          </a:p>
          <a:p>
            <a:r>
              <a:rPr lang="en-US" sz="2200" b="1" dirty="0">
                <a:latin typeface="+mn-lt"/>
              </a:rPr>
              <a:t>emphasize a theme of nature as a sanctuary</a:t>
            </a:r>
          </a:p>
          <a:p>
            <a:endParaRPr lang="en-US" sz="2200" b="1" dirty="0">
              <a:latin typeface="+mn-lt"/>
            </a:endParaRPr>
          </a:p>
          <a:p>
            <a:r>
              <a:rPr lang="en-US" sz="2200" b="1" dirty="0">
                <a:latin typeface="+mn-lt"/>
              </a:rPr>
              <a:t>encourage a connection between what is real and what is imagined</a:t>
            </a:r>
          </a:p>
          <a:p>
            <a:endParaRPr lang="en-US" sz="2200" b="1" dirty="0">
              <a:latin typeface="+mn-lt"/>
            </a:endParaRPr>
          </a:p>
          <a:p>
            <a:r>
              <a:rPr lang="en-US" sz="2200" b="1" dirty="0">
                <a:latin typeface="+mn-lt"/>
              </a:rPr>
              <a:t>contrast several points of view regarding the importance of solitude</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51</a:t>
            </a:fld>
            <a:endParaRPr lang="en-US"/>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650092294"/>
      </p:ext>
    </p:extLst>
  </p:cSld>
  <p:clrMapOvr>
    <a:masterClrMapping/>
  </p:clrMapOvr>
  <p:transition spd="slow" advTm="419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0" y="2819400"/>
            <a:ext cx="8382000" cy="24384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44036" name="Title 6"/>
          <p:cNvSpPr>
            <a:spLocks noGrp="1"/>
          </p:cNvSpPr>
          <p:nvPr>
            <p:ph type="title"/>
          </p:nvPr>
        </p:nvSpPr>
        <p:spPr>
          <a:xfrm>
            <a:off x="495300" y="381000"/>
            <a:ext cx="8153400" cy="990600"/>
          </a:xfrm>
        </p:spPr>
        <p:txBody>
          <a:bodyPr/>
          <a:lstStyle/>
          <a:p>
            <a:pPr eaLnBrk="1" hangingPunct="1"/>
            <a:r>
              <a:rPr lang="en-US" altLang="en-US" sz="2900" b="1" dirty="0">
                <a:solidFill>
                  <a:srgbClr val="110076"/>
                </a:solidFill>
              </a:rPr>
              <a:t>Suggested Practice for SOL 9.4 e</a:t>
            </a:r>
            <a:br>
              <a:rPr lang="en-US" sz="2900" b="1" dirty="0">
                <a:solidFill>
                  <a:srgbClr val="110076"/>
                </a:solidFill>
              </a:rPr>
            </a:br>
            <a:endParaRPr lang="en-US" altLang="en-US" sz="2900" b="1" dirty="0">
              <a:solidFill>
                <a:srgbClr val="110076"/>
              </a:solidFill>
            </a:endParaRPr>
          </a:p>
        </p:txBody>
      </p:sp>
      <p:sp>
        <p:nvSpPr>
          <p:cNvPr id="13" name="Content Placeholder 12"/>
          <p:cNvSpPr>
            <a:spLocks noGrp="1"/>
          </p:cNvSpPr>
          <p:nvPr>
            <p:ph idx="1"/>
          </p:nvPr>
        </p:nvSpPr>
        <p:spPr>
          <a:xfrm>
            <a:off x="495300" y="1066800"/>
            <a:ext cx="8648700" cy="838200"/>
          </a:xfrm>
        </p:spPr>
        <p:txBody>
          <a:bodyPr rtlCol="0">
            <a:normAutofit/>
          </a:bodyPr>
          <a:lstStyle/>
          <a:p>
            <a:pPr marL="0" eaLnBrk="1" fontAlgn="auto" hangingPunct="1">
              <a:spcBef>
                <a:spcPts val="0"/>
              </a:spcBef>
              <a:spcAft>
                <a:spcPts val="0"/>
              </a:spcAft>
              <a:buNone/>
              <a:defRPr/>
            </a:pPr>
            <a:r>
              <a:rPr lang="en-US" sz="2400" b="1" dirty="0">
                <a:solidFill>
                  <a:srgbClr val="7030A0"/>
                </a:solidFill>
              </a:rPr>
              <a:t>Students need additional practice explaining the relationships between and among elements of literature. </a:t>
            </a:r>
          </a:p>
          <a:p>
            <a:pPr eaLnBrk="1" fontAlgn="auto" hangingPunct="1">
              <a:spcAft>
                <a:spcPts val="0"/>
              </a:spcAft>
              <a:buFont typeface="Arial" charset="0"/>
              <a:buNone/>
              <a:defRPr/>
            </a:pPr>
            <a:endParaRPr lang="en-US" sz="2400" dirty="0">
              <a:solidFill>
                <a:srgbClr val="7030A0"/>
              </a:solidFill>
            </a:endParaRPr>
          </a:p>
          <a:p>
            <a:pPr eaLnBrk="1" fontAlgn="auto" hangingPunct="1">
              <a:spcAft>
                <a:spcPts val="0"/>
              </a:spcAft>
              <a:buFont typeface="Arial" charset="0"/>
              <a:buNone/>
              <a:defRPr/>
            </a:pPr>
            <a:endParaRPr lang="en-US" sz="1800" b="1" dirty="0">
              <a:solidFill>
                <a:srgbClr val="7030A0"/>
              </a:solidFill>
              <a:latin typeface="+mj-lt"/>
            </a:endParaRPr>
          </a:p>
        </p:txBody>
      </p:sp>
      <p:sp>
        <p:nvSpPr>
          <p:cNvPr id="4403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40"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4043" name="TextBox 10"/>
          <p:cNvSpPr txBox="1">
            <a:spLocks noChangeArrowheads="1"/>
          </p:cNvSpPr>
          <p:nvPr/>
        </p:nvSpPr>
        <p:spPr bwMode="auto">
          <a:xfrm>
            <a:off x="609600" y="2895600"/>
            <a:ext cx="8382000" cy="2246769"/>
          </a:xfrm>
          <a:prstGeom prst="rect">
            <a:avLst/>
          </a:prstGeom>
          <a:noFill/>
          <a:ln w="9525">
            <a:noFill/>
            <a:miter lim="800000"/>
            <a:headEnd/>
            <a:tailEnd/>
          </a:ln>
        </p:spPr>
        <p:txBody>
          <a:bodyPr wrap="square">
            <a:spAutoFit/>
          </a:bodyPr>
          <a:lstStyle/>
          <a:p>
            <a:r>
              <a:rPr lang="en-US" sz="2000" b="1" dirty="0">
                <a:latin typeface="Calibri" pitchFamily="34" charset="0"/>
              </a:rPr>
              <a:t>In one heavy thunder-shower the lightning struck a large pitch pine across the pond, making a very conspicuous and perfectly regular spiral groove from top to bottom, an inch or more deep, and four or five inches wide, as you would groove a walking-stick. I passed it again the other day, and was  struck with awe on looking up and  beholding that mark, now more distinct than ever, where a terrific and resistless bolt came down out of the harmless sky eight years ago. </a:t>
            </a:r>
            <a:endParaRPr lang="en-US" sz="2400" b="1" dirty="0">
              <a:latin typeface="Calibri" pitchFamily="34" charset="0"/>
            </a:endParaRPr>
          </a:p>
        </p:txBody>
      </p:sp>
      <p:sp>
        <p:nvSpPr>
          <p:cNvPr id="44045" name="TextBox 16"/>
          <p:cNvSpPr txBox="1">
            <a:spLocks noChangeArrowheads="1"/>
          </p:cNvSpPr>
          <p:nvPr/>
        </p:nvSpPr>
        <p:spPr bwMode="auto">
          <a:xfrm>
            <a:off x="466725" y="2209798"/>
            <a:ext cx="8229600" cy="461665"/>
          </a:xfrm>
          <a:prstGeom prst="rect">
            <a:avLst/>
          </a:prstGeom>
          <a:noFill/>
          <a:ln w="9525">
            <a:noFill/>
            <a:miter lim="800000"/>
            <a:headEnd/>
            <a:tailEnd/>
          </a:ln>
        </p:spPr>
        <p:txBody>
          <a:bodyPr wrap="square">
            <a:spAutoFit/>
          </a:bodyPr>
          <a:lstStyle/>
          <a:p>
            <a:r>
              <a:rPr lang="en-US" sz="2400" b="1" dirty="0">
                <a:latin typeface="Calibri" pitchFamily="34" charset="0"/>
              </a:rPr>
              <a:t>Read these sentences from “</a:t>
            </a:r>
            <a:r>
              <a:rPr lang="en-US" sz="2400" b="1" dirty="0">
                <a:latin typeface="Calibri" pitchFamily="34" charset="0"/>
                <a:hlinkClick r:id="rId6" action="ppaction://hlinksldjump"/>
              </a:rPr>
              <a:t>Walden: (Or Life in the Woods)</a:t>
            </a:r>
            <a:r>
              <a:rPr lang="en-US" sz="2400" b="1" dirty="0">
                <a:latin typeface="Calibri" pitchFamily="34" charset="0"/>
              </a:rPr>
              <a:t>.”</a:t>
            </a:r>
          </a:p>
        </p:txBody>
      </p:sp>
      <p:pic>
        <p:nvPicPr>
          <p:cNvPr id="440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886700" y="5943600"/>
            <a:ext cx="1008063" cy="685800"/>
          </a:xfrm>
          <a:prstGeom prst="rect">
            <a:avLst/>
          </a:prstGeom>
          <a:noFill/>
          <a:ln w="9525">
            <a:noFill/>
            <a:miter lim="800000"/>
            <a:headEnd/>
            <a:tailEnd/>
          </a:ln>
        </p:spPr>
      </p:pic>
      <p:sp>
        <p:nvSpPr>
          <p:cNvPr id="2" name="TextBox 1"/>
          <p:cNvSpPr txBox="1"/>
          <p:nvPr/>
        </p:nvSpPr>
        <p:spPr>
          <a:xfrm>
            <a:off x="381000" y="5486400"/>
            <a:ext cx="7924800" cy="830997"/>
          </a:xfrm>
          <a:prstGeom prst="rect">
            <a:avLst/>
          </a:prstGeom>
          <a:noFill/>
        </p:spPr>
        <p:txBody>
          <a:bodyPr wrap="square" rtlCol="0">
            <a:spAutoFit/>
          </a:bodyPr>
          <a:lstStyle/>
          <a:p>
            <a:r>
              <a:rPr lang="en-US" sz="2400" b="1" dirty="0">
                <a:latin typeface="+mn-lt"/>
              </a:rPr>
              <a:t>Select the words and phrases that best reveal the narrator’s sense of reverence toward this event.</a:t>
            </a:r>
          </a:p>
        </p:txBody>
      </p:sp>
      <p:cxnSp>
        <p:nvCxnSpPr>
          <p:cNvPr id="16" name="Straight Connector 15"/>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34250" y="3810000"/>
            <a:ext cx="1657350" cy="400110"/>
          </a:xfrm>
          <a:prstGeom prst="rect">
            <a:avLst/>
          </a:prstGeom>
          <a:noFill/>
        </p:spPr>
        <p:txBody>
          <a:bodyPr wrap="square" rtlCol="0">
            <a:spAutoFit/>
          </a:bodyPr>
          <a:lstStyle/>
          <a:p>
            <a:r>
              <a:rPr lang="en-US" sz="2000" b="1" dirty="0">
                <a:solidFill>
                  <a:srgbClr val="FF0000"/>
                </a:solidFill>
                <a:latin typeface="+mn-lt"/>
              </a:rPr>
              <a:t>struck with</a:t>
            </a:r>
          </a:p>
        </p:txBody>
      </p:sp>
      <p:sp>
        <p:nvSpPr>
          <p:cNvPr id="18" name="TextBox 17"/>
          <p:cNvSpPr txBox="1"/>
          <p:nvPr/>
        </p:nvSpPr>
        <p:spPr>
          <a:xfrm>
            <a:off x="3124200" y="4114800"/>
            <a:ext cx="2590800" cy="400110"/>
          </a:xfrm>
          <a:prstGeom prst="rect">
            <a:avLst/>
          </a:prstGeom>
          <a:noFill/>
        </p:spPr>
        <p:txBody>
          <a:bodyPr wrap="square" rtlCol="0">
            <a:spAutoFit/>
          </a:bodyPr>
          <a:lstStyle/>
          <a:p>
            <a:r>
              <a:rPr lang="en-US" sz="2000" b="1" dirty="0">
                <a:solidFill>
                  <a:srgbClr val="FF0000"/>
                </a:solidFill>
                <a:latin typeface="+mn-lt"/>
              </a:rPr>
              <a:t>beholding</a:t>
            </a:r>
          </a:p>
        </p:txBody>
      </p:sp>
      <p:sp>
        <p:nvSpPr>
          <p:cNvPr id="19" name="TextBox 18"/>
          <p:cNvSpPr txBox="1"/>
          <p:nvPr/>
        </p:nvSpPr>
        <p:spPr>
          <a:xfrm>
            <a:off x="1524000" y="4419600"/>
            <a:ext cx="3581400" cy="400110"/>
          </a:xfrm>
          <a:prstGeom prst="rect">
            <a:avLst/>
          </a:prstGeom>
          <a:noFill/>
        </p:spPr>
        <p:txBody>
          <a:bodyPr wrap="square" rtlCol="0">
            <a:spAutoFit/>
          </a:bodyPr>
          <a:lstStyle/>
          <a:p>
            <a:r>
              <a:rPr lang="en-US" sz="2000" b="1" dirty="0">
                <a:solidFill>
                  <a:srgbClr val="FF0000"/>
                </a:solidFill>
                <a:latin typeface="+mn-lt"/>
              </a:rPr>
              <a:t>terrific and resistless bolt</a:t>
            </a:r>
          </a:p>
        </p:txBody>
      </p:sp>
      <p:sp>
        <p:nvSpPr>
          <p:cNvPr id="20" name="TextBox 19"/>
          <p:cNvSpPr txBox="1"/>
          <p:nvPr/>
        </p:nvSpPr>
        <p:spPr>
          <a:xfrm>
            <a:off x="609600" y="4114740"/>
            <a:ext cx="1219200" cy="400110"/>
          </a:xfrm>
          <a:prstGeom prst="rect">
            <a:avLst/>
          </a:prstGeom>
          <a:noFill/>
        </p:spPr>
        <p:txBody>
          <a:bodyPr wrap="square" rtlCol="0">
            <a:spAutoFit/>
          </a:bodyPr>
          <a:lstStyle/>
          <a:p>
            <a:r>
              <a:rPr lang="en-US" sz="2000" b="1" dirty="0">
                <a:solidFill>
                  <a:srgbClr val="FF0000"/>
                </a:solidFill>
                <a:latin typeface="Calibri"/>
              </a:rPr>
              <a:t>awe</a:t>
            </a:r>
            <a:endParaRPr lang="en-US" dirty="0"/>
          </a:p>
        </p:txBody>
      </p:sp>
      <p:sp>
        <p:nvSpPr>
          <p:cNvPr id="3" name="Slide Number Placeholder 2"/>
          <p:cNvSpPr>
            <a:spLocks noGrp="1"/>
          </p:cNvSpPr>
          <p:nvPr>
            <p:ph type="sldNum" sz="quarter" idx="12"/>
          </p:nvPr>
        </p:nvSpPr>
        <p:spPr/>
        <p:txBody>
          <a:bodyPr/>
          <a:lstStyle/>
          <a:p>
            <a:pPr>
              <a:defRPr/>
            </a:pPr>
            <a:fld id="{5B4BE84C-95D7-41FC-9B09-8EA3793AB9DD}" type="slidenum">
              <a:rPr lang="en-US" smtClean="0"/>
              <a:pPr>
                <a:defRPr/>
              </a:pPr>
              <a:t>52</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095696092"/>
      </p:ext>
    </p:extLst>
  </p:cSld>
  <p:clrMapOvr>
    <a:masterClrMapping/>
  </p:clrMapOvr>
  <p:transition spd="slow" advTm="419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bldLst>
      <p:bldP spid="15" grpId="0"/>
      <p:bldP spid="18" grpId="0"/>
      <p:bldP spid="19" grpId="0"/>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6000" y="3067050"/>
            <a:ext cx="3657600" cy="533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49155" name="Title 6"/>
          <p:cNvSpPr>
            <a:spLocks noGrp="1"/>
          </p:cNvSpPr>
          <p:nvPr>
            <p:ph type="title"/>
          </p:nvPr>
        </p:nvSpPr>
        <p:spPr>
          <a:xfrm>
            <a:off x="495300" y="152400"/>
            <a:ext cx="8153400" cy="990600"/>
          </a:xfrm>
        </p:spPr>
        <p:txBody>
          <a:bodyPr/>
          <a:lstStyle/>
          <a:p>
            <a:pPr eaLnBrk="1" hangingPunct="1"/>
            <a:r>
              <a:rPr lang="en-US" altLang="en-US" sz="2900" b="1" dirty="0">
                <a:solidFill>
                  <a:srgbClr val="110076"/>
                </a:solidFill>
              </a:rPr>
              <a:t>Suggested Practice for SOL 9.4 h</a:t>
            </a:r>
          </a:p>
        </p:txBody>
      </p:sp>
      <p:sp>
        <p:nvSpPr>
          <p:cNvPr id="4915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9158"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915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49162" name="TextBox 10"/>
          <p:cNvSpPr txBox="1">
            <a:spLocks noChangeArrowheads="1"/>
          </p:cNvSpPr>
          <p:nvPr/>
        </p:nvSpPr>
        <p:spPr bwMode="auto">
          <a:xfrm>
            <a:off x="571500" y="2286000"/>
            <a:ext cx="7924800" cy="461963"/>
          </a:xfrm>
          <a:prstGeom prst="rect">
            <a:avLst/>
          </a:prstGeom>
          <a:noFill/>
          <a:ln w="9525">
            <a:noFill/>
            <a:miter lim="800000"/>
            <a:headEnd/>
            <a:tailEnd/>
          </a:ln>
        </p:spPr>
        <p:txBody>
          <a:bodyPr>
            <a:spAutoFit/>
          </a:bodyPr>
          <a:lstStyle/>
          <a:p>
            <a:r>
              <a:rPr lang="en-US" sz="2400" b="1" dirty="0">
                <a:latin typeface="Calibri" pitchFamily="34" charset="0"/>
              </a:rPr>
              <a:t> What is conveyed by the imagery in </a:t>
            </a:r>
            <a:r>
              <a:rPr lang="en-US" sz="2400" b="1" dirty="0">
                <a:latin typeface="Calibri" pitchFamily="34" charset="0"/>
                <a:hlinkClick r:id="rId6" action="ppaction://hlinksldjump"/>
              </a:rPr>
              <a:t>stanza 3 of the poem</a:t>
            </a:r>
            <a:r>
              <a:rPr lang="en-US" sz="2400" b="1" dirty="0">
                <a:latin typeface="Calibri" pitchFamily="34" charset="0"/>
              </a:rPr>
              <a:t>?</a:t>
            </a:r>
          </a:p>
        </p:txBody>
      </p:sp>
      <p:sp>
        <p:nvSpPr>
          <p:cNvPr id="49163" name="TextBox 17"/>
          <p:cNvSpPr txBox="1">
            <a:spLocks noChangeArrowheads="1"/>
          </p:cNvSpPr>
          <p:nvPr/>
        </p:nvSpPr>
        <p:spPr bwMode="auto">
          <a:xfrm>
            <a:off x="2362200" y="3124200"/>
            <a:ext cx="3790950" cy="3416320"/>
          </a:xfrm>
          <a:prstGeom prst="rect">
            <a:avLst/>
          </a:prstGeom>
          <a:noFill/>
          <a:ln w="9525">
            <a:noFill/>
            <a:miter lim="800000"/>
            <a:headEnd/>
            <a:tailEnd/>
          </a:ln>
        </p:spPr>
        <p:txBody>
          <a:bodyPr wrap="square">
            <a:spAutoFit/>
          </a:bodyPr>
          <a:lstStyle/>
          <a:p>
            <a:r>
              <a:rPr lang="en-US" sz="2400" b="1" dirty="0">
                <a:latin typeface="Calibri" pitchFamily="34" charset="0"/>
              </a:rPr>
              <a:t>Steadfastness and longing</a:t>
            </a:r>
          </a:p>
          <a:p>
            <a:endParaRPr lang="en-US" sz="2400" b="1" dirty="0">
              <a:latin typeface="Calibri" pitchFamily="34" charset="0"/>
            </a:endParaRPr>
          </a:p>
          <a:p>
            <a:r>
              <a:rPr lang="en-US" sz="2400" b="1" dirty="0">
                <a:latin typeface="Calibri" pitchFamily="34" charset="0"/>
              </a:rPr>
              <a:t>Disappointment and futility</a:t>
            </a:r>
          </a:p>
          <a:p>
            <a:endParaRPr lang="en-US" sz="2400" b="1" dirty="0">
              <a:latin typeface="Calibri" pitchFamily="34" charset="0"/>
            </a:endParaRPr>
          </a:p>
          <a:p>
            <a:r>
              <a:rPr lang="en-US" sz="2400" b="1" dirty="0">
                <a:latin typeface="Calibri" pitchFamily="34" charset="0"/>
              </a:rPr>
              <a:t>Overwhelming gratitude</a:t>
            </a:r>
          </a:p>
          <a:p>
            <a:endParaRPr lang="en-US" sz="2400" b="1" dirty="0">
              <a:latin typeface="Calibri" pitchFamily="34" charset="0"/>
            </a:endParaRPr>
          </a:p>
          <a:p>
            <a:r>
              <a:rPr lang="en-US" sz="2400" b="1" dirty="0">
                <a:latin typeface="Calibri" pitchFamily="34" charset="0"/>
              </a:rPr>
              <a:t>Melancholy reflection </a:t>
            </a:r>
          </a:p>
          <a:p>
            <a:endParaRPr lang="en-US" sz="2400" b="1" dirty="0">
              <a:latin typeface="Calibri" pitchFamily="34" charset="0"/>
            </a:endParaRPr>
          </a:p>
          <a:p>
            <a:r>
              <a:rPr lang="en-US" sz="2400" b="1" dirty="0">
                <a:latin typeface="Calibri" pitchFamily="34" charset="0"/>
              </a:rPr>
              <a:t>Enthusiasm and optimism</a:t>
            </a:r>
          </a:p>
        </p:txBody>
      </p:sp>
      <p:pic>
        <p:nvPicPr>
          <p:cNvPr id="4916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886700" y="5943600"/>
            <a:ext cx="1008063" cy="685800"/>
          </a:xfrm>
          <a:prstGeom prst="rect">
            <a:avLst/>
          </a:prstGeom>
          <a:noFill/>
          <a:ln w="9525">
            <a:noFill/>
            <a:miter lim="800000"/>
            <a:headEnd/>
            <a:tailEnd/>
          </a:ln>
        </p:spPr>
      </p:pic>
      <p:sp>
        <p:nvSpPr>
          <p:cNvPr id="16" name="Content Placeholder 12"/>
          <p:cNvSpPr txBox="1">
            <a:spLocks/>
          </p:cNvSpPr>
          <p:nvPr/>
        </p:nvSpPr>
        <p:spPr bwMode="auto">
          <a:xfrm>
            <a:off x="571500" y="1066800"/>
            <a:ext cx="8001000" cy="609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fontAlgn="auto" hangingPunct="1">
              <a:spcBef>
                <a:spcPts val="0"/>
              </a:spcBef>
              <a:spcAft>
                <a:spcPts val="0"/>
              </a:spcAft>
              <a:buFont typeface="Arial" charset="0"/>
              <a:buNone/>
              <a:defRPr/>
            </a:pPr>
            <a:r>
              <a:rPr lang="en-US" sz="2400" b="1" dirty="0">
                <a:solidFill>
                  <a:srgbClr val="7030A0"/>
                </a:solidFill>
              </a:rPr>
              <a:t>Students need additional practice explaining the relationship between the author’s style and literary effect. </a:t>
            </a:r>
            <a:endParaRPr lang="en-US" sz="2400" b="1" dirty="0">
              <a:solidFill>
                <a:srgbClr val="7030A0"/>
              </a:solidFill>
              <a:latin typeface="+mj-lt"/>
            </a:endParaRPr>
          </a:p>
          <a:p>
            <a:pPr eaLnBrk="1" fontAlgn="auto" hangingPunct="1">
              <a:spcAft>
                <a:spcPts val="0"/>
              </a:spcAft>
              <a:buFont typeface="Arial" charset="0"/>
              <a:buNone/>
              <a:defRPr/>
            </a:pPr>
            <a:endParaRPr lang="en-US" sz="2400" b="1" dirty="0">
              <a:solidFill>
                <a:srgbClr val="7030A0"/>
              </a:solidFill>
              <a:latin typeface="+mj-lt"/>
            </a:endParaRP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53</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87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14400" y="5724525"/>
            <a:ext cx="7239000" cy="533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7170" name="Title 6"/>
          <p:cNvSpPr>
            <a:spLocks noGrp="1"/>
          </p:cNvSpPr>
          <p:nvPr>
            <p:ph type="title"/>
          </p:nvPr>
        </p:nvSpPr>
        <p:spPr>
          <a:xfrm>
            <a:off x="0" y="152400"/>
            <a:ext cx="9144000" cy="990600"/>
          </a:xfrm>
        </p:spPr>
        <p:txBody>
          <a:bodyPr rtlCol="0">
            <a:normAutofit/>
          </a:bodyPr>
          <a:lstStyle/>
          <a:p>
            <a:pPr eaLnBrk="1" fontAlgn="auto" hangingPunct="1">
              <a:spcAft>
                <a:spcPts val="0"/>
              </a:spcAft>
              <a:defRPr/>
            </a:pPr>
            <a:r>
              <a:rPr lang="en-US" altLang="en-US" sz="2900" b="1" dirty="0">
                <a:solidFill>
                  <a:srgbClr val="110076"/>
                </a:solidFill>
              </a:rPr>
              <a:t>Suggested Practice for 9.4 h</a:t>
            </a:r>
          </a:p>
        </p:txBody>
      </p:sp>
      <p:sp>
        <p:nvSpPr>
          <p:cNvPr id="13" name="Content Placeholder 12"/>
          <p:cNvSpPr>
            <a:spLocks noGrp="1"/>
          </p:cNvSpPr>
          <p:nvPr>
            <p:ph idx="1"/>
          </p:nvPr>
        </p:nvSpPr>
        <p:spPr>
          <a:xfrm>
            <a:off x="571500" y="1066800"/>
            <a:ext cx="8001000" cy="609600"/>
          </a:xfrm>
        </p:spPr>
        <p:txBody>
          <a:bodyPr rtlCol="0">
            <a:noAutofit/>
          </a:bodyPr>
          <a:lstStyle/>
          <a:p>
            <a:pPr marL="0" eaLnBrk="1" fontAlgn="auto" hangingPunct="1">
              <a:spcBef>
                <a:spcPts val="0"/>
              </a:spcBef>
              <a:spcAft>
                <a:spcPts val="0"/>
              </a:spcAft>
              <a:buNone/>
              <a:defRPr/>
            </a:pPr>
            <a:r>
              <a:rPr lang="en-US" sz="2400" b="1" dirty="0">
                <a:solidFill>
                  <a:srgbClr val="7030A0"/>
                </a:solidFill>
              </a:rPr>
              <a:t>Students need additional practice explaining the relationship between the author’s style and literary effect. </a:t>
            </a:r>
          </a:p>
          <a:p>
            <a:pPr eaLnBrk="1" fontAlgn="auto" hangingPunct="1">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400" b="1" dirty="0">
              <a:solidFill>
                <a:srgbClr val="7030A0"/>
              </a:solidFill>
            </a:endParaRPr>
          </a:p>
          <a:p>
            <a:pPr marL="457200" indent="-457200" eaLnBrk="1" fontAlgn="auto" hangingPunct="1">
              <a:spcBef>
                <a:spcPts val="0"/>
              </a:spcBef>
              <a:spcAft>
                <a:spcPts val="0"/>
              </a:spcAft>
              <a:buFont typeface="Arial" charset="0"/>
              <a:buNone/>
              <a:defRPr/>
            </a:pPr>
            <a:endParaRPr lang="en-US" sz="2400" b="1" dirty="0">
              <a:solidFill>
                <a:srgbClr val="7030A0"/>
              </a:solidFill>
              <a:latin typeface="+mj-lt"/>
            </a:endParaRPr>
          </a:p>
          <a:p>
            <a:pPr eaLnBrk="1" fontAlgn="auto" hangingPunct="1">
              <a:spcAft>
                <a:spcPts val="0"/>
              </a:spcAft>
              <a:buFont typeface="Arial" charset="0"/>
              <a:buNone/>
              <a:defRPr/>
            </a:pPr>
            <a:endParaRPr lang="en-US" sz="2400" b="1" dirty="0">
              <a:solidFill>
                <a:srgbClr val="7030A0"/>
              </a:solidFill>
              <a:latin typeface="+mj-lt"/>
            </a:endParaRPr>
          </a:p>
        </p:txBody>
      </p:sp>
      <p:sp>
        <p:nvSpPr>
          <p:cNvPr id="3584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584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5847"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584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584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305800" y="6257925"/>
            <a:ext cx="767715" cy="522637"/>
          </a:xfrm>
          <a:prstGeom prst="rect">
            <a:avLst/>
          </a:prstGeom>
          <a:noFill/>
          <a:ln w="9525">
            <a:noFill/>
            <a:miter lim="800000"/>
            <a:headEnd/>
            <a:tailEnd/>
          </a:ln>
        </p:spPr>
      </p:pic>
      <p:sp>
        <p:nvSpPr>
          <p:cNvPr id="35852" name="TextBox 13"/>
          <p:cNvSpPr txBox="1">
            <a:spLocks noChangeArrowheads="1"/>
          </p:cNvSpPr>
          <p:nvPr/>
        </p:nvSpPr>
        <p:spPr bwMode="auto">
          <a:xfrm>
            <a:off x="838200" y="3276600"/>
            <a:ext cx="7467600" cy="3354765"/>
          </a:xfrm>
          <a:prstGeom prst="rect">
            <a:avLst/>
          </a:prstGeom>
          <a:noFill/>
          <a:ln w="9525">
            <a:noFill/>
            <a:miter lim="800000"/>
            <a:headEnd/>
            <a:tailEnd/>
          </a:ln>
        </p:spPr>
        <p:txBody>
          <a:bodyPr>
            <a:spAutoFit/>
          </a:bodyPr>
          <a:lstStyle/>
          <a:p>
            <a:endParaRPr lang="en-US" sz="2000" b="1" dirty="0">
              <a:latin typeface="+mn-lt"/>
            </a:endParaRPr>
          </a:p>
          <a:p>
            <a:pPr>
              <a:buFont typeface="Arial" charset="0"/>
              <a:buNone/>
            </a:pPr>
            <a:r>
              <a:rPr lang="en-US" sz="2400" b="1" dirty="0">
                <a:latin typeface="+mn-lt"/>
              </a:rPr>
              <a:t>And live alone in the bee-loud glade.</a:t>
            </a:r>
          </a:p>
          <a:p>
            <a:pPr>
              <a:buFont typeface="Arial" charset="0"/>
              <a:buNone/>
            </a:pPr>
            <a:endParaRPr lang="en-US" sz="2400" b="1" dirty="0">
              <a:latin typeface="+mn-lt"/>
            </a:endParaRPr>
          </a:p>
          <a:p>
            <a:pPr>
              <a:buFont typeface="Arial" charset="0"/>
              <a:buNone/>
            </a:pPr>
            <a:r>
              <a:rPr lang="en-US" sz="2400" b="1" dirty="0">
                <a:latin typeface="+mn-lt"/>
              </a:rPr>
              <a:t>There midnight’s all a glimmer, and noon a purple glow,</a:t>
            </a:r>
          </a:p>
          <a:p>
            <a:pPr>
              <a:buFont typeface="Arial" charset="0"/>
              <a:buNone/>
            </a:pPr>
            <a:endParaRPr lang="en-US" sz="2400" b="1" dirty="0">
              <a:latin typeface="+mn-lt"/>
            </a:endParaRPr>
          </a:p>
          <a:p>
            <a:pPr>
              <a:buFont typeface="Arial" charset="0"/>
              <a:buNone/>
            </a:pPr>
            <a:r>
              <a:rPr lang="en-US" sz="2400" b="1" dirty="0">
                <a:latin typeface="+mn-lt"/>
              </a:rPr>
              <a:t>I will arise and go now, for always night and day</a:t>
            </a:r>
          </a:p>
          <a:p>
            <a:pPr>
              <a:buFont typeface="Arial" charset="0"/>
              <a:buNone/>
            </a:pPr>
            <a:endParaRPr lang="en-US" sz="2400" b="1" dirty="0">
              <a:latin typeface="+mn-lt"/>
            </a:endParaRPr>
          </a:p>
          <a:p>
            <a:pPr>
              <a:buFont typeface="Arial" charset="0"/>
              <a:buNone/>
            </a:pPr>
            <a:r>
              <a:rPr lang="en-US" sz="2400" b="1" dirty="0">
                <a:latin typeface="+mn-lt"/>
              </a:rPr>
              <a:t>While I stand on the roadway, or on the pavements grey,</a:t>
            </a:r>
          </a:p>
          <a:p>
            <a:endParaRPr lang="en-US" sz="2400" dirty="0">
              <a:latin typeface="+mn-lt"/>
            </a:endParaRPr>
          </a:p>
        </p:txBody>
      </p:sp>
      <p:sp>
        <p:nvSpPr>
          <p:cNvPr id="35854" name="TextBox 1"/>
          <p:cNvSpPr txBox="1">
            <a:spLocks noChangeArrowheads="1"/>
          </p:cNvSpPr>
          <p:nvPr/>
        </p:nvSpPr>
        <p:spPr bwMode="auto">
          <a:xfrm>
            <a:off x="609600" y="2446337"/>
            <a:ext cx="7696200" cy="830263"/>
          </a:xfrm>
          <a:prstGeom prst="rect">
            <a:avLst/>
          </a:prstGeom>
          <a:noFill/>
          <a:ln w="9525">
            <a:noFill/>
            <a:miter lim="800000"/>
            <a:headEnd/>
            <a:tailEnd/>
          </a:ln>
        </p:spPr>
        <p:txBody>
          <a:bodyPr>
            <a:spAutoFit/>
          </a:bodyPr>
          <a:lstStyle/>
          <a:p>
            <a:r>
              <a:rPr lang="en-US" sz="2400" b="1" dirty="0">
                <a:latin typeface="Calibri" pitchFamily="34" charset="0"/>
              </a:rPr>
              <a:t>Which </a:t>
            </a:r>
            <a:r>
              <a:rPr lang="en-US" sz="2400" b="1" dirty="0">
                <a:latin typeface="Calibri" pitchFamily="34" charset="0"/>
                <a:hlinkClick r:id="rId7" action="ppaction://hlinksldjump"/>
              </a:rPr>
              <a:t>line</a:t>
            </a:r>
            <a:r>
              <a:rPr lang="en-US" sz="2400" b="1" dirty="0">
                <a:latin typeface="Calibri" pitchFamily="34" charset="0"/>
              </a:rPr>
              <a:t> does the poet include in order to add contrast to the pastoral setting?</a:t>
            </a:r>
          </a:p>
        </p:txBody>
      </p:sp>
      <p:cxnSp>
        <p:nvCxnSpPr>
          <p:cNvPr id="16" name="Straight Connector 15"/>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54</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7696628"/>
      </p:ext>
    </p:extLst>
  </p:cSld>
  <p:clrMapOvr>
    <a:masterClrMapping/>
  </p:clrMapOvr>
  <p:transition spd="slow" advTm="348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743200" y="5410200"/>
            <a:ext cx="12954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ectangle 25"/>
          <p:cNvSpPr/>
          <p:nvPr/>
        </p:nvSpPr>
        <p:spPr>
          <a:xfrm>
            <a:off x="4419600" y="5410200"/>
            <a:ext cx="12954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Rectangle 26"/>
          <p:cNvSpPr/>
          <p:nvPr/>
        </p:nvSpPr>
        <p:spPr>
          <a:xfrm>
            <a:off x="4419600" y="6096000"/>
            <a:ext cx="12954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Rectangle 27"/>
          <p:cNvSpPr/>
          <p:nvPr/>
        </p:nvSpPr>
        <p:spPr>
          <a:xfrm>
            <a:off x="838200" y="6096000"/>
            <a:ext cx="12954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Rectangle 2"/>
          <p:cNvSpPr/>
          <p:nvPr/>
        </p:nvSpPr>
        <p:spPr>
          <a:xfrm>
            <a:off x="609600" y="2819400"/>
            <a:ext cx="7924800" cy="1828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70" name="Title 6"/>
          <p:cNvSpPr>
            <a:spLocks noGrp="1"/>
          </p:cNvSpPr>
          <p:nvPr>
            <p:ph type="title"/>
          </p:nvPr>
        </p:nvSpPr>
        <p:spPr>
          <a:xfrm>
            <a:off x="0" y="152400"/>
            <a:ext cx="9144000" cy="990600"/>
          </a:xfrm>
        </p:spPr>
        <p:txBody>
          <a:bodyPr rtlCol="0">
            <a:normAutofit/>
          </a:bodyPr>
          <a:lstStyle/>
          <a:p>
            <a:pPr eaLnBrk="1" fontAlgn="auto" hangingPunct="1">
              <a:spcAft>
                <a:spcPts val="0"/>
              </a:spcAft>
              <a:defRPr/>
            </a:pPr>
            <a:r>
              <a:rPr lang="en-US" altLang="en-US" sz="2900" b="1" dirty="0">
                <a:solidFill>
                  <a:srgbClr val="110076"/>
                </a:solidFill>
              </a:rPr>
              <a:t>Suggested Practice for 11.4 g</a:t>
            </a:r>
          </a:p>
        </p:txBody>
      </p:sp>
      <p:sp>
        <p:nvSpPr>
          <p:cNvPr id="13" name="Content Placeholder 12"/>
          <p:cNvSpPr>
            <a:spLocks noGrp="1"/>
          </p:cNvSpPr>
          <p:nvPr>
            <p:ph idx="1"/>
          </p:nvPr>
        </p:nvSpPr>
        <p:spPr>
          <a:xfrm>
            <a:off x="571500" y="1066800"/>
            <a:ext cx="8572500" cy="609600"/>
          </a:xfrm>
        </p:spPr>
        <p:txBody>
          <a:bodyPr rtlCol="0">
            <a:noAutofit/>
          </a:bodyPr>
          <a:lstStyle/>
          <a:p>
            <a:pPr marL="0" eaLnBrk="1" fontAlgn="auto" hangingPunct="1">
              <a:spcBef>
                <a:spcPts val="0"/>
              </a:spcBef>
              <a:spcAft>
                <a:spcPts val="0"/>
              </a:spcAft>
              <a:buNone/>
              <a:defRPr/>
            </a:pPr>
            <a:r>
              <a:rPr lang="en-US" sz="2400" b="1" dirty="0">
                <a:solidFill>
                  <a:srgbClr val="7030A0"/>
                </a:solidFill>
              </a:rPr>
              <a:t>Students need additional practice explaining how imagery and figures of speech appeal to the reader’s senses and experience. </a:t>
            </a:r>
          </a:p>
          <a:p>
            <a:pPr marL="0" eaLnBrk="1" fontAlgn="auto" hangingPunct="1">
              <a:spcBef>
                <a:spcPts val="0"/>
              </a:spcBef>
              <a:spcAft>
                <a:spcPts val="0"/>
              </a:spcAft>
              <a:buFont typeface="Arial" charset="0"/>
              <a:buNone/>
              <a:defRPr/>
            </a:pPr>
            <a:endParaRPr lang="en-US" sz="2400" b="1" dirty="0">
              <a:solidFill>
                <a:srgbClr val="7030A0"/>
              </a:solidFill>
            </a:endParaRPr>
          </a:p>
          <a:p>
            <a:pPr marL="0" eaLnBrk="1" fontAlgn="auto" hangingPunct="1">
              <a:spcBef>
                <a:spcPts val="0"/>
              </a:spcBef>
              <a:spcAft>
                <a:spcPts val="0"/>
              </a:spcAft>
              <a:buFont typeface="Arial" charset="0"/>
              <a:buNone/>
              <a:defRPr/>
            </a:pPr>
            <a:endParaRPr lang="en-US" sz="2400" b="1" dirty="0">
              <a:solidFill>
                <a:srgbClr val="7030A0"/>
              </a:solidFill>
            </a:endParaRPr>
          </a:p>
          <a:p>
            <a:pPr marL="457200" indent="-457200" eaLnBrk="1" fontAlgn="auto" hangingPunct="1">
              <a:spcBef>
                <a:spcPts val="0"/>
              </a:spcBef>
              <a:spcAft>
                <a:spcPts val="0"/>
              </a:spcAft>
              <a:buFont typeface="Arial" charset="0"/>
              <a:buNone/>
              <a:defRPr/>
            </a:pPr>
            <a:endParaRPr lang="en-US" sz="2400" b="1" dirty="0">
              <a:solidFill>
                <a:srgbClr val="7030A0"/>
              </a:solidFill>
              <a:latin typeface="+mj-lt"/>
            </a:endParaRPr>
          </a:p>
          <a:p>
            <a:pPr eaLnBrk="1" fontAlgn="auto" hangingPunct="1">
              <a:spcAft>
                <a:spcPts val="0"/>
              </a:spcAft>
              <a:buFont typeface="Arial" charset="0"/>
              <a:buNone/>
              <a:defRPr/>
            </a:pPr>
            <a:endParaRPr lang="en-US" sz="2400" b="1" dirty="0">
              <a:solidFill>
                <a:srgbClr val="7030A0"/>
              </a:solidFill>
              <a:latin typeface="+mj-lt"/>
            </a:endParaRPr>
          </a:p>
        </p:txBody>
      </p:sp>
      <p:sp>
        <p:nvSpPr>
          <p:cNvPr id="3584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584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5847"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584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584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86700" y="5943600"/>
            <a:ext cx="1008063" cy="685800"/>
          </a:xfrm>
          <a:prstGeom prst="rect">
            <a:avLst/>
          </a:prstGeom>
          <a:noFill/>
          <a:ln w="9525">
            <a:noFill/>
            <a:miter lim="800000"/>
            <a:headEnd/>
            <a:tailEnd/>
          </a:ln>
        </p:spPr>
      </p:pic>
      <p:sp>
        <p:nvSpPr>
          <p:cNvPr id="35852" name="TextBox 13"/>
          <p:cNvSpPr txBox="1">
            <a:spLocks noChangeArrowheads="1"/>
          </p:cNvSpPr>
          <p:nvPr/>
        </p:nvSpPr>
        <p:spPr bwMode="auto">
          <a:xfrm>
            <a:off x="685800" y="2266890"/>
            <a:ext cx="7467600" cy="461665"/>
          </a:xfrm>
          <a:prstGeom prst="rect">
            <a:avLst/>
          </a:prstGeom>
          <a:noFill/>
          <a:ln w="9525">
            <a:noFill/>
            <a:miter lim="800000"/>
            <a:headEnd/>
            <a:tailEnd/>
          </a:ln>
        </p:spPr>
        <p:txBody>
          <a:bodyPr>
            <a:spAutoFit/>
          </a:bodyPr>
          <a:lstStyle/>
          <a:p>
            <a:r>
              <a:rPr lang="en-US" sz="2400" b="1" dirty="0">
                <a:latin typeface="+mn-lt"/>
              </a:rPr>
              <a:t>Read this paragraph from “The Morals of Chess.”</a:t>
            </a:r>
          </a:p>
        </p:txBody>
      </p:sp>
      <p:sp>
        <p:nvSpPr>
          <p:cNvPr id="2" name="TextBox 1"/>
          <p:cNvSpPr txBox="1"/>
          <p:nvPr/>
        </p:nvSpPr>
        <p:spPr>
          <a:xfrm>
            <a:off x="838200" y="2819400"/>
            <a:ext cx="7467600" cy="2031325"/>
          </a:xfrm>
          <a:prstGeom prst="rect">
            <a:avLst/>
          </a:prstGeom>
          <a:noFill/>
        </p:spPr>
        <p:txBody>
          <a:bodyPr wrap="square" rtlCol="0">
            <a:spAutoFit/>
          </a:bodyPr>
          <a:lstStyle/>
          <a:p>
            <a:r>
              <a:rPr lang="en-US" b="1" i="1" dirty="0">
                <a:latin typeface="Calibri" pitchFamily="34" charset="0"/>
              </a:rPr>
              <a:t>II.     </a:t>
            </a:r>
            <a:r>
              <a:rPr lang="en-US" b="1" i="1" dirty="0">
                <a:latin typeface="Calibri" pitchFamily="34" charset="0"/>
                <a:hlinkClick r:id="rId7" action="ppaction://hlinksldjump"/>
              </a:rPr>
              <a:t>Circumspection</a:t>
            </a:r>
            <a:r>
              <a:rPr lang="en-US" b="1" dirty="0">
                <a:latin typeface="Calibri" pitchFamily="34" charset="0"/>
              </a:rPr>
              <a:t>, which surveys the whole chessboard, or scene of action; the relations of the several pieces and situations, the dangers they are respectively exposed to, the several possibilities of their aiding each other, the probabilities that the adversary may make this or that move, and attack this or the other piece, and what different means can be used to avoid his stroke, or turn its consequences against him.</a:t>
            </a:r>
          </a:p>
          <a:p>
            <a:endParaRPr lang="en-US" dirty="0"/>
          </a:p>
        </p:txBody>
      </p:sp>
      <p:sp>
        <p:nvSpPr>
          <p:cNvPr id="4" name="TextBox 3"/>
          <p:cNvSpPr txBox="1"/>
          <p:nvPr/>
        </p:nvSpPr>
        <p:spPr>
          <a:xfrm>
            <a:off x="609600" y="4800600"/>
            <a:ext cx="8382000" cy="461665"/>
          </a:xfrm>
          <a:prstGeom prst="rect">
            <a:avLst/>
          </a:prstGeom>
          <a:noFill/>
        </p:spPr>
        <p:txBody>
          <a:bodyPr wrap="square" rtlCol="0">
            <a:spAutoFit/>
          </a:bodyPr>
          <a:lstStyle/>
          <a:p>
            <a:r>
              <a:rPr lang="en-US" sz="2400" b="1" dirty="0">
                <a:latin typeface="+mn-lt"/>
              </a:rPr>
              <a:t>Select the four words that appeal the reader’s sense of vigilance.</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14400" y="5334000"/>
            <a:ext cx="1676400" cy="1200329"/>
          </a:xfrm>
          <a:prstGeom prst="rect">
            <a:avLst/>
          </a:prstGeom>
          <a:noFill/>
        </p:spPr>
        <p:txBody>
          <a:bodyPr wrap="square" rtlCol="0">
            <a:spAutoFit/>
          </a:bodyPr>
          <a:lstStyle/>
          <a:p>
            <a:r>
              <a:rPr lang="en-US" sz="2400" b="1" dirty="0">
                <a:latin typeface="+mn-lt"/>
              </a:rPr>
              <a:t>whole</a:t>
            </a:r>
          </a:p>
          <a:p>
            <a:r>
              <a:rPr lang="en-US" sz="2400" b="1" dirty="0">
                <a:latin typeface="+mn-lt"/>
              </a:rPr>
              <a:t>scene</a:t>
            </a:r>
          </a:p>
          <a:p>
            <a:r>
              <a:rPr lang="en-US" sz="2400" b="1" dirty="0">
                <a:latin typeface="+mn-lt"/>
              </a:rPr>
              <a:t>dangers</a:t>
            </a:r>
          </a:p>
        </p:txBody>
      </p:sp>
      <p:sp>
        <p:nvSpPr>
          <p:cNvPr id="22" name="TextBox 21"/>
          <p:cNvSpPr txBox="1"/>
          <p:nvPr/>
        </p:nvSpPr>
        <p:spPr>
          <a:xfrm>
            <a:off x="2743200" y="5334000"/>
            <a:ext cx="1447800" cy="1200329"/>
          </a:xfrm>
          <a:prstGeom prst="rect">
            <a:avLst/>
          </a:prstGeom>
          <a:noFill/>
        </p:spPr>
        <p:txBody>
          <a:bodyPr wrap="square" rtlCol="0">
            <a:spAutoFit/>
          </a:bodyPr>
          <a:lstStyle/>
          <a:p>
            <a:r>
              <a:rPr lang="en-US" sz="2400" b="1" dirty="0">
                <a:latin typeface="+mn-lt"/>
              </a:rPr>
              <a:t>exposed</a:t>
            </a:r>
          </a:p>
          <a:p>
            <a:r>
              <a:rPr lang="en-US" sz="2400" b="1" dirty="0">
                <a:latin typeface="+mn-lt"/>
              </a:rPr>
              <a:t>several</a:t>
            </a:r>
          </a:p>
          <a:p>
            <a:r>
              <a:rPr lang="en-US" sz="2400" b="1" dirty="0">
                <a:latin typeface="+mn-lt"/>
              </a:rPr>
              <a:t>move</a:t>
            </a:r>
          </a:p>
        </p:txBody>
      </p:sp>
      <p:sp>
        <p:nvSpPr>
          <p:cNvPr id="23" name="TextBox 22"/>
          <p:cNvSpPr txBox="1"/>
          <p:nvPr/>
        </p:nvSpPr>
        <p:spPr>
          <a:xfrm>
            <a:off x="4572000" y="5334000"/>
            <a:ext cx="1828800" cy="1200329"/>
          </a:xfrm>
          <a:prstGeom prst="rect">
            <a:avLst/>
          </a:prstGeom>
          <a:noFill/>
        </p:spPr>
        <p:txBody>
          <a:bodyPr wrap="square" rtlCol="0">
            <a:spAutoFit/>
          </a:bodyPr>
          <a:lstStyle/>
          <a:p>
            <a:r>
              <a:rPr lang="en-US" sz="2400" b="1" dirty="0">
                <a:latin typeface="+mn-lt"/>
              </a:rPr>
              <a:t>attack</a:t>
            </a:r>
          </a:p>
          <a:p>
            <a:r>
              <a:rPr lang="en-US" sz="2400" b="1" dirty="0">
                <a:latin typeface="+mn-lt"/>
              </a:rPr>
              <a:t>different</a:t>
            </a:r>
          </a:p>
          <a:p>
            <a:r>
              <a:rPr lang="en-US" sz="2400" b="1" dirty="0">
                <a:latin typeface="+mn-lt"/>
              </a:rPr>
              <a:t>avoid</a:t>
            </a:r>
          </a:p>
        </p:txBody>
      </p:sp>
      <p:sp>
        <p:nvSpPr>
          <p:cNvPr id="5" name="Slide Number Placeholder 4"/>
          <p:cNvSpPr>
            <a:spLocks noGrp="1"/>
          </p:cNvSpPr>
          <p:nvPr>
            <p:ph type="sldNum" sz="quarter" idx="12"/>
          </p:nvPr>
        </p:nvSpPr>
        <p:spPr>
          <a:xfrm>
            <a:off x="457200" y="6438900"/>
            <a:ext cx="609600" cy="365125"/>
          </a:xfrm>
        </p:spPr>
        <p:txBody>
          <a:bodyPr/>
          <a:lstStyle/>
          <a:p>
            <a:pPr>
              <a:defRPr/>
            </a:pPr>
            <a:fld id="{5B4BE84C-95D7-41FC-9B09-8EA3793AB9DD}" type="slidenum">
              <a:rPr lang="en-US" smtClean="0"/>
              <a:pPr>
                <a:defRPr/>
              </a:pPr>
              <a:t>55</a:t>
            </a:fld>
            <a:endParaRPr lang="en-US"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540579466"/>
      </p:ext>
    </p:extLst>
  </p:cSld>
  <p:clrMapOvr>
    <a:masterClrMapping/>
  </p:clrMapOvr>
  <p:transition spd="slow" advTm="419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20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6"/>
                </p:tgtEl>
              </p:cMediaNode>
            </p:audio>
          </p:childTnLst>
        </p:cTn>
      </p:par>
    </p:tnLst>
    <p:bldLst>
      <p:bldP spid="25" grpId="0" animBg="1"/>
      <p:bldP spid="26" grpId="0" animBg="1"/>
      <p:bldP spid="27" grpId="0" animBg="1"/>
      <p:bldP spid="2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a:xfrm>
            <a:off x="0" y="304800"/>
            <a:ext cx="9144000" cy="1143000"/>
          </a:xfrm>
        </p:spPr>
        <p:txBody>
          <a:bodyPr/>
          <a:lstStyle/>
          <a:p>
            <a:pPr eaLnBrk="1" hangingPunct="1"/>
            <a:r>
              <a:rPr lang="en-US" altLang="en-US" sz="2900" b="1" dirty="0">
                <a:solidFill>
                  <a:srgbClr val="110076"/>
                </a:solidFill>
                <a:latin typeface="+mn-lt"/>
              </a:rPr>
              <a:t>Suggested Practice for </a:t>
            </a:r>
            <a:br>
              <a:rPr lang="en-US" altLang="en-US" sz="2900" b="1" dirty="0">
                <a:solidFill>
                  <a:srgbClr val="110076"/>
                </a:solidFill>
                <a:latin typeface="+mn-lt"/>
              </a:rPr>
            </a:br>
            <a:r>
              <a:rPr lang="en-US" altLang="en-US" sz="2900" b="1" dirty="0">
                <a:solidFill>
                  <a:srgbClr val="110076"/>
                </a:solidFill>
                <a:latin typeface="+mn-lt"/>
              </a:rPr>
              <a:t>Using and Explaining Elements of Literature</a:t>
            </a:r>
          </a:p>
        </p:txBody>
      </p:sp>
      <p:sp>
        <p:nvSpPr>
          <p:cNvPr id="13" name="Content Placeholder 12"/>
          <p:cNvSpPr>
            <a:spLocks noGrp="1"/>
          </p:cNvSpPr>
          <p:nvPr>
            <p:ph idx="1"/>
          </p:nvPr>
        </p:nvSpPr>
        <p:spPr>
          <a:xfrm>
            <a:off x="533400" y="1828800"/>
            <a:ext cx="8077200" cy="4343400"/>
          </a:xfrm>
        </p:spPr>
        <p:txBody>
          <a:bodyPr rtlCol="0">
            <a:normAutofit/>
          </a:bodyPr>
          <a:lstStyle/>
          <a:p>
            <a:pPr marL="0" eaLnBrk="1" fontAlgn="auto" hangingPunct="1">
              <a:spcBef>
                <a:spcPts val="0"/>
              </a:spcBef>
              <a:spcAft>
                <a:spcPts val="0"/>
              </a:spcAft>
              <a:buFont typeface="Arial" charset="0"/>
              <a:buNone/>
              <a:defRPr/>
            </a:pPr>
            <a:r>
              <a:rPr lang="en-US" sz="2400" b="1" dirty="0"/>
              <a:t>Suggestions:</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Font typeface="Arial" pitchFamily="34" charset="0"/>
              <a:buChar char="•"/>
              <a:defRPr/>
            </a:pPr>
            <a:r>
              <a:rPr lang="en-US" sz="2400" b="1" dirty="0"/>
              <a:t>The author uses _____ to –</a:t>
            </a:r>
          </a:p>
          <a:p>
            <a:pPr marL="0" eaLnBrk="1" fontAlgn="auto" hangingPunct="1">
              <a:spcBef>
                <a:spcPts val="0"/>
              </a:spcBef>
              <a:spcAft>
                <a:spcPts val="0"/>
              </a:spcAft>
              <a:buFont typeface="Arial" pitchFamily="34" charset="0"/>
              <a:buChar char="•"/>
              <a:defRPr/>
            </a:pPr>
            <a:r>
              <a:rPr lang="en-US" sz="2400" b="1" dirty="0"/>
              <a:t>How does _____ clarify the topic?</a:t>
            </a:r>
          </a:p>
          <a:p>
            <a:pPr marL="0" eaLnBrk="1" fontAlgn="auto" hangingPunct="1">
              <a:spcBef>
                <a:spcPts val="0"/>
              </a:spcBef>
              <a:spcAft>
                <a:spcPts val="0"/>
              </a:spcAft>
              <a:buFont typeface="Arial" pitchFamily="34" charset="0"/>
              <a:buChar char="•"/>
              <a:defRPr/>
            </a:pPr>
            <a:r>
              <a:rPr lang="en-US" sz="2400" b="1" dirty="0"/>
              <a:t>The author’s style of writing supports the idea that –</a:t>
            </a:r>
          </a:p>
          <a:p>
            <a:pPr marL="0" eaLnBrk="1" fontAlgn="auto" hangingPunct="1">
              <a:spcBef>
                <a:spcPts val="0"/>
              </a:spcBef>
              <a:spcAft>
                <a:spcPts val="0"/>
              </a:spcAft>
              <a:buFont typeface="Arial" pitchFamily="34" charset="0"/>
              <a:buChar char="•"/>
              <a:defRPr/>
            </a:pPr>
            <a:r>
              <a:rPr lang="en-US" sz="2400" b="1" dirty="0"/>
              <a:t>Select the words that reveal the _____.  </a:t>
            </a:r>
          </a:p>
          <a:p>
            <a:pPr marL="0" eaLnBrk="1" fontAlgn="auto" hangingPunct="1">
              <a:spcBef>
                <a:spcPts val="0"/>
              </a:spcBef>
              <a:spcAft>
                <a:spcPts val="0"/>
              </a:spcAft>
              <a:buFont typeface="Arial" pitchFamily="34" charset="0"/>
              <a:buChar char="•"/>
              <a:defRPr/>
            </a:pPr>
            <a:r>
              <a:rPr lang="en-US" sz="2400" b="1" dirty="0"/>
              <a:t>Which word or phrase describes the change in _____?</a:t>
            </a:r>
          </a:p>
          <a:p>
            <a:pPr marL="0" eaLnBrk="1" fontAlgn="auto" hangingPunct="1">
              <a:spcBef>
                <a:spcPts val="0"/>
              </a:spcBef>
              <a:spcAft>
                <a:spcPts val="0"/>
              </a:spcAft>
              <a:buFont typeface="Arial" pitchFamily="34" charset="0"/>
              <a:buChar char="•"/>
              <a:defRPr/>
            </a:pPr>
            <a:r>
              <a:rPr lang="en-US" sz="2400" b="1" dirty="0"/>
              <a:t>The author includes _____ to provide –</a:t>
            </a:r>
          </a:p>
          <a:p>
            <a:pPr marL="0" eaLnBrk="1" fontAlgn="auto" hangingPunct="1">
              <a:spcBef>
                <a:spcPts val="0"/>
              </a:spcBef>
              <a:spcAft>
                <a:spcPts val="0"/>
              </a:spcAft>
              <a:buFont typeface="Arial" pitchFamily="34" charset="0"/>
              <a:buChar char="•"/>
              <a:defRPr/>
            </a:pPr>
            <a:r>
              <a:rPr lang="en-US" sz="2400" b="1" dirty="0"/>
              <a:t>The story is told from _____ point of view to emphasize –</a:t>
            </a:r>
          </a:p>
          <a:p>
            <a:pPr marL="0" eaLnBrk="1" fontAlgn="auto" hangingPunct="1">
              <a:spcBef>
                <a:spcPts val="0"/>
              </a:spcBef>
              <a:spcAft>
                <a:spcPts val="0"/>
              </a:spcAft>
              <a:buFont typeface="Arial" pitchFamily="34" charset="0"/>
              <a:buChar char="•"/>
              <a:defRPr/>
            </a:pPr>
            <a:r>
              <a:rPr lang="en-US" sz="2400" b="1"/>
              <a:t> _____ </a:t>
            </a:r>
            <a:r>
              <a:rPr lang="en-US" sz="2400" b="1" dirty="0"/>
              <a:t>is important because –</a:t>
            </a:r>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pitchFamily="34" charset="0"/>
              <a:buNone/>
              <a:defRPr/>
            </a:pPr>
            <a:endParaRPr lang="en-US" sz="2400" b="1" dirty="0"/>
          </a:p>
          <a:p>
            <a:pPr marL="0" eaLnBrk="1" fontAlgn="auto" hangingPunct="1">
              <a:spcBef>
                <a:spcPts val="0"/>
              </a:spcBef>
              <a:spcAft>
                <a:spcPts val="0"/>
              </a:spcAft>
              <a:buFont typeface="Arial" charset="0"/>
              <a:buNone/>
              <a:defRPr/>
            </a:pPr>
            <a:endParaRPr lang="en-US" sz="2000" b="1" dirty="0"/>
          </a:p>
          <a:p>
            <a:pPr eaLnBrk="1" fontAlgn="auto" hangingPunct="1">
              <a:spcAft>
                <a:spcPts val="0"/>
              </a:spcAft>
              <a:buFont typeface="Arial" charset="0"/>
              <a:buNone/>
              <a:defRPr/>
            </a:pPr>
            <a:endParaRPr lang="en-US" sz="2400" b="1" dirty="0">
              <a:solidFill>
                <a:srgbClr val="0070C0"/>
              </a:solidFill>
            </a:endParaRPr>
          </a:p>
          <a:p>
            <a:pPr eaLnBrk="1" fontAlgn="auto" hangingPunct="1">
              <a:spcAft>
                <a:spcPts val="0"/>
              </a:spcAft>
              <a:buFont typeface="Arial" charset="0"/>
              <a:buNone/>
              <a:defRPr/>
            </a:pPr>
            <a:endParaRPr lang="en-US" sz="2400" b="1" dirty="0">
              <a:solidFill>
                <a:srgbClr val="002060"/>
              </a:solidFill>
              <a:latin typeface="+mj-lt"/>
            </a:endParaRPr>
          </a:p>
        </p:txBody>
      </p:sp>
      <p:sp>
        <p:nvSpPr>
          <p:cNvPr id="3686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686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6870" name="Rectangle 8"/>
          <p:cNvSpPr>
            <a:spLocks noChangeArrowheads="1"/>
          </p:cNvSpPr>
          <p:nvPr/>
        </p:nvSpPr>
        <p:spPr bwMode="auto">
          <a:xfrm>
            <a:off x="0" y="806450"/>
            <a:ext cx="9144000" cy="368300"/>
          </a:xfrm>
          <a:prstGeom prst="rect">
            <a:avLst/>
          </a:prstGeom>
          <a:noFill/>
          <a:ln w="9525">
            <a:noFill/>
            <a:miter lim="800000"/>
            <a:headEnd/>
            <a:tailEnd/>
          </a:ln>
        </p:spPr>
        <p:txBody>
          <a:bodyPr anchor="ctr">
            <a:spAutoFit/>
          </a:bodyPr>
          <a:lstStyle/>
          <a:p>
            <a:endParaRPr lang="en-US" altLang="en-US"/>
          </a:p>
        </p:txBody>
      </p:sp>
      <p:sp>
        <p:nvSpPr>
          <p:cNvPr id="36871"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3687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B4BE84C-95D7-41FC-9B09-8EA3793AB9DD}" type="slidenum">
              <a:rPr lang="en-US" smtClean="0"/>
              <a:pPr>
                <a:defRPr/>
              </a:pPr>
              <a:t>56</a:t>
            </a:fld>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36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76200"/>
            <a:ext cx="8839200" cy="1143000"/>
          </a:xfrm>
        </p:spPr>
        <p:txBody>
          <a:bodyPr/>
          <a:lstStyle/>
          <a:p>
            <a:r>
              <a:rPr lang="en-US" altLang="en-US" sz="2900" b="1" dirty="0">
                <a:solidFill>
                  <a:srgbClr val="110076"/>
                </a:solidFill>
              </a:rPr>
              <a:t>Practice Items</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latin typeface="+mj-lt"/>
              </a:rPr>
              <a:t>This concludes the student performance analysis for the</a:t>
            </a:r>
          </a:p>
          <a:p>
            <a:pPr marL="0">
              <a:spcBef>
                <a:spcPts val="0"/>
              </a:spcBef>
              <a:buFont typeface="Arial" charset="0"/>
              <a:buNone/>
              <a:defRPr/>
            </a:pPr>
            <a:r>
              <a:rPr lang="en-US" sz="2400" b="1" dirty="0">
                <a:latin typeface="+mj-lt"/>
              </a:rPr>
              <a:t>EOC Reading test administered during the spring 2014 test administration.</a:t>
            </a: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a:latin typeface="+mj-lt"/>
              </a:rPr>
              <a:t>There are practice items available on the Virginia Department of Education Web site which will also help students practice the skills associated with the </a:t>
            </a:r>
            <a:r>
              <a:rPr lang="en-US" sz="2400" b="1" i="1" dirty="0">
                <a:latin typeface="+mj-lt"/>
              </a:rPr>
              <a:t>2010 English Standards of Learning</a:t>
            </a:r>
            <a:r>
              <a:rPr lang="en-US" sz="2400" b="1" dirty="0">
                <a:latin typeface="+mj-lt"/>
              </a:rPr>
              <a:t>.  The practice items are located at:</a:t>
            </a:r>
          </a:p>
          <a:p>
            <a:pPr marL="0">
              <a:spcBef>
                <a:spcPts val="0"/>
              </a:spcBef>
              <a:buFont typeface="Arial" charset="0"/>
              <a:buNone/>
              <a:defRPr/>
            </a:pPr>
            <a:endParaRPr lang="en-US" sz="2400" b="1" dirty="0">
              <a:latin typeface="+mj-lt"/>
            </a:endParaRPr>
          </a:p>
          <a:p>
            <a:pPr marL="0">
              <a:spcBef>
                <a:spcPts val="0"/>
              </a:spcBef>
              <a:buNone/>
              <a:defRPr/>
            </a:pPr>
            <a:r>
              <a:rPr lang="en-US" sz="2400" b="1" dirty="0">
                <a:latin typeface="+mj-lt"/>
                <a:hlinkClick r:id="rId5"/>
              </a:rPr>
              <a:t>https://www.doe.virginia.gov/teaching-learning-assessment/student-assessment/sol-practice-items-all-subjects</a:t>
            </a:r>
            <a:endParaRPr lang="en-US" sz="2400" b="1" dirty="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57</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7422901"/>
      </p:ext>
    </p:extLst>
  </p:cSld>
  <p:clrMapOvr>
    <a:masterClrMapping/>
  </p:clrMapOvr>
  <p:transition spd="slow" advTm="363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76200"/>
            <a:ext cx="8839200" cy="1143000"/>
          </a:xfrm>
        </p:spPr>
        <p:txBody>
          <a:bodyPr/>
          <a:lstStyle/>
          <a:p>
            <a:r>
              <a:rPr lang="en-US" altLang="en-US" sz="2900" b="1" dirty="0">
                <a:solidFill>
                  <a:srgbClr val="110076"/>
                </a:solidFill>
              </a:rPr>
              <a:t>Contact Information </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latin typeface="+mj-lt"/>
              </a:rPr>
              <a:t>For questions regarding assessment, please contact</a:t>
            </a:r>
          </a:p>
          <a:p>
            <a:pPr marL="0">
              <a:spcBef>
                <a:spcPts val="0"/>
              </a:spcBef>
              <a:buFont typeface="Arial" charset="0"/>
              <a:buNone/>
              <a:defRPr/>
            </a:pPr>
            <a:r>
              <a:rPr lang="en-US" sz="2400" b="1" dirty="0">
                <a:latin typeface="+mj-lt"/>
                <a:hlinkClick r:id="rId5"/>
              </a:rPr>
              <a:t>Student_assessment@doe.virginia.gov</a:t>
            </a:r>
            <a:endParaRPr lang="en-US" sz="2400" b="1" dirty="0">
              <a:latin typeface="+mj-lt"/>
            </a:endParaRP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a:latin typeface="+mj-lt"/>
              </a:rPr>
              <a:t>For questions regarding instruction or the English Standards of Learning, please contact</a:t>
            </a:r>
          </a:p>
          <a:p>
            <a:pPr marL="0">
              <a:spcBef>
                <a:spcPts val="0"/>
              </a:spcBef>
              <a:buFont typeface="Arial" charset="0"/>
              <a:buNone/>
              <a:defRPr/>
            </a:pPr>
            <a:r>
              <a:rPr lang="en-US" sz="2400" b="1" dirty="0">
                <a:latin typeface="+mj-lt"/>
              </a:rPr>
              <a:t>Tracy Fair Robertson, English Coordinator</a:t>
            </a:r>
          </a:p>
          <a:p>
            <a:pPr marL="0">
              <a:spcBef>
                <a:spcPts val="0"/>
              </a:spcBef>
              <a:buFont typeface="Arial" charset="0"/>
              <a:buNone/>
              <a:defRPr/>
            </a:pPr>
            <a:r>
              <a:rPr lang="en-US" sz="2400" b="1" dirty="0">
                <a:latin typeface="+mj-lt"/>
                <a:hlinkClick r:id="rId6"/>
              </a:rPr>
              <a:t>Tracy.Robertson@doe.virginia.gov</a:t>
            </a:r>
            <a:endParaRPr lang="en-US" sz="2400" b="1" dirty="0">
              <a:latin typeface="+mj-lt"/>
            </a:endParaRPr>
          </a:p>
          <a:p>
            <a:pPr marL="0">
              <a:spcBef>
                <a:spcPts val="0"/>
              </a:spcBef>
              <a:buFont typeface="Arial" charset="0"/>
              <a:buNone/>
              <a:defRPr/>
            </a:pPr>
            <a:r>
              <a:rPr lang="en-US" sz="2400" b="1" dirty="0">
                <a:latin typeface="+mj-lt"/>
              </a:rPr>
              <a:t>804-371-7585</a:t>
            </a:r>
          </a:p>
          <a:p>
            <a:pPr marL="0">
              <a:spcBef>
                <a:spcPts val="0"/>
              </a:spcBef>
              <a:buFont typeface="Arial" charset="0"/>
              <a:buNone/>
              <a:defRPr/>
            </a:pPr>
            <a:endParaRPr lang="en-US" sz="2400" b="1" dirty="0">
              <a:latin typeface="+mj-lt"/>
            </a:endParaRPr>
          </a:p>
          <a:p>
            <a:pPr marL="0">
              <a:spcBef>
                <a:spcPts val="0"/>
              </a:spcBef>
              <a:buFont typeface="Arial" charset="0"/>
              <a:buNone/>
              <a:defRPr/>
            </a:pPr>
            <a:endParaRPr lang="en-US" sz="2400" b="1" dirty="0">
              <a:latin typeface="+mj-lt"/>
            </a:endParaRPr>
          </a:p>
          <a:p>
            <a:pPr>
              <a:spcBef>
                <a:spcPts val="0"/>
              </a:spcBef>
              <a:buFont typeface="Arial" charset="0"/>
              <a:buNone/>
              <a:defRPr/>
            </a:pPr>
            <a:endParaRPr lang="en-US" sz="2400" b="1" dirty="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58</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76379196"/>
      </p:ext>
    </p:extLst>
  </p:cSld>
  <p:clrMapOvr>
    <a:masterClrMapping/>
  </p:clrMapOvr>
  <p:transition spd="slow" advTm="140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12"/>
          <p:cNvSpPr>
            <a:spLocks noGrp="1"/>
          </p:cNvSpPr>
          <p:nvPr>
            <p:ph idx="1"/>
          </p:nvPr>
        </p:nvSpPr>
        <p:spPr>
          <a:xfrm>
            <a:off x="304800" y="914400"/>
            <a:ext cx="8534400" cy="5638800"/>
          </a:xfrm>
        </p:spPr>
        <p:txBody>
          <a:bodyPr/>
          <a:lstStyle/>
          <a:p>
            <a:pPr marL="171450" indent="-514350" eaLnBrk="1" hangingPunct="1">
              <a:spcBef>
                <a:spcPct val="0"/>
              </a:spcBef>
              <a:buFont typeface="Arial" charset="0"/>
              <a:buNone/>
            </a:pPr>
            <a:r>
              <a:rPr lang="en-US" sz="2300" b="1" i="1"/>
              <a:t>  </a:t>
            </a:r>
            <a:endParaRPr lang="en-US" sz="2300" b="1">
              <a:solidFill>
                <a:srgbClr val="0070C0"/>
              </a:solidFill>
            </a:endParaRPr>
          </a:p>
        </p:txBody>
      </p:sp>
      <p:sp>
        <p:nvSpPr>
          <p:cNvPr id="717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717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7174"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717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717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7179" name="TextBox 13"/>
          <p:cNvSpPr txBox="1">
            <a:spLocks noChangeArrowheads="1"/>
          </p:cNvSpPr>
          <p:nvPr/>
        </p:nvSpPr>
        <p:spPr bwMode="auto">
          <a:xfrm>
            <a:off x="533400" y="1066800"/>
            <a:ext cx="8534400" cy="3632200"/>
          </a:xfrm>
          <a:prstGeom prst="rect">
            <a:avLst/>
          </a:prstGeom>
          <a:noFill/>
          <a:ln w="9525">
            <a:noFill/>
            <a:miter lim="800000"/>
            <a:headEnd/>
            <a:tailEnd/>
          </a:ln>
        </p:spPr>
        <p:txBody>
          <a:bodyPr>
            <a:spAutoFit/>
          </a:bodyPr>
          <a:lstStyle/>
          <a:p>
            <a:r>
              <a:rPr lang="en-US" sz="2300" b="1" i="1" dirty="0">
                <a:latin typeface="Calibri" pitchFamily="34" charset="0"/>
              </a:rPr>
              <a:t>III.     </a:t>
            </a:r>
            <a:r>
              <a:rPr lang="en-US" sz="2300" b="1" i="1" dirty="0">
                <a:latin typeface="Calibri" pitchFamily="34" charset="0"/>
                <a:hlinkClick r:id="rId7" action="ppaction://hlinksldjump"/>
              </a:rPr>
              <a:t>Caution</a:t>
            </a:r>
            <a:r>
              <a:rPr lang="en-US" sz="2300" b="1" dirty="0">
                <a:latin typeface="Calibri" pitchFamily="34" charset="0"/>
              </a:rPr>
              <a:t>, not to make our moves too hastily. This habit is best acquired by observing strictly the laws of the game, such as,</a:t>
            </a:r>
            <a:r>
              <a:rPr lang="en-US" sz="2300" b="1" i="1" dirty="0">
                <a:latin typeface="Calibri" pitchFamily="34" charset="0"/>
              </a:rPr>
              <a:t> If you touch a piece, you must move it somewhere; if you set it down, you must let it stand.</a:t>
            </a:r>
            <a:r>
              <a:rPr lang="en-US" sz="2300" b="1" dirty="0">
                <a:latin typeface="Calibri" pitchFamily="34" charset="0"/>
              </a:rPr>
              <a:t> And it is therefore best that these rules should be observed, as the game thereby becomes more the image of human life, and particularly of war, in which, if you have incautiously put yourself into a bad and dangerous position, you cannot obtain your enemy’s leave to withdraw your troops and place them more securely, but you must abide all the consequences of your rashness.</a:t>
            </a:r>
          </a:p>
          <a:p>
            <a:endParaRPr lang="en-US" sz="2300" b="1" dirty="0">
              <a:latin typeface="Calibri" pitchFamily="34" charset="0"/>
            </a:endParaRP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6" name="Title 6"/>
          <p:cNvSpPr>
            <a:spLocks noGrp="1"/>
          </p:cNvSpPr>
          <p:nvPr>
            <p:ph type="title"/>
          </p:nvPr>
        </p:nvSpPr>
        <p:spPr>
          <a:xfrm>
            <a:off x="152400" y="304800"/>
            <a:ext cx="8839200" cy="457200"/>
          </a:xfrm>
        </p:spPr>
        <p:txBody>
          <a:bodyPr rtlCol="0">
            <a:normAutofit/>
          </a:bodyPr>
          <a:lstStyle/>
          <a:p>
            <a:pPr eaLnBrk="1" fontAlgn="auto" hangingPunct="1">
              <a:spcAft>
                <a:spcPts val="0"/>
              </a:spcAft>
              <a:defRPr/>
            </a:pPr>
            <a:r>
              <a:rPr lang="en-US" altLang="en-US" sz="1600" b="1" i="1" dirty="0">
                <a:solidFill>
                  <a:srgbClr val="7030A0"/>
                </a:solidFill>
              </a:rPr>
              <a:t>from</a:t>
            </a:r>
            <a:r>
              <a:rPr lang="en-US" altLang="en-US" sz="1600" b="1" dirty="0">
                <a:solidFill>
                  <a:srgbClr val="7030A0"/>
                </a:solidFill>
              </a:rPr>
              <a:t> “The Morals of Chess” </a:t>
            </a:r>
            <a:r>
              <a:rPr lang="en-US" altLang="en-US" sz="1200" b="1" dirty="0">
                <a:solidFill>
                  <a:srgbClr val="7030A0"/>
                </a:solidFill>
              </a:rPr>
              <a:t>by Benjamin Franklin (continued)</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6</a:t>
            </a:fld>
            <a:endParaRPr lang="en-US"/>
          </a:p>
        </p:txBody>
      </p:sp>
    </p:spTree>
    <p:custDataLst>
      <p:tags r:id="rId1"/>
    </p:custDataLst>
  </p:cSld>
  <p:clrMapOvr>
    <a:masterClrMapping/>
  </p:clrMapOvr>
  <p:transition spd="slow" advTm="292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a:xfrm>
            <a:off x="0" y="76200"/>
            <a:ext cx="9144000" cy="1143000"/>
          </a:xfrm>
        </p:spPr>
        <p:txBody>
          <a:bodyPr/>
          <a:lstStyle/>
          <a:p>
            <a:pPr eaLnBrk="1" hangingPunct="1"/>
            <a:r>
              <a:rPr lang="en-US" altLang="en-US" sz="2900" b="1" dirty="0">
                <a:solidFill>
                  <a:srgbClr val="002060"/>
                </a:solidFill>
              </a:rPr>
              <a:t>More Rigorous Nonfiction Texts</a:t>
            </a:r>
          </a:p>
        </p:txBody>
      </p:sp>
      <p:sp>
        <p:nvSpPr>
          <p:cNvPr id="13" name="Content Placeholder 12"/>
          <p:cNvSpPr>
            <a:spLocks noGrp="1"/>
          </p:cNvSpPr>
          <p:nvPr>
            <p:ph idx="1"/>
          </p:nvPr>
        </p:nvSpPr>
        <p:spPr>
          <a:xfrm>
            <a:off x="447675" y="1143000"/>
            <a:ext cx="8534400" cy="4495800"/>
          </a:xfrm>
        </p:spPr>
        <p:txBody>
          <a:bodyPr rtlCol="0">
            <a:noAutofit/>
          </a:bodyPr>
          <a:lstStyle/>
          <a:p>
            <a:pPr marL="0" eaLnBrk="1" fontAlgn="auto" hangingPunct="1">
              <a:spcBef>
                <a:spcPts val="0"/>
              </a:spcBef>
              <a:spcAft>
                <a:spcPts val="0"/>
              </a:spcAft>
              <a:buFont typeface="Arial" charset="0"/>
              <a:buNone/>
              <a:defRPr/>
            </a:pPr>
            <a:r>
              <a:rPr lang="en-US" sz="2400" b="1" dirty="0"/>
              <a:t>Students taking the End-of-Course (EOC) Reading test may encounter more rigorous nonfiction selections. </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Font typeface="Arial" charset="0"/>
              <a:buNone/>
              <a:defRPr/>
            </a:pPr>
            <a:r>
              <a:rPr lang="en-US" sz="2400" b="1" dirty="0"/>
              <a:t>The  EOC Reading test contains a variety of selections. Some selections are considered more or less difficult due to their genre, structure, length,  and vocabulary, among other factors.</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None/>
              <a:defRPr/>
            </a:pPr>
            <a:r>
              <a:rPr lang="en-US" sz="2400" b="1" dirty="0"/>
              <a:t>The following is an excerpt from “Fossils, Rocks, and Time” by Lucy E. Edwards and John </a:t>
            </a:r>
            <a:r>
              <a:rPr lang="en-US" sz="2400" b="1" dirty="0" err="1"/>
              <a:t>Pojeta</a:t>
            </a:r>
            <a:r>
              <a:rPr lang="en-US" sz="2400" b="1" dirty="0"/>
              <a:t>, Jr., which will be referenced on subsequent slides with example practice questions. This is an example of a text that may be more challenging to end-of-course students and is not meant to suggest that all texts on the EOC Reading test will be similar in difficulty, style, length, or content.</a:t>
            </a:r>
          </a:p>
          <a:p>
            <a:pPr marL="0" eaLnBrk="1" fontAlgn="auto" hangingPunct="1">
              <a:spcBef>
                <a:spcPts val="0"/>
              </a:spcBef>
              <a:spcAft>
                <a:spcPts val="0"/>
              </a:spcAft>
              <a:buFont typeface="Arial" charset="0"/>
              <a:buNone/>
              <a:defRPr/>
            </a:pPr>
            <a:endParaRPr lang="en-US" sz="2400" b="1" dirty="0"/>
          </a:p>
          <a:p>
            <a:pPr marL="0" eaLnBrk="1" fontAlgn="auto" hangingPunct="1">
              <a:spcBef>
                <a:spcPts val="0"/>
              </a:spcBef>
              <a:spcAft>
                <a:spcPts val="0"/>
              </a:spcAft>
              <a:buFont typeface="Arial" charset="0"/>
              <a:buNone/>
              <a:defRPr/>
            </a:pPr>
            <a:endParaRPr lang="en-US" sz="2400" b="1" dirty="0"/>
          </a:p>
          <a:p>
            <a:pPr marL="457200" indent="-457200" eaLnBrk="1" fontAlgn="auto" hangingPunct="1">
              <a:spcBef>
                <a:spcPts val="0"/>
              </a:spcBef>
              <a:spcAft>
                <a:spcPts val="0"/>
              </a:spcAft>
              <a:buFont typeface="Arial" charset="0"/>
              <a:buNone/>
              <a:defRPr/>
            </a:pPr>
            <a:r>
              <a:rPr lang="en-US" sz="2400" b="1" dirty="0">
                <a:solidFill>
                  <a:srgbClr val="0070C0"/>
                </a:solidFill>
              </a:rPr>
              <a:t> </a:t>
            </a:r>
          </a:p>
          <a:p>
            <a:pPr eaLnBrk="1" fontAlgn="auto" hangingPunct="1">
              <a:spcAft>
                <a:spcPts val="0"/>
              </a:spcAft>
              <a:buFont typeface="Arial" charset="0"/>
              <a:buNone/>
              <a:defRPr/>
            </a:pPr>
            <a:endParaRPr lang="en-US" sz="2400" b="1" dirty="0">
              <a:solidFill>
                <a:srgbClr val="002060"/>
              </a:solidFill>
            </a:endParaRPr>
          </a:p>
        </p:txBody>
      </p:sp>
      <p:sp>
        <p:nvSpPr>
          <p:cNvPr id="819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819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8198"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819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820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907338" y="5943600"/>
            <a:ext cx="1008062" cy="685800"/>
          </a:xfrm>
          <a:prstGeom prst="rect">
            <a:avLst/>
          </a:prstGeom>
          <a:noFill/>
          <a:ln w="9525">
            <a:noFill/>
            <a:miter lim="800000"/>
            <a:headEnd/>
            <a:tailEnd/>
          </a:ln>
        </p:spPr>
      </p:pic>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6" name="Slide Number Placeholder 5"/>
          <p:cNvSpPr>
            <a:spLocks noGrp="1"/>
          </p:cNvSpPr>
          <p:nvPr>
            <p:ph type="sldNum" sz="quarter" idx="12"/>
          </p:nvPr>
        </p:nvSpPr>
        <p:spPr/>
        <p:txBody>
          <a:bodyPr/>
          <a:lstStyle/>
          <a:p>
            <a:pPr>
              <a:defRPr/>
            </a:pPr>
            <a:fld id="{5B4BE84C-95D7-41FC-9B09-8EA3793AB9DD}" type="slidenum">
              <a:rPr lang="en-US" smtClean="0"/>
              <a:pPr>
                <a:defRPr/>
              </a:pPr>
              <a:t>7</a:t>
            </a:fld>
            <a:endParaRPr lang="en-US"/>
          </a:p>
        </p:txBody>
      </p:sp>
    </p:spTree>
  </p:cSld>
  <p:clrMapOvr>
    <a:masterClrMapping/>
  </p:clrMapOvr>
  <p:transition spd="slow" advTm="424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152400" y="304800"/>
            <a:ext cx="8839200" cy="914400"/>
          </a:xfrm>
        </p:spPr>
        <p:txBody>
          <a:bodyPr/>
          <a:lstStyle/>
          <a:p>
            <a:pPr eaLnBrk="1" hangingPunct="1"/>
            <a:r>
              <a:rPr lang="en-US" altLang="en-US" sz="2900" b="1" i="1" dirty="0">
                <a:solidFill>
                  <a:srgbClr val="002060"/>
                </a:solidFill>
                <a:hlinkClick r:id="rId6"/>
              </a:rPr>
              <a:t>from </a:t>
            </a:r>
            <a:r>
              <a:rPr lang="en-US" altLang="en-US" sz="2900" b="1" dirty="0">
                <a:solidFill>
                  <a:srgbClr val="002060"/>
                </a:solidFill>
                <a:hlinkClick r:id="rId6"/>
              </a:rPr>
              <a:t>Fossils, Rocks, and Time</a:t>
            </a:r>
            <a:br>
              <a:rPr lang="en-US" altLang="en-US" sz="3200" b="1" dirty="0">
                <a:solidFill>
                  <a:srgbClr val="002060"/>
                </a:solidFill>
              </a:rPr>
            </a:br>
            <a:r>
              <a:rPr lang="en-US" altLang="en-US" sz="2000" b="1" dirty="0">
                <a:solidFill>
                  <a:srgbClr val="002060"/>
                </a:solidFill>
              </a:rPr>
              <a:t>by Lucy E. Edwards and John </a:t>
            </a:r>
            <a:r>
              <a:rPr lang="en-US" altLang="en-US" sz="2000" b="1" dirty="0" err="1">
                <a:solidFill>
                  <a:srgbClr val="002060"/>
                </a:solidFill>
              </a:rPr>
              <a:t>Pojeta</a:t>
            </a:r>
            <a:r>
              <a:rPr lang="en-US" altLang="en-US" sz="2000" b="1" dirty="0">
                <a:solidFill>
                  <a:srgbClr val="002060"/>
                </a:solidFill>
              </a:rPr>
              <a:t>, Jr.</a:t>
            </a:r>
          </a:p>
        </p:txBody>
      </p:sp>
      <p:sp>
        <p:nvSpPr>
          <p:cNvPr id="5123" name="Content Placeholder 12"/>
          <p:cNvSpPr>
            <a:spLocks noGrp="1"/>
          </p:cNvSpPr>
          <p:nvPr>
            <p:ph idx="1"/>
          </p:nvPr>
        </p:nvSpPr>
        <p:spPr>
          <a:xfrm>
            <a:off x="152400" y="1371600"/>
            <a:ext cx="8839200" cy="4953000"/>
          </a:xfrm>
        </p:spPr>
        <p:txBody>
          <a:bodyPr/>
          <a:lstStyle/>
          <a:p>
            <a:pPr indent="0">
              <a:buFont typeface="Arial" charset="0"/>
              <a:buNone/>
              <a:defRPr/>
            </a:pPr>
            <a:r>
              <a:rPr lang="en-US" sz="2400" b="1" dirty="0">
                <a:hlinkClick r:id="rId7" action="ppaction://hlinksldjump"/>
              </a:rPr>
              <a:t>Long before geologists</a:t>
            </a:r>
            <a:r>
              <a:rPr lang="en-US" sz="2400" b="1" dirty="0"/>
              <a:t> had the means to recognize and express time in numbers of years before the present, they developed the geologic time scale. This time scale was developed gradually, mostly in Europe, over the eighteenth and nineteenth centuries. </a:t>
            </a:r>
            <a:r>
              <a:rPr lang="en-US" sz="2400" b="1" dirty="0">
                <a:hlinkClick r:id="rId8" action="ppaction://hlinksldjump"/>
              </a:rPr>
              <a:t>Earth’s history is subdivided into eons, which are subdivided into eras, which are subdivided into periods, which are subdivided into epochs</a:t>
            </a:r>
            <a:r>
              <a:rPr lang="en-US" sz="2400" b="1" dirty="0"/>
              <a:t>. The names of these subdivisions, like Paleozoic or Cenozoic, may look daunting, but to the geologist there are clues in some of the words. For example, </a:t>
            </a:r>
            <a:r>
              <a:rPr lang="en-US" sz="2400" b="1" dirty="0" err="1"/>
              <a:t>zoic</a:t>
            </a:r>
            <a:r>
              <a:rPr lang="en-US" sz="2400" b="1" dirty="0"/>
              <a:t> refers to animal life, and </a:t>
            </a:r>
            <a:r>
              <a:rPr lang="en-US" sz="2400" b="1" dirty="0" err="1"/>
              <a:t>paleo</a:t>
            </a:r>
            <a:r>
              <a:rPr lang="en-US" sz="2400" b="1" dirty="0"/>
              <a:t> means ancient, </a:t>
            </a:r>
            <a:r>
              <a:rPr lang="en-US" sz="2400" b="1" dirty="0" err="1"/>
              <a:t>meso</a:t>
            </a:r>
            <a:r>
              <a:rPr lang="en-US" sz="2400" b="1" dirty="0"/>
              <a:t> means middle, and </a:t>
            </a:r>
            <a:r>
              <a:rPr lang="en-US" sz="2400" b="1" dirty="0" err="1"/>
              <a:t>ceno</a:t>
            </a:r>
            <a:r>
              <a:rPr lang="en-US" sz="2400" b="1" dirty="0"/>
              <a:t> means recent. So the relative order of the three youngest eras, first </a:t>
            </a:r>
            <a:r>
              <a:rPr lang="en-US" sz="2400" b="1" dirty="0" err="1"/>
              <a:t>Paleoozoic</a:t>
            </a:r>
            <a:r>
              <a:rPr lang="en-US" sz="2400" b="1" dirty="0"/>
              <a:t>, then Mesozoic, then </a:t>
            </a:r>
            <a:r>
              <a:rPr lang="en-US" sz="2400" b="1" dirty="0" err="1"/>
              <a:t>Cenoozoic</a:t>
            </a:r>
            <a:r>
              <a:rPr lang="en-US" sz="2400" b="1" dirty="0"/>
              <a:t>, is </a:t>
            </a:r>
            <a:r>
              <a:rPr lang="en-US" sz="2400" b="1" dirty="0">
                <a:hlinkClick r:id="rId9" action="ppaction://hlinksldjump"/>
              </a:rPr>
              <a:t>straightforward</a:t>
            </a:r>
            <a:r>
              <a:rPr lang="en-US" sz="2400" b="1" dirty="0"/>
              <a:t>.</a:t>
            </a:r>
          </a:p>
          <a:p>
            <a:pPr marL="0" eaLnBrk="1" hangingPunct="1">
              <a:spcBef>
                <a:spcPct val="0"/>
              </a:spcBef>
              <a:buFont typeface="Arial" charset="0"/>
              <a:buNone/>
              <a:defRPr/>
            </a:pPr>
            <a:endParaRPr lang="en-US" sz="2400" b="1" dirty="0">
              <a:solidFill>
                <a:srgbClr val="0070C0"/>
              </a:solidFill>
            </a:endParaRPr>
          </a:p>
        </p:txBody>
      </p:sp>
      <p:sp>
        <p:nvSpPr>
          <p:cNvPr id="922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922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9222"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922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907338" y="5943600"/>
            <a:ext cx="1008062" cy="685800"/>
          </a:xfrm>
          <a:prstGeom prst="rect">
            <a:avLst/>
          </a:prstGeom>
          <a:noFill/>
          <a:ln w="9525">
            <a:noFill/>
            <a:miter lim="800000"/>
            <a:headEnd/>
            <a:tailEnd/>
          </a:ln>
        </p:spPr>
      </p:pic>
      <p:sp>
        <p:nvSpPr>
          <p:cNvPr id="9227" name="TextBox 11"/>
          <p:cNvSpPr txBox="1">
            <a:spLocks noChangeArrowheads="1"/>
          </p:cNvSpPr>
          <p:nvPr/>
        </p:nvSpPr>
        <p:spPr bwMode="auto">
          <a:xfrm>
            <a:off x="3352800" y="63682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
        <p:nvSpPr>
          <p:cNvPr id="6" name="Slide Number Placeholder 5"/>
          <p:cNvSpPr>
            <a:spLocks noGrp="1"/>
          </p:cNvSpPr>
          <p:nvPr>
            <p:ph type="sldNum" sz="quarter" idx="12"/>
          </p:nvPr>
        </p:nvSpPr>
        <p:spPr/>
        <p:txBody>
          <a:bodyPr/>
          <a:lstStyle/>
          <a:p>
            <a:pPr>
              <a:defRPr/>
            </a:pPr>
            <a:fld id="{5B4BE84C-95D7-41FC-9B09-8EA3793AB9DD}" type="slidenum">
              <a:rPr lang="en-US" smtClean="0"/>
              <a:pPr>
                <a:defRPr/>
              </a:pPr>
              <a:t>8</a:t>
            </a:fld>
            <a:endParaRPr lang="en-US"/>
          </a:p>
        </p:txBody>
      </p:sp>
    </p:spTree>
    <p:custDataLst>
      <p:tags r:id="rId1"/>
    </p:custDataLst>
  </p:cSld>
  <p:clrMapOvr>
    <a:masterClrMapping/>
  </p:clrMapOvr>
  <p:transition spd="slow" advTm="363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12"/>
          <p:cNvSpPr>
            <a:spLocks noGrp="1"/>
          </p:cNvSpPr>
          <p:nvPr>
            <p:ph idx="1"/>
          </p:nvPr>
        </p:nvSpPr>
        <p:spPr>
          <a:xfrm>
            <a:off x="152400" y="1371600"/>
            <a:ext cx="8839200" cy="4953000"/>
          </a:xfrm>
        </p:spPr>
        <p:txBody>
          <a:bodyPr/>
          <a:lstStyle/>
          <a:p>
            <a:pPr indent="0">
              <a:buFont typeface="Arial" charset="0"/>
              <a:buNone/>
              <a:defRPr/>
            </a:pPr>
            <a:r>
              <a:rPr lang="en-US" sz="2400" b="1" dirty="0"/>
              <a:t>Fossils are the recognizable remains, such as bones, shells, or leaves, or other evidence, such as tracks, burrows, or impressions, of past life on Earth. Scientists who study fossils are called paleontologists. Remember that </a:t>
            </a:r>
            <a:r>
              <a:rPr lang="en-US" sz="2400" b="1" dirty="0" err="1"/>
              <a:t>paleo</a:t>
            </a:r>
            <a:r>
              <a:rPr lang="en-US" sz="2400" b="1" dirty="0"/>
              <a:t> means ancient; so a paleontologist studies ancient forms of life. Fossils are fundamental to the geologic time scale. The names of most of the eons and eras end in </a:t>
            </a:r>
            <a:r>
              <a:rPr lang="en-US" sz="2400" b="1" dirty="0" err="1"/>
              <a:t>zoic</a:t>
            </a:r>
            <a:r>
              <a:rPr lang="en-US" sz="2400" b="1" dirty="0"/>
              <a:t>, because these time intervals are often recognized on the basis of animal life. Rocks formed during the </a:t>
            </a:r>
            <a:r>
              <a:rPr lang="en-US" sz="2400" b="1" dirty="0" err="1"/>
              <a:t>Proterozoic</a:t>
            </a:r>
            <a:r>
              <a:rPr lang="en-US" sz="2400" b="1" dirty="0"/>
              <a:t> Eon may have fossils of relative simple organisms, such as bacteria, algae, and wormlike animals. Rocks formed during the </a:t>
            </a:r>
            <a:r>
              <a:rPr lang="en-US" sz="2400" b="1" dirty="0" err="1"/>
              <a:t>Phanerozoic</a:t>
            </a:r>
            <a:r>
              <a:rPr lang="en-US" sz="2400" b="1" dirty="0"/>
              <a:t> Eon may have fossils of complex animals and plants such as dinosaurs, mammals, and trees.</a:t>
            </a:r>
          </a:p>
          <a:p>
            <a:pPr marL="0" eaLnBrk="1" hangingPunct="1">
              <a:spcBef>
                <a:spcPct val="0"/>
              </a:spcBef>
              <a:buFont typeface="Arial" charset="0"/>
              <a:buNone/>
              <a:defRPr/>
            </a:pPr>
            <a:endParaRPr lang="en-US" sz="2400" b="1" dirty="0">
              <a:solidFill>
                <a:srgbClr val="0070C0"/>
              </a:solidFill>
            </a:endParaRPr>
          </a:p>
        </p:txBody>
      </p:sp>
      <p:sp>
        <p:nvSpPr>
          <p:cNvPr id="1024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0244"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0245"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10246"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pic>
        <p:nvPicPr>
          <p:cNvPr id="1024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07338" y="5943600"/>
            <a:ext cx="1008062" cy="685800"/>
          </a:xfrm>
          <a:prstGeom prst="rect">
            <a:avLst/>
          </a:prstGeom>
          <a:noFill/>
          <a:ln w="9525">
            <a:noFill/>
            <a:miter lim="800000"/>
            <a:headEnd/>
            <a:tailEnd/>
          </a:ln>
        </p:spPr>
      </p:pic>
      <p:sp>
        <p:nvSpPr>
          <p:cNvPr id="10250" name="TextBox 11"/>
          <p:cNvSpPr txBox="1">
            <a:spLocks noChangeArrowheads="1"/>
          </p:cNvSpPr>
          <p:nvPr/>
        </p:nvSpPr>
        <p:spPr bwMode="auto">
          <a:xfrm>
            <a:off x="3200400" y="64444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sp>
        <p:nvSpPr>
          <p:cNvPr id="13" name="Title 6"/>
          <p:cNvSpPr txBox="1">
            <a:spLocks/>
          </p:cNvSpPr>
          <p:nvPr/>
        </p:nvSpPr>
        <p:spPr bwMode="auto">
          <a:xfrm>
            <a:off x="152400" y="304800"/>
            <a:ext cx="8839200" cy="457200"/>
          </a:xfrm>
          <a:prstGeom prst="rect">
            <a:avLst/>
          </a:prstGeom>
          <a:noFill/>
          <a:ln w="9525">
            <a:noFill/>
            <a:miter lim="800000"/>
            <a:headEnd/>
            <a:tailEnd/>
          </a:ln>
        </p:spPr>
        <p:txBody>
          <a:bodyPr anchor="ctr"/>
          <a:lstStyle/>
          <a:p>
            <a:pPr algn="ctr">
              <a:defRPr/>
            </a:pPr>
            <a:r>
              <a:rPr lang="en-US" altLang="en-US" sz="1600" b="1" i="1" dirty="0">
                <a:solidFill>
                  <a:srgbClr val="7030A0"/>
                </a:solidFill>
                <a:latin typeface="+mj-lt"/>
                <a:ea typeface="+mj-ea"/>
                <a:cs typeface="+mj-cs"/>
              </a:rPr>
              <a:t>from “</a:t>
            </a:r>
            <a:r>
              <a:rPr lang="en-US" altLang="en-US" sz="1600" b="1" dirty="0">
                <a:solidFill>
                  <a:srgbClr val="7030A0"/>
                </a:solidFill>
                <a:latin typeface="+mj-lt"/>
                <a:ea typeface="+mj-ea"/>
                <a:cs typeface="+mj-cs"/>
              </a:rPr>
              <a:t>Fossils, Rocks, and Time” </a:t>
            </a:r>
            <a:r>
              <a:rPr lang="en-US" altLang="en-US" sz="1200" b="1" dirty="0">
                <a:solidFill>
                  <a:srgbClr val="7030A0"/>
                </a:solidFill>
                <a:latin typeface="+mj-lt"/>
                <a:ea typeface="+mj-ea"/>
                <a:cs typeface="+mj-cs"/>
              </a:rPr>
              <a:t>by Lucy E. Edwards and John </a:t>
            </a:r>
            <a:r>
              <a:rPr lang="en-US" altLang="en-US" sz="1200" b="1" dirty="0" err="1">
                <a:solidFill>
                  <a:srgbClr val="7030A0"/>
                </a:solidFill>
                <a:latin typeface="+mj-lt"/>
                <a:ea typeface="+mj-ea"/>
                <a:cs typeface="+mj-cs"/>
              </a:rPr>
              <a:t>Pojeta</a:t>
            </a:r>
            <a:r>
              <a:rPr lang="en-US" altLang="en-US" sz="1200" b="1" dirty="0">
                <a:solidFill>
                  <a:srgbClr val="7030A0"/>
                </a:solidFill>
                <a:latin typeface="+mj-lt"/>
                <a:ea typeface="+mj-ea"/>
                <a:cs typeface="+mj-cs"/>
              </a:rPr>
              <a:t>, Jr. (continued)</a:t>
            </a: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pPr>
              <a:defRPr/>
            </a:pPr>
            <a:fld id="{5B4BE84C-95D7-41FC-9B09-8EA3793AB9DD}" type="slidenum">
              <a:rPr lang="en-US" smtClean="0"/>
              <a:pPr>
                <a:defRPr/>
              </a:pPr>
              <a:t>9</a:t>
            </a:fld>
            <a:endParaRPr lang="en-US"/>
          </a:p>
        </p:txBody>
      </p:sp>
    </p:spTree>
    <p:custDataLst>
      <p:tags r:id="rId1"/>
    </p:custDataLst>
  </p:cSld>
  <p:clrMapOvr>
    <a:masterClrMapping/>
  </p:clrMapOvr>
  <p:transition spd="slow" advTm="353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0"/>
</p:tagLst>
</file>

<file path=ppt/tags/tag10.xml><?xml version="1.0" encoding="utf-8"?>
<p:tagLst xmlns:a="http://schemas.openxmlformats.org/drawingml/2006/main" xmlns:r="http://schemas.openxmlformats.org/officeDocument/2006/relationships" xmlns:p="http://schemas.openxmlformats.org/presentationml/2006/main">
  <p:tag name="TIMING" val="|40"/>
</p:tagLst>
</file>

<file path=ppt/tags/tag11.xml><?xml version="1.0" encoding="utf-8"?>
<p:tagLst xmlns:a="http://schemas.openxmlformats.org/drawingml/2006/main" xmlns:r="http://schemas.openxmlformats.org/officeDocument/2006/relationships" xmlns:p="http://schemas.openxmlformats.org/presentationml/2006/main">
  <p:tag name="TIMING" val="|40"/>
</p:tagLst>
</file>

<file path=ppt/tags/tag12.xml><?xml version="1.0" encoding="utf-8"?>
<p:tagLst xmlns:a="http://schemas.openxmlformats.org/drawingml/2006/main" xmlns:r="http://schemas.openxmlformats.org/officeDocument/2006/relationships" xmlns:p="http://schemas.openxmlformats.org/presentationml/2006/main">
  <p:tag name="TIMING" val="|35.8"/>
</p:tagLst>
</file>

<file path=ppt/tags/tag13.xml><?xml version="1.0" encoding="utf-8"?>
<p:tagLst xmlns:a="http://schemas.openxmlformats.org/drawingml/2006/main" xmlns:r="http://schemas.openxmlformats.org/officeDocument/2006/relationships" xmlns:p="http://schemas.openxmlformats.org/presentationml/2006/main">
  <p:tag name="TIMING" val="|27.1"/>
</p:tagLst>
</file>

<file path=ppt/tags/tag14.xml><?xml version="1.0" encoding="utf-8"?>
<p:tagLst xmlns:a="http://schemas.openxmlformats.org/drawingml/2006/main" xmlns:r="http://schemas.openxmlformats.org/officeDocument/2006/relationships" xmlns:p="http://schemas.openxmlformats.org/presentationml/2006/main">
  <p:tag name="TIMING" val="|49.8"/>
</p:tagLst>
</file>

<file path=ppt/tags/tag15.xml><?xml version="1.0" encoding="utf-8"?>
<p:tagLst xmlns:a="http://schemas.openxmlformats.org/drawingml/2006/main" xmlns:r="http://schemas.openxmlformats.org/officeDocument/2006/relationships" xmlns:p="http://schemas.openxmlformats.org/presentationml/2006/main">
  <p:tag name="TIMING" val="|49.8"/>
</p:tagLst>
</file>

<file path=ppt/tags/tag16.xml><?xml version="1.0" encoding="utf-8"?>
<p:tagLst xmlns:a="http://schemas.openxmlformats.org/drawingml/2006/main" xmlns:r="http://schemas.openxmlformats.org/officeDocument/2006/relationships" xmlns:p="http://schemas.openxmlformats.org/presentationml/2006/main">
  <p:tag name="TIMING" val="|49.8"/>
</p:tagLst>
</file>

<file path=ppt/tags/tag17.xml><?xml version="1.0" encoding="utf-8"?>
<p:tagLst xmlns:a="http://schemas.openxmlformats.org/drawingml/2006/main" xmlns:r="http://schemas.openxmlformats.org/officeDocument/2006/relationships" xmlns:p="http://schemas.openxmlformats.org/presentationml/2006/main">
  <p:tag name="TIMING" val="|49.8"/>
</p:tagLst>
</file>

<file path=ppt/tags/tag18.xml><?xml version="1.0" encoding="utf-8"?>
<p:tagLst xmlns:a="http://schemas.openxmlformats.org/drawingml/2006/main" xmlns:r="http://schemas.openxmlformats.org/officeDocument/2006/relationships" xmlns:p="http://schemas.openxmlformats.org/presentationml/2006/main">
  <p:tag name="TIMING" val="|49.8"/>
</p:tagLst>
</file>

<file path=ppt/tags/tag19.xml><?xml version="1.0" encoding="utf-8"?>
<p:tagLst xmlns:a="http://schemas.openxmlformats.org/drawingml/2006/main" xmlns:r="http://schemas.openxmlformats.org/officeDocument/2006/relationships" xmlns:p="http://schemas.openxmlformats.org/presentationml/2006/main">
  <p:tag name="TIMING" val="|104.5"/>
</p:tagLst>
</file>

<file path=ppt/tags/tag2.xml><?xml version="1.0" encoding="utf-8"?>
<p:tagLst xmlns:a="http://schemas.openxmlformats.org/drawingml/2006/main" xmlns:r="http://schemas.openxmlformats.org/officeDocument/2006/relationships" xmlns:p="http://schemas.openxmlformats.org/presentationml/2006/main">
  <p:tag name="TIMING" val="|40"/>
</p:tagLst>
</file>

<file path=ppt/tags/tag20.xml><?xml version="1.0" encoding="utf-8"?>
<p:tagLst xmlns:a="http://schemas.openxmlformats.org/drawingml/2006/main" xmlns:r="http://schemas.openxmlformats.org/officeDocument/2006/relationships" xmlns:p="http://schemas.openxmlformats.org/presentationml/2006/main">
  <p:tag name="TIMING" val="|4.8"/>
</p:tagLst>
</file>

<file path=ppt/tags/tag21.xml><?xml version="1.0" encoding="utf-8"?>
<p:tagLst xmlns:a="http://schemas.openxmlformats.org/drawingml/2006/main" xmlns:r="http://schemas.openxmlformats.org/officeDocument/2006/relationships" xmlns:p="http://schemas.openxmlformats.org/presentationml/2006/main">
  <p:tag name="TIMING" val="|104.5"/>
</p:tagLst>
</file>

<file path=ppt/tags/tag22.xml><?xml version="1.0" encoding="utf-8"?>
<p:tagLst xmlns:a="http://schemas.openxmlformats.org/drawingml/2006/main" xmlns:r="http://schemas.openxmlformats.org/officeDocument/2006/relationships" xmlns:p="http://schemas.openxmlformats.org/presentationml/2006/main">
  <p:tag name="TIMING" val="|11.9"/>
</p:tagLst>
</file>

<file path=ppt/tags/tag23.xml><?xml version="1.0" encoding="utf-8"?>
<p:tagLst xmlns:a="http://schemas.openxmlformats.org/drawingml/2006/main" xmlns:r="http://schemas.openxmlformats.org/officeDocument/2006/relationships" xmlns:p="http://schemas.openxmlformats.org/presentationml/2006/main">
  <p:tag name="TIMING" val="|104.5"/>
</p:tagLst>
</file>

<file path=ppt/tags/tag24.xml><?xml version="1.0" encoding="utf-8"?>
<p:tagLst xmlns:a="http://schemas.openxmlformats.org/drawingml/2006/main" xmlns:r="http://schemas.openxmlformats.org/officeDocument/2006/relationships" xmlns:p="http://schemas.openxmlformats.org/presentationml/2006/main">
  <p:tag name="TIMING" val="|104.5"/>
</p:tagLst>
</file>

<file path=ppt/tags/tag25.xml><?xml version="1.0" encoding="utf-8"?>
<p:tagLst xmlns:a="http://schemas.openxmlformats.org/drawingml/2006/main" xmlns:r="http://schemas.openxmlformats.org/officeDocument/2006/relationships" xmlns:p="http://schemas.openxmlformats.org/presentationml/2006/main">
  <p:tag name="TIMING" val="|104.5"/>
</p:tagLst>
</file>

<file path=ppt/tags/tag26.xml><?xml version="1.0" encoding="utf-8"?>
<p:tagLst xmlns:a="http://schemas.openxmlformats.org/drawingml/2006/main" xmlns:r="http://schemas.openxmlformats.org/officeDocument/2006/relationships" xmlns:p="http://schemas.openxmlformats.org/presentationml/2006/main">
  <p:tag name="TIMING" val="|104.5"/>
</p:tagLst>
</file>

<file path=ppt/tags/tag27.xml><?xml version="1.0" encoding="utf-8"?>
<p:tagLst xmlns:a="http://schemas.openxmlformats.org/drawingml/2006/main" xmlns:r="http://schemas.openxmlformats.org/officeDocument/2006/relationships" xmlns:p="http://schemas.openxmlformats.org/presentationml/2006/main">
  <p:tag name="TIMING" val="|104.5"/>
</p:tagLst>
</file>

<file path=ppt/tags/tag28.xml><?xml version="1.0" encoding="utf-8"?>
<p:tagLst xmlns:a="http://schemas.openxmlformats.org/drawingml/2006/main" xmlns:r="http://schemas.openxmlformats.org/officeDocument/2006/relationships" xmlns:p="http://schemas.openxmlformats.org/presentationml/2006/main">
  <p:tag name="TIMING" val="|19.5"/>
</p:tagLst>
</file>

<file path=ppt/tags/tag29.xml><?xml version="1.0" encoding="utf-8"?>
<p:tagLst xmlns:a="http://schemas.openxmlformats.org/drawingml/2006/main" xmlns:r="http://schemas.openxmlformats.org/officeDocument/2006/relationships" xmlns:p="http://schemas.openxmlformats.org/presentationml/2006/main">
  <p:tag name="TIMING" val="|49.8"/>
</p:tagLst>
</file>

<file path=ppt/tags/tag3.xml><?xml version="1.0" encoding="utf-8"?>
<p:tagLst xmlns:a="http://schemas.openxmlformats.org/drawingml/2006/main" xmlns:r="http://schemas.openxmlformats.org/officeDocument/2006/relationships" xmlns:p="http://schemas.openxmlformats.org/presentationml/2006/main">
  <p:tag name="TIMING" val="|40"/>
</p:tagLst>
</file>

<file path=ppt/tags/tag30.xml><?xml version="1.0" encoding="utf-8"?>
<p:tagLst xmlns:a="http://schemas.openxmlformats.org/drawingml/2006/main" xmlns:r="http://schemas.openxmlformats.org/officeDocument/2006/relationships" xmlns:p="http://schemas.openxmlformats.org/presentationml/2006/main">
  <p:tag name="TIMING" val="|14.1"/>
</p:tagLst>
</file>

<file path=ppt/tags/tag31.xml><?xml version="1.0" encoding="utf-8"?>
<p:tagLst xmlns:a="http://schemas.openxmlformats.org/drawingml/2006/main" xmlns:r="http://schemas.openxmlformats.org/officeDocument/2006/relationships" xmlns:p="http://schemas.openxmlformats.org/presentationml/2006/main">
  <p:tag name="TIMING" val="|24.5"/>
</p:tagLst>
</file>

<file path=ppt/tags/tag32.xml><?xml version="1.0" encoding="utf-8"?>
<p:tagLst xmlns:a="http://schemas.openxmlformats.org/drawingml/2006/main" xmlns:r="http://schemas.openxmlformats.org/officeDocument/2006/relationships" xmlns:p="http://schemas.openxmlformats.org/presentationml/2006/main">
  <p:tag name="TIMING" val="|17.4"/>
</p:tagLst>
</file>

<file path=ppt/tags/tag33.xml><?xml version="1.0" encoding="utf-8"?>
<p:tagLst xmlns:a="http://schemas.openxmlformats.org/drawingml/2006/main" xmlns:r="http://schemas.openxmlformats.org/officeDocument/2006/relationships" xmlns:p="http://schemas.openxmlformats.org/presentationml/2006/main">
  <p:tag name="TIMING" val="|20.7"/>
</p:tagLst>
</file>

<file path=ppt/tags/tag34.xml><?xml version="1.0" encoding="utf-8"?>
<p:tagLst xmlns:a="http://schemas.openxmlformats.org/drawingml/2006/main" xmlns:r="http://schemas.openxmlformats.org/officeDocument/2006/relationships" xmlns:p="http://schemas.openxmlformats.org/presentationml/2006/main">
  <p:tag name="TIMING" val="|49.8"/>
</p:tagLst>
</file>

<file path=ppt/tags/tag35.xml><?xml version="1.0" encoding="utf-8"?>
<p:tagLst xmlns:a="http://schemas.openxmlformats.org/drawingml/2006/main" xmlns:r="http://schemas.openxmlformats.org/officeDocument/2006/relationships" xmlns:p="http://schemas.openxmlformats.org/presentationml/2006/main">
  <p:tag name="TIMING" val="|34.4"/>
</p:tagLst>
</file>

<file path=ppt/tags/tag36.xml><?xml version="1.0" encoding="utf-8"?>
<p:tagLst xmlns:a="http://schemas.openxmlformats.org/drawingml/2006/main" xmlns:r="http://schemas.openxmlformats.org/officeDocument/2006/relationships" xmlns:p="http://schemas.openxmlformats.org/presentationml/2006/main">
  <p:tag name="TIMING" val="|9"/>
</p:tagLst>
</file>

<file path=ppt/tags/tag37.xml><?xml version="1.0" encoding="utf-8"?>
<p:tagLst xmlns:a="http://schemas.openxmlformats.org/drawingml/2006/main" xmlns:r="http://schemas.openxmlformats.org/officeDocument/2006/relationships" xmlns:p="http://schemas.openxmlformats.org/presentationml/2006/main">
  <p:tag name="TIMING" val="|14.6"/>
</p:tagLst>
</file>

<file path=ppt/tags/tag38.xml><?xml version="1.0" encoding="utf-8"?>
<p:tagLst xmlns:a="http://schemas.openxmlformats.org/drawingml/2006/main" xmlns:r="http://schemas.openxmlformats.org/officeDocument/2006/relationships" xmlns:p="http://schemas.openxmlformats.org/presentationml/2006/main">
  <p:tag name="TIMING" val="|25"/>
</p:tagLst>
</file>

<file path=ppt/tags/tag39.xml><?xml version="1.0" encoding="utf-8"?>
<p:tagLst xmlns:a="http://schemas.openxmlformats.org/drawingml/2006/main" xmlns:r="http://schemas.openxmlformats.org/officeDocument/2006/relationships" xmlns:p="http://schemas.openxmlformats.org/presentationml/2006/main">
  <p:tag name="TIMING" val="|18.8"/>
</p:tagLst>
</file>

<file path=ppt/tags/tag4.xml><?xml version="1.0" encoding="utf-8"?>
<p:tagLst xmlns:a="http://schemas.openxmlformats.org/drawingml/2006/main" xmlns:r="http://schemas.openxmlformats.org/officeDocument/2006/relationships" xmlns:p="http://schemas.openxmlformats.org/presentationml/2006/main">
  <p:tag name="TIMING" val="|40"/>
</p:tagLst>
</file>

<file path=ppt/tags/tag40.xml><?xml version="1.0" encoding="utf-8"?>
<p:tagLst xmlns:a="http://schemas.openxmlformats.org/drawingml/2006/main" xmlns:r="http://schemas.openxmlformats.org/officeDocument/2006/relationships" xmlns:p="http://schemas.openxmlformats.org/presentationml/2006/main">
  <p:tag name="TIMING" val="|17.8"/>
</p:tagLst>
</file>

<file path=ppt/tags/tag41.xml><?xml version="1.0" encoding="utf-8"?>
<p:tagLst xmlns:a="http://schemas.openxmlformats.org/drawingml/2006/main" xmlns:r="http://schemas.openxmlformats.org/officeDocument/2006/relationships" xmlns:p="http://schemas.openxmlformats.org/presentationml/2006/main">
  <p:tag name="TIMING" val="|20.7"/>
</p:tagLst>
</file>

<file path=ppt/tags/tag42.xml><?xml version="1.0" encoding="utf-8"?>
<p:tagLst xmlns:a="http://schemas.openxmlformats.org/drawingml/2006/main" xmlns:r="http://schemas.openxmlformats.org/officeDocument/2006/relationships" xmlns:p="http://schemas.openxmlformats.org/presentationml/2006/main">
  <p:tag name="TIMING" val="|30.3"/>
</p:tagLst>
</file>

<file path=ppt/tags/tag43.xml><?xml version="1.0" encoding="utf-8"?>
<p:tagLst xmlns:a="http://schemas.openxmlformats.org/drawingml/2006/main" xmlns:r="http://schemas.openxmlformats.org/officeDocument/2006/relationships" xmlns:p="http://schemas.openxmlformats.org/presentationml/2006/main">
  <p:tag name="TIMING" val="|49.8"/>
</p:tagLst>
</file>

<file path=ppt/tags/tag5.xml><?xml version="1.0" encoding="utf-8"?>
<p:tagLst xmlns:a="http://schemas.openxmlformats.org/drawingml/2006/main" xmlns:r="http://schemas.openxmlformats.org/officeDocument/2006/relationships" xmlns:p="http://schemas.openxmlformats.org/presentationml/2006/main">
  <p:tag name="TIMING" val="|40"/>
</p:tagLst>
</file>

<file path=ppt/tags/tag6.xml><?xml version="1.0" encoding="utf-8"?>
<p:tagLst xmlns:a="http://schemas.openxmlformats.org/drawingml/2006/main" xmlns:r="http://schemas.openxmlformats.org/officeDocument/2006/relationships" xmlns:p="http://schemas.openxmlformats.org/presentationml/2006/main">
  <p:tag name="TIMING" val="|40"/>
</p:tagLst>
</file>

<file path=ppt/tags/tag7.xml><?xml version="1.0" encoding="utf-8"?>
<p:tagLst xmlns:a="http://schemas.openxmlformats.org/drawingml/2006/main" xmlns:r="http://schemas.openxmlformats.org/officeDocument/2006/relationships" xmlns:p="http://schemas.openxmlformats.org/presentationml/2006/main">
  <p:tag name="TIMING" val="|40"/>
</p:tagLst>
</file>

<file path=ppt/tags/tag8.xml><?xml version="1.0" encoding="utf-8"?>
<p:tagLst xmlns:a="http://schemas.openxmlformats.org/drawingml/2006/main" xmlns:r="http://schemas.openxmlformats.org/officeDocument/2006/relationships" xmlns:p="http://schemas.openxmlformats.org/presentationml/2006/main">
  <p:tag name="TIMING" val="|40"/>
</p:tagLst>
</file>

<file path=ppt/tags/tag9.xml><?xml version="1.0" encoding="utf-8"?>
<p:tagLst xmlns:a="http://schemas.openxmlformats.org/drawingml/2006/main" xmlns:r="http://schemas.openxmlformats.org/officeDocument/2006/relationships" xmlns:p="http://schemas.openxmlformats.org/presentationml/2006/main">
  <p:tag name="TIMING" val="|4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9661</Words>
  <Application>Microsoft Office PowerPoint</Application>
  <PresentationFormat>On-screen Show (4:3)</PresentationFormat>
  <Paragraphs>762</Paragraphs>
  <Slides>58</Slides>
  <Notes>58</Notes>
  <HiddenSlides>0</HiddenSlides>
  <MMClips>59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Office Theme</vt:lpstr>
      <vt:lpstr>PowerPoint Presentation</vt:lpstr>
      <vt:lpstr>The 2013-2014 End-of-Course Reading test data show students may benefit from additional practice with the following:</vt:lpstr>
      <vt:lpstr>More Rigorous Fiction Texts</vt:lpstr>
      <vt:lpstr>from The Morals of Chess by Benjamin Franklin</vt:lpstr>
      <vt:lpstr>from “The Morals of Chess” by Benjamin Franklin (continued)</vt:lpstr>
      <vt:lpstr>from “The Morals of Chess” by Benjamin Franklin (continued)</vt:lpstr>
      <vt:lpstr>More Rigorous Nonfiction Texts</vt:lpstr>
      <vt:lpstr>from Fossils, Rocks, and Time by Lucy E. Edwards and John Pojeta, Jr.</vt:lpstr>
      <vt:lpstr>PowerPoint Presentation</vt:lpstr>
      <vt:lpstr>PowerPoint Presentation</vt:lpstr>
      <vt:lpstr>Paired Selections</vt:lpstr>
      <vt:lpstr>The Lake Isle of Innisfree by William Butler Yeats</vt:lpstr>
      <vt:lpstr>from Walden: (Or Life in the Woods) by Henry David Thoreau</vt:lpstr>
      <vt:lpstr>from Walden: (Or Life in the Woods) by Henry David Thoreau (continued)</vt:lpstr>
      <vt:lpstr>from Walden: (Or Life in the Woods) by Henry David Thoreau (continued)</vt:lpstr>
      <vt:lpstr>from Walden: (Or Life in the Woods) by Henry David Thoreau (continued)</vt:lpstr>
      <vt:lpstr>Using Word Analysis Strategies: Context</vt:lpstr>
      <vt:lpstr>Suggested Practice for Using Context to Determine Meanings of Words and Phrases </vt:lpstr>
      <vt:lpstr>Suggested Practice for Using Context to Determine Meanings of Words and Phrases </vt:lpstr>
      <vt:lpstr>Suggested Practice for Using Context to Determine Meanings of Words and Phrases </vt:lpstr>
      <vt:lpstr>Suggested Practice for Using Context to Determine Meanings of Words and Phrases </vt:lpstr>
      <vt:lpstr>Suggested Practice for Using Context to Determine Meanings of Words and Phrases </vt:lpstr>
      <vt:lpstr>Suggested Practice for Using Context to Determine Meanings of Words and Phrases </vt:lpstr>
      <vt:lpstr>Suggested Practice for Using Context to Determine Meanings of Words and Phrases </vt:lpstr>
      <vt:lpstr>Demonstrating Comprehension: Author’s Purpose and Main Idea</vt:lpstr>
      <vt:lpstr>Suggested Practice for  Identifying Author’s Purpose and Main Idea</vt:lpstr>
      <vt:lpstr>Suggested Practice for  Identifying Author’s Purpose and Main Idea</vt:lpstr>
      <vt:lpstr>Suggested Practice for  Identifying Author’s Purpose and Main Idea</vt:lpstr>
      <vt:lpstr>PowerPoint Presentation</vt:lpstr>
      <vt:lpstr>Suggested Practice for  Identifying Author’s Purpose and Main Idea</vt:lpstr>
      <vt:lpstr>Suggested Practice for  Identifying Author’s Purpose and Main Idea</vt:lpstr>
      <vt:lpstr>Suggested Practice for  Identifying Author’s Purpose and Main Idea</vt:lpstr>
      <vt:lpstr>Suggested Practice for  Identifying Author’s Purpose and Main Idea</vt:lpstr>
      <vt:lpstr>Suggested Practice for  Identifying Author’s Purpose and Main Idea</vt:lpstr>
      <vt:lpstr>Suggested Practice for  Identifying Author’s Purpose and Main Idea</vt:lpstr>
      <vt:lpstr>Suggested Practice for  Identifying Author’s Purpose and Main Idea</vt:lpstr>
      <vt:lpstr>Demonstrating Comprehension:  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Demonstrating Comprehension: Literary Elements</vt:lpstr>
      <vt:lpstr>Suggested Practice for SOL 9.4 d </vt:lpstr>
      <vt:lpstr>Suggested Practice for SOL 9.4 d </vt:lpstr>
      <vt:lpstr>Suggested Practice for SOL 9.4 d</vt:lpstr>
      <vt:lpstr>Suggested Practice for SOL 9.4 d </vt:lpstr>
      <vt:lpstr>Suggested Practice for SOL 9.4 d </vt:lpstr>
      <vt:lpstr>Suggested Practice for SOL 9.4 e </vt:lpstr>
      <vt:lpstr>Suggested Practice for SOL 9.4 h</vt:lpstr>
      <vt:lpstr>Suggested Practice for 9.4 h</vt:lpstr>
      <vt:lpstr>Suggested Practice for 11.4 g</vt:lpstr>
      <vt:lpstr>Suggested Practice for  Using and Explaining Elements of Literature</vt:lpstr>
      <vt:lpstr>Practice Items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2014-12-01T04:52:14Z</dcterms:created>
  <dcterms:modified xsi:type="dcterms:W3CDTF">2023-07-26T14:24:14Z</dcterms:modified>
  <cp:contentStatus/>
</cp:coreProperties>
</file>