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8" r:id="rId2"/>
    <p:sldId id="274" r:id="rId3"/>
    <p:sldId id="312" r:id="rId4"/>
    <p:sldId id="313" r:id="rId5"/>
    <p:sldId id="343" r:id="rId6"/>
    <p:sldId id="322" r:id="rId7"/>
    <p:sldId id="321" r:id="rId8"/>
    <p:sldId id="325" r:id="rId9"/>
    <p:sldId id="315" r:id="rId10"/>
    <p:sldId id="316" r:id="rId11"/>
    <p:sldId id="317" r:id="rId12"/>
    <p:sldId id="318" r:id="rId13"/>
    <p:sldId id="327" r:id="rId14"/>
    <p:sldId id="326" r:id="rId15"/>
    <p:sldId id="328" r:id="rId16"/>
    <p:sldId id="330" r:id="rId17"/>
    <p:sldId id="331" r:id="rId18"/>
    <p:sldId id="333" r:id="rId19"/>
    <p:sldId id="336" r:id="rId20"/>
    <p:sldId id="334" r:id="rId21"/>
    <p:sldId id="338" r:id="rId22"/>
    <p:sldId id="339" r:id="rId23"/>
    <p:sldId id="340" r:id="rId24"/>
    <p:sldId id="335" r:id="rId25"/>
    <p:sldId id="332" r:id="rId26"/>
    <p:sldId id="341" r:id="rId27"/>
    <p:sldId id="342" r:id="rId28"/>
    <p:sldId id="34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9A"/>
    <a:srgbClr val="0000FF"/>
    <a:srgbClr val="008000"/>
    <a:srgbClr val="6600FF"/>
    <a:srgbClr val="66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64" autoAdjust="0"/>
  </p:normalViewPr>
  <p:slideViewPr>
    <p:cSldViewPr>
      <p:cViewPr varScale="1">
        <p:scale>
          <a:sx n="47" d="100"/>
          <a:sy n="47" d="100"/>
        </p:scale>
        <p:origin x="17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627"/>
          </a:xfrm>
          <a:prstGeom prst="rect">
            <a:avLst/>
          </a:prstGeom>
        </p:spPr>
        <p:txBody>
          <a:bodyPr vert="horz" lIns="95034" tIns="47517" rIns="95034" bIns="475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627"/>
          </a:xfrm>
          <a:prstGeom prst="rect">
            <a:avLst/>
          </a:prstGeom>
        </p:spPr>
        <p:txBody>
          <a:bodyPr vert="horz" lIns="95034" tIns="47517" rIns="95034" bIns="47517" rtlCol="0"/>
          <a:lstStyle>
            <a:lvl1pPr algn="r">
              <a:defRPr sz="1200"/>
            </a:lvl1pPr>
          </a:lstStyle>
          <a:p>
            <a:fld id="{79E7B58C-ED4B-49CC-ACF9-09ED57345F19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956"/>
            <a:ext cx="3169920" cy="480626"/>
          </a:xfrm>
          <a:prstGeom prst="rect">
            <a:avLst/>
          </a:prstGeom>
        </p:spPr>
        <p:txBody>
          <a:bodyPr vert="horz" lIns="95034" tIns="47517" rIns="95034" bIns="475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8956"/>
            <a:ext cx="3169920" cy="480626"/>
          </a:xfrm>
          <a:prstGeom prst="rect">
            <a:avLst/>
          </a:prstGeom>
        </p:spPr>
        <p:txBody>
          <a:bodyPr vert="horz" lIns="95034" tIns="47517" rIns="95034" bIns="47517" rtlCol="0" anchor="b"/>
          <a:lstStyle>
            <a:lvl1pPr algn="r">
              <a:defRPr sz="1200"/>
            </a:lvl1pPr>
          </a:lstStyle>
          <a:p>
            <a:fld id="{975BEE09-5217-4A57-9B2A-DCCB4F0CD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627"/>
          </a:xfrm>
          <a:prstGeom prst="rect">
            <a:avLst/>
          </a:prstGeom>
        </p:spPr>
        <p:txBody>
          <a:bodyPr vert="horz" lIns="95034" tIns="47517" rIns="95034" bIns="475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627"/>
          </a:xfrm>
          <a:prstGeom prst="rect">
            <a:avLst/>
          </a:prstGeom>
        </p:spPr>
        <p:txBody>
          <a:bodyPr vert="horz" lIns="95034" tIns="47517" rIns="95034" bIns="47517" rtlCol="0"/>
          <a:lstStyle>
            <a:lvl1pPr algn="r">
              <a:defRPr sz="1200"/>
            </a:lvl1pPr>
          </a:lstStyle>
          <a:p>
            <a:fld id="{FF3187B8-9621-482E-BCA9-88E01E1E5FBF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4" tIns="47517" rIns="95034" bIns="475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287"/>
            <a:ext cx="5852160" cy="4320783"/>
          </a:xfrm>
          <a:prstGeom prst="rect">
            <a:avLst/>
          </a:prstGeom>
        </p:spPr>
        <p:txBody>
          <a:bodyPr vert="horz" lIns="95034" tIns="47517" rIns="95034" bIns="475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56"/>
            <a:ext cx="3169920" cy="480626"/>
          </a:xfrm>
          <a:prstGeom prst="rect">
            <a:avLst/>
          </a:prstGeom>
        </p:spPr>
        <p:txBody>
          <a:bodyPr vert="horz" lIns="95034" tIns="47517" rIns="95034" bIns="475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8956"/>
            <a:ext cx="3169920" cy="480626"/>
          </a:xfrm>
          <a:prstGeom prst="rect">
            <a:avLst/>
          </a:prstGeom>
        </p:spPr>
        <p:txBody>
          <a:bodyPr vert="horz" lIns="95034" tIns="47517" rIns="95034" bIns="47517" rtlCol="0" anchor="b"/>
          <a:lstStyle>
            <a:lvl1pPr algn="r">
              <a:defRPr sz="1200"/>
            </a:lvl1pPr>
          </a:lstStyle>
          <a:p>
            <a:fld id="{4C6C7587-F06F-42F1-B5D5-61C2089C5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7587-F06F-42F1-B5D5-61C2089C57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AA51-A998-400D-9AFB-49B676C9CD0D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5DEA-E4AD-4697-AF3B-BD49DF4A6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C174-AEF8-45FA-A2DF-49B91C1F8F86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92BF-237E-4CE8-A894-39DA2256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2FC4-6B51-468C-8E5E-63D3BA4E6AE0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82BB-4029-46FA-A834-A826E672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3B74-2600-419A-BB3D-E58BE10EACFF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8E7F-F2CE-4013-8E7C-D4FF2125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9E14-18E4-4312-909D-28773981E8A5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83F7-3925-4049-AF65-21740061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92A8-1DB4-4A96-8FD0-D11231A3ED04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FEA3-F513-419D-AAF2-A0269524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D157-8674-452E-915E-C592802A7FF0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7B00-6F9C-43D9-8610-C5007E95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4513-A58D-4E50-B72D-4A667ADF40E4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E0D5-B10C-466F-8ED3-E187C0583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7046-F883-433E-9AF7-458EE9CE6711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20F9-B1E5-4021-ABD9-3B2DA0B0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5367-A0DA-4B17-99C5-BE805809C515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EEF0-74FA-4D47-B44B-AE7C9AE84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7120-DACA-498B-8C0C-E2878860A0F8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924A-CFD6-4A2B-BCFA-56463557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68078-44E3-4114-A4AA-F993D31D68AF}" type="datetime1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5158B-59F5-4681-9063-378CB2E80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3.pn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16.wma"/><Relationship Id="rId7" Type="http://schemas.openxmlformats.org/officeDocument/2006/relationships/image" Target="../media/image2.jpeg"/><Relationship Id="rId2" Type="http://schemas.microsoft.com/office/2007/relationships/media" Target="../media/media16.wma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3.png"/><Relationship Id="rId2" Type="http://schemas.microsoft.com/office/2007/relationships/media" Target="../media/media18.wma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0.wma"/><Relationship Id="rId7" Type="http://schemas.openxmlformats.org/officeDocument/2006/relationships/image" Target="../media/image12.jpeg"/><Relationship Id="rId2" Type="http://schemas.microsoft.com/office/2007/relationships/media" Target="../media/media20.wma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ma"/><Relationship Id="rId7" Type="http://schemas.openxmlformats.org/officeDocument/2006/relationships/image" Target="../media/image3.png"/><Relationship Id="rId2" Type="http://schemas.microsoft.com/office/2007/relationships/media" Target="../media/media21.wma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23.wma"/><Relationship Id="rId7" Type="http://schemas.openxmlformats.org/officeDocument/2006/relationships/image" Target="../media/image13.jpeg"/><Relationship Id="rId2" Type="http://schemas.microsoft.com/office/2007/relationships/media" Target="../media/media23.wma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wma"/><Relationship Id="rId7" Type="http://schemas.openxmlformats.org/officeDocument/2006/relationships/image" Target="../media/image3.png"/><Relationship Id="rId2" Type="http://schemas.microsoft.com/office/2007/relationships/media" Target="../media/media24.wma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6.wma"/><Relationship Id="rId7" Type="http://schemas.openxmlformats.org/officeDocument/2006/relationships/image" Target="../media/image16.jpeg"/><Relationship Id="rId2" Type="http://schemas.microsoft.com/office/2007/relationships/media" Target="../media/media26.wma"/><Relationship Id="rId1" Type="http://schemas.openxmlformats.org/officeDocument/2006/relationships/tags" Target="../tags/tag12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media27.wma"/><Relationship Id="rId7" Type="http://schemas.openxmlformats.org/officeDocument/2006/relationships/image" Target="../media/image17.jpeg"/><Relationship Id="rId2" Type="http://schemas.microsoft.com/office/2007/relationships/media" Target="../media/media27.wma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2.jpeg"/><Relationship Id="rId5" Type="http://schemas.openxmlformats.org/officeDocument/2006/relationships/hyperlink" Target="https://www.doe.virginia.gov/teaching-learning-assessment/student-assessment/sol-practice-items-all-subjects" TargetMode="External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2.jpe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8.wma"/><Relationship Id="rId7" Type="http://schemas.openxmlformats.org/officeDocument/2006/relationships/image" Target="../media/image6.pn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219200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Spring 2012 Student Performance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3276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006C"/>
                </a:solidFill>
                <a:latin typeface="Arial Black" pitchFamily="34" charset="0"/>
              </a:rPr>
              <a:t>Geometry</a:t>
            </a:r>
          </a:p>
          <a:p>
            <a:r>
              <a:rPr lang="en-US" sz="2400" b="1" dirty="0">
                <a:solidFill>
                  <a:srgbClr val="36006C"/>
                </a:solidFill>
                <a:latin typeface="Arial Black" pitchFamily="34" charset="0"/>
              </a:rPr>
              <a:t>Standards of Learning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477000"/>
            <a:ext cx="75438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Owner\Desktop\Powerpoint\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66798"/>
            <a:ext cx="31813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9E0D5-B10C-466F-8ED3-E187C05836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63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E009A"/>
                </a:solidFill>
              </a:rPr>
              <a:t>Presentation may be paused and resumed using the arrow keys or the mouse.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2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G.5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finding all possible lengths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for a third side of a triangle when given lengths of two sides of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the triangle.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Given:  Triangle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="1" dirty="0"/>
              <a:t> with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/>
              <a:t> = 42 and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400" b="1" dirty="0"/>
              <a:t> = 20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Which of the following are possible lengths for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/>
              <a:t>?</a:t>
            </a:r>
            <a:br>
              <a:rPr lang="en-US" sz="2400" b="1" dirty="0"/>
            </a:br>
            <a:r>
              <a:rPr lang="en-US" sz="2400" b="1" dirty="0"/>
              <a:t>  </a:t>
            </a:r>
            <a:br>
              <a:rPr lang="en-US" sz="2400" b="1" dirty="0"/>
            </a:br>
            <a:r>
              <a:rPr lang="en-US" sz="2400" b="1" dirty="0"/>
              <a:t>		12    20    22    32    42    50    62    70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4572000"/>
            <a:ext cx="457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48200" y="4572000"/>
            <a:ext cx="457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4572000"/>
            <a:ext cx="457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10</a:t>
            </a:fld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8"/>
    </mc:Choice>
    <mc:Fallback xmlns="">
      <p:transition spd="slow" advTm="2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G.6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student, given information in the form of a figure or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statement, will prove two triangles are congruent, using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algebraic and coordinate methods as well as </a:t>
            </a:r>
            <a:r>
              <a:rPr lang="en-US" sz="2400" b="1" dirty="0">
                <a:solidFill>
                  <a:srgbClr val="6600CC"/>
                </a:solidFill>
              </a:rPr>
              <a:t>deductive proofs</a:t>
            </a:r>
            <a:r>
              <a:rPr lang="en-US" sz="2400" b="1" dirty="0"/>
              <a:t>.</a:t>
            </a:r>
            <a:endParaRPr lang="en-US" sz="2400" b="1" dirty="0">
              <a:latin typeface="+mj-lt"/>
            </a:endParaRP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Proving Triangles Congruent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11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8"/>
    </mc:Choice>
    <mc:Fallback xmlns="">
      <p:transition spd="slow" advTm="18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G.6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completing  the steps and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reasons in two-column deductive proofs that prove triangles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congruent.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800" b="1" i="1" dirty="0"/>
          </a:p>
          <a:p>
            <a:pPr eaLnBrk="1" hangingPunct="1">
              <a:buFont typeface="Wingdings 2" pitchFamily="18" charset="2"/>
              <a:buNone/>
            </a:pPr>
            <a:r>
              <a:rPr lang="en-US" sz="2800" b="1" i="1" dirty="0"/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6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95600"/>
            <a:ext cx="5423535" cy="326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5"/>
    </mc:Choice>
    <mc:Fallback xmlns="">
      <p:transition spd="slow" advTm="3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G.7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student, given information in the form of a figure or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statement, will prove two triangles are similar, using algebraic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and coordinate methods as well as </a:t>
            </a:r>
            <a:r>
              <a:rPr lang="en-US" sz="2400" b="1" dirty="0">
                <a:solidFill>
                  <a:srgbClr val="6600CC"/>
                </a:solidFill>
              </a:rPr>
              <a:t>deductive proofs</a:t>
            </a:r>
            <a:r>
              <a:rPr lang="en-US" sz="2400" b="1" dirty="0"/>
              <a:t>.</a:t>
            </a:r>
            <a:endParaRPr lang="en-US" sz="2400" b="1" dirty="0"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Proving Triangles Similar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52620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13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8"/>
    </mc:Choice>
    <mc:Fallback xmlns="">
      <p:transition spd="slow" advTm="1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G.7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proving triangles similar by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using postulates or theorems.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</p:txBody>
      </p:sp>
      <p:pic>
        <p:nvPicPr>
          <p:cNvPr id="4098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571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wner\Desktop\Powerpoint\slide 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13641"/>
            <a:ext cx="555625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14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9"/>
    </mc:Choice>
    <mc:Fallback xmlns="">
      <p:transition spd="slow" advTm="30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G.8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 will solve real-world problems involving right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triangles by using the Pythagorean Theorem and its converse,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properties of special right triangles, and </a:t>
            </a:r>
            <a:r>
              <a:rPr lang="en-US" sz="2400" b="1" dirty="0">
                <a:solidFill>
                  <a:srgbClr val="6600CC"/>
                </a:solidFill>
              </a:rPr>
              <a:t>right triangle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00CC"/>
                </a:solidFill>
              </a:rPr>
              <a:t>trigonometry.</a:t>
            </a:r>
            <a:endParaRPr lang="en-US" sz="2400" b="1" dirty="0">
              <a:solidFill>
                <a:srgbClr val="6600CC"/>
              </a:solidFill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Solving Problems Using Trigonometry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15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9"/>
    </mc:Choice>
    <mc:Fallback xmlns="">
      <p:transition spd="slow" advTm="1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G.8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using trigonometry to solve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practical problems.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/>
              <a:t>A ladder leans against a wall. The bottom of the ladder is 10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/>
              <a:t>feet from the base of the wall, and the top of the ladder makes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/>
              <a:t>an angle of 25° with the wall.</a:t>
            </a:r>
            <a:r>
              <a:rPr lang="en-US" sz="2800" b="1" dirty="0"/>
              <a:t> </a:t>
            </a:r>
            <a:r>
              <a:rPr lang="en-US" sz="2400" b="1" dirty="0"/>
              <a:t>Find the length, </a:t>
            </a:r>
            <a:r>
              <a:rPr lang="en-US" sz="2400" b="1" i="1" dirty="0">
                <a:latin typeface="Constantia" pitchFamily="18" charset="0"/>
              </a:rPr>
              <a:t>x</a:t>
            </a:r>
            <a:r>
              <a:rPr lang="en-US" sz="2400" b="1" dirty="0"/>
              <a:t>, of the ladder.</a:t>
            </a: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648200"/>
            <a:ext cx="1466850" cy="409575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758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rgl48695\Desktop\t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495800"/>
            <a:ext cx="3228975" cy="2170295"/>
          </a:xfrm>
          <a:prstGeom prst="rect">
            <a:avLst/>
          </a:prstGeom>
          <a:noFill/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16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0"/>
    </mc:Choice>
    <mc:Fallback xmlns="">
      <p:transition spd="slow" advTm="36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G.10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00CC"/>
                </a:solidFill>
              </a:rPr>
              <a:t>The student will solve real-world problems involving angles of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00CC"/>
                </a:solidFill>
              </a:rPr>
              <a:t>polygons.</a:t>
            </a:r>
            <a:endParaRPr lang="en-US" sz="2400" b="1" dirty="0">
              <a:solidFill>
                <a:srgbClr val="6600CC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Solving Problems Involving Angles of Polygons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17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understanding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relationship between the measures of the angles of a polygon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and its ability to tessellate a plane.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Which of these regular polygons could tessellate a plane?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000" b="1" dirty="0"/>
              <a:t>		Square    Pentagon    Octagon    Hexagon    Decagon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b="1" dirty="0"/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4191000"/>
            <a:ext cx="914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3404" y="4191000"/>
            <a:ext cx="1066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18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3"/>
    </mc:Choice>
    <mc:Fallback xmlns="">
      <p:transition spd="slow" advTm="3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G.11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 will use angles, arcs, chords, tangents, and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secants to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400" b="1" dirty="0"/>
              <a:t>investigate, verify, and apply properties of circles;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CC"/>
                </a:solidFill>
              </a:rPr>
              <a:t>solve real-world problems involving properties of circles; </a:t>
            </a:r>
            <a:r>
              <a:rPr lang="en-US" sz="2400" b="1" dirty="0"/>
              <a:t>and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400" b="1" dirty="0">
                <a:solidFill>
                  <a:srgbClr val="6600CC"/>
                </a:solidFill>
              </a:rPr>
              <a:t>find arc lengths and areas of sectors in circles.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200" b="1" dirty="0"/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rgbClr val="6600CC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Solve Problems Involving Circles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90" y="5913795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19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1"/>
    </mc:Choice>
    <mc:Fallback xmlns="">
      <p:transition spd="slow" advTm="2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G.1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 will construct and judge the validity of a logical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argument consisting of a set of premises and a conclusion. This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will include:	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a)    identifying the converse, inverse, and </a:t>
            </a:r>
            <a:r>
              <a:rPr lang="en-US" sz="2400" b="1" dirty="0" err="1"/>
              <a:t>contrapositive</a:t>
            </a:r>
            <a:r>
              <a:rPr lang="en-US" sz="2400" b="1" dirty="0"/>
              <a:t> of a conditional statement;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b)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6600CC"/>
                </a:solidFill>
              </a:rPr>
              <a:t>translating a short verbal argument into symbolic form;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c)	using Venn diagrams to represent set relationships; and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d)	using deductive reasoning.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Translating a Short Verbal Argument</a:t>
            </a:r>
            <a:br>
              <a:rPr lang="en-US" sz="3200" b="1" dirty="0">
                <a:solidFill>
                  <a:srgbClr val="3E009A"/>
                </a:solidFill>
              </a:rPr>
            </a:br>
            <a:r>
              <a:rPr lang="en-US" sz="3200" b="1" dirty="0">
                <a:solidFill>
                  <a:srgbClr val="3E009A"/>
                </a:solidFill>
              </a:rPr>
              <a:t>into Symbolic Form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5"/>
    </mc:Choice>
    <mc:Fallback xmlns="">
      <p:transition spd="slow" advTm="1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using a measure of one part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of the circle to find measures of other parts of the circle.</a:t>
            </a:r>
          </a:p>
          <a:p>
            <a:pPr eaLnBrk="1" hangingPunct="1">
              <a:buFont typeface="Wingdings 2" pitchFamily="18" charset="2"/>
              <a:buNone/>
            </a:pPr>
            <a:endParaRPr lang="en-US" sz="2200" b="1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/>
              <a:t>Given:  Circle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dirty="0"/>
              <a:t> </a:t>
            </a:r>
            <a:r>
              <a:rPr lang="en-US" sz="2000" b="1" dirty="0"/>
              <a:t>with secants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/>
              <a:t> </a:t>
            </a:r>
            <a:r>
              <a:rPr lang="en-US" sz="2000" b="1" dirty="0"/>
              <a:t>and</a:t>
            </a:r>
            <a:r>
              <a:rPr lang="en-US" sz="2000" b="1" i="1" dirty="0"/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AC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i="1" dirty="0"/>
              <a:t>		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/>
              <a:t> ∠</a:t>
            </a:r>
            <a:r>
              <a:rPr lang="en-US" sz="2000" b="1" i="1" dirty="0"/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/>
              <a:t> = 30°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/>
              <a:t>		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i="1" dirty="0"/>
          </a:p>
          <a:p>
            <a:pPr eaLnBrk="1" hangingPunct="1">
              <a:buFont typeface="Wingdings 2" pitchFamily="18" charset="2"/>
              <a:buNone/>
            </a:pPr>
            <a:endParaRPr lang="en-US" sz="2400" b="1" i="1" dirty="0"/>
          </a:p>
          <a:p>
            <a:pPr eaLnBrk="1" hangingPunct="1">
              <a:buFont typeface="Wingdings 2" pitchFamily="18" charset="2"/>
              <a:buNone/>
            </a:pPr>
            <a:endParaRPr lang="en-US" sz="2400" b="1" i="1" dirty="0"/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/>
              <a:t>If the length of arc</a:t>
            </a:r>
            <a:r>
              <a:rPr lang="en-US" sz="2000" b="1" i="1" dirty="0"/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b="1" i="1" dirty="0"/>
              <a:t> </a:t>
            </a:r>
            <a:r>
              <a:rPr lang="en-US" sz="2000" b="1" dirty="0"/>
              <a:t>is 3 cm, what is the circumference of the circle?</a:t>
            </a:r>
            <a:endParaRPr lang="en-US" sz="2000" b="1" i="1" dirty="0"/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2895600"/>
            <a:ext cx="3810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57600" y="2895600"/>
            <a:ext cx="3810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C:\Users\Owner\Desktop\Powerpoint\slide 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06" y="3581400"/>
            <a:ext cx="3151187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Owner\Desktop\Powerpoint\slide 20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5805555"/>
            <a:ext cx="790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20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8"/>
    </mc:Choice>
    <mc:Fallback xmlns="">
      <p:transition spd="slow" advTm="29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533400" y="1639049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Bob divides his circular garden into 10 congruent sectors to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plant different types of flowers. The circumference of Bob’s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garden is 50.5 feet.  What is the area of one sector of Bob’s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garden?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228794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1-Draw a figure.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12832" y="4107106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3- Find the area.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367119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2- Find diameter or radius.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9345" y="452402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4- Find the area of one sector.</a:t>
            </a:r>
          </a:p>
        </p:txBody>
      </p:sp>
      <p:pic>
        <p:nvPicPr>
          <p:cNvPr id="11267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78378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624685" y="5410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Approximately 20.3 sq ft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21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77"/>
    </mc:Choice>
    <mc:Fallback xmlns="">
      <p:transition spd="slow" advTm="46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8" grpId="0"/>
      <p:bldP spid="39" grpId="0"/>
      <p:bldP spid="40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G.12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00CC"/>
                </a:solidFill>
              </a:rPr>
              <a:t>The student, given the coordinates of the center of a circle and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600CC"/>
                </a:solidFill>
              </a:rPr>
              <a:t>a point on the circle, will write the equation of the circle.</a:t>
            </a:r>
            <a:endParaRPr lang="en-US" sz="2200" b="1" dirty="0">
              <a:solidFill>
                <a:srgbClr val="6600CC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rgbClr val="6600CC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Solve Problems Involving Circles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89" y="5876231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22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4"/>
    </mc:Choice>
    <mc:Fallback xmlns="">
      <p:transition spd="slow" advTm="1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G.12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using the equation of a circle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to identify the radius, diameter, center, and/or a point on the 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circle.</a:t>
            </a:r>
          </a:p>
          <a:p>
            <a:pPr>
              <a:buFont typeface="Wingdings 2" pitchFamily="18" charset="2"/>
              <a:buNone/>
            </a:pPr>
            <a:endParaRPr lang="en-US" sz="2400" b="1" dirty="0"/>
          </a:p>
          <a:p>
            <a:pPr>
              <a:buFont typeface="Wingdings 2" pitchFamily="18" charset="2"/>
              <a:buNone/>
            </a:pPr>
            <a:r>
              <a:rPr lang="en-US" sz="2400" b="1" dirty="0"/>
              <a:t>The coordinates of the center of a circle are (-2, 6).  This circle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/>
              <a:t> has a diameter of 10 units.</a:t>
            </a:r>
          </a:p>
          <a:p>
            <a:pPr>
              <a:buFont typeface="Wingdings 2" pitchFamily="18" charset="2"/>
              <a:buNone/>
            </a:pP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What is the equation of the circle?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Give the integral coordinates of two points that lie on the circle.</a:t>
            </a:r>
          </a:p>
          <a:p>
            <a:pPr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01" y="5852620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Owner\Desktop\Powerpoint\slide 23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2956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Owner\Desktop\Powerpoint\slide 23 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67736"/>
            <a:ext cx="5981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23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3"/>
    </mc:Choice>
    <mc:Fallback xmlns="">
      <p:transition spd="slow" advTm="30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G.12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dirty="0"/>
              <a:t>The equation of a circle is </a:t>
            </a:r>
            <a:r>
              <a:rPr lang="en-US" sz="2400" b="1" dirty="0"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- 3</a:t>
            </a:r>
            <a:r>
              <a:rPr lang="en-US" sz="2400" b="1" dirty="0">
                <a:latin typeface="Constantia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400" b="1" dirty="0">
                <a:latin typeface="Constantia" pitchFamily="18" charset="0"/>
                <a:cs typeface="Times New Roman" pitchFamily="18" charset="0"/>
              </a:rPr>
              <a:t>+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sz="2400" b="1" dirty="0">
                <a:latin typeface="Constantia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400" b="1" dirty="0">
                <a:latin typeface="Constantia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b="1" dirty="0"/>
              <a:t>.</a:t>
            </a:r>
          </a:p>
          <a:p>
            <a:pPr>
              <a:buFont typeface="Wingdings 2" pitchFamily="18" charset="2"/>
              <a:buNone/>
            </a:pPr>
            <a:endParaRPr lang="en-US" sz="2400" b="1" dirty="0"/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What are the coordinates of the center of the circle?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What is the radius of the circle?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What is the diameter of the circle?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Give the integral coordinates of two points that lie on the circle.</a:t>
            </a:r>
          </a:p>
          <a:p>
            <a:pPr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2438400"/>
            <a:ext cx="6629400" cy="2719864"/>
            <a:chOff x="1981200" y="2438400"/>
            <a:chExt cx="6629400" cy="2719864"/>
          </a:xfrm>
        </p:grpSpPr>
        <p:sp>
          <p:nvSpPr>
            <p:cNvPr id="25" name="TextBox 24"/>
            <p:cNvSpPr txBox="1"/>
            <p:nvPr/>
          </p:nvSpPr>
          <p:spPr>
            <a:xfrm>
              <a:off x="1981200" y="4419600"/>
              <a:ext cx="563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Possible points: 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(-1,-4) (7,-4) (3,-8) (3,0)</a:t>
              </a:r>
            </a:p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6200" y="2438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(3,-4)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2600" y="3352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/>
            </a:p>
          </p:txBody>
        </p:sp>
      </p:grpSp>
      <p:pic>
        <p:nvPicPr>
          <p:cNvPr id="14338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49" y="5813983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24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6"/>
    </mc:Choice>
    <mc:Fallback xmlns="">
      <p:transition spd="slow" advTm="24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G.14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 will use similar geometric objects in two- or three-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dimensions to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b="1" dirty="0"/>
              <a:t>compare ratios between side lengths, perimeters, areas, and volumes;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2400" b="1" dirty="0">
                <a:solidFill>
                  <a:srgbClr val="6600CC"/>
                </a:solidFill>
              </a:rPr>
              <a:t>determine how changes in one or more dimensions of an 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6600CC"/>
                </a:solidFill>
              </a:rPr>
              <a:t>	object affect area and/or volume of the object;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6600CC"/>
                </a:solidFill>
              </a:rPr>
              <a:t>c)	determine how changes in area and/or volume of an object 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6600CC"/>
                </a:solidFill>
              </a:rPr>
              <a:t>	affect one or more dimensions of the object; </a:t>
            </a:r>
            <a:r>
              <a:rPr lang="en-US" sz="2400" b="1" dirty="0"/>
              <a:t>and</a:t>
            </a:r>
          </a:p>
          <a:p>
            <a:pPr marL="457200" indent="-457200">
              <a:lnSpc>
                <a:spcPts val="2500"/>
              </a:lnSpc>
              <a:spcAft>
                <a:spcPts val="600"/>
              </a:spcAft>
              <a:buNone/>
            </a:pPr>
            <a:r>
              <a:rPr lang="en-US" sz="2400" b="1" dirty="0"/>
              <a:t>d)  solve real-world problems about similar geometric objects.</a:t>
            </a:r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Changes in Dimensions or Area/Volume of Geometric Objects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25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7"/>
    </mc:Choice>
    <mc:Fallback xmlns="">
      <p:transition spd="slow" advTm="30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G.14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determining the relationship</a:t>
            </a:r>
          </a:p>
          <a:p>
            <a:pPr marL="457200" indent="-457200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CC"/>
                </a:solidFill>
              </a:rPr>
              <a:t>between changes that affect one dimension (linear), changes </a:t>
            </a:r>
          </a:p>
          <a:p>
            <a:pPr marL="457200" indent="-457200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CC"/>
                </a:solidFill>
              </a:rPr>
              <a:t>that affect two dimensions (area), and changes that affect </a:t>
            </a:r>
          </a:p>
          <a:p>
            <a:pPr marL="457200" indent="-457200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CC"/>
                </a:solidFill>
              </a:rPr>
              <a:t>three dimensions (volume), particularly when figures are not </a:t>
            </a:r>
          </a:p>
          <a:p>
            <a:pPr marL="457200" indent="-457200"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rgbClr val="6600CC"/>
                </a:solidFill>
              </a:rPr>
              <a:t>provided.</a:t>
            </a:r>
          </a:p>
          <a:p>
            <a:pPr>
              <a:buFont typeface="Wingdings 2" pitchFamily="18" charset="2"/>
              <a:buNone/>
            </a:pPr>
            <a:r>
              <a:rPr lang="en-US" sz="2400" b="1" dirty="0"/>
              <a:t>A rectangular prism has a volume of 36 cm³. 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If the height of the prism is tripled and the other  dimensions do not change, what is the volume of the new rectangular prism?</a:t>
            </a:r>
          </a:p>
          <a:p>
            <a:pPr marL="457200" indent="-457200">
              <a:buNone/>
            </a:pPr>
            <a:r>
              <a:rPr lang="en-US" sz="2400" b="1" dirty="0"/>
              <a:t>b)   If all dimensions of the original rectangular prism are tripled, what is the volume of the new rectangular prism?</a:t>
            </a:r>
          </a:p>
          <a:p>
            <a:pPr marL="457200" indent="-457200">
              <a:buNone/>
            </a:pPr>
            <a:endParaRPr lang="en-US" sz="2000" b="1" dirty="0"/>
          </a:p>
          <a:p>
            <a:pPr marL="457200" indent="-457200">
              <a:buFont typeface="Wingdings 2" pitchFamily="18" charset="2"/>
              <a:buNone/>
              <a:defRPr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C:\Users\Owner\Desktop\Powerpoint\slide 26 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104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Owner\Desktop\Powerpoint\slide 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29200"/>
            <a:ext cx="1104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26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1"/>
    </mc:Choice>
    <mc:Fallback xmlns="">
      <p:transition spd="slow" advTm="35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G.14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  <a:defRPr/>
            </a:pPr>
            <a:r>
              <a:rPr lang="en-US" sz="2400" b="1" dirty="0"/>
              <a:t>A cylinder has a surface area of 96 square inches.  If all </a:t>
            </a:r>
          </a:p>
          <a:p>
            <a:pPr marL="457200" indent="-457200">
              <a:buNone/>
              <a:defRPr/>
            </a:pPr>
            <a:r>
              <a:rPr lang="en-US" sz="2400" b="1" dirty="0"/>
              <a:t>dimensions of this cylinder are multiplied by    to create a new </a:t>
            </a:r>
          </a:p>
          <a:p>
            <a:pPr marL="457200" indent="-457200">
              <a:buNone/>
              <a:defRPr/>
            </a:pPr>
            <a:r>
              <a:rPr lang="en-US" sz="2400" b="1" dirty="0"/>
              <a:t>cylinder, what will be the surface area of the new cylinder?</a:t>
            </a:r>
          </a:p>
          <a:p>
            <a:pPr marL="457200" indent="-457200">
              <a:buFont typeface="Wingdings 2" pitchFamily="18" charset="2"/>
              <a:buNone/>
              <a:defRPr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2400" b="1" dirty="0">
              <a:solidFill>
                <a:srgbClr val="6600CC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48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rgl48695\Desktop\slide 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7100" y="3214688"/>
            <a:ext cx="2209800" cy="428625"/>
          </a:xfrm>
          <a:prstGeom prst="rect">
            <a:avLst/>
          </a:prstGeom>
          <a:noFill/>
        </p:spPr>
      </p:pic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216650" y="1981200"/>
          <a:ext cx="152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1981200"/>
                        <a:ext cx="1524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27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5"/>
    </mc:Choice>
    <mc:Fallback xmlns="">
      <p:transition spd="slow" advTm="60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Practice Items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This concludes the student performance information for the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spring 2012 Geometry SOL test.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Additionally, test preparation practice items for Geometry can be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found on the Virginia Department of Education Web site at: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  <a:hlinkClick r:id="rId5"/>
              </a:rPr>
              <a:t>https://www.doe.virginia.gov/teaching-learning-assessment/student-assessment/sol-practice-items-all-subjects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8434" name="Picture 2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88037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28</a:t>
            </a:fld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2"/>
    </mc:Choice>
    <mc:Fallback xmlns="">
      <p:transition spd="slow" advTm="18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G.1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using and interpreting the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symbols :      </a:t>
            </a:r>
            <a:r>
              <a:rPr lang="en-US" sz="2400" b="1" dirty="0">
                <a:solidFill>
                  <a:srgbClr val="6600CC"/>
                </a:solidFill>
                <a:latin typeface="Albertus Extra Bold" pitchFamily="34" charset="0"/>
              </a:rPr>
              <a:t>V      </a:t>
            </a:r>
            <a:r>
              <a:rPr lang="el-GR" sz="2400" b="1" dirty="0">
                <a:solidFill>
                  <a:srgbClr val="6600CC"/>
                </a:solidFill>
                <a:latin typeface="Albertus Extra Bold" pitchFamily="34" charset="0"/>
              </a:rPr>
              <a:t>Λ</a:t>
            </a:r>
            <a:r>
              <a:rPr lang="en-US" sz="2400" b="1" dirty="0">
                <a:solidFill>
                  <a:srgbClr val="6600CC"/>
                </a:solidFill>
                <a:latin typeface="Albertus Extra Bold" pitchFamily="34" charset="0"/>
              </a:rPr>
              <a:t>      </a:t>
            </a:r>
            <a:r>
              <a:rPr lang="en-US" sz="2400" dirty="0">
                <a:solidFill>
                  <a:srgbClr val="6600CC"/>
                </a:solidFill>
              </a:rPr>
              <a:t>∴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Let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/>
              <a:t> represent: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	</a:t>
            </a:r>
            <a:r>
              <a:rPr lang="en-US" sz="1600" b="1" i="1" dirty="0"/>
              <a:t>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dirty="0"/>
              <a:t> is obtuse.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Let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/>
              <a:t> represent: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	</a:t>
            </a:r>
            <a:r>
              <a:rPr lang="en-US" sz="1600" b="1" i="1" dirty="0"/>
              <a:t>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/>
              <a:t> is obtuse.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Which is a symbolic representation of the following argument?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dirty="0"/>
              <a:t>	</a:t>
            </a:r>
            <a:r>
              <a:rPr lang="en-US" sz="1600" b="1" i="1" dirty="0"/>
              <a:t>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dirty="0"/>
              <a:t> is obtuse if and only if 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/>
              <a:t> is obtuse.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i="1" dirty="0"/>
              <a:t>	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dirty="0"/>
              <a:t> is obtuse or 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/>
              <a:t> is obtuse.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i="1" dirty="0"/>
              <a:t>	Therefore, 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="1" i="1" dirty="0"/>
              <a:t> is obtuse and Angle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="1" i="1" dirty="0"/>
              <a:t> is obtuse.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600" b="1" i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600" b="1" dirty="0"/>
              <a:t>A.	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	</a:t>
            </a:r>
            <a:r>
              <a:rPr lang="en-US" sz="1600" b="1" dirty="0">
                <a:cs typeface="Times New Roman" pitchFamily="18" charset="0"/>
              </a:rPr>
              <a:t>B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	</a:t>
            </a:r>
            <a:r>
              <a:rPr lang="en-US" sz="1600" b="1" dirty="0">
                <a:cs typeface="Times New Roman" pitchFamily="18" charset="0"/>
              </a:rPr>
              <a:t>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 	</a:t>
            </a:r>
            <a:r>
              <a:rPr lang="en-US" sz="1600" b="1" dirty="0">
                <a:cs typeface="Times New Roman" pitchFamily="18" charset="0"/>
              </a:rPr>
              <a:t>D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	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∧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	         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∨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	      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∧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	                         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∨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∴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∨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  	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∴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∧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     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∴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∨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          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∴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∧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800" dirty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7200" b="1" dirty="0"/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7400" y="4953000"/>
            <a:ext cx="15240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3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7"/>
    </mc:Choice>
    <mc:Fallback xmlns="">
      <p:transition spd="slow" advTm="17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/>
              <a:t>SOL G.2</a:t>
            </a:r>
          </a:p>
          <a:p>
            <a:pPr>
              <a:buNone/>
            </a:pPr>
            <a:r>
              <a:rPr lang="en-US" sz="2400" b="1" dirty="0"/>
              <a:t>The student will use the relationships between angles formed</a:t>
            </a:r>
          </a:p>
          <a:p>
            <a:pPr>
              <a:buNone/>
            </a:pPr>
            <a:r>
              <a:rPr lang="en-US" sz="2400" b="1" dirty="0"/>
              <a:t> by two lines cut by a transversal to </a:t>
            </a:r>
          </a:p>
          <a:p>
            <a:pPr marL="514350" indent="-514350" eaLnBrk="1" hangingPunct="1">
              <a:buFont typeface="Wingdings 2" pitchFamily="18" charset="2"/>
              <a:buAutoNum type="alphaLcParenR"/>
            </a:pPr>
            <a:r>
              <a:rPr lang="en-US" sz="2400" b="1" dirty="0"/>
              <a:t>determine whether two lines are parallel;</a:t>
            </a:r>
          </a:p>
          <a:p>
            <a:pPr marL="514350" indent="-514350" eaLnBrk="1" hangingPunct="1">
              <a:buAutoNum type="alphaLcParenR" startAt="2"/>
            </a:pPr>
            <a:r>
              <a:rPr lang="en-US" sz="2400" b="1" dirty="0">
                <a:solidFill>
                  <a:srgbClr val="6600FF"/>
                </a:solidFill>
              </a:rPr>
              <a:t>verify the parallelism, </a:t>
            </a:r>
            <a:r>
              <a:rPr lang="en-US" sz="2400" b="1" dirty="0"/>
              <a:t>using algebraic and coordinate methods as well </a:t>
            </a:r>
            <a:r>
              <a:rPr lang="en-US" sz="2400" b="1" dirty="0">
                <a:solidFill>
                  <a:srgbClr val="6600FF"/>
                </a:solidFill>
              </a:rPr>
              <a:t>as deductive proofs</a:t>
            </a:r>
            <a:r>
              <a:rPr lang="en-US" sz="2400" b="1" dirty="0">
                <a:solidFill>
                  <a:srgbClr val="6600CC"/>
                </a:solidFill>
              </a:rPr>
              <a:t>; </a:t>
            </a:r>
            <a:r>
              <a:rPr lang="en-US" sz="2400" b="1" dirty="0"/>
              <a:t>and</a:t>
            </a:r>
          </a:p>
          <a:p>
            <a:pPr marL="514350" indent="-514350" eaLnBrk="1" hangingPunct="1">
              <a:buAutoNum type="alphaLcParenR" startAt="2"/>
            </a:pPr>
            <a:r>
              <a:rPr lang="en-US" sz="2400" b="1" dirty="0"/>
              <a:t>solve real-world problems involving angles formed when parallel lines are cut by a transversal.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Verifying Parallelism Using Deductive Proofs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4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0"/>
    </mc:Choice>
    <mc:Fallback xmlns="">
      <p:transition spd="slow" advTm="20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G.2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rgbClr val="6600CC"/>
                </a:solidFill>
              </a:rPr>
              <a:t>Students need additional practice identifying which parts of a figure can be </a:t>
            </a:r>
          </a:p>
          <a:p>
            <a:pPr>
              <a:buNone/>
            </a:pPr>
            <a:r>
              <a:rPr lang="en-US" sz="2000" b="1" dirty="0">
                <a:solidFill>
                  <a:srgbClr val="6600CC"/>
                </a:solidFill>
              </a:rPr>
              <a:t>used to determine whether lines are parallel when more than one </a:t>
            </a:r>
          </a:p>
          <a:p>
            <a:pPr>
              <a:buNone/>
            </a:pPr>
            <a:r>
              <a:rPr lang="en-US" sz="2000" b="1" dirty="0">
                <a:solidFill>
                  <a:srgbClr val="6600CC"/>
                </a:solidFill>
              </a:rPr>
              <a:t>statement may be true.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b="1" dirty="0"/>
              <a:t>Lines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/>
              <a:t>and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dirty="0"/>
              <a:t> intersect lines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dirty="0"/>
              <a:t> and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="1" dirty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b="1" dirty="0"/>
              <a:t>Which statement could be used to prove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i="1" dirty="0" err="1"/>
              <a:t>║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i="1" dirty="0"/>
              <a:t> </a:t>
            </a:r>
            <a:r>
              <a:rPr lang="en-US" sz="1800" b="1" dirty="0"/>
              <a:t>and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1" i="1" dirty="0" err="1"/>
              <a:t>║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="1" i="1" dirty="0"/>
              <a:t>?</a:t>
            </a:r>
            <a:endParaRPr lang="en-US" sz="1800" b="1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b="1" dirty="0">
                <a:cs typeface="Times New Roman" pitchFamily="18" charset="0"/>
              </a:rPr>
              <a:t>A.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∠1 </a:t>
            </a:r>
            <a:r>
              <a:rPr lang="en-US" sz="1800" b="1" dirty="0">
                <a:cs typeface="Times New Roman" pitchFamily="18" charset="0"/>
              </a:rPr>
              <a:t>and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∠2 </a:t>
            </a:r>
            <a:r>
              <a:rPr lang="en-US" sz="1800" b="1" dirty="0">
                <a:cs typeface="Times New Roman" pitchFamily="18" charset="0"/>
              </a:rPr>
              <a:t>are supplementary and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∠5 ≅ ∠6    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1800" b="1" dirty="0">
                <a:cs typeface="Times New Roman" pitchFamily="18" charset="0"/>
              </a:rPr>
              <a:t>B.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∠1 ≅ ∠3 </a:t>
            </a:r>
            <a:r>
              <a:rPr lang="en-US" sz="1800" b="1" dirty="0">
                <a:cs typeface="Times New Roman" pitchFamily="18" charset="0"/>
              </a:rPr>
              <a:t>and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∠3 ≅ ∠5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1800" b="1" dirty="0">
                <a:cs typeface="Times New Roman" pitchFamily="18" charset="0"/>
              </a:rPr>
              <a:t>C.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∠3 </a:t>
            </a:r>
            <a:r>
              <a:rPr lang="en-US" sz="1800" b="1" dirty="0">
                <a:cs typeface="Times New Roman" pitchFamily="18" charset="0"/>
              </a:rPr>
              <a:t>and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∠5 </a:t>
            </a:r>
            <a:r>
              <a:rPr lang="en-US" sz="1800" b="1" dirty="0">
                <a:cs typeface="Times New Roman" pitchFamily="18" charset="0"/>
              </a:rPr>
              <a:t>are supplementary, and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∠5 </a:t>
            </a:r>
            <a:r>
              <a:rPr lang="en-US" sz="1800" b="1" dirty="0">
                <a:cs typeface="Times New Roman" pitchFamily="18" charset="0"/>
              </a:rPr>
              <a:t>and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∠6 </a:t>
            </a:r>
            <a:r>
              <a:rPr lang="en-US" sz="1800" b="1" dirty="0">
                <a:cs typeface="Times New Roman" pitchFamily="18" charset="0"/>
              </a:rPr>
              <a:t>are supplementary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1800" b="1" dirty="0">
                <a:cs typeface="Times New Roman" pitchFamily="18" charset="0"/>
              </a:rPr>
              <a:t>D.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∠3 ≅ ∠4 </a:t>
            </a:r>
            <a:r>
              <a:rPr lang="en-US" sz="1800" b="1" dirty="0">
                <a:cs typeface="Times New Roman" pitchFamily="18" charset="0"/>
              </a:rPr>
              <a:t>and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∠2 ≅ ∠6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2438400" y="2895600"/>
            <a:ext cx="3048000" cy="2133600"/>
            <a:chOff x="2133600" y="1828800"/>
            <a:chExt cx="3048000" cy="21336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590800" y="2438400"/>
              <a:ext cx="2590800" cy="838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743200" y="2133600"/>
              <a:ext cx="1524000" cy="152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200400" y="2286000"/>
              <a:ext cx="1600200" cy="16764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62200" y="22098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2590800"/>
              <a:ext cx="3048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1000" y="1828800"/>
              <a:ext cx="3048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24400" y="2057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9000" y="2438400"/>
              <a:ext cx="228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76600" y="2667000"/>
              <a:ext cx="228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1800" y="2971800"/>
              <a:ext cx="228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34512" y="2865120"/>
              <a:ext cx="228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3800" y="3287712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2743200"/>
              <a:ext cx="304800" cy="381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438400" y="2819400"/>
              <a:ext cx="2514600" cy="838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33400" y="6019800"/>
            <a:ext cx="6629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58E7F-F2CE-4013-8E7C-D4FF212562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49"/>
    </mc:Choice>
    <mc:Fallback xmlns="">
      <p:transition spd="slow" advTm="40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SOL G.3</a:t>
            </a:r>
          </a:p>
          <a:p>
            <a:pPr>
              <a:buNone/>
            </a:pPr>
            <a:r>
              <a:rPr lang="en-US" sz="2000" b="1" dirty="0"/>
              <a:t>The student will use pictorial representations, including computer software, </a:t>
            </a:r>
          </a:p>
          <a:p>
            <a:pPr>
              <a:buNone/>
            </a:pPr>
            <a:r>
              <a:rPr lang="en-US" sz="2000" b="1" dirty="0"/>
              <a:t>constructions, and coordinate methods, to solve problems involving </a:t>
            </a:r>
          </a:p>
          <a:p>
            <a:pPr>
              <a:buNone/>
            </a:pPr>
            <a:r>
              <a:rPr lang="en-US" sz="2000" b="1" dirty="0"/>
              <a:t>symmetry and transformation. This will include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b="1" dirty="0"/>
              <a:t>investigating and using formulas for finding distance, midpoint, and slope; 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b="1" dirty="0">
                <a:solidFill>
                  <a:srgbClr val="6600CC"/>
                </a:solidFill>
              </a:rPr>
              <a:t>applying slope to verify and determine whether lines are parallel or perpendicular;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b="1" dirty="0"/>
              <a:t>investigating symmetry and determining whether a figure is symmetric with respect to a line or a point; and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b="1" dirty="0">
                <a:solidFill>
                  <a:srgbClr val="6600CC"/>
                </a:solidFill>
              </a:rPr>
              <a:t>determining whether a figure has been translated, reflected, rotated, or dilated, using coordinate methods.</a:t>
            </a: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3E009A"/>
                </a:solidFill>
              </a:rPr>
              <a:t>Applying Slope to Verify and Determine Parallel or Perpendicular Lines and</a:t>
            </a:r>
            <a:br>
              <a:rPr lang="en-US" sz="2800" b="1" dirty="0">
                <a:solidFill>
                  <a:srgbClr val="3E009A"/>
                </a:solidFill>
              </a:rPr>
            </a:br>
            <a:r>
              <a:rPr lang="en-US" sz="2800" b="1" dirty="0">
                <a:solidFill>
                  <a:srgbClr val="3E009A"/>
                </a:solidFill>
              </a:rPr>
              <a:t>Determining Transformation of a Figure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6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3"/>
    </mc:Choice>
    <mc:Fallback xmlns="">
      <p:transition spd="slow" advTm="2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G.3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using slopes related to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parallel or perpendicular lines.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2400" u="sng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Line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/>
              <a:t> passes through points with coordinates (-4, 5) and (2, -2).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What is the slope of a line perpendicular to line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/>
              <a:t>?  </a:t>
            </a:r>
          </a:p>
          <a:p>
            <a:pPr marL="514350" indent="-514350" algn="ctr" eaLnBrk="1" hangingPunct="1">
              <a:buFont typeface="Wingdings 2" pitchFamily="18" charset="2"/>
              <a:buNone/>
            </a:pPr>
            <a:r>
              <a:rPr lang="en-US" sz="2400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Slope of perpendicular line =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41910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038600"/>
            <a:ext cx="180975" cy="742950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44"/>
    </mc:Choice>
    <mc:Fallback xmlns="">
      <p:transition spd="slow" advTm="34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Suggested Practice for SOL G.3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Students need additional practice finding the coordinates of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vertices after a figure has been transformed.</a:t>
            </a:r>
          </a:p>
          <a:p>
            <a:pPr>
              <a:spcBef>
                <a:spcPts val="0"/>
              </a:spcBef>
              <a:buNone/>
            </a:pPr>
            <a:endParaRPr lang="en-US" sz="1050" u="sng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Given:  Triangle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="1" dirty="0"/>
              <a:t> with vertices located at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i="1" dirty="0"/>
              <a:t>		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/>
              <a:t>(1, 1),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/>
              <a:t>(2, -3), and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/>
              <a:t>(-1, -4). 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z="1100" b="1" dirty="0"/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Triangle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="1" i="1" dirty="0"/>
              <a:t> </a:t>
            </a:r>
            <a:r>
              <a:rPr lang="en-US" sz="2400" b="1" dirty="0"/>
              <a:t>will be reflected over the line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/>
              <a:t> =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/>
              <a:t>.  What will be </a:t>
            </a:r>
          </a:p>
          <a:p>
            <a:pPr marL="514350" indent="-514350" eaLnBrk="1" hangingPunct="1">
              <a:buFont typeface="Wingdings 2" pitchFamily="18" charset="2"/>
              <a:buNone/>
            </a:pPr>
            <a:r>
              <a:rPr lang="en-US" sz="2400" b="1" dirty="0"/>
              <a:t>the integral coordinates of point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/>
              <a:t>'</a:t>
            </a:r>
            <a:r>
              <a:rPr lang="en-US" sz="2400" b="1" dirty="0"/>
              <a:t> after this transformation?</a:t>
            </a:r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		     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562600"/>
            <a:ext cx="1971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953000"/>
            <a:ext cx="2100431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8</a:t>
            </a:fld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5"/>
    </mc:Choice>
    <mc:Fallback xmlns="">
      <p:transition spd="slow" advTm="50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SOL G.5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The student, given information concerning the lengths of sides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/>
              <a:t>and/or measures of angles in triangles, will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400" b="1" dirty="0"/>
              <a:t>a) order the sides by length, given the angle measures;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400" b="1" dirty="0"/>
              <a:t>b) order the angles by degree measure, given the side lengths;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400" b="1" dirty="0"/>
              <a:t>c) determine whether a triangle exists; and</a:t>
            </a: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400" b="1" dirty="0">
                <a:solidFill>
                  <a:srgbClr val="6600CC"/>
                </a:solidFill>
              </a:rPr>
              <a:t>d) determine the range in which the length of the third side must lie.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/>
              <a:t>These concepts will be considered in the context of  real-world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/>
              <a:t> situations.</a:t>
            </a:r>
          </a:p>
          <a:p>
            <a:pPr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381000"/>
            <a:ext cx="9144000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4800" y="0"/>
            <a:ext cx="0" cy="6858000"/>
          </a:xfrm>
          <a:prstGeom prst="line">
            <a:avLst/>
          </a:prstGeom>
          <a:ln w="127000">
            <a:gradFill flip="none" rotWithShape="1">
              <a:gsLst>
                <a:gs pos="0">
                  <a:srgbClr val="36006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50000">
                  <a:srgbClr val="002060"/>
                </a:gs>
                <a:gs pos="50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3E009A"/>
                </a:solidFill>
              </a:rPr>
              <a:t>Determining the Range in Which the Length of the Third Side of a Triangle Must Lie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3" descr="C:\Users\Owner\Desktop\Powerpoint\virgi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29009"/>
            <a:ext cx="1219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2133600" cy="365125"/>
          </a:xfrm>
        </p:spPr>
        <p:txBody>
          <a:bodyPr/>
          <a:lstStyle/>
          <a:p>
            <a:pPr algn="l">
              <a:defRPr/>
            </a:pPr>
            <a:fld id="{3A958E7F-F2CE-4013-8E7C-D4FF21256298}" type="slidenum">
              <a:rPr lang="en-US" smtClean="0"/>
              <a:pPr algn="l">
                <a:defRPr/>
              </a:pPr>
              <a:t>9</a:t>
            </a:fld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8"/>
    </mc:Choice>
    <mc:Fallback xmlns="">
      <p:transition spd="slow" advTm="2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3.5|4.5|3.7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Office PowerPoint</Application>
  <PresentationFormat>On-screen Show (4:3)</PresentationFormat>
  <Paragraphs>295</Paragraphs>
  <Slides>28</Slides>
  <Notes>18</Notes>
  <HiddenSlides>0</HiddenSlides>
  <MMClips>28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Albertus Extra Bold</vt:lpstr>
      <vt:lpstr>Arial</vt:lpstr>
      <vt:lpstr>Arial Black</vt:lpstr>
      <vt:lpstr>Calibri</vt:lpstr>
      <vt:lpstr>Cambria Math</vt:lpstr>
      <vt:lpstr>Constantia</vt:lpstr>
      <vt:lpstr>Times New Roman</vt:lpstr>
      <vt:lpstr>Wingdings 2</vt:lpstr>
      <vt:lpstr>Office Theme</vt:lpstr>
      <vt:lpstr>Equation</vt:lpstr>
      <vt:lpstr>PowerPoint Presentation</vt:lpstr>
      <vt:lpstr>Translating a Short Verbal Argument into Symbolic Form</vt:lpstr>
      <vt:lpstr>Suggested Practice for SOL G.1</vt:lpstr>
      <vt:lpstr>Verifying Parallelism Using Deductive Proofs</vt:lpstr>
      <vt:lpstr>Suggested Practice for SOL G.2</vt:lpstr>
      <vt:lpstr>Applying Slope to Verify and Determine Parallel or Perpendicular Lines and Determining Transformation of a Figure</vt:lpstr>
      <vt:lpstr>Suggested Practice for SOL G.3</vt:lpstr>
      <vt:lpstr>Suggested Practice for SOL G.3</vt:lpstr>
      <vt:lpstr>Determining the Range in Which the Length of the Third Side of a Triangle Must Lie</vt:lpstr>
      <vt:lpstr>Suggested Practice for SOL G.5</vt:lpstr>
      <vt:lpstr>Proving Triangles Congruent</vt:lpstr>
      <vt:lpstr>Suggested Practice for SOL G.6</vt:lpstr>
      <vt:lpstr>Proving Triangles Similar</vt:lpstr>
      <vt:lpstr>Suggested Practice for SOL G.7</vt:lpstr>
      <vt:lpstr>Solving Problems Using Trigonometry</vt:lpstr>
      <vt:lpstr>Suggested Practice for SOL G.8</vt:lpstr>
      <vt:lpstr>Solving Problems Involving Angles of Polygons</vt:lpstr>
      <vt:lpstr>Suggested Practice for SOL G.10</vt:lpstr>
      <vt:lpstr>Solve Problems Involving Circles </vt:lpstr>
      <vt:lpstr>Suggested Practice for SOL G.11</vt:lpstr>
      <vt:lpstr>Suggested Practice for SOL G.11</vt:lpstr>
      <vt:lpstr>Solve Problems Involving Circles </vt:lpstr>
      <vt:lpstr>Suggested Practice for SOL G.12</vt:lpstr>
      <vt:lpstr>Suggested Practice for SOL G.12</vt:lpstr>
      <vt:lpstr>Changes in Dimensions or Area/Volume of Geometric Objects</vt:lpstr>
      <vt:lpstr>Suggested Practice for SOL G.14</vt:lpstr>
      <vt:lpstr>Suggested Practice for SOL G.14</vt:lpstr>
      <vt:lpstr>Practice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2012-10-17T00:22:18Z</dcterms:created>
  <dcterms:modified xsi:type="dcterms:W3CDTF">2023-07-26T13:37:19Z</dcterms:modified>
  <cp:contentStatus/>
</cp:coreProperties>
</file>