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8" r:id="rId2"/>
    <p:sldId id="274" r:id="rId3"/>
    <p:sldId id="312" r:id="rId4"/>
    <p:sldId id="378" r:id="rId5"/>
    <p:sldId id="377" r:id="rId6"/>
    <p:sldId id="344" r:id="rId7"/>
    <p:sldId id="313" r:id="rId8"/>
    <p:sldId id="379" r:id="rId9"/>
    <p:sldId id="345" r:id="rId10"/>
    <p:sldId id="366" r:id="rId11"/>
    <p:sldId id="394" r:id="rId12"/>
    <p:sldId id="374" r:id="rId13"/>
    <p:sldId id="390" r:id="rId14"/>
    <p:sldId id="346" r:id="rId15"/>
    <p:sldId id="376" r:id="rId16"/>
    <p:sldId id="389" r:id="rId17"/>
    <p:sldId id="351" r:id="rId18"/>
    <p:sldId id="391" r:id="rId19"/>
    <p:sldId id="370" r:id="rId20"/>
    <p:sldId id="396" r:id="rId21"/>
    <p:sldId id="352" r:id="rId22"/>
    <p:sldId id="392" r:id="rId23"/>
    <p:sldId id="363" r:id="rId24"/>
    <p:sldId id="393" r:id="rId25"/>
    <p:sldId id="315" r:id="rId26"/>
    <p:sldId id="316" r:id="rId27"/>
    <p:sldId id="317" r:id="rId28"/>
    <p:sldId id="318" r:id="rId29"/>
    <p:sldId id="397" r:id="rId30"/>
  </p:sldIdLst>
  <p:sldSz cx="9144000" cy="6858000" type="screen4x3"/>
  <p:notesSz cx="6858000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FF"/>
    <a:srgbClr val="008000"/>
    <a:srgbClr val="6600CC"/>
    <a:srgbClr val="3E009A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631" autoAdjust="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B58C-ED4B-49CC-ACF9-09ED57345F1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BEE09-5217-4A57-9B2A-DCCB4F0CD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5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187B8-9621-482E-BCA9-88E01E1E5FBF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42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C7587-F06F-42F1-B5D5-61C2089C5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9262-B1AD-4EB7-A093-F22ED65152AE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5DEA-E4AD-4697-AF3B-BD49DF4A6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185E-1383-47FF-93DC-069B975C98F5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92BF-237E-4CE8-A894-39DA22564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6F9C-BB95-4CAF-B4A8-20A7D1F7E2D2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82BB-4029-46FA-A834-A826E6728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E26E-D498-43A6-AC70-A96419A7CE3A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8E7F-F2CE-4013-8E7C-D4FF21256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2468-DB6F-49CF-B405-0C98C376AD95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83F7-3925-4049-AF65-21740061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9E0B-9AD0-4C90-AC6D-55A639E2934D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FEA3-F513-419D-AAF2-A02695246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401C-6571-4FC2-8CA6-5FFDAD0C2D25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7B00-6F9C-43D9-8610-C5007E95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46F1-F1D3-4D51-B66B-A008A7EDBDE3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E0D5-B10C-466F-8ED3-E187C0583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1B6A-59FA-4195-B43A-2550A0481521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20F9-B1E5-4021-ABD9-3B2DA0B0A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C472-E0E4-42D7-A9AD-24714DC70652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EEF0-74FA-4D47-B44B-AE7C9AE84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7152-E7A5-4EF7-8345-906BE01B1890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924A-CFD6-4A2B-BCFA-56463557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A538F0-BDD8-404D-A054-C814984672B4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5158B-59F5-4681-9063-378CB2E80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media10.wma"/><Relationship Id="rId7" Type="http://schemas.openxmlformats.org/officeDocument/2006/relationships/image" Target="../media/image34.png"/><Relationship Id="rId2" Type="http://schemas.microsoft.com/office/2007/relationships/media" Target="../media/media10.wma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media11.wma"/><Relationship Id="rId7" Type="http://schemas.openxmlformats.org/officeDocument/2006/relationships/image" Target="../media/image38.png"/><Relationship Id="rId2" Type="http://schemas.microsoft.com/office/2007/relationships/media" Target="../media/media11.wma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.png"/><Relationship Id="rId3" Type="http://schemas.openxmlformats.org/officeDocument/2006/relationships/audio" Target="../media/media12.wma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microsoft.com/office/2007/relationships/media" Target="../media/media12.wma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4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media13.wma"/><Relationship Id="rId7" Type="http://schemas.openxmlformats.org/officeDocument/2006/relationships/image" Target="../media/image48.png"/><Relationship Id="rId2" Type="http://schemas.microsoft.com/office/2007/relationships/media" Target="../media/media13.wma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7.png"/><Relationship Id="rId3" Type="http://schemas.openxmlformats.org/officeDocument/2006/relationships/audio" Target="../media/media14.wma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microsoft.com/office/2007/relationships/media" Target="../media/media14.wma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11" Type="http://schemas.openxmlformats.org/officeDocument/2006/relationships/image" Target="../media/image55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5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pn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media15.wma"/><Relationship Id="rId7" Type="http://schemas.openxmlformats.org/officeDocument/2006/relationships/image" Target="../media/image58.png"/><Relationship Id="rId2" Type="http://schemas.microsoft.com/office/2007/relationships/media" Target="../media/media15.wma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6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3" Type="http://schemas.openxmlformats.org/officeDocument/2006/relationships/audio" Target="../media/media16.wma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2" Type="http://schemas.microsoft.com/office/2007/relationships/media" Target="../media/media16.wma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11" Type="http://schemas.openxmlformats.org/officeDocument/2006/relationships/image" Target="../media/image66.jpeg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3.png"/><Relationship Id="rId10" Type="http://schemas.openxmlformats.org/officeDocument/2006/relationships/image" Target="../media/image6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4.png"/><Relationship Id="rId1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media18.wma"/><Relationship Id="rId7" Type="http://schemas.openxmlformats.org/officeDocument/2006/relationships/image" Target="../media/image70.png"/><Relationship Id="rId2" Type="http://schemas.microsoft.com/office/2007/relationships/media" Target="../media/media18.wma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0.wma"/><Relationship Id="rId7" Type="http://schemas.openxmlformats.org/officeDocument/2006/relationships/image" Target="../media/image73.png"/><Relationship Id="rId2" Type="http://schemas.microsoft.com/office/2007/relationships/media" Target="../media/media20.wma"/><Relationship Id="rId1" Type="http://schemas.openxmlformats.org/officeDocument/2006/relationships/tags" Target="../tags/tag13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media22.wma"/><Relationship Id="rId7" Type="http://schemas.openxmlformats.org/officeDocument/2006/relationships/image" Target="../media/image74.png"/><Relationship Id="rId2" Type="http://schemas.microsoft.com/office/2007/relationships/media" Target="../media/media22.wma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3.png"/><Relationship Id="rId3" Type="http://schemas.openxmlformats.org/officeDocument/2006/relationships/audio" Target="../media/media23.wma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microsoft.com/office/2007/relationships/media" Target="../media/media23.wma"/><Relationship Id="rId1" Type="http://schemas.openxmlformats.org/officeDocument/2006/relationships/tags" Target="../tags/tag15.xml"/><Relationship Id="rId6" Type="http://schemas.openxmlformats.org/officeDocument/2006/relationships/image" Target="../media/image4.jpeg"/><Relationship Id="rId11" Type="http://schemas.openxmlformats.org/officeDocument/2006/relationships/image" Target="../media/image80.png"/><Relationship Id="rId5" Type="http://schemas.openxmlformats.org/officeDocument/2006/relationships/notesSlide" Target="../notesSlides/notesSlide23.xml"/><Relationship Id="rId10" Type="http://schemas.openxmlformats.org/officeDocument/2006/relationships/image" Target="../media/image7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4.wma"/><Relationship Id="rId7" Type="http://schemas.openxmlformats.org/officeDocument/2006/relationships/image" Target="../media/image82.jpeg"/><Relationship Id="rId2" Type="http://schemas.microsoft.com/office/2007/relationships/media" Target="../media/media24.wma"/><Relationship Id="rId1" Type="http://schemas.openxmlformats.org/officeDocument/2006/relationships/tags" Target="../tags/tag16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audio" Target="../media/media26.wma"/><Relationship Id="rId7" Type="http://schemas.openxmlformats.org/officeDocument/2006/relationships/image" Target="../media/image83.jpeg"/><Relationship Id="rId2" Type="http://schemas.microsoft.com/office/2007/relationships/media" Target="../media/media26.wma"/><Relationship Id="rId1" Type="http://schemas.openxmlformats.org/officeDocument/2006/relationships/tags" Target="../tags/tag1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audio" Target="../media/media28.wma"/><Relationship Id="rId7" Type="http://schemas.openxmlformats.org/officeDocument/2006/relationships/image" Target="../media/image85.jpeg"/><Relationship Id="rId2" Type="http://schemas.microsoft.com/office/2007/relationships/media" Target="../media/media28.wma"/><Relationship Id="rId1" Type="http://schemas.openxmlformats.org/officeDocument/2006/relationships/tags" Target="../tags/tag1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6" Type="http://schemas.openxmlformats.org/officeDocument/2006/relationships/hyperlink" Target="https://www.doe.virginia.gov/teaching-learning-assessment/student-assessment/sol-practice-items-all-subjects" TargetMode="External"/><Relationship Id="rId5" Type="http://schemas.openxmlformats.org/officeDocument/2006/relationships/image" Target="../media/image87.jpe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audio" Target="../media/media3.wma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audio" Target="../media/media4.wma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6.wma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microsoft.com/office/2007/relationships/media" Target="../media/media6.wma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11" Type="http://schemas.openxmlformats.org/officeDocument/2006/relationships/image" Target="../media/image31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1219200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Spring 2012 Student Performance Analysis</a:t>
            </a:r>
          </a:p>
        </p:txBody>
      </p:sp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12192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0" y="3276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6006C"/>
                </a:solidFill>
                <a:latin typeface="Arial Black" pitchFamily="34" charset="0"/>
              </a:rPr>
              <a:t>Algebra II</a:t>
            </a:r>
          </a:p>
          <a:p>
            <a:r>
              <a:rPr lang="en-US" sz="2400" b="1" dirty="0">
                <a:solidFill>
                  <a:srgbClr val="36006C"/>
                </a:solidFill>
                <a:latin typeface="Arial Black" pitchFamily="34" charset="0"/>
              </a:rPr>
              <a:t>Standards of Learning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477000"/>
            <a:ext cx="75438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9E0D5-B10C-466F-8ED3-E187C05836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638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E009A"/>
                </a:solidFill>
              </a:rPr>
              <a:t>Presentation may be paused and resumed using the arrow keys or the mouse.</a:t>
            </a:r>
          </a:p>
        </p:txBody>
      </p:sp>
    </p:spTree>
  </p:cSld>
  <p:clrMapOvr>
    <a:masterClrMapping/>
  </p:clrMapOvr>
  <p:transition advTm="93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334000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determining domain and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range, finding asymptotes, and determining end behavior.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Given the function: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200" b="1" dirty="0"/>
              <a:t>a)   What is the domain and range of this function?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/>
              <a:t>b)   </a:t>
            </a:r>
            <a:r>
              <a:rPr lang="en-US" sz="2200" b="1" dirty="0"/>
              <a:t>What are the horizontal and vertical asymptotes of this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200" b="1" dirty="0"/>
              <a:t>	function?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200" b="1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/>
              <a:t>c</a:t>
            </a:r>
            <a:r>
              <a:rPr lang="en-US" sz="2200" b="1" dirty="0"/>
              <a:t>)    As </a:t>
            </a:r>
            <a:r>
              <a:rPr lang="en-US" sz="2200" b="1" i="1" dirty="0">
                <a:cs typeface="Times New Roman" pitchFamily="18" charset="0"/>
              </a:rPr>
              <a:t>x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/>
              <a:t>approaches positive infinity, what is the end behavior of this function?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200" b="1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2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4550"/>
            <a:ext cx="2581275" cy="8001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514" y="64008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10</a:t>
            </a:fld>
            <a:endParaRPr 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4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5029654"/>
            <a:ext cx="4657725" cy="552450"/>
          </a:xfrm>
          <a:prstGeom prst="rect">
            <a:avLst/>
          </a:prstGeom>
          <a:noFill/>
        </p:spPr>
      </p:pic>
      <p:pic>
        <p:nvPicPr>
          <p:cNvPr id="75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654"/>
            <a:ext cx="3419475" cy="552450"/>
          </a:xfrm>
          <a:prstGeom prst="rect">
            <a:avLst/>
          </a:prstGeom>
          <a:noFill/>
        </p:spPr>
      </p:pic>
      <p:pic>
        <p:nvPicPr>
          <p:cNvPr id="76" name="Picture 2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94170"/>
            <a:ext cx="5036191" cy="540953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3058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11" cstate="print"/>
          <a:srcRect b="12500"/>
          <a:stretch>
            <a:fillRect/>
          </a:stretch>
        </p:blipFill>
        <p:spPr bwMode="auto">
          <a:xfrm>
            <a:off x="457200" y="3810000"/>
            <a:ext cx="805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2"/>
    </mc:Choice>
    <mc:Fallback xmlns="">
      <p:transition spd="slow" advTm="25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088743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determining domain and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range, finding asymptotes, and determining end behavior.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>
              <a:solidFill>
                <a:srgbClr val="6600FF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Given the function: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/>
              <a:t>What is the domain of this function?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AutoNum type="alphaLcParenR" startAt="2"/>
              <a:defRPr/>
            </a:pPr>
            <a:r>
              <a:rPr lang="en-US" sz="2400" b="1" dirty="0"/>
              <a:t>What is the vertical asymptote of this function?</a:t>
            </a:r>
          </a:p>
          <a:p>
            <a:pPr marL="514350" indent="-514350" eaLnBrk="1" fontAlgn="auto" hangingPunct="1">
              <a:spcAft>
                <a:spcPts val="0"/>
              </a:spcAft>
              <a:buAutoNum type="alphaLcParenR" startAt="2"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209800" cy="381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11</a:t>
            </a:fld>
            <a:endParaRPr lang="en-US" dirty="0"/>
          </a:p>
        </p:txBody>
      </p:sp>
      <p:pic>
        <p:nvPicPr>
          <p:cNvPr id="44033" name="Picture 1" descr="C:\Documents and Settings\rgl48695\Desktop\Working File\pictures\slide 11 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2438400" cy="400050"/>
          </a:xfrm>
          <a:prstGeom prst="rect">
            <a:avLst/>
          </a:prstGeom>
          <a:noFill/>
        </p:spPr>
      </p:pic>
      <p:pic>
        <p:nvPicPr>
          <p:cNvPr id="2" name="Picture 2" descr="C:\Documents and Settings\rgl48695\Desktop\Working File\pictures\slide 11 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53" y="5486400"/>
            <a:ext cx="904875" cy="400050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34"/>
    </mc:Choice>
    <mc:Fallback xmlns="">
      <p:transition spd="slow" advTm="45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determining domain and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range, finding asymptotes, and determining end behavior.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Given the function: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/>
          </a:p>
          <a:p>
            <a:pPr marL="514350" indent="-514350" eaLnBrk="1" hangingPunct="1">
              <a:lnSpc>
                <a:spcPct val="150000"/>
              </a:lnSpc>
              <a:buFont typeface="Wingdings 2" pitchFamily="18" charset="2"/>
              <a:buAutoNum type="alphaLcParenR"/>
            </a:pPr>
            <a:r>
              <a:rPr lang="en-US" sz="2400" b="1" dirty="0"/>
              <a:t>What are the asymptotes of this function?</a:t>
            </a:r>
          </a:p>
          <a:p>
            <a:pPr marL="514350" indent="-514350" eaLnBrk="1" hangingPunct="1">
              <a:lnSpc>
                <a:spcPct val="150000"/>
              </a:lnSpc>
              <a:buFont typeface="Wingdings 2" pitchFamily="18" charset="2"/>
              <a:buAutoNum type="alphaLcParenR"/>
            </a:pPr>
            <a:r>
              <a:rPr lang="en-US" sz="2400" b="1" dirty="0"/>
              <a:t>What is the domain and range of this function?</a:t>
            </a:r>
          </a:p>
          <a:p>
            <a:pPr marL="514350" indent="-514350" eaLnBrk="1" hangingPunct="1">
              <a:lnSpc>
                <a:spcPct val="150000"/>
              </a:lnSpc>
              <a:buFont typeface="Wingdings 2" pitchFamily="18" charset="2"/>
              <a:buAutoNum type="alphaLcParenR"/>
            </a:pPr>
            <a:r>
              <a:rPr lang="en-US" sz="2400" b="1" dirty="0"/>
              <a:t>What is the x-intercept and y-intercept of this function?</a:t>
            </a:r>
          </a:p>
          <a:p>
            <a:pPr marL="514350" indent="-514350" eaLnBrk="1" hangingPunct="1">
              <a:buFont typeface="Wingdings 2" pitchFamily="18" charset="2"/>
              <a:buAutoNum type="alphaLcParenR"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AutoNum type="alphaLcParenR"/>
            </a:pPr>
            <a:r>
              <a:rPr lang="en-US" sz="2400" b="1" dirty="0"/>
              <a:t>As x approaches negative infinity, what is the end behavior </a:t>
            </a:r>
            <a:br>
              <a:rPr lang="en-US" sz="2400" b="1" dirty="0"/>
            </a:br>
            <a:r>
              <a:rPr lang="en-US" sz="2400" b="1" dirty="0"/>
              <a:t>of this function?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30" y="3886200"/>
            <a:ext cx="3908572" cy="361904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9696"/>
            <a:ext cx="2960000" cy="365714"/>
          </a:xfrm>
          <a:prstGeom prst="rect">
            <a:avLst/>
          </a:prstGeom>
          <a:noFill/>
        </p:spPr>
      </p:pic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2008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3108571" cy="365714"/>
          </a:xfrm>
          <a:prstGeom prst="rect">
            <a:avLst/>
          </a:prstGeom>
          <a:noFill/>
        </p:spPr>
      </p:pic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2011" name="Picture 2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495800"/>
            <a:ext cx="2045714" cy="365714"/>
          </a:xfrm>
          <a:prstGeom prst="rect">
            <a:avLst/>
          </a:prstGeom>
          <a:noFill/>
        </p:spPr>
      </p:pic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1895475" cy="390525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5" y="6349998"/>
            <a:ext cx="6305550" cy="381000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3400" y="6437084"/>
            <a:ext cx="8382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12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81536" y="5124448"/>
            <a:ext cx="3490014" cy="523875"/>
            <a:chOff x="4681536" y="5124448"/>
            <a:chExt cx="3490014" cy="523875"/>
          </a:xfrm>
        </p:grpSpPr>
        <p:pic>
          <p:nvPicPr>
            <p:cNvPr id="37889" name="Picture 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36" y="5124448"/>
              <a:ext cx="3143250" cy="52387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790550" y="522504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0"/>
    </mc:Choice>
    <mc:Fallback xmlns="">
      <p:transition spd="slow" advTm="1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determining domain and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range, finding asymptotes, and determining end behavior.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Given the function: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/>
              <a:t>What is the domain and range of this function?</a:t>
            </a:r>
            <a:br>
              <a:rPr lang="en-US" sz="2400" b="1" dirty="0"/>
            </a:b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/>
              <a:t>What are the horizontal and vertical asymptotes of this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/>
              <a:t>	function?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/>
              <a:t>c)    As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/>
              <a:t>approaches positive infinity, what is the end behavior of this function?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3108571" cy="365714"/>
          </a:xfrm>
          <a:prstGeom prst="rect">
            <a:avLst/>
          </a:prstGeom>
          <a:noFill/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045714" cy="365714"/>
          </a:xfrm>
          <a:prstGeom prst="rect">
            <a:avLst/>
          </a:prstGeom>
          <a:noFill/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67400"/>
            <a:ext cx="7874286" cy="365714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5581650" cy="381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2819400" cy="39052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13</a:t>
            </a:fld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5"/>
    </mc:Choice>
    <mc:Fallback xmlns="">
      <p:transition spd="slow" advTm="30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71" y="6088743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finding asymptotes.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For each function, determine all asymptotes.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a)  						c)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b) 						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1638300" cy="400050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114800" cy="381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343150" cy="7239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619500" cy="3429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4171950" cy="342900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1771650" cy="428625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2733675" cy="3429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18886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14</a:t>
            </a:fld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29"/>
    </mc:Choice>
    <mc:Fallback xmlns="">
      <p:transition spd="slow" advTm="43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finding asymptotes.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Select the function(s) that have an asymptote at </a:t>
            </a:r>
            <a:r>
              <a:rPr lang="en-US" sz="2400" b="1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24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=3</a:t>
            </a:r>
            <a:r>
              <a:rPr lang="en-US" sz="2400" b="1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						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						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1752600" cy="381000"/>
          </a:xfrm>
          <a:prstGeom prst="rect">
            <a:avLst/>
          </a:prstGeom>
          <a:noFill/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1714500" cy="381000"/>
          </a:xfrm>
          <a:prstGeom prst="rect">
            <a:avLst/>
          </a:prstGeom>
          <a:noFill/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19200" y="3200400"/>
            <a:ext cx="22860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2276475" cy="381000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199468" y="4343400"/>
            <a:ext cx="23622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18" y="3328359"/>
            <a:ext cx="1914525" cy="733425"/>
          </a:xfrm>
          <a:prstGeom prst="rect">
            <a:avLst/>
          </a:prstGeom>
          <a:noFill/>
        </p:spPr>
      </p:pic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1190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6"/>
    </mc:Choice>
    <mc:Fallback xmlns="">
      <p:transition spd="slow" advTm="13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7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finding the inverse of a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function.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Find the inverse of each function: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a)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b)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c)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d)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019300" cy="419100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3924300" cy="419100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219325" cy="742950"/>
          </a:xfrm>
          <a:prstGeom prst="rect">
            <a:avLst/>
          </a:prstGeom>
          <a:noFill/>
        </p:spPr>
      </p:pic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3505200" cy="419100"/>
          </a:xfrm>
          <a:prstGeom prst="rect">
            <a:avLst/>
          </a:prstGeom>
          <a:noFill/>
        </p:spPr>
      </p:pic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C:\Users\Owner\Pictures\Picture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64" y="3723142"/>
            <a:ext cx="37528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Pictures\Picture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64" y="4679270"/>
            <a:ext cx="23622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Pictures\Picture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15" y="6096000"/>
            <a:ext cx="35909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Pictures\Picture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95" y="2957512"/>
            <a:ext cx="20574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3"/>
    </mc:Choice>
    <mc:Fallback xmlns="">
      <p:transition spd="slow" advTm="14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SOL AII.8</a:t>
            </a:r>
          </a:p>
          <a:p>
            <a:pPr>
              <a:buNone/>
            </a:pPr>
            <a:r>
              <a:rPr lang="en-US" sz="2800" b="1" dirty="0"/>
              <a:t>The student will investigate and </a:t>
            </a:r>
            <a:r>
              <a:rPr lang="en-US" sz="2800" b="1" dirty="0">
                <a:solidFill>
                  <a:srgbClr val="6600FF"/>
                </a:solidFill>
              </a:rPr>
              <a:t>describe the </a:t>
            </a:r>
          </a:p>
          <a:p>
            <a:pPr>
              <a:buNone/>
            </a:pPr>
            <a:r>
              <a:rPr lang="en-US" sz="2800" b="1" dirty="0"/>
              <a:t>relationships among </a:t>
            </a:r>
            <a:r>
              <a:rPr lang="en-US" sz="2800" b="1" dirty="0">
                <a:solidFill>
                  <a:srgbClr val="6600FF"/>
                </a:solidFill>
              </a:rPr>
              <a:t>solutions of an equation</a:t>
            </a:r>
            <a:r>
              <a:rPr lang="en-US" sz="2800" b="1" dirty="0"/>
              <a:t>, zeros of</a:t>
            </a:r>
          </a:p>
          <a:p>
            <a:pPr>
              <a:buNone/>
            </a:pPr>
            <a:r>
              <a:rPr lang="en-US" sz="2800" b="1" dirty="0"/>
              <a:t>a function, </a:t>
            </a:r>
            <a:r>
              <a:rPr lang="en-US" sz="2800" b="1" i="1" dirty="0"/>
              <a:t>x</a:t>
            </a:r>
            <a:r>
              <a:rPr lang="en-US" sz="2800" b="1" dirty="0"/>
              <a:t>-intercepts of a graph, and factors of a </a:t>
            </a:r>
          </a:p>
          <a:p>
            <a:pPr>
              <a:buNone/>
            </a:pPr>
            <a:r>
              <a:rPr lang="en-US" sz="2800" b="1" dirty="0"/>
              <a:t>polynomial expression.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Describing the Solutions to a Polynomial Equation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17</a:t>
            </a:fld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3"/>
    </mc:Choice>
    <mc:Fallback xmlns="">
      <p:transition spd="slow" advTm="24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AII.8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describing the roots of an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equation.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200" b="1" dirty="0"/>
              <a:t>Choose one of these phrases to describe the roots of the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200" b="1" dirty="0"/>
              <a:t>equations shown: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200" b="1" dirty="0"/>
              <a:t>	Exactly 2 distinct real roots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200" b="1" dirty="0"/>
              <a:t>	Exactly 2 distinct imaginary roots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200" b="1" dirty="0"/>
              <a:t>	Exactly 3 distinct real roots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200" b="1" dirty="0"/>
              <a:t>	Exactly 1 real root and 2 distinct imaginary roots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a)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b)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c)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 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4573905"/>
            <a:ext cx="1495425" cy="42862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79" y="5415285"/>
            <a:ext cx="1495425" cy="428625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40" y="6296031"/>
            <a:ext cx="2190750" cy="428625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73730" y="463423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Exactly 2 distinct real roots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73730" y="544110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Exactly 2 distinct imaginary roots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19450" y="6261102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Exactly 3 distinct real roots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3"/>
    </mc:Choice>
    <mc:Fallback xmlns="">
      <p:transition spd="slow" advTm="31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SOL AII.9</a:t>
            </a:r>
          </a:p>
          <a:p>
            <a:pPr>
              <a:buNone/>
            </a:pPr>
            <a:r>
              <a:rPr lang="en-US" sz="2800" b="1" dirty="0"/>
              <a:t>The student will collect and analyze data, </a:t>
            </a:r>
            <a:r>
              <a:rPr lang="en-US" sz="2800" b="1" dirty="0">
                <a:solidFill>
                  <a:srgbClr val="6600FF"/>
                </a:solidFill>
              </a:rPr>
              <a:t>determine </a:t>
            </a:r>
          </a:p>
          <a:p>
            <a:pPr>
              <a:buNone/>
            </a:pPr>
            <a:r>
              <a:rPr lang="en-US" sz="2800" b="1" dirty="0">
                <a:solidFill>
                  <a:srgbClr val="6600FF"/>
                </a:solidFill>
              </a:rPr>
              <a:t>the equation of the curve of best fit, make </a:t>
            </a:r>
          </a:p>
          <a:p>
            <a:pPr>
              <a:buNone/>
            </a:pPr>
            <a:r>
              <a:rPr lang="en-US" sz="2800" b="1" dirty="0">
                <a:solidFill>
                  <a:srgbClr val="6600FF"/>
                </a:solidFill>
              </a:rPr>
              <a:t>predictions,</a:t>
            </a:r>
            <a:r>
              <a:rPr lang="en-US" sz="2800" b="1" dirty="0"/>
              <a:t> and solve real-world problems, using</a:t>
            </a:r>
          </a:p>
          <a:p>
            <a:pPr>
              <a:buNone/>
            </a:pPr>
            <a:r>
              <a:rPr lang="en-US" sz="2800" b="1" dirty="0"/>
              <a:t> mathematical models.  Mathematical models will </a:t>
            </a:r>
          </a:p>
          <a:p>
            <a:pPr>
              <a:buNone/>
            </a:pPr>
            <a:r>
              <a:rPr lang="en-US" sz="2800" b="1" dirty="0"/>
              <a:t>include polynomial, exponential and logarithmic </a:t>
            </a:r>
          </a:p>
          <a:p>
            <a:pPr>
              <a:buNone/>
            </a:pPr>
            <a:r>
              <a:rPr lang="en-US" sz="2800" b="1" dirty="0"/>
              <a:t>functions.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Determining Curve of Best Fit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370787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19</a:t>
            </a:fld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0"/>
    </mc:Choice>
    <mc:Fallback xmlns="">
      <p:transition spd="slow" advTm="1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AII.1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The student, given rational, radical, or polynomial expressions,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/>
              <a:t>will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6600FF"/>
                </a:solidFill>
              </a:rPr>
              <a:t>add, subtract, multiply, divide, and simplify rational algebraic expressions;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400" b="1" dirty="0"/>
              <a:t>add, subtract, multiply, divide, and simplify radical expressions containing rational numbers and variables, and expressions containing rational exponents;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sz="2400" b="1" dirty="0"/>
              <a:t>write radical expressions as expressions containing rational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2400" b="1" dirty="0"/>
              <a:t>       exponents and vice versa; and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d)   factor polynomials completely.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LcParenR"/>
              <a:defRPr/>
            </a:pPr>
            <a:endParaRPr lang="en-US" sz="2400" b="1" dirty="0">
              <a:solidFill>
                <a:srgbClr val="6600FF"/>
              </a:solidFill>
              <a:latin typeface="+mj-lt"/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Simplify Rational Expressions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44343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</a:t>
            </a:fld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7"/>
    </mc:Choice>
    <mc:Fallback xmlns="">
      <p:transition spd="slow" advTm="25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AII.9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identifying the equation for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the curve of best fit and making predictions using the curve of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FF"/>
                </a:solidFill>
              </a:rPr>
              <a:t>best fit.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A data set is displayed in this table.  Using the exponential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curve of best, what is the value of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dirty="0"/>
              <a:t>, </a:t>
            </a:r>
            <a:r>
              <a:rPr lang="en-US" sz="2400" b="1" dirty="0"/>
              <a:t>rounded to the nearest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hundredth</a:t>
            </a:r>
            <a:r>
              <a:rPr lang="en-US" sz="2400" b="1" i="1" dirty="0"/>
              <a:t>, </a:t>
            </a:r>
            <a:r>
              <a:rPr lang="en-US" sz="2400" b="1" dirty="0"/>
              <a:t>when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i="1" dirty="0"/>
              <a:t>= </a:t>
            </a:r>
            <a:r>
              <a:rPr lang="en-US" sz="2400" b="1" dirty="0"/>
              <a:t>5?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388430" y="4419600"/>
          <a:ext cx="423333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78" y="5627916"/>
            <a:ext cx="1047750" cy="381000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20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0"/>
    </mc:Choice>
    <mc:Fallback xmlns="">
      <p:transition spd="slow" advTm="3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SOL AII.10</a:t>
            </a:r>
          </a:p>
          <a:p>
            <a:pPr>
              <a:buNone/>
            </a:pPr>
            <a:r>
              <a:rPr lang="en-US" sz="2800" b="1" dirty="0">
                <a:solidFill>
                  <a:srgbClr val="6600FF"/>
                </a:solidFill>
              </a:rPr>
              <a:t>The student will identify, create, and solve real-world</a:t>
            </a:r>
          </a:p>
          <a:p>
            <a:pPr>
              <a:buNone/>
            </a:pPr>
            <a:r>
              <a:rPr lang="en-US" sz="2800" b="1" dirty="0">
                <a:solidFill>
                  <a:srgbClr val="6600FF"/>
                </a:solidFill>
              </a:rPr>
              <a:t>problems involving inverse variation, joint variation, </a:t>
            </a:r>
          </a:p>
          <a:p>
            <a:pPr>
              <a:buNone/>
            </a:pPr>
            <a:r>
              <a:rPr lang="en-US" sz="2800" b="1" dirty="0">
                <a:solidFill>
                  <a:srgbClr val="6600FF"/>
                </a:solidFill>
              </a:rPr>
              <a:t>and a combination of direct and inverse variations.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Solving Problems Involving Variation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21</a:t>
            </a:fld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7"/>
    </mc:Choice>
    <mc:Fallback xmlns="">
      <p:transition spd="slow" advTm="24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AII.10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endParaRPr lang="en-US" sz="2400" dirty="0"/>
          </a:p>
          <a:p>
            <a:pPr marL="457200" indent="-457200">
              <a:buNone/>
            </a:pPr>
            <a:endParaRPr 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6" y="2819400"/>
            <a:ext cx="77152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1014287" cy="571428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685800" y="1371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US" sz="2400" b="1" dirty="0">
                <a:solidFill>
                  <a:srgbClr val="6600FF"/>
                </a:solidFill>
                <a:latin typeface="+mn-lt"/>
              </a:rPr>
              <a:t>Students need additional practice identifying a variation </a:t>
            </a:r>
          </a:p>
          <a:p>
            <a:pPr marL="457200" indent="-457200">
              <a:buNone/>
            </a:pPr>
            <a:r>
              <a:rPr lang="en-US" sz="2400" b="1" dirty="0">
                <a:solidFill>
                  <a:srgbClr val="6600FF"/>
                </a:solidFill>
                <a:latin typeface="+mn-lt"/>
              </a:rPr>
              <a:t>equation that models a situation, and solving problems </a:t>
            </a:r>
          </a:p>
          <a:p>
            <a:pPr marL="457200" indent="-457200">
              <a:buNone/>
            </a:pPr>
            <a:r>
              <a:rPr lang="en-US" sz="2400" b="1" dirty="0">
                <a:solidFill>
                  <a:srgbClr val="6600FF"/>
                </a:solidFill>
                <a:latin typeface="+mn-lt"/>
              </a:rPr>
              <a:t>involving variation.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57200" y="6374769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22</a:t>
            </a:fld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36"/>
    </mc:Choice>
    <mc:Fallback xmlns="">
      <p:transition spd="slow" advTm="54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960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AII.10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400" b="1" dirty="0"/>
              <a:t>Which equations represent this situation?</a:t>
            </a:r>
          </a:p>
          <a:p>
            <a:pPr marL="457200" indent="-457200">
              <a:buNone/>
            </a:pPr>
            <a:r>
              <a:rPr lang="en-US" sz="2400" b="1" dirty="0"/>
              <a:t>	A car's stopping distance,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/>
              <a:t>, varies directly with the speed it</a:t>
            </a:r>
          </a:p>
          <a:p>
            <a:pPr marL="457200" indent="-457200">
              <a:buNone/>
            </a:pPr>
            <a:r>
              <a:rPr lang="en-US" sz="2400" b="1" dirty="0"/>
              <a:t>	travels,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/>
              <a:t>, and inversely with the friction value of the road </a:t>
            </a:r>
          </a:p>
          <a:p>
            <a:pPr marL="457200" indent="-457200">
              <a:buNone/>
            </a:pPr>
            <a:r>
              <a:rPr lang="en-US" sz="2400" b="1" dirty="0"/>
              <a:t>	surface,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/>
              <a:t>. </a:t>
            </a:r>
          </a:p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endParaRPr lang="en-US" sz="2400" dirty="0"/>
          </a:p>
          <a:p>
            <a:pPr marL="457200" indent="-457200">
              <a:buNone/>
            </a:pPr>
            <a:endParaRPr 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00200" y="3581400"/>
            <a:ext cx="12192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67400" y="4800600"/>
            <a:ext cx="12192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1009650" cy="381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857250" cy="74295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876300" cy="68580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1009650" cy="381000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1009650" cy="381000"/>
          </a:xfrm>
          <a:prstGeom prst="rect">
            <a:avLst/>
          </a:prstGeom>
          <a:noFill/>
        </p:spPr>
      </p:pic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876300" cy="685800"/>
          </a:xfrm>
          <a:prstGeom prst="rect">
            <a:avLst/>
          </a:prstGeom>
          <a:noFill/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08665" y="4800600"/>
            <a:ext cx="12192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55245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23</a:t>
            </a:fld>
            <a:endParaRPr lang="en-US" dirty="0"/>
          </a:p>
        </p:txBody>
      </p:sp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7"/>
    </mc:Choice>
    <mc:Fallback xmlns="">
      <p:transition spd="slow" advTm="32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0" grpId="0" animBg="1"/>
      <p:bldP spid="51" grpId="0" animBg="1"/>
      <p:bldP spid="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AII.10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400" b="1" dirty="0"/>
              <a:t>The amount of time required to stack boxes varies</a:t>
            </a:r>
          </a:p>
          <a:p>
            <a:pPr marL="457200" indent="-457200">
              <a:buNone/>
            </a:pPr>
            <a:r>
              <a:rPr lang="en-US" sz="2400" b="1" dirty="0"/>
              <a:t>directly with the number of boxes and inversely with the </a:t>
            </a:r>
          </a:p>
          <a:p>
            <a:pPr marL="457200" indent="-457200">
              <a:buNone/>
            </a:pPr>
            <a:r>
              <a:rPr lang="en-US" sz="2400" b="1" dirty="0"/>
              <a:t>number of people who are stacking them.  If 2 people can stack </a:t>
            </a:r>
          </a:p>
          <a:p>
            <a:pPr marL="457200" indent="-457200">
              <a:buNone/>
            </a:pPr>
            <a:r>
              <a:rPr lang="en-US" sz="2400" b="1" dirty="0"/>
              <a:t>60 boxes in 10 minutes, how many minutes will be required for</a:t>
            </a:r>
          </a:p>
          <a:p>
            <a:pPr marL="457200" indent="-457200">
              <a:buNone/>
            </a:pPr>
            <a:r>
              <a:rPr lang="en-US" sz="2400" b="1" dirty="0"/>
              <a:t>6 people to stack 120 boxes?</a:t>
            </a:r>
          </a:p>
          <a:p>
            <a:pPr marL="457200" indent="-457200">
              <a:buNone/>
            </a:pPr>
            <a:endParaRPr lang="en-US" sz="2400" b="1" dirty="0"/>
          </a:p>
          <a:p>
            <a:pPr marL="457200" indent="-457200">
              <a:buNone/>
            </a:pPr>
            <a:endParaRPr 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24</a:t>
            </a:fld>
            <a:endParaRPr lang="en-US" dirty="0"/>
          </a:p>
        </p:txBody>
      </p:sp>
      <p:pic>
        <p:nvPicPr>
          <p:cNvPr id="17409" name="Picture 1" descr="C:\Documents and Settings\rgl48695\Desktop\Working File\pictures\slide 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126131"/>
            <a:ext cx="3105150" cy="400050"/>
          </a:xfrm>
          <a:prstGeom prst="rect">
            <a:avLst/>
          </a:prstGeom>
          <a:noFill/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5"/>
    </mc:Choice>
    <mc:Fallback xmlns="">
      <p:transition spd="slow" advTm="20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/>
              <a:t>SOL AII.11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solidFill>
                  <a:srgbClr val="6600FF"/>
                </a:solidFill>
              </a:rPr>
              <a:t>The student will identify properties of a normal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solidFill>
                  <a:srgbClr val="6600FF"/>
                </a:solidFill>
              </a:rPr>
              <a:t>distribution and apply those properties to determine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solidFill>
                  <a:srgbClr val="6600FF"/>
                </a:solidFill>
              </a:rPr>
              <a:t>probabilities associated with areas under the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solidFill>
                  <a:srgbClr val="6600FF"/>
                </a:solidFill>
              </a:rPr>
              <a:t>standard normal curve.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Using Properties of the Normal Curve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25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3"/>
    </mc:Choice>
    <mc:Fallback xmlns="">
      <p:transition spd="slow" advTm="24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AII.11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using mean and standard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deviation to find the area under a normal curve and apply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properties of the normal distribution to solve problems.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The running times for a group of 200 runners to complete a one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mile run are normally distributed with a mean of 6.5 minutes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and a standard deviation of 1.5 minutes.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a)  Approximately how many of the runners have a time greater</a:t>
            </a:r>
            <a:br>
              <a:rPr lang="en-US" sz="2400" b="1" dirty="0"/>
            </a:br>
            <a:r>
              <a:rPr lang="en-US" sz="2400" b="1" dirty="0"/>
              <a:t>than 8 minutes?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b)  What percentage, rounded to the nearest tenth, of these runners can complete this run in less than 3.5 minutes?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dirty="0">
              <a:solidFill>
                <a:srgbClr val="6600F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0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0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000" b="1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1361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26</a:t>
            </a:fld>
            <a:endParaRPr lang="en-US" dirty="0"/>
          </a:p>
        </p:txBody>
      </p:sp>
      <p:pic>
        <p:nvPicPr>
          <p:cNvPr id="13313" name="Picture 1" descr="C:\Documents and Settings\rgl48695\Desktop\Working File\pictures\slide 26 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52" y="4626468"/>
            <a:ext cx="333375" cy="400050"/>
          </a:xfrm>
          <a:prstGeom prst="rect">
            <a:avLst/>
          </a:prstGeom>
          <a:noFill/>
        </p:spPr>
      </p:pic>
      <p:pic>
        <p:nvPicPr>
          <p:cNvPr id="13314" name="Picture 2" descr="C:\Documents and Settings\rgl48695\Desktop\Working File\pictures\slide 26 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5868684"/>
            <a:ext cx="638175" cy="400050"/>
          </a:xfrm>
          <a:prstGeom prst="rect">
            <a:avLst/>
          </a:prstGeom>
          <a:noFill/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70"/>
    </mc:Choice>
    <mc:Fallback xmlns="">
      <p:transition spd="slow" advTm="39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/>
              <a:t>SOL AII.12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/>
              <a:t>The student will </a:t>
            </a:r>
            <a:r>
              <a:rPr lang="en-US" sz="2800" b="1" dirty="0">
                <a:solidFill>
                  <a:srgbClr val="6600FF"/>
                </a:solidFill>
              </a:rPr>
              <a:t>compute and distinguish between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solidFill>
                  <a:srgbClr val="6600FF"/>
                </a:solidFill>
              </a:rPr>
              <a:t>permutations and combinations</a:t>
            </a:r>
            <a:r>
              <a:rPr lang="en-US" sz="2800" b="1" dirty="0"/>
              <a:t> and use technology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/>
              <a:t>for applications.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Distinguishing Between Permutations</a:t>
            </a:r>
            <a:br>
              <a:rPr lang="en-US" sz="3200" b="1" dirty="0">
                <a:solidFill>
                  <a:srgbClr val="3E009A"/>
                </a:solidFill>
              </a:rPr>
            </a:br>
            <a:r>
              <a:rPr lang="en-US" sz="3200" b="1" dirty="0">
                <a:solidFill>
                  <a:srgbClr val="3E009A"/>
                </a:solidFill>
              </a:rPr>
              <a:t>and Combinations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334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27</a:t>
            </a:fld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6"/>
    </mc:Choice>
    <mc:Fallback xmlns="">
      <p:transition spd="slow" advTm="14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AII.12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Decide whether each of these can be answered using a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permutation or a combination and then determine the answer.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a)  Twenty horses competed in a race.  In how many ways could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      the horses have finished in first place through third place?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b)  A 10 person student council will be selected from 18 students at a school.  How many possibilities are there for this student council?  </a:t>
            </a:r>
            <a:endParaRPr lang="en-US" sz="2400" b="1" dirty="0">
              <a:solidFill>
                <a:srgbClr val="008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dirty="0">
              <a:solidFill>
                <a:srgbClr val="6600FF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35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28</a:t>
            </a:fld>
            <a:endParaRPr lang="en-US" dirty="0"/>
          </a:p>
        </p:txBody>
      </p:sp>
      <p:pic>
        <p:nvPicPr>
          <p:cNvPr id="9217" name="Picture 1" descr="C:\Documents and Settings\rgl48695\Desktop\Working File\pictures\slide 28 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763818"/>
            <a:ext cx="695325" cy="400050"/>
          </a:xfrm>
          <a:prstGeom prst="rect">
            <a:avLst/>
          </a:prstGeom>
          <a:noFill/>
        </p:spPr>
      </p:pic>
      <p:pic>
        <p:nvPicPr>
          <p:cNvPr id="9218" name="Picture 2" descr="C:\Documents and Settings\rgl48695\Desktop\Working File\pictures\slide 28 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28" y="5023446"/>
            <a:ext cx="847725" cy="400050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7"/>
    </mc:Choice>
    <mc:Fallback xmlns="">
      <p:transition spd="slow" advTm="31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62" y="6076723"/>
            <a:ext cx="845438" cy="5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Practice Items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This concludes the student performance information for the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spring 2012 Algebra II SOL test.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Additionally, test preparation practice items for Algebra II can be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found on the Virginia Department of Education Web site at: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hlinkClick r:id="rId6"/>
              </a:rPr>
              <a:t>https://www.doe.virginia.gov/teaching-learning-assessment/student-assessment/sol-practice-items-all-subjects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29</a:t>
            </a:fld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5"/>
    </mc:Choice>
    <mc:Fallback xmlns="">
      <p:transition spd="slow" advTm="18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AII.1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simplifying algebraic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expressions, in particular, when the process includes factoring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the numerator and/or denominator.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ea typeface="Cambria Math" pitchFamily="18" charset="0"/>
              </a:rPr>
              <a:t>Simplify each expression:</a:t>
            </a:r>
            <a:r>
              <a:rPr lang="en-US" sz="2400" dirty="0">
                <a:ea typeface="Cambria Math" pitchFamily="18" charset="0"/>
              </a:rPr>
              <a:t> 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				</a:t>
            </a:r>
            <a:endParaRPr lang="en-US" sz="1800" b="1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ea typeface="Cambria Math" pitchFamily="18" charset="0"/>
              </a:rPr>
              <a:t>a)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						     </a:t>
            </a:r>
            <a:r>
              <a:rPr lang="en-US" sz="2400" b="1" dirty="0">
                <a:ea typeface="Cambria Math" pitchFamily="18" charset="0"/>
              </a:rPr>
              <a:t>c)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AutoNum type="alphaLcParenR" startAt="2"/>
            </a:pPr>
            <a:r>
              <a:rPr lang="en-US" sz="2400" b="1" dirty="0">
                <a:ea typeface="Cambria Math" pitchFamily="18" charset="0"/>
              </a:rPr>
              <a:t>                                                               d)</a:t>
            </a:r>
          </a:p>
          <a:p>
            <a:pPr marL="514350" indent="-514350" eaLnBrk="1" hangingPunct="1">
              <a:buFont typeface="Wingdings 2" pitchFamily="18" charset="2"/>
              <a:buAutoNum type="alphaLcParenR" startAt="2"/>
            </a:pPr>
            <a:endParaRPr lang="en-US" sz="2400" b="1" dirty="0">
              <a:ea typeface="Cambria Math" pitchFamily="18" charset="0"/>
            </a:endParaRPr>
          </a:p>
          <a:p>
            <a:pPr marL="514350" indent="-514350" eaLnBrk="1" hangingPunct="1">
              <a:buNone/>
            </a:pPr>
            <a:endParaRPr lang="en-US" sz="2400" b="1" dirty="0"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						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None/>
            </a:pPr>
            <a:endParaRPr lang="en-US" sz="16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7200" b="1" dirty="0"/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3276600" cy="790575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105025" cy="742950"/>
          </a:xfrm>
          <a:prstGeom prst="rect">
            <a:avLst/>
          </a:prstGeom>
          <a:noFill/>
        </p:spPr>
      </p:pic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2619375" cy="790575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" y="5638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a)                          b)                         c)                                d)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495800"/>
            <a:ext cx="3781905" cy="750952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3</a:t>
            </a:fld>
            <a:endParaRPr lang="en-US" dirty="0"/>
          </a:p>
        </p:txBody>
      </p:sp>
      <p:pic>
        <p:nvPicPr>
          <p:cNvPr id="9" name="Picture 8" descr="C:\Documents and Settings\rgl48695\Desktop\Working File\pictures\slide 3 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94" y="5638800"/>
            <a:ext cx="1028700" cy="762000"/>
          </a:xfrm>
          <a:prstGeom prst="rect">
            <a:avLst/>
          </a:prstGeom>
          <a:noFill/>
        </p:spPr>
      </p:pic>
      <p:pic>
        <p:nvPicPr>
          <p:cNvPr id="1033" name="Picture 9" descr="C:\Documents and Settings\rgl48695\Desktop\Working File\pictures\slide 3 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82" y="5638800"/>
            <a:ext cx="1047750" cy="762000"/>
          </a:xfrm>
          <a:prstGeom prst="rect">
            <a:avLst/>
          </a:prstGeom>
          <a:noFill/>
        </p:spPr>
      </p:pic>
      <p:pic>
        <p:nvPicPr>
          <p:cNvPr id="13" name="Picture 11" descr="C:\Documents and Settings\rgl48695\Desktop\Working File\pictures\slide 3 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36" y="5638800"/>
            <a:ext cx="1771650" cy="762000"/>
          </a:xfrm>
          <a:prstGeom prst="rect">
            <a:avLst/>
          </a:prstGeom>
          <a:noFill/>
        </p:spPr>
      </p:pic>
      <p:pic>
        <p:nvPicPr>
          <p:cNvPr id="1036" name="Picture 12" descr="C:\Documents and Settings\rgl48695\Desktop\Working File\pictures\slide 3 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28" y="5656053"/>
            <a:ext cx="1409700" cy="762000"/>
          </a:xfrm>
          <a:prstGeom prst="rect">
            <a:avLst/>
          </a:prstGeom>
          <a:noFill/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60"/>
    </mc:Choice>
    <mc:Fallback xmlns="">
      <p:transition spd="slow" advTm="5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7" y="6096000"/>
            <a:ext cx="845438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AII.1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25963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factoring polynomials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completely.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ea typeface="Cambria Math" pitchFamily="18" charset="0"/>
              </a:rPr>
              <a:t>Simplify each expression:</a:t>
            </a:r>
            <a:r>
              <a:rPr lang="en-US" sz="2400" dirty="0">
                <a:ea typeface="Cambria Math" pitchFamily="18" charset="0"/>
              </a:rPr>
              <a:t> 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				</a:t>
            </a:r>
            <a:endParaRPr lang="en-US" sz="1800" b="1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ea typeface="Cambria Math" pitchFamily="18" charset="0"/>
              </a:rPr>
              <a:t>a)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						     </a:t>
            </a:r>
            <a:r>
              <a:rPr lang="en-US" sz="2400" b="1" dirty="0">
                <a:ea typeface="Cambria Math" pitchFamily="18" charset="0"/>
              </a:rPr>
              <a:t>c)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AutoNum type="alphaLcParenR" startAt="2"/>
            </a:pPr>
            <a:r>
              <a:rPr lang="en-US" sz="2400" b="1" dirty="0">
                <a:ea typeface="Cambria Math" pitchFamily="18" charset="0"/>
              </a:rPr>
              <a:t>                                                               d) </a:t>
            </a:r>
          </a:p>
          <a:p>
            <a:pPr marL="514350" indent="-514350" eaLnBrk="1" hangingPunct="1">
              <a:buFont typeface="Wingdings 2" pitchFamily="18" charset="2"/>
              <a:buAutoNum type="alphaLcParenR" startAt="2"/>
            </a:pPr>
            <a:endParaRPr lang="en-US" sz="2400" b="1" dirty="0">
              <a:ea typeface="Cambria Math" pitchFamily="18" charset="0"/>
            </a:endParaRPr>
          </a:p>
          <a:p>
            <a:pPr marL="514350" indent="-514350" eaLnBrk="1" hangingPunct="1">
              <a:buNone/>
            </a:pPr>
            <a:endParaRPr lang="en-US" sz="2400" b="1" dirty="0"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						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None/>
            </a:pPr>
            <a:endParaRPr lang="en-US" sz="16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7200" b="1" dirty="0"/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32" y="3235302"/>
            <a:ext cx="1647825" cy="352425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22" y="4397196"/>
            <a:ext cx="2009775" cy="352425"/>
          </a:xfrm>
          <a:prstGeom prst="rect">
            <a:avLst/>
          </a:prstGeom>
          <a:noFill/>
        </p:spPr>
      </p:pic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76736"/>
            <a:ext cx="1857375" cy="381000"/>
          </a:xfrm>
          <a:prstGeom prst="rect">
            <a:avLst/>
          </a:prstGeom>
          <a:noFill/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1247775" cy="3810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31346" y="6369504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4</a:t>
            </a:fld>
            <a:endParaRPr lang="en-US" dirty="0"/>
          </a:p>
        </p:txBody>
      </p:sp>
      <p:pic>
        <p:nvPicPr>
          <p:cNvPr id="11" name="Picture 2" descr="C:\Documents and Settings\rgl48695\Desktop\Working File\pictures\slide 4 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01241"/>
            <a:ext cx="3943350" cy="400050"/>
          </a:xfrm>
          <a:prstGeom prst="rect">
            <a:avLst/>
          </a:prstGeom>
          <a:noFill/>
        </p:spPr>
      </p:pic>
      <p:pic>
        <p:nvPicPr>
          <p:cNvPr id="12" name="Picture 3" descr="C:\Documents and Settings\rgl48695\Desktop\Working File\pictures\slide 4 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105150" cy="409575"/>
          </a:xfrm>
          <a:prstGeom prst="rect">
            <a:avLst/>
          </a:prstGeom>
          <a:noFill/>
        </p:spPr>
      </p:pic>
      <p:pic>
        <p:nvPicPr>
          <p:cNvPr id="2052" name="Picture 4" descr="C:\Documents and Settings\rgl48695\Desktop\Working File\pictures\slide 4 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53" y="4901241"/>
            <a:ext cx="2085975" cy="400050"/>
          </a:xfrm>
          <a:prstGeom prst="rect">
            <a:avLst/>
          </a:prstGeom>
          <a:noFill/>
        </p:spPr>
      </p:pic>
      <p:pic>
        <p:nvPicPr>
          <p:cNvPr id="13" name="Picture 5" descr="C:\Documents and Settings\rgl48695\Desktop\Working File\pictures\slide 4 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4723"/>
            <a:ext cx="2743200" cy="371475"/>
          </a:xfrm>
          <a:prstGeom prst="rect">
            <a:avLst/>
          </a:prstGeom>
          <a:noFill/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87"/>
    </mc:Choice>
    <mc:Fallback xmlns="">
      <p:transition spd="slow" advTm="24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74229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/>
              <a:t>SOL AII.3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/>
              <a:t>The student will perform operations on complex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/>
              <a:t>numbers, express the results in simplest form using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/>
              <a:t>patterns of the powers of </a:t>
            </a:r>
            <a:r>
              <a:rPr lang="en-US" sz="2800" b="1" i="1" dirty="0" err="1"/>
              <a:t>i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6600FF"/>
                </a:solidFill>
              </a:rPr>
              <a:t>identify field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solidFill>
                  <a:srgbClr val="6600FF"/>
                </a:solidFill>
              </a:rPr>
              <a:t>properties that are valid for the complex numbers.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LcParenR"/>
              <a:defRPr/>
            </a:pPr>
            <a:endParaRPr lang="en-US" sz="2400" b="1" dirty="0">
              <a:solidFill>
                <a:srgbClr val="6600FF"/>
              </a:solidFill>
              <a:latin typeface="+mj-lt"/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Identify Field Properties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4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5</a:t>
            </a:fld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8"/>
    </mc:Choice>
    <mc:Fallback xmlns="">
      <p:transition spd="slow" advTm="1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05" y="6096000"/>
            <a:ext cx="845438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AII.3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identifying the field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properties that are valid for complex numbers.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Identify the property used in each of the following: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a) 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b)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c)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d)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e)</a:t>
            </a:r>
          </a:p>
          <a:p>
            <a:pPr marL="514350" indent="-514350" eaLnBrk="1" fontAlgn="auto" hangingPunct="1">
              <a:spcAft>
                <a:spcPts val="600"/>
              </a:spcAft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600"/>
              </a:spcAft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1800" b="1" dirty="0"/>
          </a:p>
          <a:p>
            <a:pPr marL="514350" indent="-514350" eaLnBrk="1" hangingPunct="1">
              <a:buFont typeface="Wingdings 2" pitchFamily="18" charset="2"/>
              <a:buAutoNum type="alphaLcParenR" startAt="2"/>
            </a:pPr>
            <a:endParaRPr lang="en-US" sz="1600" dirty="0">
              <a:latin typeface="Cambria Math" pitchFamily="18" charset="0"/>
              <a:ea typeface="Cambria Math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7200" b="1" dirty="0"/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2371725" cy="409575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3790950" cy="409575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1390650" cy="409575"/>
          </a:xfrm>
          <a:prstGeom prst="rect">
            <a:avLst/>
          </a:prstGeom>
          <a:noFill/>
        </p:spPr>
      </p:pic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5029200"/>
            <a:ext cx="6400801" cy="424597"/>
          </a:xfrm>
          <a:prstGeom prst="rect">
            <a:avLst/>
          </a:prstGeom>
          <a:noFill/>
        </p:spPr>
      </p:pic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71800" y="329565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Identity Property of Multiplication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3800" y="3733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Distributive Property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953000" y="42100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Associative Property of Addition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34000" y="4648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Symmetric Property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722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Transitive Property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3850000" cy="4000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005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6</a:t>
            </a:fld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2"/>
    </mc:Choice>
    <mc:Fallback xmlns="">
      <p:transition spd="slow" advTm="25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0" grpId="0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14" y="5950857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/>
              <a:t>SOL AII.4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dirty="0"/>
              <a:t>The student will solve, algebraically and graphically,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800" b="1" dirty="0"/>
              <a:t>absolute value equations and inequalities;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800" b="1" dirty="0">
                <a:solidFill>
                  <a:srgbClr val="6600FF"/>
                </a:solidFill>
              </a:rPr>
              <a:t>quadratic equations over the set of complex numbers;	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800" b="1" dirty="0"/>
              <a:t>equations containing rational algebraic expressions; and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800" b="1" dirty="0"/>
              <a:t>equations containing radical expressions.</a:t>
            </a:r>
          </a:p>
          <a:p>
            <a:pPr>
              <a:buNone/>
            </a:pP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Solving Quadratic Equations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334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7</a:t>
            </a:fld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0"/>
    </mc:Choice>
    <mc:Fallback xmlns="">
      <p:transition spd="slow" advTm="19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43" y="5950857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AII.4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Students need additional practice solving quadratics over the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FF"/>
                </a:solidFill>
              </a:rPr>
              <a:t>set of complex numbers.</a:t>
            </a: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400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/>
              <a:t>Solve these quadratic equations, and name both roots: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/>
              <a:t>a)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/>
              <a:t>b)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400" dirty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/>
              <a:t>c)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/>
          </a:p>
          <a:p>
            <a:pPr eaLnBrk="1" hangingPunct="1">
              <a:buNone/>
              <a:defRPr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286000" cy="4191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" y="4267200"/>
            <a:ext cx="1762125" cy="419100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2733675" cy="409575"/>
          </a:xfrm>
          <a:prstGeom prst="rect">
            <a:avLst/>
          </a:prstGeom>
          <a:noFill/>
        </p:spPr>
      </p:pic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400" y="6340475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rgl48695\Desktop\Working File\pictures\slide 8 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18294"/>
            <a:ext cx="2352675" cy="857250"/>
          </a:xfrm>
          <a:prstGeom prst="rect">
            <a:avLst/>
          </a:prstGeom>
          <a:noFill/>
        </p:spPr>
      </p:pic>
      <p:pic>
        <p:nvPicPr>
          <p:cNvPr id="3075" name="Picture 3" descr="C:\Documents and Settings\rgl48695\Desktop\Working File\pictures\slide 8 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39241"/>
            <a:ext cx="1771650" cy="771525"/>
          </a:xfrm>
          <a:prstGeom prst="rect">
            <a:avLst/>
          </a:prstGeom>
          <a:noFill/>
        </p:spPr>
      </p:pic>
      <p:pic>
        <p:nvPicPr>
          <p:cNvPr id="3076" name="Picture 4" descr="C:\Documents and Settings\rgl48695\Desktop\Working File\pictures\slide 8 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94" y="4942935"/>
            <a:ext cx="2000250" cy="78105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31"/>
    </mc:Choice>
    <mc:Fallback xmlns="">
      <p:transition spd="slow" advTm="31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ttp://secure.surveymonkey.com/_resources/19441154/8779ac3a-3fec-4016-9b4c-d9aac84b65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14" y="6143525"/>
            <a:ext cx="838200" cy="5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SOL AII.7</a:t>
            </a:r>
          </a:p>
          <a:p>
            <a:pPr>
              <a:buNone/>
            </a:pPr>
            <a:r>
              <a:rPr lang="en-US" sz="2400" b="1" dirty="0"/>
              <a:t>The student will investigate and analyze functions algebraically </a:t>
            </a:r>
          </a:p>
          <a:p>
            <a:pPr>
              <a:buNone/>
            </a:pPr>
            <a:r>
              <a:rPr lang="en-US" sz="2400" b="1" dirty="0"/>
              <a:t>and graphically. Key concepts include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6600FF"/>
                </a:solidFill>
              </a:rPr>
              <a:t>domain and range, </a:t>
            </a:r>
            <a:r>
              <a:rPr lang="en-US" sz="2400" b="1" dirty="0"/>
              <a:t>including limited and discontinuous domains and ranges;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/>
              <a:t>zeros;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6600FF"/>
                </a:solidFill>
              </a:rPr>
              <a:t>x- and y-intercepts;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/>
              <a:t>intervals in which a function is increasing or decreasing;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6600FF"/>
                </a:solidFill>
              </a:rPr>
              <a:t>asymptotes;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6600FF"/>
                </a:solidFill>
              </a:rPr>
              <a:t>end behavior;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6600FF"/>
                </a:solidFill>
              </a:rPr>
              <a:t>inverse of a function; </a:t>
            </a:r>
            <a:r>
              <a:rPr lang="en-US" sz="2400" b="1" dirty="0"/>
              <a:t>and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b="1" dirty="0"/>
              <a:t>composition of multiple functions.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Analyzing Functions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63"/>
    </mc:Choice>
    <mc:Fallback xmlns="">
      <p:transition spd="slow" advTm="31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Microsoft Office PowerPoint</Application>
  <PresentationFormat>On-screen Show (4:3)</PresentationFormat>
  <Paragraphs>396</Paragraphs>
  <Slides>29</Slides>
  <Notes>29</Notes>
  <HiddenSlides>0</HiddenSlides>
  <MMClips>29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Cambria Math</vt:lpstr>
      <vt:lpstr>Times New Roman</vt:lpstr>
      <vt:lpstr>Wingdings 2</vt:lpstr>
      <vt:lpstr>Office Theme</vt:lpstr>
      <vt:lpstr>PowerPoint Presentation</vt:lpstr>
      <vt:lpstr>Simplify Rational Expressions</vt:lpstr>
      <vt:lpstr>Suggested Practice for SOL AII.1</vt:lpstr>
      <vt:lpstr>Suggested Practice for SOL AII.1</vt:lpstr>
      <vt:lpstr>Identify Field Properties</vt:lpstr>
      <vt:lpstr>Suggested Practice for SOL AII.3</vt:lpstr>
      <vt:lpstr>Solving Quadratic Equations</vt:lpstr>
      <vt:lpstr>Suggested Practice for SOL AII.4</vt:lpstr>
      <vt:lpstr>Analyzing Functions</vt:lpstr>
      <vt:lpstr>Suggested Practice for SOL AII.7</vt:lpstr>
      <vt:lpstr>Suggested Practice for SOL AII.7</vt:lpstr>
      <vt:lpstr>Suggested Practice for SOL AII.7</vt:lpstr>
      <vt:lpstr>Suggested Practice for SOL AII.7</vt:lpstr>
      <vt:lpstr>Suggested Practice for SOL AII.7</vt:lpstr>
      <vt:lpstr>Suggested Practice for SOL AII.7</vt:lpstr>
      <vt:lpstr>Suggested Practice for SOL AII.7</vt:lpstr>
      <vt:lpstr>Describing the Solutions to a Polynomial Equation</vt:lpstr>
      <vt:lpstr>Suggested Practice for SOL AII.8</vt:lpstr>
      <vt:lpstr>Determining Curve of Best Fit</vt:lpstr>
      <vt:lpstr>Suggested Practice for SOL AII.9</vt:lpstr>
      <vt:lpstr>Solving Problems Involving Variation</vt:lpstr>
      <vt:lpstr>Suggested Practice for SOL AII.10</vt:lpstr>
      <vt:lpstr>Suggested Practice for SOL AII.10</vt:lpstr>
      <vt:lpstr>Suggested Practice for SOL AII.10</vt:lpstr>
      <vt:lpstr>Using Properties of the Normal Curve</vt:lpstr>
      <vt:lpstr>Suggested Practice for SOL AII.11</vt:lpstr>
      <vt:lpstr>Distinguishing Between Permutations and Combinations</vt:lpstr>
      <vt:lpstr>Suggested Practice for SOL AII.12</vt:lpstr>
      <vt:lpstr>Practice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2012-10-29T06:22:57Z</dcterms:created>
  <dcterms:modified xsi:type="dcterms:W3CDTF">2023-07-26T13:28:16Z</dcterms:modified>
  <cp:contentStatus/>
</cp:coreProperties>
</file>