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8.xml" ContentType="application/vnd.openxmlformats-officedocument.presentationml.tags+xml"/>
  <Override PartName="/ppt/notesSlides/notesSlide28.xml" ContentType="application/vnd.openxmlformats-officedocument.presentationml.notesSlide+xml"/>
  <Override PartName="/ppt/tags/tag19.xml" ContentType="application/vnd.openxmlformats-officedocument.presentationml.tags+xml"/>
  <Override PartName="/ppt/notesSlides/notesSlide29.xml" ContentType="application/vnd.openxmlformats-officedocument.presentationml.notesSlide+xml"/>
  <Override PartName="/ppt/tags/tag2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1.xml" ContentType="application/vnd.openxmlformats-officedocument.presentationml.tags+xml"/>
  <Override PartName="/ppt/notesSlides/notesSlide32.xml" ContentType="application/vnd.openxmlformats-officedocument.presentationml.notesSlide+xml"/>
  <Override PartName="/ppt/tags/tag2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8"/>
  </p:notesMasterIdLst>
  <p:handoutMasterIdLst>
    <p:handoutMasterId r:id="rId39"/>
  </p:handoutMasterIdLst>
  <p:sldIdLst>
    <p:sldId id="278" r:id="rId2"/>
    <p:sldId id="274" r:id="rId3"/>
    <p:sldId id="363" r:id="rId4"/>
    <p:sldId id="344" r:id="rId5"/>
    <p:sldId id="313" r:id="rId6"/>
    <p:sldId id="343" r:id="rId7"/>
    <p:sldId id="354" r:id="rId8"/>
    <p:sldId id="322" r:id="rId9"/>
    <p:sldId id="321" r:id="rId10"/>
    <p:sldId id="345" r:id="rId11"/>
    <p:sldId id="346" r:id="rId12"/>
    <p:sldId id="347" r:id="rId13"/>
    <p:sldId id="325" r:id="rId14"/>
    <p:sldId id="348" r:id="rId15"/>
    <p:sldId id="351" r:id="rId16"/>
    <p:sldId id="349" r:id="rId17"/>
    <p:sldId id="357" r:id="rId18"/>
    <p:sldId id="352" r:id="rId19"/>
    <p:sldId id="350" r:id="rId20"/>
    <p:sldId id="353" r:id="rId21"/>
    <p:sldId id="315" r:id="rId22"/>
    <p:sldId id="316" r:id="rId23"/>
    <p:sldId id="317" r:id="rId24"/>
    <p:sldId id="318" r:id="rId25"/>
    <p:sldId id="355" r:id="rId26"/>
    <p:sldId id="356" r:id="rId27"/>
    <p:sldId id="327" r:id="rId28"/>
    <p:sldId id="326" r:id="rId29"/>
    <p:sldId id="360" r:id="rId30"/>
    <p:sldId id="359" r:id="rId31"/>
    <p:sldId id="328" r:id="rId32"/>
    <p:sldId id="361" r:id="rId33"/>
    <p:sldId id="330" r:id="rId34"/>
    <p:sldId id="331" r:id="rId35"/>
    <p:sldId id="333" r:id="rId36"/>
    <p:sldId id="362" r:id="rId37"/>
  </p:sldIdLst>
  <p:sldSz cx="9144000" cy="6858000" type="screen4x3"/>
  <p:notesSz cx="6858000" cy="9418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00CC"/>
    <a:srgbClr val="6600FF"/>
    <a:srgbClr val="00CC00"/>
    <a:srgbClr val="0000FF"/>
    <a:srgbClr val="3E009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6879" autoAdjust="0"/>
  </p:normalViewPr>
  <p:slideViewPr>
    <p:cSldViewPr>
      <p:cViewPr varScale="1">
        <p:scale>
          <a:sx n="60" d="100"/>
          <a:sy n="60" d="100"/>
        </p:scale>
        <p:origin x="1416"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1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71488"/>
          </a:xfrm>
          <a:prstGeom prst="rect">
            <a:avLst/>
          </a:prstGeom>
        </p:spPr>
        <p:txBody>
          <a:bodyPr vert="horz" lIns="91440" tIns="45720" rIns="91440" bIns="45720" rtlCol="0"/>
          <a:lstStyle>
            <a:lvl1pPr algn="r">
              <a:defRPr sz="1200"/>
            </a:lvl1pPr>
          </a:lstStyle>
          <a:p>
            <a:fld id="{79E7B58C-ED4B-49CC-ACF9-09ED57345F19}" type="datetimeFigureOut">
              <a:rPr lang="en-US" smtClean="0"/>
              <a:pPr/>
              <a:t>7/26/2023</a:t>
            </a:fld>
            <a:endParaRPr lang="en-US"/>
          </a:p>
        </p:txBody>
      </p:sp>
      <p:sp>
        <p:nvSpPr>
          <p:cNvPr id="4" name="Footer Placeholder 3"/>
          <p:cNvSpPr>
            <a:spLocks noGrp="1"/>
          </p:cNvSpPr>
          <p:nvPr>
            <p:ph type="ftr" sz="quarter" idx="2"/>
          </p:nvPr>
        </p:nvSpPr>
        <p:spPr>
          <a:xfrm>
            <a:off x="0" y="8945563"/>
            <a:ext cx="2971800" cy="471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945563"/>
            <a:ext cx="2971800" cy="471487"/>
          </a:xfrm>
          <a:prstGeom prst="rect">
            <a:avLst/>
          </a:prstGeom>
        </p:spPr>
        <p:txBody>
          <a:bodyPr vert="horz" lIns="91440" tIns="45720" rIns="91440" bIns="45720" rtlCol="0" anchor="b"/>
          <a:lstStyle>
            <a:lvl1pPr algn="r">
              <a:defRPr sz="1200"/>
            </a:lvl1pPr>
          </a:lstStyle>
          <a:p>
            <a:fld id="{975BEE09-5217-4A57-9B2A-DCCB4F0CD4E5}" type="slidenum">
              <a:rPr lang="en-US" smtClean="0"/>
              <a:pPr/>
              <a:t>‹#›</a:t>
            </a:fld>
            <a:endParaRPr lang="en-US"/>
          </a:p>
        </p:txBody>
      </p:sp>
    </p:spTree>
    <p:extLst>
      <p:ext uri="{BB962C8B-B14F-4D97-AF65-F5344CB8AC3E}">
        <p14:creationId xmlns:p14="http://schemas.microsoft.com/office/powerpoint/2010/main" val="2497063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1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71488"/>
          </a:xfrm>
          <a:prstGeom prst="rect">
            <a:avLst/>
          </a:prstGeom>
        </p:spPr>
        <p:txBody>
          <a:bodyPr vert="horz" lIns="91440" tIns="45720" rIns="91440" bIns="45720" rtlCol="0"/>
          <a:lstStyle>
            <a:lvl1pPr algn="r">
              <a:defRPr sz="1200"/>
            </a:lvl1pPr>
          </a:lstStyle>
          <a:p>
            <a:fld id="{FF3187B8-9621-482E-BCA9-88E01E1E5FBF}" type="datetimeFigureOut">
              <a:rPr lang="en-US" smtClean="0"/>
              <a:pPr/>
              <a:t>7/26/2023</a:t>
            </a:fld>
            <a:endParaRPr lang="en-US"/>
          </a:p>
        </p:txBody>
      </p:sp>
      <p:sp>
        <p:nvSpPr>
          <p:cNvPr id="4" name="Slide Image Placeholder 3"/>
          <p:cNvSpPr>
            <a:spLocks noGrp="1" noRot="1" noChangeAspect="1"/>
          </p:cNvSpPr>
          <p:nvPr>
            <p:ph type="sldImg" idx="2"/>
          </p:nvPr>
        </p:nvSpPr>
        <p:spPr>
          <a:xfrm>
            <a:off x="1074738" y="706438"/>
            <a:ext cx="4708525" cy="35321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4238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45563"/>
            <a:ext cx="2971800" cy="471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945563"/>
            <a:ext cx="2971800" cy="471487"/>
          </a:xfrm>
          <a:prstGeom prst="rect">
            <a:avLst/>
          </a:prstGeom>
        </p:spPr>
        <p:txBody>
          <a:bodyPr vert="horz" lIns="91440" tIns="45720" rIns="91440" bIns="45720" rtlCol="0" anchor="b"/>
          <a:lstStyle>
            <a:lvl1pPr algn="r">
              <a:defRPr sz="1200"/>
            </a:lvl1pPr>
          </a:lstStyle>
          <a:p>
            <a:fld id="{4C6C7587-F06F-42F1-B5D5-61C2089C57F2}" type="slidenum">
              <a:rPr lang="en-US" smtClean="0"/>
              <a:pPr/>
              <a:t>‹#›</a:t>
            </a:fld>
            <a:endParaRPr lang="en-US"/>
          </a:p>
        </p:txBody>
      </p:sp>
    </p:spTree>
    <p:extLst>
      <p:ext uri="{BB962C8B-B14F-4D97-AF65-F5344CB8AC3E}">
        <p14:creationId xmlns:p14="http://schemas.microsoft.com/office/powerpoint/2010/main" val="2527540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9D8F623-5645-45EC-BCD2-3436548C18B1}" type="datetime1">
              <a:rPr lang="en-US" smtClean="0"/>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FB5DEA-E4AD-4697-AF3B-BD49DF4A6A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2430381-8DDC-4748-98CD-6D28CCDCB09D}" type="datetime1">
              <a:rPr lang="en-US" smtClean="0"/>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BB92BF-237E-4CE8-A894-39DA225647E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A6F0ED3-9C93-499F-B617-AC22E39E6088}" type="datetime1">
              <a:rPr lang="en-US" smtClean="0"/>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882BB-4029-46FA-A834-A826E67287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287C317-96DC-4B9B-913E-8630F7C3D07D}" type="datetime1">
              <a:rPr lang="en-US" smtClean="0"/>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58E7F-F2CE-4013-8E7C-D4FF2125629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3559C65-C088-4168-BCC6-2DD68CD3EBB3}" type="datetime1">
              <a:rPr lang="en-US" smtClean="0"/>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4B83F7-3925-4049-AF65-21740061B7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D82210A-44DB-4DB6-8064-490F1BAEBDC7}" type="datetime1">
              <a:rPr lang="en-US" smtClean="0"/>
              <a:pPr>
                <a:defRPr/>
              </a:pPr>
              <a:t>7/26/2023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B0FEA3-F513-419D-AAF2-A026952466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4777FD0-60E8-4D65-810B-A84B1D813EC2}" type="datetime1">
              <a:rPr lang="en-US" smtClean="0"/>
              <a:pPr>
                <a:defRPr/>
              </a:pPr>
              <a:t>7/26/2023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F57B00-6F9C-43D9-8610-C5007E9568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04AF19A-75D7-48E4-897F-E365553A026E}" type="datetime1">
              <a:rPr lang="en-US" smtClean="0"/>
              <a:pPr>
                <a:defRPr/>
              </a:pPr>
              <a:t>7/26/2023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29E0D5-B10C-466F-8ED3-E187C05836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32084E-0869-4F58-B75D-331F97F4984F}" type="datetime1">
              <a:rPr lang="en-US" smtClean="0"/>
              <a:pPr>
                <a:defRPr/>
              </a:pPr>
              <a:t>7/26/2023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6620F9-B1E5-4021-ABD9-3B2DA0B0A7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5CE14F-BEAC-4AD2-8AEF-843471D4518D}" type="datetime1">
              <a:rPr lang="en-US" smtClean="0"/>
              <a:pPr>
                <a:defRPr/>
              </a:pPr>
              <a:t>7/26/2023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EFEEF0-74FA-4D47-B44B-AE7C9AE844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4A80520-7135-48CE-BC7D-B623A0C7A67C}" type="datetime1">
              <a:rPr lang="en-US" smtClean="0"/>
              <a:pPr>
                <a:defRPr/>
              </a:pPr>
              <a:t>7/26/2023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F0924A-CFD6-4A2B-BCFA-5646355711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7A24C11-BCE4-4DCE-A687-7E0EDD28287F}" type="datetime1">
              <a:rPr lang="en-US" smtClean="0"/>
              <a:pPr>
                <a:defRPr/>
              </a:pPr>
              <a:t>7/26/2023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media11.wma"/><Relationship Id="rId7" Type="http://schemas.openxmlformats.org/officeDocument/2006/relationships/image" Target="../media/image34.png"/><Relationship Id="rId2" Type="http://schemas.microsoft.com/office/2007/relationships/media" Target="../media/media11.wma"/><Relationship Id="rId1" Type="http://schemas.openxmlformats.org/officeDocument/2006/relationships/tags" Target="../tags/tag6.xml"/><Relationship Id="rId6" Type="http://schemas.openxmlformats.org/officeDocument/2006/relationships/image" Target="../media/image4.jpeg"/><Relationship Id="rId11" Type="http://schemas.openxmlformats.org/officeDocument/2006/relationships/image" Target="../media/image3.png"/><Relationship Id="rId5" Type="http://schemas.openxmlformats.org/officeDocument/2006/relationships/notesSlide" Target="../notesSlides/notesSlide11.xml"/><Relationship Id="rId10" Type="http://schemas.openxmlformats.org/officeDocument/2006/relationships/image" Target="../media/image37.png"/><Relationship Id="rId4" Type="http://schemas.openxmlformats.org/officeDocument/2006/relationships/slideLayout" Target="../slideLayouts/slideLayout2.xml"/><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media12.wma"/><Relationship Id="rId7" Type="http://schemas.openxmlformats.org/officeDocument/2006/relationships/image" Target="../media/image39.png"/><Relationship Id="rId2" Type="http://schemas.microsoft.com/office/2007/relationships/media" Target="../media/media12.wma"/><Relationship Id="rId1" Type="http://schemas.openxmlformats.org/officeDocument/2006/relationships/tags" Target="../tags/tag7.xml"/><Relationship Id="rId6" Type="http://schemas.openxmlformats.org/officeDocument/2006/relationships/image" Target="../media/image38.jpeg"/><Relationship Id="rId5" Type="http://schemas.openxmlformats.org/officeDocument/2006/relationships/notesSlide" Target="../notesSlides/notesSlide12.xml"/><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41.jpe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audio" Target="../media/media13.wma"/><Relationship Id="rId7" Type="http://schemas.openxmlformats.org/officeDocument/2006/relationships/image" Target="../media/image43.png"/><Relationship Id="rId2" Type="http://schemas.microsoft.com/office/2007/relationships/media" Target="../media/media13.wma"/><Relationship Id="rId1" Type="http://schemas.openxmlformats.org/officeDocument/2006/relationships/tags" Target="../tags/tag8.xml"/><Relationship Id="rId6" Type="http://schemas.openxmlformats.org/officeDocument/2006/relationships/image" Target="../media/image42.png"/><Relationship Id="rId5" Type="http://schemas.openxmlformats.org/officeDocument/2006/relationships/notesSlide" Target="../notesSlides/notesSlide13.xml"/><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audio" Target="../media/media14.wma"/><Relationship Id="rId7" Type="http://schemas.openxmlformats.org/officeDocument/2006/relationships/image" Target="../media/image46.png"/><Relationship Id="rId2" Type="http://schemas.microsoft.com/office/2007/relationships/media" Target="../media/media14.wma"/><Relationship Id="rId1" Type="http://schemas.openxmlformats.org/officeDocument/2006/relationships/tags" Target="../tags/tag9.xml"/><Relationship Id="rId6" Type="http://schemas.openxmlformats.org/officeDocument/2006/relationships/image" Target="../media/image4.jpeg"/><Relationship Id="rId5" Type="http://schemas.openxmlformats.org/officeDocument/2006/relationships/notesSlide" Target="../notesSlides/notesSlide14.xml"/><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6.wma"/><Relationship Id="rId7" Type="http://schemas.openxmlformats.org/officeDocument/2006/relationships/image" Target="../media/image50.png"/><Relationship Id="rId2" Type="http://schemas.microsoft.com/office/2007/relationships/media" Target="../media/media16.wma"/><Relationship Id="rId1" Type="http://schemas.openxmlformats.org/officeDocument/2006/relationships/tags" Target="../tags/tag10.xml"/><Relationship Id="rId6" Type="http://schemas.openxmlformats.org/officeDocument/2006/relationships/image" Target="../media/image49.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audio" Target="../media/media17.wma"/><Relationship Id="rId7" Type="http://schemas.openxmlformats.org/officeDocument/2006/relationships/image" Target="../media/image51.png"/><Relationship Id="rId2" Type="http://schemas.microsoft.com/office/2007/relationships/media" Target="../media/media17.wma"/><Relationship Id="rId1" Type="http://schemas.openxmlformats.org/officeDocument/2006/relationships/tags" Target="../tags/tag11.xml"/><Relationship Id="rId6" Type="http://schemas.openxmlformats.org/officeDocument/2006/relationships/image" Target="../media/image4.jpeg"/><Relationship Id="rId5" Type="http://schemas.openxmlformats.org/officeDocument/2006/relationships/notesSlide" Target="../notesSlides/notesSlide17.xml"/><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audio" Target="../media/media19.wma"/><Relationship Id="rId7" Type="http://schemas.openxmlformats.org/officeDocument/2006/relationships/image" Target="../media/image55.png"/><Relationship Id="rId2" Type="http://schemas.microsoft.com/office/2007/relationships/media" Target="../media/media19.wma"/><Relationship Id="rId1" Type="http://schemas.openxmlformats.org/officeDocument/2006/relationships/tags" Target="../tags/tag12.xml"/><Relationship Id="rId6" Type="http://schemas.openxmlformats.org/officeDocument/2006/relationships/image" Target="../media/image54.png"/><Relationship Id="rId11" Type="http://schemas.openxmlformats.org/officeDocument/2006/relationships/image" Target="../media/image3.png"/><Relationship Id="rId5" Type="http://schemas.openxmlformats.org/officeDocument/2006/relationships/notesSlide" Target="../notesSlides/notesSlide19.xml"/><Relationship Id="rId10" Type="http://schemas.openxmlformats.org/officeDocument/2006/relationships/image" Target="../media/image58.png"/><Relationship Id="rId4" Type="http://schemas.openxmlformats.org/officeDocument/2006/relationships/slideLayout" Target="../slideLayouts/slideLayout2.xml"/><Relationship Id="rId9"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audio" Target="../media/media20.wma"/><Relationship Id="rId7" Type="http://schemas.openxmlformats.org/officeDocument/2006/relationships/image" Target="../media/image59.jpeg"/><Relationship Id="rId2" Type="http://schemas.microsoft.com/office/2007/relationships/media" Target="../media/media20.wma"/><Relationship Id="rId1" Type="http://schemas.openxmlformats.org/officeDocument/2006/relationships/tags" Target="../tags/tag13.xml"/><Relationship Id="rId6" Type="http://schemas.openxmlformats.org/officeDocument/2006/relationships/image" Target="../media/image54.png"/><Relationship Id="rId5" Type="http://schemas.openxmlformats.org/officeDocument/2006/relationships/notesSlide" Target="../notesSlides/notesSlide20.xml"/><Relationship Id="rId4" Type="http://schemas.openxmlformats.org/officeDocument/2006/relationships/slideLayout" Target="../slideLayouts/slideLayout2.xm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ma"/><Relationship Id="rId1" Type="http://schemas.microsoft.com/office/2007/relationships/media" Target="../media/media21.wma"/><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6.jpeg"/><Relationship Id="rId3" Type="http://schemas.openxmlformats.org/officeDocument/2006/relationships/audio" Target="../media/media22.wma"/><Relationship Id="rId7" Type="http://schemas.openxmlformats.org/officeDocument/2006/relationships/image" Target="../media/image4.jpeg"/><Relationship Id="rId12" Type="http://schemas.openxmlformats.org/officeDocument/2006/relationships/image" Target="../media/image65.jpeg"/><Relationship Id="rId2" Type="http://schemas.microsoft.com/office/2007/relationships/media" Target="../media/media22.wma"/><Relationship Id="rId1" Type="http://schemas.openxmlformats.org/officeDocument/2006/relationships/tags" Target="../tags/tag14.xml"/><Relationship Id="rId6" Type="http://schemas.openxmlformats.org/officeDocument/2006/relationships/image" Target="../media/image61.png"/><Relationship Id="rId11" Type="http://schemas.openxmlformats.org/officeDocument/2006/relationships/image" Target="../media/image3.png"/><Relationship Id="rId5" Type="http://schemas.openxmlformats.org/officeDocument/2006/relationships/notesSlide" Target="../notesSlides/notesSlide22.xml"/><Relationship Id="rId15" Type="http://schemas.openxmlformats.org/officeDocument/2006/relationships/image" Target="../media/image68.jpeg"/><Relationship Id="rId10" Type="http://schemas.openxmlformats.org/officeDocument/2006/relationships/image" Target="../media/image64.jpeg"/><Relationship Id="rId4" Type="http://schemas.openxmlformats.org/officeDocument/2006/relationships/slideLayout" Target="../slideLayouts/slideLayout2.xml"/><Relationship Id="rId9" Type="http://schemas.openxmlformats.org/officeDocument/2006/relationships/image" Target="../media/image63.png"/><Relationship Id="rId14"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ma"/><Relationship Id="rId1" Type="http://schemas.microsoft.com/office/2007/relationships/media" Target="../media/media23.wma"/><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24.wma"/><Relationship Id="rId7" Type="http://schemas.openxmlformats.org/officeDocument/2006/relationships/image" Target="../media/image69.png"/><Relationship Id="rId2" Type="http://schemas.microsoft.com/office/2007/relationships/media" Target="../media/media24.wma"/><Relationship Id="rId1" Type="http://schemas.openxmlformats.org/officeDocument/2006/relationships/tags" Target="../tags/tag15.xml"/><Relationship Id="rId6" Type="http://schemas.openxmlformats.org/officeDocument/2006/relationships/image" Target="../media/image4.jpe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audio" Target="../media/media25.wma"/><Relationship Id="rId7" Type="http://schemas.openxmlformats.org/officeDocument/2006/relationships/image" Target="../media/image54.png"/><Relationship Id="rId2" Type="http://schemas.microsoft.com/office/2007/relationships/media" Target="../media/media25.wma"/><Relationship Id="rId1" Type="http://schemas.openxmlformats.org/officeDocument/2006/relationships/tags" Target="../tags/tag16.xml"/><Relationship Id="rId6" Type="http://schemas.openxmlformats.org/officeDocument/2006/relationships/image" Target="../media/image4.jpeg"/><Relationship Id="rId5" Type="http://schemas.openxmlformats.org/officeDocument/2006/relationships/notesSlide" Target="../notesSlides/notesSlide25.xml"/><Relationship Id="rId4" Type="http://schemas.openxmlformats.org/officeDocument/2006/relationships/slideLayout" Target="../slideLayouts/slideLayout2.xml"/><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26.wma"/><Relationship Id="rId7" Type="http://schemas.openxmlformats.org/officeDocument/2006/relationships/image" Target="../media/image72.png"/><Relationship Id="rId2" Type="http://schemas.microsoft.com/office/2007/relationships/media" Target="../media/media26.wma"/><Relationship Id="rId1" Type="http://schemas.openxmlformats.org/officeDocument/2006/relationships/tags" Target="../tags/tag17.xml"/><Relationship Id="rId6" Type="http://schemas.openxmlformats.org/officeDocument/2006/relationships/image" Target="../media/image71.pn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wma"/><Relationship Id="rId1" Type="http://schemas.microsoft.com/office/2007/relationships/media" Target="../media/media27.wma"/><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audio" Target="../media/media28.wma"/><Relationship Id="rId7" Type="http://schemas.openxmlformats.org/officeDocument/2006/relationships/image" Target="../media/image3.png"/><Relationship Id="rId2" Type="http://schemas.microsoft.com/office/2007/relationships/media" Target="../media/media28.wma"/><Relationship Id="rId1" Type="http://schemas.openxmlformats.org/officeDocument/2006/relationships/tags" Target="../tags/tag18.xml"/><Relationship Id="rId6" Type="http://schemas.openxmlformats.org/officeDocument/2006/relationships/image" Target="../media/image4.jpe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media29.wma"/><Relationship Id="rId7" Type="http://schemas.openxmlformats.org/officeDocument/2006/relationships/image" Target="../media/image3.png"/><Relationship Id="rId2" Type="http://schemas.microsoft.com/office/2007/relationships/media" Target="../media/media29.wma"/><Relationship Id="rId1" Type="http://schemas.openxmlformats.org/officeDocument/2006/relationships/tags" Target="../tags/tag19.xml"/><Relationship Id="rId6" Type="http://schemas.openxmlformats.org/officeDocument/2006/relationships/image" Target="../media/image4.jpeg"/><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3.wma"/><Relationship Id="rId7" Type="http://schemas.openxmlformats.org/officeDocument/2006/relationships/image" Target="../media/image5.png"/><Relationship Id="rId2" Type="http://schemas.microsoft.com/office/2007/relationships/media" Target="../media/media3.wma"/><Relationship Id="rId1" Type="http://schemas.openxmlformats.org/officeDocument/2006/relationships/tags" Target="../tags/tag1.xml"/><Relationship Id="rId6" Type="http://schemas.openxmlformats.org/officeDocument/2006/relationships/image" Target="../media/image4.jpeg"/><Relationship Id="rId11" Type="http://schemas.openxmlformats.org/officeDocument/2006/relationships/image" Target="../media/image3.png"/><Relationship Id="rId5" Type="http://schemas.openxmlformats.org/officeDocument/2006/relationships/notesSlide" Target="../notesSlides/notesSlide3.xml"/><Relationship Id="rId10" Type="http://schemas.openxmlformats.org/officeDocument/2006/relationships/image" Target="../media/image8.jpeg"/><Relationship Id="rId4" Type="http://schemas.openxmlformats.org/officeDocument/2006/relationships/slideLayout" Target="../slideLayouts/slideLayout2.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audio" Target="../media/media30.wma"/><Relationship Id="rId7" Type="http://schemas.openxmlformats.org/officeDocument/2006/relationships/image" Target="../media/image3.png"/><Relationship Id="rId2" Type="http://schemas.microsoft.com/office/2007/relationships/media" Target="../media/media30.wma"/><Relationship Id="rId1" Type="http://schemas.openxmlformats.org/officeDocument/2006/relationships/tags" Target="../tags/tag20.xml"/><Relationship Id="rId6" Type="http://schemas.openxmlformats.org/officeDocument/2006/relationships/image" Target="../media/image4.jpeg"/><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1.wma"/><Relationship Id="rId1" Type="http://schemas.microsoft.com/office/2007/relationships/media" Target="../media/media31.wma"/><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2.wma"/><Relationship Id="rId7" Type="http://schemas.openxmlformats.org/officeDocument/2006/relationships/image" Target="../media/image73.png"/><Relationship Id="rId2" Type="http://schemas.microsoft.com/office/2007/relationships/media" Target="../media/media32.wma"/><Relationship Id="rId1" Type="http://schemas.openxmlformats.org/officeDocument/2006/relationships/tags" Target="../tags/tag21.xml"/><Relationship Id="rId6" Type="http://schemas.openxmlformats.org/officeDocument/2006/relationships/image" Target="../media/image4.jpeg"/><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media33.wma"/><Relationship Id="rId7" Type="http://schemas.openxmlformats.org/officeDocument/2006/relationships/image" Target="../media/image74.jpeg"/><Relationship Id="rId2" Type="http://schemas.microsoft.com/office/2007/relationships/media" Target="../media/media33.wma"/><Relationship Id="rId1" Type="http://schemas.openxmlformats.org/officeDocument/2006/relationships/tags" Target="../tags/tag22.xml"/><Relationship Id="rId6" Type="http://schemas.openxmlformats.org/officeDocument/2006/relationships/image" Target="../media/image3.png"/><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4.wma"/><Relationship Id="rId1" Type="http://schemas.microsoft.com/office/2007/relationships/media" Target="../media/media34.wma"/><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audio" Target="../media/media35.wma"/><Relationship Id="rId7" Type="http://schemas.openxmlformats.org/officeDocument/2006/relationships/image" Target="../media/image75.png"/><Relationship Id="rId2" Type="http://schemas.microsoft.com/office/2007/relationships/media" Target="../media/media35.wma"/><Relationship Id="rId1" Type="http://schemas.openxmlformats.org/officeDocument/2006/relationships/tags" Target="../tags/tag23.xml"/><Relationship Id="rId6" Type="http://schemas.openxmlformats.org/officeDocument/2006/relationships/image" Target="../media/image4.jpeg"/><Relationship Id="rId5" Type="http://schemas.openxmlformats.org/officeDocument/2006/relationships/notesSlide" Target="../notesSlides/notesSlide35.xml"/><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77.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6.wma"/><Relationship Id="rId1" Type="http://schemas.microsoft.com/office/2007/relationships/media" Target="../media/media36.wma"/><Relationship Id="rId6" Type="http://schemas.openxmlformats.org/officeDocument/2006/relationships/image" Target="../media/image78.jpeg"/><Relationship Id="rId5" Type="http://schemas.openxmlformats.org/officeDocument/2006/relationships/hyperlink" Target="https://www.doe.virginia.gov/teaching-learning-assessment/student-assessment/sol-practice-items-all-subjects" TargetMode="External"/><Relationship Id="rId4"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media4.wma"/><Relationship Id="rId7" Type="http://schemas.openxmlformats.org/officeDocument/2006/relationships/image" Target="../media/image10.png"/><Relationship Id="rId2" Type="http://schemas.microsoft.com/office/2007/relationships/media" Target="../media/media4.wma"/><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notesSlide" Target="../notesSlides/notesSlide4.xml"/><Relationship Id="rId10" Type="http://schemas.openxmlformats.org/officeDocument/2006/relationships/image" Target="../media/image13.png"/><Relationship Id="rId4" Type="http://schemas.openxmlformats.org/officeDocument/2006/relationships/slideLayout" Target="../slideLayouts/slideLayout2.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audio" Target="../media/media6.wma"/><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3.png"/><Relationship Id="rId2" Type="http://schemas.microsoft.com/office/2007/relationships/media" Target="../media/media6.wma"/><Relationship Id="rId16" Type="http://schemas.openxmlformats.org/officeDocument/2006/relationships/image" Target="../media/image23.png"/><Relationship Id="rId1" Type="http://schemas.openxmlformats.org/officeDocument/2006/relationships/tags" Target="../tags/tag3.xml"/><Relationship Id="rId6" Type="http://schemas.openxmlformats.org/officeDocument/2006/relationships/image" Target="../media/image4.jpeg"/><Relationship Id="rId11" Type="http://schemas.openxmlformats.org/officeDocument/2006/relationships/image" Target="../media/image18.png"/><Relationship Id="rId5" Type="http://schemas.openxmlformats.org/officeDocument/2006/relationships/notesSlide" Target="../notesSlides/notesSlide6.xml"/><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slideLayout" Target="../slideLayouts/slideLayout2.xml"/><Relationship Id="rId9" Type="http://schemas.openxmlformats.org/officeDocument/2006/relationships/image" Target="../media/image16.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7.wma"/><Relationship Id="rId7" Type="http://schemas.openxmlformats.org/officeDocument/2006/relationships/image" Target="../media/image25.png"/><Relationship Id="rId2" Type="http://schemas.microsoft.com/office/2007/relationships/media" Target="../media/media7.wma"/><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audio" Target="../media/media9.wma"/><Relationship Id="rId7" Type="http://schemas.openxmlformats.org/officeDocument/2006/relationships/image" Target="../media/image26.png"/><Relationship Id="rId12" Type="http://schemas.openxmlformats.org/officeDocument/2006/relationships/image" Target="../media/image31.png"/><Relationship Id="rId2" Type="http://schemas.microsoft.com/office/2007/relationships/media" Target="../media/media9.wma"/><Relationship Id="rId1" Type="http://schemas.openxmlformats.org/officeDocument/2006/relationships/tags" Target="../tags/tag5.xml"/><Relationship Id="rId6" Type="http://schemas.openxmlformats.org/officeDocument/2006/relationships/image" Target="../media/image4.jpeg"/><Relationship Id="rId11" Type="http://schemas.openxmlformats.org/officeDocument/2006/relationships/image" Target="../media/image30.png"/><Relationship Id="rId5" Type="http://schemas.openxmlformats.org/officeDocument/2006/relationships/notesSlide" Target="../notesSlides/notesSlide9.xml"/><Relationship Id="rId15" Type="http://schemas.openxmlformats.org/officeDocument/2006/relationships/image" Target="../media/image3.png"/><Relationship Id="rId10" Type="http://schemas.openxmlformats.org/officeDocument/2006/relationships/image" Target="../media/image29.png"/><Relationship Id="rId4" Type="http://schemas.openxmlformats.org/officeDocument/2006/relationships/slideLayout" Target="../slideLayouts/slideLayout2.xml"/><Relationship Id="rId9" Type="http://schemas.openxmlformats.org/officeDocument/2006/relationships/image" Target="../media/image28.pn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3"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2362200"/>
            <a:ext cx="3200400" cy="2971800"/>
          </a:xfrm>
          <a:prstGeom prst="rect">
            <a:avLst/>
          </a:prstGeom>
          <a:noFill/>
          <a:ln w="9525">
            <a:noFill/>
            <a:miter lim="800000"/>
            <a:headEnd/>
            <a:tailEnd/>
          </a:ln>
        </p:spPr>
      </p:pic>
      <p:sp>
        <p:nvSpPr>
          <p:cNvPr id="18" name="TextBox 17"/>
          <p:cNvSpPr txBox="1"/>
          <p:nvPr/>
        </p:nvSpPr>
        <p:spPr>
          <a:xfrm>
            <a:off x="0" y="1219200"/>
            <a:ext cx="8991600" cy="584775"/>
          </a:xfrm>
          <a:prstGeom prst="rect">
            <a:avLst/>
          </a:prstGeom>
          <a:noFill/>
        </p:spPr>
        <p:txBody>
          <a:bodyPr wrap="square">
            <a:spAutoFit/>
          </a:bodyPr>
          <a:lstStyle/>
          <a:p>
            <a:pPr algn="ctr">
              <a:defRPr/>
            </a:pPr>
            <a:r>
              <a:rPr lang="en-US" sz="3200" b="1" dirty="0">
                <a:solidFill>
                  <a:srgbClr val="002060"/>
                </a:solidFill>
                <a:latin typeface="Arial" pitchFamily="34" charset="0"/>
                <a:cs typeface="Arial" pitchFamily="34" charset="0"/>
              </a:rPr>
              <a:t>Spring 2012 Student Performance Analysis</a:t>
            </a:r>
          </a:p>
        </p:txBody>
      </p:sp>
      <p:pic>
        <p:nvPicPr>
          <p:cNvPr id="2056" name="Picture 5" descr="http://secure.surveymonkey.com/_resources/19441154/8779ac3a-3fec-4016-9b4c-d9aac84b651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0" y="5791200"/>
            <a:ext cx="1219200" cy="817563"/>
          </a:xfrm>
          <a:prstGeom prst="rect">
            <a:avLst/>
          </a:prstGeom>
          <a:noFill/>
          <a:ln w="9525">
            <a:noFill/>
            <a:miter lim="800000"/>
            <a:headEnd/>
            <a:tailEnd/>
          </a:ln>
        </p:spPr>
      </p:pic>
      <p:sp>
        <p:nvSpPr>
          <p:cNvPr id="19" name="TextBox 18"/>
          <p:cNvSpPr txBox="1"/>
          <p:nvPr/>
        </p:nvSpPr>
        <p:spPr>
          <a:xfrm>
            <a:off x="4572000" y="3276600"/>
            <a:ext cx="4419600" cy="954107"/>
          </a:xfrm>
          <a:prstGeom prst="rect">
            <a:avLst/>
          </a:prstGeom>
          <a:noFill/>
        </p:spPr>
        <p:txBody>
          <a:bodyPr wrap="square" rtlCol="0">
            <a:spAutoFit/>
          </a:bodyPr>
          <a:lstStyle/>
          <a:p>
            <a:r>
              <a:rPr lang="en-US" sz="2800" b="1" dirty="0">
                <a:solidFill>
                  <a:srgbClr val="36006C"/>
                </a:solidFill>
                <a:latin typeface="Arial" pitchFamily="34" charset="0"/>
                <a:cs typeface="Arial" pitchFamily="34" charset="0"/>
              </a:rPr>
              <a:t>Algebra I</a:t>
            </a:r>
          </a:p>
          <a:p>
            <a:r>
              <a:rPr lang="en-US" sz="2800" b="1" dirty="0">
                <a:solidFill>
                  <a:srgbClr val="36006C"/>
                </a:solidFill>
                <a:latin typeface="Arial" pitchFamily="34" charset="0"/>
                <a:cs typeface="Arial" pitchFamily="34" charset="0"/>
              </a:rPr>
              <a:t>Standards of Learning</a:t>
            </a:r>
          </a:p>
        </p:txBody>
      </p:sp>
      <p:cxnSp>
        <p:nvCxnSpPr>
          <p:cNvPr id="22" name="Straight Connector 21"/>
          <p:cNvCxnSpPr/>
          <p:nvPr/>
        </p:nvCxnSpPr>
        <p:spPr>
          <a:xfrm>
            <a:off x="0" y="6477000"/>
            <a:ext cx="75438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5638800"/>
            <a:ext cx="5029200" cy="646331"/>
          </a:xfrm>
          <a:prstGeom prst="rect">
            <a:avLst/>
          </a:prstGeom>
          <a:noFill/>
        </p:spPr>
        <p:txBody>
          <a:bodyPr wrap="square" rtlCol="0">
            <a:spAutoFit/>
          </a:bodyPr>
          <a:lstStyle/>
          <a:p>
            <a:r>
              <a:rPr lang="en-US" b="1" dirty="0">
                <a:solidFill>
                  <a:srgbClr val="3E009A"/>
                </a:solidFill>
              </a:rPr>
              <a:t>Presentation may be paused and resumed using the arrow keys or the mouse.</a:t>
            </a:r>
          </a:p>
        </p:txBody>
      </p:sp>
      <p:sp>
        <p:nvSpPr>
          <p:cNvPr id="10" name="Slide Number Placeholder 9"/>
          <p:cNvSpPr>
            <a:spLocks noGrp="1"/>
          </p:cNvSpPr>
          <p:nvPr>
            <p:ph type="sldNum" sz="quarter" idx="12"/>
          </p:nvPr>
        </p:nvSpPr>
        <p:spPr/>
        <p:txBody>
          <a:bodyPr/>
          <a:lstStyle/>
          <a:p>
            <a:pPr>
              <a:defRPr/>
            </a:pPr>
            <a:fld id="{CC29E0D5-B10C-466F-8ED3-E187C058366E}" type="slidenum">
              <a:rPr lang="en-US" smtClean="0"/>
              <a:pPr>
                <a:defRPr/>
              </a:pPr>
              <a:t>1</a:t>
            </a:fld>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
        <p:nvSpPr>
          <p:cNvPr id="11" name="TextBox 10"/>
          <p:cNvSpPr txBox="1"/>
          <p:nvPr/>
        </p:nvSpPr>
        <p:spPr>
          <a:xfrm>
            <a:off x="152400" y="6585406"/>
            <a:ext cx="3962400" cy="215444"/>
          </a:xfrm>
          <a:prstGeom prst="rect">
            <a:avLst/>
          </a:prstGeom>
          <a:noFill/>
        </p:spPr>
        <p:txBody>
          <a:bodyPr wrap="square" rtlCol="0">
            <a:spAutoFit/>
          </a:bodyPr>
          <a:lstStyle/>
          <a:p>
            <a:r>
              <a:rPr lang="en-US" sz="800" i="1" dirty="0"/>
              <a:t>Revised November 21, 2012</a:t>
            </a:r>
          </a:p>
        </p:txBody>
      </p:sp>
    </p:spTree>
  </p:cSld>
  <p:clrMapOvr>
    <a:masterClrMapping/>
  </p:clrMapOvr>
  <mc:AlternateContent xmlns:mc="http://schemas.openxmlformats.org/markup-compatibility/2006" xmlns:p14="http://schemas.microsoft.com/office/powerpoint/2010/main">
    <mc:Choice Requires="p14">
      <p:transition spd="slow" p14:dur="2000" advTm="92150"/>
    </mc:Choice>
    <mc:Fallback xmlns="">
      <p:transition spd="slow" advTm="921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43050"/>
            <a:ext cx="8229600" cy="4525963"/>
          </a:xfrm>
        </p:spPr>
        <p:txBody>
          <a:bodyPr/>
          <a:lstStyle/>
          <a:p>
            <a:pPr>
              <a:buNone/>
            </a:pPr>
            <a:r>
              <a:rPr lang="en-US" sz="2400" b="1" dirty="0"/>
              <a:t>SOL A.4</a:t>
            </a:r>
          </a:p>
          <a:p>
            <a:pPr>
              <a:buNone/>
            </a:pPr>
            <a:r>
              <a:rPr lang="en-US" sz="1800" b="1" dirty="0"/>
              <a:t>The student will solve multistep linear and quadratic equations</a:t>
            </a:r>
          </a:p>
          <a:p>
            <a:pPr>
              <a:buNone/>
            </a:pPr>
            <a:r>
              <a:rPr lang="en-US" sz="1800" b="1" dirty="0"/>
              <a:t>in two variables, including</a:t>
            </a:r>
          </a:p>
          <a:p>
            <a:pPr marL="514350" indent="-514350" eaLnBrk="1" hangingPunct="1">
              <a:buClrTx/>
              <a:buFont typeface="Wingdings 2" pitchFamily="18" charset="2"/>
              <a:buAutoNum type="alphaLcParenR"/>
            </a:pPr>
            <a:r>
              <a:rPr lang="en-US" sz="1800" b="1" dirty="0">
                <a:solidFill>
                  <a:srgbClr val="6600FF"/>
                </a:solidFill>
              </a:rPr>
              <a:t>Solving literal equations (formulas) for a given variable</a:t>
            </a:r>
            <a:r>
              <a:rPr lang="en-US" sz="1800" b="1" dirty="0"/>
              <a:t>;</a:t>
            </a:r>
          </a:p>
          <a:p>
            <a:pPr marL="514350" indent="-514350" eaLnBrk="1" hangingPunct="1">
              <a:buClrTx/>
              <a:buFont typeface="Wingdings 2" pitchFamily="18" charset="2"/>
              <a:buAutoNum type="alphaLcParenR"/>
            </a:pPr>
            <a:r>
              <a:rPr lang="en-US" sz="1800" b="1" dirty="0">
                <a:solidFill>
                  <a:srgbClr val="6600FF"/>
                </a:solidFill>
              </a:rPr>
              <a:t>Justifying steps</a:t>
            </a:r>
            <a:r>
              <a:rPr lang="en-US" sz="1800" b="1" dirty="0"/>
              <a:t> </a:t>
            </a:r>
            <a:r>
              <a:rPr lang="en-US" sz="1800" b="1" dirty="0">
                <a:solidFill>
                  <a:srgbClr val="6600FF"/>
                </a:solidFill>
              </a:rPr>
              <a:t>used in </a:t>
            </a:r>
            <a:r>
              <a:rPr lang="en-US" sz="1800" b="1" dirty="0"/>
              <a:t>simplifying expressions and </a:t>
            </a:r>
            <a:r>
              <a:rPr lang="en-US" sz="1800" b="1" dirty="0">
                <a:solidFill>
                  <a:srgbClr val="6600FF"/>
                </a:solidFill>
              </a:rPr>
              <a:t>solving equations</a:t>
            </a:r>
            <a:r>
              <a:rPr lang="en-US" sz="1800" b="1" dirty="0"/>
              <a:t>, using field properties and axioms of equality that are valid for the set of real numbers and its subsets;</a:t>
            </a:r>
          </a:p>
          <a:p>
            <a:pPr marL="514350" indent="-514350" eaLnBrk="1" hangingPunct="1">
              <a:buClrTx/>
              <a:buFont typeface="Wingdings 2" pitchFamily="18" charset="2"/>
              <a:buAutoNum type="alphaLcParenR"/>
            </a:pPr>
            <a:r>
              <a:rPr lang="en-US" sz="1800" b="1" dirty="0">
                <a:solidFill>
                  <a:srgbClr val="6600FF"/>
                </a:solidFill>
              </a:rPr>
              <a:t>Solving quadratic equations </a:t>
            </a:r>
            <a:r>
              <a:rPr lang="en-US" sz="1800" b="1" dirty="0"/>
              <a:t>algebraically and graphically;</a:t>
            </a:r>
          </a:p>
          <a:p>
            <a:pPr marL="514350" indent="-514350" eaLnBrk="1" hangingPunct="1">
              <a:buClrTx/>
              <a:buFont typeface="Wingdings 2" pitchFamily="18" charset="2"/>
              <a:buAutoNum type="alphaLcParenR"/>
            </a:pPr>
            <a:r>
              <a:rPr lang="en-US" sz="1800" b="1" dirty="0">
                <a:solidFill>
                  <a:srgbClr val="6600FF"/>
                </a:solidFill>
              </a:rPr>
              <a:t>Solving multistep linear equations</a:t>
            </a:r>
            <a:r>
              <a:rPr lang="en-US" sz="1800" b="1" dirty="0"/>
              <a:t> algebraically and graphically;</a:t>
            </a:r>
          </a:p>
          <a:p>
            <a:pPr marL="514350" indent="-514350" eaLnBrk="1" hangingPunct="1">
              <a:buClrTx/>
              <a:buFont typeface="Wingdings 2" pitchFamily="18" charset="2"/>
              <a:buAutoNum type="alphaLcParenR"/>
            </a:pPr>
            <a:r>
              <a:rPr lang="en-US" sz="1800" b="1" dirty="0">
                <a:solidFill>
                  <a:srgbClr val="6600FF"/>
                </a:solidFill>
              </a:rPr>
              <a:t>Solving systems of two linear equations </a:t>
            </a:r>
            <a:r>
              <a:rPr lang="en-US" sz="1800" b="1" dirty="0"/>
              <a:t>in two variables algebraically and graphically; and</a:t>
            </a:r>
          </a:p>
          <a:p>
            <a:pPr marL="514350" indent="-514350" eaLnBrk="1" hangingPunct="1">
              <a:buClrTx/>
              <a:buFont typeface="Wingdings 2" pitchFamily="18" charset="2"/>
              <a:buAutoNum type="alphaLcParenR"/>
            </a:pPr>
            <a:r>
              <a:rPr lang="en-US" sz="1800" b="1" dirty="0"/>
              <a:t>Solving real-world problems involving equations and systems of equations.</a:t>
            </a:r>
          </a:p>
          <a:p>
            <a:pPr marL="514350" indent="-514350" eaLnBrk="1" hangingPunct="1">
              <a:buFont typeface="Wingdings 2" pitchFamily="18" charset="2"/>
              <a:buNone/>
            </a:pPr>
            <a:endParaRPr lang="en-US" sz="1800" b="1" dirty="0"/>
          </a:p>
          <a:p>
            <a:pPr marL="514350" indent="-514350" eaLnBrk="1" hangingPunct="1">
              <a:buFont typeface="Wingdings 2" pitchFamily="18" charset="2"/>
              <a:buNone/>
            </a:pPr>
            <a:r>
              <a:rPr lang="en-US" sz="1800" b="1" dirty="0"/>
              <a:t>Graphing calculators will be used both as a primary tool in solving problems and to </a:t>
            </a:r>
          </a:p>
          <a:p>
            <a:pPr marL="514350" indent="-514350" eaLnBrk="1" hangingPunct="1">
              <a:buFont typeface="Wingdings 2" pitchFamily="18" charset="2"/>
              <a:buNone/>
            </a:pPr>
            <a:r>
              <a:rPr lang="en-US" sz="1800" b="1" dirty="0"/>
              <a:t>verify algebraic solutions.</a:t>
            </a:r>
          </a:p>
          <a:p>
            <a:pPr>
              <a:buNone/>
            </a:pPr>
            <a:endParaRPr lang="en-US" sz="2400" b="1" dirty="0"/>
          </a:p>
          <a:p>
            <a:pPr>
              <a:buNone/>
            </a:pPr>
            <a:endParaRPr lang="en-US" sz="2400" b="1" dirty="0"/>
          </a:p>
        </p:txBody>
      </p:sp>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609600"/>
            <a:ext cx="8839200" cy="1143000"/>
          </a:xfrm>
        </p:spPr>
        <p:txBody>
          <a:bodyPr/>
          <a:lstStyle/>
          <a:p>
            <a:r>
              <a:rPr lang="en-US" sz="2800" b="1" dirty="0">
                <a:solidFill>
                  <a:srgbClr val="3E009A"/>
                </a:solidFill>
              </a:rPr>
              <a:t>Solving Linear and Quadratic Equations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1" name="Rectangle 5"/>
          <p:cNvSpPr>
            <a:spLocks noChangeArrowheads="1"/>
          </p:cNvSpPr>
          <p:nvPr/>
        </p:nvSpPr>
        <p:spPr bwMode="auto">
          <a:xfrm>
            <a:off x="0" y="1085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5652"/>
    </mc:Choice>
    <mc:Fallback xmlns="">
      <p:transition spd="slow" advTm="256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5" descr="http://secure.surveymonkey.com/_resources/19441154/8779ac3a-3fec-4016-9b4c-d9aac84b651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943600"/>
            <a:ext cx="838200" cy="562075"/>
          </a:xfrm>
          <a:prstGeom prst="rect">
            <a:avLst/>
          </a:prstGeom>
          <a:noFill/>
          <a:ln w="9525">
            <a:noFill/>
            <a:miter lim="800000"/>
            <a:headEnd/>
            <a:tailEnd/>
          </a:ln>
        </p:spPr>
      </p:pic>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Suggested Practice for SOL A.4</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2" name="Content Placeholder 61"/>
          <p:cNvSpPr>
            <a:spLocks noGrp="1"/>
          </p:cNvSpPr>
          <p:nvPr>
            <p:ph idx="1"/>
          </p:nvPr>
        </p:nvSpPr>
        <p:spPr/>
        <p:txBody>
          <a:bodyPr/>
          <a:lstStyle/>
          <a:p>
            <a:pPr marL="514350" indent="-514350" eaLnBrk="1" hangingPunct="1">
              <a:buFont typeface="Wingdings 2" pitchFamily="18" charset="2"/>
              <a:buNone/>
            </a:pPr>
            <a:r>
              <a:rPr lang="en-US" sz="2400" b="1" dirty="0">
                <a:solidFill>
                  <a:srgbClr val="6600FF"/>
                </a:solidFill>
              </a:rPr>
              <a:t>Students need additional practice solving a literal equation for</a:t>
            </a:r>
          </a:p>
          <a:p>
            <a:pPr marL="514350" indent="-514350" eaLnBrk="1" hangingPunct="1">
              <a:buFont typeface="Wingdings 2" pitchFamily="18" charset="2"/>
              <a:buNone/>
            </a:pPr>
            <a:r>
              <a:rPr lang="en-US" sz="2400" b="1" dirty="0">
                <a:solidFill>
                  <a:srgbClr val="6600FF"/>
                </a:solidFill>
              </a:rPr>
              <a:t>a given variable.  </a:t>
            </a:r>
          </a:p>
          <a:p>
            <a:pPr marL="514350" indent="-514350" eaLnBrk="1" hangingPunct="1">
              <a:buFont typeface="Wingdings 2" pitchFamily="18" charset="2"/>
              <a:buNone/>
            </a:pPr>
            <a:endParaRPr lang="en-US" sz="2400" dirty="0">
              <a:solidFill>
                <a:srgbClr val="6600FF"/>
              </a:solidFill>
            </a:endParaRPr>
          </a:p>
          <a:p>
            <a:pPr marL="514350" indent="-514350" eaLnBrk="1" hangingPunct="1">
              <a:buFont typeface="Wingdings 2" pitchFamily="18" charset="2"/>
              <a:buNone/>
            </a:pPr>
            <a:r>
              <a:rPr lang="en-US" sz="2400" b="1" dirty="0"/>
              <a:t>Solve each equation:</a:t>
            </a:r>
          </a:p>
          <a:p>
            <a:pPr marL="514350" indent="-514350" eaLnBrk="1" hangingPunct="1">
              <a:buFont typeface="Wingdings 2" pitchFamily="18" charset="2"/>
              <a:buNone/>
            </a:pPr>
            <a:endParaRPr lang="en-US" sz="2400" b="1" dirty="0"/>
          </a:p>
          <a:p>
            <a:pPr marL="514350" indent="-514350" eaLnBrk="1" hangingPunct="1">
              <a:buFont typeface="Wingdings 2" pitchFamily="18" charset="2"/>
              <a:buNone/>
            </a:pPr>
            <a:r>
              <a:rPr lang="en-US" sz="2400" b="1" dirty="0"/>
              <a:t>a)</a:t>
            </a:r>
          </a:p>
          <a:p>
            <a:pPr marL="514350" indent="-514350" eaLnBrk="1" hangingPunct="1">
              <a:buFont typeface="Wingdings 2" pitchFamily="18" charset="2"/>
              <a:buNone/>
            </a:pPr>
            <a:endParaRPr lang="en-US" sz="2400" dirty="0"/>
          </a:p>
          <a:p>
            <a:pPr marL="514350" indent="-514350" eaLnBrk="1" hangingPunct="1">
              <a:buFont typeface="Wingdings 2" pitchFamily="18" charset="2"/>
              <a:buNone/>
            </a:pPr>
            <a:r>
              <a:rPr lang="en-US" sz="2400" b="1" dirty="0"/>
              <a:t>b)    </a:t>
            </a:r>
          </a:p>
          <a:p>
            <a:pPr marL="514350" indent="-514350" eaLnBrk="1" hangingPunct="1">
              <a:buFont typeface="Wingdings 2" pitchFamily="18" charset="2"/>
              <a:buNone/>
            </a:pPr>
            <a:endParaRPr lang="en-US" sz="2400" dirty="0">
              <a:solidFill>
                <a:srgbClr val="002060"/>
              </a:solidFill>
            </a:endParaRPr>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6625" name="Picture 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1080" y="3695657"/>
            <a:ext cx="2491429" cy="594286"/>
          </a:xfrm>
          <a:prstGeom prst="rect">
            <a:avLst/>
          </a:prstGeom>
          <a:noFill/>
        </p:spPr>
      </p:pic>
      <p:sp>
        <p:nvSpPr>
          <p:cNvPr id="26627" name="Rectangle 3"/>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6628" name="Picture 4"/>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1080" y="4831000"/>
            <a:ext cx="2125715" cy="331428"/>
          </a:xfrm>
          <a:prstGeom prst="rect">
            <a:avLst/>
          </a:prstGeom>
          <a:noFill/>
        </p:spPr>
      </p:pic>
      <p:sp>
        <p:nvSpPr>
          <p:cNvPr id="26630" name="Rectangle 6"/>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66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3" name="Rectangle 9"/>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66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8" name="Rectangle 14"/>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66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6639" name="Picture 15"/>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2383" y="3695657"/>
            <a:ext cx="1268572" cy="640000"/>
          </a:xfrm>
          <a:prstGeom prst="rect">
            <a:avLst/>
          </a:prstGeom>
          <a:noFill/>
        </p:spPr>
      </p:pic>
      <p:sp>
        <p:nvSpPr>
          <p:cNvPr id="26641" name="Rectangle 17"/>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66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6642" name="Picture 18"/>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7143" y="4676714"/>
            <a:ext cx="1371428" cy="640000"/>
          </a:xfrm>
          <a:prstGeom prst="rect">
            <a:avLst/>
          </a:prstGeom>
          <a:noFill/>
        </p:spPr>
      </p:pic>
      <p:sp>
        <p:nvSpPr>
          <p:cNvPr id="26644" name="Rectangle 20"/>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43" name="Slide Number Placeholder 42"/>
          <p:cNvSpPr>
            <a:spLocks noGrp="1"/>
          </p:cNvSpPr>
          <p:nvPr>
            <p:ph type="sldNum" sz="quarter" idx="12"/>
          </p:nvPr>
        </p:nvSpPr>
        <p:spPr>
          <a:xfrm>
            <a:off x="457200" y="6324600"/>
            <a:ext cx="2133600" cy="365125"/>
          </a:xfrm>
        </p:spPr>
        <p:txBody>
          <a:bodyPr/>
          <a:lstStyle/>
          <a:p>
            <a:pPr algn="l">
              <a:defRPr/>
            </a:pPr>
            <a:fld id="{3A958E7F-F2CE-4013-8E7C-D4FF21256298}" type="slidenum">
              <a:rPr lang="en-US" smtClean="0"/>
              <a:pPr algn="l">
                <a:defRPr/>
              </a:pPr>
              <a:t>11</a:t>
            </a:fld>
            <a:endParaRPr lang="en-US"/>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966"/>
    </mc:Choice>
    <mc:Fallback xmlns="">
      <p:transition spd="slow" advTm="99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rgl48695\Desktop\justif.jpg"/>
          <p:cNvPicPr>
            <a:picLocks noChangeAspect="1" noChangeArrowheads="1"/>
          </p:cNvPicPr>
          <p:nvPr/>
        </p:nvPicPr>
        <p:blipFill>
          <a:blip r:embed="rId6" cstate="print"/>
          <a:srcRect/>
          <a:stretch>
            <a:fillRect/>
          </a:stretch>
        </p:blipFill>
        <p:spPr bwMode="auto">
          <a:xfrm>
            <a:off x="4114800" y="4038600"/>
            <a:ext cx="4791075" cy="2638425"/>
          </a:xfrm>
          <a:prstGeom prst="rect">
            <a:avLst/>
          </a:prstGeom>
          <a:noFill/>
        </p:spPr>
      </p:pic>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Suggested Practice for SOL A.4</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2" name="Content Placeholder 61"/>
          <p:cNvSpPr>
            <a:spLocks noGrp="1"/>
          </p:cNvSpPr>
          <p:nvPr>
            <p:ph idx="1"/>
          </p:nvPr>
        </p:nvSpPr>
        <p:spPr/>
        <p:txBody>
          <a:bodyPr/>
          <a:lstStyle/>
          <a:p>
            <a:pPr marL="514350" indent="-514350" eaLnBrk="1" hangingPunct="1">
              <a:buFont typeface="Wingdings 2" pitchFamily="18" charset="2"/>
              <a:buNone/>
            </a:pPr>
            <a:r>
              <a:rPr lang="en-US" sz="2000" b="1" dirty="0">
                <a:solidFill>
                  <a:srgbClr val="6600FF"/>
                </a:solidFill>
              </a:rPr>
              <a:t>Students need additional practice solving multi-step equations with the </a:t>
            </a:r>
          </a:p>
          <a:p>
            <a:pPr marL="514350" indent="-514350" eaLnBrk="1" hangingPunct="1">
              <a:buFont typeface="Wingdings 2" pitchFamily="18" charset="2"/>
              <a:buNone/>
            </a:pPr>
            <a:r>
              <a:rPr lang="en-US" sz="2000" b="1" dirty="0">
                <a:solidFill>
                  <a:srgbClr val="6600FF"/>
                </a:solidFill>
              </a:rPr>
              <a:t>variable on both sides and with fractions.  Students also need additional </a:t>
            </a:r>
          </a:p>
          <a:p>
            <a:pPr marL="514350" indent="-514350" eaLnBrk="1" hangingPunct="1">
              <a:buFont typeface="Wingdings 2" pitchFamily="18" charset="2"/>
              <a:buNone/>
            </a:pPr>
            <a:r>
              <a:rPr lang="en-US" sz="2000" b="1" dirty="0">
                <a:solidFill>
                  <a:srgbClr val="6600FF"/>
                </a:solidFill>
              </a:rPr>
              <a:t>practice justifying steps in solving a linear equation.</a:t>
            </a:r>
          </a:p>
          <a:p>
            <a:pPr marL="514350" indent="-514350" eaLnBrk="1" hangingPunct="1">
              <a:buFont typeface="Wingdings 2" pitchFamily="18" charset="2"/>
              <a:buNone/>
            </a:pPr>
            <a:r>
              <a:rPr lang="en-US" sz="2000" b="1" dirty="0"/>
              <a:t>Solve for </a:t>
            </a:r>
            <a:r>
              <a:rPr lang="en-US" sz="2000" b="1" i="1" dirty="0"/>
              <a:t>x</a:t>
            </a:r>
            <a:r>
              <a:rPr lang="en-US" sz="2000" b="1" dirty="0"/>
              <a:t>:   </a:t>
            </a:r>
          </a:p>
          <a:p>
            <a:pPr marL="514350" indent="-514350" eaLnBrk="1" hangingPunct="1">
              <a:buFont typeface="Wingdings 2" pitchFamily="18" charset="2"/>
              <a:buNone/>
            </a:pPr>
            <a:endParaRPr lang="en-US" sz="2400" dirty="0"/>
          </a:p>
          <a:p>
            <a:pPr marL="514350" indent="-514350" eaLnBrk="1" hangingPunct="1">
              <a:buFont typeface="Wingdings 2" pitchFamily="18" charset="2"/>
              <a:buNone/>
            </a:pPr>
            <a:r>
              <a:rPr lang="en-US" sz="2000" b="1" dirty="0"/>
              <a:t>What property justifies the work between each step?</a:t>
            </a:r>
            <a:br>
              <a:rPr lang="en-US" sz="2000" b="1" dirty="0"/>
            </a:br>
            <a:endParaRPr lang="en-US" sz="2000" b="1" dirty="0"/>
          </a:p>
          <a:p>
            <a:pPr marL="514350" indent="-514350" eaLnBrk="1" hangingPunct="1">
              <a:buFont typeface="Wingdings 2" pitchFamily="18" charset="2"/>
              <a:buNone/>
            </a:pPr>
            <a:endParaRPr lang="en-US" sz="2400"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77" name="Picture 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3600" y="2971800"/>
            <a:ext cx="2238375" cy="495300"/>
          </a:xfrm>
          <a:prstGeom prst="rect">
            <a:avLst/>
          </a:prstGeom>
          <a:noFill/>
        </p:spPr>
      </p:pic>
      <p:sp>
        <p:nvSpPr>
          <p:cNvPr id="245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79"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3048000"/>
            <a:ext cx="504825" cy="276225"/>
          </a:xfrm>
          <a:prstGeom prst="rect">
            <a:avLst/>
          </a:prstGeom>
          <a:noFill/>
        </p:spPr>
      </p:pic>
      <p:sp>
        <p:nvSpPr>
          <p:cNvPr id="24581" name="Rectangle 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9" name="Rectangle 23"/>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5" name="Slide Number Placeholder 34"/>
          <p:cNvSpPr>
            <a:spLocks noGrp="1"/>
          </p:cNvSpPr>
          <p:nvPr>
            <p:ph type="sldNum" sz="quarter" idx="12"/>
          </p:nvPr>
        </p:nvSpPr>
        <p:spPr>
          <a:xfrm>
            <a:off x="381000" y="6324600"/>
            <a:ext cx="2133600" cy="365125"/>
          </a:xfrm>
        </p:spPr>
        <p:txBody>
          <a:bodyPr/>
          <a:lstStyle/>
          <a:p>
            <a:pPr algn="l">
              <a:defRPr/>
            </a:pPr>
            <a:fld id="{3A958E7F-F2CE-4013-8E7C-D4FF21256298}" type="slidenum">
              <a:rPr lang="en-US" smtClean="0"/>
              <a:pPr algn="l">
                <a:defRPr/>
              </a:pPr>
              <a:t>12</a:t>
            </a:fld>
            <a:endParaRPr lang="en-US" dirty="0"/>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7" name="Rectangle 9"/>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06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2" name="Rectangle 14"/>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2080" name="Picture 32" descr="C:\Documents and Settings\rgl48695\Desktop\steps.jpg"/>
          <p:cNvPicPr>
            <a:picLocks noChangeAspect="1" noChangeArrowheads="1"/>
          </p:cNvPicPr>
          <p:nvPr/>
        </p:nvPicPr>
        <p:blipFill>
          <a:blip r:embed="rId9" cstate="print"/>
          <a:srcRect b="6997"/>
          <a:stretch>
            <a:fillRect/>
          </a:stretch>
        </p:blipFill>
        <p:spPr bwMode="auto">
          <a:xfrm>
            <a:off x="1371600" y="3920490"/>
            <a:ext cx="2834640" cy="2785110"/>
          </a:xfrm>
          <a:prstGeom prst="rect">
            <a:avLst/>
          </a:prstGeom>
          <a:noFill/>
        </p:spPr>
      </p:pic>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6393"/>
    </mc:Choice>
    <mc:Fallback xmlns="">
      <p:transition spd="slow" advTm="763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Suggested Practice for SOL A.4</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2" name="Content Placeholder 61"/>
          <p:cNvSpPr>
            <a:spLocks noGrp="1"/>
          </p:cNvSpPr>
          <p:nvPr>
            <p:ph idx="1"/>
          </p:nvPr>
        </p:nvSpPr>
        <p:spPr/>
        <p:txBody>
          <a:bodyPr/>
          <a:lstStyle/>
          <a:p>
            <a:pPr marL="514350" indent="-514350" eaLnBrk="1" hangingPunct="1">
              <a:buFont typeface="Wingdings 2" pitchFamily="18" charset="2"/>
              <a:buNone/>
            </a:pPr>
            <a:r>
              <a:rPr lang="en-US" sz="2400" b="1" dirty="0">
                <a:solidFill>
                  <a:srgbClr val="6600FF"/>
                </a:solidFill>
              </a:rPr>
              <a:t>Students need additional practice identifying a solution or root </a:t>
            </a:r>
          </a:p>
          <a:p>
            <a:pPr marL="514350" indent="-514350" eaLnBrk="1" hangingPunct="1">
              <a:buFont typeface="Wingdings 2" pitchFamily="18" charset="2"/>
              <a:buNone/>
            </a:pPr>
            <a:r>
              <a:rPr lang="en-US" sz="2400" b="1" dirty="0">
                <a:solidFill>
                  <a:srgbClr val="6600FF"/>
                </a:solidFill>
              </a:rPr>
              <a:t>of a quadratic equation. </a:t>
            </a:r>
          </a:p>
          <a:p>
            <a:pPr marL="514350" indent="-514350" eaLnBrk="1" hangingPunct="1">
              <a:buFont typeface="Wingdings 2" pitchFamily="18" charset="2"/>
              <a:buNone/>
            </a:pPr>
            <a:endParaRPr lang="en-US" sz="2400" dirty="0">
              <a:solidFill>
                <a:srgbClr val="6600FF"/>
              </a:solidFill>
            </a:endParaRPr>
          </a:p>
          <a:p>
            <a:pPr marL="514350" indent="-514350" eaLnBrk="1" hangingPunct="1">
              <a:buFont typeface="Wingdings 2" pitchFamily="18" charset="2"/>
              <a:buNone/>
            </a:pPr>
            <a:r>
              <a:rPr lang="en-US" sz="2400" b="1" dirty="0"/>
              <a:t>Find the solutions or roots of the function.</a:t>
            </a:r>
          </a:p>
          <a:p>
            <a:pPr marL="514350" indent="-514350" eaLnBrk="1" hangingPunct="1">
              <a:buFont typeface="Wingdings 2" pitchFamily="18" charset="2"/>
              <a:buNone/>
            </a:pPr>
            <a:endParaRPr lang="en-US" sz="2400" dirty="0">
              <a:solidFill>
                <a:srgbClr val="6600FF"/>
              </a:solidFill>
            </a:endParaRPr>
          </a:p>
          <a:p>
            <a:pPr marL="514350" indent="-514350" eaLnBrk="1" hangingPunct="1">
              <a:buFont typeface="Wingdings 2" pitchFamily="18" charset="2"/>
              <a:buNone/>
            </a:pPr>
            <a:r>
              <a:rPr lang="en-US" sz="2400" b="1" dirty="0"/>
              <a:t>a)  </a:t>
            </a:r>
          </a:p>
          <a:p>
            <a:pPr marL="514350" indent="-514350" eaLnBrk="1" hangingPunct="1">
              <a:buFont typeface="Wingdings 2" pitchFamily="18" charset="2"/>
              <a:buNone/>
            </a:pPr>
            <a:endParaRPr lang="en-US" sz="2400" dirty="0">
              <a:solidFill>
                <a:srgbClr val="6600FF"/>
              </a:solidFill>
            </a:endParaRPr>
          </a:p>
          <a:p>
            <a:pPr marL="514350" indent="-514350" eaLnBrk="1" hangingPunct="1">
              <a:buFont typeface="Wingdings 2" pitchFamily="18" charset="2"/>
              <a:buNone/>
            </a:pPr>
            <a:r>
              <a:rPr lang="en-US" sz="2400" b="1" dirty="0"/>
              <a:t>b)  </a:t>
            </a:r>
          </a:p>
          <a:p>
            <a:pPr marL="514350" indent="-514350" eaLnBrk="1" hangingPunct="1">
              <a:buFont typeface="Wingdings 2" pitchFamily="18" charset="2"/>
              <a:buNone/>
            </a:pPr>
            <a:endParaRPr lang="en-US" sz="2400" dirty="0">
              <a:solidFill>
                <a:srgbClr val="6600FF"/>
              </a:solidFill>
            </a:endParaRPr>
          </a:p>
          <a:p>
            <a:pPr marL="514350" indent="-514350" eaLnBrk="1" hangingPunct="1">
              <a:buFont typeface="Wingdings 2" pitchFamily="18" charset="2"/>
              <a:buNone/>
            </a:pPr>
            <a:endParaRPr lang="en-US" sz="2400" dirty="0">
              <a:solidFill>
                <a:srgbClr val="002060"/>
              </a:solidFill>
            </a:endParaRPr>
          </a:p>
        </p:txBody>
      </p:sp>
      <p:sp>
        <p:nvSpPr>
          <p:cNvPr id="358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3" name="Rectangle 3"/>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58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4" name="Picture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7800" y="3886200"/>
            <a:ext cx="3124200" cy="409575"/>
          </a:xfrm>
          <a:prstGeom prst="rect">
            <a:avLst/>
          </a:prstGeom>
          <a:noFill/>
        </p:spPr>
      </p:pic>
      <p:sp>
        <p:nvSpPr>
          <p:cNvPr id="35846"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584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9" name="Rectangle 9"/>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585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50" name="Picture 10"/>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4724400"/>
            <a:ext cx="3133725" cy="428625"/>
          </a:xfrm>
          <a:prstGeom prst="rect">
            <a:avLst/>
          </a:prstGeom>
          <a:noFill/>
        </p:spPr>
      </p:pic>
      <p:sp>
        <p:nvSpPr>
          <p:cNvPr id="3585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52" name="Picture 1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4648200"/>
            <a:ext cx="1390650" cy="742950"/>
          </a:xfrm>
          <a:prstGeom prst="rect">
            <a:avLst/>
          </a:prstGeom>
          <a:noFill/>
        </p:spPr>
      </p:pic>
      <p:sp>
        <p:nvSpPr>
          <p:cNvPr id="35854" name="Rectangle 14"/>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5856"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55" name="Picture 15"/>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6800" y="3733800"/>
            <a:ext cx="1323975" cy="742950"/>
          </a:xfrm>
          <a:prstGeom prst="rect">
            <a:avLst/>
          </a:prstGeom>
          <a:noFill/>
        </p:spPr>
      </p:pic>
      <p:sp>
        <p:nvSpPr>
          <p:cNvPr id="35857" name="Rectangle 17"/>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40" name="Slide Number Placeholder 39"/>
          <p:cNvSpPr>
            <a:spLocks noGrp="1"/>
          </p:cNvSpPr>
          <p:nvPr>
            <p:ph type="sldNum" sz="quarter" idx="12"/>
          </p:nvPr>
        </p:nvSpPr>
        <p:spPr>
          <a:xfrm>
            <a:off x="457200" y="6248400"/>
            <a:ext cx="2133600" cy="365125"/>
          </a:xfrm>
        </p:spPr>
        <p:txBody>
          <a:bodyPr/>
          <a:lstStyle/>
          <a:p>
            <a:pPr algn="l">
              <a:defRPr/>
            </a:pPr>
            <a:fld id="{3A958E7F-F2CE-4013-8E7C-D4FF21256298}" type="slidenum">
              <a:rPr lang="en-US" smtClean="0"/>
              <a:pPr algn="l">
                <a:defRPr/>
              </a:pPr>
              <a:t>13</a:t>
            </a:fld>
            <a:endParaRPr lang="en-US" dirty="0"/>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6837"/>
    </mc:Choice>
    <mc:Fallback xmlns="">
      <p:transition spd="slow" advTm="368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5" descr="http://secure.surveymonkey.com/_resources/19441154/8779ac3a-3fec-4016-9b4c-d9aac84b651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943600"/>
            <a:ext cx="838200" cy="562075"/>
          </a:xfrm>
          <a:prstGeom prst="rect">
            <a:avLst/>
          </a:prstGeom>
          <a:noFill/>
          <a:ln w="9525">
            <a:noFill/>
            <a:miter lim="800000"/>
            <a:headEnd/>
            <a:tailEnd/>
          </a:ln>
        </p:spPr>
      </p:pic>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Suggested Practice for SOL A.4</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2" name="Content Placeholder 61"/>
          <p:cNvSpPr>
            <a:spLocks noGrp="1"/>
          </p:cNvSpPr>
          <p:nvPr>
            <p:ph idx="1"/>
          </p:nvPr>
        </p:nvSpPr>
        <p:spPr/>
        <p:txBody>
          <a:bodyPr/>
          <a:lstStyle/>
          <a:p>
            <a:pPr marL="514350" indent="-514350" eaLnBrk="1" hangingPunct="1">
              <a:buFont typeface="Wingdings 2" pitchFamily="18" charset="2"/>
              <a:buNone/>
            </a:pPr>
            <a:r>
              <a:rPr lang="en-US" sz="2000" b="1" dirty="0">
                <a:solidFill>
                  <a:srgbClr val="6600FF"/>
                </a:solidFill>
              </a:rPr>
              <a:t>Students need additional practice finding the x value or the y value for a </a:t>
            </a:r>
          </a:p>
          <a:p>
            <a:pPr marL="514350" indent="-514350" eaLnBrk="1" hangingPunct="1">
              <a:buFont typeface="Wingdings 2" pitchFamily="18" charset="2"/>
              <a:buNone/>
            </a:pPr>
            <a:r>
              <a:rPr lang="en-US" sz="2000" b="1" dirty="0">
                <a:solidFill>
                  <a:srgbClr val="6600FF"/>
                </a:solidFill>
              </a:rPr>
              <a:t>solution to a system of equations and identifying a system of equations with </a:t>
            </a:r>
          </a:p>
          <a:p>
            <a:pPr marL="514350" indent="-514350" eaLnBrk="1" hangingPunct="1">
              <a:buFont typeface="Wingdings 2" pitchFamily="18" charset="2"/>
              <a:buNone/>
            </a:pPr>
            <a:r>
              <a:rPr lang="en-US" sz="2000" b="1" dirty="0">
                <a:solidFill>
                  <a:srgbClr val="6600FF"/>
                </a:solidFill>
              </a:rPr>
              <a:t>one real solution, no real solution, or infinitely many solutions.</a:t>
            </a:r>
          </a:p>
          <a:p>
            <a:pPr marL="514350" indent="-514350" eaLnBrk="1" hangingPunct="1">
              <a:buFont typeface="Wingdings 2" pitchFamily="18" charset="2"/>
              <a:buNone/>
            </a:pPr>
            <a:r>
              <a:rPr lang="en-US" sz="2000" b="1" dirty="0"/>
              <a:t>Find the x-value of the solution to this equation:</a:t>
            </a:r>
          </a:p>
          <a:p>
            <a:pPr marL="514350" indent="-514350" eaLnBrk="1" hangingPunct="1">
              <a:buFont typeface="Wingdings 2" pitchFamily="18" charset="2"/>
              <a:buNone/>
            </a:pPr>
            <a:endParaRPr lang="en-US" sz="2400" dirty="0">
              <a:solidFill>
                <a:srgbClr val="6600FF"/>
              </a:solidFill>
            </a:endParaRPr>
          </a:p>
          <a:p>
            <a:pPr marL="514350" indent="-514350" eaLnBrk="1" hangingPunct="1">
              <a:buFont typeface="Wingdings 2" pitchFamily="18" charset="2"/>
              <a:buNone/>
            </a:pPr>
            <a:endParaRPr lang="en-US" sz="2400" dirty="0">
              <a:solidFill>
                <a:srgbClr val="6600FF"/>
              </a:solidFill>
            </a:endParaRPr>
          </a:p>
          <a:p>
            <a:pPr marL="514350" indent="-514350" eaLnBrk="1" hangingPunct="1">
              <a:buFont typeface="Wingdings 2" pitchFamily="18" charset="2"/>
              <a:buNone/>
            </a:pPr>
            <a:endParaRPr lang="en-US" sz="2400" dirty="0">
              <a:solidFill>
                <a:srgbClr val="6600FF"/>
              </a:solidFill>
            </a:endParaRPr>
          </a:p>
          <a:p>
            <a:pPr marL="514350" indent="-514350" eaLnBrk="1" hangingPunct="1">
              <a:buFont typeface="Wingdings 2" pitchFamily="18" charset="2"/>
              <a:buNone/>
            </a:pPr>
            <a:r>
              <a:rPr lang="en-US" sz="2000" b="1" dirty="0"/>
              <a:t>Identify whether this system of equations has one real solution, </a:t>
            </a:r>
          </a:p>
          <a:p>
            <a:pPr marL="514350" indent="-514350" eaLnBrk="1" hangingPunct="1">
              <a:buFont typeface="Wingdings 2" pitchFamily="18" charset="2"/>
              <a:buNone/>
            </a:pPr>
            <a:r>
              <a:rPr lang="en-US" sz="2000" b="1" dirty="0"/>
              <a:t>no real solution or infinitely many solutions:</a:t>
            </a:r>
          </a:p>
          <a:p>
            <a:pPr marL="514350" indent="-514350" eaLnBrk="1" hangingPunct="1">
              <a:buFont typeface="Wingdings 2" pitchFamily="18" charset="2"/>
              <a:buNone/>
            </a:pPr>
            <a:endParaRPr lang="en-US" sz="2400" dirty="0">
              <a:solidFill>
                <a:srgbClr val="6600FF"/>
              </a:solidFill>
            </a:endParaRPr>
          </a:p>
        </p:txBody>
      </p:sp>
      <p:pic>
        <p:nvPicPr>
          <p:cNvPr id="3174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2200" y="3124200"/>
            <a:ext cx="2476500" cy="1181100"/>
          </a:xfrm>
          <a:prstGeom prst="rect">
            <a:avLst/>
          </a:prstGeom>
          <a:noFill/>
          <a:ln w="9525">
            <a:noFill/>
            <a:miter lim="800000"/>
            <a:headEnd/>
            <a:tailEnd/>
          </a:ln>
        </p:spPr>
      </p:pic>
      <p:sp>
        <p:nvSpPr>
          <p:cNvPr id="3174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46" name="Picture 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3505200"/>
            <a:ext cx="628650" cy="342900"/>
          </a:xfrm>
          <a:prstGeom prst="rect">
            <a:avLst/>
          </a:prstGeom>
          <a:noFill/>
        </p:spPr>
      </p:pic>
      <p:sp>
        <p:nvSpPr>
          <p:cNvPr id="31748" name="Rectangle 4"/>
          <p:cNvSpPr>
            <a:spLocks noChangeArrowheads="1"/>
          </p:cNvSpPr>
          <p:nvPr/>
        </p:nvSpPr>
        <p:spPr bwMode="auto">
          <a:xfrm>
            <a:off x="274320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3174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4600" y="5105400"/>
            <a:ext cx="2486025" cy="1314450"/>
          </a:xfrm>
          <a:prstGeom prst="rect">
            <a:avLst/>
          </a:prstGeom>
          <a:noFill/>
          <a:ln w="9525">
            <a:noFill/>
            <a:miter lim="800000"/>
            <a:headEnd/>
            <a:tailEnd/>
          </a:ln>
        </p:spPr>
      </p:pic>
      <p:sp>
        <p:nvSpPr>
          <p:cNvPr id="30" name="TextBox 29"/>
          <p:cNvSpPr txBox="1"/>
          <p:nvPr/>
        </p:nvSpPr>
        <p:spPr>
          <a:xfrm>
            <a:off x="4926108" y="5410200"/>
            <a:ext cx="2209800" cy="369332"/>
          </a:xfrm>
          <a:prstGeom prst="rect">
            <a:avLst/>
          </a:prstGeom>
          <a:noFill/>
        </p:spPr>
        <p:txBody>
          <a:bodyPr wrap="square" rtlCol="0">
            <a:spAutoFit/>
          </a:bodyPr>
          <a:lstStyle/>
          <a:p>
            <a:r>
              <a:rPr lang="en-US" b="1" dirty="0">
                <a:solidFill>
                  <a:srgbClr val="C00000"/>
                </a:solidFill>
                <a:latin typeface="+mn-lt"/>
              </a:rPr>
              <a:t>No real solution</a:t>
            </a:r>
          </a:p>
        </p:txBody>
      </p:sp>
      <p:sp>
        <p:nvSpPr>
          <p:cNvPr id="32" name="Slide Number Placeholder 31"/>
          <p:cNvSpPr>
            <a:spLocks noGrp="1"/>
          </p:cNvSpPr>
          <p:nvPr>
            <p:ph type="sldNum" sz="quarter" idx="12"/>
          </p:nvPr>
        </p:nvSpPr>
        <p:spPr>
          <a:xfrm>
            <a:off x="457200" y="6324600"/>
            <a:ext cx="2133600" cy="365125"/>
          </a:xfrm>
        </p:spPr>
        <p:txBody>
          <a:bodyPr/>
          <a:lstStyle/>
          <a:p>
            <a:pPr algn="l">
              <a:defRPr/>
            </a:pPr>
            <a:fld id="{3A958E7F-F2CE-4013-8E7C-D4FF21256298}" type="slidenum">
              <a:rPr lang="en-US" smtClean="0"/>
              <a:pPr algn="l">
                <a:defRPr/>
              </a:pPr>
              <a:t>14</a:t>
            </a:fld>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9210"/>
    </mc:Choice>
    <mc:Fallback xmlns="">
      <p:transition spd="slow" advTm="29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752600"/>
            <a:ext cx="8229600" cy="4525963"/>
          </a:xfrm>
        </p:spPr>
        <p:txBody>
          <a:bodyPr/>
          <a:lstStyle/>
          <a:p>
            <a:pPr>
              <a:buNone/>
            </a:pPr>
            <a:r>
              <a:rPr lang="en-US" sz="2400" b="1" dirty="0"/>
              <a:t>SOL A.5</a:t>
            </a:r>
          </a:p>
          <a:p>
            <a:pPr>
              <a:buNone/>
            </a:pPr>
            <a:r>
              <a:rPr lang="en-US" sz="2400" b="1" dirty="0"/>
              <a:t>The student will solve multistep linear inequalities in two</a:t>
            </a:r>
          </a:p>
          <a:p>
            <a:pPr>
              <a:buNone/>
            </a:pPr>
            <a:r>
              <a:rPr lang="en-US" sz="2400" b="1" dirty="0"/>
              <a:t> variables, including</a:t>
            </a:r>
          </a:p>
          <a:p>
            <a:pPr marL="457200" indent="-457200" eaLnBrk="1" hangingPunct="1">
              <a:buClrTx/>
              <a:buFont typeface="Wingdings 2" pitchFamily="18" charset="2"/>
              <a:buAutoNum type="alphaLcParenR"/>
            </a:pPr>
            <a:r>
              <a:rPr lang="en-US" sz="2400" b="1" dirty="0">
                <a:solidFill>
                  <a:srgbClr val="6600FF"/>
                </a:solidFill>
              </a:rPr>
              <a:t>Solving multistep linear inequalities algebraically </a:t>
            </a:r>
            <a:r>
              <a:rPr lang="en-US" sz="2400" b="1" dirty="0"/>
              <a:t>and graphically;</a:t>
            </a:r>
          </a:p>
          <a:p>
            <a:pPr marL="457200" indent="-457200" eaLnBrk="1" hangingPunct="1">
              <a:buClrTx/>
              <a:buFont typeface="Wingdings 2" pitchFamily="18" charset="2"/>
              <a:buAutoNum type="alphaLcParenR"/>
            </a:pPr>
            <a:r>
              <a:rPr lang="en-US" sz="2400" b="1" dirty="0">
                <a:solidFill>
                  <a:srgbClr val="6600FF"/>
                </a:solidFill>
              </a:rPr>
              <a:t>Justifying steps used in solving inequalities</a:t>
            </a:r>
            <a:r>
              <a:rPr lang="en-US" sz="2400" b="1" dirty="0"/>
              <a:t>, using axioms of inequality and properties of order that are valid for the set of real numbers and its subsets;</a:t>
            </a:r>
          </a:p>
          <a:p>
            <a:pPr marL="457200" indent="-457200" eaLnBrk="1" hangingPunct="1">
              <a:buClrTx/>
              <a:buFont typeface="Wingdings 2" pitchFamily="18" charset="2"/>
              <a:buAutoNum type="alphaLcParenR"/>
            </a:pPr>
            <a:r>
              <a:rPr lang="en-US" sz="2400" b="1" dirty="0"/>
              <a:t>Solving real-world problems involving inequalities; and</a:t>
            </a:r>
          </a:p>
          <a:p>
            <a:pPr marL="457200" indent="-457200" eaLnBrk="1" hangingPunct="1">
              <a:buClrTx/>
              <a:buFont typeface="Wingdings 2" pitchFamily="18" charset="2"/>
              <a:buAutoNum type="alphaLcParenR"/>
            </a:pPr>
            <a:r>
              <a:rPr lang="en-US" sz="2400" b="1" dirty="0">
                <a:solidFill>
                  <a:srgbClr val="6600FF"/>
                </a:solidFill>
              </a:rPr>
              <a:t>Solving systems of inequalities</a:t>
            </a:r>
            <a:r>
              <a:rPr lang="en-US" sz="2400" b="1" dirty="0"/>
              <a:t>.</a:t>
            </a:r>
          </a:p>
          <a:p>
            <a:pPr>
              <a:buNone/>
            </a:pPr>
            <a:endParaRPr lang="en-US" sz="2400" b="1" dirty="0"/>
          </a:p>
          <a:p>
            <a:pPr>
              <a:buNone/>
            </a:pPr>
            <a:endParaRPr lang="en-US" sz="2400" b="1" dirty="0"/>
          </a:p>
          <a:p>
            <a:pPr>
              <a:buNone/>
            </a:pPr>
            <a:endParaRPr lang="en-US" sz="2400" b="1" dirty="0"/>
          </a:p>
        </p:txBody>
      </p:sp>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609600"/>
            <a:ext cx="8839200" cy="1143000"/>
          </a:xfrm>
        </p:spPr>
        <p:txBody>
          <a:bodyPr/>
          <a:lstStyle/>
          <a:p>
            <a:r>
              <a:rPr lang="en-US" sz="2800" b="1" dirty="0">
                <a:solidFill>
                  <a:srgbClr val="3E009A"/>
                </a:solidFill>
              </a:rPr>
              <a:t>Solving  Multi-Step Inequalities</a:t>
            </a:r>
            <a:br>
              <a:rPr lang="en-US" sz="2800" b="1" dirty="0">
                <a:solidFill>
                  <a:srgbClr val="3E009A"/>
                </a:solidFill>
              </a:rPr>
            </a:br>
            <a:r>
              <a:rPr lang="en-US" sz="2800" b="1" dirty="0">
                <a:solidFill>
                  <a:srgbClr val="3E009A"/>
                </a:solidFill>
              </a:rPr>
              <a:t>and Systems of Inequalities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1" name="Rectangle 5"/>
          <p:cNvSpPr>
            <a:spLocks noChangeArrowheads="1"/>
          </p:cNvSpPr>
          <p:nvPr/>
        </p:nvSpPr>
        <p:spPr bwMode="auto">
          <a:xfrm>
            <a:off x="0" y="1085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4" name="Slide Number Placeholder 13"/>
          <p:cNvSpPr>
            <a:spLocks noGrp="1"/>
          </p:cNvSpPr>
          <p:nvPr>
            <p:ph type="sldNum" sz="quarter" idx="12"/>
          </p:nvPr>
        </p:nvSpPr>
        <p:spPr>
          <a:xfrm>
            <a:off x="457200" y="6324600"/>
            <a:ext cx="2133600" cy="365125"/>
          </a:xfrm>
        </p:spPr>
        <p:txBody>
          <a:bodyPr/>
          <a:lstStyle/>
          <a:p>
            <a:pPr algn="l">
              <a:defRPr/>
            </a:pPr>
            <a:fld id="{3A958E7F-F2CE-4013-8E7C-D4FF21256298}" type="slidenum">
              <a:rPr lang="en-US" smtClean="0"/>
              <a:pPr algn="l">
                <a:defRPr/>
              </a:pPr>
              <a:t>15</a:t>
            </a:fld>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9718"/>
    </mc:Choice>
    <mc:Fallback xmlns="">
      <p:transition spd="slow" advTm="297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Suggested Practice for SOL A.5</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2" name="Content Placeholder 61"/>
          <p:cNvSpPr>
            <a:spLocks noGrp="1"/>
          </p:cNvSpPr>
          <p:nvPr>
            <p:ph idx="1"/>
          </p:nvPr>
        </p:nvSpPr>
        <p:spPr/>
        <p:txBody>
          <a:bodyPr/>
          <a:lstStyle/>
          <a:p>
            <a:pPr marL="514350" indent="-514350" eaLnBrk="1" hangingPunct="1">
              <a:buFont typeface="Wingdings 2" pitchFamily="18" charset="2"/>
              <a:buNone/>
            </a:pPr>
            <a:r>
              <a:rPr lang="en-US" sz="2000" b="1" dirty="0">
                <a:solidFill>
                  <a:srgbClr val="6600FF"/>
                </a:solidFill>
              </a:rPr>
              <a:t>Students need additional practice identifying solutions to a system of  </a:t>
            </a:r>
          </a:p>
          <a:p>
            <a:pPr marL="514350" indent="-514350" eaLnBrk="1" hangingPunct="1">
              <a:buFont typeface="Wingdings 2" pitchFamily="18" charset="2"/>
              <a:buNone/>
            </a:pPr>
            <a:r>
              <a:rPr lang="en-US" sz="2000" b="1" dirty="0">
                <a:solidFill>
                  <a:srgbClr val="6600FF"/>
                </a:solidFill>
              </a:rPr>
              <a:t>inequalities.</a:t>
            </a:r>
          </a:p>
          <a:p>
            <a:pPr marL="514350" indent="-514350" eaLnBrk="1" hangingPunct="1">
              <a:buFont typeface="Wingdings 2" pitchFamily="18" charset="2"/>
              <a:buNone/>
            </a:pPr>
            <a:r>
              <a:rPr lang="en-US" sz="2400" b="1" dirty="0"/>
              <a:t>Graph the solution to the system of inequalities:</a:t>
            </a:r>
          </a:p>
          <a:p>
            <a:pPr marL="514350" indent="-514350" eaLnBrk="1" hangingPunct="1">
              <a:buFont typeface="Wingdings 2" pitchFamily="18" charset="2"/>
              <a:buNone/>
            </a:pPr>
            <a:endParaRPr lang="en-US" sz="2400" dirty="0">
              <a:solidFill>
                <a:srgbClr val="6600FF"/>
              </a:solidFill>
            </a:endParaRPr>
          </a:p>
          <a:p>
            <a:pPr marL="514350" indent="-514350" eaLnBrk="1" hangingPunct="1">
              <a:buFont typeface="Wingdings 2" pitchFamily="18" charset="2"/>
              <a:buNone/>
            </a:pPr>
            <a:endParaRPr lang="en-US" sz="2400" dirty="0">
              <a:solidFill>
                <a:srgbClr val="6600FF"/>
              </a:solidFill>
            </a:endParaRPr>
          </a:p>
        </p:txBody>
      </p:sp>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59" name="Rectangle 3"/>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2" name="Rectangle 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266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3352800"/>
            <a:ext cx="2428875" cy="1514475"/>
          </a:xfrm>
          <a:prstGeom prst="rect">
            <a:avLst/>
          </a:prstGeom>
          <a:noFill/>
          <a:ln w="9525">
            <a:noFill/>
            <a:miter lim="800000"/>
            <a:headEnd/>
            <a:tailEnd/>
          </a:ln>
        </p:spPr>
      </p:pic>
      <p:sp>
        <p:nvSpPr>
          <p:cNvPr id="33" name="TextBox 32"/>
          <p:cNvSpPr txBox="1"/>
          <p:nvPr/>
        </p:nvSpPr>
        <p:spPr>
          <a:xfrm>
            <a:off x="381000" y="5638800"/>
            <a:ext cx="8001000" cy="923330"/>
          </a:xfrm>
          <a:prstGeom prst="rect">
            <a:avLst/>
          </a:prstGeom>
          <a:noFill/>
        </p:spPr>
        <p:txBody>
          <a:bodyPr wrap="square" rtlCol="0">
            <a:spAutoFit/>
          </a:bodyPr>
          <a:lstStyle/>
          <a:p>
            <a:r>
              <a:rPr lang="en-US" b="1" dirty="0"/>
              <a:t>a)  Name two points that are in the solution set.</a:t>
            </a:r>
          </a:p>
          <a:p>
            <a:pPr marL="342900" indent="-342900"/>
            <a:r>
              <a:rPr lang="en-US" b="1" dirty="0"/>
              <a:t>b)  Select the point(s) that are part of the solution set:</a:t>
            </a:r>
          </a:p>
          <a:p>
            <a:pPr marL="342900" indent="-342900"/>
            <a:r>
              <a:rPr lang="en-US" b="1" dirty="0"/>
              <a:t>     (-7,-2) (-6,0) (-6,1) (-4,2) (-4,4) (-3,0) (2,3) (4,4)</a:t>
            </a:r>
          </a:p>
        </p:txBody>
      </p:sp>
      <p:sp>
        <p:nvSpPr>
          <p:cNvPr id="34" name="TextBox 33"/>
          <p:cNvSpPr txBox="1"/>
          <p:nvPr/>
        </p:nvSpPr>
        <p:spPr>
          <a:xfrm>
            <a:off x="5638800" y="5638800"/>
            <a:ext cx="3505200" cy="338554"/>
          </a:xfrm>
          <a:prstGeom prst="rect">
            <a:avLst/>
          </a:prstGeom>
          <a:noFill/>
        </p:spPr>
        <p:txBody>
          <a:bodyPr wrap="square" rtlCol="0">
            <a:spAutoFit/>
          </a:bodyPr>
          <a:lstStyle/>
          <a:p>
            <a:r>
              <a:rPr lang="en-US" sz="1600" b="1" dirty="0">
                <a:solidFill>
                  <a:srgbClr val="C00000"/>
                </a:solidFill>
                <a:latin typeface="+mn-lt"/>
              </a:rPr>
              <a:t>Any point located within region A.</a:t>
            </a:r>
          </a:p>
        </p:txBody>
      </p:sp>
      <p:sp>
        <p:nvSpPr>
          <p:cNvPr id="35" name="Rectangle 34"/>
          <p:cNvSpPr/>
          <p:nvPr/>
        </p:nvSpPr>
        <p:spPr>
          <a:xfrm>
            <a:off x="3276600" y="6248400"/>
            <a:ext cx="6096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2971800"/>
            <a:ext cx="3748643" cy="2486025"/>
          </a:xfrm>
          <a:prstGeom prst="rect">
            <a:avLst/>
          </a:prstGeom>
          <a:noFill/>
          <a:ln w="9525">
            <a:noFill/>
            <a:miter lim="800000"/>
            <a:headEnd/>
            <a:tailEnd/>
          </a:ln>
        </p:spPr>
      </p:pic>
      <p:sp>
        <p:nvSpPr>
          <p:cNvPr id="40" name="TextBox 39"/>
          <p:cNvSpPr txBox="1"/>
          <p:nvPr/>
        </p:nvSpPr>
        <p:spPr>
          <a:xfrm>
            <a:off x="5257800" y="3200400"/>
            <a:ext cx="457200" cy="381000"/>
          </a:xfrm>
          <a:prstGeom prst="rect">
            <a:avLst/>
          </a:prstGeom>
          <a:noFill/>
        </p:spPr>
        <p:txBody>
          <a:bodyPr wrap="square" rtlCol="0">
            <a:spAutoFit/>
          </a:bodyPr>
          <a:lstStyle/>
          <a:p>
            <a:r>
              <a:rPr lang="en-US" b="1" dirty="0">
                <a:solidFill>
                  <a:srgbClr val="C00000"/>
                </a:solidFill>
                <a:latin typeface="+mn-lt"/>
              </a:rPr>
              <a:t>A</a:t>
            </a:r>
          </a:p>
        </p:txBody>
      </p:sp>
      <p:sp>
        <p:nvSpPr>
          <p:cNvPr id="37" name="Rectangle 36"/>
          <p:cNvSpPr/>
          <p:nvPr/>
        </p:nvSpPr>
        <p:spPr>
          <a:xfrm>
            <a:off x="2628900" y="6248400"/>
            <a:ext cx="6096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0010"/>
    </mc:Choice>
    <mc:Fallback xmlns="">
      <p:transition spd="slow" advTm="500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5"/>
                </p:tgtEl>
              </p:cMediaNode>
            </p:audio>
          </p:childTnLst>
        </p:cTn>
      </p:par>
    </p:tnLst>
    <p:bldLst>
      <p:bldP spid="34" grpId="0"/>
      <p:bldP spid="35" grpId="0" animBg="1"/>
      <p:bldP spid="40" grpId="0"/>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5" descr="http://secure.surveymonkey.com/_resources/19441154/8779ac3a-3fec-4016-9b4c-d9aac84b651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943600"/>
            <a:ext cx="838200" cy="562075"/>
          </a:xfrm>
          <a:prstGeom prst="rect">
            <a:avLst/>
          </a:prstGeom>
          <a:noFill/>
          <a:ln w="9525">
            <a:noFill/>
            <a:miter lim="800000"/>
            <a:headEnd/>
            <a:tailEnd/>
          </a:ln>
        </p:spPr>
      </p:pic>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Suggested Practice for SOL A.5</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2" name="Content Placeholder 61"/>
          <p:cNvSpPr>
            <a:spLocks noGrp="1"/>
          </p:cNvSpPr>
          <p:nvPr>
            <p:ph idx="1"/>
          </p:nvPr>
        </p:nvSpPr>
        <p:spPr/>
        <p:txBody>
          <a:bodyPr/>
          <a:lstStyle/>
          <a:p>
            <a:pPr marL="514350" indent="-514350" eaLnBrk="1" hangingPunct="1">
              <a:buFont typeface="Wingdings 2" pitchFamily="18" charset="2"/>
              <a:buNone/>
            </a:pPr>
            <a:r>
              <a:rPr lang="en-US" sz="2000" b="1" dirty="0">
                <a:solidFill>
                  <a:srgbClr val="6600FF"/>
                </a:solidFill>
              </a:rPr>
              <a:t>Students need additional practice solving multistep linear inequalities which </a:t>
            </a:r>
          </a:p>
          <a:p>
            <a:pPr marL="514350" indent="-514350" eaLnBrk="1" hangingPunct="1">
              <a:buFont typeface="Wingdings 2" pitchFamily="18" charset="2"/>
              <a:buNone/>
            </a:pPr>
            <a:r>
              <a:rPr lang="en-US" sz="2000" b="1" dirty="0">
                <a:solidFill>
                  <a:srgbClr val="6600FF"/>
                </a:solidFill>
              </a:rPr>
              <a:t>require a sign change.</a:t>
            </a:r>
          </a:p>
          <a:p>
            <a:pPr marL="514350" indent="-514350" eaLnBrk="1" hangingPunct="1">
              <a:buFont typeface="Wingdings 2" pitchFamily="18" charset="2"/>
              <a:buNone/>
            </a:pPr>
            <a:endParaRPr lang="en-US" sz="2000" b="1" dirty="0">
              <a:solidFill>
                <a:srgbClr val="6600FF"/>
              </a:solidFill>
            </a:endParaRPr>
          </a:p>
          <a:p>
            <a:pPr marL="514350" indent="-514350" eaLnBrk="1" hangingPunct="1">
              <a:buFont typeface="Wingdings 2" pitchFamily="18" charset="2"/>
              <a:buNone/>
            </a:pPr>
            <a:r>
              <a:rPr lang="en-US" sz="2400" b="1" dirty="0"/>
              <a:t>Solve and graph on a number line:</a:t>
            </a:r>
          </a:p>
          <a:p>
            <a:pPr marL="514350" indent="-514350" eaLnBrk="1" hangingPunct="1">
              <a:buFont typeface="Wingdings 2" pitchFamily="18" charset="2"/>
              <a:buNone/>
            </a:pPr>
            <a:endParaRPr lang="en-US" sz="2400" dirty="0">
              <a:solidFill>
                <a:srgbClr val="6600FF"/>
              </a:solidFill>
            </a:endParaRPr>
          </a:p>
        </p:txBody>
      </p:sp>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457" name="Picture 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5400" y="2819400"/>
            <a:ext cx="2095500" cy="342900"/>
          </a:xfrm>
          <a:prstGeom prst="rect">
            <a:avLst/>
          </a:prstGeom>
          <a:noFill/>
        </p:spPr>
      </p:pic>
      <p:sp>
        <p:nvSpPr>
          <p:cNvPr id="19459" name="Rectangle 3"/>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2" name="Rectangle 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grpSp>
        <p:nvGrpSpPr>
          <p:cNvPr id="2" name="Group 31"/>
          <p:cNvGrpSpPr/>
          <p:nvPr/>
        </p:nvGrpSpPr>
        <p:grpSpPr>
          <a:xfrm>
            <a:off x="1219200" y="3886200"/>
            <a:ext cx="6162675" cy="1304925"/>
            <a:chOff x="1219200" y="4800600"/>
            <a:chExt cx="6162675" cy="1304925"/>
          </a:xfrm>
        </p:grpSpPr>
        <p:pic>
          <p:nvPicPr>
            <p:cNvPr id="19460" name="Picture 4"/>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4800600"/>
              <a:ext cx="828675" cy="342900"/>
            </a:xfrm>
            <a:prstGeom prst="rect">
              <a:avLst/>
            </a:prstGeom>
            <a:noFill/>
          </p:spPr>
        </p:pic>
        <p:pic>
          <p:nvPicPr>
            <p:cNvPr id="19463"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19200" y="5257800"/>
              <a:ext cx="6162675" cy="847725"/>
            </a:xfrm>
            <a:prstGeom prst="rect">
              <a:avLst/>
            </a:prstGeom>
            <a:noFill/>
            <a:ln w="9525">
              <a:noFill/>
              <a:miter lim="800000"/>
              <a:headEnd/>
              <a:tailEnd/>
            </a:ln>
          </p:spPr>
        </p:pic>
      </p:grpSp>
      <p:sp>
        <p:nvSpPr>
          <p:cNvPr id="34" name="Slide Number Placeholder 33"/>
          <p:cNvSpPr>
            <a:spLocks noGrp="1"/>
          </p:cNvSpPr>
          <p:nvPr>
            <p:ph type="sldNum" sz="quarter" idx="12"/>
          </p:nvPr>
        </p:nvSpPr>
        <p:spPr>
          <a:xfrm>
            <a:off x="381000" y="6324600"/>
            <a:ext cx="2133600" cy="365125"/>
          </a:xfrm>
        </p:spPr>
        <p:txBody>
          <a:bodyPr/>
          <a:lstStyle/>
          <a:p>
            <a:pPr algn="l">
              <a:defRPr/>
            </a:pPr>
            <a:fld id="{3A958E7F-F2CE-4013-8E7C-D4FF21256298}" type="slidenum">
              <a:rPr lang="en-US" smtClean="0"/>
              <a:pPr algn="l">
                <a:defRPr/>
              </a:pPr>
              <a:t>17</a:t>
            </a:fld>
            <a:endParaRPr lang="en-US"/>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7556"/>
    </mc:Choice>
    <mc:Fallback xmlns="">
      <p:transition spd="slow" advTm="175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752600"/>
            <a:ext cx="8229600" cy="4525963"/>
          </a:xfrm>
        </p:spPr>
        <p:txBody>
          <a:bodyPr/>
          <a:lstStyle/>
          <a:p>
            <a:pPr>
              <a:buNone/>
            </a:pPr>
            <a:r>
              <a:rPr lang="en-US" sz="2400" b="1" dirty="0"/>
              <a:t>SOL A.6</a:t>
            </a:r>
          </a:p>
          <a:p>
            <a:pPr>
              <a:buNone/>
            </a:pPr>
            <a:r>
              <a:rPr lang="en-US" sz="2400" b="1" dirty="0"/>
              <a:t>The student will graph linear equations and linear inequalities</a:t>
            </a:r>
          </a:p>
          <a:p>
            <a:pPr>
              <a:buNone/>
            </a:pPr>
            <a:r>
              <a:rPr lang="en-US" sz="2400" b="1" dirty="0"/>
              <a:t> in two variables, including</a:t>
            </a:r>
          </a:p>
          <a:p>
            <a:pPr marL="457200" indent="-457200" eaLnBrk="1" hangingPunct="1">
              <a:buClrTx/>
              <a:buFont typeface="Calibri" pitchFamily="34" charset="0"/>
              <a:buAutoNum type="alphaLcParenR"/>
            </a:pPr>
            <a:r>
              <a:rPr lang="en-US" sz="2400" b="1" dirty="0"/>
              <a:t>Determining the slope of a line when given an equation of the line, the graph of the line, or two points on the line. Slope will be described as rate of change and will be positive, negative, zero, or undefined; and</a:t>
            </a:r>
          </a:p>
          <a:p>
            <a:pPr marL="457200" indent="-457200" eaLnBrk="1" hangingPunct="1">
              <a:buClrTx/>
              <a:buFont typeface="Calibri" pitchFamily="34" charset="0"/>
              <a:buAutoNum type="alphaLcParenR"/>
            </a:pPr>
            <a:r>
              <a:rPr lang="en-US" sz="2400" b="1" dirty="0">
                <a:solidFill>
                  <a:srgbClr val="6600FF"/>
                </a:solidFill>
              </a:rPr>
              <a:t>Writing the equation of a line when given </a:t>
            </a:r>
            <a:r>
              <a:rPr lang="en-US" sz="2400" b="1" dirty="0"/>
              <a:t>the graph of the line, </a:t>
            </a:r>
            <a:r>
              <a:rPr lang="en-US" sz="2400" b="1" dirty="0">
                <a:solidFill>
                  <a:srgbClr val="6600FF"/>
                </a:solidFill>
              </a:rPr>
              <a:t>two points on the line</a:t>
            </a:r>
            <a:r>
              <a:rPr lang="en-US" sz="2400" b="1" dirty="0"/>
              <a:t>, or the slope and a point on the line. </a:t>
            </a:r>
          </a:p>
          <a:p>
            <a:pPr>
              <a:buNone/>
            </a:pPr>
            <a:endParaRPr lang="en-US" sz="2400" b="1" dirty="0"/>
          </a:p>
          <a:p>
            <a:pPr>
              <a:buNone/>
            </a:pPr>
            <a:endParaRPr lang="en-US" sz="2400" b="1" dirty="0"/>
          </a:p>
          <a:p>
            <a:pPr>
              <a:buNone/>
            </a:pPr>
            <a:endParaRPr lang="en-US" sz="2400" b="1" dirty="0"/>
          </a:p>
        </p:txBody>
      </p:sp>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609600"/>
            <a:ext cx="8839200" cy="1143000"/>
          </a:xfrm>
        </p:spPr>
        <p:txBody>
          <a:bodyPr/>
          <a:lstStyle/>
          <a:p>
            <a:r>
              <a:rPr lang="en-US" sz="2800" b="1" dirty="0">
                <a:solidFill>
                  <a:srgbClr val="3E009A"/>
                </a:solidFill>
              </a:rPr>
              <a:t>Identifying or Plotting Two Points on a Given Line</a:t>
            </a:r>
            <a:br>
              <a:rPr lang="en-US" sz="2800" b="1" dirty="0">
                <a:solidFill>
                  <a:srgbClr val="3E009A"/>
                </a:solidFill>
              </a:rPr>
            </a:br>
            <a:r>
              <a:rPr lang="en-US" sz="2800" b="1" dirty="0">
                <a:solidFill>
                  <a:srgbClr val="3E009A"/>
                </a:solidFill>
              </a:rPr>
              <a:t>and Writing Equations of a Line</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1" name="Rectangle 5"/>
          <p:cNvSpPr>
            <a:spLocks noChangeArrowheads="1"/>
          </p:cNvSpPr>
          <p:nvPr/>
        </p:nvSpPr>
        <p:spPr bwMode="auto">
          <a:xfrm>
            <a:off x="0" y="1085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4" name="Slide Number Placeholder 13"/>
          <p:cNvSpPr>
            <a:spLocks noGrp="1"/>
          </p:cNvSpPr>
          <p:nvPr>
            <p:ph type="sldNum" sz="quarter" idx="12"/>
          </p:nvPr>
        </p:nvSpPr>
        <p:spPr>
          <a:xfrm>
            <a:off x="457200" y="6248400"/>
            <a:ext cx="2133600" cy="365125"/>
          </a:xfrm>
        </p:spPr>
        <p:txBody>
          <a:bodyPr/>
          <a:lstStyle/>
          <a:p>
            <a:pPr algn="l">
              <a:defRPr/>
            </a:pPr>
            <a:fld id="{3A958E7F-F2CE-4013-8E7C-D4FF21256298}" type="slidenum">
              <a:rPr lang="en-US" smtClean="0"/>
              <a:pPr algn="l">
                <a:defRPr/>
              </a:pPr>
              <a:t>18</a:t>
            </a:fld>
            <a:endParaRPr 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102"/>
    </mc:Choice>
    <mc:Fallback xmlns="">
      <p:transition spd="slow" advTm="211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Suggested Practice for SOL A.6</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2" name="Content Placeholder 61"/>
          <p:cNvSpPr>
            <a:spLocks noGrp="1"/>
          </p:cNvSpPr>
          <p:nvPr>
            <p:ph idx="1"/>
          </p:nvPr>
        </p:nvSpPr>
        <p:spPr/>
        <p:txBody>
          <a:bodyPr/>
          <a:lstStyle/>
          <a:p>
            <a:pPr>
              <a:buNone/>
            </a:pPr>
            <a:r>
              <a:rPr lang="en-US" sz="2400" b="1" dirty="0">
                <a:solidFill>
                  <a:srgbClr val="6600FF"/>
                </a:solidFill>
              </a:rPr>
              <a:t>Students need additional practice plotting two points that lie </a:t>
            </a:r>
          </a:p>
          <a:p>
            <a:pPr>
              <a:buNone/>
            </a:pPr>
            <a:r>
              <a:rPr lang="en-US" sz="2400" b="1" dirty="0">
                <a:solidFill>
                  <a:srgbClr val="6600FF"/>
                </a:solidFill>
              </a:rPr>
              <a:t>on a line.</a:t>
            </a:r>
          </a:p>
          <a:p>
            <a:pPr>
              <a:buNone/>
            </a:pPr>
            <a:r>
              <a:rPr lang="en-US" sz="2400" b="1" dirty="0"/>
              <a:t>Plot two points that lie on the line:</a:t>
            </a:r>
          </a:p>
          <a:p>
            <a:pPr>
              <a:buNone/>
            </a:pPr>
            <a:r>
              <a:rPr lang="en-US" sz="2400" b="1" dirty="0"/>
              <a:t>a)</a:t>
            </a:r>
          </a:p>
          <a:p>
            <a:pPr>
              <a:buNone/>
            </a:pPr>
            <a:endParaRPr lang="en-US" sz="2400" dirty="0"/>
          </a:p>
          <a:p>
            <a:pPr>
              <a:buNone/>
            </a:pPr>
            <a:r>
              <a:rPr lang="en-US" sz="2400" b="1" dirty="0"/>
              <a:t>b)</a:t>
            </a:r>
          </a:p>
          <a:p>
            <a:pPr marL="457200" indent="-457200">
              <a:buAutoNum type="alphaLcParenR"/>
            </a:pPr>
            <a:endParaRPr lang="en-US" sz="2400" dirty="0"/>
          </a:p>
          <a:p>
            <a:pPr marL="457200" indent="-457200">
              <a:buNone/>
            </a:pPr>
            <a:endParaRPr lang="en-US" sz="2400" dirty="0"/>
          </a:p>
          <a:p>
            <a:pPr marL="457200" indent="-457200">
              <a:buNone/>
            </a:pPr>
            <a:endParaRPr lang="en-US" sz="2400" dirty="0"/>
          </a:p>
          <a:p>
            <a:pPr marL="457200" indent="-457200">
              <a:buNone/>
            </a:pPr>
            <a:r>
              <a:rPr lang="en-US" sz="2400" dirty="0"/>
              <a:t>A related question would be to ask students to name the slope </a:t>
            </a:r>
          </a:p>
          <a:p>
            <a:pPr marL="457200" indent="-457200">
              <a:buNone/>
            </a:pPr>
            <a:r>
              <a:rPr lang="en-US" sz="2400" dirty="0"/>
              <a:t>of these two lines.</a:t>
            </a: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2575" y="2265148"/>
            <a:ext cx="3324225" cy="3209424"/>
          </a:xfrm>
          <a:prstGeom prst="rect">
            <a:avLst/>
          </a:prstGeom>
          <a:noFill/>
          <a:ln w="9525">
            <a:noFill/>
            <a:miter lim="800000"/>
            <a:headEnd/>
            <a:tailEnd/>
          </a:ln>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9" name="Rectangle 15"/>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9"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1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7729" y="3069953"/>
            <a:ext cx="1832381" cy="359047"/>
          </a:xfrm>
          <a:prstGeom prst="rect">
            <a:avLst/>
          </a:prstGeom>
          <a:noFill/>
        </p:spPr>
      </p:pic>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1"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01" name="Picture 1"/>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4500312"/>
            <a:ext cx="5108572" cy="285714"/>
          </a:xfrm>
          <a:prstGeom prst="rect">
            <a:avLst/>
          </a:prstGeom>
          <a:noFill/>
        </p:spPr>
      </p:pic>
      <p:sp>
        <p:nvSpPr>
          <p:cNvPr id="25603" name="Rectangle 3"/>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7729" y="3869860"/>
            <a:ext cx="1981200" cy="451413"/>
          </a:xfrm>
          <a:prstGeom prst="rect">
            <a:avLst/>
          </a:prstGeom>
          <a:noFill/>
          <a:ln w="9525">
            <a:noFill/>
            <a:miter lim="800000"/>
            <a:headEnd/>
            <a:tailEnd/>
          </a:ln>
          <a:effectLst/>
        </p:spPr>
      </p:pic>
      <p:pic>
        <p:nvPicPr>
          <p:cNvPr id="5"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200" y="3526156"/>
            <a:ext cx="4513421" cy="360045"/>
          </a:xfrm>
          <a:prstGeom prst="rect">
            <a:avLst/>
          </a:prstGeom>
          <a:noFill/>
          <a:ln w="9525">
            <a:noFill/>
            <a:miter lim="800000"/>
            <a:headEnd/>
            <a:tailEnd/>
          </a:ln>
        </p:spPr>
      </p:pic>
      <p:pic>
        <p:nvPicPr>
          <p:cNvPr id="12" name="Audio 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9721"/>
    </mc:Choice>
    <mc:Fallback xmlns="">
      <p:transition spd="slow" advTm="297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5" descr="http://secure.surveymonkey.com/_resources/19441154/8779ac3a-3fec-4016-9b4c-d9aac84b651f.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5943600"/>
            <a:ext cx="838200" cy="562075"/>
          </a:xfrm>
          <a:prstGeom prst="rect">
            <a:avLst/>
          </a:prstGeom>
          <a:noFill/>
          <a:ln w="9525">
            <a:noFill/>
            <a:miter lim="800000"/>
            <a:headEnd/>
            <a:tailEnd/>
          </a:ln>
        </p:spPr>
      </p:pic>
      <p:sp>
        <p:nvSpPr>
          <p:cNvPr id="13" name="Content Placeholder 12"/>
          <p:cNvSpPr>
            <a:spLocks noGrp="1"/>
          </p:cNvSpPr>
          <p:nvPr>
            <p:ph idx="1"/>
          </p:nvPr>
        </p:nvSpPr>
        <p:spPr/>
        <p:txBody>
          <a:bodyPr/>
          <a:lstStyle/>
          <a:p>
            <a:pPr>
              <a:spcBef>
                <a:spcPts val="0"/>
              </a:spcBef>
              <a:buNone/>
            </a:pPr>
            <a:r>
              <a:rPr lang="en-US" sz="2400" b="1" dirty="0"/>
              <a:t>SOL A.1</a:t>
            </a:r>
          </a:p>
          <a:p>
            <a:pPr>
              <a:spcBef>
                <a:spcPts val="0"/>
              </a:spcBef>
              <a:buNone/>
            </a:pPr>
            <a:r>
              <a:rPr lang="en-US" sz="2400" b="1" dirty="0">
                <a:solidFill>
                  <a:srgbClr val="6600FF"/>
                </a:solidFill>
              </a:rPr>
              <a:t>The student will represent verbal quantitative situations </a:t>
            </a:r>
          </a:p>
          <a:p>
            <a:pPr>
              <a:spcBef>
                <a:spcPts val="0"/>
              </a:spcBef>
              <a:buNone/>
            </a:pPr>
            <a:r>
              <a:rPr lang="en-US" sz="2400" b="1" dirty="0">
                <a:solidFill>
                  <a:srgbClr val="6600FF"/>
                </a:solidFill>
              </a:rPr>
              <a:t>algebraically and evaluate these expressions for given </a:t>
            </a:r>
          </a:p>
          <a:p>
            <a:pPr>
              <a:spcBef>
                <a:spcPts val="0"/>
              </a:spcBef>
              <a:buNone/>
            </a:pPr>
            <a:r>
              <a:rPr lang="en-US" sz="2400" b="1" dirty="0">
                <a:solidFill>
                  <a:srgbClr val="6600FF"/>
                </a:solidFill>
              </a:rPr>
              <a:t>replacement values of the variables. </a:t>
            </a:r>
            <a:r>
              <a:rPr lang="en-US" sz="1800" b="1" dirty="0">
                <a:solidFill>
                  <a:srgbClr val="6600FF"/>
                </a:solidFill>
              </a:rPr>
              <a:t>	</a:t>
            </a:r>
            <a:endParaRPr lang="en-US" sz="2400" b="1" dirty="0">
              <a:solidFill>
                <a:srgbClr val="6600FF"/>
              </a:solidFill>
              <a:latin typeface="+mj-lt"/>
            </a:endParaRPr>
          </a:p>
          <a:p>
            <a:pPr>
              <a:buNone/>
            </a:pPr>
            <a:endParaRPr lang="en-US" sz="2400" b="1" dirty="0">
              <a:solidFill>
                <a:srgbClr val="002060"/>
              </a:solidFill>
              <a:latin typeface="+mj-lt"/>
            </a:endParaRPr>
          </a:p>
        </p:txBody>
      </p:sp>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457200"/>
            <a:ext cx="8839200" cy="1143000"/>
          </a:xfrm>
        </p:spPr>
        <p:txBody>
          <a:bodyPr/>
          <a:lstStyle/>
          <a:p>
            <a:r>
              <a:rPr lang="en-US" sz="3200" b="1" dirty="0">
                <a:solidFill>
                  <a:srgbClr val="3E009A"/>
                </a:solidFill>
              </a:rPr>
              <a:t>Representing and Evaluating Cube Roots</a:t>
            </a:r>
            <a:br>
              <a:rPr lang="en-US" sz="3200" b="1" dirty="0">
                <a:solidFill>
                  <a:srgbClr val="3E009A"/>
                </a:solidFill>
              </a:rPr>
            </a:br>
            <a:r>
              <a:rPr lang="en-US" sz="3200" b="1" dirty="0">
                <a:solidFill>
                  <a:srgbClr val="3E009A"/>
                </a:solidFill>
              </a:rPr>
              <a:t>and Square Roots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1" name="Rectangle 5"/>
          <p:cNvSpPr>
            <a:spLocks noChangeArrowheads="1"/>
          </p:cNvSpPr>
          <p:nvPr/>
        </p:nvSpPr>
        <p:spPr bwMode="auto">
          <a:xfrm>
            <a:off x="0" y="1085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Slide Number Placeholder 13"/>
          <p:cNvSpPr>
            <a:spLocks noGrp="1"/>
          </p:cNvSpPr>
          <p:nvPr>
            <p:ph type="sldNum" sz="quarter" idx="12"/>
          </p:nvPr>
        </p:nvSpPr>
        <p:spPr>
          <a:xfrm>
            <a:off x="457200" y="6248400"/>
            <a:ext cx="2133600" cy="365125"/>
          </a:xfrm>
        </p:spPr>
        <p:txBody>
          <a:bodyPr/>
          <a:lstStyle/>
          <a:p>
            <a:pPr algn="l">
              <a:defRPr/>
            </a:pPr>
            <a:fld id="{3A958E7F-F2CE-4013-8E7C-D4FF21256298}" type="slidenum">
              <a:rPr lang="en-US" smtClean="0"/>
              <a:pPr algn="l">
                <a:defRPr/>
              </a:pPr>
              <a:t>2</a:t>
            </a:fld>
            <a:endParaRPr 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603"/>
    </mc:Choice>
    <mc:Fallback xmlns="">
      <p:transition spd="slow" advTm="186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Suggested Practice for SOL A.6</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2" name="Content Placeholder 61"/>
          <p:cNvSpPr>
            <a:spLocks noGrp="1"/>
          </p:cNvSpPr>
          <p:nvPr>
            <p:ph idx="1"/>
          </p:nvPr>
        </p:nvSpPr>
        <p:spPr>
          <a:xfrm>
            <a:off x="457200" y="1623218"/>
            <a:ext cx="8229600" cy="4525963"/>
          </a:xfrm>
        </p:spPr>
        <p:txBody>
          <a:bodyPr/>
          <a:lstStyle/>
          <a:p>
            <a:pPr>
              <a:buNone/>
            </a:pPr>
            <a:r>
              <a:rPr lang="en-US" sz="2400" b="1" dirty="0">
                <a:solidFill>
                  <a:srgbClr val="6600FF"/>
                </a:solidFill>
              </a:rPr>
              <a:t>Students need additional practice identifying the equation of a </a:t>
            </a:r>
          </a:p>
          <a:p>
            <a:pPr>
              <a:buNone/>
            </a:pPr>
            <a:r>
              <a:rPr lang="en-US" sz="2400" b="1" dirty="0">
                <a:solidFill>
                  <a:srgbClr val="6600FF"/>
                </a:solidFill>
              </a:rPr>
              <a:t>line given a point and the x- or y-intercept.</a:t>
            </a:r>
          </a:p>
          <a:p>
            <a:pPr>
              <a:buNone/>
            </a:pPr>
            <a:r>
              <a:rPr lang="en-US" sz="2000" b="1" dirty="0"/>
              <a:t>Write the equation of a line that:</a:t>
            </a:r>
          </a:p>
          <a:p>
            <a:pPr marL="457200" indent="-457200">
              <a:buAutoNum type="alphaLcParenR"/>
            </a:pPr>
            <a:r>
              <a:rPr lang="en-US" sz="2000" b="1" dirty="0"/>
              <a:t>Passes through the point (4,-2) and has an </a:t>
            </a:r>
            <a:r>
              <a:rPr lang="en-US" sz="2000" b="1" i="1" dirty="0"/>
              <a:t>x</a:t>
            </a:r>
            <a:r>
              <a:rPr lang="en-US" sz="2000" b="1" dirty="0"/>
              <a:t>-intercept of 3</a:t>
            </a:r>
          </a:p>
          <a:p>
            <a:pPr marL="457200" indent="-457200">
              <a:buAutoNum type="alphaLcParenR"/>
            </a:pPr>
            <a:r>
              <a:rPr lang="en-US" sz="2000" b="1" dirty="0"/>
              <a:t>Passes through the point (5,1) and has a </a:t>
            </a:r>
            <a:r>
              <a:rPr lang="en-US" sz="2000" b="1" i="1" dirty="0"/>
              <a:t>y</a:t>
            </a:r>
            <a:r>
              <a:rPr lang="en-US" sz="2000" b="1" dirty="0"/>
              <a:t>-intercept of -3</a:t>
            </a:r>
          </a:p>
          <a:p>
            <a:pPr marL="457200" indent="-457200">
              <a:buFont typeface="Arial" charset="0"/>
              <a:buAutoNum type="alphaLcParenR"/>
            </a:pPr>
            <a:r>
              <a:rPr lang="en-US" sz="2000" b="1" dirty="0"/>
              <a:t>Graph the lines represented in a and b above.</a:t>
            </a:r>
          </a:p>
          <a:p>
            <a:pPr marL="457200" indent="-457200">
              <a:buNone/>
            </a:pPr>
            <a:endParaRPr lang="en-US" sz="2000" b="1" dirty="0"/>
          </a:p>
          <a:p>
            <a:pPr marL="457200" indent="-457200">
              <a:buAutoNum type="alphaLcParenR"/>
            </a:pPr>
            <a:endParaRPr lang="en-US" sz="2400"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6247" y="3886200"/>
            <a:ext cx="2790825" cy="2694445"/>
          </a:xfrm>
          <a:prstGeom prst="rect">
            <a:avLst/>
          </a:prstGeom>
          <a:noFill/>
          <a:ln w="9525">
            <a:noFill/>
            <a:miter lim="800000"/>
            <a:headEnd/>
            <a:tailEnd/>
          </a:ln>
        </p:spPr>
      </p:pic>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73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4176651" y="3855725"/>
            <a:ext cx="333376" cy="369332"/>
          </a:xfrm>
          <a:prstGeom prst="rect">
            <a:avLst/>
          </a:prstGeom>
          <a:noFill/>
        </p:spPr>
        <p:txBody>
          <a:bodyPr wrap="square" rtlCol="0">
            <a:spAutoFit/>
          </a:bodyPr>
          <a:lstStyle/>
          <a:p>
            <a:r>
              <a:rPr lang="en-US" i="1" dirty="0">
                <a:solidFill>
                  <a:srgbClr val="00B050"/>
                </a:solidFill>
                <a:latin typeface="+mn-lt"/>
              </a:rPr>
              <a:t>a</a:t>
            </a:r>
          </a:p>
        </p:txBody>
      </p:sp>
      <p:sp>
        <p:nvSpPr>
          <p:cNvPr id="6" name="TextBox 5"/>
          <p:cNvSpPr txBox="1"/>
          <p:nvPr/>
        </p:nvSpPr>
        <p:spPr>
          <a:xfrm>
            <a:off x="3452550" y="6132025"/>
            <a:ext cx="333376" cy="369332"/>
          </a:xfrm>
          <a:prstGeom prst="rect">
            <a:avLst/>
          </a:prstGeom>
          <a:noFill/>
        </p:spPr>
        <p:txBody>
          <a:bodyPr wrap="square" rtlCol="0">
            <a:spAutoFit/>
          </a:bodyPr>
          <a:lstStyle/>
          <a:p>
            <a:r>
              <a:rPr lang="en-US" i="1" dirty="0">
                <a:solidFill>
                  <a:srgbClr val="6600FF"/>
                </a:solidFill>
                <a:latin typeface="+mn-lt"/>
              </a:rPr>
              <a:t>b</a:t>
            </a:r>
          </a:p>
        </p:txBody>
      </p:sp>
      <p:grpSp>
        <p:nvGrpSpPr>
          <p:cNvPr id="19" name="Group 18"/>
          <p:cNvGrpSpPr/>
          <p:nvPr/>
        </p:nvGrpSpPr>
        <p:grpSpPr>
          <a:xfrm>
            <a:off x="3686176" y="4045995"/>
            <a:ext cx="2257424" cy="2360408"/>
            <a:chOff x="3686176" y="4040392"/>
            <a:chExt cx="2257424" cy="2360408"/>
          </a:xfrm>
        </p:grpSpPr>
        <p:cxnSp>
          <p:nvCxnSpPr>
            <p:cNvPr id="35" name="Straight Arrow Connector 34"/>
            <p:cNvCxnSpPr/>
            <p:nvPr/>
          </p:nvCxnSpPr>
          <p:spPr>
            <a:xfrm flipH="1">
              <a:off x="3686176" y="4648200"/>
              <a:ext cx="2257424" cy="1752600"/>
            </a:xfrm>
            <a:prstGeom prst="straightConnector1">
              <a:avLst/>
            </a:prstGeom>
            <a:ln w="12700">
              <a:solidFill>
                <a:srgbClr val="6600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419600" y="4040392"/>
              <a:ext cx="1143000" cy="2208008"/>
            </a:xfrm>
            <a:prstGeom prst="straightConnector1">
              <a:avLst/>
            </a:prstGeom>
            <a:ln>
              <a:solidFill>
                <a:srgbClr val="008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6" name="Slide Number Placeholder 35"/>
          <p:cNvSpPr>
            <a:spLocks noGrp="1"/>
          </p:cNvSpPr>
          <p:nvPr>
            <p:ph type="sldNum" sz="quarter" idx="12"/>
          </p:nvPr>
        </p:nvSpPr>
        <p:spPr>
          <a:xfrm>
            <a:off x="381000" y="6324600"/>
            <a:ext cx="2133600" cy="365125"/>
          </a:xfrm>
        </p:spPr>
        <p:txBody>
          <a:bodyPr/>
          <a:lstStyle/>
          <a:p>
            <a:pPr algn="l">
              <a:defRPr/>
            </a:pPr>
            <a:fld id="{3A958E7F-F2CE-4013-8E7C-D4FF21256298}" type="slidenum">
              <a:rPr lang="en-US" smtClean="0"/>
              <a:pPr algn="l">
                <a:defRPr/>
              </a:pPr>
              <a:t>20</a:t>
            </a:fld>
            <a:endParaRPr lang="en-US"/>
          </a:p>
        </p:txBody>
      </p:sp>
      <p:pic>
        <p:nvPicPr>
          <p:cNvPr id="2" name="Picture 2" descr="C:\Users\Owner\Pictures\slide 2 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8447" y="5010150"/>
            <a:ext cx="2971800" cy="514350"/>
          </a:xfrm>
          <a:prstGeom prst="rect">
            <a:avLst/>
          </a:prstGeom>
          <a:noFill/>
          <a:ln>
            <a:solidFill>
              <a:srgbClr val="6600CC"/>
            </a:solidFill>
          </a:ln>
          <a:extLst>
            <a:ext uri="{909E8E84-426E-40DD-AFC4-6F175D3DCCD1}">
              <a14:hiddenFill xmlns:a14="http://schemas.microsoft.com/office/drawing/2010/main">
                <a:solidFill>
                  <a:srgbClr val="FFFFFF"/>
                </a:solidFill>
              </a14:hiddenFill>
            </a:ext>
          </a:extLst>
        </p:spPr>
      </p:pic>
      <p:pic>
        <p:nvPicPr>
          <p:cNvPr id="1027" name="Picture 3" descr="C:\Users\Owner\Pictures\slie 2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91100" y="4121074"/>
            <a:ext cx="2948940" cy="354330"/>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5831"/>
    </mc:Choice>
    <mc:Fallback xmlns="">
      <p:transition spd="slow" advTm="358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5" descr="http://secure.surveymonkey.com/_resources/19441154/8779ac3a-3fec-4016-9b4c-d9aac84b651f.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5943600"/>
            <a:ext cx="838200" cy="562075"/>
          </a:xfrm>
          <a:prstGeom prst="rect">
            <a:avLst/>
          </a:prstGeom>
          <a:noFill/>
          <a:ln w="9525">
            <a:noFill/>
            <a:miter lim="800000"/>
            <a:headEnd/>
            <a:tailEnd/>
          </a:ln>
        </p:spPr>
      </p:pic>
      <p:sp>
        <p:nvSpPr>
          <p:cNvPr id="13" name="Content Placeholder 12"/>
          <p:cNvSpPr>
            <a:spLocks noGrp="1"/>
          </p:cNvSpPr>
          <p:nvPr>
            <p:ph idx="1"/>
          </p:nvPr>
        </p:nvSpPr>
        <p:spPr/>
        <p:txBody>
          <a:bodyPr/>
          <a:lstStyle/>
          <a:p>
            <a:pPr>
              <a:spcBef>
                <a:spcPts val="0"/>
              </a:spcBef>
              <a:buNone/>
            </a:pPr>
            <a:r>
              <a:rPr lang="en-US" sz="2400" b="1" dirty="0"/>
              <a:t>SOL A.7</a:t>
            </a:r>
          </a:p>
          <a:p>
            <a:pPr>
              <a:spcBef>
                <a:spcPts val="0"/>
              </a:spcBef>
              <a:buNone/>
            </a:pPr>
            <a:r>
              <a:rPr lang="en-US" sz="2000" b="1" dirty="0"/>
              <a:t>The student will investigate and analyze function (linear and</a:t>
            </a:r>
          </a:p>
          <a:p>
            <a:pPr>
              <a:spcBef>
                <a:spcPts val="0"/>
              </a:spcBef>
              <a:buNone/>
            </a:pPr>
            <a:r>
              <a:rPr lang="en-US" sz="2000" b="1" dirty="0"/>
              <a:t> quadratic) families and their characteristics both algebraically </a:t>
            </a:r>
          </a:p>
          <a:p>
            <a:pPr>
              <a:spcBef>
                <a:spcPts val="0"/>
              </a:spcBef>
              <a:buNone/>
            </a:pPr>
            <a:r>
              <a:rPr lang="en-US" sz="2000" b="1" dirty="0"/>
              <a:t>and graphically, including</a:t>
            </a:r>
          </a:p>
          <a:p>
            <a:pPr marL="457200" indent="-457200">
              <a:buFont typeface="+mj-lt"/>
              <a:buAutoNum type="alphaLcParenR"/>
              <a:defRPr/>
            </a:pPr>
            <a:r>
              <a:rPr lang="en-US" sz="2000" b="1" dirty="0"/>
              <a:t>determining whether a relation is a function;</a:t>
            </a:r>
          </a:p>
          <a:p>
            <a:pPr marL="457200" indent="-457200">
              <a:buFont typeface="+mj-lt"/>
              <a:buAutoNum type="alphaLcParenR"/>
              <a:defRPr/>
            </a:pPr>
            <a:r>
              <a:rPr lang="en-US" sz="2000" b="1" dirty="0"/>
              <a:t>domain and range;</a:t>
            </a:r>
          </a:p>
          <a:p>
            <a:pPr marL="457200" indent="-457200">
              <a:buFont typeface="+mj-lt"/>
              <a:buAutoNum type="alphaLcParenR"/>
              <a:defRPr/>
            </a:pPr>
            <a:r>
              <a:rPr lang="en-US" sz="2000" b="1" dirty="0">
                <a:solidFill>
                  <a:srgbClr val="6600FF"/>
                </a:solidFill>
              </a:rPr>
              <a:t>zeros of a function;</a:t>
            </a:r>
          </a:p>
          <a:p>
            <a:pPr marL="457200" indent="-457200">
              <a:buFont typeface="+mj-lt"/>
              <a:buAutoNum type="alphaLcParenR"/>
              <a:defRPr/>
            </a:pPr>
            <a:r>
              <a:rPr lang="en-US" sz="2000" b="1" dirty="0">
                <a:cs typeface="Times New Roman" pitchFamily="18" charset="0"/>
              </a:rPr>
              <a:t>x</a:t>
            </a:r>
            <a:r>
              <a:rPr lang="en-US" sz="2000" b="1" dirty="0"/>
              <a:t>- and </a:t>
            </a:r>
            <a:r>
              <a:rPr lang="en-US" sz="2000" b="1" dirty="0">
                <a:cs typeface="Times New Roman" pitchFamily="18" charset="0"/>
              </a:rPr>
              <a:t>y</a:t>
            </a:r>
            <a:r>
              <a:rPr lang="en-US" sz="2000" b="1" dirty="0"/>
              <a:t>-intercepts;</a:t>
            </a:r>
          </a:p>
          <a:p>
            <a:pPr marL="457200" indent="-457200">
              <a:buFont typeface="+mj-lt"/>
              <a:buAutoNum type="alphaLcParenR"/>
              <a:defRPr/>
            </a:pPr>
            <a:r>
              <a:rPr lang="en-US" sz="2000" b="1" dirty="0"/>
              <a:t>finding the values of a function for elements in its domain; and</a:t>
            </a:r>
          </a:p>
          <a:p>
            <a:pPr marL="457200" indent="-457200">
              <a:buFont typeface="+mj-lt"/>
              <a:buAutoNum type="alphaLcParenR"/>
              <a:defRPr/>
            </a:pPr>
            <a:r>
              <a:rPr lang="en-US" sz="2000" b="1" dirty="0"/>
              <a:t>making connections between and among multiple representations of </a:t>
            </a:r>
          </a:p>
          <a:p>
            <a:pPr marL="457200" indent="-457200">
              <a:buNone/>
              <a:defRPr/>
            </a:pPr>
            <a:r>
              <a:rPr lang="en-US" sz="2000" b="1" dirty="0"/>
              <a:t>        functions including concrete, verbal, numeric, graphic, and algebraic.</a:t>
            </a:r>
          </a:p>
          <a:p>
            <a:pPr>
              <a:spcBef>
                <a:spcPts val="0"/>
              </a:spcBef>
              <a:buNone/>
            </a:pPr>
            <a:endParaRPr lang="en-US" sz="2400" b="1" dirty="0"/>
          </a:p>
        </p:txBody>
      </p:sp>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457200"/>
            <a:ext cx="8839200" cy="1143000"/>
          </a:xfrm>
        </p:spPr>
        <p:txBody>
          <a:bodyPr/>
          <a:lstStyle/>
          <a:p>
            <a:r>
              <a:rPr lang="en-US" sz="3200" b="1" dirty="0">
                <a:solidFill>
                  <a:srgbClr val="3E009A"/>
                </a:solidFill>
              </a:rPr>
              <a:t>Investigating and Analyzing Functions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1" name="Rectangle 5"/>
          <p:cNvSpPr>
            <a:spLocks noChangeArrowheads="1"/>
          </p:cNvSpPr>
          <p:nvPr/>
        </p:nvSpPr>
        <p:spPr bwMode="auto">
          <a:xfrm>
            <a:off x="0" y="1085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4" name="Slide Number Placeholder 13"/>
          <p:cNvSpPr>
            <a:spLocks noGrp="1"/>
          </p:cNvSpPr>
          <p:nvPr>
            <p:ph type="sldNum" sz="quarter" idx="12"/>
          </p:nvPr>
        </p:nvSpPr>
        <p:spPr>
          <a:xfrm>
            <a:off x="457200" y="6248400"/>
            <a:ext cx="2133600" cy="365125"/>
          </a:xfrm>
        </p:spPr>
        <p:txBody>
          <a:bodyPr/>
          <a:lstStyle/>
          <a:p>
            <a:pPr algn="l">
              <a:defRPr/>
            </a:pPr>
            <a:fld id="{3A958E7F-F2CE-4013-8E7C-D4FF21256298}" type="slidenum">
              <a:rPr lang="en-US" smtClean="0"/>
              <a:pPr algn="l">
                <a:defRPr/>
              </a:pPr>
              <a:t>21</a:t>
            </a:fld>
            <a:endParaRPr lang="en-US"/>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6983"/>
    </mc:Choice>
    <mc:Fallback xmlns="">
      <p:transition spd="slow" advTm="169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p:cNvPicPr>
            <a:picLocks noChangeAspect="1" noChangeArrowheads="1"/>
          </p:cNvPicPr>
          <p:nvPr/>
        </p:nvPicPr>
        <p:blipFill>
          <a:blip r:embed="rId6" cstate="print"/>
          <a:srcRect l="311"/>
          <a:stretch>
            <a:fillRect/>
          </a:stretch>
        </p:blipFill>
        <p:spPr bwMode="auto">
          <a:xfrm>
            <a:off x="4343400" y="3505200"/>
            <a:ext cx="3439700" cy="2286000"/>
          </a:xfrm>
          <a:prstGeom prst="rect">
            <a:avLst/>
          </a:prstGeom>
          <a:noFill/>
          <a:ln w="9525">
            <a:solidFill>
              <a:schemeClr val="tx1"/>
            </a:solidFill>
            <a:miter lim="800000"/>
            <a:headEnd/>
            <a:tailEnd/>
          </a:ln>
        </p:spPr>
      </p:pic>
      <p:pic>
        <p:nvPicPr>
          <p:cNvPr id="2056" name="Picture 5" descr="http://secure.surveymonkey.com/_resources/19441154/8779ac3a-3fec-4016-9b4c-d9aac84b651f.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4800" y="5943600"/>
            <a:ext cx="838200" cy="562075"/>
          </a:xfrm>
          <a:prstGeom prst="rect">
            <a:avLst/>
          </a:prstGeom>
          <a:noFill/>
          <a:ln w="9525">
            <a:noFill/>
            <a:miter lim="800000"/>
            <a:headEnd/>
            <a:tailEnd/>
          </a:ln>
        </p:spPr>
      </p:pic>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Suggested Practice for SOL A.7</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2" name="Content Placeholder 61"/>
          <p:cNvSpPr>
            <a:spLocks noGrp="1"/>
          </p:cNvSpPr>
          <p:nvPr>
            <p:ph idx="1"/>
          </p:nvPr>
        </p:nvSpPr>
        <p:spPr/>
        <p:txBody>
          <a:bodyPr/>
          <a:lstStyle/>
          <a:p>
            <a:pPr marL="514350" indent="-514350" eaLnBrk="1" hangingPunct="1">
              <a:buFont typeface="Wingdings 2" pitchFamily="18" charset="2"/>
              <a:buNone/>
            </a:pPr>
            <a:r>
              <a:rPr lang="en-US" sz="2400" b="1" dirty="0">
                <a:solidFill>
                  <a:srgbClr val="6600FF"/>
                </a:solidFill>
              </a:rPr>
              <a:t>Students need additional practice plotting points where zeros </a:t>
            </a:r>
          </a:p>
          <a:p>
            <a:pPr marL="514350" indent="-514350" eaLnBrk="1" hangingPunct="1">
              <a:buFont typeface="Wingdings 2" pitchFamily="18" charset="2"/>
              <a:buNone/>
            </a:pPr>
            <a:r>
              <a:rPr lang="en-US" sz="2400" b="1" dirty="0">
                <a:solidFill>
                  <a:srgbClr val="6600FF"/>
                </a:solidFill>
              </a:rPr>
              <a:t>of linear and quadratic functions are located.</a:t>
            </a:r>
          </a:p>
          <a:p>
            <a:pPr marL="514350" indent="-514350" eaLnBrk="1" hangingPunct="1">
              <a:buFont typeface="Wingdings 2" pitchFamily="18" charset="2"/>
              <a:buNone/>
            </a:pPr>
            <a:endParaRPr lang="en-US" sz="2000" dirty="0"/>
          </a:p>
          <a:p>
            <a:pPr marL="514350" indent="-514350" eaLnBrk="1" hangingPunct="1">
              <a:buFont typeface="Wingdings 2" pitchFamily="18" charset="2"/>
              <a:buNone/>
            </a:pPr>
            <a:r>
              <a:rPr lang="en-US" sz="2000" b="1" dirty="0"/>
              <a:t>Graph these functions on a coordinate plane and identify the zeros of the</a:t>
            </a:r>
          </a:p>
          <a:p>
            <a:pPr marL="514350" indent="-514350" eaLnBrk="1" hangingPunct="1">
              <a:buFont typeface="Wingdings 2" pitchFamily="18" charset="2"/>
              <a:buNone/>
            </a:pPr>
            <a:r>
              <a:rPr lang="en-US" sz="2000" b="1" dirty="0"/>
              <a:t>function:</a:t>
            </a:r>
          </a:p>
          <a:p>
            <a:pPr marL="514350" indent="-514350" eaLnBrk="1" hangingPunct="1">
              <a:buFont typeface="Wingdings 2" pitchFamily="18" charset="2"/>
              <a:buNone/>
            </a:pPr>
            <a:r>
              <a:rPr lang="en-US" sz="2000" b="1" dirty="0"/>
              <a:t>a)</a:t>
            </a:r>
          </a:p>
          <a:p>
            <a:pPr marL="514350" indent="-514350" eaLnBrk="1" hangingPunct="1">
              <a:buFont typeface="Wingdings 2" pitchFamily="18" charset="2"/>
              <a:buNone/>
            </a:pPr>
            <a:endParaRPr lang="en-US" sz="2000" dirty="0"/>
          </a:p>
          <a:p>
            <a:pPr marL="514350" indent="-514350" eaLnBrk="1" hangingPunct="1">
              <a:buFont typeface="Wingdings 2" pitchFamily="18" charset="2"/>
              <a:buNone/>
            </a:pPr>
            <a:r>
              <a:rPr lang="en-US" sz="2000" b="1" dirty="0"/>
              <a:t>b)</a:t>
            </a:r>
          </a:p>
          <a:p>
            <a:pPr marL="514350" indent="-514350" eaLnBrk="1" hangingPunct="1">
              <a:buFont typeface="Wingdings 2" pitchFamily="18" charset="2"/>
              <a:buNone/>
            </a:pPr>
            <a:endParaRPr lang="en-US" sz="2000" dirty="0"/>
          </a:p>
          <a:p>
            <a:pPr marL="514350" indent="-514350" eaLnBrk="1" hangingPunct="1">
              <a:buFont typeface="Wingdings 2" pitchFamily="18" charset="2"/>
              <a:buNone/>
            </a:pPr>
            <a:r>
              <a:rPr lang="en-US" sz="2000" b="1" dirty="0"/>
              <a:t>c)</a:t>
            </a:r>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39" name="Rectangle 3"/>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43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2" name="Rectangle 6"/>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434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5" name="Rectangle 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434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9"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5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5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56" name="Rectangle 2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37" name="Rectangle 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84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40" name="Rectangle 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844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43" name="Rectangle 1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52" name="Slide Number Placeholder 51"/>
          <p:cNvSpPr>
            <a:spLocks noGrp="1"/>
          </p:cNvSpPr>
          <p:nvPr>
            <p:ph type="sldNum" sz="quarter" idx="12"/>
          </p:nvPr>
        </p:nvSpPr>
        <p:spPr>
          <a:xfrm>
            <a:off x="457200" y="6324600"/>
            <a:ext cx="2133600" cy="365125"/>
          </a:xfrm>
        </p:spPr>
        <p:txBody>
          <a:bodyPr/>
          <a:lstStyle/>
          <a:p>
            <a:pPr algn="l">
              <a:defRPr/>
            </a:pPr>
            <a:fld id="{3A958E7F-F2CE-4013-8E7C-D4FF21256298}" type="slidenum">
              <a:rPr lang="en-US" smtClean="0"/>
              <a:pPr algn="l">
                <a:defRPr/>
              </a:pPr>
              <a:t>22</a:t>
            </a:fld>
            <a:endParaRPr lang="en-US" dirty="0"/>
          </a:p>
        </p:txBody>
      </p:sp>
      <p:pic>
        <p:nvPicPr>
          <p:cNvPr id="1027" name="Picture 3" descr="C:\Users\Owner\Pictures\slide 2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1981" y="3585368"/>
            <a:ext cx="1657350" cy="4206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wner\Pictures\slide 22 b.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2456" y="4175979"/>
            <a:ext cx="1957387"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wner\Pictures\slide 22 c.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6600" y="5014913"/>
            <a:ext cx="2316163" cy="433387"/>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47"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17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0" name="Rectangle 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17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3" name="Rectangle 9"/>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17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7" name="Rectangle 1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1758" name="Rectangle 14"/>
          <p:cNvSpPr>
            <a:spLocks noChangeArrowheads="1"/>
          </p:cNvSpPr>
          <p:nvPr/>
        </p:nvSpPr>
        <p:spPr bwMode="auto">
          <a:xfrm>
            <a:off x="0" y="1219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176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2" name="Rectangle 18"/>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176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5" name="Rectangle 21"/>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176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8" name="Rectangle 24"/>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4"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17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2"/>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17" name="Audio 1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pic>
        <p:nvPicPr>
          <p:cNvPr id="1026" name="Picture 2" descr="C:\Users\Owner\Desktop\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1000" y="3988780"/>
            <a:ext cx="3249168" cy="2316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Owner\Desktop\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1000" y="4798886"/>
            <a:ext cx="2956560" cy="225552"/>
          </a:xfrm>
          <a:prstGeom prst="rect">
            <a:avLst/>
          </a:prstGeom>
          <a:noFill/>
          <a:extLst>
            <a:ext uri="{909E8E84-426E-40DD-AFC4-6F175D3DCCD1}">
              <a14:hiddenFill xmlns:a14="http://schemas.microsoft.com/office/drawing/2010/main">
                <a:solidFill>
                  <a:srgbClr val="FFFFFF"/>
                </a:solidFill>
              </a14:hiddenFill>
            </a:ext>
          </a:extLst>
        </p:spPr>
      </p:pic>
      <p:grpSp>
        <p:nvGrpSpPr>
          <p:cNvPr id="117" name="Group 116"/>
          <p:cNvGrpSpPr/>
          <p:nvPr/>
        </p:nvGrpSpPr>
        <p:grpSpPr>
          <a:xfrm>
            <a:off x="4343400" y="3505200"/>
            <a:ext cx="3745992" cy="2286000"/>
            <a:chOff x="4953000" y="3581400"/>
            <a:chExt cx="3745992" cy="2286000"/>
          </a:xfrm>
        </p:grpSpPr>
        <p:pic>
          <p:nvPicPr>
            <p:cNvPr id="11" name="Picture 3"/>
            <p:cNvPicPr>
              <a:picLocks noChangeAspect="1" noChangeArrowheads="1"/>
            </p:cNvPicPr>
            <p:nvPr/>
          </p:nvPicPr>
          <p:blipFill>
            <a:blip r:embed="rId14" cstate="print"/>
            <a:srcRect b="929"/>
            <a:stretch>
              <a:fillRect/>
            </a:stretch>
          </p:blipFill>
          <p:spPr bwMode="auto">
            <a:xfrm>
              <a:off x="4953000" y="3581400"/>
              <a:ext cx="3429000" cy="2286000"/>
            </a:xfrm>
            <a:prstGeom prst="rect">
              <a:avLst/>
            </a:prstGeom>
            <a:noFill/>
            <a:ln w="9525">
              <a:solidFill>
                <a:schemeClr val="tx1"/>
              </a:solidFill>
              <a:miter lim="800000"/>
              <a:headEnd/>
              <a:tailEnd/>
            </a:ln>
          </p:spPr>
        </p:pic>
        <p:pic>
          <p:nvPicPr>
            <p:cNvPr id="98" name="Picture 4" descr="C:\Users\Owner\Pictures\slide 22 b.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8800" y="3590925"/>
              <a:ext cx="782662" cy="243820"/>
            </a:xfrm>
            <a:prstGeom prst="rect">
              <a:avLst/>
            </a:prstGeom>
            <a:solidFill>
              <a:schemeClr val="bg1"/>
            </a:solidFill>
          </p:spPr>
        </p:pic>
        <p:pic>
          <p:nvPicPr>
            <p:cNvPr id="99" name="Picture 3" descr="C:\Users\Owner\Pictures\slide 2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57800" y="4953000"/>
              <a:ext cx="829056" cy="210312"/>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5" descr="C:\Users\Owner\Pictures\slide 22 c.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72400" y="3886200"/>
              <a:ext cx="926592" cy="173126"/>
            </a:xfrm>
            <a:prstGeom prst="rect">
              <a:avLst/>
            </a:prstGeom>
            <a:noFill/>
            <a:extLst>
              <a:ext uri="{909E8E84-426E-40DD-AFC4-6F175D3DCCD1}">
                <a14:hiddenFill xmlns:a14="http://schemas.microsoft.com/office/drawing/2010/main">
                  <a:solidFill>
                    <a:srgbClr val="FFFFFF"/>
                  </a:solidFill>
                </a14:hiddenFill>
              </a:ext>
            </a:extLst>
          </p:spPr>
        </p:pic>
        <p:sp>
          <p:nvSpPr>
            <p:cNvPr id="111" name="Oval 110"/>
            <p:cNvSpPr/>
            <p:nvPr/>
          </p:nvSpPr>
          <p:spPr>
            <a:xfrm>
              <a:off x="7086600" y="4648200"/>
              <a:ext cx="152400" cy="152400"/>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467600" y="4648200"/>
              <a:ext cx="152400" cy="152400"/>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267575" y="4648200"/>
              <a:ext cx="152400" cy="152400"/>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6257925" y="4648200"/>
              <a:ext cx="152400" cy="152400"/>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4" descr="C:\Users\Owner\Desktop\3.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0525" y="5572125"/>
            <a:ext cx="4242816" cy="2255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687"/>
    </mc:Choice>
    <mc:Fallback xmlns="">
      <p:transition spd="slow" advTm="306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17"/>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5" descr="http://secure.surveymonkey.com/_resources/19441154/8779ac3a-3fec-4016-9b4c-d9aac84b651f.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5943600"/>
            <a:ext cx="838200" cy="562075"/>
          </a:xfrm>
          <a:prstGeom prst="rect">
            <a:avLst/>
          </a:prstGeom>
          <a:noFill/>
          <a:ln w="9525">
            <a:noFill/>
            <a:miter lim="800000"/>
            <a:headEnd/>
            <a:tailEnd/>
          </a:ln>
        </p:spPr>
      </p:pic>
      <p:sp>
        <p:nvSpPr>
          <p:cNvPr id="13" name="Content Placeholder 12"/>
          <p:cNvSpPr>
            <a:spLocks noGrp="1"/>
          </p:cNvSpPr>
          <p:nvPr>
            <p:ph idx="1"/>
          </p:nvPr>
        </p:nvSpPr>
        <p:spPr/>
        <p:txBody>
          <a:bodyPr/>
          <a:lstStyle/>
          <a:p>
            <a:pPr>
              <a:spcBef>
                <a:spcPts val="0"/>
              </a:spcBef>
              <a:buNone/>
            </a:pPr>
            <a:r>
              <a:rPr lang="en-US" sz="2400" b="1" dirty="0"/>
              <a:t>SOL A.8 </a:t>
            </a:r>
          </a:p>
          <a:p>
            <a:pPr>
              <a:spcBef>
                <a:spcPts val="0"/>
              </a:spcBef>
              <a:buNone/>
            </a:pPr>
            <a:r>
              <a:rPr lang="en-US" sz="2400" b="1" dirty="0"/>
              <a:t>The student, given a situation, will analyze a relation to </a:t>
            </a:r>
          </a:p>
          <a:p>
            <a:pPr>
              <a:spcBef>
                <a:spcPts val="0"/>
              </a:spcBef>
              <a:buNone/>
            </a:pPr>
            <a:r>
              <a:rPr lang="en-US" sz="2400" b="1" dirty="0">
                <a:solidFill>
                  <a:srgbClr val="6600FF"/>
                </a:solidFill>
              </a:rPr>
              <a:t>determine whether a direct or inverse variation exists</a:t>
            </a:r>
            <a:r>
              <a:rPr lang="en-US" sz="2400" b="1" dirty="0"/>
              <a:t>, and </a:t>
            </a:r>
          </a:p>
          <a:p>
            <a:pPr>
              <a:spcBef>
                <a:spcPts val="0"/>
              </a:spcBef>
              <a:buNone/>
            </a:pPr>
            <a:r>
              <a:rPr lang="en-US" sz="2400" b="1" dirty="0">
                <a:solidFill>
                  <a:srgbClr val="6600FF"/>
                </a:solidFill>
              </a:rPr>
              <a:t>represent a direct variation </a:t>
            </a:r>
            <a:r>
              <a:rPr lang="en-US" sz="2400" b="1" dirty="0"/>
              <a:t>algebraically and graphically </a:t>
            </a:r>
            <a:r>
              <a:rPr lang="en-US" sz="2400" b="1" dirty="0">
                <a:solidFill>
                  <a:srgbClr val="6600FF"/>
                </a:solidFill>
              </a:rPr>
              <a:t>and an </a:t>
            </a:r>
          </a:p>
          <a:p>
            <a:pPr>
              <a:spcBef>
                <a:spcPts val="0"/>
              </a:spcBef>
              <a:buNone/>
            </a:pPr>
            <a:r>
              <a:rPr lang="en-US" sz="2400" b="1" dirty="0">
                <a:solidFill>
                  <a:srgbClr val="6600FF"/>
                </a:solidFill>
              </a:rPr>
              <a:t>inverse variation</a:t>
            </a:r>
            <a:r>
              <a:rPr lang="en-US" sz="2400" b="1" dirty="0"/>
              <a:t> algebraically.</a:t>
            </a:r>
            <a:endParaRPr lang="en-US" sz="2400" b="1" dirty="0">
              <a:solidFill>
                <a:srgbClr val="002060"/>
              </a:solidFill>
              <a:latin typeface="+mj-lt"/>
            </a:endParaRPr>
          </a:p>
          <a:p>
            <a:pPr>
              <a:buNone/>
            </a:pPr>
            <a:endParaRPr lang="en-US" sz="2400" b="1" dirty="0">
              <a:solidFill>
                <a:srgbClr val="002060"/>
              </a:solidFill>
              <a:latin typeface="+mj-lt"/>
            </a:endParaRPr>
          </a:p>
        </p:txBody>
      </p:sp>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457200"/>
            <a:ext cx="8839200" cy="1143000"/>
          </a:xfrm>
        </p:spPr>
        <p:txBody>
          <a:bodyPr/>
          <a:lstStyle/>
          <a:p>
            <a:r>
              <a:rPr lang="en-US" sz="3200" b="1" dirty="0">
                <a:solidFill>
                  <a:srgbClr val="3E009A"/>
                </a:solidFill>
              </a:rPr>
              <a:t>Analyzing Direct and Inverse Variations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1" name="Rectangle 5"/>
          <p:cNvSpPr>
            <a:spLocks noChangeArrowheads="1"/>
          </p:cNvSpPr>
          <p:nvPr/>
        </p:nvSpPr>
        <p:spPr bwMode="auto">
          <a:xfrm>
            <a:off x="0" y="1085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4" name="Slide Number Placeholder 13"/>
          <p:cNvSpPr>
            <a:spLocks noGrp="1"/>
          </p:cNvSpPr>
          <p:nvPr>
            <p:ph type="sldNum" sz="quarter" idx="12"/>
          </p:nvPr>
        </p:nvSpPr>
        <p:spPr>
          <a:xfrm>
            <a:off x="457200" y="6248400"/>
            <a:ext cx="2133600" cy="365125"/>
          </a:xfrm>
        </p:spPr>
        <p:txBody>
          <a:bodyPr/>
          <a:lstStyle/>
          <a:p>
            <a:pPr algn="l">
              <a:defRPr/>
            </a:pPr>
            <a:fld id="{3A958E7F-F2CE-4013-8E7C-D4FF21256298}" type="slidenum">
              <a:rPr lang="en-US" smtClean="0"/>
              <a:pPr algn="l">
                <a:defRPr/>
              </a:pPr>
              <a:t>23</a:t>
            </a:fld>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104"/>
    </mc:Choice>
    <mc:Fallback xmlns="">
      <p:transition spd="slow" advTm="211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Suggested Practice for SOL A.8</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2" name="Content Placeholder 61"/>
          <p:cNvSpPr>
            <a:spLocks noGrp="1"/>
          </p:cNvSpPr>
          <p:nvPr>
            <p:ph idx="1"/>
          </p:nvPr>
        </p:nvSpPr>
        <p:spPr/>
        <p:txBody>
          <a:bodyPr/>
          <a:lstStyle/>
          <a:p>
            <a:pPr eaLnBrk="1" hangingPunct="1">
              <a:buFont typeface="Wingdings 2" pitchFamily="18" charset="2"/>
              <a:buNone/>
            </a:pPr>
            <a:r>
              <a:rPr lang="en-US" sz="2400" b="1" dirty="0">
                <a:solidFill>
                  <a:srgbClr val="6600FF"/>
                </a:solidFill>
              </a:rPr>
              <a:t>Students need additional practice selecting or plotting ordered</a:t>
            </a:r>
          </a:p>
          <a:p>
            <a:pPr eaLnBrk="1" hangingPunct="1">
              <a:buFont typeface="Wingdings 2" pitchFamily="18" charset="2"/>
              <a:buNone/>
            </a:pPr>
            <a:r>
              <a:rPr lang="en-US" sz="2400" b="1" dirty="0">
                <a:solidFill>
                  <a:srgbClr val="6600FF"/>
                </a:solidFill>
              </a:rPr>
              <a:t>pairs to make a relation that is a direct variation.</a:t>
            </a:r>
          </a:p>
          <a:p>
            <a:pPr eaLnBrk="1" hangingPunct="1">
              <a:buFont typeface="Wingdings 2" pitchFamily="18" charset="2"/>
              <a:buNone/>
            </a:pPr>
            <a:endParaRPr lang="en-US" sz="2400" dirty="0">
              <a:solidFill>
                <a:srgbClr val="6600FF"/>
              </a:solidFill>
            </a:endParaRPr>
          </a:p>
          <a:p>
            <a:pPr eaLnBrk="1" hangingPunct="1">
              <a:buFont typeface="Wingdings 2" pitchFamily="18" charset="2"/>
              <a:buNone/>
            </a:pPr>
            <a:r>
              <a:rPr lang="en-US" sz="2400" b="1" dirty="0"/>
              <a:t>Select three of these points that will create a relation that is a </a:t>
            </a:r>
          </a:p>
          <a:p>
            <a:pPr eaLnBrk="1" hangingPunct="1">
              <a:buFont typeface="Wingdings 2" pitchFamily="18" charset="2"/>
              <a:buNone/>
            </a:pPr>
            <a:r>
              <a:rPr lang="en-US" sz="2400" b="1" dirty="0"/>
              <a:t>direct  variation.</a:t>
            </a:r>
          </a:p>
          <a:p>
            <a:pPr eaLnBrk="1" hangingPunct="1">
              <a:buFont typeface="Wingdings 2" pitchFamily="18" charset="2"/>
              <a:buNone/>
            </a:pPr>
            <a:endParaRPr lang="en-US" sz="2400" dirty="0"/>
          </a:p>
          <a:p>
            <a:pPr eaLnBrk="1" hangingPunct="1">
              <a:buFont typeface="Wingdings 2" pitchFamily="18" charset="2"/>
              <a:buNone/>
            </a:pPr>
            <a:endParaRPr lang="en-US" sz="2400" dirty="0"/>
          </a:p>
          <a:p>
            <a:pPr eaLnBrk="1" hangingPunct="1">
              <a:buFont typeface="Wingdings 2" pitchFamily="18" charset="2"/>
              <a:buNone/>
            </a:pPr>
            <a:endParaRPr lang="en-US" sz="2400" dirty="0">
              <a:solidFill>
                <a:srgbClr val="6600FF"/>
              </a:solidFill>
            </a:endParaRPr>
          </a:p>
          <a:p>
            <a:pPr eaLnBrk="1" hangingPunct="1">
              <a:buFont typeface="Wingdings 2" pitchFamily="18" charset="2"/>
              <a:buNone/>
            </a:pPr>
            <a:endParaRPr lang="en-US" sz="2800" dirty="0">
              <a:solidFill>
                <a:srgbClr val="6600FF"/>
              </a:solidFill>
            </a:endParaRPr>
          </a:p>
        </p:txBody>
      </p:sp>
      <p:pic>
        <p:nvPicPr>
          <p:cNvPr id="35" name="Picture 5" descr="http://secure.surveymonkey.com/_resources/19441154/8779ac3a-3fec-4016-9b4c-d9aac84b651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943600"/>
            <a:ext cx="838200" cy="562075"/>
          </a:xfrm>
          <a:prstGeom prst="rect">
            <a:avLst/>
          </a:prstGeom>
          <a:noFill/>
          <a:ln w="9525">
            <a:noFill/>
            <a:miter lim="800000"/>
            <a:headEnd/>
            <a:tailEnd/>
          </a:ln>
        </p:spPr>
      </p:pic>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28"/>
          <p:cNvSpPr/>
          <p:nvPr/>
        </p:nvSpPr>
        <p:spPr>
          <a:xfrm>
            <a:off x="3086100" y="3886200"/>
            <a:ext cx="8382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962400" y="3886200"/>
            <a:ext cx="6858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400675" y="3886200"/>
            <a:ext cx="7620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385" name="Picture 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9800" y="3962400"/>
            <a:ext cx="4765715" cy="331428"/>
          </a:xfrm>
          <a:prstGeom prst="rect">
            <a:avLst/>
          </a:prstGeom>
          <a:noFill/>
        </p:spPr>
      </p:pic>
      <p:sp>
        <p:nvSpPr>
          <p:cNvPr id="16387" name="Rectangle 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4" name="Slide Number Placeholder 33"/>
          <p:cNvSpPr>
            <a:spLocks noGrp="1"/>
          </p:cNvSpPr>
          <p:nvPr>
            <p:ph type="sldNum" sz="quarter" idx="12"/>
          </p:nvPr>
        </p:nvSpPr>
        <p:spPr>
          <a:xfrm>
            <a:off x="457200" y="6248400"/>
            <a:ext cx="2133600" cy="365125"/>
          </a:xfrm>
        </p:spPr>
        <p:txBody>
          <a:bodyPr/>
          <a:lstStyle/>
          <a:p>
            <a:pPr algn="l">
              <a:defRPr/>
            </a:pPr>
            <a:fld id="{3A958E7F-F2CE-4013-8E7C-D4FF21256298}" type="slidenum">
              <a:rPr lang="en-US" smtClean="0"/>
              <a:pPr algn="l">
                <a:defRPr/>
              </a:pPr>
              <a:t>24</a:t>
            </a:fld>
            <a:endParaRPr lang="en-US"/>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3671"/>
    </mc:Choice>
    <mc:Fallback xmlns="">
      <p:transition spd="slow" advTm="236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
                </p:tgtEl>
              </p:cMediaNode>
            </p:audio>
          </p:childTnLst>
        </p:cTn>
      </p:par>
    </p:tnLst>
    <p:bldLst>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Suggested Practice for SOL A.8</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2" name="Content Placeholder 61"/>
          <p:cNvSpPr>
            <a:spLocks noGrp="1"/>
          </p:cNvSpPr>
          <p:nvPr>
            <p:ph idx="1"/>
          </p:nvPr>
        </p:nvSpPr>
        <p:spPr/>
        <p:txBody>
          <a:bodyPr/>
          <a:lstStyle/>
          <a:p>
            <a:pPr eaLnBrk="1" hangingPunct="1">
              <a:buFont typeface="Wingdings 2" pitchFamily="18" charset="2"/>
              <a:buNone/>
            </a:pPr>
            <a:r>
              <a:rPr lang="en-US" sz="2400" b="1" dirty="0"/>
              <a:t>Point A (-3,3) lies on a line that represents a direct variation </a:t>
            </a:r>
          </a:p>
          <a:p>
            <a:pPr eaLnBrk="1" hangingPunct="1">
              <a:buFont typeface="Wingdings 2" pitchFamily="18" charset="2"/>
              <a:buNone/>
            </a:pPr>
            <a:r>
              <a:rPr lang="en-US" sz="2400" b="1" dirty="0"/>
              <a:t>equation.  Plot three other points on that line.</a:t>
            </a:r>
          </a:p>
          <a:p>
            <a:pPr eaLnBrk="1" hangingPunct="1">
              <a:buFont typeface="Wingdings 2" pitchFamily="18" charset="2"/>
              <a:buNone/>
            </a:pPr>
            <a:endParaRPr lang="en-US" sz="2400" dirty="0"/>
          </a:p>
          <a:p>
            <a:pPr eaLnBrk="1" hangingPunct="1">
              <a:buFont typeface="Wingdings 2" pitchFamily="18" charset="2"/>
              <a:buNone/>
            </a:pPr>
            <a:endParaRPr lang="en-US" sz="2400" dirty="0"/>
          </a:p>
          <a:p>
            <a:pPr eaLnBrk="1" hangingPunct="1">
              <a:buFont typeface="Wingdings 2" pitchFamily="18" charset="2"/>
              <a:buNone/>
            </a:pPr>
            <a:endParaRPr lang="en-US" sz="2400" dirty="0">
              <a:solidFill>
                <a:srgbClr val="6600FF"/>
              </a:solidFill>
            </a:endParaRPr>
          </a:p>
          <a:p>
            <a:pPr eaLnBrk="1" hangingPunct="1">
              <a:buFont typeface="Wingdings 2" pitchFamily="18" charset="2"/>
              <a:buNone/>
            </a:pPr>
            <a:endParaRPr lang="en-US" sz="2800" dirty="0">
              <a:solidFill>
                <a:srgbClr val="6600FF"/>
              </a:solidFill>
            </a:endParaRPr>
          </a:p>
        </p:txBody>
      </p:sp>
      <p:pic>
        <p:nvPicPr>
          <p:cNvPr id="35" name="Picture 5" descr="http://secure.surveymonkey.com/_resources/19441154/8779ac3a-3fec-4016-9b4c-d9aac84b651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943600"/>
            <a:ext cx="838200" cy="562075"/>
          </a:xfrm>
          <a:prstGeom prst="rect">
            <a:avLst/>
          </a:prstGeom>
          <a:noFill/>
          <a:ln w="9525">
            <a:noFill/>
            <a:miter lim="800000"/>
            <a:headEnd/>
            <a:tailEnd/>
          </a:ln>
        </p:spPr>
      </p:pic>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6" name="Group 35"/>
          <p:cNvGrpSpPr/>
          <p:nvPr/>
        </p:nvGrpSpPr>
        <p:grpSpPr>
          <a:xfrm>
            <a:off x="1600200" y="2940364"/>
            <a:ext cx="3324225" cy="3209424"/>
            <a:chOff x="3076575" y="3495675"/>
            <a:chExt cx="3324225" cy="3209424"/>
          </a:xfrm>
        </p:grpSpPr>
        <p:grpSp>
          <p:nvGrpSpPr>
            <p:cNvPr id="33" name="Group 32"/>
            <p:cNvGrpSpPr/>
            <p:nvPr/>
          </p:nvGrpSpPr>
          <p:grpSpPr>
            <a:xfrm>
              <a:off x="3076575" y="3495675"/>
              <a:ext cx="3324225" cy="3209424"/>
              <a:chOff x="3076575" y="3495675"/>
              <a:chExt cx="3324225" cy="3209424"/>
            </a:xfrm>
          </p:grpSpPr>
          <p:pic>
            <p:nvPicPr>
              <p:cNvPr id="2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6575" y="3495675"/>
                <a:ext cx="3324225" cy="3209424"/>
              </a:xfrm>
              <a:prstGeom prst="rect">
                <a:avLst/>
              </a:prstGeom>
              <a:noFill/>
              <a:ln w="9525">
                <a:noFill/>
                <a:miter lim="800000"/>
                <a:headEnd/>
                <a:tailEnd/>
              </a:ln>
            </p:spPr>
          </p:pic>
          <p:sp>
            <p:nvSpPr>
              <p:cNvPr id="32" name="Oval 31"/>
              <p:cNvSpPr/>
              <p:nvPr/>
            </p:nvSpPr>
            <p:spPr>
              <a:xfrm>
                <a:off x="4267200" y="47244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4267200" y="4495800"/>
              <a:ext cx="152400" cy="276999"/>
            </a:xfrm>
            <a:prstGeom prst="rect">
              <a:avLst/>
            </a:prstGeom>
            <a:noFill/>
          </p:spPr>
          <p:txBody>
            <a:bodyPr wrap="square" rtlCol="0">
              <a:spAutoFit/>
            </a:bodyPr>
            <a:lstStyle/>
            <a:p>
              <a:r>
                <a:rPr lang="en-US" sz="1200" dirty="0">
                  <a:latin typeface="+mn-lt"/>
                </a:rPr>
                <a:t>A</a:t>
              </a:r>
            </a:p>
          </p:txBody>
        </p:sp>
      </p:grpSp>
      <p:cxnSp>
        <p:nvCxnSpPr>
          <p:cNvPr id="38" name="Straight Arrow Connector 37"/>
          <p:cNvCxnSpPr/>
          <p:nvPr/>
        </p:nvCxnSpPr>
        <p:spPr>
          <a:xfrm>
            <a:off x="1724025" y="3102289"/>
            <a:ext cx="2819400" cy="2819400"/>
          </a:xfrm>
          <a:prstGeom prst="straightConnector1">
            <a:avLst/>
          </a:prstGeom>
          <a:ln w="158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61443"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1825" y="4169089"/>
            <a:ext cx="3486150" cy="276225"/>
          </a:xfrm>
          <a:prstGeom prst="rect">
            <a:avLst/>
          </a:prstGeom>
          <a:noFill/>
        </p:spPr>
      </p:pic>
      <p:sp>
        <p:nvSpPr>
          <p:cNvPr id="37" name="Slide Number Placeholder 36"/>
          <p:cNvSpPr>
            <a:spLocks noGrp="1"/>
          </p:cNvSpPr>
          <p:nvPr>
            <p:ph type="sldNum" sz="quarter" idx="12"/>
          </p:nvPr>
        </p:nvSpPr>
        <p:spPr>
          <a:xfrm>
            <a:off x="457200" y="6248400"/>
            <a:ext cx="2133600" cy="365125"/>
          </a:xfrm>
        </p:spPr>
        <p:txBody>
          <a:bodyPr/>
          <a:lstStyle/>
          <a:p>
            <a:pPr algn="l">
              <a:defRPr/>
            </a:pPr>
            <a:fld id="{3A958E7F-F2CE-4013-8E7C-D4FF21256298}" type="slidenum">
              <a:rPr lang="en-US" smtClean="0"/>
              <a:pPr algn="l">
                <a:defRPr/>
              </a:pPr>
              <a:t>25</a:t>
            </a:fld>
            <a:endParaRPr lang="en-US"/>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8184"/>
    </mc:Choice>
    <mc:Fallback xmlns="">
      <p:transition spd="slow" advTm="281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Suggested Practice for SOL A.8</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2" name="Content Placeholder 61"/>
          <p:cNvSpPr>
            <a:spLocks noGrp="1"/>
          </p:cNvSpPr>
          <p:nvPr>
            <p:ph idx="1"/>
          </p:nvPr>
        </p:nvSpPr>
        <p:spPr>
          <a:xfrm>
            <a:off x="457200" y="1371600"/>
            <a:ext cx="8229600" cy="4754563"/>
          </a:xfrm>
        </p:spPr>
        <p:txBody>
          <a:bodyPr/>
          <a:lstStyle/>
          <a:p>
            <a:pPr eaLnBrk="1" hangingPunct="1">
              <a:buFont typeface="Wingdings 2" pitchFamily="18" charset="2"/>
              <a:buNone/>
            </a:pPr>
            <a:r>
              <a:rPr lang="en-US" sz="2000" b="1" dirty="0">
                <a:solidFill>
                  <a:srgbClr val="6600FF"/>
                </a:solidFill>
              </a:rPr>
              <a:t>Students need additional practice identifying an equation that represents a </a:t>
            </a:r>
          </a:p>
          <a:p>
            <a:pPr eaLnBrk="1" hangingPunct="1">
              <a:buFont typeface="Wingdings 2" pitchFamily="18" charset="2"/>
              <a:buNone/>
            </a:pPr>
            <a:r>
              <a:rPr lang="en-US" sz="2000" b="1" dirty="0">
                <a:solidFill>
                  <a:srgbClr val="6600FF"/>
                </a:solidFill>
              </a:rPr>
              <a:t>real world direct or inverse variation and identifying the type of variation.</a:t>
            </a:r>
          </a:p>
          <a:p>
            <a:pPr eaLnBrk="1" hangingPunct="1">
              <a:buFont typeface="Wingdings 2" pitchFamily="18" charset="2"/>
              <a:buNone/>
            </a:pPr>
            <a:r>
              <a:rPr lang="en-US" sz="1800" b="1" dirty="0"/>
              <a:t>This chart shows how the cost per person to rent a vacation home varies with the </a:t>
            </a:r>
          </a:p>
          <a:p>
            <a:pPr eaLnBrk="1" hangingPunct="1">
              <a:buFont typeface="Wingdings 2" pitchFamily="18" charset="2"/>
              <a:buNone/>
            </a:pPr>
            <a:r>
              <a:rPr lang="en-US" sz="1800" b="1" dirty="0"/>
              <a:t>number of people in a group.</a:t>
            </a:r>
          </a:p>
          <a:p>
            <a:pPr algn="ctr" eaLnBrk="1" hangingPunct="1">
              <a:buFont typeface="Wingdings 2" pitchFamily="18" charset="2"/>
              <a:buNone/>
            </a:pPr>
            <a:r>
              <a:rPr lang="en-US" sz="1800" b="1" dirty="0"/>
              <a:t>Cost Per Person to Rent a Vacation Home</a:t>
            </a:r>
          </a:p>
          <a:p>
            <a:pPr eaLnBrk="1" hangingPunct="1">
              <a:buFont typeface="Wingdings 2" pitchFamily="18" charset="2"/>
              <a:buNone/>
            </a:pPr>
            <a:endParaRPr lang="en-US" sz="2000" b="1" dirty="0"/>
          </a:p>
          <a:p>
            <a:pPr eaLnBrk="1" hangingPunct="1">
              <a:buFont typeface="Wingdings 2" pitchFamily="18" charset="2"/>
              <a:buNone/>
            </a:pPr>
            <a:endParaRPr lang="en-US" sz="2000" b="1" dirty="0"/>
          </a:p>
          <a:p>
            <a:pPr eaLnBrk="1" hangingPunct="1">
              <a:buFont typeface="Wingdings 2" pitchFamily="18" charset="2"/>
              <a:buNone/>
            </a:pPr>
            <a:endParaRPr lang="en-US" sz="2000" b="1" dirty="0"/>
          </a:p>
          <a:p>
            <a:pPr eaLnBrk="1" hangingPunct="1">
              <a:buFont typeface="Wingdings 2" pitchFamily="18" charset="2"/>
              <a:buNone/>
            </a:pPr>
            <a:endParaRPr lang="en-US" sz="2000" b="1" dirty="0"/>
          </a:p>
          <a:p>
            <a:pPr eaLnBrk="1" hangingPunct="1">
              <a:buFont typeface="Wingdings 2" pitchFamily="18" charset="2"/>
              <a:buNone/>
            </a:pPr>
            <a:endParaRPr lang="en-US" sz="1800" b="1" dirty="0"/>
          </a:p>
          <a:p>
            <a:pPr eaLnBrk="1" hangingPunct="1">
              <a:buFont typeface="Wingdings 2" pitchFamily="18" charset="2"/>
              <a:buNone/>
            </a:pPr>
            <a:r>
              <a:rPr lang="en-US" sz="1800" b="1" dirty="0"/>
              <a:t>Which statement is true about the relationship?</a:t>
            </a:r>
          </a:p>
          <a:p>
            <a:pPr marL="457200" indent="-457200" eaLnBrk="1" hangingPunct="1">
              <a:buFont typeface="+mj-lt"/>
              <a:buAutoNum type="alphaLcParenR"/>
            </a:pPr>
            <a:r>
              <a:rPr lang="en-US" sz="1800" b="1" dirty="0"/>
              <a:t>It is a direct variation relationship because                     .</a:t>
            </a:r>
          </a:p>
          <a:p>
            <a:pPr marL="457200" indent="-457200" eaLnBrk="1" hangingPunct="1">
              <a:buFont typeface="+mj-lt"/>
              <a:buAutoNum type="alphaLcParenR"/>
            </a:pPr>
            <a:r>
              <a:rPr lang="en-US" sz="1800" b="1" dirty="0"/>
              <a:t>It is a direct variation relationship because                    .</a:t>
            </a:r>
          </a:p>
          <a:p>
            <a:pPr marL="457200" indent="-457200" eaLnBrk="1" hangingPunct="1">
              <a:buFont typeface="+mj-lt"/>
              <a:buAutoNum type="alphaLcParenR"/>
            </a:pPr>
            <a:r>
              <a:rPr lang="en-US" sz="1800" b="1" dirty="0"/>
              <a:t>It is an inverse variation relationship because                     .</a:t>
            </a:r>
          </a:p>
          <a:p>
            <a:pPr marL="457200" indent="-457200" eaLnBrk="1" hangingPunct="1">
              <a:buFont typeface="+mj-lt"/>
              <a:buAutoNum type="alphaLcParenR"/>
            </a:pPr>
            <a:r>
              <a:rPr lang="en-US" sz="1800" b="1" dirty="0"/>
              <a:t>It is an inverse variation relationship because                  .</a:t>
            </a:r>
          </a:p>
          <a:p>
            <a:pPr eaLnBrk="1" hangingPunct="1">
              <a:buFont typeface="Wingdings 2" pitchFamily="18" charset="2"/>
              <a:buNone/>
            </a:pPr>
            <a:endParaRPr lang="en-US" sz="2400" dirty="0"/>
          </a:p>
          <a:p>
            <a:pPr eaLnBrk="1" hangingPunct="1">
              <a:buFont typeface="Wingdings 2" pitchFamily="18" charset="2"/>
              <a:buNone/>
            </a:pPr>
            <a:endParaRPr lang="en-US" sz="2400" dirty="0">
              <a:solidFill>
                <a:srgbClr val="6600FF"/>
              </a:solidFill>
            </a:endParaRPr>
          </a:p>
          <a:p>
            <a:pPr eaLnBrk="1" hangingPunct="1">
              <a:buFont typeface="Wingdings 2" pitchFamily="18" charset="2"/>
              <a:buNone/>
            </a:pPr>
            <a:r>
              <a:rPr lang="en-US" sz="2800" dirty="0">
                <a:solidFill>
                  <a:srgbClr val="6600FF"/>
                </a:solidFill>
              </a:rPr>
              <a:t> </a:t>
            </a:r>
          </a:p>
        </p:txBody>
      </p:sp>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2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337" name="Picture 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5400" y="5262282"/>
            <a:ext cx="928571" cy="257143"/>
          </a:xfrm>
          <a:prstGeom prst="rect">
            <a:avLst/>
          </a:prstGeom>
          <a:noFill/>
        </p:spPr>
      </p:pic>
      <p:sp>
        <p:nvSpPr>
          <p:cNvPr id="14339" name="Rectangle 3"/>
          <p:cNvSpPr>
            <a:spLocks noChangeArrowheads="1"/>
          </p:cNvSpPr>
          <p:nvPr/>
        </p:nvSpPr>
        <p:spPr bwMode="auto">
          <a:xfrm>
            <a:off x="274320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43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340"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27812" y="5504329"/>
            <a:ext cx="814286" cy="464286"/>
          </a:xfrm>
          <a:prstGeom prst="rect">
            <a:avLst/>
          </a:prstGeom>
          <a:noFill/>
        </p:spPr>
      </p:pic>
      <p:sp>
        <p:nvSpPr>
          <p:cNvPr id="14342" name="Rectangle 6"/>
          <p:cNvSpPr>
            <a:spLocks noChangeArrowheads="1"/>
          </p:cNvSpPr>
          <p:nvPr/>
        </p:nvSpPr>
        <p:spPr bwMode="auto">
          <a:xfrm>
            <a:off x="274320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33" name="Picture 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01236" y="5948083"/>
            <a:ext cx="928571" cy="257143"/>
          </a:xfrm>
          <a:prstGeom prst="rect">
            <a:avLst/>
          </a:prstGeom>
          <a:noFill/>
        </p:spPr>
      </p:pic>
      <p:pic>
        <p:nvPicPr>
          <p:cNvPr id="34"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0894" y="6158753"/>
            <a:ext cx="814286" cy="464286"/>
          </a:xfrm>
          <a:prstGeom prst="rect">
            <a:avLst/>
          </a:prstGeom>
          <a:noFill/>
        </p:spPr>
      </p:pic>
      <p:sp>
        <p:nvSpPr>
          <p:cNvPr id="36" name="Rectangle 35"/>
          <p:cNvSpPr/>
          <p:nvPr/>
        </p:nvSpPr>
        <p:spPr>
          <a:xfrm>
            <a:off x="466164" y="6158753"/>
            <a:ext cx="64008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Table 36"/>
          <p:cNvGraphicFramePr>
            <a:graphicFrameLocks noGrp="1"/>
          </p:cNvGraphicFramePr>
          <p:nvPr/>
        </p:nvGraphicFramePr>
        <p:xfrm>
          <a:off x="1219200" y="3124200"/>
          <a:ext cx="6781800" cy="1524000"/>
        </p:xfrm>
        <a:graphic>
          <a:graphicData uri="http://schemas.openxmlformats.org/drawingml/2006/table">
            <a:tbl>
              <a:tblPr firstRow="1" bandRow="1">
                <a:tableStyleId>{5C22544A-7EE6-4342-B048-85BDC9FD1C3A}</a:tableStyleId>
              </a:tblPr>
              <a:tblGrid>
                <a:gridCol w="3390900">
                  <a:extLst>
                    <a:ext uri="{9D8B030D-6E8A-4147-A177-3AD203B41FA5}">
                      <a16:colId xmlns:a16="http://schemas.microsoft.com/office/drawing/2014/main" val="20000"/>
                    </a:ext>
                  </a:extLst>
                </a:gridCol>
                <a:gridCol w="3390900">
                  <a:extLst>
                    <a:ext uri="{9D8B030D-6E8A-4147-A177-3AD203B41FA5}">
                      <a16:colId xmlns:a16="http://schemas.microsoft.com/office/drawing/2014/main" val="20001"/>
                    </a:ext>
                  </a:extLst>
                </a:gridCol>
              </a:tblGrid>
              <a:tr h="289560">
                <a:tc>
                  <a:txBody>
                    <a:bodyPr/>
                    <a:lstStyle/>
                    <a:p>
                      <a:pPr algn="ctr"/>
                      <a:r>
                        <a:rPr lang="en-US" sz="1400" dirty="0"/>
                        <a:t>Number</a:t>
                      </a:r>
                      <a:r>
                        <a:rPr lang="en-US" sz="1400" baseline="0" dirty="0"/>
                        <a:t> of People in Group</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Cost Per Person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9560">
                <a:tc>
                  <a:txBody>
                    <a:bodyPr/>
                    <a:lstStyle/>
                    <a:p>
                      <a:pPr algn="ctr"/>
                      <a:r>
                        <a:rPr lang="en-US" sz="1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t>530.00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9560">
                <a:tc>
                  <a:txBody>
                    <a:bodyPr/>
                    <a:lstStyle/>
                    <a:p>
                      <a:pPr algn="ctr"/>
                      <a:r>
                        <a:rPr lang="en-US" sz="1400"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t>331.25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9560">
                <a:tc>
                  <a:txBody>
                    <a:bodyPr/>
                    <a:lstStyle/>
                    <a:p>
                      <a:pPr algn="ctr"/>
                      <a:r>
                        <a:rPr lang="en-US" sz="1400" b="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t>265.00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9560">
                <a:tc>
                  <a:txBody>
                    <a:bodyPr/>
                    <a:lstStyle/>
                    <a:p>
                      <a:pPr algn="ctr"/>
                      <a:r>
                        <a:rPr lang="en-US" sz="1400" b="1"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t>132.50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2705"/>
    </mc:Choice>
    <mc:Fallback xmlns="">
      <p:transition spd="slow" advTm="32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5" descr="http://secure.surveymonkey.com/_resources/19441154/8779ac3a-3fec-4016-9b4c-d9aac84b651f.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5943600"/>
            <a:ext cx="838200" cy="562075"/>
          </a:xfrm>
          <a:prstGeom prst="rect">
            <a:avLst/>
          </a:prstGeom>
          <a:noFill/>
          <a:ln w="9525">
            <a:noFill/>
            <a:miter lim="800000"/>
            <a:headEnd/>
            <a:tailEnd/>
          </a:ln>
        </p:spPr>
      </p:pic>
      <p:sp>
        <p:nvSpPr>
          <p:cNvPr id="13" name="Content Placeholder 12"/>
          <p:cNvSpPr>
            <a:spLocks noGrp="1"/>
          </p:cNvSpPr>
          <p:nvPr>
            <p:ph idx="1"/>
          </p:nvPr>
        </p:nvSpPr>
        <p:spPr/>
        <p:txBody>
          <a:bodyPr/>
          <a:lstStyle/>
          <a:p>
            <a:pPr>
              <a:spcBef>
                <a:spcPts val="0"/>
              </a:spcBef>
              <a:buNone/>
            </a:pPr>
            <a:r>
              <a:rPr lang="en-US" sz="2400" b="1" dirty="0"/>
              <a:t>SOL A.9 </a:t>
            </a:r>
          </a:p>
          <a:p>
            <a:pPr>
              <a:spcBef>
                <a:spcPts val="0"/>
              </a:spcBef>
              <a:buNone/>
            </a:pPr>
            <a:r>
              <a:rPr lang="en-US" sz="2400" b="1" dirty="0"/>
              <a:t>The student, given a set of data, will interpret variation in </a:t>
            </a:r>
          </a:p>
          <a:p>
            <a:pPr>
              <a:spcBef>
                <a:spcPts val="0"/>
              </a:spcBef>
              <a:buNone/>
            </a:pPr>
            <a:r>
              <a:rPr lang="en-US" sz="2400" b="1" dirty="0"/>
              <a:t>real-world contexts and calculate and </a:t>
            </a:r>
            <a:r>
              <a:rPr lang="en-US" sz="2400" b="1" dirty="0">
                <a:solidFill>
                  <a:srgbClr val="6600FF"/>
                </a:solidFill>
              </a:rPr>
              <a:t>interpret</a:t>
            </a:r>
            <a:r>
              <a:rPr lang="en-US" sz="2400" b="1" dirty="0"/>
              <a:t> mean absolute</a:t>
            </a:r>
          </a:p>
          <a:p>
            <a:pPr>
              <a:spcBef>
                <a:spcPts val="0"/>
              </a:spcBef>
              <a:buNone/>
            </a:pPr>
            <a:r>
              <a:rPr lang="en-US" sz="2400" b="1" dirty="0"/>
              <a:t>deviation, </a:t>
            </a:r>
            <a:r>
              <a:rPr lang="en-US" sz="2400" b="1" dirty="0">
                <a:solidFill>
                  <a:srgbClr val="6600FF"/>
                </a:solidFill>
              </a:rPr>
              <a:t>standard deviation</a:t>
            </a:r>
            <a:r>
              <a:rPr lang="en-US" sz="2400" b="1" dirty="0"/>
              <a:t>, and </a:t>
            </a:r>
            <a:r>
              <a:rPr lang="en-US" sz="2400" b="1" dirty="0">
                <a:solidFill>
                  <a:srgbClr val="6600FF"/>
                </a:solidFill>
              </a:rPr>
              <a:t>z-scores</a:t>
            </a:r>
            <a:r>
              <a:rPr lang="en-US" sz="2400" b="1" dirty="0"/>
              <a:t>.</a:t>
            </a:r>
            <a:endParaRPr lang="en-US" sz="2400" b="1" dirty="0">
              <a:solidFill>
                <a:srgbClr val="002060"/>
              </a:solidFill>
              <a:latin typeface="+mj-lt"/>
            </a:endParaRPr>
          </a:p>
        </p:txBody>
      </p:sp>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457200"/>
            <a:ext cx="8839200" cy="1143000"/>
          </a:xfrm>
        </p:spPr>
        <p:txBody>
          <a:bodyPr/>
          <a:lstStyle/>
          <a:p>
            <a:r>
              <a:rPr lang="en-US" sz="3200" b="1" dirty="0">
                <a:solidFill>
                  <a:srgbClr val="3E009A"/>
                </a:solidFill>
              </a:rPr>
              <a:t>Interpret Standard Deviation and Z-Scores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1" name="Rectangle 5"/>
          <p:cNvSpPr>
            <a:spLocks noChangeArrowheads="1"/>
          </p:cNvSpPr>
          <p:nvPr/>
        </p:nvSpPr>
        <p:spPr bwMode="auto">
          <a:xfrm>
            <a:off x="0" y="1085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4" name="Slide Number Placeholder 13"/>
          <p:cNvSpPr>
            <a:spLocks noGrp="1"/>
          </p:cNvSpPr>
          <p:nvPr>
            <p:ph type="sldNum" sz="quarter" idx="12"/>
          </p:nvPr>
        </p:nvSpPr>
        <p:spPr>
          <a:xfrm>
            <a:off x="457200" y="6324600"/>
            <a:ext cx="2133600" cy="365125"/>
          </a:xfrm>
        </p:spPr>
        <p:txBody>
          <a:bodyPr/>
          <a:lstStyle/>
          <a:p>
            <a:pPr algn="l">
              <a:defRPr/>
            </a:pPr>
            <a:fld id="{3A958E7F-F2CE-4013-8E7C-D4FF21256298}" type="slidenum">
              <a:rPr lang="en-US" smtClean="0"/>
              <a:pPr algn="l">
                <a:defRPr/>
              </a:pPr>
              <a:t>27</a:t>
            </a:fld>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6576"/>
    </mc:Choice>
    <mc:Fallback xmlns="">
      <p:transition spd="slow" advTm="165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5" descr="http://secure.surveymonkey.com/_resources/19441154/8779ac3a-3fec-4016-9b4c-d9aac84b651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943600"/>
            <a:ext cx="838200" cy="562075"/>
          </a:xfrm>
          <a:prstGeom prst="rect">
            <a:avLst/>
          </a:prstGeom>
          <a:noFill/>
          <a:ln w="9525">
            <a:noFill/>
            <a:miter lim="800000"/>
            <a:headEnd/>
            <a:tailEnd/>
          </a:ln>
        </p:spPr>
      </p:pic>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Suggested Practice for SOL A.9</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2" name="Content Placeholder 61"/>
          <p:cNvSpPr>
            <a:spLocks noGrp="1"/>
          </p:cNvSpPr>
          <p:nvPr>
            <p:ph idx="1"/>
          </p:nvPr>
        </p:nvSpPr>
        <p:spPr>
          <a:xfrm>
            <a:off x="457200" y="1295400"/>
            <a:ext cx="8229600" cy="4830763"/>
          </a:xfrm>
        </p:spPr>
        <p:txBody>
          <a:bodyPr/>
          <a:lstStyle/>
          <a:p>
            <a:pPr eaLnBrk="1" hangingPunct="1">
              <a:buFont typeface="Wingdings 2" pitchFamily="18" charset="2"/>
              <a:buNone/>
            </a:pPr>
            <a:r>
              <a:rPr lang="en-US" sz="2000" b="1" dirty="0">
                <a:solidFill>
                  <a:srgbClr val="6600FF"/>
                </a:solidFill>
              </a:rPr>
              <a:t>Students need additional practice finding values within a given standard </a:t>
            </a:r>
          </a:p>
          <a:p>
            <a:pPr eaLnBrk="1" hangingPunct="1">
              <a:buFont typeface="Wingdings 2" pitchFamily="18" charset="2"/>
              <a:buNone/>
            </a:pPr>
            <a:r>
              <a:rPr lang="en-US" sz="2000" b="1" dirty="0">
                <a:solidFill>
                  <a:srgbClr val="6600FF"/>
                </a:solidFill>
              </a:rPr>
              <a:t>deviation of the mean. </a:t>
            </a:r>
          </a:p>
          <a:p>
            <a:pPr eaLnBrk="1" hangingPunct="1">
              <a:buFont typeface="Wingdings 2" pitchFamily="18" charset="2"/>
              <a:buNone/>
            </a:pPr>
            <a:r>
              <a:rPr lang="en-US" sz="2000" b="1" dirty="0"/>
              <a:t>A teacher gave a quiz.  The following stem-and-leaf plot shows the scores of  </a:t>
            </a:r>
          </a:p>
          <a:p>
            <a:pPr eaLnBrk="1" hangingPunct="1">
              <a:buFont typeface="Wingdings 2" pitchFamily="18" charset="2"/>
              <a:buNone/>
            </a:pPr>
            <a:r>
              <a:rPr lang="en-US" sz="2000" b="1" dirty="0"/>
              <a:t>the students in her class.</a:t>
            </a:r>
          </a:p>
          <a:p>
            <a:pPr eaLnBrk="1" hangingPunct="1">
              <a:buFont typeface="Wingdings 2" pitchFamily="18" charset="2"/>
              <a:buNone/>
            </a:pPr>
            <a:endParaRPr lang="en-US" sz="2000" dirty="0"/>
          </a:p>
          <a:p>
            <a:pPr eaLnBrk="1" hangingPunct="1">
              <a:buFont typeface="Wingdings 2" pitchFamily="18" charset="2"/>
              <a:buNone/>
            </a:pPr>
            <a:r>
              <a:rPr lang="en-US" sz="2000" dirty="0"/>
              <a:t>  </a:t>
            </a:r>
          </a:p>
          <a:p>
            <a:pPr eaLnBrk="1" hangingPunct="1">
              <a:buFont typeface="Wingdings 2" pitchFamily="18" charset="2"/>
              <a:buNone/>
            </a:pPr>
            <a:endParaRPr lang="en-US" sz="2400" dirty="0"/>
          </a:p>
          <a:p>
            <a:pPr eaLnBrk="1" hangingPunct="1">
              <a:buFont typeface="Wingdings 2" pitchFamily="18" charset="2"/>
              <a:buNone/>
            </a:pPr>
            <a:endParaRPr lang="en-US" sz="2400" dirty="0"/>
          </a:p>
          <a:p>
            <a:pPr eaLnBrk="1" hangingPunct="1">
              <a:buFont typeface="Wingdings 2" pitchFamily="18" charset="2"/>
              <a:buNone/>
            </a:pPr>
            <a:endParaRPr lang="en-US" sz="2400" dirty="0"/>
          </a:p>
          <a:p>
            <a:pPr eaLnBrk="1" hangingPunct="1">
              <a:buFont typeface="Wingdings 2" pitchFamily="18" charset="2"/>
              <a:buNone/>
            </a:pPr>
            <a:endParaRPr lang="en-US" sz="2400" dirty="0"/>
          </a:p>
          <a:p>
            <a:pPr eaLnBrk="1" hangingPunct="1">
              <a:buFont typeface="Wingdings 2" pitchFamily="18" charset="2"/>
              <a:buNone/>
            </a:pPr>
            <a:endParaRPr lang="en-US" sz="2400" dirty="0"/>
          </a:p>
          <a:p>
            <a:pPr eaLnBrk="1" hangingPunct="1">
              <a:buFont typeface="Wingdings 2" pitchFamily="18" charset="2"/>
              <a:buNone/>
            </a:pPr>
            <a:endParaRPr lang="en-US" sz="2400" dirty="0"/>
          </a:p>
        </p:txBody>
      </p:sp>
      <p:graphicFrame>
        <p:nvGraphicFramePr>
          <p:cNvPr id="26" name="Table 25"/>
          <p:cNvGraphicFramePr>
            <a:graphicFrameLocks noGrp="1"/>
          </p:cNvGraphicFramePr>
          <p:nvPr/>
        </p:nvGraphicFramePr>
        <p:xfrm>
          <a:off x="533400" y="3394659"/>
          <a:ext cx="1905000" cy="2975661"/>
        </p:xfrm>
        <a:graphic>
          <a:graphicData uri="http://schemas.openxmlformats.org/drawingml/2006/table">
            <a:tbl>
              <a:tblPr firstRow="1" bandRow="1">
                <a:tableStyleId>{5C22544A-7EE6-4342-B048-85BDC9FD1C3A}</a:tableStyleId>
              </a:tblPr>
              <a:tblGrid>
                <a:gridCol w="9525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tblGrid>
              <a:tr h="331416">
                <a:tc>
                  <a:txBody>
                    <a:bodyPr/>
                    <a:lstStyle/>
                    <a:p>
                      <a:r>
                        <a:rPr lang="en-US" dirty="0"/>
                        <a:t>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LEAF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2843">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2843">
                <a:tc>
                  <a:txBody>
                    <a:bodyPr/>
                    <a:lstStyle/>
                    <a:p>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2843">
                <a:tc>
                  <a:txBody>
                    <a:bodyPr/>
                    <a:lstStyle/>
                    <a:p>
                      <a:r>
                        <a:rPr lang="en-US"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0 0 0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2843">
                <a:tc>
                  <a:txBody>
                    <a:bodyPr/>
                    <a:lstStyle/>
                    <a:p>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0 0 0 0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2843">
                <a:tc>
                  <a:txBody>
                    <a:bodyPr/>
                    <a:lstStyle/>
                    <a:p>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0 0 0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2843">
                <a:tc>
                  <a:txBody>
                    <a:bodyPr/>
                    <a:lstStyle/>
                    <a:p>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0 0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2843">
                <a:tc>
                  <a:txBody>
                    <a:bodyPr/>
                    <a:lstStyle/>
                    <a:p>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7" name="TextBox 26"/>
          <p:cNvSpPr txBox="1"/>
          <p:nvPr/>
        </p:nvSpPr>
        <p:spPr>
          <a:xfrm>
            <a:off x="2743200" y="3429000"/>
            <a:ext cx="6172200" cy="1754326"/>
          </a:xfrm>
          <a:prstGeom prst="rect">
            <a:avLst/>
          </a:prstGeom>
          <a:noFill/>
        </p:spPr>
        <p:txBody>
          <a:bodyPr wrap="square" rtlCol="0">
            <a:spAutoFit/>
          </a:bodyPr>
          <a:lstStyle/>
          <a:p>
            <a:pPr eaLnBrk="1" hangingPunct="1">
              <a:buFont typeface="Wingdings 2" pitchFamily="18" charset="2"/>
              <a:buNone/>
            </a:pPr>
            <a:r>
              <a:rPr lang="en-US" b="1" dirty="0"/>
              <a:t>The mean score of this data set is 70 and the standard deviation (rounded to the nearest tenth) is 15.8. </a:t>
            </a:r>
          </a:p>
          <a:p>
            <a:pPr eaLnBrk="1" hangingPunct="1">
              <a:buFont typeface="Wingdings 2" pitchFamily="18" charset="2"/>
              <a:buNone/>
            </a:pPr>
            <a:endParaRPr lang="en-US" b="1" dirty="0"/>
          </a:p>
          <a:p>
            <a:pPr eaLnBrk="1" hangingPunct="1">
              <a:buFont typeface="Wingdings 2" pitchFamily="18" charset="2"/>
              <a:buNone/>
            </a:pPr>
            <a:r>
              <a:rPr lang="en-US" b="1" dirty="0"/>
              <a:t>Which scores are within one standard deviation of the mean?</a:t>
            </a:r>
          </a:p>
          <a:p>
            <a:endParaRPr lang="en-US" dirty="0"/>
          </a:p>
        </p:txBody>
      </p:sp>
      <p:sp>
        <p:nvSpPr>
          <p:cNvPr id="28" name="TextBox 27"/>
          <p:cNvSpPr txBox="1"/>
          <p:nvPr/>
        </p:nvSpPr>
        <p:spPr>
          <a:xfrm>
            <a:off x="2667000" y="5257800"/>
            <a:ext cx="5638800" cy="646331"/>
          </a:xfrm>
          <a:prstGeom prst="rect">
            <a:avLst/>
          </a:prstGeom>
          <a:noFill/>
        </p:spPr>
        <p:txBody>
          <a:bodyPr wrap="square" rtlCol="0">
            <a:spAutoFit/>
          </a:bodyPr>
          <a:lstStyle/>
          <a:p>
            <a:r>
              <a:rPr lang="en-US" dirty="0">
                <a:solidFill>
                  <a:srgbClr val="C00000"/>
                </a:solidFill>
              </a:rPr>
              <a:t>Any student who scored  a 60, 70 or 80 scored within one standard deviation of the mean.</a:t>
            </a:r>
          </a:p>
        </p:txBody>
      </p:sp>
      <p:sp>
        <p:nvSpPr>
          <p:cNvPr id="29" name="Rectangle 28"/>
          <p:cNvSpPr/>
          <p:nvPr/>
        </p:nvSpPr>
        <p:spPr>
          <a:xfrm>
            <a:off x="457200" y="4495800"/>
            <a:ext cx="2133600" cy="1143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57200" y="6426198"/>
            <a:ext cx="2514600" cy="369332"/>
          </a:xfrm>
          <a:prstGeom prst="rect">
            <a:avLst/>
          </a:prstGeom>
          <a:noFill/>
        </p:spPr>
        <p:txBody>
          <a:bodyPr wrap="square" rtlCol="0">
            <a:spAutoFit/>
          </a:bodyPr>
          <a:lstStyle/>
          <a:p>
            <a:r>
              <a:rPr lang="en-US" dirty="0"/>
              <a:t>Key:  6|0 equals 60</a:t>
            </a:r>
          </a:p>
        </p:txBody>
      </p:sp>
      <p:sp>
        <p:nvSpPr>
          <p:cNvPr id="31" name="TextBox 30"/>
          <p:cNvSpPr txBox="1"/>
          <p:nvPr/>
        </p:nvSpPr>
        <p:spPr>
          <a:xfrm>
            <a:off x="685800" y="3048000"/>
            <a:ext cx="1600200" cy="369332"/>
          </a:xfrm>
          <a:prstGeom prst="rect">
            <a:avLst/>
          </a:prstGeom>
          <a:noFill/>
        </p:spPr>
        <p:txBody>
          <a:bodyPr wrap="square" rtlCol="0">
            <a:spAutoFit/>
          </a:bodyPr>
          <a:lstStyle/>
          <a:p>
            <a:r>
              <a:rPr lang="en-US" dirty="0"/>
              <a:t>Quiz Scores</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7514"/>
    </mc:Choice>
    <mc:Fallback xmlns="">
      <p:transition spd="slow" advTm="175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bldLst>
      <p:bldP spid="28" grpId="0"/>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5" descr="http://secure.surveymonkey.com/_resources/19441154/8779ac3a-3fec-4016-9b4c-d9aac84b651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943600"/>
            <a:ext cx="838200" cy="562075"/>
          </a:xfrm>
          <a:prstGeom prst="rect">
            <a:avLst/>
          </a:prstGeom>
          <a:noFill/>
          <a:ln w="9525">
            <a:noFill/>
            <a:miter lim="800000"/>
            <a:headEnd/>
            <a:tailEnd/>
          </a:ln>
        </p:spPr>
      </p:pic>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Suggested Practice for SOL A.9</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2" name="Content Placeholder 61"/>
          <p:cNvSpPr>
            <a:spLocks noGrp="1"/>
          </p:cNvSpPr>
          <p:nvPr>
            <p:ph idx="1"/>
          </p:nvPr>
        </p:nvSpPr>
        <p:spPr/>
        <p:txBody>
          <a:bodyPr/>
          <a:lstStyle/>
          <a:p>
            <a:pPr eaLnBrk="1" hangingPunct="1">
              <a:buFont typeface="Wingdings 2" pitchFamily="18" charset="2"/>
              <a:buNone/>
            </a:pPr>
            <a:r>
              <a:rPr lang="en-US" sz="2400" b="1" dirty="0">
                <a:solidFill>
                  <a:srgbClr val="6600FF"/>
                </a:solidFill>
              </a:rPr>
              <a:t>Students need additional practice identifying an interval in </a:t>
            </a:r>
          </a:p>
          <a:p>
            <a:pPr eaLnBrk="1" hangingPunct="1">
              <a:buFont typeface="Wingdings 2" pitchFamily="18" charset="2"/>
              <a:buNone/>
            </a:pPr>
            <a:r>
              <a:rPr lang="en-US" sz="2400" b="1" dirty="0">
                <a:solidFill>
                  <a:srgbClr val="6600FF"/>
                </a:solidFill>
              </a:rPr>
              <a:t>which an element lies.</a:t>
            </a:r>
          </a:p>
          <a:p>
            <a:pPr eaLnBrk="1" hangingPunct="1">
              <a:buFont typeface="Wingdings 2" pitchFamily="18" charset="2"/>
              <a:buNone/>
            </a:pPr>
            <a:endParaRPr lang="en-US" sz="2400" b="1" dirty="0">
              <a:solidFill>
                <a:srgbClr val="6600FF"/>
              </a:solidFill>
            </a:endParaRPr>
          </a:p>
          <a:p>
            <a:pPr eaLnBrk="1" hangingPunct="1">
              <a:buFont typeface="Wingdings 2" pitchFamily="18" charset="2"/>
              <a:buNone/>
            </a:pPr>
            <a:r>
              <a:rPr lang="en-US" sz="2400" b="1" dirty="0"/>
              <a:t>A data set has a mean of 16.5 and a standard deviation of 3. </a:t>
            </a:r>
          </a:p>
          <a:p>
            <a:pPr eaLnBrk="1" hangingPunct="1">
              <a:buFont typeface="Wingdings 2" pitchFamily="18" charset="2"/>
              <a:buNone/>
            </a:pPr>
            <a:r>
              <a:rPr lang="en-US" sz="2400" b="1" dirty="0"/>
              <a:t>The element </a:t>
            </a:r>
            <a:r>
              <a:rPr lang="en-US" sz="2400" b="1" i="1" dirty="0">
                <a:latin typeface="Times New Roman" pitchFamily="18" charset="0"/>
                <a:cs typeface="Times New Roman" pitchFamily="18" charset="0"/>
              </a:rPr>
              <a:t>x</a:t>
            </a:r>
            <a:r>
              <a:rPr lang="en-US" sz="2400" b="1" i="1" dirty="0"/>
              <a:t> </a:t>
            </a:r>
            <a:r>
              <a:rPr lang="en-US" sz="2400" b="1" dirty="0"/>
              <a:t>has a z-score of 1.5.  In which interval does the </a:t>
            </a:r>
          </a:p>
          <a:p>
            <a:pPr eaLnBrk="1" hangingPunct="1">
              <a:buFont typeface="Wingdings 2" pitchFamily="18" charset="2"/>
              <a:buNone/>
            </a:pPr>
            <a:r>
              <a:rPr lang="en-US" sz="2400" b="1" dirty="0"/>
              <a:t>element lie?</a:t>
            </a:r>
          </a:p>
          <a:p>
            <a:pPr eaLnBrk="1" hangingPunct="1">
              <a:buFont typeface="Wingdings 2" pitchFamily="18" charset="2"/>
              <a:buNone/>
            </a:pPr>
            <a:r>
              <a:rPr lang="en-US" sz="2400" dirty="0"/>
              <a:t>				</a:t>
            </a:r>
            <a:r>
              <a:rPr lang="en-US" sz="2400" b="1" dirty="0"/>
              <a:t>10.5 ≤ </a:t>
            </a:r>
            <a:r>
              <a:rPr lang="en-US" sz="2400" b="1" i="1" dirty="0">
                <a:latin typeface="Times New Roman" pitchFamily="18" charset="0"/>
                <a:cs typeface="Times New Roman" pitchFamily="18" charset="0"/>
              </a:rPr>
              <a:t>x</a:t>
            </a:r>
            <a:r>
              <a:rPr lang="en-US" sz="2400" b="1" dirty="0"/>
              <a:t> &lt; 13.5</a:t>
            </a:r>
          </a:p>
          <a:p>
            <a:pPr eaLnBrk="1" hangingPunct="1">
              <a:buFont typeface="Wingdings 2" pitchFamily="18" charset="2"/>
              <a:buNone/>
            </a:pPr>
            <a:r>
              <a:rPr lang="en-US" sz="2400" b="1" dirty="0"/>
              <a:t>				13.5 ≤ </a:t>
            </a:r>
            <a:r>
              <a:rPr lang="en-US" sz="2400" b="1" i="1" dirty="0">
                <a:latin typeface="Times New Roman" pitchFamily="18" charset="0"/>
                <a:cs typeface="Times New Roman" pitchFamily="18" charset="0"/>
              </a:rPr>
              <a:t>x</a:t>
            </a:r>
            <a:r>
              <a:rPr lang="en-US" sz="2400" b="1" dirty="0"/>
              <a:t> &lt; 16.5</a:t>
            </a:r>
          </a:p>
          <a:p>
            <a:pPr eaLnBrk="1" hangingPunct="1">
              <a:buFont typeface="Wingdings 2" pitchFamily="18" charset="2"/>
              <a:buNone/>
            </a:pPr>
            <a:r>
              <a:rPr lang="en-US" sz="2400" b="1" dirty="0"/>
              <a:t>				16.5 ≤ </a:t>
            </a:r>
            <a:r>
              <a:rPr lang="en-US" sz="2400" b="1" i="1" dirty="0">
                <a:latin typeface="Times New Roman" pitchFamily="18" charset="0"/>
                <a:cs typeface="Times New Roman" pitchFamily="18" charset="0"/>
              </a:rPr>
              <a:t>x</a:t>
            </a:r>
            <a:r>
              <a:rPr lang="en-US" sz="2400" b="1" dirty="0"/>
              <a:t> &lt; 19.5</a:t>
            </a:r>
          </a:p>
          <a:p>
            <a:pPr eaLnBrk="1" hangingPunct="1">
              <a:buFont typeface="Wingdings 2" pitchFamily="18" charset="2"/>
              <a:buNone/>
            </a:pPr>
            <a:r>
              <a:rPr lang="en-US" sz="2400" b="1" dirty="0"/>
              <a:t>				19.5 ≤ </a:t>
            </a:r>
            <a:r>
              <a:rPr lang="en-US" sz="2400" b="1" i="1" dirty="0">
                <a:latin typeface="Times New Roman" pitchFamily="18" charset="0"/>
                <a:cs typeface="Times New Roman" pitchFamily="18" charset="0"/>
              </a:rPr>
              <a:t>x</a:t>
            </a:r>
            <a:r>
              <a:rPr lang="en-US" sz="2400" b="1" dirty="0"/>
              <a:t> &lt; 22.5</a:t>
            </a:r>
          </a:p>
          <a:p>
            <a:pPr eaLnBrk="1" hangingPunct="1">
              <a:buFont typeface="Wingdings 2" pitchFamily="18" charset="2"/>
              <a:buNone/>
            </a:pPr>
            <a:r>
              <a:rPr lang="en-US" sz="2400" b="1" dirty="0"/>
              <a:t>				22.5≤  </a:t>
            </a:r>
            <a:r>
              <a:rPr lang="en-US" sz="2400" b="1" i="1" dirty="0">
                <a:latin typeface="Times New Roman" pitchFamily="18" charset="0"/>
                <a:cs typeface="Times New Roman" pitchFamily="18" charset="0"/>
              </a:rPr>
              <a:t>x</a:t>
            </a:r>
            <a:r>
              <a:rPr lang="en-US" sz="2400" b="1" i="1" dirty="0"/>
              <a:t> </a:t>
            </a:r>
            <a:r>
              <a:rPr lang="en-US" sz="2400" b="1" dirty="0"/>
              <a:t>&lt; 25.5</a:t>
            </a:r>
          </a:p>
          <a:p>
            <a:pPr eaLnBrk="1" hangingPunct="1">
              <a:buFont typeface="Wingdings 2" pitchFamily="18" charset="2"/>
              <a:buNone/>
            </a:pPr>
            <a:endParaRPr lang="en-US" sz="2400" dirty="0"/>
          </a:p>
        </p:txBody>
      </p:sp>
      <p:sp>
        <p:nvSpPr>
          <p:cNvPr id="25" name="Rectangle 24"/>
          <p:cNvSpPr/>
          <p:nvPr/>
        </p:nvSpPr>
        <p:spPr>
          <a:xfrm>
            <a:off x="3276600" y="5595258"/>
            <a:ext cx="19050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26"/>
          <p:cNvSpPr>
            <a:spLocks noGrp="1"/>
          </p:cNvSpPr>
          <p:nvPr>
            <p:ph type="sldNum" sz="quarter" idx="12"/>
          </p:nvPr>
        </p:nvSpPr>
        <p:spPr>
          <a:xfrm>
            <a:off x="457200" y="6324600"/>
            <a:ext cx="2133600" cy="365125"/>
          </a:xfrm>
        </p:spPr>
        <p:txBody>
          <a:bodyPr/>
          <a:lstStyle/>
          <a:p>
            <a:pPr algn="l">
              <a:defRPr/>
            </a:pPr>
            <a:fld id="{3A958E7F-F2CE-4013-8E7C-D4FF21256298}" type="slidenum">
              <a:rPr lang="en-US" smtClean="0"/>
              <a:pPr algn="l">
                <a:defRPr/>
              </a:pPr>
              <a:t>29</a:t>
            </a:fld>
            <a:endParaRPr lang="en-US" dirty="0"/>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1638"/>
    </mc:Choice>
    <mc:Fallback xmlns="">
      <p:transition spd="slow" advTm="216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5" descr="http://secure.surveymonkey.com/_resources/19441154/8779ac3a-3fec-4016-9b4c-d9aac84b651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943600"/>
            <a:ext cx="838200" cy="562075"/>
          </a:xfrm>
          <a:prstGeom prst="rect">
            <a:avLst/>
          </a:prstGeom>
          <a:noFill/>
          <a:ln w="9525">
            <a:noFill/>
            <a:miter lim="800000"/>
            <a:headEnd/>
            <a:tailEnd/>
          </a:ln>
        </p:spPr>
      </p:pic>
      <p:sp>
        <p:nvSpPr>
          <p:cNvPr id="13" name="Content Placeholder 12"/>
          <p:cNvSpPr>
            <a:spLocks noGrp="1"/>
          </p:cNvSpPr>
          <p:nvPr>
            <p:ph idx="1"/>
          </p:nvPr>
        </p:nvSpPr>
        <p:spPr/>
        <p:txBody>
          <a:bodyPr/>
          <a:lstStyle/>
          <a:p>
            <a:pPr marL="514350" indent="-514350" eaLnBrk="1" hangingPunct="1">
              <a:buNone/>
            </a:pPr>
            <a:r>
              <a:rPr lang="en-US" sz="2400" b="1" dirty="0">
                <a:solidFill>
                  <a:srgbClr val="6600FF"/>
                </a:solidFill>
              </a:rPr>
              <a:t>Students need additional practice using replacement values to</a:t>
            </a:r>
          </a:p>
          <a:p>
            <a:pPr marL="514350" indent="-514350" eaLnBrk="1" hangingPunct="1">
              <a:buNone/>
            </a:pPr>
            <a:r>
              <a:rPr lang="en-US" sz="2400" b="1" dirty="0">
                <a:solidFill>
                  <a:srgbClr val="6600FF"/>
                </a:solidFill>
              </a:rPr>
              <a:t>evaluate expressions with cube roots and square roots.</a:t>
            </a:r>
          </a:p>
        </p:txBody>
      </p:sp>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457200"/>
            <a:ext cx="8839200" cy="1143000"/>
          </a:xfrm>
        </p:spPr>
        <p:txBody>
          <a:bodyPr/>
          <a:lstStyle/>
          <a:p>
            <a:r>
              <a:rPr lang="en-US" sz="3200" b="1" dirty="0">
                <a:solidFill>
                  <a:srgbClr val="3E009A"/>
                </a:solidFill>
              </a:rPr>
              <a:t>Suggested Practice for SOL A.1</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1" name="Rectangle 5"/>
          <p:cNvSpPr>
            <a:spLocks noChangeArrowheads="1"/>
          </p:cNvSpPr>
          <p:nvPr/>
        </p:nvSpPr>
        <p:spPr bwMode="auto">
          <a:xfrm>
            <a:off x="0" y="1085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12538" y="4352192"/>
            <a:ext cx="414285" cy="414285"/>
          </a:xfrm>
          <a:prstGeom prst="rect">
            <a:avLst/>
          </a:prstGeom>
          <a:noFill/>
        </p:spPr>
      </p:pic>
      <p:pic>
        <p:nvPicPr>
          <p:cNvPr id="18" name="Picture 4"/>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67994" y="3631099"/>
            <a:ext cx="185715" cy="414285"/>
          </a:xfrm>
          <a:prstGeom prst="rect">
            <a:avLst/>
          </a:prstGeom>
          <a:noFill/>
        </p:spPr>
      </p:pic>
      <p:pic>
        <p:nvPicPr>
          <p:cNvPr id="19" name="Picture 18"/>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79340" y="5028130"/>
            <a:ext cx="542858" cy="414285"/>
          </a:xfrm>
          <a:prstGeom prst="rect">
            <a:avLst/>
          </a:prstGeom>
          <a:noFill/>
        </p:spPr>
      </p:pic>
      <p:sp>
        <p:nvSpPr>
          <p:cNvPr id="20" name="Slide Number Placeholder 19"/>
          <p:cNvSpPr>
            <a:spLocks noGrp="1"/>
          </p:cNvSpPr>
          <p:nvPr>
            <p:ph type="sldNum" sz="quarter" idx="12"/>
          </p:nvPr>
        </p:nvSpPr>
        <p:spPr>
          <a:xfrm>
            <a:off x="457200" y="6324600"/>
            <a:ext cx="2133600" cy="365125"/>
          </a:xfrm>
        </p:spPr>
        <p:txBody>
          <a:bodyPr/>
          <a:lstStyle/>
          <a:p>
            <a:pPr algn="l">
              <a:defRPr/>
            </a:pPr>
            <a:fld id="{3A958E7F-F2CE-4013-8E7C-D4FF21256298}" type="slidenum">
              <a:rPr lang="en-US" smtClean="0"/>
              <a:pPr algn="l">
                <a:defRPr/>
              </a:pPr>
              <a:t>3</a:t>
            </a:fld>
            <a:endParaRPr lang="en-US" dirty="0"/>
          </a:p>
        </p:txBody>
      </p:sp>
      <p:pic>
        <p:nvPicPr>
          <p:cNvPr id="1026" name="Picture 2"/>
          <p:cNvPicPr>
            <a:picLocks noChangeAspect="1" noChangeArrowheads="1"/>
          </p:cNvPicPr>
          <p:nvPr/>
        </p:nvPicPr>
        <p:blipFill>
          <a:blip r:embed="rId10" cstate="print"/>
          <a:srcRect/>
          <a:stretch>
            <a:fillRect/>
          </a:stretch>
        </p:blipFill>
        <p:spPr bwMode="auto">
          <a:xfrm>
            <a:off x="533399" y="2743201"/>
            <a:ext cx="5374958" cy="3038475"/>
          </a:xfrm>
          <a:prstGeom prst="rect">
            <a:avLst/>
          </a:prstGeom>
          <a:noFill/>
          <a:ln w="9525">
            <a:noFill/>
            <a:miter lim="800000"/>
            <a:headEnd/>
            <a:tailEnd/>
          </a:ln>
          <a:effectLst/>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526584496"/>
      </p:ext>
    </p:extLst>
  </p:cSld>
  <p:clrMapOvr>
    <a:masterClrMapping/>
  </p:clrMapOvr>
  <mc:AlternateContent xmlns:mc="http://schemas.openxmlformats.org/markup-compatibility/2006" xmlns:p14="http://schemas.microsoft.com/office/powerpoint/2010/main">
    <mc:Choice Requires="p14">
      <p:transition spd="slow" p14:dur="2000" advTm="39878"/>
    </mc:Choice>
    <mc:Fallback xmlns="">
      <p:transition spd="slow" advTm="398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5" descr="http://secure.surveymonkey.com/_resources/19441154/8779ac3a-3fec-4016-9b4c-d9aac84b651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943600"/>
            <a:ext cx="838200" cy="562075"/>
          </a:xfrm>
          <a:prstGeom prst="rect">
            <a:avLst/>
          </a:prstGeom>
          <a:noFill/>
          <a:ln w="9525">
            <a:noFill/>
            <a:miter lim="800000"/>
            <a:headEnd/>
            <a:tailEnd/>
          </a:ln>
        </p:spPr>
      </p:pic>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Suggested Practice for SOL A.9</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2" name="Content Placeholder 61"/>
          <p:cNvSpPr>
            <a:spLocks noGrp="1"/>
          </p:cNvSpPr>
          <p:nvPr>
            <p:ph idx="1"/>
          </p:nvPr>
        </p:nvSpPr>
        <p:spPr/>
        <p:txBody>
          <a:bodyPr/>
          <a:lstStyle/>
          <a:p>
            <a:pPr eaLnBrk="1" hangingPunct="1">
              <a:buFont typeface="Wingdings 2" pitchFamily="18" charset="2"/>
              <a:buNone/>
            </a:pPr>
            <a:r>
              <a:rPr lang="en-US" sz="2400" b="1" dirty="0">
                <a:solidFill>
                  <a:srgbClr val="6600FF"/>
                </a:solidFill>
              </a:rPr>
              <a:t>Students need additional practice finding  an element of a data </a:t>
            </a:r>
          </a:p>
          <a:p>
            <a:pPr eaLnBrk="1" hangingPunct="1">
              <a:buFont typeface="Wingdings 2" pitchFamily="18" charset="2"/>
              <a:buNone/>
            </a:pPr>
            <a:r>
              <a:rPr lang="en-US" sz="2400" b="1" dirty="0">
                <a:solidFill>
                  <a:srgbClr val="6600FF"/>
                </a:solidFill>
              </a:rPr>
              <a:t>set given the mean, standard deviation, and z-score.</a:t>
            </a:r>
          </a:p>
          <a:p>
            <a:pPr eaLnBrk="1" hangingPunct="1">
              <a:buFont typeface="Wingdings 2" pitchFamily="18" charset="2"/>
              <a:buNone/>
            </a:pPr>
            <a:endParaRPr lang="en-US" sz="2400" dirty="0">
              <a:solidFill>
                <a:srgbClr val="6600FF"/>
              </a:solidFill>
            </a:endParaRPr>
          </a:p>
          <a:p>
            <a:pPr eaLnBrk="1" hangingPunct="1">
              <a:buFont typeface="Wingdings 2" pitchFamily="18" charset="2"/>
              <a:buNone/>
            </a:pPr>
            <a:r>
              <a:rPr lang="en-US" sz="2400" b="1" dirty="0"/>
              <a:t>A data set has a mean of 34 and a standard deviation of 4.5.  An</a:t>
            </a:r>
          </a:p>
          <a:p>
            <a:pPr eaLnBrk="1" hangingPunct="1">
              <a:buFont typeface="Wingdings 2" pitchFamily="18" charset="2"/>
              <a:buNone/>
            </a:pPr>
            <a:r>
              <a:rPr lang="en-US" sz="2400" b="1" dirty="0"/>
              <a:t>element in the data set has a z-score of -1.2.</a:t>
            </a:r>
          </a:p>
          <a:p>
            <a:pPr marL="457200" indent="-457200" eaLnBrk="1" hangingPunct="1">
              <a:buFont typeface="+mj-lt"/>
              <a:buAutoNum type="alphaLcParenR"/>
            </a:pPr>
            <a:r>
              <a:rPr lang="en-US" sz="2400" b="1" dirty="0"/>
              <a:t>Without doing a calculation, state whether this element is less than, equal to, or greater than 34.</a:t>
            </a:r>
          </a:p>
          <a:p>
            <a:pPr marL="457200" indent="-457200" eaLnBrk="1" hangingPunct="1">
              <a:buFont typeface="+mj-lt"/>
              <a:buAutoNum type="alphaLcParenR"/>
            </a:pPr>
            <a:r>
              <a:rPr lang="en-US" sz="2400" b="1" dirty="0"/>
              <a:t>Determine the element of the data set. </a:t>
            </a:r>
            <a:endParaRPr lang="en-US" sz="2200" b="1" dirty="0"/>
          </a:p>
        </p:txBody>
      </p:sp>
      <p:sp>
        <p:nvSpPr>
          <p:cNvPr id="25" name="TextBox 24"/>
          <p:cNvSpPr txBox="1"/>
          <p:nvPr/>
        </p:nvSpPr>
        <p:spPr>
          <a:xfrm>
            <a:off x="1143000" y="5181600"/>
            <a:ext cx="6705600" cy="369332"/>
          </a:xfrm>
          <a:prstGeom prst="rect">
            <a:avLst/>
          </a:prstGeom>
          <a:noFill/>
        </p:spPr>
        <p:txBody>
          <a:bodyPr wrap="square" rtlCol="0">
            <a:spAutoFit/>
          </a:bodyPr>
          <a:lstStyle/>
          <a:p>
            <a:r>
              <a:rPr lang="en-US" dirty="0">
                <a:solidFill>
                  <a:srgbClr val="C00000"/>
                </a:solidFill>
              </a:rPr>
              <a:t>a)  Less than 34 (the mean) because the z-score is negative.</a:t>
            </a:r>
          </a:p>
        </p:txBody>
      </p:sp>
      <p:sp>
        <p:nvSpPr>
          <p:cNvPr id="26" name="TextBox 25"/>
          <p:cNvSpPr txBox="1"/>
          <p:nvPr/>
        </p:nvSpPr>
        <p:spPr>
          <a:xfrm>
            <a:off x="1143000" y="5638800"/>
            <a:ext cx="4572000" cy="369332"/>
          </a:xfrm>
          <a:prstGeom prst="rect">
            <a:avLst/>
          </a:prstGeom>
          <a:noFill/>
        </p:spPr>
        <p:txBody>
          <a:bodyPr wrap="square" rtlCol="0">
            <a:spAutoFit/>
          </a:bodyPr>
          <a:lstStyle/>
          <a:p>
            <a:r>
              <a:rPr lang="en-US" dirty="0">
                <a:solidFill>
                  <a:srgbClr val="C00000"/>
                </a:solidFill>
              </a:rPr>
              <a:t>b)  The element is 28.6</a:t>
            </a:r>
          </a:p>
        </p:txBody>
      </p:sp>
      <p:sp>
        <p:nvSpPr>
          <p:cNvPr id="28" name="Slide Number Placeholder 27"/>
          <p:cNvSpPr>
            <a:spLocks noGrp="1"/>
          </p:cNvSpPr>
          <p:nvPr>
            <p:ph type="sldNum" sz="quarter" idx="12"/>
          </p:nvPr>
        </p:nvSpPr>
        <p:spPr>
          <a:xfrm>
            <a:off x="457200" y="6324600"/>
            <a:ext cx="2133600" cy="365125"/>
          </a:xfrm>
        </p:spPr>
        <p:txBody>
          <a:bodyPr/>
          <a:lstStyle/>
          <a:p>
            <a:pPr algn="l">
              <a:defRPr/>
            </a:pPr>
            <a:fld id="{3A958E7F-F2CE-4013-8E7C-D4FF21256298}" type="slidenum">
              <a:rPr lang="en-US" smtClean="0"/>
              <a:pPr algn="l">
                <a:defRPr/>
              </a:pPr>
              <a:t>30</a:t>
            </a:fld>
            <a:endParaRPr lang="en-US"/>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7472"/>
    </mc:Choice>
    <mc:Fallback xmlns="">
      <p:transition spd="slow" advTm="474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6"/>
                </p:tgtEl>
              </p:cMediaNode>
            </p:audio>
          </p:childTnLst>
        </p:cTn>
      </p:par>
    </p:tnLst>
    <p:bldLst>
      <p:bldP spid="25"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5" descr="http://secure.surveymonkey.com/_resources/19441154/8779ac3a-3fec-4016-9b4c-d9aac84b651f.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5943600"/>
            <a:ext cx="838200" cy="562075"/>
          </a:xfrm>
          <a:prstGeom prst="rect">
            <a:avLst/>
          </a:prstGeom>
          <a:noFill/>
          <a:ln w="9525">
            <a:noFill/>
            <a:miter lim="800000"/>
            <a:headEnd/>
            <a:tailEnd/>
          </a:ln>
        </p:spPr>
      </p:pic>
      <p:sp>
        <p:nvSpPr>
          <p:cNvPr id="13" name="Content Placeholder 12"/>
          <p:cNvSpPr>
            <a:spLocks noGrp="1"/>
          </p:cNvSpPr>
          <p:nvPr>
            <p:ph idx="1"/>
          </p:nvPr>
        </p:nvSpPr>
        <p:spPr/>
        <p:txBody>
          <a:bodyPr/>
          <a:lstStyle/>
          <a:p>
            <a:pPr>
              <a:spcBef>
                <a:spcPts val="0"/>
              </a:spcBef>
              <a:buNone/>
            </a:pPr>
            <a:r>
              <a:rPr lang="en-US" sz="2400" b="1" dirty="0"/>
              <a:t>SOL A.10 </a:t>
            </a:r>
          </a:p>
          <a:p>
            <a:pPr>
              <a:spcBef>
                <a:spcPts val="0"/>
              </a:spcBef>
              <a:buNone/>
            </a:pPr>
            <a:r>
              <a:rPr lang="en-US" sz="2400" b="1" dirty="0"/>
              <a:t>The student will </a:t>
            </a:r>
            <a:r>
              <a:rPr lang="en-US" sz="2400" b="1" dirty="0">
                <a:solidFill>
                  <a:srgbClr val="6600FF"/>
                </a:solidFill>
              </a:rPr>
              <a:t>compare and contrast </a:t>
            </a:r>
            <a:r>
              <a:rPr lang="en-US" sz="2400" b="1" dirty="0"/>
              <a:t>multiple </a:t>
            </a:r>
            <a:r>
              <a:rPr lang="en-US" sz="2400" b="1" dirty="0" err="1"/>
              <a:t>univariate</a:t>
            </a:r>
            <a:r>
              <a:rPr lang="en-US" sz="2400" b="1" dirty="0"/>
              <a:t> data</a:t>
            </a:r>
          </a:p>
          <a:p>
            <a:pPr>
              <a:spcBef>
                <a:spcPts val="0"/>
              </a:spcBef>
              <a:buNone/>
            </a:pPr>
            <a:r>
              <a:rPr lang="en-US" sz="2400" b="1" dirty="0"/>
              <a:t>sets, using </a:t>
            </a:r>
            <a:r>
              <a:rPr lang="en-US" sz="2400" b="1" dirty="0">
                <a:solidFill>
                  <a:srgbClr val="6600FF"/>
                </a:solidFill>
              </a:rPr>
              <a:t>box-and-whisker plots</a:t>
            </a:r>
            <a:r>
              <a:rPr lang="en-US" sz="2400" b="1" dirty="0"/>
              <a:t>.</a:t>
            </a:r>
            <a:endParaRPr lang="en-US" sz="2400" b="1" dirty="0">
              <a:solidFill>
                <a:srgbClr val="002060"/>
              </a:solidFill>
              <a:latin typeface="+mj-lt"/>
            </a:endParaRPr>
          </a:p>
        </p:txBody>
      </p:sp>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457200"/>
            <a:ext cx="8839200" cy="1143000"/>
          </a:xfrm>
        </p:spPr>
        <p:txBody>
          <a:bodyPr/>
          <a:lstStyle/>
          <a:p>
            <a:r>
              <a:rPr lang="en-US" sz="3200" b="1" dirty="0">
                <a:solidFill>
                  <a:srgbClr val="3E009A"/>
                </a:solidFill>
              </a:rPr>
              <a:t>Analyzing Box-and-Whisker Plots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1" name="Rectangle 5"/>
          <p:cNvSpPr>
            <a:spLocks noChangeArrowheads="1"/>
          </p:cNvSpPr>
          <p:nvPr/>
        </p:nvSpPr>
        <p:spPr bwMode="auto">
          <a:xfrm>
            <a:off x="0" y="1085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4" name="Slide Number Placeholder 13"/>
          <p:cNvSpPr>
            <a:spLocks noGrp="1"/>
          </p:cNvSpPr>
          <p:nvPr>
            <p:ph type="sldNum" sz="quarter" idx="12"/>
          </p:nvPr>
        </p:nvSpPr>
        <p:spPr>
          <a:xfrm>
            <a:off x="457200" y="6248400"/>
            <a:ext cx="2133600" cy="365125"/>
          </a:xfrm>
        </p:spPr>
        <p:txBody>
          <a:bodyPr/>
          <a:lstStyle/>
          <a:p>
            <a:pPr algn="l">
              <a:defRPr/>
            </a:pPr>
            <a:fld id="{3A958E7F-F2CE-4013-8E7C-D4FF21256298}" type="slidenum">
              <a:rPr lang="en-US" smtClean="0"/>
              <a:pPr algn="l">
                <a:defRPr/>
              </a:pPr>
              <a:t>31</a:t>
            </a:fld>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527"/>
    </mc:Choice>
    <mc:Fallback xmlns="">
      <p:transition spd="slow" advTm="115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5" descr="http://secure.surveymonkey.com/_resources/19441154/8779ac3a-3fec-4016-9b4c-d9aac84b651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943600"/>
            <a:ext cx="838200" cy="562075"/>
          </a:xfrm>
          <a:prstGeom prst="rect">
            <a:avLst/>
          </a:prstGeom>
          <a:noFill/>
          <a:ln w="9525">
            <a:noFill/>
            <a:miter lim="800000"/>
            <a:headEnd/>
            <a:tailEnd/>
          </a:ln>
        </p:spPr>
      </p:pic>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Suggested Practice for SOL A.10</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2" name="Content Placeholder 61"/>
          <p:cNvSpPr>
            <a:spLocks noGrp="1"/>
          </p:cNvSpPr>
          <p:nvPr>
            <p:ph idx="1"/>
          </p:nvPr>
        </p:nvSpPr>
        <p:spPr/>
        <p:txBody>
          <a:bodyPr/>
          <a:lstStyle/>
          <a:p>
            <a:pPr eaLnBrk="1" hangingPunct="1">
              <a:buFont typeface="Wingdings 2" pitchFamily="18" charset="2"/>
              <a:buNone/>
            </a:pPr>
            <a:r>
              <a:rPr lang="en-US" sz="2000" b="1" dirty="0">
                <a:solidFill>
                  <a:srgbClr val="6600FF"/>
                </a:solidFill>
              </a:rPr>
              <a:t>Students need additional practice analyzing changes to a data set when a </a:t>
            </a:r>
          </a:p>
          <a:p>
            <a:pPr eaLnBrk="1" hangingPunct="1">
              <a:buFont typeface="Wingdings 2" pitchFamily="18" charset="2"/>
              <a:buNone/>
            </a:pPr>
            <a:r>
              <a:rPr lang="en-US" sz="2000" b="1" dirty="0">
                <a:solidFill>
                  <a:srgbClr val="6600FF"/>
                </a:solidFill>
              </a:rPr>
              <a:t>data point is added or removed, and analyzing two box-and-</a:t>
            </a:r>
          </a:p>
          <a:p>
            <a:pPr eaLnBrk="1" hangingPunct="1">
              <a:buFont typeface="Wingdings 2" pitchFamily="18" charset="2"/>
              <a:buNone/>
            </a:pPr>
            <a:r>
              <a:rPr lang="en-US" sz="2000" b="1" dirty="0">
                <a:solidFill>
                  <a:srgbClr val="6600FF"/>
                </a:solidFill>
              </a:rPr>
              <a:t>whisker plots to draw a conclusion about the distribution of the data.</a:t>
            </a:r>
          </a:p>
          <a:p>
            <a:pPr eaLnBrk="1" hangingPunct="1">
              <a:buFont typeface="Wingdings 2" pitchFamily="18" charset="2"/>
              <a:buNone/>
            </a:pPr>
            <a:r>
              <a:rPr lang="en-US" sz="1600" b="1" dirty="0"/>
              <a:t>This box-and-whisker plot represents nine pieces of data.  No number is repeated.  </a:t>
            </a:r>
          </a:p>
          <a:p>
            <a:pPr eaLnBrk="1" hangingPunct="1">
              <a:buFont typeface="Wingdings 2" pitchFamily="18" charset="2"/>
              <a:buNone/>
            </a:pPr>
            <a:endParaRPr lang="en-US" sz="1600" dirty="0"/>
          </a:p>
          <a:p>
            <a:pPr eaLnBrk="1" hangingPunct="1">
              <a:buFont typeface="Wingdings 2" pitchFamily="18" charset="2"/>
              <a:buNone/>
            </a:pPr>
            <a:endParaRPr lang="en-US" sz="1600" dirty="0"/>
          </a:p>
          <a:p>
            <a:pPr eaLnBrk="1" hangingPunct="1">
              <a:buFont typeface="Wingdings 2" pitchFamily="18" charset="2"/>
              <a:buNone/>
            </a:pPr>
            <a:endParaRPr lang="en-US" sz="1600" dirty="0"/>
          </a:p>
          <a:p>
            <a:pPr eaLnBrk="1" hangingPunct="1">
              <a:buFont typeface="Wingdings 2" pitchFamily="18" charset="2"/>
              <a:buNone/>
            </a:pPr>
            <a:endParaRPr lang="en-US" sz="1600" b="1" dirty="0"/>
          </a:p>
          <a:p>
            <a:pPr eaLnBrk="1" hangingPunct="1">
              <a:buFont typeface="Wingdings 2" pitchFamily="18" charset="2"/>
              <a:buNone/>
            </a:pPr>
            <a:r>
              <a:rPr lang="en-US" sz="1600" b="1" dirty="0"/>
              <a:t>The number 23 is removed from the data set and a new box-and-whisker plot is drawn. </a:t>
            </a:r>
          </a:p>
          <a:p>
            <a:pPr eaLnBrk="1" hangingPunct="1">
              <a:buFont typeface="Wingdings 2" pitchFamily="18" charset="2"/>
              <a:buNone/>
            </a:pPr>
            <a:r>
              <a:rPr lang="en-US" sz="1600" b="1" dirty="0"/>
              <a:t>Compared to the values in the original box-and-whisker plot, describe the changes to each of </a:t>
            </a:r>
          </a:p>
          <a:p>
            <a:pPr eaLnBrk="1" hangingPunct="1">
              <a:buFont typeface="Wingdings 2" pitchFamily="18" charset="2"/>
              <a:buNone/>
            </a:pPr>
            <a:r>
              <a:rPr lang="en-US" sz="1600" b="1" dirty="0"/>
              <a:t>these values (increases, decreases or stays the same):</a:t>
            </a:r>
          </a:p>
          <a:p>
            <a:pPr marL="457200" indent="-457200" eaLnBrk="1" hangingPunct="1">
              <a:buFont typeface="+mj-lt"/>
              <a:buAutoNum type="alphaLcParenR"/>
            </a:pPr>
            <a:r>
              <a:rPr lang="en-US" sz="1600" b="1" dirty="0"/>
              <a:t>the lower extreme  </a:t>
            </a:r>
          </a:p>
          <a:p>
            <a:pPr marL="457200" indent="-457200" eaLnBrk="1" hangingPunct="1">
              <a:buFont typeface="+mj-lt"/>
              <a:buAutoNum type="alphaLcParenR"/>
            </a:pPr>
            <a:r>
              <a:rPr lang="en-US" sz="1600" b="1" dirty="0"/>
              <a:t>the lower quartile</a:t>
            </a:r>
          </a:p>
          <a:p>
            <a:pPr marL="457200" indent="-457200" eaLnBrk="1" hangingPunct="1">
              <a:buFont typeface="+mj-lt"/>
              <a:buAutoNum type="alphaLcParenR"/>
            </a:pPr>
            <a:r>
              <a:rPr lang="en-US" sz="1600" b="1" dirty="0"/>
              <a:t>the median</a:t>
            </a:r>
          </a:p>
          <a:p>
            <a:pPr marL="457200" indent="-457200" eaLnBrk="1" hangingPunct="1">
              <a:buFont typeface="+mj-lt"/>
              <a:buAutoNum type="alphaLcParenR"/>
            </a:pPr>
            <a:r>
              <a:rPr lang="en-US" sz="1600" b="1" dirty="0"/>
              <a:t>the upper quartile</a:t>
            </a:r>
          </a:p>
          <a:p>
            <a:pPr marL="457200" indent="-457200" eaLnBrk="1" hangingPunct="1">
              <a:buFont typeface="+mj-lt"/>
              <a:buAutoNum type="alphaLcParenR"/>
            </a:pPr>
            <a:r>
              <a:rPr lang="en-US" sz="1600" b="1" dirty="0"/>
              <a:t>the upper extreme</a:t>
            </a:r>
          </a:p>
          <a:p>
            <a:pPr eaLnBrk="1" hangingPunct="1">
              <a:buFont typeface="Wingdings 2" pitchFamily="18" charset="2"/>
              <a:buNone/>
            </a:pPr>
            <a:endParaRPr lang="en-US" sz="2400" b="1" dirty="0">
              <a:solidFill>
                <a:srgbClr val="6600CC"/>
              </a:solidFill>
            </a:endParaRPr>
          </a:p>
          <a:p>
            <a:pPr>
              <a:spcBef>
                <a:spcPts val="0"/>
              </a:spcBef>
              <a:buNone/>
            </a:pPr>
            <a:endParaRPr lang="en-US" sz="2400" dirty="0">
              <a:solidFill>
                <a:srgbClr val="002060"/>
              </a:solidFill>
            </a:endParaRPr>
          </a:p>
          <a:p>
            <a:pPr>
              <a:spcBef>
                <a:spcPts val="0"/>
              </a:spcBef>
              <a:buNone/>
            </a:pPr>
            <a:endParaRPr lang="en-US" sz="2400" dirty="0">
              <a:solidFill>
                <a:srgbClr val="002060"/>
              </a:solidFill>
            </a:endParaRPr>
          </a:p>
        </p:txBody>
      </p:sp>
      <p:pic>
        <p:nvPicPr>
          <p:cNvPr id="25" name="Picture 24"/>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9200" y="3056965"/>
            <a:ext cx="5486400" cy="1143000"/>
          </a:xfrm>
          <a:prstGeom prst="rect">
            <a:avLst/>
          </a:prstGeom>
          <a:noFill/>
          <a:ln w="9525">
            <a:noFill/>
            <a:miter lim="800000"/>
            <a:headEnd/>
            <a:tailEnd/>
          </a:ln>
        </p:spPr>
      </p:pic>
      <p:sp>
        <p:nvSpPr>
          <p:cNvPr id="26" name="TextBox 25"/>
          <p:cNvSpPr txBox="1"/>
          <p:nvPr/>
        </p:nvSpPr>
        <p:spPr>
          <a:xfrm>
            <a:off x="2819400" y="5305425"/>
            <a:ext cx="2209800" cy="338554"/>
          </a:xfrm>
          <a:prstGeom prst="rect">
            <a:avLst/>
          </a:prstGeom>
          <a:noFill/>
        </p:spPr>
        <p:txBody>
          <a:bodyPr wrap="square" rtlCol="0">
            <a:spAutoFit/>
          </a:bodyPr>
          <a:lstStyle/>
          <a:p>
            <a:r>
              <a:rPr lang="en-US" sz="1600" dirty="0">
                <a:solidFill>
                  <a:srgbClr val="C00000"/>
                </a:solidFill>
                <a:latin typeface="+mn-lt"/>
              </a:rPr>
              <a:t>It stays the same.</a:t>
            </a:r>
          </a:p>
        </p:txBody>
      </p:sp>
      <p:sp>
        <p:nvSpPr>
          <p:cNvPr id="27" name="Rectangle 26"/>
          <p:cNvSpPr/>
          <p:nvPr/>
        </p:nvSpPr>
        <p:spPr>
          <a:xfrm>
            <a:off x="2819400" y="5015139"/>
            <a:ext cx="1628074" cy="338554"/>
          </a:xfrm>
          <a:prstGeom prst="rect">
            <a:avLst/>
          </a:prstGeom>
        </p:spPr>
        <p:txBody>
          <a:bodyPr wrap="none">
            <a:spAutoFit/>
          </a:bodyPr>
          <a:lstStyle/>
          <a:p>
            <a:r>
              <a:rPr lang="en-US" sz="1600" dirty="0">
                <a:solidFill>
                  <a:srgbClr val="C00000"/>
                </a:solidFill>
                <a:latin typeface="+mn-lt"/>
              </a:rPr>
              <a:t>It stays the same.</a:t>
            </a:r>
          </a:p>
        </p:txBody>
      </p:sp>
      <p:sp>
        <p:nvSpPr>
          <p:cNvPr id="28" name="Rectangle 27"/>
          <p:cNvSpPr/>
          <p:nvPr/>
        </p:nvSpPr>
        <p:spPr>
          <a:xfrm>
            <a:off x="2819400" y="5591628"/>
            <a:ext cx="1231940" cy="338554"/>
          </a:xfrm>
          <a:prstGeom prst="rect">
            <a:avLst/>
          </a:prstGeom>
        </p:spPr>
        <p:txBody>
          <a:bodyPr wrap="none">
            <a:spAutoFit/>
          </a:bodyPr>
          <a:lstStyle/>
          <a:p>
            <a:r>
              <a:rPr lang="en-US" sz="1600" dirty="0">
                <a:solidFill>
                  <a:srgbClr val="C00000"/>
                </a:solidFill>
                <a:latin typeface="+mn-lt"/>
              </a:rPr>
              <a:t>It decreases.</a:t>
            </a:r>
          </a:p>
        </p:txBody>
      </p:sp>
      <p:sp>
        <p:nvSpPr>
          <p:cNvPr id="29" name="Rectangle 28"/>
          <p:cNvSpPr/>
          <p:nvPr/>
        </p:nvSpPr>
        <p:spPr>
          <a:xfrm>
            <a:off x="2819400" y="5886903"/>
            <a:ext cx="1231940" cy="338554"/>
          </a:xfrm>
          <a:prstGeom prst="rect">
            <a:avLst/>
          </a:prstGeom>
        </p:spPr>
        <p:txBody>
          <a:bodyPr wrap="none">
            <a:spAutoFit/>
          </a:bodyPr>
          <a:lstStyle/>
          <a:p>
            <a:r>
              <a:rPr lang="en-US" sz="1600" dirty="0">
                <a:solidFill>
                  <a:srgbClr val="C00000"/>
                </a:solidFill>
                <a:latin typeface="+mn-lt"/>
              </a:rPr>
              <a:t>It decreases.</a:t>
            </a:r>
          </a:p>
        </p:txBody>
      </p:sp>
      <p:sp>
        <p:nvSpPr>
          <p:cNvPr id="30" name="Rectangle 29"/>
          <p:cNvSpPr/>
          <p:nvPr/>
        </p:nvSpPr>
        <p:spPr>
          <a:xfrm>
            <a:off x="2819400" y="6172653"/>
            <a:ext cx="1231940" cy="338554"/>
          </a:xfrm>
          <a:prstGeom prst="rect">
            <a:avLst/>
          </a:prstGeom>
        </p:spPr>
        <p:txBody>
          <a:bodyPr wrap="none">
            <a:spAutoFit/>
          </a:bodyPr>
          <a:lstStyle/>
          <a:p>
            <a:r>
              <a:rPr lang="en-US" sz="1600" dirty="0">
                <a:solidFill>
                  <a:srgbClr val="C00000"/>
                </a:solidFill>
                <a:latin typeface="+mn-lt"/>
              </a:rPr>
              <a:t>It decreases.</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4903"/>
    </mc:Choice>
    <mc:Fallback xmlns="">
      <p:transition spd="slow" advTm="449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bldLst>
      <p:bldP spid="26" grpId="0"/>
      <p:bldP spid="27" grpId="0"/>
      <p:bldP spid="28" grpId="0"/>
      <p:bldP spid="29"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Suggested Practice for SOL A.10</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2" name="Content Placeholder 61"/>
          <p:cNvSpPr>
            <a:spLocks noGrp="1"/>
          </p:cNvSpPr>
          <p:nvPr>
            <p:ph idx="1"/>
          </p:nvPr>
        </p:nvSpPr>
        <p:spPr>
          <a:xfrm>
            <a:off x="381000" y="1219200"/>
            <a:ext cx="8229600" cy="5410200"/>
          </a:xfrm>
        </p:spPr>
        <p:txBody>
          <a:bodyPr/>
          <a:lstStyle/>
          <a:p>
            <a:pPr eaLnBrk="1" hangingPunct="1">
              <a:buFont typeface="Wingdings 2" pitchFamily="18" charset="2"/>
              <a:buNone/>
            </a:pPr>
            <a:r>
              <a:rPr lang="en-US" sz="1800" b="1" dirty="0"/>
              <a:t>Each of these box-and-whisker plots represents a data set with 10 distinct elements.</a:t>
            </a:r>
          </a:p>
          <a:p>
            <a:pPr eaLnBrk="1" hangingPunct="1">
              <a:buFont typeface="Wingdings 2" pitchFamily="18" charset="2"/>
              <a:buNone/>
            </a:pPr>
            <a:r>
              <a:rPr lang="en-US" sz="1800" b="1" dirty="0"/>
              <a:t>Which statements about these plots appear to be true?</a:t>
            </a:r>
          </a:p>
          <a:p>
            <a:pPr eaLnBrk="1" hangingPunct="1">
              <a:buFont typeface="Wingdings 2" pitchFamily="18" charset="2"/>
              <a:buNone/>
            </a:pPr>
            <a:endParaRPr lang="en-US" sz="1800" b="1" dirty="0"/>
          </a:p>
          <a:p>
            <a:pPr eaLnBrk="1" hangingPunct="1">
              <a:buFont typeface="Wingdings 2" pitchFamily="18" charset="2"/>
              <a:buNone/>
            </a:pPr>
            <a:endParaRPr lang="en-US" sz="1800" b="1" dirty="0"/>
          </a:p>
          <a:p>
            <a:pPr eaLnBrk="1" hangingPunct="1">
              <a:buFont typeface="Wingdings 2" pitchFamily="18" charset="2"/>
              <a:buNone/>
            </a:pPr>
            <a:endParaRPr lang="en-US" sz="1800" b="1" dirty="0"/>
          </a:p>
          <a:p>
            <a:pPr eaLnBrk="1" hangingPunct="1">
              <a:buFont typeface="Wingdings 2" pitchFamily="18" charset="2"/>
              <a:buNone/>
            </a:pPr>
            <a:endParaRPr lang="en-US" sz="1800" b="1" dirty="0"/>
          </a:p>
          <a:p>
            <a:pPr eaLnBrk="1" hangingPunct="1">
              <a:buFont typeface="+mj-lt"/>
              <a:buAutoNum type="alphaLcParenR"/>
            </a:pPr>
            <a:r>
              <a:rPr lang="en-US" sz="1600" b="1" dirty="0"/>
              <a:t>There are more elements in the lower quartile of plot B than plot A, because the  left whisker of plot B is longer than the left whisker of plot A.</a:t>
            </a:r>
          </a:p>
          <a:p>
            <a:pPr eaLnBrk="1" hangingPunct="1">
              <a:buFont typeface="+mj-lt"/>
              <a:buAutoNum type="alphaLcParenR"/>
            </a:pPr>
            <a:endParaRPr lang="en-US" sz="1600" b="1" dirty="0"/>
          </a:p>
          <a:p>
            <a:pPr eaLnBrk="1" hangingPunct="1">
              <a:buFont typeface="+mj-lt"/>
              <a:buAutoNum type="alphaLcParenR"/>
            </a:pPr>
            <a:r>
              <a:rPr lang="en-US" sz="1600" b="1" dirty="0"/>
              <a:t>Since both data sets have 10 distinct elements, the box of plot A and the box of plot B contain the same number of elements.</a:t>
            </a:r>
          </a:p>
          <a:p>
            <a:pPr eaLnBrk="1" hangingPunct="1">
              <a:buFont typeface="+mj-lt"/>
              <a:buAutoNum type="alphaLcParenR"/>
            </a:pPr>
            <a:endParaRPr lang="en-US" sz="1600" b="1" dirty="0"/>
          </a:p>
          <a:p>
            <a:pPr eaLnBrk="1" hangingPunct="1">
              <a:buFont typeface="+mj-lt"/>
              <a:buAutoNum type="alphaLcParenR"/>
            </a:pPr>
            <a:r>
              <a:rPr lang="en-US" sz="1600" b="1" dirty="0"/>
              <a:t>There are fewer elements in the upper quartile of plot B than plot A, because the right whisker of plot B is shorter than the right whisker of plot A.</a:t>
            </a:r>
          </a:p>
          <a:p>
            <a:pPr eaLnBrk="1" hangingPunct="1">
              <a:buFont typeface="+mj-lt"/>
              <a:buAutoNum type="alphaLcParenR"/>
            </a:pPr>
            <a:endParaRPr lang="en-US" sz="1600" b="1" dirty="0"/>
          </a:p>
          <a:p>
            <a:pPr eaLnBrk="1" hangingPunct="1">
              <a:buFont typeface="+mj-lt"/>
              <a:buAutoNum type="alphaLcParenR"/>
            </a:pPr>
            <a:r>
              <a:rPr lang="en-US" sz="1600" b="1" dirty="0"/>
              <a:t>The </a:t>
            </a:r>
            <a:r>
              <a:rPr lang="en-US" sz="1600" b="1" dirty="0" err="1"/>
              <a:t>interquartile</a:t>
            </a:r>
            <a:r>
              <a:rPr lang="en-US" sz="1600" b="1" dirty="0"/>
              <a:t> range of plot A is greater than the </a:t>
            </a:r>
            <a:r>
              <a:rPr lang="en-US" sz="1600" b="1" dirty="0" err="1"/>
              <a:t>interquartile</a:t>
            </a:r>
            <a:r>
              <a:rPr lang="en-US" sz="1600" b="1" dirty="0"/>
              <a:t> range of plot B.</a:t>
            </a:r>
          </a:p>
          <a:p>
            <a:pPr eaLnBrk="1" hangingPunct="1">
              <a:buFont typeface="+mj-lt"/>
              <a:buAutoNum type="alphaLcParenR"/>
            </a:pPr>
            <a:endParaRPr lang="en-US" sz="1600" b="1" dirty="0"/>
          </a:p>
          <a:p>
            <a:pPr eaLnBrk="1" hangingPunct="1">
              <a:buFont typeface="+mj-lt"/>
              <a:buAutoNum type="alphaLcParenR"/>
            </a:pPr>
            <a:r>
              <a:rPr lang="en-US" sz="1600" b="1" dirty="0"/>
              <a:t>The range of both plots are equal.</a:t>
            </a:r>
            <a:endParaRPr lang="en-US" sz="1600" dirty="0"/>
          </a:p>
          <a:p>
            <a:pPr eaLnBrk="1" hangingPunct="1">
              <a:buFont typeface="Wingdings 2" pitchFamily="18" charset="2"/>
              <a:buNone/>
            </a:pPr>
            <a:endParaRPr lang="en-US" sz="1600" dirty="0"/>
          </a:p>
          <a:p>
            <a:pPr eaLnBrk="1" hangingPunct="1">
              <a:buFont typeface="Wingdings 2" pitchFamily="18" charset="2"/>
              <a:buNone/>
            </a:pPr>
            <a:endParaRPr lang="en-US" sz="1600" dirty="0"/>
          </a:p>
          <a:p>
            <a:pPr eaLnBrk="1" hangingPunct="1">
              <a:buFont typeface="Wingdings 2" pitchFamily="18" charset="2"/>
              <a:buNone/>
            </a:pPr>
            <a:endParaRPr lang="en-US" sz="2400" b="1" dirty="0">
              <a:solidFill>
                <a:srgbClr val="6600CC"/>
              </a:solidFill>
            </a:endParaRPr>
          </a:p>
          <a:p>
            <a:pPr>
              <a:spcBef>
                <a:spcPts val="0"/>
              </a:spcBef>
              <a:buNone/>
            </a:pPr>
            <a:endParaRPr lang="en-US" sz="2400" dirty="0">
              <a:solidFill>
                <a:srgbClr val="002060"/>
              </a:solidFill>
            </a:endParaRPr>
          </a:p>
          <a:p>
            <a:pPr>
              <a:spcBef>
                <a:spcPts val="0"/>
              </a:spcBef>
              <a:buNone/>
            </a:pPr>
            <a:endParaRPr lang="en-US" sz="2400" dirty="0">
              <a:solidFill>
                <a:srgbClr val="002060"/>
              </a:solidFill>
            </a:endParaRPr>
          </a:p>
        </p:txBody>
      </p:sp>
      <p:sp>
        <p:nvSpPr>
          <p:cNvPr id="34" name="Rectangle 33"/>
          <p:cNvSpPr/>
          <p:nvPr/>
        </p:nvSpPr>
        <p:spPr>
          <a:xfrm>
            <a:off x="457200" y="3962400"/>
            <a:ext cx="79248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57200" y="6324600"/>
            <a:ext cx="76962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57200" y="5715000"/>
            <a:ext cx="76962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382000" y="6096000"/>
            <a:ext cx="609600" cy="609600"/>
          </a:xfrm>
          <a:prstGeom prst="rect">
            <a:avLst/>
          </a:prstGeom>
        </p:spPr>
      </p:pic>
      <p:pic>
        <p:nvPicPr>
          <p:cNvPr id="1026" name="Picture 2" descr="C:\Documents and Settings\rgl48695\Desktop\box.jpg"/>
          <p:cNvPicPr>
            <a:picLocks noChangeAspect="1" noChangeArrowheads="1"/>
          </p:cNvPicPr>
          <p:nvPr/>
        </p:nvPicPr>
        <p:blipFill>
          <a:blip r:embed="rId7" cstate="print"/>
          <a:srcRect/>
          <a:stretch>
            <a:fillRect/>
          </a:stretch>
        </p:blipFill>
        <p:spPr bwMode="auto">
          <a:xfrm>
            <a:off x="1219200" y="1857375"/>
            <a:ext cx="6095048" cy="1397318"/>
          </a:xfrm>
          <a:prstGeom prst="rect">
            <a:avLst/>
          </a:prstGeom>
          <a:no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8707"/>
    </mc:Choice>
    <mc:Fallback xmlns="">
      <p:transition spd="slow" advTm="287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6"/>
                </p:tgtEl>
              </p:cMediaNode>
            </p:audio>
          </p:childTnLst>
        </p:cTn>
      </p:par>
    </p:tnLst>
    <p:bldLst>
      <p:bldP spid="34" grpId="0" animBg="1"/>
      <p:bldP spid="35" grpId="0" animBg="1"/>
      <p:bldP spid="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5" descr="http://secure.surveymonkey.com/_resources/19441154/8779ac3a-3fec-4016-9b4c-d9aac84b651f.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5943600"/>
            <a:ext cx="838200" cy="562075"/>
          </a:xfrm>
          <a:prstGeom prst="rect">
            <a:avLst/>
          </a:prstGeom>
          <a:noFill/>
          <a:ln w="9525">
            <a:noFill/>
            <a:miter lim="800000"/>
            <a:headEnd/>
            <a:tailEnd/>
          </a:ln>
        </p:spPr>
      </p:pic>
      <p:sp>
        <p:nvSpPr>
          <p:cNvPr id="13" name="Content Placeholder 12"/>
          <p:cNvSpPr>
            <a:spLocks noGrp="1"/>
          </p:cNvSpPr>
          <p:nvPr>
            <p:ph idx="1"/>
          </p:nvPr>
        </p:nvSpPr>
        <p:spPr/>
        <p:txBody>
          <a:bodyPr/>
          <a:lstStyle/>
          <a:p>
            <a:pPr>
              <a:spcBef>
                <a:spcPts val="0"/>
              </a:spcBef>
              <a:buNone/>
            </a:pPr>
            <a:r>
              <a:rPr lang="en-US" sz="2400" b="1" dirty="0"/>
              <a:t>SOL A.11</a:t>
            </a:r>
          </a:p>
          <a:p>
            <a:pPr>
              <a:spcBef>
                <a:spcPts val="0"/>
              </a:spcBef>
              <a:buNone/>
            </a:pPr>
            <a:r>
              <a:rPr lang="en-US" sz="2400" b="1" dirty="0"/>
              <a:t>The student will collect and analyze data, </a:t>
            </a:r>
            <a:r>
              <a:rPr lang="en-US" sz="2400" b="1" dirty="0">
                <a:solidFill>
                  <a:srgbClr val="6600FF"/>
                </a:solidFill>
              </a:rPr>
              <a:t>determine the </a:t>
            </a:r>
          </a:p>
          <a:p>
            <a:pPr>
              <a:spcBef>
                <a:spcPts val="0"/>
              </a:spcBef>
              <a:buNone/>
            </a:pPr>
            <a:r>
              <a:rPr lang="en-US" sz="2400" b="1" dirty="0">
                <a:solidFill>
                  <a:srgbClr val="6600FF"/>
                </a:solidFill>
              </a:rPr>
              <a:t>equation of the curve of best fit in order to make predictions</a:t>
            </a:r>
            <a:r>
              <a:rPr lang="en-US" sz="2400" b="1" dirty="0"/>
              <a:t>,</a:t>
            </a:r>
          </a:p>
          <a:p>
            <a:pPr>
              <a:spcBef>
                <a:spcPts val="0"/>
              </a:spcBef>
              <a:buNone/>
            </a:pPr>
            <a:r>
              <a:rPr lang="en-US" sz="2400" b="1" dirty="0"/>
              <a:t> and solve real-world problems, using mathematical models. </a:t>
            </a:r>
          </a:p>
          <a:p>
            <a:pPr>
              <a:spcBef>
                <a:spcPts val="0"/>
              </a:spcBef>
              <a:buNone/>
            </a:pPr>
            <a:r>
              <a:rPr lang="en-US" sz="2400" b="1" dirty="0"/>
              <a:t>Mathematical models will include linear and quadratic </a:t>
            </a:r>
          </a:p>
          <a:p>
            <a:pPr>
              <a:spcBef>
                <a:spcPts val="0"/>
              </a:spcBef>
              <a:buNone/>
            </a:pPr>
            <a:r>
              <a:rPr lang="en-US" sz="2400" b="1" dirty="0"/>
              <a:t>functions.</a:t>
            </a:r>
            <a:endParaRPr lang="en-US" sz="2400" b="1" dirty="0">
              <a:solidFill>
                <a:srgbClr val="6600CC"/>
              </a:solidFill>
              <a:latin typeface="+mj-lt"/>
            </a:endParaRPr>
          </a:p>
        </p:txBody>
      </p:sp>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457200"/>
            <a:ext cx="8839200" cy="1143000"/>
          </a:xfrm>
        </p:spPr>
        <p:txBody>
          <a:bodyPr/>
          <a:lstStyle/>
          <a:p>
            <a:r>
              <a:rPr lang="en-US" sz="3200" b="1" dirty="0">
                <a:solidFill>
                  <a:srgbClr val="3E009A"/>
                </a:solidFill>
              </a:rPr>
              <a:t>Using the Curve of Best Fit</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1" name="Rectangle 5"/>
          <p:cNvSpPr>
            <a:spLocks noChangeArrowheads="1"/>
          </p:cNvSpPr>
          <p:nvPr/>
        </p:nvSpPr>
        <p:spPr bwMode="auto">
          <a:xfrm>
            <a:off x="0" y="1085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4" name="Slide Number Placeholder 13"/>
          <p:cNvSpPr>
            <a:spLocks noGrp="1"/>
          </p:cNvSpPr>
          <p:nvPr>
            <p:ph type="sldNum" sz="quarter" idx="12"/>
          </p:nvPr>
        </p:nvSpPr>
        <p:spPr>
          <a:xfrm>
            <a:off x="457200" y="6248400"/>
            <a:ext cx="2133600" cy="365125"/>
          </a:xfrm>
        </p:spPr>
        <p:txBody>
          <a:bodyPr/>
          <a:lstStyle/>
          <a:p>
            <a:pPr algn="l">
              <a:defRPr/>
            </a:pPr>
            <a:fld id="{3A958E7F-F2CE-4013-8E7C-D4FF21256298}" type="slidenum">
              <a:rPr lang="en-US" smtClean="0"/>
              <a:pPr algn="l">
                <a:defRPr/>
              </a:pPr>
              <a:t>34</a:t>
            </a:fld>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074"/>
    </mc:Choice>
    <mc:Fallback xmlns="">
      <p:transition spd="slow" advTm="180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5" descr="http://secure.surveymonkey.com/_resources/19441154/8779ac3a-3fec-4016-9b4c-d9aac84b651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943600"/>
            <a:ext cx="838200" cy="562075"/>
          </a:xfrm>
          <a:prstGeom prst="rect">
            <a:avLst/>
          </a:prstGeom>
          <a:noFill/>
          <a:ln w="9525">
            <a:noFill/>
            <a:miter lim="800000"/>
            <a:headEnd/>
            <a:tailEnd/>
          </a:ln>
        </p:spPr>
      </p:pic>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Suggested Practice for SOL A.11</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2" name="Content Placeholder 61"/>
          <p:cNvSpPr>
            <a:spLocks noGrp="1"/>
          </p:cNvSpPr>
          <p:nvPr>
            <p:ph idx="1"/>
          </p:nvPr>
        </p:nvSpPr>
        <p:spPr>
          <a:xfrm>
            <a:off x="457200" y="1676400"/>
            <a:ext cx="8229600" cy="4525963"/>
          </a:xfrm>
        </p:spPr>
        <p:txBody>
          <a:bodyPr/>
          <a:lstStyle/>
          <a:p>
            <a:pPr eaLnBrk="1" hangingPunct="1">
              <a:buFont typeface="Wingdings 2" pitchFamily="18" charset="2"/>
              <a:buNone/>
            </a:pPr>
            <a:r>
              <a:rPr lang="en-US" sz="2400" b="1" dirty="0">
                <a:solidFill>
                  <a:srgbClr val="6600FF"/>
                </a:solidFill>
              </a:rPr>
              <a:t>Students need additional practice making predictions using the</a:t>
            </a:r>
          </a:p>
          <a:p>
            <a:pPr eaLnBrk="1" hangingPunct="1">
              <a:buFont typeface="Wingdings 2" pitchFamily="18" charset="2"/>
              <a:buNone/>
            </a:pPr>
            <a:r>
              <a:rPr lang="en-US" sz="2400" b="1">
                <a:solidFill>
                  <a:srgbClr val="6600FF"/>
                </a:solidFill>
              </a:rPr>
              <a:t>linear or </a:t>
            </a:r>
            <a:r>
              <a:rPr lang="en-US" sz="2400" b="1" dirty="0">
                <a:solidFill>
                  <a:srgbClr val="6600FF"/>
                </a:solidFill>
              </a:rPr>
              <a:t>quadratic curve of best fit. </a:t>
            </a:r>
          </a:p>
          <a:p>
            <a:pPr eaLnBrk="1" hangingPunct="1">
              <a:buFont typeface="Wingdings 2" pitchFamily="18" charset="2"/>
              <a:buNone/>
            </a:pPr>
            <a:endParaRPr lang="en-US" sz="2400" dirty="0"/>
          </a:p>
          <a:p>
            <a:pPr eaLnBrk="1" hangingPunct="1">
              <a:buFont typeface="Wingdings 2" pitchFamily="18" charset="2"/>
              <a:buNone/>
            </a:pPr>
            <a:r>
              <a:rPr lang="en-US" sz="2400" b="1" dirty="0"/>
              <a:t>Determine the quadratic curve of best fit for the data. Then</a:t>
            </a:r>
          </a:p>
          <a:p>
            <a:pPr eaLnBrk="1" hangingPunct="1">
              <a:buFont typeface="Wingdings 2" pitchFamily="18" charset="2"/>
              <a:buNone/>
            </a:pPr>
            <a:r>
              <a:rPr lang="en-US" sz="2400" b="1" dirty="0"/>
              <a:t>estimate what the value of </a:t>
            </a:r>
            <a:r>
              <a:rPr lang="en-US" sz="2400" b="1" i="1" dirty="0">
                <a:latin typeface="Times New Roman" pitchFamily="18" charset="0"/>
                <a:cs typeface="Times New Roman" pitchFamily="18" charset="0"/>
              </a:rPr>
              <a:t>y</a:t>
            </a:r>
            <a:r>
              <a:rPr lang="en-US" sz="2400" b="1" dirty="0"/>
              <a:t> will be when </a:t>
            </a:r>
            <a:r>
              <a:rPr lang="en-US" sz="2400" b="1" i="1" dirty="0">
                <a:latin typeface="Times New Roman" pitchFamily="18" charset="0"/>
                <a:cs typeface="Times New Roman" pitchFamily="18" charset="0"/>
              </a:rPr>
              <a:t>x</a:t>
            </a:r>
            <a:r>
              <a:rPr lang="en-US" sz="2400" b="1" dirty="0"/>
              <a:t> = -4.</a:t>
            </a:r>
          </a:p>
          <a:p>
            <a:pPr eaLnBrk="1" hangingPunct="1">
              <a:buFont typeface="Wingdings 2" pitchFamily="18" charset="2"/>
              <a:buNone/>
            </a:pPr>
            <a:endParaRPr lang="en-US" sz="2400" dirty="0"/>
          </a:p>
          <a:p>
            <a:pPr marL="514350" indent="-514350" eaLnBrk="1" hangingPunct="1">
              <a:buFont typeface="Wingdings 2" pitchFamily="18" charset="2"/>
              <a:buNone/>
            </a:pPr>
            <a:endParaRPr lang="en-US" sz="2400" b="1" dirty="0"/>
          </a:p>
          <a:p>
            <a:pPr eaLnBrk="1" hangingPunct="1">
              <a:buFont typeface="Wingdings 2" pitchFamily="18" charset="2"/>
              <a:buNone/>
            </a:pPr>
            <a:endParaRPr lang="en-US" sz="2400" b="1" dirty="0">
              <a:solidFill>
                <a:srgbClr val="6600CC"/>
              </a:solidFill>
            </a:endParaRPr>
          </a:p>
          <a:p>
            <a:pPr eaLnBrk="1" hangingPunct="1">
              <a:buFont typeface="Wingdings 2" pitchFamily="18" charset="2"/>
              <a:buNone/>
            </a:pPr>
            <a:endParaRPr lang="en-US" sz="2400" b="1" dirty="0"/>
          </a:p>
          <a:p>
            <a:pPr>
              <a:spcBef>
                <a:spcPts val="0"/>
              </a:spcBef>
              <a:buNone/>
            </a:pPr>
            <a:endParaRPr lang="en-US" sz="2400" dirty="0">
              <a:solidFill>
                <a:srgbClr val="002060"/>
              </a:solidFill>
            </a:endParaRPr>
          </a:p>
          <a:p>
            <a:pPr>
              <a:spcBef>
                <a:spcPts val="0"/>
              </a:spcBef>
              <a:buNone/>
            </a:pPr>
            <a:endParaRPr lang="en-US" sz="2400" dirty="0">
              <a:solidFill>
                <a:srgbClr val="002060"/>
              </a:solidFill>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01" name="Picture 5"/>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2649" y="4038600"/>
            <a:ext cx="6285715" cy="365714"/>
          </a:xfrm>
          <a:prstGeom prst="rect">
            <a:avLst/>
          </a:prstGeom>
          <a:noFill/>
        </p:spPr>
      </p:pic>
      <p:sp>
        <p:nvSpPr>
          <p:cNvPr id="41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5" name="Rectangle 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410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8" name="Rectangle 12"/>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41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11" name="Rectangle 1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5" name="Rectangle 3"/>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6" name="Picture 4"/>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88342" y="4648200"/>
            <a:ext cx="3028572" cy="342857"/>
          </a:xfrm>
          <a:prstGeom prst="rect">
            <a:avLst/>
          </a:prstGeom>
          <a:noFill/>
        </p:spPr>
      </p:pic>
      <p:sp>
        <p:nvSpPr>
          <p:cNvPr id="3078" name="Rectangle 6"/>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42" name="Slide Number Placeholder 41"/>
          <p:cNvSpPr>
            <a:spLocks noGrp="1"/>
          </p:cNvSpPr>
          <p:nvPr>
            <p:ph type="sldNum" sz="quarter" idx="12"/>
          </p:nvPr>
        </p:nvSpPr>
        <p:spPr>
          <a:xfrm>
            <a:off x="457200" y="6248400"/>
            <a:ext cx="2133600" cy="365125"/>
          </a:xfrm>
        </p:spPr>
        <p:txBody>
          <a:bodyPr/>
          <a:lstStyle/>
          <a:p>
            <a:pPr algn="l">
              <a:defRPr/>
            </a:pPr>
            <a:fld id="{3A958E7F-F2CE-4013-8E7C-D4FF21256298}" type="slidenum">
              <a:rPr lang="en-US" smtClean="0"/>
              <a:pPr algn="l">
                <a:defRPr/>
              </a:pPr>
              <a:t>35</a:t>
            </a:fld>
            <a:endParaRPr lang="en-US"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45" name="Picture 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276601" y="5029201"/>
            <a:ext cx="2407619" cy="327619"/>
          </a:xfrm>
          <a:prstGeom prst="rect">
            <a:avLst/>
          </a:prstGeom>
          <a:noFill/>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5681"/>
    </mc:Choice>
    <mc:Fallback xmlns="">
      <p:transition spd="slow" advTm="256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Practice Items</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endParaRPr>
          </a:p>
        </p:txBody>
      </p:sp>
      <p:sp>
        <p:nvSpPr>
          <p:cNvPr id="62" name="Content Placeholder 61"/>
          <p:cNvSpPr>
            <a:spLocks noGrp="1"/>
          </p:cNvSpPr>
          <p:nvPr>
            <p:ph idx="1"/>
          </p:nvPr>
        </p:nvSpPr>
        <p:spPr/>
        <p:txBody>
          <a:bodyPr/>
          <a:lstStyle/>
          <a:p>
            <a:pPr>
              <a:spcBef>
                <a:spcPts val="0"/>
              </a:spcBef>
              <a:buNone/>
            </a:pPr>
            <a:endParaRPr lang="en-US" sz="2400" dirty="0">
              <a:solidFill>
                <a:srgbClr val="002060"/>
              </a:solidFill>
            </a:endParaRPr>
          </a:p>
          <a:p>
            <a:pPr>
              <a:spcBef>
                <a:spcPts val="0"/>
              </a:spcBef>
              <a:buNone/>
            </a:pPr>
            <a:r>
              <a:rPr lang="en-US" sz="2400" dirty="0">
                <a:solidFill>
                  <a:srgbClr val="002060"/>
                </a:solidFill>
              </a:rPr>
              <a:t>This concludes the student performance information for the </a:t>
            </a:r>
          </a:p>
          <a:p>
            <a:pPr>
              <a:spcBef>
                <a:spcPts val="0"/>
              </a:spcBef>
              <a:buNone/>
            </a:pPr>
            <a:r>
              <a:rPr lang="en-US" sz="2400" dirty="0">
                <a:solidFill>
                  <a:srgbClr val="002060"/>
                </a:solidFill>
              </a:rPr>
              <a:t>spring 2012 Algebra I SOL test.</a:t>
            </a:r>
          </a:p>
          <a:p>
            <a:pPr>
              <a:spcBef>
                <a:spcPts val="0"/>
              </a:spcBef>
              <a:buNone/>
            </a:pPr>
            <a:endParaRPr lang="en-US" sz="2400" dirty="0">
              <a:solidFill>
                <a:srgbClr val="002060"/>
              </a:solidFill>
            </a:endParaRPr>
          </a:p>
          <a:p>
            <a:pPr>
              <a:spcBef>
                <a:spcPts val="0"/>
              </a:spcBef>
              <a:buNone/>
            </a:pPr>
            <a:r>
              <a:rPr lang="en-US" sz="2400" dirty="0">
                <a:solidFill>
                  <a:srgbClr val="002060"/>
                </a:solidFill>
              </a:rPr>
              <a:t>Additionally, test preparation practice items for Algebra I can be </a:t>
            </a:r>
          </a:p>
          <a:p>
            <a:pPr>
              <a:spcBef>
                <a:spcPts val="0"/>
              </a:spcBef>
              <a:buNone/>
            </a:pPr>
            <a:r>
              <a:rPr lang="en-US" sz="2400" dirty="0">
                <a:solidFill>
                  <a:srgbClr val="002060"/>
                </a:solidFill>
              </a:rPr>
              <a:t>found on the Virginia Department of Education Web site at:</a:t>
            </a:r>
          </a:p>
          <a:p>
            <a:pPr>
              <a:spcBef>
                <a:spcPts val="0"/>
              </a:spcBef>
              <a:buNone/>
            </a:pPr>
            <a:endParaRPr lang="en-US" sz="2400" dirty="0">
              <a:solidFill>
                <a:srgbClr val="002060"/>
              </a:solidFill>
            </a:endParaRPr>
          </a:p>
          <a:p>
            <a:pPr marL="0" indent="0">
              <a:spcBef>
                <a:spcPts val="0"/>
              </a:spcBef>
              <a:buNone/>
            </a:pPr>
            <a:r>
              <a:rPr lang="en-US" sz="2400">
                <a:solidFill>
                  <a:srgbClr val="002060"/>
                </a:solidFill>
                <a:hlinkClick r:id="rId5"/>
              </a:rPr>
              <a:t>https</a:t>
            </a:r>
            <a:r>
              <a:rPr lang="en-US" sz="2400" dirty="0">
                <a:solidFill>
                  <a:srgbClr val="002060"/>
                </a:solidFill>
                <a:hlinkClick r:id="rId5"/>
              </a:rPr>
              <a:t>://www.doe.virginia.gov/teaching-learning-assessment/student-assessment/sol-practice-items-all-subjects</a:t>
            </a:r>
            <a:endParaRPr lang="en-US" sz="2400" dirty="0">
              <a:solidFill>
                <a:srgbClr val="002060"/>
              </a:solidFill>
            </a:endParaRPr>
          </a:p>
          <a:p>
            <a:pPr>
              <a:spcBef>
                <a:spcPts val="0"/>
              </a:spcBef>
              <a:buNone/>
            </a:pPr>
            <a:endParaRPr lang="en-US" sz="2400" dirty="0">
              <a:solidFill>
                <a:srgbClr val="002060"/>
              </a:solidFill>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075"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078" name="Rectangle 6"/>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Arial" pitchFamily="34" charset="0"/>
            </a:endParaRPr>
          </a:p>
        </p:txBody>
      </p:sp>
      <p:pic>
        <p:nvPicPr>
          <p:cNvPr id="18434" name="Picture 2" descr="C:\Users\Owner\Desktop\Powerpoint\virgini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400" y="5888037"/>
            <a:ext cx="1219200" cy="817563"/>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29"/>
          <p:cNvSpPr>
            <a:spLocks noGrp="1"/>
          </p:cNvSpPr>
          <p:nvPr>
            <p:ph type="sldNum" sz="quarter" idx="12"/>
          </p:nvPr>
        </p:nvSpPr>
        <p:spPr>
          <a:xfrm>
            <a:off x="457200" y="6324600"/>
            <a:ext cx="2133600" cy="365125"/>
          </a:xfrm>
        </p:spPr>
        <p:txBody>
          <a:bodyPr/>
          <a:lstStyle/>
          <a:p>
            <a:pPr algn="l">
              <a:defRPr/>
            </a:pPr>
            <a:fld id="{3A958E7F-F2CE-4013-8E7C-D4FF21256298}" type="slidenum">
              <a:rPr lang="en-US" smtClean="0"/>
              <a:pPr algn="l">
                <a:defRPr/>
              </a:pPr>
              <a:t>36</a:t>
            </a:fld>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18832619"/>
      </p:ext>
    </p:extLst>
  </p:cSld>
  <p:clrMapOvr>
    <a:masterClrMapping/>
  </p:clrMapOvr>
  <mc:AlternateContent xmlns:mc="http://schemas.openxmlformats.org/markup-compatibility/2006" xmlns:p14="http://schemas.microsoft.com/office/powerpoint/2010/main">
    <mc:Choice Requires="p14">
      <p:transition spd="slow" p14:dur="2000" advTm="20152"/>
    </mc:Choice>
    <mc:Fallback xmlns="">
      <p:transition spd="slow" advTm="201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Suggested Practice for SOL A.1</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2" name="Content Placeholder 61"/>
          <p:cNvSpPr>
            <a:spLocks noGrp="1"/>
          </p:cNvSpPr>
          <p:nvPr>
            <p:ph idx="1"/>
          </p:nvPr>
        </p:nvSpPr>
        <p:spPr/>
        <p:txBody>
          <a:bodyPr/>
          <a:lstStyle/>
          <a:p>
            <a:pPr marL="514350" indent="-514350" eaLnBrk="1" hangingPunct="1">
              <a:buNone/>
            </a:pPr>
            <a:r>
              <a:rPr lang="en-US" sz="2400" b="1" dirty="0">
                <a:solidFill>
                  <a:srgbClr val="6600FF"/>
                </a:solidFill>
              </a:rPr>
              <a:t>Students need additional practice translating expressions with </a:t>
            </a:r>
          </a:p>
          <a:p>
            <a:pPr marL="514350" indent="-514350" eaLnBrk="1" hangingPunct="1">
              <a:buNone/>
            </a:pPr>
            <a:r>
              <a:rPr lang="en-US" sz="2400" b="1" dirty="0">
                <a:solidFill>
                  <a:srgbClr val="6600FF"/>
                </a:solidFill>
              </a:rPr>
              <a:t>square and cube roots.</a:t>
            </a:r>
          </a:p>
          <a:p>
            <a:pPr marL="514350" indent="-514350" eaLnBrk="1" hangingPunct="1">
              <a:buFont typeface="Wingdings 2" pitchFamily="18" charset="2"/>
              <a:buNone/>
            </a:pPr>
            <a:endParaRPr lang="en-US" sz="1800" dirty="0">
              <a:latin typeface="Cambria Math" pitchFamily="18" charset="0"/>
              <a:ea typeface="Cambria Math" pitchFamily="18" charset="0"/>
            </a:endParaRPr>
          </a:p>
          <a:p>
            <a:pPr marL="514350" indent="-514350" eaLnBrk="1" hangingPunct="1">
              <a:buFont typeface="Wingdings 2" pitchFamily="18" charset="2"/>
              <a:buNone/>
            </a:pPr>
            <a:r>
              <a:rPr lang="en-US" sz="1800" b="1" dirty="0">
                <a:ea typeface="Cambria Math" pitchFamily="18" charset="0"/>
              </a:rPr>
              <a:t>Translate into an algebraic expression:</a:t>
            </a:r>
          </a:p>
          <a:p>
            <a:pPr marL="514350" indent="-514350" eaLnBrk="1" hangingPunct="1">
              <a:buFont typeface="+mj-lt"/>
              <a:buAutoNum type="alphaLcParenR"/>
            </a:pPr>
            <a:r>
              <a:rPr lang="en-US" sz="1600" b="1" dirty="0">
                <a:ea typeface="Cambria Math" pitchFamily="18" charset="0"/>
              </a:rPr>
              <a:t>The quotient of the square root of x and five</a:t>
            </a:r>
          </a:p>
          <a:p>
            <a:pPr marL="514350" indent="-514350" eaLnBrk="1" hangingPunct="1">
              <a:buFont typeface="+mj-lt"/>
              <a:buAutoNum type="alphaLcParenR"/>
            </a:pPr>
            <a:r>
              <a:rPr lang="en-US" sz="1600" b="1" dirty="0">
                <a:ea typeface="Cambria Math" pitchFamily="18" charset="0"/>
              </a:rPr>
              <a:t>The cube root of the product of x and y, less twelve</a:t>
            </a:r>
          </a:p>
          <a:p>
            <a:pPr marL="514350" indent="-514350" eaLnBrk="1" hangingPunct="1">
              <a:buFont typeface="+mj-lt"/>
              <a:buAutoNum type="alphaLcParenR"/>
            </a:pPr>
            <a:r>
              <a:rPr lang="en-US" sz="1600" b="1" dirty="0">
                <a:ea typeface="Cambria Math" pitchFamily="18" charset="0"/>
              </a:rPr>
              <a:t>The sum of the square root of sixteen and the product of four and the cube root of eight</a:t>
            </a:r>
          </a:p>
          <a:p>
            <a:pPr marL="514350" indent="-514350" eaLnBrk="1" hangingPunct="1">
              <a:buNone/>
            </a:pPr>
            <a:endParaRPr lang="en-US" sz="1600" b="1" dirty="0">
              <a:latin typeface="Cambria Math" pitchFamily="18" charset="0"/>
              <a:ea typeface="Cambria Math" pitchFamily="18" charset="0"/>
            </a:endParaRPr>
          </a:p>
          <a:p>
            <a:pPr marL="514350" indent="-514350" eaLnBrk="1" hangingPunct="1">
              <a:buNone/>
            </a:pPr>
            <a:r>
              <a:rPr lang="en-US" sz="1800" b="1" dirty="0">
                <a:ea typeface="Cambria Math" pitchFamily="18" charset="0"/>
              </a:rPr>
              <a:t>Translate into a verbal expression:</a:t>
            </a:r>
          </a:p>
          <a:p>
            <a:pPr marL="514350" indent="-514350" eaLnBrk="1" hangingPunct="1">
              <a:buNone/>
            </a:pPr>
            <a:r>
              <a:rPr lang="en-US" sz="1600" b="1" dirty="0">
                <a:ea typeface="Cambria Math" pitchFamily="18" charset="0"/>
              </a:rPr>
              <a:t>d)  </a:t>
            </a:r>
          </a:p>
          <a:p>
            <a:pPr marL="514350" indent="-514350" eaLnBrk="1" hangingPunct="1">
              <a:buNone/>
            </a:pPr>
            <a:endParaRPr lang="en-US" sz="1600" dirty="0">
              <a:latin typeface="Cambria Math" pitchFamily="18" charset="0"/>
              <a:ea typeface="Cambria Math" pitchFamily="18" charset="0"/>
            </a:endParaRPr>
          </a:p>
          <a:p>
            <a:pPr marL="514350" indent="-514350" eaLnBrk="1" hangingPunct="1">
              <a:buNone/>
            </a:pPr>
            <a:r>
              <a:rPr lang="en-US" sz="1600" b="1" dirty="0">
                <a:ea typeface="Cambria Math" pitchFamily="18" charset="0"/>
              </a:rPr>
              <a:t>e) </a:t>
            </a:r>
            <a:r>
              <a:rPr lang="en-US" sz="1600" dirty="0">
                <a:latin typeface="Cambria Math" pitchFamily="18" charset="0"/>
                <a:ea typeface="Cambria Math" pitchFamily="18" charset="0"/>
              </a:rPr>
              <a:t>			</a:t>
            </a:r>
            <a:endParaRPr lang="en-US" sz="1400" b="1" dirty="0"/>
          </a:p>
          <a:p>
            <a:pPr marL="514350" indent="-514350" eaLnBrk="1" hangingPunct="1">
              <a:buNone/>
            </a:pPr>
            <a:r>
              <a:rPr lang="en-US" sz="1600" dirty="0">
                <a:latin typeface="Cambria Math" pitchFamily="18" charset="0"/>
                <a:ea typeface="Cambria Math" pitchFamily="18" charset="0"/>
              </a:rPr>
              <a:t>	</a:t>
            </a:r>
          </a:p>
          <a:p>
            <a:pPr marL="514350" indent="-514350" eaLnBrk="1" hangingPunct="1">
              <a:buFont typeface="Wingdings 2" pitchFamily="18" charset="2"/>
              <a:buAutoNum type="alphaLcParenR" startAt="2"/>
            </a:pPr>
            <a:endParaRPr lang="en-US" sz="1600" dirty="0">
              <a:latin typeface="Cambria Math" pitchFamily="18" charset="0"/>
              <a:ea typeface="Cambria Math" pitchFamily="18" charset="0"/>
            </a:endParaRPr>
          </a:p>
          <a:p>
            <a:pPr marL="514350" indent="-514350" eaLnBrk="1" hangingPunct="1">
              <a:buFont typeface="Wingdings 2" pitchFamily="18" charset="2"/>
              <a:buNone/>
            </a:pPr>
            <a:endParaRPr lang="en-US" sz="7200" b="1" dirty="0"/>
          </a:p>
          <a:p>
            <a:pPr>
              <a:spcBef>
                <a:spcPts val="0"/>
              </a:spcBef>
              <a:buNone/>
            </a:pPr>
            <a:endParaRPr lang="en-US" sz="2400" dirty="0">
              <a:solidFill>
                <a:srgbClr val="002060"/>
              </a:solidFill>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39" name="Rectangle 3"/>
          <p:cNvSpPr>
            <a:spLocks noChangeArrowheads="1"/>
          </p:cNvSpPr>
          <p:nvPr/>
        </p:nvSpPr>
        <p:spPr bwMode="auto">
          <a:xfrm>
            <a:off x="0" y="75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2" name="Rectangle 6"/>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994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5" name="Rectangle 9"/>
          <p:cNvSpPr>
            <a:spLocks noChangeArrowheads="1"/>
          </p:cNvSpPr>
          <p:nvPr/>
        </p:nvSpPr>
        <p:spPr bwMode="auto">
          <a:xfrm>
            <a:off x="0" y="752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994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50" name="Rectangle 14"/>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9952"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53" name="Rectangle 17"/>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9955"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56" name="Rectangle 20"/>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7345" name="Picture 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4648200"/>
            <a:ext cx="1123950" cy="333375"/>
          </a:xfrm>
          <a:prstGeom prst="rect">
            <a:avLst/>
          </a:prstGeom>
          <a:noFill/>
        </p:spPr>
      </p:pic>
      <p:sp>
        <p:nvSpPr>
          <p:cNvPr id="573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735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7351" name="Rectangle 7"/>
          <p:cNvSpPr>
            <a:spLocks noChangeArrowheads="1"/>
          </p:cNvSpPr>
          <p:nvPr/>
        </p:nvSpPr>
        <p:spPr bwMode="auto">
          <a:xfrm>
            <a:off x="0" y="752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5735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7352" name="Picture 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5257800"/>
            <a:ext cx="704850" cy="295275"/>
          </a:xfrm>
          <a:prstGeom prst="rect">
            <a:avLst/>
          </a:prstGeom>
          <a:noFill/>
        </p:spPr>
      </p:pic>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1" name="Rectangle 3"/>
          <p:cNvSpPr>
            <a:spLocks noChangeArrowheads="1"/>
          </p:cNvSpPr>
          <p:nvPr/>
        </p:nvSpPr>
        <p:spPr bwMode="auto">
          <a:xfrm>
            <a:off x="0" y="1000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789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4" name="Rectangle 6"/>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789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7" name="Rectangle 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endParaRPr>
          </a:p>
        </p:txBody>
      </p:sp>
      <p:sp>
        <p:nvSpPr>
          <p:cNvPr id="54" name="TextBox 53"/>
          <p:cNvSpPr txBox="1"/>
          <p:nvPr/>
        </p:nvSpPr>
        <p:spPr>
          <a:xfrm>
            <a:off x="2514600" y="4648200"/>
            <a:ext cx="6324600" cy="307777"/>
          </a:xfrm>
          <a:prstGeom prst="rect">
            <a:avLst/>
          </a:prstGeom>
          <a:noFill/>
        </p:spPr>
        <p:txBody>
          <a:bodyPr wrap="square" rtlCol="0">
            <a:spAutoFit/>
          </a:bodyPr>
          <a:lstStyle/>
          <a:p>
            <a:r>
              <a:rPr lang="en-US" sz="1400" b="1" dirty="0">
                <a:solidFill>
                  <a:srgbClr val="C00000"/>
                </a:solidFill>
                <a:latin typeface="+mn-lt"/>
              </a:rPr>
              <a:t>Five times the cube root of the product of 4 and x less the square root of y</a:t>
            </a:r>
          </a:p>
        </p:txBody>
      </p:sp>
      <p:sp>
        <p:nvSpPr>
          <p:cNvPr id="58" name="TextBox 57"/>
          <p:cNvSpPr txBox="1"/>
          <p:nvPr/>
        </p:nvSpPr>
        <p:spPr>
          <a:xfrm>
            <a:off x="2514600" y="5181600"/>
            <a:ext cx="4800600" cy="307777"/>
          </a:xfrm>
          <a:prstGeom prst="rect">
            <a:avLst/>
          </a:prstGeom>
          <a:noFill/>
        </p:spPr>
        <p:txBody>
          <a:bodyPr wrap="square" rtlCol="0">
            <a:spAutoFit/>
          </a:bodyPr>
          <a:lstStyle/>
          <a:p>
            <a:r>
              <a:rPr lang="en-US" sz="1400" b="1" dirty="0">
                <a:solidFill>
                  <a:srgbClr val="C00000"/>
                </a:solidFill>
                <a:latin typeface="+mn-lt"/>
              </a:rPr>
              <a:t>A number y plus the cube root of a number x</a:t>
            </a:r>
            <a:endParaRPr lang="en-US" sz="1400" dirty="0">
              <a:solidFill>
                <a:srgbClr val="C00000"/>
              </a:solidFill>
              <a:latin typeface="+mn-lt"/>
            </a:endParaRPr>
          </a:p>
        </p:txBody>
      </p:sp>
      <p:sp>
        <p:nvSpPr>
          <p:cNvPr id="3789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900" name="Rectangle 12"/>
          <p:cNvSpPr>
            <a:spLocks noChangeArrowheads="1"/>
          </p:cNvSpPr>
          <p:nvPr/>
        </p:nvSpPr>
        <p:spPr bwMode="auto">
          <a:xfrm>
            <a:off x="0" y="1000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790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7901" name="Picture 1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2600" y="3352800"/>
            <a:ext cx="838200" cy="333375"/>
          </a:xfrm>
          <a:prstGeom prst="rect">
            <a:avLst/>
          </a:prstGeom>
          <a:noFill/>
        </p:spPr>
      </p:pic>
      <p:sp>
        <p:nvSpPr>
          <p:cNvPr id="37903" name="Rectangle 15"/>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790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7904" name="Picture 16"/>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4038600"/>
            <a:ext cx="1019175" cy="304800"/>
          </a:xfrm>
          <a:prstGeom prst="rect">
            <a:avLst/>
          </a:prstGeom>
          <a:noFill/>
        </p:spPr>
      </p:pic>
      <p:sp>
        <p:nvSpPr>
          <p:cNvPr id="491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9153" name="Picture 1"/>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2895600"/>
            <a:ext cx="247650" cy="542925"/>
          </a:xfrm>
          <a:prstGeom prst="rect">
            <a:avLst/>
          </a:prstGeom>
          <a:noFill/>
        </p:spPr>
      </p:pic>
      <p:sp>
        <p:nvSpPr>
          <p:cNvPr id="49155" name="Rectangle 3"/>
          <p:cNvSpPr>
            <a:spLocks noChangeArrowheads="1"/>
          </p:cNvSpPr>
          <p:nvPr/>
        </p:nvSpPr>
        <p:spPr bwMode="auto">
          <a:xfrm>
            <a:off x="0" y="1000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3" name="Slide Number Placeholder 62"/>
          <p:cNvSpPr>
            <a:spLocks noGrp="1"/>
          </p:cNvSpPr>
          <p:nvPr>
            <p:ph type="sldNum" sz="quarter" idx="12"/>
          </p:nvPr>
        </p:nvSpPr>
        <p:spPr>
          <a:xfrm>
            <a:off x="381000" y="6324600"/>
            <a:ext cx="2133600" cy="365125"/>
          </a:xfrm>
        </p:spPr>
        <p:txBody>
          <a:bodyPr/>
          <a:lstStyle/>
          <a:p>
            <a:pPr algn="l">
              <a:defRPr/>
            </a:pPr>
            <a:fld id="{3A958E7F-F2CE-4013-8E7C-D4FF21256298}" type="slidenum">
              <a:rPr lang="en-US" smtClean="0"/>
              <a:pPr algn="l">
                <a:defRPr/>
              </a:pPr>
              <a:t>4</a:t>
            </a:fld>
            <a:endParaRPr lang="en-US"/>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5292"/>
    </mc:Choice>
    <mc:Fallback xmlns="">
      <p:transition spd="slow" advTm="352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90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9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bldLst>
      <p:bldP spid="54"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5" descr="http://secure.surveymonkey.com/_resources/19441154/8779ac3a-3fec-4016-9b4c-d9aac84b651f.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5943600"/>
            <a:ext cx="838200" cy="562075"/>
          </a:xfrm>
          <a:prstGeom prst="rect">
            <a:avLst/>
          </a:prstGeom>
          <a:noFill/>
          <a:ln w="9525">
            <a:noFill/>
            <a:miter lim="800000"/>
            <a:headEnd/>
            <a:tailEnd/>
          </a:ln>
        </p:spPr>
      </p:pic>
      <p:sp>
        <p:nvSpPr>
          <p:cNvPr id="13" name="Content Placeholder 12"/>
          <p:cNvSpPr>
            <a:spLocks noGrp="1"/>
          </p:cNvSpPr>
          <p:nvPr>
            <p:ph idx="1"/>
          </p:nvPr>
        </p:nvSpPr>
        <p:spPr/>
        <p:txBody>
          <a:bodyPr/>
          <a:lstStyle/>
          <a:p>
            <a:pPr>
              <a:buNone/>
            </a:pPr>
            <a:r>
              <a:rPr lang="en-US" sz="2400" b="1" dirty="0"/>
              <a:t>SOL A.2</a:t>
            </a:r>
          </a:p>
          <a:p>
            <a:pPr>
              <a:buNone/>
            </a:pPr>
            <a:r>
              <a:rPr lang="en-US" sz="2400" b="1" dirty="0"/>
              <a:t>The student will perform operations on polynomials, including</a:t>
            </a:r>
            <a:endParaRPr lang="en-US" sz="2400" b="1" dirty="0">
              <a:solidFill>
                <a:srgbClr val="002060"/>
              </a:solidFill>
            </a:endParaRPr>
          </a:p>
          <a:p>
            <a:pPr marL="514350" indent="-514350" eaLnBrk="1" hangingPunct="1">
              <a:buClrTx/>
              <a:buFont typeface="Calibri" pitchFamily="34" charset="0"/>
              <a:buAutoNum type="alphaLcParenR"/>
            </a:pPr>
            <a:r>
              <a:rPr lang="en-US" sz="2400" b="1" dirty="0">
                <a:solidFill>
                  <a:srgbClr val="6600FF"/>
                </a:solidFill>
              </a:rPr>
              <a:t>applying the laws of exponents to perform operations on expressions</a:t>
            </a:r>
            <a:r>
              <a:rPr lang="en-US" sz="2400" b="1" dirty="0"/>
              <a:t>;</a:t>
            </a:r>
          </a:p>
          <a:p>
            <a:pPr marL="514350" indent="-514350" eaLnBrk="1" hangingPunct="1">
              <a:buClrTx/>
              <a:buFont typeface="Calibri" pitchFamily="34" charset="0"/>
              <a:buAutoNum type="alphaLcParenR"/>
            </a:pPr>
            <a:r>
              <a:rPr lang="en-US" sz="2400" b="1" dirty="0"/>
              <a:t>adding, subtracting, multiplying, and </a:t>
            </a:r>
            <a:r>
              <a:rPr lang="en-US" sz="2400" b="1" dirty="0">
                <a:solidFill>
                  <a:srgbClr val="6600FF"/>
                </a:solidFill>
              </a:rPr>
              <a:t>dividing polynomials</a:t>
            </a:r>
            <a:r>
              <a:rPr lang="en-US" sz="2400" b="1" dirty="0"/>
              <a:t>; and</a:t>
            </a:r>
          </a:p>
          <a:p>
            <a:pPr marL="514350" indent="-514350" eaLnBrk="1" hangingPunct="1">
              <a:buClrTx/>
              <a:buFont typeface="Calibri" pitchFamily="34" charset="0"/>
              <a:buAutoNum type="alphaLcParenR"/>
            </a:pPr>
            <a:r>
              <a:rPr lang="en-US" sz="2400" b="1" dirty="0"/>
              <a:t>factoring completely first- and second-degree binomials and trinomials in one or two variables. </a:t>
            </a:r>
            <a:r>
              <a:rPr lang="en-US" sz="2400" b="1" dirty="0">
                <a:solidFill>
                  <a:srgbClr val="6600FF"/>
                </a:solidFill>
              </a:rPr>
              <a:t>Graphing</a:t>
            </a:r>
            <a:r>
              <a:rPr lang="en-US" sz="2400" b="1" dirty="0"/>
              <a:t> </a:t>
            </a:r>
            <a:r>
              <a:rPr lang="en-US" sz="2400" b="1" dirty="0">
                <a:solidFill>
                  <a:srgbClr val="6600FF"/>
                </a:solidFill>
              </a:rPr>
              <a:t>calculators</a:t>
            </a:r>
            <a:r>
              <a:rPr lang="en-US" sz="2400" b="1" dirty="0"/>
              <a:t> </a:t>
            </a:r>
            <a:r>
              <a:rPr lang="en-US" sz="2400" b="1" dirty="0">
                <a:solidFill>
                  <a:srgbClr val="6600FF"/>
                </a:solidFill>
              </a:rPr>
              <a:t>will be used as a tool for factoring and for confirming algebraic factorizations.</a:t>
            </a:r>
            <a:br>
              <a:rPr lang="en-US" sz="2400" b="1" dirty="0"/>
            </a:br>
            <a:endParaRPr lang="en-US" sz="2400" dirty="0"/>
          </a:p>
        </p:txBody>
      </p:sp>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457200"/>
            <a:ext cx="8839200" cy="1143000"/>
          </a:xfrm>
        </p:spPr>
        <p:txBody>
          <a:bodyPr/>
          <a:lstStyle/>
          <a:p>
            <a:r>
              <a:rPr lang="en-US" sz="3200" b="1" dirty="0">
                <a:solidFill>
                  <a:srgbClr val="3E009A"/>
                </a:solidFill>
              </a:rPr>
              <a:t>Performing Operations on Polynomials</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1" name="Rectangle 5"/>
          <p:cNvSpPr>
            <a:spLocks noChangeArrowheads="1"/>
          </p:cNvSpPr>
          <p:nvPr/>
        </p:nvSpPr>
        <p:spPr bwMode="auto">
          <a:xfrm>
            <a:off x="0" y="1085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4" name="Slide Number Placeholder 13"/>
          <p:cNvSpPr>
            <a:spLocks noGrp="1"/>
          </p:cNvSpPr>
          <p:nvPr>
            <p:ph type="sldNum" sz="quarter" idx="12"/>
          </p:nvPr>
        </p:nvSpPr>
        <p:spPr>
          <a:xfrm>
            <a:off x="381000" y="6324600"/>
            <a:ext cx="2133600" cy="365125"/>
          </a:xfrm>
        </p:spPr>
        <p:txBody>
          <a:bodyPr/>
          <a:lstStyle/>
          <a:p>
            <a:pPr algn="l">
              <a:defRPr/>
            </a:pPr>
            <a:fld id="{3A958E7F-F2CE-4013-8E7C-D4FF21256298}" type="slidenum">
              <a:rPr lang="en-US" smtClean="0"/>
              <a:pPr algn="l">
                <a:defRPr/>
              </a:pPr>
              <a:t>5</a:t>
            </a:fld>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617"/>
    </mc:Choice>
    <mc:Fallback xmlns="">
      <p:transition spd="slow" advTm="216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5" descr="http://secure.surveymonkey.com/_resources/19441154/8779ac3a-3fec-4016-9b4c-d9aac84b651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943600"/>
            <a:ext cx="838200" cy="562075"/>
          </a:xfrm>
          <a:prstGeom prst="rect">
            <a:avLst/>
          </a:prstGeom>
          <a:noFill/>
          <a:ln w="9525">
            <a:noFill/>
            <a:miter lim="800000"/>
            <a:headEnd/>
            <a:tailEnd/>
          </a:ln>
        </p:spPr>
      </p:pic>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Suggested Practice for SOL A.2</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2" name="Content Placeholder 61"/>
          <p:cNvSpPr>
            <a:spLocks noGrp="1"/>
          </p:cNvSpPr>
          <p:nvPr>
            <p:ph idx="1"/>
          </p:nvPr>
        </p:nvSpPr>
        <p:spPr/>
        <p:txBody>
          <a:bodyPr/>
          <a:lstStyle/>
          <a:p>
            <a:pPr eaLnBrk="1" hangingPunct="1">
              <a:buFont typeface="Wingdings 2" pitchFamily="18" charset="2"/>
              <a:buNone/>
              <a:defRPr/>
            </a:pPr>
            <a:r>
              <a:rPr lang="en-US" sz="2000" b="1" dirty="0">
                <a:solidFill>
                  <a:srgbClr val="6600FF"/>
                </a:solidFill>
              </a:rPr>
              <a:t>Students need additional practice finding the quotient of a trinomial and a</a:t>
            </a:r>
          </a:p>
          <a:p>
            <a:pPr eaLnBrk="1" hangingPunct="1">
              <a:buFont typeface="Wingdings 2" pitchFamily="18" charset="2"/>
              <a:buNone/>
              <a:defRPr/>
            </a:pPr>
            <a:r>
              <a:rPr lang="en-US" sz="2000" b="1" dirty="0">
                <a:solidFill>
                  <a:srgbClr val="6600FF"/>
                </a:solidFill>
              </a:rPr>
              <a:t>binomial and using exponent rules when negative numbers are involved.</a:t>
            </a:r>
          </a:p>
          <a:p>
            <a:pPr eaLnBrk="1" hangingPunct="1">
              <a:buFont typeface="Wingdings 2" pitchFamily="18" charset="2"/>
              <a:buNone/>
              <a:defRPr/>
            </a:pPr>
            <a:endParaRPr lang="en-US" sz="2000" dirty="0">
              <a:solidFill>
                <a:srgbClr val="6600FF"/>
              </a:solidFill>
            </a:endParaRPr>
          </a:p>
          <a:p>
            <a:pPr eaLnBrk="1" hangingPunct="1">
              <a:buFont typeface="Wingdings 2" pitchFamily="18" charset="2"/>
              <a:buNone/>
              <a:defRPr/>
            </a:pPr>
            <a:r>
              <a:rPr lang="en-US" sz="2000" b="1" dirty="0"/>
              <a:t>Find the quotient:</a:t>
            </a:r>
          </a:p>
          <a:p>
            <a:pPr eaLnBrk="1" hangingPunct="1">
              <a:buFont typeface="Wingdings 2" pitchFamily="18" charset="2"/>
              <a:buNone/>
              <a:defRPr/>
            </a:pPr>
            <a:r>
              <a:rPr lang="en-US" sz="2000" b="1" dirty="0"/>
              <a:t>a)</a:t>
            </a:r>
          </a:p>
          <a:p>
            <a:pPr eaLnBrk="1" hangingPunct="1">
              <a:buFont typeface="Wingdings 2" pitchFamily="18" charset="2"/>
              <a:buNone/>
              <a:defRPr/>
            </a:pPr>
            <a:endParaRPr lang="en-US" sz="2000" dirty="0"/>
          </a:p>
          <a:p>
            <a:pPr eaLnBrk="1" hangingPunct="1">
              <a:buFont typeface="Wingdings 2" pitchFamily="18" charset="2"/>
              <a:buNone/>
              <a:defRPr/>
            </a:pPr>
            <a:endParaRPr lang="en-US" sz="2000" dirty="0"/>
          </a:p>
          <a:p>
            <a:pPr eaLnBrk="1" hangingPunct="1">
              <a:buFont typeface="Wingdings 2" pitchFamily="18" charset="2"/>
              <a:buNone/>
              <a:defRPr/>
            </a:pPr>
            <a:r>
              <a:rPr lang="en-US" sz="2000" b="1" dirty="0"/>
              <a:t>b)</a:t>
            </a:r>
          </a:p>
          <a:p>
            <a:pPr eaLnBrk="1" hangingPunct="1">
              <a:buFont typeface="Wingdings 2" pitchFamily="18" charset="2"/>
              <a:buNone/>
              <a:defRPr/>
            </a:pPr>
            <a:endParaRPr lang="en-US" sz="2000" dirty="0"/>
          </a:p>
          <a:p>
            <a:pPr eaLnBrk="1" hangingPunct="1">
              <a:buFont typeface="Wingdings 2" pitchFamily="18" charset="2"/>
              <a:buNone/>
              <a:defRPr/>
            </a:pPr>
            <a:r>
              <a:rPr lang="en-US" sz="2000" b="1" dirty="0"/>
              <a:t>Simplify:</a:t>
            </a:r>
          </a:p>
          <a:p>
            <a:pPr eaLnBrk="1" hangingPunct="1">
              <a:buFont typeface="Wingdings 2" pitchFamily="18" charset="2"/>
              <a:buNone/>
              <a:defRPr/>
            </a:pPr>
            <a:r>
              <a:rPr lang="en-US" sz="2000" b="1" dirty="0"/>
              <a:t>c)</a:t>
            </a:r>
            <a:r>
              <a:rPr lang="en-US" sz="2000" dirty="0"/>
              <a:t>			               </a:t>
            </a:r>
            <a:r>
              <a:rPr lang="en-US" sz="2000" b="1" dirty="0"/>
              <a:t> d)</a:t>
            </a:r>
            <a:r>
              <a:rPr lang="en-US" sz="2000" dirty="0"/>
              <a:t>		</a:t>
            </a:r>
            <a:r>
              <a:rPr lang="en-US" sz="2000" b="1" dirty="0"/>
              <a:t>       e)</a:t>
            </a:r>
          </a:p>
          <a:p>
            <a:pPr eaLnBrk="1" hangingPunct="1">
              <a:buFont typeface="Wingdings 2" pitchFamily="18" charset="2"/>
              <a:buNone/>
              <a:defRPr/>
            </a:pPr>
            <a:endParaRPr lang="en-US" sz="2000" dirty="0"/>
          </a:p>
          <a:p>
            <a:pPr eaLnBrk="1" hangingPunct="1">
              <a:buFont typeface="Wingdings 2" pitchFamily="18" charset="2"/>
              <a:buNone/>
              <a:defRPr/>
            </a:pPr>
            <a:endParaRPr lang="en-US" sz="2000" dirty="0"/>
          </a:p>
          <a:p>
            <a:pPr eaLnBrk="1" hangingPunct="1">
              <a:buFont typeface="Wingdings 2" pitchFamily="18" charset="2"/>
              <a:buNone/>
              <a:defRPr/>
            </a:pPr>
            <a:endParaRPr lang="en-US" sz="20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817" name="Picture 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3048000"/>
            <a:ext cx="1323975" cy="600075"/>
          </a:xfrm>
          <a:prstGeom prst="rect">
            <a:avLst/>
          </a:prstGeom>
          <a:noFill/>
        </p:spPr>
      </p:pic>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821" name="Picture 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5600" y="3200400"/>
            <a:ext cx="647700" cy="276225"/>
          </a:xfrm>
          <a:prstGeom prst="rect">
            <a:avLst/>
          </a:prstGeom>
          <a:noFill/>
        </p:spPr>
      </p:pic>
      <p:sp>
        <p:nvSpPr>
          <p:cNvPr id="3482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5" name="Rectangle 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482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826" name="Picture 10"/>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5334000"/>
            <a:ext cx="1314450" cy="285750"/>
          </a:xfrm>
          <a:prstGeom prst="rect">
            <a:avLst/>
          </a:prstGeom>
          <a:noFill/>
        </p:spPr>
      </p:pic>
      <p:sp>
        <p:nvSpPr>
          <p:cNvPr id="34828" name="Rectangle 12"/>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483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31" name="Rectangle 15"/>
          <p:cNvSpPr>
            <a:spLocks noChangeArrowheads="1"/>
          </p:cNvSpPr>
          <p:nvPr/>
        </p:nvSpPr>
        <p:spPr bwMode="auto">
          <a:xfrm>
            <a:off x="0" y="1028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4833"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832" name="Picture 16"/>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5257800"/>
            <a:ext cx="1076325" cy="647700"/>
          </a:xfrm>
          <a:prstGeom prst="rect">
            <a:avLst/>
          </a:prstGeom>
          <a:noFill/>
        </p:spPr>
      </p:pic>
      <p:sp>
        <p:nvSpPr>
          <p:cNvPr id="34834" name="Rectangle 18"/>
          <p:cNvSpPr>
            <a:spLocks noChangeArrowheads="1"/>
          </p:cNvSpPr>
          <p:nvPr/>
        </p:nvSpPr>
        <p:spPr bwMode="auto">
          <a:xfrm>
            <a:off x="0" y="11049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4836"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37" name="Rectangle 21"/>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4839"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40" name="Rectangle 24"/>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4842"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841" name="Picture 25"/>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600" y="5334000"/>
            <a:ext cx="428625" cy="533400"/>
          </a:xfrm>
          <a:prstGeom prst="rect">
            <a:avLst/>
          </a:prstGeom>
          <a:noFill/>
        </p:spPr>
      </p:pic>
      <p:sp>
        <p:nvSpPr>
          <p:cNvPr id="34843" name="Rectangle 27"/>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6081" name="Picture 1"/>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800" y="5334000"/>
            <a:ext cx="781050" cy="571500"/>
          </a:xfrm>
          <a:prstGeom prst="rect">
            <a:avLst/>
          </a:prstGeom>
          <a:noFill/>
        </p:spPr>
      </p:pic>
      <p:sp>
        <p:nvSpPr>
          <p:cNvPr id="46083" name="Rectangle 3"/>
          <p:cNvSpPr>
            <a:spLocks noChangeArrowheads="1"/>
          </p:cNvSpPr>
          <p:nvPr/>
        </p:nvSpPr>
        <p:spPr bwMode="auto">
          <a:xfrm>
            <a:off x="0" y="1028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460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6084" name="Picture 4"/>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8200" y="5334000"/>
            <a:ext cx="428625" cy="533400"/>
          </a:xfrm>
          <a:prstGeom prst="rect">
            <a:avLst/>
          </a:prstGeom>
          <a:noFill/>
        </p:spPr>
      </p:pic>
      <p:sp>
        <p:nvSpPr>
          <p:cNvPr id="46086" name="Rectangle 6"/>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4608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6087" name="Picture 7"/>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0" y="5334000"/>
            <a:ext cx="342900" cy="495300"/>
          </a:xfrm>
          <a:prstGeom prst="rect">
            <a:avLst/>
          </a:prstGeom>
          <a:noFill/>
        </p:spPr>
      </p:pic>
      <p:sp>
        <p:nvSpPr>
          <p:cNvPr id="46089" name="Rectangle 9"/>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491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9153" name="Picture 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4267200"/>
            <a:ext cx="2238375" cy="285750"/>
          </a:xfrm>
          <a:prstGeom prst="rect">
            <a:avLst/>
          </a:prstGeom>
          <a:noFill/>
        </p:spPr>
      </p:pic>
      <p:sp>
        <p:nvSpPr>
          <p:cNvPr id="49155" name="Rectangle 3"/>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4915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9156" name="Picture 4"/>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1400" y="4267200"/>
            <a:ext cx="771525" cy="276225"/>
          </a:xfrm>
          <a:prstGeom prst="rect">
            <a:avLst/>
          </a:prstGeom>
          <a:noFill/>
        </p:spPr>
      </p:pic>
      <p:sp>
        <p:nvSpPr>
          <p:cNvPr id="49158" name="Rectangle 6"/>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3" name="Slide Number Placeholder 62"/>
          <p:cNvSpPr>
            <a:spLocks noGrp="1"/>
          </p:cNvSpPr>
          <p:nvPr>
            <p:ph type="sldNum" sz="quarter" idx="12"/>
          </p:nvPr>
        </p:nvSpPr>
        <p:spPr>
          <a:xfrm>
            <a:off x="457200" y="6324600"/>
            <a:ext cx="2133600" cy="365125"/>
          </a:xfrm>
        </p:spPr>
        <p:txBody>
          <a:bodyPr/>
          <a:lstStyle/>
          <a:p>
            <a:pPr algn="l">
              <a:defRPr/>
            </a:pPr>
            <a:fld id="{3A958E7F-F2CE-4013-8E7C-D4FF21256298}" type="slidenum">
              <a:rPr lang="en-US" smtClean="0"/>
              <a:pPr algn="l">
                <a:defRPr/>
              </a:pPr>
              <a:t>6</a:t>
            </a:fld>
            <a:endParaRPr lang="en-US" dirty="0"/>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6990"/>
    </mc:Choice>
    <mc:Fallback xmlns="">
      <p:transition spd="slow" advTm="469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1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Suggested Practice for SOL A.2</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2" name="Content Placeholder 61"/>
          <p:cNvSpPr>
            <a:spLocks noGrp="1"/>
          </p:cNvSpPr>
          <p:nvPr>
            <p:ph idx="1"/>
          </p:nvPr>
        </p:nvSpPr>
        <p:spPr/>
        <p:txBody>
          <a:bodyPr/>
          <a:lstStyle/>
          <a:p>
            <a:pPr eaLnBrk="1" hangingPunct="1">
              <a:buFont typeface="Wingdings 2" pitchFamily="18" charset="2"/>
              <a:buNone/>
              <a:defRPr/>
            </a:pPr>
            <a:r>
              <a:rPr lang="en-US" sz="2000" b="1" dirty="0">
                <a:solidFill>
                  <a:srgbClr val="6600FF"/>
                </a:solidFill>
              </a:rPr>
              <a:t>Students need additional practice identifying factors of the polynomial </a:t>
            </a:r>
          </a:p>
          <a:p>
            <a:pPr eaLnBrk="1" hangingPunct="1">
              <a:buFont typeface="Wingdings 2" pitchFamily="18" charset="2"/>
              <a:buNone/>
              <a:defRPr/>
            </a:pPr>
            <a:r>
              <a:rPr lang="en-US" sz="2000" b="1" dirty="0">
                <a:solidFill>
                  <a:srgbClr val="6600FF"/>
                </a:solidFill>
              </a:rPr>
              <a:t>from the graph of the related quadratic function.</a:t>
            </a:r>
          </a:p>
          <a:p>
            <a:pPr eaLnBrk="1" hangingPunct="1">
              <a:buNone/>
              <a:defRPr/>
            </a:pPr>
            <a:r>
              <a:rPr lang="en-US" sz="1800" b="1" dirty="0"/>
              <a:t>What are the apparent factors of the function </a:t>
            </a:r>
            <a:r>
              <a:rPr lang="en-US" sz="1800" b="1" i="1" dirty="0">
                <a:ea typeface="Cambria Math" pitchFamily="18" charset="0"/>
              </a:rPr>
              <a:t>f(</a:t>
            </a:r>
            <a:r>
              <a:rPr lang="en-US" sz="1800" b="1" i="1" dirty="0">
                <a:ea typeface="Cambria Math" pitchFamily="18" charset="0"/>
                <a:cs typeface="Times New Roman" pitchFamily="18" charset="0"/>
              </a:rPr>
              <a:t>x</a:t>
            </a:r>
            <a:r>
              <a:rPr lang="en-US" sz="1800" b="1" i="1" dirty="0">
                <a:ea typeface="Cambria Math" pitchFamily="18" charset="0"/>
              </a:rPr>
              <a:t>)</a:t>
            </a:r>
            <a:r>
              <a:rPr lang="en-US" sz="1800" b="1" dirty="0"/>
              <a:t>?</a:t>
            </a:r>
          </a:p>
          <a:p>
            <a:pPr eaLnBrk="1" hangingPunct="1">
              <a:buFont typeface="Wingdings 2" pitchFamily="18" charset="2"/>
              <a:buNone/>
              <a:defRPr/>
            </a:pPr>
            <a:endParaRPr lang="en-US" sz="2000" dirty="0">
              <a:solidFill>
                <a:srgbClr val="6600FF"/>
              </a:solidFill>
            </a:endParaRPr>
          </a:p>
          <a:p>
            <a:pPr eaLnBrk="1" hangingPunct="1">
              <a:buFont typeface="Wingdings 2" pitchFamily="18" charset="2"/>
              <a:buNone/>
              <a:defRPr/>
            </a:pPr>
            <a:endParaRPr lang="en-US" sz="2000" dirty="0"/>
          </a:p>
          <a:p>
            <a:pPr eaLnBrk="1" hangingPunct="1">
              <a:buFont typeface="Wingdings 2" pitchFamily="18" charset="2"/>
              <a:buNone/>
              <a:defRPr/>
            </a:pPr>
            <a:endParaRPr lang="en-US" sz="2000" dirty="0"/>
          </a:p>
          <a:p>
            <a:pPr eaLnBrk="1" hangingPunct="1">
              <a:buFont typeface="Wingdings 2" pitchFamily="18" charset="2"/>
              <a:buNone/>
              <a:defRPr/>
            </a:pPr>
            <a:endParaRPr lang="en-US" sz="20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5" name="Rectangle 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482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8" name="Rectangle 12"/>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483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31" name="Rectangle 15"/>
          <p:cNvSpPr>
            <a:spLocks noChangeArrowheads="1"/>
          </p:cNvSpPr>
          <p:nvPr/>
        </p:nvSpPr>
        <p:spPr bwMode="auto">
          <a:xfrm>
            <a:off x="0" y="1028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4833"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34" name="Rectangle 18"/>
          <p:cNvSpPr>
            <a:spLocks noChangeArrowheads="1"/>
          </p:cNvSpPr>
          <p:nvPr/>
        </p:nvSpPr>
        <p:spPr bwMode="auto">
          <a:xfrm>
            <a:off x="0" y="11049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4836"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37" name="Rectangle 21"/>
          <p:cNvSpPr>
            <a:spLocks noChangeArrowheads="1"/>
          </p:cNvSpPr>
          <p:nvPr/>
        </p:nvSpPr>
        <p:spPr bwMode="auto">
          <a:xfrm>
            <a:off x="0" y="742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4839"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40" name="Rectangle 24"/>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4842"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43" name="Rectangle 27"/>
          <p:cNvSpPr>
            <a:spLocks noChangeArrowheads="1"/>
          </p:cNvSpPr>
          <p:nvPr/>
        </p:nvSpPr>
        <p:spPr bwMode="auto">
          <a:xfrm>
            <a:off x="0" y="990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43" name="Rectangle 42"/>
          <p:cNvSpPr/>
          <p:nvPr/>
        </p:nvSpPr>
        <p:spPr>
          <a:xfrm>
            <a:off x="457200" y="5257800"/>
            <a:ext cx="7162800" cy="923330"/>
          </a:xfrm>
          <a:prstGeom prst="rect">
            <a:avLst/>
          </a:prstGeom>
        </p:spPr>
        <p:txBody>
          <a:bodyPr wrap="square">
            <a:spAutoFit/>
          </a:bodyPr>
          <a:lstStyle/>
          <a:p>
            <a:pPr eaLnBrk="1" hangingPunct="1">
              <a:buFont typeface="Wingdings 2" pitchFamily="18" charset="2"/>
              <a:buNone/>
              <a:defRPr/>
            </a:pPr>
            <a:r>
              <a:rPr lang="en-US" dirty="0">
                <a:latin typeface="+mn-lt"/>
              </a:rPr>
              <a:t>Related questions:</a:t>
            </a:r>
          </a:p>
          <a:p>
            <a:pPr eaLnBrk="1" hangingPunct="1">
              <a:buFont typeface="Wingdings 2" pitchFamily="18" charset="2"/>
              <a:buNone/>
              <a:defRPr/>
            </a:pPr>
            <a:r>
              <a:rPr lang="en-US" b="1" dirty="0">
                <a:latin typeface="+mn-lt"/>
              </a:rPr>
              <a:t>Identify all x- and y-intercepts of the function </a:t>
            </a:r>
            <a:r>
              <a:rPr lang="en-US" b="1" i="1" dirty="0">
                <a:latin typeface="+mn-lt"/>
              </a:rPr>
              <a:t>f(</a:t>
            </a:r>
            <a:r>
              <a:rPr lang="en-US" b="1" i="1" dirty="0">
                <a:latin typeface="+mn-lt"/>
                <a:cs typeface="Times New Roman" pitchFamily="18" charset="0"/>
              </a:rPr>
              <a:t>x</a:t>
            </a:r>
            <a:r>
              <a:rPr lang="en-US" b="1" i="1" dirty="0">
                <a:latin typeface="+mn-lt"/>
              </a:rPr>
              <a:t>)</a:t>
            </a:r>
            <a:r>
              <a:rPr lang="en-US" b="1" dirty="0">
                <a:latin typeface="+mn-lt"/>
              </a:rPr>
              <a:t>. </a:t>
            </a:r>
            <a:r>
              <a:rPr lang="en-US" dirty="0">
                <a:latin typeface="+mn-lt"/>
              </a:rPr>
              <a:t>(SOL A7.d)</a:t>
            </a:r>
          </a:p>
          <a:p>
            <a:pPr eaLnBrk="1" hangingPunct="1">
              <a:buFont typeface="Wingdings 2" pitchFamily="18" charset="2"/>
              <a:buNone/>
              <a:defRPr/>
            </a:pPr>
            <a:r>
              <a:rPr lang="en-US" b="1" dirty="0">
                <a:latin typeface="+mn-lt"/>
              </a:rPr>
              <a:t>Identify the domain and range of the function </a:t>
            </a:r>
            <a:r>
              <a:rPr lang="en-US" b="1" i="1" dirty="0">
                <a:latin typeface="+mn-lt"/>
              </a:rPr>
              <a:t>f(</a:t>
            </a:r>
            <a:r>
              <a:rPr lang="en-US" b="1" i="1" dirty="0">
                <a:latin typeface="+mn-lt"/>
                <a:cs typeface="Times New Roman" pitchFamily="18" charset="0"/>
              </a:rPr>
              <a:t>x</a:t>
            </a:r>
            <a:r>
              <a:rPr lang="en-US" b="1" i="1" dirty="0">
                <a:latin typeface="+mn-lt"/>
              </a:rPr>
              <a:t>)</a:t>
            </a:r>
            <a:r>
              <a:rPr lang="en-US" b="1" dirty="0"/>
              <a:t>. </a:t>
            </a:r>
            <a:r>
              <a:rPr lang="en-US" b="1" dirty="0">
                <a:latin typeface="+mn-lt"/>
              </a:rPr>
              <a:t> </a:t>
            </a:r>
            <a:r>
              <a:rPr lang="en-US" dirty="0">
                <a:latin typeface="+mn-lt"/>
              </a:rPr>
              <a:t>(SOL A7.b)</a:t>
            </a:r>
          </a:p>
        </p:txBody>
      </p:sp>
      <p:sp>
        <p:nvSpPr>
          <p:cNvPr id="471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107" name="Rectangle 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471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110" name="Rectangle 6"/>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471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113" name="Rectangle 9"/>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53" name="TextBox 52"/>
          <p:cNvSpPr txBox="1"/>
          <p:nvPr/>
        </p:nvSpPr>
        <p:spPr>
          <a:xfrm>
            <a:off x="6324600" y="5638800"/>
            <a:ext cx="2819400" cy="369332"/>
          </a:xfrm>
          <a:prstGeom prst="rect">
            <a:avLst/>
          </a:prstGeom>
          <a:noFill/>
        </p:spPr>
        <p:txBody>
          <a:bodyPr wrap="square" rtlCol="0">
            <a:spAutoFit/>
          </a:bodyPr>
          <a:lstStyle/>
          <a:p>
            <a:r>
              <a:rPr lang="en-US" dirty="0">
                <a:solidFill>
                  <a:srgbClr val="008000"/>
                </a:solidFill>
                <a:latin typeface="+mn-lt"/>
              </a:rPr>
              <a:t>and the </a:t>
            </a:r>
            <a:r>
              <a:rPr lang="en-US" i="1" dirty="0">
                <a:solidFill>
                  <a:srgbClr val="008000"/>
                </a:solidFill>
                <a:latin typeface="Times New Roman" pitchFamily="18" charset="0"/>
                <a:cs typeface="Times New Roman" pitchFamily="18" charset="0"/>
              </a:rPr>
              <a:t>y</a:t>
            </a:r>
            <a:r>
              <a:rPr lang="en-US" dirty="0">
                <a:solidFill>
                  <a:srgbClr val="008000"/>
                </a:solidFill>
                <a:latin typeface="+mn-lt"/>
              </a:rPr>
              <a:t>-intercept is 3.</a:t>
            </a:r>
          </a:p>
        </p:txBody>
      </p:sp>
      <p:sp>
        <p:nvSpPr>
          <p:cNvPr id="4711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116" name="Rectangle 1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4711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2743200"/>
            <a:ext cx="3772171" cy="2486025"/>
          </a:xfrm>
          <a:prstGeom prst="rect">
            <a:avLst/>
          </a:prstGeom>
          <a:noFill/>
          <a:ln w="9525">
            <a:solidFill>
              <a:schemeClr val="tx1"/>
            </a:solidFill>
            <a:miter lim="800000"/>
            <a:headEnd/>
            <a:tailEnd/>
          </a:ln>
        </p:spPr>
      </p:pic>
      <p:sp>
        <p:nvSpPr>
          <p:cNvPr id="59" name="TextBox 58"/>
          <p:cNvSpPr txBox="1"/>
          <p:nvPr/>
        </p:nvSpPr>
        <p:spPr>
          <a:xfrm>
            <a:off x="457200" y="6172200"/>
            <a:ext cx="8382000" cy="369332"/>
          </a:xfrm>
          <a:prstGeom prst="rect">
            <a:avLst/>
          </a:prstGeom>
          <a:noFill/>
        </p:spPr>
        <p:txBody>
          <a:bodyPr wrap="square" rtlCol="0">
            <a:spAutoFit/>
          </a:bodyPr>
          <a:lstStyle/>
          <a:p>
            <a:r>
              <a:rPr lang="en-US" dirty="0">
                <a:solidFill>
                  <a:srgbClr val="C00000"/>
                </a:solidFill>
                <a:latin typeface="+mn-lt"/>
              </a:rPr>
              <a:t>The domain is all real numbers and the range is any number greater than or equal to -1.</a:t>
            </a:r>
          </a:p>
        </p:txBody>
      </p:sp>
      <p:sp>
        <p:nvSpPr>
          <p:cNvPr id="60" name="TextBox 59"/>
          <p:cNvSpPr txBox="1"/>
          <p:nvPr/>
        </p:nvSpPr>
        <p:spPr>
          <a:xfrm>
            <a:off x="609600" y="762000"/>
            <a:ext cx="4953000" cy="369332"/>
          </a:xfrm>
          <a:prstGeom prst="rect">
            <a:avLst/>
          </a:prstGeom>
          <a:noFill/>
        </p:spPr>
        <p:txBody>
          <a:bodyPr wrap="square" rtlCol="0">
            <a:spAutoFit/>
          </a:bodyPr>
          <a:lstStyle/>
          <a:p>
            <a:endParaRPr lang="en-US" dirty="0"/>
          </a:p>
        </p:txBody>
      </p:sp>
      <p:sp>
        <p:nvSpPr>
          <p:cNvPr id="79" name="Rectangle 78"/>
          <p:cNvSpPr/>
          <p:nvPr/>
        </p:nvSpPr>
        <p:spPr>
          <a:xfrm>
            <a:off x="5105400" y="3733800"/>
            <a:ext cx="3810000" cy="6096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553200" y="2743200"/>
            <a:ext cx="838200" cy="1447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7848600" y="2895600"/>
            <a:ext cx="533400" cy="369332"/>
          </a:xfrm>
          <a:prstGeom prst="rect">
            <a:avLst/>
          </a:prstGeom>
          <a:noFill/>
        </p:spPr>
        <p:txBody>
          <a:bodyPr wrap="square" rtlCol="0">
            <a:spAutoFit/>
          </a:bodyPr>
          <a:lstStyle/>
          <a:p>
            <a:r>
              <a:rPr lang="en-US" i="1" dirty="0">
                <a:latin typeface="+mn-lt"/>
              </a:rPr>
              <a:t>f(</a:t>
            </a:r>
            <a:r>
              <a:rPr lang="en-US" i="1" dirty="0">
                <a:latin typeface="+mn-lt"/>
                <a:cs typeface="Times New Roman" pitchFamily="18" charset="0"/>
              </a:rPr>
              <a:t>x)</a:t>
            </a: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7105" name="Picture 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5400" y="2971800"/>
            <a:ext cx="1971675" cy="304800"/>
          </a:xfrm>
          <a:prstGeom prst="rect">
            <a:avLst/>
          </a:prstGeom>
          <a:noFill/>
        </p:spPr>
      </p:pic>
      <p:sp>
        <p:nvSpPr>
          <p:cNvPr id="3" name="Rectangle 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4" name="Oval 63"/>
          <p:cNvSpPr/>
          <p:nvPr/>
        </p:nvSpPr>
        <p:spPr>
          <a:xfrm>
            <a:off x="7077075" y="3886200"/>
            <a:ext cx="2286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458075" y="3886200"/>
            <a:ext cx="2286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877050" y="3295650"/>
            <a:ext cx="228600" cy="228600"/>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6324600" y="5334000"/>
            <a:ext cx="2819400" cy="369332"/>
          </a:xfrm>
          <a:prstGeom prst="rect">
            <a:avLst/>
          </a:prstGeom>
          <a:noFill/>
        </p:spPr>
        <p:txBody>
          <a:bodyPr wrap="square" rtlCol="0">
            <a:spAutoFit/>
          </a:bodyPr>
          <a:lstStyle/>
          <a:p>
            <a:r>
              <a:rPr lang="en-US" dirty="0">
                <a:solidFill>
                  <a:srgbClr val="C00000"/>
                </a:solidFill>
                <a:latin typeface="+mn-lt"/>
              </a:rPr>
              <a:t>the </a:t>
            </a:r>
            <a:r>
              <a:rPr lang="en-US" i="1" dirty="0">
                <a:solidFill>
                  <a:srgbClr val="C00000"/>
                </a:solidFill>
                <a:latin typeface="Times New Roman" pitchFamily="18" charset="0"/>
                <a:cs typeface="Times New Roman" pitchFamily="18" charset="0"/>
              </a:rPr>
              <a:t>x</a:t>
            </a:r>
            <a:r>
              <a:rPr lang="en-US" dirty="0">
                <a:solidFill>
                  <a:srgbClr val="C00000"/>
                </a:solidFill>
                <a:latin typeface="+mn-lt"/>
              </a:rPr>
              <a:t>-intercepts are 1 and 3,</a:t>
            </a:r>
            <a:endParaRPr lang="en-US" dirty="0">
              <a:latin typeface="+mn-lt"/>
            </a:endParaRPr>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6906"/>
    </mc:Choice>
    <mc:Fallback xmlns="">
      <p:transition spd="slow" advTm="769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79"/>
                                        </p:tgtEl>
                                        <p:attrNameLst>
                                          <p:attrName>style.visibility</p:attrName>
                                        </p:attrNameLst>
                                      </p:cBhvr>
                                      <p:to>
                                        <p:strVal val="visible"/>
                                      </p:to>
                                    </p:set>
                                  </p:childTnLst>
                                  <p:subTnLst>
                                    <p:set>
                                      <p:cBhvr override="childStyle">
                                        <p:cTn dur="1" fill="hold" display="0" masterRel="nextClick" afterEffect="1"/>
                                        <p:tgtEl>
                                          <p:spTgt spid="79"/>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8"/>
                </p:tgtEl>
              </p:cMediaNode>
            </p:audio>
          </p:childTnLst>
        </p:cTn>
      </p:par>
    </p:tnLst>
    <p:bldLst>
      <p:bldP spid="53" grpId="0"/>
      <p:bldP spid="59" grpId="0"/>
      <p:bldP spid="79" grpId="1" animBg="1"/>
      <p:bldP spid="80" grpId="0" animBg="1"/>
      <p:bldP spid="64" grpId="0" animBg="1"/>
      <p:bldP spid="65" grpId="0" animBg="1"/>
      <p:bldP spid="69" grpId="0" animBg="1"/>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752600"/>
            <a:ext cx="8229600" cy="4525963"/>
          </a:xfrm>
        </p:spPr>
        <p:txBody>
          <a:bodyPr/>
          <a:lstStyle/>
          <a:p>
            <a:pPr>
              <a:buNone/>
            </a:pPr>
            <a:r>
              <a:rPr lang="en-US" sz="2400" b="1" dirty="0"/>
              <a:t>SOL A.3</a:t>
            </a:r>
          </a:p>
          <a:p>
            <a:pPr>
              <a:buNone/>
            </a:pPr>
            <a:r>
              <a:rPr lang="en-US" sz="2400" b="1" dirty="0">
                <a:solidFill>
                  <a:srgbClr val="6600FF"/>
                </a:solidFill>
              </a:rPr>
              <a:t>The student will express the square roots and cube roots of </a:t>
            </a:r>
          </a:p>
          <a:p>
            <a:pPr>
              <a:buNone/>
            </a:pPr>
            <a:r>
              <a:rPr lang="en-US" sz="2400" b="1" dirty="0">
                <a:solidFill>
                  <a:srgbClr val="6600FF"/>
                </a:solidFill>
              </a:rPr>
              <a:t>whole numbers and the square root of a monomial algebraic </a:t>
            </a:r>
          </a:p>
          <a:p>
            <a:pPr>
              <a:buNone/>
            </a:pPr>
            <a:r>
              <a:rPr lang="en-US" sz="2400" b="1" dirty="0">
                <a:solidFill>
                  <a:srgbClr val="6600FF"/>
                </a:solidFill>
              </a:rPr>
              <a:t>expression in simplest radical form.</a:t>
            </a:r>
            <a:endParaRPr lang="en-US" sz="2400" b="1" dirty="0">
              <a:solidFill>
                <a:srgbClr val="6600FF"/>
              </a:solidFill>
              <a:latin typeface="+mj-lt"/>
            </a:endParaRPr>
          </a:p>
        </p:txBody>
      </p:sp>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609600"/>
            <a:ext cx="8839200" cy="1143000"/>
          </a:xfrm>
        </p:spPr>
        <p:txBody>
          <a:bodyPr/>
          <a:lstStyle/>
          <a:p>
            <a:r>
              <a:rPr lang="en-US" sz="2800" b="1" dirty="0">
                <a:solidFill>
                  <a:srgbClr val="3E009A"/>
                </a:solidFill>
              </a:rPr>
              <a:t>Express Square Roots and Cube Roots</a:t>
            </a:r>
            <a:br>
              <a:rPr lang="en-US" sz="2800" b="1" dirty="0">
                <a:solidFill>
                  <a:srgbClr val="3E009A"/>
                </a:solidFill>
              </a:rPr>
            </a:br>
            <a:r>
              <a:rPr lang="en-US" sz="2800" b="1" dirty="0">
                <a:solidFill>
                  <a:srgbClr val="3E009A"/>
                </a:solidFill>
              </a:rPr>
              <a:t>in Simplest Radical Form</a:t>
            </a: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1" name="Rectangle 5"/>
          <p:cNvSpPr>
            <a:spLocks noChangeArrowheads="1"/>
          </p:cNvSpPr>
          <p:nvPr/>
        </p:nvSpPr>
        <p:spPr bwMode="auto">
          <a:xfrm>
            <a:off x="0" y="1085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7" name="Rectangle 11"/>
          <p:cNvSpPr>
            <a:spLocks noChangeArrowheads="1"/>
          </p:cNvSpPr>
          <p:nvPr/>
        </p:nvSpPr>
        <p:spPr bwMode="auto">
          <a:xfrm>
            <a:off x="0" y="838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4" name="Slide Number Placeholder 13"/>
          <p:cNvSpPr>
            <a:spLocks noGrp="1"/>
          </p:cNvSpPr>
          <p:nvPr>
            <p:ph type="sldNum" sz="quarter" idx="12"/>
          </p:nvPr>
        </p:nvSpPr>
        <p:spPr>
          <a:xfrm>
            <a:off x="381000" y="6248400"/>
            <a:ext cx="2133600" cy="365125"/>
          </a:xfrm>
        </p:spPr>
        <p:txBody>
          <a:bodyPr/>
          <a:lstStyle/>
          <a:p>
            <a:pPr algn="l">
              <a:defRPr/>
            </a:pPr>
            <a:fld id="{3A958E7F-F2CE-4013-8E7C-D4FF21256298}" type="slidenum">
              <a:rPr lang="en-US" smtClean="0"/>
              <a:pPr algn="l">
                <a:defRPr/>
              </a:pPr>
              <a:t>8</a:t>
            </a:fld>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126"/>
    </mc:Choice>
    <mc:Fallback xmlns="">
      <p:transition spd="slow" advTm="181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5" descr="http://secure.surveymonkey.com/_resources/19441154/8779ac3a-3fec-4016-9b4c-d9aac84b651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943600"/>
            <a:ext cx="838200" cy="562075"/>
          </a:xfrm>
          <a:prstGeom prst="rect">
            <a:avLst/>
          </a:prstGeom>
          <a:noFill/>
          <a:ln w="9525">
            <a:noFill/>
            <a:miter lim="800000"/>
            <a:headEnd/>
            <a:tailEnd/>
          </a:ln>
        </p:spPr>
      </p:pic>
      <p:cxnSp>
        <p:nvCxnSpPr>
          <p:cNvPr id="15" name="Straight Connector 14"/>
          <p:cNvCxnSpPr/>
          <p:nvPr/>
        </p:nvCxnSpPr>
        <p:spPr>
          <a:xfrm flipH="1">
            <a:off x="0" y="381000"/>
            <a:ext cx="9144000" cy="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4800" y="152400"/>
            <a:ext cx="0" cy="6858000"/>
          </a:xfrm>
          <a:prstGeom prst="line">
            <a:avLst/>
          </a:prstGeom>
          <a:ln w="127000">
            <a:gradFill flip="none" rotWithShape="1">
              <a:gsLst>
                <a:gs pos="0">
                  <a:srgbClr val="36006C"/>
                </a:gs>
                <a:gs pos="50000">
                  <a:schemeClr val="accent1">
                    <a:tint val="44500"/>
                    <a:satMod val="160000"/>
                  </a:schemeClr>
                </a:gs>
                <a:gs pos="50000">
                  <a:srgbClr val="002060"/>
                </a:gs>
                <a:gs pos="50000">
                  <a:srgbClr val="002060"/>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04800" y="381000"/>
            <a:ext cx="8839200" cy="1143000"/>
          </a:xfrm>
        </p:spPr>
        <p:txBody>
          <a:bodyPr/>
          <a:lstStyle/>
          <a:p>
            <a:r>
              <a:rPr lang="en-US" sz="3200" b="1" dirty="0">
                <a:solidFill>
                  <a:srgbClr val="3E009A"/>
                </a:solidFill>
              </a:rPr>
              <a:t>Suggested Practice for SOL A.3</a:t>
            </a: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5" name="Rectangle 11"/>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8" name="Rectangle 1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4" name="Rectangle 20"/>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6"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7" name="Rectangle 2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0" name="Rectangle 2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2" name="Content Placeholder 61"/>
          <p:cNvSpPr>
            <a:spLocks noGrp="1"/>
          </p:cNvSpPr>
          <p:nvPr>
            <p:ph idx="1"/>
          </p:nvPr>
        </p:nvSpPr>
        <p:spPr/>
        <p:txBody>
          <a:bodyPr/>
          <a:lstStyle/>
          <a:p>
            <a:pPr marL="514350" indent="-514350" eaLnBrk="1" hangingPunct="1">
              <a:buFont typeface="Wingdings 2" pitchFamily="18" charset="2"/>
              <a:buNone/>
            </a:pPr>
            <a:r>
              <a:rPr lang="en-US" sz="2400" b="1" dirty="0">
                <a:solidFill>
                  <a:srgbClr val="6600FF"/>
                </a:solidFill>
              </a:rPr>
              <a:t>Students need additional practice simplifying square roots of</a:t>
            </a:r>
          </a:p>
          <a:p>
            <a:pPr marL="514350" indent="-514350" eaLnBrk="1" hangingPunct="1">
              <a:buFont typeface="Wingdings 2" pitchFamily="18" charset="2"/>
              <a:buNone/>
            </a:pPr>
            <a:r>
              <a:rPr lang="en-US" sz="2400" b="1" dirty="0">
                <a:solidFill>
                  <a:srgbClr val="6600FF"/>
                </a:solidFill>
              </a:rPr>
              <a:t>monomial expressions and cube roots of whole numbers.</a:t>
            </a:r>
          </a:p>
          <a:p>
            <a:pPr marL="514350" indent="-514350" eaLnBrk="1" hangingPunct="1">
              <a:buFont typeface="Wingdings 2" pitchFamily="18" charset="2"/>
              <a:buNone/>
            </a:pPr>
            <a:endParaRPr lang="en-US" sz="1800" b="1" dirty="0">
              <a:latin typeface="Cambria Math" pitchFamily="18" charset="0"/>
              <a:ea typeface="Cambria Math" pitchFamily="18" charset="0"/>
            </a:endParaRPr>
          </a:p>
          <a:p>
            <a:pPr marL="514350" indent="-514350" eaLnBrk="1" hangingPunct="1">
              <a:buFont typeface="Wingdings 2" pitchFamily="18" charset="2"/>
              <a:buNone/>
            </a:pPr>
            <a:r>
              <a:rPr lang="en-US" sz="1800" b="1" dirty="0">
                <a:ea typeface="Cambria Math" pitchFamily="18" charset="0"/>
              </a:rPr>
              <a:t>Completely simplify:</a:t>
            </a:r>
          </a:p>
          <a:p>
            <a:pPr marL="514350" indent="-514350" eaLnBrk="1" hangingPunct="1">
              <a:buFont typeface="Wingdings 2" pitchFamily="18" charset="2"/>
              <a:buNone/>
            </a:pPr>
            <a:endParaRPr lang="en-US" sz="1800" b="1" dirty="0">
              <a:latin typeface="Cambria Math" pitchFamily="18" charset="0"/>
              <a:ea typeface="Cambria Math" pitchFamily="18" charset="0"/>
            </a:endParaRPr>
          </a:p>
          <a:p>
            <a:pPr marL="514350" indent="-514350" eaLnBrk="1" hangingPunct="1">
              <a:buFont typeface="Wingdings 2" pitchFamily="18" charset="2"/>
              <a:buNone/>
            </a:pPr>
            <a:r>
              <a:rPr lang="en-US" sz="1800" b="1" dirty="0">
                <a:ea typeface="Cambria Math" pitchFamily="18" charset="0"/>
              </a:rPr>
              <a:t>a)</a:t>
            </a:r>
          </a:p>
          <a:p>
            <a:pPr marL="514350" indent="-514350" eaLnBrk="1" hangingPunct="1">
              <a:buFont typeface="Wingdings 2" pitchFamily="18" charset="2"/>
              <a:buNone/>
            </a:pPr>
            <a:endParaRPr lang="en-US" sz="1800" b="1" dirty="0">
              <a:latin typeface="Cambria Math" pitchFamily="18" charset="0"/>
              <a:ea typeface="Cambria Math" pitchFamily="18" charset="0"/>
            </a:endParaRPr>
          </a:p>
          <a:p>
            <a:pPr marL="514350" indent="-514350" eaLnBrk="1" hangingPunct="1">
              <a:buFont typeface="Wingdings 2" pitchFamily="18" charset="2"/>
              <a:buNone/>
            </a:pPr>
            <a:r>
              <a:rPr lang="en-US" sz="1800" b="1" dirty="0">
                <a:ea typeface="Cambria Math" pitchFamily="18" charset="0"/>
              </a:rPr>
              <a:t>b)</a:t>
            </a:r>
          </a:p>
          <a:p>
            <a:pPr marL="514350" indent="-514350" eaLnBrk="1" hangingPunct="1">
              <a:buFont typeface="Wingdings 2" pitchFamily="18" charset="2"/>
              <a:buNone/>
            </a:pPr>
            <a:endParaRPr lang="en-US" sz="1800" b="1" dirty="0">
              <a:latin typeface="Cambria Math" pitchFamily="18" charset="0"/>
              <a:ea typeface="Cambria Math" pitchFamily="18" charset="0"/>
            </a:endParaRPr>
          </a:p>
          <a:p>
            <a:pPr marL="514350" indent="-514350" eaLnBrk="1" hangingPunct="1">
              <a:buFont typeface="Wingdings 2" pitchFamily="18" charset="2"/>
              <a:buNone/>
            </a:pPr>
            <a:r>
              <a:rPr lang="en-US" sz="1800" b="1" dirty="0">
                <a:ea typeface="Cambria Math" pitchFamily="18" charset="0"/>
              </a:rPr>
              <a:t>c)  </a:t>
            </a:r>
          </a:p>
          <a:p>
            <a:pPr marL="514350" indent="-514350" eaLnBrk="1" hangingPunct="1">
              <a:buFont typeface="Wingdings 2" pitchFamily="18" charset="2"/>
              <a:buNone/>
            </a:pPr>
            <a:endParaRPr lang="en-US" sz="1800" b="1" dirty="0">
              <a:latin typeface="Cambria Math" pitchFamily="18" charset="0"/>
              <a:ea typeface="Cambria Math" pitchFamily="18" charset="0"/>
            </a:endParaRPr>
          </a:p>
          <a:p>
            <a:pPr marL="514350" indent="-514350" eaLnBrk="1" hangingPunct="1">
              <a:buFont typeface="Wingdings 2" pitchFamily="18" charset="2"/>
              <a:buNone/>
            </a:pPr>
            <a:r>
              <a:rPr lang="en-US" sz="1800" b="1" dirty="0">
                <a:ea typeface="Cambria Math" pitchFamily="18" charset="0"/>
              </a:rPr>
              <a:t>d)  </a:t>
            </a:r>
          </a:p>
          <a:p>
            <a:pPr marL="514350" indent="-514350" eaLnBrk="1" hangingPunct="1">
              <a:buFont typeface="Wingdings 2" pitchFamily="18" charset="2"/>
              <a:buNone/>
            </a:pPr>
            <a:endParaRPr lang="en-US" sz="2400" u="sng" dirty="0">
              <a:solidFill>
                <a:srgbClr val="6600FF"/>
              </a:solidFill>
            </a:endParaRPr>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3793" name="Picture 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4800600"/>
            <a:ext cx="733425" cy="333375"/>
          </a:xfrm>
          <a:prstGeom prst="rect">
            <a:avLst/>
          </a:prstGeom>
          <a:noFill/>
        </p:spPr>
      </p:pic>
      <p:sp>
        <p:nvSpPr>
          <p:cNvPr id="33795" name="Rectangle 3"/>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45" name="Picture 1"/>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3505200"/>
            <a:ext cx="723900" cy="342900"/>
          </a:xfrm>
          <a:prstGeom prst="rect">
            <a:avLst/>
          </a:prstGeom>
          <a:noFill/>
        </p:spPr>
      </p:pic>
      <p:sp>
        <p:nvSpPr>
          <p:cNvPr id="31747" name="Rectangle 3"/>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17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48" name="Picture 4"/>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0" y="3505200"/>
            <a:ext cx="742950" cy="304800"/>
          </a:xfrm>
          <a:prstGeom prst="rect">
            <a:avLst/>
          </a:prstGeom>
          <a:noFill/>
        </p:spPr>
      </p:pic>
      <p:sp>
        <p:nvSpPr>
          <p:cNvPr id="31750" name="Rectangle 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17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51" name="Picture 7"/>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4114800"/>
            <a:ext cx="1000125" cy="333375"/>
          </a:xfrm>
          <a:prstGeom prst="rect">
            <a:avLst/>
          </a:prstGeom>
          <a:noFill/>
        </p:spPr>
      </p:pic>
      <p:sp>
        <p:nvSpPr>
          <p:cNvPr id="31753" name="Rectangle 9"/>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175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54" name="Picture 10"/>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9800" y="4114800"/>
            <a:ext cx="828675" cy="333375"/>
          </a:xfrm>
          <a:prstGeom prst="rect">
            <a:avLst/>
          </a:prstGeom>
          <a:noFill/>
        </p:spPr>
      </p:pic>
      <p:sp>
        <p:nvSpPr>
          <p:cNvPr id="31756" name="Rectangle 12"/>
          <p:cNvSpPr>
            <a:spLocks noChangeArrowheads="1"/>
          </p:cNvSpPr>
          <p:nvPr/>
        </p:nvSpPr>
        <p:spPr bwMode="auto">
          <a:xfrm>
            <a:off x="0" y="790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317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57" name="Picture 13"/>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9800" y="4800600"/>
            <a:ext cx="247650" cy="276225"/>
          </a:xfrm>
          <a:prstGeom prst="rect">
            <a:avLst/>
          </a:prstGeom>
          <a:noFill/>
        </p:spPr>
      </p:pic>
      <p:sp>
        <p:nvSpPr>
          <p:cNvPr id="409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61" name="Picture 1"/>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5486400"/>
            <a:ext cx="400050" cy="304800"/>
          </a:xfrm>
          <a:prstGeom prst="rect">
            <a:avLst/>
          </a:prstGeom>
          <a:noFill/>
        </p:spPr>
      </p:pic>
      <p:sp>
        <p:nvSpPr>
          <p:cNvPr id="40963" name="Rectangle 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4096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64" name="Picture 4"/>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3600" y="5486400"/>
            <a:ext cx="447675" cy="304800"/>
          </a:xfrm>
          <a:prstGeom prst="rect">
            <a:avLst/>
          </a:prstGeom>
          <a:noFill/>
        </p:spPr>
      </p:pic>
      <p:sp>
        <p:nvSpPr>
          <p:cNvPr id="40966" name="Rectangle 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49" name="Slide Number Placeholder 48"/>
          <p:cNvSpPr>
            <a:spLocks noGrp="1"/>
          </p:cNvSpPr>
          <p:nvPr>
            <p:ph type="sldNum" sz="quarter" idx="12"/>
          </p:nvPr>
        </p:nvSpPr>
        <p:spPr>
          <a:xfrm>
            <a:off x="381000" y="6324600"/>
            <a:ext cx="2133600" cy="365125"/>
          </a:xfrm>
        </p:spPr>
        <p:txBody>
          <a:bodyPr/>
          <a:lstStyle/>
          <a:p>
            <a:pPr algn="l">
              <a:defRPr/>
            </a:pPr>
            <a:fld id="{3A958E7F-F2CE-4013-8E7C-D4FF21256298}" type="slidenum">
              <a:rPr lang="en-US" smtClean="0"/>
              <a:pPr algn="l">
                <a:defRPr/>
              </a:pPr>
              <a:t>9</a:t>
            </a:fld>
            <a:endParaRPr lang="en-US" dirty="0"/>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5"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2143"/>
    </mc:Choice>
    <mc:Fallback xmlns="">
      <p:transition spd="slow" advTm="221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4.8"/>
</p:tagLst>
</file>

<file path=ppt/tags/tag10.xml><?xml version="1.0" encoding="utf-8"?>
<p:tagLst xmlns:a="http://schemas.openxmlformats.org/drawingml/2006/main" xmlns:r="http://schemas.openxmlformats.org/officeDocument/2006/relationships" xmlns:p="http://schemas.openxmlformats.org/presentationml/2006/main">
  <p:tag name="TIMING" val="|11.5|10.2|12.3"/>
</p:tagLst>
</file>

<file path=ppt/tags/tag11.xml><?xml version="1.0" encoding="utf-8"?>
<p:tagLst xmlns:a="http://schemas.openxmlformats.org/drawingml/2006/main" xmlns:r="http://schemas.openxmlformats.org/officeDocument/2006/relationships" xmlns:p="http://schemas.openxmlformats.org/presentationml/2006/main">
  <p:tag name="TIMING" val="|12.7"/>
</p:tagLst>
</file>

<file path=ppt/tags/tag12.xml><?xml version="1.0" encoding="utf-8"?>
<p:tagLst xmlns:a="http://schemas.openxmlformats.org/drawingml/2006/main" xmlns:r="http://schemas.openxmlformats.org/officeDocument/2006/relationships" xmlns:p="http://schemas.openxmlformats.org/presentationml/2006/main">
  <p:tag name="TIMING" val="|9.5"/>
</p:tagLst>
</file>

<file path=ppt/tags/tag13.xml><?xml version="1.0" encoding="utf-8"?>
<p:tagLst xmlns:a="http://schemas.openxmlformats.org/drawingml/2006/main" xmlns:r="http://schemas.openxmlformats.org/officeDocument/2006/relationships" xmlns:p="http://schemas.openxmlformats.org/presentationml/2006/main">
  <p:tag name="TIMING" val="|15.1"/>
</p:tagLst>
</file>

<file path=ppt/tags/tag14.xml><?xml version="1.0" encoding="utf-8"?>
<p:tagLst xmlns:a="http://schemas.openxmlformats.org/drawingml/2006/main" xmlns:r="http://schemas.openxmlformats.org/officeDocument/2006/relationships" xmlns:p="http://schemas.openxmlformats.org/presentationml/2006/main">
  <p:tag name="TIMING" val="|26.8"/>
</p:tagLst>
</file>

<file path=ppt/tags/tag15.xml><?xml version="1.0" encoding="utf-8"?>
<p:tagLst xmlns:a="http://schemas.openxmlformats.org/drawingml/2006/main" xmlns:r="http://schemas.openxmlformats.org/officeDocument/2006/relationships" xmlns:p="http://schemas.openxmlformats.org/presentationml/2006/main">
  <p:tag name="TIMING" val="|16.7"/>
</p:tagLst>
</file>

<file path=ppt/tags/tag16.xml><?xml version="1.0" encoding="utf-8"?>
<p:tagLst xmlns:a="http://schemas.openxmlformats.org/drawingml/2006/main" xmlns:r="http://schemas.openxmlformats.org/officeDocument/2006/relationships" xmlns:p="http://schemas.openxmlformats.org/presentationml/2006/main">
  <p:tag name="TIMING" val="|22.9"/>
</p:tagLst>
</file>

<file path=ppt/tags/tag17.xml><?xml version="1.0" encoding="utf-8"?>
<p:tagLst xmlns:a="http://schemas.openxmlformats.org/drawingml/2006/main" xmlns:r="http://schemas.openxmlformats.org/officeDocument/2006/relationships" xmlns:p="http://schemas.openxmlformats.org/presentationml/2006/main">
  <p:tag name="TIMING" val="|27.2"/>
</p:tagLst>
</file>

<file path=ppt/tags/tag18.xml><?xml version="1.0" encoding="utf-8"?>
<p:tagLst xmlns:a="http://schemas.openxmlformats.org/drawingml/2006/main" xmlns:r="http://schemas.openxmlformats.org/officeDocument/2006/relationships" xmlns:p="http://schemas.openxmlformats.org/presentationml/2006/main">
  <p:tag name="TIMING" val="|12.3"/>
</p:tagLst>
</file>

<file path=ppt/tags/tag19.xml><?xml version="1.0" encoding="utf-8"?>
<p:tagLst xmlns:a="http://schemas.openxmlformats.org/drawingml/2006/main" xmlns:r="http://schemas.openxmlformats.org/officeDocument/2006/relationships" xmlns:p="http://schemas.openxmlformats.org/presentationml/2006/main">
  <p:tag name="TIMING" val="|17.2"/>
</p:tagLst>
</file>

<file path=ppt/tags/tag2.xml><?xml version="1.0" encoding="utf-8"?>
<p:tagLst xmlns:a="http://schemas.openxmlformats.org/drawingml/2006/main" xmlns:r="http://schemas.openxmlformats.org/officeDocument/2006/relationships" xmlns:p="http://schemas.openxmlformats.org/presentationml/2006/main">
  <p:tag name="TIMING" val="|11.5"/>
</p:tagLst>
</file>

<file path=ppt/tags/tag20.xml><?xml version="1.0" encoding="utf-8"?>
<p:tagLst xmlns:a="http://schemas.openxmlformats.org/drawingml/2006/main" xmlns:r="http://schemas.openxmlformats.org/officeDocument/2006/relationships" xmlns:p="http://schemas.openxmlformats.org/presentationml/2006/main">
  <p:tag name="TIMING" val="|31.7|10.5"/>
</p:tagLst>
</file>

<file path=ppt/tags/tag21.xml><?xml version="1.0" encoding="utf-8"?>
<p:tagLst xmlns:a="http://schemas.openxmlformats.org/drawingml/2006/main" xmlns:r="http://schemas.openxmlformats.org/officeDocument/2006/relationships" xmlns:p="http://schemas.openxmlformats.org/presentationml/2006/main">
  <p:tag name="TIMING" val="|41"/>
</p:tagLst>
</file>

<file path=ppt/tags/tag22.xml><?xml version="1.0" encoding="utf-8"?>
<p:tagLst xmlns:a="http://schemas.openxmlformats.org/drawingml/2006/main" xmlns:r="http://schemas.openxmlformats.org/officeDocument/2006/relationships" xmlns:p="http://schemas.openxmlformats.org/presentationml/2006/main">
  <p:tag name="TIMING" val="|22.6"/>
</p:tagLst>
</file>

<file path=ppt/tags/tag23.xml><?xml version="1.0" encoding="utf-8"?>
<p:tagLst xmlns:a="http://schemas.openxmlformats.org/drawingml/2006/main" xmlns:r="http://schemas.openxmlformats.org/officeDocument/2006/relationships" xmlns:p="http://schemas.openxmlformats.org/presentationml/2006/main">
  <p:tag name="TIMING" val="|20.2"/>
</p:tagLst>
</file>

<file path=ppt/tags/tag3.xml><?xml version="1.0" encoding="utf-8"?>
<p:tagLst xmlns:a="http://schemas.openxmlformats.org/drawingml/2006/main" xmlns:r="http://schemas.openxmlformats.org/officeDocument/2006/relationships" xmlns:p="http://schemas.openxmlformats.org/presentationml/2006/main">
  <p:tag name="TIMING" val="|42"/>
</p:tagLst>
</file>

<file path=ppt/tags/tag4.xml><?xml version="1.0" encoding="utf-8"?>
<p:tagLst xmlns:a="http://schemas.openxmlformats.org/drawingml/2006/main" xmlns:r="http://schemas.openxmlformats.org/officeDocument/2006/relationships" xmlns:p="http://schemas.openxmlformats.org/presentationml/2006/main">
  <p:tag name="TIMING" val="|35.5|11.5|3.2|10.4|2.3|2.4"/>
</p:tagLst>
</file>

<file path=ppt/tags/tag5.xml><?xml version="1.0" encoding="utf-8"?>
<p:tagLst xmlns:a="http://schemas.openxmlformats.org/drawingml/2006/main" xmlns:r="http://schemas.openxmlformats.org/officeDocument/2006/relationships" xmlns:p="http://schemas.openxmlformats.org/presentationml/2006/main">
  <p:tag name="TIMING" val="|18.8"/>
</p:tagLst>
</file>

<file path=ppt/tags/tag6.xml><?xml version="1.0" encoding="utf-8"?>
<p:tagLst xmlns:a="http://schemas.openxmlformats.org/drawingml/2006/main" xmlns:r="http://schemas.openxmlformats.org/officeDocument/2006/relationships" xmlns:p="http://schemas.openxmlformats.org/presentationml/2006/main">
  <p:tag name="TIMING" val="|5.1"/>
</p:tagLst>
</file>

<file path=ppt/tags/tag7.xml><?xml version="1.0" encoding="utf-8"?>
<p:tagLst xmlns:a="http://schemas.openxmlformats.org/drawingml/2006/main" xmlns:r="http://schemas.openxmlformats.org/officeDocument/2006/relationships" xmlns:p="http://schemas.openxmlformats.org/presentationml/2006/main">
  <p:tag name="TIMING" val="|47.4"/>
</p:tagLst>
</file>

<file path=ppt/tags/tag8.xml><?xml version="1.0" encoding="utf-8"?>
<p:tagLst xmlns:a="http://schemas.openxmlformats.org/drawingml/2006/main" xmlns:r="http://schemas.openxmlformats.org/officeDocument/2006/relationships" xmlns:p="http://schemas.openxmlformats.org/presentationml/2006/main">
  <p:tag name="TIMING" val="|32.7"/>
</p:tagLst>
</file>

<file path=ppt/tags/tag9.xml><?xml version="1.0" encoding="utf-8"?>
<p:tagLst xmlns:a="http://schemas.openxmlformats.org/drawingml/2006/main" xmlns:r="http://schemas.openxmlformats.org/officeDocument/2006/relationships" xmlns:p="http://schemas.openxmlformats.org/presentationml/2006/main">
  <p:tag name="TIMING" val="|25.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2514</Words>
  <Application>Microsoft Office PowerPoint</Application>
  <PresentationFormat>On-screen Show (4:3)</PresentationFormat>
  <Paragraphs>449</Paragraphs>
  <Slides>36</Slides>
  <Notes>36</Notes>
  <HiddenSlides>0</HiddenSlides>
  <MMClips>36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Cambria Math</vt:lpstr>
      <vt:lpstr>Times New Roman</vt:lpstr>
      <vt:lpstr>Wingdings 2</vt:lpstr>
      <vt:lpstr>Office Theme</vt:lpstr>
      <vt:lpstr>PowerPoint Presentation</vt:lpstr>
      <vt:lpstr>Representing and Evaluating Cube Roots and Square Roots</vt:lpstr>
      <vt:lpstr>Suggested Practice for SOL A.1</vt:lpstr>
      <vt:lpstr>Suggested Practice for SOL A.1</vt:lpstr>
      <vt:lpstr>Performing Operations on Polynomials</vt:lpstr>
      <vt:lpstr>Suggested Practice for SOL A.2</vt:lpstr>
      <vt:lpstr>Suggested Practice for SOL A.2</vt:lpstr>
      <vt:lpstr>Express Square Roots and Cube Roots in Simplest Radical Form</vt:lpstr>
      <vt:lpstr>Suggested Practice for SOL A.3</vt:lpstr>
      <vt:lpstr>Solving Linear and Quadratic Equations</vt:lpstr>
      <vt:lpstr>Suggested Practice for SOL A.4</vt:lpstr>
      <vt:lpstr>Suggested Practice for SOL A.4</vt:lpstr>
      <vt:lpstr>Suggested Practice for SOL A.4</vt:lpstr>
      <vt:lpstr>Suggested Practice for SOL A.4</vt:lpstr>
      <vt:lpstr>Solving  Multi-Step Inequalities and Systems of Inequalities</vt:lpstr>
      <vt:lpstr>Suggested Practice for SOL A.5</vt:lpstr>
      <vt:lpstr>Suggested Practice for SOL A.5</vt:lpstr>
      <vt:lpstr>Identifying or Plotting Two Points on a Given Line and Writing Equations of a Line</vt:lpstr>
      <vt:lpstr>Suggested Practice for SOL A.6</vt:lpstr>
      <vt:lpstr>Suggested Practice for SOL A.6</vt:lpstr>
      <vt:lpstr>Investigating and Analyzing Functions</vt:lpstr>
      <vt:lpstr>Suggested Practice for SOL A.7</vt:lpstr>
      <vt:lpstr>Analyzing Direct and Inverse Variations</vt:lpstr>
      <vt:lpstr>Suggested Practice for SOL A.8</vt:lpstr>
      <vt:lpstr>Suggested Practice for SOL A.8</vt:lpstr>
      <vt:lpstr>Suggested Practice for SOL A.8</vt:lpstr>
      <vt:lpstr>Interpret Standard Deviation and Z-Scores</vt:lpstr>
      <vt:lpstr>Suggested Practice for SOL A.9</vt:lpstr>
      <vt:lpstr>Suggested Practice for SOL A.9</vt:lpstr>
      <vt:lpstr>Suggested Practice for SOL A.9</vt:lpstr>
      <vt:lpstr>Analyzing Box-and-Whisker Plots</vt:lpstr>
      <vt:lpstr>Suggested Practice for SOL A.10</vt:lpstr>
      <vt:lpstr>Suggested Practice for SOL A.10</vt:lpstr>
      <vt:lpstr>Using the Curve of Best Fit</vt:lpstr>
      <vt:lpstr>Suggested Practice for SOL A.11</vt:lpstr>
      <vt:lpstr>Practice Items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2012-10-17T04:49:32Z</dcterms:created>
  <dcterms:modified xsi:type="dcterms:W3CDTF">2023-07-26T13:21:16Z</dcterms:modified>
  <cp:contentStatus/>
</cp:coreProperties>
</file>