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tags/tag2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ppt/tags/tag28.xml" ContentType="application/vnd.openxmlformats-officedocument.presentationml.tags+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4"/>
  </p:notesMasterIdLst>
  <p:handoutMasterIdLst>
    <p:handoutMasterId r:id="rId45"/>
  </p:handoutMasterIdLst>
  <p:sldIdLst>
    <p:sldId id="278" r:id="rId2"/>
    <p:sldId id="420" r:id="rId3"/>
    <p:sldId id="488" r:id="rId4"/>
    <p:sldId id="422" r:id="rId5"/>
    <p:sldId id="476" r:id="rId6"/>
    <p:sldId id="484" r:id="rId7"/>
    <p:sldId id="429" r:id="rId8"/>
    <p:sldId id="430" r:id="rId9"/>
    <p:sldId id="431" r:id="rId10"/>
    <p:sldId id="485" r:id="rId11"/>
    <p:sldId id="463" r:id="rId12"/>
    <p:sldId id="470" r:id="rId13"/>
    <p:sldId id="478" r:id="rId14"/>
    <p:sldId id="499" r:id="rId15"/>
    <p:sldId id="471" r:id="rId16"/>
    <p:sldId id="489" r:id="rId17"/>
    <p:sldId id="477" r:id="rId18"/>
    <p:sldId id="460" r:id="rId19"/>
    <p:sldId id="464" r:id="rId20"/>
    <p:sldId id="459" r:id="rId21"/>
    <p:sldId id="468" r:id="rId22"/>
    <p:sldId id="274" r:id="rId23"/>
    <p:sldId id="482" r:id="rId24"/>
    <p:sldId id="487" r:id="rId25"/>
    <p:sldId id="413" r:id="rId26"/>
    <p:sldId id="445" r:id="rId27"/>
    <p:sldId id="496" r:id="rId28"/>
    <p:sldId id="480" r:id="rId29"/>
    <p:sldId id="446" r:id="rId30"/>
    <p:sldId id="498" r:id="rId31"/>
    <p:sldId id="442" r:id="rId32"/>
    <p:sldId id="492" r:id="rId33"/>
    <p:sldId id="443" r:id="rId34"/>
    <p:sldId id="435" r:id="rId35"/>
    <p:sldId id="437" r:id="rId36"/>
    <p:sldId id="438" r:id="rId37"/>
    <p:sldId id="415" r:id="rId38"/>
    <p:sldId id="416" r:id="rId39"/>
    <p:sldId id="491" r:id="rId40"/>
    <p:sldId id="421" r:id="rId41"/>
    <p:sldId id="462" r:id="rId42"/>
    <p:sldId id="473"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71"/>
    <a:srgbClr val="77933C"/>
    <a:srgbClr val="4F6228"/>
    <a:srgbClr val="151553"/>
    <a:srgbClr val="101040"/>
    <a:srgbClr val="390BFB"/>
    <a:srgbClr val="0070C0"/>
    <a:srgbClr val="193323"/>
    <a:srgbClr val="0033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68739" autoAdjust="0"/>
  </p:normalViewPr>
  <p:slideViewPr>
    <p:cSldViewPr>
      <p:cViewPr varScale="1">
        <p:scale>
          <a:sx n="40" d="100"/>
          <a:sy n="40" d="100"/>
        </p:scale>
        <p:origin x="2132" y="4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740"/>
          </a:xfrm>
          <a:prstGeom prst="rect">
            <a:avLst/>
          </a:prstGeom>
        </p:spPr>
        <p:txBody>
          <a:bodyPr vert="horz" lIns="89893" tIns="44946" rIns="89893" bIns="44946" rtlCol="0"/>
          <a:lstStyle>
            <a:lvl1pPr algn="l">
              <a:defRPr sz="1100"/>
            </a:lvl1pPr>
          </a:lstStyle>
          <a:p>
            <a:endParaRPr lang="en-US"/>
          </a:p>
        </p:txBody>
      </p:sp>
      <p:sp>
        <p:nvSpPr>
          <p:cNvPr id="3" name="Date Placeholder 2"/>
          <p:cNvSpPr>
            <a:spLocks noGrp="1"/>
          </p:cNvSpPr>
          <p:nvPr>
            <p:ph type="dt" sz="quarter" idx="1"/>
          </p:nvPr>
        </p:nvSpPr>
        <p:spPr>
          <a:xfrm>
            <a:off x="3884613" y="0"/>
            <a:ext cx="2971800" cy="457740"/>
          </a:xfrm>
          <a:prstGeom prst="rect">
            <a:avLst/>
          </a:prstGeom>
        </p:spPr>
        <p:txBody>
          <a:bodyPr vert="horz" lIns="89893" tIns="44946" rIns="89893" bIns="44946" rtlCol="0"/>
          <a:lstStyle>
            <a:lvl1pPr algn="r">
              <a:defRPr sz="1100"/>
            </a:lvl1pPr>
          </a:lstStyle>
          <a:p>
            <a:fld id="{79E7B58C-ED4B-49CC-ACF9-09ED57345F19}" type="datetimeFigureOut">
              <a:rPr lang="en-US" smtClean="0"/>
              <a:pPr/>
              <a:t>7/26/2023</a:t>
            </a:fld>
            <a:endParaRPr lang="en-US"/>
          </a:p>
        </p:txBody>
      </p:sp>
      <p:sp>
        <p:nvSpPr>
          <p:cNvPr id="4" name="Footer Placeholder 3"/>
          <p:cNvSpPr>
            <a:spLocks noGrp="1"/>
          </p:cNvSpPr>
          <p:nvPr>
            <p:ph type="ftr" sz="quarter" idx="2"/>
          </p:nvPr>
        </p:nvSpPr>
        <p:spPr>
          <a:xfrm>
            <a:off x="0" y="8684720"/>
            <a:ext cx="2971800" cy="457739"/>
          </a:xfrm>
          <a:prstGeom prst="rect">
            <a:avLst/>
          </a:prstGeom>
        </p:spPr>
        <p:txBody>
          <a:bodyPr vert="horz" lIns="89893" tIns="44946" rIns="89893" bIns="44946" rtlCol="0" anchor="b"/>
          <a:lstStyle>
            <a:lvl1pPr algn="l">
              <a:defRPr sz="1100"/>
            </a:lvl1pPr>
          </a:lstStyle>
          <a:p>
            <a:endParaRPr lang="en-US"/>
          </a:p>
        </p:txBody>
      </p:sp>
      <p:sp>
        <p:nvSpPr>
          <p:cNvPr id="5" name="Slide Number Placeholder 4"/>
          <p:cNvSpPr>
            <a:spLocks noGrp="1"/>
          </p:cNvSpPr>
          <p:nvPr>
            <p:ph type="sldNum" sz="quarter" idx="3"/>
          </p:nvPr>
        </p:nvSpPr>
        <p:spPr>
          <a:xfrm>
            <a:off x="3884613" y="8684720"/>
            <a:ext cx="2971800" cy="457739"/>
          </a:xfrm>
          <a:prstGeom prst="rect">
            <a:avLst/>
          </a:prstGeom>
        </p:spPr>
        <p:txBody>
          <a:bodyPr vert="horz" lIns="89893" tIns="44946" rIns="89893" bIns="44946" rtlCol="0" anchor="b"/>
          <a:lstStyle>
            <a:lvl1pPr algn="r">
              <a:defRPr sz="11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740"/>
          </a:xfrm>
          <a:prstGeom prst="rect">
            <a:avLst/>
          </a:prstGeom>
        </p:spPr>
        <p:txBody>
          <a:bodyPr vert="horz" lIns="89893" tIns="44946" rIns="89893" bIns="44946" rtlCol="0"/>
          <a:lstStyle>
            <a:lvl1pPr algn="l">
              <a:defRPr sz="1100"/>
            </a:lvl1pPr>
          </a:lstStyle>
          <a:p>
            <a:endParaRPr lang="en-US"/>
          </a:p>
        </p:txBody>
      </p:sp>
      <p:sp>
        <p:nvSpPr>
          <p:cNvPr id="3" name="Date Placeholder 2"/>
          <p:cNvSpPr>
            <a:spLocks noGrp="1"/>
          </p:cNvSpPr>
          <p:nvPr>
            <p:ph type="dt" idx="1"/>
          </p:nvPr>
        </p:nvSpPr>
        <p:spPr>
          <a:xfrm>
            <a:off x="3884613" y="0"/>
            <a:ext cx="2971800" cy="457740"/>
          </a:xfrm>
          <a:prstGeom prst="rect">
            <a:avLst/>
          </a:prstGeom>
        </p:spPr>
        <p:txBody>
          <a:bodyPr vert="horz" lIns="89893" tIns="44946" rIns="89893" bIns="44946" rtlCol="0"/>
          <a:lstStyle>
            <a:lvl1pPr algn="r">
              <a:defRPr sz="1100"/>
            </a:lvl1pPr>
          </a:lstStyle>
          <a:p>
            <a:fld id="{FF3187B8-9621-482E-BCA9-88E01E1E5FBF}" type="datetimeFigureOut">
              <a:rPr lang="en-US" smtClean="0"/>
              <a:pPr/>
              <a:t>7/26/2023</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89893" tIns="44946" rIns="89893" bIns="44946" rtlCol="0" anchor="ctr"/>
          <a:lstStyle/>
          <a:p>
            <a:endParaRPr lang="en-US"/>
          </a:p>
        </p:txBody>
      </p:sp>
      <p:sp>
        <p:nvSpPr>
          <p:cNvPr id="5" name="Notes Placeholder 4"/>
          <p:cNvSpPr>
            <a:spLocks noGrp="1"/>
          </p:cNvSpPr>
          <p:nvPr>
            <p:ph type="body" sz="quarter" idx="3"/>
          </p:nvPr>
        </p:nvSpPr>
        <p:spPr>
          <a:xfrm>
            <a:off x="685800" y="4343131"/>
            <a:ext cx="5486400" cy="4115031"/>
          </a:xfrm>
          <a:prstGeom prst="rect">
            <a:avLst/>
          </a:prstGeom>
        </p:spPr>
        <p:txBody>
          <a:bodyPr vert="horz" lIns="89893" tIns="44946" rIns="89893" bIns="449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720"/>
            <a:ext cx="2971800" cy="457739"/>
          </a:xfrm>
          <a:prstGeom prst="rect">
            <a:avLst/>
          </a:prstGeom>
        </p:spPr>
        <p:txBody>
          <a:bodyPr vert="horz" lIns="89893" tIns="44946" rIns="89893" bIns="44946"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684720"/>
            <a:ext cx="2971800" cy="457739"/>
          </a:xfrm>
          <a:prstGeom prst="rect">
            <a:avLst/>
          </a:prstGeom>
        </p:spPr>
        <p:txBody>
          <a:bodyPr vert="horz" lIns="89893" tIns="44946" rIns="89893" bIns="44946" rtlCol="0" anchor="b"/>
          <a:lstStyle>
            <a:lvl1pPr algn="r">
              <a:defRPr sz="11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Statewide results for the spring 2014 mathematics SOL tests have been analyzed to determine specific content that may have challenged students.  In order to support preparation of students for the Algebra I test, this PowerPoint presentation has been developed to provide examples of SOL content identified by this analysis.  It should be noted that these items are not SOL test questions and are not meant to mimic SOL test questions. Instead, they are intended to provide mathematics educators with further insight into the concepts that challenged students statewide.  </a:t>
            </a:r>
          </a:p>
          <a:p>
            <a:endParaRPr lang="en-US" sz="1100" dirty="0"/>
          </a:p>
          <a:p>
            <a:r>
              <a:rPr lang="en-US" sz="1100" dirty="0"/>
              <a:t>It is important to keep the content of this statewide analysis in perspective. The information provided here should be used as supplemental information.  Instructional focus should remain on the standards as a whole, with school or division level data being used as the focal guiding resource to help improve instruction.  </a:t>
            </a:r>
          </a:p>
          <a:p>
            <a:endParaRPr lang="en-US" sz="9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For SOL A.4b, students need additional practice justifying steps used to solve an equation using the axioms of equality.</a:t>
            </a:r>
          </a:p>
          <a:p>
            <a:pPr defTabSz="864931">
              <a:defRPr/>
            </a:pPr>
            <a:endParaRPr lang="en-US" sz="1100" dirty="0"/>
          </a:p>
          <a:p>
            <a:pPr defTabSz="864931">
              <a:defRPr/>
            </a:pPr>
            <a:r>
              <a:rPr lang="en-US" sz="1100" dirty="0"/>
              <a:t>The</a:t>
            </a:r>
            <a:r>
              <a:rPr lang="en-US" sz="1100" baseline="0" dirty="0"/>
              <a:t> answer to the question shown on the screen is the Addition Property of Equality because between step 1 and step 2 “2x” is added to both sides of the equation.  A common error is to label this as the Inverse Property of Addition, presumably because step 2 shows 2x + -2x.  However, the Inverse Property of Addition states that a number </a:t>
            </a:r>
            <a:r>
              <a:rPr lang="en-US" sz="1100" i="1" baseline="0" dirty="0"/>
              <a:t>a</a:t>
            </a:r>
            <a:r>
              <a:rPr lang="en-US" sz="1100" baseline="0" dirty="0"/>
              <a:t> plus its opposite equals 0.  That property would be applied in a later step when 2x plus -2x is shown to equal zero.</a:t>
            </a:r>
            <a:endParaRPr lang="en-US" sz="1100" dirty="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a:t>
            </a:r>
            <a:r>
              <a:rPr lang="en-US" sz="1100" baseline="0" dirty="0"/>
              <a:t> SOL A.4c, students </a:t>
            </a:r>
            <a:r>
              <a:rPr lang="en-US" sz="1100" b="0" baseline="0" dirty="0"/>
              <a:t>need </a:t>
            </a:r>
            <a:r>
              <a:rPr lang="en-US" sz="1100" dirty="0">
                <a:solidFill>
                  <a:srgbClr val="0070C0"/>
                </a:solidFill>
              </a:rPr>
              <a:t>additional practice finding solutions to quadratic equations presented algebraically.</a:t>
            </a:r>
            <a:endParaRPr lang="en-US" sz="1100" b="0" baseline="0" dirty="0"/>
          </a:p>
          <a:p>
            <a:endParaRPr lang="en-US" sz="1100" baseline="0" dirty="0"/>
          </a:p>
          <a:p>
            <a:r>
              <a:rPr lang="en-US" sz="1100" baseline="0" dirty="0"/>
              <a:t>Students would benefit from practice with quadratic equations that are not in standard form, such as in the example provided. </a:t>
            </a:r>
          </a:p>
          <a:p>
            <a:endParaRPr lang="en-US" sz="1100" baseline="0" dirty="0"/>
          </a:p>
          <a:p>
            <a:r>
              <a:rPr lang="en-US" sz="1100" baseline="0" dirty="0"/>
              <a:t>The answer is shown on the screen.</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A.4d, students need additional practice  </a:t>
            </a:r>
            <a:r>
              <a:rPr lang="en-US" sz="1100" dirty="0">
                <a:solidFill>
                  <a:srgbClr val="0070C0"/>
                </a:solidFill>
              </a:rPr>
              <a:t>determining solutions to equations that have the following solutions:  </a:t>
            </a:r>
            <a:r>
              <a:rPr lang="en-US" sz="1100" i="1" dirty="0">
                <a:solidFill>
                  <a:srgbClr val="0070C0"/>
                </a:solidFill>
                <a:latin typeface="Times New Roman" pitchFamily="18" charset="0"/>
                <a:ea typeface="Cambria Math" pitchFamily="18" charset="0"/>
                <a:cs typeface="Times New Roman" pitchFamily="18" charset="0"/>
              </a:rPr>
              <a:t>x </a:t>
            </a:r>
            <a:r>
              <a:rPr lang="en-US" sz="1100" dirty="0">
                <a:solidFill>
                  <a:srgbClr val="0070C0"/>
                </a:solidFill>
                <a:latin typeface="Cambria Math" pitchFamily="18" charset="0"/>
                <a:ea typeface="Cambria Math" pitchFamily="18" charset="0"/>
              </a:rPr>
              <a:t>=0</a:t>
            </a:r>
            <a:r>
              <a:rPr lang="en-US" sz="1100" dirty="0">
                <a:solidFill>
                  <a:srgbClr val="0070C0"/>
                </a:solidFill>
              </a:rPr>
              <a:t>,  an infinite number of real solutions, and no real solutions.</a:t>
            </a:r>
          </a:p>
          <a:p>
            <a:endParaRPr lang="en-US" sz="1100" dirty="0"/>
          </a:p>
          <a:p>
            <a:r>
              <a:rPr lang="en-US" sz="1100" dirty="0"/>
              <a:t>The</a:t>
            </a:r>
            <a:r>
              <a:rPr lang="en-US" sz="1100" baseline="0" dirty="0"/>
              <a:t> answers to the examples are shown on the screen.</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A.4d, students need additional practice </a:t>
            </a:r>
            <a:r>
              <a:rPr lang="en-US" sz="1100" dirty="0">
                <a:solidFill>
                  <a:srgbClr val="0070C0"/>
                </a:solidFill>
              </a:rPr>
              <a:t>finding solutions to equations that contain rational expressions, such as the example shown.</a:t>
            </a:r>
          </a:p>
          <a:p>
            <a:endParaRPr lang="en-US" sz="1100" dirty="0"/>
          </a:p>
          <a:p>
            <a:r>
              <a:rPr lang="en-US" sz="1100" dirty="0"/>
              <a:t>The</a:t>
            </a:r>
            <a:r>
              <a:rPr lang="en-US" sz="1100" baseline="0" dirty="0"/>
              <a:t> answer to the example is shown on the screen.</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Students also need additional practice finding solutions to equations that require computation</a:t>
            </a:r>
            <a:r>
              <a:rPr lang="en-US" sz="1100" baseline="0" dirty="0"/>
              <a:t> with </a:t>
            </a:r>
            <a:r>
              <a:rPr lang="en-US" sz="1100" dirty="0"/>
              <a:t>positive and negative rational numbers.  </a:t>
            </a:r>
            <a:endParaRPr lang="en-US" sz="1100" baseline="0" dirty="0"/>
          </a:p>
          <a:p>
            <a:endParaRPr lang="en-US" sz="1100" baseline="0" dirty="0"/>
          </a:p>
          <a:p>
            <a:r>
              <a:rPr lang="en-US" sz="1100" baseline="0" dirty="0"/>
              <a:t>The answer to the example is shown on the screen.</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A.4e,</a:t>
            </a:r>
            <a:r>
              <a:rPr lang="en-US" sz="1100" baseline="0" dirty="0"/>
              <a:t> </a:t>
            </a:r>
            <a:r>
              <a:rPr lang="en-US" sz="1100" dirty="0"/>
              <a:t>students need additional practice  </a:t>
            </a:r>
            <a:r>
              <a:rPr lang="en-US" sz="1100" dirty="0">
                <a:solidFill>
                  <a:srgbClr val="0070C0"/>
                </a:solidFill>
              </a:rPr>
              <a:t>finding the </a:t>
            </a:r>
            <a:r>
              <a:rPr lang="en-US" sz="1100" i="1" dirty="0">
                <a:solidFill>
                  <a:srgbClr val="0070C0"/>
                </a:solidFill>
              </a:rPr>
              <a:t>x</a:t>
            </a:r>
            <a:r>
              <a:rPr lang="en-US" sz="1100" dirty="0">
                <a:solidFill>
                  <a:srgbClr val="0070C0"/>
                </a:solidFill>
              </a:rPr>
              <a:t>-value of the solution of a system of equations presented both algebraically and graphically.</a:t>
            </a:r>
          </a:p>
          <a:p>
            <a:endParaRPr lang="en-US" sz="1100" b="0" dirty="0"/>
          </a:p>
          <a:p>
            <a:r>
              <a:rPr lang="en-US" sz="1100" baseline="0" dirty="0">
                <a:solidFill>
                  <a:schemeClr val="tx1"/>
                </a:solidFill>
              </a:rPr>
              <a:t>The example on the screen presents a system algebraically and asks for the </a:t>
            </a:r>
            <a:r>
              <a:rPr lang="en-US" sz="1100" i="1" baseline="0" dirty="0">
                <a:solidFill>
                  <a:schemeClr val="tx1"/>
                </a:solidFill>
              </a:rPr>
              <a:t>x</a:t>
            </a:r>
            <a:r>
              <a:rPr lang="en-US" sz="1100" baseline="0" dirty="0">
                <a:solidFill>
                  <a:schemeClr val="tx1"/>
                </a:solidFill>
              </a:rPr>
              <a:t>-value of the solution to the system.  The example on the next screen presents a system graphically and asks the same question.</a:t>
            </a:r>
            <a:endParaRPr lang="en-US" sz="1100" baseline="0" dirty="0">
              <a:solidFill>
                <a:srgbClr val="FF0000"/>
              </a:solidFill>
            </a:endParaRPr>
          </a:p>
          <a:p>
            <a:endParaRPr lang="en-US" sz="1100" baseline="0" dirty="0">
              <a:solidFill>
                <a:srgbClr val="FF0000"/>
              </a:solidFill>
            </a:endParaRPr>
          </a:p>
          <a:p>
            <a:r>
              <a:rPr lang="en-US" sz="1100" baseline="0" dirty="0">
                <a:solidFill>
                  <a:srgbClr val="FF0000"/>
                </a:solidFill>
              </a:rPr>
              <a:t>The answer to this example is shown on the screen.</a:t>
            </a:r>
            <a:endParaRPr lang="en-US" sz="1100" dirty="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When a system of equations is presented graphically,</a:t>
            </a:r>
            <a:r>
              <a:rPr lang="en-US" sz="1100" baseline="0" dirty="0"/>
              <a:t> as in this example</a:t>
            </a:r>
            <a:r>
              <a:rPr lang="en-US" sz="1100" dirty="0"/>
              <a:t>, students tend to choose the </a:t>
            </a:r>
            <a:r>
              <a:rPr lang="en-US" sz="1100" i="1" dirty="0"/>
              <a:t>x</a:t>
            </a:r>
            <a:r>
              <a:rPr lang="en-US" sz="1100" i="0" dirty="0"/>
              <a:t>-value</a:t>
            </a:r>
            <a:r>
              <a:rPr lang="en-US" sz="1100" i="0" baseline="0" dirty="0"/>
              <a:t> of an</a:t>
            </a:r>
            <a:r>
              <a:rPr lang="en-US" sz="1100" dirty="0"/>
              <a:t> </a:t>
            </a:r>
            <a:r>
              <a:rPr lang="en-US" sz="1100" i="1" dirty="0"/>
              <a:t>x</a:t>
            </a:r>
            <a:r>
              <a:rPr lang="en-US" sz="1100" i="0" dirty="0"/>
              <a:t>-</a:t>
            </a:r>
            <a:r>
              <a:rPr lang="en-US" sz="1100" dirty="0"/>
              <a:t>intercept of one of the lines as the answer, rather than the </a:t>
            </a:r>
            <a:r>
              <a:rPr lang="en-US" sz="1100" i="1" dirty="0"/>
              <a:t>x</a:t>
            </a:r>
            <a:r>
              <a:rPr lang="en-US" sz="1100" dirty="0"/>
              <a:t>-value of the intersection.</a:t>
            </a:r>
            <a:endParaRPr lang="en-US" sz="1100" baseline="0" dirty="0">
              <a:solidFill>
                <a:srgbClr val="FF0000"/>
              </a:solidFill>
            </a:endParaRPr>
          </a:p>
          <a:p>
            <a:endParaRPr lang="en-US" sz="1100" baseline="0" dirty="0">
              <a:solidFill>
                <a:srgbClr val="FF0000"/>
              </a:solidFill>
            </a:endParaRPr>
          </a:p>
          <a:p>
            <a:r>
              <a:rPr lang="en-US" sz="1100" baseline="0" dirty="0">
                <a:solidFill>
                  <a:srgbClr val="FF0000"/>
                </a:solidFill>
              </a:rPr>
              <a:t>The correct answer is shown on the screen.</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A.4f,</a:t>
            </a:r>
            <a:r>
              <a:rPr lang="en-US" sz="1100" baseline="0" dirty="0"/>
              <a:t> </a:t>
            </a:r>
            <a:r>
              <a:rPr lang="en-US" sz="1100" dirty="0"/>
              <a:t>students need additional practice </a:t>
            </a:r>
            <a:r>
              <a:rPr lang="en-US" sz="1100" dirty="0">
                <a:solidFill>
                  <a:srgbClr val="0070C0"/>
                </a:solidFill>
              </a:rPr>
              <a:t>finding solutions to systems of equations presented in a real-world situation.  Students had a difficult time finding solutions when they had to write the system from given information and then find the solution.</a:t>
            </a:r>
          </a:p>
          <a:p>
            <a:endParaRPr lang="en-US" sz="1100" b="0" dirty="0"/>
          </a:p>
          <a:p>
            <a:r>
              <a:rPr lang="en-US" sz="1100" baseline="0" dirty="0">
                <a:solidFill>
                  <a:srgbClr val="FF0000"/>
                </a:solidFill>
              </a:rPr>
              <a:t>The answer to the example is shown on the screen.</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The next standard </a:t>
            </a:r>
            <a:r>
              <a:rPr lang="en-US" sz="1100" baseline="0" dirty="0"/>
              <a:t>highlighted is SOL A.5.  This standard requires students to solve multistep linear inequalities in two variables.  Specifically, students had difficulty with bullet d) solving systems of inequalities.</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A.5d, students need additional </a:t>
            </a:r>
            <a:r>
              <a:rPr lang="en-US" sz="1100" dirty="0">
                <a:solidFill>
                  <a:srgbClr val="0070C0"/>
                </a:solidFill>
              </a:rPr>
              <a:t>practice identifying ordered pairs that are solutions to a system of inequalities.</a:t>
            </a:r>
            <a:endParaRPr lang="en-US" sz="1100" b="0" dirty="0"/>
          </a:p>
          <a:p>
            <a:endParaRPr lang="en-US" sz="1100" dirty="0"/>
          </a:p>
          <a:p>
            <a:r>
              <a:rPr lang="en-US" sz="1100" dirty="0"/>
              <a:t>When</a:t>
            </a:r>
            <a:r>
              <a:rPr lang="en-US" sz="1100" baseline="0" dirty="0"/>
              <a:t> providing practice, students should be given the opportunity to work with inequalities that are presented in multiple formats, including standard form.  </a:t>
            </a:r>
          </a:p>
          <a:p>
            <a:endParaRPr lang="en-US" sz="1100" baseline="0" dirty="0"/>
          </a:p>
          <a:p>
            <a:r>
              <a:rPr lang="en-US" sz="1100" baseline="0" dirty="0"/>
              <a:t>The answers to the examples are shown on the screen.</a:t>
            </a:r>
            <a:endParaRPr lang="en-US" sz="1100" dirty="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The first standard highlighted is SOL A.2.  For this standard students need additional practice performing</a:t>
            </a:r>
            <a:r>
              <a:rPr lang="en-US" sz="1100" baseline="0" dirty="0"/>
              <a:t> operations on polynomials including:  a) applying the laws of exponents to perform operations on expressions, b) dividing polynomials, and c) </a:t>
            </a:r>
            <a:r>
              <a:rPr lang="en-US" sz="1100" dirty="0">
                <a:solidFill>
                  <a:srgbClr val="0070C0"/>
                </a:solidFill>
              </a:rPr>
              <a:t>factoring completely first- and second-degree binomials and trinomials in one or two variables. </a:t>
            </a:r>
            <a:br>
              <a:rPr lang="en-US" sz="1100" dirty="0">
                <a:solidFill>
                  <a:srgbClr val="0070C0"/>
                </a:solidFill>
              </a:rPr>
            </a:br>
            <a:endParaRPr lang="en-US" sz="1100" dirty="0">
              <a:solidFill>
                <a:srgbClr val="0070C0"/>
              </a:solidFill>
            </a:endParaRPr>
          </a:p>
          <a:p>
            <a:pPr>
              <a:buNone/>
            </a:pPr>
            <a:r>
              <a:rPr lang="en-US" sz="1100" b="1" dirty="0">
                <a:solidFill>
                  <a:srgbClr val="0070C0"/>
                </a:solidFill>
              </a:rPr>
              <a:t> </a:t>
            </a:r>
          </a:p>
          <a:p>
            <a:pPr defTabSz="864931">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The next standard highlighted is SOL A.6.  For this standard, students need</a:t>
            </a:r>
            <a:r>
              <a:rPr lang="en-US" sz="1100" baseline="0" dirty="0"/>
              <a:t> additional practice determining the slope of a line when given two points on the line.</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For SOL A.6a, students need additional</a:t>
            </a:r>
            <a:r>
              <a:rPr lang="en-US" sz="1100" baseline="0" dirty="0"/>
              <a:t> practice finding slope.  As an extension to example #2, ask students to determine an equation for line </a:t>
            </a:r>
            <a:r>
              <a:rPr lang="en-US" sz="1100" i="1" baseline="0" dirty="0">
                <a:latin typeface="Times New Roman" pitchFamily="18" charset="0"/>
                <a:cs typeface="Times New Roman" pitchFamily="18" charset="0"/>
              </a:rPr>
              <a:t>p</a:t>
            </a:r>
            <a:r>
              <a:rPr lang="en-US" sz="1100" i="0" baseline="0" dirty="0">
                <a:latin typeface="+mn-lt"/>
                <a:cs typeface="+mn-cs"/>
              </a:rPr>
              <a:t>.</a:t>
            </a:r>
            <a:r>
              <a:rPr lang="en-US" sz="1100" baseline="0" dirty="0"/>
              <a:t> </a:t>
            </a:r>
          </a:p>
          <a:p>
            <a:pPr defTabSz="864931">
              <a:defRPr/>
            </a:pPr>
            <a:endParaRPr lang="en-US" sz="1100" baseline="0" dirty="0"/>
          </a:p>
          <a:p>
            <a:pPr defTabSz="864931">
              <a:defRPr/>
            </a:pPr>
            <a:r>
              <a:rPr lang="en-US" sz="1100" baseline="0" dirty="0"/>
              <a:t>The answers are shown on the screen.</a:t>
            </a:r>
            <a:endParaRPr lang="en-US" sz="1100" dirty="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The next standard highlighted is</a:t>
            </a:r>
            <a:r>
              <a:rPr lang="en-US" sz="1100" baseline="0" dirty="0"/>
              <a:t> SOL A.7.  In particular, students need additional practice finding the zeros of a function and </a:t>
            </a:r>
            <a:r>
              <a:rPr lang="en-US" sz="1100" i="0" baseline="0" dirty="0"/>
              <a:t>finding the values of a function for elements in its domain.</a:t>
            </a:r>
            <a:endParaRPr lang="en-US" sz="1100" i="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For SOL A.7c, students need additional practice identifying the zeros of a function presented algebraically.  </a:t>
            </a:r>
          </a:p>
          <a:p>
            <a:pPr defTabSz="864931">
              <a:defRPr/>
            </a:pPr>
            <a:endParaRPr lang="en-US" sz="1100" dirty="0"/>
          </a:p>
          <a:p>
            <a:pPr defTabSz="864931">
              <a:defRPr/>
            </a:pPr>
            <a:r>
              <a:rPr lang="en-US" sz="1100" dirty="0"/>
              <a:t>The answers to the two examples are shown</a:t>
            </a:r>
            <a:r>
              <a:rPr lang="en-US" sz="1100" baseline="0" dirty="0"/>
              <a:t> on the screen.</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A.7e, students need additional practice identifying the values of a function for given domain values. </a:t>
            </a:r>
            <a:r>
              <a:rPr lang="en-US" sz="1100" baseline="0" dirty="0"/>
              <a:t>  For this standard, students would benefit from varied presentations of this concept.</a:t>
            </a:r>
          </a:p>
          <a:p>
            <a:endParaRPr lang="en-US" sz="1100" baseline="0" dirty="0"/>
          </a:p>
          <a:p>
            <a:r>
              <a:rPr lang="en-US" sz="1100" baseline="0" dirty="0"/>
              <a:t>Using the example on the screen, students would typically perform very well on an alternate version of this item such as:  “Evaluate f(-3) for the function f(x)=9x^2+1,”  or “Evaluate f(6) for the function f(x)=9x^2+1.”  Presenting the domain in set notation and/or specifically using the word “domain” in the question helps students make the connection that the values they are calculating using -3 and 6, respectively, are the corresponding </a:t>
            </a:r>
            <a:r>
              <a:rPr lang="en-US" sz="1100" i="0" baseline="0" dirty="0"/>
              <a:t>range </a:t>
            </a:r>
            <a:r>
              <a:rPr lang="en-US" sz="1100" baseline="0" dirty="0"/>
              <a:t>values for the specific domain values.  Examples such as this help make the connection that the ordered pairs (-3,82) and (6,325) lie on the function.</a:t>
            </a:r>
          </a:p>
          <a:p>
            <a:endParaRPr lang="en-US" sz="1100" baseline="0" dirty="0"/>
          </a:p>
          <a:p>
            <a:pPr defTabSz="864931">
              <a:defRPr/>
            </a:pPr>
            <a:r>
              <a:rPr lang="en-US" sz="1100" baseline="0" dirty="0"/>
              <a:t>The answers to this question are shown on the screen.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The</a:t>
            </a:r>
            <a:r>
              <a:rPr lang="en-US" sz="1100" baseline="0" dirty="0"/>
              <a:t> next standard highlighted is SOL A.8.  In particular, students need additional practice representing direct and inverse variations algebraically and direct variations graphically.  </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A.8,</a:t>
            </a:r>
            <a:r>
              <a:rPr lang="en-US" sz="1100" baseline="0" dirty="0"/>
              <a:t> </a:t>
            </a:r>
            <a:r>
              <a:rPr lang="en-US" sz="1100" dirty="0"/>
              <a:t>students need</a:t>
            </a:r>
            <a:r>
              <a:rPr lang="en-US" sz="1100" baseline="0" dirty="0"/>
              <a:t> </a:t>
            </a:r>
            <a:r>
              <a:rPr lang="en-US" sz="1100" dirty="0"/>
              <a:t>additional practice identifying a direct variation equation algebraically and graphically.  Students did well when they had to identify a direct variation</a:t>
            </a:r>
            <a:r>
              <a:rPr lang="en-US" sz="1100" baseline="0" dirty="0"/>
              <a:t> from a table of values.   However, they had a more difficult time identifying the equation that represented a direct variation described in a practical application.</a:t>
            </a:r>
            <a:endParaRPr lang="en-US" sz="1100" dirty="0"/>
          </a:p>
          <a:p>
            <a:endParaRPr lang="en-US" sz="1100" dirty="0"/>
          </a:p>
          <a:p>
            <a:r>
              <a:rPr lang="en-US" sz="1100" dirty="0"/>
              <a:t>The answer to the example</a:t>
            </a:r>
            <a:r>
              <a:rPr lang="en-US" sz="1100" baseline="0" dirty="0"/>
              <a:t> is shown on the screen.</a:t>
            </a:r>
            <a:endParaRPr lang="en-US" sz="1100" dirty="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A.8,</a:t>
            </a:r>
            <a:r>
              <a:rPr lang="en-US" sz="1100" baseline="0" dirty="0"/>
              <a:t> </a:t>
            </a:r>
            <a:r>
              <a:rPr lang="en-US" sz="1100" dirty="0"/>
              <a:t>students need additional practice creating a direct variation from a set of</a:t>
            </a:r>
            <a:r>
              <a:rPr lang="en-US" sz="1100" baseline="0" dirty="0"/>
              <a:t> ordered pairs.  Students should realize that every direct variation passes through the origin.  Using the origin and the given point (-5,-2), students should be able to determine the equation of the direct variation, which in this example, is y=(2/5)x.  Once they have the equation of the direct variation, they should be able to select the points from the list that lie on the line.  There are other strategies which can be used to solve this problem and a discussion with your students of various strategies is encouraged.</a:t>
            </a:r>
            <a:endParaRPr lang="en-US" sz="1100" dirty="0"/>
          </a:p>
          <a:p>
            <a:endParaRPr lang="en-US" sz="1100" dirty="0"/>
          </a:p>
          <a:p>
            <a:r>
              <a:rPr lang="en-US" sz="1100" dirty="0"/>
              <a:t>The answers to the example</a:t>
            </a:r>
            <a:r>
              <a:rPr lang="en-US" sz="1100" baseline="0" dirty="0"/>
              <a:t> are shown on the screen.</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A.8,</a:t>
            </a:r>
            <a:r>
              <a:rPr lang="en-US" sz="1100" baseline="0" dirty="0"/>
              <a:t> </a:t>
            </a:r>
            <a:r>
              <a:rPr lang="en-US" sz="1100" dirty="0"/>
              <a:t>students also need additional practice identifying a direct variation graphically.</a:t>
            </a:r>
          </a:p>
          <a:p>
            <a:endParaRPr lang="en-US" sz="1100" dirty="0"/>
          </a:p>
          <a:p>
            <a:r>
              <a:rPr lang="en-US" sz="1100" baseline="0" dirty="0"/>
              <a:t>Using their knowledge of slope and that every direct variation passes through the origin, students should be able to identify additional points that lie on the graph of the direct variation.</a:t>
            </a:r>
            <a:endParaRPr lang="en-US" sz="1100" dirty="0"/>
          </a:p>
          <a:p>
            <a:endParaRPr lang="en-US" sz="1100" dirty="0"/>
          </a:p>
          <a:p>
            <a:r>
              <a:rPr lang="en-US" sz="1100" dirty="0"/>
              <a:t>The answers to the example</a:t>
            </a:r>
            <a:r>
              <a:rPr lang="en-US" sz="1100" baseline="0" dirty="0"/>
              <a:t> are shown on the screen.</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When presented a variety of graphs,</a:t>
            </a:r>
            <a:r>
              <a:rPr lang="en-US" sz="1100" baseline="0" dirty="0"/>
              <a:t> students had difficulty identifying the graph that represents a direct variation.   The answer is shown on the screen.</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100" dirty="0"/>
              <a:t>For SOL A.2a, students need additional practice applying the laws of exponents</a:t>
            </a:r>
            <a:r>
              <a:rPr lang="en-US" sz="1100" baseline="0" dirty="0"/>
              <a:t> when multiplying expressions</a:t>
            </a:r>
            <a:r>
              <a:rPr lang="en-US" sz="1100" dirty="0"/>
              <a:t>. </a:t>
            </a:r>
            <a:r>
              <a:rPr lang="en-US" sz="1100" baseline="0" dirty="0">
                <a:solidFill>
                  <a:srgbClr val="FF0000"/>
                </a:solidFill>
              </a:rPr>
              <a:t>The answer to the question is shown on the screen.</a:t>
            </a:r>
            <a:endParaRPr lang="en-US" sz="1100" dirty="0">
              <a:solidFill>
                <a:srgbClr val="FF0000"/>
              </a:solidFill>
            </a:endParaRPr>
          </a:p>
          <a:p>
            <a:pPr defTabSz="864931">
              <a:defRPr/>
            </a:pPr>
            <a:endParaRPr lang="en-US" sz="1100" dirty="0"/>
          </a:p>
          <a:p>
            <a:pPr defTabSz="864931">
              <a:defRPr/>
            </a:pPr>
            <a:r>
              <a:rPr lang="en-US" sz="1100" dirty="0"/>
              <a:t>For items similar to this example, the most common error is shown on the screen. </a:t>
            </a:r>
            <a:r>
              <a:rPr lang="en-US" sz="1100" baseline="0" dirty="0"/>
              <a:t>The most common error students make when determining the coefficient of this product is to multiply the coefficients in the expression, without applying the exponent.  This error results in a coefficient of 8.  The most common error students make when determining the exponent of the product is to add all of the exponential numbers in the expression.  Therefore, in this item, this error would result in an exponent of nine.</a:t>
            </a:r>
            <a:endParaRPr lang="en-US" sz="1100" baseline="0" dirty="0">
              <a:solidFill>
                <a:srgbClr val="FF0000"/>
              </a:solidFill>
            </a:endParaRPr>
          </a:p>
          <a:p>
            <a:pPr defTabSz="864931">
              <a:defRPr/>
            </a:pPr>
            <a:endParaRPr lang="en-US" baseline="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A.8,</a:t>
            </a:r>
            <a:r>
              <a:rPr lang="en-US" sz="1100" baseline="0" dirty="0"/>
              <a:t> </a:t>
            </a:r>
            <a:r>
              <a:rPr lang="en-US" sz="1100" dirty="0"/>
              <a:t>students also need additional practice identifying an inverse variation equation that represents a real</a:t>
            </a:r>
            <a:r>
              <a:rPr lang="en-US" sz="1100" baseline="0" dirty="0"/>
              <a:t>-world situation.</a:t>
            </a:r>
            <a:endParaRPr lang="en-US" sz="1100" dirty="0"/>
          </a:p>
          <a:p>
            <a:endParaRPr lang="en-US" sz="1100" dirty="0"/>
          </a:p>
          <a:p>
            <a:r>
              <a:rPr lang="en-US" sz="1100" dirty="0"/>
              <a:t>The answer to the example</a:t>
            </a:r>
            <a:r>
              <a:rPr lang="en-US" sz="1100" baseline="0" dirty="0"/>
              <a:t> is shown on the screen.</a:t>
            </a:r>
          </a:p>
          <a:p>
            <a:endParaRPr lang="en-US" sz="1100" baseline="0" dirty="0"/>
          </a:p>
          <a:p>
            <a:r>
              <a:rPr lang="en-US" sz="1100" baseline="0" dirty="0"/>
              <a:t>As an extension, ask students how many days it would take 60 workers to set-up for the Summer Music Festival.  The answer is shown on the screen.</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The next standard highlighted</a:t>
            </a:r>
            <a:r>
              <a:rPr lang="en-US" sz="1100" baseline="0" dirty="0"/>
              <a:t> is SOL A.9.  This standard reads:  </a:t>
            </a:r>
            <a:r>
              <a:rPr lang="en-US" sz="1100" dirty="0"/>
              <a:t>The student, given a set of data, will interpret variation in real-world contexts and </a:t>
            </a:r>
            <a:r>
              <a:rPr lang="en-US" sz="1100" dirty="0">
                <a:solidFill>
                  <a:srgbClr val="0070C0"/>
                </a:solidFill>
              </a:rPr>
              <a:t>calculate</a:t>
            </a:r>
            <a:r>
              <a:rPr lang="en-US" sz="1100" dirty="0"/>
              <a:t> </a:t>
            </a:r>
            <a:r>
              <a:rPr lang="en-US" sz="1100" dirty="0">
                <a:solidFill>
                  <a:srgbClr val="0070C0"/>
                </a:solidFill>
              </a:rPr>
              <a:t>and interpret</a:t>
            </a:r>
            <a:r>
              <a:rPr lang="en-US" sz="1100" dirty="0"/>
              <a:t> mean absolute deviation, </a:t>
            </a:r>
            <a:r>
              <a:rPr lang="en-US" sz="1100" dirty="0">
                <a:solidFill>
                  <a:srgbClr val="0070C0"/>
                </a:solidFill>
              </a:rPr>
              <a:t>standard deviation,</a:t>
            </a:r>
            <a:r>
              <a:rPr lang="en-US" sz="1100" dirty="0"/>
              <a:t> </a:t>
            </a:r>
            <a:r>
              <a:rPr lang="en-US" sz="1100" dirty="0">
                <a:solidFill>
                  <a:srgbClr val="0070C0"/>
                </a:solidFill>
              </a:rPr>
              <a:t>and</a:t>
            </a:r>
            <a:r>
              <a:rPr lang="en-US" sz="1100" dirty="0"/>
              <a:t> </a:t>
            </a:r>
            <a:r>
              <a:rPr lang="en-US" sz="1100" dirty="0">
                <a:solidFill>
                  <a:srgbClr val="0070C0"/>
                </a:solidFill>
              </a:rPr>
              <a:t>z-scores.</a:t>
            </a:r>
          </a:p>
          <a:p>
            <a:endParaRPr lang="en-US" sz="1100" baseline="0" dirty="0"/>
          </a:p>
          <a:p>
            <a:r>
              <a:rPr lang="en-US" sz="1100" baseline="0" dirty="0"/>
              <a:t>In particular, students need practice calculating and interpreting standard deviation.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A.9,</a:t>
            </a:r>
            <a:r>
              <a:rPr lang="en-US" sz="1100" baseline="0" dirty="0"/>
              <a:t> students need additional practice performing calculations with statistical information.</a:t>
            </a:r>
          </a:p>
          <a:p>
            <a:endParaRPr lang="en-US" sz="1100" baseline="0" dirty="0"/>
          </a:p>
          <a:p>
            <a:r>
              <a:rPr lang="en-US" sz="1100" baseline="0" dirty="0"/>
              <a:t>For the data set shown, the mean is 4.2.  In order to determine how many elements are within one standard deviation of the mean, subtract the standard deviation from the mean, and add the standard deviation to the mean to find the interval in which values within one standard deviation lie.  For the example on the screen, any data elements that are greater than or equal to 2.95 and less than or equal to 5.45 are within one standard deviation of the mean.  The answer is shown on the screen.</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A.9,</a:t>
            </a:r>
            <a:r>
              <a:rPr lang="en-US" sz="1100" baseline="0" dirty="0"/>
              <a:t> students need additional practice performing calculations with statistical information and understanding the relationship between variance and standard deviation.  </a:t>
            </a:r>
          </a:p>
          <a:p>
            <a:endParaRPr lang="en-US" sz="1100" baseline="0" dirty="0"/>
          </a:p>
          <a:p>
            <a:r>
              <a:rPr lang="en-US" sz="1100" baseline="0" dirty="0"/>
              <a:t>The answers to the two examples are shown on the screen.</a:t>
            </a:r>
            <a:endParaRPr lang="en-US" sz="1100" dirty="0"/>
          </a:p>
          <a:p>
            <a:endParaRPr lang="en-US" sz="1100" dirty="0"/>
          </a:p>
          <a:p>
            <a:r>
              <a:rPr lang="en-US" sz="1100" baseline="0" dirty="0"/>
              <a:t>As an extension to example #2, ask students to give other numbers that would accurately complete the sentence.  Students should realize that the standard deviation of a data set is the square root of the variance. </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The next standard highlighted is SOL A.10.  This</a:t>
            </a:r>
            <a:r>
              <a:rPr lang="en-US" sz="1100" baseline="0" dirty="0"/>
              <a:t> standard reads:  </a:t>
            </a:r>
            <a:r>
              <a:rPr lang="en-US" sz="1100" dirty="0"/>
              <a:t>The student will </a:t>
            </a:r>
            <a:r>
              <a:rPr lang="en-US" sz="1100" dirty="0">
                <a:solidFill>
                  <a:srgbClr val="0070C0"/>
                </a:solidFill>
              </a:rPr>
              <a:t>compare and contrast </a:t>
            </a:r>
            <a:r>
              <a:rPr lang="en-US" sz="1100" dirty="0"/>
              <a:t>multiple </a:t>
            </a:r>
            <a:r>
              <a:rPr lang="en-US" sz="1100" dirty="0" err="1"/>
              <a:t>univariate</a:t>
            </a:r>
            <a:r>
              <a:rPr lang="en-US" sz="1100" dirty="0"/>
              <a:t> data sets, using </a:t>
            </a:r>
            <a:r>
              <a:rPr lang="en-US" sz="1100" dirty="0">
                <a:solidFill>
                  <a:srgbClr val="0070C0"/>
                </a:solidFill>
              </a:rPr>
              <a:t>box-and-whisker plots.  </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For</a:t>
            </a:r>
            <a:r>
              <a:rPr lang="en-US" sz="1100" baseline="0" dirty="0"/>
              <a:t> this standard, students need additional practice identifying and comparing basic values associated with box-and-whisker plots:  the range, interquartile range, and median.  The range is the difference between the upper and lower extremes.  The </a:t>
            </a:r>
            <a:r>
              <a:rPr lang="en-US" sz="1100" baseline="0" dirty="0" err="1"/>
              <a:t>interquartile</a:t>
            </a:r>
            <a:r>
              <a:rPr lang="en-US" sz="1100" baseline="0" dirty="0"/>
              <a:t> range is the difference between the upper quartile (Q3) and the lower quartile (Q1).  The median value (Q2) can be found by locating the vertical line in the box, between Q1 and Q3.</a:t>
            </a:r>
            <a:endParaRPr lang="en-US" sz="1100" dirty="0"/>
          </a:p>
          <a:p>
            <a:pPr defTabSz="864931">
              <a:defRPr/>
            </a:pPr>
            <a:endParaRPr lang="en-US" sz="1100" dirty="0"/>
          </a:p>
          <a:p>
            <a:pPr defTabSz="864931">
              <a:defRPr/>
            </a:pPr>
            <a:r>
              <a:rPr lang="en-US" sz="1100" dirty="0"/>
              <a:t>The answers to the questions are shown on the screen.  The next slide shows these same box-and-whisker plots with a</a:t>
            </a:r>
            <a:r>
              <a:rPr lang="en-US" sz="1100" baseline="0" dirty="0"/>
              <a:t> different question format.</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aseline="0" dirty="0"/>
              <a:t>This question asks students to identify the true statement about these box-and-whisker plots.  Again, students are comparing the basic values associated with the plots:  range, </a:t>
            </a:r>
            <a:r>
              <a:rPr lang="en-US" sz="1100" baseline="0" dirty="0" err="1"/>
              <a:t>interquartile</a:t>
            </a:r>
            <a:r>
              <a:rPr lang="en-US" sz="1100" baseline="0" dirty="0"/>
              <a:t> range, and median.  This item also has a statement about the upper extreme that needs to be evaluated.</a:t>
            </a:r>
          </a:p>
          <a:p>
            <a:endParaRPr lang="en-US" sz="1100" baseline="0" dirty="0"/>
          </a:p>
          <a:p>
            <a:r>
              <a:rPr lang="en-US" sz="1100" baseline="0" dirty="0"/>
              <a:t>The answer to the question is shown on the screen.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The next</a:t>
            </a:r>
            <a:r>
              <a:rPr lang="en-US" sz="1100" baseline="0" dirty="0"/>
              <a:t> standard highlighted is SOL A.11.  In particular, student performance was inconsistent when making predictions using the curve of best fit.</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2" pitchFamily="18" charset="2"/>
              <a:buNone/>
            </a:pPr>
            <a:r>
              <a:rPr lang="en-US" sz="1100" dirty="0"/>
              <a:t>For SOL A.11, students need </a:t>
            </a:r>
            <a:r>
              <a:rPr lang="en-US" sz="1100" dirty="0">
                <a:solidFill>
                  <a:srgbClr val="0070C0"/>
                </a:solidFill>
              </a:rPr>
              <a:t>additional practice determining the linear or quadratic curve of best fit for a set of data.  Students should be able to determine whether the curve of best fit is linear or quadratic, and then choose the equation which best models the data.</a:t>
            </a:r>
          </a:p>
          <a:p>
            <a:endParaRPr lang="en-US" sz="1100" dirty="0"/>
          </a:p>
          <a:p>
            <a:r>
              <a:rPr lang="en-US" sz="1100" baseline="0" dirty="0"/>
              <a:t>The answer to the question is shown on the screen.</a:t>
            </a:r>
          </a:p>
          <a:p>
            <a:endParaRPr lang="en-US" sz="1100" baseline="0" dirty="0"/>
          </a:p>
          <a:p>
            <a:r>
              <a:rPr lang="en-US" sz="1100" baseline="0" dirty="0"/>
              <a:t>As an extension, have students predict the value of </a:t>
            </a:r>
            <a:r>
              <a:rPr lang="en-US" sz="1100" i="1" baseline="0" dirty="0"/>
              <a:t>y</a:t>
            </a:r>
            <a:r>
              <a:rPr lang="en-US" sz="1100" baseline="0" dirty="0"/>
              <a:t>, rounded to the nearest whole number, when the value of </a:t>
            </a:r>
            <a:r>
              <a:rPr lang="en-US" sz="1100" i="1" baseline="0" dirty="0"/>
              <a:t>x</a:t>
            </a:r>
            <a:r>
              <a:rPr lang="en-US" sz="1100" baseline="0" dirty="0"/>
              <a:t> is 8.  </a:t>
            </a:r>
          </a:p>
          <a:p>
            <a:endParaRPr lang="en-US" sz="1100" baseline="0" dirty="0"/>
          </a:p>
          <a:p>
            <a:r>
              <a:rPr lang="en-US" sz="1100" baseline="0" dirty="0"/>
              <a:t>The answer is shown on the screen.</a:t>
            </a:r>
          </a:p>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2" pitchFamily="18" charset="2"/>
              <a:buNone/>
            </a:pPr>
            <a:r>
              <a:rPr lang="en-US" sz="1100" dirty="0"/>
              <a:t>For SOL A.11, students need </a:t>
            </a:r>
            <a:r>
              <a:rPr lang="en-US" sz="1100" dirty="0">
                <a:solidFill>
                  <a:srgbClr val="0070C0"/>
                </a:solidFill>
              </a:rPr>
              <a:t>additional practice making predictions using the curve of best fit. </a:t>
            </a:r>
            <a:endParaRPr lang="en-US" sz="1100" dirty="0"/>
          </a:p>
          <a:p>
            <a:endParaRPr lang="en-US" sz="1100" dirty="0"/>
          </a:p>
          <a:p>
            <a:r>
              <a:rPr lang="en-US" sz="1100" dirty="0"/>
              <a:t>Students should be familiar with different ways to</a:t>
            </a:r>
            <a:r>
              <a:rPr lang="en-US" sz="1100" baseline="0" dirty="0"/>
              <a:t> describe the </a:t>
            </a:r>
            <a:r>
              <a:rPr lang="en-US" sz="1100" i="1" baseline="0" dirty="0">
                <a:latin typeface="Times New Roman" pitchFamily="18" charset="0"/>
                <a:cs typeface="Times New Roman" pitchFamily="18" charset="0"/>
              </a:rPr>
              <a:t>x</a:t>
            </a:r>
            <a:r>
              <a:rPr lang="en-US" sz="1100" baseline="0" dirty="0"/>
              <a:t>- and </a:t>
            </a:r>
            <a:r>
              <a:rPr lang="en-US" sz="1100" i="1" baseline="0" dirty="0">
                <a:latin typeface="Times New Roman" pitchFamily="18" charset="0"/>
                <a:cs typeface="Times New Roman" pitchFamily="18" charset="0"/>
              </a:rPr>
              <a:t>y</a:t>
            </a:r>
            <a:r>
              <a:rPr lang="en-US" sz="1100" baseline="0" dirty="0"/>
              <a:t>-values, including</a:t>
            </a:r>
            <a:r>
              <a:rPr lang="en-US" sz="1100" dirty="0"/>
              <a:t> input, output, independent variable, and dependent variable.</a:t>
            </a:r>
            <a:endParaRPr lang="en-US" sz="1100" baseline="0" dirty="0"/>
          </a:p>
          <a:p>
            <a:endParaRPr lang="en-US" sz="1100" baseline="0" dirty="0"/>
          </a:p>
          <a:p>
            <a:r>
              <a:rPr lang="en-US" sz="1100" baseline="0" dirty="0"/>
              <a:t>The answer to the question is shown on the screen.</a:t>
            </a:r>
          </a:p>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For SOL A.2b, students need additional practice dividing polynomials.  </a:t>
            </a:r>
            <a:r>
              <a:rPr lang="en-US" sz="1100" baseline="0" dirty="0">
                <a:solidFill>
                  <a:srgbClr val="FF0000"/>
                </a:solidFill>
              </a:rPr>
              <a:t>It would benefit students to practice this skill in both open-response and multiple choice formats.</a:t>
            </a:r>
          </a:p>
          <a:p>
            <a:pPr defTabSz="864931">
              <a:defRPr/>
            </a:pPr>
            <a:endParaRPr lang="en-US" sz="1100" baseline="0" dirty="0">
              <a:solidFill>
                <a:srgbClr val="FF0000"/>
              </a:solidFill>
            </a:endParaRPr>
          </a:p>
          <a:p>
            <a:pPr defTabSz="864931">
              <a:defRPr/>
            </a:pPr>
            <a:r>
              <a:rPr lang="en-US" sz="1100" baseline="0" dirty="0">
                <a:solidFill>
                  <a:srgbClr val="FF0000"/>
                </a:solidFill>
              </a:rPr>
              <a:t>The answers to the questions are shown on the screen.</a:t>
            </a:r>
            <a:endParaRPr lang="en-US" sz="1100" dirty="0">
              <a:solidFill>
                <a:srgbClr val="FF0000"/>
              </a:solidFill>
            </a:endParaRPr>
          </a:p>
          <a:p>
            <a:r>
              <a:rPr lang="en-US" sz="1100" dirty="0"/>
              <a:t> </a:t>
            </a:r>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Here is another example that asks students to select</a:t>
            </a:r>
            <a:r>
              <a:rPr lang="en-US" sz="1100" baseline="0" dirty="0"/>
              <a:t> </a:t>
            </a:r>
            <a:r>
              <a:rPr lang="en-US" sz="1100" dirty="0"/>
              <a:t>the curve of best fit given data on</a:t>
            </a:r>
            <a:r>
              <a:rPr lang="en-US" sz="1100" baseline="0" dirty="0"/>
              <a:t> a grid</a:t>
            </a:r>
            <a:r>
              <a:rPr lang="en-US" sz="1100" dirty="0"/>
              <a:t>.  Students</a:t>
            </a:r>
            <a:r>
              <a:rPr lang="en-US" sz="1100" baseline="0" dirty="0"/>
              <a:t> should recognize the shape as quadratic and be able to eliminate choices a and b.  They should also recognize that since the curve opens downward, the coefficient on the first term will be negative.  This eliminates option c and leaves the student with the correct answer, which is option d.  Alternately, a less efficient strategy for this particular example is to enter the points into the graphing calculator, and then find the quadratic curve of best fit.</a:t>
            </a:r>
          </a:p>
          <a:p>
            <a:endParaRPr lang="en-US" baseline="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This concludes the student performance information for the spring 2014 Algebra I SOL test.</a:t>
            </a:r>
          </a:p>
          <a:p>
            <a:endParaRPr lang="en-US" sz="1100" dirty="0"/>
          </a:p>
          <a:p>
            <a:r>
              <a:rPr lang="en-US" sz="1100" dirty="0"/>
              <a:t>Additionally, test preparation practice items for Algebra I can be found on the Virginia Department of Education Web site at the URL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questions regarding</a:t>
            </a:r>
            <a:r>
              <a:rPr lang="en-US" sz="1100" baseline="0" dirty="0"/>
              <a:t> assessment, please contact student_assessment@doe.virginia.gov.  </a:t>
            </a:r>
          </a:p>
          <a:p>
            <a:endParaRPr lang="en-US" sz="1100" baseline="0" dirty="0"/>
          </a:p>
          <a:p>
            <a:r>
              <a:rPr lang="en-US" sz="1100" baseline="0" dirty="0"/>
              <a:t>For questions regarding instruction, please contact Michael.Bolling@doe.virginia.gov.</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a:t>
            </a:r>
            <a:r>
              <a:rPr lang="en-US" sz="1100" baseline="0" dirty="0"/>
              <a:t> SOL A.2c, students need additional practice </a:t>
            </a:r>
            <a:r>
              <a:rPr lang="en-US" sz="1100" dirty="0">
                <a:solidFill>
                  <a:srgbClr val="0070C0"/>
                </a:solidFill>
              </a:rPr>
              <a:t>identifying one of the factors of the completely factored form of a polynomial.  Students</a:t>
            </a:r>
            <a:r>
              <a:rPr lang="en-US" sz="1100" baseline="0" dirty="0">
                <a:solidFill>
                  <a:srgbClr val="0070C0"/>
                </a:solidFill>
              </a:rPr>
              <a:t> typically perform better on a multiple choice item that asks for the factored form of a polynomial, rather than an item which asks for one of the factors.  When an item asks for the factored form of a polynomial, students could work backwards from each answer option by multiplying the factors to determine if the product is the given polynomial. When an item only asks for one factor, it requires students to be able to perform the skill of factoring on the given polynomial.</a:t>
            </a:r>
            <a:endParaRPr lang="en-US" sz="1100" b="0" baseline="0" dirty="0"/>
          </a:p>
          <a:p>
            <a:endParaRPr lang="en-US" sz="1100" baseline="0" dirty="0"/>
          </a:p>
          <a:p>
            <a:r>
              <a:rPr lang="en-US" sz="1100" baseline="0" dirty="0"/>
              <a:t>The answers to the examples are shown on the screen.</a:t>
            </a:r>
            <a:endParaRPr lang="en-US" sz="11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a:t>
            </a:r>
            <a:r>
              <a:rPr lang="en-US" sz="1100" baseline="0" dirty="0"/>
              <a:t> SOL A.2c, students need additional practice </a:t>
            </a:r>
            <a:r>
              <a:rPr lang="en-US" sz="1100" dirty="0">
                <a:solidFill>
                  <a:srgbClr val="0070C0"/>
                </a:solidFill>
              </a:rPr>
              <a:t>identifying a factored form of a polynomial function given the zeros.  The answer</a:t>
            </a:r>
            <a:r>
              <a:rPr lang="en-US" sz="1100" baseline="0" dirty="0">
                <a:solidFill>
                  <a:srgbClr val="0070C0"/>
                </a:solidFill>
              </a:rPr>
              <a:t> to the example is shown on the screen.  </a:t>
            </a:r>
            <a:r>
              <a:rPr lang="en-US" sz="1100" dirty="0">
                <a:solidFill>
                  <a:srgbClr val="0070C0"/>
                </a:solidFill>
              </a:rPr>
              <a:t>The most common error is to use the zero and its sign (positive or negative) in the factored form.  For the example shown, the zeros are positive two and positive six, so this common error would result in choosing option C rather than the correct answer, which is option D.</a:t>
            </a:r>
            <a:endParaRPr lang="en-US" sz="1100" b="0"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100" baseline="0" dirty="0"/>
              <a:t>The next standard highlighted is SOL A.3.  This standard reads:  </a:t>
            </a:r>
            <a:r>
              <a:rPr lang="en-US" sz="1100" dirty="0"/>
              <a:t>The student will express the square roots and cube roots of whole numbers and </a:t>
            </a:r>
            <a:r>
              <a:rPr lang="en-US" sz="1100" dirty="0">
                <a:solidFill>
                  <a:srgbClr val="0070C0"/>
                </a:solidFill>
              </a:rPr>
              <a:t>the square root of a monomial algebraic expression in simplest radical form.</a:t>
            </a:r>
          </a:p>
          <a:p>
            <a:pPr defTabSz="864931">
              <a:defRPr/>
            </a:pPr>
            <a:endParaRPr lang="en-US" sz="1100" dirty="0"/>
          </a:p>
          <a:p>
            <a:pPr defTabSz="864931">
              <a:defRPr/>
            </a:pPr>
            <a:r>
              <a:rPr lang="en-US" sz="1100" dirty="0"/>
              <a:t>Performance on simplifying the square root of a monomial algebraic expression and expressing the result in simplest radical form was inconsistent.</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SOL A.3, students</a:t>
            </a:r>
            <a:r>
              <a:rPr lang="en-US" sz="1100" baseline="0" dirty="0"/>
              <a:t> need additional practice identifying expressions that are in simplest radical form, when given a list of </a:t>
            </a:r>
            <a:r>
              <a:rPr lang="en-US" sz="1100" dirty="0">
                <a:solidFill>
                  <a:srgbClr val="0070C0"/>
                </a:solidFill>
              </a:rPr>
              <a:t>expressions.  When presented an expression, students should focus on the radicand to make sure that it cannot be further simplified rather than focusing on the term that precedes the radical expression.</a:t>
            </a:r>
            <a:endParaRPr lang="en-US" sz="1100" dirty="0"/>
          </a:p>
          <a:p>
            <a:endParaRPr lang="en-US" sz="1100" b="0" baseline="0" dirty="0"/>
          </a:p>
          <a:p>
            <a:r>
              <a:rPr lang="en-US" sz="1100" baseline="0" dirty="0"/>
              <a:t>The answer to the example is shown on the screen.</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86524"/>
            <a:r>
              <a:rPr lang="en-US" sz="1100" dirty="0"/>
              <a:t>The next standard highlighted is SOL A.4.  See the bullets highlighted in green</a:t>
            </a:r>
            <a:r>
              <a:rPr lang="en-US" sz="1100" baseline="0" dirty="0"/>
              <a:t> for the parts of this standard for which students need additional practice.</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9CAD91F-26C0-489C-B523-5D7C2D85B819}"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C22273-2C65-44CF-8D2F-1E8EF4F3ED26}"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64850B-6D39-4E74-BFE8-C7AC5A476400}"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801638-BA62-4BF1-B624-1E7D66B8A7FA}"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03EBEC8-19AE-462A-9854-4B86E8966351}"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773E605-37A1-4C63-9606-23DBC643C53E}" type="datetime1">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61FF6FF-2892-416D-92FA-4FCFB45925CE}" type="datetime1">
              <a:rPr lang="en-US" smtClean="0"/>
              <a:pPr>
                <a:defRPr/>
              </a:pPr>
              <a:t>7/26/2023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CFC86E4-F055-4199-99AA-62F1E40A3F72}" type="datetime1">
              <a:rPr lang="en-US" smtClean="0"/>
              <a:pPr>
                <a:defRPr/>
              </a:pPr>
              <a:t>7/26/2023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47716A-436E-409F-8026-C291D62B6577}" type="datetime1">
              <a:rPr lang="en-US" smtClean="0"/>
              <a:pPr>
                <a:defRPr/>
              </a:pPr>
              <a:t>7/26/2023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2B6707-5C0D-4B42-A6F5-8D94D2337C83}" type="datetime1">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E1870E-FCB9-40A5-99DC-6747D27556DE}" type="datetime1">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24600" y="62484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9AE25C-2379-4E48-92CB-592270D3C4B6}" type="datetime1">
              <a:rPr lang="en-US" smtClean="0"/>
              <a:pPr>
                <a:defRPr/>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33400" y="6324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3.png"/><Relationship Id="rId3" Type="http://schemas.openxmlformats.org/officeDocument/2006/relationships/audio" Target="../media/media10.wma"/><Relationship Id="rId7" Type="http://schemas.openxmlformats.org/officeDocument/2006/relationships/oleObject" Target="../embeddings/oleObject16.bin"/><Relationship Id="rId12" Type="http://schemas.openxmlformats.org/officeDocument/2006/relationships/image" Target="../media/image44.png"/><Relationship Id="rId2" Type="http://schemas.microsoft.com/office/2007/relationships/media" Target="../media/media10.wma"/><Relationship Id="rId1" Type="http://schemas.openxmlformats.org/officeDocument/2006/relationships/tags" Target="../tags/tag6.xml"/><Relationship Id="rId6" Type="http://schemas.openxmlformats.org/officeDocument/2006/relationships/image" Target="../media/image2.jpeg"/><Relationship Id="rId11" Type="http://schemas.openxmlformats.org/officeDocument/2006/relationships/image" Target="../media/image43.png"/><Relationship Id="rId5" Type="http://schemas.openxmlformats.org/officeDocument/2006/relationships/notesSlide" Target="../notesSlides/notesSlide10.xml"/><Relationship Id="rId10" Type="http://schemas.openxmlformats.org/officeDocument/2006/relationships/oleObject" Target="../embeddings/oleObject18.bin"/><Relationship Id="rId4" Type="http://schemas.openxmlformats.org/officeDocument/2006/relationships/slideLayout" Target="../slideLayouts/slideLayout2.xml"/><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47.png"/><Relationship Id="rId3" Type="http://schemas.openxmlformats.org/officeDocument/2006/relationships/audio" Target="../media/media11.wma"/><Relationship Id="rId7" Type="http://schemas.openxmlformats.org/officeDocument/2006/relationships/oleObject" Target="../embeddings/oleObject19.bin"/><Relationship Id="rId12" Type="http://schemas.openxmlformats.org/officeDocument/2006/relationships/image" Target="../media/image46.png"/><Relationship Id="rId2" Type="http://schemas.microsoft.com/office/2007/relationships/media" Target="../media/media11.wma"/><Relationship Id="rId16" Type="http://schemas.openxmlformats.org/officeDocument/2006/relationships/image" Target="../media/image3.png"/><Relationship Id="rId1" Type="http://schemas.openxmlformats.org/officeDocument/2006/relationships/tags" Target="../tags/tag7.xml"/><Relationship Id="rId6" Type="http://schemas.openxmlformats.org/officeDocument/2006/relationships/image" Target="../media/image2.jpeg"/><Relationship Id="rId11" Type="http://schemas.openxmlformats.org/officeDocument/2006/relationships/image" Target="../media/image45.png"/><Relationship Id="rId5" Type="http://schemas.openxmlformats.org/officeDocument/2006/relationships/notesSlide" Target="../notesSlides/notesSlide11.xml"/><Relationship Id="rId15" Type="http://schemas.openxmlformats.org/officeDocument/2006/relationships/image" Target="../media/image49.png"/><Relationship Id="rId10" Type="http://schemas.openxmlformats.org/officeDocument/2006/relationships/oleObject" Target="../embeddings/oleObject21.bin"/><Relationship Id="rId4" Type="http://schemas.openxmlformats.org/officeDocument/2006/relationships/slideLayout" Target="../slideLayouts/slideLayout2.xml"/><Relationship Id="rId9" Type="http://schemas.openxmlformats.org/officeDocument/2006/relationships/oleObject" Target="../embeddings/oleObject20.bin"/><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png"/><Relationship Id="rId3" Type="http://schemas.openxmlformats.org/officeDocument/2006/relationships/audio" Target="../media/media12.wma"/><Relationship Id="rId7" Type="http://schemas.openxmlformats.org/officeDocument/2006/relationships/image" Target="../media/image4.wmf"/><Relationship Id="rId12" Type="http://schemas.openxmlformats.org/officeDocument/2006/relationships/image" Target="../media/image51.png"/><Relationship Id="rId2" Type="http://schemas.microsoft.com/office/2007/relationships/media" Target="../media/media12.wma"/><Relationship Id="rId1" Type="http://schemas.openxmlformats.org/officeDocument/2006/relationships/tags" Target="../tags/tag8.xml"/><Relationship Id="rId6" Type="http://schemas.openxmlformats.org/officeDocument/2006/relationships/oleObject" Target="../embeddings/oleObject22.bin"/><Relationship Id="rId11" Type="http://schemas.openxmlformats.org/officeDocument/2006/relationships/image" Target="../media/image50.png"/><Relationship Id="rId5" Type="http://schemas.openxmlformats.org/officeDocument/2006/relationships/notesSlide" Target="../notesSlides/notesSlide12.xml"/><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54.png"/><Relationship Id="rId3" Type="http://schemas.openxmlformats.org/officeDocument/2006/relationships/audio" Target="../media/media13.wma"/><Relationship Id="rId7" Type="http://schemas.openxmlformats.org/officeDocument/2006/relationships/image" Target="../media/image4.wmf"/><Relationship Id="rId12" Type="http://schemas.openxmlformats.org/officeDocument/2006/relationships/image" Target="../media/image53.png"/><Relationship Id="rId2" Type="http://schemas.microsoft.com/office/2007/relationships/media" Target="../media/media13.wma"/><Relationship Id="rId16" Type="http://schemas.openxmlformats.org/officeDocument/2006/relationships/image" Target="../media/image3.png"/><Relationship Id="rId1" Type="http://schemas.openxmlformats.org/officeDocument/2006/relationships/tags" Target="../tags/tag9.xml"/><Relationship Id="rId6" Type="http://schemas.openxmlformats.org/officeDocument/2006/relationships/oleObject" Target="../embeddings/oleObject25.bin"/><Relationship Id="rId11" Type="http://schemas.openxmlformats.org/officeDocument/2006/relationships/image" Target="../media/image52.png"/><Relationship Id="rId5" Type="http://schemas.openxmlformats.org/officeDocument/2006/relationships/notesSlide" Target="../notesSlides/notesSlide13.xml"/><Relationship Id="rId15" Type="http://schemas.openxmlformats.org/officeDocument/2006/relationships/image" Target="../media/image56.png"/><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oleObject" Target="../embeddings/oleObject27.bin"/><Relationship Id="rId1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png"/><Relationship Id="rId3" Type="http://schemas.openxmlformats.org/officeDocument/2006/relationships/audio" Target="../media/media14.wma"/><Relationship Id="rId7" Type="http://schemas.openxmlformats.org/officeDocument/2006/relationships/image" Target="../media/image4.wmf"/><Relationship Id="rId12" Type="http://schemas.openxmlformats.org/officeDocument/2006/relationships/image" Target="../media/image58.png"/><Relationship Id="rId2" Type="http://schemas.microsoft.com/office/2007/relationships/media" Target="../media/media14.wma"/><Relationship Id="rId1" Type="http://schemas.openxmlformats.org/officeDocument/2006/relationships/tags" Target="../tags/tag10.xml"/><Relationship Id="rId6" Type="http://schemas.openxmlformats.org/officeDocument/2006/relationships/oleObject" Target="../embeddings/oleObject28.bin"/><Relationship Id="rId11" Type="http://schemas.openxmlformats.org/officeDocument/2006/relationships/image" Target="../media/image57.png"/><Relationship Id="rId5" Type="http://schemas.openxmlformats.org/officeDocument/2006/relationships/notesSlide" Target="../notesSlides/notesSlide14.xml"/><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png"/><Relationship Id="rId3" Type="http://schemas.openxmlformats.org/officeDocument/2006/relationships/audio" Target="../media/media15.wma"/><Relationship Id="rId7" Type="http://schemas.openxmlformats.org/officeDocument/2006/relationships/image" Target="../media/image4.wmf"/><Relationship Id="rId12" Type="http://schemas.openxmlformats.org/officeDocument/2006/relationships/image" Target="../media/image60.png"/><Relationship Id="rId2" Type="http://schemas.microsoft.com/office/2007/relationships/media" Target="../media/media15.wma"/><Relationship Id="rId1" Type="http://schemas.openxmlformats.org/officeDocument/2006/relationships/tags" Target="../tags/tag11.xml"/><Relationship Id="rId6" Type="http://schemas.openxmlformats.org/officeDocument/2006/relationships/oleObject" Target="../embeddings/oleObject31.bin"/><Relationship Id="rId11" Type="http://schemas.openxmlformats.org/officeDocument/2006/relationships/image" Target="../media/image59.png"/><Relationship Id="rId5" Type="http://schemas.openxmlformats.org/officeDocument/2006/relationships/notesSlide" Target="../notesSlides/notesSlide15.xml"/><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63.png"/><Relationship Id="rId3" Type="http://schemas.openxmlformats.org/officeDocument/2006/relationships/audio" Target="../media/media16.wma"/><Relationship Id="rId7" Type="http://schemas.openxmlformats.org/officeDocument/2006/relationships/image" Target="../media/image4.wmf"/><Relationship Id="rId12" Type="http://schemas.openxmlformats.org/officeDocument/2006/relationships/image" Target="../media/image62.png"/><Relationship Id="rId17" Type="http://schemas.openxmlformats.org/officeDocument/2006/relationships/image" Target="../media/image3.png"/><Relationship Id="rId2" Type="http://schemas.microsoft.com/office/2007/relationships/media" Target="../media/media16.wma"/><Relationship Id="rId16" Type="http://schemas.openxmlformats.org/officeDocument/2006/relationships/image" Target="../media/image66.png"/><Relationship Id="rId1" Type="http://schemas.openxmlformats.org/officeDocument/2006/relationships/tags" Target="../tags/tag12.xml"/><Relationship Id="rId6" Type="http://schemas.openxmlformats.org/officeDocument/2006/relationships/oleObject" Target="../embeddings/oleObject34.bin"/><Relationship Id="rId11" Type="http://schemas.openxmlformats.org/officeDocument/2006/relationships/image" Target="../media/image61.png"/><Relationship Id="rId5" Type="http://schemas.openxmlformats.org/officeDocument/2006/relationships/notesSlide" Target="../notesSlides/notesSlide16.xml"/><Relationship Id="rId15" Type="http://schemas.openxmlformats.org/officeDocument/2006/relationships/image" Target="../media/image65.png"/><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oleObject" Target="../embeddings/oleObject36.bin"/><Relationship Id="rId14"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audio" Target="../media/media17.wma"/><Relationship Id="rId7" Type="http://schemas.openxmlformats.org/officeDocument/2006/relationships/image" Target="../media/image4.wmf"/><Relationship Id="rId12" Type="http://schemas.openxmlformats.org/officeDocument/2006/relationships/image" Target="../media/image3.png"/><Relationship Id="rId2" Type="http://schemas.microsoft.com/office/2007/relationships/media" Target="../media/media17.wma"/><Relationship Id="rId1" Type="http://schemas.openxmlformats.org/officeDocument/2006/relationships/tags" Target="../tags/tag13.xml"/><Relationship Id="rId6" Type="http://schemas.openxmlformats.org/officeDocument/2006/relationships/oleObject" Target="../embeddings/oleObject37.bin"/><Relationship Id="rId11" Type="http://schemas.openxmlformats.org/officeDocument/2006/relationships/image" Target="../media/image67.png"/><Relationship Id="rId5" Type="http://schemas.openxmlformats.org/officeDocument/2006/relationships/notesSlide" Target="../notesSlides/notesSlide17.xml"/><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0.png"/><Relationship Id="rId18" Type="http://schemas.openxmlformats.org/officeDocument/2006/relationships/image" Target="../media/image3.png"/><Relationship Id="rId3" Type="http://schemas.openxmlformats.org/officeDocument/2006/relationships/audio" Target="../media/media19.wma"/><Relationship Id="rId7" Type="http://schemas.openxmlformats.org/officeDocument/2006/relationships/oleObject" Target="../embeddings/oleObject40.bin"/><Relationship Id="rId12" Type="http://schemas.openxmlformats.org/officeDocument/2006/relationships/image" Target="../media/image69.png"/><Relationship Id="rId17" Type="http://schemas.openxmlformats.org/officeDocument/2006/relationships/image" Target="../media/image74.png"/><Relationship Id="rId2" Type="http://schemas.microsoft.com/office/2007/relationships/media" Target="../media/media19.wma"/><Relationship Id="rId16" Type="http://schemas.openxmlformats.org/officeDocument/2006/relationships/image" Target="../media/image73.png"/><Relationship Id="rId1" Type="http://schemas.openxmlformats.org/officeDocument/2006/relationships/tags" Target="../tags/tag14.xml"/><Relationship Id="rId6" Type="http://schemas.openxmlformats.org/officeDocument/2006/relationships/image" Target="../media/image68.png"/><Relationship Id="rId11" Type="http://schemas.openxmlformats.org/officeDocument/2006/relationships/image" Target="../media/image2.jpeg"/><Relationship Id="rId5" Type="http://schemas.openxmlformats.org/officeDocument/2006/relationships/notesSlide" Target="../notesSlides/notesSlide19.xml"/><Relationship Id="rId15" Type="http://schemas.openxmlformats.org/officeDocument/2006/relationships/image" Target="../media/image72.png"/><Relationship Id="rId10" Type="http://schemas.openxmlformats.org/officeDocument/2006/relationships/oleObject" Target="../embeddings/oleObject42.bin"/><Relationship Id="rId4" Type="http://schemas.openxmlformats.org/officeDocument/2006/relationships/slideLayout" Target="../slideLayouts/slideLayout2.xml"/><Relationship Id="rId9" Type="http://schemas.openxmlformats.org/officeDocument/2006/relationships/oleObject" Target="../embeddings/oleObject41.bin"/><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7.png"/><Relationship Id="rId3" Type="http://schemas.openxmlformats.org/officeDocument/2006/relationships/audio" Target="../media/media21.wma"/><Relationship Id="rId7" Type="http://schemas.openxmlformats.org/officeDocument/2006/relationships/oleObject" Target="../embeddings/oleObject43.bin"/><Relationship Id="rId12" Type="http://schemas.openxmlformats.org/officeDocument/2006/relationships/image" Target="../media/image76.png"/><Relationship Id="rId2" Type="http://schemas.microsoft.com/office/2007/relationships/media" Target="../media/media21.wma"/><Relationship Id="rId1" Type="http://schemas.openxmlformats.org/officeDocument/2006/relationships/tags" Target="../tags/tag15.xml"/><Relationship Id="rId6" Type="http://schemas.openxmlformats.org/officeDocument/2006/relationships/image" Target="../media/image2.jpeg"/><Relationship Id="rId11" Type="http://schemas.openxmlformats.org/officeDocument/2006/relationships/image" Target="../media/image75.png"/><Relationship Id="rId5" Type="http://schemas.openxmlformats.org/officeDocument/2006/relationships/notesSlide" Target="../notesSlides/notesSlide21.xml"/><Relationship Id="rId15" Type="http://schemas.openxmlformats.org/officeDocument/2006/relationships/image" Target="../media/image3.png"/><Relationship Id="rId10" Type="http://schemas.openxmlformats.org/officeDocument/2006/relationships/oleObject" Target="../embeddings/oleObject45.bin"/><Relationship Id="rId4" Type="http://schemas.openxmlformats.org/officeDocument/2006/relationships/slideLayout" Target="../slideLayouts/slideLayout2.xml"/><Relationship Id="rId9" Type="http://schemas.openxmlformats.org/officeDocument/2006/relationships/oleObject" Target="../embeddings/oleObject44.bin"/><Relationship Id="rId1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81.png"/><Relationship Id="rId3" Type="http://schemas.openxmlformats.org/officeDocument/2006/relationships/audio" Target="../media/media23.wma"/><Relationship Id="rId7" Type="http://schemas.openxmlformats.org/officeDocument/2006/relationships/oleObject" Target="../embeddings/oleObject46.bin"/><Relationship Id="rId12" Type="http://schemas.openxmlformats.org/officeDocument/2006/relationships/image" Target="../media/image80.png"/><Relationship Id="rId17" Type="http://schemas.openxmlformats.org/officeDocument/2006/relationships/image" Target="../media/image3.png"/><Relationship Id="rId2" Type="http://schemas.microsoft.com/office/2007/relationships/media" Target="../media/media23.wma"/><Relationship Id="rId16" Type="http://schemas.openxmlformats.org/officeDocument/2006/relationships/image" Target="../media/image84.png"/><Relationship Id="rId1" Type="http://schemas.openxmlformats.org/officeDocument/2006/relationships/tags" Target="../tags/tag16.xml"/><Relationship Id="rId6" Type="http://schemas.openxmlformats.org/officeDocument/2006/relationships/image" Target="../media/image2.jpeg"/><Relationship Id="rId11" Type="http://schemas.openxmlformats.org/officeDocument/2006/relationships/image" Target="../media/image79.png"/><Relationship Id="rId5" Type="http://schemas.openxmlformats.org/officeDocument/2006/relationships/notesSlide" Target="../notesSlides/notesSlide23.xml"/><Relationship Id="rId15" Type="http://schemas.openxmlformats.org/officeDocument/2006/relationships/image" Target="../media/image83.png"/><Relationship Id="rId10" Type="http://schemas.openxmlformats.org/officeDocument/2006/relationships/oleObject" Target="../embeddings/oleObject48.bin"/><Relationship Id="rId4" Type="http://schemas.openxmlformats.org/officeDocument/2006/relationships/slideLayout" Target="../slideLayouts/slideLayout2.xml"/><Relationship Id="rId9" Type="http://schemas.openxmlformats.org/officeDocument/2006/relationships/oleObject" Target="../embeddings/oleObject47.bin"/><Relationship Id="rId14"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87.png"/><Relationship Id="rId18" Type="http://schemas.openxmlformats.org/officeDocument/2006/relationships/image" Target="../media/image3.png"/><Relationship Id="rId3" Type="http://schemas.openxmlformats.org/officeDocument/2006/relationships/audio" Target="../media/media24.wma"/><Relationship Id="rId7" Type="http://schemas.openxmlformats.org/officeDocument/2006/relationships/image" Target="../media/image2.jpeg"/><Relationship Id="rId12" Type="http://schemas.openxmlformats.org/officeDocument/2006/relationships/image" Target="../media/image86.png"/><Relationship Id="rId17" Type="http://schemas.openxmlformats.org/officeDocument/2006/relationships/image" Target="../media/image91.png"/><Relationship Id="rId2" Type="http://schemas.microsoft.com/office/2007/relationships/media" Target="../media/media24.wma"/><Relationship Id="rId16" Type="http://schemas.openxmlformats.org/officeDocument/2006/relationships/image" Target="../media/image90.png"/><Relationship Id="rId1" Type="http://schemas.openxmlformats.org/officeDocument/2006/relationships/tags" Target="../tags/tag17.xml"/><Relationship Id="rId6" Type="http://schemas.openxmlformats.org/officeDocument/2006/relationships/image" Target="../media/image85.png"/><Relationship Id="rId11" Type="http://schemas.openxmlformats.org/officeDocument/2006/relationships/oleObject" Target="../embeddings/oleObject51.bin"/><Relationship Id="rId5" Type="http://schemas.openxmlformats.org/officeDocument/2006/relationships/notesSlide" Target="../notesSlides/notesSlide24.xml"/><Relationship Id="rId15" Type="http://schemas.openxmlformats.org/officeDocument/2006/relationships/image" Target="../media/image89.png"/><Relationship Id="rId10" Type="http://schemas.openxmlformats.org/officeDocument/2006/relationships/oleObject" Target="../embeddings/oleObject50.bin"/><Relationship Id="rId4" Type="http://schemas.openxmlformats.org/officeDocument/2006/relationships/slideLayout" Target="../slideLayouts/slideLayout2.xml"/><Relationship Id="rId9" Type="http://schemas.openxmlformats.org/officeDocument/2006/relationships/image" Target="../media/image4.wmf"/><Relationship Id="rId1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94.png"/><Relationship Id="rId3" Type="http://schemas.openxmlformats.org/officeDocument/2006/relationships/audio" Target="../media/media26.wma"/><Relationship Id="rId7" Type="http://schemas.openxmlformats.org/officeDocument/2006/relationships/oleObject" Target="../embeddings/oleObject52.bin"/><Relationship Id="rId12" Type="http://schemas.openxmlformats.org/officeDocument/2006/relationships/image" Target="../media/image93.png"/><Relationship Id="rId2" Type="http://schemas.microsoft.com/office/2007/relationships/media" Target="../media/media26.wma"/><Relationship Id="rId1" Type="http://schemas.openxmlformats.org/officeDocument/2006/relationships/tags" Target="../tags/tag18.xml"/><Relationship Id="rId6" Type="http://schemas.openxmlformats.org/officeDocument/2006/relationships/image" Target="../media/image2.jpeg"/><Relationship Id="rId11" Type="http://schemas.openxmlformats.org/officeDocument/2006/relationships/image" Target="../media/image92.png"/><Relationship Id="rId5" Type="http://schemas.openxmlformats.org/officeDocument/2006/relationships/notesSlide" Target="../notesSlides/notesSlide26.xml"/><Relationship Id="rId15" Type="http://schemas.openxmlformats.org/officeDocument/2006/relationships/image" Target="../media/image3.png"/><Relationship Id="rId10" Type="http://schemas.openxmlformats.org/officeDocument/2006/relationships/oleObject" Target="../embeddings/oleObject54.bin"/><Relationship Id="rId4" Type="http://schemas.openxmlformats.org/officeDocument/2006/relationships/slideLayout" Target="../slideLayouts/slideLayout2.xml"/><Relationship Id="rId9" Type="http://schemas.openxmlformats.org/officeDocument/2006/relationships/oleObject" Target="../embeddings/oleObject53.bin"/><Relationship Id="rId14" Type="http://schemas.openxmlformats.org/officeDocument/2006/relationships/image" Target="../media/image95.png"/></Relationships>
</file>

<file path=ppt/slides/_rels/slide27.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97.png"/><Relationship Id="rId3" Type="http://schemas.openxmlformats.org/officeDocument/2006/relationships/audio" Target="../media/media27.wma"/><Relationship Id="rId7" Type="http://schemas.openxmlformats.org/officeDocument/2006/relationships/oleObject" Target="../embeddings/oleObject55.bin"/><Relationship Id="rId12" Type="http://schemas.openxmlformats.org/officeDocument/2006/relationships/image" Target="../media/image3.png"/><Relationship Id="rId2" Type="http://schemas.microsoft.com/office/2007/relationships/media" Target="../media/media27.wma"/><Relationship Id="rId1" Type="http://schemas.openxmlformats.org/officeDocument/2006/relationships/tags" Target="../tags/tag19.xml"/><Relationship Id="rId6" Type="http://schemas.openxmlformats.org/officeDocument/2006/relationships/image" Target="../media/image2.jpeg"/><Relationship Id="rId11" Type="http://schemas.openxmlformats.org/officeDocument/2006/relationships/image" Target="../media/image96.png"/><Relationship Id="rId5" Type="http://schemas.openxmlformats.org/officeDocument/2006/relationships/notesSlide" Target="../notesSlides/notesSlide27.xml"/><Relationship Id="rId10" Type="http://schemas.openxmlformats.org/officeDocument/2006/relationships/oleObject" Target="../embeddings/oleObject57.bin"/><Relationship Id="rId4" Type="http://schemas.openxmlformats.org/officeDocument/2006/relationships/slideLayout" Target="../slideLayouts/slideLayout2.xml"/><Relationship Id="rId9" Type="http://schemas.openxmlformats.org/officeDocument/2006/relationships/oleObject" Target="../embeddings/oleObject5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audio" Target="../media/media28.wma"/><Relationship Id="rId7" Type="http://schemas.openxmlformats.org/officeDocument/2006/relationships/image" Target="../media/image2.jpeg"/><Relationship Id="rId12" Type="http://schemas.openxmlformats.org/officeDocument/2006/relationships/image" Target="../media/image3.png"/><Relationship Id="rId2" Type="http://schemas.microsoft.com/office/2007/relationships/media" Target="../media/media28.wma"/><Relationship Id="rId1" Type="http://schemas.openxmlformats.org/officeDocument/2006/relationships/tags" Target="../tags/tag20.xml"/><Relationship Id="rId6" Type="http://schemas.openxmlformats.org/officeDocument/2006/relationships/image" Target="../media/image98.png"/><Relationship Id="rId11" Type="http://schemas.openxmlformats.org/officeDocument/2006/relationships/oleObject" Target="../embeddings/oleObject60.bin"/><Relationship Id="rId5" Type="http://schemas.openxmlformats.org/officeDocument/2006/relationships/notesSlide" Target="../notesSlides/notesSlide28.xml"/><Relationship Id="rId10" Type="http://schemas.openxmlformats.org/officeDocument/2006/relationships/oleObject" Target="../embeddings/oleObject59.bin"/><Relationship Id="rId4" Type="http://schemas.openxmlformats.org/officeDocument/2006/relationships/slideLayout" Target="../slideLayouts/slideLayout2.xml"/><Relationship Id="rId9" Type="http://schemas.openxmlformats.org/officeDocument/2006/relationships/image" Target="../media/image4.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101.png"/><Relationship Id="rId3" Type="http://schemas.openxmlformats.org/officeDocument/2006/relationships/audio" Target="../media/media29.wma"/><Relationship Id="rId7" Type="http://schemas.openxmlformats.org/officeDocument/2006/relationships/image" Target="../media/image4.wmf"/><Relationship Id="rId12" Type="http://schemas.openxmlformats.org/officeDocument/2006/relationships/image" Target="../media/image100.png"/><Relationship Id="rId2" Type="http://schemas.microsoft.com/office/2007/relationships/media" Target="../media/media29.wma"/><Relationship Id="rId1" Type="http://schemas.openxmlformats.org/officeDocument/2006/relationships/tags" Target="../tags/tag21.xml"/><Relationship Id="rId6" Type="http://schemas.openxmlformats.org/officeDocument/2006/relationships/oleObject" Target="../embeddings/oleObject61.bin"/><Relationship Id="rId11" Type="http://schemas.openxmlformats.org/officeDocument/2006/relationships/image" Target="../media/image99.png"/><Relationship Id="rId5" Type="http://schemas.openxmlformats.org/officeDocument/2006/relationships/notesSlide" Target="../notesSlides/notesSlide29.xml"/><Relationship Id="rId15" Type="http://schemas.openxmlformats.org/officeDocument/2006/relationships/image" Target="../media/image3.png"/><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oleObject" Target="../embeddings/oleObject63.bin"/><Relationship Id="rId14" Type="http://schemas.openxmlformats.org/officeDocument/2006/relationships/image" Target="../media/image102.png"/></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3" Type="http://schemas.openxmlformats.org/officeDocument/2006/relationships/audio" Target="../media/media3.wma"/><Relationship Id="rId7" Type="http://schemas.openxmlformats.org/officeDocument/2006/relationships/oleObject" Target="../embeddings/oleObject1.bin"/><Relationship Id="rId12" Type="http://schemas.openxmlformats.org/officeDocument/2006/relationships/image" Target="../media/image6.png"/><Relationship Id="rId2" Type="http://schemas.microsoft.com/office/2007/relationships/media" Target="../media/media3.wma"/><Relationship Id="rId16" Type="http://schemas.openxmlformats.org/officeDocument/2006/relationships/image" Target="../media/image3.png"/><Relationship Id="rId1" Type="http://schemas.openxmlformats.org/officeDocument/2006/relationships/tags" Target="../tags/tag1.xml"/><Relationship Id="rId6" Type="http://schemas.openxmlformats.org/officeDocument/2006/relationships/image" Target="../media/image2.jpeg"/><Relationship Id="rId11" Type="http://schemas.openxmlformats.org/officeDocument/2006/relationships/image" Target="../media/image5.png"/><Relationship Id="rId5" Type="http://schemas.openxmlformats.org/officeDocument/2006/relationships/notesSlide" Target="../notesSlides/notesSlide3.xml"/><Relationship Id="rId15" Type="http://schemas.openxmlformats.org/officeDocument/2006/relationships/image" Target="../media/image9.png"/><Relationship Id="rId10" Type="http://schemas.openxmlformats.org/officeDocument/2006/relationships/oleObject" Target="../embeddings/oleObject3.bin"/><Relationship Id="rId4" Type="http://schemas.openxmlformats.org/officeDocument/2006/relationships/slideLayout" Target="../slideLayouts/slideLayout2.xml"/><Relationship Id="rId9" Type="http://schemas.openxmlformats.org/officeDocument/2006/relationships/oleObject" Target="../embeddings/oleObject2.bin"/><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105.png"/><Relationship Id="rId3" Type="http://schemas.openxmlformats.org/officeDocument/2006/relationships/audio" Target="../media/media30.wma"/><Relationship Id="rId7" Type="http://schemas.openxmlformats.org/officeDocument/2006/relationships/oleObject" Target="../embeddings/oleObject64.bin"/><Relationship Id="rId12" Type="http://schemas.openxmlformats.org/officeDocument/2006/relationships/image" Target="../media/image104.png"/><Relationship Id="rId2" Type="http://schemas.microsoft.com/office/2007/relationships/media" Target="../media/media30.wma"/><Relationship Id="rId16" Type="http://schemas.openxmlformats.org/officeDocument/2006/relationships/image" Target="../media/image3.png"/><Relationship Id="rId1" Type="http://schemas.openxmlformats.org/officeDocument/2006/relationships/tags" Target="../tags/tag22.xml"/><Relationship Id="rId6" Type="http://schemas.openxmlformats.org/officeDocument/2006/relationships/image" Target="../media/image2.jpeg"/><Relationship Id="rId11" Type="http://schemas.openxmlformats.org/officeDocument/2006/relationships/image" Target="../media/image103.png"/><Relationship Id="rId5" Type="http://schemas.openxmlformats.org/officeDocument/2006/relationships/notesSlide" Target="../notesSlides/notesSlide30.xml"/><Relationship Id="rId15" Type="http://schemas.openxmlformats.org/officeDocument/2006/relationships/image" Target="../media/image107.png"/><Relationship Id="rId10" Type="http://schemas.openxmlformats.org/officeDocument/2006/relationships/oleObject" Target="../embeddings/oleObject66.bin"/><Relationship Id="rId4" Type="http://schemas.openxmlformats.org/officeDocument/2006/relationships/slideLayout" Target="../slideLayouts/slideLayout2.xml"/><Relationship Id="rId9" Type="http://schemas.openxmlformats.org/officeDocument/2006/relationships/oleObject" Target="../embeddings/oleObject65.bin"/><Relationship Id="rId1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ma"/><Relationship Id="rId1" Type="http://schemas.microsoft.com/office/2007/relationships/media" Target="../media/media31.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111.png"/><Relationship Id="rId3" Type="http://schemas.openxmlformats.org/officeDocument/2006/relationships/audio" Target="../media/media32.wma"/><Relationship Id="rId7" Type="http://schemas.openxmlformats.org/officeDocument/2006/relationships/image" Target="../media/image4.wmf"/><Relationship Id="rId12" Type="http://schemas.openxmlformats.org/officeDocument/2006/relationships/image" Target="../media/image110.png"/><Relationship Id="rId2" Type="http://schemas.microsoft.com/office/2007/relationships/media" Target="../media/media32.wma"/><Relationship Id="rId16" Type="http://schemas.openxmlformats.org/officeDocument/2006/relationships/image" Target="../media/image3.png"/><Relationship Id="rId1" Type="http://schemas.openxmlformats.org/officeDocument/2006/relationships/tags" Target="../tags/tag23.xml"/><Relationship Id="rId6" Type="http://schemas.openxmlformats.org/officeDocument/2006/relationships/oleObject" Target="../embeddings/oleObject67.bin"/><Relationship Id="rId11" Type="http://schemas.openxmlformats.org/officeDocument/2006/relationships/image" Target="../media/image109.png"/><Relationship Id="rId5" Type="http://schemas.openxmlformats.org/officeDocument/2006/relationships/notesSlide" Target="../notesSlides/notesSlide32.xml"/><Relationship Id="rId15" Type="http://schemas.openxmlformats.org/officeDocument/2006/relationships/image" Target="../media/image113.png"/><Relationship Id="rId10" Type="http://schemas.openxmlformats.org/officeDocument/2006/relationships/image" Target="../media/image108.png"/><Relationship Id="rId4" Type="http://schemas.openxmlformats.org/officeDocument/2006/relationships/slideLayout" Target="../slideLayouts/slideLayout2.xml"/><Relationship Id="rId9" Type="http://schemas.openxmlformats.org/officeDocument/2006/relationships/oleObject" Target="../embeddings/oleObject69.bin"/><Relationship Id="rId14" Type="http://schemas.openxmlformats.org/officeDocument/2006/relationships/image" Target="../media/image112.png"/></Relationships>
</file>

<file path=ppt/slides/_rels/slide3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33.wma"/><Relationship Id="rId7" Type="http://schemas.openxmlformats.org/officeDocument/2006/relationships/oleObject" Target="../embeddings/oleObject70.bin"/><Relationship Id="rId12" Type="http://schemas.openxmlformats.org/officeDocument/2006/relationships/image" Target="../media/image3.png"/><Relationship Id="rId2" Type="http://schemas.microsoft.com/office/2007/relationships/media" Target="../media/media33.wma"/><Relationship Id="rId1" Type="http://schemas.openxmlformats.org/officeDocument/2006/relationships/tags" Target="../tags/tag24.xml"/><Relationship Id="rId6" Type="http://schemas.openxmlformats.org/officeDocument/2006/relationships/image" Target="../media/image2.jpeg"/><Relationship Id="rId11" Type="http://schemas.openxmlformats.org/officeDocument/2006/relationships/image" Target="../media/image114.png"/><Relationship Id="rId5" Type="http://schemas.openxmlformats.org/officeDocument/2006/relationships/notesSlide" Target="../notesSlides/notesSlide33.xml"/><Relationship Id="rId10" Type="http://schemas.openxmlformats.org/officeDocument/2006/relationships/oleObject" Target="../embeddings/oleObject72.bin"/><Relationship Id="rId4" Type="http://schemas.openxmlformats.org/officeDocument/2006/relationships/slideLayout" Target="../slideLayouts/slideLayout2.xml"/><Relationship Id="rId9" Type="http://schemas.openxmlformats.org/officeDocument/2006/relationships/oleObject" Target="../embeddings/oleObject71.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ma"/><Relationship Id="rId1" Type="http://schemas.microsoft.com/office/2007/relationships/media" Target="../media/media34.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audio" Target="../media/media35.wma"/><Relationship Id="rId7" Type="http://schemas.openxmlformats.org/officeDocument/2006/relationships/image" Target="../media/image4.wmf"/><Relationship Id="rId12" Type="http://schemas.openxmlformats.org/officeDocument/2006/relationships/image" Target="../media/image3.png"/><Relationship Id="rId2" Type="http://schemas.microsoft.com/office/2007/relationships/media" Target="../media/media35.wma"/><Relationship Id="rId1" Type="http://schemas.openxmlformats.org/officeDocument/2006/relationships/tags" Target="../tags/tag25.xml"/><Relationship Id="rId6" Type="http://schemas.openxmlformats.org/officeDocument/2006/relationships/oleObject" Target="../embeddings/oleObject73.bin"/><Relationship Id="rId11" Type="http://schemas.openxmlformats.org/officeDocument/2006/relationships/image" Target="../media/image115.png"/><Relationship Id="rId5" Type="http://schemas.openxmlformats.org/officeDocument/2006/relationships/notesSlide" Target="../notesSlides/notesSlide35.xml"/><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oleObject" Target="../embeddings/oleObject75.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audio" Target="../media/media36.wma"/><Relationship Id="rId7" Type="http://schemas.openxmlformats.org/officeDocument/2006/relationships/image" Target="../media/image4.wmf"/><Relationship Id="rId12" Type="http://schemas.openxmlformats.org/officeDocument/2006/relationships/image" Target="../media/image3.png"/><Relationship Id="rId2" Type="http://schemas.microsoft.com/office/2007/relationships/media" Target="../media/media36.wma"/><Relationship Id="rId1" Type="http://schemas.openxmlformats.org/officeDocument/2006/relationships/tags" Target="../tags/tag26.xml"/><Relationship Id="rId6" Type="http://schemas.openxmlformats.org/officeDocument/2006/relationships/oleObject" Target="../embeddings/oleObject76.bin"/><Relationship Id="rId11" Type="http://schemas.openxmlformats.org/officeDocument/2006/relationships/image" Target="../media/image2.jpeg"/><Relationship Id="rId5" Type="http://schemas.openxmlformats.org/officeDocument/2006/relationships/notesSlide" Target="../notesSlides/notesSlide36.xml"/><Relationship Id="rId10" Type="http://schemas.openxmlformats.org/officeDocument/2006/relationships/image" Target="../media/image115.png"/><Relationship Id="rId4" Type="http://schemas.openxmlformats.org/officeDocument/2006/relationships/slideLayout" Target="../slideLayouts/slideLayout2.xml"/><Relationship Id="rId9" Type="http://schemas.openxmlformats.org/officeDocument/2006/relationships/oleObject" Target="../embeddings/oleObject78.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ma"/><Relationship Id="rId1" Type="http://schemas.microsoft.com/office/2007/relationships/media" Target="../media/media37.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118.png"/><Relationship Id="rId3" Type="http://schemas.openxmlformats.org/officeDocument/2006/relationships/audio" Target="../media/media38.wma"/><Relationship Id="rId7" Type="http://schemas.openxmlformats.org/officeDocument/2006/relationships/oleObject" Target="../embeddings/oleObject79.bin"/><Relationship Id="rId12" Type="http://schemas.openxmlformats.org/officeDocument/2006/relationships/image" Target="../media/image117.png"/><Relationship Id="rId2" Type="http://schemas.microsoft.com/office/2007/relationships/media" Target="../media/media38.wma"/><Relationship Id="rId16" Type="http://schemas.openxmlformats.org/officeDocument/2006/relationships/image" Target="../media/image3.png"/><Relationship Id="rId1" Type="http://schemas.openxmlformats.org/officeDocument/2006/relationships/tags" Target="../tags/tag27.xml"/><Relationship Id="rId6" Type="http://schemas.openxmlformats.org/officeDocument/2006/relationships/image" Target="../media/image2.jpeg"/><Relationship Id="rId11" Type="http://schemas.openxmlformats.org/officeDocument/2006/relationships/image" Target="../media/image116.png"/><Relationship Id="rId5" Type="http://schemas.openxmlformats.org/officeDocument/2006/relationships/notesSlide" Target="../notesSlides/notesSlide38.xml"/><Relationship Id="rId15" Type="http://schemas.openxmlformats.org/officeDocument/2006/relationships/image" Target="../media/image120.png"/><Relationship Id="rId10" Type="http://schemas.openxmlformats.org/officeDocument/2006/relationships/oleObject" Target="../embeddings/oleObject81.bin"/><Relationship Id="rId4" Type="http://schemas.openxmlformats.org/officeDocument/2006/relationships/slideLayout" Target="../slideLayouts/slideLayout2.xml"/><Relationship Id="rId9" Type="http://schemas.openxmlformats.org/officeDocument/2006/relationships/oleObject" Target="../embeddings/oleObject80.bin"/><Relationship Id="rId14" Type="http://schemas.openxmlformats.org/officeDocument/2006/relationships/image" Target="../media/image119.png"/></Relationships>
</file>

<file path=ppt/slides/_rels/slide39.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123.png"/><Relationship Id="rId3" Type="http://schemas.openxmlformats.org/officeDocument/2006/relationships/audio" Target="../media/media39.wma"/><Relationship Id="rId7" Type="http://schemas.openxmlformats.org/officeDocument/2006/relationships/oleObject" Target="../embeddings/oleObject82.bin"/><Relationship Id="rId12" Type="http://schemas.openxmlformats.org/officeDocument/2006/relationships/image" Target="../media/image122.png"/><Relationship Id="rId2" Type="http://schemas.microsoft.com/office/2007/relationships/media" Target="../media/media39.wma"/><Relationship Id="rId16" Type="http://schemas.openxmlformats.org/officeDocument/2006/relationships/image" Target="../media/image3.png"/><Relationship Id="rId1" Type="http://schemas.openxmlformats.org/officeDocument/2006/relationships/tags" Target="../tags/tag28.xml"/><Relationship Id="rId6" Type="http://schemas.openxmlformats.org/officeDocument/2006/relationships/image" Target="../media/image2.jpeg"/><Relationship Id="rId11" Type="http://schemas.openxmlformats.org/officeDocument/2006/relationships/image" Target="../media/image121.png"/><Relationship Id="rId5" Type="http://schemas.openxmlformats.org/officeDocument/2006/relationships/notesSlide" Target="../notesSlides/notesSlide39.xml"/><Relationship Id="rId15" Type="http://schemas.openxmlformats.org/officeDocument/2006/relationships/image" Target="../media/image125.png"/><Relationship Id="rId10" Type="http://schemas.openxmlformats.org/officeDocument/2006/relationships/oleObject" Target="../embeddings/oleObject84.bin"/><Relationship Id="rId4" Type="http://schemas.openxmlformats.org/officeDocument/2006/relationships/slideLayout" Target="../slideLayouts/slideLayout2.xml"/><Relationship Id="rId9" Type="http://schemas.openxmlformats.org/officeDocument/2006/relationships/oleObject" Target="../embeddings/oleObject83.bin"/><Relationship Id="rId14" Type="http://schemas.openxmlformats.org/officeDocument/2006/relationships/image" Target="../media/image124.png"/></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audio" Target="../media/media4.wma"/><Relationship Id="rId21" Type="http://schemas.openxmlformats.org/officeDocument/2006/relationships/image" Target="../media/image20.png"/><Relationship Id="rId7" Type="http://schemas.openxmlformats.org/officeDocument/2006/relationships/oleObject" Target="../embeddings/oleObject4.bin"/><Relationship Id="rId12" Type="http://schemas.openxmlformats.org/officeDocument/2006/relationships/image" Target="../media/image11.png"/><Relationship Id="rId17" Type="http://schemas.openxmlformats.org/officeDocument/2006/relationships/image" Target="../media/image16.png"/><Relationship Id="rId2" Type="http://schemas.microsoft.com/office/2007/relationships/media" Target="../media/media4.wma"/><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tags" Target="../tags/tag2.xml"/><Relationship Id="rId6" Type="http://schemas.openxmlformats.org/officeDocument/2006/relationships/image" Target="../media/image2.jpeg"/><Relationship Id="rId11" Type="http://schemas.openxmlformats.org/officeDocument/2006/relationships/image" Target="../media/image10.png"/><Relationship Id="rId24" Type="http://schemas.openxmlformats.org/officeDocument/2006/relationships/image" Target="../media/image22.png"/><Relationship Id="rId5" Type="http://schemas.openxmlformats.org/officeDocument/2006/relationships/notesSlide" Target="../notesSlides/notesSlide4.xml"/><Relationship Id="rId15" Type="http://schemas.openxmlformats.org/officeDocument/2006/relationships/image" Target="../media/image14.png"/><Relationship Id="rId23" Type="http://schemas.openxmlformats.org/officeDocument/2006/relationships/image" Target="../media/image3.png"/><Relationship Id="rId10" Type="http://schemas.openxmlformats.org/officeDocument/2006/relationships/oleObject" Target="../embeddings/oleObject6.bin"/><Relationship Id="rId19" Type="http://schemas.openxmlformats.org/officeDocument/2006/relationships/image" Target="../media/image18.png"/><Relationship Id="rId4" Type="http://schemas.openxmlformats.org/officeDocument/2006/relationships/slideLayout" Target="../slideLayouts/slideLayout2.xml"/><Relationship Id="rId9" Type="http://schemas.openxmlformats.org/officeDocument/2006/relationships/oleObject" Target="../embeddings/oleObject5.bin"/><Relationship Id="rId14" Type="http://schemas.openxmlformats.org/officeDocument/2006/relationships/image" Target="../media/image13.png"/><Relationship Id="rId22" Type="http://schemas.openxmlformats.org/officeDocument/2006/relationships/image" Target="../media/image21.png"/></Relationships>
</file>

<file path=ppt/slides/_rels/slide40.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128.png"/><Relationship Id="rId3" Type="http://schemas.openxmlformats.org/officeDocument/2006/relationships/audio" Target="../media/media40.wma"/><Relationship Id="rId7" Type="http://schemas.openxmlformats.org/officeDocument/2006/relationships/oleObject" Target="../embeddings/oleObject85.bin"/><Relationship Id="rId12" Type="http://schemas.openxmlformats.org/officeDocument/2006/relationships/image" Target="../media/image127.png"/><Relationship Id="rId2" Type="http://schemas.microsoft.com/office/2007/relationships/media" Target="../media/media40.wma"/><Relationship Id="rId16" Type="http://schemas.openxmlformats.org/officeDocument/2006/relationships/image" Target="../media/image3.png"/><Relationship Id="rId1" Type="http://schemas.openxmlformats.org/officeDocument/2006/relationships/tags" Target="../tags/tag29.xml"/><Relationship Id="rId6" Type="http://schemas.openxmlformats.org/officeDocument/2006/relationships/image" Target="../media/image2.jpeg"/><Relationship Id="rId11" Type="http://schemas.openxmlformats.org/officeDocument/2006/relationships/image" Target="../media/image126.png"/><Relationship Id="rId5" Type="http://schemas.openxmlformats.org/officeDocument/2006/relationships/notesSlide" Target="../notesSlides/notesSlide40.xml"/><Relationship Id="rId15" Type="http://schemas.openxmlformats.org/officeDocument/2006/relationships/image" Target="../media/image130.png"/><Relationship Id="rId10" Type="http://schemas.openxmlformats.org/officeDocument/2006/relationships/oleObject" Target="../embeddings/oleObject87.bin"/><Relationship Id="rId4" Type="http://schemas.openxmlformats.org/officeDocument/2006/relationships/slideLayout" Target="../slideLayouts/slideLayout2.xml"/><Relationship Id="rId9" Type="http://schemas.openxmlformats.org/officeDocument/2006/relationships/oleObject" Target="../embeddings/oleObject86.bin"/><Relationship Id="rId14" Type="http://schemas.openxmlformats.org/officeDocument/2006/relationships/image" Target="../media/image129.png"/></Relationships>
</file>

<file path=ppt/slides/_rels/slide4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2.xml"/><Relationship Id="rId7" Type="http://schemas.openxmlformats.org/officeDocument/2006/relationships/oleObject" Target="../embeddings/oleObject88.bin"/><Relationship Id="rId2" Type="http://schemas.openxmlformats.org/officeDocument/2006/relationships/audio" Target="../media/media41.wma"/><Relationship Id="rId1" Type="http://schemas.microsoft.com/office/2007/relationships/media" Target="../media/media41.wma"/><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hyperlink" Target="https://www.doe.virginia.gov/teaching-learning-assessment/student-assessment/sol-practice-items-all-subjects" TargetMode="External"/><Relationship Id="rId10" Type="http://schemas.openxmlformats.org/officeDocument/2006/relationships/oleObject" Target="../embeddings/oleObject90.bin"/><Relationship Id="rId4" Type="http://schemas.openxmlformats.org/officeDocument/2006/relationships/notesSlide" Target="../notesSlides/notesSlide41.xml"/><Relationship Id="rId9" Type="http://schemas.openxmlformats.org/officeDocument/2006/relationships/oleObject" Target="../embeddings/oleObject89.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slideLayout" Target="../slideLayouts/slideLayout2.xml"/><Relationship Id="rId7" Type="http://schemas.openxmlformats.org/officeDocument/2006/relationships/image" Target="../media/image2.jpeg"/><Relationship Id="rId12" Type="http://schemas.openxmlformats.org/officeDocument/2006/relationships/image" Target="../media/image3.png"/><Relationship Id="rId2" Type="http://schemas.openxmlformats.org/officeDocument/2006/relationships/audio" Target="../media/media42.wma"/><Relationship Id="rId1" Type="http://schemas.microsoft.com/office/2007/relationships/media" Target="../media/media42.wma"/><Relationship Id="rId6" Type="http://schemas.openxmlformats.org/officeDocument/2006/relationships/hyperlink" Target="mailto:Michael.Bolling@doe.virginia.gov" TargetMode="External"/><Relationship Id="rId11" Type="http://schemas.openxmlformats.org/officeDocument/2006/relationships/oleObject" Target="../embeddings/oleObject93.bin"/><Relationship Id="rId5" Type="http://schemas.openxmlformats.org/officeDocument/2006/relationships/hyperlink" Target="mailto:Student_assessment@doe.virginia.gov" TargetMode="External"/><Relationship Id="rId10" Type="http://schemas.openxmlformats.org/officeDocument/2006/relationships/oleObject" Target="../embeddings/oleObject92.bin"/><Relationship Id="rId4" Type="http://schemas.openxmlformats.org/officeDocument/2006/relationships/notesSlide" Target="../notesSlides/notesSlide42.xml"/><Relationship Id="rId9"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audio" Target="../media/media5.wma"/><Relationship Id="rId7" Type="http://schemas.openxmlformats.org/officeDocument/2006/relationships/oleObject" Target="../embeddings/oleObject7.bin"/><Relationship Id="rId12" Type="http://schemas.openxmlformats.org/officeDocument/2006/relationships/image" Target="../media/image24.png"/><Relationship Id="rId17" Type="http://schemas.openxmlformats.org/officeDocument/2006/relationships/image" Target="../media/image29.png"/><Relationship Id="rId2" Type="http://schemas.microsoft.com/office/2007/relationships/media" Target="../media/media5.wma"/><Relationship Id="rId16" Type="http://schemas.openxmlformats.org/officeDocument/2006/relationships/image" Target="../media/image28.png"/><Relationship Id="rId20" Type="http://schemas.openxmlformats.org/officeDocument/2006/relationships/image" Target="../media/image3.png"/><Relationship Id="rId1" Type="http://schemas.openxmlformats.org/officeDocument/2006/relationships/tags" Target="../tags/tag3.xml"/><Relationship Id="rId6" Type="http://schemas.openxmlformats.org/officeDocument/2006/relationships/image" Target="../media/image2.jpeg"/><Relationship Id="rId11" Type="http://schemas.openxmlformats.org/officeDocument/2006/relationships/image" Target="../media/image23.png"/><Relationship Id="rId5" Type="http://schemas.openxmlformats.org/officeDocument/2006/relationships/notesSlide" Target="../notesSlides/notesSlide5.xml"/><Relationship Id="rId15" Type="http://schemas.openxmlformats.org/officeDocument/2006/relationships/image" Target="../media/image27.png"/><Relationship Id="rId10" Type="http://schemas.openxmlformats.org/officeDocument/2006/relationships/oleObject" Target="../embeddings/oleObject9.bin"/><Relationship Id="rId19" Type="http://schemas.openxmlformats.org/officeDocument/2006/relationships/image" Target="../media/image31.png"/><Relationship Id="rId4" Type="http://schemas.openxmlformats.org/officeDocument/2006/relationships/slideLayout" Target="../slideLayouts/slideLayout2.xml"/><Relationship Id="rId9" Type="http://schemas.openxmlformats.org/officeDocument/2006/relationships/oleObject" Target="../embeddings/oleObject8.bin"/><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34.png"/><Relationship Id="rId3" Type="http://schemas.openxmlformats.org/officeDocument/2006/relationships/audio" Target="../media/media6.wma"/><Relationship Id="rId7" Type="http://schemas.openxmlformats.org/officeDocument/2006/relationships/oleObject" Target="../embeddings/oleObject10.bin"/><Relationship Id="rId12" Type="http://schemas.openxmlformats.org/officeDocument/2006/relationships/image" Target="../media/image33.png"/><Relationship Id="rId17" Type="http://schemas.openxmlformats.org/officeDocument/2006/relationships/image" Target="../media/image3.png"/><Relationship Id="rId2" Type="http://schemas.microsoft.com/office/2007/relationships/media" Target="../media/media6.wma"/><Relationship Id="rId16" Type="http://schemas.openxmlformats.org/officeDocument/2006/relationships/image" Target="../media/image37.png"/><Relationship Id="rId1" Type="http://schemas.openxmlformats.org/officeDocument/2006/relationships/tags" Target="../tags/tag4.xml"/><Relationship Id="rId6" Type="http://schemas.openxmlformats.org/officeDocument/2006/relationships/image" Target="../media/image2.jpeg"/><Relationship Id="rId11" Type="http://schemas.openxmlformats.org/officeDocument/2006/relationships/image" Target="../media/image32.png"/><Relationship Id="rId5" Type="http://schemas.openxmlformats.org/officeDocument/2006/relationships/notesSlide" Target="../notesSlides/notesSlide6.xml"/><Relationship Id="rId15" Type="http://schemas.openxmlformats.org/officeDocument/2006/relationships/image" Target="../media/image36.png"/><Relationship Id="rId10" Type="http://schemas.openxmlformats.org/officeDocument/2006/relationships/oleObject" Target="../embeddings/oleObject12.bin"/><Relationship Id="rId4" Type="http://schemas.openxmlformats.org/officeDocument/2006/relationships/slideLayout" Target="../slideLayouts/slideLayout2.xml"/><Relationship Id="rId9" Type="http://schemas.openxmlformats.org/officeDocument/2006/relationships/oleObject" Target="../embeddings/oleObject11.bin"/><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40.png"/><Relationship Id="rId3" Type="http://schemas.openxmlformats.org/officeDocument/2006/relationships/audio" Target="../media/media8.wma"/><Relationship Id="rId7" Type="http://schemas.openxmlformats.org/officeDocument/2006/relationships/image" Target="../media/image4.wmf"/><Relationship Id="rId12" Type="http://schemas.openxmlformats.org/officeDocument/2006/relationships/image" Target="../media/image39.png"/><Relationship Id="rId2" Type="http://schemas.microsoft.com/office/2007/relationships/media" Target="../media/media8.wma"/><Relationship Id="rId16" Type="http://schemas.openxmlformats.org/officeDocument/2006/relationships/image" Target="../media/image3.png"/><Relationship Id="rId1" Type="http://schemas.openxmlformats.org/officeDocument/2006/relationships/tags" Target="../tags/tag5.xml"/><Relationship Id="rId6" Type="http://schemas.openxmlformats.org/officeDocument/2006/relationships/oleObject" Target="../embeddings/oleObject13.bin"/><Relationship Id="rId11" Type="http://schemas.openxmlformats.org/officeDocument/2006/relationships/image" Target="../media/image38.png"/><Relationship Id="rId5" Type="http://schemas.openxmlformats.org/officeDocument/2006/relationships/notesSlide" Target="../notesSlides/notesSlide8.xml"/><Relationship Id="rId15" Type="http://schemas.openxmlformats.org/officeDocument/2006/relationships/image" Target="../media/image42.png"/><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oleObject" Target="../embeddings/oleObject15.bin"/><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4F6228"/>
                </a:solidFill>
                <a:latin typeface="Arial" pitchFamily="34" charset="0"/>
                <a:cs typeface="Arial" pitchFamily="34" charset="0"/>
              </a:rPr>
              <a:t>Spring 2014 Student Performance Analysis</a:t>
            </a:r>
          </a:p>
        </p:txBody>
      </p:sp>
      <p:sp>
        <p:nvSpPr>
          <p:cNvPr id="19" name="TextBox 18"/>
          <p:cNvSpPr txBox="1"/>
          <p:nvPr/>
        </p:nvSpPr>
        <p:spPr>
          <a:xfrm>
            <a:off x="304800" y="3200400"/>
            <a:ext cx="4419600" cy="954107"/>
          </a:xfrm>
          <a:prstGeom prst="rect">
            <a:avLst/>
          </a:prstGeom>
          <a:noFill/>
        </p:spPr>
        <p:txBody>
          <a:bodyPr wrap="square" rtlCol="0">
            <a:spAutoFit/>
          </a:bodyPr>
          <a:lstStyle/>
          <a:p>
            <a:r>
              <a:rPr lang="en-US" sz="2800" b="1" dirty="0">
                <a:solidFill>
                  <a:srgbClr val="77933C"/>
                </a:solidFill>
                <a:latin typeface="Arial" pitchFamily="34" charset="0"/>
                <a:cs typeface="Arial" pitchFamily="34" charset="0"/>
              </a:rPr>
              <a:t>Algebra I</a:t>
            </a:r>
          </a:p>
          <a:p>
            <a:r>
              <a:rPr lang="en-US" sz="2800" b="1" dirty="0">
                <a:solidFill>
                  <a:srgbClr val="77933C"/>
                </a:solidFill>
                <a:latin typeface="Arial" pitchFamily="34" charset="0"/>
                <a:cs typeface="Arial" pitchFamily="34" charset="0"/>
              </a:rPr>
              <a:t>Standards of Learning</a:t>
            </a:r>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a:solidFill>
                  <a:srgbClr val="4F6228"/>
                </a:solidFill>
              </a:rPr>
              <a:t>Presentation may be paused and resumed using the arrow keys or the mouse.</a:t>
            </a:r>
          </a:p>
        </p:txBody>
      </p:sp>
      <p:pic>
        <p:nvPicPr>
          <p:cNvPr id="11" name="Picture 10" descr="SOL Emblem.jpg"/>
          <p:cNvPicPr>
            <a:picLocks noChangeAspect="1"/>
          </p:cNvPicPr>
          <p:nvPr/>
        </p:nvPicPr>
        <p:blipFill>
          <a:blip r:embed="rId5" cstate="print"/>
          <a:srcRect l="20833" t="21111" r="40000" b="38889"/>
          <a:stretch>
            <a:fillRect/>
          </a:stretch>
        </p:blipFill>
        <p:spPr>
          <a:xfrm>
            <a:off x="4876800" y="2133600"/>
            <a:ext cx="3581400" cy="2819400"/>
          </a:xfrm>
          <a:prstGeom prst="rect">
            <a:avLst/>
          </a:prstGeom>
        </p:spPr>
      </p:pic>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2" name="Straight Connector 11"/>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477000"/>
            <a:ext cx="74676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607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53860" y="6053962"/>
            <a:ext cx="1007389" cy="685800"/>
          </a:xfrm>
          <a:prstGeom prst="rect">
            <a:avLst/>
          </a:prstGeom>
          <a:noFill/>
        </p:spPr>
      </p:pic>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a:solidFill>
                  <a:srgbClr val="4F6228"/>
                </a:solidFill>
              </a:rPr>
              <a:t>Students need additional practice justifying steps used to solve an equation using the axioms of equality.</a:t>
            </a:r>
          </a:p>
          <a:p>
            <a:pPr eaLnBrk="1" hangingPunct="1">
              <a:buFont typeface="Wingdings 2" pitchFamily="18" charset="2"/>
              <a:buNone/>
            </a:pPr>
            <a:endParaRPr lang="en-US" sz="2400" b="1" dirty="0">
              <a:latin typeface="Arial" pitchFamily="34" charset="0"/>
              <a:cs typeface="Arial" pitchFamily="34" charset="0"/>
            </a:endParaRPr>
          </a:p>
          <a:p>
            <a:pPr eaLnBrk="1" hangingPunct="1">
              <a:buFont typeface="Wingdings 2" pitchFamily="18" charset="2"/>
              <a:buNone/>
            </a:pPr>
            <a:r>
              <a:rPr lang="en-US" sz="2400" b="1" dirty="0">
                <a:cs typeface="Arial" pitchFamily="34" charset="0"/>
              </a:rPr>
              <a:t>What property justifies the work between step 1 and step 2?</a:t>
            </a:r>
          </a:p>
          <a:p>
            <a:pPr eaLnBrk="1" hangingPunct="1">
              <a:buFont typeface="Wingdings 2" pitchFamily="18" charset="2"/>
              <a:buNone/>
            </a:pPr>
            <a:endParaRPr lang="en-US" sz="1800" b="1" dirty="0">
              <a:latin typeface="Arial" pitchFamily="34" charset="0"/>
              <a:cs typeface="Arial" pitchFamily="34" charset="0"/>
            </a:endParaRPr>
          </a:p>
          <a:p>
            <a:pPr marL="0" eaLnBrk="1" hangingPunct="1">
              <a:buFont typeface="Wingdings 2" pitchFamily="18" charset="2"/>
              <a:buNone/>
            </a:pPr>
            <a:endParaRPr lang="en-US" sz="1800" b="1" dirty="0">
              <a:latin typeface="Arial" pitchFamily="34" charset="0"/>
              <a:cs typeface="Arial" pitchFamily="34" charset="0"/>
            </a:endParaRPr>
          </a:p>
          <a:p>
            <a:pPr marL="457200" indent="-457200" eaLnBrk="1" hangingPunct="1">
              <a:buNone/>
            </a:pPr>
            <a:endParaRPr lang="en-US" sz="2400" b="1" dirty="0"/>
          </a:p>
          <a:p>
            <a:pPr marL="457200" indent="-457200" eaLnBrk="1" hangingPunct="1">
              <a:buFont typeface="Wingdings 2" pitchFamily="18" charset="2"/>
              <a:buAutoNum type="alphaLcParenR"/>
            </a:pPr>
            <a:endParaRPr lang="en-US" sz="2400" b="1" dirty="0"/>
          </a:p>
          <a:p>
            <a:pPr marL="457200" indent="-457200" eaLnBrk="1" hangingPunct="1">
              <a:buAutoNum type="alphaLcPeriod"/>
            </a:pPr>
            <a:r>
              <a:rPr lang="en-US" sz="2400" b="1" dirty="0"/>
              <a:t>Commutative property of addition</a:t>
            </a:r>
          </a:p>
          <a:p>
            <a:pPr marL="457200" indent="-457200" eaLnBrk="1" hangingPunct="1">
              <a:buAutoNum type="alphaLcPeriod"/>
            </a:pPr>
            <a:r>
              <a:rPr lang="en-US" sz="2400" b="1" dirty="0"/>
              <a:t>Inverse property of addition</a:t>
            </a:r>
          </a:p>
          <a:p>
            <a:pPr marL="457200" indent="-457200" eaLnBrk="1" hangingPunct="1">
              <a:buAutoNum type="alphaLcPeriod"/>
            </a:pPr>
            <a:r>
              <a:rPr lang="en-US" sz="2400" b="1" dirty="0"/>
              <a:t>Addition property of equality</a:t>
            </a:r>
          </a:p>
          <a:p>
            <a:pPr marL="457200" indent="-457200" eaLnBrk="1" hangingPunct="1">
              <a:buAutoNum type="alphaLcPeriod"/>
            </a:pPr>
            <a:r>
              <a:rPr lang="en-US" sz="2400" b="1" dirty="0"/>
              <a:t>Associative property of addition</a:t>
            </a:r>
          </a:p>
          <a:p>
            <a:pPr eaLnBrk="1" fontAlgn="auto" hangingPunct="1">
              <a:spcAft>
                <a:spcPts val="0"/>
              </a:spcAft>
              <a:buClr>
                <a:schemeClr val="accent3"/>
              </a:buClr>
              <a:buNone/>
              <a:defRPr/>
            </a:pPr>
            <a:endParaRPr lang="en-US" sz="2400" b="1" dirty="0">
              <a:solidFill>
                <a:srgbClr val="6600FF"/>
              </a:solidFill>
              <a:latin typeface="+mj-lt"/>
            </a:endParaRPr>
          </a:p>
          <a:p>
            <a:pPr eaLnBrk="1" fontAlgn="auto" hangingPunct="1">
              <a:spcAft>
                <a:spcPts val="0"/>
              </a:spcAft>
              <a:buClr>
                <a:schemeClr val="accent3"/>
              </a:buClr>
              <a:buNone/>
              <a:defRPr/>
            </a:pPr>
            <a:endParaRPr lang="en-US" sz="2400" b="1" dirty="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A.4b</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 name="TextBox 78"/>
          <p:cNvSpPr txBox="1"/>
          <p:nvPr/>
        </p:nvSpPr>
        <p:spPr>
          <a:xfrm>
            <a:off x="457200" y="6487884"/>
            <a:ext cx="609600" cy="246221"/>
          </a:xfrm>
          <a:prstGeom prst="rect">
            <a:avLst/>
          </a:prstGeom>
          <a:noFill/>
        </p:spPr>
        <p:txBody>
          <a:bodyPr wrap="square" rtlCol="0">
            <a:spAutoFit/>
          </a:bodyPr>
          <a:lstStyle/>
          <a:p>
            <a:r>
              <a:rPr lang="en-US" sz="1000" dirty="0">
                <a:latin typeface="+mn-lt"/>
              </a:rPr>
              <a:t>10</a:t>
            </a:r>
          </a:p>
        </p:txBody>
      </p:sp>
      <p:cxnSp>
        <p:nvCxnSpPr>
          <p:cNvPr id="82" name="Straight Connector 8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438278" name="Picture 6"/>
          <p:cNvPicPr>
            <a:picLocks noChangeAspect="1" noChangeArrowheads="1"/>
          </p:cNvPicPr>
          <p:nvPr/>
        </p:nvPicPr>
        <p:blipFill>
          <a:blip r:embed="rId11" cstate="print"/>
          <a:srcRect/>
          <a:stretch>
            <a:fillRect/>
          </a:stretch>
        </p:blipFill>
        <p:spPr bwMode="auto">
          <a:xfrm>
            <a:off x="1219200" y="3352800"/>
            <a:ext cx="5661660" cy="1143000"/>
          </a:xfrm>
          <a:prstGeom prst="rect">
            <a:avLst/>
          </a:prstGeom>
          <a:noFill/>
          <a:ln w="9525">
            <a:noFill/>
            <a:miter lim="800000"/>
            <a:headEnd/>
            <a:tailEnd/>
          </a:ln>
        </p:spPr>
      </p:pic>
      <p:sp>
        <p:nvSpPr>
          <p:cNvPr id="74" name="Rectangle 73"/>
          <p:cNvSpPr/>
          <p:nvPr/>
        </p:nvSpPr>
        <p:spPr>
          <a:xfrm>
            <a:off x="457200" y="5638800"/>
            <a:ext cx="44958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p:cNvCxnSpPr/>
          <p:nvPr/>
        </p:nvCxnSpPr>
        <p:spPr>
          <a:xfrm>
            <a:off x="4648200" y="5486400"/>
            <a:ext cx="381000"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2514600" y="3962400"/>
            <a:ext cx="762000" cy="457200"/>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800600" y="3962400"/>
            <a:ext cx="762000" cy="457200"/>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noChangeArrowheads="1"/>
          </p:cNvPicPr>
          <p:nvPr/>
        </p:nvPicPr>
        <p:blipFill>
          <a:blip r:embed="rId12" cstate="print"/>
          <a:srcRect/>
          <a:stretch>
            <a:fillRect/>
          </a:stretch>
        </p:blipFill>
        <p:spPr bwMode="auto">
          <a:xfrm>
            <a:off x="5105400" y="5257800"/>
            <a:ext cx="3905250" cy="952500"/>
          </a:xfrm>
          <a:prstGeom prst="rect">
            <a:avLst/>
          </a:prstGeom>
          <a:solidFill>
            <a:srgbClr val="FFFF00">
              <a:alpha val="35000"/>
            </a:srgbClr>
          </a:solidFill>
          <a:ln w="28575">
            <a:noFill/>
            <a:miter lim="800000"/>
            <a:headEnd/>
            <a:tailEnd/>
          </a:ln>
        </p:spPr>
      </p:pic>
      <p:sp>
        <p:nvSpPr>
          <p:cNvPr id="87" name="Rectangle 86"/>
          <p:cNvSpPr/>
          <p:nvPr/>
        </p:nvSpPr>
        <p:spPr>
          <a:xfrm>
            <a:off x="5185230" y="5257800"/>
            <a:ext cx="3657600" cy="914400"/>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438400" y="3886200"/>
            <a:ext cx="1524000" cy="609600"/>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6650"/>
    </mc:Choice>
    <mc:Fallback xmlns="">
      <p:transition spd="slow" advTm="56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2"/>
                </p:tgtEl>
              </p:cMediaNode>
            </p:audio>
          </p:childTnLst>
        </p:cTn>
      </p:par>
    </p:tnLst>
    <p:bldLst>
      <p:bldP spid="74"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53860" y="6053962"/>
            <a:ext cx="1007389" cy="685800"/>
          </a:xfrm>
          <a:prstGeom prst="rect">
            <a:avLst/>
          </a:prstGeom>
          <a:noFill/>
        </p:spPr>
      </p:pic>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r>
              <a:rPr lang="en-US" sz="2400" b="1" dirty="0">
                <a:solidFill>
                  <a:srgbClr val="4F6228"/>
                </a:solidFill>
                <a:latin typeface="+mj-lt"/>
              </a:rPr>
              <a:t>Students need additional practice finding solutions to quadratic equations presented algebraically. </a:t>
            </a:r>
          </a:p>
          <a:p>
            <a:pPr eaLnBrk="1" fontAlgn="auto" hangingPunct="1">
              <a:spcAft>
                <a:spcPts val="0"/>
              </a:spcAft>
              <a:buClr>
                <a:schemeClr val="accent3"/>
              </a:buClr>
              <a:buNone/>
              <a:defRPr/>
            </a:pPr>
            <a:r>
              <a:rPr lang="en-US" sz="2200" b="1" dirty="0">
                <a:latin typeface="+mj-lt"/>
              </a:rPr>
              <a:t>Identify the solutions to the equation: </a:t>
            </a:r>
          </a:p>
          <a:p>
            <a:pPr eaLnBrk="1" fontAlgn="auto" hangingPunct="1">
              <a:spcAft>
                <a:spcPts val="0"/>
              </a:spcAft>
              <a:buClr>
                <a:schemeClr val="accent3"/>
              </a:buClr>
              <a:buNone/>
              <a:defRPr/>
            </a:pPr>
            <a:endParaRPr lang="en-US" sz="2000" b="1" dirty="0">
              <a:latin typeface="+mj-lt"/>
            </a:endParaRPr>
          </a:p>
          <a:p>
            <a:pPr eaLnBrk="1" fontAlgn="auto" hangingPunct="1">
              <a:spcAft>
                <a:spcPts val="0"/>
              </a:spcAft>
              <a:buClr>
                <a:schemeClr val="accent3"/>
              </a:buClr>
              <a:buNone/>
              <a:defRPr/>
            </a:pPr>
            <a:r>
              <a:rPr lang="en-US" sz="2200" b="1" dirty="0">
                <a:latin typeface="+mj-lt"/>
              </a:rPr>
              <a:t>a.  </a:t>
            </a:r>
          </a:p>
          <a:p>
            <a:pPr eaLnBrk="1" fontAlgn="auto" hangingPunct="1">
              <a:spcAft>
                <a:spcPts val="0"/>
              </a:spcAft>
              <a:buClr>
                <a:schemeClr val="accent3"/>
              </a:buClr>
              <a:buNone/>
              <a:defRPr/>
            </a:pPr>
            <a:endParaRPr lang="en-US" sz="2200" b="1" dirty="0">
              <a:latin typeface="+mj-lt"/>
            </a:endParaRPr>
          </a:p>
          <a:p>
            <a:pPr eaLnBrk="1" fontAlgn="auto" hangingPunct="1">
              <a:spcAft>
                <a:spcPts val="0"/>
              </a:spcAft>
              <a:buClr>
                <a:schemeClr val="accent3"/>
              </a:buClr>
              <a:buNone/>
              <a:defRPr/>
            </a:pPr>
            <a:r>
              <a:rPr lang="en-US" sz="2200" b="1" dirty="0">
                <a:latin typeface="+mj-lt"/>
              </a:rPr>
              <a:t>b.</a:t>
            </a:r>
          </a:p>
          <a:p>
            <a:pPr eaLnBrk="1" fontAlgn="auto" hangingPunct="1">
              <a:spcAft>
                <a:spcPts val="0"/>
              </a:spcAft>
              <a:buClr>
                <a:schemeClr val="accent3"/>
              </a:buClr>
              <a:buNone/>
              <a:defRPr/>
            </a:pPr>
            <a:endParaRPr lang="en-US" sz="2200" b="1" dirty="0">
              <a:latin typeface="+mj-lt"/>
            </a:endParaRPr>
          </a:p>
          <a:p>
            <a:pPr eaLnBrk="1" fontAlgn="auto" hangingPunct="1">
              <a:spcAft>
                <a:spcPts val="0"/>
              </a:spcAft>
              <a:buClr>
                <a:schemeClr val="accent3"/>
              </a:buClr>
              <a:buNone/>
              <a:defRPr/>
            </a:pPr>
            <a:r>
              <a:rPr lang="en-US" sz="2200" b="1" dirty="0">
                <a:latin typeface="+mj-lt"/>
              </a:rPr>
              <a:t>c.</a:t>
            </a:r>
          </a:p>
          <a:p>
            <a:pPr eaLnBrk="1" fontAlgn="auto" hangingPunct="1">
              <a:spcAft>
                <a:spcPts val="0"/>
              </a:spcAft>
              <a:buClr>
                <a:schemeClr val="accent3"/>
              </a:buClr>
              <a:buNone/>
              <a:defRPr/>
            </a:pPr>
            <a:endParaRPr lang="en-US" sz="2200" b="1" dirty="0">
              <a:latin typeface="+mj-lt"/>
            </a:endParaRPr>
          </a:p>
          <a:p>
            <a:pPr eaLnBrk="1" fontAlgn="auto" hangingPunct="1">
              <a:spcAft>
                <a:spcPts val="0"/>
              </a:spcAft>
              <a:buClr>
                <a:schemeClr val="accent3"/>
              </a:buClr>
              <a:buNone/>
              <a:defRPr/>
            </a:pPr>
            <a:r>
              <a:rPr lang="en-US" sz="2200" b="1" dirty="0">
                <a:latin typeface="+mj-lt"/>
              </a:rPr>
              <a:t>d.</a:t>
            </a:r>
          </a:p>
          <a:p>
            <a:pPr eaLnBrk="1" fontAlgn="auto" hangingPunct="1">
              <a:spcAft>
                <a:spcPts val="0"/>
              </a:spcAft>
              <a:buClr>
                <a:schemeClr val="accent3"/>
              </a:buClr>
              <a:buNone/>
              <a:defRPr/>
            </a:pPr>
            <a:r>
              <a:rPr lang="en-US" sz="2000" b="1" dirty="0">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A.4c</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 name="Rectangle 85"/>
          <p:cNvSpPr/>
          <p:nvPr/>
        </p:nvSpPr>
        <p:spPr>
          <a:xfrm>
            <a:off x="443552" y="4686300"/>
            <a:ext cx="176056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57200" y="6400800"/>
            <a:ext cx="609600" cy="246221"/>
          </a:xfrm>
          <a:prstGeom prst="rect">
            <a:avLst/>
          </a:prstGeom>
          <a:noFill/>
        </p:spPr>
        <p:txBody>
          <a:bodyPr wrap="square" rtlCol="0">
            <a:spAutoFit/>
          </a:bodyPr>
          <a:lstStyle/>
          <a:p>
            <a:r>
              <a:rPr lang="en-US" sz="1000" dirty="0">
                <a:latin typeface="+mn-lt"/>
              </a:rPr>
              <a:t>11</a:t>
            </a:r>
          </a:p>
        </p:txBody>
      </p:sp>
      <p:cxnSp>
        <p:nvCxnSpPr>
          <p:cNvPr id="88" name="Straight Connector 87"/>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22128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290" name="Rectangle 10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29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291" name="Picture 10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105400" y="2371725"/>
            <a:ext cx="1822857" cy="429524"/>
          </a:xfrm>
          <a:prstGeom prst="rect">
            <a:avLst/>
          </a:prstGeom>
          <a:noFill/>
        </p:spPr>
      </p:pic>
      <p:sp>
        <p:nvSpPr>
          <p:cNvPr id="221293" name="Rectangle 109"/>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29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294" name="Picture 1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30240" y="4695825"/>
            <a:ext cx="990600" cy="685800"/>
          </a:xfrm>
          <a:prstGeom prst="rect">
            <a:avLst/>
          </a:prstGeom>
          <a:noFill/>
        </p:spPr>
      </p:pic>
      <p:sp>
        <p:nvSpPr>
          <p:cNvPr id="221296" name="Rectangle 1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29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299" name="Rectangle 115"/>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30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300" name="Picture 11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873456" y="3886200"/>
            <a:ext cx="914400" cy="685800"/>
          </a:xfrm>
          <a:prstGeom prst="rect">
            <a:avLst/>
          </a:prstGeom>
          <a:noFill/>
        </p:spPr>
      </p:pic>
      <p:sp>
        <p:nvSpPr>
          <p:cNvPr id="221302" name="Rectangle 118"/>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30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303" name="Picture 11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14400" y="5486400"/>
            <a:ext cx="914400" cy="685800"/>
          </a:xfrm>
          <a:prstGeom prst="rect">
            <a:avLst/>
          </a:prstGeom>
          <a:noFill/>
        </p:spPr>
      </p:pic>
      <p:sp>
        <p:nvSpPr>
          <p:cNvPr id="221305" name="Rectangle 121"/>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30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306" name="Picture 12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847725" y="3067050"/>
            <a:ext cx="914400" cy="685800"/>
          </a:xfrm>
          <a:prstGeom prst="rect">
            <a:avLst/>
          </a:prstGeom>
          <a:noFill/>
        </p:spPr>
      </p:pic>
      <p:sp>
        <p:nvSpPr>
          <p:cNvPr id="221308" name="Rectangle 124"/>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817"/>
    </mc:Choice>
    <mc:Fallback xmlns="">
      <p:transition spd="slow" advTm="28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r>
              <a:rPr lang="en-US" sz="2400" b="1" dirty="0">
                <a:solidFill>
                  <a:srgbClr val="4F6228"/>
                </a:solidFill>
                <a:latin typeface="+mj-lt"/>
              </a:rPr>
              <a:t>Students need additional practice determining solutions to equations that have the following solutions:  </a:t>
            </a:r>
            <a:r>
              <a:rPr lang="en-US" sz="2400" b="1" i="1" dirty="0">
                <a:solidFill>
                  <a:srgbClr val="4F6228"/>
                </a:solidFill>
                <a:latin typeface="Times New Roman" pitchFamily="18" charset="0"/>
                <a:ea typeface="Cambria Math" pitchFamily="18" charset="0"/>
                <a:cs typeface="Times New Roman" pitchFamily="18" charset="0"/>
              </a:rPr>
              <a:t>x</a:t>
            </a:r>
            <a:r>
              <a:rPr lang="en-US" sz="2400" b="1" dirty="0">
                <a:solidFill>
                  <a:srgbClr val="4F6228"/>
                </a:solidFill>
                <a:latin typeface="Cambria Math" pitchFamily="18" charset="0"/>
                <a:ea typeface="Cambria Math" pitchFamily="18" charset="0"/>
              </a:rPr>
              <a:t>=0</a:t>
            </a:r>
            <a:r>
              <a:rPr lang="en-US" sz="2400" b="1" dirty="0">
                <a:solidFill>
                  <a:srgbClr val="4F6228"/>
                </a:solidFill>
                <a:latin typeface="+mj-lt"/>
              </a:rPr>
              <a:t>,  an infinite number of real solutions, and no real solutions.</a:t>
            </a:r>
          </a:p>
          <a:p>
            <a:pPr marL="0" eaLnBrk="1" fontAlgn="auto" hangingPunct="1">
              <a:spcAft>
                <a:spcPts val="0"/>
              </a:spcAft>
              <a:buClr>
                <a:schemeClr val="accent3"/>
              </a:buClr>
              <a:buNone/>
              <a:defRPr/>
            </a:pPr>
            <a:endParaRPr lang="en-US" sz="2400" b="1" dirty="0">
              <a:solidFill>
                <a:srgbClr val="6600FF"/>
              </a:solidFill>
              <a:latin typeface="+mj-lt"/>
            </a:endParaRPr>
          </a:p>
          <a:p>
            <a:pPr marL="0" eaLnBrk="1" fontAlgn="auto" hangingPunct="1">
              <a:spcAft>
                <a:spcPts val="0"/>
              </a:spcAft>
              <a:buClr>
                <a:schemeClr val="accent3"/>
              </a:buClr>
              <a:buNone/>
              <a:defRPr/>
            </a:pPr>
            <a:r>
              <a:rPr lang="en-US" sz="2200" b="1" dirty="0">
                <a:latin typeface="+mj-lt"/>
              </a:rPr>
              <a:t>1.  What is the solution to                                                                ?   </a:t>
            </a:r>
            <a:r>
              <a:rPr lang="en-US" sz="2000" b="1" dirty="0">
                <a:latin typeface="+mj-lt"/>
              </a:rPr>
              <a:t>                                                     </a:t>
            </a:r>
          </a:p>
          <a:p>
            <a:pPr marL="0" eaLnBrk="1" fontAlgn="auto" hangingPunct="1">
              <a:spcAft>
                <a:spcPts val="0"/>
              </a:spcAft>
              <a:buClr>
                <a:schemeClr val="accent3"/>
              </a:buClr>
              <a:buNone/>
              <a:defRPr/>
            </a:pPr>
            <a:endParaRPr lang="en-US" sz="2000" b="1" dirty="0">
              <a:latin typeface="+mj-lt"/>
            </a:endParaRPr>
          </a:p>
          <a:p>
            <a:pPr marL="0" eaLnBrk="1" fontAlgn="auto" hangingPunct="1">
              <a:spcAft>
                <a:spcPts val="0"/>
              </a:spcAft>
              <a:buClr>
                <a:schemeClr val="accent3"/>
              </a:buClr>
              <a:buNone/>
              <a:defRPr/>
            </a:pPr>
            <a:r>
              <a:rPr lang="en-US" sz="2000" b="1" dirty="0">
                <a:latin typeface="+mj-lt"/>
              </a:rPr>
              <a:t> </a:t>
            </a:r>
          </a:p>
          <a:p>
            <a:pPr marL="0" eaLnBrk="1" fontAlgn="auto" hangingPunct="1">
              <a:spcAft>
                <a:spcPts val="0"/>
              </a:spcAft>
              <a:buClr>
                <a:schemeClr val="accent3"/>
              </a:buClr>
              <a:buNone/>
              <a:defRPr/>
            </a:pPr>
            <a:r>
              <a:rPr lang="en-US" sz="2000" b="1" dirty="0">
                <a:latin typeface="+mj-lt"/>
              </a:rPr>
              <a:t>2.  </a:t>
            </a:r>
            <a:r>
              <a:rPr lang="en-US" sz="2200" b="1" dirty="0">
                <a:latin typeface="+mj-lt"/>
              </a:rPr>
              <a:t>What describes the solution to </a:t>
            </a:r>
            <a:r>
              <a:rPr lang="en-US" sz="2000" b="1" dirty="0">
                <a:latin typeface="+mj-lt"/>
              </a:rPr>
              <a:t>                                                 ?</a:t>
            </a:r>
          </a:p>
          <a:p>
            <a:pPr marL="182880" eaLnBrk="1" fontAlgn="auto" hangingPunct="1">
              <a:spcAft>
                <a:spcPts val="0"/>
              </a:spcAft>
              <a:buClr>
                <a:schemeClr val="accent3"/>
              </a:buClr>
              <a:buNone/>
              <a:defRPr/>
            </a:pPr>
            <a:r>
              <a:rPr lang="en-US" sz="2200" b="1" dirty="0">
                <a:latin typeface="+mj-lt"/>
              </a:rPr>
              <a:t>      a.  There is an infinite number of real solutions.</a:t>
            </a:r>
          </a:p>
          <a:p>
            <a:pPr marL="182880" eaLnBrk="1" fontAlgn="auto" hangingPunct="1">
              <a:spcAft>
                <a:spcPts val="0"/>
              </a:spcAft>
              <a:buClr>
                <a:schemeClr val="accent3"/>
              </a:buClr>
              <a:buNone/>
              <a:defRPr/>
            </a:pPr>
            <a:r>
              <a:rPr lang="en-US" sz="2200" b="1" dirty="0">
                <a:latin typeface="+mj-lt"/>
              </a:rPr>
              <a:t>      b.</a:t>
            </a:r>
            <a:r>
              <a:rPr lang="en-US" sz="2200" b="1" dirty="0">
                <a:solidFill>
                  <a:srgbClr val="6600FF"/>
                </a:solidFill>
                <a:latin typeface="+mj-lt"/>
              </a:rPr>
              <a:t>  </a:t>
            </a:r>
            <a:r>
              <a:rPr lang="en-US" sz="2200" b="1" dirty="0">
                <a:latin typeface="+mj-lt"/>
              </a:rPr>
              <a:t>There are no real solutions.</a:t>
            </a:r>
          </a:p>
          <a:p>
            <a:pPr marL="182880" eaLnBrk="1" fontAlgn="auto" hangingPunct="1">
              <a:spcAft>
                <a:spcPts val="0"/>
              </a:spcAft>
              <a:buClr>
                <a:schemeClr val="accent3"/>
              </a:buClr>
              <a:buNone/>
              <a:defRPr/>
            </a:pPr>
            <a:r>
              <a:rPr lang="en-US" sz="2200" b="1" dirty="0">
                <a:latin typeface="+mj-lt"/>
              </a:rPr>
              <a:t>      c.  The only solution is </a:t>
            </a:r>
            <a:r>
              <a:rPr lang="en-US" sz="2200" b="1" dirty="0">
                <a:latin typeface="Cambria Math" pitchFamily="18" charset="0"/>
                <a:ea typeface="Cambria Math" pitchFamily="18" charset="0"/>
              </a:rPr>
              <a:t>0</a:t>
            </a:r>
            <a:r>
              <a:rPr lang="en-US" sz="2200" b="1" dirty="0">
                <a:latin typeface="+mj-lt"/>
              </a:rPr>
              <a:t>.</a:t>
            </a:r>
          </a:p>
          <a:p>
            <a:pPr marL="182880" eaLnBrk="1" fontAlgn="auto" hangingPunct="1">
              <a:spcAft>
                <a:spcPts val="0"/>
              </a:spcAft>
              <a:buClr>
                <a:schemeClr val="accent3"/>
              </a:buClr>
              <a:buNone/>
              <a:defRPr/>
            </a:pPr>
            <a:r>
              <a:rPr lang="en-US" sz="2200" b="1" dirty="0">
                <a:latin typeface="+mj-lt"/>
              </a:rPr>
              <a:t>      d.  The only solution is </a:t>
            </a:r>
            <a:r>
              <a:rPr lang="en-US" sz="2200" b="1" dirty="0">
                <a:latin typeface="Cambria Math" pitchFamily="18" charset="0"/>
                <a:ea typeface="Cambria Math" pitchFamily="18" charset="0"/>
              </a:rPr>
              <a:t>5</a:t>
            </a:r>
            <a:r>
              <a:rPr lang="en-US" sz="2200" b="1" dirty="0">
                <a:latin typeface="+mj-lt"/>
              </a:rPr>
              <a:t>.</a:t>
            </a:r>
          </a:p>
          <a:p>
            <a:pPr eaLnBrk="1" fontAlgn="auto" hangingPunct="1">
              <a:spcAft>
                <a:spcPts val="0"/>
              </a:spcAft>
              <a:buClr>
                <a:schemeClr val="accent3"/>
              </a:buClr>
              <a:buNone/>
              <a:defRPr/>
            </a:pPr>
            <a:endParaRPr lang="en-US" sz="2000" b="1" dirty="0">
              <a:latin typeface="+mj-lt"/>
            </a:endParaRPr>
          </a:p>
          <a:p>
            <a:pPr eaLnBrk="1" fontAlgn="auto" hangingPunct="1">
              <a:spcAft>
                <a:spcPts val="0"/>
              </a:spcAft>
              <a:buClr>
                <a:schemeClr val="accent3"/>
              </a:buClr>
              <a:buNone/>
              <a:defRPr/>
            </a:pPr>
            <a:endParaRPr lang="en-US" sz="2000" b="1" dirty="0">
              <a:latin typeface="+mj-lt"/>
            </a:endParaRPr>
          </a:p>
          <a:p>
            <a:pPr eaLnBrk="1" fontAlgn="auto" hangingPunct="1">
              <a:spcAft>
                <a:spcPts val="0"/>
              </a:spcAft>
              <a:buClr>
                <a:schemeClr val="accent3"/>
              </a:buClr>
              <a:buNone/>
              <a:defRPr/>
            </a:pPr>
            <a:r>
              <a:rPr lang="en-US" sz="2000" b="1" dirty="0">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A.4d</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3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3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2" name="TextBox 91"/>
          <p:cNvSpPr txBox="1"/>
          <p:nvPr/>
        </p:nvSpPr>
        <p:spPr>
          <a:xfrm>
            <a:off x="990600" y="3581400"/>
            <a:ext cx="6477000" cy="430887"/>
          </a:xfrm>
          <a:prstGeom prst="rect">
            <a:avLst/>
          </a:prstGeom>
          <a:noFill/>
        </p:spPr>
        <p:txBody>
          <a:bodyPr wrap="square" rtlCol="0">
            <a:spAutoFit/>
          </a:bodyPr>
          <a:lstStyle/>
          <a:p>
            <a:r>
              <a:rPr lang="en-US" sz="2200" b="1" dirty="0">
                <a:solidFill>
                  <a:srgbClr val="C00000"/>
                </a:solidFill>
                <a:latin typeface="+mn-lt"/>
              </a:rPr>
              <a:t>There are an infinite number of real solutions.</a:t>
            </a:r>
          </a:p>
        </p:txBody>
      </p:sp>
      <p:pic>
        <p:nvPicPr>
          <p:cNvPr id="8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p:sp>
        <p:nvSpPr>
          <p:cNvPr id="91" name="TextBox 90"/>
          <p:cNvSpPr txBox="1"/>
          <p:nvPr/>
        </p:nvSpPr>
        <p:spPr>
          <a:xfrm>
            <a:off x="457200" y="6400800"/>
            <a:ext cx="609600" cy="246221"/>
          </a:xfrm>
          <a:prstGeom prst="rect">
            <a:avLst/>
          </a:prstGeom>
          <a:noFill/>
        </p:spPr>
        <p:txBody>
          <a:bodyPr wrap="square" rtlCol="0">
            <a:spAutoFit/>
          </a:bodyPr>
          <a:lstStyle/>
          <a:p>
            <a:r>
              <a:rPr lang="en-US" sz="1000" dirty="0">
                <a:latin typeface="+mn-lt"/>
              </a:rPr>
              <a:t>12</a:t>
            </a:r>
          </a:p>
        </p:txBody>
      </p:sp>
      <p:cxnSp>
        <p:nvCxnSpPr>
          <p:cNvPr id="96" name="Straight Connector 9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290921"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0920" name="Picture 10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638550" y="3209472"/>
            <a:ext cx="3981450" cy="381000"/>
          </a:xfrm>
          <a:prstGeom prst="rect">
            <a:avLst/>
          </a:prstGeom>
          <a:noFill/>
        </p:spPr>
      </p:pic>
      <p:sp>
        <p:nvSpPr>
          <p:cNvPr id="290922"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 name="Rectangle 97"/>
          <p:cNvSpPr/>
          <p:nvPr/>
        </p:nvSpPr>
        <p:spPr>
          <a:xfrm>
            <a:off x="835221" y="5457825"/>
            <a:ext cx="3200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924"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925"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927"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0926" name="Picture 1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491258" y="4362903"/>
            <a:ext cx="2743200" cy="381000"/>
          </a:xfrm>
          <a:prstGeom prst="rect">
            <a:avLst/>
          </a:prstGeom>
          <a:noFill/>
        </p:spPr>
      </p:pic>
      <p:sp>
        <p:nvSpPr>
          <p:cNvPr id="290928"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294"/>
    </mc:Choice>
    <mc:Fallback xmlns="">
      <p:transition spd="slow" advTm="31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92" grpId="1"/>
      <p:bldP spid="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r>
              <a:rPr lang="en-US" sz="2400" b="1" dirty="0">
                <a:solidFill>
                  <a:srgbClr val="4F6228"/>
                </a:solidFill>
                <a:latin typeface="+mj-lt"/>
              </a:rPr>
              <a:t>Students need additional practice finding solutions to equations that contain rational expressions. </a:t>
            </a:r>
          </a:p>
          <a:p>
            <a:pPr marL="0" eaLnBrk="1" fontAlgn="auto" hangingPunct="1">
              <a:spcAft>
                <a:spcPts val="0"/>
              </a:spcAft>
              <a:buClr>
                <a:schemeClr val="accent3"/>
              </a:buClr>
              <a:buNone/>
              <a:defRPr/>
            </a:pPr>
            <a:endParaRPr lang="en-US" sz="2200" b="1" dirty="0">
              <a:solidFill>
                <a:srgbClr val="6600FF"/>
              </a:solidFill>
              <a:latin typeface="+mj-lt"/>
            </a:endParaRPr>
          </a:p>
          <a:p>
            <a:pPr marL="0" eaLnBrk="1" fontAlgn="auto" hangingPunct="1">
              <a:spcAft>
                <a:spcPts val="0"/>
              </a:spcAft>
              <a:buClr>
                <a:schemeClr val="accent3"/>
              </a:buClr>
              <a:buNone/>
              <a:defRPr/>
            </a:pPr>
            <a:r>
              <a:rPr lang="en-US" sz="2200" b="1" dirty="0">
                <a:latin typeface="+mj-lt"/>
              </a:rPr>
              <a:t>Find the solution to the equation shown:</a:t>
            </a:r>
          </a:p>
          <a:p>
            <a:pPr marL="0" eaLnBrk="1" fontAlgn="auto" hangingPunct="1">
              <a:spcAft>
                <a:spcPts val="0"/>
              </a:spcAft>
              <a:buClr>
                <a:schemeClr val="accent3"/>
              </a:buClr>
              <a:buNone/>
              <a:defRPr/>
            </a:pPr>
            <a:endParaRPr lang="en-US" sz="2000" b="1" dirty="0">
              <a:latin typeface="+mj-lt"/>
            </a:endParaRPr>
          </a:p>
          <a:p>
            <a:pPr marL="114300" indent="-457200" eaLnBrk="1" fontAlgn="auto" hangingPunct="1">
              <a:spcAft>
                <a:spcPts val="0"/>
              </a:spcAft>
              <a:buNone/>
              <a:defRPr/>
            </a:pPr>
            <a:r>
              <a:rPr lang="en-US" sz="2000" b="1" dirty="0">
                <a:latin typeface="+mj-lt"/>
              </a:rPr>
              <a:t>a.</a:t>
            </a:r>
            <a:endParaRPr lang="en-US" sz="2200" b="1" dirty="0">
              <a:latin typeface="+mj-lt"/>
            </a:endParaRPr>
          </a:p>
          <a:p>
            <a:pPr marL="114300" indent="-457200" eaLnBrk="1" fontAlgn="auto" hangingPunct="1">
              <a:spcAft>
                <a:spcPts val="0"/>
              </a:spcAft>
              <a:buNone/>
              <a:defRPr/>
            </a:pPr>
            <a:endParaRPr lang="en-US" sz="2200" b="1" dirty="0">
              <a:latin typeface="+mj-lt"/>
            </a:endParaRPr>
          </a:p>
          <a:p>
            <a:pPr marL="114300" indent="-457200" eaLnBrk="1" fontAlgn="auto" hangingPunct="1">
              <a:spcAft>
                <a:spcPts val="0"/>
              </a:spcAft>
              <a:buNone/>
              <a:defRPr/>
            </a:pPr>
            <a:r>
              <a:rPr lang="en-US" sz="2200" b="1" dirty="0">
                <a:latin typeface="+mj-lt"/>
              </a:rPr>
              <a:t>b.</a:t>
            </a:r>
          </a:p>
          <a:p>
            <a:pPr marL="114300" indent="-457200" eaLnBrk="1" fontAlgn="auto" hangingPunct="1">
              <a:spcAft>
                <a:spcPts val="0"/>
              </a:spcAft>
              <a:buNone/>
              <a:defRPr/>
            </a:pPr>
            <a:endParaRPr lang="en-US" sz="2200" b="1" dirty="0">
              <a:latin typeface="+mj-lt"/>
            </a:endParaRPr>
          </a:p>
          <a:p>
            <a:pPr marL="114300" indent="-457200" eaLnBrk="1" fontAlgn="auto" hangingPunct="1">
              <a:spcAft>
                <a:spcPts val="0"/>
              </a:spcAft>
              <a:buNone/>
              <a:defRPr/>
            </a:pPr>
            <a:r>
              <a:rPr lang="en-US" sz="2200" b="1" dirty="0">
                <a:latin typeface="+mj-lt"/>
              </a:rPr>
              <a:t>c.</a:t>
            </a:r>
          </a:p>
          <a:p>
            <a:pPr marL="114300" indent="-457200" eaLnBrk="1" fontAlgn="auto" hangingPunct="1">
              <a:spcAft>
                <a:spcPts val="0"/>
              </a:spcAft>
              <a:buNone/>
              <a:defRPr/>
            </a:pPr>
            <a:endParaRPr lang="en-US" sz="2200" b="1" dirty="0">
              <a:latin typeface="+mj-lt"/>
            </a:endParaRPr>
          </a:p>
          <a:p>
            <a:pPr marL="114300" indent="-457200" eaLnBrk="1" fontAlgn="auto" hangingPunct="1">
              <a:spcAft>
                <a:spcPts val="0"/>
              </a:spcAft>
              <a:buNone/>
              <a:defRPr/>
            </a:pPr>
            <a:r>
              <a:rPr lang="en-US" sz="2200" b="1" dirty="0">
                <a:latin typeface="+mj-lt"/>
              </a:rPr>
              <a:t>d</a:t>
            </a:r>
            <a:r>
              <a:rPr lang="en-US" sz="2000" b="1" dirty="0">
                <a:latin typeface="+mj-lt"/>
              </a:rPr>
              <a:t>.</a:t>
            </a:r>
          </a:p>
          <a:p>
            <a:pPr eaLnBrk="1" fontAlgn="auto" hangingPunct="1">
              <a:spcAft>
                <a:spcPts val="0"/>
              </a:spcAft>
              <a:buClr>
                <a:schemeClr val="accent3"/>
              </a:buClr>
              <a:buNone/>
              <a:defRPr/>
            </a:pPr>
            <a:endParaRPr lang="en-US" sz="2000" b="1" dirty="0">
              <a:latin typeface="+mj-lt"/>
            </a:endParaRPr>
          </a:p>
          <a:p>
            <a:pPr eaLnBrk="1" fontAlgn="auto" hangingPunct="1">
              <a:spcAft>
                <a:spcPts val="0"/>
              </a:spcAft>
              <a:buClr>
                <a:schemeClr val="accent3"/>
              </a:buClr>
              <a:buNone/>
              <a:defRPr/>
            </a:pPr>
            <a:endParaRPr lang="en-US" sz="2000" b="1" dirty="0">
              <a:latin typeface="+mj-lt"/>
            </a:endParaRPr>
          </a:p>
          <a:p>
            <a:pPr eaLnBrk="1" fontAlgn="auto" hangingPunct="1">
              <a:spcAft>
                <a:spcPts val="0"/>
              </a:spcAft>
              <a:buClr>
                <a:schemeClr val="accent3"/>
              </a:buClr>
              <a:buNone/>
              <a:defRPr/>
            </a:pPr>
            <a:r>
              <a:rPr lang="en-US" sz="2000" b="1" dirty="0">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A.4d</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2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2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8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p:sp>
        <p:nvSpPr>
          <p:cNvPr id="91" name="TextBox 90"/>
          <p:cNvSpPr txBox="1"/>
          <p:nvPr/>
        </p:nvSpPr>
        <p:spPr>
          <a:xfrm>
            <a:off x="457200" y="6496336"/>
            <a:ext cx="609600" cy="246221"/>
          </a:xfrm>
          <a:prstGeom prst="rect">
            <a:avLst/>
          </a:prstGeom>
          <a:noFill/>
        </p:spPr>
        <p:txBody>
          <a:bodyPr wrap="square" rtlCol="0">
            <a:spAutoFit/>
          </a:bodyPr>
          <a:lstStyle/>
          <a:p>
            <a:r>
              <a:rPr lang="en-US" sz="1000" dirty="0">
                <a:latin typeface="+mn-lt"/>
              </a:rPr>
              <a:t>13</a:t>
            </a:r>
          </a:p>
        </p:txBody>
      </p:sp>
      <p:cxnSp>
        <p:nvCxnSpPr>
          <p:cNvPr id="96" name="Straight Connector 9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3563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57"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86400" y="2694296"/>
            <a:ext cx="2085975" cy="695325"/>
          </a:xfrm>
          <a:prstGeom prst="rect">
            <a:avLst/>
          </a:prstGeom>
          <a:noFill/>
        </p:spPr>
      </p:pic>
      <p:sp>
        <p:nvSpPr>
          <p:cNvPr id="356359" name="Rectangle 7"/>
          <p:cNvSpPr>
            <a:spLocks noChangeArrowheads="1"/>
          </p:cNvSpPr>
          <p:nvPr/>
        </p:nvSpPr>
        <p:spPr bwMode="auto">
          <a:xfrm>
            <a:off x="0" y="1152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7" name="Rectangle 86"/>
          <p:cNvSpPr/>
          <p:nvPr/>
        </p:nvSpPr>
        <p:spPr>
          <a:xfrm>
            <a:off x="457200" y="5884464"/>
            <a:ext cx="15240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00752" y="3581400"/>
            <a:ext cx="962025" cy="381000"/>
          </a:xfrm>
          <a:prstGeom prst="rect">
            <a:avLst/>
          </a:prstGeom>
          <a:noFill/>
        </p:spPr>
      </p:pic>
      <p:sp>
        <p:nvSpPr>
          <p:cNvPr id="6"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63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60" name="Picture 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14400" y="4362736"/>
            <a:ext cx="962025" cy="381000"/>
          </a:xfrm>
          <a:prstGeom prst="rect">
            <a:avLst/>
          </a:prstGeom>
          <a:noFill/>
        </p:spPr>
      </p:pic>
      <p:sp>
        <p:nvSpPr>
          <p:cNvPr id="356362"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636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65"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636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66"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14400" y="5960664"/>
            <a:ext cx="695325" cy="381000"/>
          </a:xfrm>
          <a:prstGeom prst="rect">
            <a:avLst/>
          </a:prstGeom>
          <a:noFill/>
        </p:spPr>
      </p:pic>
      <p:sp>
        <p:nvSpPr>
          <p:cNvPr id="356368"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8"/>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914400" y="5162550"/>
            <a:ext cx="904875" cy="381000"/>
          </a:xfrm>
          <a:prstGeom prst="rect">
            <a:avLst/>
          </a:prstGeom>
          <a:noFill/>
        </p:spPr>
      </p:pic>
      <p:sp>
        <p:nvSpPr>
          <p:cNvPr id="19"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4732"/>
    </mc:Choice>
    <mc:Fallback xmlns="">
      <p:transition spd="slow" advTm="247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0"/>
                </p:tgtEl>
              </p:cMediaNode>
            </p:audio>
          </p:childTnLst>
        </p:cTn>
      </p:par>
    </p:tnLst>
    <p:bldLst>
      <p:bldP spid="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r>
              <a:rPr lang="en-US" sz="2400" b="1" dirty="0">
                <a:solidFill>
                  <a:srgbClr val="4F6228"/>
                </a:solidFill>
              </a:rPr>
              <a:t>Students need additional practice finding solutions to equations that require computation with positive and negative rational numbers. </a:t>
            </a:r>
          </a:p>
          <a:p>
            <a:pPr marL="0" eaLnBrk="1" fontAlgn="auto" hangingPunct="1">
              <a:spcAft>
                <a:spcPts val="0"/>
              </a:spcAft>
              <a:buClr>
                <a:schemeClr val="accent3"/>
              </a:buClr>
              <a:buNone/>
              <a:defRPr/>
            </a:pPr>
            <a:r>
              <a:rPr lang="en-US" sz="2400" b="1" dirty="0">
                <a:latin typeface="+mj-lt"/>
              </a:rPr>
              <a:t>Find the solution to the equation shown.</a:t>
            </a:r>
          </a:p>
          <a:p>
            <a:pPr marL="0" eaLnBrk="1" fontAlgn="auto" hangingPunct="1">
              <a:spcAft>
                <a:spcPts val="0"/>
              </a:spcAft>
              <a:buClr>
                <a:schemeClr val="accent3"/>
              </a:buClr>
              <a:buNone/>
              <a:defRPr/>
            </a:pPr>
            <a:endParaRPr lang="en-US" sz="2000" b="1" dirty="0">
              <a:latin typeface="+mj-lt"/>
            </a:endParaRPr>
          </a:p>
          <a:p>
            <a:pPr marL="114300" indent="-457200" eaLnBrk="1" fontAlgn="auto" hangingPunct="1">
              <a:spcAft>
                <a:spcPts val="0"/>
              </a:spcAft>
              <a:buNone/>
              <a:defRPr/>
            </a:pPr>
            <a:endParaRPr lang="en-US" sz="2000" b="1" dirty="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A.4d</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2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2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8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p:sp>
        <p:nvSpPr>
          <p:cNvPr id="91" name="TextBox 90"/>
          <p:cNvSpPr txBox="1"/>
          <p:nvPr/>
        </p:nvSpPr>
        <p:spPr>
          <a:xfrm>
            <a:off x="457200" y="6496336"/>
            <a:ext cx="609600" cy="246221"/>
          </a:xfrm>
          <a:prstGeom prst="rect">
            <a:avLst/>
          </a:prstGeom>
          <a:noFill/>
        </p:spPr>
        <p:txBody>
          <a:bodyPr wrap="square" rtlCol="0">
            <a:spAutoFit/>
          </a:bodyPr>
          <a:lstStyle/>
          <a:p>
            <a:r>
              <a:rPr lang="en-US" sz="1000" dirty="0">
                <a:latin typeface="+mn-lt"/>
              </a:rPr>
              <a:t>14</a:t>
            </a:r>
          </a:p>
        </p:txBody>
      </p:sp>
      <p:cxnSp>
        <p:nvCxnSpPr>
          <p:cNvPr id="96" name="Straight Connector 9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3563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59" name="Rectangle 7"/>
          <p:cNvSpPr>
            <a:spLocks noChangeArrowheads="1"/>
          </p:cNvSpPr>
          <p:nvPr/>
        </p:nvSpPr>
        <p:spPr bwMode="auto">
          <a:xfrm>
            <a:off x="0" y="1152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63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62"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636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65"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636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68"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110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1015"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110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1018"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110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1021" name="Rectangle 1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110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1022" name="Picture 1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813624" y="4343400"/>
            <a:ext cx="1457325" cy="409575"/>
          </a:xfrm>
          <a:prstGeom prst="rect">
            <a:avLst/>
          </a:prstGeom>
          <a:noFill/>
        </p:spPr>
      </p:pic>
      <p:sp>
        <p:nvSpPr>
          <p:cNvPr id="811024" name="Rectangle 1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1102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1027" name="Rectangle 1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1102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1028" name="Picture 2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743200" y="3505200"/>
            <a:ext cx="3276600" cy="409575"/>
          </a:xfrm>
          <a:prstGeom prst="rect">
            <a:avLst/>
          </a:prstGeom>
          <a:noFill/>
        </p:spPr>
      </p:pic>
      <p:sp>
        <p:nvSpPr>
          <p:cNvPr id="811030" name="Rectangle 2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688"/>
    </mc:Choice>
    <mc:Fallback xmlns="">
      <p:transition spd="slow" advTm="23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1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Suggested Practice for SOL A.4e</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3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3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1"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4"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7"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0"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3"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8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6"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8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9" name="Rectangle 2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2" name="Rectangle 28"/>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9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5" name="Rectangle 3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9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8" name="Rectangle 34"/>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90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1" name="Rectangle 3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90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4" name="Rectangle 4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p:sp>
        <p:nvSpPr>
          <p:cNvPr id="124" name="TextBox 123"/>
          <p:cNvSpPr txBox="1"/>
          <p:nvPr/>
        </p:nvSpPr>
        <p:spPr>
          <a:xfrm>
            <a:off x="457200" y="6400800"/>
            <a:ext cx="609600" cy="246221"/>
          </a:xfrm>
          <a:prstGeom prst="rect">
            <a:avLst/>
          </a:prstGeom>
          <a:noFill/>
        </p:spPr>
        <p:txBody>
          <a:bodyPr wrap="square" rtlCol="0">
            <a:spAutoFit/>
          </a:bodyPr>
          <a:lstStyle/>
          <a:p>
            <a:r>
              <a:rPr lang="en-US" sz="1000" dirty="0">
                <a:latin typeface="+mn-lt"/>
              </a:rPr>
              <a:t>15</a:t>
            </a:r>
          </a:p>
        </p:txBody>
      </p:sp>
      <p:cxnSp>
        <p:nvCxnSpPr>
          <p:cNvPr id="126" name="Straight Connector 12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40" name="Content Placeholder 139"/>
          <p:cNvSpPr>
            <a:spLocks noGrp="1"/>
          </p:cNvSpPr>
          <p:nvPr>
            <p:ph idx="1"/>
          </p:nvPr>
        </p:nvSpPr>
        <p:spPr>
          <a:xfrm>
            <a:off x="609600" y="1600200"/>
            <a:ext cx="8229600" cy="2590800"/>
          </a:xfrm>
        </p:spPr>
        <p:txBody>
          <a:bodyPr/>
          <a:lstStyle/>
          <a:p>
            <a:pPr marL="0">
              <a:buNone/>
            </a:pPr>
            <a:r>
              <a:rPr lang="en-US" sz="2200" b="1" dirty="0">
                <a:solidFill>
                  <a:srgbClr val="4F6228"/>
                </a:solidFill>
              </a:rPr>
              <a:t>Students need additional practice finding the </a:t>
            </a:r>
            <a:r>
              <a:rPr lang="en-US" sz="2200" b="1" i="1" dirty="0">
                <a:solidFill>
                  <a:srgbClr val="4F6228"/>
                </a:solidFill>
                <a:latin typeface="Times New Roman" pitchFamily="18" charset="0"/>
                <a:cs typeface="Times New Roman" pitchFamily="18" charset="0"/>
              </a:rPr>
              <a:t>x</a:t>
            </a:r>
            <a:r>
              <a:rPr lang="en-US" sz="2200" b="1" dirty="0">
                <a:solidFill>
                  <a:srgbClr val="4F6228"/>
                </a:solidFill>
              </a:rPr>
              <a:t>-value of the solution of a system of equations presented both algebraically and graphically.</a:t>
            </a:r>
          </a:p>
          <a:p>
            <a:pPr>
              <a:buNone/>
            </a:pPr>
            <a:endParaRPr lang="en-US" sz="2000" b="1" dirty="0">
              <a:solidFill>
                <a:srgbClr val="4F6228"/>
              </a:solidFill>
            </a:endParaRPr>
          </a:p>
          <a:p>
            <a:pPr>
              <a:buNone/>
            </a:pPr>
            <a:r>
              <a:rPr lang="en-US" sz="2200" b="1" dirty="0"/>
              <a:t>What is the </a:t>
            </a:r>
            <a:r>
              <a:rPr lang="en-US" sz="2200" b="1" i="1" dirty="0">
                <a:latin typeface="Times New Roman" pitchFamily="18" charset="0"/>
                <a:cs typeface="Times New Roman" pitchFamily="18" charset="0"/>
              </a:rPr>
              <a:t>x</a:t>
            </a:r>
            <a:r>
              <a:rPr lang="en-US" sz="2200" b="1" dirty="0"/>
              <a:t>-value of the solution to this system of equations?</a:t>
            </a:r>
          </a:p>
          <a:p>
            <a:pPr>
              <a:buNone/>
            </a:pPr>
            <a:endParaRPr lang="en-US" sz="2200" b="1" dirty="0"/>
          </a:p>
        </p:txBody>
      </p:sp>
      <p:sp>
        <p:nvSpPr>
          <p:cNvPr id="292974"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973" name="Picture 10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581400" y="3516576"/>
            <a:ext cx="2009775" cy="685800"/>
          </a:xfrm>
          <a:prstGeom prst="rect">
            <a:avLst/>
          </a:prstGeom>
          <a:noFill/>
        </p:spPr>
      </p:pic>
      <p:sp>
        <p:nvSpPr>
          <p:cNvPr id="292975" name="Rectangle 111"/>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977" name="Rectangle 1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976" name="Picture 1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114800" y="4495800"/>
            <a:ext cx="904875" cy="381000"/>
          </a:xfrm>
          <a:prstGeom prst="rect">
            <a:avLst/>
          </a:prstGeom>
          <a:noFill/>
        </p:spPr>
      </p:pic>
      <p:sp>
        <p:nvSpPr>
          <p:cNvPr id="292978" name="Rectangle 114"/>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1956"/>
    </mc:Choice>
    <mc:Fallback xmlns="">
      <p:transition spd="slow" advTm="41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Suggested Practice for SOL A.4e</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2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2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1"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4"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7"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0"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3"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8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6"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8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9" name="Rectangle 2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2" name="Rectangle 28"/>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9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5" name="Rectangle 3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9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8" name="Rectangle 34"/>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90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1" name="Rectangle 3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90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4" name="Rectangle 4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p:sp>
        <p:nvSpPr>
          <p:cNvPr id="124" name="TextBox 123"/>
          <p:cNvSpPr txBox="1"/>
          <p:nvPr/>
        </p:nvSpPr>
        <p:spPr>
          <a:xfrm>
            <a:off x="457200" y="6400800"/>
            <a:ext cx="609600" cy="246221"/>
          </a:xfrm>
          <a:prstGeom prst="rect">
            <a:avLst/>
          </a:prstGeom>
          <a:noFill/>
        </p:spPr>
        <p:txBody>
          <a:bodyPr wrap="square" rtlCol="0">
            <a:spAutoFit/>
          </a:bodyPr>
          <a:lstStyle/>
          <a:p>
            <a:r>
              <a:rPr lang="en-US" sz="1000" dirty="0">
                <a:latin typeface="+mn-lt"/>
              </a:rPr>
              <a:t>16</a:t>
            </a:r>
          </a:p>
        </p:txBody>
      </p:sp>
      <p:cxnSp>
        <p:nvCxnSpPr>
          <p:cNvPr id="126" name="Straight Connector 12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533400" y="1447800"/>
            <a:ext cx="8077200" cy="4832092"/>
          </a:xfrm>
          <a:prstGeom prst="rect">
            <a:avLst/>
          </a:prstGeom>
          <a:noFill/>
        </p:spPr>
        <p:txBody>
          <a:bodyPr wrap="square" rtlCol="0">
            <a:spAutoFit/>
          </a:bodyPr>
          <a:lstStyle/>
          <a:p>
            <a:r>
              <a:rPr lang="en-US" sz="2200" b="1" dirty="0">
                <a:latin typeface="+mn-lt"/>
              </a:rPr>
              <a:t>What appears to be closest to the </a:t>
            </a:r>
            <a:r>
              <a:rPr lang="en-US" sz="2200" b="1" i="1" dirty="0">
                <a:latin typeface="Times New Roman" pitchFamily="18" charset="0"/>
                <a:cs typeface="Times New Roman" pitchFamily="18" charset="0"/>
              </a:rPr>
              <a:t>x</a:t>
            </a:r>
            <a:r>
              <a:rPr lang="en-US" sz="2200" b="1" dirty="0">
                <a:latin typeface="+mn-lt"/>
              </a:rPr>
              <a:t>-value of the solution to this system of equations?</a:t>
            </a:r>
          </a:p>
          <a:p>
            <a:endParaRPr lang="en-US" sz="2200" b="1" dirty="0">
              <a:latin typeface="+mn-lt"/>
            </a:endParaRPr>
          </a:p>
          <a:p>
            <a:endParaRPr lang="en-US" sz="2200" b="1" dirty="0">
              <a:latin typeface="+mn-lt"/>
            </a:endParaRPr>
          </a:p>
          <a:p>
            <a:endParaRPr lang="en-US" sz="2200" b="1" dirty="0">
              <a:latin typeface="+mn-lt"/>
            </a:endParaRPr>
          </a:p>
          <a:p>
            <a:endParaRPr lang="en-US" sz="2200" b="1" dirty="0">
              <a:latin typeface="+mn-lt"/>
            </a:endParaRPr>
          </a:p>
          <a:p>
            <a:endParaRPr lang="en-US" sz="2200" b="1" dirty="0">
              <a:latin typeface="+mn-lt"/>
            </a:endParaRPr>
          </a:p>
          <a:p>
            <a:endParaRPr lang="en-US" sz="2200" b="1" dirty="0">
              <a:latin typeface="+mn-lt"/>
            </a:endParaRPr>
          </a:p>
          <a:p>
            <a:endParaRPr lang="en-US" sz="2200" b="1" dirty="0">
              <a:latin typeface="+mn-lt"/>
            </a:endParaRPr>
          </a:p>
          <a:p>
            <a:endParaRPr lang="en-US" sz="2200" b="1" dirty="0">
              <a:latin typeface="+mn-lt"/>
            </a:endParaRPr>
          </a:p>
          <a:p>
            <a:endParaRPr lang="en-US" sz="2200" b="1" dirty="0">
              <a:latin typeface="+mn-lt"/>
            </a:endParaRPr>
          </a:p>
          <a:p>
            <a:endParaRPr lang="en-US" sz="2200" b="1" dirty="0">
              <a:latin typeface="+mn-lt"/>
            </a:endParaRPr>
          </a:p>
          <a:p>
            <a:r>
              <a:rPr lang="en-US" sz="2200" b="1" dirty="0">
                <a:latin typeface="+mn-lt"/>
              </a:rPr>
              <a:t>a. 				 c.  </a:t>
            </a:r>
          </a:p>
          <a:p>
            <a:r>
              <a:rPr lang="en-US" sz="2200" b="1" dirty="0">
                <a:latin typeface="+mn-lt"/>
              </a:rPr>
              <a:t>b.                                                       d.</a:t>
            </a:r>
          </a:p>
        </p:txBody>
      </p:sp>
      <p:sp>
        <p:nvSpPr>
          <p:cNvPr id="5212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1226"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12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122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123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1232"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21235" name="Picture 19"/>
          <p:cNvPicPr>
            <a:picLocks noChangeAspect="1" noChangeArrowheads="1"/>
          </p:cNvPicPr>
          <p:nvPr/>
        </p:nvPicPr>
        <p:blipFill>
          <a:blip r:embed="rId11" cstate="print"/>
          <a:srcRect b="4273"/>
          <a:stretch>
            <a:fillRect/>
          </a:stretch>
        </p:blipFill>
        <p:spPr bwMode="auto">
          <a:xfrm>
            <a:off x="2057400" y="2209800"/>
            <a:ext cx="4933950" cy="3200400"/>
          </a:xfrm>
          <a:prstGeom prst="rect">
            <a:avLst/>
          </a:prstGeom>
          <a:noFill/>
          <a:ln w="9525">
            <a:noFill/>
            <a:miter lim="800000"/>
            <a:headEnd/>
            <a:tailEnd/>
          </a:ln>
        </p:spPr>
      </p:pic>
      <p:sp>
        <p:nvSpPr>
          <p:cNvPr id="52123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1236" name="Picture 2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90600" y="5867400"/>
            <a:ext cx="371475" cy="381000"/>
          </a:xfrm>
          <a:prstGeom prst="rect">
            <a:avLst/>
          </a:prstGeom>
          <a:noFill/>
        </p:spPr>
      </p:pic>
      <p:sp>
        <p:nvSpPr>
          <p:cNvPr id="521238" name="Rectangle 2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1240"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1239" name="Picture 2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800600" y="5886450"/>
            <a:ext cx="171450" cy="381000"/>
          </a:xfrm>
          <a:prstGeom prst="rect">
            <a:avLst/>
          </a:prstGeom>
          <a:noFill/>
        </p:spPr>
      </p:pic>
      <p:sp>
        <p:nvSpPr>
          <p:cNvPr id="521241" name="Rectangle 2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124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1242" name="Picture 2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90600" y="5562600"/>
            <a:ext cx="371475" cy="381000"/>
          </a:xfrm>
          <a:prstGeom prst="rect">
            <a:avLst/>
          </a:prstGeom>
          <a:noFill/>
        </p:spPr>
      </p:pic>
      <p:sp>
        <p:nvSpPr>
          <p:cNvPr id="521244" name="Rectangle 2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1246"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1245" name="Picture 29"/>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800600" y="5534025"/>
            <a:ext cx="171450" cy="381000"/>
          </a:xfrm>
          <a:prstGeom prst="rect">
            <a:avLst/>
          </a:prstGeom>
          <a:noFill/>
        </p:spPr>
      </p:pic>
      <p:sp>
        <p:nvSpPr>
          <p:cNvPr id="521247" name="Rectangle 3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5" name="Rectangle 94"/>
          <p:cNvSpPr/>
          <p:nvPr/>
        </p:nvSpPr>
        <p:spPr>
          <a:xfrm>
            <a:off x="457200" y="5867400"/>
            <a:ext cx="1143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2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1223"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5" name="Oval 134"/>
          <p:cNvSpPr>
            <a:spLocks noChangeAspect="1"/>
          </p:cNvSpPr>
          <p:nvPr/>
        </p:nvSpPr>
        <p:spPr>
          <a:xfrm>
            <a:off x="4226256" y="3314700"/>
            <a:ext cx="137160" cy="13716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124200" y="3124200"/>
            <a:ext cx="876300" cy="381000"/>
          </a:xfrm>
          <a:prstGeom prst="rect">
            <a:avLst/>
          </a:prstGeom>
          <a:noFill/>
        </p:spPr>
      </p:pic>
      <p:sp>
        <p:nvSpPr>
          <p:cNvPr id="16"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272"/>
    </mc:Choice>
    <mc:Fallback xmlns="">
      <p:transition spd="slow" advTm="28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0"/>
                </p:tgtEl>
              </p:cMediaNode>
            </p:audio>
          </p:childTnLst>
        </p:cTn>
      </p:par>
    </p:tnLst>
    <p:bldLst>
      <p:bldP spid="95" grpId="0" animBg="1"/>
      <p:bldP spid="1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r>
              <a:rPr lang="en-US" sz="2400" b="1" dirty="0">
                <a:solidFill>
                  <a:srgbClr val="4F6228"/>
                </a:solidFill>
                <a:latin typeface="+mj-lt"/>
              </a:rPr>
              <a:t>Students need additional practice finding solutions to systems of equations presented in a real-world situation.</a:t>
            </a:r>
            <a:r>
              <a:rPr lang="en-US" sz="2400" b="1" dirty="0">
                <a:solidFill>
                  <a:srgbClr val="0070C0"/>
                </a:solidFill>
                <a:latin typeface="+mj-lt"/>
              </a:rPr>
              <a:t> </a:t>
            </a:r>
          </a:p>
          <a:p>
            <a:pPr marL="0" eaLnBrk="1" fontAlgn="auto" hangingPunct="1">
              <a:spcAft>
                <a:spcPts val="0"/>
              </a:spcAft>
              <a:buClr>
                <a:schemeClr val="accent3"/>
              </a:buClr>
              <a:buNone/>
              <a:defRPr/>
            </a:pPr>
            <a:endParaRPr lang="en-US" sz="2400" b="1" dirty="0">
              <a:solidFill>
                <a:srgbClr val="6600FF"/>
              </a:solidFill>
              <a:latin typeface="+mj-lt"/>
            </a:endParaRPr>
          </a:p>
          <a:p>
            <a:pPr marL="0" eaLnBrk="1" fontAlgn="auto" hangingPunct="1">
              <a:spcAft>
                <a:spcPts val="0"/>
              </a:spcAft>
              <a:buClr>
                <a:schemeClr val="accent3"/>
              </a:buClr>
              <a:buNone/>
              <a:defRPr/>
            </a:pPr>
            <a:r>
              <a:rPr lang="en-US" sz="2200" b="1" dirty="0"/>
              <a:t>James bought a total of </a:t>
            </a:r>
            <a:r>
              <a:rPr lang="en-US" sz="2200" b="1" dirty="0">
                <a:latin typeface="Cambria Math" pitchFamily="18" charset="0"/>
                <a:ea typeface="Cambria Math" pitchFamily="18" charset="0"/>
                <a:cs typeface="Times New Roman" pitchFamily="18" charset="0"/>
              </a:rPr>
              <a:t>15</a:t>
            </a:r>
            <a:r>
              <a:rPr lang="en-US" sz="2200" b="1" dirty="0"/>
              <a:t> bottles of drinks for his team.</a:t>
            </a:r>
          </a:p>
          <a:p>
            <a:pPr marL="0" eaLnBrk="1" fontAlgn="auto" hangingPunct="1">
              <a:spcAft>
                <a:spcPts val="0"/>
              </a:spcAft>
              <a:defRPr/>
            </a:pPr>
            <a:r>
              <a:rPr lang="en-US" sz="2200" b="1" dirty="0"/>
              <a:t>Each drink was either a bottle of water or a bottle of juice.</a:t>
            </a:r>
          </a:p>
          <a:p>
            <a:pPr marL="0" eaLnBrk="1" fontAlgn="auto" hangingPunct="1">
              <a:spcAft>
                <a:spcPts val="0"/>
              </a:spcAft>
              <a:defRPr/>
            </a:pPr>
            <a:r>
              <a:rPr lang="en-US" sz="2200" b="1" dirty="0"/>
              <a:t>He spent </a:t>
            </a:r>
            <a:r>
              <a:rPr lang="en-US" sz="2200" b="1" dirty="0">
                <a:latin typeface="Cambria Math" pitchFamily="18" charset="0"/>
                <a:ea typeface="Cambria Math" pitchFamily="18" charset="0"/>
                <a:cs typeface="Times New Roman" pitchFamily="18" charset="0"/>
              </a:rPr>
              <a:t>$1.50 </a:t>
            </a:r>
            <a:r>
              <a:rPr lang="en-US" sz="2200" b="1" dirty="0"/>
              <a:t>on each bottle of water.</a:t>
            </a:r>
          </a:p>
          <a:p>
            <a:pPr marL="0" eaLnBrk="1" fontAlgn="auto" hangingPunct="1">
              <a:spcAft>
                <a:spcPts val="0"/>
              </a:spcAft>
              <a:defRPr/>
            </a:pPr>
            <a:r>
              <a:rPr lang="en-US" sz="2200" b="1" dirty="0"/>
              <a:t>He spent </a:t>
            </a:r>
            <a:r>
              <a:rPr lang="en-US" sz="2200" b="1" dirty="0">
                <a:latin typeface="Cambria Math" pitchFamily="18" charset="0"/>
                <a:ea typeface="Cambria Math" pitchFamily="18" charset="0"/>
                <a:cs typeface="Times New Roman" pitchFamily="18" charset="0"/>
              </a:rPr>
              <a:t>$3.00 </a:t>
            </a:r>
            <a:r>
              <a:rPr lang="en-US" sz="2200" b="1" dirty="0"/>
              <a:t>on each bottle of juice.</a:t>
            </a:r>
          </a:p>
          <a:p>
            <a:pPr marL="0" eaLnBrk="1" fontAlgn="auto" hangingPunct="1">
              <a:spcAft>
                <a:spcPts val="0"/>
              </a:spcAft>
              <a:defRPr/>
            </a:pPr>
            <a:r>
              <a:rPr lang="en-US" sz="2200" b="1" dirty="0"/>
              <a:t>James spent a total of </a:t>
            </a:r>
            <a:r>
              <a:rPr lang="en-US" sz="2200" b="1" dirty="0">
                <a:latin typeface="Cambria Math" pitchFamily="18" charset="0"/>
                <a:ea typeface="Cambria Math" pitchFamily="18" charset="0"/>
                <a:cs typeface="Times New Roman" pitchFamily="18" charset="0"/>
              </a:rPr>
              <a:t>$28.50</a:t>
            </a:r>
            <a:r>
              <a:rPr lang="en-US" sz="2200" b="1" dirty="0"/>
              <a:t>. </a:t>
            </a:r>
          </a:p>
          <a:p>
            <a:pPr marL="0" eaLnBrk="1" fontAlgn="auto" hangingPunct="1">
              <a:spcAft>
                <a:spcPts val="0"/>
              </a:spcAft>
              <a:buClr>
                <a:schemeClr val="accent3"/>
              </a:buClr>
              <a:buNone/>
              <a:defRPr/>
            </a:pPr>
            <a:r>
              <a:rPr lang="en-US" sz="2200" b="1" dirty="0">
                <a:latin typeface="+mj-lt"/>
              </a:rPr>
              <a:t>How many bottles of juice did James buy?</a:t>
            </a:r>
          </a:p>
          <a:p>
            <a:pPr marL="114300" indent="-457200" eaLnBrk="1" fontAlgn="auto" hangingPunct="1">
              <a:spcAft>
                <a:spcPts val="0"/>
              </a:spcAft>
              <a:buClr>
                <a:schemeClr val="accent3"/>
              </a:buClr>
              <a:buAutoNum type="alphaLcPeriod" startAt="3"/>
              <a:defRPr/>
            </a:pPr>
            <a:endParaRPr lang="en-US" sz="2000" b="1" dirty="0">
              <a:latin typeface="+mj-lt"/>
            </a:endParaRPr>
          </a:p>
          <a:p>
            <a:pPr marL="114300" indent="-457200" eaLnBrk="1" fontAlgn="auto" hangingPunct="1">
              <a:spcAft>
                <a:spcPts val="0"/>
              </a:spcAft>
              <a:buClr>
                <a:schemeClr val="accent3"/>
              </a:buClr>
              <a:buNone/>
              <a:defRPr/>
            </a:pPr>
            <a:endParaRPr lang="en-US" sz="2000" b="1" dirty="0">
              <a:latin typeface="+mj-lt"/>
            </a:endParaRPr>
          </a:p>
          <a:p>
            <a:pPr marL="0" eaLnBrk="1" fontAlgn="auto" hangingPunct="1">
              <a:spcAft>
                <a:spcPts val="0"/>
              </a:spcAft>
              <a:buClr>
                <a:schemeClr val="accent3"/>
              </a:buClr>
              <a:buNone/>
              <a:defRPr/>
            </a:pPr>
            <a:endParaRPr lang="en-US" sz="2400" b="1" dirty="0">
              <a:solidFill>
                <a:srgbClr val="6600FF"/>
              </a:solidFill>
              <a:latin typeface="+mj-lt"/>
            </a:endParaRPr>
          </a:p>
          <a:p>
            <a:pPr marL="0" eaLnBrk="1" fontAlgn="auto" hangingPunct="1">
              <a:spcAft>
                <a:spcPts val="0"/>
              </a:spcAft>
              <a:buClr>
                <a:schemeClr val="accent3"/>
              </a:buClr>
              <a:buNone/>
              <a:defRPr/>
            </a:pPr>
            <a:endParaRPr lang="en-US" sz="2400" b="1" dirty="0">
              <a:solidFill>
                <a:srgbClr val="6600FF"/>
              </a:solidFill>
              <a:latin typeface="+mj-lt"/>
            </a:endParaRPr>
          </a:p>
          <a:p>
            <a:pPr marL="0" eaLnBrk="1" fontAlgn="auto" hangingPunct="1">
              <a:spcAft>
                <a:spcPts val="0"/>
              </a:spcAft>
              <a:buClr>
                <a:schemeClr val="accent3"/>
              </a:buClr>
              <a:buNone/>
              <a:defRPr/>
            </a:pPr>
            <a:endParaRPr lang="en-US" sz="2400" b="1" dirty="0">
              <a:solidFill>
                <a:srgbClr val="6600FF"/>
              </a:solidFill>
              <a:latin typeface="+mj-lt"/>
            </a:endParaRPr>
          </a:p>
          <a:p>
            <a:pPr eaLnBrk="1" fontAlgn="auto" hangingPunct="1">
              <a:spcAft>
                <a:spcPts val="0"/>
              </a:spcAft>
              <a:buClr>
                <a:schemeClr val="accent3"/>
              </a:buClr>
              <a:buNone/>
              <a:defRPr/>
            </a:pPr>
            <a:endParaRPr lang="en-US" sz="2000" b="1" dirty="0">
              <a:latin typeface="+mj-lt"/>
            </a:endParaRPr>
          </a:p>
          <a:p>
            <a:pPr eaLnBrk="1" fontAlgn="auto" hangingPunct="1">
              <a:spcAft>
                <a:spcPts val="0"/>
              </a:spcAft>
              <a:buClr>
                <a:schemeClr val="accent3"/>
              </a:buClr>
              <a:buNone/>
              <a:defRPr/>
            </a:pPr>
            <a:r>
              <a:rPr lang="en-US" sz="2000" b="1" dirty="0">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A.4f</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2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2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1"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4"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7"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0"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3"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8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6"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8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9" name="Rectangle 2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2" name="Rectangle 28"/>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9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5" name="Rectangle 3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89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8" name="Rectangle 34"/>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90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1" name="Rectangle 3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90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4" name="Rectangle 4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2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p:sp>
        <p:nvSpPr>
          <p:cNvPr id="124" name="TextBox 123"/>
          <p:cNvSpPr txBox="1"/>
          <p:nvPr/>
        </p:nvSpPr>
        <p:spPr>
          <a:xfrm>
            <a:off x="457200" y="6400800"/>
            <a:ext cx="609600" cy="246221"/>
          </a:xfrm>
          <a:prstGeom prst="rect">
            <a:avLst/>
          </a:prstGeom>
          <a:noFill/>
        </p:spPr>
        <p:txBody>
          <a:bodyPr wrap="square" rtlCol="0">
            <a:spAutoFit/>
          </a:bodyPr>
          <a:lstStyle/>
          <a:p>
            <a:r>
              <a:rPr lang="en-US" sz="1000" dirty="0">
                <a:latin typeface="+mn-lt"/>
              </a:rPr>
              <a:t>17</a:t>
            </a:r>
          </a:p>
        </p:txBody>
      </p:sp>
      <p:cxnSp>
        <p:nvCxnSpPr>
          <p:cNvPr id="125" name="Straight Connector 12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276600" y="5334000"/>
            <a:ext cx="2190750" cy="381000"/>
          </a:xfrm>
          <a:prstGeom prst="rect">
            <a:avLst/>
          </a:prstGeom>
          <a:noFill/>
        </p:spPr>
      </p:pic>
      <p:sp>
        <p:nvSpPr>
          <p:cNvPr id="355335"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2" name="Audio 2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776"/>
    </mc:Choice>
    <mc:Fallback xmlns="">
      <p:transition spd="slow" advTm="30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447800"/>
            <a:ext cx="8229600" cy="4525963"/>
          </a:xfrm>
        </p:spPr>
        <p:txBody>
          <a:bodyPr/>
          <a:lstStyle/>
          <a:p>
            <a:pPr>
              <a:buNone/>
            </a:pPr>
            <a:r>
              <a:rPr lang="en-US" sz="2400" b="1" dirty="0"/>
              <a:t>SOL A.5</a:t>
            </a:r>
          </a:p>
          <a:p>
            <a:pPr>
              <a:buNone/>
            </a:pPr>
            <a:r>
              <a:rPr lang="en-US" sz="2400" b="1" dirty="0"/>
              <a:t>The student will solve multistep linear inequalities in two</a:t>
            </a:r>
          </a:p>
          <a:p>
            <a:pPr>
              <a:buNone/>
            </a:pPr>
            <a:r>
              <a:rPr lang="en-US" sz="2400" b="1" dirty="0"/>
              <a:t> variables, including</a:t>
            </a:r>
          </a:p>
          <a:p>
            <a:pPr marL="457200" indent="-457200" eaLnBrk="1" hangingPunct="1">
              <a:buClrTx/>
              <a:buFont typeface="Wingdings 2" pitchFamily="18" charset="2"/>
              <a:buAutoNum type="alphaLcParenR"/>
            </a:pPr>
            <a:r>
              <a:rPr lang="en-US" sz="2400" b="1" dirty="0"/>
              <a:t>solving multistep linear inequalities algebraically and graphically;</a:t>
            </a:r>
          </a:p>
          <a:p>
            <a:pPr marL="457200" indent="-457200" eaLnBrk="1" hangingPunct="1">
              <a:buClrTx/>
              <a:buFont typeface="Wingdings 2" pitchFamily="18" charset="2"/>
              <a:buAutoNum type="alphaLcParenR"/>
            </a:pPr>
            <a:r>
              <a:rPr lang="en-US" sz="2400" b="1" dirty="0"/>
              <a:t>justifying steps used in solving inequalities, using axioms of inequality and properties of order that are valid for the set of real numbers and its subsets;</a:t>
            </a:r>
          </a:p>
          <a:p>
            <a:pPr marL="457200" indent="-457200" eaLnBrk="1" hangingPunct="1">
              <a:buClrTx/>
              <a:buFont typeface="Wingdings 2" pitchFamily="18" charset="2"/>
              <a:buAutoNum type="alphaLcParenR"/>
            </a:pPr>
            <a:r>
              <a:rPr lang="en-US" sz="2400" b="1" dirty="0"/>
              <a:t>solving real-world problems involving inequalities; and</a:t>
            </a:r>
          </a:p>
          <a:p>
            <a:pPr marL="457200" indent="-457200" eaLnBrk="1" hangingPunct="1">
              <a:buClrTx/>
              <a:buFont typeface="Wingdings 2" pitchFamily="18" charset="2"/>
              <a:buAutoNum type="alphaLcParenR"/>
            </a:pPr>
            <a:r>
              <a:rPr lang="en-US" sz="2400" b="1" dirty="0">
                <a:solidFill>
                  <a:srgbClr val="77933C"/>
                </a:solidFill>
              </a:rPr>
              <a:t>solving systems of inequalities.</a:t>
            </a: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533400"/>
            <a:ext cx="8839200" cy="762000"/>
          </a:xfrm>
        </p:spPr>
        <p:txBody>
          <a:bodyPr/>
          <a:lstStyle/>
          <a:p>
            <a:r>
              <a:rPr lang="en-US" sz="3200" b="1" dirty="0"/>
              <a:t>Solving Multistep Inequalities and</a:t>
            </a:r>
            <a:br>
              <a:rPr lang="en-US" sz="3200" b="1" dirty="0"/>
            </a:br>
            <a:r>
              <a:rPr lang="en-US" sz="3200" b="1" dirty="0"/>
              <a:t>Systems of Inequalities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a:latin typeface="+mn-lt"/>
              </a:rPr>
              <a:t>18</a:t>
            </a:r>
          </a:p>
        </p:txBody>
      </p:sp>
      <p:cxnSp>
        <p:nvCxnSpPr>
          <p:cNvPr id="14" name="Straight Connector 1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183"/>
    </mc:Choice>
    <mc:Fallback xmlns="">
      <p:transition spd="slow" advTm="24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324" name="Picture 116"/>
          <p:cNvPicPr>
            <a:picLocks noChangeAspect="1" noChangeArrowheads="1"/>
          </p:cNvPicPr>
          <p:nvPr/>
        </p:nvPicPr>
        <p:blipFill>
          <a:blip r:embed="rId6" cstate="print">
            <a:clrChange>
              <a:clrFrom>
                <a:srgbClr val="FFFFFF"/>
              </a:clrFrom>
              <a:clrTo>
                <a:srgbClr val="FFFFFF">
                  <a:alpha val="0"/>
                </a:srgbClr>
              </a:clrTo>
            </a:clrChange>
          </a:blip>
          <a:srcRect r="12222"/>
          <a:stretch>
            <a:fillRect/>
          </a:stretch>
        </p:blipFill>
        <p:spPr bwMode="auto">
          <a:xfrm>
            <a:off x="1495425" y="3657600"/>
            <a:ext cx="6019800" cy="381000"/>
          </a:xfrm>
          <a:prstGeom prst="rect">
            <a:avLst/>
          </a:prstGeom>
          <a:noFill/>
        </p:spPr>
      </p:pic>
      <p:sp>
        <p:nvSpPr>
          <p:cNvPr id="13" name="Content Placeholder 12"/>
          <p:cNvSpPr>
            <a:spLocks noGrp="1"/>
          </p:cNvSpPr>
          <p:nvPr>
            <p:ph idx="1"/>
          </p:nvPr>
        </p:nvSpPr>
        <p:spPr>
          <a:xfrm>
            <a:off x="609600" y="1447800"/>
            <a:ext cx="8229600" cy="4525963"/>
          </a:xfrm>
        </p:spPr>
        <p:txBody>
          <a:bodyPr/>
          <a:lstStyle/>
          <a:p>
            <a:pPr marL="0" eaLnBrk="1" fontAlgn="auto" hangingPunct="1">
              <a:spcAft>
                <a:spcPts val="0"/>
              </a:spcAft>
              <a:buClr>
                <a:schemeClr val="accent3"/>
              </a:buClr>
              <a:buNone/>
              <a:defRPr/>
            </a:pPr>
            <a:r>
              <a:rPr lang="en-US" sz="2400" b="1" dirty="0">
                <a:solidFill>
                  <a:srgbClr val="4F6228"/>
                </a:solidFill>
                <a:latin typeface="+mj-lt"/>
              </a:rPr>
              <a:t>Students need additional practice identifying ordered pairs that are solutions to a system of inequalities.</a:t>
            </a:r>
          </a:p>
          <a:p>
            <a:pPr marL="0" eaLnBrk="1" fontAlgn="auto" hangingPunct="1">
              <a:spcAft>
                <a:spcPts val="0"/>
              </a:spcAft>
              <a:buClr>
                <a:schemeClr val="accent3"/>
              </a:buClr>
              <a:buNone/>
              <a:defRPr/>
            </a:pPr>
            <a:r>
              <a:rPr lang="en-US" sz="2000" b="1" dirty="0">
                <a:latin typeface="+mj-lt"/>
              </a:rPr>
              <a:t>1.     Which ordered pairs are solutions to this system of inequalities?</a:t>
            </a:r>
          </a:p>
          <a:p>
            <a:pPr marL="0" eaLnBrk="1" fontAlgn="auto" hangingPunct="1">
              <a:spcAft>
                <a:spcPts val="0"/>
              </a:spcAft>
              <a:buClr>
                <a:schemeClr val="accent3"/>
              </a:buClr>
              <a:buNone/>
              <a:defRPr/>
            </a:pPr>
            <a:endParaRPr lang="en-US" sz="2400" b="1" dirty="0">
              <a:solidFill>
                <a:srgbClr val="6600FF"/>
              </a:solidFill>
              <a:latin typeface="+mj-lt"/>
            </a:endParaRPr>
          </a:p>
          <a:p>
            <a:pPr eaLnBrk="1" fontAlgn="auto" hangingPunct="1">
              <a:spcAft>
                <a:spcPts val="0"/>
              </a:spcAft>
              <a:buClr>
                <a:schemeClr val="accent3"/>
              </a:buClr>
              <a:buNone/>
              <a:defRPr/>
            </a:pPr>
            <a:endParaRPr lang="en-US" sz="2400" b="1" dirty="0">
              <a:solidFill>
                <a:srgbClr val="6600FF"/>
              </a:solidFill>
              <a:latin typeface="+mj-lt"/>
            </a:endParaRPr>
          </a:p>
          <a:p>
            <a:pPr eaLnBrk="1" fontAlgn="auto" hangingPunct="1">
              <a:spcAft>
                <a:spcPts val="0"/>
              </a:spcAft>
              <a:buClr>
                <a:schemeClr val="accent3"/>
              </a:buClr>
              <a:buNone/>
              <a:defRPr/>
            </a:pPr>
            <a:endParaRPr lang="en-US" sz="2400" b="1" dirty="0">
              <a:solidFill>
                <a:srgbClr val="6600FF"/>
              </a:solidFill>
              <a:latin typeface="+mj-lt"/>
            </a:endParaRPr>
          </a:p>
          <a:p>
            <a:pPr eaLnBrk="1" fontAlgn="auto" hangingPunct="1">
              <a:spcAft>
                <a:spcPts val="0"/>
              </a:spcAft>
              <a:buClr>
                <a:schemeClr val="accent3"/>
              </a:buClr>
              <a:buNone/>
              <a:defRPr/>
            </a:pPr>
            <a:endParaRPr lang="en-US" sz="2400" b="1" dirty="0">
              <a:solidFill>
                <a:srgbClr val="6600FF"/>
              </a:solidFill>
              <a:latin typeface="+mj-lt"/>
            </a:endParaRPr>
          </a:p>
          <a:p>
            <a:pPr marL="0" indent="-457200" eaLnBrk="1" fontAlgn="auto" hangingPunct="1">
              <a:spcBef>
                <a:spcPts val="0"/>
              </a:spcBef>
              <a:spcAft>
                <a:spcPts val="0"/>
              </a:spcAft>
              <a:buAutoNum type="arabicPeriod" startAt="2"/>
              <a:defRPr/>
            </a:pPr>
            <a:r>
              <a:rPr lang="en-US" sz="2000" b="1" dirty="0">
                <a:latin typeface="+mj-lt"/>
              </a:rPr>
              <a:t>Which ordered pair is a solution to this system of inequalities?</a:t>
            </a:r>
          </a:p>
          <a:p>
            <a:pPr marL="457200" indent="-457200" eaLnBrk="1" fontAlgn="auto" hangingPunct="1">
              <a:spcAft>
                <a:spcPts val="0"/>
              </a:spcAft>
              <a:buClr>
                <a:schemeClr val="accent3"/>
              </a:buClr>
              <a:buAutoNum type="arabicPeriod" startAt="2"/>
              <a:defRPr/>
            </a:pPr>
            <a:endParaRPr lang="en-US" sz="2000" b="1" dirty="0">
              <a:latin typeface="+mj-lt"/>
            </a:endParaRPr>
          </a:p>
          <a:p>
            <a:pPr marL="457200" indent="-457200" eaLnBrk="1" fontAlgn="auto" hangingPunct="1">
              <a:spcAft>
                <a:spcPts val="0"/>
              </a:spcAft>
              <a:buClr>
                <a:schemeClr val="accent3"/>
              </a:buClr>
              <a:buAutoNum type="arabicPeriod" startAt="2"/>
              <a:defRPr/>
            </a:pPr>
            <a:endParaRPr lang="en-US" sz="2000" b="1" dirty="0">
              <a:latin typeface="+mj-lt"/>
            </a:endParaRPr>
          </a:p>
          <a:p>
            <a:pPr marL="457200" indent="-457200" eaLnBrk="1" fontAlgn="auto" hangingPunct="1">
              <a:spcAft>
                <a:spcPts val="0"/>
              </a:spcAft>
              <a:buClr>
                <a:schemeClr val="accent3"/>
              </a:buClr>
              <a:buNone/>
              <a:defRPr/>
            </a:pPr>
            <a:endParaRPr lang="en-US" sz="2000" b="1" dirty="0">
              <a:latin typeface="+mj-lt"/>
            </a:endParaRPr>
          </a:p>
          <a:p>
            <a:pPr marL="457200" indent="-457200" eaLnBrk="1" fontAlgn="auto" hangingPunct="1">
              <a:spcAft>
                <a:spcPts val="0"/>
              </a:spcAft>
              <a:buClr>
                <a:schemeClr val="accent3"/>
              </a:buClr>
              <a:buNone/>
              <a:defRPr/>
            </a:pPr>
            <a:r>
              <a:rPr lang="en-US" sz="2000" b="1" dirty="0">
                <a:latin typeface="+mj-lt"/>
              </a:rPr>
              <a:t>          a.                            b.                            c.                            d. </a:t>
            </a:r>
          </a:p>
          <a:p>
            <a:pPr marL="457200" indent="-457200" eaLnBrk="1" fontAlgn="auto" hangingPunct="1">
              <a:spcAft>
                <a:spcPts val="0"/>
              </a:spcAft>
              <a:buClr>
                <a:schemeClr val="accent3"/>
              </a:buClr>
              <a:buAutoNum type="arabicPeriod" startAt="2"/>
              <a:defRPr/>
            </a:pPr>
            <a:endParaRPr lang="en-US" sz="2000" b="1" dirty="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A.5d</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22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5"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22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8"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1" name="Rectangle 80"/>
          <p:cNvSpPr/>
          <p:nvPr/>
        </p:nvSpPr>
        <p:spPr>
          <a:xfrm>
            <a:off x="2790825" y="3657600"/>
            <a:ext cx="914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1"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22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4"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0" name="Rectangle 89"/>
          <p:cNvSpPr/>
          <p:nvPr/>
        </p:nvSpPr>
        <p:spPr>
          <a:xfrm>
            <a:off x="4772025" y="3657600"/>
            <a:ext cx="1295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9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1" cstate="print"/>
          <a:srcRect/>
          <a:stretch>
            <a:fillRect/>
          </a:stretch>
        </p:blipFill>
        <p:spPr bwMode="auto">
          <a:xfrm>
            <a:off x="7696200" y="5943600"/>
            <a:ext cx="1007389" cy="685800"/>
          </a:xfrm>
          <a:prstGeom prst="rect">
            <a:avLst/>
          </a:prstGeom>
          <a:noFill/>
        </p:spPr>
      </p:pic>
      <p:sp>
        <p:nvSpPr>
          <p:cNvPr id="95" name="TextBox 94"/>
          <p:cNvSpPr txBox="1"/>
          <p:nvPr/>
        </p:nvSpPr>
        <p:spPr>
          <a:xfrm>
            <a:off x="457200" y="6400800"/>
            <a:ext cx="609600" cy="246221"/>
          </a:xfrm>
          <a:prstGeom prst="rect">
            <a:avLst/>
          </a:prstGeom>
          <a:noFill/>
        </p:spPr>
        <p:txBody>
          <a:bodyPr wrap="square" rtlCol="0">
            <a:spAutoFit/>
          </a:bodyPr>
          <a:lstStyle/>
          <a:p>
            <a:r>
              <a:rPr lang="en-US" sz="1000" dirty="0">
                <a:latin typeface="+mn-lt"/>
              </a:rPr>
              <a:t>19</a:t>
            </a:r>
          </a:p>
        </p:txBody>
      </p:sp>
      <p:cxnSp>
        <p:nvCxnSpPr>
          <p:cNvPr id="96" name="Straight Connector 9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222319"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18" name="Picture 1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200400" y="2714625"/>
            <a:ext cx="1885950" cy="685800"/>
          </a:xfrm>
          <a:prstGeom prst="rect">
            <a:avLst/>
          </a:prstGeom>
          <a:noFill/>
        </p:spPr>
      </p:pic>
      <p:sp>
        <p:nvSpPr>
          <p:cNvPr id="222320" name="Rectangle 1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2322"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323" name="Rectangle 11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2325"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326"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 name="Rectangle 104"/>
          <p:cNvSpPr/>
          <p:nvPr/>
        </p:nvSpPr>
        <p:spPr>
          <a:xfrm>
            <a:off x="1495425" y="3657600"/>
            <a:ext cx="1143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328"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27" name="Picture 11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429000" y="4800600"/>
            <a:ext cx="1533525" cy="676275"/>
          </a:xfrm>
          <a:prstGeom prst="rect">
            <a:avLst/>
          </a:prstGeom>
          <a:noFill/>
        </p:spPr>
      </p:pic>
      <p:sp>
        <p:nvSpPr>
          <p:cNvPr id="222329" name="Rectangle 121"/>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2331" name="Rectangle 1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30" name="Picture 12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372740" y="5787570"/>
            <a:ext cx="838200" cy="381000"/>
          </a:xfrm>
          <a:prstGeom prst="rect">
            <a:avLst/>
          </a:prstGeom>
          <a:noFill/>
        </p:spPr>
      </p:pic>
      <p:sp>
        <p:nvSpPr>
          <p:cNvPr id="222333" name="Rectangle 1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32" name="Picture 12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543940" y="5787570"/>
            <a:ext cx="838200" cy="381000"/>
          </a:xfrm>
          <a:prstGeom prst="rect">
            <a:avLst/>
          </a:prstGeom>
          <a:noFill/>
        </p:spPr>
      </p:pic>
      <p:sp>
        <p:nvSpPr>
          <p:cNvPr id="222335" name="Rectangle 1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34" name="Picture 12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125340" y="5787570"/>
            <a:ext cx="666750" cy="381000"/>
          </a:xfrm>
          <a:prstGeom prst="rect">
            <a:avLst/>
          </a:prstGeom>
          <a:noFill/>
        </p:spPr>
      </p:pic>
      <p:sp>
        <p:nvSpPr>
          <p:cNvPr id="222337" name="Rectangle 1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36" name="Picture 128"/>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6877940" y="5787570"/>
            <a:ext cx="666750" cy="381000"/>
          </a:xfrm>
          <a:prstGeom prst="rect">
            <a:avLst/>
          </a:prstGeom>
          <a:noFill/>
        </p:spPr>
      </p:pic>
      <p:sp>
        <p:nvSpPr>
          <p:cNvPr id="118" name="Rectangle 117"/>
          <p:cNvSpPr/>
          <p:nvPr/>
        </p:nvSpPr>
        <p:spPr>
          <a:xfrm>
            <a:off x="2991740" y="5752314"/>
            <a:ext cx="1406856"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803"/>
    </mc:Choice>
    <mc:Fallback xmlns="">
      <p:transition spd="slow" advTm="318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5"/>
                </p:tgtEl>
              </p:cMediaNode>
            </p:audio>
          </p:childTnLst>
        </p:cTn>
      </p:par>
    </p:tnLst>
    <p:bldLst>
      <p:bldP spid="81" grpId="0" animBg="1"/>
      <p:bldP spid="90" grpId="0" animBg="1"/>
      <p:bldP spid="105" grpId="0" animBg="1"/>
      <p:bldP spid="1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pPr>
              <a:buNone/>
            </a:pPr>
            <a:r>
              <a:rPr lang="en-US" sz="2400" b="1" dirty="0"/>
              <a:t>SOL A.2</a:t>
            </a:r>
          </a:p>
          <a:p>
            <a:pPr>
              <a:buNone/>
            </a:pPr>
            <a:r>
              <a:rPr lang="en-US" sz="2400" b="1" dirty="0"/>
              <a:t>The student will perform operations on polynomials, including</a:t>
            </a:r>
            <a:endParaRPr lang="en-US" sz="2400" b="1" dirty="0">
              <a:solidFill>
                <a:srgbClr val="002060"/>
              </a:solidFill>
            </a:endParaRPr>
          </a:p>
          <a:p>
            <a:pPr marL="514350" indent="-514350" eaLnBrk="1" hangingPunct="1">
              <a:buClrTx/>
              <a:buFont typeface="Calibri" pitchFamily="34" charset="0"/>
              <a:buAutoNum type="alphaLcParenR"/>
            </a:pPr>
            <a:r>
              <a:rPr lang="en-US" sz="2400" b="1" dirty="0">
                <a:solidFill>
                  <a:srgbClr val="77933C"/>
                </a:solidFill>
              </a:rPr>
              <a:t>applying the laws of exponents to perform operations on expressions;</a:t>
            </a:r>
          </a:p>
          <a:p>
            <a:pPr marL="514350" indent="-514350" eaLnBrk="1" hangingPunct="1">
              <a:buClrTx/>
              <a:buFont typeface="Calibri" pitchFamily="34" charset="0"/>
              <a:buAutoNum type="alphaLcParenR"/>
            </a:pPr>
            <a:r>
              <a:rPr lang="en-US" sz="2400" b="1" dirty="0"/>
              <a:t>adding, subtracting, multiplying, and </a:t>
            </a:r>
            <a:r>
              <a:rPr lang="en-US" sz="2400" b="1" dirty="0">
                <a:solidFill>
                  <a:srgbClr val="77933C"/>
                </a:solidFill>
              </a:rPr>
              <a:t>dividing polynomials; </a:t>
            </a:r>
            <a:r>
              <a:rPr lang="en-US" sz="2400" b="1" dirty="0"/>
              <a:t>and</a:t>
            </a:r>
          </a:p>
          <a:p>
            <a:pPr marL="514350" indent="-514350" eaLnBrk="1" hangingPunct="1">
              <a:buClrTx/>
              <a:buFont typeface="Calibri" pitchFamily="34" charset="0"/>
              <a:buAutoNum type="alphaLcParenR"/>
            </a:pPr>
            <a:r>
              <a:rPr lang="en-US" sz="2400" b="1" dirty="0">
                <a:solidFill>
                  <a:srgbClr val="77933C"/>
                </a:solidFill>
              </a:rPr>
              <a:t>factoring completely first- and second-degree binomials and trinomials in one or two variables. </a:t>
            </a:r>
            <a:r>
              <a:rPr lang="en-US" sz="2400" b="1" dirty="0"/>
              <a:t>Graphing calculators will be used as a tool for factoring and for confirming algebraic factorizations.</a:t>
            </a:r>
            <a:br>
              <a:rPr lang="en-US" sz="2400" b="1" dirty="0">
                <a:solidFill>
                  <a:srgbClr val="77933C"/>
                </a:solidFill>
              </a:rPr>
            </a:br>
            <a:endParaRPr lang="en-US" sz="2400"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Performing Operations on Polynomials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a:latin typeface="+mn-lt"/>
              </a:rPr>
              <a:t>2</a:t>
            </a: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280"/>
    </mc:Choice>
    <mc:Fallback xmlns="">
      <p:transition spd="slow" advTm="30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229600" cy="4525963"/>
          </a:xfrm>
        </p:spPr>
        <p:txBody>
          <a:bodyPr/>
          <a:lstStyle/>
          <a:p>
            <a:pPr>
              <a:buNone/>
            </a:pPr>
            <a:r>
              <a:rPr lang="en-US" sz="2400" b="1" dirty="0"/>
              <a:t>SOL A.6</a:t>
            </a:r>
          </a:p>
          <a:p>
            <a:pPr>
              <a:buNone/>
            </a:pPr>
            <a:r>
              <a:rPr lang="en-US" sz="2400" b="1" dirty="0"/>
              <a:t>The student will graph linear equations and linear inequalities</a:t>
            </a:r>
          </a:p>
          <a:p>
            <a:pPr>
              <a:buNone/>
            </a:pPr>
            <a:r>
              <a:rPr lang="en-US" sz="2400" b="1" dirty="0"/>
              <a:t> in two variables, including</a:t>
            </a:r>
          </a:p>
          <a:p>
            <a:pPr marL="457200" indent="-457200" eaLnBrk="1" hangingPunct="1">
              <a:buClrTx/>
              <a:buFont typeface="Calibri" pitchFamily="34" charset="0"/>
              <a:buAutoNum type="alphaLcParenR"/>
            </a:pPr>
            <a:r>
              <a:rPr lang="en-US" sz="2400" b="1" dirty="0">
                <a:solidFill>
                  <a:srgbClr val="77933C"/>
                </a:solidFill>
              </a:rPr>
              <a:t>determining the slope of a line when given </a:t>
            </a:r>
            <a:r>
              <a:rPr lang="en-US" sz="2400" b="1" dirty="0"/>
              <a:t>an equation of the line, the graph of the line, or </a:t>
            </a:r>
            <a:r>
              <a:rPr lang="en-US" sz="2400" b="1" dirty="0">
                <a:solidFill>
                  <a:srgbClr val="77933C"/>
                </a:solidFill>
              </a:rPr>
              <a:t>two points on the line. </a:t>
            </a:r>
            <a:r>
              <a:rPr lang="en-US" sz="2400" b="1" dirty="0"/>
              <a:t>Slope will be described as rate of change and will be positive, negative, zero, or undefined; and</a:t>
            </a:r>
          </a:p>
          <a:p>
            <a:pPr marL="457200" indent="-457200" eaLnBrk="1" hangingPunct="1">
              <a:buClrTx/>
              <a:buFont typeface="Calibri" pitchFamily="34" charset="0"/>
              <a:buAutoNum type="alphaLcParenR"/>
            </a:pPr>
            <a:r>
              <a:rPr lang="en-US" sz="2400" b="1" dirty="0"/>
              <a:t>writing the equation of a line when given the graph of the line, two points on the line, or the slope and a point on the line. </a:t>
            </a: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381000"/>
            <a:ext cx="8839200" cy="762000"/>
          </a:xfrm>
        </p:spPr>
        <p:txBody>
          <a:bodyPr/>
          <a:lstStyle/>
          <a:p>
            <a:r>
              <a:rPr lang="en-US" sz="3200" b="1" dirty="0"/>
              <a:t>Determining Slope of a Line</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a:latin typeface="+mn-lt"/>
              </a:rPr>
              <a:t>20</a:t>
            </a:r>
          </a:p>
        </p:txBody>
      </p:sp>
      <p:cxnSp>
        <p:nvCxnSpPr>
          <p:cNvPr id="14" name="Straight Connector 1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158"/>
    </mc:Choice>
    <mc:Fallback xmlns="">
      <p:transition spd="slow" advTm="19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3" name="Content Placeholder 12"/>
          <p:cNvSpPr>
            <a:spLocks noGrp="1"/>
          </p:cNvSpPr>
          <p:nvPr>
            <p:ph idx="1"/>
          </p:nvPr>
        </p:nvSpPr>
        <p:spPr>
          <a:xfrm>
            <a:off x="533400" y="1600200"/>
            <a:ext cx="8229600" cy="4525963"/>
          </a:xfrm>
        </p:spPr>
        <p:txBody>
          <a:bodyPr/>
          <a:lstStyle/>
          <a:p>
            <a:pPr marL="0" eaLnBrk="1" hangingPunct="1">
              <a:buFont typeface="Wingdings 2" pitchFamily="18" charset="2"/>
              <a:buNone/>
            </a:pPr>
            <a:r>
              <a:rPr lang="en-US" sz="2400" b="1" dirty="0">
                <a:solidFill>
                  <a:srgbClr val="4F6228"/>
                </a:solidFill>
              </a:rPr>
              <a:t>Students need additional practice finding slope.</a:t>
            </a:r>
          </a:p>
          <a:p>
            <a:pPr marL="0" eaLnBrk="1" hangingPunct="1">
              <a:buFont typeface="Wingdings 2" pitchFamily="18" charset="2"/>
              <a:buNone/>
            </a:pPr>
            <a:endParaRPr lang="en-US" sz="2400" b="1" dirty="0">
              <a:solidFill>
                <a:srgbClr val="6600FF"/>
              </a:solidFill>
            </a:endParaRPr>
          </a:p>
          <a:p>
            <a:pPr marL="114300" indent="-457200" eaLnBrk="1" hangingPunct="1">
              <a:buFont typeface="+mj-lt"/>
              <a:buAutoNum type="arabicPeriod"/>
            </a:pPr>
            <a:r>
              <a:rPr lang="en-US" sz="2200" b="1" dirty="0"/>
              <a:t>Find the slope of the line passing through the points </a:t>
            </a:r>
            <a:r>
              <a:rPr lang="en-US" sz="2200" b="1" dirty="0">
                <a:latin typeface="Cambria Math" pitchFamily="18" charset="0"/>
                <a:ea typeface="Cambria Math" pitchFamily="18" charset="0"/>
              </a:rPr>
              <a:t>(8,1)  </a:t>
            </a:r>
            <a:r>
              <a:rPr lang="en-US" sz="2200" b="1" dirty="0"/>
              <a:t>and </a:t>
            </a:r>
          </a:p>
          <a:p>
            <a:pPr marL="114300" indent="-457200" eaLnBrk="1" hangingPunct="1">
              <a:buNone/>
            </a:pPr>
            <a:r>
              <a:rPr lang="en-US" sz="2200" b="1" dirty="0">
                <a:latin typeface="Cambria Math" pitchFamily="18" charset="0"/>
                <a:ea typeface="Cambria Math" pitchFamily="18" charset="0"/>
              </a:rPr>
              <a:t>        (6,9).</a:t>
            </a:r>
          </a:p>
          <a:p>
            <a:pPr marL="114300" indent="-457200" eaLnBrk="1" hangingPunct="1">
              <a:buFont typeface="+mj-lt"/>
              <a:buAutoNum type="arabicPeriod"/>
            </a:pPr>
            <a:endParaRPr lang="en-US" sz="2400" b="1" dirty="0"/>
          </a:p>
          <a:p>
            <a:pPr marL="114300" indent="-457200" eaLnBrk="1" hangingPunct="1">
              <a:buFont typeface="+mj-lt"/>
              <a:buAutoNum type="arabicPeriod"/>
            </a:pPr>
            <a:endParaRPr lang="en-US" sz="2200" b="1" dirty="0"/>
          </a:p>
          <a:p>
            <a:pPr marL="114300" indent="-457200" eaLnBrk="1" hangingPunct="1">
              <a:buFont typeface="+mj-lt"/>
              <a:buAutoNum type="arabicPeriod" startAt="2"/>
            </a:pPr>
            <a:r>
              <a:rPr lang="en-US" sz="2200" b="1" dirty="0">
                <a:cs typeface="Times New Roman" pitchFamily="18" charset="0"/>
              </a:rPr>
              <a:t>Line</a:t>
            </a:r>
            <a:r>
              <a:rPr lang="en-US" sz="2200" b="1" i="1" dirty="0">
                <a:latin typeface="Times New Roman" pitchFamily="18" charset="0"/>
                <a:cs typeface="Times New Roman" pitchFamily="18" charset="0"/>
              </a:rPr>
              <a:t> p</a:t>
            </a:r>
            <a:r>
              <a:rPr lang="en-US" sz="2200" b="1" dirty="0"/>
              <a:t> line has an </a:t>
            </a:r>
            <a:r>
              <a:rPr lang="en-US" sz="2200" b="1" i="1" dirty="0">
                <a:latin typeface="Times New Roman" pitchFamily="18" charset="0"/>
                <a:cs typeface="Times New Roman" pitchFamily="18" charset="0"/>
              </a:rPr>
              <a:t>x</a:t>
            </a:r>
            <a:r>
              <a:rPr lang="en-US" sz="2200" b="1" dirty="0"/>
              <a:t>-intercept of </a:t>
            </a:r>
            <a:r>
              <a:rPr lang="en-US" sz="2200" b="1" dirty="0">
                <a:latin typeface="Cambria Math" pitchFamily="18" charset="0"/>
                <a:ea typeface="Cambria Math" pitchFamily="18" charset="0"/>
                <a:cs typeface="Times New Roman" pitchFamily="18" charset="0"/>
              </a:rPr>
              <a:t>5</a:t>
            </a:r>
            <a:r>
              <a:rPr lang="en-US" sz="2200" b="1" dirty="0"/>
              <a:t> and a </a:t>
            </a:r>
            <a:r>
              <a:rPr lang="en-US" sz="2200" b="1" i="1" dirty="0">
                <a:latin typeface="Times New Roman" pitchFamily="18" charset="0"/>
                <a:cs typeface="Times New Roman" pitchFamily="18" charset="0"/>
              </a:rPr>
              <a:t>y</a:t>
            </a:r>
            <a:r>
              <a:rPr lang="en-US" sz="2200" b="1" dirty="0"/>
              <a:t>-intercept of </a:t>
            </a:r>
            <a:r>
              <a:rPr lang="en-US" sz="2200" b="1" dirty="0">
                <a:latin typeface="Cambria Math" pitchFamily="18" charset="0"/>
                <a:ea typeface="Cambria Math" pitchFamily="18" charset="0"/>
                <a:cs typeface="Times New Roman" pitchFamily="18" charset="0"/>
              </a:rPr>
              <a:t>3</a:t>
            </a:r>
            <a:r>
              <a:rPr lang="en-US" sz="2200" b="1" dirty="0"/>
              <a:t>.  Find the</a:t>
            </a:r>
          </a:p>
          <a:p>
            <a:pPr marL="114300" indent="-457200" eaLnBrk="1" hangingPunct="1">
              <a:buNone/>
            </a:pPr>
            <a:r>
              <a:rPr lang="en-US" sz="2200" b="1" dirty="0"/>
              <a:t>        slope of line </a:t>
            </a:r>
            <a:r>
              <a:rPr lang="en-US" sz="2200" b="1" i="1" dirty="0">
                <a:latin typeface="Times New Roman" pitchFamily="18" charset="0"/>
                <a:cs typeface="Times New Roman" pitchFamily="18" charset="0"/>
              </a:rPr>
              <a:t>p.  </a:t>
            </a:r>
            <a:endParaRPr lang="en-US" sz="2200" b="1" dirty="0"/>
          </a:p>
          <a:p>
            <a:pPr marL="114300" indent="-457200" eaLnBrk="1" hangingPunct="1">
              <a:buNone/>
            </a:pPr>
            <a:r>
              <a:rPr lang="en-US" sz="2200" b="1" dirty="0"/>
              <a:t>       </a:t>
            </a:r>
          </a:p>
          <a:p>
            <a:pPr marL="114300" indent="-457200" eaLnBrk="1" hangingPunct="1">
              <a:buNone/>
            </a:pPr>
            <a:r>
              <a:rPr lang="en-US" sz="2200" b="1" dirty="0"/>
              <a:t>        Extension:  What is an equation for line </a:t>
            </a:r>
            <a:r>
              <a:rPr lang="en-US" sz="2200" b="1" i="1" dirty="0">
                <a:latin typeface="Times New Roman" pitchFamily="18" charset="0"/>
                <a:cs typeface="Times New Roman" pitchFamily="18" charset="0"/>
              </a:rPr>
              <a:t>p</a:t>
            </a:r>
            <a:r>
              <a:rPr lang="en-US" sz="2200" b="1" dirty="0"/>
              <a:t>? </a:t>
            </a:r>
            <a:endParaRPr lang="en-US" sz="2400" b="1" dirty="0">
              <a:solidFill>
                <a:srgbClr val="6600FF"/>
              </a:solidFill>
            </a:endParaRPr>
          </a:p>
          <a:p>
            <a:pPr eaLnBrk="1" hangingPunct="1">
              <a:buFont typeface="Wingdings 2" pitchFamily="18" charset="2"/>
              <a:buNone/>
            </a:pPr>
            <a:endParaRPr lang="en-US" sz="2400" b="1" dirty="0">
              <a:latin typeface="Arial" pitchFamily="34" charset="0"/>
              <a:cs typeface="Arial" pitchFamily="34" charset="0"/>
            </a:endParaRPr>
          </a:p>
          <a:p>
            <a:pPr eaLnBrk="1" hangingPunct="1">
              <a:buFont typeface="Wingdings 2" pitchFamily="18" charset="2"/>
              <a:buNone/>
            </a:pPr>
            <a:endParaRPr lang="en-US" sz="2400" b="1" dirty="0"/>
          </a:p>
          <a:p>
            <a:pPr eaLnBrk="1" fontAlgn="auto" hangingPunct="1">
              <a:spcAft>
                <a:spcPts val="0"/>
              </a:spcAft>
              <a:buClr>
                <a:schemeClr val="accent3"/>
              </a:buClr>
              <a:buNone/>
              <a:defRPr/>
            </a:pPr>
            <a:endParaRPr lang="en-US" sz="2400" b="1" dirty="0">
              <a:solidFill>
                <a:srgbClr val="6600FF"/>
              </a:solidFill>
              <a:latin typeface="+mj-lt"/>
            </a:endParaRPr>
          </a:p>
          <a:p>
            <a:pPr eaLnBrk="1" fontAlgn="auto" hangingPunct="1">
              <a:spcAft>
                <a:spcPts val="0"/>
              </a:spcAft>
              <a:buClr>
                <a:schemeClr val="accent3"/>
              </a:buClr>
              <a:buNone/>
              <a:defRPr/>
            </a:pPr>
            <a:endParaRPr lang="en-US" sz="2400" b="1" dirty="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A.6a</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8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8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81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6"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81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2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22" name="Rectangle 2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1" name="TextBox 90"/>
          <p:cNvSpPr txBox="1"/>
          <p:nvPr/>
        </p:nvSpPr>
        <p:spPr>
          <a:xfrm>
            <a:off x="457200" y="6400800"/>
            <a:ext cx="609600" cy="246221"/>
          </a:xfrm>
          <a:prstGeom prst="rect">
            <a:avLst/>
          </a:prstGeom>
          <a:noFill/>
        </p:spPr>
        <p:txBody>
          <a:bodyPr wrap="square" rtlCol="0">
            <a:spAutoFit/>
          </a:bodyPr>
          <a:lstStyle/>
          <a:p>
            <a:r>
              <a:rPr lang="en-US" sz="1000" dirty="0">
                <a:latin typeface="+mn-lt"/>
              </a:rPr>
              <a:t>21</a:t>
            </a:r>
          </a:p>
        </p:txBody>
      </p:sp>
      <p:sp>
        <p:nvSpPr>
          <p:cNvPr id="23050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0501" name="Picture 10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038600" y="3276600"/>
            <a:ext cx="1000125" cy="381000"/>
          </a:xfrm>
          <a:prstGeom prst="rect">
            <a:avLst/>
          </a:prstGeom>
          <a:noFill/>
        </p:spPr>
      </p:pic>
      <p:sp>
        <p:nvSpPr>
          <p:cNvPr id="230505"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0504" name="Picture 10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049484" y="4648200"/>
            <a:ext cx="1000125" cy="676275"/>
          </a:xfrm>
          <a:prstGeom prst="rect">
            <a:avLst/>
          </a:prstGeom>
          <a:noFill/>
        </p:spPr>
      </p:pic>
      <p:sp>
        <p:nvSpPr>
          <p:cNvPr id="230506" name="Rectangle 106"/>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9" name="Straight Connector 98"/>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10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998032" y="5595258"/>
            <a:ext cx="1628572" cy="668571"/>
          </a:xfrm>
          <a:prstGeom prst="rect">
            <a:avLst/>
          </a:prstGeom>
          <a:noFill/>
        </p:spPr>
      </p:pic>
      <p:sp>
        <p:nvSpPr>
          <p:cNvPr id="230503" name="Rectangle 10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980544" y="5776686"/>
            <a:ext cx="1695450" cy="381000"/>
          </a:xfrm>
          <a:prstGeom prst="rect">
            <a:avLst/>
          </a:prstGeom>
          <a:noFill/>
        </p:spPr>
      </p:pic>
      <p:sp>
        <p:nvSpPr>
          <p:cNvPr id="12"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7" name="TextBox 96"/>
          <p:cNvSpPr txBox="1"/>
          <p:nvPr/>
        </p:nvSpPr>
        <p:spPr>
          <a:xfrm>
            <a:off x="1012374" y="5715000"/>
            <a:ext cx="3429000" cy="430887"/>
          </a:xfrm>
          <a:prstGeom prst="rect">
            <a:avLst/>
          </a:prstGeom>
          <a:noFill/>
        </p:spPr>
        <p:txBody>
          <a:bodyPr wrap="square" rtlCol="0">
            <a:spAutoFit/>
          </a:bodyPr>
          <a:lstStyle/>
          <a:p>
            <a:r>
              <a:rPr lang="en-US" sz="2200" b="1" dirty="0">
                <a:solidFill>
                  <a:srgbClr val="C00000"/>
                </a:solidFill>
                <a:latin typeface="+mn-lt"/>
              </a:rPr>
              <a:t>Two possible answers:</a:t>
            </a:r>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729"/>
    </mc:Choice>
    <mc:Fallback xmlns="">
      <p:transition spd="slow" advTm="27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5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05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5"/>
                </p:tgtEl>
              </p:cMediaNode>
            </p:audio>
          </p:childTnLst>
        </p:cTn>
      </p:par>
    </p:tnLst>
    <p:bldLst>
      <p:bldP spid="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066800"/>
            <a:ext cx="8229600" cy="4525963"/>
          </a:xfrm>
        </p:spPr>
        <p:txBody>
          <a:bodyPr/>
          <a:lstStyle/>
          <a:p>
            <a:pPr>
              <a:spcBef>
                <a:spcPts val="0"/>
              </a:spcBef>
              <a:buNone/>
            </a:pPr>
            <a:r>
              <a:rPr lang="en-US" sz="2200" b="1" dirty="0"/>
              <a:t>SOL A.7</a:t>
            </a:r>
          </a:p>
          <a:p>
            <a:pPr>
              <a:spcBef>
                <a:spcPts val="0"/>
              </a:spcBef>
              <a:buNone/>
            </a:pPr>
            <a:r>
              <a:rPr lang="en-US" sz="2200" b="1" dirty="0"/>
              <a:t>The student will investigate and analyze function (linear and</a:t>
            </a:r>
          </a:p>
          <a:p>
            <a:pPr>
              <a:spcBef>
                <a:spcPts val="0"/>
              </a:spcBef>
              <a:buNone/>
            </a:pPr>
            <a:r>
              <a:rPr lang="en-US" sz="2200" b="1" dirty="0"/>
              <a:t> quadratic) families and their characteristics both algebraically </a:t>
            </a:r>
          </a:p>
          <a:p>
            <a:pPr>
              <a:spcBef>
                <a:spcPts val="0"/>
              </a:spcBef>
              <a:buNone/>
            </a:pPr>
            <a:r>
              <a:rPr lang="en-US" sz="2200" b="1" dirty="0"/>
              <a:t>and graphically, including</a:t>
            </a:r>
          </a:p>
          <a:p>
            <a:pPr marL="457200" indent="-457200">
              <a:buFont typeface="+mj-lt"/>
              <a:buAutoNum type="alphaLcParenR"/>
              <a:defRPr/>
            </a:pPr>
            <a:r>
              <a:rPr lang="en-US" sz="2200" b="1" dirty="0"/>
              <a:t>determining whether a relation is a function;</a:t>
            </a:r>
          </a:p>
          <a:p>
            <a:pPr marL="457200" indent="-457200">
              <a:buFont typeface="+mj-lt"/>
              <a:buAutoNum type="alphaLcParenR"/>
              <a:defRPr/>
            </a:pPr>
            <a:r>
              <a:rPr lang="en-US" sz="2200" b="1" dirty="0"/>
              <a:t>domain and range;</a:t>
            </a:r>
          </a:p>
          <a:p>
            <a:pPr marL="457200" indent="-457200">
              <a:buFont typeface="+mj-lt"/>
              <a:buAutoNum type="alphaLcParenR"/>
              <a:defRPr/>
            </a:pPr>
            <a:r>
              <a:rPr lang="en-US" sz="2200" b="1" dirty="0">
                <a:solidFill>
                  <a:srgbClr val="77933C"/>
                </a:solidFill>
              </a:rPr>
              <a:t>zeros of a function;</a:t>
            </a:r>
          </a:p>
          <a:p>
            <a:pPr marL="457200" indent="-457200">
              <a:buFont typeface="+mj-lt"/>
              <a:buAutoNum type="alphaLcParenR"/>
              <a:defRPr/>
            </a:pPr>
            <a:r>
              <a:rPr lang="en-US" sz="2200" b="1" dirty="0">
                <a:cs typeface="Times New Roman" pitchFamily="18" charset="0"/>
              </a:rPr>
              <a:t>x</a:t>
            </a:r>
            <a:r>
              <a:rPr lang="en-US" sz="2200" b="1" dirty="0"/>
              <a:t>- and </a:t>
            </a:r>
            <a:r>
              <a:rPr lang="en-US" sz="2200" b="1" dirty="0">
                <a:cs typeface="Times New Roman" pitchFamily="18" charset="0"/>
              </a:rPr>
              <a:t>y</a:t>
            </a:r>
            <a:r>
              <a:rPr lang="en-US" sz="2200" b="1" dirty="0"/>
              <a:t>-intercepts;</a:t>
            </a:r>
          </a:p>
          <a:p>
            <a:pPr marL="457200" indent="-457200">
              <a:buFont typeface="+mj-lt"/>
              <a:buAutoNum type="alphaLcParenR"/>
              <a:defRPr/>
            </a:pPr>
            <a:r>
              <a:rPr lang="en-US" sz="2200" b="1" dirty="0">
                <a:solidFill>
                  <a:srgbClr val="77933C"/>
                </a:solidFill>
              </a:rPr>
              <a:t>finding the values of a function for elements in its domain; </a:t>
            </a:r>
            <a:r>
              <a:rPr lang="en-US" sz="2200" b="1" dirty="0"/>
              <a:t>and</a:t>
            </a:r>
          </a:p>
          <a:p>
            <a:pPr marL="457200" indent="-457200">
              <a:buFont typeface="+mj-lt"/>
              <a:buAutoNum type="alphaLcParenR"/>
              <a:defRPr/>
            </a:pPr>
            <a:r>
              <a:rPr lang="en-US" sz="2200" b="1" dirty="0"/>
              <a:t>making connections between and among multiple representations of functions including concrete, verbal, numeric, graphic, and algebraic.</a:t>
            </a:r>
          </a:p>
          <a:p>
            <a:pPr eaLnBrk="1" fontAlgn="auto" hangingPunct="1">
              <a:spcAft>
                <a:spcPts val="0"/>
              </a:spcAft>
              <a:buClr>
                <a:schemeClr val="accent3"/>
              </a:buClr>
              <a:buNone/>
              <a:defRPr/>
            </a:pPr>
            <a:endParaRPr lang="en-US" sz="22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381000"/>
            <a:ext cx="8839200" cy="762000"/>
          </a:xfrm>
        </p:spPr>
        <p:txBody>
          <a:bodyPr/>
          <a:lstStyle/>
          <a:p>
            <a:r>
              <a:rPr lang="en-US" sz="3200" b="1" dirty="0"/>
              <a:t>Investigating and Analyzing Functions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a:latin typeface="+mn-lt"/>
              </a:rPr>
              <a:t>22</a:t>
            </a:r>
          </a:p>
        </p:txBody>
      </p:sp>
      <p:cxnSp>
        <p:nvCxnSpPr>
          <p:cNvPr id="14" name="Straight Connector 13"/>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133"/>
    </mc:Choice>
    <mc:Fallback xmlns="">
      <p:transition spd="slow" advTm="23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229600" cy="4525963"/>
          </a:xfrm>
        </p:spPr>
        <p:txBody>
          <a:bodyPr/>
          <a:lstStyle/>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A.7c</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533400" y="2514600"/>
            <a:ext cx="7391400" cy="3416320"/>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5" name="TextBox 54"/>
          <p:cNvSpPr txBox="1"/>
          <p:nvPr/>
        </p:nvSpPr>
        <p:spPr>
          <a:xfrm>
            <a:off x="457200" y="1371601"/>
            <a:ext cx="8153400" cy="5170646"/>
          </a:xfrm>
          <a:prstGeom prst="rect">
            <a:avLst/>
          </a:prstGeom>
          <a:noFill/>
        </p:spPr>
        <p:txBody>
          <a:bodyPr wrap="square" rtlCol="0">
            <a:spAutoFit/>
          </a:bodyPr>
          <a:lstStyle/>
          <a:p>
            <a:r>
              <a:rPr lang="en-US" sz="2400" b="1" dirty="0">
                <a:solidFill>
                  <a:srgbClr val="4F6228"/>
                </a:solidFill>
                <a:latin typeface="+mn-lt"/>
              </a:rPr>
              <a:t>Students need additional practice identifying the zeros of a function.</a:t>
            </a:r>
            <a:br>
              <a:rPr lang="en-US" sz="2400" b="1" dirty="0">
                <a:solidFill>
                  <a:srgbClr val="4F6228"/>
                </a:solidFill>
                <a:latin typeface="+mn-lt"/>
              </a:rPr>
            </a:br>
            <a:endParaRPr lang="en-US" sz="2400" b="1" dirty="0">
              <a:solidFill>
                <a:srgbClr val="4F6228"/>
              </a:solidFill>
              <a:latin typeface="+mn-lt"/>
            </a:endParaRPr>
          </a:p>
          <a:p>
            <a:r>
              <a:rPr lang="en-US" sz="2200" b="1" dirty="0">
                <a:latin typeface="+mn-lt"/>
              </a:rPr>
              <a:t>1.  Which function appears to have two distinct zeros?</a:t>
            </a:r>
          </a:p>
          <a:p>
            <a:r>
              <a:rPr lang="en-US" sz="2200" b="1" dirty="0">
                <a:latin typeface="+mn-lt"/>
              </a:rPr>
              <a:t>      a.</a:t>
            </a:r>
          </a:p>
          <a:p>
            <a:endParaRPr lang="en-US" sz="2200" b="1" dirty="0">
              <a:latin typeface="+mn-lt"/>
            </a:endParaRPr>
          </a:p>
          <a:p>
            <a:r>
              <a:rPr lang="en-US" sz="2200" b="1" dirty="0">
                <a:latin typeface="+mn-lt"/>
              </a:rPr>
              <a:t>      b.</a:t>
            </a:r>
          </a:p>
          <a:p>
            <a:endParaRPr lang="en-US" sz="2200" b="1" dirty="0">
              <a:latin typeface="+mn-lt"/>
            </a:endParaRPr>
          </a:p>
          <a:p>
            <a:r>
              <a:rPr lang="en-US" sz="2200" b="1" dirty="0">
                <a:latin typeface="+mn-lt"/>
              </a:rPr>
              <a:t>      c.</a:t>
            </a:r>
          </a:p>
          <a:p>
            <a:endParaRPr lang="en-US" sz="2200" b="1" dirty="0">
              <a:latin typeface="+mn-lt"/>
            </a:endParaRPr>
          </a:p>
          <a:p>
            <a:r>
              <a:rPr lang="en-US" sz="2200" b="1" dirty="0">
                <a:latin typeface="+mn-lt"/>
              </a:rPr>
              <a:t>      d.</a:t>
            </a:r>
          </a:p>
          <a:p>
            <a:endParaRPr lang="en-US" sz="2200" b="1" dirty="0">
              <a:latin typeface="+mn-lt"/>
            </a:endParaRPr>
          </a:p>
          <a:p>
            <a:r>
              <a:rPr lang="en-US" sz="2200" b="1" dirty="0">
                <a:latin typeface="+mn-lt"/>
              </a:rPr>
              <a:t>2.  What are all the zeros of the function  </a:t>
            </a:r>
            <a:r>
              <a:rPr lang="en-US" sz="2000" b="1" dirty="0">
                <a:latin typeface="+mn-lt"/>
              </a:rPr>
              <a:t>                                               ?  </a:t>
            </a:r>
          </a:p>
          <a:p>
            <a:endParaRPr lang="en-US" sz="2000" b="1" dirty="0">
              <a:latin typeface="+mn-lt"/>
            </a:endParaRPr>
          </a:p>
          <a:p>
            <a:endParaRPr lang="en-US" b="1" dirty="0">
              <a:latin typeface="+mn-lt"/>
            </a:endParaRPr>
          </a:p>
        </p:txBody>
      </p:sp>
      <p:sp>
        <p:nvSpPr>
          <p:cNvPr id="1996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8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96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96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96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6"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969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9"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27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5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27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276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5"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276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8"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277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71"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8" name="Rectangle 87"/>
          <p:cNvSpPr/>
          <p:nvPr/>
        </p:nvSpPr>
        <p:spPr>
          <a:xfrm>
            <a:off x="762000" y="4114800"/>
            <a:ext cx="2590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57200" y="6400800"/>
            <a:ext cx="609600" cy="246221"/>
          </a:xfrm>
          <a:prstGeom prst="rect">
            <a:avLst/>
          </a:prstGeom>
          <a:noFill/>
        </p:spPr>
        <p:txBody>
          <a:bodyPr wrap="square" rtlCol="0">
            <a:spAutoFit/>
          </a:bodyPr>
          <a:lstStyle/>
          <a:p>
            <a:r>
              <a:rPr lang="en-US" sz="1000" dirty="0">
                <a:latin typeface="+mn-lt"/>
              </a:rPr>
              <a:t>23</a:t>
            </a:r>
          </a:p>
        </p:txBody>
      </p:sp>
      <p:cxnSp>
        <p:nvCxnSpPr>
          <p:cNvPr id="67" name="Straight Connector 6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4300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0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00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0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1"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351136" y="2830069"/>
            <a:ext cx="2371725" cy="390525"/>
          </a:xfrm>
          <a:prstGeom prst="rect">
            <a:avLst/>
          </a:prstGeom>
          <a:noFill/>
        </p:spPr>
      </p:pic>
      <p:sp>
        <p:nvSpPr>
          <p:cNvPr id="430093" name="Rectangle 1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00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4"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359096" y="4658869"/>
            <a:ext cx="1743075" cy="676275"/>
          </a:xfrm>
          <a:prstGeom prst="rect">
            <a:avLst/>
          </a:prstGeom>
          <a:noFill/>
        </p:spPr>
      </p:pic>
      <p:sp>
        <p:nvSpPr>
          <p:cNvPr id="430096" name="Rectangle 16"/>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009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7" name="Picture 17"/>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351136" y="3515869"/>
            <a:ext cx="2009775" cy="381000"/>
          </a:xfrm>
          <a:prstGeom prst="rect">
            <a:avLst/>
          </a:prstGeom>
          <a:noFill/>
        </p:spPr>
      </p:pic>
      <p:sp>
        <p:nvSpPr>
          <p:cNvPr id="430099"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010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00" name="Picture 20"/>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351136" y="4125469"/>
            <a:ext cx="1704975" cy="390525"/>
          </a:xfrm>
          <a:prstGeom prst="rect">
            <a:avLst/>
          </a:prstGeom>
          <a:noFill/>
        </p:spPr>
      </p:pic>
      <p:sp>
        <p:nvSpPr>
          <p:cNvPr id="430102" name="Rectangle 22"/>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010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03" name="Picture 23"/>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236192" y="5509152"/>
            <a:ext cx="2705100" cy="390525"/>
          </a:xfrm>
          <a:prstGeom prst="rect">
            <a:avLst/>
          </a:prstGeom>
          <a:noFill/>
        </p:spPr>
      </p:pic>
      <p:sp>
        <p:nvSpPr>
          <p:cNvPr id="430106"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07" name="Rectangle 27"/>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010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08" name="Picture 28"/>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4419600" y="5917448"/>
            <a:ext cx="1019175" cy="685800"/>
          </a:xfrm>
          <a:prstGeom prst="rect">
            <a:avLst/>
          </a:prstGeom>
          <a:noFill/>
        </p:spPr>
      </p:pic>
      <p:sp>
        <p:nvSpPr>
          <p:cNvPr id="430110" name="Rectangle 30"/>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721"/>
    </mc:Choice>
    <mc:Fallback xmlns="">
      <p:transition spd="slow" advTm="267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6" cstate="print"/>
          <a:srcRect/>
          <a:stretch>
            <a:fillRect/>
          </a:stretch>
        </p:blipFill>
        <p:spPr bwMode="auto">
          <a:xfrm>
            <a:off x="3352800" y="2971800"/>
            <a:ext cx="1752600" cy="838200"/>
          </a:xfrm>
          <a:prstGeom prst="rect">
            <a:avLst/>
          </a:prstGeom>
          <a:noFill/>
          <a:ln w="9525">
            <a:noFill/>
            <a:miter lim="800000"/>
            <a:headEnd/>
            <a:tailEnd/>
          </a:ln>
        </p:spPr>
      </p:pic>
      <p:sp>
        <p:nvSpPr>
          <p:cNvPr id="13" name="Content Placeholder 12"/>
          <p:cNvSpPr>
            <a:spLocks noGrp="1"/>
          </p:cNvSpPr>
          <p:nvPr>
            <p:ph idx="1"/>
          </p:nvPr>
        </p:nvSpPr>
        <p:spPr>
          <a:xfrm>
            <a:off x="381000" y="1371600"/>
            <a:ext cx="8534400" cy="4525963"/>
          </a:xfrm>
        </p:spPr>
        <p:txBody>
          <a:bodyPr/>
          <a:lstStyle/>
          <a:p>
            <a:pPr marL="0">
              <a:spcBef>
                <a:spcPts val="0"/>
              </a:spcBef>
              <a:buNone/>
            </a:pPr>
            <a:r>
              <a:rPr lang="en-US" sz="2400" b="1" dirty="0">
                <a:solidFill>
                  <a:srgbClr val="4F6228"/>
                </a:solidFill>
              </a:rPr>
              <a:t>Students need additional practice identifying the values of a function for given domain values.</a:t>
            </a:r>
          </a:p>
          <a:p>
            <a:pPr>
              <a:buNone/>
            </a:pPr>
            <a:endParaRPr lang="en-US" sz="2400" b="1" dirty="0">
              <a:solidFill>
                <a:srgbClr val="4F6228"/>
              </a:solidFill>
            </a:endParaRPr>
          </a:p>
          <a:p>
            <a:pPr>
              <a:buNone/>
            </a:pPr>
            <a:r>
              <a:rPr lang="en-US" sz="2400" b="1" dirty="0">
                <a:latin typeface="+mj-lt"/>
              </a:rPr>
              <a:t>Find the values of                             for the domain values of             .</a:t>
            </a:r>
          </a:p>
        </p:txBody>
      </p:sp>
      <p:sp>
        <p:nvSpPr>
          <p:cNvPr id="7" name="Title 6"/>
          <p:cNvSpPr>
            <a:spLocks noGrp="1"/>
          </p:cNvSpPr>
          <p:nvPr>
            <p:ph type="title"/>
          </p:nvPr>
        </p:nvSpPr>
        <p:spPr>
          <a:xfrm>
            <a:off x="304800" y="457200"/>
            <a:ext cx="8839200" cy="838200"/>
          </a:xfrm>
        </p:spPr>
        <p:txBody>
          <a:bodyPr/>
          <a:lstStyle/>
          <a:p>
            <a:r>
              <a:rPr lang="en-US" sz="3200" b="1" dirty="0"/>
              <a:t>Suggested Practice for SOL A.7e</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sp>
        <p:nvSpPr>
          <p:cNvPr id="11" name="Rectangle 10"/>
          <p:cNvSpPr/>
          <p:nvPr/>
        </p:nvSpPr>
        <p:spPr>
          <a:xfrm>
            <a:off x="533400" y="2514600"/>
            <a:ext cx="7391400" cy="6186309"/>
          </a:xfrm>
          <a:prstGeom prst="rect">
            <a:avLst/>
          </a:prstGeom>
        </p:spPr>
        <p:txBody>
          <a:bodyPr wrap="square">
            <a:spAutoFit/>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2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0" name="Picture 2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9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47"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9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0" name="Rectangle 1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94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3" name="Rectangle 13"/>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94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6" name="Rectangle 16"/>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25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2519"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45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6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456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0"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45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3"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457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6"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457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9" name="Rectangle 19"/>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458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2"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4584"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5" name="Rectangle 25"/>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458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0" name="Rectangle 3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4592"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86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86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 name="TextBox 79"/>
          <p:cNvSpPr txBox="1"/>
          <p:nvPr/>
        </p:nvSpPr>
        <p:spPr>
          <a:xfrm>
            <a:off x="457200" y="6400800"/>
            <a:ext cx="609600" cy="246221"/>
          </a:xfrm>
          <a:prstGeom prst="rect">
            <a:avLst/>
          </a:prstGeom>
          <a:noFill/>
        </p:spPr>
        <p:txBody>
          <a:bodyPr wrap="square" rtlCol="0">
            <a:spAutoFit/>
          </a:bodyPr>
          <a:lstStyle/>
          <a:p>
            <a:r>
              <a:rPr lang="en-US" sz="1000" dirty="0">
                <a:latin typeface="+mn-lt"/>
              </a:rPr>
              <a:t>24</a:t>
            </a:r>
          </a:p>
        </p:txBody>
      </p:sp>
      <p:sp>
        <p:nvSpPr>
          <p:cNvPr id="4413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1349" name="Picture 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791450" y="2667000"/>
            <a:ext cx="866775" cy="381000"/>
          </a:xfrm>
          <a:prstGeom prst="rect">
            <a:avLst/>
          </a:prstGeom>
          <a:noFill/>
        </p:spPr>
      </p:pic>
      <p:sp>
        <p:nvSpPr>
          <p:cNvPr id="441351"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135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54" name="Rectangle 1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13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57"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135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60"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441361" name="Picture 17"/>
          <p:cNvPicPr>
            <a:picLocks noChangeAspect="1" noChangeArrowheads="1"/>
          </p:cNvPicPr>
          <p:nvPr/>
        </p:nvPicPr>
        <p:blipFill>
          <a:blip r:embed="rId13" cstate="print"/>
          <a:srcRect/>
          <a:stretch>
            <a:fillRect/>
          </a:stretch>
        </p:blipFill>
        <p:spPr bwMode="auto">
          <a:xfrm>
            <a:off x="838200" y="3962400"/>
            <a:ext cx="3238500" cy="2219325"/>
          </a:xfrm>
          <a:prstGeom prst="rect">
            <a:avLst/>
          </a:prstGeom>
          <a:noFill/>
          <a:ln w="9525">
            <a:noFill/>
            <a:miter lim="800000"/>
            <a:headEnd/>
            <a:tailEnd/>
          </a:ln>
        </p:spPr>
      </p:pic>
      <p:pic>
        <p:nvPicPr>
          <p:cNvPr id="441362" name="Picture 18"/>
          <p:cNvPicPr>
            <a:picLocks noChangeAspect="1" noChangeArrowheads="1"/>
          </p:cNvPicPr>
          <p:nvPr/>
        </p:nvPicPr>
        <p:blipFill>
          <a:blip r:embed="rId14" cstate="print"/>
          <a:srcRect/>
          <a:stretch>
            <a:fillRect/>
          </a:stretch>
        </p:blipFill>
        <p:spPr bwMode="auto">
          <a:xfrm>
            <a:off x="4495800" y="3886200"/>
            <a:ext cx="2581275" cy="2162175"/>
          </a:xfrm>
          <a:prstGeom prst="rect">
            <a:avLst/>
          </a:prstGeom>
          <a:noFill/>
          <a:ln w="9525">
            <a:noFill/>
            <a:miter lim="800000"/>
            <a:headEnd/>
            <a:tailEnd/>
          </a:ln>
        </p:spPr>
      </p:pic>
      <p:sp>
        <p:nvSpPr>
          <p:cNvPr id="4413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65" name="Rectangle 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136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68" name="Rectangle 24"/>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1370"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71" name="Rectangle 27"/>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137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74" name="Rectangle 3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137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17" name="Straight Connector 11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441352" name="Picture 8"/>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752725" y="2667000"/>
            <a:ext cx="1876425" cy="390525"/>
          </a:xfrm>
          <a:prstGeom prst="rect">
            <a:avLst/>
          </a:prstGeom>
          <a:noFill/>
        </p:spPr>
      </p:pic>
      <p:pic>
        <p:nvPicPr>
          <p:cNvPr id="441372" name="Picture 28"/>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727826" y="3233384"/>
            <a:ext cx="333375" cy="381000"/>
          </a:xfrm>
          <a:prstGeom prst="rect">
            <a:avLst/>
          </a:prstGeom>
          <a:noFill/>
        </p:spPr>
      </p:pic>
      <p:pic>
        <p:nvPicPr>
          <p:cNvPr id="441375" name="Picture 31"/>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339126" y="3233384"/>
            <a:ext cx="504825" cy="381000"/>
          </a:xfrm>
          <a:prstGeom prst="rect">
            <a:avLst/>
          </a:prstGeom>
          <a:noFill/>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9993"/>
    </mc:Choice>
    <mc:Fallback xmlns="">
      <p:transition spd="slow" advTm="799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13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13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13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1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295400"/>
            <a:ext cx="8229600" cy="4525963"/>
          </a:xfrm>
        </p:spPr>
        <p:txBody>
          <a:bodyPr/>
          <a:lstStyle/>
          <a:p>
            <a:pPr>
              <a:spcBef>
                <a:spcPts val="0"/>
              </a:spcBef>
              <a:buNone/>
            </a:pPr>
            <a:r>
              <a:rPr lang="en-US" sz="2400" b="1" dirty="0"/>
              <a:t>SOL A.8 </a:t>
            </a:r>
          </a:p>
          <a:p>
            <a:pPr marL="0">
              <a:spcBef>
                <a:spcPts val="0"/>
              </a:spcBef>
              <a:buNone/>
            </a:pPr>
            <a:r>
              <a:rPr lang="en-US" sz="2400" b="1" dirty="0"/>
              <a:t>The student, given a situation in a real-world context, will analyze a relation to determine whether a direct or inverse variation exists, and </a:t>
            </a:r>
            <a:r>
              <a:rPr lang="en-US" sz="2400" b="1" dirty="0">
                <a:solidFill>
                  <a:srgbClr val="77933C"/>
                </a:solidFill>
              </a:rPr>
              <a:t>represent a direct variation algebraically and graphically and an inverse variation algebraically.</a:t>
            </a: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381000"/>
            <a:ext cx="8839200" cy="762000"/>
          </a:xfrm>
        </p:spPr>
        <p:txBody>
          <a:bodyPr/>
          <a:lstStyle/>
          <a:p>
            <a:r>
              <a:rPr lang="en-US" sz="3200" b="1" dirty="0"/>
              <a:t>Analyzing Direct and Inverse Variations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a:latin typeface="+mn-lt"/>
              </a:rPr>
              <a:t>25</a:t>
            </a:r>
          </a:p>
        </p:txBody>
      </p:sp>
      <p:cxnSp>
        <p:nvCxnSpPr>
          <p:cNvPr id="14" name="Straight Connector 1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165"/>
    </mc:Choice>
    <mc:Fallback xmlns="">
      <p:transition spd="slow" advTm="19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53860" y="6053962"/>
            <a:ext cx="1007389" cy="685800"/>
          </a:xfrm>
          <a:prstGeom prst="rect">
            <a:avLst/>
          </a:prstGeom>
          <a:noFill/>
        </p:spPr>
      </p:pic>
      <p:sp>
        <p:nvSpPr>
          <p:cNvPr id="13" name="Content Placeholder 12"/>
          <p:cNvSpPr>
            <a:spLocks noGrp="1"/>
          </p:cNvSpPr>
          <p:nvPr>
            <p:ph idx="1"/>
          </p:nvPr>
        </p:nvSpPr>
        <p:spPr>
          <a:xfrm>
            <a:off x="533400" y="1447800"/>
            <a:ext cx="8229600" cy="4678363"/>
          </a:xfrm>
        </p:spPr>
        <p:txBody>
          <a:bodyPr/>
          <a:lstStyle/>
          <a:p>
            <a:pPr marL="0" eaLnBrk="1" hangingPunct="1">
              <a:buFont typeface="Wingdings 2" pitchFamily="18" charset="2"/>
              <a:buNone/>
            </a:pPr>
            <a:r>
              <a:rPr lang="en-US" sz="2400" b="1" dirty="0">
                <a:solidFill>
                  <a:srgbClr val="4F6228"/>
                </a:solidFill>
              </a:rPr>
              <a:t>Students need additional practice identifying a direct variation equation that represents a real-world situation.</a:t>
            </a:r>
          </a:p>
          <a:p>
            <a:pPr marL="0" eaLnBrk="1" hangingPunct="1">
              <a:spcBef>
                <a:spcPts val="1200"/>
              </a:spcBef>
              <a:buFont typeface="Wingdings 2" pitchFamily="18" charset="2"/>
              <a:buNone/>
            </a:pPr>
            <a:r>
              <a:rPr lang="en-US" sz="2200" b="1" dirty="0"/>
              <a:t>The number of calories, </a:t>
            </a:r>
            <a:r>
              <a:rPr lang="en-US" sz="2200" b="1" i="1" dirty="0">
                <a:latin typeface="Times New Roman" pitchFamily="18" charset="0"/>
                <a:cs typeface="Times New Roman" pitchFamily="18" charset="0"/>
              </a:rPr>
              <a:t>c</a:t>
            </a:r>
            <a:r>
              <a:rPr lang="en-US" sz="2200" b="1" dirty="0"/>
              <a:t>, burned while walking is directly proportional to the distance, </a:t>
            </a:r>
            <a:r>
              <a:rPr lang="en-US" sz="2200" b="1" i="1" dirty="0">
                <a:latin typeface="Times New Roman" pitchFamily="18" charset="0"/>
                <a:cs typeface="Times New Roman" pitchFamily="18" charset="0"/>
              </a:rPr>
              <a:t>d</a:t>
            </a:r>
            <a:r>
              <a:rPr lang="en-US" sz="2200" b="1" dirty="0"/>
              <a:t>, a person walks.  Tom burned 180 calories walking a distance of 2 miles.  Which equation represents this relationship?</a:t>
            </a:r>
          </a:p>
          <a:p>
            <a:pPr marL="0" eaLnBrk="1" hangingPunct="1">
              <a:buFont typeface="Wingdings 2" pitchFamily="18" charset="2"/>
              <a:buNone/>
            </a:pPr>
            <a:r>
              <a:rPr lang="en-US" sz="2200" b="1" dirty="0"/>
              <a:t>a. </a:t>
            </a:r>
          </a:p>
          <a:p>
            <a:pPr marL="0" eaLnBrk="1" hangingPunct="1">
              <a:buFont typeface="Wingdings 2" pitchFamily="18" charset="2"/>
              <a:buNone/>
            </a:pPr>
            <a:r>
              <a:rPr lang="en-US" sz="2200" b="1" dirty="0"/>
              <a:t>b.</a:t>
            </a:r>
          </a:p>
          <a:p>
            <a:pPr marL="0" eaLnBrk="1" hangingPunct="1">
              <a:buFont typeface="Wingdings 2" pitchFamily="18" charset="2"/>
              <a:buNone/>
            </a:pPr>
            <a:r>
              <a:rPr lang="en-US" sz="2200" b="1" dirty="0"/>
              <a:t>c.</a:t>
            </a:r>
          </a:p>
          <a:p>
            <a:pPr marL="0" eaLnBrk="1" hangingPunct="1">
              <a:buFont typeface="Wingdings 2" pitchFamily="18" charset="2"/>
              <a:buNone/>
            </a:pPr>
            <a:r>
              <a:rPr lang="en-US" sz="2200" b="1" dirty="0"/>
              <a:t>d.</a:t>
            </a:r>
          </a:p>
          <a:p>
            <a:pPr marL="0" eaLnBrk="1" hangingPunct="1">
              <a:buFont typeface="Wingdings 2" pitchFamily="18" charset="2"/>
              <a:buNone/>
            </a:pPr>
            <a:endParaRPr lang="en-US" sz="2000" b="1" dirty="0"/>
          </a:p>
          <a:p>
            <a:pPr marL="0" eaLnBrk="1" hangingPunct="1">
              <a:buNone/>
            </a:pPr>
            <a:endParaRPr lang="en-US" sz="2400" dirty="0"/>
          </a:p>
          <a:p>
            <a:pPr marL="0"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a:solidFill>
                  <a:srgbClr val="0033CC"/>
                </a:solidFill>
              </a:rPr>
              <a:t>Suggested Practice for SOL A.8</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5" name="Rectangle 84"/>
          <p:cNvSpPr/>
          <p:nvPr/>
        </p:nvSpPr>
        <p:spPr>
          <a:xfrm>
            <a:off x="533400" y="4191000"/>
            <a:ext cx="1981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304800" y="6539209"/>
            <a:ext cx="609600" cy="246221"/>
          </a:xfrm>
          <a:prstGeom prst="rect">
            <a:avLst/>
          </a:prstGeom>
          <a:noFill/>
        </p:spPr>
        <p:txBody>
          <a:bodyPr wrap="square" rtlCol="0">
            <a:spAutoFit/>
          </a:bodyPr>
          <a:lstStyle/>
          <a:p>
            <a:r>
              <a:rPr lang="en-US" sz="1000" dirty="0">
                <a:latin typeface="+mn-lt"/>
              </a:rPr>
              <a:t>26</a:t>
            </a:r>
          </a:p>
        </p:txBody>
      </p:sp>
      <p:sp>
        <p:nvSpPr>
          <p:cNvPr id="18339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99"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401"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402" name="Rectangle 106"/>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404"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405" name="Rectangle 109"/>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407"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408"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410"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411" name="Rectangle 115"/>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413"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414" name="Rectangle 118"/>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3" name="Straight Connector 92"/>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3397" name="Picture 10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088408" y="4191000"/>
            <a:ext cx="1019175" cy="381000"/>
          </a:xfrm>
          <a:prstGeom prst="rect">
            <a:avLst/>
          </a:prstGeom>
          <a:noFill/>
        </p:spPr>
      </p:pic>
      <p:sp>
        <p:nvSpPr>
          <p:cNvPr id="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061112" y="5001904"/>
            <a:ext cx="1190625" cy="381000"/>
          </a:xfrm>
          <a:prstGeom prst="rect">
            <a:avLst/>
          </a:prstGeom>
          <a:noFill/>
        </p:spPr>
      </p:pic>
      <p:sp>
        <p:nvSpPr>
          <p:cNvPr id="20"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082014" y="3799816"/>
            <a:ext cx="1514475" cy="381000"/>
          </a:xfrm>
          <a:prstGeom prst="rect">
            <a:avLst/>
          </a:prstGeom>
          <a:noFill/>
        </p:spPr>
      </p:pic>
      <p:sp>
        <p:nvSpPr>
          <p:cNvPr id="23" name="Rectangle 11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83415" name="Picture 11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066800" y="4599142"/>
            <a:ext cx="1352550" cy="381000"/>
          </a:xfrm>
          <a:prstGeom prst="rect">
            <a:avLst/>
          </a:prstGeom>
          <a:noFill/>
        </p:spPr>
      </p:pic>
      <p:sp>
        <p:nvSpPr>
          <p:cNvPr id="183417"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5" name="Audio 2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834"/>
    </mc:Choice>
    <mc:Fallback xmlns="">
      <p:transition spd="slow" advTm="34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5"/>
                </p:tgtEl>
              </p:cMediaNode>
            </p:audio>
          </p:childTnLst>
        </p:cTn>
      </p:par>
    </p:tnLst>
    <p:bldLst>
      <p:bldP spid="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53860" y="6053962"/>
            <a:ext cx="1007389" cy="685800"/>
          </a:xfrm>
          <a:prstGeom prst="rect">
            <a:avLst/>
          </a:prstGeom>
          <a:noFill/>
        </p:spPr>
      </p:pic>
      <p:sp>
        <p:nvSpPr>
          <p:cNvPr id="13" name="Content Placeholder 12"/>
          <p:cNvSpPr>
            <a:spLocks noGrp="1"/>
          </p:cNvSpPr>
          <p:nvPr>
            <p:ph idx="1"/>
          </p:nvPr>
        </p:nvSpPr>
        <p:spPr>
          <a:xfrm>
            <a:off x="533400" y="1371600"/>
            <a:ext cx="8229600" cy="4525963"/>
          </a:xfrm>
        </p:spPr>
        <p:txBody>
          <a:bodyPr/>
          <a:lstStyle/>
          <a:p>
            <a:pPr marL="0" eaLnBrk="1" hangingPunct="1">
              <a:buFont typeface="Wingdings 2" pitchFamily="18" charset="2"/>
              <a:buNone/>
            </a:pPr>
            <a:r>
              <a:rPr lang="en-US" sz="2400" b="1" dirty="0">
                <a:solidFill>
                  <a:srgbClr val="4F6228"/>
                </a:solidFill>
              </a:rPr>
              <a:t>Students need additional practice creating a direct variation from a set of ordered pairs.</a:t>
            </a:r>
          </a:p>
          <a:p>
            <a:pPr marL="0" eaLnBrk="1" hangingPunct="1">
              <a:buNone/>
            </a:pPr>
            <a:endParaRPr lang="en-US" sz="2400" dirty="0"/>
          </a:p>
          <a:p>
            <a:pPr marL="0" eaLnBrk="1" hangingPunct="1">
              <a:buNone/>
            </a:pPr>
            <a:r>
              <a:rPr lang="en-US" sz="2400" b="1" dirty="0"/>
              <a:t>Create a direct variation using two of the ordered pairs from those shown.</a:t>
            </a:r>
          </a:p>
          <a:p>
            <a:pPr marL="0" eaLnBrk="1" hangingPunct="1">
              <a:buNone/>
            </a:pPr>
            <a:endParaRPr lang="en-US" sz="2400" b="1" dirty="0"/>
          </a:p>
          <a:p>
            <a:pPr marL="0" eaLnBrk="1" hangingPunct="1">
              <a:buNone/>
            </a:pPr>
            <a:endParaRPr lang="en-US" sz="2400" b="1" dirty="0"/>
          </a:p>
          <a:p>
            <a:pPr marL="0" eaLnBrk="1" hangingPunct="1">
              <a:buNone/>
            </a:pPr>
            <a:endParaRPr lang="en-US" sz="2400" b="1" dirty="0"/>
          </a:p>
          <a:p>
            <a:pPr marL="0" eaLnBrk="1" hangingPunct="1">
              <a:buNone/>
            </a:pPr>
            <a:endParaRPr lang="en-US" sz="2400" b="1" dirty="0"/>
          </a:p>
          <a:p>
            <a:pPr marL="0"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A.8</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4" name="TextBox 73"/>
          <p:cNvSpPr txBox="1"/>
          <p:nvPr/>
        </p:nvSpPr>
        <p:spPr>
          <a:xfrm>
            <a:off x="457200" y="6400800"/>
            <a:ext cx="609600" cy="246221"/>
          </a:xfrm>
          <a:prstGeom prst="rect">
            <a:avLst/>
          </a:prstGeom>
          <a:noFill/>
        </p:spPr>
        <p:txBody>
          <a:bodyPr wrap="square" rtlCol="0">
            <a:spAutoFit/>
          </a:bodyPr>
          <a:lstStyle/>
          <a:p>
            <a:r>
              <a:rPr lang="en-US" sz="1000" dirty="0">
                <a:latin typeface="+mn-lt"/>
              </a:rPr>
              <a:t>27</a:t>
            </a:r>
          </a:p>
        </p:txBody>
      </p:sp>
      <p:cxnSp>
        <p:nvCxnSpPr>
          <p:cNvPr id="76" name="Straight Connector 7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8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17"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830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20" name="Rectangle 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8302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25" name="Rectangle 1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8302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28" name="Rectangle 2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83030"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31" name="Rectangle 2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83033"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34" name="Rectangle 2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83036"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37" name="Rectangle 2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5" name="Rectangle 94"/>
          <p:cNvSpPr/>
          <p:nvPr/>
        </p:nvSpPr>
        <p:spPr>
          <a:xfrm>
            <a:off x="1447800" y="4648200"/>
            <a:ext cx="1600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324600" y="4648200"/>
            <a:ext cx="838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15" name="Rectangle 7"/>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18"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21"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1" name="Picture 10"/>
          <p:cNvPicPr>
            <a:picLocks noChangeAspect="1" noChangeArrowheads="1"/>
          </p:cNvPicPr>
          <p:nvPr/>
        </p:nvPicPr>
        <p:blipFill>
          <a:blip r:embed="rId11" cstate="print"/>
          <a:srcRect/>
          <a:stretch>
            <a:fillRect/>
          </a:stretch>
        </p:blipFill>
        <p:spPr bwMode="auto">
          <a:xfrm>
            <a:off x="2667000" y="3657600"/>
            <a:ext cx="3267075" cy="638175"/>
          </a:xfrm>
          <a:prstGeom prst="rect">
            <a:avLst/>
          </a:prstGeom>
          <a:noFill/>
          <a:ln w="9525">
            <a:noFill/>
            <a:miter lim="800000"/>
            <a:headEnd/>
            <a:tailEnd/>
          </a:ln>
        </p:spPr>
      </p:pic>
      <p:pic>
        <p:nvPicPr>
          <p:cNvPr id="22" name="Audio 2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
        <p:nvSpPr>
          <p:cNvPr id="683209" name="Rectangle 20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83208" name="Picture 20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600200" y="4724400"/>
            <a:ext cx="5505450" cy="381000"/>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6178"/>
    </mc:Choice>
    <mc:Fallback xmlns="">
      <p:transition spd="slow" advTm="56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2"/>
                </p:tgtEl>
              </p:cMediaNode>
            </p:audio>
          </p:childTnLst>
        </p:cTn>
      </p:par>
    </p:tnLst>
    <p:bldLst>
      <p:bldP spid="95" grpId="0" animBg="1"/>
      <p:bldP spid="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2575220" y="2772486"/>
            <a:ext cx="3651912" cy="3774744"/>
            <a:chOff x="2590800" y="3007056"/>
            <a:chExt cx="3651912" cy="3774744"/>
          </a:xfrm>
        </p:grpSpPr>
        <p:pic>
          <p:nvPicPr>
            <p:cNvPr id="358406" name="Picture 6"/>
            <p:cNvPicPr>
              <a:picLocks noChangeAspect="1" noChangeArrowheads="1"/>
            </p:cNvPicPr>
            <p:nvPr/>
          </p:nvPicPr>
          <p:blipFill>
            <a:blip r:embed="rId6" cstate="print"/>
            <a:srcRect/>
            <a:stretch>
              <a:fillRect/>
            </a:stretch>
          </p:blipFill>
          <p:spPr bwMode="auto">
            <a:xfrm>
              <a:off x="2590800" y="3258502"/>
              <a:ext cx="3471863" cy="3523298"/>
            </a:xfrm>
            <a:prstGeom prst="rect">
              <a:avLst/>
            </a:prstGeom>
            <a:noFill/>
            <a:ln w="9525">
              <a:noFill/>
              <a:miter lim="800000"/>
              <a:headEnd/>
              <a:tailEnd/>
            </a:ln>
          </p:spPr>
        </p:pic>
        <p:sp>
          <p:nvSpPr>
            <p:cNvPr id="70" name="TextBox 69"/>
            <p:cNvSpPr txBox="1"/>
            <p:nvPr/>
          </p:nvSpPr>
          <p:spPr>
            <a:xfrm>
              <a:off x="5937912" y="4800600"/>
              <a:ext cx="304800" cy="369332"/>
            </a:xfrm>
            <a:prstGeom prst="rect">
              <a:avLst/>
            </a:prstGeom>
            <a:noFill/>
          </p:spPr>
          <p:txBody>
            <a:bodyPr wrap="square" rtlCol="0">
              <a:spAutoFit/>
            </a:bodyPr>
            <a:lstStyle/>
            <a:p>
              <a:r>
                <a:rPr lang="en-US" b="1" i="1" dirty="0">
                  <a:latin typeface="Times New Roman" pitchFamily="18" charset="0"/>
                  <a:cs typeface="Times New Roman" pitchFamily="18" charset="0"/>
                </a:rPr>
                <a:t>x</a:t>
              </a:r>
            </a:p>
          </p:txBody>
        </p:sp>
        <p:sp>
          <p:nvSpPr>
            <p:cNvPr id="71" name="TextBox 70"/>
            <p:cNvSpPr txBox="1"/>
            <p:nvPr/>
          </p:nvSpPr>
          <p:spPr>
            <a:xfrm>
              <a:off x="4231944" y="3007056"/>
              <a:ext cx="304800" cy="369332"/>
            </a:xfrm>
            <a:prstGeom prst="rect">
              <a:avLst/>
            </a:prstGeom>
            <a:noFill/>
          </p:spPr>
          <p:txBody>
            <a:bodyPr wrap="square" rtlCol="0">
              <a:spAutoFit/>
            </a:bodyPr>
            <a:lstStyle/>
            <a:p>
              <a:r>
                <a:rPr lang="en-US" b="1" i="1" dirty="0">
                  <a:latin typeface="Times New Roman" pitchFamily="18" charset="0"/>
                  <a:cs typeface="Times New Roman" pitchFamily="18" charset="0"/>
                </a:rPr>
                <a:t>y</a:t>
              </a:r>
            </a:p>
          </p:txBody>
        </p:sp>
      </p:grpSp>
      <p:pic>
        <p:nvPicPr>
          <p:cNvPr id="7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853860" y="6053962"/>
            <a:ext cx="1007389" cy="685800"/>
          </a:xfrm>
          <a:prstGeom prst="rect">
            <a:avLst/>
          </a:prstGeom>
          <a:noFill/>
        </p:spPr>
      </p:pic>
      <p:sp>
        <p:nvSpPr>
          <p:cNvPr id="13" name="Content Placeholder 12"/>
          <p:cNvSpPr>
            <a:spLocks noGrp="1"/>
          </p:cNvSpPr>
          <p:nvPr>
            <p:ph idx="1"/>
          </p:nvPr>
        </p:nvSpPr>
        <p:spPr>
          <a:xfrm>
            <a:off x="533400" y="1600200"/>
            <a:ext cx="8229600" cy="4525963"/>
          </a:xfrm>
        </p:spPr>
        <p:txBody>
          <a:bodyPr/>
          <a:lstStyle/>
          <a:p>
            <a:pPr marL="0" eaLnBrk="1" hangingPunct="1">
              <a:buFont typeface="Wingdings 2" pitchFamily="18" charset="2"/>
              <a:buNone/>
            </a:pPr>
            <a:r>
              <a:rPr lang="en-US" sz="2400" b="1" dirty="0">
                <a:solidFill>
                  <a:srgbClr val="4F6228"/>
                </a:solidFill>
              </a:rPr>
              <a:t>Students need additional practice identifying a direct variation graphically.</a:t>
            </a:r>
          </a:p>
          <a:p>
            <a:pPr marL="0" eaLnBrk="1" hangingPunct="1">
              <a:buFont typeface="Wingdings 2" pitchFamily="18" charset="2"/>
              <a:buNone/>
            </a:pPr>
            <a:r>
              <a:rPr lang="en-US" sz="2000" b="1" dirty="0"/>
              <a:t>Point A lies on the graph of a direct variation.  Identify two other points with integral coordinates that lie on the graph of the direct variation.</a:t>
            </a:r>
          </a:p>
          <a:p>
            <a:pPr marL="0" eaLnBrk="1" hangingPunct="1">
              <a:buNone/>
            </a:pPr>
            <a:endParaRPr lang="en-US" sz="2400" dirty="0"/>
          </a:p>
          <a:p>
            <a:pPr marL="0"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A.8</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2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0" name="Picture 2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4" name="Rectangle 18"/>
          <p:cNvSpPr>
            <a:spLocks noChangeArrowheads="1"/>
          </p:cNvSpPr>
          <p:nvPr/>
        </p:nvSpPr>
        <p:spPr bwMode="auto">
          <a:xfrm>
            <a:off x="0" y="3067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4" name="TextBox 73"/>
          <p:cNvSpPr txBox="1"/>
          <p:nvPr/>
        </p:nvSpPr>
        <p:spPr>
          <a:xfrm>
            <a:off x="457200" y="6400800"/>
            <a:ext cx="609600" cy="246221"/>
          </a:xfrm>
          <a:prstGeom prst="rect">
            <a:avLst/>
          </a:prstGeom>
          <a:noFill/>
        </p:spPr>
        <p:txBody>
          <a:bodyPr wrap="square" rtlCol="0">
            <a:spAutoFit/>
          </a:bodyPr>
          <a:lstStyle/>
          <a:p>
            <a:r>
              <a:rPr lang="en-US" sz="1000" dirty="0">
                <a:latin typeface="+mn-lt"/>
              </a:rPr>
              <a:t>28</a:t>
            </a:r>
          </a:p>
        </p:txBody>
      </p:sp>
      <p:cxnSp>
        <p:nvCxnSpPr>
          <p:cNvPr id="76" name="Straight Connector 7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5" name="Oval 64"/>
          <p:cNvSpPr>
            <a:spLocks noChangeAspect="1"/>
          </p:cNvSpPr>
          <p:nvPr/>
        </p:nvSpPr>
        <p:spPr>
          <a:xfrm>
            <a:off x="4294496" y="4724400"/>
            <a:ext cx="106680" cy="1066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3636333" y="5037160"/>
            <a:ext cx="106680" cy="1066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589896" y="4087504"/>
            <a:ext cx="106680" cy="1066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2971800" y="5379720"/>
            <a:ext cx="106680" cy="1066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400800" y="3657600"/>
            <a:ext cx="2590800" cy="1200329"/>
          </a:xfrm>
          <a:prstGeom prst="rect">
            <a:avLst/>
          </a:prstGeom>
          <a:noFill/>
        </p:spPr>
        <p:txBody>
          <a:bodyPr wrap="square" rtlCol="0">
            <a:spAutoFit/>
          </a:bodyPr>
          <a:lstStyle/>
          <a:p>
            <a:r>
              <a:rPr lang="en-US" b="1" dirty="0">
                <a:solidFill>
                  <a:srgbClr val="C00000"/>
                </a:solidFill>
                <a:latin typeface="+mn-lt"/>
              </a:rPr>
              <a:t>Any two of the points shown on the graph in red are correct responses.</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833"/>
    </mc:Choice>
    <mc:Fallback xmlns="">
      <p:transition spd="slow" advTm="32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bldLst>
      <p:bldP spid="65" grpId="0" animBg="1"/>
      <p:bldP spid="66" grpId="0" animBg="1"/>
      <p:bldP spid="67" grpId="0" animBg="1"/>
      <p:bldP spid="68" grpId="0" animBg="1"/>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371600"/>
            <a:ext cx="8229600" cy="4754563"/>
          </a:xfrm>
        </p:spPr>
        <p:txBody>
          <a:bodyPr/>
          <a:lstStyle/>
          <a:p>
            <a:pPr marL="0" eaLnBrk="1" hangingPunct="1">
              <a:buFont typeface="Wingdings 2" pitchFamily="18" charset="2"/>
              <a:buNone/>
            </a:pPr>
            <a:r>
              <a:rPr lang="en-US" sz="2400" b="1" dirty="0"/>
              <a:t>Identify the graph that represents a direct variation.</a:t>
            </a:r>
          </a:p>
          <a:p>
            <a:pPr marL="0" eaLnBrk="1" hangingPunct="1">
              <a:buNone/>
            </a:pPr>
            <a:endParaRPr lang="en-US" sz="2400" dirty="0"/>
          </a:p>
          <a:p>
            <a:pPr marL="0"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A.8</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3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3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6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969160" y="5984544"/>
            <a:ext cx="1007389" cy="685800"/>
          </a:xfrm>
          <a:prstGeom prst="rect">
            <a:avLst/>
          </a:prstGeom>
          <a:noFill/>
        </p:spPr>
      </p:pic>
      <p:pic>
        <p:nvPicPr>
          <p:cNvPr id="188527" name="Picture 111"/>
          <p:cNvPicPr>
            <a:picLocks noChangeAspect="1" noChangeArrowheads="1"/>
          </p:cNvPicPr>
          <p:nvPr/>
        </p:nvPicPr>
        <p:blipFill>
          <a:blip r:embed="rId11" cstate="print"/>
          <a:srcRect/>
          <a:stretch>
            <a:fillRect/>
          </a:stretch>
        </p:blipFill>
        <p:spPr bwMode="auto">
          <a:xfrm>
            <a:off x="4454856" y="1905000"/>
            <a:ext cx="3446145" cy="2331720"/>
          </a:xfrm>
          <a:prstGeom prst="rect">
            <a:avLst/>
          </a:prstGeom>
          <a:noFill/>
          <a:ln w="9525">
            <a:noFill/>
            <a:miter lim="800000"/>
            <a:headEnd/>
            <a:tailEnd/>
          </a:ln>
        </p:spPr>
      </p:pic>
      <p:pic>
        <p:nvPicPr>
          <p:cNvPr id="188528" name="Picture 112"/>
          <p:cNvPicPr>
            <a:picLocks noChangeAspect="1" noChangeArrowheads="1"/>
          </p:cNvPicPr>
          <p:nvPr/>
        </p:nvPicPr>
        <p:blipFill>
          <a:blip r:embed="rId12" cstate="print"/>
          <a:srcRect/>
          <a:stretch>
            <a:fillRect/>
          </a:stretch>
        </p:blipFill>
        <p:spPr bwMode="auto">
          <a:xfrm>
            <a:off x="609599" y="1905000"/>
            <a:ext cx="3351848" cy="2297430"/>
          </a:xfrm>
          <a:prstGeom prst="rect">
            <a:avLst/>
          </a:prstGeom>
          <a:noFill/>
          <a:ln w="9525">
            <a:noFill/>
            <a:miter lim="800000"/>
            <a:headEnd/>
            <a:tailEnd/>
          </a:ln>
        </p:spPr>
      </p:pic>
      <p:pic>
        <p:nvPicPr>
          <p:cNvPr id="188530" name="Picture 114"/>
          <p:cNvPicPr>
            <a:picLocks noChangeAspect="1" noChangeArrowheads="1"/>
          </p:cNvPicPr>
          <p:nvPr/>
        </p:nvPicPr>
        <p:blipFill>
          <a:blip r:embed="rId13" cstate="print"/>
          <a:srcRect/>
          <a:stretch>
            <a:fillRect/>
          </a:stretch>
        </p:blipFill>
        <p:spPr bwMode="auto">
          <a:xfrm>
            <a:off x="609600" y="4179143"/>
            <a:ext cx="3368993" cy="2348865"/>
          </a:xfrm>
          <a:prstGeom prst="rect">
            <a:avLst/>
          </a:prstGeom>
          <a:noFill/>
          <a:ln w="9525">
            <a:noFill/>
            <a:miter lim="800000"/>
            <a:headEnd/>
            <a:tailEnd/>
          </a:ln>
        </p:spPr>
      </p:pic>
      <p:sp>
        <p:nvSpPr>
          <p:cNvPr id="76" name="TextBox 75"/>
          <p:cNvSpPr txBox="1"/>
          <p:nvPr/>
        </p:nvSpPr>
        <p:spPr>
          <a:xfrm>
            <a:off x="457200" y="6577275"/>
            <a:ext cx="609600" cy="246221"/>
          </a:xfrm>
          <a:prstGeom prst="rect">
            <a:avLst/>
          </a:prstGeom>
          <a:noFill/>
        </p:spPr>
        <p:txBody>
          <a:bodyPr wrap="square" rtlCol="0">
            <a:spAutoFit/>
          </a:bodyPr>
          <a:lstStyle/>
          <a:p>
            <a:r>
              <a:rPr lang="en-US" sz="1000" dirty="0">
                <a:latin typeface="+mn-lt"/>
              </a:rPr>
              <a:t>29</a:t>
            </a:r>
          </a:p>
        </p:txBody>
      </p:sp>
      <p:sp>
        <p:nvSpPr>
          <p:cNvPr id="79" name="Rectangle 78"/>
          <p:cNvSpPr/>
          <p:nvPr/>
        </p:nvSpPr>
        <p:spPr>
          <a:xfrm>
            <a:off x="491704" y="4208252"/>
            <a:ext cx="3581400" cy="2362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88524" name="Picture 108"/>
          <p:cNvPicPr>
            <a:picLocks noChangeAspect="1" noChangeArrowheads="1"/>
          </p:cNvPicPr>
          <p:nvPr/>
        </p:nvPicPr>
        <p:blipFill>
          <a:blip r:embed="rId14" cstate="print"/>
          <a:srcRect/>
          <a:stretch>
            <a:fillRect/>
          </a:stretch>
        </p:blipFill>
        <p:spPr bwMode="auto">
          <a:xfrm>
            <a:off x="4495800" y="4253552"/>
            <a:ext cx="3380423" cy="2326958"/>
          </a:xfrm>
          <a:prstGeom prst="rect">
            <a:avLst/>
          </a:prstGeom>
          <a:noFill/>
          <a:ln w="9525">
            <a:noFill/>
            <a:miter lim="800000"/>
            <a:headEnd/>
            <a:tailEnd/>
          </a:ln>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164"/>
    </mc:Choice>
    <mc:Fallback xmlns="">
      <p:transition spd="slow" advTm="20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a:solidFill>
                  <a:srgbClr val="4F6228"/>
                </a:solidFill>
              </a:rPr>
              <a:t>Students need additional practice applying the laws of exponents when multiplying expressions.</a:t>
            </a: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A.2a</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457200" y="2362200"/>
            <a:ext cx="8229600" cy="4124206"/>
          </a:xfrm>
          <a:prstGeom prst="rect">
            <a:avLst/>
          </a:prstGeom>
          <a:noFill/>
        </p:spPr>
        <p:txBody>
          <a:bodyPr wrap="square" rtlCol="0">
            <a:spAutoFit/>
          </a:bodyPr>
          <a:lstStyle/>
          <a:p>
            <a:pPr marL="457200" indent="-457200"/>
            <a:endParaRPr lang="en-US" sz="2200" b="1" dirty="0">
              <a:latin typeface="+mn-lt"/>
            </a:endParaRPr>
          </a:p>
          <a:p>
            <a:pPr marL="457200" indent="-457200"/>
            <a:r>
              <a:rPr lang="en-US" sz="2400" b="1" dirty="0">
                <a:latin typeface="+mn-lt"/>
              </a:rPr>
              <a:t>Simplify:</a:t>
            </a:r>
          </a:p>
          <a:p>
            <a:pPr marL="342900" indent="-342900"/>
            <a:endParaRPr lang="en-US" sz="2200" b="1" dirty="0">
              <a:latin typeface="+mn-lt"/>
            </a:endParaRPr>
          </a:p>
          <a:p>
            <a:pPr marL="457200" indent="-457200"/>
            <a:r>
              <a:rPr lang="en-US" sz="2200" b="1" dirty="0">
                <a:latin typeface="+mn-lt"/>
              </a:rPr>
              <a:t>   </a:t>
            </a:r>
          </a:p>
          <a:p>
            <a:pPr marL="457200" indent="-457200">
              <a:lnSpc>
                <a:spcPct val="150000"/>
              </a:lnSpc>
              <a:buFont typeface="+mj-lt"/>
              <a:buAutoNum type="alphaLcPeriod"/>
            </a:pPr>
            <a:r>
              <a:rPr lang="en-US" sz="2200" b="1" dirty="0">
                <a:latin typeface="+mn-lt"/>
              </a:rPr>
              <a:t> </a:t>
            </a:r>
          </a:p>
          <a:p>
            <a:pPr marL="457200" indent="-457200">
              <a:lnSpc>
                <a:spcPct val="150000"/>
              </a:lnSpc>
              <a:buFont typeface="+mj-lt"/>
              <a:buAutoNum type="alphaLcPeriod"/>
            </a:pPr>
            <a:r>
              <a:rPr lang="en-US" sz="2200" b="1" dirty="0">
                <a:latin typeface="+mn-lt"/>
              </a:rPr>
              <a:t> </a:t>
            </a:r>
          </a:p>
          <a:p>
            <a:pPr marL="457200" indent="-457200">
              <a:lnSpc>
                <a:spcPct val="150000"/>
              </a:lnSpc>
              <a:buFont typeface="+mj-lt"/>
              <a:buAutoNum type="alphaLcPeriod"/>
            </a:pPr>
            <a:r>
              <a:rPr lang="en-US" sz="2200" b="1" dirty="0">
                <a:latin typeface="+mn-lt"/>
              </a:rPr>
              <a:t> </a:t>
            </a:r>
          </a:p>
          <a:p>
            <a:pPr marL="457200" indent="-457200">
              <a:lnSpc>
                <a:spcPct val="150000"/>
              </a:lnSpc>
              <a:buFont typeface="+mj-lt"/>
              <a:buAutoNum type="alphaLcPeriod"/>
            </a:pPr>
            <a:r>
              <a:rPr lang="en-US" sz="2200" b="1" dirty="0">
                <a:latin typeface="+mn-lt"/>
              </a:rPr>
              <a:t> </a:t>
            </a:r>
          </a:p>
          <a:p>
            <a:pPr marL="342900" indent="-342900"/>
            <a:endParaRPr lang="en-US" sz="2200" b="1" dirty="0">
              <a:latin typeface="+mn-lt"/>
            </a:endParaRPr>
          </a:p>
          <a:p>
            <a:pPr marL="342900" indent="-3429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0" name="TextBox 89"/>
          <p:cNvSpPr txBox="1"/>
          <p:nvPr/>
        </p:nvSpPr>
        <p:spPr>
          <a:xfrm>
            <a:off x="457200" y="6400800"/>
            <a:ext cx="609600" cy="246221"/>
          </a:xfrm>
          <a:prstGeom prst="rect">
            <a:avLst/>
          </a:prstGeom>
          <a:noFill/>
        </p:spPr>
        <p:txBody>
          <a:bodyPr wrap="square" rtlCol="0">
            <a:spAutoFit/>
          </a:bodyPr>
          <a:lstStyle/>
          <a:p>
            <a:r>
              <a:rPr lang="en-US" sz="1000" dirty="0">
                <a:latin typeface="+mn-lt"/>
              </a:rPr>
              <a:t>3</a:t>
            </a: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65" name="Picture 10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133600" y="2667000"/>
            <a:ext cx="1562100" cy="504825"/>
          </a:xfrm>
          <a:prstGeom prst="rect">
            <a:avLst/>
          </a:prstGeom>
          <a:noFill/>
        </p:spPr>
      </p:pic>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86" name="Picture 12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14400" y="3886225"/>
            <a:ext cx="457200" cy="390525"/>
          </a:xfrm>
          <a:prstGeom prst="rect">
            <a:avLst/>
          </a:prstGeom>
          <a:noFill/>
        </p:spPr>
      </p:pic>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92" name="Picture 12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14400" y="4894221"/>
            <a:ext cx="752475" cy="390525"/>
          </a:xfrm>
          <a:prstGeom prst="rect">
            <a:avLst/>
          </a:prstGeom>
          <a:noFill/>
        </p:spPr>
      </p:pic>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95" name="Picture 13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14400" y="5396921"/>
            <a:ext cx="752475" cy="390525"/>
          </a:xfrm>
          <a:prstGeom prst="rect">
            <a:avLst/>
          </a:prstGeom>
          <a:noFill/>
        </p:spPr>
      </p:pic>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98" name="Picture 13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914400" y="4375873"/>
            <a:ext cx="628650" cy="390525"/>
          </a:xfrm>
          <a:prstGeom prst="rect">
            <a:avLst/>
          </a:prstGeom>
          <a:noFill/>
        </p:spPr>
      </p:pic>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 name="Rectangle 121"/>
          <p:cNvSpPr/>
          <p:nvPr/>
        </p:nvSpPr>
        <p:spPr>
          <a:xfrm>
            <a:off x="416256" y="5312392"/>
            <a:ext cx="1447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25" name="Straight Arrow Connector 124"/>
          <p:cNvCxnSpPr/>
          <p:nvPr/>
        </p:nvCxnSpPr>
        <p:spPr>
          <a:xfrm flipH="1">
            <a:off x="1600200" y="4038600"/>
            <a:ext cx="2514600" cy="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4191000" y="3810000"/>
            <a:ext cx="2667000" cy="430887"/>
          </a:xfrm>
          <a:prstGeom prst="rect">
            <a:avLst/>
          </a:prstGeom>
          <a:noFill/>
          <a:ln w="28575">
            <a:solidFill>
              <a:srgbClr val="C00000"/>
            </a:solidFill>
          </a:ln>
        </p:spPr>
        <p:txBody>
          <a:bodyPr wrap="square" rtlCol="0">
            <a:spAutoFit/>
          </a:bodyPr>
          <a:lstStyle/>
          <a:p>
            <a:r>
              <a:rPr lang="en-US" sz="2200" b="1" dirty="0">
                <a:solidFill>
                  <a:srgbClr val="C00000"/>
                </a:solidFill>
                <a:latin typeface="+mn-lt"/>
              </a:rPr>
              <a:t>Most common error</a:t>
            </a:r>
          </a:p>
        </p:txBody>
      </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2599"/>
    </mc:Choice>
    <mc:Fallback xmlns="">
      <p:transition spd="slow" advTm="52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0"/>
                </p:tgtEl>
              </p:cMediaNode>
            </p:audio>
          </p:childTnLst>
        </p:cTn>
      </p:par>
    </p:tnLst>
    <p:bldLst>
      <p:bldP spid="122" grpId="0" animBg="1"/>
      <p:bldP spid="1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229600" y="6147874"/>
            <a:ext cx="757506" cy="515687"/>
          </a:xfrm>
          <a:prstGeom prst="rect">
            <a:avLst/>
          </a:prstGeom>
          <a:noFill/>
        </p:spPr>
      </p:pic>
      <p:sp>
        <p:nvSpPr>
          <p:cNvPr id="13" name="Content Placeholder 12"/>
          <p:cNvSpPr>
            <a:spLocks noGrp="1"/>
          </p:cNvSpPr>
          <p:nvPr>
            <p:ph idx="1"/>
          </p:nvPr>
        </p:nvSpPr>
        <p:spPr>
          <a:xfrm>
            <a:off x="533400" y="1600200"/>
            <a:ext cx="8229600" cy="4525963"/>
          </a:xfrm>
        </p:spPr>
        <p:txBody>
          <a:bodyPr/>
          <a:lstStyle/>
          <a:p>
            <a:pPr marL="0" eaLnBrk="1" hangingPunct="1">
              <a:buFont typeface="Wingdings 2" pitchFamily="18" charset="2"/>
              <a:buNone/>
            </a:pPr>
            <a:r>
              <a:rPr lang="en-US" sz="2400" b="1" dirty="0">
                <a:solidFill>
                  <a:srgbClr val="4F6228"/>
                </a:solidFill>
              </a:rPr>
              <a:t>Students need additional practice identifying an inverse variation equation that represents a real-world situation.</a:t>
            </a:r>
          </a:p>
          <a:p>
            <a:pPr marL="0" eaLnBrk="1" hangingPunct="1">
              <a:buFont typeface="Wingdings 2" pitchFamily="18" charset="2"/>
              <a:buNone/>
            </a:pPr>
            <a:endParaRPr lang="en-US" sz="2000" b="1" dirty="0"/>
          </a:p>
          <a:p>
            <a:pPr marL="0" eaLnBrk="1" hangingPunct="1">
              <a:buNone/>
            </a:pPr>
            <a:endParaRPr lang="en-US" sz="2400" dirty="0"/>
          </a:p>
          <a:p>
            <a:pPr marL="0" eaLnBrk="1" hangingPunct="1">
              <a:buFont typeface="Wingdings 2" pitchFamily="18" charset="2"/>
              <a:buNone/>
            </a:pPr>
            <a:r>
              <a:rPr lang="en-US" sz="2400" b="1" dirty="0">
                <a:solidFill>
                  <a:srgbClr val="6600FF"/>
                </a:solidFill>
              </a:rPr>
              <a:t>  </a:t>
            </a: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A.8</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14" name="Rectangle 18"/>
          <p:cNvSpPr>
            <a:spLocks noChangeArrowheads="1"/>
          </p:cNvSpPr>
          <p:nvPr/>
        </p:nvSpPr>
        <p:spPr bwMode="auto">
          <a:xfrm>
            <a:off x="0" y="3067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4" name="TextBox 73"/>
          <p:cNvSpPr txBox="1"/>
          <p:nvPr/>
        </p:nvSpPr>
        <p:spPr>
          <a:xfrm>
            <a:off x="457200" y="6469808"/>
            <a:ext cx="609600" cy="246221"/>
          </a:xfrm>
          <a:prstGeom prst="rect">
            <a:avLst/>
          </a:prstGeom>
          <a:noFill/>
        </p:spPr>
        <p:txBody>
          <a:bodyPr wrap="square" rtlCol="0">
            <a:spAutoFit/>
          </a:bodyPr>
          <a:lstStyle/>
          <a:p>
            <a:r>
              <a:rPr lang="en-US" sz="1000" dirty="0">
                <a:latin typeface="+mn-lt"/>
              </a:rPr>
              <a:t>30</a:t>
            </a:r>
          </a:p>
        </p:txBody>
      </p:sp>
      <p:cxnSp>
        <p:nvCxnSpPr>
          <p:cNvPr id="76" name="Straight Connector 7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3400" y="2438401"/>
            <a:ext cx="8153400" cy="4278094"/>
          </a:xfrm>
          <a:prstGeom prst="rect">
            <a:avLst/>
          </a:prstGeom>
          <a:noFill/>
        </p:spPr>
        <p:txBody>
          <a:bodyPr wrap="square" rtlCol="0">
            <a:spAutoFit/>
          </a:bodyPr>
          <a:lstStyle/>
          <a:p>
            <a:pPr marL="0" lvl="1"/>
            <a:r>
              <a:rPr lang="en-US" sz="2400" b="1" dirty="0">
                <a:latin typeface="+mn-lt"/>
              </a:rPr>
              <a:t>The number of days, </a:t>
            </a:r>
            <a:r>
              <a:rPr lang="en-US" sz="2400" b="1" i="1" dirty="0">
                <a:latin typeface="Times New Roman" pitchFamily="18" charset="0"/>
                <a:cs typeface="Times New Roman" pitchFamily="18" charset="0"/>
              </a:rPr>
              <a:t>d</a:t>
            </a:r>
            <a:r>
              <a:rPr lang="en-US" sz="2400" b="1" dirty="0">
                <a:latin typeface="+mn-lt"/>
              </a:rPr>
              <a:t>, it takes workers to set-up for the Summer Music Festival varies inversely as the number of workers, </a:t>
            </a:r>
            <a:r>
              <a:rPr lang="en-US" sz="2400" b="1" i="1" dirty="0">
                <a:latin typeface="Times New Roman" pitchFamily="18" charset="0"/>
                <a:cs typeface="Times New Roman" pitchFamily="18" charset="0"/>
              </a:rPr>
              <a:t>w</a:t>
            </a:r>
            <a:r>
              <a:rPr lang="en-US" sz="2400" b="1" dirty="0">
                <a:latin typeface="+mn-lt"/>
              </a:rPr>
              <a:t>.  The Summer Music Festival was set-up in 2 days by 50 workers.  Which equation represents this situation?</a:t>
            </a:r>
          </a:p>
          <a:p>
            <a:pPr marL="0" lvl="1"/>
            <a:endParaRPr lang="en-US" sz="2200" b="1" dirty="0">
              <a:latin typeface="+mn-lt"/>
            </a:endParaRPr>
          </a:p>
          <a:p>
            <a:pPr marL="0" lvl="1"/>
            <a:r>
              <a:rPr lang="en-US" sz="2200" b="1" dirty="0">
                <a:latin typeface="+mn-lt"/>
              </a:rPr>
              <a:t>  a.</a:t>
            </a:r>
          </a:p>
          <a:p>
            <a:pPr marL="0" lvl="1"/>
            <a:endParaRPr lang="en-US" sz="2200" b="1" dirty="0">
              <a:latin typeface="+mn-lt"/>
            </a:endParaRPr>
          </a:p>
          <a:p>
            <a:pPr marL="0" lvl="1"/>
            <a:r>
              <a:rPr lang="en-US" sz="2200" b="1" dirty="0">
                <a:latin typeface="+mn-lt"/>
              </a:rPr>
              <a:t>  b.</a:t>
            </a:r>
          </a:p>
          <a:p>
            <a:pPr marL="0" lvl="1"/>
            <a:endParaRPr lang="en-US" sz="2200" b="1" dirty="0">
              <a:latin typeface="+mn-lt"/>
            </a:endParaRPr>
          </a:p>
          <a:p>
            <a:pPr marL="0" lvl="1"/>
            <a:r>
              <a:rPr lang="en-US" sz="2200" b="1" dirty="0">
                <a:latin typeface="+mn-lt"/>
              </a:rPr>
              <a:t>  c.</a:t>
            </a:r>
          </a:p>
          <a:p>
            <a:pPr marL="0" lvl="1"/>
            <a:endParaRPr lang="en-US" sz="2200" b="1" dirty="0">
              <a:latin typeface="+mn-lt"/>
            </a:endParaRPr>
          </a:p>
          <a:p>
            <a:pPr marL="0" lvl="1"/>
            <a:r>
              <a:rPr lang="en-US" sz="2200" b="1" dirty="0">
                <a:latin typeface="+mn-lt"/>
              </a:rPr>
              <a:t>  d.</a:t>
            </a:r>
          </a:p>
        </p:txBody>
      </p:sp>
      <p:sp>
        <p:nvSpPr>
          <p:cNvPr id="3594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31"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94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34"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94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37" name="Rectangle 13"/>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94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40"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944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43"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9" name="Rectangle 78"/>
          <p:cNvSpPr/>
          <p:nvPr/>
        </p:nvSpPr>
        <p:spPr>
          <a:xfrm>
            <a:off x="609600" y="4876800"/>
            <a:ext cx="2362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295400" y="4299858"/>
            <a:ext cx="1600200" cy="381000"/>
          </a:xfrm>
          <a:prstGeom prst="rect">
            <a:avLst/>
          </a:prstGeom>
          <a:noFill/>
        </p:spPr>
      </p:pic>
      <p:sp>
        <p:nvSpPr>
          <p:cNvPr id="26"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944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46" name="Rectangle 2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944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9447" name="Picture 2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295400" y="4938486"/>
            <a:ext cx="1266825" cy="381000"/>
          </a:xfrm>
          <a:prstGeom prst="rect">
            <a:avLst/>
          </a:prstGeom>
          <a:noFill/>
        </p:spPr>
      </p:pic>
      <p:sp>
        <p:nvSpPr>
          <p:cNvPr id="359449" name="Rectangle 2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945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52" name="Rectangle 2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945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9453" name="Picture 2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324428" y="6281058"/>
            <a:ext cx="1095375" cy="381000"/>
          </a:xfrm>
          <a:prstGeom prst="rect">
            <a:avLst/>
          </a:prstGeom>
          <a:noFill/>
        </p:spPr>
      </p:pic>
      <p:sp>
        <p:nvSpPr>
          <p:cNvPr id="359455" name="Rectangle 3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945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58" name="Rectangle 34"/>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946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9459" name="Picture 3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309914" y="5624286"/>
            <a:ext cx="1428750" cy="381000"/>
          </a:xfrm>
          <a:prstGeom prst="rect">
            <a:avLst/>
          </a:prstGeom>
          <a:noFill/>
        </p:spPr>
      </p:pic>
      <p:sp>
        <p:nvSpPr>
          <p:cNvPr id="359461" name="Rectangle 3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9" name="TextBox 98"/>
          <p:cNvSpPr txBox="1"/>
          <p:nvPr/>
        </p:nvSpPr>
        <p:spPr>
          <a:xfrm>
            <a:off x="3733800" y="4267200"/>
            <a:ext cx="4495800" cy="2308324"/>
          </a:xfrm>
          <a:prstGeom prst="rect">
            <a:avLst/>
          </a:prstGeom>
          <a:noFill/>
          <a:ln w="22225">
            <a:solidFill>
              <a:schemeClr val="tx1"/>
            </a:solidFill>
          </a:ln>
        </p:spPr>
        <p:txBody>
          <a:bodyPr wrap="square" rtlCol="0">
            <a:spAutoFit/>
          </a:bodyPr>
          <a:lstStyle/>
          <a:p>
            <a:r>
              <a:rPr lang="en-US" sz="2400" b="1" dirty="0">
                <a:latin typeface="+mn-lt"/>
              </a:rPr>
              <a:t>Extension:  How many days would it take 60 workers to set up for the Summer Music Festival?</a:t>
            </a:r>
          </a:p>
          <a:p>
            <a:endParaRPr lang="en-US" sz="2400" b="1" dirty="0">
              <a:latin typeface="+mn-lt"/>
            </a:endParaRPr>
          </a:p>
          <a:p>
            <a:r>
              <a:rPr lang="en-US" sz="2400" b="1" dirty="0">
                <a:solidFill>
                  <a:srgbClr val="C00000"/>
                </a:solidFill>
                <a:latin typeface="+mn-lt"/>
              </a:rPr>
              <a:t>Answer:  It would take         days or 1 day and 16 hours.</a:t>
            </a:r>
            <a:endParaRPr lang="en-US" sz="2200" b="1" dirty="0">
              <a:solidFill>
                <a:srgbClr val="C00000"/>
              </a:solidFill>
              <a:latin typeface="+mn-lt"/>
            </a:endParaRPr>
          </a:p>
        </p:txBody>
      </p:sp>
      <p:sp>
        <p:nvSpPr>
          <p:cNvPr id="793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3607" name="Rectangle 7"/>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9361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3611" name="Rectangle 11"/>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93612" name="Rectangle 12"/>
          <p:cNvSpPr>
            <a:spLocks noChangeArrowheads="1"/>
          </p:cNvSpPr>
          <p:nvPr/>
        </p:nvSpPr>
        <p:spPr bwMode="auto">
          <a:xfrm>
            <a:off x="0" y="2066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9361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361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93615" name="Picture 15"/>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705600" y="5595257"/>
            <a:ext cx="419100" cy="742950"/>
          </a:xfrm>
          <a:prstGeom prst="rect">
            <a:avLst/>
          </a:prstGeom>
          <a:noFill/>
        </p:spPr>
      </p:pic>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265"/>
    </mc:Choice>
    <mc:Fallback xmlns="">
      <p:transition spd="slow" advTm="31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3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2"/>
                </p:tgtEl>
              </p:cMediaNode>
            </p:audio>
          </p:childTnLst>
        </p:cTn>
      </p:par>
    </p:tnLst>
    <p:bldLst>
      <p:bldP spid="79" grpId="0" animBg="1"/>
      <p:bldP spid="99" grpId="0" uiExpand="1"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295400"/>
            <a:ext cx="8229600" cy="4525963"/>
          </a:xfrm>
        </p:spPr>
        <p:txBody>
          <a:bodyPr/>
          <a:lstStyle/>
          <a:p>
            <a:pPr>
              <a:spcBef>
                <a:spcPts val="0"/>
              </a:spcBef>
              <a:buNone/>
            </a:pPr>
            <a:r>
              <a:rPr lang="en-US" sz="2400" b="1" dirty="0"/>
              <a:t>SOL A.9 </a:t>
            </a:r>
          </a:p>
          <a:p>
            <a:pPr>
              <a:spcBef>
                <a:spcPts val="0"/>
              </a:spcBef>
              <a:buNone/>
            </a:pPr>
            <a:r>
              <a:rPr lang="en-US" sz="2400" b="1" dirty="0"/>
              <a:t>The student, given a set of data, will interpret variation in </a:t>
            </a:r>
          </a:p>
          <a:p>
            <a:pPr>
              <a:spcBef>
                <a:spcPts val="0"/>
              </a:spcBef>
              <a:buNone/>
            </a:pPr>
            <a:r>
              <a:rPr lang="en-US" sz="2400" b="1" dirty="0"/>
              <a:t>real-world contexts and </a:t>
            </a:r>
            <a:r>
              <a:rPr lang="en-US" sz="2400" b="1" dirty="0">
                <a:solidFill>
                  <a:srgbClr val="77933C"/>
                </a:solidFill>
              </a:rPr>
              <a:t>calculate and interpret </a:t>
            </a:r>
            <a:r>
              <a:rPr lang="en-US" sz="2400" b="1" dirty="0"/>
              <a:t>mean absolute</a:t>
            </a:r>
          </a:p>
          <a:p>
            <a:pPr>
              <a:spcBef>
                <a:spcPts val="0"/>
              </a:spcBef>
              <a:buNone/>
            </a:pPr>
            <a:r>
              <a:rPr lang="en-US" sz="2400" b="1" dirty="0"/>
              <a:t>deviation, </a:t>
            </a:r>
            <a:r>
              <a:rPr lang="en-US" sz="2400" b="1" dirty="0">
                <a:solidFill>
                  <a:srgbClr val="77933C"/>
                </a:solidFill>
              </a:rPr>
              <a:t>standard deviation</a:t>
            </a:r>
            <a:r>
              <a:rPr lang="en-US" sz="2400" b="1" dirty="0"/>
              <a:t>,</a:t>
            </a:r>
            <a:r>
              <a:rPr lang="en-US" sz="2400" b="1" dirty="0">
                <a:solidFill>
                  <a:srgbClr val="77933C"/>
                </a:solidFill>
              </a:rPr>
              <a:t> </a:t>
            </a:r>
            <a:r>
              <a:rPr lang="en-US" sz="2400" b="1" dirty="0"/>
              <a:t>and z-scores.</a:t>
            </a: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457200"/>
            <a:ext cx="8839200" cy="762000"/>
          </a:xfrm>
        </p:spPr>
        <p:txBody>
          <a:bodyPr/>
          <a:lstStyle/>
          <a:p>
            <a:r>
              <a:rPr lang="en-US" sz="3200" b="1" dirty="0"/>
              <a:t>Interpret Standard Deviation</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18" name="TextBox 17"/>
          <p:cNvSpPr txBox="1"/>
          <p:nvPr/>
        </p:nvSpPr>
        <p:spPr>
          <a:xfrm>
            <a:off x="457200" y="6400800"/>
            <a:ext cx="609600" cy="246221"/>
          </a:xfrm>
          <a:prstGeom prst="rect">
            <a:avLst/>
          </a:prstGeom>
          <a:noFill/>
        </p:spPr>
        <p:txBody>
          <a:bodyPr wrap="square" rtlCol="0">
            <a:spAutoFit/>
          </a:bodyPr>
          <a:lstStyle/>
          <a:p>
            <a:r>
              <a:rPr lang="en-US" sz="1000" dirty="0">
                <a:latin typeface="+mn-lt"/>
              </a:rPr>
              <a:t>31</a:t>
            </a:r>
          </a:p>
        </p:txBody>
      </p:sp>
      <p:cxnSp>
        <p:nvCxnSpPr>
          <p:cNvPr id="14" name="Straight Connector 1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286"/>
    </mc:Choice>
    <mc:Fallback xmlns="">
      <p:transition spd="slow" advTm="29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a:solidFill>
                  <a:srgbClr val="4F6228"/>
                </a:solidFill>
              </a:rPr>
              <a:t>Students need additional practice solving problems involving standard deviation.</a:t>
            </a:r>
          </a:p>
          <a:p>
            <a:pPr marL="0" eaLnBrk="1" hangingPunct="1">
              <a:buFont typeface="Wingdings 2" pitchFamily="18" charset="2"/>
              <a:buNone/>
            </a:pPr>
            <a:endParaRPr lang="en-US" sz="2400" b="1" dirty="0">
              <a:solidFill>
                <a:srgbClr val="6600FF"/>
              </a:solidFill>
            </a:endParaRPr>
          </a:p>
          <a:p>
            <a:pPr marL="0" eaLnBrk="1" hangingPunct="1">
              <a:buFont typeface="Wingdings 2" pitchFamily="18" charset="2"/>
              <a:buNone/>
            </a:pPr>
            <a:r>
              <a:rPr lang="en-US" sz="2200" b="1" dirty="0"/>
              <a:t>A data set is shown. </a:t>
            </a:r>
          </a:p>
          <a:p>
            <a:pPr marL="0" eaLnBrk="1" hangingPunct="1">
              <a:buFont typeface="Wingdings 2" pitchFamily="18" charset="2"/>
              <a:buNone/>
            </a:pPr>
            <a:endParaRPr lang="en-US" sz="2200" b="1" dirty="0"/>
          </a:p>
          <a:p>
            <a:pPr marL="0" eaLnBrk="1" hangingPunct="1">
              <a:buNone/>
            </a:pPr>
            <a:r>
              <a:rPr lang="en-US" sz="2200" b="1" dirty="0"/>
              <a:t>If the standard deviation of the data set is approximately 1.25, how many of these elements are within one standard deviation of the mean?</a:t>
            </a:r>
            <a:r>
              <a:rPr lang="en-US" sz="2400" b="1" dirty="0"/>
              <a:t> </a:t>
            </a:r>
            <a:endParaRPr lang="en-US" sz="2400" dirty="0"/>
          </a:p>
          <a:p>
            <a:pPr marL="0" eaLnBrk="1" hangingPunct="1">
              <a:buFont typeface="Wingdings 2" pitchFamily="18" charset="2"/>
              <a:buNone/>
            </a:pPr>
            <a:endParaRPr lang="en-US" sz="2200" b="1" dirty="0"/>
          </a:p>
          <a:p>
            <a:pPr marL="0" eaLnBrk="1" hangingPunct="1">
              <a:buFont typeface="Wingdings 2" pitchFamily="18" charset="2"/>
              <a:buNone/>
            </a:pPr>
            <a:endParaRPr lang="en-US" sz="2400" b="1" dirty="0"/>
          </a:p>
          <a:p>
            <a:pPr marL="0"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1800" b="1" dirty="0">
              <a:solidFill>
                <a:srgbClr val="002060"/>
              </a:solidFill>
              <a:latin typeface="Arial" pitchFamily="34" charset="0"/>
              <a:cs typeface="Arial" pitchFamily="34" charset="0"/>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A.9</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457200" y="2514600"/>
            <a:ext cx="75438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2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2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9" name="TextBox 58"/>
          <p:cNvSpPr txBox="1"/>
          <p:nvPr/>
        </p:nvSpPr>
        <p:spPr>
          <a:xfrm>
            <a:off x="457200" y="6400800"/>
            <a:ext cx="609600" cy="246221"/>
          </a:xfrm>
          <a:prstGeom prst="rect">
            <a:avLst/>
          </a:prstGeom>
          <a:noFill/>
        </p:spPr>
        <p:txBody>
          <a:bodyPr wrap="square" rtlCol="0">
            <a:spAutoFit/>
          </a:bodyPr>
          <a:lstStyle/>
          <a:p>
            <a:r>
              <a:rPr lang="en-US" sz="1000" dirty="0">
                <a:latin typeface="+mn-lt"/>
              </a:rPr>
              <a:t>32</a:t>
            </a:r>
          </a:p>
        </p:txBody>
      </p:sp>
      <p:sp>
        <p:nvSpPr>
          <p:cNvPr id="6236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23"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36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 name="Rectangle 67"/>
          <p:cNvSpPr/>
          <p:nvPr/>
        </p:nvSpPr>
        <p:spPr>
          <a:xfrm>
            <a:off x="3125344" y="3222008"/>
            <a:ext cx="2057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6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29" name="Rectangle 13"/>
          <p:cNvSpPr>
            <a:spLocks noChangeArrowheads="1"/>
          </p:cNvSpPr>
          <p:nvPr/>
        </p:nvSpPr>
        <p:spPr bwMode="auto">
          <a:xfrm>
            <a:off x="45720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363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3630"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771640" y="3249304"/>
            <a:ext cx="3076575" cy="409575"/>
          </a:xfrm>
          <a:prstGeom prst="rect">
            <a:avLst/>
          </a:prstGeom>
          <a:noFill/>
        </p:spPr>
      </p:pic>
      <p:sp>
        <p:nvSpPr>
          <p:cNvPr id="623632" name="Rectangle 16"/>
          <p:cNvSpPr>
            <a:spLocks noChangeArrowheads="1"/>
          </p:cNvSpPr>
          <p:nvPr/>
        </p:nvSpPr>
        <p:spPr bwMode="auto">
          <a:xfrm>
            <a:off x="45720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75" name="Straight Connector 74"/>
          <p:cNvCxnSpPr/>
          <p:nvPr/>
        </p:nvCxnSpPr>
        <p:spPr>
          <a:xfrm>
            <a:off x="334368"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5024"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77" name="Rectangle 19"/>
          <p:cNvSpPr>
            <a:spLocks noChangeArrowheads="1"/>
          </p:cNvSpPr>
          <p:nvPr/>
        </p:nvSpPr>
        <p:spPr bwMode="auto">
          <a:xfrm>
            <a:off x="15240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3621"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828800" y="4572000"/>
            <a:ext cx="2343150" cy="381000"/>
          </a:xfrm>
          <a:prstGeom prst="rect">
            <a:avLst/>
          </a:prstGeom>
          <a:noFill/>
        </p:spPr>
      </p:pic>
      <p:sp>
        <p:nvSpPr>
          <p:cNvPr id="6"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3624" name="Picture 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648200" y="4572000"/>
            <a:ext cx="2343150" cy="381000"/>
          </a:xfrm>
          <a:prstGeom prst="rect">
            <a:avLst/>
          </a:prstGeom>
          <a:noFill/>
        </p:spPr>
      </p:pic>
      <p:sp>
        <p:nvSpPr>
          <p:cNvPr id="623626"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3"/>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363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35" name="Rectangle 19"/>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81000" y="5943600"/>
            <a:ext cx="8588572" cy="342857"/>
          </a:xfrm>
          <a:prstGeom prst="rect">
            <a:avLst/>
          </a:prstGeom>
          <a:noFill/>
        </p:spPr>
      </p:pic>
      <p:sp>
        <p:nvSpPr>
          <p:cNvPr id="24"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93" name="Group 92"/>
          <p:cNvGrpSpPr/>
          <p:nvPr/>
        </p:nvGrpSpPr>
        <p:grpSpPr>
          <a:xfrm>
            <a:off x="457200" y="5029200"/>
            <a:ext cx="7020001" cy="647657"/>
            <a:chOff x="457200" y="4953003"/>
            <a:chExt cx="7020001" cy="647657"/>
          </a:xfrm>
        </p:grpSpPr>
        <p:pic>
          <p:nvPicPr>
            <p:cNvPr id="623627" name="Picture 1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57201" y="4953003"/>
              <a:ext cx="6342858" cy="342857"/>
            </a:xfrm>
            <a:prstGeom prst="rect">
              <a:avLst/>
            </a:prstGeom>
            <a:noFill/>
          </p:spPr>
        </p:pic>
        <p:pic>
          <p:nvPicPr>
            <p:cNvPr id="30" name="Picture 10"/>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57200" y="5257803"/>
              <a:ext cx="7020001" cy="342857"/>
            </a:xfrm>
            <a:prstGeom prst="rect">
              <a:avLst/>
            </a:prstGeom>
            <a:noFill/>
          </p:spPr>
        </p:pic>
      </p:grpSp>
      <p:sp>
        <p:nvSpPr>
          <p:cNvPr id="3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16"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3617" name="Rectangle 14"/>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5" name="Audio 2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5110"/>
    </mc:Choice>
    <mc:Fallback xmlns="">
      <p:transition spd="slow" advTm="55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3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25"/>
                </p:tgtEl>
              </p:cMediaNode>
            </p:audio>
          </p:childTnLst>
        </p:cTn>
      </p:par>
    </p:tnLst>
    <p:bldLst>
      <p:bldP spid="6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3" name="Content Placeholder 12"/>
          <p:cNvSpPr>
            <a:spLocks noGrp="1"/>
          </p:cNvSpPr>
          <p:nvPr>
            <p:ph idx="1"/>
          </p:nvPr>
        </p:nvSpPr>
        <p:spPr>
          <a:xfrm>
            <a:off x="457200" y="1345447"/>
            <a:ext cx="8229600" cy="4978559"/>
          </a:xfrm>
        </p:spPr>
        <p:txBody>
          <a:bodyPr/>
          <a:lstStyle/>
          <a:p>
            <a:pPr marL="0" indent="0" eaLnBrk="1" hangingPunct="1">
              <a:spcBef>
                <a:spcPts val="0"/>
              </a:spcBef>
              <a:buNone/>
            </a:pPr>
            <a:r>
              <a:rPr lang="en-US" sz="2400" b="1" dirty="0">
                <a:solidFill>
                  <a:srgbClr val="4F6228"/>
                </a:solidFill>
              </a:rPr>
              <a:t>Students need additional practice solving problems involving standard deviation.</a:t>
            </a:r>
          </a:p>
          <a:p>
            <a:pPr marL="0" indent="-457200" eaLnBrk="1" hangingPunct="1">
              <a:spcBef>
                <a:spcPts val="0"/>
              </a:spcBef>
              <a:buFont typeface="+mj-lt"/>
              <a:buAutoNum type="arabicPeriod"/>
            </a:pPr>
            <a:endParaRPr lang="en-US" sz="2400" b="1" dirty="0"/>
          </a:p>
          <a:p>
            <a:pPr marL="0" indent="-457200" eaLnBrk="1" hangingPunct="1">
              <a:spcBef>
                <a:spcPts val="0"/>
              </a:spcBef>
              <a:buFont typeface="+mj-lt"/>
              <a:buAutoNum type="arabicPeriod"/>
            </a:pPr>
            <a:r>
              <a:rPr lang="en-US" sz="2400" b="1" dirty="0"/>
              <a:t>A data set has a mean of </a:t>
            </a:r>
            <a:r>
              <a:rPr lang="en-US" sz="2400" b="1" dirty="0">
                <a:latin typeface="Cambria Math" pitchFamily="18" charset="0"/>
                <a:ea typeface="Cambria Math" pitchFamily="18" charset="0"/>
                <a:cs typeface="Times New Roman" pitchFamily="18" charset="0"/>
              </a:rPr>
              <a:t>45</a:t>
            </a:r>
            <a:r>
              <a:rPr lang="en-US" sz="2400" b="1" dirty="0">
                <a:ea typeface="Cambria Math" pitchFamily="18" charset="0"/>
              </a:rPr>
              <a:t>.  An element of this data set </a:t>
            </a:r>
          </a:p>
          <a:p>
            <a:pPr marL="0" indent="-457200" eaLnBrk="1" hangingPunct="1">
              <a:spcBef>
                <a:spcPts val="0"/>
              </a:spcBef>
              <a:buNone/>
            </a:pPr>
            <a:r>
              <a:rPr lang="en-US" sz="2400" b="1" dirty="0">
                <a:ea typeface="Cambria Math" pitchFamily="18" charset="0"/>
              </a:rPr>
              <a:t>       has a value of </a:t>
            </a:r>
            <a:r>
              <a:rPr lang="en-US" sz="2400" b="1" dirty="0">
                <a:latin typeface="Cambria Math" pitchFamily="18" charset="0"/>
                <a:ea typeface="Cambria Math" pitchFamily="18" charset="0"/>
                <a:cs typeface="Times New Roman" pitchFamily="18" charset="0"/>
              </a:rPr>
              <a:t>50</a:t>
            </a:r>
            <a:r>
              <a:rPr lang="en-US" sz="2400" b="1" dirty="0">
                <a:latin typeface="Times New Roman" pitchFamily="18" charset="0"/>
                <a:ea typeface="Cambria Math" pitchFamily="18" charset="0"/>
                <a:cs typeface="Times New Roman" pitchFamily="18" charset="0"/>
              </a:rPr>
              <a:t> </a:t>
            </a:r>
            <a:r>
              <a:rPr lang="en-US" sz="2400" b="1" dirty="0">
                <a:ea typeface="Cambria Math" pitchFamily="18" charset="0"/>
              </a:rPr>
              <a:t>and a z-score of </a:t>
            </a:r>
            <a:r>
              <a:rPr lang="en-US" sz="2400" b="1" dirty="0">
                <a:latin typeface="Cambria Math" pitchFamily="18" charset="0"/>
                <a:ea typeface="Cambria Math" pitchFamily="18" charset="0"/>
                <a:cs typeface="Times New Roman" pitchFamily="18" charset="0"/>
              </a:rPr>
              <a:t>0.75</a:t>
            </a:r>
            <a:r>
              <a:rPr lang="en-US" sz="2400" b="1" dirty="0">
                <a:ea typeface="Cambria Math" pitchFamily="18" charset="0"/>
              </a:rPr>
              <a:t>.  What is the</a:t>
            </a:r>
          </a:p>
          <a:p>
            <a:pPr marL="0" indent="-457200" eaLnBrk="1" hangingPunct="1">
              <a:spcBef>
                <a:spcPts val="0"/>
              </a:spcBef>
              <a:buNone/>
            </a:pPr>
            <a:r>
              <a:rPr lang="en-US" sz="2400" b="1" dirty="0">
                <a:ea typeface="Cambria Math" pitchFamily="18" charset="0"/>
              </a:rPr>
              <a:t>       standard deviation for this data set, rounded to the nearest</a:t>
            </a:r>
          </a:p>
          <a:p>
            <a:pPr marL="0" indent="-457200" eaLnBrk="1" hangingPunct="1">
              <a:spcBef>
                <a:spcPts val="0"/>
              </a:spcBef>
              <a:buNone/>
            </a:pPr>
            <a:r>
              <a:rPr lang="en-US" sz="2400" b="1" dirty="0">
                <a:ea typeface="Cambria Math" pitchFamily="18" charset="0"/>
              </a:rPr>
              <a:t>       hundredth?</a:t>
            </a:r>
          </a:p>
          <a:p>
            <a:pPr marL="0" indent="-457200" eaLnBrk="1" hangingPunct="1">
              <a:spcBef>
                <a:spcPts val="0"/>
              </a:spcBef>
              <a:buNone/>
            </a:pPr>
            <a:endParaRPr lang="en-US" sz="2400" b="1" dirty="0">
              <a:ea typeface="Cambria Math" pitchFamily="18" charset="0"/>
            </a:endParaRPr>
          </a:p>
          <a:p>
            <a:pPr marL="114300" indent="-457200" eaLnBrk="1" hangingPunct="1">
              <a:spcBef>
                <a:spcPts val="0"/>
              </a:spcBef>
              <a:buFont typeface="+mj-lt"/>
              <a:buAutoNum type="arabicPeriod" startAt="2"/>
            </a:pPr>
            <a:r>
              <a:rPr lang="en-US" sz="2400" b="1" dirty="0">
                <a:ea typeface="Cambria Math" pitchFamily="18" charset="0"/>
              </a:rPr>
              <a:t>Use  two of the three numbers shown in the list to </a:t>
            </a:r>
            <a:br>
              <a:rPr lang="en-US" sz="2400" b="1" dirty="0">
                <a:ea typeface="Cambria Math" pitchFamily="18" charset="0"/>
              </a:rPr>
            </a:br>
            <a:r>
              <a:rPr lang="en-US" sz="2400" b="1" dirty="0">
                <a:ea typeface="Cambria Math" pitchFamily="18" charset="0"/>
              </a:rPr>
              <a:t>      complete this sentence.</a:t>
            </a:r>
          </a:p>
          <a:p>
            <a:pPr marL="114300" indent="-457200" eaLnBrk="1" hangingPunct="1">
              <a:spcBef>
                <a:spcPts val="0"/>
              </a:spcBef>
              <a:buNone/>
            </a:pPr>
            <a:r>
              <a:rPr lang="en-US" sz="2400" b="1" dirty="0">
                <a:ea typeface="Cambria Math" pitchFamily="18" charset="0"/>
              </a:rPr>
              <a:t>       A data set could have  a variance of  </a:t>
            </a:r>
            <a:r>
              <a:rPr lang="en-US" sz="2400" b="1" dirty="0">
                <a:latin typeface="Cambria Math" pitchFamily="18" charset="0"/>
                <a:ea typeface="Cambria Math" pitchFamily="18" charset="0"/>
              </a:rPr>
              <a:t>       </a:t>
            </a:r>
            <a:r>
              <a:rPr lang="en-US" sz="2400" b="1" dirty="0">
                <a:ea typeface="Cambria Math" pitchFamily="18" charset="0"/>
              </a:rPr>
              <a:t>    and a standard </a:t>
            </a:r>
          </a:p>
          <a:p>
            <a:pPr marL="114300" indent="-457200" eaLnBrk="1" hangingPunct="1">
              <a:spcBef>
                <a:spcPts val="0"/>
              </a:spcBef>
              <a:buNone/>
            </a:pPr>
            <a:r>
              <a:rPr lang="en-US" sz="2400" b="1" dirty="0">
                <a:ea typeface="Cambria Math" pitchFamily="18" charset="0"/>
              </a:rPr>
              <a:t>       deviation of            .</a:t>
            </a:r>
          </a:p>
          <a:p>
            <a:pPr marL="114300" indent="-457200" eaLnBrk="1" hangingPunct="1">
              <a:buNone/>
            </a:pPr>
            <a:endParaRPr lang="en-US" sz="2400" b="1" dirty="0">
              <a:ea typeface="Cambria Math" pitchFamily="18" charset="0"/>
            </a:endParaRPr>
          </a:p>
          <a:p>
            <a:pPr marL="114300" indent="-457200" eaLnBrk="1" hangingPunct="1">
              <a:buNone/>
            </a:pPr>
            <a:r>
              <a:rPr lang="en-US" sz="2400" b="1" dirty="0">
                <a:ea typeface="Cambria Math" pitchFamily="18" charset="0"/>
              </a:rPr>
              <a:t>                                </a:t>
            </a:r>
          </a:p>
          <a:p>
            <a:pPr marL="0" eaLnBrk="1" hangingPunct="1">
              <a:buFont typeface="Wingdings 2" pitchFamily="18" charset="2"/>
              <a:buNone/>
            </a:pPr>
            <a:endParaRPr lang="en-US" sz="2400" b="1" dirty="0"/>
          </a:p>
          <a:p>
            <a:pPr marL="0"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1800" b="1" dirty="0">
              <a:solidFill>
                <a:srgbClr val="002060"/>
              </a:solidFill>
              <a:latin typeface="Arial" pitchFamily="34" charset="0"/>
              <a:cs typeface="Arial" pitchFamily="34" charset="0"/>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A.9</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457200" y="2514600"/>
            <a:ext cx="75438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495800" y="327660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2766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9" name="TextBox 58"/>
          <p:cNvSpPr txBox="1"/>
          <p:nvPr/>
        </p:nvSpPr>
        <p:spPr>
          <a:xfrm>
            <a:off x="457200" y="6400800"/>
            <a:ext cx="609600" cy="246221"/>
          </a:xfrm>
          <a:prstGeom prst="rect">
            <a:avLst/>
          </a:prstGeom>
          <a:noFill/>
        </p:spPr>
        <p:txBody>
          <a:bodyPr wrap="square" rtlCol="0">
            <a:spAutoFit/>
          </a:bodyPr>
          <a:lstStyle/>
          <a:p>
            <a:r>
              <a:rPr lang="en-US" sz="1000" dirty="0">
                <a:latin typeface="+mn-lt"/>
              </a:rPr>
              <a:t>33</a:t>
            </a:r>
          </a:p>
        </p:txBody>
      </p:sp>
      <p:cxnSp>
        <p:nvCxnSpPr>
          <p:cNvPr id="63" name="Straight Connector 62"/>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51654"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1653" name="Picture 10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951027" y="3675329"/>
            <a:ext cx="670476" cy="419047"/>
          </a:xfrm>
          <a:prstGeom prst="rect">
            <a:avLst/>
          </a:prstGeom>
          <a:noFill/>
        </p:spPr>
      </p:pic>
      <p:sp>
        <p:nvSpPr>
          <p:cNvPr id="151655"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5" name="TextBox 64"/>
          <p:cNvSpPr txBox="1"/>
          <p:nvPr/>
        </p:nvSpPr>
        <p:spPr>
          <a:xfrm>
            <a:off x="3159430" y="5943600"/>
            <a:ext cx="3124200" cy="461665"/>
          </a:xfrm>
          <a:prstGeom prst="rect">
            <a:avLst/>
          </a:prstGeom>
          <a:solidFill>
            <a:srgbClr val="9B9B71">
              <a:alpha val="48000"/>
            </a:srgbClr>
          </a:solidFill>
          <a:ln w="12700">
            <a:solidFill>
              <a:schemeClr val="tx1"/>
            </a:solidFill>
          </a:ln>
        </p:spPr>
        <p:txBody>
          <a:bodyPr wrap="square" rtlCol="0">
            <a:spAutoFit/>
          </a:bodyPr>
          <a:lstStyle/>
          <a:p>
            <a:pPr algn="ctr"/>
            <a:r>
              <a:rPr lang="en-US" sz="2400" b="1" dirty="0">
                <a:latin typeface="Cambria Math" pitchFamily="18" charset="0"/>
                <a:ea typeface="Cambria Math" pitchFamily="18" charset="0"/>
                <a:cs typeface="Times New Roman" pitchFamily="18" charset="0"/>
              </a:rPr>
              <a:t> 9         40.5          81</a:t>
            </a:r>
            <a:endParaRPr lang="en-US" sz="2400" dirty="0">
              <a:latin typeface="Cambria Math" pitchFamily="18" charset="0"/>
              <a:ea typeface="Cambria Math" pitchFamily="18" charset="0"/>
              <a:cs typeface="Times New Roman" pitchFamily="18" charset="0"/>
            </a:endParaRPr>
          </a:p>
        </p:txBody>
      </p:sp>
      <p:sp>
        <p:nvSpPr>
          <p:cNvPr id="66" name="Rectangle 65"/>
          <p:cNvSpPr/>
          <p:nvPr/>
        </p:nvSpPr>
        <p:spPr>
          <a:xfrm>
            <a:off x="5611504" y="5047408"/>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662306" y="5007022"/>
            <a:ext cx="838200" cy="461665"/>
          </a:xfrm>
          <a:prstGeom prst="rect">
            <a:avLst/>
          </a:prstGeom>
          <a:noFill/>
        </p:spPr>
        <p:txBody>
          <a:bodyPr wrap="square" rtlCol="0">
            <a:spAutoFit/>
          </a:bodyPr>
          <a:lstStyle/>
          <a:p>
            <a:r>
              <a:rPr lang="en-US" sz="2400" b="1" dirty="0">
                <a:solidFill>
                  <a:srgbClr val="C00000"/>
                </a:solidFill>
                <a:latin typeface="Cambria Math" pitchFamily="18" charset="0"/>
                <a:ea typeface="Cambria Math" pitchFamily="18" charset="0"/>
                <a:cs typeface="Times New Roman" pitchFamily="18" charset="0"/>
              </a:rPr>
              <a:t>81</a:t>
            </a:r>
          </a:p>
        </p:txBody>
      </p:sp>
      <p:sp>
        <p:nvSpPr>
          <p:cNvPr id="69" name="TextBox 68"/>
          <p:cNvSpPr txBox="1"/>
          <p:nvPr/>
        </p:nvSpPr>
        <p:spPr>
          <a:xfrm>
            <a:off x="2738538" y="5354172"/>
            <a:ext cx="838200" cy="461665"/>
          </a:xfrm>
          <a:prstGeom prst="rect">
            <a:avLst/>
          </a:prstGeom>
          <a:noFill/>
        </p:spPr>
        <p:txBody>
          <a:bodyPr wrap="square" rtlCol="0">
            <a:spAutoFit/>
          </a:bodyPr>
          <a:lstStyle/>
          <a:p>
            <a:r>
              <a:rPr lang="en-US" sz="2400" b="1" dirty="0">
                <a:solidFill>
                  <a:srgbClr val="C00000"/>
                </a:solidFill>
                <a:latin typeface="Cambria Math" pitchFamily="18" charset="0"/>
                <a:ea typeface="Cambria Math" pitchFamily="18" charset="0"/>
                <a:cs typeface="Times New Roman" pitchFamily="18" charset="0"/>
              </a:rPr>
              <a:t>9</a:t>
            </a: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
        <p:nvSpPr>
          <p:cNvPr id="70" name="Rectangle 69"/>
          <p:cNvSpPr/>
          <p:nvPr/>
        </p:nvSpPr>
        <p:spPr>
          <a:xfrm>
            <a:off x="2645392" y="5410200"/>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415"/>
    </mc:Choice>
    <mc:Fallback xmlns="">
      <p:transition spd="slow" advTm="39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6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68" grpId="0"/>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295400"/>
            <a:ext cx="8229600" cy="4525963"/>
          </a:xfrm>
        </p:spPr>
        <p:txBody>
          <a:bodyPr/>
          <a:lstStyle/>
          <a:p>
            <a:pPr>
              <a:spcBef>
                <a:spcPts val="0"/>
              </a:spcBef>
              <a:buNone/>
            </a:pPr>
            <a:r>
              <a:rPr lang="en-US" sz="2400" b="1" dirty="0"/>
              <a:t>SOL A.10 </a:t>
            </a:r>
          </a:p>
          <a:p>
            <a:pPr>
              <a:spcBef>
                <a:spcPts val="0"/>
              </a:spcBef>
              <a:buNone/>
            </a:pPr>
            <a:r>
              <a:rPr lang="en-US" sz="2400" b="1" dirty="0"/>
              <a:t>The student will </a:t>
            </a:r>
            <a:r>
              <a:rPr lang="en-US" sz="2400" b="1" dirty="0">
                <a:solidFill>
                  <a:srgbClr val="77933C"/>
                </a:solidFill>
              </a:rPr>
              <a:t>compare and contrast </a:t>
            </a:r>
            <a:r>
              <a:rPr lang="en-US" sz="2400" b="1" dirty="0"/>
              <a:t>multiple </a:t>
            </a:r>
            <a:r>
              <a:rPr lang="en-US" sz="2400" b="1" dirty="0" err="1"/>
              <a:t>univariate</a:t>
            </a:r>
            <a:r>
              <a:rPr lang="en-US" sz="2400" b="1" dirty="0"/>
              <a:t> data</a:t>
            </a:r>
          </a:p>
          <a:p>
            <a:pPr>
              <a:spcBef>
                <a:spcPts val="0"/>
              </a:spcBef>
              <a:buNone/>
            </a:pPr>
            <a:r>
              <a:rPr lang="en-US" sz="2400" b="1" dirty="0"/>
              <a:t>sets, using </a:t>
            </a:r>
            <a:r>
              <a:rPr lang="en-US" sz="2400" b="1" dirty="0">
                <a:solidFill>
                  <a:srgbClr val="77933C"/>
                </a:solidFill>
              </a:rPr>
              <a:t>box-and-whisker plots.</a:t>
            </a: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457200"/>
            <a:ext cx="8839200" cy="762000"/>
          </a:xfrm>
        </p:spPr>
        <p:txBody>
          <a:bodyPr/>
          <a:lstStyle/>
          <a:p>
            <a:r>
              <a:rPr lang="en-US" sz="3200" b="1" dirty="0"/>
              <a:t>Analyzing Box-and-Whisker Plots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a:latin typeface="+mn-lt"/>
              </a:rPr>
              <a:t>34</a:t>
            </a:r>
          </a:p>
        </p:txBody>
      </p:sp>
      <p:cxnSp>
        <p:nvCxnSpPr>
          <p:cNvPr id="14" name="Straight Connector 1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183"/>
    </mc:Choice>
    <mc:Fallback xmlns="">
      <p:transition spd="slow" advTm="20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8839200" cy="1143000"/>
          </a:xfrm>
        </p:spPr>
        <p:txBody>
          <a:bodyPr/>
          <a:lstStyle/>
          <a:p>
            <a:r>
              <a:rPr lang="en-US" sz="3200" b="1" dirty="0"/>
              <a:t>Suggested Practice for SOL A.10</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3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3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993040" y="6074392"/>
            <a:ext cx="1007389" cy="685800"/>
          </a:xfrm>
          <a:prstGeom prst="rect">
            <a:avLst/>
          </a:prstGeom>
          <a:noFill/>
        </p:spPr>
      </p:pic>
      <p:sp>
        <p:nvSpPr>
          <p:cNvPr id="59" name="TextBox 58"/>
          <p:cNvSpPr txBox="1"/>
          <p:nvPr/>
        </p:nvSpPr>
        <p:spPr>
          <a:xfrm>
            <a:off x="457200" y="6525904"/>
            <a:ext cx="609600" cy="246221"/>
          </a:xfrm>
          <a:prstGeom prst="rect">
            <a:avLst/>
          </a:prstGeom>
          <a:noFill/>
        </p:spPr>
        <p:txBody>
          <a:bodyPr wrap="square" rtlCol="0">
            <a:spAutoFit/>
          </a:bodyPr>
          <a:lstStyle/>
          <a:p>
            <a:r>
              <a:rPr lang="en-US" sz="1000" dirty="0">
                <a:latin typeface="+mn-lt"/>
              </a:rPr>
              <a:t>35</a:t>
            </a:r>
          </a:p>
        </p:txBody>
      </p:sp>
      <p:sp>
        <p:nvSpPr>
          <p:cNvPr id="60" name="TextBox 59"/>
          <p:cNvSpPr txBox="1"/>
          <p:nvPr/>
        </p:nvSpPr>
        <p:spPr>
          <a:xfrm>
            <a:off x="381000" y="1143000"/>
            <a:ext cx="8686800" cy="5262979"/>
          </a:xfrm>
          <a:prstGeom prst="rect">
            <a:avLst/>
          </a:prstGeom>
          <a:noFill/>
        </p:spPr>
        <p:txBody>
          <a:bodyPr wrap="square" rtlCol="0">
            <a:spAutoFit/>
          </a:bodyPr>
          <a:lstStyle/>
          <a:p>
            <a:pPr marL="91440"/>
            <a:r>
              <a:rPr lang="en-US" sz="2400" b="1" dirty="0">
                <a:solidFill>
                  <a:srgbClr val="4F6228"/>
                </a:solidFill>
                <a:latin typeface="+mn-lt"/>
              </a:rPr>
              <a:t>Students need additional practice identifying and comparing the ranges, </a:t>
            </a:r>
            <a:r>
              <a:rPr lang="en-US" sz="2400" b="1" dirty="0" err="1">
                <a:solidFill>
                  <a:srgbClr val="4F6228"/>
                </a:solidFill>
                <a:latin typeface="+mn-lt"/>
              </a:rPr>
              <a:t>interquartile</a:t>
            </a:r>
            <a:r>
              <a:rPr lang="en-US" sz="2400" b="1" dirty="0">
                <a:solidFill>
                  <a:srgbClr val="4F6228"/>
                </a:solidFill>
                <a:latin typeface="+mn-lt"/>
              </a:rPr>
              <a:t> ranges, and medians of box-and-whisker plots.</a:t>
            </a:r>
          </a:p>
          <a:p>
            <a:pPr marL="457200" indent="-457200"/>
            <a:endParaRPr lang="en-US" sz="2200" b="1" dirty="0">
              <a:latin typeface="+mn-lt"/>
            </a:endParaRPr>
          </a:p>
          <a:p>
            <a:pPr marL="457200" indent="-457200">
              <a:buFont typeface="+mj-lt"/>
              <a:buAutoNum type="arabicPeriod"/>
            </a:pPr>
            <a:endParaRPr lang="en-US" sz="2200" b="1" dirty="0">
              <a:latin typeface="+mn-lt"/>
            </a:endParaRPr>
          </a:p>
          <a:p>
            <a:pPr marL="457200" indent="-457200">
              <a:buFont typeface="+mj-lt"/>
              <a:buAutoNum type="arabicPeriod"/>
            </a:pPr>
            <a:endParaRPr lang="en-US" sz="2200" b="1" dirty="0">
              <a:latin typeface="+mn-lt"/>
            </a:endParaRPr>
          </a:p>
          <a:p>
            <a:pPr marL="457200" indent="-457200">
              <a:buFont typeface="+mj-lt"/>
              <a:buAutoNum type="arabicPeriod"/>
            </a:pPr>
            <a:endParaRPr lang="en-US" sz="2200" b="1" dirty="0">
              <a:latin typeface="+mn-lt"/>
            </a:endParaRPr>
          </a:p>
          <a:p>
            <a:pPr marL="457200" indent="-457200">
              <a:buFont typeface="+mj-lt"/>
              <a:buAutoNum type="arabicPeriod"/>
            </a:pPr>
            <a:endParaRPr lang="en-US" sz="2200" b="1" dirty="0">
              <a:latin typeface="+mn-lt"/>
            </a:endParaRPr>
          </a:p>
          <a:p>
            <a:pPr marL="457200" indent="-457200">
              <a:buFont typeface="+mj-lt"/>
              <a:buAutoNum type="arabicPeriod"/>
            </a:pPr>
            <a:endParaRPr lang="en-US" sz="2200" b="1" dirty="0">
              <a:latin typeface="+mn-lt"/>
            </a:endParaRPr>
          </a:p>
          <a:p>
            <a:pPr marL="457200" indent="-457200">
              <a:buFont typeface="+mj-lt"/>
              <a:buAutoNum type="arabicPeriod"/>
            </a:pPr>
            <a:r>
              <a:rPr lang="en-US" sz="2200" b="1" dirty="0">
                <a:latin typeface="+mn-lt"/>
              </a:rPr>
              <a:t>Which two plots appear to have the same value for the range?</a:t>
            </a:r>
          </a:p>
          <a:p>
            <a:pPr marL="457200" indent="-457200">
              <a:buFont typeface="+mj-lt"/>
              <a:buAutoNum type="arabicPeriod"/>
            </a:pPr>
            <a:endParaRPr lang="en-US" sz="2200" b="1" dirty="0">
              <a:latin typeface="+mn-lt"/>
            </a:endParaRPr>
          </a:p>
          <a:p>
            <a:pPr marL="457200" indent="-457200">
              <a:buFont typeface="+mj-lt"/>
              <a:buAutoNum type="arabicPeriod"/>
            </a:pPr>
            <a:r>
              <a:rPr lang="en-US" sz="2200" b="1" dirty="0">
                <a:latin typeface="+mn-lt"/>
              </a:rPr>
              <a:t>Which two plots appear to have the same value for the </a:t>
            </a:r>
            <a:r>
              <a:rPr lang="en-US" sz="2200" b="1" dirty="0" err="1">
                <a:latin typeface="+mn-lt"/>
              </a:rPr>
              <a:t>interquartile</a:t>
            </a:r>
            <a:r>
              <a:rPr lang="en-US" sz="2200" b="1" dirty="0">
                <a:latin typeface="+mn-lt"/>
              </a:rPr>
              <a:t> range?  </a:t>
            </a:r>
            <a:endParaRPr lang="en-US" sz="2200" b="1" dirty="0">
              <a:solidFill>
                <a:srgbClr val="C00000"/>
              </a:solidFill>
              <a:latin typeface="+mn-lt"/>
            </a:endParaRPr>
          </a:p>
          <a:p>
            <a:pPr marL="457200" indent="-457200">
              <a:buFont typeface="+mj-lt"/>
              <a:buAutoNum type="arabicPeriod"/>
            </a:pPr>
            <a:endParaRPr lang="en-US" sz="2200" b="1" dirty="0">
              <a:latin typeface="+mn-lt"/>
            </a:endParaRPr>
          </a:p>
          <a:p>
            <a:pPr marL="457200" indent="-457200">
              <a:buFont typeface="+mj-lt"/>
              <a:buAutoNum type="arabicPeriod"/>
            </a:pPr>
            <a:r>
              <a:rPr lang="en-US" sz="2200" b="1" dirty="0">
                <a:latin typeface="+mn-lt"/>
              </a:rPr>
              <a:t>Which two plots appear to have the same value for the median?</a:t>
            </a:r>
          </a:p>
        </p:txBody>
      </p:sp>
      <p:sp>
        <p:nvSpPr>
          <p:cNvPr id="62" name="TextBox 61"/>
          <p:cNvSpPr txBox="1"/>
          <p:nvPr/>
        </p:nvSpPr>
        <p:spPr>
          <a:xfrm>
            <a:off x="2590800" y="5410200"/>
            <a:ext cx="2286000" cy="430887"/>
          </a:xfrm>
          <a:prstGeom prst="rect">
            <a:avLst/>
          </a:prstGeom>
          <a:noFill/>
        </p:spPr>
        <p:txBody>
          <a:bodyPr wrap="square" rtlCol="0">
            <a:spAutoFit/>
          </a:bodyPr>
          <a:lstStyle/>
          <a:p>
            <a:r>
              <a:rPr lang="en-US" sz="2200" b="1" dirty="0">
                <a:solidFill>
                  <a:srgbClr val="C00000"/>
                </a:solidFill>
                <a:latin typeface="+mn-lt"/>
              </a:rPr>
              <a:t>Plots A and B</a:t>
            </a:r>
          </a:p>
        </p:txBody>
      </p:sp>
      <p:sp>
        <p:nvSpPr>
          <p:cNvPr id="63" name="TextBox 62"/>
          <p:cNvSpPr txBox="1"/>
          <p:nvPr/>
        </p:nvSpPr>
        <p:spPr>
          <a:xfrm>
            <a:off x="2590800" y="4595010"/>
            <a:ext cx="1981200" cy="430887"/>
          </a:xfrm>
          <a:prstGeom prst="rect">
            <a:avLst/>
          </a:prstGeom>
          <a:noFill/>
        </p:spPr>
        <p:txBody>
          <a:bodyPr wrap="square" rtlCol="0">
            <a:spAutoFit/>
          </a:bodyPr>
          <a:lstStyle/>
          <a:p>
            <a:r>
              <a:rPr lang="en-US" sz="2200" b="1" dirty="0">
                <a:solidFill>
                  <a:srgbClr val="C00000"/>
                </a:solidFill>
                <a:latin typeface="+mn-lt"/>
              </a:rPr>
              <a:t>Plots A and C</a:t>
            </a:r>
          </a:p>
        </p:txBody>
      </p:sp>
      <p:sp>
        <p:nvSpPr>
          <p:cNvPr id="64" name="TextBox 63"/>
          <p:cNvSpPr txBox="1"/>
          <p:nvPr/>
        </p:nvSpPr>
        <p:spPr>
          <a:xfrm>
            <a:off x="2590800" y="6324600"/>
            <a:ext cx="2286000" cy="430887"/>
          </a:xfrm>
          <a:prstGeom prst="rect">
            <a:avLst/>
          </a:prstGeom>
          <a:noFill/>
        </p:spPr>
        <p:txBody>
          <a:bodyPr wrap="square" rtlCol="0">
            <a:spAutoFit/>
          </a:bodyPr>
          <a:lstStyle/>
          <a:p>
            <a:r>
              <a:rPr lang="en-US" sz="2200" b="1" dirty="0">
                <a:solidFill>
                  <a:srgbClr val="C00000"/>
                </a:solidFill>
                <a:latin typeface="+mn-lt"/>
              </a:rPr>
              <a:t>Plots B and C</a:t>
            </a:r>
          </a:p>
        </p:txBody>
      </p:sp>
      <p:cxnSp>
        <p:nvCxnSpPr>
          <p:cNvPr id="65" name="Straight Connector 6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47565" name="Picture 109"/>
          <p:cNvPicPr>
            <a:picLocks noChangeAspect="1" noChangeArrowheads="1"/>
          </p:cNvPicPr>
          <p:nvPr/>
        </p:nvPicPr>
        <p:blipFill>
          <a:blip r:embed="rId11" cstate="print"/>
          <a:srcRect/>
          <a:stretch>
            <a:fillRect/>
          </a:stretch>
        </p:blipFill>
        <p:spPr bwMode="auto">
          <a:xfrm>
            <a:off x="2286000" y="2057400"/>
            <a:ext cx="4838700" cy="2206660"/>
          </a:xfrm>
          <a:prstGeom prst="rect">
            <a:avLst/>
          </a:prstGeom>
          <a:noFill/>
          <a:ln w="9525">
            <a:noFill/>
            <a:miter lim="800000"/>
            <a:headEnd/>
            <a:tailEnd/>
          </a:ln>
        </p:spPr>
      </p:pic>
      <p:cxnSp>
        <p:nvCxnSpPr>
          <p:cNvPr id="11" name="Straight Connector 10"/>
          <p:cNvCxnSpPr/>
          <p:nvPr/>
        </p:nvCxnSpPr>
        <p:spPr>
          <a:xfrm>
            <a:off x="3200400" y="2286000"/>
            <a:ext cx="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342696" y="3160730"/>
            <a:ext cx="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07657" y="3160730"/>
            <a:ext cx="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751470" y="2714172"/>
            <a:ext cx="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577076" y="2705101"/>
            <a:ext cx="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342696" y="2286000"/>
            <a:ext cx="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559158" y="2243219"/>
            <a:ext cx="0" cy="2449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890410" y="2702525"/>
            <a:ext cx="0" cy="23767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638800" y="2702525"/>
            <a:ext cx="0" cy="2402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302396" y="2240643"/>
            <a:ext cx="0" cy="2449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758669" y="3148547"/>
            <a:ext cx="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982028" y="3145971"/>
            <a:ext cx="0" cy="2433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265704" y="3132218"/>
            <a:ext cx="0" cy="2596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26696" y="2240643"/>
            <a:ext cx="0" cy="2449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67188" y="2702525"/>
            <a:ext cx="0" cy="2402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3121"/>
    </mc:Choice>
    <mc:Fallback xmlns="">
      <p:transition spd="slow" advTm="53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subTnLst>
                                    <p:set>
                                      <p:cBhvr override="childStyle">
                                        <p:cTn dur="1" fill="hold" display="0" masterRel="nextClick" afterEffect="1"/>
                                        <p:tgtEl>
                                          <p:spTgt spid="71"/>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subTnLst>
                                    <p:set>
                                      <p:cBhvr override="childStyle">
                                        <p:cTn dur="1" fill="hold" display="0" masterRel="nextClick" afterEffect="1"/>
                                        <p:tgtEl>
                                          <p:spTgt spid="70"/>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subTnLst>
                                    <p:set>
                                      <p:cBhvr override="childStyle">
                                        <p:cTn dur="1" fill="hold" display="0" masterRel="nextClick" afterEffect="1"/>
                                        <p:tgtEl>
                                          <p:spTgt spid="69"/>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subTnLst>
                                    <p:set>
                                      <p:cBhvr override="childStyle">
                                        <p:cTn dur="1" fill="hold" display="0" masterRel="nextClick" afterEffect="1"/>
                                        <p:tgtEl>
                                          <p:spTgt spid="68"/>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subTnLst>
                                    <p:set>
                                      <p:cBhvr override="childStyle">
                                        <p:cTn dur="1" fill="hold" display="0" masterRel="nextClick" afterEffect="1"/>
                                        <p:tgtEl>
                                          <p:spTgt spid="75"/>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subTnLst>
                                    <p:set>
                                      <p:cBhvr override="childStyle">
                                        <p:cTn dur="1" fill="hold" display="0" masterRel="nextClick" afterEffect="1"/>
                                        <p:tgtEl>
                                          <p:spTgt spid="74"/>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subTnLst>
                                    <p:set>
                                      <p:cBhvr override="childStyle">
                                        <p:cTn dur="1" fill="hold" display="0" masterRel="nextClick" afterEffect="1"/>
                                        <p:tgtEl>
                                          <p:spTgt spid="80"/>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1" fill="hold" display="0">
                  <p:stCondLst>
                    <p:cond delay="indefinite"/>
                  </p:stCondLst>
                  <p:endCondLst>
                    <p:cond evt="onStopAudio" delay="0">
                      <p:tgtEl>
                        <p:sldTgt/>
                      </p:tgtEl>
                    </p:cond>
                  </p:endCondLst>
                </p:cTn>
                <p:tgtEl>
                  <p:spTgt spid="15"/>
                </p:tgtEl>
              </p:cMediaNode>
            </p:audio>
          </p:childTnLst>
        </p:cTn>
      </p:par>
    </p:tnLst>
    <p:bldLst>
      <p:bldP spid="62" grpId="0"/>
      <p:bldP spid="63" grpId="0"/>
      <p:bldP spid="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Suggested Practice for SOL A.10</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3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3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 name="TextBox 61"/>
          <p:cNvSpPr txBox="1"/>
          <p:nvPr/>
        </p:nvSpPr>
        <p:spPr>
          <a:xfrm>
            <a:off x="381000" y="6400800"/>
            <a:ext cx="609600" cy="246221"/>
          </a:xfrm>
          <a:prstGeom prst="rect">
            <a:avLst/>
          </a:prstGeom>
          <a:noFill/>
        </p:spPr>
        <p:txBody>
          <a:bodyPr wrap="square" rtlCol="0">
            <a:spAutoFit/>
          </a:bodyPr>
          <a:lstStyle/>
          <a:p>
            <a:r>
              <a:rPr lang="en-US" sz="1000" dirty="0">
                <a:latin typeface="+mn-lt"/>
              </a:rPr>
              <a:t>36</a:t>
            </a:r>
          </a:p>
        </p:txBody>
      </p:sp>
      <p:cxnSp>
        <p:nvCxnSpPr>
          <p:cNvPr id="65" name="Straight Connector 6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48581" name="Picture 101"/>
          <p:cNvPicPr>
            <a:picLocks noChangeAspect="1" noChangeArrowheads="1"/>
          </p:cNvPicPr>
          <p:nvPr/>
        </p:nvPicPr>
        <p:blipFill>
          <a:blip r:embed="rId10" cstate="print"/>
          <a:srcRect/>
          <a:stretch>
            <a:fillRect/>
          </a:stretch>
        </p:blipFill>
        <p:spPr bwMode="auto">
          <a:xfrm>
            <a:off x="2438400" y="1828800"/>
            <a:ext cx="4411225" cy="2133600"/>
          </a:xfrm>
          <a:prstGeom prst="rect">
            <a:avLst/>
          </a:prstGeom>
          <a:noFill/>
          <a:ln w="9525">
            <a:noFill/>
            <a:miter lim="800000"/>
            <a:headEnd/>
            <a:tailEnd/>
          </a:ln>
        </p:spPr>
      </p:pic>
      <p:sp>
        <p:nvSpPr>
          <p:cNvPr id="68" name="TextBox 67"/>
          <p:cNvSpPr txBox="1"/>
          <p:nvPr/>
        </p:nvSpPr>
        <p:spPr>
          <a:xfrm>
            <a:off x="533400" y="3352800"/>
            <a:ext cx="8305800" cy="3416320"/>
          </a:xfrm>
          <a:prstGeom prst="rect">
            <a:avLst/>
          </a:prstGeom>
          <a:noFill/>
        </p:spPr>
        <p:txBody>
          <a:bodyPr wrap="square" rtlCol="0">
            <a:spAutoFit/>
          </a:bodyPr>
          <a:lstStyle/>
          <a:p>
            <a:endParaRPr lang="en-US" b="1" dirty="0">
              <a:latin typeface="+mn-lt"/>
            </a:endParaRPr>
          </a:p>
          <a:p>
            <a:endParaRPr lang="en-US" sz="2000" b="1" dirty="0">
              <a:latin typeface="+mn-lt"/>
            </a:endParaRPr>
          </a:p>
          <a:p>
            <a:pPr marL="457200" indent="-457200">
              <a:buFont typeface="+mj-lt"/>
              <a:buAutoNum type="alphaLcPeriod"/>
            </a:pPr>
            <a:r>
              <a:rPr lang="en-US" sz="2000" b="1" dirty="0">
                <a:latin typeface="+mn-lt"/>
              </a:rPr>
              <a:t>The </a:t>
            </a:r>
            <a:r>
              <a:rPr lang="en-US" sz="2000" b="1" dirty="0" err="1">
                <a:latin typeface="+mn-lt"/>
              </a:rPr>
              <a:t>interquartile</a:t>
            </a:r>
            <a:r>
              <a:rPr lang="en-US" sz="2000" b="1" dirty="0">
                <a:latin typeface="+mn-lt"/>
              </a:rPr>
              <a:t> range of the data for plot A is greater than the </a:t>
            </a:r>
            <a:r>
              <a:rPr lang="en-US" sz="2000" b="1" dirty="0" err="1">
                <a:latin typeface="+mn-lt"/>
              </a:rPr>
              <a:t>interquartile</a:t>
            </a:r>
            <a:r>
              <a:rPr lang="en-US" sz="2000" b="1" dirty="0">
                <a:latin typeface="+mn-lt"/>
              </a:rPr>
              <a:t> range of the data for plot B.</a:t>
            </a:r>
          </a:p>
          <a:p>
            <a:pPr marL="457200" indent="-457200">
              <a:buFont typeface="+mj-lt"/>
              <a:buAutoNum type="alphaLcPeriod"/>
            </a:pPr>
            <a:r>
              <a:rPr lang="en-US" sz="2000" b="1" dirty="0">
                <a:latin typeface="+mn-lt"/>
              </a:rPr>
              <a:t>The upper extreme of the data for plot A is greater than the upper extreme of the data for plot C.</a:t>
            </a:r>
          </a:p>
          <a:p>
            <a:pPr marL="457200" indent="-457200">
              <a:buFont typeface="+mj-lt"/>
              <a:buAutoNum type="alphaLcPeriod"/>
            </a:pPr>
            <a:r>
              <a:rPr lang="en-US" sz="2000" b="1" dirty="0">
                <a:latin typeface="+mn-lt"/>
              </a:rPr>
              <a:t>The range of the data in plot A is the same as the range of the data in plot C.</a:t>
            </a:r>
          </a:p>
          <a:p>
            <a:pPr marL="457200" indent="-457200">
              <a:buFont typeface="+mj-lt"/>
              <a:buAutoNum type="alphaLcPeriod"/>
            </a:pPr>
            <a:r>
              <a:rPr lang="en-US" sz="2000" b="1" dirty="0">
                <a:latin typeface="+mn-lt"/>
              </a:rPr>
              <a:t>The median of the data in plot A is greater than the median of the data in plot B.</a:t>
            </a:r>
          </a:p>
          <a:p>
            <a:pPr marL="457200" indent="-457200">
              <a:buFont typeface="+mj-lt"/>
              <a:buAutoNum type="alphaLcPeriod"/>
            </a:pPr>
            <a:endParaRPr lang="en-US" b="1" dirty="0">
              <a:latin typeface="+mn-lt"/>
            </a:endParaRPr>
          </a:p>
        </p:txBody>
      </p:sp>
      <p:sp>
        <p:nvSpPr>
          <p:cNvPr id="69" name="Rectangle 68"/>
          <p:cNvSpPr/>
          <p:nvPr/>
        </p:nvSpPr>
        <p:spPr>
          <a:xfrm>
            <a:off x="457200" y="5181600"/>
            <a:ext cx="81534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1" cstate="print"/>
          <a:srcRect/>
          <a:stretch>
            <a:fillRect/>
          </a:stretch>
        </p:blipFill>
        <p:spPr bwMode="auto">
          <a:xfrm>
            <a:off x="8229600" y="6248400"/>
            <a:ext cx="767715" cy="522637"/>
          </a:xfrm>
          <a:prstGeom prst="rect">
            <a:avLst/>
          </a:prstGeom>
          <a:noFill/>
        </p:spPr>
      </p:pic>
      <p:sp>
        <p:nvSpPr>
          <p:cNvPr id="56" name="TextBox 55"/>
          <p:cNvSpPr txBox="1"/>
          <p:nvPr/>
        </p:nvSpPr>
        <p:spPr>
          <a:xfrm>
            <a:off x="609600" y="1447800"/>
            <a:ext cx="7924800" cy="923330"/>
          </a:xfrm>
          <a:prstGeom prst="rect">
            <a:avLst/>
          </a:prstGeom>
          <a:noFill/>
        </p:spPr>
        <p:txBody>
          <a:bodyPr wrap="square" rtlCol="0">
            <a:spAutoFit/>
          </a:bodyPr>
          <a:lstStyle/>
          <a:p>
            <a:r>
              <a:rPr lang="en-US" b="1" dirty="0"/>
              <a:t>Which statement appears to be true regarding the box-and-whisker plots shown?</a:t>
            </a:r>
          </a:p>
          <a:p>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801"/>
    </mc:Choice>
    <mc:Fallback xmlns="">
      <p:transition spd="slow" advTm="30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6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295400"/>
            <a:ext cx="8229600" cy="4525963"/>
          </a:xfrm>
        </p:spPr>
        <p:txBody>
          <a:bodyPr/>
          <a:lstStyle/>
          <a:p>
            <a:pPr>
              <a:spcBef>
                <a:spcPts val="0"/>
              </a:spcBef>
              <a:buNone/>
            </a:pPr>
            <a:r>
              <a:rPr lang="en-US" sz="2400" b="1" dirty="0"/>
              <a:t>SOL A.11</a:t>
            </a:r>
          </a:p>
          <a:p>
            <a:pPr>
              <a:spcBef>
                <a:spcPts val="0"/>
              </a:spcBef>
              <a:buNone/>
            </a:pPr>
            <a:r>
              <a:rPr lang="en-US" sz="2400" b="1" dirty="0"/>
              <a:t>The student will collect and analyze data, </a:t>
            </a:r>
            <a:r>
              <a:rPr lang="en-US" sz="2400" b="1" dirty="0">
                <a:solidFill>
                  <a:srgbClr val="77933C"/>
                </a:solidFill>
              </a:rPr>
              <a:t>determine the </a:t>
            </a:r>
          </a:p>
          <a:p>
            <a:pPr>
              <a:spcBef>
                <a:spcPts val="0"/>
              </a:spcBef>
              <a:buNone/>
            </a:pPr>
            <a:r>
              <a:rPr lang="en-US" sz="2400" b="1" dirty="0">
                <a:solidFill>
                  <a:srgbClr val="77933C"/>
                </a:solidFill>
              </a:rPr>
              <a:t>equation of the curve of best fit in order to make predictions,</a:t>
            </a:r>
          </a:p>
          <a:p>
            <a:pPr>
              <a:spcBef>
                <a:spcPts val="0"/>
              </a:spcBef>
              <a:buNone/>
            </a:pPr>
            <a:r>
              <a:rPr lang="en-US" sz="2400" b="1" dirty="0"/>
              <a:t>and solve real-world problems, using mathematical models. </a:t>
            </a:r>
          </a:p>
          <a:p>
            <a:pPr>
              <a:spcBef>
                <a:spcPts val="0"/>
              </a:spcBef>
              <a:buNone/>
            </a:pPr>
            <a:r>
              <a:rPr lang="en-US" sz="2400" b="1" dirty="0"/>
              <a:t>Mathematical models will include linear and quadratic </a:t>
            </a:r>
          </a:p>
          <a:p>
            <a:pPr>
              <a:spcBef>
                <a:spcPts val="0"/>
              </a:spcBef>
              <a:buNone/>
            </a:pPr>
            <a:r>
              <a:rPr lang="en-US" sz="2400" b="1" dirty="0"/>
              <a:t>functions.</a:t>
            </a:r>
            <a:endParaRPr lang="en-US" sz="2400" b="1" dirty="0">
              <a:solidFill>
                <a:srgbClr val="6600CC"/>
              </a:solidFill>
            </a:endParaRP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381000"/>
            <a:ext cx="8839200" cy="762000"/>
          </a:xfrm>
        </p:spPr>
        <p:txBody>
          <a:bodyPr/>
          <a:lstStyle/>
          <a:p>
            <a:r>
              <a:rPr lang="en-US" sz="3200" b="1" dirty="0"/>
              <a:t>Using the Curve of Best Fit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a:latin typeface="+mn-lt"/>
              </a:rPr>
              <a:t>37</a:t>
            </a:r>
          </a:p>
        </p:txBody>
      </p:sp>
      <p:cxnSp>
        <p:nvCxnSpPr>
          <p:cNvPr id="14" name="Straight Connector 1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102"/>
    </mc:Choice>
    <mc:Fallback xmlns="">
      <p:transition spd="slow" advTm="16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spcBef>
                <a:spcPts val="0"/>
              </a:spcBef>
              <a:buFont typeface="Wingdings 2" pitchFamily="18" charset="2"/>
              <a:buNone/>
            </a:pPr>
            <a:r>
              <a:rPr lang="en-US" sz="2400" b="1" dirty="0">
                <a:solidFill>
                  <a:srgbClr val="4F6228"/>
                </a:solidFill>
              </a:rPr>
              <a:t>Students need additional practice determining the linear or quadratic curve of best fit. </a:t>
            </a:r>
          </a:p>
          <a:p>
            <a:pPr eaLnBrk="1" hangingPunct="1">
              <a:buFont typeface="Wingdings 2" pitchFamily="18" charset="2"/>
              <a:buNone/>
            </a:pPr>
            <a:endParaRPr lang="en-US" sz="2400" b="1" dirty="0">
              <a:cs typeface="Arial" pitchFamily="34" charset="0"/>
            </a:endParaRPr>
          </a:p>
          <a:p>
            <a:pPr eaLnBrk="1" hangingPunct="1">
              <a:buFont typeface="Wingdings 2" pitchFamily="18" charset="2"/>
              <a:buNone/>
            </a:pPr>
            <a:r>
              <a:rPr lang="en-US" sz="2400" b="1" dirty="0">
                <a:cs typeface="Arial" pitchFamily="34" charset="0"/>
              </a:rPr>
              <a:t>This set of ordered pairs shows a relationship between</a:t>
            </a:r>
            <a:r>
              <a:rPr lang="en-US" sz="2400" b="1" dirty="0">
                <a:latin typeface="Arial" pitchFamily="34" charset="0"/>
                <a:cs typeface="Arial" pitchFamily="34" charset="0"/>
              </a:rPr>
              <a:t> </a:t>
            </a:r>
            <a:r>
              <a:rPr lang="en-US" sz="2400" b="1" i="1" dirty="0">
                <a:latin typeface="Times New Roman" pitchFamily="18" charset="0"/>
                <a:cs typeface="Times New Roman" pitchFamily="18" charset="0"/>
              </a:rPr>
              <a:t>x</a:t>
            </a:r>
            <a:r>
              <a:rPr lang="en-US" sz="2400" b="1" dirty="0"/>
              <a:t> </a:t>
            </a:r>
            <a:r>
              <a:rPr lang="en-US" sz="2400" b="1" dirty="0">
                <a:cs typeface="Arial" pitchFamily="34" charset="0"/>
              </a:rPr>
              <a:t>and</a:t>
            </a:r>
            <a:r>
              <a:rPr lang="en-US" sz="2400" b="1" dirty="0"/>
              <a:t> </a:t>
            </a:r>
            <a:r>
              <a:rPr lang="en-US" sz="2400" b="1" i="1" dirty="0">
                <a:latin typeface="Times New Roman" pitchFamily="18" charset="0"/>
                <a:cs typeface="Times New Roman" pitchFamily="18" charset="0"/>
              </a:rPr>
              <a:t>y</a:t>
            </a:r>
            <a:r>
              <a:rPr lang="en-US" sz="2400" b="1" dirty="0"/>
              <a:t>.</a:t>
            </a:r>
          </a:p>
          <a:p>
            <a:pPr eaLnBrk="1" hangingPunct="1">
              <a:buFont typeface="Wingdings 2" pitchFamily="18" charset="2"/>
              <a:buNone/>
            </a:pPr>
            <a:endParaRPr lang="en-US" sz="2400" dirty="0"/>
          </a:p>
          <a:p>
            <a:pPr eaLnBrk="1" hangingPunct="1">
              <a:buFont typeface="Wingdings 2" pitchFamily="18" charset="2"/>
              <a:buNone/>
            </a:pPr>
            <a:r>
              <a:rPr lang="en-US" sz="2400" b="1" dirty="0"/>
              <a:t>Which equation best represents this relationship?</a:t>
            </a:r>
          </a:p>
          <a:p>
            <a:pPr eaLnBrk="1" hangingPunct="1">
              <a:buFont typeface="Wingdings 2" pitchFamily="18" charset="2"/>
              <a:buNone/>
            </a:pPr>
            <a:r>
              <a:rPr lang="en-US" sz="2400" b="1" dirty="0"/>
              <a:t>a.</a:t>
            </a:r>
          </a:p>
          <a:p>
            <a:pPr eaLnBrk="1" hangingPunct="1">
              <a:buFont typeface="Wingdings 2" pitchFamily="18" charset="2"/>
              <a:buNone/>
            </a:pPr>
            <a:r>
              <a:rPr lang="en-US" sz="2400" b="1" dirty="0"/>
              <a:t>b.</a:t>
            </a:r>
          </a:p>
          <a:p>
            <a:pPr eaLnBrk="1" hangingPunct="1">
              <a:buFont typeface="Wingdings 2" pitchFamily="18" charset="2"/>
              <a:buNone/>
            </a:pPr>
            <a:r>
              <a:rPr lang="en-US" sz="2400" b="1" dirty="0"/>
              <a:t>c.</a:t>
            </a:r>
          </a:p>
          <a:p>
            <a:pPr eaLnBrk="1" hangingPunct="1">
              <a:buFont typeface="Wingdings 2" pitchFamily="18" charset="2"/>
              <a:buNone/>
            </a:pPr>
            <a:r>
              <a:rPr lang="en-US" sz="2400" b="1" dirty="0"/>
              <a:t>d.</a:t>
            </a:r>
          </a:p>
          <a:p>
            <a:pPr eaLnBrk="1" hangingPunct="1">
              <a:buFont typeface="Wingdings 2" pitchFamily="18" charset="2"/>
              <a:buNone/>
            </a:pPr>
            <a:endParaRPr lang="en-US" sz="2400" dirty="0"/>
          </a:p>
          <a:p>
            <a:pPr marL="114300" indent="-457200" eaLnBrk="1" hangingPunct="1">
              <a:buNone/>
            </a:pPr>
            <a:r>
              <a:rPr lang="en-US" sz="1800" b="1" dirty="0">
                <a:cs typeface="Arial" pitchFamily="34" charset="0"/>
              </a:rPr>
              <a:t>    </a:t>
            </a:r>
            <a:endParaRPr lang="en-US" sz="1800" b="1" dirty="0"/>
          </a:p>
          <a:p>
            <a:pPr marL="114300" indent="-457200" eaLnBrk="1" hangingPunct="1">
              <a:buNone/>
            </a:pPr>
            <a:endParaRPr lang="en-US" sz="2400" dirty="0"/>
          </a:p>
          <a:p>
            <a:pPr marL="114300" indent="-457200" eaLnBrk="1" hangingPunct="1">
              <a:buNone/>
            </a:pPr>
            <a:endParaRPr lang="en-US" sz="2400" dirty="0"/>
          </a:p>
          <a:p>
            <a:pPr marL="114300" indent="-457200" eaLnBrk="1" hangingPunct="1">
              <a:buNone/>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A.11</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533400" y="24384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6" name="TextBox 55"/>
          <p:cNvSpPr txBox="1"/>
          <p:nvPr/>
        </p:nvSpPr>
        <p:spPr>
          <a:xfrm>
            <a:off x="457200" y="6400800"/>
            <a:ext cx="609600" cy="246221"/>
          </a:xfrm>
          <a:prstGeom prst="rect">
            <a:avLst/>
          </a:prstGeom>
          <a:noFill/>
        </p:spPr>
        <p:txBody>
          <a:bodyPr wrap="square" rtlCol="0">
            <a:spAutoFit/>
          </a:bodyPr>
          <a:lstStyle/>
          <a:p>
            <a:r>
              <a:rPr lang="en-US" sz="1000" dirty="0">
                <a:latin typeface="+mn-lt"/>
              </a:rPr>
              <a:t>38</a:t>
            </a:r>
          </a:p>
        </p:txBody>
      </p:sp>
      <p:sp>
        <p:nvSpPr>
          <p:cNvPr id="25702" name="Rectangle 10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701" name="Picture 10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14400" y="5029200"/>
            <a:ext cx="1990725" cy="390525"/>
          </a:xfrm>
          <a:prstGeom prst="rect">
            <a:avLst/>
          </a:prstGeom>
          <a:noFill/>
        </p:spPr>
      </p:pic>
      <p:sp>
        <p:nvSpPr>
          <p:cNvPr id="25704" name="Rectangle 10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705" name="Rectangle 10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707" name="Rectangle 10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706" name="Picture 10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54018" y="4224070"/>
            <a:ext cx="2466975" cy="381000"/>
          </a:xfrm>
          <a:prstGeom prst="rect">
            <a:avLst/>
          </a:prstGeom>
          <a:noFill/>
        </p:spPr>
      </p:pic>
      <p:sp>
        <p:nvSpPr>
          <p:cNvPr id="25708" name="Rectangle 10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710"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709" name="Picture 10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838200" y="4648200"/>
            <a:ext cx="2066925" cy="381000"/>
          </a:xfrm>
          <a:prstGeom prst="rect">
            <a:avLst/>
          </a:prstGeom>
          <a:noFill/>
        </p:spPr>
      </p:pic>
      <p:sp>
        <p:nvSpPr>
          <p:cNvPr id="25711" name="Rectangle 1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713" name="Rectangle 1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712" name="Picture 1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143000" y="3276600"/>
            <a:ext cx="6257925" cy="381000"/>
          </a:xfrm>
          <a:prstGeom prst="rect">
            <a:avLst/>
          </a:prstGeom>
          <a:noFill/>
        </p:spPr>
      </p:pic>
      <p:cxnSp>
        <p:nvCxnSpPr>
          <p:cNvPr id="70" name="Straight Connector 69"/>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33400" y="5486400"/>
            <a:ext cx="35052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15" name="Rectangle 1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714" name="Picture 1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862644" y="5486400"/>
            <a:ext cx="3028950" cy="390525"/>
          </a:xfrm>
          <a:prstGeom prst="rect">
            <a:avLst/>
          </a:prstGeom>
          <a:noFill/>
        </p:spPr>
      </p:pic>
      <p:sp>
        <p:nvSpPr>
          <p:cNvPr id="25716" name="Rectangle 11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6" name="TextBox 75"/>
          <p:cNvSpPr txBox="1"/>
          <p:nvPr/>
        </p:nvSpPr>
        <p:spPr>
          <a:xfrm>
            <a:off x="4343400" y="4191000"/>
            <a:ext cx="4495800" cy="1754326"/>
          </a:xfrm>
          <a:prstGeom prst="rect">
            <a:avLst/>
          </a:prstGeom>
          <a:noFill/>
          <a:ln w="25400">
            <a:solidFill>
              <a:schemeClr val="tx1"/>
            </a:solidFill>
          </a:ln>
        </p:spPr>
        <p:txBody>
          <a:bodyPr wrap="square" rtlCol="0">
            <a:spAutoFit/>
          </a:bodyPr>
          <a:lstStyle/>
          <a:p>
            <a:r>
              <a:rPr lang="en-US" b="1" dirty="0">
                <a:latin typeface="+mn-lt"/>
              </a:rPr>
              <a:t>Extension:  Using the curve of best fit, what is the value of </a:t>
            </a:r>
            <a:r>
              <a:rPr lang="en-US" b="1" i="1" dirty="0">
                <a:latin typeface="Times New Roman" pitchFamily="18" charset="0"/>
                <a:cs typeface="Times New Roman" pitchFamily="18" charset="0"/>
              </a:rPr>
              <a:t>y</a:t>
            </a:r>
            <a:r>
              <a:rPr lang="en-US" b="1" dirty="0">
                <a:latin typeface="+mn-lt"/>
              </a:rPr>
              <a:t>, rounded to the nearest whole number, when the value of </a:t>
            </a:r>
            <a:r>
              <a:rPr lang="en-US" b="1" i="1" dirty="0">
                <a:latin typeface="Times New Roman" pitchFamily="18" charset="0"/>
                <a:cs typeface="Times New Roman" pitchFamily="18" charset="0"/>
              </a:rPr>
              <a:t>x</a:t>
            </a:r>
            <a:r>
              <a:rPr lang="en-US" b="1" dirty="0">
                <a:latin typeface="+mn-lt"/>
              </a:rPr>
              <a:t> is 8?</a:t>
            </a:r>
          </a:p>
          <a:p>
            <a:endParaRPr lang="en-US" b="1" dirty="0">
              <a:latin typeface="+mn-lt"/>
            </a:endParaRPr>
          </a:p>
          <a:p>
            <a:endParaRPr lang="en-US" dirty="0">
              <a:latin typeface="+mn-lt"/>
            </a:endParaRPr>
          </a:p>
          <a:p>
            <a:endParaRPr lang="en-US" dirty="0">
              <a:latin typeface="+mn-lt"/>
            </a:endParaRPr>
          </a:p>
        </p:txBody>
      </p:sp>
      <p:sp>
        <p:nvSpPr>
          <p:cNvPr id="77" name="TextBox 76"/>
          <p:cNvSpPr txBox="1"/>
          <p:nvPr/>
        </p:nvSpPr>
        <p:spPr>
          <a:xfrm>
            <a:off x="4343400" y="5029200"/>
            <a:ext cx="4495800" cy="923330"/>
          </a:xfrm>
          <a:prstGeom prst="rect">
            <a:avLst/>
          </a:prstGeom>
          <a:noFill/>
        </p:spPr>
        <p:txBody>
          <a:bodyPr wrap="square" rtlCol="0">
            <a:spAutoFit/>
          </a:bodyPr>
          <a:lstStyle/>
          <a:p>
            <a:r>
              <a:rPr lang="en-US" b="1" dirty="0">
                <a:solidFill>
                  <a:srgbClr val="C00000"/>
                </a:solidFill>
                <a:latin typeface="+mn-lt"/>
              </a:rPr>
              <a:t>Answers will vary depending on how the numbers in the curve of best fit are rounded.  Using the equation in option d, </a:t>
            </a:r>
            <a:r>
              <a:rPr lang="en-US" b="1" i="1" dirty="0">
                <a:solidFill>
                  <a:srgbClr val="C00000"/>
                </a:solidFill>
                <a:latin typeface="Times New Roman" pitchFamily="18" charset="0"/>
                <a:cs typeface="Times New Roman" pitchFamily="18" charset="0"/>
              </a:rPr>
              <a:t>y</a:t>
            </a:r>
            <a:r>
              <a:rPr lang="en-US" b="1" dirty="0">
                <a:solidFill>
                  <a:srgbClr val="C00000"/>
                </a:solidFill>
                <a:latin typeface="+mn-lt"/>
              </a:rPr>
              <a:t> = 186.</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407"/>
    </mc:Choice>
    <mc:Fallback xmlns="">
      <p:transition spd="slow" advTm="42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72" grpId="0" animBg="1"/>
      <p:bldP spid="76" grpId="0" animBg="1"/>
      <p:bldP spid="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hangingPunct="1">
              <a:buFont typeface="Wingdings 2" pitchFamily="18" charset="2"/>
              <a:buNone/>
            </a:pPr>
            <a:r>
              <a:rPr lang="en-US" sz="2400" b="1" dirty="0">
                <a:solidFill>
                  <a:srgbClr val="4F6228"/>
                </a:solidFill>
              </a:rPr>
              <a:t>Students need additional practice determining the</a:t>
            </a:r>
          </a:p>
          <a:p>
            <a:pPr eaLnBrk="1" hangingPunct="1">
              <a:buFont typeface="Wingdings 2" pitchFamily="18" charset="2"/>
              <a:buNone/>
            </a:pPr>
            <a:r>
              <a:rPr lang="en-US" sz="2400" b="1" dirty="0">
                <a:solidFill>
                  <a:srgbClr val="4F6228"/>
                </a:solidFill>
              </a:rPr>
              <a:t>linear or quadratic curve of best fit and making predictions. </a:t>
            </a:r>
          </a:p>
          <a:p>
            <a:pPr eaLnBrk="1" hangingPunct="1">
              <a:buFont typeface="Wingdings 2" pitchFamily="18" charset="2"/>
              <a:buNone/>
            </a:pPr>
            <a:endParaRPr lang="en-US" sz="2200" b="1" dirty="0">
              <a:cs typeface="Arial" pitchFamily="34" charset="0"/>
            </a:endParaRPr>
          </a:p>
          <a:p>
            <a:pPr eaLnBrk="1" hangingPunct="1">
              <a:buFont typeface="Wingdings 2" pitchFamily="18" charset="2"/>
              <a:buNone/>
            </a:pPr>
            <a:r>
              <a:rPr lang="en-US" sz="2200" b="1" dirty="0">
                <a:cs typeface="Arial" pitchFamily="34" charset="0"/>
              </a:rPr>
              <a:t>This set of ordered pairs shows a relationship between </a:t>
            </a:r>
            <a:r>
              <a:rPr lang="en-US" sz="2200" b="1" i="1" dirty="0">
                <a:latin typeface="Times New Roman" pitchFamily="18" charset="0"/>
                <a:cs typeface="Times New Roman" pitchFamily="18" charset="0"/>
              </a:rPr>
              <a:t>x</a:t>
            </a:r>
            <a:r>
              <a:rPr lang="en-US" sz="2200" b="1" dirty="0"/>
              <a:t> </a:t>
            </a:r>
            <a:r>
              <a:rPr lang="en-US" sz="2200" b="1" dirty="0">
                <a:cs typeface="Arial" pitchFamily="34" charset="0"/>
              </a:rPr>
              <a:t>and</a:t>
            </a:r>
            <a:r>
              <a:rPr lang="en-US" sz="2200" b="1" dirty="0"/>
              <a:t> </a:t>
            </a:r>
            <a:r>
              <a:rPr lang="en-US" sz="2200" b="1" i="1" dirty="0">
                <a:latin typeface="Times New Roman" pitchFamily="18" charset="0"/>
                <a:cs typeface="Times New Roman" pitchFamily="18" charset="0"/>
              </a:rPr>
              <a:t>y</a:t>
            </a:r>
            <a:r>
              <a:rPr lang="en-US" sz="2200" b="1" dirty="0"/>
              <a:t>.</a:t>
            </a:r>
          </a:p>
          <a:p>
            <a:pPr eaLnBrk="1" hangingPunct="1">
              <a:buFont typeface="Wingdings 2" pitchFamily="18" charset="2"/>
              <a:buNone/>
            </a:pPr>
            <a:endParaRPr lang="en-US" sz="2400" dirty="0"/>
          </a:p>
          <a:p>
            <a:pPr eaLnBrk="1" hangingPunct="1">
              <a:buFont typeface="Wingdings 2" pitchFamily="18" charset="2"/>
              <a:buNone/>
            </a:pPr>
            <a:endParaRPr lang="en-US" sz="2400" dirty="0"/>
          </a:p>
          <a:p>
            <a:pPr marL="0" indent="0" eaLnBrk="1" hangingPunct="1">
              <a:spcBef>
                <a:spcPts val="0"/>
              </a:spcBef>
              <a:buFont typeface="Wingdings 2" pitchFamily="18" charset="2"/>
              <a:buNone/>
            </a:pPr>
            <a:r>
              <a:rPr lang="en-US" sz="2200" b="1" dirty="0"/>
              <a:t>Using the line of best fit, which is closest to the output when the input is </a:t>
            </a:r>
            <a:r>
              <a:rPr lang="en-US" sz="2200" b="1" dirty="0">
                <a:latin typeface="Cambria Math" pitchFamily="18" charset="0"/>
                <a:ea typeface="Cambria Math" pitchFamily="18" charset="0"/>
                <a:cs typeface="Times New Roman" pitchFamily="18" charset="0"/>
              </a:rPr>
              <a:t>5</a:t>
            </a:r>
            <a:r>
              <a:rPr lang="en-US" sz="2200" b="1" dirty="0">
                <a:latin typeface="Times New Roman" pitchFamily="18" charset="0"/>
                <a:cs typeface="Times New Roman" pitchFamily="18" charset="0"/>
              </a:rPr>
              <a:t>?</a:t>
            </a:r>
          </a:p>
          <a:p>
            <a:pPr eaLnBrk="1" hangingPunct="1">
              <a:buFont typeface="Wingdings 2" pitchFamily="18" charset="2"/>
              <a:buNone/>
            </a:pPr>
            <a:r>
              <a:rPr lang="en-US" sz="2200" b="1" dirty="0"/>
              <a:t>a.</a:t>
            </a:r>
          </a:p>
          <a:p>
            <a:pPr eaLnBrk="1" hangingPunct="1">
              <a:buFont typeface="Wingdings 2" pitchFamily="18" charset="2"/>
              <a:buNone/>
            </a:pPr>
            <a:r>
              <a:rPr lang="en-US" sz="2200" b="1" dirty="0"/>
              <a:t>b.</a:t>
            </a:r>
          </a:p>
          <a:p>
            <a:pPr eaLnBrk="1" hangingPunct="1">
              <a:buFont typeface="Wingdings 2" pitchFamily="18" charset="2"/>
              <a:buNone/>
            </a:pPr>
            <a:r>
              <a:rPr lang="en-US" sz="2200" b="1" dirty="0"/>
              <a:t>c.</a:t>
            </a:r>
          </a:p>
          <a:p>
            <a:pPr eaLnBrk="1" hangingPunct="1">
              <a:buFont typeface="Wingdings 2" pitchFamily="18" charset="2"/>
              <a:buNone/>
            </a:pPr>
            <a:r>
              <a:rPr lang="en-US" sz="2200" b="1" dirty="0"/>
              <a:t>d.</a:t>
            </a:r>
          </a:p>
          <a:p>
            <a:pPr eaLnBrk="1" hangingPunct="1">
              <a:buFont typeface="Wingdings 2" pitchFamily="18" charset="2"/>
              <a:buNone/>
            </a:pPr>
            <a:endParaRPr lang="en-US" sz="2400" dirty="0"/>
          </a:p>
          <a:p>
            <a:pPr marL="114300" indent="-457200" eaLnBrk="1" hangingPunct="1">
              <a:buNone/>
            </a:pPr>
            <a:endParaRPr lang="en-US" sz="1800" b="1" dirty="0">
              <a:cs typeface="Arial" pitchFamily="34" charset="0"/>
            </a:endParaRPr>
          </a:p>
          <a:p>
            <a:pPr marL="114300" indent="-457200" eaLnBrk="1" hangingPunct="1">
              <a:buFont typeface="Wingdings 2" pitchFamily="18" charset="2"/>
              <a:buAutoNum type="alphaLcParenR"/>
            </a:pPr>
            <a:endParaRPr lang="en-US" sz="2400" dirty="0"/>
          </a:p>
          <a:p>
            <a:pPr marL="114300" indent="-457200" eaLnBrk="1" hangingPunct="1">
              <a:buFont typeface="Wingdings 2" pitchFamily="18" charset="2"/>
              <a:buAutoNum type="alphaLcParenR"/>
            </a:pPr>
            <a:endParaRPr lang="en-US" sz="2400" dirty="0"/>
          </a:p>
          <a:p>
            <a:pPr marL="114300" indent="-457200" eaLnBrk="1" hangingPunct="1">
              <a:buNone/>
            </a:pPr>
            <a:endParaRPr lang="en-US" sz="2400" dirty="0"/>
          </a:p>
          <a:p>
            <a:pPr marL="114300" indent="-457200" eaLnBrk="1" hangingPunct="1">
              <a:buFont typeface="Wingdings 2" pitchFamily="18" charset="2"/>
              <a:buAutoNum type="alphaLcParenR"/>
            </a:pPr>
            <a:endParaRPr lang="en-US" sz="2400" dirty="0"/>
          </a:p>
          <a:p>
            <a:pPr marL="114300" indent="-457200" eaLnBrk="1" hangingPunct="1">
              <a:buNone/>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A.11</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304800" y="2514600"/>
            <a:ext cx="76962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6" name="TextBox 55"/>
          <p:cNvSpPr txBox="1"/>
          <p:nvPr/>
        </p:nvSpPr>
        <p:spPr>
          <a:xfrm>
            <a:off x="381000" y="6542771"/>
            <a:ext cx="609600" cy="246221"/>
          </a:xfrm>
          <a:prstGeom prst="rect">
            <a:avLst/>
          </a:prstGeom>
          <a:noFill/>
        </p:spPr>
        <p:txBody>
          <a:bodyPr wrap="square" rtlCol="0">
            <a:spAutoFit/>
          </a:bodyPr>
          <a:lstStyle/>
          <a:p>
            <a:r>
              <a:rPr lang="en-US" sz="1000" dirty="0">
                <a:latin typeface="+mn-lt"/>
              </a:rPr>
              <a:t>39</a:t>
            </a:r>
          </a:p>
        </p:txBody>
      </p:sp>
      <p:sp>
        <p:nvSpPr>
          <p:cNvPr id="6215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1573"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14400" y="3581400"/>
            <a:ext cx="6905625" cy="381000"/>
          </a:xfrm>
          <a:prstGeom prst="rect">
            <a:avLst/>
          </a:prstGeom>
          <a:noFill/>
        </p:spPr>
      </p:pic>
      <p:sp>
        <p:nvSpPr>
          <p:cNvPr id="621575"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0" name="Rectangle 59"/>
          <p:cNvSpPr/>
          <p:nvPr/>
        </p:nvSpPr>
        <p:spPr>
          <a:xfrm>
            <a:off x="381000" y="5638800"/>
            <a:ext cx="129970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96288" y="4841544"/>
            <a:ext cx="438150" cy="381000"/>
          </a:xfrm>
          <a:prstGeom prst="rect">
            <a:avLst/>
          </a:prstGeom>
          <a:noFill/>
        </p:spPr>
      </p:pic>
      <p:sp>
        <p:nvSpPr>
          <p:cNvPr id="6215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7"/>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838200" y="5257800"/>
            <a:ext cx="609600" cy="381000"/>
          </a:xfrm>
          <a:prstGeom prst="rect">
            <a:avLst/>
          </a:prstGeom>
          <a:noFill/>
        </p:spPr>
      </p:pic>
      <p:sp>
        <p:nvSpPr>
          <p:cNvPr id="6215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1577" name="Picture 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38200" y="5666096"/>
            <a:ext cx="609600" cy="381000"/>
          </a:xfrm>
          <a:prstGeom prst="rect">
            <a:avLst/>
          </a:prstGeom>
          <a:noFill/>
        </p:spPr>
      </p:pic>
      <p:sp>
        <p:nvSpPr>
          <p:cNvPr id="6215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1579" name="Picture 11"/>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838200" y="6060744"/>
            <a:ext cx="609600" cy="381000"/>
          </a:xfrm>
          <a:prstGeom prst="rect">
            <a:avLst/>
          </a:prstGeom>
          <a:noFill/>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826"/>
    </mc:Choice>
    <mc:Fallback xmlns="">
      <p:transition spd="slow" advTm="32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a:solidFill>
                  <a:srgbClr val="4F6228"/>
                </a:solidFill>
              </a:rPr>
              <a:t>Students need additional practice dividing polynomials. </a:t>
            </a: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A.2b</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4124206"/>
          </a:xfrm>
          <a:prstGeom prst="rect">
            <a:avLst/>
          </a:prstGeom>
          <a:noFill/>
        </p:spPr>
        <p:txBody>
          <a:bodyPr wrap="square" rtlCol="0">
            <a:spAutoFit/>
          </a:bodyPr>
          <a:lstStyle/>
          <a:p>
            <a:pPr marL="457200" indent="-457200"/>
            <a:r>
              <a:rPr lang="en-US" sz="2200" b="1" dirty="0">
                <a:latin typeface="+mn-lt"/>
              </a:rPr>
              <a:t>1.  If            , find the quotient of                             and               .  </a:t>
            </a:r>
          </a:p>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r>
              <a:rPr lang="en-US" sz="2200" b="1" dirty="0">
                <a:latin typeface="+mn-lt"/>
              </a:rPr>
              <a:t>Simplify, if            :</a:t>
            </a: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r>
              <a:rPr lang="en-US" sz="2200" b="1" dirty="0">
                <a:latin typeface="+mn-lt"/>
              </a:rPr>
              <a:t>Which polynomial is equivalent to this expression if                ?</a:t>
            </a: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r>
              <a:rPr lang="en-US" sz="2200" b="1" dirty="0">
                <a:latin typeface="+mn-lt"/>
              </a:rPr>
              <a:t>a.                         b.                         c.                         d.</a:t>
            </a:r>
          </a:p>
          <a:p>
            <a:pPr marL="342900" indent="-3429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0" name="TextBox 89"/>
          <p:cNvSpPr txBox="1"/>
          <p:nvPr/>
        </p:nvSpPr>
        <p:spPr>
          <a:xfrm>
            <a:off x="457200" y="6400800"/>
            <a:ext cx="609600" cy="246221"/>
          </a:xfrm>
          <a:prstGeom prst="rect">
            <a:avLst/>
          </a:prstGeom>
          <a:noFill/>
        </p:spPr>
        <p:txBody>
          <a:bodyPr wrap="square" rtlCol="0">
            <a:spAutoFit/>
          </a:bodyPr>
          <a:lstStyle/>
          <a:p>
            <a:r>
              <a:rPr lang="en-US" sz="1000" dirty="0">
                <a:latin typeface="+mn-lt"/>
              </a:rPr>
              <a:t>4</a:t>
            </a: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68" name="Picture 10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311104" y="3276600"/>
            <a:ext cx="1333500" cy="733425"/>
          </a:xfrm>
          <a:prstGeom prst="rect">
            <a:avLst/>
          </a:prstGeom>
          <a:noFill/>
        </p:spPr>
      </p:pic>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74" name="Picture 1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953000" y="3352800"/>
            <a:ext cx="847725" cy="381000"/>
          </a:xfrm>
          <a:prstGeom prst="rect">
            <a:avLst/>
          </a:prstGeom>
          <a:noFill/>
        </p:spPr>
      </p:pic>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77" name="Picture 1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399426" y="2390900"/>
            <a:ext cx="1619250" cy="390525"/>
          </a:xfrm>
          <a:prstGeom prst="rect">
            <a:avLst/>
          </a:prstGeom>
          <a:noFill/>
        </p:spPr>
      </p:pic>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80" name="Picture 11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665988" y="2414650"/>
            <a:ext cx="828675" cy="381000"/>
          </a:xfrm>
          <a:prstGeom prst="rect">
            <a:avLst/>
          </a:prstGeom>
          <a:noFill/>
        </p:spPr>
      </p:pic>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83" name="Picture 119"/>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772400" y="2416792"/>
            <a:ext cx="828675" cy="381000"/>
          </a:xfrm>
          <a:prstGeom prst="rect">
            <a:avLst/>
          </a:prstGeom>
          <a:noFill/>
        </p:spPr>
      </p:pic>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104"/>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329130" y="3408499"/>
            <a:ext cx="714375" cy="381000"/>
          </a:xfrm>
          <a:prstGeom prst="rect">
            <a:avLst/>
          </a:prstGeom>
          <a:noFill/>
        </p:spPr>
      </p:pic>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65" name="Picture 101"/>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7115461" y="4419600"/>
            <a:ext cx="923925" cy="381000"/>
          </a:xfrm>
          <a:prstGeom prst="rect">
            <a:avLst/>
          </a:prstGeom>
          <a:noFill/>
        </p:spPr>
      </p:pic>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104"/>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200400" y="4876800"/>
            <a:ext cx="1657350" cy="733425"/>
          </a:xfrm>
          <a:prstGeom prst="rect">
            <a:avLst/>
          </a:prstGeom>
          <a:noFill/>
        </p:spPr>
      </p:pic>
      <p:pic>
        <p:nvPicPr>
          <p:cNvPr id="26" name="Picture 109"/>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558352" y="5777552"/>
            <a:ext cx="1057275" cy="381000"/>
          </a:xfrm>
          <a:prstGeom prst="rect">
            <a:avLst/>
          </a:prstGeom>
          <a:noFill/>
        </p:spPr>
      </p:pic>
      <p:pic>
        <p:nvPicPr>
          <p:cNvPr id="27" name="Picture 108"/>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982640" y="5777552"/>
            <a:ext cx="847725" cy="381000"/>
          </a:xfrm>
          <a:prstGeom prst="rect">
            <a:avLst/>
          </a:prstGeom>
          <a:noFill/>
        </p:spPr>
      </p:pic>
      <p:pic>
        <p:nvPicPr>
          <p:cNvPr id="62571" name="Picture 107"/>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2743200" y="5777552"/>
            <a:ext cx="847725" cy="381000"/>
          </a:xfrm>
          <a:prstGeom prst="rect">
            <a:avLst/>
          </a:prstGeom>
          <a:noFill/>
        </p:spPr>
      </p:pic>
      <p:pic>
        <p:nvPicPr>
          <p:cNvPr id="28" name="Picture 106"/>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6324600" y="5763904"/>
            <a:ext cx="1057275" cy="381000"/>
          </a:xfrm>
          <a:prstGeom prst="rect">
            <a:avLst/>
          </a:prstGeom>
          <a:noFill/>
        </p:spPr>
      </p:pic>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1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0" name="Rectangle 113"/>
          <p:cNvSpPr>
            <a:spLocks noChangeArrowheads="1"/>
          </p:cNvSpPr>
          <p:nvPr/>
        </p:nvSpPr>
        <p:spPr bwMode="auto">
          <a:xfrm>
            <a:off x="0" y="2514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1" name="Rectangle 130"/>
          <p:cNvSpPr/>
          <p:nvPr/>
        </p:nvSpPr>
        <p:spPr>
          <a:xfrm>
            <a:off x="4114800" y="5715000"/>
            <a:ext cx="1676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6" name="Audio 2969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3" cstate="print"/>
          <a:stretch>
            <a:fillRect/>
          </a:stretch>
        </p:blipFill>
        <p:spPr>
          <a:xfrm>
            <a:off x="8382000" y="6096000"/>
            <a:ext cx="609600" cy="609600"/>
          </a:xfrm>
          <a:prstGeom prst="rect">
            <a:avLst/>
          </a:prstGeom>
        </p:spPr>
      </p:pic>
      <p:sp>
        <p:nvSpPr>
          <p:cNvPr id="62773" name="Rectangle 30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772" name="Picture 308"/>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1170296" y="2250744"/>
            <a:ext cx="677143" cy="668571"/>
          </a:xfrm>
          <a:prstGeom prst="rect">
            <a:avLst/>
          </a:prstGeom>
          <a:noFill/>
        </p:spPr>
      </p:pic>
      <p:sp>
        <p:nvSpPr>
          <p:cNvPr id="62774" name="Rectangle 310"/>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5" name="TextBox 134"/>
          <p:cNvSpPr txBox="1"/>
          <p:nvPr/>
        </p:nvSpPr>
        <p:spPr>
          <a:xfrm>
            <a:off x="7455096" y="6580496"/>
            <a:ext cx="1688904" cy="246221"/>
          </a:xfrm>
          <a:prstGeom prst="rect">
            <a:avLst/>
          </a:prstGeom>
          <a:noFill/>
        </p:spPr>
        <p:txBody>
          <a:bodyPr wrap="square" rtlCol="0">
            <a:spAutoFit/>
          </a:bodyPr>
          <a:lstStyle/>
          <a:p>
            <a:r>
              <a:rPr lang="en-US" sz="1000" dirty="0">
                <a:latin typeface="+mn-lt"/>
              </a:rPr>
              <a:t>Slide revised 1/27/2015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734"/>
    </mc:Choice>
    <mc:Fallback xmlns="">
      <p:transition spd="slow" advTm="27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69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5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57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9696"/>
                </p:tgtEl>
              </p:cMediaNode>
            </p:audio>
          </p:childTnLst>
        </p:cTn>
      </p:par>
    </p:tnLst>
    <p:bldLst>
      <p:bldP spid="13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Suggested Practice for SOL A.11</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5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TextBox 60"/>
          <p:cNvSpPr txBox="1"/>
          <p:nvPr/>
        </p:nvSpPr>
        <p:spPr>
          <a:xfrm>
            <a:off x="457200" y="6400800"/>
            <a:ext cx="609600" cy="246221"/>
          </a:xfrm>
          <a:prstGeom prst="rect">
            <a:avLst/>
          </a:prstGeom>
          <a:noFill/>
        </p:spPr>
        <p:txBody>
          <a:bodyPr wrap="square" rtlCol="0">
            <a:spAutoFit/>
          </a:bodyPr>
          <a:lstStyle/>
          <a:p>
            <a:r>
              <a:rPr lang="en-US" sz="1000" dirty="0">
                <a:latin typeface="+mn-lt"/>
              </a:rPr>
              <a:t>40</a:t>
            </a:r>
          </a:p>
        </p:txBody>
      </p:sp>
      <p:sp>
        <p:nvSpPr>
          <p:cNvPr id="60" name="TextBox 59"/>
          <p:cNvSpPr txBox="1"/>
          <p:nvPr/>
        </p:nvSpPr>
        <p:spPr>
          <a:xfrm>
            <a:off x="5045120" y="1600200"/>
            <a:ext cx="3962400" cy="769441"/>
          </a:xfrm>
          <a:prstGeom prst="rect">
            <a:avLst/>
          </a:prstGeom>
          <a:noFill/>
        </p:spPr>
        <p:txBody>
          <a:bodyPr wrap="square" rtlCol="0">
            <a:spAutoFit/>
          </a:bodyPr>
          <a:lstStyle/>
          <a:p>
            <a:r>
              <a:rPr lang="en-US" sz="2200" b="1" dirty="0">
                <a:latin typeface="+mn-lt"/>
              </a:rPr>
              <a:t>Which equation best models the relationship shown on the grid?</a:t>
            </a:r>
          </a:p>
        </p:txBody>
      </p:sp>
      <p:sp>
        <p:nvSpPr>
          <p:cNvPr id="64" name="TextBox 63"/>
          <p:cNvSpPr txBox="1"/>
          <p:nvPr/>
        </p:nvSpPr>
        <p:spPr>
          <a:xfrm>
            <a:off x="5045120" y="2743200"/>
            <a:ext cx="3352800" cy="2462213"/>
          </a:xfrm>
          <a:prstGeom prst="rect">
            <a:avLst/>
          </a:prstGeom>
          <a:noFill/>
        </p:spPr>
        <p:txBody>
          <a:bodyPr wrap="square" rtlCol="0">
            <a:spAutoFit/>
          </a:bodyPr>
          <a:lstStyle/>
          <a:p>
            <a:r>
              <a:rPr lang="en-US" sz="2200" b="1" dirty="0">
                <a:latin typeface="+mn-lt"/>
              </a:rPr>
              <a:t>a.</a:t>
            </a:r>
          </a:p>
          <a:p>
            <a:endParaRPr lang="en-US" sz="2200" b="1" dirty="0">
              <a:latin typeface="+mn-lt"/>
            </a:endParaRPr>
          </a:p>
          <a:p>
            <a:r>
              <a:rPr lang="en-US" sz="2200" b="1" dirty="0">
                <a:latin typeface="+mn-lt"/>
              </a:rPr>
              <a:t>b.</a:t>
            </a:r>
          </a:p>
          <a:p>
            <a:endParaRPr lang="en-US" sz="2200" b="1" dirty="0">
              <a:latin typeface="+mn-lt"/>
            </a:endParaRPr>
          </a:p>
          <a:p>
            <a:r>
              <a:rPr lang="en-US" sz="2200" b="1" dirty="0">
                <a:latin typeface="+mn-lt"/>
              </a:rPr>
              <a:t>c.</a:t>
            </a:r>
          </a:p>
          <a:p>
            <a:endParaRPr lang="en-US" sz="2200" b="1" dirty="0">
              <a:latin typeface="+mn-lt"/>
            </a:endParaRPr>
          </a:p>
          <a:p>
            <a:r>
              <a:rPr lang="en-US" sz="2200" b="1" dirty="0">
                <a:latin typeface="+mn-lt"/>
              </a:rPr>
              <a:t>d.</a:t>
            </a:r>
          </a:p>
        </p:txBody>
      </p:sp>
      <p:sp>
        <p:nvSpPr>
          <p:cNvPr id="61566"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65" name="Picture 12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33978" y="4114800"/>
            <a:ext cx="2219325" cy="390525"/>
          </a:xfrm>
          <a:prstGeom prst="rect">
            <a:avLst/>
          </a:prstGeom>
          <a:noFill/>
        </p:spPr>
      </p:pic>
      <p:sp>
        <p:nvSpPr>
          <p:cNvPr id="61567"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569" name="Rectangle 1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71" name="Rectangle 1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70" name="Picture 13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02986" y="3437626"/>
            <a:ext cx="1571625" cy="381000"/>
          </a:xfrm>
          <a:prstGeom prst="rect">
            <a:avLst/>
          </a:prstGeom>
          <a:noFill/>
        </p:spPr>
      </p:pic>
      <p:sp>
        <p:nvSpPr>
          <p:cNvPr id="61573" name="Rectangle 1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72" name="Picture 13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494360" y="4800600"/>
            <a:ext cx="2362200" cy="390525"/>
          </a:xfrm>
          <a:prstGeom prst="rect">
            <a:avLst/>
          </a:prstGeom>
          <a:noFill/>
        </p:spPr>
      </p:pic>
      <p:sp>
        <p:nvSpPr>
          <p:cNvPr id="61575" name="Rectangle 1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74" name="Picture 13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511612" y="2812208"/>
            <a:ext cx="1362075" cy="381000"/>
          </a:xfrm>
          <a:prstGeom prst="rect">
            <a:avLst/>
          </a:prstGeom>
          <a:noFill/>
        </p:spPr>
      </p:pic>
      <p:sp>
        <p:nvSpPr>
          <p:cNvPr id="76" name="Rectangle 75"/>
          <p:cNvSpPr/>
          <p:nvPr/>
        </p:nvSpPr>
        <p:spPr>
          <a:xfrm>
            <a:off x="4884760" y="4724400"/>
            <a:ext cx="35052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61562" name="Picture 122"/>
          <p:cNvPicPr>
            <a:picLocks noChangeAspect="1" noChangeArrowheads="1"/>
          </p:cNvPicPr>
          <p:nvPr/>
        </p:nvPicPr>
        <p:blipFill>
          <a:blip r:embed="rId15" cstate="print"/>
          <a:srcRect/>
          <a:stretch>
            <a:fillRect/>
          </a:stretch>
        </p:blipFill>
        <p:spPr bwMode="auto">
          <a:xfrm>
            <a:off x="1143000" y="1273792"/>
            <a:ext cx="3643313" cy="5434965"/>
          </a:xfrm>
          <a:prstGeom prst="rect">
            <a:avLst/>
          </a:prstGeom>
          <a:noFill/>
          <a:ln w="9525">
            <a:noFill/>
            <a:miter lim="800000"/>
            <a:headEnd/>
            <a:tailEnd/>
          </a:ln>
        </p:spPr>
      </p:pic>
      <p:sp>
        <p:nvSpPr>
          <p:cNvPr id="4" name="Multiply 3"/>
          <p:cNvSpPr/>
          <p:nvPr/>
        </p:nvSpPr>
        <p:spPr>
          <a:xfrm>
            <a:off x="5385176" y="3364613"/>
            <a:ext cx="1640633" cy="533400"/>
          </a:xfrm>
          <a:prstGeom prst="mathMultiply">
            <a:avLst/>
          </a:prstGeom>
          <a:solidFill>
            <a:srgbClr val="C00000">
              <a:alpha val="3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y 71"/>
          <p:cNvSpPr/>
          <p:nvPr/>
        </p:nvSpPr>
        <p:spPr>
          <a:xfrm>
            <a:off x="5385687" y="2831213"/>
            <a:ext cx="1640633" cy="533400"/>
          </a:xfrm>
          <a:prstGeom prst="mathMultiply">
            <a:avLst/>
          </a:prstGeom>
          <a:solidFill>
            <a:srgbClr val="C00000">
              <a:alpha val="3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ultiply 72"/>
          <p:cNvSpPr/>
          <p:nvPr/>
        </p:nvSpPr>
        <p:spPr>
          <a:xfrm>
            <a:off x="5387448" y="3994693"/>
            <a:ext cx="1640633" cy="533400"/>
          </a:xfrm>
          <a:prstGeom prst="mathMultiply">
            <a:avLst/>
          </a:prstGeom>
          <a:solidFill>
            <a:srgbClr val="C00000">
              <a:alpha val="3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7044"/>
    </mc:Choice>
    <mc:Fallback xmlns="">
      <p:transition spd="slow" advTm="47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3"/>
                </p:tgtEl>
              </p:cMediaNode>
            </p:audio>
          </p:childTnLst>
        </p:cTn>
      </p:par>
    </p:tnLst>
    <p:bldLst>
      <p:bldP spid="76" grpId="0" animBg="1"/>
      <p:bldP spid="4" grpId="0" animBg="1"/>
      <p:bldP spid="72" grpId="0" animBg="1"/>
      <p:bldP spid="7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a:ln>
            <a:noFill/>
          </a:ln>
        </p:spPr>
        <p:txBody>
          <a:bodyPr/>
          <a:lstStyle/>
          <a:p>
            <a:pPr marL="0">
              <a:spcBef>
                <a:spcPts val="0"/>
              </a:spcBef>
              <a:buNone/>
            </a:pPr>
            <a:r>
              <a:rPr lang="en-US" sz="2800" dirty="0"/>
              <a:t>This concludes the student performance information for the  spring 2014 Algebra I SOL test.</a:t>
            </a:r>
          </a:p>
          <a:p>
            <a:pPr>
              <a:spcBef>
                <a:spcPts val="0"/>
              </a:spcBef>
              <a:buNone/>
            </a:pPr>
            <a:endParaRPr lang="en-US" sz="2800" dirty="0"/>
          </a:p>
          <a:p>
            <a:pPr marL="0">
              <a:spcBef>
                <a:spcPts val="0"/>
              </a:spcBef>
              <a:buNone/>
            </a:pPr>
            <a:r>
              <a:rPr lang="en-US" sz="2800" dirty="0"/>
              <a:t>Additionally, test preparation </a:t>
            </a:r>
            <a:r>
              <a:rPr lang="en-US" sz="2800" b="1" dirty="0"/>
              <a:t>practice items </a:t>
            </a:r>
            <a:r>
              <a:rPr lang="en-US" sz="2800" dirty="0"/>
              <a:t>for</a:t>
            </a:r>
          </a:p>
          <a:p>
            <a:pPr marL="0">
              <a:spcBef>
                <a:spcPts val="0"/>
              </a:spcBef>
              <a:buNone/>
            </a:pPr>
            <a:r>
              <a:rPr lang="en-US" sz="2800" dirty="0"/>
              <a:t>Algebra I can be found on the Virginia Department of Education Web site at:</a:t>
            </a:r>
          </a:p>
          <a:p>
            <a:pPr>
              <a:spcBef>
                <a:spcPts val="0"/>
              </a:spcBef>
              <a:buNone/>
            </a:pPr>
            <a:endParaRPr lang="en-US" sz="2000" b="1" dirty="0">
              <a:solidFill>
                <a:srgbClr val="002060"/>
              </a:solidFill>
            </a:endParaRPr>
          </a:p>
          <a:p>
            <a:pPr marL="0">
              <a:spcBef>
                <a:spcPts val="0"/>
              </a:spcBef>
              <a:buNone/>
            </a:pPr>
            <a:r>
              <a:rPr lang="en-US" sz="2400" b="1" dirty="0">
                <a:solidFill>
                  <a:srgbClr val="4F6228"/>
                </a:solidFill>
                <a:hlinkClick r:id="rId5"/>
              </a:rPr>
              <a:t>https://www.doe.virginia.gov/teaching-learning-assessment/student-assessment/sol-practice-items-all-subjects</a:t>
            </a:r>
            <a:endParaRPr lang="en-US" sz="2400" b="1" dirty="0">
              <a:solidFill>
                <a:srgbClr val="4F6228"/>
              </a:solidFill>
            </a:endParaRPr>
          </a:p>
          <a:p>
            <a:pPr marL="114300" indent="-457200" eaLnBrk="1" hangingPunct="1">
              <a:buNone/>
            </a:pPr>
            <a:endParaRPr lang="en-US" sz="2000" b="1" dirty="0"/>
          </a:p>
          <a:p>
            <a:pPr marL="114300" indent="-457200" eaLnBrk="1" hangingPunct="1">
              <a:buNone/>
            </a:pPr>
            <a:endParaRPr lang="en-US" sz="2000" b="1"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rgbClr val="4F6228"/>
                </a:solidFill>
              </a:rPr>
              <a:t>Practice Items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TextBox 52"/>
          <p:cNvSpPr txBox="1"/>
          <p:nvPr/>
        </p:nvSpPr>
        <p:spPr>
          <a:xfrm>
            <a:off x="457200" y="6400800"/>
            <a:ext cx="609600" cy="246221"/>
          </a:xfrm>
          <a:prstGeom prst="rect">
            <a:avLst/>
          </a:prstGeom>
          <a:noFill/>
        </p:spPr>
        <p:txBody>
          <a:bodyPr wrap="square" rtlCol="0">
            <a:spAutoFit/>
          </a:bodyPr>
          <a:lstStyle/>
          <a:p>
            <a:r>
              <a:rPr lang="en-US" sz="1000" dirty="0">
                <a:latin typeface="+mn-lt"/>
              </a:rPr>
              <a:t>41</a:t>
            </a: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741"/>
    </mc:Choice>
    <mc:Fallback xmlns="">
      <p:transition spd="slow" advTm="24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a:t>For questions regarding assessment, please contact</a:t>
            </a:r>
          </a:p>
          <a:p>
            <a:pPr marL="0" algn="ctr">
              <a:spcBef>
                <a:spcPts val="0"/>
              </a:spcBef>
              <a:buNone/>
            </a:pPr>
            <a:r>
              <a:rPr lang="en-US" sz="2800" b="1" dirty="0">
                <a:solidFill>
                  <a:srgbClr val="77933C"/>
                </a:solidFill>
                <a:hlinkClick r:id="rId5"/>
              </a:rPr>
              <a:t>Student_assessment@doe.virginia.gov</a:t>
            </a:r>
            <a:endParaRPr lang="en-US" sz="2800" b="1" dirty="0">
              <a:solidFill>
                <a:srgbClr val="77933C"/>
              </a:solidFill>
            </a:endParaRPr>
          </a:p>
          <a:p>
            <a:pPr marL="0" algn="ctr">
              <a:spcBef>
                <a:spcPts val="0"/>
              </a:spcBef>
              <a:buNone/>
            </a:pPr>
            <a:endParaRPr lang="en-US" sz="2800" b="1" dirty="0"/>
          </a:p>
          <a:p>
            <a:pPr marL="0" algn="ctr">
              <a:spcBef>
                <a:spcPts val="0"/>
              </a:spcBef>
              <a:buNone/>
            </a:pPr>
            <a:r>
              <a:rPr lang="en-US" sz="2800" b="1" dirty="0"/>
              <a:t>For questions regarding instruction, please contact </a:t>
            </a:r>
            <a:r>
              <a:rPr lang="en-US" sz="2800" b="1" dirty="0">
                <a:hlinkClick r:id="rId6"/>
              </a:rPr>
              <a:t>Michael.Bolling@doe.virginia.gov</a:t>
            </a:r>
            <a:r>
              <a:rPr lang="en-US" sz="2800" b="1" dirty="0"/>
              <a:t> </a:t>
            </a:r>
          </a:p>
          <a:p>
            <a:pPr>
              <a:spcBef>
                <a:spcPts val="0"/>
              </a:spcBef>
              <a:buNone/>
            </a:pPr>
            <a:endParaRPr lang="en-US" sz="2800" dirty="0"/>
          </a:p>
          <a:p>
            <a:pPr marL="114300" indent="-457200" eaLnBrk="1" hangingPunct="1">
              <a:buNone/>
            </a:pPr>
            <a:endParaRPr lang="en-US" sz="2000" b="1" dirty="0"/>
          </a:p>
          <a:p>
            <a:pPr marL="114300" indent="-457200" eaLnBrk="1" hangingPunct="1">
              <a:buFont typeface="Wingdings 2" pitchFamily="18" charset="2"/>
              <a:buAutoNum type="alphaLcParenR"/>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rgbClr val="4F6228"/>
                </a:solidFill>
              </a:rPr>
              <a:t>Contact Information</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solidFill>
                <a:prstClr val="black"/>
              </a:solidFill>
            </a:endParaRPr>
          </a:p>
          <a:p>
            <a:r>
              <a:rPr lang="en-US" b="1" dirty="0">
                <a:solidFill>
                  <a:prstClr val="black"/>
                </a:solidFill>
              </a:rPr>
              <a:t> </a:t>
            </a: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2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0" name="Picture 2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53" name="TextBox 52"/>
          <p:cNvSpPr txBox="1"/>
          <p:nvPr/>
        </p:nvSpPr>
        <p:spPr>
          <a:xfrm>
            <a:off x="457200" y="6400800"/>
            <a:ext cx="609600" cy="246221"/>
          </a:xfrm>
          <a:prstGeom prst="rect">
            <a:avLst/>
          </a:prstGeom>
          <a:noFill/>
        </p:spPr>
        <p:txBody>
          <a:bodyPr wrap="square" rtlCol="0">
            <a:spAutoFit/>
          </a:bodyPr>
          <a:lstStyle/>
          <a:p>
            <a:r>
              <a:rPr lang="en-US" sz="1000" dirty="0">
                <a:solidFill>
                  <a:prstClr val="black"/>
                </a:solidFill>
                <a:latin typeface="Calibri"/>
              </a:rPr>
              <a:t>42</a:t>
            </a:r>
          </a:p>
        </p:txBody>
      </p:sp>
      <p:cxnSp>
        <p:nvCxnSpPr>
          <p:cNvPr id="54" name="Straight Connector 5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6363938"/>
      </p:ext>
    </p:extLst>
  </p:cSld>
  <p:clrMapOvr>
    <a:masterClrMapping/>
  </p:clrMapOvr>
  <mc:AlternateContent xmlns:mc="http://schemas.openxmlformats.org/markup-compatibility/2006" xmlns:p14="http://schemas.microsoft.com/office/powerpoint/2010/main">
    <mc:Choice Requires="p14">
      <p:transition spd="slow" p14:dur="2000" advTm="23730"/>
    </mc:Choice>
    <mc:Fallback xmlns="">
      <p:transition spd="slow" advTm="23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153400" cy="4525963"/>
          </a:xfrm>
        </p:spPr>
        <p:txBody>
          <a:bodyPr/>
          <a:lstStyle/>
          <a:p>
            <a:pPr marL="0" eaLnBrk="1" hangingPunct="1">
              <a:buFont typeface="Wingdings 2" pitchFamily="18" charset="2"/>
              <a:buNone/>
            </a:pPr>
            <a:r>
              <a:rPr lang="en-US" sz="2400" b="1" dirty="0">
                <a:solidFill>
                  <a:srgbClr val="4F6228"/>
                </a:solidFill>
              </a:rPr>
              <a:t>Students need additional practice identifying one of the factors of the completely factored form of a polynomial.</a:t>
            </a:r>
          </a:p>
          <a:p>
            <a:pPr marL="0" eaLnBrk="1" hangingPunct="1">
              <a:buFont typeface="Wingdings 2" pitchFamily="18" charset="2"/>
              <a:buNone/>
            </a:pPr>
            <a:endParaRPr lang="en-US" sz="2400" b="1" dirty="0">
              <a:solidFill>
                <a:srgbClr val="6600FF"/>
              </a:solidFill>
            </a:endParaRPr>
          </a:p>
          <a:p>
            <a:pPr marL="114300" indent="-457200" eaLnBrk="1" hangingPunct="1">
              <a:buFont typeface="Wingdings 2" pitchFamily="18" charset="2"/>
              <a:buAutoNum type="arabicPeriod"/>
            </a:pPr>
            <a:r>
              <a:rPr lang="en-US" sz="2200" b="1" dirty="0"/>
              <a:t>Identify one of the factors of                               when it is </a:t>
            </a:r>
          </a:p>
          <a:p>
            <a:pPr marL="114300" indent="-457200" eaLnBrk="1" hangingPunct="1">
              <a:buNone/>
            </a:pPr>
            <a:r>
              <a:rPr lang="en-US" sz="2200" b="1" dirty="0"/>
              <a:t>       completely factored.</a:t>
            </a:r>
          </a:p>
          <a:p>
            <a:pPr marL="0" eaLnBrk="1" hangingPunct="1">
              <a:buFont typeface="Wingdings 2" pitchFamily="18" charset="2"/>
              <a:buNone/>
            </a:pPr>
            <a:r>
              <a:rPr lang="en-US" sz="2200" b="1" dirty="0"/>
              <a:t>       a.                       b.                       c.                       d.</a:t>
            </a:r>
          </a:p>
          <a:p>
            <a:pPr marL="114300" indent="-457200" eaLnBrk="1" hangingPunct="1">
              <a:buFont typeface="+mj-lt"/>
              <a:buAutoNum type="alphaLcPeriod"/>
            </a:pPr>
            <a:endParaRPr lang="en-US" sz="2400" b="1" dirty="0">
              <a:solidFill>
                <a:srgbClr val="6600FF"/>
              </a:solidFill>
            </a:endParaRPr>
          </a:p>
          <a:p>
            <a:pPr marL="114300" indent="-457200" eaLnBrk="1" hangingPunct="1">
              <a:buAutoNum type="arabicPeriod" startAt="2"/>
            </a:pPr>
            <a:r>
              <a:rPr lang="en-US" sz="2200" b="1" dirty="0"/>
              <a:t>Identify one of the factors of                              when it is</a:t>
            </a:r>
          </a:p>
          <a:p>
            <a:pPr marL="114300" indent="-457200" eaLnBrk="1" hangingPunct="1">
              <a:buNone/>
            </a:pPr>
            <a:r>
              <a:rPr lang="en-US" sz="2200" b="1" dirty="0"/>
              <a:t>       completely factored.</a:t>
            </a:r>
          </a:p>
          <a:p>
            <a:pPr marL="0" eaLnBrk="1" hangingPunct="1">
              <a:buNone/>
            </a:pPr>
            <a:r>
              <a:rPr lang="en-US" sz="2200" b="1" dirty="0"/>
              <a:t>       a.                       b.                       c.                       d.</a:t>
            </a:r>
          </a:p>
          <a:p>
            <a:pPr marL="0" eaLnBrk="1" hangingPunct="1">
              <a:buFont typeface="Wingdings 2" pitchFamily="18" charset="2"/>
              <a:buNone/>
            </a:pPr>
            <a:endParaRPr lang="en-US" sz="2400" b="1" dirty="0">
              <a:solidFill>
                <a:srgbClr val="6600FF"/>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A.2c</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08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3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084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084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5"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084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5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5" name="Rectangle 7"/>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0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8"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05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 name="Rectangle 102"/>
          <p:cNvSpPr/>
          <p:nvPr/>
        </p:nvSpPr>
        <p:spPr>
          <a:xfrm>
            <a:off x="907584" y="3570522"/>
            <a:ext cx="1524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4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5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5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 name="TextBox 105"/>
          <p:cNvSpPr txBox="1"/>
          <p:nvPr/>
        </p:nvSpPr>
        <p:spPr>
          <a:xfrm>
            <a:off x="457200" y="6400800"/>
            <a:ext cx="609600" cy="246221"/>
          </a:xfrm>
          <a:prstGeom prst="rect">
            <a:avLst/>
          </a:prstGeom>
          <a:noFill/>
        </p:spPr>
        <p:txBody>
          <a:bodyPr wrap="square" rtlCol="0">
            <a:spAutoFit/>
          </a:bodyPr>
          <a:lstStyle/>
          <a:p>
            <a:r>
              <a:rPr lang="en-US" sz="1000" dirty="0">
                <a:latin typeface="+mn-lt"/>
              </a:rPr>
              <a:t>5</a:t>
            </a:r>
          </a:p>
        </p:txBody>
      </p:sp>
      <p:cxnSp>
        <p:nvCxnSpPr>
          <p:cNvPr id="107" name="Straight Connector 10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354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11" name="Rectangle 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43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12"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288584" y="3657600"/>
            <a:ext cx="1057275" cy="381000"/>
          </a:xfrm>
          <a:prstGeom prst="rect">
            <a:avLst/>
          </a:prstGeom>
          <a:noFill/>
        </p:spPr>
      </p:pic>
      <p:sp>
        <p:nvSpPr>
          <p:cNvPr id="354314"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43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17"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43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20"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43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23"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432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24" name="Picture 2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438936" y="4478522"/>
            <a:ext cx="1619250" cy="390525"/>
          </a:xfrm>
          <a:prstGeom prst="rect">
            <a:avLst/>
          </a:prstGeom>
          <a:noFill/>
        </p:spPr>
      </p:pic>
      <p:sp>
        <p:nvSpPr>
          <p:cNvPr id="354326" name="Rectangle 22"/>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432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27" name="Picture 2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662992" y="5315856"/>
            <a:ext cx="895350" cy="381000"/>
          </a:xfrm>
          <a:prstGeom prst="rect">
            <a:avLst/>
          </a:prstGeom>
          <a:noFill/>
        </p:spPr>
      </p:pic>
      <p:sp>
        <p:nvSpPr>
          <p:cNvPr id="354329" name="Rectangle 2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433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30" name="Picture 2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910392" y="5315856"/>
            <a:ext cx="1057275" cy="381000"/>
          </a:xfrm>
          <a:prstGeom prst="rect">
            <a:avLst/>
          </a:prstGeom>
          <a:noFill/>
        </p:spPr>
      </p:pic>
      <p:sp>
        <p:nvSpPr>
          <p:cNvPr id="354332" name="Rectangle 2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433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33" name="Picture 29"/>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310192" y="5315856"/>
            <a:ext cx="895350" cy="381000"/>
          </a:xfrm>
          <a:prstGeom prst="rect">
            <a:avLst/>
          </a:prstGeom>
          <a:noFill/>
        </p:spPr>
      </p:pic>
      <p:sp>
        <p:nvSpPr>
          <p:cNvPr id="354335" name="Rectangle 3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433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36" name="Picture 32"/>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263192" y="5315856"/>
            <a:ext cx="1057275" cy="381000"/>
          </a:xfrm>
          <a:prstGeom prst="rect">
            <a:avLst/>
          </a:prstGeom>
          <a:noFill/>
        </p:spPr>
      </p:pic>
      <p:sp>
        <p:nvSpPr>
          <p:cNvPr id="354338" name="Rectangle 34"/>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0" name="Rectangle 129"/>
          <p:cNvSpPr/>
          <p:nvPr/>
        </p:nvSpPr>
        <p:spPr>
          <a:xfrm>
            <a:off x="4205792" y="5257800"/>
            <a:ext cx="1524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8"/>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426854" y="2847562"/>
            <a:ext cx="1757143" cy="385714"/>
          </a:xfrm>
          <a:prstGeom prst="rect">
            <a:avLst/>
          </a:prstGeom>
          <a:noFill/>
        </p:spPr>
      </p:pic>
      <p:sp>
        <p:nvSpPr>
          <p:cNvPr id="19" name="Rectangle 10"/>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1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964984" y="3657600"/>
            <a:ext cx="895350" cy="381000"/>
          </a:xfrm>
          <a:prstGeom prst="rect">
            <a:avLst/>
          </a:prstGeom>
          <a:noFill/>
        </p:spPr>
      </p:pic>
      <p:sp>
        <p:nvSpPr>
          <p:cNvPr id="22"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14"/>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6393984" y="3657600"/>
            <a:ext cx="895350" cy="381000"/>
          </a:xfrm>
          <a:prstGeom prst="rect">
            <a:avLst/>
          </a:prstGeom>
          <a:noFill/>
        </p:spPr>
      </p:pic>
      <p:sp>
        <p:nvSpPr>
          <p:cNvPr id="25"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17"/>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641384" y="3657600"/>
            <a:ext cx="1057275" cy="381000"/>
          </a:xfrm>
          <a:prstGeom prst="rect">
            <a:avLst/>
          </a:prstGeom>
          <a:noFill/>
        </p:spPr>
      </p:pic>
      <p:sp>
        <p:nvSpPr>
          <p:cNvPr id="28"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9" name="Audio 2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4618"/>
    </mc:Choice>
    <mc:Fallback xmlns="">
      <p:transition spd="slow" advTm="54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9"/>
                </p:tgtEl>
              </p:cMediaNode>
            </p:audio>
          </p:childTnLst>
        </p:cTn>
      </p:par>
    </p:tnLst>
    <p:bldLst>
      <p:bldP spid="103" grpId="0" animBg="1"/>
      <p:bldP spid="1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a:solidFill>
                  <a:srgbClr val="4F6228"/>
                </a:solidFill>
              </a:rPr>
              <a:t>Students need additional practice identifying a factored form of a polynomial function when given the zeros.</a:t>
            </a:r>
          </a:p>
          <a:p>
            <a:pPr marL="0" eaLnBrk="1" hangingPunct="1">
              <a:buFont typeface="Wingdings 2" pitchFamily="18" charset="2"/>
              <a:buNone/>
            </a:pPr>
            <a:endParaRPr lang="en-US" sz="2400" b="1" dirty="0">
              <a:solidFill>
                <a:srgbClr val="6600FF"/>
              </a:solidFill>
            </a:endParaRPr>
          </a:p>
          <a:p>
            <a:pPr marL="0" eaLnBrk="1" hangingPunct="1">
              <a:buFont typeface="Wingdings 2" pitchFamily="18" charset="2"/>
              <a:buNone/>
            </a:pPr>
            <a:r>
              <a:rPr lang="en-US" sz="2200" b="1" dirty="0"/>
              <a:t>A polynomial function has zeros at              and             .  Which function could be this polynomial function?</a:t>
            </a:r>
          </a:p>
          <a:p>
            <a:pPr marL="114300" indent="-457200" eaLnBrk="1" hangingPunct="1">
              <a:lnSpc>
                <a:spcPct val="150000"/>
              </a:lnSpc>
              <a:buFont typeface="+mj-lt"/>
              <a:buAutoNum type="alphaLcPeriod"/>
            </a:pPr>
            <a:r>
              <a:rPr lang="en-US" sz="2200" b="1" dirty="0"/>
              <a:t> </a:t>
            </a:r>
          </a:p>
          <a:p>
            <a:pPr marL="114300" indent="-457200" eaLnBrk="1" hangingPunct="1">
              <a:lnSpc>
                <a:spcPct val="150000"/>
              </a:lnSpc>
              <a:buFont typeface="+mj-lt"/>
              <a:buAutoNum type="alphaLcPeriod"/>
            </a:pPr>
            <a:r>
              <a:rPr lang="en-US" sz="2200" b="1" dirty="0"/>
              <a:t> </a:t>
            </a:r>
          </a:p>
          <a:p>
            <a:pPr marL="114300" indent="-457200" eaLnBrk="1" hangingPunct="1">
              <a:lnSpc>
                <a:spcPct val="150000"/>
              </a:lnSpc>
              <a:buFont typeface="+mj-lt"/>
              <a:buAutoNum type="alphaLcPeriod"/>
            </a:pPr>
            <a:r>
              <a:rPr lang="en-US" sz="2200" b="1" dirty="0"/>
              <a:t> </a:t>
            </a:r>
          </a:p>
          <a:p>
            <a:pPr marL="114300" indent="-457200" eaLnBrk="1" hangingPunct="1">
              <a:lnSpc>
                <a:spcPct val="150000"/>
              </a:lnSpc>
              <a:buFont typeface="+mj-lt"/>
              <a:buAutoNum type="alphaLcPeriod"/>
            </a:pPr>
            <a:r>
              <a:rPr lang="en-US" sz="2200" b="1" dirty="0"/>
              <a:t> </a:t>
            </a:r>
          </a:p>
          <a:p>
            <a:pPr marL="114300" indent="-457200" eaLnBrk="1" hangingPunct="1">
              <a:buFont typeface="+mj-lt"/>
              <a:buAutoNum type="alphaLcPeriod"/>
            </a:pPr>
            <a:endParaRPr lang="en-US" sz="2000" b="1" dirty="0"/>
          </a:p>
          <a:p>
            <a:pPr marL="0" eaLnBrk="1" hangingPunct="1">
              <a:buFont typeface="Wingdings 2" pitchFamily="18" charset="2"/>
              <a:buNone/>
            </a:pPr>
            <a:endParaRPr lang="en-US" sz="2000" b="1" dirty="0">
              <a:solidFill>
                <a:srgbClr val="6600FF"/>
              </a:solidFill>
            </a:endParaRPr>
          </a:p>
          <a:p>
            <a:pPr marL="0" eaLnBrk="1" hangingPunct="1">
              <a:buFont typeface="Wingdings 2" pitchFamily="18" charset="2"/>
              <a:buNone/>
            </a:pPr>
            <a:endParaRPr lang="en-US" sz="2400" b="1" dirty="0">
              <a:solidFill>
                <a:srgbClr val="6600FF"/>
              </a:solidFill>
            </a:endParaRPr>
          </a:p>
          <a:p>
            <a:pPr marL="0" eaLnBrk="1" hangingPunct="1">
              <a:buFont typeface="Wingdings 2" pitchFamily="18" charset="2"/>
              <a:buNone/>
            </a:pPr>
            <a:endParaRPr lang="en-US" sz="1800" b="1" dirty="0">
              <a:latin typeface="Arial" pitchFamily="34" charset="0"/>
              <a:cs typeface="Arial" pitchFamily="34" charset="0"/>
            </a:endParaRPr>
          </a:p>
          <a:p>
            <a:pPr marL="0" eaLnBrk="1" hangingPunct="1">
              <a:buFont typeface="Wingdings 2" pitchFamily="18" charset="2"/>
              <a:buNone/>
            </a:pPr>
            <a:endParaRPr lang="en-US" sz="2400" b="1" dirty="0">
              <a:solidFill>
                <a:srgbClr val="6600FF"/>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A.2c</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08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3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084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084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5"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084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5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5" name="Rectangle 7"/>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0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8"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05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 name="Rectangle 102"/>
          <p:cNvSpPr/>
          <p:nvPr/>
        </p:nvSpPr>
        <p:spPr>
          <a:xfrm>
            <a:off x="522524" y="5410200"/>
            <a:ext cx="3135075"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4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5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5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 name="TextBox 105"/>
          <p:cNvSpPr txBox="1"/>
          <p:nvPr/>
        </p:nvSpPr>
        <p:spPr>
          <a:xfrm>
            <a:off x="457200" y="6400800"/>
            <a:ext cx="609600" cy="246221"/>
          </a:xfrm>
          <a:prstGeom prst="rect">
            <a:avLst/>
          </a:prstGeom>
          <a:noFill/>
        </p:spPr>
        <p:txBody>
          <a:bodyPr wrap="square" rtlCol="0">
            <a:spAutoFit/>
          </a:bodyPr>
          <a:lstStyle/>
          <a:p>
            <a:r>
              <a:rPr lang="en-US" sz="1000" dirty="0">
                <a:latin typeface="+mn-lt"/>
              </a:rPr>
              <a:t>6</a:t>
            </a:r>
          </a:p>
        </p:txBody>
      </p:sp>
      <p:cxnSp>
        <p:nvCxnSpPr>
          <p:cNvPr id="107" name="Straight Connector 10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4362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29"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14400" y="4853050"/>
            <a:ext cx="2705100" cy="381000"/>
          </a:xfrm>
          <a:prstGeom prst="rect">
            <a:avLst/>
          </a:prstGeom>
          <a:noFill/>
        </p:spPr>
      </p:pic>
      <p:sp>
        <p:nvSpPr>
          <p:cNvPr id="436231"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62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32" name="Picture 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20088" y="5410200"/>
            <a:ext cx="2705100" cy="381000"/>
          </a:xfrm>
          <a:prstGeom prst="rect">
            <a:avLst/>
          </a:prstGeom>
          <a:noFill/>
        </p:spPr>
      </p:pic>
      <p:sp>
        <p:nvSpPr>
          <p:cNvPr id="436234"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62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35" name="Picture 1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43100" y="4281050"/>
            <a:ext cx="2705100" cy="381000"/>
          </a:xfrm>
          <a:prstGeom prst="rect">
            <a:avLst/>
          </a:prstGeom>
          <a:noFill/>
        </p:spPr>
      </p:pic>
      <p:sp>
        <p:nvSpPr>
          <p:cNvPr id="436237"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62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38"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31225" y="3712025"/>
            <a:ext cx="2705100" cy="381000"/>
          </a:xfrm>
          <a:prstGeom prst="rect">
            <a:avLst/>
          </a:prstGeom>
          <a:noFill/>
        </p:spPr>
      </p:pic>
      <p:sp>
        <p:nvSpPr>
          <p:cNvPr id="436240"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624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41" name="Picture 17"/>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658100" y="2848100"/>
            <a:ext cx="695325" cy="381000"/>
          </a:xfrm>
          <a:prstGeom prst="rect">
            <a:avLst/>
          </a:prstGeom>
          <a:noFill/>
        </p:spPr>
      </p:pic>
      <p:sp>
        <p:nvSpPr>
          <p:cNvPr id="436243"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624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44" name="Picture 20"/>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996050" y="2848100"/>
            <a:ext cx="695325" cy="381000"/>
          </a:xfrm>
          <a:prstGeom prst="rect">
            <a:avLst/>
          </a:prstGeom>
          <a:noFill/>
        </p:spPr>
      </p:pic>
      <p:sp>
        <p:nvSpPr>
          <p:cNvPr id="436246" name="Rectangle 2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17" name="Straight Arrow Connector 116"/>
          <p:cNvCxnSpPr/>
          <p:nvPr/>
        </p:nvCxnSpPr>
        <p:spPr>
          <a:xfrm flipH="1">
            <a:off x="3657600" y="5029200"/>
            <a:ext cx="2514600" cy="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248400" y="4800600"/>
            <a:ext cx="2667000" cy="430887"/>
          </a:xfrm>
          <a:prstGeom prst="rect">
            <a:avLst/>
          </a:prstGeom>
          <a:noFill/>
          <a:ln w="28575">
            <a:solidFill>
              <a:srgbClr val="C00000"/>
            </a:solidFill>
          </a:ln>
        </p:spPr>
        <p:txBody>
          <a:bodyPr wrap="square" rtlCol="0">
            <a:spAutoFit/>
          </a:bodyPr>
          <a:lstStyle/>
          <a:p>
            <a:r>
              <a:rPr lang="en-US" sz="2200" b="1" dirty="0">
                <a:solidFill>
                  <a:srgbClr val="C00000"/>
                </a:solidFill>
                <a:latin typeface="+mn-lt"/>
              </a:rPr>
              <a:t>Most common error</a:t>
            </a:r>
          </a:p>
        </p:txBody>
      </p:sp>
      <p:pic>
        <p:nvPicPr>
          <p:cNvPr id="19" name="Audio 1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404"/>
    </mc:Choice>
    <mc:Fallback xmlns="">
      <p:transition spd="slow" advTm="394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9"/>
                </p:tgtEl>
              </p:cMediaNode>
            </p:audio>
          </p:childTnLst>
        </p:cTn>
      </p:par>
    </p:tnLst>
    <p:bldLst>
      <p:bldP spid="103" grpId="0" animBg="1"/>
      <p:bldP spid="1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400" b="1" dirty="0"/>
              <a:t>SOL A.3</a:t>
            </a:r>
          </a:p>
          <a:p>
            <a:pPr>
              <a:buNone/>
            </a:pPr>
            <a:r>
              <a:rPr lang="en-US" sz="2400" b="1" dirty="0"/>
              <a:t>The student will express the square roots and cube roots of </a:t>
            </a:r>
          </a:p>
          <a:p>
            <a:pPr>
              <a:buNone/>
            </a:pPr>
            <a:r>
              <a:rPr lang="en-US" sz="2400" b="1" dirty="0"/>
              <a:t>whole numbers and </a:t>
            </a:r>
            <a:r>
              <a:rPr lang="en-US" sz="2400" b="1" dirty="0">
                <a:solidFill>
                  <a:srgbClr val="77933C"/>
                </a:solidFill>
              </a:rPr>
              <a:t>the square root of a monomial algebraic </a:t>
            </a:r>
          </a:p>
          <a:p>
            <a:pPr>
              <a:buNone/>
            </a:pPr>
            <a:r>
              <a:rPr lang="en-US" sz="2400" b="1" dirty="0">
                <a:solidFill>
                  <a:srgbClr val="77933C"/>
                </a:solidFill>
              </a:rPr>
              <a:t>expression in simplest radical form.</a:t>
            </a:r>
            <a:endParaRPr lang="en-US" sz="2400" b="1" dirty="0">
              <a:solidFill>
                <a:srgbClr val="77933C"/>
              </a:solidFill>
              <a:latin typeface="+mj-lt"/>
            </a:endParaRPr>
          </a:p>
        </p:txBody>
      </p:sp>
      <p:sp>
        <p:nvSpPr>
          <p:cNvPr id="7" name="Title 6"/>
          <p:cNvSpPr>
            <a:spLocks noGrp="1"/>
          </p:cNvSpPr>
          <p:nvPr>
            <p:ph type="title"/>
          </p:nvPr>
        </p:nvSpPr>
        <p:spPr>
          <a:xfrm>
            <a:off x="304800" y="609600"/>
            <a:ext cx="8839200" cy="1143000"/>
          </a:xfrm>
        </p:spPr>
        <p:txBody>
          <a:bodyPr/>
          <a:lstStyle/>
          <a:p>
            <a:r>
              <a:rPr lang="en-US" sz="2800" b="1" dirty="0"/>
              <a:t>Express Square Roots and Cube Roots</a:t>
            </a:r>
            <a:br>
              <a:rPr lang="en-US" sz="2800" b="1" dirty="0"/>
            </a:br>
            <a:r>
              <a:rPr lang="en-US" sz="2800" b="1" dirty="0"/>
              <a:t>in Simplest Radical Form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18" name="TextBox 17"/>
          <p:cNvSpPr txBox="1"/>
          <p:nvPr/>
        </p:nvSpPr>
        <p:spPr>
          <a:xfrm>
            <a:off x="457200" y="6400800"/>
            <a:ext cx="609600" cy="246221"/>
          </a:xfrm>
          <a:prstGeom prst="rect">
            <a:avLst/>
          </a:prstGeom>
          <a:noFill/>
        </p:spPr>
        <p:txBody>
          <a:bodyPr wrap="square" rtlCol="0">
            <a:spAutoFit/>
          </a:bodyPr>
          <a:lstStyle/>
          <a:p>
            <a:r>
              <a:rPr lang="en-US" sz="1000" dirty="0">
                <a:latin typeface="+mn-lt"/>
              </a:rPr>
              <a:t>7</a:t>
            </a:r>
          </a:p>
        </p:txBody>
      </p:sp>
      <p:cxnSp>
        <p:nvCxnSpPr>
          <p:cNvPr id="15" name="Straight Connector 14"/>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815"/>
    </mc:Choice>
    <mc:Fallback xmlns="">
      <p:transition spd="slow" advTm="298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600200"/>
            <a:ext cx="8229600" cy="4525963"/>
          </a:xfrm>
        </p:spPr>
        <p:txBody>
          <a:bodyPr/>
          <a:lstStyle/>
          <a:p>
            <a:pPr marL="0" eaLnBrk="1" hangingPunct="1">
              <a:buFont typeface="Wingdings 2" pitchFamily="18" charset="2"/>
              <a:buNone/>
            </a:pPr>
            <a:r>
              <a:rPr lang="en-US" sz="2400" b="1" dirty="0">
                <a:solidFill>
                  <a:srgbClr val="4F6228"/>
                </a:solidFill>
              </a:rPr>
              <a:t>Students need additional practice identifying expressions that are in simplest radical form.</a:t>
            </a:r>
          </a:p>
          <a:p>
            <a:pPr eaLnBrk="1" hangingPunct="1">
              <a:buFont typeface="Wingdings 2" pitchFamily="18" charset="2"/>
              <a:buNone/>
            </a:pPr>
            <a:endParaRPr lang="en-US" sz="2400" b="1" dirty="0">
              <a:latin typeface="Arial" pitchFamily="34" charset="0"/>
              <a:cs typeface="Arial" pitchFamily="34" charset="0"/>
            </a:endParaRPr>
          </a:p>
          <a:p>
            <a:pPr eaLnBrk="1" hangingPunct="1">
              <a:buFont typeface="Wingdings 2" pitchFamily="18" charset="2"/>
              <a:buNone/>
            </a:pPr>
            <a:endParaRPr lang="en-US" sz="2400" b="1" dirty="0"/>
          </a:p>
          <a:p>
            <a:pPr eaLnBrk="1" hangingPunct="1">
              <a:buFont typeface="Wingdings 2" pitchFamily="18" charset="2"/>
              <a:buNone/>
            </a:pPr>
            <a:endParaRPr lang="en-US" sz="2400" b="1" dirty="0"/>
          </a:p>
          <a:p>
            <a:pPr eaLnBrk="1" fontAlgn="auto" hangingPunct="1">
              <a:spcAft>
                <a:spcPts val="0"/>
              </a:spcAft>
              <a:buClr>
                <a:schemeClr val="accent3"/>
              </a:buClr>
              <a:buNone/>
              <a:defRPr/>
            </a:pPr>
            <a:endParaRPr lang="en-US" sz="2400" b="1" dirty="0">
              <a:solidFill>
                <a:srgbClr val="6600FF"/>
              </a:solidFill>
              <a:latin typeface="+mj-lt"/>
            </a:endParaRPr>
          </a:p>
          <a:p>
            <a:pPr eaLnBrk="1" fontAlgn="auto" hangingPunct="1">
              <a:spcAft>
                <a:spcPts val="0"/>
              </a:spcAft>
              <a:buClr>
                <a:schemeClr val="accent3"/>
              </a:buClr>
              <a:buNone/>
              <a:defRPr/>
            </a:pPr>
            <a:endParaRPr lang="en-US" sz="2400" b="1" dirty="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a:t>Suggested Practice for SOL A.3</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0" name="Picture 3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3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TextBox 60"/>
          <p:cNvSpPr txBox="1"/>
          <p:nvPr/>
        </p:nvSpPr>
        <p:spPr>
          <a:xfrm>
            <a:off x="462888" y="2590800"/>
            <a:ext cx="7772400" cy="1046440"/>
          </a:xfrm>
          <a:prstGeom prst="rect">
            <a:avLst/>
          </a:prstGeom>
          <a:noFill/>
        </p:spPr>
        <p:txBody>
          <a:bodyPr wrap="square" rtlCol="0">
            <a:spAutoFit/>
          </a:bodyPr>
          <a:lstStyle/>
          <a:p>
            <a:r>
              <a:rPr lang="en-US" sz="2200" b="1" dirty="0">
                <a:latin typeface="+mn-lt"/>
              </a:rPr>
              <a:t>Identify each expression that is in simplest radical form.</a:t>
            </a:r>
          </a:p>
          <a:p>
            <a:endParaRPr lang="en-US" sz="2000" b="1" dirty="0"/>
          </a:p>
          <a:p>
            <a:endParaRPr lang="en-US" sz="2000" b="1" dirty="0">
              <a:latin typeface="+mn-lt"/>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7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p:sp>
        <p:nvSpPr>
          <p:cNvPr id="74" name="TextBox 73"/>
          <p:cNvSpPr txBox="1"/>
          <p:nvPr/>
        </p:nvSpPr>
        <p:spPr>
          <a:xfrm>
            <a:off x="457200" y="6400800"/>
            <a:ext cx="609600" cy="246221"/>
          </a:xfrm>
          <a:prstGeom prst="rect">
            <a:avLst/>
          </a:prstGeom>
          <a:noFill/>
        </p:spPr>
        <p:txBody>
          <a:bodyPr wrap="square" rtlCol="0">
            <a:spAutoFit/>
          </a:bodyPr>
          <a:lstStyle/>
          <a:p>
            <a:r>
              <a:rPr lang="en-US" sz="1000" dirty="0">
                <a:latin typeface="+mn-lt"/>
              </a:rPr>
              <a:t>8</a:t>
            </a:r>
          </a:p>
        </p:txBody>
      </p:sp>
      <p:cxnSp>
        <p:nvCxnSpPr>
          <p:cNvPr id="76" name="Straight Connector 7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22983" name="Rectangle 10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82" name="Picture 10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14400" y="3407392"/>
            <a:ext cx="514350" cy="409575"/>
          </a:xfrm>
          <a:prstGeom prst="rect">
            <a:avLst/>
          </a:prstGeom>
          <a:noFill/>
        </p:spPr>
      </p:pic>
      <p:sp>
        <p:nvSpPr>
          <p:cNvPr id="122984" name="Rectangle 10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986" name="Rectangle 10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85" name="Picture 10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461658" y="3352800"/>
            <a:ext cx="1000125" cy="457200"/>
          </a:xfrm>
          <a:prstGeom prst="rect">
            <a:avLst/>
          </a:prstGeom>
          <a:noFill/>
        </p:spPr>
      </p:pic>
      <p:sp>
        <p:nvSpPr>
          <p:cNvPr id="122987" name="Rectangle 107"/>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989" name="Rectangle 10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88" name="Picture 10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81800" y="3352800"/>
            <a:ext cx="1304925" cy="428625"/>
          </a:xfrm>
          <a:prstGeom prst="rect">
            <a:avLst/>
          </a:prstGeom>
          <a:noFill/>
        </p:spPr>
      </p:pic>
      <p:sp>
        <p:nvSpPr>
          <p:cNvPr id="122990" name="Rectangle 110"/>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992" name="Rectangle 1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91" name="Picture 11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104572" y="3352800"/>
            <a:ext cx="504825" cy="466725"/>
          </a:xfrm>
          <a:prstGeom prst="rect">
            <a:avLst/>
          </a:prstGeom>
          <a:noFill/>
        </p:spPr>
      </p:pic>
      <p:sp>
        <p:nvSpPr>
          <p:cNvPr id="122993" name="Rectangle 11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995" name="Rectangle 1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94" name="Picture 1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304972" y="3352800"/>
            <a:ext cx="819150" cy="428625"/>
          </a:xfrm>
          <a:prstGeom prst="rect">
            <a:avLst/>
          </a:prstGeom>
          <a:noFill/>
        </p:spPr>
      </p:pic>
      <p:sp>
        <p:nvSpPr>
          <p:cNvPr id="122996" name="Rectangle 116"/>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998" name="Rectangle 1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99" name="Rectangle 119"/>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8" name="Rectangle 87"/>
          <p:cNvSpPr/>
          <p:nvPr/>
        </p:nvSpPr>
        <p:spPr>
          <a:xfrm>
            <a:off x="6629400" y="3276600"/>
            <a:ext cx="1524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92775" y="3276600"/>
            <a:ext cx="1159825"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361"/>
    </mc:Choice>
    <mc:Fallback xmlns="">
      <p:transition spd="slow" advTm="343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88" grpId="1" animBg="1"/>
      <p:bldP spid="9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43050"/>
            <a:ext cx="8229600" cy="4525963"/>
          </a:xfrm>
        </p:spPr>
        <p:txBody>
          <a:bodyPr/>
          <a:lstStyle/>
          <a:p>
            <a:pPr>
              <a:buNone/>
            </a:pPr>
            <a:r>
              <a:rPr lang="en-US" sz="2400" b="1" dirty="0"/>
              <a:t>SOL A.4</a:t>
            </a:r>
          </a:p>
          <a:p>
            <a:pPr marL="0">
              <a:buNone/>
            </a:pPr>
            <a:r>
              <a:rPr lang="en-US" sz="1800" b="1" dirty="0"/>
              <a:t>The student will solve multistep linear and quadratic equations in two variables, including</a:t>
            </a:r>
          </a:p>
          <a:p>
            <a:pPr marL="514350" indent="-514350" eaLnBrk="1" hangingPunct="1">
              <a:buClrTx/>
              <a:buFont typeface="Wingdings 2" pitchFamily="18" charset="2"/>
              <a:buAutoNum type="alphaLcParenR"/>
            </a:pPr>
            <a:r>
              <a:rPr lang="en-US" sz="1800" b="1" dirty="0"/>
              <a:t>solving literal equations (formulas) for a given variable;</a:t>
            </a:r>
          </a:p>
          <a:p>
            <a:pPr marL="514350" indent="-514350" eaLnBrk="1" hangingPunct="1">
              <a:buClrTx/>
              <a:buFont typeface="Wingdings 2" pitchFamily="18" charset="2"/>
              <a:buAutoNum type="alphaLcParenR"/>
            </a:pPr>
            <a:r>
              <a:rPr lang="en-US" sz="1800" b="1" dirty="0">
                <a:solidFill>
                  <a:srgbClr val="77933C"/>
                </a:solidFill>
              </a:rPr>
              <a:t>justifying steps used in </a:t>
            </a:r>
            <a:r>
              <a:rPr lang="en-US" sz="1800" b="1" dirty="0"/>
              <a:t>simplifying expressions and </a:t>
            </a:r>
            <a:r>
              <a:rPr lang="en-US" sz="1800" b="1" dirty="0">
                <a:solidFill>
                  <a:srgbClr val="77933C"/>
                </a:solidFill>
              </a:rPr>
              <a:t>solving equations, using </a:t>
            </a:r>
            <a:r>
              <a:rPr lang="en-US" sz="1800" b="1" dirty="0"/>
              <a:t>field properties and </a:t>
            </a:r>
            <a:r>
              <a:rPr lang="en-US" sz="1800" b="1" dirty="0">
                <a:solidFill>
                  <a:srgbClr val="77933C"/>
                </a:solidFill>
              </a:rPr>
              <a:t>axioms of equality </a:t>
            </a:r>
            <a:r>
              <a:rPr lang="en-US" sz="1800" b="1" dirty="0"/>
              <a:t>that are valid for the set of real numbers and its subsets;</a:t>
            </a:r>
          </a:p>
          <a:p>
            <a:pPr marL="514350" indent="-514350" eaLnBrk="1" hangingPunct="1">
              <a:buClrTx/>
              <a:buFont typeface="Wingdings 2" pitchFamily="18" charset="2"/>
              <a:buAutoNum type="alphaLcParenR"/>
            </a:pPr>
            <a:r>
              <a:rPr lang="en-US" sz="1800" b="1" dirty="0">
                <a:solidFill>
                  <a:srgbClr val="77933C"/>
                </a:solidFill>
              </a:rPr>
              <a:t>solving quadratic equations algebraically</a:t>
            </a:r>
            <a:r>
              <a:rPr lang="en-US" sz="1800" b="1" dirty="0">
                <a:solidFill>
                  <a:srgbClr val="0070C0"/>
                </a:solidFill>
              </a:rPr>
              <a:t> </a:t>
            </a:r>
            <a:r>
              <a:rPr lang="en-US" sz="1800" b="1" dirty="0">
                <a:solidFill>
                  <a:srgbClr val="77933C"/>
                </a:solidFill>
              </a:rPr>
              <a:t>and graphically;</a:t>
            </a:r>
          </a:p>
          <a:p>
            <a:pPr marL="514350" indent="-514350" eaLnBrk="1" hangingPunct="1">
              <a:buClrTx/>
              <a:buFont typeface="Wingdings 2" pitchFamily="18" charset="2"/>
              <a:buAutoNum type="alphaLcParenR"/>
            </a:pPr>
            <a:r>
              <a:rPr lang="en-US" sz="1800" b="1" dirty="0">
                <a:solidFill>
                  <a:srgbClr val="77933C"/>
                </a:solidFill>
              </a:rPr>
              <a:t>solving multistep linear equations algebraically </a:t>
            </a:r>
            <a:r>
              <a:rPr lang="en-US" sz="1800" b="1" dirty="0"/>
              <a:t>and graphically;</a:t>
            </a:r>
          </a:p>
          <a:p>
            <a:pPr marL="514350" indent="-514350" eaLnBrk="1" hangingPunct="1">
              <a:buClrTx/>
              <a:buFont typeface="Wingdings 2" pitchFamily="18" charset="2"/>
              <a:buAutoNum type="alphaLcParenR"/>
            </a:pPr>
            <a:r>
              <a:rPr lang="en-US" sz="1800" b="1" dirty="0">
                <a:solidFill>
                  <a:srgbClr val="77933C"/>
                </a:solidFill>
              </a:rPr>
              <a:t>solving systems of two linear equations in two variables algebraically and graphically; and</a:t>
            </a:r>
          </a:p>
          <a:p>
            <a:pPr marL="514350" indent="-514350" eaLnBrk="1" hangingPunct="1">
              <a:buClrTx/>
              <a:buFont typeface="Wingdings 2" pitchFamily="18" charset="2"/>
              <a:buAutoNum type="alphaLcParenR"/>
            </a:pPr>
            <a:r>
              <a:rPr lang="en-US" sz="1800" b="1" dirty="0">
                <a:solidFill>
                  <a:srgbClr val="77933C"/>
                </a:solidFill>
              </a:rPr>
              <a:t>solving real-world problems involving equations and systems of equations.</a:t>
            </a:r>
          </a:p>
          <a:p>
            <a:pPr marL="514350" indent="-514350" eaLnBrk="1" hangingPunct="1">
              <a:buFont typeface="Wingdings 2" pitchFamily="18" charset="2"/>
              <a:buNone/>
            </a:pPr>
            <a:endParaRPr lang="en-US" sz="1800" b="1" dirty="0"/>
          </a:p>
          <a:p>
            <a:pPr marL="514350" indent="-514350" eaLnBrk="1" hangingPunct="1">
              <a:buFont typeface="Wingdings 2" pitchFamily="18" charset="2"/>
              <a:buNone/>
            </a:pPr>
            <a:r>
              <a:rPr lang="en-US" sz="1800" b="1" dirty="0"/>
              <a:t>Graphing calculators will be used both as a primary tool in solving problems and to </a:t>
            </a:r>
          </a:p>
          <a:p>
            <a:pPr marL="514350" indent="-514350" eaLnBrk="1" hangingPunct="1">
              <a:buFont typeface="Wingdings 2" pitchFamily="18" charset="2"/>
              <a:buNone/>
            </a:pPr>
            <a:r>
              <a:rPr lang="en-US" sz="1800" b="1" dirty="0"/>
              <a:t>verify algebraic solutions.</a:t>
            </a:r>
          </a:p>
          <a:p>
            <a:pPr>
              <a:buNone/>
            </a:pPr>
            <a:endParaRPr lang="en-US" sz="2400" b="1" dirty="0"/>
          </a:p>
          <a:p>
            <a:pPr>
              <a:buNone/>
            </a:pPr>
            <a:endParaRPr lang="en-US" sz="2400" b="1" dirty="0"/>
          </a:p>
        </p:txBody>
      </p:sp>
      <p:sp>
        <p:nvSpPr>
          <p:cNvPr id="7" name="Title 6"/>
          <p:cNvSpPr>
            <a:spLocks noGrp="1"/>
          </p:cNvSpPr>
          <p:nvPr>
            <p:ph type="title"/>
          </p:nvPr>
        </p:nvSpPr>
        <p:spPr>
          <a:xfrm>
            <a:off x="304800" y="609600"/>
            <a:ext cx="8839200" cy="1143000"/>
          </a:xfrm>
        </p:spPr>
        <p:txBody>
          <a:bodyPr/>
          <a:lstStyle/>
          <a:p>
            <a:r>
              <a:rPr lang="en-US" sz="2800" b="1" dirty="0"/>
              <a:t>Solving Linear and Quadratic Equations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853860" y="6053962"/>
            <a:ext cx="1007389" cy="685800"/>
          </a:xfrm>
          <a:prstGeom prst="rect">
            <a:avLst/>
          </a:prstGeom>
          <a:noFill/>
        </p:spPr>
      </p:pic>
      <p:sp>
        <p:nvSpPr>
          <p:cNvPr id="18" name="TextBox 17"/>
          <p:cNvSpPr txBox="1"/>
          <p:nvPr/>
        </p:nvSpPr>
        <p:spPr>
          <a:xfrm>
            <a:off x="457200" y="6400800"/>
            <a:ext cx="609600" cy="246221"/>
          </a:xfrm>
          <a:prstGeom prst="rect">
            <a:avLst/>
          </a:prstGeom>
          <a:noFill/>
        </p:spPr>
        <p:txBody>
          <a:bodyPr wrap="square" rtlCol="0">
            <a:spAutoFit/>
          </a:bodyPr>
          <a:lstStyle/>
          <a:p>
            <a:r>
              <a:rPr lang="en-US" sz="1000" dirty="0">
                <a:latin typeface="+mn-lt"/>
              </a:rPr>
              <a:t>9</a:t>
            </a:r>
          </a:p>
        </p:txBody>
      </p:sp>
      <p:cxnSp>
        <p:nvCxnSpPr>
          <p:cNvPr id="15" name="Straight Connector 1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760"/>
    </mc:Choice>
    <mc:Fallback xmlns="">
      <p:transition spd="slow" advTm="25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5|5.6"/>
</p:tagLst>
</file>

<file path=ppt/tags/tag10.xml><?xml version="1.0" encoding="utf-8"?>
<p:tagLst xmlns:a="http://schemas.openxmlformats.org/drawingml/2006/main" xmlns:r="http://schemas.openxmlformats.org/officeDocument/2006/relationships" xmlns:p="http://schemas.openxmlformats.org/presentationml/2006/main">
  <p:tag name="TIMING" val="|12.2"/>
</p:tagLst>
</file>

<file path=ppt/tags/tag11.xml><?xml version="1.0" encoding="utf-8"?>
<p:tagLst xmlns:a="http://schemas.openxmlformats.org/drawingml/2006/main" xmlns:r="http://schemas.openxmlformats.org/officeDocument/2006/relationships" xmlns:p="http://schemas.openxmlformats.org/presentationml/2006/main">
  <p:tag name="TIMING" val="|31.1"/>
</p:tagLst>
</file>

<file path=ppt/tags/tag12.xml><?xml version="1.0" encoding="utf-8"?>
<p:tagLst xmlns:a="http://schemas.openxmlformats.org/drawingml/2006/main" xmlns:r="http://schemas.openxmlformats.org/officeDocument/2006/relationships" xmlns:p="http://schemas.openxmlformats.org/presentationml/2006/main">
  <p:tag name="TIMING" val="|17.7"/>
</p:tagLst>
</file>

<file path=ppt/tags/tag13.xml><?xml version="1.0" encoding="utf-8"?>
<p:tagLst xmlns:a="http://schemas.openxmlformats.org/drawingml/2006/main" xmlns:r="http://schemas.openxmlformats.org/officeDocument/2006/relationships" xmlns:p="http://schemas.openxmlformats.org/presentationml/2006/main">
  <p:tag name="TIMING" val="|20.9"/>
</p:tagLst>
</file>

<file path=ppt/tags/tag14.xml><?xml version="1.0" encoding="utf-8"?>
<p:tagLst xmlns:a="http://schemas.openxmlformats.org/drawingml/2006/main" xmlns:r="http://schemas.openxmlformats.org/officeDocument/2006/relationships" xmlns:p="http://schemas.openxmlformats.org/presentationml/2006/main">
  <p:tag name="TIMING" val="|21.6"/>
</p:tagLst>
</file>

<file path=ppt/tags/tag15.xml><?xml version="1.0" encoding="utf-8"?>
<p:tagLst xmlns:a="http://schemas.openxmlformats.org/drawingml/2006/main" xmlns:r="http://schemas.openxmlformats.org/officeDocument/2006/relationships" xmlns:p="http://schemas.openxmlformats.org/presentationml/2006/main">
  <p:tag name="TIMING" val="|15.8"/>
</p:tagLst>
</file>

<file path=ppt/tags/tag16.xml><?xml version="1.0" encoding="utf-8"?>
<p:tagLst xmlns:a="http://schemas.openxmlformats.org/drawingml/2006/main" xmlns:r="http://schemas.openxmlformats.org/officeDocument/2006/relationships" xmlns:p="http://schemas.openxmlformats.org/presentationml/2006/main">
  <p:tag name="TIMING" val="|13.4"/>
</p:tagLst>
</file>

<file path=ppt/tags/tag17.xml><?xml version="1.0" encoding="utf-8"?>
<p:tagLst xmlns:a="http://schemas.openxmlformats.org/drawingml/2006/main" xmlns:r="http://schemas.openxmlformats.org/officeDocument/2006/relationships" xmlns:p="http://schemas.openxmlformats.org/presentationml/2006/main">
  <p:tag name="TIMING" val="|56.3"/>
</p:tagLst>
</file>

<file path=ppt/tags/tag18.xml><?xml version="1.0" encoding="utf-8"?>
<p:tagLst xmlns:a="http://schemas.openxmlformats.org/drawingml/2006/main" xmlns:r="http://schemas.openxmlformats.org/officeDocument/2006/relationships" xmlns:p="http://schemas.openxmlformats.org/presentationml/2006/main">
  <p:tag name="TIMING" val="|26"/>
</p:tagLst>
</file>

<file path=ppt/tags/tag19.xml><?xml version="1.0" encoding="utf-8"?>
<p:tagLst xmlns:a="http://schemas.openxmlformats.org/drawingml/2006/main" xmlns:r="http://schemas.openxmlformats.org/officeDocument/2006/relationships" xmlns:p="http://schemas.openxmlformats.org/presentationml/2006/main">
  <p:tag name="TIMING" val="|46"/>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ags/tag20.xml><?xml version="1.0" encoding="utf-8"?>
<p:tagLst xmlns:a="http://schemas.openxmlformats.org/drawingml/2006/main" xmlns:r="http://schemas.openxmlformats.org/officeDocument/2006/relationships" xmlns:p="http://schemas.openxmlformats.org/presentationml/2006/main">
  <p:tag name="TIMING" val="|22.5"/>
</p:tagLst>
</file>

<file path=ppt/tags/tag21.xml><?xml version="1.0" encoding="utf-8"?>
<p:tagLst xmlns:a="http://schemas.openxmlformats.org/drawingml/2006/main" xmlns:r="http://schemas.openxmlformats.org/officeDocument/2006/relationships" xmlns:p="http://schemas.openxmlformats.org/presentationml/2006/main">
  <p:tag name="TIMING" val="|10.2"/>
</p:tagLst>
</file>

<file path=ppt/tags/tag22.xml><?xml version="1.0" encoding="utf-8"?>
<p:tagLst xmlns:a="http://schemas.openxmlformats.org/drawingml/2006/main" xmlns:r="http://schemas.openxmlformats.org/officeDocument/2006/relationships" xmlns:p="http://schemas.openxmlformats.org/presentationml/2006/main">
  <p:tag name="TIMING" val="|12.8|4.2|5.5"/>
</p:tagLst>
</file>

<file path=ppt/tags/tag23.xml><?xml version="1.0" encoding="utf-8"?>
<p:tagLst xmlns:a="http://schemas.openxmlformats.org/drawingml/2006/main" xmlns:r="http://schemas.openxmlformats.org/officeDocument/2006/relationships" xmlns:p="http://schemas.openxmlformats.org/presentationml/2006/main">
  <p:tag name="TIMING" val="|18.9|3.8|8.8|12.7"/>
</p:tagLst>
</file>

<file path=ppt/tags/tag24.xml><?xml version="1.0" encoding="utf-8"?>
<p:tagLst xmlns:a="http://schemas.openxmlformats.org/drawingml/2006/main" xmlns:r="http://schemas.openxmlformats.org/officeDocument/2006/relationships" xmlns:p="http://schemas.openxmlformats.org/presentationml/2006/main">
  <p:tag name="TIMING" val="|15.9"/>
</p:tagLst>
</file>

<file path=ppt/tags/tag25.xml><?xml version="1.0" encoding="utf-8"?>
<p:tagLst xmlns:a="http://schemas.openxmlformats.org/drawingml/2006/main" xmlns:r="http://schemas.openxmlformats.org/officeDocument/2006/relationships" xmlns:p="http://schemas.openxmlformats.org/presentationml/2006/main">
  <p:tag name="TIMING" val="|15.4|4.6|7.7|9"/>
</p:tagLst>
</file>

<file path=ppt/tags/tag26.xml><?xml version="1.0" encoding="utf-8"?>
<p:tagLst xmlns:a="http://schemas.openxmlformats.org/drawingml/2006/main" xmlns:r="http://schemas.openxmlformats.org/officeDocument/2006/relationships" xmlns:p="http://schemas.openxmlformats.org/presentationml/2006/main">
  <p:tag name="TIMING" val="|22.7"/>
</p:tagLst>
</file>

<file path=ppt/tags/tag27.xml><?xml version="1.0" encoding="utf-8"?>
<p:tagLst xmlns:a="http://schemas.openxmlformats.org/drawingml/2006/main" xmlns:r="http://schemas.openxmlformats.org/officeDocument/2006/relationships" xmlns:p="http://schemas.openxmlformats.org/presentationml/2006/main">
  <p:tag name="TIMING" val="|20.9|3.5|7.3"/>
</p:tagLst>
</file>

<file path=ppt/tags/tag28.xml><?xml version="1.0" encoding="utf-8"?>
<p:tagLst xmlns:a="http://schemas.openxmlformats.org/drawingml/2006/main" xmlns:r="http://schemas.openxmlformats.org/officeDocument/2006/relationships" xmlns:p="http://schemas.openxmlformats.org/presentationml/2006/main">
  <p:tag name="TIMING" val="|22"/>
</p:tagLst>
</file>

<file path=ppt/tags/tag29.xml><?xml version="1.0" encoding="utf-8"?>
<p:tagLst xmlns:a="http://schemas.openxmlformats.org/drawingml/2006/main" xmlns:r="http://schemas.openxmlformats.org/officeDocument/2006/relationships" xmlns:p="http://schemas.openxmlformats.org/presentationml/2006/main">
  <p:tag name="TIMING" val="|13.3|10.6|3.7"/>
</p:tagLst>
</file>

<file path=ppt/tags/tag3.xml><?xml version="1.0" encoding="utf-8"?>
<p:tagLst xmlns:a="http://schemas.openxmlformats.org/drawingml/2006/main" xmlns:r="http://schemas.openxmlformats.org/officeDocument/2006/relationships" xmlns:p="http://schemas.openxmlformats.org/presentationml/2006/main">
  <p:tag name="TIMING" val="|44.1"/>
</p:tagLst>
</file>

<file path=ppt/tags/tag4.xml><?xml version="1.0" encoding="utf-8"?>
<p:tagLst xmlns:a="http://schemas.openxmlformats.org/drawingml/2006/main" xmlns:r="http://schemas.openxmlformats.org/officeDocument/2006/relationships" xmlns:p="http://schemas.openxmlformats.org/presentationml/2006/main">
  <p:tag name="TIMING" val="|12.2|15.9"/>
</p:tagLst>
</file>

<file path=ppt/tags/tag5.xml><?xml version="1.0" encoding="utf-8"?>
<p:tagLst xmlns:a="http://schemas.openxmlformats.org/drawingml/2006/main" xmlns:r="http://schemas.openxmlformats.org/officeDocument/2006/relationships" xmlns:p="http://schemas.openxmlformats.org/presentationml/2006/main">
  <p:tag name="TIMING" val="|24.6"/>
</p:tagLst>
</file>

<file path=ppt/tags/tag6.xml><?xml version="1.0" encoding="utf-8"?>
<p:tagLst xmlns:a="http://schemas.openxmlformats.org/drawingml/2006/main" xmlns:r="http://schemas.openxmlformats.org/officeDocument/2006/relationships" xmlns:p="http://schemas.openxmlformats.org/presentationml/2006/main">
  <p:tag name="TIMING" val="|14.8|3.6|12.5|9.7"/>
</p:tagLst>
</file>

<file path=ppt/tags/tag7.xml><?xml version="1.0" encoding="utf-8"?>
<p:tagLst xmlns:a="http://schemas.openxmlformats.org/drawingml/2006/main" xmlns:r="http://schemas.openxmlformats.org/officeDocument/2006/relationships" xmlns:p="http://schemas.openxmlformats.org/presentationml/2006/main">
  <p:tag name="TIMING" val="|19.3"/>
</p:tagLst>
</file>

<file path=ppt/tags/tag8.xml><?xml version="1.0" encoding="utf-8"?>
<p:tagLst xmlns:a="http://schemas.openxmlformats.org/drawingml/2006/main" xmlns:r="http://schemas.openxmlformats.org/officeDocument/2006/relationships" xmlns:p="http://schemas.openxmlformats.org/presentationml/2006/main">
  <p:tag name="TIMING" val="|19.8"/>
</p:tagLst>
</file>

<file path=ppt/tags/tag9.xml><?xml version="1.0" encoding="utf-8"?>
<p:tagLst xmlns:a="http://schemas.openxmlformats.org/drawingml/2006/main" xmlns:r="http://schemas.openxmlformats.org/officeDocument/2006/relationships" xmlns:p="http://schemas.openxmlformats.org/presentationml/2006/main">
  <p:tag name="TIMING" val="|1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5359</Words>
  <Application>Microsoft Office PowerPoint</Application>
  <PresentationFormat>On-screen Show (4:3)</PresentationFormat>
  <Paragraphs>746</Paragraphs>
  <Slides>42</Slides>
  <Notes>42</Notes>
  <HiddenSlides>0</HiddenSlides>
  <MMClips>42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Cambria Math</vt:lpstr>
      <vt:lpstr>Times New Roman</vt:lpstr>
      <vt:lpstr>Wingdings 2</vt:lpstr>
      <vt:lpstr>Office Theme</vt:lpstr>
      <vt:lpstr>Equation</vt:lpstr>
      <vt:lpstr>PowerPoint Presentation</vt:lpstr>
      <vt:lpstr>Performing Operations on Polynomials</vt:lpstr>
      <vt:lpstr>Suggested Practice for SOL A.2a</vt:lpstr>
      <vt:lpstr>Suggested Practice for SOL A.2b</vt:lpstr>
      <vt:lpstr>Suggested Practice for SOL A.2c</vt:lpstr>
      <vt:lpstr>Suggested Practice for SOL A.2c</vt:lpstr>
      <vt:lpstr>Express Square Roots and Cube Roots in Simplest Radical Form</vt:lpstr>
      <vt:lpstr>Suggested Practice for SOL A.3</vt:lpstr>
      <vt:lpstr>Solving Linear and Quadratic Equations</vt:lpstr>
      <vt:lpstr>Suggested Practice for SOL A.4b</vt:lpstr>
      <vt:lpstr>Suggested Practice for SOL A.4c</vt:lpstr>
      <vt:lpstr>Suggested Practice for SOL A.4d</vt:lpstr>
      <vt:lpstr>Suggested Practice for SOL A.4d</vt:lpstr>
      <vt:lpstr>Suggested Practice for SOL A.4d</vt:lpstr>
      <vt:lpstr>Suggested Practice for SOL A.4e</vt:lpstr>
      <vt:lpstr>Suggested Practice for SOL A.4e</vt:lpstr>
      <vt:lpstr>Suggested Practice for SOL A.4f</vt:lpstr>
      <vt:lpstr>Solving Multistep Inequalities and Systems of Inequalities</vt:lpstr>
      <vt:lpstr>Suggested Practice for SOL A.5d</vt:lpstr>
      <vt:lpstr>Determining Slope of a Line</vt:lpstr>
      <vt:lpstr>Suggested Practice for SOL A.6a</vt:lpstr>
      <vt:lpstr>Investigating and Analyzing Functions</vt:lpstr>
      <vt:lpstr>Suggested Practice for SOL A.7c</vt:lpstr>
      <vt:lpstr>Suggested Practice for SOL A.7e</vt:lpstr>
      <vt:lpstr>Analyzing Direct and Inverse Variations</vt:lpstr>
      <vt:lpstr>Suggested Practice for SOL A.8</vt:lpstr>
      <vt:lpstr>Suggested Practice for SOL A.8</vt:lpstr>
      <vt:lpstr>Suggested Practice for SOL A.8</vt:lpstr>
      <vt:lpstr>Suggested Practice for SOL A.8</vt:lpstr>
      <vt:lpstr>Suggested Practice for SOL A.8</vt:lpstr>
      <vt:lpstr>Interpret Standard Deviation</vt:lpstr>
      <vt:lpstr>Suggested Practice for SOL A.9</vt:lpstr>
      <vt:lpstr>Suggested Practice for SOL A.9</vt:lpstr>
      <vt:lpstr>Analyzing Box-and-Whisker Plots</vt:lpstr>
      <vt:lpstr>Suggested Practice for SOL A.10</vt:lpstr>
      <vt:lpstr>Suggested Practice for SOL A.10</vt:lpstr>
      <vt:lpstr>Using the Curve of Best Fit</vt:lpstr>
      <vt:lpstr>Suggested Practice for SOL A.11</vt:lpstr>
      <vt:lpstr>Suggested Practice for SOL A.11</vt:lpstr>
      <vt:lpstr>Suggested Practice for SOL A.11</vt:lpstr>
      <vt:lpstr>Practice Items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2023-07-26T13:18:47Z</dcterms:modified>
  <cp:contentStatus/>
</cp:coreProperties>
</file>