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5"/>
  </p:notesMasterIdLst>
  <p:sldIdLst>
    <p:sldId id="316" r:id="rId2"/>
    <p:sldId id="374" r:id="rId3"/>
    <p:sldId id="375" r:id="rId4"/>
    <p:sldId id="376" r:id="rId5"/>
    <p:sldId id="318" r:id="rId6"/>
    <p:sldId id="319" r:id="rId7"/>
    <p:sldId id="320" r:id="rId8"/>
    <p:sldId id="324" r:id="rId9"/>
    <p:sldId id="322" r:id="rId10"/>
    <p:sldId id="325" r:id="rId11"/>
    <p:sldId id="326" r:id="rId12"/>
    <p:sldId id="327" r:id="rId13"/>
    <p:sldId id="328" r:id="rId14"/>
    <p:sldId id="336" r:id="rId15"/>
    <p:sldId id="330" r:id="rId16"/>
    <p:sldId id="337" r:id="rId17"/>
    <p:sldId id="332" r:id="rId18"/>
    <p:sldId id="338" r:id="rId19"/>
    <p:sldId id="334" r:id="rId20"/>
    <p:sldId id="339" r:id="rId21"/>
    <p:sldId id="340" r:id="rId22"/>
    <p:sldId id="341" r:id="rId23"/>
    <p:sldId id="342" r:id="rId24"/>
    <p:sldId id="343" r:id="rId25"/>
    <p:sldId id="344" r:id="rId26"/>
    <p:sldId id="345" r:id="rId27"/>
    <p:sldId id="346" r:id="rId28"/>
    <p:sldId id="347" r:id="rId29"/>
    <p:sldId id="355" r:id="rId30"/>
    <p:sldId id="349" r:id="rId31"/>
    <p:sldId id="350" r:id="rId32"/>
    <p:sldId id="356" r:id="rId33"/>
    <p:sldId id="352" r:id="rId34"/>
    <p:sldId id="353" r:id="rId35"/>
    <p:sldId id="354" r:id="rId36"/>
    <p:sldId id="357" r:id="rId37"/>
    <p:sldId id="365" r:id="rId38"/>
    <p:sldId id="359" r:id="rId39"/>
    <p:sldId id="360" r:id="rId40"/>
    <p:sldId id="377" r:id="rId41"/>
    <p:sldId id="361" r:id="rId42"/>
    <p:sldId id="366" r:id="rId43"/>
    <p:sldId id="378" r:id="rId44"/>
    <p:sldId id="363" r:id="rId45"/>
    <p:sldId id="367" r:id="rId46"/>
    <p:sldId id="368" r:id="rId47"/>
    <p:sldId id="369" r:id="rId48"/>
    <p:sldId id="370" r:id="rId49"/>
    <p:sldId id="371" r:id="rId50"/>
    <p:sldId id="372" r:id="rId51"/>
    <p:sldId id="373" r:id="rId52"/>
    <p:sldId id="312" r:id="rId53"/>
    <p:sldId id="317" r:id="rId54"/>
  </p:sldIdLst>
  <p:sldSz cx="9144000" cy="5143500" type="screen16x9"/>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Williams, Kristin (DOE)" initials="WK(" lastIdx="8" clrIdx="0"/>
  <p:cmAuthor id="1" name="VITA Program" initials="VP" lastIdx="3" clrIdx="1">
    <p:extLst>
      <p:ext uri="{19B8F6BF-5375-455C-9EA6-DF929625EA0E}">
        <p15:presenceInfo xmlns:p15="http://schemas.microsoft.com/office/powerpoint/2012/main" userId="VITA Program" providerId="None"/>
      </p:ext>
    </p:extLst>
  </p:cmAuthor>
  <p:cmAuthor id="2" name="Mazzacane, Tina (DOE)" initials="MT(" lastIdx="13" clrIdx="2">
    <p:extLst>
      <p:ext uri="{19B8F6BF-5375-455C-9EA6-DF929625EA0E}">
        <p15:presenceInfo xmlns:p15="http://schemas.microsoft.com/office/powerpoint/2012/main" userId="S-1-5-21-3102109963-2641124013-111641105-804266"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FFFFFF"/>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3480" autoAdjust="0"/>
    <p:restoredTop sz="84852" autoAdjust="0"/>
  </p:normalViewPr>
  <p:slideViewPr>
    <p:cSldViewPr>
      <p:cViewPr varScale="1">
        <p:scale>
          <a:sx n="62" d="100"/>
          <a:sy n="62" d="100"/>
        </p:scale>
        <p:origin x="1412" y="32"/>
      </p:cViewPr>
      <p:guideLst>
        <p:guide orient="horz" pos="1620"/>
        <p:guide pos="2880"/>
      </p:guideLst>
    </p:cSldViewPr>
  </p:slideViewPr>
  <p:notesTextViewPr>
    <p:cViewPr>
      <p:scale>
        <a:sx n="1" d="1"/>
        <a:sy n="1" d="1"/>
      </p:scale>
      <p:origin x="0" y="0"/>
    </p:cViewPr>
  </p:notesTextViewPr>
  <p:sorterViewPr>
    <p:cViewPr>
      <p:scale>
        <a:sx n="100" d="100"/>
        <a:sy n="100" d="100"/>
      </p:scale>
      <p:origin x="0" y="1954"/>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notesMaster" Target="notesMasters/notesMaster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viewProps" Target="viewProps.xml"/><Relationship Id="rId5" Type="http://schemas.openxmlformats.org/officeDocument/2006/relationships/slide" Target="slides/slide4.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commentAuthors" Target="commentAuthor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presProps" Target="presProp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65AF87B-1E59-43FE-9D4C-5A83B502C77E}" type="datetimeFigureOut">
              <a:rPr lang="en-US" smtClean="0"/>
              <a:t>7/26/2023</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62FBEA2-4504-465C-B12D-8B709E2A88A9}" type="slidenum">
              <a:rPr lang="en-US" smtClean="0"/>
              <a:t>‹#›</a:t>
            </a:fld>
            <a:endParaRPr lang="en-US"/>
          </a:p>
        </p:txBody>
      </p:sp>
    </p:spTree>
    <p:extLst>
      <p:ext uri="{BB962C8B-B14F-4D97-AF65-F5344CB8AC3E}">
        <p14:creationId xmlns:p14="http://schemas.microsoft.com/office/powerpoint/2010/main" val="164002587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62FBEA2-4504-465C-B12D-8B709E2A88A9}" type="slidenum">
              <a:rPr lang="en-US" smtClean="0"/>
              <a:t>1</a:t>
            </a:fld>
            <a:endParaRPr lang="en-US"/>
          </a:p>
        </p:txBody>
      </p:sp>
    </p:spTree>
    <p:extLst>
      <p:ext uri="{BB962C8B-B14F-4D97-AF65-F5344CB8AC3E}">
        <p14:creationId xmlns:p14="http://schemas.microsoft.com/office/powerpoint/2010/main" val="206251445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62FBEA2-4504-465C-B12D-8B709E2A88A9}" type="slidenum">
              <a:rPr lang="en-US" smtClean="0"/>
              <a:t>52</a:t>
            </a:fld>
            <a:endParaRPr lang="en-US"/>
          </a:p>
        </p:txBody>
      </p:sp>
    </p:spTree>
    <p:extLst>
      <p:ext uri="{BB962C8B-B14F-4D97-AF65-F5344CB8AC3E}">
        <p14:creationId xmlns:p14="http://schemas.microsoft.com/office/powerpoint/2010/main" val="39206187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62FBEA2-4504-465C-B12D-8B709E2A88A9}" type="slidenum">
              <a:rPr lang="en-US" smtClean="0"/>
              <a:t>53</a:t>
            </a:fld>
            <a:endParaRPr lang="en-US"/>
          </a:p>
        </p:txBody>
      </p:sp>
    </p:spTree>
    <p:extLst>
      <p:ext uri="{BB962C8B-B14F-4D97-AF65-F5344CB8AC3E}">
        <p14:creationId xmlns:p14="http://schemas.microsoft.com/office/powerpoint/2010/main" val="336390371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8_Title and Content">
    <p:spTree>
      <p:nvGrpSpPr>
        <p:cNvPr id="1" name=""/>
        <p:cNvGrpSpPr/>
        <p:nvPr/>
      </p:nvGrpSpPr>
      <p:grpSpPr>
        <a:xfrm>
          <a:off x="0" y="0"/>
          <a:ext cx="0" cy="0"/>
          <a:chOff x="0" y="0"/>
          <a:chExt cx="0" cy="0"/>
        </a:xfrm>
      </p:grpSpPr>
      <p:pic>
        <p:nvPicPr>
          <p:cNvPr id="4" name="Picture 3" title="Virginia Department of Education logo"/>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7562773" y="3826778"/>
            <a:ext cx="1517012" cy="654875"/>
          </a:xfrm>
          <a:prstGeom prst="rect">
            <a:avLst/>
          </a:prstGeom>
        </p:spPr>
      </p:pic>
      <p:sp>
        <p:nvSpPr>
          <p:cNvPr id="5" name="Title 1"/>
          <p:cNvSpPr>
            <a:spLocks noGrp="1"/>
          </p:cNvSpPr>
          <p:nvPr>
            <p:ph type="title"/>
          </p:nvPr>
        </p:nvSpPr>
        <p:spPr>
          <a:xfrm>
            <a:off x="0" y="1122"/>
            <a:ext cx="9144000" cy="818027"/>
          </a:xfrm>
          <a:prstGeom prst="rect">
            <a:avLst/>
          </a:prstGeom>
          <a:solidFill>
            <a:srgbClr val="FFFFFF"/>
          </a:solidFill>
        </p:spPr>
        <p:txBody>
          <a:bodyPr/>
          <a:lstStyle>
            <a:lvl1pPr>
              <a:defRPr b="1">
                <a:solidFill>
                  <a:schemeClr val="tx1"/>
                </a:solidFill>
              </a:defRPr>
            </a:lvl1pPr>
          </a:lstStyle>
          <a:p>
            <a:r>
              <a:rPr lang="en-US" dirty="0"/>
              <a:t>Click to edit Master title style</a:t>
            </a:r>
          </a:p>
        </p:txBody>
      </p:sp>
      <p:sp>
        <p:nvSpPr>
          <p:cNvPr id="3" name="Content Placeholder 2"/>
          <p:cNvSpPr>
            <a:spLocks noGrp="1"/>
          </p:cNvSpPr>
          <p:nvPr>
            <p:ph idx="1"/>
          </p:nvPr>
        </p:nvSpPr>
        <p:spPr>
          <a:xfrm>
            <a:off x="76200" y="895351"/>
            <a:ext cx="8927385" cy="3429002"/>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400990176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8"/>
            <a:ext cx="8229600" cy="857250"/>
          </a:xfrm>
          <a:prstGeom prst="rect">
            <a:avLst/>
          </a:prstGeom>
        </p:spPr>
        <p:txBody>
          <a:bodyPr/>
          <a:lstStyle>
            <a:lvl1pPr>
              <a:defRPr b="1"/>
            </a:lvl1pPr>
          </a:lstStyle>
          <a:p>
            <a:r>
              <a:rPr lang="en-US" dirty="0"/>
              <a:t>Click to edit Master title style</a:t>
            </a:r>
          </a:p>
        </p:txBody>
      </p:sp>
      <p:sp>
        <p:nvSpPr>
          <p:cNvPr id="3" name="Content Placeholder 2"/>
          <p:cNvSpPr>
            <a:spLocks noGrp="1"/>
          </p:cNvSpPr>
          <p:nvPr>
            <p:ph sz="half" idx="1"/>
          </p:nvPr>
        </p:nvSpPr>
        <p:spPr>
          <a:xfrm>
            <a:off x="457200" y="1200152"/>
            <a:ext cx="4038600" cy="3124199"/>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648200" y="1200152"/>
            <a:ext cx="4038600" cy="3124199"/>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8" name="Picture 7" title="Virginia Department of Education logo"/>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7562773" y="3826778"/>
            <a:ext cx="1517012" cy="654875"/>
          </a:xfrm>
          <a:prstGeom prst="rect">
            <a:avLst/>
          </a:prstGeom>
        </p:spPr>
      </p:pic>
    </p:spTree>
    <p:extLst>
      <p:ext uri="{BB962C8B-B14F-4D97-AF65-F5344CB8AC3E}">
        <p14:creationId xmlns:p14="http://schemas.microsoft.com/office/powerpoint/2010/main" val="92288782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a:xfrm>
            <a:off x="8531788" y="4236720"/>
            <a:ext cx="548640" cy="297180"/>
          </a:xfrm>
          <a:prstGeom prst="bracketPair">
            <a:avLst>
              <a:gd name="adj" fmla="val 17949"/>
            </a:avLst>
          </a:prstGeom>
          <a:ln>
            <a:noFill/>
          </a:ln>
        </p:spPr>
        <p:txBody>
          <a:bodyPr/>
          <a:lstStyle/>
          <a:p>
            <a:fld id="{43CD8AB1-7AF0-4DFF-A047-6CE4F0A7C691}" type="slidenum">
              <a:rPr lang="en-US" smtClean="0"/>
              <a:t>‹#›</a:t>
            </a:fld>
            <a:endParaRPr lang="en-US" dirty="0"/>
          </a:p>
        </p:txBody>
      </p:sp>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hasCustomPrompt="1"/>
          </p:nvPr>
        </p:nvSpPr>
        <p:spPr/>
        <p:txBody>
          <a:bodyPr/>
          <a:lstStyle>
            <a:lvl4pPr>
              <a:defRPr sz="2400"/>
            </a:lvl4pPr>
            <a:lvl5pPr>
              <a:defRPr sz="2400"/>
            </a:lvl5pPr>
          </a:lstStyle>
          <a:p>
            <a:pPr lvl="0"/>
            <a:r>
              <a:rPr lang="en-US" dirty="0"/>
              <a:t>Click to edit Master text styles</a:t>
            </a:r>
          </a:p>
          <a:p>
            <a:pPr lvl="1"/>
            <a:r>
              <a:rPr lang="en-US" dirty="0"/>
              <a:t>Second level</a:t>
            </a:r>
          </a:p>
          <a:p>
            <a:pPr lvl="2"/>
            <a:r>
              <a:rPr lang="en-US" dirty="0"/>
              <a:t>Third level</a:t>
            </a:r>
          </a:p>
        </p:txBody>
      </p:sp>
    </p:spTree>
    <p:extLst>
      <p:ext uri="{BB962C8B-B14F-4D97-AF65-F5344CB8AC3E}">
        <p14:creationId xmlns:p14="http://schemas.microsoft.com/office/powerpoint/2010/main" val="59160441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23_Title and Content">
    <p:spTree>
      <p:nvGrpSpPr>
        <p:cNvPr id="1" name=""/>
        <p:cNvGrpSpPr/>
        <p:nvPr/>
      </p:nvGrpSpPr>
      <p:grpSpPr>
        <a:xfrm>
          <a:off x="0" y="0"/>
          <a:ext cx="0" cy="0"/>
          <a:chOff x="0" y="0"/>
          <a:chExt cx="0" cy="0"/>
        </a:xfrm>
      </p:grpSpPr>
      <p:sp>
        <p:nvSpPr>
          <p:cNvPr id="5" name="Title 1"/>
          <p:cNvSpPr>
            <a:spLocks noGrp="1"/>
          </p:cNvSpPr>
          <p:nvPr>
            <p:ph type="title"/>
          </p:nvPr>
        </p:nvSpPr>
        <p:spPr>
          <a:xfrm>
            <a:off x="0" y="1122"/>
            <a:ext cx="9144000" cy="818027"/>
          </a:xfrm>
          <a:prstGeom prst="rect">
            <a:avLst/>
          </a:prstGeom>
          <a:solidFill>
            <a:srgbClr val="FFFFFF"/>
          </a:solidFill>
        </p:spPr>
        <p:txBody>
          <a:bodyPr/>
          <a:lstStyle>
            <a:lvl1pPr>
              <a:defRPr b="1">
                <a:solidFill>
                  <a:schemeClr val="tx1"/>
                </a:solidFill>
              </a:defRPr>
            </a:lvl1pPr>
          </a:lstStyle>
          <a:p>
            <a:r>
              <a:rPr lang="en-US" dirty="0"/>
              <a:t>Click to edit Master title style</a:t>
            </a:r>
          </a:p>
        </p:txBody>
      </p:sp>
      <p:sp>
        <p:nvSpPr>
          <p:cNvPr id="3" name="Content Placeholder 2"/>
          <p:cNvSpPr>
            <a:spLocks noGrp="1"/>
          </p:cNvSpPr>
          <p:nvPr>
            <p:ph idx="1"/>
          </p:nvPr>
        </p:nvSpPr>
        <p:spPr>
          <a:xfrm>
            <a:off x="76200" y="895351"/>
            <a:ext cx="8927385" cy="3429002"/>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07204146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2_Title and Content">
    <p:spTree>
      <p:nvGrpSpPr>
        <p:cNvPr id="1" name=""/>
        <p:cNvGrpSpPr/>
        <p:nvPr/>
      </p:nvGrpSpPr>
      <p:grpSpPr>
        <a:xfrm>
          <a:off x="0" y="0"/>
          <a:ext cx="0" cy="0"/>
          <a:chOff x="0" y="0"/>
          <a:chExt cx="0" cy="0"/>
        </a:xfrm>
      </p:grpSpPr>
      <p:sp>
        <p:nvSpPr>
          <p:cNvPr id="5" name="Title 1"/>
          <p:cNvSpPr>
            <a:spLocks noGrp="1"/>
          </p:cNvSpPr>
          <p:nvPr>
            <p:ph type="title"/>
          </p:nvPr>
        </p:nvSpPr>
        <p:spPr>
          <a:xfrm>
            <a:off x="0" y="1122"/>
            <a:ext cx="9144000" cy="818027"/>
          </a:xfrm>
          <a:prstGeom prst="rect">
            <a:avLst/>
          </a:prstGeom>
          <a:solidFill>
            <a:srgbClr val="FFFFFF"/>
          </a:solidFill>
        </p:spPr>
        <p:txBody>
          <a:bodyPr/>
          <a:lstStyle>
            <a:lvl1pPr>
              <a:defRPr b="1">
                <a:solidFill>
                  <a:schemeClr val="tx1"/>
                </a:solidFill>
              </a:defRPr>
            </a:lvl1pPr>
          </a:lstStyle>
          <a:p>
            <a:r>
              <a:rPr lang="en-US" dirty="0"/>
              <a:t>Click to edit Master title style</a:t>
            </a:r>
          </a:p>
        </p:txBody>
      </p:sp>
      <p:sp>
        <p:nvSpPr>
          <p:cNvPr id="3" name="Content Placeholder 2"/>
          <p:cNvSpPr>
            <a:spLocks noGrp="1"/>
          </p:cNvSpPr>
          <p:nvPr>
            <p:ph idx="1"/>
          </p:nvPr>
        </p:nvSpPr>
        <p:spPr>
          <a:xfrm>
            <a:off x="76200" y="895351"/>
            <a:ext cx="8927385" cy="3429002"/>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412147401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9_Title and Content">
    <p:spTree>
      <p:nvGrpSpPr>
        <p:cNvPr id="1" name=""/>
        <p:cNvGrpSpPr/>
        <p:nvPr/>
      </p:nvGrpSpPr>
      <p:grpSpPr>
        <a:xfrm>
          <a:off x="0" y="0"/>
          <a:ext cx="0" cy="0"/>
          <a:chOff x="0" y="0"/>
          <a:chExt cx="0" cy="0"/>
        </a:xfrm>
      </p:grpSpPr>
      <p:pic>
        <p:nvPicPr>
          <p:cNvPr id="4" name="Picture 3" title="Virginia Department of Education logo"/>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7562773" y="3826778"/>
            <a:ext cx="1517012" cy="654875"/>
          </a:xfrm>
          <a:prstGeom prst="rect">
            <a:avLst/>
          </a:prstGeom>
        </p:spPr>
      </p:pic>
      <p:sp>
        <p:nvSpPr>
          <p:cNvPr id="5" name="Title 1"/>
          <p:cNvSpPr>
            <a:spLocks noGrp="1"/>
          </p:cNvSpPr>
          <p:nvPr>
            <p:ph type="title"/>
          </p:nvPr>
        </p:nvSpPr>
        <p:spPr>
          <a:xfrm>
            <a:off x="0" y="1122"/>
            <a:ext cx="9144000" cy="818027"/>
          </a:xfrm>
          <a:prstGeom prst="rect">
            <a:avLst/>
          </a:prstGeom>
          <a:solidFill>
            <a:schemeClr val="tx1">
              <a:lumMod val="95000"/>
              <a:lumOff val="5000"/>
            </a:schemeClr>
          </a:solidFill>
        </p:spPr>
        <p:txBody>
          <a:bodyPr/>
          <a:lstStyle>
            <a:lvl1pPr>
              <a:defRPr b="1">
                <a:solidFill>
                  <a:schemeClr val="bg1"/>
                </a:solidFill>
              </a:defRPr>
            </a:lvl1pPr>
          </a:lstStyle>
          <a:p>
            <a:r>
              <a:rPr lang="en-US" dirty="0"/>
              <a:t>Click to edit Master title style</a:t>
            </a:r>
          </a:p>
        </p:txBody>
      </p:sp>
      <p:sp>
        <p:nvSpPr>
          <p:cNvPr id="3" name="Content Placeholder 2"/>
          <p:cNvSpPr>
            <a:spLocks noGrp="1"/>
          </p:cNvSpPr>
          <p:nvPr>
            <p:ph idx="1"/>
          </p:nvPr>
        </p:nvSpPr>
        <p:spPr>
          <a:xfrm>
            <a:off x="76200" y="895351"/>
            <a:ext cx="8927385" cy="3429002"/>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7839760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3" name="Subtitle 2"/>
          <p:cNvSpPr>
            <a:spLocks noGrp="1"/>
          </p:cNvSpPr>
          <p:nvPr>
            <p:ph type="subTitle" idx="1"/>
          </p:nvPr>
        </p:nvSpPr>
        <p:spPr>
          <a:xfrm>
            <a:off x="76200" y="3086100"/>
            <a:ext cx="6400800" cy="1314450"/>
          </a:xfrm>
        </p:spPr>
        <p:txBody>
          <a:bodyPr/>
          <a:lstStyle>
            <a:lvl1pPr marL="0" indent="0" algn="l">
              <a:buNone/>
              <a:defRPr i="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pic>
        <p:nvPicPr>
          <p:cNvPr id="8" name="Picture 7" title="Virginia Department of Education logo"/>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7562773" y="3826778"/>
            <a:ext cx="1517012" cy="654875"/>
          </a:xfrm>
          <a:prstGeom prst="rect">
            <a:avLst/>
          </a:prstGeom>
        </p:spPr>
      </p:pic>
      <p:sp>
        <p:nvSpPr>
          <p:cNvPr id="11" name="Title 1"/>
          <p:cNvSpPr>
            <a:spLocks noGrp="1"/>
          </p:cNvSpPr>
          <p:nvPr>
            <p:ph type="title"/>
          </p:nvPr>
        </p:nvSpPr>
        <p:spPr>
          <a:xfrm>
            <a:off x="0" y="-19050"/>
            <a:ext cx="9144000" cy="857250"/>
          </a:xfrm>
          <a:prstGeom prst="rect">
            <a:avLst/>
          </a:prstGeom>
          <a:solidFill>
            <a:schemeClr val="tx1"/>
          </a:solidFill>
        </p:spPr>
        <p:txBody>
          <a:bodyPr/>
          <a:lstStyle>
            <a:lvl1pPr>
              <a:defRPr>
                <a:solidFill>
                  <a:schemeClr val="bg1"/>
                </a:solidFill>
                <a:latin typeface="Tahoma" panose="020B0604030504040204" pitchFamily="34" charset="0"/>
                <a:ea typeface="Tahoma" panose="020B0604030504040204" pitchFamily="34" charset="0"/>
                <a:cs typeface="Tahoma" panose="020B0604030504040204" pitchFamily="34" charset="0"/>
              </a:defRPr>
            </a:lvl1pPr>
          </a:lstStyle>
          <a:p>
            <a:r>
              <a:rPr lang="en-US" dirty="0"/>
              <a:t>Click to edit Master title style</a:t>
            </a:r>
          </a:p>
        </p:txBody>
      </p:sp>
    </p:spTree>
    <p:extLst>
      <p:ext uri="{BB962C8B-B14F-4D97-AF65-F5344CB8AC3E}">
        <p14:creationId xmlns:p14="http://schemas.microsoft.com/office/powerpoint/2010/main" val="270685355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371600" y="2571750"/>
            <a:ext cx="6400800" cy="1314450"/>
          </a:xfrm>
        </p:spPr>
        <p:txBody>
          <a:bodyPr/>
          <a:lstStyle>
            <a:lvl1pPr marL="0" indent="0" algn="ctr">
              <a:buNone/>
              <a:defRPr i="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10" name="Title 1"/>
          <p:cNvSpPr>
            <a:spLocks noGrp="1"/>
          </p:cNvSpPr>
          <p:nvPr>
            <p:ph type="title"/>
          </p:nvPr>
        </p:nvSpPr>
        <p:spPr>
          <a:xfrm>
            <a:off x="0" y="971551"/>
            <a:ext cx="9144000" cy="1371599"/>
          </a:xfrm>
          <a:prstGeom prst="rect">
            <a:avLst/>
          </a:prstGeom>
          <a:noFill/>
        </p:spPr>
        <p:txBody>
          <a:bodyPr anchor="b"/>
          <a:lstStyle>
            <a:lvl1pPr>
              <a:defRPr b="1">
                <a:solidFill>
                  <a:schemeClr val="tx1"/>
                </a:solidFill>
              </a:defRPr>
            </a:lvl1pPr>
          </a:lstStyle>
          <a:p>
            <a:r>
              <a:rPr lang="en-US" dirty="0"/>
              <a:t>Click to edit Master title style</a:t>
            </a:r>
          </a:p>
        </p:txBody>
      </p:sp>
      <p:pic>
        <p:nvPicPr>
          <p:cNvPr id="9" name="Picture 8" title="Virginia Department of Education logo"/>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7562773" y="3826778"/>
            <a:ext cx="1517012" cy="654875"/>
          </a:xfrm>
          <a:prstGeom prst="rect">
            <a:avLst/>
          </a:prstGeom>
        </p:spPr>
      </p:pic>
    </p:spTree>
    <p:extLst>
      <p:ext uri="{BB962C8B-B14F-4D97-AF65-F5344CB8AC3E}">
        <p14:creationId xmlns:p14="http://schemas.microsoft.com/office/powerpoint/2010/main" val="329853444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pic>
        <p:nvPicPr>
          <p:cNvPr id="7" name="Picture 6" title="decorative"/>
          <p:cNvPicPr>
            <a:picLocks noChangeAspect="1"/>
          </p:cNvPicPr>
          <p:nvPr userDrawn="1"/>
        </p:nvPicPr>
        <p:blipFill rotWithShape="1">
          <a:blip r:embed="rId2" cstate="email">
            <a:extLst>
              <a:ext uri="{28A0092B-C50C-407E-A947-70E740481C1C}">
                <a14:useLocalDpi xmlns:a14="http://schemas.microsoft.com/office/drawing/2010/main" val="0"/>
              </a:ext>
            </a:extLst>
          </a:blip>
          <a:srcRect l="43350" t="7869"/>
          <a:stretch/>
        </p:blipFill>
        <p:spPr>
          <a:xfrm>
            <a:off x="4972650" y="350378"/>
            <a:ext cx="4171350" cy="4102213"/>
          </a:xfrm>
          <a:prstGeom prst="rect">
            <a:avLst/>
          </a:prstGeom>
        </p:spPr>
      </p:pic>
      <p:sp>
        <p:nvSpPr>
          <p:cNvPr id="2" name="Title 1"/>
          <p:cNvSpPr>
            <a:spLocks noGrp="1"/>
          </p:cNvSpPr>
          <p:nvPr>
            <p:ph type="title"/>
          </p:nvPr>
        </p:nvSpPr>
        <p:spPr>
          <a:xfrm>
            <a:off x="0" y="1121"/>
            <a:ext cx="9144000" cy="857250"/>
          </a:xfrm>
          <a:prstGeom prst="rect">
            <a:avLst/>
          </a:prstGeom>
          <a:solidFill>
            <a:schemeClr val="tx1"/>
          </a:solidFill>
        </p:spPr>
        <p:txBody>
          <a:bodyPr/>
          <a:lstStyle>
            <a:lvl1pPr>
              <a:defRPr b="1">
                <a:solidFill>
                  <a:schemeClr val="bg1"/>
                </a:solidFill>
              </a:defRPr>
            </a:lvl1pPr>
          </a:lstStyle>
          <a:p>
            <a:r>
              <a:rPr lang="en-US" dirty="0"/>
              <a:t>Click to edit Master title style</a:t>
            </a:r>
          </a:p>
        </p:txBody>
      </p:sp>
      <p:sp>
        <p:nvSpPr>
          <p:cNvPr id="6" name="Content Placeholder 5"/>
          <p:cNvSpPr>
            <a:spLocks noGrp="1"/>
          </p:cNvSpPr>
          <p:nvPr>
            <p:ph sz="quarter" idx="4"/>
          </p:nvPr>
        </p:nvSpPr>
        <p:spPr>
          <a:xfrm>
            <a:off x="381000" y="971550"/>
            <a:ext cx="4343400" cy="335280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8" name="Picture 7" title="Virginia Department of Education logo"/>
          <p:cNvPicPr>
            <a:picLocks noChangeAspect="1"/>
          </p:cNvPicPr>
          <p:nvPr userDrawn="1"/>
        </p:nvPicPr>
        <p:blipFill>
          <a:blip r:embed="rId3" cstate="email">
            <a:extLst>
              <a:ext uri="{28A0092B-C50C-407E-A947-70E740481C1C}">
                <a14:useLocalDpi xmlns:a14="http://schemas.microsoft.com/office/drawing/2010/main" val="0"/>
              </a:ext>
            </a:extLst>
          </a:blip>
          <a:stretch>
            <a:fillRect/>
          </a:stretch>
        </p:blipFill>
        <p:spPr>
          <a:xfrm>
            <a:off x="7562773" y="3826778"/>
            <a:ext cx="1517012" cy="654875"/>
          </a:xfrm>
          <a:prstGeom prst="rect">
            <a:avLst/>
          </a:prstGeom>
        </p:spPr>
      </p:pic>
    </p:spTree>
    <p:extLst>
      <p:ext uri="{BB962C8B-B14F-4D97-AF65-F5344CB8AC3E}">
        <p14:creationId xmlns:p14="http://schemas.microsoft.com/office/powerpoint/2010/main" val="270781034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20_Title and Content">
    <p:spTree>
      <p:nvGrpSpPr>
        <p:cNvPr id="1" name=""/>
        <p:cNvGrpSpPr/>
        <p:nvPr/>
      </p:nvGrpSpPr>
      <p:grpSpPr>
        <a:xfrm>
          <a:off x="0" y="0"/>
          <a:ext cx="0" cy="0"/>
          <a:chOff x="0" y="0"/>
          <a:chExt cx="0" cy="0"/>
        </a:xfrm>
      </p:grpSpPr>
      <p:pic>
        <p:nvPicPr>
          <p:cNvPr id="4" name="Picture 3" title="decorative"/>
          <p:cNvPicPr>
            <a:picLocks noChangeAspect="1"/>
          </p:cNvPicPr>
          <p:nvPr userDrawn="1"/>
        </p:nvPicPr>
        <p:blipFill rotWithShape="1">
          <a:blip r:embed="rId2" cstate="email">
            <a:extLst>
              <a:ext uri="{28A0092B-C50C-407E-A947-70E740481C1C}">
                <a14:useLocalDpi xmlns:a14="http://schemas.microsoft.com/office/drawing/2010/main" val="0"/>
              </a:ext>
            </a:extLst>
          </a:blip>
          <a:srcRect l="1489"/>
          <a:stretch/>
        </p:blipFill>
        <p:spPr>
          <a:xfrm>
            <a:off x="1" y="-115455"/>
            <a:ext cx="9167091" cy="4572000"/>
          </a:xfrm>
          <a:prstGeom prst="rect">
            <a:avLst/>
          </a:prstGeom>
        </p:spPr>
      </p:pic>
      <p:sp>
        <p:nvSpPr>
          <p:cNvPr id="9" name="Rectangle 8"/>
          <p:cNvSpPr/>
          <p:nvPr userDrawn="1"/>
        </p:nvSpPr>
        <p:spPr>
          <a:xfrm>
            <a:off x="384849" y="895351"/>
            <a:ext cx="4033212" cy="3483264"/>
          </a:xfrm>
          <a:prstGeom prst="rect">
            <a:avLst/>
          </a:prstGeom>
          <a:solidFill>
            <a:schemeClr val="bg1"/>
          </a:solidFill>
          <a:ln>
            <a:noFill/>
          </a:ln>
          <a:effectLst>
            <a:outerShdw blurRad="50800" dist="38100" dir="9000000" algn="tl" rotWithShape="0">
              <a:srgbClr val="000000">
                <a:alpha val="18000"/>
              </a:srgbClr>
            </a:outerShdw>
          </a:effectLst>
        </p:spPr>
        <p:style>
          <a:lnRef idx="1">
            <a:schemeClr val="accent1"/>
          </a:lnRef>
          <a:fillRef idx="3">
            <a:schemeClr val="accent1"/>
          </a:fillRef>
          <a:effectRef idx="2">
            <a:schemeClr val="accent1"/>
          </a:effectRef>
          <a:fontRef idx="minor">
            <a:schemeClr val="lt1"/>
          </a:fontRef>
        </p:style>
        <p:txBody>
          <a:bodyPr lIns="274320" tIns="91440" rIns="274320" rtlCol="0" anchor="t" anchorCtr="0"/>
          <a:lstStyle/>
          <a:p>
            <a:pPr algn="l"/>
            <a:br>
              <a:rPr lang="en-US" sz="1400" dirty="0">
                <a:solidFill>
                  <a:schemeClr val="tx1"/>
                </a:solidFill>
              </a:rPr>
            </a:br>
            <a:endParaRPr lang="en-US" sz="1400" dirty="0">
              <a:solidFill>
                <a:schemeClr val="tx1"/>
              </a:solidFill>
            </a:endParaRPr>
          </a:p>
        </p:txBody>
      </p:sp>
      <p:sp>
        <p:nvSpPr>
          <p:cNvPr id="10" name="Rectangle 9"/>
          <p:cNvSpPr/>
          <p:nvPr userDrawn="1"/>
        </p:nvSpPr>
        <p:spPr>
          <a:xfrm>
            <a:off x="4693614" y="895351"/>
            <a:ext cx="4033212" cy="3483263"/>
          </a:xfrm>
          <a:prstGeom prst="rect">
            <a:avLst/>
          </a:prstGeom>
          <a:solidFill>
            <a:schemeClr val="bg1"/>
          </a:solidFill>
          <a:ln>
            <a:noFill/>
          </a:ln>
          <a:effectLst>
            <a:outerShdw blurRad="50800" dist="38100" dir="9000000" algn="tl" rotWithShape="0">
              <a:srgbClr val="000000">
                <a:alpha val="18000"/>
              </a:srgbClr>
            </a:outerShdw>
          </a:effectLst>
        </p:spPr>
        <p:style>
          <a:lnRef idx="1">
            <a:schemeClr val="accent1"/>
          </a:lnRef>
          <a:fillRef idx="3">
            <a:schemeClr val="accent1"/>
          </a:fillRef>
          <a:effectRef idx="2">
            <a:schemeClr val="accent1"/>
          </a:effectRef>
          <a:fontRef idx="minor">
            <a:schemeClr val="lt1"/>
          </a:fontRef>
        </p:style>
        <p:txBody>
          <a:bodyPr lIns="274320" tIns="91440" rIns="274320" rtlCol="0" anchor="t" anchorCtr="0"/>
          <a:lstStyle/>
          <a:p>
            <a:pPr algn="l"/>
            <a:br>
              <a:rPr lang="en-US" sz="1400" dirty="0">
                <a:solidFill>
                  <a:schemeClr val="tx1"/>
                </a:solidFill>
              </a:rPr>
            </a:br>
            <a:endParaRPr lang="en-US" sz="1400" dirty="0">
              <a:solidFill>
                <a:schemeClr val="tx1"/>
              </a:solidFill>
            </a:endParaRPr>
          </a:p>
        </p:txBody>
      </p:sp>
      <p:sp>
        <p:nvSpPr>
          <p:cNvPr id="2" name="Title 1"/>
          <p:cNvSpPr>
            <a:spLocks noGrp="1"/>
          </p:cNvSpPr>
          <p:nvPr>
            <p:ph type="title"/>
          </p:nvPr>
        </p:nvSpPr>
        <p:spPr>
          <a:xfrm>
            <a:off x="0" y="-77355"/>
            <a:ext cx="9144000" cy="857250"/>
          </a:xfrm>
          <a:prstGeom prst="rect">
            <a:avLst/>
          </a:prstGeom>
          <a:noFill/>
        </p:spPr>
        <p:txBody>
          <a:bodyPr/>
          <a:lstStyle>
            <a:lvl1pPr>
              <a:defRPr b="1">
                <a:solidFill>
                  <a:schemeClr val="bg1"/>
                </a:solidFill>
              </a:defRPr>
            </a:lvl1pPr>
          </a:lstStyle>
          <a:p>
            <a:r>
              <a:rPr lang="en-US" dirty="0"/>
              <a:t>Click to edit Master title style</a:t>
            </a:r>
          </a:p>
        </p:txBody>
      </p:sp>
      <p:sp>
        <p:nvSpPr>
          <p:cNvPr id="6" name="Content Placeholder 2"/>
          <p:cNvSpPr>
            <a:spLocks noGrp="1"/>
          </p:cNvSpPr>
          <p:nvPr>
            <p:ph sz="half" idx="1"/>
          </p:nvPr>
        </p:nvSpPr>
        <p:spPr>
          <a:xfrm>
            <a:off x="457200" y="1047750"/>
            <a:ext cx="3886200" cy="3200401"/>
          </a:xfrm>
        </p:spPr>
        <p:txBody>
          <a:bodyPr/>
          <a:lstStyle>
            <a:lvl1pPr>
              <a:defRPr sz="2800">
                <a:solidFill>
                  <a:schemeClr val="tx1"/>
                </a:solidFill>
              </a:defRPr>
            </a:lvl1pPr>
            <a:lvl2pPr>
              <a:defRPr sz="2400">
                <a:solidFill>
                  <a:schemeClr val="tx1"/>
                </a:solidFill>
              </a:defRPr>
            </a:lvl2pPr>
            <a:lvl3pPr>
              <a:defRPr sz="2000">
                <a:solidFill>
                  <a:schemeClr val="tx1"/>
                </a:solidFill>
              </a:defRPr>
            </a:lvl3pPr>
            <a:lvl4pPr>
              <a:defRPr sz="1800">
                <a:solidFill>
                  <a:schemeClr val="tx1"/>
                </a:solidFill>
              </a:defRPr>
            </a:lvl4pPr>
            <a:lvl5pPr>
              <a:defRPr sz="1800">
                <a:solidFill>
                  <a:schemeClr val="tx1"/>
                </a:solidFill>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Content Placeholder 3"/>
          <p:cNvSpPr>
            <a:spLocks noGrp="1"/>
          </p:cNvSpPr>
          <p:nvPr>
            <p:ph sz="half" idx="2"/>
          </p:nvPr>
        </p:nvSpPr>
        <p:spPr>
          <a:xfrm>
            <a:off x="4800600" y="1047750"/>
            <a:ext cx="3810000" cy="3200401"/>
          </a:xfrm>
        </p:spPr>
        <p:txBody>
          <a:bodyPr/>
          <a:lstStyle>
            <a:lvl1pPr>
              <a:defRPr sz="2800">
                <a:solidFill>
                  <a:schemeClr val="tx1"/>
                </a:solidFill>
              </a:defRPr>
            </a:lvl1pPr>
            <a:lvl2pPr>
              <a:defRPr sz="2400">
                <a:solidFill>
                  <a:schemeClr val="tx1"/>
                </a:solidFill>
              </a:defRPr>
            </a:lvl2pPr>
            <a:lvl3pPr>
              <a:defRPr sz="2000">
                <a:solidFill>
                  <a:schemeClr val="tx1"/>
                </a:solidFill>
              </a:defRPr>
            </a:lvl3pPr>
            <a:lvl4pPr>
              <a:defRPr sz="1800">
                <a:solidFill>
                  <a:schemeClr val="tx1"/>
                </a:solidFill>
              </a:defRPr>
            </a:lvl4pPr>
            <a:lvl5pPr>
              <a:defRPr sz="1800">
                <a:solidFill>
                  <a:schemeClr val="tx1"/>
                </a:solidFill>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12" name="Picture 11" title="Virginia Department of Education logo"/>
          <p:cNvPicPr>
            <a:picLocks noChangeAspect="1"/>
          </p:cNvPicPr>
          <p:nvPr userDrawn="1"/>
        </p:nvPicPr>
        <p:blipFill>
          <a:blip r:embed="rId3" cstate="email">
            <a:extLst>
              <a:ext uri="{28A0092B-C50C-407E-A947-70E740481C1C}">
                <a14:useLocalDpi xmlns:a14="http://schemas.microsoft.com/office/drawing/2010/main" val="0"/>
              </a:ext>
            </a:extLst>
          </a:blip>
          <a:stretch>
            <a:fillRect/>
          </a:stretch>
        </p:blipFill>
        <p:spPr>
          <a:xfrm>
            <a:off x="7562773" y="3826778"/>
            <a:ext cx="1517012" cy="654875"/>
          </a:xfrm>
          <a:prstGeom prst="rect">
            <a:avLst/>
          </a:prstGeom>
        </p:spPr>
      </p:pic>
    </p:spTree>
    <p:extLst>
      <p:ext uri="{BB962C8B-B14F-4D97-AF65-F5344CB8AC3E}">
        <p14:creationId xmlns:p14="http://schemas.microsoft.com/office/powerpoint/2010/main" val="326560806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21_Title and Content">
    <p:spTree>
      <p:nvGrpSpPr>
        <p:cNvPr id="1" name=""/>
        <p:cNvGrpSpPr/>
        <p:nvPr/>
      </p:nvGrpSpPr>
      <p:grpSpPr>
        <a:xfrm>
          <a:off x="0" y="0"/>
          <a:ext cx="0" cy="0"/>
          <a:chOff x="0" y="0"/>
          <a:chExt cx="0" cy="0"/>
        </a:xfrm>
      </p:grpSpPr>
      <p:pic>
        <p:nvPicPr>
          <p:cNvPr id="4" name="Picture 3" title="decorative"/>
          <p:cNvPicPr>
            <a:picLocks noChangeAspect="1"/>
          </p:cNvPicPr>
          <p:nvPr userDrawn="1"/>
        </p:nvPicPr>
        <p:blipFill rotWithShape="1">
          <a:blip r:embed="rId2" cstate="email">
            <a:extLst>
              <a:ext uri="{28A0092B-C50C-407E-A947-70E740481C1C}">
                <a14:useLocalDpi xmlns:a14="http://schemas.microsoft.com/office/drawing/2010/main" val="0"/>
              </a:ext>
            </a:extLst>
          </a:blip>
          <a:srcRect l="1489"/>
          <a:stretch/>
        </p:blipFill>
        <p:spPr>
          <a:xfrm>
            <a:off x="1" y="-115455"/>
            <a:ext cx="9167091" cy="4572000"/>
          </a:xfrm>
          <a:prstGeom prst="rect">
            <a:avLst/>
          </a:prstGeom>
        </p:spPr>
      </p:pic>
      <p:sp>
        <p:nvSpPr>
          <p:cNvPr id="9" name="Rectangle 8"/>
          <p:cNvSpPr/>
          <p:nvPr userDrawn="1"/>
        </p:nvSpPr>
        <p:spPr>
          <a:xfrm>
            <a:off x="384849" y="895351"/>
            <a:ext cx="8454351" cy="3483264"/>
          </a:xfrm>
          <a:prstGeom prst="rect">
            <a:avLst/>
          </a:prstGeom>
          <a:solidFill>
            <a:schemeClr val="bg1"/>
          </a:solidFill>
          <a:ln>
            <a:noFill/>
          </a:ln>
          <a:effectLst>
            <a:outerShdw blurRad="50800" dist="38100" dir="9000000" algn="tl" rotWithShape="0">
              <a:srgbClr val="000000">
                <a:alpha val="18000"/>
              </a:srgbClr>
            </a:outerShdw>
          </a:effectLst>
        </p:spPr>
        <p:style>
          <a:lnRef idx="1">
            <a:schemeClr val="accent1"/>
          </a:lnRef>
          <a:fillRef idx="3">
            <a:schemeClr val="accent1"/>
          </a:fillRef>
          <a:effectRef idx="2">
            <a:schemeClr val="accent1"/>
          </a:effectRef>
          <a:fontRef idx="minor">
            <a:schemeClr val="lt1"/>
          </a:fontRef>
        </p:style>
        <p:txBody>
          <a:bodyPr lIns="274320" tIns="91440" rIns="274320" rtlCol="0" anchor="t" anchorCtr="0"/>
          <a:lstStyle/>
          <a:p>
            <a:pPr algn="l"/>
            <a:br>
              <a:rPr lang="en-US" sz="1400" dirty="0">
                <a:solidFill>
                  <a:schemeClr val="tx1"/>
                </a:solidFill>
              </a:rPr>
            </a:br>
            <a:endParaRPr lang="en-US" sz="1400" dirty="0">
              <a:solidFill>
                <a:schemeClr val="tx1"/>
              </a:solidFill>
            </a:endParaRPr>
          </a:p>
        </p:txBody>
      </p:sp>
      <p:sp>
        <p:nvSpPr>
          <p:cNvPr id="2" name="Title 1"/>
          <p:cNvSpPr>
            <a:spLocks noGrp="1"/>
          </p:cNvSpPr>
          <p:nvPr>
            <p:ph type="title"/>
          </p:nvPr>
        </p:nvSpPr>
        <p:spPr>
          <a:xfrm>
            <a:off x="0" y="-77355"/>
            <a:ext cx="9144000" cy="857250"/>
          </a:xfrm>
          <a:prstGeom prst="rect">
            <a:avLst/>
          </a:prstGeom>
          <a:noFill/>
        </p:spPr>
        <p:txBody>
          <a:bodyPr/>
          <a:lstStyle>
            <a:lvl1pPr>
              <a:defRPr b="1">
                <a:solidFill>
                  <a:schemeClr val="bg1"/>
                </a:solidFill>
              </a:defRPr>
            </a:lvl1pPr>
          </a:lstStyle>
          <a:p>
            <a:r>
              <a:rPr lang="en-US" dirty="0"/>
              <a:t>Click to edit Master title style</a:t>
            </a:r>
          </a:p>
        </p:txBody>
      </p:sp>
      <p:sp>
        <p:nvSpPr>
          <p:cNvPr id="6" name="Content Placeholder 2"/>
          <p:cNvSpPr>
            <a:spLocks noGrp="1"/>
          </p:cNvSpPr>
          <p:nvPr>
            <p:ph sz="half" idx="1"/>
          </p:nvPr>
        </p:nvSpPr>
        <p:spPr>
          <a:xfrm>
            <a:off x="457200" y="1047750"/>
            <a:ext cx="8153400" cy="3200401"/>
          </a:xfrm>
        </p:spPr>
        <p:txBody>
          <a:bodyPr/>
          <a:lstStyle>
            <a:lvl1pPr>
              <a:defRPr sz="2800">
                <a:solidFill>
                  <a:schemeClr val="tx1"/>
                </a:solidFill>
              </a:defRPr>
            </a:lvl1pPr>
            <a:lvl2pPr>
              <a:defRPr sz="2400">
                <a:solidFill>
                  <a:schemeClr val="tx1"/>
                </a:solidFill>
              </a:defRPr>
            </a:lvl2pPr>
            <a:lvl3pPr>
              <a:defRPr sz="2000">
                <a:solidFill>
                  <a:schemeClr val="tx1"/>
                </a:solidFill>
              </a:defRPr>
            </a:lvl3pPr>
            <a:lvl4pPr>
              <a:defRPr sz="1800">
                <a:solidFill>
                  <a:schemeClr val="tx1"/>
                </a:solidFill>
              </a:defRPr>
            </a:lvl4pPr>
            <a:lvl5pPr>
              <a:defRPr sz="1800">
                <a:solidFill>
                  <a:schemeClr val="tx1"/>
                </a:solidFill>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12" name="Picture 11" title="Virginia Department of Education logo"/>
          <p:cNvPicPr>
            <a:picLocks noChangeAspect="1"/>
          </p:cNvPicPr>
          <p:nvPr userDrawn="1"/>
        </p:nvPicPr>
        <p:blipFill>
          <a:blip r:embed="rId3" cstate="email">
            <a:extLst>
              <a:ext uri="{28A0092B-C50C-407E-A947-70E740481C1C}">
                <a14:useLocalDpi xmlns:a14="http://schemas.microsoft.com/office/drawing/2010/main" val="0"/>
              </a:ext>
            </a:extLst>
          </a:blip>
          <a:stretch>
            <a:fillRect/>
          </a:stretch>
        </p:blipFill>
        <p:spPr>
          <a:xfrm>
            <a:off x="7562773" y="3826778"/>
            <a:ext cx="1517012" cy="654875"/>
          </a:xfrm>
          <a:prstGeom prst="rect">
            <a:avLst/>
          </a:prstGeom>
        </p:spPr>
      </p:pic>
    </p:spTree>
    <p:extLst>
      <p:ext uri="{BB962C8B-B14F-4D97-AF65-F5344CB8AC3E}">
        <p14:creationId xmlns:p14="http://schemas.microsoft.com/office/powerpoint/2010/main" val="176936582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65902" y="895350"/>
            <a:ext cx="8825697" cy="3429001"/>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Rectangle 6"/>
          <p:cNvSpPr/>
          <p:nvPr userDrawn="1"/>
        </p:nvSpPr>
        <p:spPr>
          <a:xfrm>
            <a:off x="-1" y="4462415"/>
            <a:ext cx="9151305" cy="685800"/>
          </a:xfrm>
          <a:prstGeom prst="rect">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8" name="Picture 7" title="Virginia is for Learners logo"/>
          <p:cNvPicPr>
            <a:picLocks noChangeAspect="1"/>
          </p:cNvPicPr>
          <p:nvPr userDrawn="1"/>
        </p:nvPicPr>
        <p:blipFill>
          <a:blip r:embed="rId13" cstate="email">
            <a:extLst>
              <a:ext uri="{28A0092B-C50C-407E-A947-70E740481C1C}">
                <a14:useLocalDpi xmlns:a14="http://schemas.microsoft.com/office/drawing/2010/main" val="0"/>
              </a:ext>
            </a:extLst>
          </a:blip>
          <a:stretch>
            <a:fillRect/>
          </a:stretch>
        </p:blipFill>
        <p:spPr>
          <a:xfrm>
            <a:off x="7619062" y="4495087"/>
            <a:ext cx="1320709" cy="611267"/>
          </a:xfrm>
          <a:prstGeom prst="rect">
            <a:avLst/>
          </a:prstGeom>
        </p:spPr>
      </p:pic>
      <p:cxnSp>
        <p:nvCxnSpPr>
          <p:cNvPr id="9" name="Straight Connector 8"/>
          <p:cNvCxnSpPr/>
          <p:nvPr userDrawn="1"/>
        </p:nvCxnSpPr>
        <p:spPr>
          <a:xfrm>
            <a:off x="0" y="4462415"/>
            <a:ext cx="9144000" cy="0"/>
          </a:xfrm>
          <a:prstGeom prst="line">
            <a:avLst/>
          </a:prstGeom>
          <a:ln>
            <a:solidFill>
              <a:srgbClr val="E20D38"/>
            </a:solidFill>
          </a:ln>
        </p:spPr>
        <p:style>
          <a:lnRef idx="2">
            <a:schemeClr val="accent1"/>
          </a:lnRef>
          <a:fillRef idx="0">
            <a:schemeClr val="accent1"/>
          </a:fillRef>
          <a:effectRef idx="1">
            <a:schemeClr val="accent1"/>
          </a:effectRef>
          <a:fontRef idx="minor">
            <a:schemeClr val="tx1"/>
          </a:fontRef>
        </p:style>
      </p:cxnSp>
      <p:sp>
        <p:nvSpPr>
          <p:cNvPr id="10" name="Slide Number Placeholder 5"/>
          <p:cNvSpPr txBox="1">
            <a:spLocks/>
          </p:cNvSpPr>
          <p:nvPr userDrawn="1"/>
        </p:nvSpPr>
        <p:spPr>
          <a:xfrm>
            <a:off x="5777698" y="4654698"/>
            <a:ext cx="470702" cy="274637"/>
          </a:xfrm>
          <a:prstGeom prst="rect">
            <a:avLst/>
          </a:prstGeom>
          <a:noFill/>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4A3BA662-FE18-4FD4-9A53-B2CA0A2E752A}" type="slidenum">
              <a:rPr lang="en-US" sz="1600" smtClean="0">
                <a:solidFill>
                  <a:schemeClr val="bg1"/>
                </a:solidFill>
              </a:rPr>
              <a:pPr algn="ctr"/>
              <a:t>‹#›</a:t>
            </a:fld>
            <a:endParaRPr lang="en-US" sz="2000" dirty="0">
              <a:solidFill>
                <a:schemeClr val="bg1"/>
              </a:solidFill>
            </a:endParaRPr>
          </a:p>
        </p:txBody>
      </p:sp>
      <p:sp>
        <p:nvSpPr>
          <p:cNvPr id="2" name="Title Placeholder 1"/>
          <p:cNvSpPr>
            <a:spLocks noGrp="1"/>
          </p:cNvSpPr>
          <p:nvPr>
            <p:ph type="title"/>
          </p:nvPr>
        </p:nvSpPr>
        <p:spPr>
          <a:xfrm>
            <a:off x="0" y="6350"/>
            <a:ext cx="9143999" cy="762000"/>
          </a:xfrm>
          <a:prstGeom prst="rect">
            <a:avLst/>
          </a:prstGeom>
        </p:spPr>
        <p:txBody>
          <a:bodyPr vert="horz" lIns="91440" tIns="45720" rIns="91440" bIns="45720" rtlCol="0" anchor="ctr">
            <a:normAutofit/>
          </a:bodyPr>
          <a:lstStyle/>
          <a:p>
            <a:r>
              <a:rPr lang="en-US" dirty="0"/>
              <a:t>Click to edit Master title style</a:t>
            </a:r>
          </a:p>
        </p:txBody>
      </p:sp>
      <p:sp>
        <p:nvSpPr>
          <p:cNvPr id="4" name="TextBox 3"/>
          <p:cNvSpPr txBox="1"/>
          <p:nvPr userDrawn="1"/>
        </p:nvSpPr>
        <p:spPr>
          <a:xfrm>
            <a:off x="25400" y="4561185"/>
            <a:ext cx="4775200" cy="461665"/>
          </a:xfrm>
          <a:prstGeom prst="rect">
            <a:avLst/>
          </a:prstGeom>
          <a:noFill/>
        </p:spPr>
        <p:txBody>
          <a:bodyPr wrap="square" rtlCol="0">
            <a:spAutoFit/>
          </a:bodyPr>
          <a:lstStyle/>
          <a:p>
            <a:r>
              <a:rPr lang="en-US" sz="1200" baseline="0" dirty="0">
                <a:solidFill>
                  <a:srgbClr val="FFFFFF"/>
                </a:solidFill>
              </a:rPr>
              <a:t>Department of Student Assessment, Accountability &amp; ESEA Programs</a:t>
            </a:r>
          </a:p>
          <a:p>
            <a:r>
              <a:rPr lang="en-US" sz="1200" baseline="0" dirty="0">
                <a:solidFill>
                  <a:srgbClr val="FFFFFF"/>
                </a:solidFill>
              </a:rPr>
              <a:t>Department of Learning and Innovation</a:t>
            </a:r>
          </a:p>
        </p:txBody>
      </p:sp>
    </p:spTree>
    <p:extLst>
      <p:ext uri="{BB962C8B-B14F-4D97-AF65-F5344CB8AC3E}">
        <p14:creationId xmlns:p14="http://schemas.microsoft.com/office/powerpoint/2010/main" val="568153360"/>
      </p:ext>
    </p:extLst>
  </p:cSld>
  <p:clrMap bg1="lt1" tx1="dk1" bg2="lt2" tx2="dk2" accent1="accent1" accent2="accent2" accent3="accent3" accent4="accent4" accent5="accent5" accent6="accent6" hlink="hlink" folHlink="folHlink"/>
  <p:sldLayoutIdLst>
    <p:sldLayoutId id="2147483684" r:id="rId1"/>
    <p:sldLayoutId id="2147483698" r:id="rId2"/>
    <p:sldLayoutId id="2147483697" r:id="rId3"/>
    <p:sldLayoutId id="2147483695" r:id="rId4"/>
    <p:sldLayoutId id="2147483649" r:id="rId5"/>
    <p:sldLayoutId id="2147483661" r:id="rId6"/>
    <p:sldLayoutId id="2147483662" r:id="rId7"/>
    <p:sldLayoutId id="2147483686" r:id="rId8"/>
    <p:sldLayoutId id="2147483699" r:id="rId9"/>
    <p:sldLayoutId id="2147483652" r:id="rId10"/>
    <p:sldLayoutId id="2147483700" r:id="rId11"/>
  </p:sldLayoutIdLst>
  <p:txStyles>
    <p:titleStyle>
      <a:lvl1pPr algn="l" defTabSz="914400" rtl="0" eaLnBrk="1" latinLnBrk="0" hangingPunct="1">
        <a:spcBef>
          <a:spcPct val="0"/>
        </a:spcBef>
        <a:buNone/>
        <a:defRPr sz="3200" b="1" kern="1200">
          <a:solidFill>
            <a:schemeClr val="tx1"/>
          </a:solidFill>
          <a:latin typeface="Tahoma" panose="020B0604030504040204" pitchFamily="34" charset="0"/>
          <a:ea typeface="Tahoma" panose="020B0604030504040204" pitchFamily="34" charset="0"/>
          <a:cs typeface="Tahoma" panose="020B0604030504040204" pitchFamily="34" charset="0"/>
        </a:defRPr>
      </a:lvl1pPr>
    </p:titleStyle>
    <p:bodyStyle>
      <a:lvl1pPr marL="342900" indent="-342900" algn="l" defTabSz="914400" rtl="0" eaLnBrk="1" latinLnBrk="0" hangingPunct="1">
        <a:spcBef>
          <a:spcPts val="0"/>
        </a:spcBef>
        <a:buFont typeface="Arial" panose="020B0604020202020204" pitchFamily="34" charset="0"/>
        <a:buChar char="•"/>
        <a:defRPr sz="2800" kern="1200">
          <a:solidFill>
            <a:schemeClr val="tx1"/>
          </a:solidFill>
          <a:latin typeface="Tahoma" panose="020B0604030504040204" pitchFamily="34" charset="0"/>
          <a:ea typeface="Tahoma" panose="020B0604030504040204" pitchFamily="34" charset="0"/>
          <a:cs typeface="Tahoma" panose="020B0604030504040204" pitchFamily="34" charset="0"/>
        </a:defRPr>
      </a:lvl1pPr>
      <a:lvl2pPr marL="742950" indent="-285750" algn="l" defTabSz="914400" rtl="0" eaLnBrk="1" latinLnBrk="0" hangingPunct="1">
        <a:spcBef>
          <a:spcPts val="0"/>
        </a:spcBef>
        <a:buFont typeface="Arial" panose="020B0604020202020204" pitchFamily="34" charset="0"/>
        <a:buChar char="–"/>
        <a:defRPr sz="2600" kern="1200">
          <a:solidFill>
            <a:schemeClr val="tx1"/>
          </a:solidFill>
          <a:latin typeface="Tahoma" panose="020B0604030504040204" pitchFamily="34" charset="0"/>
          <a:ea typeface="Tahoma" panose="020B0604030504040204" pitchFamily="34" charset="0"/>
          <a:cs typeface="Tahoma" panose="020B0604030504040204" pitchFamily="34" charset="0"/>
        </a:defRPr>
      </a:lvl2pPr>
      <a:lvl3pPr marL="1143000" indent="-228600" algn="l" defTabSz="914400" rtl="0" eaLnBrk="1" latinLnBrk="0" hangingPunct="1">
        <a:spcBef>
          <a:spcPts val="0"/>
        </a:spcBef>
        <a:buFont typeface="Arial" panose="020B0604020202020204" pitchFamily="34" charset="0"/>
        <a:buChar char="•"/>
        <a:defRPr sz="2400" kern="1200">
          <a:solidFill>
            <a:schemeClr val="tx1"/>
          </a:solidFill>
          <a:latin typeface="Tahoma" panose="020B0604030504040204" pitchFamily="34" charset="0"/>
          <a:ea typeface="Tahoma" panose="020B0604030504040204" pitchFamily="34" charset="0"/>
          <a:cs typeface="Tahoma" panose="020B0604030504040204" pitchFamily="34" charset="0"/>
        </a:defRPr>
      </a:lvl3pPr>
      <a:lvl4pPr marL="1600200" indent="-228600" algn="l" defTabSz="914400" rtl="0" eaLnBrk="1" latinLnBrk="0" hangingPunct="1">
        <a:spcBef>
          <a:spcPts val="0"/>
        </a:spcBef>
        <a:buFont typeface="Arial" panose="020B0604020202020204" pitchFamily="34" charset="0"/>
        <a:buChar char="–"/>
        <a:defRPr sz="2000" kern="1200">
          <a:solidFill>
            <a:schemeClr val="tx1"/>
          </a:solidFill>
          <a:latin typeface="Tahoma" panose="020B0604030504040204" pitchFamily="34" charset="0"/>
          <a:ea typeface="Tahoma" panose="020B0604030504040204" pitchFamily="34" charset="0"/>
          <a:cs typeface="Tahoma" panose="020B0604030504040204" pitchFamily="34" charset="0"/>
        </a:defRPr>
      </a:lvl4pPr>
      <a:lvl5pPr marL="2057400" indent="-228600" algn="l" defTabSz="914400" rtl="0" eaLnBrk="1" latinLnBrk="0" hangingPunct="1">
        <a:spcBef>
          <a:spcPts val="0"/>
        </a:spcBef>
        <a:buFont typeface="Arial" panose="020B0604020202020204" pitchFamily="34" charset="0"/>
        <a:buChar char="»"/>
        <a:defRPr sz="2000" kern="1200">
          <a:solidFill>
            <a:schemeClr val="tx1"/>
          </a:solidFill>
          <a:latin typeface="Tahoma" panose="020B0604030504040204" pitchFamily="34" charset="0"/>
          <a:ea typeface="Tahoma" panose="020B0604030504040204" pitchFamily="34" charset="0"/>
          <a:cs typeface="Tahoma" panose="020B060403050404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5.xml"/></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2" Type="http://schemas.openxmlformats.org/officeDocument/2006/relationships/image" Target="../media/image80.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10.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8.xml.rels><?xml version="1.0" encoding="UTF-8" standalone="yes"?>
<Relationships xmlns="http://schemas.openxmlformats.org/package/2006/relationships"><Relationship Id="rId2" Type="http://schemas.openxmlformats.org/officeDocument/2006/relationships/image" Target="../media/image170.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180.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0.xml.rels><?xml version="1.0" encoding="UTF-8" standalone="yes"?>
<Relationships xmlns="http://schemas.openxmlformats.org/package/2006/relationships"><Relationship Id="rId2" Type="http://schemas.openxmlformats.org/officeDocument/2006/relationships/image" Target="../media/image190.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200.pn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hyperlink" Target="https://www.doe.virginia.gov/teaching-learning-assessment/student-assessment/sol-practice-items-all-subjects" TargetMode="External"/><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53.xml.rels><?xml version="1.0" encoding="UTF-8" standalone="yes"?>
<Relationships xmlns="http://schemas.openxmlformats.org/package/2006/relationships"><Relationship Id="rId3" Type="http://schemas.openxmlformats.org/officeDocument/2006/relationships/hyperlink" Target="mailto:student_assessment@doe.virginia.gov" TargetMode="External"/><Relationship Id="rId2" Type="http://schemas.openxmlformats.org/officeDocument/2006/relationships/notesSlide" Target="../notesSlides/notesSlide3.xml"/><Relationship Id="rId1" Type="http://schemas.openxmlformats.org/officeDocument/2006/relationships/slideLayout" Target="../slideLayouts/slideLayout9.xml"/><Relationship Id="rId4" Type="http://schemas.openxmlformats.org/officeDocument/2006/relationships/hyperlink" Target="mailto:vdoe.mathematics@doe.virginia.gov" TargetMode="Externa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1" Type="http://schemas.openxmlformats.org/officeDocument/2006/relationships/slideLayout" Target="../slideLayouts/slideLayout2.xml"/><Relationship Id="rId4"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0" y="-38100"/>
            <a:ext cx="9144000" cy="857250"/>
          </a:xfrm>
        </p:spPr>
        <p:txBody>
          <a:bodyPr>
            <a:noAutofit/>
          </a:bodyPr>
          <a:lstStyle/>
          <a:p>
            <a:r>
              <a:rPr lang="en-US" sz="2800" dirty="0"/>
              <a:t>Student Performance Analysis</a:t>
            </a:r>
            <a:br>
              <a:rPr lang="en-US" sz="2800" dirty="0"/>
            </a:br>
            <a:r>
              <a:rPr lang="en-US" sz="2800" dirty="0"/>
              <a:t>Spring 2019</a:t>
            </a:r>
          </a:p>
        </p:txBody>
      </p:sp>
      <p:sp>
        <p:nvSpPr>
          <p:cNvPr id="5" name="Subtitle 4"/>
          <p:cNvSpPr>
            <a:spLocks noGrp="1"/>
          </p:cNvSpPr>
          <p:nvPr>
            <p:ph type="subTitle" idx="1"/>
          </p:nvPr>
        </p:nvSpPr>
        <p:spPr/>
        <p:txBody>
          <a:bodyPr/>
          <a:lstStyle/>
          <a:p>
            <a:pPr algn="l"/>
            <a:r>
              <a:rPr lang="en-US" dirty="0"/>
              <a:t>Grade 8</a:t>
            </a:r>
          </a:p>
          <a:p>
            <a:pPr algn="l"/>
            <a:r>
              <a:rPr lang="en-US" dirty="0"/>
              <a:t>Mathematics Standards of Learning</a:t>
            </a:r>
          </a:p>
        </p:txBody>
      </p:sp>
      <p:pic>
        <p:nvPicPr>
          <p:cNvPr id="6" name="Picture 2" descr="Image of math symbols" title="Image of math symbol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24400" y="964699"/>
            <a:ext cx="3932176" cy="267385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21970574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4294967295"/>
          </p:nvPr>
        </p:nvSpPr>
        <p:spPr>
          <a:xfrm>
            <a:off x="8594725" y="4713288"/>
            <a:ext cx="549275" cy="296862"/>
          </a:xfrm>
          <a:prstGeom prst="bracketPair">
            <a:avLst>
              <a:gd name="adj" fmla="val 17949"/>
            </a:avLst>
          </a:prstGeom>
        </p:spPr>
        <p:txBody>
          <a:bodyPr/>
          <a:lstStyle/>
          <a:p>
            <a:fld id="{43CD8AB1-7AF0-4DFF-A047-6CE4F0A7C691}" type="slidenum">
              <a:rPr lang="en-US" smtClean="0"/>
              <a:t>10</a:t>
            </a:fld>
            <a:endParaRPr lang="en-US" dirty="0"/>
          </a:p>
        </p:txBody>
      </p:sp>
      <p:sp>
        <p:nvSpPr>
          <p:cNvPr id="3" name="Title 2"/>
          <p:cNvSpPr>
            <a:spLocks noGrp="1"/>
          </p:cNvSpPr>
          <p:nvPr>
            <p:ph type="title"/>
          </p:nvPr>
        </p:nvSpPr>
        <p:spPr>
          <a:solidFill>
            <a:schemeClr val="tx1"/>
          </a:solidFill>
        </p:spPr>
        <p:txBody>
          <a:bodyPr>
            <a:normAutofit/>
          </a:bodyPr>
          <a:lstStyle/>
          <a:p>
            <a:r>
              <a:rPr lang="en-US" sz="2800" dirty="0">
                <a:solidFill>
                  <a:schemeClr val="bg1"/>
                </a:solidFill>
              </a:rPr>
              <a:t>Answer to Practice #2 with Dilations (8.7a)</a:t>
            </a:r>
          </a:p>
        </p:txBody>
      </p:sp>
      <mc:AlternateContent xmlns:mc="http://schemas.openxmlformats.org/markup-compatibility/2006" xmlns:a14="http://schemas.microsoft.com/office/drawing/2010/main">
        <mc:Choice Requires="a14">
          <p:sp>
            <p:nvSpPr>
              <p:cNvPr id="9" name="TextBox 8"/>
              <p:cNvSpPr txBox="1"/>
              <p:nvPr/>
            </p:nvSpPr>
            <p:spPr>
              <a:xfrm>
                <a:off x="0" y="819150"/>
                <a:ext cx="5257800" cy="3421065"/>
              </a:xfrm>
              <a:prstGeom prst="rect">
                <a:avLst/>
              </a:prstGeom>
              <a:noFill/>
            </p:spPr>
            <p:txBody>
              <a:bodyPr wrap="square" rtlCol="0">
                <a:spAutoFit/>
              </a:bodyPr>
              <a:lstStyle/>
              <a:p>
                <a:r>
                  <a:rPr lang="en-US" sz="2400" b="1" dirty="0">
                    <a:latin typeface="Tahoma" panose="020B0604030504040204" pitchFamily="34" charset="0"/>
                    <a:ea typeface="Tahoma" panose="020B0604030504040204" pitchFamily="34" charset="0"/>
                    <a:cs typeface="Tahoma" panose="020B0604030504040204" pitchFamily="34" charset="0"/>
                  </a:rPr>
                  <a:t>A rectangle is shown on the grid. The rectangle will be dilated by a factor of </a:t>
                </a:r>
                <a14:m>
                  <m:oMath xmlns:m="http://schemas.openxmlformats.org/officeDocument/2006/math">
                    <m:f>
                      <m:fPr>
                        <m:ctrlPr>
                          <a:rPr lang="en-US" sz="2800" b="1" i="1" smtClean="0">
                            <a:latin typeface="Cambria Math" panose="02040503050406030204" pitchFamily="18" charset="0"/>
                            <a:ea typeface="Tahoma" panose="020B0604030504040204" pitchFamily="34" charset="0"/>
                            <a:cs typeface="Tahoma" panose="020B0604030504040204" pitchFamily="34" charset="0"/>
                          </a:rPr>
                        </m:ctrlPr>
                      </m:fPr>
                      <m:num>
                        <m:r>
                          <a:rPr lang="en-US" sz="2800" b="1" i="1" smtClean="0">
                            <a:latin typeface="Cambria Math" panose="02040503050406030204" pitchFamily="18" charset="0"/>
                            <a:ea typeface="Tahoma" panose="020B0604030504040204" pitchFamily="34" charset="0"/>
                            <a:cs typeface="Tahoma" panose="020B0604030504040204" pitchFamily="34" charset="0"/>
                          </a:rPr>
                          <m:t>𝟏</m:t>
                        </m:r>
                      </m:num>
                      <m:den>
                        <m:r>
                          <a:rPr lang="en-US" sz="2800" b="1" i="1" smtClean="0">
                            <a:latin typeface="Cambria Math" panose="02040503050406030204" pitchFamily="18" charset="0"/>
                            <a:ea typeface="Tahoma" panose="020B0604030504040204" pitchFamily="34" charset="0"/>
                            <a:cs typeface="Tahoma" panose="020B0604030504040204" pitchFamily="34" charset="0"/>
                          </a:rPr>
                          <m:t>𝟐</m:t>
                        </m:r>
                      </m:den>
                    </m:f>
                  </m:oMath>
                </a14:m>
                <a:r>
                  <a:rPr lang="en-US" sz="2400" b="1" dirty="0">
                    <a:latin typeface="Tahoma" panose="020B0604030504040204" pitchFamily="34" charset="0"/>
                    <a:ea typeface="Tahoma" panose="020B0604030504040204" pitchFamily="34" charset="0"/>
                    <a:cs typeface="Tahoma" panose="020B0604030504040204" pitchFamily="34" charset="0"/>
                  </a:rPr>
                  <a:t> with the origin as the center of dilation.  </a:t>
                </a:r>
              </a:p>
              <a:p>
                <a:endParaRPr lang="en-US" sz="800" b="1" dirty="0">
                  <a:latin typeface="Tahoma" panose="020B0604030504040204" pitchFamily="34" charset="0"/>
                  <a:ea typeface="Tahoma" panose="020B0604030504040204" pitchFamily="34" charset="0"/>
                  <a:cs typeface="Tahoma" panose="020B0604030504040204" pitchFamily="34" charset="0"/>
                </a:endParaRPr>
              </a:p>
              <a:p>
                <a:r>
                  <a:rPr lang="en-US" sz="2400" b="1" dirty="0">
                    <a:latin typeface="Tahoma" panose="020B0604030504040204" pitchFamily="34" charset="0"/>
                    <a:ea typeface="Tahoma" panose="020B0604030504040204" pitchFamily="34" charset="0"/>
                    <a:cs typeface="Tahoma" panose="020B0604030504040204" pitchFamily="34" charset="0"/>
                  </a:rPr>
                  <a:t>Plot a point on the grid that represents the image of the point located at (2, 2) after this dilation.</a:t>
                </a:r>
              </a:p>
            </p:txBody>
          </p:sp>
        </mc:Choice>
        <mc:Fallback xmlns="">
          <p:sp>
            <p:nvSpPr>
              <p:cNvPr id="9" name="TextBox 8"/>
              <p:cNvSpPr txBox="1">
                <a:spLocks noRot="1" noChangeAspect="1" noMove="1" noResize="1" noEditPoints="1" noAdjustHandles="1" noChangeArrowheads="1" noChangeShapeType="1" noTextEdit="1"/>
              </p:cNvSpPr>
              <p:nvPr/>
            </p:nvSpPr>
            <p:spPr>
              <a:xfrm>
                <a:off x="0" y="819150"/>
                <a:ext cx="5257800" cy="3421065"/>
              </a:xfrm>
              <a:prstGeom prst="rect">
                <a:avLst/>
              </a:prstGeom>
              <a:blipFill rotWithShape="1">
                <a:blip r:embed="rId3"/>
                <a:stretch>
                  <a:fillRect l="-1738" t="-1423" r="-3244" b="-3025"/>
                </a:stretch>
              </a:blipFill>
            </p:spPr>
            <p:txBody>
              <a:bodyPr/>
              <a:lstStyle/>
              <a:p>
                <a:r>
                  <a:rPr lang="en-US">
                    <a:noFill/>
                  </a:rPr>
                  <a:t> </a:t>
                </a:r>
              </a:p>
            </p:txBody>
          </p:sp>
        </mc:Fallback>
      </mc:AlternateContent>
      <p:pic>
        <p:nvPicPr>
          <p:cNvPr id="7" name="Content Placeholder 6" descr="A graph with a rectangle having endpoints at oredered pairs two, zero, two, two, three, two, and three, zero."/>
          <p:cNvPicPr>
            <a:picLocks noGrp="1" noChangeAspect="1"/>
          </p:cNvPicPr>
          <p:nvPr>
            <p:ph idx="1"/>
          </p:nvPr>
        </p:nvPicPr>
        <p:blipFill>
          <a:blip r:embed="rId4">
            <a:extLst>
              <a:ext uri="{28A0092B-C50C-407E-A947-70E740481C1C}">
                <a14:useLocalDpi xmlns:a14="http://schemas.microsoft.com/office/drawing/2010/main" val="0"/>
              </a:ext>
            </a:extLst>
          </a:blip>
          <a:stretch>
            <a:fillRect/>
          </a:stretch>
        </p:blipFill>
        <p:spPr>
          <a:xfrm>
            <a:off x="5638800" y="857250"/>
            <a:ext cx="3429000" cy="3429000"/>
          </a:xfrm>
          <a:ln w="12700">
            <a:solidFill>
              <a:schemeClr val="tx1"/>
            </a:solidFill>
          </a:ln>
        </p:spPr>
      </p:pic>
      <p:sp>
        <p:nvSpPr>
          <p:cNvPr id="11" name="Flowchart: Connector 10" descr="A point representing the image of the point after the dilation."/>
          <p:cNvSpPr>
            <a:spLocks noChangeAspect="1"/>
          </p:cNvSpPr>
          <p:nvPr/>
        </p:nvSpPr>
        <p:spPr>
          <a:xfrm>
            <a:off x="7216222" y="2361812"/>
            <a:ext cx="89647" cy="91440"/>
          </a:xfrm>
          <a:prstGeom prst="flowChartConnector">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ounded Rectangle 7" descr="A rectangle indicating the correct solution."/>
          <p:cNvSpPr/>
          <p:nvPr/>
        </p:nvSpPr>
        <p:spPr>
          <a:xfrm>
            <a:off x="7077575" y="2265712"/>
            <a:ext cx="381000" cy="285750"/>
          </a:xfrm>
          <a:prstGeom prst="round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1544782" y="3798153"/>
            <a:ext cx="4170218" cy="830997"/>
          </a:xfrm>
          <a:prstGeom prst="rect">
            <a:avLst/>
          </a:prstGeom>
          <a:noFill/>
        </p:spPr>
        <p:txBody>
          <a:bodyPr wrap="square" rtlCol="0">
            <a:spAutoFit/>
          </a:bodyPr>
          <a:lstStyle/>
          <a:p>
            <a:r>
              <a:rPr lang="en-US" sz="2400" dirty="0">
                <a:solidFill>
                  <a:srgbClr val="C00000"/>
                </a:solidFill>
                <a:latin typeface="Tahoma" panose="020B0604030504040204" pitchFamily="34" charset="0"/>
                <a:ea typeface="Tahoma" panose="020B0604030504040204" pitchFamily="34" charset="0"/>
                <a:cs typeface="Tahoma" panose="020B0604030504040204" pitchFamily="34" charset="0"/>
              </a:rPr>
              <a:t>Students should plot a point at (1,1).</a:t>
            </a:r>
          </a:p>
        </p:txBody>
      </p:sp>
      <p:sp>
        <p:nvSpPr>
          <p:cNvPr id="14" name="Rounded Rectangle 13" descr="A rectangle indicating the correct solution."/>
          <p:cNvSpPr/>
          <p:nvPr/>
        </p:nvSpPr>
        <p:spPr>
          <a:xfrm>
            <a:off x="1447800" y="3851226"/>
            <a:ext cx="4073236" cy="777923"/>
          </a:xfrm>
          <a:prstGeom prst="round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143375" y="4624685"/>
            <a:ext cx="6934200" cy="461665"/>
          </a:xfrm>
          <a:prstGeom prst="rect">
            <a:avLst/>
          </a:prstGeom>
          <a:noFill/>
        </p:spPr>
        <p:txBody>
          <a:bodyPr wrap="square" rtlCol="0">
            <a:spAutoFit/>
          </a:bodyPr>
          <a:lstStyle/>
          <a:p>
            <a:r>
              <a:rPr lang="en-US" sz="2400" dirty="0">
                <a:solidFill>
                  <a:srgbClr val="C00000"/>
                </a:solidFill>
                <a:latin typeface="Tahoma" panose="020B0604030504040204" pitchFamily="34" charset="0"/>
                <a:ea typeface="Tahoma" panose="020B0604030504040204" pitchFamily="34" charset="0"/>
                <a:cs typeface="Tahoma" panose="020B0604030504040204" pitchFamily="34" charset="0"/>
              </a:rPr>
              <a:t>Common error:  plotting (2,-2), (-2, 2), or (-2, -2)</a:t>
            </a:r>
          </a:p>
        </p:txBody>
      </p:sp>
    </p:spTree>
    <p:extLst>
      <p:ext uri="{BB962C8B-B14F-4D97-AF65-F5344CB8AC3E}">
        <p14:creationId xmlns:p14="http://schemas.microsoft.com/office/powerpoint/2010/main" val="380267256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Boxplots</a:t>
            </a:r>
          </a:p>
        </p:txBody>
      </p:sp>
      <p:sp>
        <p:nvSpPr>
          <p:cNvPr id="4" name="Content Placeholder 3"/>
          <p:cNvSpPr>
            <a:spLocks noGrp="1"/>
          </p:cNvSpPr>
          <p:nvPr>
            <p:ph idx="1"/>
          </p:nvPr>
        </p:nvSpPr>
        <p:spPr/>
        <p:txBody>
          <a:bodyPr>
            <a:normAutofit/>
          </a:bodyPr>
          <a:lstStyle/>
          <a:p>
            <a:pPr marL="114300" indent="0">
              <a:buNone/>
            </a:pPr>
            <a:r>
              <a:rPr lang="en-US" sz="2400" dirty="0"/>
              <a:t>SOL 8.12</a:t>
            </a:r>
          </a:p>
          <a:p>
            <a:pPr marL="114300" indent="0">
              <a:buNone/>
            </a:pPr>
            <a:r>
              <a:rPr lang="en-US" sz="2400" dirty="0"/>
              <a:t>The student will</a:t>
            </a:r>
          </a:p>
          <a:p>
            <a:pPr marL="628650" indent="-514350">
              <a:buClr>
                <a:srgbClr val="C00000"/>
              </a:buClr>
              <a:buAutoNum type="alphaLcParenR"/>
            </a:pPr>
            <a:r>
              <a:rPr lang="en-US" sz="2400" dirty="0">
                <a:solidFill>
                  <a:srgbClr val="C00000"/>
                </a:solidFill>
              </a:rPr>
              <a:t>represent numerical data in boxplots;</a:t>
            </a:r>
          </a:p>
          <a:p>
            <a:pPr marL="628650" indent="-514350">
              <a:buClr>
                <a:srgbClr val="C00000"/>
              </a:buClr>
              <a:buAutoNum type="alphaLcParenR"/>
            </a:pPr>
            <a:r>
              <a:rPr lang="en-US" sz="2400" dirty="0">
                <a:solidFill>
                  <a:srgbClr val="C00000"/>
                </a:solidFill>
              </a:rPr>
              <a:t>make observations and inferences about data represented in boxplots; and</a:t>
            </a:r>
          </a:p>
          <a:p>
            <a:pPr marL="628650" indent="-514350">
              <a:buClr>
                <a:srgbClr val="C00000"/>
              </a:buClr>
              <a:buAutoNum type="alphaLcParenR"/>
            </a:pPr>
            <a:r>
              <a:rPr lang="en-US" sz="2400" dirty="0">
                <a:solidFill>
                  <a:srgbClr val="C00000"/>
                </a:solidFill>
              </a:rPr>
              <a:t>compare and analyze two data sets using boxplots.</a:t>
            </a:r>
          </a:p>
        </p:txBody>
      </p:sp>
    </p:spTree>
    <p:extLst>
      <p:ext uri="{BB962C8B-B14F-4D97-AF65-F5344CB8AC3E}">
        <p14:creationId xmlns:p14="http://schemas.microsoft.com/office/powerpoint/2010/main" val="245425027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Analyzing Boxplots (8.12 a, b, c)</a:t>
            </a:r>
          </a:p>
        </p:txBody>
      </p:sp>
      <p:sp>
        <p:nvSpPr>
          <p:cNvPr id="4" name="Content Placeholder 3"/>
          <p:cNvSpPr>
            <a:spLocks noGrp="1"/>
          </p:cNvSpPr>
          <p:nvPr>
            <p:ph idx="1"/>
          </p:nvPr>
        </p:nvSpPr>
        <p:spPr/>
        <p:txBody>
          <a:bodyPr>
            <a:normAutofit/>
          </a:bodyPr>
          <a:lstStyle/>
          <a:p>
            <a:pPr marL="114300" indent="0">
              <a:buNone/>
            </a:pPr>
            <a:r>
              <a:rPr lang="en-US" sz="2400" dirty="0"/>
              <a:t>Students would benefit from additional practice representing data using boxplots, and analyzing and comparing data represented in boxplots. In addition, students need to be familiar with vocabulary related to boxplots.</a:t>
            </a:r>
          </a:p>
          <a:p>
            <a:pPr marL="114300" indent="0">
              <a:buNone/>
            </a:pPr>
            <a:endParaRPr lang="en-US" sz="2400" dirty="0"/>
          </a:p>
          <a:p>
            <a:pPr marL="114300" indent="0">
              <a:buNone/>
            </a:pPr>
            <a:r>
              <a:rPr lang="en-US" sz="2400" dirty="0">
                <a:solidFill>
                  <a:srgbClr val="C00000"/>
                </a:solidFill>
              </a:rPr>
              <a:t>Common errors on SOL test items include:</a:t>
            </a:r>
          </a:p>
          <a:p>
            <a:pPr>
              <a:buClrTx/>
            </a:pPr>
            <a:r>
              <a:rPr lang="en-US" sz="2400" dirty="0">
                <a:solidFill>
                  <a:srgbClr val="C00000"/>
                </a:solidFill>
              </a:rPr>
              <a:t>determining and representing lower and upper quartiles from a data set incorrectly.</a:t>
            </a:r>
          </a:p>
          <a:p>
            <a:pPr>
              <a:buClrTx/>
            </a:pPr>
            <a:endParaRPr lang="en-US" sz="2400" dirty="0"/>
          </a:p>
        </p:txBody>
      </p:sp>
      <p:sp>
        <p:nvSpPr>
          <p:cNvPr id="2" name="Slide Number Placeholder 1"/>
          <p:cNvSpPr>
            <a:spLocks noGrp="1"/>
          </p:cNvSpPr>
          <p:nvPr>
            <p:ph type="sldNum" sz="quarter" idx="4294967295"/>
          </p:nvPr>
        </p:nvSpPr>
        <p:spPr>
          <a:xfrm>
            <a:off x="8594725" y="4237038"/>
            <a:ext cx="549275" cy="296862"/>
          </a:xfrm>
          <a:prstGeom prst="bracketPair">
            <a:avLst>
              <a:gd name="adj" fmla="val 17949"/>
            </a:avLst>
          </a:prstGeom>
        </p:spPr>
        <p:txBody>
          <a:bodyPr/>
          <a:lstStyle/>
          <a:p>
            <a:fld id="{43CD8AB1-7AF0-4DFF-A047-6CE4F0A7C691}" type="slidenum">
              <a:rPr lang="en-US" smtClean="0"/>
              <a:t>12</a:t>
            </a:fld>
            <a:endParaRPr lang="en-US" dirty="0"/>
          </a:p>
        </p:txBody>
      </p:sp>
    </p:spTree>
    <p:extLst>
      <p:ext uri="{BB962C8B-B14F-4D97-AF65-F5344CB8AC3E}">
        <p14:creationId xmlns:p14="http://schemas.microsoft.com/office/powerpoint/2010/main" val="192633910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4294967295"/>
          </p:nvPr>
        </p:nvSpPr>
        <p:spPr>
          <a:xfrm>
            <a:off x="8594725" y="4637088"/>
            <a:ext cx="549275" cy="296862"/>
          </a:xfrm>
          <a:prstGeom prst="bracketPair">
            <a:avLst>
              <a:gd name="adj" fmla="val 17949"/>
            </a:avLst>
          </a:prstGeom>
        </p:spPr>
        <p:txBody>
          <a:bodyPr/>
          <a:lstStyle/>
          <a:p>
            <a:fld id="{43CD8AB1-7AF0-4DFF-A047-6CE4F0A7C691}" type="slidenum">
              <a:rPr lang="en-US" smtClean="0"/>
              <a:t>13</a:t>
            </a:fld>
            <a:endParaRPr lang="en-US" dirty="0"/>
          </a:p>
        </p:txBody>
      </p:sp>
      <p:sp>
        <p:nvSpPr>
          <p:cNvPr id="3" name="Title 2"/>
          <p:cNvSpPr>
            <a:spLocks noGrp="1"/>
          </p:cNvSpPr>
          <p:nvPr>
            <p:ph type="title"/>
          </p:nvPr>
        </p:nvSpPr>
        <p:spPr>
          <a:solidFill>
            <a:schemeClr val="tx1"/>
          </a:solidFill>
        </p:spPr>
        <p:txBody>
          <a:bodyPr>
            <a:normAutofit/>
          </a:bodyPr>
          <a:lstStyle/>
          <a:p>
            <a:r>
              <a:rPr lang="en-US" sz="2800" dirty="0">
                <a:solidFill>
                  <a:schemeClr val="bg1"/>
                </a:solidFill>
              </a:rPr>
              <a:t>Suggested Practice #1 with Boxplots (8.12a)</a:t>
            </a:r>
          </a:p>
        </p:txBody>
      </p:sp>
      <p:sp>
        <p:nvSpPr>
          <p:cNvPr id="4" name="Content Placeholder 3"/>
          <p:cNvSpPr>
            <a:spLocks noGrp="1"/>
          </p:cNvSpPr>
          <p:nvPr>
            <p:ph idx="1"/>
          </p:nvPr>
        </p:nvSpPr>
        <p:spPr>
          <a:xfrm>
            <a:off x="76200" y="819150"/>
            <a:ext cx="8927385" cy="4191000"/>
          </a:xfrm>
        </p:spPr>
        <p:txBody>
          <a:bodyPr>
            <a:normAutofit fontScale="77500" lnSpcReduction="20000"/>
          </a:bodyPr>
          <a:lstStyle/>
          <a:p>
            <a:pPr marL="114300" indent="0">
              <a:buNone/>
            </a:pPr>
            <a:r>
              <a:rPr lang="en-US" sz="3100" b="1" dirty="0"/>
              <a:t>Jackson is training for a race.  He listed the number of miles he ran each day for 9 days.</a:t>
            </a:r>
          </a:p>
          <a:p>
            <a:pPr marL="114300" indent="0">
              <a:buNone/>
            </a:pPr>
            <a:endParaRPr lang="en-US" sz="2400" dirty="0"/>
          </a:p>
          <a:p>
            <a:pPr marL="114300" indent="0">
              <a:buNone/>
            </a:pPr>
            <a:r>
              <a:rPr lang="en-US" sz="2400" b="1" dirty="0"/>
              <a:t>		</a:t>
            </a:r>
            <a:r>
              <a:rPr lang="en-US" sz="3100" b="1" dirty="0"/>
              <a:t>6, 3, 5, 4, 8, 2, 8, 12, 2</a:t>
            </a:r>
          </a:p>
          <a:p>
            <a:pPr marL="114300" indent="0">
              <a:buNone/>
            </a:pPr>
            <a:endParaRPr lang="en-US" sz="2400" b="1" dirty="0"/>
          </a:p>
          <a:p>
            <a:pPr marL="114300" indent="0">
              <a:buNone/>
            </a:pPr>
            <a:r>
              <a:rPr lang="en-US" sz="3100" b="1" dirty="0"/>
              <a:t>He computed the five-number summary before creating a boxplot. What is the five-number summary for this set of data?</a:t>
            </a:r>
          </a:p>
          <a:p>
            <a:pPr marL="114300" indent="0">
              <a:spcAft>
                <a:spcPts val="600"/>
              </a:spcAft>
              <a:buNone/>
            </a:pPr>
            <a:r>
              <a:rPr lang="en-US" sz="2400" dirty="0"/>
              <a:t>	</a:t>
            </a:r>
            <a:r>
              <a:rPr lang="en-US" dirty="0"/>
              <a:t>Lower Extreme:	</a:t>
            </a:r>
          </a:p>
          <a:p>
            <a:pPr marL="114300" indent="0">
              <a:spcAft>
                <a:spcPts val="600"/>
              </a:spcAft>
              <a:buNone/>
            </a:pPr>
            <a:r>
              <a:rPr lang="en-US" dirty="0"/>
              <a:t>	Lower Quartile:</a:t>
            </a:r>
          </a:p>
          <a:p>
            <a:pPr marL="114300" indent="0">
              <a:spcAft>
                <a:spcPts val="600"/>
              </a:spcAft>
              <a:buNone/>
            </a:pPr>
            <a:r>
              <a:rPr lang="en-US" dirty="0"/>
              <a:t>	Median:</a:t>
            </a:r>
          </a:p>
          <a:p>
            <a:pPr marL="114300" indent="0">
              <a:spcAft>
                <a:spcPts val="600"/>
              </a:spcAft>
              <a:buNone/>
            </a:pPr>
            <a:r>
              <a:rPr lang="en-US" dirty="0"/>
              <a:t>	Upper Quartile:</a:t>
            </a:r>
          </a:p>
          <a:p>
            <a:pPr marL="114300" indent="0">
              <a:spcAft>
                <a:spcPts val="600"/>
              </a:spcAft>
              <a:buNone/>
            </a:pPr>
            <a:r>
              <a:rPr lang="en-US" dirty="0"/>
              <a:t>	Upper Extreme:</a:t>
            </a:r>
          </a:p>
          <a:p>
            <a:pPr marL="114300" indent="0">
              <a:buNone/>
            </a:pPr>
            <a:endParaRPr lang="en-US" sz="2400" dirty="0"/>
          </a:p>
        </p:txBody>
      </p:sp>
      <p:grpSp>
        <p:nvGrpSpPr>
          <p:cNvPr id="6" name="Group 5" descr="Five empty boxes."/>
          <p:cNvGrpSpPr/>
          <p:nvPr/>
        </p:nvGrpSpPr>
        <p:grpSpPr>
          <a:xfrm>
            <a:off x="3505200" y="2952110"/>
            <a:ext cx="914400" cy="1867540"/>
            <a:chOff x="3505200" y="2952110"/>
            <a:chExt cx="914400" cy="1867540"/>
          </a:xfrm>
        </p:grpSpPr>
        <p:sp>
          <p:nvSpPr>
            <p:cNvPr id="5" name="Rectangle 4"/>
            <p:cNvSpPr/>
            <p:nvPr/>
          </p:nvSpPr>
          <p:spPr>
            <a:xfrm>
              <a:off x="3505200" y="2952110"/>
              <a:ext cx="914400" cy="3429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3505200" y="3333110"/>
              <a:ext cx="914400" cy="3429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3505200" y="3715070"/>
              <a:ext cx="914400" cy="3429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3505200" y="4088706"/>
              <a:ext cx="914400" cy="3429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3505200" y="4476750"/>
              <a:ext cx="914400" cy="3429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5830194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4294967295"/>
          </p:nvPr>
        </p:nvSpPr>
        <p:spPr>
          <a:xfrm>
            <a:off x="8594725" y="4713288"/>
            <a:ext cx="549275" cy="296862"/>
          </a:xfrm>
          <a:prstGeom prst="bracketPair">
            <a:avLst>
              <a:gd name="adj" fmla="val 17949"/>
            </a:avLst>
          </a:prstGeom>
        </p:spPr>
        <p:txBody>
          <a:bodyPr/>
          <a:lstStyle/>
          <a:p>
            <a:fld id="{43CD8AB1-7AF0-4DFF-A047-6CE4F0A7C691}" type="slidenum">
              <a:rPr lang="en-US" smtClean="0"/>
              <a:t>14</a:t>
            </a:fld>
            <a:endParaRPr lang="en-US" dirty="0"/>
          </a:p>
        </p:txBody>
      </p:sp>
      <p:sp>
        <p:nvSpPr>
          <p:cNvPr id="3" name="Title 2"/>
          <p:cNvSpPr>
            <a:spLocks noGrp="1"/>
          </p:cNvSpPr>
          <p:nvPr>
            <p:ph type="title"/>
          </p:nvPr>
        </p:nvSpPr>
        <p:spPr>
          <a:solidFill>
            <a:schemeClr val="tx1"/>
          </a:solidFill>
        </p:spPr>
        <p:txBody>
          <a:bodyPr>
            <a:normAutofit/>
          </a:bodyPr>
          <a:lstStyle/>
          <a:p>
            <a:r>
              <a:rPr lang="en-US" sz="2800" dirty="0">
                <a:solidFill>
                  <a:schemeClr val="bg1"/>
                </a:solidFill>
              </a:rPr>
              <a:t>Answer to Practice #1 with Boxplots (8.12a)</a:t>
            </a:r>
          </a:p>
        </p:txBody>
      </p:sp>
      <p:sp>
        <p:nvSpPr>
          <p:cNvPr id="4" name="Content Placeholder 3"/>
          <p:cNvSpPr>
            <a:spLocks noGrp="1"/>
          </p:cNvSpPr>
          <p:nvPr>
            <p:ph idx="1"/>
          </p:nvPr>
        </p:nvSpPr>
        <p:spPr>
          <a:xfrm>
            <a:off x="76200" y="819149"/>
            <a:ext cx="8927385" cy="4267201"/>
          </a:xfrm>
        </p:spPr>
        <p:txBody>
          <a:bodyPr>
            <a:normAutofit fontScale="77500" lnSpcReduction="20000"/>
          </a:bodyPr>
          <a:lstStyle/>
          <a:p>
            <a:pPr marL="114300" indent="0">
              <a:buNone/>
            </a:pPr>
            <a:r>
              <a:rPr lang="en-US" sz="3100" b="1" dirty="0"/>
              <a:t>Jackson is training for a race.  He listed the number of miles he ran each day for 9 days.</a:t>
            </a:r>
          </a:p>
          <a:p>
            <a:pPr marL="114300" indent="0">
              <a:buNone/>
            </a:pPr>
            <a:endParaRPr lang="en-US" sz="3100" dirty="0"/>
          </a:p>
          <a:p>
            <a:pPr marL="114300" indent="0">
              <a:buNone/>
            </a:pPr>
            <a:r>
              <a:rPr lang="en-US" sz="3100" b="1" dirty="0"/>
              <a:t>		6, 3, 5, 4, 8, 2, 8, 12, 2</a:t>
            </a:r>
          </a:p>
          <a:p>
            <a:pPr marL="114300" indent="0">
              <a:buNone/>
            </a:pPr>
            <a:endParaRPr lang="en-US" sz="3100" b="1" dirty="0"/>
          </a:p>
          <a:p>
            <a:pPr marL="114300" indent="0">
              <a:buNone/>
            </a:pPr>
            <a:r>
              <a:rPr lang="en-US" sz="3100" b="1" dirty="0"/>
              <a:t>He computed the five-number summary before creating a boxplot. What is the five-number summary for this set of data?</a:t>
            </a:r>
          </a:p>
          <a:p>
            <a:pPr marL="114300" indent="0">
              <a:spcAft>
                <a:spcPts val="600"/>
              </a:spcAft>
              <a:buNone/>
            </a:pPr>
            <a:r>
              <a:rPr lang="en-US" sz="2400" dirty="0"/>
              <a:t>	</a:t>
            </a:r>
            <a:r>
              <a:rPr lang="en-US" dirty="0"/>
              <a:t>Lower Extreme:	</a:t>
            </a:r>
          </a:p>
          <a:p>
            <a:pPr marL="114300" indent="0">
              <a:spcAft>
                <a:spcPts val="600"/>
              </a:spcAft>
              <a:buNone/>
            </a:pPr>
            <a:r>
              <a:rPr lang="en-US" dirty="0"/>
              <a:t>	Lower Quartile:</a:t>
            </a:r>
          </a:p>
          <a:p>
            <a:pPr marL="114300" indent="0">
              <a:spcAft>
                <a:spcPts val="600"/>
              </a:spcAft>
              <a:buNone/>
            </a:pPr>
            <a:r>
              <a:rPr lang="en-US" dirty="0"/>
              <a:t>	Median:</a:t>
            </a:r>
          </a:p>
          <a:p>
            <a:pPr marL="114300" indent="0">
              <a:spcAft>
                <a:spcPts val="600"/>
              </a:spcAft>
              <a:buNone/>
            </a:pPr>
            <a:r>
              <a:rPr lang="en-US" dirty="0"/>
              <a:t>	Upper Quartile:</a:t>
            </a:r>
          </a:p>
          <a:p>
            <a:pPr marL="114300" indent="0">
              <a:spcAft>
                <a:spcPts val="600"/>
              </a:spcAft>
              <a:buNone/>
            </a:pPr>
            <a:r>
              <a:rPr lang="en-US" dirty="0"/>
              <a:t>	Upper Extreme:</a:t>
            </a:r>
          </a:p>
          <a:p>
            <a:pPr marL="114300" indent="0">
              <a:buNone/>
            </a:pPr>
            <a:endParaRPr lang="en-US" sz="2400" dirty="0"/>
          </a:p>
        </p:txBody>
      </p:sp>
      <p:grpSp>
        <p:nvGrpSpPr>
          <p:cNvPr id="15" name="Group 14" descr="Five empty boxes."/>
          <p:cNvGrpSpPr/>
          <p:nvPr/>
        </p:nvGrpSpPr>
        <p:grpSpPr>
          <a:xfrm>
            <a:off x="3513438" y="2990210"/>
            <a:ext cx="914400" cy="1867540"/>
            <a:chOff x="3505200" y="2952110"/>
            <a:chExt cx="914400" cy="1867540"/>
          </a:xfrm>
        </p:grpSpPr>
        <p:sp>
          <p:nvSpPr>
            <p:cNvPr id="5" name="Rectangle 4"/>
            <p:cNvSpPr/>
            <p:nvPr/>
          </p:nvSpPr>
          <p:spPr>
            <a:xfrm>
              <a:off x="3505200" y="2952110"/>
              <a:ext cx="914400" cy="3429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3505200" y="3333110"/>
              <a:ext cx="914400" cy="3429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3505200" y="3715070"/>
              <a:ext cx="914400" cy="3429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3505200" y="4088706"/>
              <a:ext cx="914400" cy="3429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3505200" y="4476750"/>
              <a:ext cx="914400" cy="3429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7" name="Group 16" descr="The correct solutions. two, two point five, five, eight, and twelve"/>
          <p:cNvGrpSpPr/>
          <p:nvPr/>
        </p:nvGrpSpPr>
        <p:grpSpPr>
          <a:xfrm>
            <a:off x="3537966" y="2948285"/>
            <a:ext cx="787395" cy="1985665"/>
            <a:chOff x="3537966" y="2948285"/>
            <a:chExt cx="787395" cy="1985665"/>
          </a:xfrm>
        </p:grpSpPr>
        <p:sp>
          <p:nvSpPr>
            <p:cNvPr id="6" name="Rectangle 5"/>
            <p:cNvSpPr/>
            <p:nvPr/>
          </p:nvSpPr>
          <p:spPr>
            <a:xfrm>
              <a:off x="3772284" y="2948285"/>
              <a:ext cx="380232" cy="461665"/>
            </a:xfrm>
            <a:prstGeom prst="rect">
              <a:avLst/>
            </a:prstGeom>
          </p:spPr>
          <p:txBody>
            <a:bodyPr wrap="none">
              <a:spAutoFit/>
            </a:bodyPr>
            <a:lstStyle/>
            <a:p>
              <a:r>
                <a:rPr lang="en-US" sz="2400" b="1" dirty="0">
                  <a:solidFill>
                    <a:srgbClr val="C00000"/>
                  </a:solidFill>
                  <a:latin typeface="Tahoma" panose="020B0604030504040204" pitchFamily="34" charset="0"/>
                  <a:ea typeface="Tahoma" panose="020B0604030504040204" pitchFamily="34" charset="0"/>
                  <a:cs typeface="Tahoma" panose="020B0604030504040204" pitchFamily="34" charset="0"/>
                </a:rPr>
                <a:t>2</a:t>
              </a:r>
              <a:endParaRPr lang="en-US" sz="2400" dirty="0">
                <a:latin typeface="Tahoma" panose="020B0604030504040204" pitchFamily="34" charset="0"/>
                <a:ea typeface="Tahoma" panose="020B0604030504040204" pitchFamily="34" charset="0"/>
                <a:cs typeface="Tahoma" panose="020B0604030504040204" pitchFamily="34" charset="0"/>
              </a:endParaRPr>
            </a:p>
          </p:txBody>
        </p:sp>
        <p:sp>
          <p:nvSpPr>
            <p:cNvPr id="7" name="Rectangle 6"/>
            <p:cNvSpPr/>
            <p:nvPr/>
          </p:nvSpPr>
          <p:spPr>
            <a:xfrm>
              <a:off x="3537966" y="3329285"/>
              <a:ext cx="787395" cy="461665"/>
            </a:xfrm>
            <a:prstGeom prst="rect">
              <a:avLst/>
            </a:prstGeom>
          </p:spPr>
          <p:txBody>
            <a:bodyPr wrap="none">
              <a:spAutoFit/>
            </a:bodyPr>
            <a:lstStyle/>
            <a:p>
              <a:pPr marL="114300" indent="0">
                <a:buNone/>
              </a:pPr>
              <a:r>
                <a:rPr lang="en-US" sz="2400" b="1" dirty="0">
                  <a:solidFill>
                    <a:srgbClr val="C00000"/>
                  </a:solidFill>
                  <a:latin typeface="Tahoma" panose="020B0604030504040204" pitchFamily="34" charset="0"/>
                  <a:ea typeface="Tahoma" panose="020B0604030504040204" pitchFamily="34" charset="0"/>
                  <a:cs typeface="Tahoma" panose="020B0604030504040204" pitchFamily="34" charset="0"/>
                </a:rPr>
                <a:t>2.5</a:t>
              </a:r>
              <a:endParaRPr lang="en-US" sz="2400" dirty="0">
                <a:latin typeface="Tahoma" panose="020B0604030504040204" pitchFamily="34" charset="0"/>
                <a:ea typeface="Tahoma" panose="020B0604030504040204" pitchFamily="34" charset="0"/>
                <a:cs typeface="Tahoma" panose="020B0604030504040204" pitchFamily="34" charset="0"/>
              </a:endParaRPr>
            </a:p>
          </p:txBody>
        </p:sp>
        <p:sp>
          <p:nvSpPr>
            <p:cNvPr id="8" name="Rectangle 7"/>
            <p:cNvSpPr/>
            <p:nvPr/>
          </p:nvSpPr>
          <p:spPr>
            <a:xfrm>
              <a:off x="3668471" y="3710285"/>
              <a:ext cx="495649" cy="461665"/>
            </a:xfrm>
            <a:prstGeom prst="rect">
              <a:avLst/>
            </a:prstGeom>
          </p:spPr>
          <p:txBody>
            <a:bodyPr wrap="none">
              <a:spAutoFit/>
            </a:bodyPr>
            <a:lstStyle/>
            <a:p>
              <a:pPr marL="114300" indent="0">
                <a:buNone/>
              </a:pPr>
              <a:r>
                <a:rPr lang="en-US" sz="2400" b="1" dirty="0">
                  <a:solidFill>
                    <a:srgbClr val="C00000"/>
                  </a:solidFill>
                  <a:latin typeface="Tahoma" panose="020B0604030504040204" pitchFamily="34" charset="0"/>
                  <a:ea typeface="Tahoma" panose="020B0604030504040204" pitchFamily="34" charset="0"/>
                  <a:cs typeface="Tahoma" panose="020B0604030504040204" pitchFamily="34" charset="0"/>
                </a:rPr>
                <a:t>5</a:t>
              </a:r>
              <a:endParaRPr lang="en-US" sz="2400" dirty="0">
                <a:latin typeface="Tahoma" panose="020B0604030504040204" pitchFamily="34" charset="0"/>
                <a:ea typeface="Tahoma" panose="020B0604030504040204" pitchFamily="34" charset="0"/>
                <a:cs typeface="Tahoma" panose="020B0604030504040204" pitchFamily="34" charset="0"/>
              </a:endParaRPr>
            </a:p>
          </p:txBody>
        </p:sp>
        <p:sp>
          <p:nvSpPr>
            <p:cNvPr id="9" name="Rectangle 8"/>
            <p:cNvSpPr/>
            <p:nvPr/>
          </p:nvSpPr>
          <p:spPr>
            <a:xfrm>
              <a:off x="3668471" y="4091285"/>
              <a:ext cx="495649" cy="461665"/>
            </a:xfrm>
            <a:prstGeom prst="rect">
              <a:avLst/>
            </a:prstGeom>
          </p:spPr>
          <p:txBody>
            <a:bodyPr wrap="none">
              <a:spAutoFit/>
            </a:bodyPr>
            <a:lstStyle/>
            <a:p>
              <a:pPr marL="114300" indent="0">
                <a:buNone/>
              </a:pPr>
              <a:r>
                <a:rPr lang="en-US" sz="2400" b="1" dirty="0">
                  <a:solidFill>
                    <a:srgbClr val="C00000"/>
                  </a:solidFill>
                  <a:latin typeface="Tahoma" panose="020B0604030504040204" pitchFamily="34" charset="0"/>
                  <a:ea typeface="Tahoma" panose="020B0604030504040204" pitchFamily="34" charset="0"/>
                  <a:cs typeface="Tahoma" panose="020B0604030504040204" pitchFamily="34" charset="0"/>
                </a:rPr>
                <a:t>8</a:t>
              </a:r>
              <a:endParaRPr lang="en-US" sz="2400" dirty="0">
                <a:latin typeface="Tahoma" panose="020B0604030504040204" pitchFamily="34" charset="0"/>
                <a:ea typeface="Tahoma" panose="020B0604030504040204" pitchFamily="34" charset="0"/>
                <a:cs typeface="Tahoma" panose="020B0604030504040204" pitchFamily="34" charset="0"/>
              </a:endParaRPr>
            </a:p>
          </p:txBody>
        </p:sp>
        <p:sp>
          <p:nvSpPr>
            <p:cNvPr id="16" name="Rectangle 15"/>
            <p:cNvSpPr/>
            <p:nvPr/>
          </p:nvSpPr>
          <p:spPr>
            <a:xfrm>
              <a:off x="3578372" y="4472285"/>
              <a:ext cx="691215" cy="461665"/>
            </a:xfrm>
            <a:prstGeom prst="rect">
              <a:avLst/>
            </a:prstGeom>
          </p:spPr>
          <p:txBody>
            <a:bodyPr wrap="none">
              <a:spAutoFit/>
            </a:bodyPr>
            <a:lstStyle/>
            <a:p>
              <a:pPr marL="114300" indent="0">
                <a:buNone/>
              </a:pPr>
              <a:r>
                <a:rPr lang="en-US" sz="2400" b="1" dirty="0">
                  <a:solidFill>
                    <a:srgbClr val="C00000"/>
                  </a:solidFill>
                  <a:latin typeface="Tahoma" panose="020B0604030504040204" pitchFamily="34" charset="0"/>
                  <a:ea typeface="Tahoma" panose="020B0604030504040204" pitchFamily="34" charset="0"/>
                  <a:cs typeface="Tahoma" panose="020B0604030504040204" pitchFamily="34" charset="0"/>
                </a:rPr>
                <a:t>12</a:t>
              </a:r>
              <a:endParaRPr lang="en-US" sz="2400" dirty="0">
                <a:latin typeface="Tahoma" panose="020B0604030504040204" pitchFamily="34" charset="0"/>
                <a:ea typeface="Tahoma" panose="020B0604030504040204" pitchFamily="34" charset="0"/>
                <a:cs typeface="Tahoma" panose="020B0604030504040204" pitchFamily="34" charset="0"/>
              </a:endParaRPr>
            </a:p>
          </p:txBody>
        </p:sp>
      </p:grpSp>
      <p:sp>
        <p:nvSpPr>
          <p:cNvPr id="14" name="TextBox 13"/>
          <p:cNvSpPr txBox="1"/>
          <p:nvPr/>
        </p:nvSpPr>
        <p:spPr>
          <a:xfrm>
            <a:off x="5105400" y="2952110"/>
            <a:ext cx="3505200" cy="1569660"/>
          </a:xfrm>
          <a:prstGeom prst="rect">
            <a:avLst/>
          </a:prstGeom>
          <a:noFill/>
        </p:spPr>
        <p:txBody>
          <a:bodyPr wrap="square" rtlCol="0">
            <a:spAutoFit/>
          </a:bodyPr>
          <a:lstStyle/>
          <a:p>
            <a:r>
              <a:rPr lang="en-US" sz="2400" dirty="0">
                <a:solidFill>
                  <a:srgbClr val="C00000"/>
                </a:solidFill>
                <a:latin typeface="Tahoma" panose="020B0604030504040204" pitchFamily="34" charset="0"/>
                <a:ea typeface="Tahoma" panose="020B0604030504040204" pitchFamily="34" charset="0"/>
                <a:cs typeface="Tahoma" panose="020B0604030504040204" pitchFamily="34" charset="0"/>
              </a:rPr>
              <a:t>Common error:  not determining the correct values for the either the lower or upper quartile.</a:t>
            </a:r>
          </a:p>
        </p:txBody>
      </p:sp>
    </p:spTree>
    <p:extLst>
      <p:ext uri="{BB962C8B-B14F-4D97-AF65-F5344CB8AC3E}">
        <p14:creationId xmlns:p14="http://schemas.microsoft.com/office/powerpoint/2010/main" val="337907715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4294967295"/>
          </p:nvPr>
        </p:nvSpPr>
        <p:spPr>
          <a:xfrm>
            <a:off x="8594725" y="4237038"/>
            <a:ext cx="549275" cy="296862"/>
          </a:xfrm>
          <a:prstGeom prst="bracketPair">
            <a:avLst>
              <a:gd name="adj" fmla="val 17949"/>
            </a:avLst>
          </a:prstGeom>
        </p:spPr>
        <p:txBody>
          <a:bodyPr/>
          <a:lstStyle/>
          <a:p>
            <a:fld id="{43CD8AB1-7AF0-4DFF-A047-6CE4F0A7C691}" type="slidenum">
              <a:rPr lang="en-US" smtClean="0"/>
              <a:t>15</a:t>
            </a:fld>
            <a:endParaRPr lang="en-US" dirty="0"/>
          </a:p>
        </p:txBody>
      </p:sp>
      <p:sp>
        <p:nvSpPr>
          <p:cNvPr id="3" name="Title 2"/>
          <p:cNvSpPr>
            <a:spLocks noGrp="1"/>
          </p:cNvSpPr>
          <p:nvPr>
            <p:ph type="title"/>
          </p:nvPr>
        </p:nvSpPr>
        <p:spPr>
          <a:solidFill>
            <a:schemeClr val="tx1"/>
          </a:solidFill>
        </p:spPr>
        <p:txBody>
          <a:bodyPr>
            <a:normAutofit/>
          </a:bodyPr>
          <a:lstStyle/>
          <a:p>
            <a:r>
              <a:rPr lang="en-US" sz="2800" dirty="0">
                <a:solidFill>
                  <a:schemeClr val="bg1"/>
                </a:solidFill>
              </a:rPr>
              <a:t>Suggested Practice #2 with Boxplots (8.12a)</a:t>
            </a:r>
          </a:p>
        </p:txBody>
      </p:sp>
      <p:sp>
        <p:nvSpPr>
          <p:cNvPr id="10" name="TextBox 9"/>
          <p:cNvSpPr txBox="1"/>
          <p:nvPr/>
        </p:nvSpPr>
        <p:spPr>
          <a:xfrm>
            <a:off x="246888" y="742950"/>
            <a:ext cx="7754112" cy="461665"/>
          </a:xfrm>
          <a:prstGeom prst="rect">
            <a:avLst/>
          </a:prstGeom>
          <a:noFill/>
        </p:spPr>
        <p:txBody>
          <a:bodyPr wrap="square" rtlCol="0">
            <a:spAutoFit/>
          </a:bodyPr>
          <a:lstStyle/>
          <a:p>
            <a:r>
              <a:rPr lang="en-US" sz="2400" b="1" dirty="0">
                <a:latin typeface="Tahoma" panose="020B0604030504040204" pitchFamily="34" charset="0"/>
                <a:ea typeface="Tahoma" panose="020B0604030504040204" pitchFamily="34" charset="0"/>
                <a:cs typeface="Tahoma" panose="020B0604030504040204" pitchFamily="34" charset="0"/>
              </a:rPr>
              <a:t>Which boxplot best represents this set of data?</a:t>
            </a:r>
          </a:p>
        </p:txBody>
      </p:sp>
      <p:sp>
        <p:nvSpPr>
          <p:cNvPr id="11" name="TextBox 10"/>
          <p:cNvSpPr txBox="1"/>
          <p:nvPr/>
        </p:nvSpPr>
        <p:spPr>
          <a:xfrm>
            <a:off x="2209800" y="1141326"/>
            <a:ext cx="4495800" cy="461665"/>
          </a:xfrm>
          <a:prstGeom prst="rect">
            <a:avLst/>
          </a:prstGeom>
          <a:noFill/>
        </p:spPr>
        <p:txBody>
          <a:bodyPr wrap="square" rtlCol="0">
            <a:spAutoFit/>
          </a:bodyPr>
          <a:lstStyle/>
          <a:p>
            <a:r>
              <a:rPr lang="en-US" sz="2400" b="1" dirty="0">
                <a:latin typeface="Tahoma" panose="020B0604030504040204" pitchFamily="34" charset="0"/>
                <a:ea typeface="Tahoma" panose="020B0604030504040204" pitchFamily="34" charset="0"/>
                <a:cs typeface="Tahoma" panose="020B0604030504040204" pitchFamily="34" charset="0"/>
              </a:rPr>
              <a:t>6, 5, 1, 2, 12, 4, 2, 11</a:t>
            </a:r>
          </a:p>
        </p:txBody>
      </p:sp>
      <p:pic>
        <p:nvPicPr>
          <p:cNvPr id="1026" name="Picture 2" descr="First boxplot, plot A. Second boxplot, plot B. Third boxplot, plot C. Last boxplot, plot D. A number line from negative two to fourteen in labeled increments of on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6643" y="1615792"/>
            <a:ext cx="7441756" cy="21256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TextBox 5"/>
          <p:cNvSpPr txBox="1"/>
          <p:nvPr/>
        </p:nvSpPr>
        <p:spPr>
          <a:xfrm>
            <a:off x="192506" y="1717469"/>
            <a:ext cx="1447800" cy="461665"/>
          </a:xfrm>
          <a:prstGeom prst="rect">
            <a:avLst/>
          </a:prstGeom>
          <a:noFill/>
        </p:spPr>
        <p:txBody>
          <a:bodyPr wrap="square" rtlCol="0">
            <a:spAutoFit/>
          </a:bodyPr>
          <a:lstStyle/>
          <a:p>
            <a:r>
              <a:rPr lang="en-US" sz="2400" b="1" dirty="0">
                <a:latin typeface="Tahoma" panose="020B0604030504040204" pitchFamily="34" charset="0"/>
                <a:ea typeface="Tahoma" panose="020B0604030504040204" pitchFamily="34" charset="0"/>
                <a:cs typeface="Tahoma" panose="020B0604030504040204" pitchFamily="34" charset="0"/>
              </a:rPr>
              <a:t>Plot A</a:t>
            </a:r>
          </a:p>
        </p:txBody>
      </p:sp>
      <p:sp>
        <p:nvSpPr>
          <p:cNvPr id="7" name="TextBox 6"/>
          <p:cNvSpPr txBox="1"/>
          <p:nvPr/>
        </p:nvSpPr>
        <p:spPr>
          <a:xfrm>
            <a:off x="188495" y="2091513"/>
            <a:ext cx="1447800" cy="461665"/>
          </a:xfrm>
          <a:prstGeom prst="rect">
            <a:avLst/>
          </a:prstGeom>
          <a:noFill/>
        </p:spPr>
        <p:txBody>
          <a:bodyPr wrap="square" rtlCol="0">
            <a:spAutoFit/>
          </a:bodyPr>
          <a:lstStyle/>
          <a:p>
            <a:r>
              <a:rPr lang="en-US" sz="2400" b="1" dirty="0">
                <a:latin typeface="Tahoma" panose="020B0604030504040204" pitchFamily="34" charset="0"/>
                <a:ea typeface="Tahoma" panose="020B0604030504040204" pitchFamily="34" charset="0"/>
                <a:cs typeface="Tahoma" panose="020B0604030504040204" pitchFamily="34" charset="0"/>
              </a:rPr>
              <a:t>Plot B</a:t>
            </a:r>
          </a:p>
        </p:txBody>
      </p:sp>
      <p:sp>
        <p:nvSpPr>
          <p:cNvPr id="8" name="TextBox 7"/>
          <p:cNvSpPr txBox="1"/>
          <p:nvPr/>
        </p:nvSpPr>
        <p:spPr>
          <a:xfrm>
            <a:off x="192506" y="2439745"/>
            <a:ext cx="1447800" cy="461665"/>
          </a:xfrm>
          <a:prstGeom prst="rect">
            <a:avLst/>
          </a:prstGeom>
          <a:noFill/>
        </p:spPr>
        <p:txBody>
          <a:bodyPr wrap="square" rtlCol="0">
            <a:spAutoFit/>
          </a:bodyPr>
          <a:lstStyle/>
          <a:p>
            <a:r>
              <a:rPr lang="en-US" sz="2400" b="1" dirty="0">
                <a:latin typeface="Tahoma" panose="020B0604030504040204" pitchFamily="34" charset="0"/>
                <a:ea typeface="Tahoma" panose="020B0604030504040204" pitchFamily="34" charset="0"/>
                <a:cs typeface="Tahoma" panose="020B0604030504040204" pitchFamily="34" charset="0"/>
              </a:rPr>
              <a:t>Plot C</a:t>
            </a:r>
          </a:p>
        </p:txBody>
      </p:sp>
      <p:sp>
        <p:nvSpPr>
          <p:cNvPr id="9" name="TextBox 8"/>
          <p:cNvSpPr txBox="1"/>
          <p:nvPr/>
        </p:nvSpPr>
        <p:spPr>
          <a:xfrm>
            <a:off x="178244" y="2791707"/>
            <a:ext cx="1447800" cy="461665"/>
          </a:xfrm>
          <a:prstGeom prst="rect">
            <a:avLst/>
          </a:prstGeom>
          <a:noFill/>
        </p:spPr>
        <p:txBody>
          <a:bodyPr wrap="square" rtlCol="0">
            <a:spAutoFit/>
          </a:bodyPr>
          <a:lstStyle/>
          <a:p>
            <a:r>
              <a:rPr lang="en-US" sz="2400" b="1" dirty="0">
                <a:latin typeface="Tahoma" panose="020B0604030504040204" pitchFamily="34" charset="0"/>
                <a:ea typeface="Tahoma" panose="020B0604030504040204" pitchFamily="34" charset="0"/>
                <a:cs typeface="Tahoma" panose="020B0604030504040204" pitchFamily="34" charset="0"/>
              </a:rPr>
              <a:t>Plot D</a:t>
            </a:r>
          </a:p>
        </p:txBody>
      </p:sp>
      <p:sp>
        <p:nvSpPr>
          <p:cNvPr id="12" name="TextBox 11"/>
          <p:cNvSpPr txBox="1"/>
          <p:nvPr/>
        </p:nvSpPr>
        <p:spPr>
          <a:xfrm>
            <a:off x="304800" y="3741480"/>
            <a:ext cx="6781800" cy="1200329"/>
          </a:xfrm>
          <a:prstGeom prst="rect">
            <a:avLst/>
          </a:prstGeom>
          <a:noFill/>
        </p:spPr>
        <p:txBody>
          <a:bodyPr wrap="square" rtlCol="0">
            <a:spAutoFit/>
          </a:bodyPr>
          <a:lstStyle/>
          <a:p>
            <a:pPr marL="457200" indent="-457200">
              <a:buAutoNum type="alphaUcPeriod"/>
            </a:pPr>
            <a:r>
              <a:rPr lang="en-US" sz="2400" dirty="0">
                <a:latin typeface="Tahoma" panose="020B0604030504040204" pitchFamily="34" charset="0"/>
                <a:ea typeface="Tahoma" panose="020B0604030504040204" pitchFamily="34" charset="0"/>
                <a:cs typeface="Tahoma" panose="020B0604030504040204" pitchFamily="34" charset="0"/>
              </a:rPr>
              <a:t>Plot A			B.  Plot B</a:t>
            </a:r>
          </a:p>
          <a:p>
            <a:r>
              <a:rPr lang="en-US" sz="2400" dirty="0">
                <a:latin typeface="Tahoma" panose="020B0604030504040204" pitchFamily="34" charset="0"/>
                <a:ea typeface="Tahoma" panose="020B0604030504040204" pitchFamily="34" charset="0"/>
                <a:cs typeface="Tahoma" panose="020B0604030504040204" pitchFamily="34" charset="0"/>
              </a:rPr>
              <a:t>C.  Plot C			D.  Plot D</a:t>
            </a:r>
          </a:p>
          <a:p>
            <a:endParaRPr lang="en-US" sz="2400" dirty="0">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120280168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solidFill>
            <a:schemeClr val="tx1"/>
          </a:solidFill>
        </p:spPr>
        <p:txBody>
          <a:bodyPr>
            <a:normAutofit/>
          </a:bodyPr>
          <a:lstStyle/>
          <a:p>
            <a:r>
              <a:rPr lang="en-US" sz="2800" dirty="0">
                <a:solidFill>
                  <a:schemeClr val="bg1"/>
                </a:solidFill>
              </a:rPr>
              <a:t>Answer to Practice #2 with Boxplots (8.12a)</a:t>
            </a:r>
          </a:p>
        </p:txBody>
      </p:sp>
      <p:sp>
        <p:nvSpPr>
          <p:cNvPr id="10" name="TextBox 9"/>
          <p:cNvSpPr txBox="1"/>
          <p:nvPr/>
        </p:nvSpPr>
        <p:spPr>
          <a:xfrm>
            <a:off x="246888" y="742950"/>
            <a:ext cx="7754112" cy="461665"/>
          </a:xfrm>
          <a:prstGeom prst="rect">
            <a:avLst/>
          </a:prstGeom>
          <a:noFill/>
        </p:spPr>
        <p:txBody>
          <a:bodyPr wrap="square" rtlCol="0">
            <a:spAutoFit/>
          </a:bodyPr>
          <a:lstStyle/>
          <a:p>
            <a:r>
              <a:rPr lang="en-US" sz="2400" b="1" dirty="0">
                <a:latin typeface="Tahoma" panose="020B0604030504040204" pitchFamily="34" charset="0"/>
                <a:ea typeface="Tahoma" panose="020B0604030504040204" pitchFamily="34" charset="0"/>
                <a:cs typeface="Tahoma" panose="020B0604030504040204" pitchFamily="34" charset="0"/>
              </a:rPr>
              <a:t>Which boxplot best represents this set of data?</a:t>
            </a:r>
          </a:p>
        </p:txBody>
      </p:sp>
      <p:sp>
        <p:nvSpPr>
          <p:cNvPr id="11" name="TextBox 10"/>
          <p:cNvSpPr txBox="1"/>
          <p:nvPr/>
        </p:nvSpPr>
        <p:spPr>
          <a:xfrm>
            <a:off x="2209800" y="1141326"/>
            <a:ext cx="4495800" cy="461665"/>
          </a:xfrm>
          <a:prstGeom prst="rect">
            <a:avLst/>
          </a:prstGeom>
          <a:noFill/>
        </p:spPr>
        <p:txBody>
          <a:bodyPr wrap="square" rtlCol="0">
            <a:spAutoFit/>
          </a:bodyPr>
          <a:lstStyle/>
          <a:p>
            <a:r>
              <a:rPr lang="en-US" sz="2400" b="1" dirty="0">
                <a:latin typeface="Tahoma" panose="020B0604030504040204" pitchFamily="34" charset="0"/>
                <a:ea typeface="Tahoma" panose="020B0604030504040204" pitchFamily="34" charset="0"/>
                <a:cs typeface="Tahoma" panose="020B0604030504040204" pitchFamily="34" charset="0"/>
              </a:rPr>
              <a:t>6, 5, 1, 2, 12, 4, 2, 11</a:t>
            </a:r>
          </a:p>
        </p:txBody>
      </p:sp>
      <p:pic>
        <p:nvPicPr>
          <p:cNvPr id="1026" name="Picture 2" descr="First boxplot, plot A. Second boxplot, plot B. Third boxplot, plot C. Last boxplot, plot D. A number line from negative two to fourteen in labeled increments of on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6643" y="1615792"/>
            <a:ext cx="7441756" cy="21256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TextBox 5"/>
          <p:cNvSpPr txBox="1"/>
          <p:nvPr/>
        </p:nvSpPr>
        <p:spPr>
          <a:xfrm>
            <a:off x="192506" y="1717469"/>
            <a:ext cx="1447800" cy="461665"/>
          </a:xfrm>
          <a:prstGeom prst="rect">
            <a:avLst/>
          </a:prstGeom>
          <a:noFill/>
        </p:spPr>
        <p:txBody>
          <a:bodyPr wrap="square" rtlCol="0">
            <a:spAutoFit/>
          </a:bodyPr>
          <a:lstStyle/>
          <a:p>
            <a:r>
              <a:rPr lang="en-US" sz="2400" b="1" dirty="0">
                <a:latin typeface="Tahoma" panose="020B0604030504040204" pitchFamily="34" charset="0"/>
                <a:ea typeface="Tahoma" panose="020B0604030504040204" pitchFamily="34" charset="0"/>
                <a:cs typeface="Tahoma" panose="020B0604030504040204" pitchFamily="34" charset="0"/>
              </a:rPr>
              <a:t>Plot A</a:t>
            </a:r>
          </a:p>
        </p:txBody>
      </p:sp>
      <p:sp>
        <p:nvSpPr>
          <p:cNvPr id="7" name="TextBox 6"/>
          <p:cNvSpPr txBox="1"/>
          <p:nvPr/>
        </p:nvSpPr>
        <p:spPr>
          <a:xfrm>
            <a:off x="188495" y="2091513"/>
            <a:ext cx="1447800" cy="461665"/>
          </a:xfrm>
          <a:prstGeom prst="rect">
            <a:avLst/>
          </a:prstGeom>
          <a:noFill/>
        </p:spPr>
        <p:txBody>
          <a:bodyPr wrap="square" rtlCol="0">
            <a:spAutoFit/>
          </a:bodyPr>
          <a:lstStyle/>
          <a:p>
            <a:r>
              <a:rPr lang="en-US" sz="2400" b="1" dirty="0">
                <a:latin typeface="Tahoma" panose="020B0604030504040204" pitchFamily="34" charset="0"/>
                <a:ea typeface="Tahoma" panose="020B0604030504040204" pitchFamily="34" charset="0"/>
                <a:cs typeface="Tahoma" panose="020B0604030504040204" pitchFamily="34" charset="0"/>
              </a:rPr>
              <a:t>Plot B</a:t>
            </a:r>
          </a:p>
        </p:txBody>
      </p:sp>
      <p:sp>
        <p:nvSpPr>
          <p:cNvPr id="8" name="TextBox 7"/>
          <p:cNvSpPr txBox="1"/>
          <p:nvPr/>
        </p:nvSpPr>
        <p:spPr>
          <a:xfrm>
            <a:off x="192506" y="2439745"/>
            <a:ext cx="1447800" cy="461665"/>
          </a:xfrm>
          <a:prstGeom prst="rect">
            <a:avLst/>
          </a:prstGeom>
          <a:noFill/>
        </p:spPr>
        <p:txBody>
          <a:bodyPr wrap="square" rtlCol="0">
            <a:spAutoFit/>
          </a:bodyPr>
          <a:lstStyle/>
          <a:p>
            <a:r>
              <a:rPr lang="en-US" sz="2400" b="1" dirty="0">
                <a:latin typeface="Tahoma" panose="020B0604030504040204" pitchFamily="34" charset="0"/>
                <a:ea typeface="Tahoma" panose="020B0604030504040204" pitchFamily="34" charset="0"/>
                <a:cs typeface="Tahoma" panose="020B0604030504040204" pitchFamily="34" charset="0"/>
              </a:rPr>
              <a:t>Plot C</a:t>
            </a:r>
          </a:p>
        </p:txBody>
      </p:sp>
      <p:sp>
        <p:nvSpPr>
          <p:cNvPr id="9" name="TextBox 8"/>
          <p:cNvSpPr txBox="1"/>
          <p:nvPr/>
        </p:nvSpPr>
        <p:spPr>
          <a:xfrm>
            <a:off x="178244" y="2791707"/>
            <a:ext cx="1447800" cy="461665"/>
          </a:xfrm>
          <a:prstGeom prst="rect">
            <a:avLst/>
          </a:prstGeom>
          <a:noFill/>
        </p:spPr>
        <p:txBody>
          <a:bodyPr wrap="square" rtlCol="0">
            <a:spAutoFit/>
          </a:bodyPr>
          <a:lstStyle/>
          <a:p>
            <a:r>
              <a:rPr lang="en-US" sz="2400" b="1" dirty="0">
                <a:latin typeface="Tahoma" panose="020B0604030504040204" pitchFamily="34" charset="0"/>
                <a:ea typeface="Tahoma" panose="020B0604030504040204" pitchFamily="34" charset="0"/>
                <a:cs typeface="Tahoma" panose="020B0604030504040204" pitchFamily="34" charset="0"/>
              </a:rPr>
              <a:t>Plot D</a:t>
            </a:r>
          </a:p>
        </p:txBody>
      </p:sp>
      <p:sp>
        <p:nvSpPr>
          <p:cNvPr id="12" name="TextBox 11"/>
          <p:cNvSpPr txBox="1"/>
          <p:nvPr/>
        </p:nvSpPr>
        <p:spPr>
          <a:xfrm>
            <a:off x="304800" y="3741480"/>
            <a:ext cx="6781800" cy="1200329"/>
          </a:xfrm>
          <a:prstGeom prst="rect">
            <a:avLst/>
          </a:prstGeom>
          <a:noFill/>
        </p:spPr>
        <p:txBody>
          <a:bodyPr wrap="square" rtlCol="0">
            <a:spAutoFit/>
          </a:bodyPr>
          <a:lstStyle/>
          <a:p>
            <a:pPr marL="457200" indent="-457200">
              <a:buAutoNum type="alphaUcPeriod"/>
            </a:pPr>
            <a:r>
              <a:rPr lang="en-US" sz="2400" dirty="0">
                <a:latin typeface="Tahoma" panose="020B0604030504040204" pitchFamily="34" charset="0"/>
                <a:ea typeface="Tahoma" panose="020B0604030504040204" pitchFamily="34" charset="0"/>
                <a:cs typeface="Tahoma" panose="020B0604030504040204" pitchFamily="34" charset="0"/>
              </a:rPr>
              <a:t>Plot A			</a:t>
            </a:r>
            <a:r>
              <a:rPr lang="en-US" sz="2400" dirty="0">
                <a:solidFill>
                  <a:srgbClr val="C00000"/>
                </a:solidFill>
                <a:latin typeface="Tahoma" panose="020B0604030504040204" pitchFamily="34" charset="0"/>
                <a:ea typeface="Tahoma" panose="020B0604030504040204" pitchFamily="34" charset="0"/>
                <a:cs typeface="Tahoma" panose="020B0604030504040204" pitchFamily="34" charset="0"/>
              </a:rPr>
              <a:t>B.  Plot B</a:t>
            </a:r>
          </a:p>
          <a:p>
            <a:r>
              <a:rPr lang="en-US" sz="2400" dirty="0">
                <a:latin typeface="Tahoma" panose="020B0604030504040204" pitchFamily="34" charset="0"/>
                <a:ea typeface="Tahoma" panose="020B0604030504040204" pitchFamily="34" charset="0"/>
                <a:cs typeface="Tahoma" panose="020B0604030504040204" pitchFamily="34" charset="0"/>
              </a:rPr>
              <a:t>C.  Plot C			D.  Plot D</a:t>
            </a:r>
          </a:p>
          <a:p>
            <a:endParaRPr lang="en-US" sz="2400" dirty="0">
              <a:latin typeface="Tahoma" panose="020B0604030504040204" pitchFamily="34" charset="0"/>
              <a:ea typeface="Tahoma" panose="020B0604030504040204" pitchFamily="34" charset="0"/>
              <a:cs typeface="Tahoma" panose="020B0604030504040204" pitchFamily="34" charset="0"/>
            </a:endParaRPr>
          </a:p>
        </p:txBody>
      </p:sp>
      <p:sp>
        <p:nvSpPr>
          <p:cNvPr id="13" name="Rounded Rectangle 12" descr="A rectangle indicating the correct solution."/>
          <p:cNvSpPr/>
          <p:nvPr/>
        </p:nvSpPr>
        <p:spPr>
          <a:xfrm>
            <a:off x="4038600" y="3818481"/>
            <a:ext cx="1371600" cy="316171"/>
          </a:xfrm>
          <a:prstGeom prst="round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p:cNvSpPr txBox="1"/>
          <p:nvPr/>
        </p:nvSpPr>
        <p:spPr>
          <a:xfrm>
            <a:off x="79632" y="4354053"/>
            <a:ext cx="9064368" cy="830997"/>
          </a:xfrm>
          <a:prstGeom prst="rect">
            <a:avLst/>
          </a:prstGeom>
          <a:noFill/>
        </p:spPr>
        <p:txBody>
          <a:bodyPr wrap="square" rtlCol="0">
            <a:spAutoFit/>
          </a:bodyPr>
          <a:lstStyle/>
          <a:p>
            <a:r>
              <a:rPr lang="en-US" sz="2400" dirty="0">
                <a:solidFill>
                  <a:srgbClr val="C00000"/>
                </a:solidFill>
                <a:latin typeface="Tahoma" panose="020B0604030504040204" pitchFamily="34" charset="0"/>
                <a:ea typeface="Tahoma" panose="020B0604030504040204" pitchFamily="34" charset="0"/>
                <a:cs typeface="Tahoma" panose="020B0604030504040204" pitchFamily="34" charset="0"/>
              </a:rPr>
              <a:t>Common error: incorrectly identifying the lower and upper quartiles.</a:t>
            </a:r>
          </a:p>
        </p:txBody>
      </p:sp>
      <p:cxnSp>
        <p:nvCxnSpPr>
          <p:cNvPr id="15" name="Straight Arrow Connector 14" descr="An arrow indicating the common error."/>
          <p:cNvCxnSpPr/>
          <p:nvPr/>
        </p:nvCxnSpPr>
        <p:spPr>
          <a:xfrm flipH="1" flipV="1">
            <a:off x="1690992" y="3918616"/>
            <a:ext cx="518808" cy="481934"/>
          </a:xfrm>
          <a:prstGeom prst="straightConnector1">
            <a:avLst/>
          </a:prstGeom>
          <a:ln w="28575">
            <a:solidFill>
              <a:srgbClr val="C0000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7029229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4294967295"/>
          </p:nvPr>
        </p:nvSpPr>
        <p:spPr>
          <a:xfrm>
            <a:off x="8594725" y="4237038"/>
            <a:ext cx="549275" cy="296862"/>
          </a:xfrm>
          <a:prstGeom prst="bracketPair">
            <a:avLst>
              <a:gd name="adj" fmla="val 17949"/>
            </a:avLst>
          </a:prstGeom>
        </p:spPr>
        <p:txBody>
          <a:bodyPr/>
          <a:lstStyle/>
          <a:p>
            <a:fld id="{43CD8AB1-7AF0-4DFF-A047-6CE4F0A7C691}" type="slidenum">
              <a:rPr lang="en-US" smtClean="0"/>
              <a:t>17</a:t>
            </a:fld>
            <a:endParaRPr lang="en-US" dirty="0"/>
          </a:p>
        </p:txBody>
      </p:sp>
      <p:sp>
        <p:nvSpPr>
          <p:cNvPr id="3" name="Title 2"/>
          <p:cNvSpPr>
            <a:spLocks noGrp="1"/>
          </p:cNvSpPr>
          <p:nvPr>
            <p:ph type="title"/>
          </p:nvPr>
        </p:nvSpPr>
        <p:spPr>
          <a:xfrm>
            <a:off x="0" y="1123"/>
            <a:ext cx="9144000" cy="589427"/>
          </a:xfrm>
          <a:solidFill>
            <a:schemeClr val="tx1"/>
          </a:solidFill>
        </p:spPr>
        <p:txBody>
          <a:bodyPr>
            <a:normAutofit/>
          </a:bodyPr>
          <a:lstStyle/>
          <a:p>
            <a:r>
              <a:rPr lang="en-US" sz="2800" dirty="0">
                <a:solidFill>
                  <a:schemeClr val="bg1"/>
                </a:solidFill>
              </a:rPr>
              <a:t>Suggested Practice #3 with Boxplots (8.12b)</a:t>
            </a:r>
          </a:p>
        </p:txBody>
      </p:sp>
      <p:sp>
        <p:nvSpPr>
          <p:cNvPr id="8" name="TextBox 7"/>
          <p:cNvSpPr txBox="1"/>
          <p:nvPr/>
        </p:nvSpPr>
        <p:spPr>
          <a:xfrm>
            <a:off x="0" y="515902"/>
            <a:ext cx="9144000" cy="830997"/>
          </a:xfrm>
          <a:prstGeom prst="rect">
            <a:avLst/>
          </a:prstGeom>
          <a:noFill/>
        </p:spPr>
        <p:txBody>
          <a:bodyPr wrap="square" rtlCol="0">
            <a:spAutoFit/>
          </a:bodyPr>
          <a:lstStyle/>
          <a:p>
            <a:r>
              <a:rPr lang="en-US" sz="2400" b="1" dirty="0">
                <a:latin typeface="Tahoma" panose="020B0604030504040204" pitchFamily="34" charset="0"/>
                <a:ea typeface="Tahoma" panose="020B0604030504040204" pitchFamily="34" charset="0"/>
                <a:cs typeface="Tahoma" panose="020B0604030504040204" pitchFamily="34" charset="0"/>
              </a:rPr>
              <a:t>The number of runs scored during some baseball games was recorded. The data are summarized in the boxplot.</a:t>
            </a:r>
          </a:p>
        </p:txBody>
      </p:sp>
      <p:pic>
        <p:nvPicPr>
          <p:cNvPr id="16" name="Content Placeholder 6" descr="Boxplot titled Runs Scored in Basebeall Games.  A number line from negative two to fourteen in labeled increments of one."/>
          <p:cNvPicPr>
            <a:picLocks noGrp="1" noChangeAspect="1"/>
          </p:cNvPicPr>
          <p:nvPr>
            <p:ph idx="1"/>
          </p:nvPr>
        </p:nvPicPr>
        <p:blipFill rotWithShape="1">
          <a:blip r:embed="rId2" cstate="print">
            <a:extLst>
              <a:ext uri="{28A0092B-C50C-407E-A947-70E740481C1C}">
                <a14:useLocalDpi xmlns:a14="http://schemas.microsoft.com/office/drawing/2010/main" val="0"/>
              </a:ext>
            </a:extLst>
          </a:blip>
          <a:srcRect t="40294" b="38084"/>
          <a:stretch/>
        </p:blipFill>
        <p:spPr>
          <a:xfrm>
            <a:off x="371085" y="1420971"/>
            <a:ext cx="7966074" cy="1257300"/>
          </a:xfrm>
        </p:spPr>
      </p:pic>
      <p:sp>
        <p:nvSpPr>
          <p:cNvPr id="15" name="TextBox 14"/>
          <p:cNvSpPr txBox="1"/>
          <p:nvPr/>
        </p:nvSpPr>
        <p:spPr>
          <a:xfrm>
            <a:off x="2379489" y="1352550"/>
            <a:ext cx="3886200" cy="369332"/>
          </a:xfrm>
          <a:prstGeom prst="rect">
            <a:avLst/>
          </a:prstGeom>
          <a:noFill/>
        </p:spPr>
        <p:txBody>
          <a:bodyPr wrap="square" rtlCol="0">
            <a:spAutoFit/>
          </a:bodyPr>
          <a:lstStyle/>
          <a:p>
            <a:r>
              <a:rPr lang="en-US" b="1" dirty="0">
                <a:latin typeface="Tahoma" panose="020B0604030504040204" pitchFamily="34" charset="0"/>
                <a:ea typeface="Tahoma" panose="020B0604030504040204" pitchFamily="34" charset="0"/>
                <a:cs typeface="Tahoma" panose="020B0604030504040204" pitchFamily="34" charset="0"/>
              </a:rPr>
              <a:t>Runs Scored in Baseball Games</a:t>
            </a:r>
          </a:p>
        </p:txBody>
      </p:sp>
      <p:sp>
        <p:nvSpPr>
          <p:cNvPr id="9" name="TextBox 8"/>
          <p:cNvSpPr txBox="1"/>
          <p:nvPr/>
        </p:nvSpPr>
        <p:spPr>
          <a:xfrm>
            <a:off x="149181" y="2363364"/>
            <a:ext cx="8153400" cy="2308324"/>
          </a:xfrm>
          <a:prstGeom prst="rect">
            <a:avLst/>
          </a:prstGeom>
          <a:noFill/>
        </p:spPr>
        <p:txBody>
          <a:bodyPr wrap="square" rtlCol="0">
            <a:spAutoFit/>
          </a:bodyPr>
          <a:lstStyle/>
          <a:p>
            <a:r>
              <a:rPr lang="en-US" sz="2400" b="1" dirty="0">
                <a:latin typeface="Tahoma" panose="020B0604030504040204" pitchFamily="34" charset="0"/>
                <a:ea typeface="Tahoma" panose="020B0604030504040204" pitchFamily="34" charset="0"/>
                <a:cs typeface="Tahoma" panose="020B0604030504040204" pitchFamily="34" charset="0"/>
              </a:rPr>
              <a:t>Based on this boxplot, what are the approximate values for these statistics? </a:t>
            </a:r>
          </a:p>
          <a:p>
            <a:r>
              <a:rPr lang="en-US" sz="2400" dirty="0">
                <a:latin typeface="Tahoma" panose="020B0604030504040204" pitchFamily="34" charset="0"/>
                <a:ea typeface="Tahoma" panose="020B0604030504040204" pitchFamily="34" charset="0"/>
                <a:cs typeface="Tahoma" panose="020B0604030504040204" pitchFamily="34" charset="0"/>
              </a:rPr>
              <a:t>				maximum</a:t>
            </a:r>
          </a:p>
          <a:p>
            <a:r>
              <a:rPr lang="en-US" sz="2400" dirty="0">
                <a:latin typeface="Tahoma" panose="020B0604030504040204" pitchFamily="34" charset="0"/>
                <a:ea typeface="Tahoma" panose="020B0604030504040204" pitchFamily="34" charset="0"/>
                <a:cs typeface="Tahoma" panose="020B0604030504040204" pitchFamily="34" charset="0"/>
              </a:rPr>
              <a:t>				minimum</a:t>
            </a:r>
          </a:p>
          <a:p>
            <a:r>
              <a:rPr lang="en-US" sz="2400" dirty="0">
                <a:latin typeface="Tahoma" panose="020B0604030504040204" pitchFamily="34" charset="0"/>
                <a:ea typeface="Tahoma" panose="020B0604030504040204" pitchFamily="34" charset="0"/>
                <a:cs typeface="Tahoma" panose="020B0604030504040204" pitchFamily="34" charset="0"/>
              </a:rPr>
              <a:t>				interquartile range</a:t>
            </a:r>
          </a:p>
          <a:p>
            <a:r>
              <a:rPr lang="en-US" sz="2400" dirty="0">
                <a:latin typeface="Tahoma" panose="020B0604030504040204" pitchFamily="34" charset="0"/>
                <a:ea typeface="Tahoma" panose="020B0604030504040204" pitchFamily="34" charset="0"/>
                <a:cs typeface="Tahoma" panose="020B0604030504040204" pitchFamily="34" charset="0"/>
              </a:rPr>
              <a:t>				median</a:t>
            </a:r>
          </a:p>
        </p:txBody>
      </p:sp>
      <p:grpSp>
        <p:nvGrpSpPr>
          <p:cNvPr id="4" name="Group 3" descr="Four empty boxes."/>
          <p:cNvGrpSpPr/>
          <p:nvPr/>
        </p:nvGrpSpPr>
        <p:grpSpPr>
          <a:xfrm>
            <a:off x="2966237" y="3192233"/>
            <a:ext cx="766011" cy="1348707"/>
            <a:chOff x="4146884" y="3409950"/>
            <a:chExt cx="766011" cy="1199678"/>
          </a:xfrm>
        </p:grpSpPr>
        <p:sp>
          <p:nvSpPr>
            <p:cNvPr id="10" name="Rectangle 9"/>
            <p:cNvSpPr/>
            <p:nvPr/>
          </p:nvSpPr>
          <p:spPr>
            <a:xfrm>
              <a:off x="4146884" y="3409950"/>
              <a:ext cx="762000" cy="261419"/>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4146884" y="3767898"/>
              <a:ext cx="762000" cy="230033"/>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4150895" y="4080382"/>
              <a:ext cx="762000" cy="232124"/>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4146884" y="4385182"/>
              <a:ext cx="762000" cy="224446"/>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aphicFrame>
        <p:nvGraphicFramePr>
          <p:cNvPr id="5" name="Table 4" descr="Answer options from left to right: 2,3,3.5,4,4.5,5.5,6,8,12."/>
          <p:cNvGraphicFramePr>
            <a:graphicFrameLocks noGrp="1"/>
          </p:cNvGraphicFramePr>
          <p:nvPr>
            <p:extLst>
              <p:ext uri="{D42A27DB-BD31-4B8C-83A1-F6EECF244321}">
                <p14:modId xmlns:p14="http://schemas.microsoft.com/office/powerpoint/2010/main" val="2452777546"/>
              </p:ext>
            </p:extLst>
          </p:nvPr>
        </p:nvGraphicFramePr>
        <p:xfrm>
          <a:off x="1860885" y="4635887"/>
          <a:ext cx="6095997" cy="457200"/>
        </p:xfrm>
        <a:graphic>
          <a:graphicData uri="http://schemas.openxmlformats.org/drawingml/2006/table">
            <a:tbl>
              <a:tblPr firstRow="1" bandRow="1">
                <a:tableStyleId>{5C22544A-7EE6-4342-B048-85BDC9FD1C3A}</a:tableStyleId>
              </a:tblPr>
              <a:tblGrid>
                <a:gridCol w="677333">
                  <a:extLst>
                    <a:ext uri="{9D8B030D-6E8A-4147-A177-3AD203B41FA5}">
                      <a16:colId xmlns:a16="http://schemas.microsoft.com/office/drawing/2014/main" val="789081672"/>
                    </a:ext>
                  </a:extLst>
                </a:gridCol>
                <a:gridCol w="677333">
                  <a:extLst>
                    <a:ext uri="{9D8B030D-6E8A-4147-A177-3AD203B41FA5}">
                      <a16:colId xmlns:a16="http://schemas.microsoft.com/office/drawing/2014/main" val="3872923898"/>
                    </a:ext>
                  </a:extLst>
                </a:gridCol>
                <a:gridCol w="677333">
                  <a:extLst>
                    <a:ext uri="{9D8B030D-6E8A-4147-A177-3AD203B41FA5}">
                      <a16:colId xmlns:a16="http://schemas.microsoft.com/office/drawing/2014/main" val="2889908147"/>
                    </a:ext>
                  </a:extLst>
                </a:gridCol>
                <a:gridCol w="677333">
                  <a:extLst>
                    <a:ext uri="{9D8B030D-6E8A-4147-A177-3AD203B41FA5}">
                      <a16:colId xmlns:a16="http://schemas.microsoft.com/office/drawing/2014/main" val="81499491"/>
                    </a:ext>
                  </a:extLst>
                </a:gridCol>
                <a:gridCol w="677333">
                  <a:extLst>
                    <a:ext uri="{9D8B030D-6E8A-4147-A177-3AD203B41FA5}">
                      <a16:colId xmlns:a16="http://schemas.microsoft.com/office/drawing/2014/main" val="1082246653"/>
                    </a:ext>
                  </a:extLst>
                </a:gridCol>
                <a:gridCol w="677333">
                  <a:extLst>
                    <a:ext uri="{9D8B030D-6E8A-4147-A177-3AD203B41FA5}">
                      <a16:colId xmlns:a16="http://schemas.microsoft.com/office/drawing/2014/main" val="1611649676"/>
                    </a:ext>
                  </a:extLst>
                </a:gridCol>
                <a:gridCol w="677333">
                  <a:extLst>
                    <a:ext uri="{9D8B030D-6E8A-4147-A177-3AD203B41FA5}">
                      <a16:colId xmlns:a16="http://schemas.microsoft.com/office/drawing/2014/main" val="2975321197"/>
                    </a:ext>
                  </a:extLst>
                </a:gridCol>
                <a:gridCol w="677333">
                  <a:extLst>
                    <a:ext uri="{9D8B030D-6E8A-4147-A177-3AD203B41FA5}">
                      <a16:colId xmlns:a16="http://schemas.microsoft.com/office/drawing/2014/main" val="22514536"/>
                    </a:ext>
                  </a:extLst>
                </a:gridCol>
                <a:gridCol w="677333">
                  <a:extLst>
                    <a:ext uri="{9D8B030D-6E8A-4147-A177-3AD203B41FA5}">
                      <a16:colId xmlns:a16="http://schemas.microsoft.com/office/drawing/2014/main" val="2567316528"/>
                    </a:ext>
                  </a:extLst>
                </a:gridCol>
              </a:tblGrid>
              <a:tr h="370840">
                <a:tc>
                  <a:txBody>
                    <a:bodyPr/>
                    <a:lstStyle/>
                    <a:p>
                      <a:pPr algn="ctr"/>
                      <a:r>
                        <a:rPr lang="en-US" sz="2400" b="0" dirty="0">
                          <a:solidFill>
                            <a:srgbClr val="000000"/>
                          </a:solidFill>
                        </a:rPr>
                        <a:t>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400" b="0" dirty="0">
                          <a:solidFill>
                            <a:srgbClr val="000000"/>
                          </a:solidFill>
                        </a:rPr>
                        <a:t>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400" b="0" dirty="0">
                          <a:solidFill>
                            <a:srgbClr val="000000"/>
                          </a:solidFill>
                        </a:rPr>
                        <a:t>3.5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400" b="0" dirty="0">
                          <a:solidFill>
                            <a:srgbClr val="000000"/>
                          </a:solidFill>
                        </a:rPr>
                        <a:t>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400" b="0" dirty="0">
                          <a:solidFill>
                            <a:srgbClr val="000000"/>
                          </a:solidFill>
                        </a:rPr>
                        <a:t>4.5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400" b="0" dirty="0">
                          <a:solidFill>
                            <a:srgbClr val="000000"/>
                          </a:solidFill>
                        </a:rPr>
                        <a:t>5.5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400" b="0" dirty="0">
                          <a:solidFill>
                            <a:srgbClr val="000000"/>
                          </a:solidFill>
                        </a:rPr>
                        <a:t>6</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400" b="0" dirty="0">
                          <a:solidFill>
                            <a:srgbClr val="000000"/>
                          </a:solidFill>
                        </a:rPr>
                        <a:t>8</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400" b="0" dirty="0">
                          <a:solidFill>
                            <a:srgbClr val="000000"/>
                          </a:solidFill>
                        </a:rPr>
                        <a:t>12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295830973"/>
                  </a:ext>
                </a:extLst>
              </a:tr>
            </a:tbl>
          </a:graphicData>
        </a:graphic>
      </p:graphicFrame>
    </p:spTree>
    <p:extLst>
      <p:ext uri="{BB962C8B-B14F-4D97-AF65-F5344CB8AC3E}">
        <p14:creationId xmlns:p14="http://schemas.microsoft.com/office/powerpoint/2010/main" val="46921507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4294967295"/>
          </p:nvPr>
        </p:nvSpPr>
        <p:spPr>
          <a:xfrm>
            <a:off x="8594725" y="4637088"/>
            <a:ext cx="549275" cy="296862"/>
          </a:xfrm>
          <a:prstGeom prst="bracketPair">
            <a:avLst>
              <a:gd name="adj" fmla="val 17949"/>
            </a:avLst>
          </a:prstGeom>
        </p:spPr>
        <p:txBody>
          <a:bodyPr/>
          <a:lstStyle/>
          <a:p>
            <a:fld id="{43CD8AB1-7AF0-4DFF-A047-6CE4F0A7C691}" type="slidenum">
              <a:rPr lang="en-US" smtClean="0"/>
              <a:t>18</a:t>
            </a:fld>
            <a:endParaRPr lang="en-US" dirty="0"/>
          </a:p>
        </p:txBody>
      </p:sp>
      <p:sp>
        <p:nvSpPr>
          <p:cNvPr id="3" name="Title 2"/>
          <p:cNvSpPr>
            <a:spLocks noGrp="1"/>
          </p:cNvSpPr>
          <p:nvPr>
            <p:ph type="title"/>
          </p:nvPr>
        </p:nvSpPr>
        <p:spPr>
          <a:xfrm>
            <a:off x="0" y="1123"/>
            <a:ext cx="9144000" cy="589427"/>
          </a:xfrm>
          <a:solidFill>
            <a:schemeClr val="tx1"/>
          </a:solidFill>
        </p:spPr>
        <p:txBody>
          <a:bodyPr>
            <a:normAutofit/>
          </a:bodyPr>
          <a:lstStyle/>
          <a:p>
            <a:r>
              <a:rPr lang="en-US" sz="2800" dirty="0">
                <a:solidFill>
                  <a:schemeClr val="bg1"/>
                </a:solidFill>
              </a:rPr>
              <a:t>Answer to Practice #3 with Boxplots (8.12b)</a:t>
            </a:r>
          </a:p>
        </p:txBody>
      </p:sp>
      <p:sp>
        <p:nvSpPr>
          <p:cNvPr id="8" name="TextBox 7"/>
          <p:cNvSpPr txBox="1"/>
          <p:nvPr/>
        </p:nvSpPr>
        <p:spPr>
          <a:xfrm>
            <a:off x="0" y="497240"/>
            <a:ext cx="9144000" cy="830997"/>
          </a:xfrm>
          <a:prstGeom prst="rect">
            <a:avLst/>
          </a:prstGeom>
          <a:noFill/>
        </p:spPr>
        <p:txBody>
          <a:bodyPr wrap="square" rtlCol="0">
            <a:spAutoFit/>
          </a:bodyPr>
          <a:lstStyle/>
          <a:p>
            <a:r>
              <a:rPr lang="en-US" sz="2400" b="1" dirty="0">
                <a:latin typeface="Tahoma" panose="020B0604030504040204" pitchFamily="34" charset="0"/>
                <a:ea typeface="Tahoma" panose="020B0604030504040204" pitchFamily="34" charset="0"/>
                <a:cs typeface="Tahoma" panose="020B0604030504040204" pitchFamily="34" charset="0"/>
              </a:rPr>
              <a:t>The number of runs scored during some baseball games was recorded. The data are summarized in the boxplot.</a:t>
            </a:r>
          </a:p>
        </p:txBody>
      </p:sp>
      <p:pic>
        <p:nvPicPr>
          <p:cNvPr id="16" name="Content Placeholder 6" descr="Boxplot titled Runs Scored in Basebeall Games.  A number line from negative two to fourteen in labeled increments of one."/>
          <p:cNvPicPr>
            <a:picLocks noGrp="1" noChangeAspect="1"/>
          </p:cNvPicPr>
          <p:nvPr>
            <p:ph idx="1"/>
          </p:nvPr>
        </p:nvPicPr>
        <p:blipFill rotWithShape="1">
          <a:blip r:embed="rId2" cstate="print">
            <a:extLst>
              <a:ext uri="{28A0092B-C50C-407E-A947-70E740481C1C}">
                <a14:useLocalDpi xmlns:a14="http://schemas.microsoft.com/office/drawing/2010/main" val="0"/>
              </a:ext>
            </a:extLst>
          </a:blip>
          <a:srcRect t="40294" b="38084"/>
          <a:stretch/>
        </p:blipFill>
        <p:spPr>
          <a:xfrm>
            <a:off x="371085" y="1336992"/>
            <a:ext cx="7966074" cy="1257300"/>
          </a:xfrm>
        </p:spPr>
      </p:pic>
      <p:sp>
        <p:nvSpPr>
          <p:cNvPr id="15" name="TextBox 14"/>
          <p:cNvSpPr txBox="1"/>
          <p:nvPr/>
        </p:nvSpPr>
        <p:spPr>
          <a:xfrm>
            <a:off x="2379489" y="1234927"/>
            <a:ext cx="3886200" cy="369332"/>
          </a:xfrm>
          <a:prstGeom prst="rect">
            <a:avLst/>
          </a:prstGeom>
          <a:noFill/>
        </p:spPr>
        <p:txBody>
          <a:bodyPr wrap="square" rtlCol="0">
            <a:spAutoFit/>
          </a:bodyPr>
          <a:lstStyle/>
          <a:p>
            <a:r>
              <a:rPr lang="en-US" b="1" dirty="0">
                <a:latin typeface="Tahoma" panose="020B0604030504040204" pitchFamily="34" charset="0"/>
                <a:ea typeface="Tahoma" panose="020B0604030504040204" pitchFamily="34" charset="0"/>
                <a:cs typeface="Tahoma" panose="020B0604030504040204" pitchFamily="34" charset="0"/>
              </a:rPr>
              <a:t>Runs Scored in Baseball Games</a:t>
            </a:r>
          </a:p>
        </p:txBody>
      </p:sp>
      <p:sp>
        <p:nvSpPr>
          <p:cNvPr id="9" name="TextBox 8"/>
          <p:cNvSpPr txBox="1"/>
          <p:nvPr/>
        </p:nvSpPr>
        <p:spPr>
          <a:xfrm>
            <a:off x="441325" y="2344929"/>
            <a:ext cx="8153400" cy="2677656"/>
          </a:xfrm>
          <a:prstGeom prst="rect">
            <a:avLst/>
          </a:prstGeom>
          <a:noFill/>
        </p:spPr>
        <p:txBody>
          <a:bodyPr wrap="square" rtlCol="0">
            <a:spAutoFit/>
          </a:bodyPr>
          <a:lstStyle/>
          <a:p>
            <a:r>
              <a:rPr lang="en-US" sz="2400" b="1" dirty="0">
                <a:latin typeface="Tahoma" panose="020B0604030504040204" pitchFamily="34" charset="0"/>
                <a:ea typeface="Tahoma" panose="020B0604030504040204" pitchFamily="34" charset="0"/>
                <a:cs typeface="Tahoma" panose="020B0604030504040204" pitchFamily="34" charset="0"/>
              </a:rPr>
              <a:t>Based on this boxplot, what are the approximate values for these statistics? </a:t>
            </a:r>
          </a:p>
          <a:p>
            <a:r>
              <a:rPr lang="en-US" sz="2400" dirty="0">
                <a:latin typeface="Tahoma" panose="020B0604030504040204" pitchFamily="34" charset="0"/>
                <a:ea typeface="Tahoma" panose="020B0604030504040204" pitchFamily="34" charset="0"/>
                <a:cs typeface="Tahoma" panose="020B0604030504040204" pitchFamily="34" charset="0"/>
              </a:rPr>
              <a:t>				maximum</a:t>
            </a:r>
          </a:p>
          <a:p>
            <a:r>
              <a:rPr lang="en-US" sz="2400" dirty="0">
                <a:latin typeface="Tahoma" panose="020B0604030504040204" pitchFamily="34" charset="0"/>
                <a:ea typeface="Tahoma" panose="020B0604030504040204" pitchFamily="34" charset="0"/>
                <a:cs typeface="Tahoma" panose="020B0604030504040204" pitchFamily="34" charset="0"/>
              </a:rPr>
              <a:t>				minimum</a:t>
            </a:r>
          </a:p>
          <a:p>
            <a:r>
              <a:rPr lang="en-US" sz="2400" dirty="0">
                <a:latin typeface="Tahoma" panose="020B0604030504040204" pitchFamily="34" charset="0"/>
                <a:ea typeface="Tahoma" panose="020B0604030504040204" pitchFamily="34" charset="0"/>
                <a:cs typeface="Tahoma" panose="020B0604030504040204" pitchFamily="34" charset="0"/>
              </a:rPr>
              <a:t>				interquartile range       </a:t>
            </a:r>
          </a:p>
          <a:p>
            <a:r>
              <a:rPr lang="en-US" sz="2400" dirty="0">
                <a:latin typeface="Tahoma" panose="020B0604030504040204" pitchFamily="34" charset="0"/>
                <a:ea typeface="Tahoma" panose="020B0604030504040204" pitchFamily="34" charset="0"/>
                <a:cs typeface="Tahoma" panose="020B0604030504040204" pitchFamily="34" charset="0"/>
              </a:rPr>
              <a:t>				median                       </a:t>
            </a:r>
            <a:endParaRPr lang="en-US" sz="2400" b="1" dirty="0">
              <a:solidFill>
                <a:srgbClr val="C00000"/>
              </a:solidFill>
              <a:latin typeface="Tahoma" panose="020B0604030504040204" pitchFamily="34" charset="0"/>
              <a:ea typeface="Tahoma" panose="020B0604030504040204" pitchFamily="34" charset="0"/>
              <a:cs typeface="Tahoma" panose="020B0604030504040204" pitchFamily="34" charset="0"/>
            </a:endParaRPr>
          </a:p>
          <a:p>
            <a:endParaRPr lang="en-US" sz="2400" dirty="0">
              <a:latin typeface="Tahoma" panose="020B0604030504040204" pitchFamily="34" charset="0"/>
              <a:ea typeface="Tahoma" panose="020B0604030504040204" pitchFamily="34" charset="0"/>
              <a:cs typeface="Tahoma" panose="020B0604030504040204" pitchFamily="34" charset="0"/>
            </a:endParaRPr>
          </a:p>
        </p:txBody>
      </p:sp>
      <p:graphicFrame>
        <p:nvGraphicFramePr>
          <p:cNvPr id="21" name="Table 20" descr="Answer options from left to right: 2,3,3.5,4,4.5,5.5,6,8,12. A red circle around 2, 4.5, 5.5, and 12."/>
          <p:cNvGraphicFramePr>
            <a:graphicFrameLocks noGrp="1"/>
          </p:cNvGraphicFramePr>
          <p:nvPr>
            <p:extLst>
              <p:ext uri="{D42A27DB-BD31-4B8C-83A1-F6EECF244321}">
                <p14:modId xmlns:p14="http://schemas.microsoft.com/office/powerpoint/2010/main" val="3926427486"/>
              </p:ext>
            </p:extLst>
          </p:nvPr>
        </p:nvGraphicFramePr>
        <p:xfrm>
          <a:off x="1864896" y="4635309"/>
          <a:ext cx="6095997" cy="457200"/>
        </p:xfrm>
        <a:graphic>
          <a:graphicData uri="http://schemas.openxmlformats.org/drawingml/2006/table">
            <a:tbl>
              <a:tblPr firstRow="1" bandRow="1">
                <a:tableStyleId>{5C22544A-7EE6-4342-B048-85BDC9FD1C3A}</a:tableStyleId>
              </a:tblPr>
              <a:tblGrid>
                <a:gridCol w="677333">
                  <a:extLst>
                    <a:ext uri="{9D8B030D-6E8A-4147-A177-3AD203B41FA5}">
                      <a16:colId xmlns:a16="http://schemas.microsoft.com/office/drawing/2014/main" val="789081672"/>
                    </a:ext>
                  </a:extLst>
                </a:gridCol>
                <a:gridCol w="677333">
                  <a:extLst>
                    <a:ext uri="{9D8B030D-6E8A-4147-A177-3AD203B41FA5}">
                      <a16:colId xmlns:a16="http://schemas.microsoft.com/office/drawing/2014/main" val="3872923898"/>
                    </a:ext>
                  </a:extLst>
                </a:gridCol>
                <a:gridCol w="677333">
                  <a:extLst>
                    <a:ext uri="{9D8B030D-6E8A-4147-A177-3AD203B41FA5}">
                      <a16:colId xmlns:a16="http://schemas.microsoft.com/office/drawing/2014/main" val="2889908147"/>
                    </a:ext>
                  </a:extLst>
                </a:gridCol>
                <a:gridCol w="677333">
                  <a:extLst>
                    <a:ext uri="{9D8B030D-6E8A-4147-A177-3AD203B41FA5}">
                      <a16:colId xmlns:a16="http://schemas.microsoft.com/office/drawing/2014/main" val="81499491"/>
                    </a:ext>
                  </a:extLst>
                </a:gridCol>
                <a:gridCol w="677333">
                  <a:extLst>
                    <a:ext uri="{9D8B030D-6E8A-4147-A177-3AD203B41FA5}">
                      <a16:colId xmlns:a16="http://schemas.microsoft.com/office/drawing/2014/main" val="1082246653"/>
                    </a:ext>
                  </a:extLst>
                </a:gridCol>
                <a:gridCol w="677333">
                  <a:extLst>
                    <a:ext uri="{9D8B030D-6E8A-4147-A177-3AD203B41FA5}">
                      <a16:colId xmlns:a16="http://schemas.microsoft.com/office/drawing/2014/main" val="1611649676"/>
                    </a:ext>
                  </a:extLst>
                </a:gridCol>
                <a:gridCol w="677333">
                  <a:extLst>
                    <a:ext uri="{9D8B030D-6E8A-4147-A177-3AD203B41FA5}">
                      <a16:colId xmlns:a16="http://schemas.microsoft.com/office/drawing/2014/main" val="2975321197"/>
                    </a:ext>
                  </a:extLst>
                </a:gridCol>
                <a:gridCol w="677333">
                  <a:extLst>
                    <a:ext uri="{9D8B030D-6E8A-4147-A177-3AD203B41FA5}">
                      <a16:colId xmlns:a16="http://schemas.microsoft.com/office/drawing/2014/main" val="22514536"/>
                    </a:ext>
                  </a:extLst>
                </a:gridCol>
                <a:gridCol w="677333">
                  <a:extLst>
                    <a:ext uri="{9D8B030D-6E8A-4147-A177-3AD203B41FA5}">
                      <a16:colId xmlns:a16="http://schemas.microsoft.com/office/drawing/2014/main" val="2567316528"/>
                    </a:ext>
                  </a:extLst>
                </a:gridCol>
              </a:tblGrid>
              <a:tr h="370840">
                <a:tc>
                  <a:txBody>
                    <a:bodyPr/>
                    <a:lstStyle/>
                    <a:p>
                      <a:pPr algn="ctr"/>
                      <a:r>
                        <a:rPr lang="en-US" sz="2400" b="0" dirty="0">
                          <a:solidFill>
                            <a:srgbClr val="000000"/>
                          </a:solidFill>
                        </a:rPr>
                        <a:t>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400" b="0" dirty="0">
                          <a:solidFill>
                            <a:srgbClr val="000000"/>
                          </a:solidFill>
                        </a:rPr>
                        <a:t>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400" b="0" dirty="0">
                          <a:solidFill>
                            <a:srgbClr val="000000"/>
                          </a:solidFill>
                        </a:rPr>
                        <a:t>3.5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400" b="0" dirty="0">
                          <a:solidFill>
                            <a:srgbClr val="000000"/>
                          </a:solidFill>
                        </a:rPr>
                        <a:t>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400" b="0" dirty="0">
                          <a:solidFill>
                            <a:srgbClr val="000000"/>
                          </a:solidFill>
                        </a:rPr>
                        <a:t>4.5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400" b="0" dirty="0">
                          <a:solidFill>
                            <a:srgbClr val="000000"/>
                          </a:solidFill>
                        </a:rPr>
                        <a:t>5.5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400" b="0" dirty="0">
                          <a:solidFill>
                            <a:srgbClr val="000000"/>
                          </a:solidFill>
                        </a:rPr>
                        <a:t>6</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400" b="0" dirty="0">
                          <a:solidFill>
                            <a:srgbClr val="000000"/>
                          </a:solidFill>
                        </a:rPr>
                        <a:t>8</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400" b="0" dirty="0">
                          <a:solidFill>
                            <a:srgbClr val="000000"/>
                          </a:solidFill>
                        </a:rPr>
                        <a:t>12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295830973"/>
                  </a:ext>
                </a:extLst>
              </a:tr>
            </a:tbl>
          </a:graphicData>
        </a:graphic>
      </p:graphicFrame>
      <p:sp>
        <p:nvSpPr>
          <p:cNvPr id="17" name="Rounded Rectangle 16" descr="A rectangle indicating one of the correct solutions."/>
          <p:cNvSpPr/>
          <p:nvPr/>
        </p:nvSpPr>
        <p:spPr>
          <a:xfrm>
            <a:off x="1914331" y="4666948"/>
            <a:ext cx="562337" cy="376415"/>
          </a:xfrm>
          <a:prstGeom prst="roundRect">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rgbClr val="C00000"/>
                </a:solidFill>
              </a:ln>
              <a:noFill/>
            </a:endParaRPr>
          </a:p>
        </p:txBody>
      </p:sp>
      <p:sp>
        <p:nvSpPr>
          <p:cNvPr id="18" name="Rounded Rectangle 17" descr="A rectangle indicating one of the correct solutions."/>
          <p:cNvSpPr/>
          <p:nvPr/>
        </p:nvSpPr>
        <p:spPr>
          <a:xfrm>
            <a:off x="4625225" y="4668175"/>
            <a:ext cx="562337" cy="376415"/>
          </a:xfrm>
          <a:prstGeom prst="roundRect">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rgbClr val="C00000"/>
                </a:solidFill>
              </a:ln>
              <a:noFill/>
            </a:endParaRPr>
          </a:p>
        </p:txBody>
      </p:sp>
      <p:sp>
        <p:nvSpPr>
          <p:cNvPr id="19" name="Rounded Rectangle 18" descr="A rectangle indicating one of the correct solutions."/>
          <p:cNvSpPr/>
          <p:nvPr/>
        </p:nvSpPr>
        <p:spPr>
          <a:xfrm>
            <a:off x="5305063" y="4668175"/>
            <a:ext cx="562337" cy="376415"/>
          </a:xfrm>
          <a:prstGeom prst="roundRect">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rgbClr val="C00000"/>
                </a:solidFill>
              </a:ln>
              <a:noFill/>
            </a:endParaRPr>
          </a:p>
        </p:txBody>
      </p:sp>
      <p:sp>
        <p:nvSpPr>
          <p:cNvPr id="7" name="Rounded Rectangle 6" descr="A rectangle indicating one of the correct solutions."/>
          <p:cNvSpPr/>
          <p:nvPr/>
        </p:nvSpPr>
        <p:spPr>
          <a:xfrm>
            <a:off x="7325529" y="4666948"/>
            <a:ext cx="562337" cy="376415"/>
          </a:xfrm>
          <a:prstGeom prst="roundRect">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rgbClr val="C00000"/>
                </a:solidFill>
              </a:ln>
              <a:noFill/>
            </a:endParaRPr>
          </a:p>
        </p:txBody>
      </p:sp>
      <p:grpSp>
        <p:nvGrpSpPr>
          <p:cNvPr id="30" name="Group 29" descr="From top to bottom, 12, 2, 4.5, 5.5."/>
          <p:cNvGrpSpPr/>
          <p:nvPr/>
        </p:nvGrpSpPr>
        <p:grpSpPr>
          <a:xfrm>
            <a:off x="3191069" y="3100142"/>
            <a:ext cx="913870" cy="1605209"/>
            <a:chOff x="7200388" y="3074579"/>
            <a:chExt cx="780788" cy="1532651"/>
          </a:xfrm>
        </p:grpSpPr>
        <p:grpSp>
          <p:nvGrpSpPr>
            <p:cNvPr id="27" name="Group 26"/>
            <p:cNvGrpSpPr/>
            <p:nvPr/>
          </p:nvGrpSpPr>
          <p:grpSpPr>
            <a:xfrm>
              <a:off x="7200388" y="3074579"/>
              <a:ext cx="780788" cy="1409841"/>
              <a:chOff x="7200388" y="3074579"/>
              <a:chExt cx="780788" cy="1409841"/>
            </a:xfrm>
          </p:grpSpPr>
          <p:grpSp>
            <p:nvGrpSpPr>
              <p:cNvPr id="22" name="Group 21"/>
              <p:cNvGrpSpPr/>
              <p:nvPr/>
            </p:nvGrpSpPr>
            <p:grpSpPr>
              <a:xfrm>
                <a:off x="7200388" y="3074579"/>
                <a:ext cx="780788" cy="1409841"/>
                <a:chOff x="7200388" y="3074579"/>
                <a:chExt cx="780788" cy="1409841"/>
              </a:xfrm>
            </p:grpSpPr>
            <p:grpSp>
              <p:nvGrpSpPr>
                <p:cNvPr id="13" name="Group 12"/>
                <p:cNvGrpSpPr/>
                <p:nvPr/>
              </p:nvGrpSpPr>
              <p:grpSpPr>
                <a:xfrm>
                  <a:off x="7200388" y="3074579"/>
                  <a:ext cx="779121" cy="1409841"/>
                  <a:chOff x="7200388" y="3074579"/>
                  <a:chExt cx="779121" cy="1409841"/>
                </a:xfrm>
              </p:grpSpPr>
              <p:grpSp>
                <p:nvGrpSpPr>
                  <p:cNvPr id="6" name="Group 5" descr="Four empty boxes."/>
                  <p:cNvGrpSpPr/>
                  <p:nvPr/>
                </p:nvGrpSpPr>
                <p:grpSpPr>
                  <a:xfrm>
                    <a:off x="7200388" y="3167889"/>
                    <a:ext cx="779121" cy="1316531"/>
                    <a:chOff x="4150895" y="3356658"/>
                    <a:chExt cx="779121" cy="1316531"/>
                  </a:xfrm>
                </p:grpSpPr>
                <p:sp>
                  <p:nvSpPr>
                    <p:cNvPr id="25" name="Rectangle 24"/>
                    <p:cNvSpPr/>
                    <p:nvPr/>
                  </p:nvSpPr>
                  <p:spPr>
                    <a:xfrm>
                      <a:off x="4150895" y="3356658"/>
                      <a:ext cx="762000" cy="256631"/>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Rectangle 19"/>
                    <p:cNvSpPr/>
                    <p:nvPr/>
                  </p:nvSpPr>
                  <p:spPr>
                    <a:xfrm>
                      <a:off x="4150895" y="3698742"/>
                      <a:ext cx="762000" cy="256631"/>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Rectangle 22"/>
                    <p:cNvSpPr/>
                    <p:nvPr/>
                  </p:nvSpPr>
                  <p:spPr>
                    <a:xfrm>
                      <a:off x="4158815" y="4052919"/>
                      <a:ext cx="762000" cy="256631"/>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Rectangle 23"/>
                    <p:cNvSpPr/>
                    <p:nvPr/>
                  </p:nvSpPr>
                  <p:spPr>
                    <a:xfrm>
                      <a:off x="4168016" y="4416558"/>
                      <a:ext cx="762000" cy="256631"/>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2" name="TextBox 11"/>
                  <p:cNvSpPr txBox="1"/>
                  <p:nvPr/>
                </p:nvSpPr>
                <p:spPr>
                  <a:xfrm>
                    <a:off x="7325529" y="3074579"/>
                    <a:ext cx="653980" cy="461665"/>
                  </a:xfrm>
                  <a:prstGeom prst="rect">
                    <a:avLst/>
                  </a:prstGeom>
                  <a:noFill/>
                </p:spPr>
                <p:txBody>
                  <a:bodyPr wrap="square" rtlCol="0">
                    <a:spAutoFit/>
                  </a:bodyPr>
                  <a:lstStyle/>
                  <a:p>
                    <a:r>
                      <a:rPr lang="en-US" sz="2400" b="1" dirty="0">
                        <a:solidFill>
                          <a:srgbClr val="C00000"/>
                        </a:solidFill>
                        <a:latin typeface="Tahoma" panose="020B0604030504040204" pitchFamily="34" charset="0"/>
                        <a:ea typeface="Tahoma" panose="020B0604030504040204" pitchFamily="34" charset="0"/>
                        <a:cs typeface="Tahoma" panose="020B0604030504040204" pitchFamily="34" charset="0"/>
                      </a:rPr>
                      <a:t>12</a:t>
                    </a:r>
                  </a:p>
                </p:txBody>
              </p:sp>
            </p:grpSp>
            <p:sp>
              <p:nvSpPr>
                <p:cNvPr id="14" name="TextBox 13"/>
                <p:cNvSpPr txBox="1"/>
                <p:nvPr/>
              </p:nvSpPr>
              <p:spPr>
                <a:xfrm>
                  <a:off x="7418839" y="3409950"/>
                  <a:ext cx="562337" cy="461665"/>
                </a:xfrm>
                <a:prstGeom prst="rect">
                  <a:avLst/>
                </a:prstGeom>
                <a:noFill/>
              </p:spPr>
              <p:txBody>
                <a:bodyPr wrap="square" rtlCol="0">
                  <a:spAutoFit/>
                </a:bodyPr>
                <a:lstStyle/>
                <a:p>
                  <a:r>
                    <a:rPr lang="en-US" sz="2400" b="1" dirty="0">
                      <a:solidFill>
                        <a:srgbClr val="C00000"/>
                      </a:solidFill>
                      <a:latin typeface="Tahoma" panose="020B0604030504040204" pitchFamily="34" charset="0"/>
                      <a:ea typeface="Tahoma" panose="020B0604030504040204" pitchFamily="34" charset="0"/>
                      <a:cs typeface="Tahoma" panose="020B0604030504040204" pitchFamily="34" charset="0"/>
                    </a:rPr>
                    <a:t>2</a:t>
                  </a:r>
                </a:p>
              </p:txBody>
            </p:sp>
          </p:grpSp>
          <p:sp>
            <p:nvSpPr>
              <p:cNvPr id="26" name="TextBox 25"/>
              <p:cNvSpPr txBox="1"/>
              <p:nvPr/>
            </p:nvSpPr>
            <p:spPr>
              <a:xfrm>
                <a:off x="7288205" y="3777884"/>
                <a:ext cx="684799" cy="461665"/>
              </a:xfrm>
              <a:prstGeom prst="rect">
                <a:avLst/>
              </a:prstGeom>
              <a:noFill/>
            </p:spPr>
            <p:txBody>
              <a:bodyPr wrap="square" rtlCol="0">
                <a:spAutoFit/>
              </a:bodyPr>
              <a:lstStyle/>
              <a:p>
                <a:r>
                  <a:rPr lang="en-US" sz="2400" b="1" dirty="0">
                    <a:solidFill>
                      <a:srgbClr val="C00000"/>
                    </a:solidFill>
                    <a:latin typeface="Tahoma" panose="020B0604030504040204" pitchFamily="34" charset="0"/>
                    <a:ea typeface="Tahoma" panose="020B0604030504040204" pitchFamily="34" charset="0"/>
                    <a:cs typeface="Tahoma" panose="020B0604030504040204" pitchFamily="34" charset="0"/>
                  </a:rPr>
                  <a:t>4.5</a:t>
                </a:r>
              </a:p>
            </p:txBody>
          </p:sp>
        </p:grpSp>
        <p:sp>
          <p:nvSpPr>
            <p:cNvPr id="29" name="TextBox 28"/>
            <p:cNvSpPr txBox="1"/>
            <p:nvPr/>
          </p:nvSpPr>
          <p:spPr>
            <a:xfrm>
              <a:off x="7288205" y="4145565"/>
              <a:ext cx="672688" cy="461665"/>
            </a:xfrm>
            <a:prstGeom prst="rect">
              <a:avLst/>
            </a:prstGeom>
            <a:noFill/>
          </p:spPr>
          <p:txBody>
            <a:bodyPr wrap="square" rtlCol="0">
              <a:spAutoFit/>
            </a:bodyPr>
            <a:lstStyle/>
            <a:p>
              <a:r>
                <a:rPr lang="en-US" sz="2400" b="1" dirty="0">
                  <a:solidFill>
                    <a:srgbClr val="C00000"/>
                  </a:solidFill>
                  <a:latin typeface="Tahoma" panose="020B0604030504040204" pitchFamily="34" charset="0"/>
                  <a:ea typeface="Tahoma" panose="020B0604030504040204" pitchFamily="34" charset="0"/>
                  <a:cs typeface="Tahoma" panose="020B0604030504040204" pitchFamily="34" charset="0"/>
                </a:rPr>
                <a:t>5.5</a:t>
              </a:r>
            </a:p>
          </p:txBody>
        </p:sp>
      </p:grpSp>
    </p:spTree>
    <p:extLst>
      <p:ext uri="{BB962C8B-B14F-4D97-AF65-F5344CB8AC3E}">
        <p14:creationId xmlns:p14="http://schemas.microsoft.com/office/powerpoint/2010/main" val="196926964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4294967295"/>
          </p:nvPr>
        </p:nvSpPr>
        <p:spPr>
          <a:xfrm>
            <a:off x="8594725" y="4637088"/>
            <a:ext cx="549275" cy="296862"/>
          </a:xfrm>
          <a:prstGeom prst="bracketPair">
            <a:avLst>
              <a:gd name="adj" fmla="val 17949"/>
            </a:avLst>
          </a:prstGeom>
        </p:spPr>
        <p:txBody>
          <a:bodyPr/>
          <a:lstStyle/>
          <a:p>
            <a:fld id="{43CD8AB1-7AF0-4DFF-A047-6CE4F0A7C691}" type="slidenum">
              <a:rPr lang="en-US" smtClean="0"/>
              <a:t>19</a:t>
            </a:fld>
            <a:endParaRPr lang="en-US" dirty="0"/>
          </a:p>
        </p:txBody>
      </p:sp>
      <p:sp>
        <p:nvSpPr>
          <p:cNvPr id="3" name="Title 2"/>
          <p:cNvSpPr>
            <a:spLocks noGrp="1"/>
          </p:cNvSpPr>
          <p:nvPr>
            <p:ph type="title"/>
          </p:nvPr>
        </p:nvSpPr>
        <p:spPr>
          <a:xfrm>
            <a:off x="0" y="1123"/>
            <a:ext cx="9144000" cy="589427"/>
          </a:xfrm>
          <a:solidFill>
            <a:schemeClr val="tx1"/>
          </a:solidFill>
        </p:spPr>
        <p:txBody>
          <a:bodyPr>
            <a:normAutofit/>
          </a:bodyPr>
          <a:lstStyle/>
          <a:p>
            <a:r>
              <a:rPr lang="en-US" sz="2800" dirty="0">
                <a:solidFill>
                  <a:schemeClr val="bg1"/>
                </a:solidFill>
              </a:rPr>
              <a:t>Suggested Practice #4 with Boxplots (8.12c)</a:t>
            </a:r>
          </a:p>
        </p:txBody>
      </p:sp>
      <p:sp>
        <p:nvSpPr>
          <p:cNvPr id="10" name="TextBox 9"/>
          <p:cNvSpPr txBox="1"/>
          <p:nvPr/>
        </p:nvSpPr>
        <p:spPr>
          <a:xfrm>
            <a:off x="246888" y="514350"/>
            <a:ext cx="7754112" cy="461665"/>
          </a:xfrm>
          <a:prstGeom prst="rect">
            <a:avLst/>
          </a:prstGeom>
          <a:noFill/>
        </p:spPr>
        <p:txBody>
          <a:bodyPr wrap="square" rtlCol="0">
            <a:spAutoFit/>
          </a:bodyPr>
          <a:lstStyle/>
          <a:p>
            <a:r>
              <a:rPr lang="en-US" sz="2400" b="1" dirty="0">
                <a:latin typeface="Tahoma" panose="020B0604030504040204" pitchFamily="34" charset="0"/>
                <a:ea typeface="Tahoma" panose="020B0604030504040204" pitchFamily="34" charset="0"/>
                <a:cs typeface="Tahoma" panose="020B0604030504040204" pitchFamily="34" charset="0"/>
              </a:rPr>
              <a:t>Shay is comparing these four boxplots.</a:t>
            </a:r>
          </a:p>
        </p:txBody>
      </p:sp>
      <p:pic>
        <p:nvPicPr>
          <p:cNvPr id="11" name="Content Placeholder 4" descr="First boxplot, plot A. Second boxplot, plot B. Third boxplot, plot C. Last boxplot, plot D.  A number line from negative two to fourteen in labeled increments of one."/>
          <p:cNvPicPr>
            <a:picLocks noChangeAspect="1"/>
          </p:cNvPicPr>
          <p:nvPr/>
        </p:nvPicPr>
        <p:blipFill rotWithShape="1">
          <a:blip r:embed="rId2" cstate="print">
            <a:extLst>
              <a:ext uri="{28A0092B-C50C-407E-A947-70E740481C1C}">
                <a14:useLocalDpi xmlns:a14="http://schemas.microsoft.com/office/drawing/2010/main" val="0"/>
              </a:ext>
            </a:extLst>
          </a:blip>
          <a:srcRect t="23880" b="38806"/>
          <a:stretch/>
        </p:blipFill>
        <p:spPr>
          <a:xfrm>
            <a:off x="304799" y="1002223"/>
            <a:ext cx="6243985" cy="2329845"/>
          </a:xfrm>
          <a:prstGeom prst="rect">
            <a:avLst/>
          </a:prstGeom>
        </p:spPr>
      </p:pic>
      <p:sp>
        <p:nvSpPr>
          <p:cNvPr id="6" name="TextBox 5"/>
          <p:cNvSpPr txBox="1"/>
          <p:nvPr/>
        </p:nvSpPr>
        <p:spPr>
          <a:xfrm>
            <a:off x="184484" y="1167070"/>
            <a:ext cx="1447800" cy="461665"/>
          </a:xfrm>
          <a:prstGeom prst="rect">
            <a:avLst/>
          </a:prstGeom>
          <a:noFill/>
        </p:spPr>
        <p:txBody>
          <a:bodyPr wrap="square" rtlCol="0">
            <a:spAutoFit/>
          </a:bodyPr>
          <a:lstStyle/>
          <a:p>
            <a:r>
              <a:rPr lang="en-US" sz="2400" b="1" dirty="0">
                <a:latin typeface="Tahoma" panose="020B0604030504040204" pitchFamily="34" charset="0"/>
                <a:ea typeface="Tahoma" panose="020B0604030504040204" pitchFamily="34" charset="0"/>
                <a:cs typeface="Tahoma" panose="020B0604030504040204" pitchFamily="34" charset="0"/>
              </a:rPr>
              <a:t>Plot A</a:t>
            </a:r>
          </a:p>
        </p:txBody>
      </p:sp>
      <p:sp>
        <p:nvSpPr>
          <p:cNvPr id="7" name="TextBox 6"/>
          <p:cNvSpPr txBox="1"/>
          <p:nvPr/>
        </p:nvSpPr>
        <p:spPr>
          <a:xfrm>
            <a:off x="188494" y="1537875"/>
            <a:ext cx="1447800" cy="461665"/>
          </a:xfrm>
          <a:prstGeom prst="rect">
            <a:avLst/>
          </a:prstGeom>
          <a:noFill/>
        </p:spPr>
        <p:txBody>
          <a:bodyPr wrap="square" rtlCol="0">
            <a:spAutoFit/>
          </a:bodyPr>
          <a:lstStyle/>
          <a:p>
            <a:r>
              <a:rPr lang="en-US" sz="2400" b="1" dirty="0">
                <a:latin typeface="Tahoma" panose="020B0604030504040204" pitchFamily="34" charset="0"/>
                <a:ea typeface="Tahoma" panose="020B0604030504040204" pitchFamily="34" charset="0"/>
                <a:cs typeface="Tahoma" panose="020B0604030504040204" pitchFamily="34" charset="0"/>
              </a:rPr>
              <a:t>Plot B</a:t>
            </a:r>
          </a:p>
        </p:txBody>
      </p:sp>
      <p:sp>
        <p:nvSpPr>
          <p:cNvPr id="8" name="TextBox 7"/>
          <p:cNvSpPr txBox="1"/>
          <p:nvPr/>
        </p:nvSpPr>
        <p:spPr>
          <a:xfrm>
            <a:off x="200526" y="1901677"/>
            <a:ext cx="1447800" cy="461665"/>
          </a:xfrm>
          <a:prstGeom prst="rect">
            <a:avLst/>
          </a:prstGeom>
          <a:noFill/>
        </p:spPr>
        <p:txBody>
          <a:bodyPr wrap="square" rtlCol="0">
            <a:spAutoFit/>
          </a:bodyPr>
          <a:lstStyle/>
          <a:p>
            <a:r>
              <a:rPr lang="en-US" sz="2400" b="1" dirty="0">
                <a:latin typeface="Tahoma" panose="020B0604030504040204" pitchFamily="34" charset="0"/>
                <a:ea typeface="Tahoma" panose="020B0604030504040204" pitchFamily="34" charset="0"/>
                <a:cs typeface="Tahoma" panose="020B0604030504040204" pitchFamily="34" charset="0"/>
              </a:rPr>
              <a:t>Plot C</a:t>
            </a:r>
          </a:p>
        </p:txBody>
      </p:sp>
      <p:sp>
        <p:nvSpPr>
          <p:cNvPr id="9" name="TextBox 8"/>
          <p:cNvSpPr txBox="1"/>
          <p:nvPr/>
        </p:nvSpPr>
        <p:spPr>
          <a:xfrm>
            <a:off x="224589" y="2298779"/>
            <a:ext cx="1447800" cy="461665"/>
          </a:xfrm>
          <a:prstGeom prst="rect">
            <a:avLst/>
          </a:prstGeom>
          <a:noFill/>
        </p:spPr>
        <p:txBody>
          <a:bodyPr wrap="square" rtlCol="0">
            <a:spAutoFit/>
          </a:bodyPr>
          <a:lstStyle/>
          <a:p>
            <a:r>
              <a:rPr lang="en-US" sz="2400" b="1" dirty="0">
                <a:latin typeface="Tahoma" panose="020B0604030504040204" pitchFamily="34" charset="0"/>
                <a:ea typeface="Tahoma" panose="020B0604030504040204" pitchFamily="34" charset="0"/>
                <a:cs typeface="Tahoma" panose="020B0604030504040204" pitchFamily="34" charset="0"/>
              </a:rPr>
              <a:t>Plot D</a:t>
            </a:r>
          </a:p>
        </p:txBody>
      </p:sp>
      <p:sp>
        <p:nvSpPr>
          <p:cNvPr id="13" name="TextBox 12"/>
          <p:cNvSpPr txBox="1"/>
          <p:nvPr/>
        </p:nvSpPr>
        <p:spPr>
          <a:xfrm>
            <a:off x="228600" y="3196565"/>
            <a:ext cx="8001000" cy="1938992"/>
          </a:xfrm>
          <a:prstGeom prst="rect">
            <a:avLst/>
          </a:prstGeom>
          <a:noFill/>
        </p:spPr>
        <p:txBody>
          <a:bodyPr wrap="square" rtlCol="0">
            <a:spAutoFit/>
          </a:bodyPr>
          <a:lstStyle/>
          <a:p>
            <a:r>
              <a:rPr lang="en-US" sz="2400" b="1" dirty="0">
                <a:latin typeface="Tahoma" panose="020B0604030504040204" pitchFamily="34" charset="0"/>
                <a:ea typeface="Tahoma" panose="020B0604030504040204" pitchFamily="34" charset="0"/>
                <a:cs typeface="Tahoma" panose="020B0604030504040204" pitchFamily="34" charset="0"/>
              </a:rPr>
              <a:t>Which statement is NOT true?</a:t>
            </a:r>
          </a:p>
          <a:p>
            <a:pPr marL="457200" indent="-457200">
              <a:buAutoNum type="alphaUcPeriod"/>
            </a:pPr>
            <a:r>
              <a:rPr lang="en-US" sz="2400" dirty="0">
                <a:latin typeface="Tahoma" panose="020B0604030504040204" pitchFamily="34" charset="0"/>
                <a:ea typeface="Tahoma" panose="020B0604030504040204" pitchFamily="34" charset="0"/>
                <a:cs typeface="Tahoma" panose="020B0604030504040204" pitchFamily="34" charset="0"/>
              </a:rPr>
              <a:t>Plot A and Plot B have the same interquartile range.</a:t>
            </a:r>
          </a:p>
          <a:p>
            <a:pPr marL="457200" indent="-457200">
              <a:buAutoNum type="alphaUcPeriod"/>
            </a:pPr>
            <a:r>
              <a:rPr lang="en-US" sz="2400" dirty="0">
                <a:latin typeface="Tahoma" panose="020B0604030504040204" pitchFamily="34" charset="0"/>
                <a:ea typeface="Tahoma" panose="020B0604030504040204" pitchFamily="34" charset="0"/>
                <a:cs typeface="Tahoma" panose="020B0604030504040204" pitchFamily="34" charset="0"/>
              </a:rPr>
              <a:t>Plot C and Plot D have the same lower extreme.</a:t>
            </a:r>
          </a:p>
          <a:p>
            <a:pPr marL="457200" indent="-457200">
              <a:buAutoNum type="alphaUcPeriod"/>
            </a:pPr>
            <a:r>
              <a:rPr lang="en-US" sz="2400" dirty="0">
                <a:latin typeface="Tahoma" panose="020B0604030504040204" pitchFamily="34" charset="0"/>
                <a:ea typeface="Tahoma" panose="020B0604030504040204" pitchFamily="34" charset="0"/>
                <a:cs typeface="Tahoma" panose="020B0604030504040204" pitchFamily="34" charset="0"/>
              </a:rPr>
              <a:t>Plot A has the same range as Plot D.</a:t>
            </a:r>
          </a:p>
          <a:p>
            <a:pPr marL="457200" indent="-457200">
              <a:buAutoNum type="alphaUcPeriod"/>
            </a:pPr>
            <a:r>
              <a:rPr lang="en-US" sz="2400" dirty="0">
                <a:latin typeface="Tahoma" panose="020B0604030504040204" pitchFamily="34" charset="0"/>
                <a:ea typeface="Tahoma" panose="020B0604030504040204" pitchFamily="34" charset="0"/>
                <a:cs typeface="Tahoma" panose="020B0604030504040204" pitchFamily="34" charset="0"/>
              </a:rPr>
              <a:t>Plot B has a smaller median than Plot C.</a:t>
            </a:r>
          </a:p>
        </p:txBody>
      </p:sp>
    </p:spTree>
    <p:extLst>
      <p:ext uri="{BB962C8B-B14F-4D97-AF65-F5344CB8AC3E}">
        <p14:creationId xmlns:p14="http://schemas.microsoft.com/office/powerpoint/2010/main" val="213147779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tx1"/>
          </a:solidFill>
        </p:spPr>
        <p:txBody>
          <a:bodyPr>
            <a:normAutofit fontScale="90000"/>
          </a:bodyPr>
          <a:lstStyle/>
          <a:p>
            <a:r>
              <a:rPr lang="en-US" sz="3100" dirty="0">
                <a:solidFill>
                  <a:schemeClr val="bg1"/>
                </a:solidFill>
              </a:rPr>
              <a:t>Student Performance Analysis Spring 2019 </a:t>
            </a:r>
            <a:r>
              <a:rPr lang="en-US" sz="2200" dirty="0">
                <a:solidFill>
                  <a:schemeClr val="bg1"/>
                </a:solidFill>
              </a:rPr>
              <a:t>(1 of 3)</a:t>
            </a:r>
          </a:p>
        </p:txBody>
      </p:sp>
      <p:sp>
        <p:nvSpPr>
          <p:cNvPr id="3" name="Content Placeholder 2"/>
          <p:cNvSpPr>
            <a:spLocks noGrp="1"/>
          </p:cNvSpPr>
          <p:nvPr>
            <p:ph idx="1"/>
          </p:nvPr>
        </p:nvSpPr>
        <p:spPr>
          <a:xfrm>
            <a:off x="108307" y="1047750"/>
            <a:ext cx="8927385" cy="3429002"/>
          </a:xfrm>
        </p:spPr>
        <p:txBody>
          <a:bodyPr>
            <a:normAutofit/>
          </a:bodyPr>
          <a:lstStyle/>
          <a:p>
            <a:pPr marL="0" indent="0">
              <a:buNone/>
            </a:pPr>
            <a:r>
              <a:rPr lang="en-US" sz="2400" dirty="0"/>
              <a:t>Statewide results for the spring 2019 mathematics tests based on the 2016 </a:t>
            </a:r>
            <a:r>
              <a:rPr lang="en-US" sz="2400" i="1" dirty="0"/>
              <a:t>Mathematics Standards of Learning </a:t>
            </a:r>
            <a:r>
              <a:rPr lang="en-US" sz="2400" dirty="0"/>
              <a:t>(SOL) have been analyzed to determine specific content that may have challenged students.  In order to support preparation of students for the Grade 8 Mathematics test, this PowerPoint presentation has been developed to provide examples of SOL content identified by this analysis.  </a:t>
            </a:r>
          </a:p>
          <a:p>
            <a:endParaRPr lang="en-US" sz="1800" dirty="0"/>
          </a:p>
          <a:p>
            <a:endParaRPr lang="en-US" dirty="0"/>
          </a:p>
        </p:txBody>
      </p:sp>
    </p:spTree>
    <p:extLst>
      <p:ext uri="{BB962C8B-B14F-4D97-AF65-F5344CB8AC3E}">
        <p14:creationId xmlns:p14="http://schemas.microsoft.com/office/powerpoint/2010/main" val="411878278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4294967295"/>
          </p:nvPr>
        </p:nvSpPr>
        <p:spPr>
          <a:xfrm>
            <a:off x="8594725" y="4637088"/>
            <a:ext cx="549275" cy="296862"/>
          </a:xfrm>
          <a:prstGeom prst="bracketPair">
            <a:avLst>
              <a:gd name="adj" fmla="val 17949"/>
            </a:avLst>
          </a:prstGeom>
        </p:spPr>
        <p:txBody>
          <a:bodyPr/>
          <a:lstStyle/>
          <a:p>
            <a:fld id="{43CD8AB1-7AF0-4DFF-A047-6CE4F0A7C691}" type="slidenum">
              <a:rPr lang="en-US" smtClean="0"/>
              <a:t>20</a:t>
            </a:fld>
            <a:endParaRPr lang="en-US" dirty="0"/>
          </a:p>
        </p:txBody>
      </p:sp>
      <p:sp>
        <p:nvSpPr>
          <p:cNvPr id="3" name="Title 2"/>
          <p:cNvSpPr>
            <a:spLocks noGrp="1"/>
          </p:cNvSpPr>
          <p:nvPr>
            <p:ph type="title"/>
          </p:nvPr>
        </p:nvSpPr>
        <p:spPr>
          <a:xfrm>
            <a:off x="0" y="1123"/>
            <a:ext cx="9144000" cy="589427"/>
          </a:xfrm>
          <a:solidFill>
            <a:schemeClr val="tx1"/>
          </a:solidFill>
        </p:spPr>
        <p:txBody>
          <a:bodyPr>
            <a:normAutofit/>
          </a:bodyPr>
          <a:lstStyle/>
          <a:p>
            <a:r>
              <a:rPr lang="en-US" sz="2800" dirty="0">
                <a:solidFill>
                  <a:schemeClr val="bg1"/>
                </a:solidFill>
              </a:rPr>
              <a:t>Answer to Practice #4 with Boxplots (8.12c)</a:t>
            </a:r>
          </a:p>
        </p:txBody>
      </p:sp>
      <p:sp>
        <p:nvSpPr>
          <p:cNvPr id="10" name="TextBox 9"/>
          <p:cNvSpPr txBox="1"/>
          <p:nvPr/>
        </p:nvSpPr>
        <p:spPr>
          <a:xfrm>
            <a:off x="246888" y="514350"/>
            <a:ext cx="7754112" cy="461665"/>
          </a:xfrm>
          <a:prstGeom prst="rect">
            <a:avLst/>
          </a:prstGeom>
          <a:noFill/>
        </p:spPr>
        <p:txBody>
          <a:bodyPr wrap="square" rtlCol="0">
            <a:spAutoFit/>
          </a:bodyPr>
          <a:lstStyle/>
          <a:p>
            <a:r>
              <a:rPr lang="en-US" sz="2400" b="1" dirty="0">
                <a:latin typeface="Tahoma" panose="020B0604030504040204" pitchFamily="34" charset="0"/>
                <a:ea typeface="Tahoma" panose="020B0604030504040204" pitchFamily="34" charset="0"/>
                <a:cs typeface="Tahoma" panose="020B0604030504040204" pitchFamily="34" charset="0"/>
              </a:rPr>
              <a:t>Shay is comparing these four boxplots.</a:t>
            </a:r>
          </a:p>
        </p:txBody>
      </p:sp>
      <p:pic>
        <p:nvPicPr>
          <p:cNvPr id="11" name="Content Placeholder 4" descr="First boxplot, plot A. Second boxplot, plot B. Third boxplot, plot C. Last boxplot, plot D.  A number line from negative two to fourteen in labeled increments of one."/>
          <p:cNvPicPr>
            <a:picLocks noChangeAspect="1"/>
          </p:cNvPicPr>
          <p:nvPr/>
        </p:nvPicPr>
        <p:blipFill rotWithShape="1">
          <a:blip r:embed="rId2" cstate="print">
            <a:extLst>
              <a:ext uri="{28A0092B-C50C-407E-A947-70E740481C1C}">
                <a14:useLocalDpi xmlns:a14="http://schemas.microsoft.com/office/drawing/2010/main" val="0"/>
              </a:ext>
            </a:extLst>
          </a:blip>
          <a:srcRect t="23880" b="38806"/>
          <a:stretch/>
        </p:blipFill>
        <p:spPr>
          <a:xfrm>
            <a:off x="304799" y="1002223"/>
            <a:ext cx="6243985" cy="2329845"/>
          </a:xfrm>
          <a:prstGeom prst="rect">
            <a:avLst/>
          </a:prstGeom>
        </p:spPr>
      </p:pic>
      <p:sp>
        <p:nvSpPr>
          <p:cNvPr id="6" name="TextBox 5"/>
          <p:cNvSpPr txBox="1"/>
          <p:nvPr/>
        </p:nvSpPr>
        <p:spPr>
          <a:xfrm>
            <a:off x="184484" y="1167070"/>
            <a:ext cx="1447800" cy="461665"/>
          </a:xfrm>
          <a:prstGeom prst="rect">
            <a:avLst/>
          </a:prstGeom>
          <a:noFill/>
        </p:spPr>
        <p:txBody>
          <a:bodyPr wrap="square" rtlCol="0">
            <a:spAutoFit/>
          </a:bodyPr>
          <a:lstStyle/>
          <a:p>
            <a:r>
              <a:rPr lang="en-US" sz="2400" b="1" dirty="0">
                <a:latin typeface="Tahoma" panose="020B0604030504040204" pitchFamily="34" charset="0"/>
                <a:ea typeface="Tahoma" panose="020B0604030504040204" pitchFamily="34" charset="0"/>
                <a:cs typeface="Tahoma" panose="020B0604030504040204" pitchFamily="34" charset="0"/>
              </a:rPr>
              <a:t>Plot A</a:t>
            </a:r>
          </a:p>
        </p:txBody>
      </p:sp>
      <p:sp>
        <p:nvSpPr>
          <p:cNvPr id="7" name="TextBox 6"/>
          <p:cNvSpPr txBox="1"/>
          <p:nvPr/>
        </p:nvSpPr>
        <p:spPr>
          <a:xfrm>
            <a:off x="188494" y="1537875"/>
            <a:ext cx="1447800" cy="461665"/>
          </a:xfrm>
          <a:prstGeom prst="rect">
            <a:avLst/>
          </a:prstGeom>
          <a:noFill/>
        </p:spPr>
        <p:txBody>
          <a:bodyPr wrap="square" rtlCol="0">
            <a:spAutoFit/>
          </a:bodyPr>
          <a:lstStyle/>
          <a:p>
            <a:r>
              <a:rPr lang="en-US" sz="2400" b="1" dirty="0">
                <a:latin typeface="Tahoma" panose="020B0604030504040204" pitchFamily="34" charset="0"/>
                <a:ea typeface="Tahoma" panose="020B0604030504040204" pitchFamily="34" charset="0"/>
                <a:cs typeface="Tahoma" panose="020B0604030504040204" pitchFamily="34" charset="0"/>
              </a:rPr>
              <a:t>Plot B</a:t>
            </a:r>
          </a:p>
        </p:txBody>
      </p:sp>
      <p:sp>
        <p:nvSpPr>
          <p:cNvPr id="8" name="TextBox 7"/>
          <p:cNvSpPr txBox="1"/>
          <p:nvPr/>
        </p:nvSpPr>
        <p:spPr>
          <a:xfrm>
            <a:off x="200526" y="1901677"/>
            <a:ext cx="1447800" cy="461665"/>
          </a:xfrm>
          <a:prstGeom prst="rect">
            <a:avLst/>
          </a:prstGeom>
          <a:noFill/>
        </p:spPr>
        <p:txBody>
          <a:bodyPr wrap="square" rtlCol="0">
            <a:spAutoFit/>
          </a:bodyPr>
          <a:lstStyle/>
          <a:p>
            <a:r>
              <a:rPr lang="en-US" sz="2400" b="1" dirty="0">
                <a:latin typeface="Tahoma" panose="020B0604030504040204" pitchFamily="34" charset="0"/>
                <a:ea typeface="Tahoma" panose="020B0604030504040204" pitchFamily="34" charset="0"/>
                <a:cs typeface="Tahoma" panose="020B0604030504040204" pitchFamily="34" charset="0"/>
              </a:rPr>
              <a:t>Plot C</a:t>
            </a:r>
          </a:p>
        </p:txBody>
      </p:sp>
      <p:sp>
        <p:nvSpPr>
          <p:cNvPr id="9" name="TextBox 8"/>
          <p:cNvSpPr txBox="1"/>
          <p:nvPr/>
        </p:nvSpPr>
        <p:spPr>
          <a:xfrm>
            <a:off x="224589" y="2298779"/>
            <a:ext cx="1447800" cy="461665"/>
          </a:xfrm>
          <a:prstGeom prst="rect">
            <a:avLst/>
          </a:prstGeom>
          <a:noFill/>
        </p:spPr>
        <p:txBody>
          <a:bodyPr wrap="square" rtlCol="0">
            <a:spAutoFit/>
          </a:bodyPr>
          <a:lstStyle/>
          <a:p>
            <a:r>
              <a:rPr lang="en-US" sz="2400" b="1" dirty="0">
                <a:latin typeface="Tahoma" panose="020B0604030504040204" pitchFamily="34" charset="0"/>
                <a:ea typeface="Tahoma" panose="020B0604030504040204" pitchFamily="34" charset="0"/>
                <a:cs typeface="Tahoma" panose="020B0604030504040204" pitchFamily="34" charset="0"/>
              </a:rPr>
              <a:t>Plot D</a:t>
            </a:r>
          </a:p>
        </p:txBody>
      </p:sp>
      <p:sp>
        <p:nvSpPr>
          <p:cNvPr id="13" name="TextBox 12"/>
          <p:cNvSpPr txBox="1"/>
          <p:nvPr/>
        </p:nvSpPr>
        <p:spPr>
          <a:xfrm>
            <a:off x="228600" y="3196565"/>
            <a:ext cx="8001000" cy="1938992"/>
          </a:xfrm>
          <a:prstGeom prst="rect">
            <a:avLst/>
          </a:prstGeom>
          <a:noFill/>
        </p:spPr>
        <p:txBody>
          <a:bodyPr wrap="square" rtlCol="0">
            <a:spAutoFit/>
          </a:bodyPr>
          <a:lstStyle/>
          <a:p>
            <a:r>
              <a:rPr lang="en-US" sz="2400" b="1" dirty="0">
                <a:latin typeface="Tahoma" panose="020B0604030504040204" pitchFamily="34" charset="0"/>
                <a:ea typeface="Tahoma" panose="020B0604030504040204" pitchFamily="34" charset="0"/>
                <a:cs typeface="Tahoma" panose="020B0604030504040204" pitchFamily="34" charset="0"/>
              </a:rPr>
              <a:t>Which statement is NOT true?</a:t>
            </a:r>
          </a:p>
          <a:p>
            <a:pPr marL="457200" indent="-457200">
              <a:buAutoNum type="alphaUcPeriod"/>
            </a:pPr>
            <a:r>
              <a:rPr lang="en-US" sz="2400" dirty="0">
                <a:latin typeface="Tahoma" panose="020B0604030504040204" pitchFamily="34" charset="0"/>
                <a:ea typeface="Tahoma" panose="020B0604030504040204" pitchFamily="34" charset="0"/>
                <a:cs typeface="Tahoma" panose="020B0604030504040204" pitchFamily="34" charset="0"/>
              </a:rPr>
              <a:t>Plot A and Plot B have the same interquartile range.</a:t>
            </a:r>
          </a:p>
          <a:p>
            <a:pPr marL="457200" indent="-457200">
              <a:buAutoNum type="alphaUcPeriod"/>
            </a:pPr>
            <a:r>
              <a:rPr lang="en-US" sz="2400" dirty="0">
                <a:latin typeface="Tahoma" panose="020B0604030504040204" pitchFamily="34" charset="0"/>
                <a:ea typeface="Tahoma" panose="020B0604030504040204" pitchFamily="34" charset="0"/>
                <a:cs typeface="Tahoma" panose="020B0604030504040204" pitchFamily="34" charset="0"/>
              </a:rPr>
              <a:t>Plot C and Plot D have the same lower extreme.</a:t>
            </a:r>
          </a:p>
          <a:p>
            <a:pPr marL="457200" indent="-457200">
              <a:buAutoNum type="alphaUcPeriod"/>
            </a:pPr>
            <a:r>
              <a:rPr lang="en-US" sz="2400" dirty="0">
                <a:solidFill>
                  <a:srgbClr val="C00000"/>
                </a:solidFill>
                <a:latin typeface="Tahoma" panose="020B0604030504040204" pitchFamily="34" charset="0"/>
                <a:ea typeface="Tahoma" panose="020B0604030504040204" pitchFamily="34" charset="0"/>
                <a:cs typeface="Tahoma" panose="020B0604030504040204" pitchFamily="34" charset="0"/>
              </a:rPr>
              <a:t>Plot A has the same range as Plot D.</a:t>
            </a:r>
          </a:p>
          <a:p>
            <a:pPr marL="457200" indent="-457200">
              <a:buAutoNum type="alphaUcPeriod"/>
            </a:pPr>
            <a:r>
              <a:rPr lang="en-US" sz="2400" dirty="0">
                <a:latin typeface="Tahoma" panose="020B0604030504040204" pitchFamily="34" charset="0"/>
                <a:ea typeface="Tahoma" panose="020B0604030504040204" pitchFamily="34" charset="0"/>
                <a:cs typeface="Tahoma" panose="020B0604030504040204" pitchFamily="34" charset="0"/>
              </a:rPr>
              <a:t>Plot B has a smaller median than Plot C.</a:t>
            </a:r>
          </a:p>
        </p:txBody>
      </p:sp>
      <p:sp>
        <p:nvSpPr>
          <p:cNvPr id="12" name="Rounded Rectangle 11" descr="A rectangle indicating the correct solution."/>
          <p:cNvSpPr/>
          <p:nvPr/>
        </p:nvSpPr>
        <p:spPr>
          <a:xfrm>
            <a:off x="246888" y="4366932"/>
            <a:ext cx="6001512" cy="338418"/>
          </a:xfrm>
          <a:prstGeom prst="round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0867520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Evaluating and Simplifying Expressions</a:t>
            </a:r>
          </a:p>
        </p:txBody>
      </p:sp>
      <p:sp>
        <p:nvSpPr>
          <p:cNvPr id="8" name="Content Placeholder 7"/>
          <p:cNvSpPr>
            <a:spLocks noGrp="1"/>
          </p:cNvSpPr>
          <p:nvPr>
            <p:ph idx="1"/>
          </p:nvPr>
        </p:nvSpPr>
        <p:spPr/>
        <p:txBody>
          <a:bodyPr/>
          <a:lstStyle/>
          <a:p>
            <a:pPr marL="114300" indent="0">
              <a:buNone/>
            </a:pPr>
            <a:r>
              <a:rPr lang="en-US" sz="2400" dirty="0"/>
              <a:t>SOL 8.14</a:t>
            </a:r>
          </a:p>
          <a:p>
            <a:pPr marL="114300" indent="0">
              <a:buNone/>
            </a:pPr>
            <a:r>
              <a:rPr lang="en-US" sz="2400" dirty="0"/>
              <a:t>The student will</a:t>
            </a:r>
          </a:p>
          <a:p>
            <a:pPr marL="628650" indent="-514350">
              <a:buClrTx/>
              <a:buAutoNum type="alphaLcParenR"/>
            </a:pPr>
            <a:r>
              <a:rPr lang="en-US" sz="2400" dirty="0"/>
              <a:t>evaluate an algebraic expression for given replacement values of the variables; and</a:t>
            </a:r>
          </a:p>
          <a:p>
            <a:pPr marL="628650" indent="-514350">
              <a:buClr>
                <a:srgbClr val="C00000"/>
              </a:buClr>
              <a:buAutoNum type="alphaLcParenR"/>
            </a:pPr>
            <a:r>
              <a:rPr lang="en-US" sz="2400" dirty="0">
                <a:solidFill>
                  <a:srgbClr val="C00000"/>
                </a:solidFill>
              </a:rPr>
              <a:t>simplify algebraic expressions in one variable.</a:t>
            </a:r>
          </a:p>
        </p:txBody>
      </p:sp>
    </p:spTree>
    <p:extLst>
      <p:ext uri="{BB962C8B-B14F-4D97-AF65-F5344CB8AC3E}">
        <p14:creationId xmlns:p14="http://schemas.microsoft.com/office/powerpoint/2010/main" val="121023970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Simplifying Expressions (8.14b)</a:t>
            </a:r>
          </a:p>
        </p:txBody>
      </p:sp>
      <p:sp>
        <p:nvSpPr>
          <p:cNvPr id="4" name="Content Placeholder 3"/>
          <p:cNvSpPr>
            <a:spLocks noGrp="1"/>
          </p:cNvSpPr>
          <p:nvPr>
            <p:ph idx="1"/>
          </p:nvPr>
        </p:nvSpPr>
        <p:spPr/>
        <p:txBody>
          <a:bodyPr>
            <a:normAutofit/>
          </a:bodyPr>
          <a:lstStyle/>
          <a:p>
            <a:pPr marL="114300" indent="0">
              <a:buNone/>
            </a:pPr>
            <a:r>
              <a:rPr lang="en-US" sz="2400" dirty="0"/>
              <a:t>Students would benefit from additional practice simplifying algebraic expressions, particularly involving the subtraction of two expressions within parentheses.</a:t>
            </a:r>
          </a:p>
          <a:p>
            <a:pPr marL="114300" indent="0">
              <a:buNone/>
            </a:pPr>
            <a:endParaRPr lang="en-US" sz="2400" dirty="0"/>
          </a:p>
          <a:p>
            <a:pPr marL="114300" indent="0">
              <a:buNone/>
            </a:pPr>
            <a:r>
              <a:rPr lang="en-US" sz="2400" dirty="0"/>
              <a:t> </a:t>
            </a:r>
            <a:r>
              <a:rPr lang="en-US" sz="2400" dirty="0">
                <a:solidFill>
                  <a:srgbClr val="C00000"/>
                </a:solidFill>
              </a:rPr>
              <a:t>Common errors on SOL test items include:</a:t>
            </a:r>
          </a:p>
          <a:p>
            <a:r>
              <a:rPr lang="en-US" sz="2400" dirty="0">
                <a:solidFill>
                  <a:srgbClr val="C00000"/>
                </a:solidFill>
              </a:rPr>
              <a:t>incorrectly applying the distributive property when subtracting terms in an expression.</a:t>
            </a:r>
          </a:p>
        </p:txBody>
      </p:sp>
    </p:spTree>
    <p:extLst>
      <p:ext uri="{BB962C8B-B14F-4D97-AF65-F5344CB8AC3E}">
        <p14:creationId xmlns:p14="http://schemas.microsoft.com/office/powerpoint/2010/main" val="360234435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solidFill>
            <a:schemeClr val="tx1"/>
          </a:solidFill>
        </p:spPr>
        <p:txBody>
          <a:bodyPr>
            <a:noAutofit/>
          </a:bodyPr>
          <a:lstStyle/>
          <a:p>
            <a:r>
              <a:rPr lang="en-US" sz="2800" dirty="0">
                <a:solidFill>
                  <a:schemeClr val="bg1"/>
                </a:solidFill>
              </a:rPr>
              <a:t>Suggested Practice #1 with Simplifying Expressions (8.14b)</a:t>
            </a:r>
          </a:p>
        </p:txBody>
      </p:sp>
      <mc:AlternateContent xmlns:mc="http://schemas.openxmlformats.org/markup-compatibility/2006" xmlns:a14="http://schemas.microsoft.com/office/drawing/2010/main">
        <mc:Choice Requires="a14">
          <p:sp>
            <p:nvSpPr>
              <p:cNvPr id="4" name="Content Placeholder 3"/>
              <p:cNvSpPr>
                <a:spLocks noGrp="1"/>
              </p:cNvSpPr>
              <p:nvPr>
                <p:ph idx="1"/>
              </p:nvPr>
            </p:nvSpPr>
            <p:spPr/>
            <p:txBody>
              <a:bodyPr>
                <a:normAutofit/>
              </a:bodyPr>
              <a:lstStyle/>
              <a:p>
                <a:pPr marL="114300" indent="0">
                  <a:buNone/>
                </a:pPr>
                <a:r>
                  <a:rPr lang="en-US" sz="2400" b="1" dirty="0"/>
                  <a:t>Which expression is equivalent to this expression?</a:t>
                </a:r>
              </a:p>
              <a:p>
                <a:pPr marL="114300" indent="0">
                  <a:buNone/>
                </a:pPr>
                <a:endParaRPr lang="en-US" sz="2400" b="1" i="1" dirty="0">
                  <a:latin typeface="Cambria Math" panose="02040503050406030204" pitchFamily="18" charset="0"/>
                </a:endParaRPr>
              </a:p>
              <a:p>
                <a:pPr marL="114300" indent="0">
                  <a:buNone/>
                </a:pPr>
                <a14:m>
                  <m:oMathPara xmlns:m="http://schemas.openxmlformats.org/officeDocument/2006/math">
                    <m:oMathParaPr>
                      <m:jc m:val="centerGroup"/>
                    </m:oMathParaPr>
                    <m:oMath xmlns:m="http://schemas.openxmlformats.org/officeDocument/2006/math">
                      <m:d>
                        <m:dPr>
                          <m:ctrlPr>
                            <a:rPr lang="en-US" sz="2400" b="1" i="1" smtClean="0">
                              <a:latin typeface="Cambria Math" panose="02040503050406030204" pitchFamily="18" charset="0"/>
                            </a:rPr>
                          </m:ctrlPr>
                        </m:dPr>
                        <m:e>
                          <m:r>
                            <a:rPr lang="en-US" sz="2400" b="1" i="1" smtClean="0">
                              <a:latin typeface="Cambria Math" panose="02040503050406030204" pitchFamily="18" charset="0"/>
                            </a:rPr>
                            <m:t>𝒙</m:t>
                          </m:r>
                          <m:r>
                            <a:rPr lang="en-US" sz="2400" b="1" i="1" smtClean="0">
                              <a:latin typeface="Cambria Math" panose="02040503050406030204" pitchFamily="18" charset="0"/>
                            </a:rPr>
                            <m:t>−</m:t>
                          </m:r>
                          <m:r>
                            <a:rPr lang="en-US" sz="2400" b="1" i="1" smtClean="0">
                              <a:latin typeface="Cambria Math" panose="02040503050406030204" pitchFamily="18" charset="0"/>
                            </a:rPr>
                            <m:t>𝟏</m:t>
                          </m:r>
                        </m:e>
                      </m:d>
                      <m:r>
                        <a:rPr lang="en-US" sz="2400" b="1" i="1" smtClean="0">
                          <a:latin typeface="Cambria Math" panose="02040503050406030204" pitchFamily="18" charset="0"/>
                        </a:rPr>
                        <m:t>−</m:t>
                      </m:r>
                      <m:d>
                        <m:dPr>
                          <m:ctrlPr>
                            <a:rPr lang="en-US" sz="2400" b="1" i="1" smtClean="0">
                              <a:latin typeface="Cambria Math" panose="02040503050406030204" pitchFamily="18" charset="0"/>
                            </a:rPr>
                          </m:ctrlPr>
                        </m:dPr>
                        <m:e>
                          <m:r>
                            <a:rPr lang="en-US" sz="2400" b="1" i="1" smtClean="0">
                              <a:latin typeface="Cambria Math" panose="02040503050406030204" pitchFamily="18" charset="0"/>
                            </a:rPr>
                            <m:t>𝟏</m:t>
                          </m:r>
                          <m:r>
                            <a:rPr lang="en-US" sz="2400" b="1" i="1" smtClean="0">
                              <a:latin typeface="Cambria Math" panose="02040503050406030204" pitchFamily="18" charset="0"/>
                            </a:rPr>
                            <m:t>−</m:t>
                          </m:r>
                          <m:r>
                            <a:rPr lang="en-US" sz="2400" b="1" i="1" smtClean="0">
                              <a:latin typeface="Cambria Math" panose="02040503050406030204" pitchFamily="18" charset="0"/>
                            </a:rPr>
                            <m:t>𝒙</m:t>
                          </m:r>
                        </m:e>
                      </m:d>
                      <m:r>
                        <a:rPr lang="en-US" sz="2400" b="1" i="1" smtClean="0">
                          <a:latin typeface="Cambria Math" panose="02040503050406030204" pitchFamily="18" charset="0"/>
                        </a:rPr>
                        <m:t>+</m:t>
                      </m:r>
                      <m:r>
                        <a:rPr lang="en-US" sz="2400" b="1" i="1" smtClean="0">
                          <a:latin typeface="Cambria Math" panose="02040503050406030204" pitchFamily="18" charset="0"/>
                        </a:rPr>
                        <m:t>𝒙</m:t>
                      </m:r>
                    </m:oMath>
                  </m:oMathPara>
                </a14:m>
                <a:endParaRPr lang="en-US" sz="2400" b="1" i="1" dirty="0">
                  <a:latin typeface="Cambria Math" panose="02040503050406030204" pitchFamily="18" charset="0"/>
                </a:endParaRPr>
              </a:p>
              <a:p>
                <a:pPr marL="114300" indent="0">
                  <a:buNone/>
                </a:pPr>
                <a:endParaRPr lang="en-US" sz="2400" b="0" i="1" dirty="0">
                  <a:latin typeface="Cambria Math" panose="02040503050406030204" pitchFamily="18" charset="0"/>
                </a:endParaRPr>
              </a:p>
              <a:p>
                <a:pPr marL="114300" indent="0">
                  <a:buNone/>
                </a:pPr>
                <a:r>
                  <a:rPr lang="en-US" sz="2400" b="0" dirty="0"/>
                  <a:t>A.  </a:t>
                </a:r>
                <a14:m>
                  <m:oMath xmlns:m="http://schemas.openxmlformats.org/officeDocument/2006/math">
                    <m:r>
                      <a:rPr lang="en-US" sz="2400" b="0" i="1" smtClean="0">
                        <a:latin typeface="Cambria Math" panose="02040503050406030204" pitchFamily="18" charset="0"/>
                      </a:rPr>
                      <m:t>𝑥</m:t>
                    </m:r>
                  </m:oMath>
                </a14:m>
                <a:endParaRPr lang="en-US" sz="2400" b="0" dirty="0"/>
              </a:p>
              <a:p>
                <a:pPr marL="114300" indent="0">
                  <a:buNone/>
                </a:pPr>
                <a:r>
                  <a:rPr lang="en-US" sz="2400" b="0" dirty="0"/>
                  <a:t>B.  </a:t>
                </a:r>
                <a14:m>
                  <m:oMath xmlns:m="http://schemas.openxmlformats.org/officeDocument/2006/math">
                    <m:r>
                      <a:rPr lang="en-US" sz="2400" b="0" i="1" smtClean="0">
                        <a:latin typeface="Cambria Math" panose="02040503050406030204" pitchFamily="18" charset="0"/>
                      </a:rPr>
                      <m:t>3</m:t>
                    </m:r>
                    <m:r>
                      <a:rPr lang="en-US" sz="2400" b="0" i="1" smtClean="0">
                        <a:latin typeface="Cambria Math" panose="02040503050406030204" pitchFamily="18" charset="0"/>
                      </a:rPr>
                      <m:t>𝑥</m:t>
                    </m:r>
                  </m:oMath>
                </a14:m>
                <a:endParaRPr lang="en-US" sz="2400" b="0" dirty="0"/>
              </a:p>
              <a:p>
                <a:pPr marL="114300" indent="0">
                  <a:buNone/>
                </a:pPr>
                <a:r>
                  <a:rPr lang="en-US" sz="2400" b="0" dirty="0"/>
                  <a:t>C.  </a:t>
                </a:r>
                <a14:m>
                  <m:oMath xmlns:m="http://schemas.openxmlformats.org/officeDocument/2006/math">
                    <m:r>
                      <a:rPr lang="en-US" sz="2400" b="0" i="1" smtClean="0">
                        <a:latin typeface="Cambria Math" panose="02040503050406030204" pitchFamily="18" charset="0"/>
                      </a:rPr>
                      <m:t>𝑥</m:t>
                    </m:r>
                    <m:r>
                      <a:rPr lang="en-US" sz="2400" b="0" i="1" smtClean="0">
                        <a:latin typeface="Cambria Math" panose="02040503050406030204" pitchFamily="18" charset="0"/>
                      </a:rPr>
                      <m:t>−2</m:t>
                    </m:r>
                  </m:oMath>
                </a14:m>
                <a:endParaRPr lang="en-US" sz="2400" b="0" dirty="0"/>
              </a:p>
              <a:p>
                <a:pPr marL="114300" indent="0">
                  <a:buNone/>
                </a:pPr>
                <a:r>
                  <a:rPr lang="en-US" sz="2400" b="0" dirty="0"/>
                  <a:t>D.  </a:t>
                </a:r>
                <a14:m>
                  <m:oMath xmlns:m="http://schemas.openxmlformats.org/officeDocument/2006/math">
                    <m:r>
                      <a:rPr lang="en-US" sz="2400" b="0" i="1" smtClean="0">
                        <a:latin typeface="Cambria Math" panose="02040503050406030204" pitchFamily="18" charset="0"/>
                      </a:rPr>
                      <m:t>3</m:t>
                    </m:r>
                    <m:r>
                      <a:rPr lang="en-US" sz="2400" b="0" i="1" smtClean="0">
                        <a:latin typeface="Cambria Math" panose="02040503050406030204" pitchFamily="18" charset="0"/>
                      </a:rPr>
                      <m:t>𝑥</m:t>
                    </m:r>
                    <m:r>
                      <a:rPr lang="en-US" sz="2400" b="0" i="1" smtClean="0">
                        <a:latin typeface="Cambria Math" panose="02040503050406030204" pitchFamily="18" charset="0"/>
                      </a:rPr>
                      <m:t>−2</m:t>
                    </m:r>
                  </m:oMath>
                </a14:m>
                <a:endParaRPr lang="en-US" sz="2400" dirty="0"/>
              </a:p>
            </p:txBody>
          </p:sp>
        </mc:Choice>
        <mc:Fallback xmlns="">
          <p:sp>
            <p:nvSpPr>
              <p:cNvPr id="4" name="Content Placeholder 3"/>
              <p:cNvSpPr>
                <a:spLocks noGrp="1" noRot="1" noChangeAspect="1" noMove="1" noResize="1" noEditPoints="1" noAdjustHandles="1" noChangeArrowheads="1" noChangeShapeType="1" noTextEdit="1"/>
              </p:cNvSpPr>
              <p:nvPr>
                <p:ph idx="1"/>
              </p:nvPr>
            </p:nvSpPr>
            <p:spPr>
              <a:blipFill>
                <a:blip r:embed="rId2"/>
                <a:stretch>
                  <a:fillRect t="-956"/>
                </a:stretch>
              </a:blipFill>
            </p:spPr>
            <p:txBody>
              <a:bodyPr/>
              <a:lstStyle/>
              <a:p>
                <a:r>
                  <a:rPr lang="en-US">
                    <a:noFill/>
                  </a:rPr>
                  <a:t> </a:t>
                </a:r>
              </a:p>
            </p:txBody>
          </p:sp>
        </mc:Fallback>
      </mc:AlternateContent>
      <p:sp>
        <p:nvSpPr>
          <p:cNvPr id="2" name="Slide Number Placeholder 1"/>
          <p:cNvSpPr>
            <a:spLocks noGrp="1"/>
          </p:cNvSpPr>
          <p:nvPr>
            <p:ph type="sldNum" sz="quarter" idx="4294967295"/>
          </p:nvPr>
        </p:nvSpPr>
        <p:spPr>
          <a:xfrm>
            <a:off x="8594725" y="4237038"/>
            <a:ext cx="549275" cy="296862"/>
          </a:xfrm>
          <a:prstGeom prst="bracketPair">
            <a:avLst>
              <a:gd name="adj" fmla="val 17949"/>
            </a:avLst>
          </a:prstGeom>
        </p:spPr>
        <p:txBody>
          <a:bodyPr/>
          <a:lstStyle/>
          <a:p>
            <a:fld id="{43CD8AB1-7AF0-4DFF-A047-6CE4F0A7C691}" type="slidenum">
              <a:rPr lang="en-US" smtClean="0"/>
              <a:t>23</a:t>
            </a:fld>
            <a:endParaRPr lang="en-US" dirty="0"/>
          </a:p>
        </p:txBody>
      </p:sp>
    </p:spTree>
    <p:extLst>
      <p:ext uri="{BB962C8B-B14F-4D97-AF65-F5344CB8AC3E}">
        <p14:creationId xmlns:p14="http://schemas.microsoft.com/office/powerpoint/2010/main" val="257106501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4294967295"/>
          </p:nvPr>
        </p:nvSpPr>
        <p:spPr>
          <a:xfrm>
            <a:off x="8594725" y="4237038"/>
            <a:ext cx="549275" cy="296862"/>
          </a:xfrm>
          <a:prstGeom prst="bracketPair">
            <a:avLst>
              <a:gd name="adj" fmla="val 17949"/>
            </a:avLst>
          </a:prstGeom>
        </p:spPr>
        <p:txBody>
          <a:bodyPr/>
          <a:lstStyle/>
          <a:p>
            <a:fld id="{43CD8AB1-7AF0-4DFF-A047-6CE4F0A7C691}" type="slidenum">
              <a:rPr lang="en-US" smtClean="0"/>
              <a:t>24</a:t>
            </a:fld>
            <a:endParaRPr lang="en-US" dirty="0"/>
          </a:p>
        </p:txBody>
      </p:sp>
      <p:sp>
        <p:nvSpPr>
          <p:cNvPr id="3" name="Title 2"/>
          <p:cNvSpPr>
            <a:spLocks noGrp="1"/>
          </p:cNvSpPr>
          <p:nvPr>
            <p:ph type="title"/>
          </p:nvPr>
        </p:nvSpPr>
        <p:spPr>
          <a:solidFill>
            <a:schemeClr val="tx1"/>
          </a:solidFill>
        </p:spPr>
        <p:txBody>
          <a:bodyPr>
            <a:noAutofit/>
          </a:bodyPr>
          <a:lstStyle/>
          <a:p>
            <a:r>
              <a:rPr lang="en-US" sz="2800" dirty="0">
                <a:solidFill>
                  <a:schemeClr val="bg1"/>
                </a:solidFill>
              </a:rPr>
              <a:t>Answer to Practice #1 with Simplifying Expressions (8.14b)</a:t>
            </a:r>
          </a:p>
        </p:txBody>
      </p:sp>
      <mc:AlternateContent xmlns:mc="http://schemas.openxmlformats.org/markup-compatibility/2006" xmlns:a14="http://schemas.microsoft.com/office/drawing/2010/main">
        <mc:Choice Requires="a14">
          <p:sp>
            <p:nvSpPr>
              <p:cNvPr id="4" name="Content Placeholder 3"/>
              <p:cNvSpPr>
                <a:spLocks noGrp="1"/>
              </p:cNvSpPr>
              <p:nvPr>
                <p:ph idx="1"/>
              </p:nvPr>
            </p:nvSpPr>
            <p:spPr/>
            <p:txBody>
              <a:bodyPr>
                <a:normAutofit/>
              </a:bodyPr>
              <a:lstStyle/>
              <a:p>
                <a:pPr marL="114300" indent="0">
                  <a:buNone/>
                </a:pPr>
                <a:r>
                  <a:rPr lang="en-US" sz="2400" b="1" dirty="0"/>
                  <a:t>Which expression is equivalent to this expression?</a:t>
                </a:r>
              </a:p>
              <a:p>
                <a:pPr marL="114300" indent="0">
                  <a:buNone/>
                </a:pPr>
                <a:endParaRPr lang="en-US" sz="2400" b="1" i="1" dirty="0">
                  <a:latin typeface="Cambria Math" panose="02040503050406030204" pitchFamily="18" charset="0"/>
                </a:endParaRPr>
              </a:p>
              <a:p>
                <a:pPr marL="114300" indent="0">
                  <a:buNone/>
                </a:pPr>
                <a14:m>
                  <m:oMathPara xmlns:m="http://schemas.openxmlformats.org/officeDocument/2006/math">
                    <m:oMathParaPr>
                      <m:jc m:val="centerGroup"/>
                    </m:oMathParaPr>
                    <m:oMath xmlns:m="http://schemas.openxmlformats.org/officeDocument/2006/math">
                      <m:d>
                        <m:dPr>
                          <m:ctrlPr>
                            <a:rPr lang="en-US" sz="2400" b="1" i="1" smtClean="0">
                              <a:latin typeface="Cambria Math" panose="02040503050406030204" pitchFamily="18" charset="0"/>
                            </a:rPr>
                          </m:ctrlPr>
                        </m:dPr>
                        <m:e>
                          <m:r>
                            <a:rPr lang="en-US" sz="2400" b="1" i="1" smtClean="0">
                              <a:latin typeface="Cambria Math" panose="02040503050406030204" pitchFamily="18" charset="0"/>
                            </a:rPr>
                            <m:t>𝒙</m:t>
                          </m:r>
                          <m:r>
                            <a:rPr lang="en-US" sz="2400" b="1" i="1" smtClean="0">
                              <a:latin typeface="Cambria Math" panose="02040503050406030204" pitchFamily="18" charset="0"/>
                            </a:rPr>
                            <m:t>−</m:t>
                          </m:r>
                          <m:r>
                            <a:rPr lang="en-US" sz="2400" b="1" i="1" smtClean="0">
                              <a:latin typeface="Cambria Math" panose="02040503050406030204" pitchFamily="18" charset="0"/>
                            </a:rPr>
                            <m:t>𝟏</m:t>
                          </m:r>
                        </m:e>
                      </m:d>
                      <m:r>
                        <a:rPr lang="en-US" sz="2400" b="1" i="1" smtClean="0">
                          <a:latin typeface="Cambria Math" panose="02040503050406030204" pitchFamily="18" charset="0"/>
                        </a:rPr>
                        <m:t>−</m:t>
                      </m:r>
                      <m:d>
                        <m:dPr>
                          <m:ctrlPr>
                            <a:rPr lang="en-US" sz="2400" b="1" i="1" smtClean="0">
                              <a:latin typeface="Cambria Math" panose="02040503050406030204" pitchFamily="18" charset="0"/>
                            </a:rPr>
                          </m:ctrlPr>
                        </m:dPr>
                        <m:e>
                          <m:r>
                            <a:rPr lang="en-US" sz="2400" b="1" i="1" smtClean="0">
                              <a:latin typeface="Cambria Math" panose="02040503050406030204" pitchFamily="18" charset="0"/>
                            </a:rPr>
                            <m:t>𝟏</m:t>
                          </m:r>
                          <m:r>
                            <a:rPr lang="en-US" sz="2400" b="1" i="1" smtClean="0">
                              <a:latin typeface="Cambria Math" panose="02040503050406030204" pitchFamily="18" charset="0"/>
                            </a:rPr>
                            <m:t>−</m:t>
                          </m:r>
                          <m:r>
                            <a:rPr lang="en-US" sz="2400" b="1" i="1" smtClean="0">
                              <a:latin typeface="Cambria Math" panose="02040503050406030204" pitchFamily="18" charset="0"/>
                            </a:rPr>
                            <m:t>𝒙</m:t>
                          </m:r>
                        </m:e>
                      </m:d>
                      <m:r>
                        <a:rPr lang="en-US" sz="2400" b="1" i="1" smtClean="0">
                          <a:latin typeface="Cambria Math" panose="02040503050406030204" pitchFamily="18" charset="0"/>
                        </a:rPr>
                        <m:t>+</m:t>
                      </m:r>
                      <m:r>
                        <a:rPr lang="en-US" sz="2400" b="1" i="1" smtClean="0">
                          <a:latin typeface="Cambria Math" panose="02040503050406030204" pitchFamily="18" charset="0"/>
                        </a:rPr>
                        <m:t>𝒙</m:t>
                      </m:r>
                    </m:oMath>
                  </m:oMathPara>
                </a14:m>
                <a:endParaRPr lang="en-US" sz="2400" b="1" i="1" dirty="0">
                  <a:latin typeface="Cambria Math" panose="02040503050406030204" pitchFamily="18" charset="0"/>
                </a:endParaRPr>
              </a:p>
              <a:p>
                <a:pPr marL="114300" indent="0">
                  <a:buNone/>
                </a:pPr>
                <a:endParaRPr lang="en-US" sz="2400" b="0" i="1" dirty="0">
                  <a:latin typeface="Cambria Math" panose="02040503050406030204" pitchFamily="18" charset="0"/>
                </a:endParaRPr>
              </a:p>
              <a:p>
                <a:pPr marL="114300" indent="0">
                  <a:buNone/>
                </a:pPr>
                <a:r>
                  <a:rPr lang="en-US" sz="2400" b="0" dirty="0"/>
                  <a:t>A.  </a:t>
                </a:r>
                <a14:m>
                  <m:oMath xmlns:m="http://schemas.openxmlformats.org/officeDocument/2006/math">
                    <m:r>
                      <a:rPr lang="en-US" sz="2400" b="0" i="1" smtClean="0">
                        <a:latin typeface="Cambria Math" panose="02040503050406030204" pitchFamily="18" charset="0"/>
                      </a:rPr>
                      <m:t>𝑥</m:t>
                    </m:r>
                  </m:oMath>
                </a14:m>
                <a:endParaRPr lang="en-US" sz="2400" b="0" dirty="0"/>
              </a:p>
              <a:p>
                <a:pPr marL="114300" indent="0">
                  <a:buNone/>
                </a:pPr>
                <a:r>
                  <a:rPr lang="en-US" sz="2400" b="0" dirty="0"/>
                  <a:t>B.  </a:t>
                </a:r>
                <a14:m>
                  <m:oMath xmlns:m="http://schemas.openxmlformats.org/officeDocument/2006/math">
                    <m:r>
                      <a:rPr lang="en-US" sz="2400" b="0" i="1" smtClean="0">
                        <a:latin typeface="Cambria Math" panose="02040503050406030204" pitchFamily="18" charset="0"/>
                      </a:rPr>
                      <m:t>3</m:t>
                    </m:r>
                    <m:r>
                      <a:rPr lang="en-US" sz="2400" b="0" i="1" smtClean="0">
                        <a:latin typeface="Cambria Math" panose="02040503050406030204" pitchFamily="18" charset="0"/>
                      </a:rPr>
                      <m:t>𝑥</m:t>
                    </m:r>
                  </m:oMath>
                </a14:m>
                <a:endParaRPr lang="en-US" sz="2400" b="0" dirty="0"/>
              </a:p>
              <a:p>
                <a:pPr marL="114300" indent="0">
                  <a:buNone/>
                </a:pPr>
                <a:r>
                  <a:rPr lang="en-US" sz="2400" b="0" dirty="0"/>
                  <a:t>C.  </a:t>
                </a:r>
                <a14:m>
                  <m:oMath xmlns:m="http://schemas.openxmlformats.org/officeDocument/2006/math">
                    <m:r>
                      <a:rPr lang="en-US" sz="2400" b="0" i="1" smtClean="0">
                        <a:latin typeface="Cambria Math" panose="02040503050406030204" pitchFamily="18" charset="0"/>
                      </a:rPr>
                      <m:t>𝑥</m:t>
                    </m:r>
                    <m:r>
                      <a:rPr lang="en-US" sz="2400" b="0" i="1" smtClean="0">
                        <a:latin typeface="Cambria Math" panose="02040503050406030204" pitchFamily="18" charset="0"/>
                      </a:rPr>
                      <m:t>−2</m:t>
                    </m:r>
                  </m:oMath>
                </a14:m>
                <a:endParaRPr lang="en-US" sz="2400" b="0" dirty="0"/>
              </a:p>
              <a:p>
                <a:pPr marL="114300" indent="0">
                  <a:buNone/>
                </a:pPr>
                <a:r>
                  <a:rPr lang="en-US" sz="2400" b="0" dirty="0">
                    <a:solidFill>
                      <a:srgbClr val="C00000"/>
                    </a:solidFill>
                  </a:rPr>
                  <a:t>D.  </a:t>
                </a:r>
                <a14:m>
                  <m:oMath xmlns:m="http://schemas.openxmlformats.org/officeDocument/2006/math">
                    <m:r>
                      <a:rPr lang="en-US" sz="2400" b="0" i="1" smtClean="0">
                        <a:solidFill>
                          <a:srgbClr val="C00000"/>
                        </a:solidFill>
                        <a:latin typeface="Cambria Math" panose="02040503050406030204" pitchFamily="18" charset="0"/>
                      </a:rPr>
                      <m:t>3</m:t>
                    </m:r>
                    <m:r>
                      <a:rPr lang="en-US" sz="2400" b="0" i="1" smtClean="0">
                        <a:solidFill>
                          <a:srgbClr val="C00000"/>
                        </a:solidFill>
                        <a:latin typeface="Cambria Math" panose="02040503050406030204" pitchFamily="18" charset="0"/>
                      </a:rPr>
                      <m:t>𝑥</m:t>
                    </m:r>
                    <m:r>
                      <a:rPr lang="en-US" sz="2400" b="0" i="1" smtClean="0">
                        <a:solidFill>
                          <a:srgbClr val="C00000"/>
                        </a:solidFill>
                        <a:latin typeface="Cambria Math" panose="02040503050406030204" pitchFamily="18" charset="0"/>
                      </a:rPr>
                      <m:t>−2</m:t>
                    </m:r>
                  </m:oMath>
                </a14:m>
                <a:endParaRPr lang="en-US" sz="2400" dirty="0">
                  <a:solidFill>
                    <a:srgbClr val="C00000"/>
                  </a:solidFill>
                </a:endParaRPr>
              </a:p>
            </p:txBody>
          </p:sp>
        </mc:Choice>
        <mc:Fallback xmlns="">
          <p:sp>
            <p:nvSpPr>
              <p:cNvPr id="4" name="Content Placeholder 3"/>
              <p:cNvSpPr>
                <a:spLocks noGrp="1" noRot="1" noChangeAspect="1" noMove="1" noResize="1" noEditPoints="1" noAdjustHandles="1" noChangeArrowheads="1" noChangeShapeType="1" noTextEdit="1"/>
              </p:cNvSpPr>
              <p:nvPr>
                <p:ph idx="1"/>
              </p:nvPr>
            </p:nvSpPr>
            <p:spPr>
              <a:blipFill>
                <a:blip r:embed="rId2"/>
                <a:stretch>
                  <a:fillRect t="-1423"/>
                </a:stretch>
              </a:blipFill>
            </p:spPr>
            <p:txBody>
              <a:bodyPr/>
              <a:lstStyle/>
              <a:p>
                <a:r>
                  <a:rPr lang="en-US">
                    <a:noFill/>
                  </a:rPr>
                  <a:t> </a:t>
                </a:r>
              </a:p>
            </p:txBody>
          </p:sp>
        </mc:Fallback>
      </mc:AlternateContent>
      <p:sp>
        <p:nvSpPr>
          <p:cNvPr id="5" name="Rounded Rectangle 4" descr="A rectangle indicating the correct solution."/>
          <p:cNvSpPr/>
          <p:nvPr/>
        </p:nvSpPr>
        <p:spPr>
          <a:xfrm>
            <a:off x="228600" y="3526971"/>
            <a:ext cx="1463168" cy="317447"/>
          </a:xfrm>
          <a:prstGeom prst="round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2895600" y="3070601"/>
            <a:ext cx="5257800" cy="1200329"/>
          </a:xfrm>
          <a:prstGeom prst="rect">
            <a:avLst/>
          </a:prstGeom>
          <a:noFill/>
        </p:spPr>
        <p:txBody>
          <a:bodyPr wrap="square" rtlCol="0">
            <a:spAutoFit/>
          </a:bodyPr>
          <a:lstStyle/>
          <a:p>
            <a:r>
              <a:rPr lang="en-US" sz="2400" dirty="0">
                <a:solidFill>
                  <a:srgbClr val="C00000"/>
                </a:solidFill>
                <a:latin typeface="Tahoma" panose="020B0604030504040204" pitchFamily="34" charset="0"/>
                <a:ea typeface="Tahoma" panose="020B0604030504040204" pitchFamily="34" charset="0"/>
                <a:cs typeface="Tahoma" panose="020B0604030504040204" pitchFamily="34" charset="0"/>
              </a:rPr>
              <a:t>Common error: incorrectly applying the distributive property to both terms in the subtracted expression.</a:t>
            </a:r>
          </a:p>
        </p:txBody>
      </p:sp>
      <p:cxnSp>
        <p:nvCxnSpPr>
          <p:cNvPr id="10" name="Straight Arrow Connector 9" descr="An arrow indicating the common error."/>
          <p:cNvCxnSpPr/>
          <p:nvPr/>
        </p:nvCxnSpPr>
        <p:spPr>
          <a:xfrm flipH="1">
            <a:off x="1486220" y="3333750"/>
            <a:ext cx="1447800" cy="0"/>
          </a:xfrm>
          <a:prstGeom prst="straightConnector1">
            <a:avLst/>
          </a:prstGeom>
          <a:ln w="28575">
            <a:solidFill>
              <a:srgbClr val="C00000"/>
            </a:solidFill>
            <a:tailEnd type="triangle"/>
          </a:ln>
        </p:spPr>
        <p:style>
          <a:lnRef idx="1">
            <a:schemeClr val="accent2"/>
          </a:lnRef>
          <a:fillRef idx="0">
            <a:schemeClr val="accent2"/>
          </a:fillRef>
          <a:effectRef idx="0">
            <a:schemeClr val="accent2"/>
          </a:effectRef>
          <a:fontRef idx="minor">
            <a:schemeClr val="tx1"/>
          </a:fontRef>
        </p:style>
      </p:cxnSp>
    </p:spTree>
    <p:extLst>
      <p:ext uri="{BB962C8B-B14F-4D97-AF65-F5344CB8AC3E}">
        <p14:creationId xmlns:p14="http://schemas.microsoft.com/office/powerpoint/2010/main" val="364417053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0" y="1122"/>
            <a:ext cx="9144000" cy="894228"/>
          </a:xfrm>
          <a:solidFill>
            <a:schemeClr val="tx1"/>
          </a:solidFill>
        </p:spPr>
        <p:txBody>
          <a:bodyPr>
            <a:noAutofit/>
          </a:bodyPr>
          <a:lstStyle/>
          <a:p>
            <a:r>
              <a:rPr lang="en-US" sz="2800" dirty="0">
                <a:solidFill>
                  <a:schemeClr val="bg1"/>
                </a:solidFill>
              </a:rPr>
              <a:t>Suggested Practice #2 with Simplifying Expressions (8.14b)</a:t>
            </a:r>
          </a:p>
        </p:txBody>
      </p:sp>
      <mc:AlternateContent xmlns:mc="http://schemas.openxmlformats.org/markup-compatibility/2006" xmlns:a14="http://schemas.microsoft.com/office/drawing/2010/main">
        <mc:Choice Requires="a14">
          <p:sp>
            <p:nvSpPr>
              <p:cNvPr id="4" name="Content Placeholder 3"/>
              <p:cNvSpPr>
                <a:spLocks noGrp="1"/>
              </p:cNvSpPr>
              <p:nvPr>
                <p:ph idx="1"/>
              </p:nvPr>
            </p:nvSpPr>
            <p:spPr/>
            <p:txBody>
              <a:bodyPr>
                <a:normAutofit/>
              </a:bodyPr>
              <a:lstStyle/>
              <a:p>
                <a:pPr marL="114300" indent="0">
                  <a:buNone/>
                </a:pPr>
                <a:r>
                  <a:rPr lang="en-US" sz="2400" b="1" dirty="0"/>
                  <a:t>Which expression is equivalent to </a:t>
                </a:r>
                <a14:m>
                  <m:oMath xmlns:m="http://schemas.openxmlformats.org/officeDocument/2006/math">
                    <m:r>
                      <a:rPr lang="en-US" sz="2400" b="1" i="1" smtClean="0">
                        <a:latin typeface="Cambria Math" panose="02040503050406030204" pitchFamily="18" charset="0"/>
                      </a:rPr>
                      <m:t>−</m:t>
                    </m:r>
                    <m:r>
                      <a:rPr lang="en-US" sz="2400" b="1" i="1" smtClean="0">
                        <a:latin typeface="Cambria Math" panose="02040503050406030204" pitchFamily="18" charset="0"/>
                      </a:rPr>
                      <m:t>𝟒</m:t>
                    </m:r>
                    <m:d>
                      <m:dPr>
                        <m:ctrlPr>
                          <a:rPr lang="en-US" sz="2400" b="1" i="1" smtClean="0">
                            <a:latin typeface="Cambria Math" panose="02040503050406030204" pitchFamily="18" charset="0"/>
                          </a:rPr>
                        </m:ctrlPr>
                      </m:dPr>
                      <m:e>
                        <m:r>
                          <a:rPr lang="en-US" sz="2400" b="1" i="1" smtClean="0">
                            <a:latin typeface="Cambria Math" panose="02040503050406030204" pitchFamily="18" charset="0"/>
                          </a:rPr>
                          <m:t>𝟐</m:t>
                        </m:r>
                        <m:r>
                          <a:rPr lang="en-US" sz="2400" b="1" i="1" smtClean="0">
                            <a:latin typeface="Cambria Math" panose="02040503050406030204" pitchFamily="18" charset="0"/>
                          </a:rPr>
                          <m:t>𝒙</m:t>
                        </m:r>
                        <m:r>
                          <a:rPr lang="en-US" sz="2400" b="1" i="1" smtClean="0">
                            <a:latin typeface="Cambria Math" panose="02040503050406030204" pitchFamily="18" charset="0"/>
                          </a:rPr>
                          <m:t>−</m:t>
                        </m:r>
                        <m:r>
                          <a:rPr lang="en-US" sz="2400" b="1" i="1" smtClean="0">
                            <a:latin typeface="Cambria Math" panose="02040503050406030204" pitchFamily="18" charset="0"/>
                          </a:rPr>
                          <m:t>𝟖</m:t>
                        </m:r>
                      </m:e>
                    </m:d>
                    <m:r>
                      <a:rPr lang="en-US" sz="2400" b="1" i="1" smtClean="0">
                        <a:latin typeface="Cambria Math" panose="02040503050406030204" pitchFamily="18" charset="0"/>
                      </a:rPr>
                      <m:t>−</m:t>
                    </m:r>
                    <m:r>
                      <a:rPr lang="en-US" sz="2400" b="1" i="1" smtClean="0">
                        <a:latin typeface="Cambria Math" panose="02040503050406030204" pitchFamily="18" charset="0"/>
                      </a:rPr>
                      <m:t>𝟐</m:t>
                    </m:r>
                    <m:r>
                      <a:rPr lang="en-US" sz="2400" b="1" i="1" smtClean="0">
                        <a:latin typeface="Cambria Math" panose="02040503050406030204" pitchFamily="18" charset="0"/>
                      </a:rPr>
                      <m:t>𝒙</m:t>
                    </m:r>
                  </m:oMath>
                </a14:m>
                <a:r>
                  <a:rPr lang="en-US" sz="2400" b="1" dirty="0"/>
                  <a:t>?</a:t>
                </a:r>
              </a:p>
              <a:p>
                <a:pPr marL="114300" indent="0">
                  <a:buNone/>
                </a:pPr>
                <a:endParaRPr lang="en-US" sz="2400" b="1" dirty="0"/>
              </a:p>
              <a:p>
                <a:pPr marL="114300" indent="0">
                  <a:buNone/>
                </a:pPr>
                <a:r>
                  <a:rPr lang="en-US" sz="2400" b="0" dirty="0"/>
                  <a:t>A.  </a:t>
                </a:r>
                <a14:m>
                  <m:oMath xmlns:m="http://schemas.openxmlformats.org/officeDocument/2006/math">
                    <m:r>
                      <a:rPr lang="en-US" sz="2400" b="0" i="1" smtClean="0">
                        <a:latin typeface="Cambria Math" panose="02040503050406030204" pitchFamily="18" charset="0"/>
                      </a:rPr>
                      <m:t>−6</m:t>
                    </m:r>
                    <m:r>
                      <a:rPr lang="en-US" sz="2400" b="0" i="1" smtClean="0">
                        <a:latin typeface="Cambria Math" panose="02040503050406030204" pitchFamily="18" charset="0"/>
                      </a:rPr>
                      <m:t>𝑥</m:t>
                    </m:r>
                    <m:r>
                      <a:rPr lang="en-US" sz="2400" b="0" i="1" smtClean="0">
                        <a:latin typeface="Cambria Math" panose="02040503050406030204" pitchFamily="18" charset="0"/>
                      </a:rPr>
                      <m:t>+32</m:t>
                    </m:r>
                  </m:oMath>
                </a14:m>
                <a:endParaRPr lang="en-US" sz="2400" b="0" dirty="0"/>
              </a:p>
              <a:p>
                <a:pPr marL="114300" indent="0">
                  <a:buNone/>
                </a:pPr>
                <a:r>
                  <a:rPr lang="en-US" sz="2400" b="0" dirty="0"/>
                  <a:t>B.  </a:t>
                </a:r>
                <a14:m>
                  <m:oMath xmlns:m="http://schemas.openxmlformats.org/officeDocument/2006/math">
                    <m:r>
                      <a:rPr lang="en-US" sz="2400" b="0" i="1" smtClean="0">
                        <a:latin typeface="Cambria Math" panose="02040503050406030204" pitchFamily="18" charset="0"/>
                      </a:rPr>
                      <m:t>−6</m:t>
                    </m:r>
                    <m:r>
                      <a:rPr lang="en-US" sz="2400" b="0" i="1" smtClean="0">
                        <a:latin typeface="Cambria Math" panose="02040503050406030204" pitchFamily="18" charset="0"/>
                      </a:rPr>
                      <m:t>𝑥</m:t>
                    </m:r>
                    <m:r>
                      <a:rPr lang="en-US" sz="2400" b="0" i="1" smtClean="0">
                        <a:latin typeface="Cambria Math" panose="02040503050406030204" pitchFamily="18" charset="0"/>
                      </a:rPr>
                      <m:t>−32</m:t>
                    </m:r>
                  </m:oMath>
                </a14:m>
                <a:endParaRPr lang="en-US" sz="2400" b="0" dirty="0"/>
              </a:p>
              <a:p>
                <a:pPr marL="114300" indent="0">
                  <a:buNone/>
                </a:pPr>
                <a:r>
                  <a:rPr lang="en-US" sz="2400" b="0" dirty="0"/>
                  <a:t>C.  </a:t>
                </a:r>
                <a14:m>
                  <m:oMath xmlns:m="http://schemas.openxmlformats.org/officeDocument/2006/math">
                    <m:r>
                      <a:rPr lang="en-US" sz="2400" b="0" i="1" smtClean="0">
                        <a:latin typeface="Cambria Math" panose="02040503050406030204" pitchFamily="18" charset="0"/>
                      </a:rPr>
                      <m:t>−10</m:t>
                    </m:r>
                    <m:r>
                      <a:rPr lang="en-US" sz="2400" b="0" i="1" smtClean="0">
                        <a:latin typeface="Cambria Math" panose="02040503050406030204" pitchFamily="18" charset="0"/>
                      </a:rPr>
                      <m:t>𝑥</m:t>
                    </m:r>
                    <m:r>
                      <a:rPr lang="en-US" sz="2400" b="0" i="1" smtClean="0">
                        <a:latin typeface="Cambria Math" panose="02040503050406030204" pitchFamily="18" charset="0"/>
                      </a:rPr>
                      <m:t>+32</m:t>
                    </m:r>
                  </m:oMath>
                </a14:m>
                <a:endParaRPr lang="en-US" sz="2400" b="0" dirty="0"/>
              </a:p>
              <a:p>
                <a:pPr marL="114300" indent="0">
                  <a:buNone/>
                </a:pPr>
                <a:r>
                  <a:rPr lang="en-US" sz="2400" b="0" dirty="0"/>
                  <a:t>D.  </a:t>
                </a:r>
                <a14:m>
                  <m:oMath xmlns:m="http://schemas.openxmlformats.org/officeDocument/2006/math">
                    <m:r>
                      <a:rPr lang="en-US" sz="2400" b="0" i="1" smtClean="0">
                        <a:latin typeface="Cambria Math" panose="02040503050406030204" pitchFamily="18" charset="0"/>
                      </a:rPr>
                      <m:t>−10</m:t>
                    </m:r>
                    <m:r>
                      <a:rPr lang="en-US" sz="2400" b="0" i="1" smtClean="0">
                        <a:latin typeface="Cambria Math" panose="02040503050406030204" pitchFamily="18" charset="0"/>
                      </a:rPr>
                      <m:t>𝑥</m:t>
                    </m:r>
                    <m:r>
                      <a:rPr lang="en-US" sz="2400" b="0" i="1" smtClean="0">
                        <a:latin typeface="Cambria Math" panose="02040503050406030204" pitchFamily="18" charset="0"/>
                      </a:rPr>
                      <m:t>−32</m:t>
                    </m:r>
                  </m:oMath>
                </a14:m>
                <a:endParaRPr lang="en-US" sz="2400" b="0" dirty="0"/>
              </a:p>
              <a:p>
                <a:pPr marL="114300" indent="0">
                  <a:buNone/>
                </a:pPr>
                <a:endParaRPr lang="en-US" sz="2400" dirty="0"/>
              </a:p>
            </p:txBody>
          </p:sp>
        </mc:Choice>
        <mc:Fallback xmlns="">
          <p:sp>
            <p:nvSpPr>
              <p:cNvPr id="4" name="Content Placeholder 3"/>
              <p:cNvSpPr>
                <a:spLocks noGrp="1" noRot="1" noChangeAspect="1" noMove="1" noResize="1" noEditPoints="1" noAdjustHandles="1" noChangeArrowheads="1" noChangeShapeType="1" noTextEdit="1"/>
              </p:cNvSpPr>
              <p:nvPr>
                <p:ph idx="1"/>
              </p:nvPr>
            </p:nvSpPr>
            <p:spPr>
              <a:blipFill rotWithShape="1">
                <a:blip r:embed="rId2"/>
                <a:stretch>
                  <a:fillRect t="-1601"/>
                </a:stretch>
              </a:blipFill>
            </p:spPr>
            <p:txBody>
              <a:bodyPr/>
              <a:lstStyle/>
              <a:p>
                <a:r>
                  <a:rPr lang="en-US">
                    <a:noFill/>
                  </a:rPr>
                  <a:t> </a:t>
                </a:r>
              </a:p>
            </p:txBody>
          </p:sp>
        </mc:Fallback>
      </mc:AlternateContent>
      <p:sp>
        <p:nvSpPr>
          <p:cNvPr id="2" name="Slide Number Placeholder 1"/>
          <p:cNvSpPr>
            <a:spLocks noGrp="1"/>
          </p:cNvSpPr>
          <p:nvPr>
            <p:ph type="sldNum" sz="quarter" idx="4294967295"/>
          </p:nvPr>
        </p:nvSpPr>
        <p:spPr>
          <a:xfrm>
            <a:off x="8594725" y="4237038"/>
            <a:ext cx="549275" cy="296862"/>
          </a:xfrm>
          <a:prstGeom prst="bracketPair">
            <a:avLst>
              <a:gd name="adj" fmla="val 17949"/>
            </a:avLst>
          </a:prstGeom>
        </p:spPr>
        <p:txBody>
          <a:bodyPr/>
          <a:lstStyle/>
          <a:p>
            <a:fld id="{43CD8AB1-7AF0-4DFF-A047-6CE4F0A7C691}" type="slidenum">
              <a:rPr lang="en-US" smtClean="0"/>
              <a:t>25</a:t>
            </a:fld>
            <a:endParaRPr lang="en-US" dirty="0"/>
          </a:p>
        </p:txBody>
      </p:sp>
    </p:spTree>
    <p:extLst>
      <p:ext uri="{BB962C8B-B14F-4D97-AF65-F5344CB8AC3E}">
        <p14:creationId xmlns:p14="http://schemas.microsoft.com/office/powerpoint/2010/main" val="294695411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4294967295"/>
          </p:nvPr>
        </p:nvSpPr>
        <p:spPr>
          <a:xfrm>
            <a:off x="8594725" y="4237038"/>
            <a:ext cx="549275" cy="296862"/>
          </a:xfrm>
          <a:prstGeom prst="bracketPair">
            <a:avLst>
              <a:gd name="adj" fmla="val 17949"/>
            </a:avLst>
          </a:prstGeom>
        </p:spPr>
        <p:txBody>
          <a:bodyPr/>
          <a:lstStyle/>
          <a:p>
            <a:fld id="{43CD8AB1-7AF0-4DFF-A047-6CE4F0A7C691}" type="slidenum">
              <a:rPr lang="en-US" smtClean="0"/>
              <a:t>26</a:t>
            </a:fld>
            <a:endParaRPr lang="en-US" dirty="0"/>
          </a:p>
        </p:txBody>
      </p:sp>
      <p:sp>
        <p:nvSpPr>
          <p:cNvPr id="3" name="Title 2"/>
          <p:cNvSpPr>
            <a:spLocks noGrp="1"/>
          </p:cNvSpPr>
          <p:nvPr>
            <p:ph type="title"/>
          </p:nvPr>
        </p:nvSpPr>
        <p:spPr>
          <a:solidFill>
            <a:schemeClr val="tx1"/>
          </a:solidFill>
        </p:spPr>
        <p:txBody>
          <a:bodyPr>
            <a:noAutofit/>
          </a:bodyPr>
          <a:lstStyle/>
          <a:p>
            <a:r>
              <a:rPr lang="en-US" sz="2800" dirty="0">
                <a:solidFill>
                  <a:schemeClr val="bg1"/>
                </a:solidFill>
              </a:rPr>
              <a:t>Answer to Practice #2 with Simplifying Expressions (8.14b)</a:t>
            </a:r>
          </a:p>
        </p:txBody>
      </p:sp>
      <mc:AlternateContent xmlns:mc="http://schemas.openxmlformats.org/markup-compatibility/2006" xmlns:a14="http://schemas.microsoft.com/office/drawing/2010/main">
        <mc:Choice Requires="a14">
          <p:sp>
            <p:nvSpPr>
              <p:cNvPr id="4" name="Content Placeholder 3"/>
              <p:cNvSpPr>
                <a:spLocks noGrp="1"/>
              </p:cNvSpPr>
              <p:nvPr>
                <p:ph idx="1"/>
              </p:nvPr>
            </p:nvSpPr>
            <p:spPr/>
            <p:txBody>
              <a:bodyPr>
                <a:normAutofit/>
              </a:bodyPr>
              <a:lstStyle/>
              <a:p>
                <a:pPr marL="114300" indent="0">
                  <a:buNone/>
                </a:pPr>
                <a:r>
                  <a:rPr lang="en-US" sz="2400" b="1" dirty="0"/>
                  <a:t>Which expression is equivalent to </a:t>
                </a:r>
                <a14:m>
                  <m:oMath xmlns:m="http://schemas.openxmlformats.org/officeDocument/2006/math">
                    <m:r>
                      <a:rPr lang="en-US" sz="2400" b="1" i="1" smtClean="0">
                        <a:latin typeface="Cambria Math" panose="02040503050406030204" pitchFamily="18" charset="0"/>
                      </a:rPr>
                      <m:t>−</m:t>
                    </m:r>
                    <m:r>
                      <a:rPr lang="en-US" sz="2400" b="1" i="1" smtClean="0">
                        <a:latin typeface="Cambria Math" panose="02040503050406030204" pitchFamily="18" charset="0"/>
                      </a:rPr>
                      <m:t>𝟒</m:t>
                    </m:r>
                    <m:d>
                      <m:dPr>
                        <m:ctrlPr>
                          <a:rPr lang="en-US" sz="2400" b="1" i="1" smtClean="0">
                            <a:latin typeface="Cambria Math" panose="02040503050406030204" pitchFamily="18" charset="0"/>
                          </a:rPr>
                        </m:ctrlPr>
                      </m:dPr>
                      <m:e>
                        <m:r>
                          <a:rPr lang="en-US" sz="2400" b="1" i="1" smtClean="0">
                            <a:latin typeface="Cambria Math" panose="02040503050406030204" pitchFamily="18" charset="0"/>
                          </a:rPr>
                          <m:t>𝟐</m:t>
                        </m:r>
                        <m:r>
                          <a:rPr lang="en-US" sz="2400" b="1" i="1" smtClean="0">
                            <a:latin typeface="Cambria Math" panose="02040503050406030204" pitchFamily="18" charset="0"/>
                          </a:rPr>
                          <m:t>𝒙</m:t>
                        </m:r>
                        <m:r>
                          <a:rPr lang="en-US" sz="2400" b="1" i="1" smtClean="0">
                            <a:latin typeface="Cambria Math" panose="02040503050406030204" pitchFamily="18" charset="0"/>
                          </a:rPr>
                          <m:t>−</m:t>
                        </m:r>
                        <m:r>
                          <a:rPr lang="en-US" sz="2400" b="1" i="1" smtClean="0">
                            <a:latin typeface="Cambria Math" panose="02040503050406030204" pitchFamily="18" charset="0"/>
                          </a:rPr>
                          <m:t>𝟖</m:t>
                        </m:r>
                      </m:e>
                    </m:d>
                    <m:r>
                      <a:rPr lang="en-US" sz="2400" b="1" i="1" smtClean="0">
                        <a:latin typeface="Cambria Math" panose="02040503050406030204" pitchFamily="18" charset="0"/>
                      </a:rPr>
                      <m:t>−</m:t>
                    </m:r>
                    <m:r>
                      <a:rPr lang="en-US" sz="2400" b="1" i="1" smtClean="0">
                        <a:latin typeface="Cambria Math" panose="02040503050406030204" pitchFamily="18" charset="0"/>
                      </a:rPr>
                      <m:t>𝟐</m:t>
                    </m:r>
                    <m:r>
                      <a:rPr lang="en-US" sz="2400" b="1" i="1" smtClean="0">
                        <a:latin typeface="Cambria Math" panose="02040503050406030204" pitchFamily="18" charset="0"/>
                      </a:rPr>
                      <m:t>𝒙</m:t>
                    </m:r>
                  </m:oMath>
                </a14:m>
                <a:r>
                  <a:rPr lang="en-US" sz="2400" b="1" dirty="0"/>
                  <a:t>?</a:t>
                </a:r>
              </a:p>
              <a:p>
                <a:pPr marL="114300" indent="0">
                  <a:buNone/>
                </a:pPr>
                <a:endParaRPr lang="en-US" sz="2400" b="1" dirty="0"/>
              </a:p>
              <a:p>
                <a:pPr marL="114300" indent="0">
                  <a:buNone/>
                </a:pPr>
                <a:r>
                  <a:rPr lang="en-US" sz="2400" b="0" dirty="0"/>
                  <a:t>A.  </a:t>
                </a:r>
                <a14:m>
                  <m:oMath xmlns:m="http://schemas.openxmlformats.org/officeDocument/2006/math">
                    <m:r>
                      <a:rPr lang="en-US" sz="2400" b="0" i="1" smtClean="0">
                        <a:latin typeface="Cambria Math" panose="02040503050406030204" pitchFamily="18" charset="0"/>
                      </a:rPr>
                      <m:t>−6</m:t>
                    </m:r>
                    <m:r>
                      <a:rPr lang="en-US" sz="2400" b="0" i="1" smtClean="0">
                        <a:latin typeface="Cambria Math" panose="02040503050406030204" pitchFamily="18" charset="0"/>
                      </a:rPr>
                      <m:t>𝑥</m:t>
                    </m:r>
                    <m:r>
                      <a:rPr lang="en-US" sz="2400" b="0" i="1" smtClean="0">
                        <a:latin typeface="Cambria Math" panose="02040503050406030204" pitchFamily="18" charset="0"/>
                      </a:rPr>
                      <m:t>+32</m:t>
                    </m:r>
                  </m:oMath>
                </a14:m>
                <a:endParaRPr lang="en-US" sz="2400" b="0" dirty="0"/>
              </a:p>
              <a:p>
                <a:pPr marL="114300" indent="0">
                  <a:buNone/>
                </a:pPr>
                <a:r>
                  <a:rPr lang="en-US" sz="2400" b="0" dirty="0"/>
                  <a:t>B.  </a:t>
                </a:r>
                <a14:m>
                  <m:oMath xmlns:m="http://schemas.openxmlformats.org/officeDocument/2006/math">
                    <m:r>
                      <a:rPr lang="en-US" sz="2400" b="0" i="1" smtClean="0">
                        <a:latin typeface="Cambria Math" panose="02040503050406030204" pitchFamily="18" charset="0"/>
                      </a:rPr>
                      <m:t>−6</m:t>
                    </m:r>
                    <m:r>
                      <a:rPr lang="en-US" sz="2400" b="0" i="1" smtClean="0">
                        <a:latin typeface="Cambria Math" panose="02040503050406030204" pitchFamily="18" charset="0"/>
                      </a:rPr>
                      <m:t>𝑥</m:t>
                    </m:r>
                    <m:r>
                      <a:rPr lang="en-US" sz="2400" b="0" i="1" smtClean="0">
                        <a:latin typeface="Cambria Math" panose="02040503050406030204" pitchFamily="18" charset="0"/>
                      </a:rPr>
                      <m:t>−32</m:t>
                    </m:r>
                  </m:oMath>
                </a14:m>
                <a:endParaRPr lang="en-US" sz="2400" b="0" dirty="0"/>
              </a:p>
              <a:p>
                <a:pPr marL="114300" indent="0">
                  <a:buNone/>
                </a:pPr>
                <a:r>
                  <a:rPr lang="en-US" sz="2400" b="0" dirty="0">
                    <a:solidFill>
                      <a:srgbClr val="C00000"/>
                    </a:solidFill>
                  </a:rPr>
                  <a:t>C.  </a:t>
                </a:r>
                <a14:m>
                  <m:oMath xmlns:m="http://schemas.openxmlformats.org/officeDocument/2006/math">
                    <m:r>
                      <a:rPr lang="en-US" sz="2400" b="0" i="1" smtClean="0">
                        <a:solidFill>
                          <a:srgbClr val="C00000"/>
                        </a:solidFill>
                        <a:latin typeface="Cambria Math" panose="02040503050406030204" pitchFamily="18" charset="0"/>
                      </a:rPr>
                      <m:t>−10</m:t>
                    </m:r>
                    <m:r>
                      <a:rPr lang="en-US" sz="2400" b="0" i="1" smtClean="0">
                        <a:solidFill>
                          <a:srgbClr val="C00000"/>
                        </a:solidFill>
                        <a:latin typeface="Cambria Math" panose="02040503050406030204" pitchFamily="18" charset="0"/>
                      </a:rPr>
                      <m:t>𝑥</m:t>
                    </m:r>
                    <m:r>
                      <a:rPr lang="en-US" sz="2400" b="0" i="1" smtClean="0">
                        <a:solidFill>
                          <a:srgbClr val="C00000"/>
                        </a:solidFill>
                        <a:latin typeface="Cambria Math" panose="02040503050406030204" pitchFamily="18" charset="0"/>
                      </a:rPr>
                      <m:t>+32</m:t>
                    </m:r>
                  </m:oMath>
                </a14:m>
                <a:endParaRPr lang="en-US" sz="2400" b="0" dirty="0">
                  <a:solidFill>
                    <a:srgbClr val="C00000"/>
                  </a:solidFill>
                </a:endParaRPr>
              </a:p>
              <a:p>
                <a:pPr marL="114300" indent="0">
                  <a:buNone/>
                </a:pPr>
                <a:r>
                  <a:rPr lang="en-US" sz="2400" b="0" dirty="0"/>
                  <a:t>D.  </a:t>
                </a:r>
                <a14:m>
                  <m:oMath xmlns:m="http://schemas.openxmlformats.org/officeDocument/2006/math">
                    <m:r>
                      <a:rPr lang="en-US" sz="2400" b="0" i="1" smtClean="0">
                        <a:latin typeface="Cambria Math" panose="02040503050406030204" pitchFamily="18" charset="0"/>
                      </a:rPr>
                      <m:t>−10</m:t>
                    </m:r>
                    <m:r>
                      <a:rPr lang="en-US" sz="2400" b="0" i="1" smtClean="0">
                        <a:latin typeface="Cambria Math" panose="02040503050406030204" pitchFamily="18" charset="0"/>
                      </a:rPr>
                      <m:t>𝑥</m:t>
                    </m:r>
                    <m:r>
                      <a:rPr lang="en-US" sz="2400" b="0" i="1" smtClean="0">
                        <a:latin typeface="Cambria Math" panose="02040503050406030204" pitchFamily="18" charset="0"/>
                      </a:rPr>
                      <m:t>−32</m:t>
                    </m:r>
                  </m:oMath>
                </a14:m>
                <a:endParaRPr lang="en-US" sz="2400" b="0" dirty="0"/>
              </a:p>
              <a:p>
                <a:pPr marL="114300" indent="0">
                  <a:buNone/>
                </a:pPr>
                <a:endParaRPr lang="en-US" sz="2400" dirty="0"/>
              </a:p>
            </p:txBody>
          </p:sp>
        </mc:Choice>
        <mc:Fallback xmlns="">
          <p:sp>
            <p:nvSpPr>
              <p:cNvPr id="4" name="Content Placeholder 3"/>
              <p:cNvSpPr>
                <a:spLocks noGrp="1" noRot="1" noChangeAspect="1" noMove="1" noResize="1" noEditPoints="1" noAdjustHandles="1" noChangeArrowheads="1" noChangeShapeType="1" noTextEdit="1"/>
              </p:cNvSpPr>
              <p:nvPr>
                <p:ph idx="1"/>
              </p:nvPr>
            </p:nvSpPr>
            <p:spPr>
              <a:blipFill>
                <a:blip r:embed="rId2"/>
                <a:stretch>
                  <a:fillRect t="-1601"/>
                </a:stretch>
              </a:blipFill>
            </p:spPr>
            <p:txBody>
              <a:bodyPr/>
              <a:lstStyle/>
              <a:p>
                <a:r>
                  <a:rPr lang="en-US">
                    <a:noFill/>
                  </a:rPr>
                  <a:t> </a:t>
                </a:r>
              </a:p>
            </p:txBody>
          </p:sp>
        </mc:Fallback>
      </mc:AlternateContent>
      <p:sp>
        <p:nvSpPr>
          <p:cNvPr id="5" name="Rounded Rectangle 4" descr="A rectangle indicating the correct solution."/>
          <p:cNvSpPr/>
          <p:nvPr/>
        </p:nvSpPr>
        <p:spPr>
          <a:xfrm>
            <a:off x="228600" y="2456252"/>
            <a:ext cx="2077891" cy="342900"/>
          </a:xfrm>
          <a:prstGeom prst="round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3693696" y="2724150"/>
            <a:ext cx="4688304" cy="1200329"/>
          </a:xfrm>
          <a:prstGeom prst="rect">
            <a:avLst/>
          </a:prstGeom>
          <a:noFill/>
        </p:spPr>
        <p:txBody>
          <a:bodyPr wrap="square" rtlCol="0">
            <a:spAutoFit/>
          </a:bodyPr>
          <a:lstStyle/>
          <a:p>
            <a:r>
              <a:rPr lang="en-US" sz="2400" dirty="0">
                <a:solidFill>
                  <a:srgbClr val="C00000"/>
                </a:solidFill>
                <a:latin typeface="Tahoma" panose="020B0604030504040204" pitchFamily="34" charset="0"/>
                <a:ea typeface="Tahoma" panose="020B0604030504040204" pitchFamily="34" charset="0"/>
                <a:cs typeface="Tahoma" panose="020B0604030504040204" pitchFamily="34" charset="0"/>
              </a:rPr>
              <a:t>Common error: incorrectly applying the distributive property to both terms in the expression.  </a:t>
            </a:r>
          </a:p>
        </p:txBody>
      </p:sp>
      <p:cxnSp>
        <p:nvCxnSpPr>
          <p:cNvPr id="7" name="Straight Arrow Connector 6" descr="An arrow indicating the common error."/>
          <p:cNvCxnSpPr/>
          <p:nvPr/>
        </p:nvCxnSpPr>
        <p:spPr>
          <a:xfrm flipH="1">
            <a:off x="2209800" y="2952750"/>
            <a:ext cx="1447800" cy="0"/>
          </a:xfrm>
          <a:prstGeom prst="straightConnector1">
            <a:avLst/>
          </a:prstGeom>
          <a:ln w="28575">
            <a:solidFill>
              <a:srgbClr val="C00000"/>
            </a:solidFill>
            <a:tailEnd type="triangle"/>
          </a:ln>
        </p:spPr>
        <p:style>
          <a:lnRef idx="1">
            <a:schemeClr val="accent2"/>
          </a:lnRef>
          <a:fillRef idx="0">
            <a:schemeClr val="accent2"/>
          </a:fillRef>
          <a:effectRef idx="0">
            <a:schemeClr val="accent2"/>
          </a:effectRef>
          <a:fontRef idx="minor">
            <a:schemeClr val="tx1"/>
          </a:fontRef>
        </p:style>
      </p:cxnSp>
    </p:spTree>
    <p:extLst>
      <p:ext uri="{BB962C8B-B14F-4D97-AF65-F5344CB8AC3E}">
        <p14:creationId xmlns:p14="http://schemas.microsoft.com/office/powerpoint/2010/main" val="111687741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Functions</a:t>
            </a:r>
          </a:p>
        </p:txBody>
      </p:sp>
      <p:sp>
        <p:nvSpPr>
          <p:cNvPr id="4" name="Content Placeholder 3"/>
          <p:cNvSpPr>
            <a:spLocks noGrp="1"/>
          </p:cNvSpPr>
          <p:nvPr>
            <p:ph idx="1"/>
          </p:nvPr>
        </p:nvSpPr>
        <p:spPr/>
        <p:txBody>
          <a:bodyPr>
            <a:normAutofit/>
          </a:bodyPr>
          <a:lstStyle/>
          <a:p>
            <a:pPr marL="114300" indent="0">
              <a:buNone/>
            </a:pPr>
            <a:r>
              <a:rPr lang="en-US" sz="2400" dirty="0"/>
              <a:t>SOL 8.15</a:t>
            </a:r>
          </a:p>
          <a:p>
            <a:pPr marL="114300" indent="0">
              <a:buNone/>
            </a:pPr>
            <a:r>
              <a:rPr lang="en-US" sz="2400" dirty="0"/>
              <a:t>The student will</a:t>
            </a:r>
          </a:p>
          <a:p>
            <a:pPr marL="571500" indent="-457200">
              <a:buClr>
                <a:srgbClr val="C00000"/>
              </a:buClr>
              <a:buAutoNum type="alphaLcParenR"/>
            </a:pPr>
            <a:r>
              <a:rPr lang="en-US" sz="2400" dirty="0">
                <a:solidFill>
                  <a:srgbClr val="C00000"/>
                </a:solidFill>
              </a:rPr>
              <a:t>determine whether a given relation is a function; </a:t>
            </a:r>
            <a:r>
              <a:rPr lang="en-US" sz="2400" dirty="0"/>
              <a:t>and</a:t>
            </a:r>
            <a:r>
              <a:rPr lang="en-US" sz="2400" dirty="0">
                <a:solidFill>
                  <a:srgbClr val="1F497D"/>
                </a:solidFill>
              </a:rPr>
              <a:t> </a:t>
            </a:r>
          </a:p>
          <a:p>
            <a:pPr marL="571500" indent="-457200">
              <a:buClrTx/>
              <a:buAutoNum type="alphaLcParenR"/>
            </a:pPr>
            <a:r>
              <a:rPr lang="en-US" sz="2400" dirty="0"/>
              <a:t>determine the domain and range of a function.</a:t>
            </a:r>
          </a:p>
        </p:txBody>
      </p:sp>
    </p:spTree>
    <p:extLst>
      <p:ext uri="{BB962C8B-B14F-4D97-AF65-F5344CB8AC3E}">
        <p14:creationId xmlns:p14="http://schemas.microsoft.com/office/powerpoint/2010/main" val="344886147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r>
              <a:rPr lang="en-US" dirty="0"/>
              <a:t>Relations and Functions – Vocabulary (8.15)</a:t>
            </a:r>
          </a:p>
        </p:txBody>
      </p:sp>
      <p:sp>
        <p:nvSpPr>
          <p:cNvPr id="4" name="Content Placeholder 3"/>
          <p:cNvSpPr>
            <a:spLocks noGrp="1"/>
          </p:cNvSpPr>
          <p:nvPr>
            <p:ph idx="1"/>
          </p:nvPr>
        </p:nvSpPr>
        <p:spPr/>
        <p:txBody>
          <a:bodyPr>
            <a:normAutofit/>
          </a:bodyPr>
          <a:lstStyle/>
          <a:p>
            <a:pPr marL="114300" indent="0">
              <a:buNone/>
            </a:pPr>
            <a:r>
              <a:rPr lang="en-US" sz="2400" dirty="0"/>
              <a:t>Students would benefit from additional practice exploring the terminology used with functions.  </a:t>
            </a:r>
          </a:p>
          <a:p>
            <a:pPr marL="114300" indent="0">
              <a:buNone/>
            </a:pPr>
            <a:endParaRPr lang="en-US" sz="2400" dirty="0"/>
          </a:p>
          <a:p>
            <a:pPr marL="114300" indent="0">
              <a:buNone/>
            </a:pPr>
            <a:r>
              <a:rPr lang="en-US" sz="2400" dirty="0">
                <a:solidFill>
                  <a:srgbClr val="C00000"/>
                </a:solidFill>
              </a:rPr>
              <a:t>Common errors on SOL test items include:</a:t>
            </a:r>
          </a:p>
          <a:p>
            <a:pPr>
              <a:buClrTx/>
            </a:pPr>
            <a:r>
              <a:rPr lang="en-US" sz="2400" dirty="0">
                <a:solidFill>
                  <a:srgbClr val="C00000"/>
                </a:solidFill>
              </a:rPr>
              <a:t>assuming that the </a:t>
            </a:r>
            <a:r>
              <a:rPr lang="en-US" sz="2400" i="1" dirty="0">
                <a:solidFill>
                  <a:srgbClr val="C00000"/>
                </a:solidFill>
                <a:latin typeface="Times New Roman" panose="02020603050405020304" pitchFamily="18" charset="0"/>
                <a:cs typeface="Times New Roman" panose="02020603050405020304" pitchFamily="18" charset="0"/>
              </a:rPr>
              <a:t>y </a:t>
            </a:r>
            <a:r>
              <a:rPr lang="en-US" sz="2400" dirty="0">
                <a:solidFill>
                  <a:srgbClr val="C00000"/>
                </a:solidFill>
              </a:rPr>
              <a:t>-values cannot repeat when the terminology  “</a:t>
            </a:r>
            <a:r>
              <a:rPr lang="en-US" i="1" dirty="0">
                <a:solidFill>
                  <a:srgbClr val="C00000"/>
                </a:solidFill>
                <a:latin typeface="Times New Roman" panose="02020603050405020304" pitchFamily="18" charset="0"/>
                <a:cs typeface="Times New Roman" panose="02020603050405020304" pitchFamily="18" charset="0"/>
              </a:rPr>
              <a:t>y</a:t>
            </a:r>
            <a:r>
              <a:rPr lang="en-US" sz="2400" dirty="0">
                <a:solidFill>
                  <a:srgbClr val="C00000"/>
                </a:solidFill>
              </a:rPr>
              <a:t> is a function of </a:t>
            </a:r>
            <a:r>
              <a:rPr lang="en-US" i="1" dirty="0">
                <a:solidFill>
                  <a:srgbClr val="C00000"/>
                </a:solidFill>
                <a:latin typeface="Times New Roman" panose="02020603050405020304" pitchFamily="18" charset="0"/>
                <a:cs typeface="Times New Roman" panose="02020603050405020304" pitchFamily="18" charset="0"/>
              </a:rPr>
              <a:t>x</a:t>
            </a:r>
            <a:r>
              <a:rPr lang="en-US" sz="2400" dirty="0">
                <a:solidFill>
                  <a:srgbClr val="C00000"/>
                </a:solidFill>
              </a:rPr>
              <a:t>” is used.</a:t>
            </a:r>
          </a:p>
        </p:txBody>
      </p:sp>
    </p:spTree>
    <p:extLst>
      <p:ext uri="{BB962C8B-B14F-4D97-AF65-F5344CB8AC3E}">
        <p14:creationId xmlns:p14="http://schemas.microsoft.com/office/powerpoint/2010/main" val="24919919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4294967295"/>
          </p:nvPr>
        </p:nvSpPr>
        <p:spPr>
          <a:xfrm>
            <a:off x="8594725" y="4237038"/>
            <a:ext cx="549275" cy="296862"/>
          </a:xfrm>
          <a:prstGeom prst="bracketPair">
            <a:avLst>
              <a:gd name="adj" fmla="val 17949"/>
            </a:avLst>
          </a:prstGeom>
        </p:spPr>
        <p:txBody>
          <a:bodyPr/>
          <a:lstStyle/>
          <a:p>
            <a:fld id="{43CD8AB1-7AF0-4DFF-A047-6CE4F0A7C691}" type="slidenum">
              <a:rPr lang="en-US" smtClean="0"/>
              <a:t>29</a:t>
            </a:fld>
            <a:endParaRPr lang="en-US" dirty="0"/>
          </a:p>
        </p:txBody>
      </p:sp>
      <p:sp>
        <p:nvSpPr>
          <p:cNvPr id="3" name="Title 2"/>
          <p:cNvSpPr>
            <a:spLocks noGrp="1"/>
          </p:cNvSpPr>
          <p:nvPr>
            <p:ph type="title"/>
          </p:nvPr>
        </p:nvSpPr>
        <p:spPr>
          <a:xfrm>
            <a:off x="0" y="1122"/>
            <a:ext cx="9144000" cy="894228"/>
          </a:xfrm>
          <a:solidFill>
            <a:schemeClr val="tx1"/>
          </a:solidFill>
        </p:spPr>
        <p:txBody>
          <a:bodyPr>
            <a:noAutofit/>
          </a:bodyPr>
          <a:lstStyle/>
          <a:p>
            <a:r>
              <a:rPr lang="en-US" sz="2800" dirty="0">
                <a:solidFill>
                  <a:schemeClr val="bg1"/>
                </a:solidFill>
              </a:rPr>
              <a:t>Suggested Practice with Relations and Functions (8.15a)</a:t>
            </a:r>
          </a:p>
        </p:txBody>
      </p:sp>
      <p:sp>
        <p:nvSpPr>
          <p:cNvPr id="4" name="Content Placeholder 3"/>
          <p:cNvSpPr>
            <a:spLocks noGrp="1"/>
          </p:cNvSpPr>
          <p:nvPr>
            <p:ph idx="1"/>
          </p:nvPr>
        </p:nvSpPr>
        <p:spPr>
          <a:xfrm>
            <a:off x="76200" y="895350"/>
            <a:ext cx="8927385" cy="4114799"/>
          </a:xfrm>
        </p:spPr>
        <p:txBody>
          <a:bodyPr>
            <a:normAutofit/>
          </a:bodyPr>
          <a:lstStyle/>
          <a:p>
            <a:pPr marL="114300" indent="0">
              <a:buNone/>
            </a:pPr>
            <a:r>
              <a:rPr lang="en-US" sz="2400" b="1" dirty="0"/>
              <a:t>Which relation represents </a:t>
            </a:r>
            <a:r>
              <a:rPr lang="en-US" b="1" i="1" dirty="0">
                <a:latin typeface="Times New Roman" panose="02020603050405020304" pitchFamily="18" charset="0"/>
                <a:cs typeface="Times New Roman" panose="02020603050405020304" pitchFamily="18" charset="0"/>
              </a:rPr>
              <a:t>y</a:t>
            </a:r>
            <a:r>
              <a:rPr lang="en-US" sz="2400" b="1" dirty="0"/>
              <a:t> as a function of </a:t>
            </a:r>
            <a:r>
              <a:rPr lang="en-US" b="1" i="1" dirty="0">
                <a:latin typeface="Times New Roman" panose="02020603050405020304" pitchFamily="18" charset="0"/>
                <a:cs typeface="Times New Roman" panose="02020603050405020304" pitchFamily="18" charset="0"/>
              </a:rPr>
              <a:t>x</a:t>
            </a:r>
            <a:r>
              <a:rPr lang="en-US" sz="2400" b="1" dirty="0"/>
              <a:t>?</a:t>
            </a:r>
          </a:p>
          <a:p>
            <a:pPr marL="114300" indent="0">
              <a:buNone/>
            </a:pPr>
            <a:endParaRPr lang="en-US" sz="2400" b="1" dirty="0"/>
          </a:p>
          <a:p>
            <a:pPr marL="571500" indent="-457200">
              <a:buClrTx/>
              <a:buAutoNum type="alphaUcPeriod"/>
            </a:pPr>
            <a:r>
              <a:rPr lang="en-US" sz="2400" dirty="0"/>
              <a:t>{(3, 4), (3, 5), (3, 6)}</a:t>
            </a:r>
          </a:p>
          <a:p>
            <a:pPr marL="571500" indent="-457200">
              <a:buClrTx/>
              <a:buAutoNum type="alphaUcPeriod"/>
            </a:pPr>
            <a:endParaRPr lang="en-US" sz="2000" dirty="0"/>
          </a:p>
          <a:p>
            <a:pPr marL="571500" indent="-457200">
              <a:buClrTx/>
              <a:buAutoNum type="alphaUcPeriod"/>
            </a:pPr>
            <a:r>
              <a:rPr lang="en-US" sz="2400" dirty="0"/>
              <a:t> </a:t>
            </a:r>
          </a:p>
          <a:p>
            <a:pPr marL="571500" indent="-457200">
              <a:buClrTx/>
              <a:buAutoNum type="alphaUcPeriod"/>
            </a:pPr>
            <a:endParaRPr lang="en-US" dirty="0"/>
          </a:p>
          <a:p>
            <a:pPr marL="571500" indent="-457200">
              <a:buClrTx/>
              <a:buAutoNum type="alphaUcPeriod"/>
            </a:pPr>
            <a:r>
              <a:rPr lang="en-US" sz="2400" dirty="0"/>
              <a:t>{(2, 5), (3, 4), (2, 4), (3, 5)}</a:t>
            </a:r>
          </a:p>
          <a:p>
            <a:pPr marL="571500" indent="-457200">
              <a:buClrTx/>
              <a:buAutoNum type="alphaUcPeriod"/>
            </a:pPr>
            <a:endParaRPr lang="en-US" dirty="0"/>
          </a:p>
          <a:p>
            <a:pPr marL="571500" indent="-457200">
              <a:buClrTx/>
              <a:buAutoNum type="alphaUcPeriod"/>
            </a:pPr>
            <a:r>
              <a:rPr lang="en-US" sz="2400" dirty="0"/>
              <a:t> </a:t>
            </a:r>
          </a:p>
          <a:p>
            <a:pPr marL="571500" indent="-457200">
              <a:buAutoNum type="alphaUcPeriod"/>
            </a:pPr>
            <a:endParaRPr lang="en-US" sz="2400" dirty="0"/>
          </a:p>
        </p:txBody>
      </p:sp>
      <p:graphicFrame>
        <p:nvGraphicFramePr>
          <p:cNvPr id="5" name="Table 4" descr="A five column table read left to right, top to bottom.  First row, x, three, four, five, six.  Last row, y, three, three, three, three."/>
          <p:cNvGraphicFramePr>
            <a:graphicFrameLocks noGrp="1"/>
          </p:cNvGraphicFramePr>
          <p:nvPr>
            <p:extLst>
              <p:ext uri="{D42A27DB-BD31-4B8C-83A1-F6EECF244321}">
                <p14:modId xmlns:p14="http://schemas.microsoft.com/office/powerpoint/2010/main" val="3201424154"/>
              </p:ext>
            </p:extLst>
          </p:nvPr>
        </p:nvGraphicFramePr>
        <p:xfrm>
          <a:off x="724679" y="2228850"/>
          <a:ext cx="3581400" cy="868680"/>
        </p:xfrm>
        <a:graphic>
          <a:graphicData uri="http://schemas.openxmlformats.org/drawingml/2006/table">
            <a:tbl>
              <a:tblPr firstRow="1" bandRow="1">
                <a:tableStyleId>{5C22544A-7EE6-4342-B048-85BDC9FD1C3A}</a:tableStyleId>
              </a:tblPr>
              <a:tblGrid>
                <a:gridCol w="716280">
                  <a:extLst>
                    <a:ext uri="{9D8B030D-6E8A-4147-A177-3AD203B41FA5}">
                      <a16:colId xmlns:a16="http://schemas.microsoft.com/office/drawing/2014/main" val="2099695976"/>
                    </a:ext>
                  </a:extLst>
                </a:gridCol>
                <a:gridCol w="716280">
                  <a:extLst>
                    <a:ext uri="{9D8B030D-6E8A-4147-A177-3AD203B41FA5}">
                      <a16:colId xmlns:a16="http://schemas.microsoft.com/office/drawing/2014/main" val="687089083"/>
                    </a:ext>
                  </a:extLst>
                </a:gridCol>
                <a:gridCol w="716280">
                  <a:extLst>
                    <a:ext uri="{9D8B030D-6E8A-4147-A177-3AD203B41FA5}">
                      <a16:colId xmlns:a16="http://schemas.microsoft.com/office/drawing/2014/main" val="222463963"/>
                    </a:ext>
                  </a:extLst>
                </a:gridCol>
                <a:gridCol w="716280">
                  <a:extLst>
                    <a:ext uri="{9D8B030D-6E8A-4147-A177-3AD203B41FA5}">
                      <a16:colId xmlns:a16="http://schemas.microsoft.com/office/drawing/2014/main" val="586860395"/>
                    </a:ext>
                  </a:extLst>
                </a:gridCol>
                <a:gridCol w="716280">
                  <a:extLst>
                    <a:ext uri="{9D8B030D-6E8A-4147-A177-3AD203B41FA5}">
                      <a16:colId xmlns:a16="http://schemas.microsoft.com/office/drawing/2014/main" val="2569501478"/>
                    </a:ext>
                  </a:extLst>
                </a:gridCol>
              </a:tblGrid>
              <a:tr h="342900">
                <a:tc>
                  <a:txBody>
                    <a:bodyPr/>
                    <a:lstStyle/>
                    <a:p>
                      <a:pPr algn="ctr"/>
                      <a:r>
                        <a:rPr lang="en-US" sz="2400" i="1" dirty="0">
                          <a:solidFill>
                            <a:schemeClr val="tx1"/>
                          </a:solidFill>
                          <a:latin typeface="Times New Roman" panose="02020603050405020304" pitchFamily="18" charset="0"/>
                          <a:cs typeface="Times New Roman" panose="02020603050405020304" pitchFamily="18" charset="0"/>
                        </a:rPr>
                        <a:t>x</a:t>
                      </a:r>
                    </a:p>
                  </a:txBody>
                  <a:tcPr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2400" b="0" dirty="0">
                          <a:solidFill>
                            <a:schemeClr val="tx1"/>
                          </a:solidFill>
                          <a:latin typeface="Tahoma" panose="020B0604030504040204" pitchFamily="34" charset="0"/>
                          <a:ea typeface="Tahoma" panose="020B0604030504040204" pitchFamily="34" charset="0"/>
                          <a:cs typeface="Tahoma" panose="020B0604030504040204" pitchFamily="34" charset="0"/>
                        </a:rPr>
                        <a:t>3</a:t>
                      </a:r>
                    </a:p>
                  </a:txBody>
                  <a:tcPr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2400" b="0" dirty="0">
                          <a:solidFill>
                            <a:schemeClr val="tx1"/>
                          </a:solidFill>
                          <a:latin typeface="Tahoma" panose="020B0604030504040204" pitchFamily="34" charset="0"/>
                          <a:ea typeface="Tahoma" panose="020B0604030504040204" pitchFamily="34" charset="0"/>
                          <a:cs typeface="Tahoma" panose="020B0604030504040204" pitchFamily="34" charset="0"/>
                        </a:rPr>
                        <a:t>4</a:t>
                      </a:r>
                    </a:p>
                  </a:txBody>
                  <a:tcPr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2400" b="0" dirty="0">
                          <a:solidFill>
                            <a:schemeClr val="tx1"/>
                          </a:solidFill>
                          <a:latin typeface="Tahoma" panose="020B0604030504040204" pitchFamily="34" charset="0"/>
                          <a:ea typeface="Tahoma" panose="020B0604030504040204" pitchFamily="34" charset="0"/>
                          <a:cs typeface="Tahoma" panose="020B0604030504040204" pitchFamily="34" charset="0"/>
                        </a:rPr>
                        <a:t>5</a:t>
                      </a:r>
                    </a:p>
                  </a:txBody>
                  <a:tcPr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2400" b="0" dirty="0">
                          <a:solidFill>
                            <a:schemeClr val="tx1"/>
                          </a:solidFill>
                          <a:latin typeface="Tahoma" panose="020B0604030504040204" pitchFamily="34" charset="0"/>
                          <a:ea typeface="Tahoma" panose="020B0604030504040204" pitchFamily="34" charset="0"/>
                          <a:cs typeface="Tahoma" panose="020B0604030504040204" pitchFamily="34" charset="0"/>
                        </a:rPr>
                        <a:t>6</a:t>
                      </a:r>
                    </a:p>
                  </a:txBody>
                  <a:tcPr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946094417"/>
                  </a:ext>
                </a:extLst>
              </a:tr>
              <a:tr h="342900">
                <a:tc>
                  <a:txBody>
                    <a:bodyPr/>
                    <a:lstStyle/>
                    <a:p>
                      <a:pPr algn="ctr"/>
                      <a:r>
                        <a:rPr lang="en-US" sz="2400" b="1" i="1" dirty="0">
                          <a:latin typeface="Times New Roman" panose="02020603050405020304" pitchFamily="18" charset="0"/>
                          <a:cs typeface="Times New Roman" panose="02020603050405020304" pitchFamily="18" charset="0"/>
                        </a:rPr>
                        <a:t>y</a:t>
                      </a:r>
                    </a:p>
                  </a:txBody>
                  <a:tcPr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400" dirty="0">
                          <a:latin typeface="Tahoma" panose="020B0604030504040204" pitchFamily="34" charset="0"/>
                          <a:ea typeface="Tahoma" panose="020B0604030504040204" pitchFamily="34" charset="0"/>
                          <a:cs typeface="Tahoma" panose="020B0604030504040204" pitchFamily="34" charset="0"/>
                        </a:rPr>
                        <a:t>3</a:t>
                      </a:r>
                    </a:p>
                  </a:txBody>
                  <a:tcPr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400" dirty="0">
                          <a:latin typeface="Tahoma" panose="020B0604030504040204" pitchFamily="34" charset="0"/>
                          <a:ea typeface="Tahoma" panose="020B0604030504040204" pitchFamily="34" charset="0"/>
                          <a:cs typeface="Tahoma" panose="020B0604030504040204" pitchFamily="34" charset="0"/>
                        </a:rPr>
                        <a:t>3</a:t>
                      </a:r>
                    </a:p>
                  </a:txBody>
                  <a:tcPr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400" dirty="0">
                          <a:latin typeface="Tahoma" panose="020B0604030504040204" pitchFamily="34" charset="0"/>
                          <a:ea typeface="Tahoma" panose="020B0604030504040204" pitchFamily="34" charset="0"/>
                          <a:cs typeface="Tahoma" panose="020B0604030504040204" pitchFamily="34" charset="0"/>
                        </a:rPr>
                        <a:t>3</a:t>
                      </a:r>
                    </a:p>
                  </a:txBody>
                  <a:tcPr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400" dirty="0">
                          <a:latin typeface="Tahoma" panose="020B0604030504040204" pitchFamily="34" charset="0"/>
                          <a:ea typeface="Tahoma" panose="020B0604030504040204" pitchFamily="34" charset="0"/>
                          <a:cs typeface="Tahoma" panose="020B0604030504040204" pitchFamily="34" charset="0"/>
                        </a:rPr>
                        <a:t>3</a:t>
                      </a:r>
                    </a:p>
                  </a:txBody>
                  <a:tcPr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502185723"/>
                  </a:ext>
                </a:extLst>
              </a:tr>
            </a:tbl>
          </a:graphicData>
        </a:graphic>
      </p:graphicFrame>
      <p:graphicFrame>
        <p:nvGraphicFramePr>
          <p:cNvPr id="6" name="Table 5" descr="A five column table read left to right, top to bottom.  First row, x, zero, one, zero, one.  Last row, y, four, five, six, seven."/>
          <p:cNvGraphicFramePr>
            <a:graphicFrameLocks noGrp="1"/>
          </p:cNvGraphicFramePr>
          <p:nvPr>
            <p:extLst>
              <p:ext uri="{D42A27DB-BD31-4B8C-83A1-F6EECF244321}">
                <p14:modId xmlns:p14="http://schemas.microsoft.com/office/powerpoint/2010/main" val="1380636710"/>
              </p:ext>
            </p:extLst>
          </p:nvPr>
        </p:nvGraphicFramePr>
        <p:xfrm>
          <a:off x="758073" y="3819331"/>
          <a:ext cx="3577390" cy="868680"/>
        </p:xfrm>
        <a:graphic>
          <a:graphicData uri="http://schemas.openxmlformats.org/drawingml/2006/table">
            <a:tbl>
              <a:tblPr firstRow="1" bandRow="1">
                <a:tableStyleId>{5C22544A-7EE6-4342-B048-85BDC9FD1C3A}</a:tableStyleId>
              </a:tblPr>
              <a:tblGrid>
                <a:gridCol w="715478">
                  <a:extLst>
                    <a:ext uri="{9D8B030D-6E8A-4147-A177-3AD203B41FA5}">
                      <a16:colId xmlns:a16="http://schemas.microsoft.com/office/drawing/2014/main" val="795548578"/>
                    </a:ext>
                  </a:extLst>
                </a:gridCol>
                <a:gridCol w="715478">
                  <a:extLst>
                    <a:ext uri="{9D8B030D-6E8A-4147-A177-3AD203B41FA5}">
                      <a16:colId xmlns:a16="http://schemas.microsoft.com/office/drawing/2014/main" val="1386560430"/>
                    </a:ext>
                  </a:extLst>
                </a:gridCol>
                <a:gridCol w="715478">
                  <a:extLst>
                    <a:ext uri="{9D8B030D-6E8A-4147-A177-3AD203B41FA5}">
                      <a16:colId xmlns:a16="http://schemas.microsoft.com/office/drawing/2014/main" val="3249644233"/>
                    </a:ext>
                  </a:extLst>
                </a:gridCol>
                <a:gridCol w="715478">
                  <a:extLst>
                    <a:ext uri="{9D8B030D-6E8A-4147-A177-3AD203B41FA5}">
                      <a16:colId xmlns:a16="http://schemas.microsoft.com/office/drawing/2014/main" val="1940079562"/>
                    </a:ext>
                  </a:extLst>
                </a:gridCol>
                <a:gridCol w="715478">
                  <a:extLst>
                    <a:ext uri="{9D8B030D-6E8A-4147-A177-3AD203B41FA5}">
                      <a16:colId xmlns:a16="http://schemas.microsoft.com/office/drawing/2014/main" val="2001586476"/>
                    </a:ext>
                  </a:extLst>
                </a:gridCol>
              </a:tblGrid>
              <a:tr h="34290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400" i="1" dirty="0">
                          <a:solidFill>
                            <a:schemeClr val="tx1"/>
                          </a:solidFill>
                          <a:latin typeface="Times New Roman" panose="02020603050405020304" pitchFamily="18" charset="0"/>
                          <a:cs typeface="Times New Roman" panose="02020603050405020304" pitchFamily="18" charset="0"/>
                        </a:rPr>
                        <a:t>x</a:t>
                      </a:r>
                    </a:p>
                  </a:txBody>
                  <a:tcPr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400" b="0" dirty="0">
                          <a:solidFill>
                            <a:schemeClr val="tx1"/>
                          </a:solidFill>
                          <a:latin typeface="Tahoma" panose="020B0604030504040204" pitchFamily="34" charset="0"/>
                          <a:ea typeface="Tahoma" panose="020B0604030504040204" pitchFamily="34" charset="0"/>
                          <a:cs typeface="Tahoma" panose="020B0604030504040204" pitchFamily="34" charset="0"/>
                        </a:rPr>
                        <a:t>0</a:t>
                      </a:r>
                    </a:p>
                  </a:txBody>
                  <a:tcPr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400" b="0" dirty="0">
                          <a:solidFill>
                            <a:schemeClr val="tx1"/>
                          </a:solidFill>
                          <a:latin typeface="Tahoma" panose="020B0604030504040204" pitchFamily="34" charset="0"/>
                          <a:ea typeface="Tahoma" panose="020B0604030504040204" pitchFamily="34" charset="0"/>
                          <a:cs typeface="Tahoma" panose="020B0604030504040204" pitchFamily="34" charset="0"/>
                        </a:rPr>
                        <a:t>1</a:t>
                      </a:r>
                    </a:p>
                  </a:txBody>
                  <a:tcPr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400" b="0" dirty="0">
                          <a:solidFill>
                            <a:schemeClr val="tx1"/>
                          </a:solidFill>
                          <a:latin typeface="Tahoma" panose="020B0604030504040204" pitchFamily="34" charset="0"/>
                          <a:ea typeface="Tahoma" panose="020B0604030504040204" pitchFamily="34" charset="0"/>
                          <a:cs typeface="Tahoma" panose="020B0604030504040204" pitchFamily="34" charset="0"/>
                        </a:rPr>
                        <a:t>0</a:t>
                      </a:r>
                    </a:p>
                  </a:txBody>
                  <a:tcPr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400" b="0" dirty="0">
                          <a:solidFill>
                            <a:schemeClr val="tx1"/>
                          </a:solidFill>
                          <a:latin typeface="Tahoma" panose="020B0604030504040204" pitchFamily="34" charset="0"/>
                          <a:ea typeface="Tahoma" panose="020B0604030504040204" pitchFamily="34" charset="0"/>
                          <a:cs typeface="Tahoma" panose="020B0604030504040204" pitchFamily="34" charset="0"/>
                        </a:rPr>
                        <a:t>1</a:t>
                      </a:r>
                    </a:p>
                  </a:txBody>
                  <a:tcPr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839143"/>
                  </a:ext>
                </a:extLst>
              </a:tr>
              <a:tr h="34290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400" b="1" i="1" dirty="0">
                          <a:latin typeface="Times New Roman" panose="02020603050405020304" pitchFamily="18" charset="0"/>
                          <a:cs typeface="Times New Roman" panose="02020603050405020304" pitchFamily="18" charset="0"/>
                        </a:rPr>
                        <a:t>y</a:t>
                      </a:r>
                    </a:p>
                  </a:txBody>
                  <a:tcPr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400" dirty="0">
                          <a:latin typeface="Tahoma" panose="020B0604030504040204" pitchFamily="34" charset="0"/>
                          <a:ea typeface="Tahoma" panose="020B0604030504040204" pitchFamily="34" charset="0"/>
                          <a:cs typeface="Tahoma" panose="020B0604030504040204" pitchFamily="34" charset="0"/>
                        </a:rPr>
                        <a:t>4</a:t>
                      </a:r>
                    </a:p>
                  </a:txBody>
                  <a:tcPr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400" dirty="0">
                          <a:latin typeface="Tahoma" panose="020B0604030504040204" pitchFamily="34" charset="0"/>
                          <a:ea typeface="Tahoma" panose="020B0604030504040204" pitchFamily="34" charset="0"/>
                          <a:cs typeface="Tahoma" panose="020B0604030504040204" pitchFamily="34" charset="0"/>
                        </a:rPr>
                        <a:t>5</a:t>
                      </a:r>
                    </a:p>
                  </a:txBody>
                  <a:tcPr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400" dirty="0">
                          <a:latin typeface="Tahoma" panose="020B0604030504040204" pitchFamily="34" charset="0"/>
                          <a:ea typeface="Tahoma" panose="020B0604030504040204" pitchFamily="34" charset="0"/>
                          <a:cs typeface="Tahoma" panose="020B0604030504040204" pitchFamily="34" charset="0"/>
                        </a:rPr>
                        <a:t>6</a:t>
                      </a:r>
                    </a:p>
                  </a:txBody>
                  <a:tcPr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400" dirty="0">
                          <a:latin typeface="Tahoma" panose="020B0604030504040204" pitchFamily="34" charset="0"/>
                          <a:ea typeface="Tahoma" panose="020B0604030504040204" pitchFamily="34" charset="0"/>
                          <a:cs typeface="Tahoma" panose="020B0604030504040204" pitchFamily="34" charset="0"/>
                        </a:rPr>
                        <a:t>7</a:t>
                      </a:r>
                    </a:p>
                  </a:txBody>
                  <a:tcPr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276557516"/>
                  </a:ext>
                </a:extLst>
              </a:tr>
            </a:tbl>
          </a:graphicData>
        </a:graphic>
      </p:graphicFrame>
    </p:spTree>
    <p:extLst>
      <p:ext uri="{BB962C8B-B14F-4D97-AF65-F5344CB8AC3E}">
        <p14:creationId xmlns:p14="http://schemas.microsoft.com/office/powerpoint/2010/main" val="98709860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84" y="0"/>
            <a:ext cx="9144000" cy="741826"/>
          </a:xfrm>
          <a:solidFill>
            <a:schemeClr val="tx1"/>
          </a:solidFill>
        </p:spPr>
        <p:txBody>
          <a:bodyPr>
            <a:noAutofit/>
          </a:bodyPr>
          <a:lstStyle/>
          <a:p>
            <a:r>
              <a:rPr lang="en-US" sz="2800" dirty="0">
                <a:solidFill>
                  <a:schemeClr val="bg1"/>
                </a:solidFill>
              </a:rPr>
              <a:t>Student Performance Analysis Spring 2019 </a:t>
            </a:r>
            <a:r>
              <a:rPr lang="en-US" sz="2000" dirty="0">
                <a:solidFill>
                  <a:schemeClr val="bg1"/>
                </a:solidFill>
              </a:rPr>
              <a:t>(2 of 3)</a:t>
            </a:r>
            <a:endParaRPr lang="en-US" sz="2800" dirty="0">
              <a:solidFill>
                <a:schemeClr val="bg1"/>
              </a:solidFill>
            </a:endParaRPr>
          </a:p>
        </p:txBody>
      </p:sp>
      <p:sp>
        <p:nvSpPr>
          <p:cNvPr id="3" name="Content Placeholder 2"/>
          <p:cNvSpPr>
            <a:spLocks noGrp="1"/>
          </p:cNvSpPr>
          <p:nvPr>
            <p:ph idx="1"/>
          </p:nvPr>
        </p:nvSpPr>
        <p:spPr>
          <a:xfrm>
            <a:off x="63500" y="1123950"/>
            <a:ext cx="8927385" cy="3429002"/>
          </a:xfrm>
        </p:spPr>
        <p:txBody>
          <a:bodyPr/>
          <a:lstStyle/>
          <a:p>
            <a:pPr marL="0" indent="0">
              <a:buNone/>
            </a:pPr>
            <a:r>
              <a:rPr lang="en-US" sz="2400" dirty="0"/>
              <a:t>It should be noted that these items are not SOL test questions and are not meant to mimic SOL test questions. Instead, they are intended to provide mathematics educators with further insight into the concepts that challenged students statewide.  </a:t>
            </a:r>
          </a:p>
          <a:p>
            <a:pPr marL="0" indent="0">
              <a:buNone/>
            </a:pPr>
            <a:endParaRPr lang="en-US" dirty="0"/>
          </a:p>
        </p:txBody>
      </p:sp>
    </p:spTree>
    <p:extLst>
      <p:ext uri="{BB962C8B-B14F-4D97-AF65-F5344CB8AC3E}">
        <p14:creationId xmlns:p14="http://schemas.microsoft.com/office/powerpoint/2010/main" val="381430815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0" y="1122"/>
            <a:ext cx="9144000" cy="894228"/>
          </a:xfrm>
          <a:solidFill>
            <a:schemeClr val="tx1"/>
          </a:solidFill>
        </p:spPr>
        <p:txBody>
          <a:bodyPr>
            <a:noAutofit/>
          </a:bodyPr>
          <a:lstStyle/>
          <a:p>
            <a:r>
              <a:rPr lang="en-US" sz="2800" dirty="0">
                <a:solidFill>
                  <a:schemeClr val="bg1"/>
                </a:solidFill>
              </a:rPr>
              <a:t>Answer to Practice with Relations and Functions (8.15a)</a:t>
            </a:r>
          </a:p>
        </p:txBody>
      </p:sp>
      <p:sp>
        <p:nvSpPr>
          <p:cNvPr id="11" name="Content Placeholder 3"/>
          <p:cNvSpPr>
            <a:spLocks noGrp="1"/>
          </p:cNvSpPr>
          <p:nvPr>
            <p:ph idx="1"/>
          </p:nvPr>
        </p:nvSpPr>
        <p:spPr>
          <a:xfrm>
            <a:off x="76200" y="895350"/>
            <a:ext cx="8927385" cy="4114799"/>
          </a:xfrm>
        </p:spPr>
        <p:txBody>
          <a:bodyPr>
            <a:normAutofit/>
          </a:bodyPr>
          <a:lstStyle/>
          <a:p>
            <a:pPr marL="114300" indent="0">
              <a:buNone/>
            </a:pPr>
            <a:r>
              <a:rPr lang="en-US" sz="2400" b="1" dirty="0"/>
              <a:t>Which relation represents </a:t>
            </a:r>
            <a:r>
              <a:rPr lang="en-US" b="1" i="1" dirty="0">
                <a:latin typeface="Times New Roman" panose="02020603050405020304" pitchFamily="18" charset="0"/>
                <a:cs typeface="Times New Roman" panose="02020603050405020304" pitchFamily="18" charset="0"/>
              </a:rPr>
              <a:t>y</a:t>
            </a:r>
            <a:r>
              <a:rPr lang="en-US" sz="2400" b="1" dirty="0"/>
              <a:t> as a function of </a:t>
            </a:r>
            <a:r>
              <a:rPr lang="en-US" b="1" i="1" dirty="0">
                <a:latin typeface="Times New Roman" panose="02020603050405020304" pitchFamily="18" charset="0"/>
                <a:cs typeface="Times New Roman" panose="02020603050405020304" pitchFamily="18" charset="0"/>
              </a:rPr>
              <a:t>x</a:t>
            </a:r>
            <a:r>
              <a:rPr lang="en-US" sz="2400" b="1" dirty="0"/>
              <a:t>?</a:t>
            </a:r>
          </a:p>
          <a:p>
            <a:pPr marL="114300" indent="0">
              <a:buNone/>
            </a:pPr>
            <a:endParaRPr lang="en-US" sz="2400" b="1" dirty="0"/>
          </a:p>
          <a:p>
            <a:pPr marL="571500" indent="-457200">
              <a:buClrTx/>
              <a:buAutoNum type="alphaUcPeriod"/>
            </a:pPr>
            <a:r>
              <a:rPr lang="en-US" sz="2400" dirty="0"/>
              <a:t>{(3, 4), (3, 5), (3, 6)}</a:t>
            </a:r>
          </a:p>
          <a:p>
            <a:pPr marL="571500" indent="-457200">
              <a:buClrTx/>
              <a:buAutoNum type="alphaUcPeriod"/>
            </a:pPr>
            <a:endParaRPr lang="en-US" sz="2000" dirty="0"/>
          </a:p>
          <a:p>
            <a:pPr marL="571500" indent="-457200">
              <a:buClr>
                <a:srgbClr val="C00000"/>
              </a:buClr>
              <a:buAutoNum type="alphaUcPeriod"/>
            </a:pPr>
            <a:r>
              <a:rPr lang="en-US" sz="2400" dirty="0"/>
              <a:t> </a:t>
            </a:r>
          </a:p>
          <a:p>
            <a:pPr marL="571500" indent="-457200">
              <a:buClrTx/>
              <a:buAutoNum type="alphaUcPeriod"/>
            </a:pPr>
            <a:endParaRPr lang="en-US" dirty="0"/>
          </a:p>
          <a:p>
            <a:pPr marL="571500" indent="-457200">
              <a:buClrTx/>
              <a:buAutoNum type="alphaUcPeriod"/>
            </a:pPr>
            <a:r>
              <a:rPr lang="en-US" sz="2400" dirty="0"/>
              <a:t>{(2, 5), (3, 4), (2, 4), (3, 5)}</a:t>
            </a:r>
          </a:p>
          <a:p>
            <a:pPr marL="571500" indent="-457200">
              <a:buClrTx/>
              <a:buAutoNum type="alphaUcPeriod"/>
            </a:pPr>
            <a:endParaRPr lang="en-US" dirty="0"/>
          </a:p>
          <a:p>
            <a:pPr marL="571500" indent="-457200">
              <a:buClrTx/>
              <a:buAutoNum type="alphaUcPeriod"/>
            </a:pPr>
            <a:r>
              <a:rPr lang="en-US" sz="2400" dirty="0"/>
              <a:t> </a:t>
            </a:r>
          </a:p>
          <a:p>
            <a:pPr marL="571500" indent="-457200">
              <a:buAutoNum type="alphaUcPeriod"/>
            </a:pPr>
            <a:endParaRPr lang="en-US" sz="2400" dirty="0"/>
          </a:p>
        </p:txBody>
      </p:sp>
      <p:graphicFrame>
        <p:nvGraphicFramePr>
          <p:cNvPr id="12" name="Table 11" descr="A five column table read left to right, top to bottom.  First row, x, three, four, five, six.  Last row, y, three, three, three, three."/>
          <p:cNvGraphicFramePr>
            <a:graphicFrameLocks noGrp="1"/>
          </p:cNvGraphicFramePr>
          <p:nvPr>
            <p:extLst>
              <p:ext uri="{D42A27DB-BD31-4B8C-83A1-F6EECF244321}">
                <p14:modId xmlns:p14="http://schemas.microsoft.com/office/powerpoint/2010/main" val="3102715694"/>
              </p:ext>
            </p:extLst>
          </p:nvPr>
        </p:nvGraphicFramePr>
        <p:xfrm>
          <a:off x="724679" y="2219325"/>
          <a:ext cx="3581400" cy="868680"/>
        </p:xfrm>
        <a:graphic>
          <a:graphicData uri="http://schemas.openxmlformats.org/drawingml/2006/table">
            <a:tbl>
              <a:tblPr firstRow="1" bandRow="1">
                <a:tableStyleId>{5C22544A-7EE6-4342-B048-85BDC9FD1C3A}</a:tableStyleId>
              </a:tblPr>
              <a:tblGrid>
                <a:gridCol w="716280">
                  <a:extLst>
                    <a:ext uri="{9D8B030D-6E8A-4147-A177-3AD203B41FA5}">
                      <a16:colId xmlns:a16="http://schemas.microsoft.com/office/drawing/2014/main" val="2099695976"/>
                    </a:ext>
                  </a:extLst>
                </a:gridCol>
                <a:gridCol w="716280">
                  <a:extLst>
                    <a:ext uri="{9D8B030D-6E8A-4147-A177-3AD203B41FA5}">
                      <a16:colId xmlns:a16="http://schemas.microsoft.com/office/drawing/2014/main" val="687089083"/>
                    </a:ext>
                  </a:extLst>
                </a:gridCol>
                <a:gridCol w="716280">
                  <a:extLst>
                    <a:ext uri="{9D8B030D-6E8A-4147-A177-3AD203B41FA5}">
                      <a16:colId xmlns:a16="http://schemas.microsoft.com/office/drawing/2014/main" val="222463963"/>
                    </a:ext>
                  </a:extLst>
                </a:gridCol>
                <a:gridCol w="716280">
                  <a:extLst>
                    <a:ext uri="{9D8B030D-6E8A-4147-A177-3AD203B41FA5}">
                      <a16:colId xmlns:a16="http://schemas.microsoft.com/office/drawing/2014/main" val="586860395"/>
                    </a:ext>
                  </a:extLst>
                </a:gridCol>
                <a:gridCol w="716280">
                  <a:extLst>
                    <a:ext uri="{9D8B030D-6E8A-4147-A177-3AD203B41FA5}">
                      <a16:colId xmlns:a16="http://schemas.microsoft.com/office/drawing/2014/main" val="2569501478"/>
                    </a:ext>
                  </a:extLst>
                </a:gridCol>
              </a:tblGrid>
              <a:tr h="342900">
                <a:tc>
                  <a:txBody>
                    <a:bodyPr/>
                    <a:lstStyle/>
                    <a:p>
                      <a:pPr algn="ctr"/>
                      <a:r>
                        <a:rPr lang="en-US" sz="2400" i="1" dirty="0">
                          <a:solidFill>
                            <a:srgbClr val="C00000"/>
                          </a:solidFill>
                          <a:latin typeface="Times New Roman" panose="02020603050405020304" pitchFamily="18" charset="0"/>
                          <a:cs typeface="Times New Roman" panose="02020603050405020304" pitchFamily="18" charset="0"/>
                        </a:rPr>
                        <a:t>x</a:t>
                      </a:r>
                    </a:p>
                  </a:txBody>
                  <a:tcPr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2400" b="0" dirty="0">
                          <a:solidFill>
                            <a:srgbClr val="C00000"/>
                          </a:solidFill>
                          <a:latin typeface="Tahoma" panose="020B0604030504040204" pitchFamily="34" charset="0"/>
                          <a:ea typeface="Tahoma" panose="020B0604030504040204" pitchFamily="34" charset="0"/>
                          <a:cs typeface="Tahoma" panose="020B0604030504040204" pitchFamily="34" charset="0"/>
                        </a:rPr>
                        <a:t>3</a:t>
                      </a:r>
                    </a:p>
                  </a:txBody>
                  <a:tcPr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2400" b="0" dirty="0">
                          <a:solidFill>
                            <a:srgbClr val="C00000"/>
                          </a:solidFill>
                          <a:latin typeface="Tahoma" panose="020B0604030504040204" pitchFamily="34" charset="0"/>
                          <a:ea typeface="Tahoma" panose="020B0604030504040204" pitchFamily="34" charset="0"/>
                          <a:cs typeface="Tahoma" panose="020B0604030504040204" pitchFamily="34" charset="0"/>
                        </a:rPr>
                        <a:t>4</a:t>
                      </a:r>
                    </a:p>
                  </a:txBody>
                  <a:tcPr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2400" b="0" dirty="0">
                          <a:solidFill>
                            <a:srgbClr val="C00000"/>
                          </a:solidFill>
                          <a:latin typeface="Tahoma" panose="020B0604030504040204" pitchFamily="34" charset="0"/>
                          <a:ea typeface="Tahoma" panose="020B0604030504040204" pitchFamily="34" charset="0"/>
                          <a:cs typeface="Tahoma" panose="020B0604030504040204" pitchFamily="34" charset="0"/>
                        </a:rPr>
                        <a:t>5</a:t>
                      </a:r>
                    </a:p>
                  </a:txBody>
                  <a:tcPr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2400" b="0" dirty="0">
                          <a:solidFill>
                            <a:srgbClr val="C00000"/>
                          </a:solidFill>
                          <a:latin typeface="Tahoma" panose="020B0604030504040204" pitchFamily="34" charset="0"/>
                          <a:ea typeface="Tahoma" panose="020B0604030504040204" pitchFamily="34" charset="0"/>
                          <a:cs typeface="Tahoma" panose="020B0604030504040204" pitchFamily="34" charset="0"/>
                        </a:rPr>
                        <a:t>6</a:t>
                      </a:r>
                    </a:p>
                  </a:txBody>
                  <a:tcPr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946094417"/>
                  </a:ext>
                </a:extLst>
              </a:tr>
              <a:tr h="342900">
                <a:tc>
                  <a:txBody>
                    <a:bodyPr/>
                    <a:lstStyle/>
                    <a:p>
                      <a:pPr algn="ctr"/>
                      <a:r>
                        <a:rPr lang="en-US" sz="2400" b="1" i="1" dirty="0">
                          <a:solidFill>
                            <a:srgbClr val="C00000"/>
                          </a:solidFill>
                          <a:latin typeface="Times New Roman" panose="02020603050405020304" pitchFamily="18" charset="0"/>
                          <a:cs typeface="Times New Roman" panose="02020603050405020304" pitchFamily="18" charset="0"/>
                        </a:rPr>
                        <a:t>y</a:t>
                      </a:r>
                    </a:p>
                  </a:txBody>
                  <a:tcPr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400" dirty="0">
                          <a:solidFill>
                            <a:srgbClr val="C00000"/>
                          </a:solidFill>
                          <a:latin typeface="Tahoma" panose="020B0604030504040204" pitchFamily="34" charset="0"/>
                          <a:ea typeface="Tahoma" panose="020B0604030504040204" pitchFamily="34" charset="0"/>
                          <a:cs typeface="Tahoma" panose="020B0604030504040204" pitchFamily="34" charset="0"/>
                        </a:rPr>
                        <a:t>3</a:t>
                      </a:r>
                    </a:p>
                  </a:txBody>
                  <a:tcPr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400" dirty="0">
                          <a:solidFill>
                            <a:srgbClr val="C00000"/>
                          </a:solidFill>
                          <a:latin typeface="Tahoma" panose="020B0604030504040204" pitchFamily="34" charset="0"/>
                          <a:ea typeface="Tahoma" panose="020B0604030504040204" pitchFamily="34" charset="0"/>
                          <a:cs typeface="Tahoma" panose="020B0604030504040204" pitchFamily="34" charset="0"/>
                        </a:rPr>
                        <a:t>3</a:t>
                      </a:r>
                    </a:p>
                  </a:txBody>
                  <a:tcPr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400" dirty="0">
                          <a:solidFill>
                            <a:srgbClr val="C00000"/>
                          </a:solidFill>
                          <a:latin typeface="Tahoma" panose="020B0604030504040204" pitchFamily="34" charset="0"/>
                          <a:ea typeface="Tahoma" panose="020B0604030504040204" pitchFamily="34" charset="0"/>
                          <a:cs typeface="Tahoma" panose="020B0604030504040204" pitchFamily="34" charset="0"/>
                        </a:rPr>
                        <a:t>3</a:t>
                      </a:r>
                    </a:p>
                  </a:txBody>
                  <a:tcPr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400" dirty="0">
                          <a:solidFill>
                            <a:srgbClr val="C00000"/>
                          </a:solidFill>
                          <a:latin typeface="Tahoma" panose="020B0604030504040204" pitchFamily="34" charset="0"/>
                          <a:ea typeface="Tahoma" panose="020B0604030504040204" pitchFamily="34" charset="0"/>
                          <a:cs typeface="Tahoma" panose="020B0604030504040204" pitchFamily="34" charset="0"/>
                        </a:rPr>
                        <a:t>3</a:t>
                      </a:r>
                    </a:p>
                  </a:txBody>
                  <a:tcPr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502185723"/>
                  </a:ext>
                </a:extLst>
              </a:tr>
            </a:tbl>
          </a:graphicData>
        </a:graphic>
      </p:graphicFrame>
      <p:graphicFrame>
        <p:nvGraphicFramePr>
          <p:cNvPr id="13" name="Table 12" descr="A five column table read left to right, top to bottom.  First row, x, zero, one, zero, one.  Last row, y, four, five, six, seven."/>
          <p:cNvGraphicFramePr>
            <a:graphicFrameLocks noGrp="1"/>
          </p:cNvGraphicFramePr>
          <p:nvPr>
            <p:extLst>
              <p:ext uri="{D42A27DB-BD31-4B8C-83A1-F6EECF244321}">
                <p14:modId xmlns:p14="http://schemas.microsoft.com/office/powerpoint/2010/main" val="2610502789"/>
              </p:ext>
            </p:extLst>
          </p:nvPr>
        </p:nvGraphicFramePr>
        <p:xfrm>
          <a:off x="758073" y="3789980"/>
          <a:ext cx="3577390" cy="868680"/>
        </p:xfrm>
        <a:graphic>
          <a:graphicData uri="http://schemas.openxmlformats.org/drawingml/2006/table">
            <a:tbl>
              <a:tblPr firstRow="1" bandRow="1">
                <a:tableStyleId>{5C22544A-7EE6-4342-B048-85BDC9FD1C3A}</a:tableStyleId>
              </a:tblPr>
              <a:tblGrid>
                <a:gridCol w="715478">
                  <a:extLst>
                    <a:ext uri="{9D8B030D-6E8A-4147-A177-3AD203B41FA5}">
                      <a16:colId xmlns:a16="http://schemas.microsoft.com/office/drawing/2014/main" val="795548578"/>
                    </a:ext>
                  </a:extLst>
                </a:gridCol>
                <a:gridCol w="715478">
                  <a:extLst>
                    <a:ext uri="{9D8B030D-6E8A-4147-A177-3AD203B41FA5}">
                      <a16:colId xmlns:a16="http://schemas.microsoft.com/office/drawing/2014/main" val="1386560430"/>
                    </a:ext>
                  </a:extLst>
                </a:gridCol>
                <a:gridCol w="715478">
                  <a:extLst>
                    <a:ext uri="{9D8B030D-6E8A-4147-A177-3AD203B41FA5}">
                      <a16:colId xmlns:a16="http://schemas.microsoft.com/office/drawing/2014/main" val="3249644233"/>
                    </a:ext>
                  </a:extLst>
                </a:gridCol>
                <a:gridCol w="715478">
                  <a:extLst>
                    <a:ext uri="{9D8B030D-6E8A-4147-A177-3AD203B41FA5}">
                      <a16:colId xmlns:a16="http://schemas.microsoft.com/office/drawing/2014/main" val="1940079562"/>
                    </a:ext>
                  </a:extLst>
                </a:gridCol>
                <a:gridCol w="715478">
                  <a:extLst>
                    <a:ext uri="{9D8B030D-6E8A-4147-A177-3AD203B41FA5}">
                      <a16:colId xmlns:a16="http://schemas.microsoft.com/office/drawing/2014/main" val="2001586476"/>
                    </a:ext>
                  </a:extLst>
                </a:gridCol>
              </a:tblGrid>
              <a:tr h="34290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400" i="1" dirty="0">
                          <a:solidFill>
                            <a:schemeClr val="tx1"/>
                          </a:solidFill>
                          <a:latin typeface="Times New Roman" panose="02020603050405020304" pitchFamily="18" charset="0"/>
                          <a:cs typeface="Times New Roman" panose="02020603050405020304" pitchFamily="18" charset="0"/>
                        </a:rPr>
                        <a:t>x</a:t>
                      </a:r>
                    </a:p>
                  </a:txBody>
                  <a:tcPr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400" b="0" dirty="0">
                          <a:solidFill>
                            <a:schemeClr val="tx1"/>
                          </a:solidFill>
                          <a:latin typeface="Tahoma" panose="020B0604030504040204" pitchFamily="34" charset="0"/>
                          <a:ea typeface="Tahoma" panose="020B0604030504040204" pitchFamily="34" charset="0"/>
                          <a:cs typeface="Tahoma" panose="020B0604030504040204" pitchFamily="34" charset="0"/>
                        </a:rPr>
                        <a:t>0</a:t>
                      </a:r>
                    </a:p>
                  </a:txBody>
                  <a:tcPr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400" b="0" dirty="0">
                          <a:solidFill>
                            <a:schemeClr val="tx1"/>
                          </a:solidFill>
                          <a:latin typeface="Tahoma" panose="020B0604030504040204" pitchFamily="34" charset="0"/>
                          <a:ea typeface="Tahoma" panose="020B0604030504040204" pitchFamily="34" charset="0"/>
                          <a:cs typeface="Tahoma" panose="020B0604030504040204" pitchFamily="34" charset="0"/>
                        </a:rPr>
                        <a:t>1</a:t>
                      </a:r>
                    </a:p>
                  </a:txBody>
                  <a:tcPr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400" b="0" dirty="0">
                          <a:solidFill>
                            <a:schemeClr val="tx1"/>
                          </a:solidFill>
                          <a:latin typeface="Tahoma" panose="020B0604030504040204" pitchFamily="34" charset="0"/>
                          <a:ea typeface="Tahoma" panose="020B0604030504040204" pitchFamily="34" charset="0"/>
                          <a:cs typeface="Tahoma" panose="020B0604030504040204" pitchFamily="34" charset="0"/>
                        </a:rPr>
                        <a:t>0</a:t>
                      </a:r>
                    </a:p>
                  </a:txBody>
                  <a:tcPr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400" b="0" dirty="0">
                          <a:solidFill>
                            <a:schemeClr val="tx1"/>
                          </a:solidFill>
                          <a:latin typeface="Tahoma" panose="020B0604030504040204" pitchFamily="34" charset="0"/>
                          <a:ea typeface="Tahoma" panose="020B0604030504040204" pitchFamily="34" charset="0"/>
                          <a:cs typeface="Tahoma" panose="020B0604030504040204" pitchFamily="34" charset="0"/>
                        </a:rPr>
                        <a:t>1</a:t>
                      </a:r>
                    </a:p>
                  </a:txBody>
                  <a:tcPr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839143"/>
                  </a:ext>
                </a:extLst>
              </a:tr>
              <a:tr h="34290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400" b="1" i="1" dirty="0">
                          <a:latin typeface="Times New Roman" panose="02020603050405020304" pitchFamily="18" charset="0"/>
                          <a:cs typeface="Times New Roman" panose="02020603050405020304" pitchFamily="18" charset="0"/>
                        </a:rPr>
                        <a:t>y</a:t>
                      </a:r>
                    </a:p>
                  </a:txBody>
                  <a:tcPr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400" dirty="0">
                          <a:latin typeface="Tahoma" panose="020B0604030504040204" pitchFamily="34" charset="0"/>
                          <a:ea typeface="Tahoma" panose="020B0604030504040204" pitchFamily="34" charset="0"/>
                          <a:cs typeface="Tahoma" panose="020B0604030504040204" pitchFamily="34" charset="0"/>
                        </a:rPr>
                        <a:t>4</a:t>
                      </a:r>
                    </a:p>
                  </a:txBody>
                  <a:tcPr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400" dirty="0">
                          <a:latin typeface="Tahoma" panose="020B0604030504040204" pitchFamily="34" charset="0"/>
                          <a:ea typeface="Tahoma" panose="020B0604030504040204" pitchFamily="34" charset="0"/>
                          <a:cs typeface="Tahoma" panose="020B0604030504040204" pitchFamily="34" charset="0"/>
                        </a:rPr>
                        <a:t>5</a:t>
                      </a:r>
                    </a:p>
                  </a:txBody>
                  <a:tcPr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400" dirty="0">
                          <a:latin typeface="Tahoma" panose="020B0604030504040204" pitchFamily="34" charset="0"/>
                          <a:ea typeface="Tahoma" panose="020B0604030504040204" pitchFamily="34" charset="0"/>
                          <a:cs typeface="Tahoma" panose="020B0604030504040204" pitchFamily="34" charset="0"/>
                        </a:rPr>
                        <a:t>6</a:t>
                      </a:r>
                    </a:p>
                  </a:txBody>
                  <a:tcPr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400" dirty="0">
                          <a:latin typeface="Tahoma" panose="020B0604030504040204" pitchFamily="34" charset="0"/>
                          <a:ea typeface="Tahoma" panose="020B0604030504040204" pitchFamily="34" charset="0"/>
                          <a:cs typeface="Tahoma" panose="020B0604030504040204" pitchFamily="34" charset="0"/>
                        </a:rPr>
                        <a:t>7</a:t>
                      </a:r>
                    </a:p>
                  </a:txBody>
                  <a:tcPr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276557516"/>
                  </a:ext>
                </a:extLst>
              </a:tr>
            </a:tbl>
          </a:graphicData>
        </a:graphic>
      </p:graphicFrame>
      <p:sp>
        <p:nvSpPr>
          <p:cNvPr id="7" name="Rounded Rectangle 6" descr="A rectangle indicating the correct solution."/>
          <p:cNvSpPr/>
          <p:nvPr/>
        </p:nvSpPr>
        <p:spPr>
          <a:xfrm>
            <a:off x="233267" y="2143125"/>
            <a:ext cx="4267200" cy="1000125"/>
          </a:xfrm>
          <a:prstGeom prst="round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4902781" y="3486150"/>
            <a:ext cx="4191000" cy="1569660"/>
          </a:xfrm>
          <a:prstGeom prst="rect">
            <a:avLst/>
          </a:prstGeom>
          <a:noFill/>
        </p:spPr>
        <p:txBody>
          <a:bodyPr wrap="square" rtlCol="0">
            <a:spAutoFit/>
          </a:bodyPr>
          <a:lstStyle/>
          <a:p>
            <a:r>
              <a:rPr lang="en-US" sz="2400" dirty="0">
                <a:solidFill>
                  <a:srgbClr val="C00000"/>
                </a:solidFill>
                <a:latin typeface="Tahoma" panose="020B0604030504040204" pitchFamily="34" charset="0"/>
                <a:ea typeface="Tahoma" panose="020B0604030504040204" pitchFamily="34" charset="0"/>
                <a:cs typeface="Tahoma" panose="020B0604030504040204" pitchFamily="34" charset="0"/>
              </a:rPr>
              <a:t>Common error: assuming </a:t>
            </a:r>
          </a:p>
          <a:p>
            <a:r>
              <a:rPr lang="en-US" sz="2400" i="1" dirty="0">
                <a:solidFill>
                  <a:srgbClr val="C00000"/>
                </a:solidFill>
                <a:latin typeface="Times New Roman" panose="02020603050405020304" pitchFamily="18" charset="0"/>
                <a:ea typeface="Tahoma" panose="020B0604030504040204" pitchFamily="34" charset="0"/>
                <a:cs typeface="Times New Roman" panose="02020603050405020304" pitchFamily="18" charset="0"/>
              </a:rPr>
              <a:t>y</a:t>
            </a:r>
            <a:r>
              <a:rPr lang="en-US" sz="2400" dirty="0">
                <a:solidFill>
                  <a:srgbClr val="C00000"/>
                </a:solidFill>
                <a:latin typeface="Tahoma" panose="020B0604030504040204" pitchFamily="34" charset="0"/>
                <a:ea typeface="Tahoma" panose="020B0604030504040204" pitchFamily="34" charset="0"/>
                <a:cs typeface="Tahoma" panose="020B0604030504040204" pitchFamily="34" charset="0"/>
              </a:rPr>
              <a:t>-values cannot repeat and recognizing that all </a:t>
            </a:r>
            <a:r>
              <a:rPr lang="en-US" sz="2400" i="1" dirty="0">
                <a:solidFill>
                  <a:srgbClr val="C00000"/>
                </a:solidFill>
                <a:latin typeface="Times New Roman" panose="02020603050405020304" pitchFamily="18" charset="0"/>
                <a:ea typeface="Tahoma" panose="020B0604030504040204" pitchFamily="34" charset="0"/>
                <a:cs typeface="Times New Roman" panose="02020603050405020304" pitchFamily="18" charset="0"/>
              </a:rPr>
              <a:t>x</a:t>
            </a:r>
            <a:r>
              <a:rPr lang="en-US" sz="2400" dirty="0">
                <a:solidFill>
                  <a:srgbClr val="C00000"/>
                </a:solidFill>
                <a:latin typeface="Tahoma" panose="020B0604030504040204" pitchFamily="34" charset="0"/>
                <a:ea typeface="Tahoma" panose="020B0604030504040204" pitchFamily="34" charset="0"/>
                <a:cs typeface="Tahoma" panose="020B0604030504040204" pitchFamily="34" charset="0"/>
              </a:rPr>
              <a:t>-values cannot all be the same value.</a:t>
            </a:r>
          </a:p>
        </p:txBody>
      </p:sp>
      <p:cxnSp>
        <p:nvCxnSpPr>
          <p:cNvPr id="10" name="Straight Arrow Connector 9" descr="An arrow indicating the common error."/>
          <p:cNvCxnSpPr/>
          <p:nvPr/>
        </p:nvCxnSpPr>
        <p:spPr>
          <a:xfrm flipH="1">
            <a:off x="4379883" y="4256705"/>
            <a:ext cx="432702" cy="10953"/>
          </a:xfrm>
          <a:prstGeom prst="straightConnector1">
            <a:avLst/>
          </a:prstGeom>
          <a:ln w="28575">
            <a:solidFill>
              <a:srgbClr val="C0000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6759445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0" y="1123"/>
            <a:ext cx="9144000" cy="589427"/>
          </a:xfrm>
        </p:spPr>
        <p:txBody>
          <a:bodyPr>
            <a:normAutofit/>
          </a:bodyPr>
          <a:lstStyle/>
          <a:p>
            <a:r>
              <a:rPr lang="en-US" sz="2800" dirty="0"/>
              <a:t>Linear Functions </a:t>
            </a:r>
            <a:r>
              <a:rPr lang="en-US" sz="2000" dirty="0"/>
              <a:t>(1 of 2)</a:t>
            </a:r>
          </a:p>
        </p:txBody>
      </p:sp>
      <p:sp>
        <p:nvSpPr>
          <p:cNvPr id="4" name="Content Placeholder 3"/>
          <p:cNvSpPr>
            <a:spLocks noGrp="1"/>
          </p:cNvSpPr>
          <p:nvPr>
            <p:ph idx="1"/>
          </p:nvPr>
        </p:nvSpPr>
        <p:spPr>
          <a:xfrm>
            <a:off x="8324" y="590550"/>
            <a:ext cx="9135676" cy="3429002"/>
          </a:xfrm>
        </p:spPr>
        <p:txBody>
          <a:bodyPr>
            <a:normAutofit fontScale="92500"/>
          </a:bodyPr>
          <a:lstStyle/>
          <a:p>
            <a:pPr marL="114300" indent="0">
              <a:buNone/>
            </a:pPr>
            <a:r>
              <a:rPr lang="en-US" sz="2600" dirty="0"/>
              <a:t>SOL 8.16</a:t>
            </a:r>
          </a:p>
          <a:p>
            <a:pPr marL="114300" indent="0">
              <a:lnSpc>
                <a:spcPct val="110000"/>
              </a:lnSpc>
              <a:buNone/>
            </a:pPr>
            <a:r>
              <a:rPr lang="en-US" sz="2600" dirty="0"/>
              <a:t>The student will</a:t>
            </a:r>
          </a:p>
          <a:p>
            <a:pPr marL="571500" indent="-457200">
              <a:lnSpc>
                <a:spcPct val="110000"/>
              </a:lnSpc>
              <a:buClr>
                <a:srgbClr val="C00000"/>
              </a:buClr>
              <a:buAutoNum type="alphaLcParenR"/>
            </a:pPr>
            <a:r>
              <a:rPr lang="en-US" sz="2600" dirty="0"/>
              <a:t>recognize and </a:t>
            </a:r>
            <a:r>
              <a:rPr lang="en-US" sz="2600" dirty="0">
                <a:solidFill>
                  <a:srgbClr val="C00000"/>
                </a:solidFill>
              </a:rPr>
              <a:t>describe the graph of a linear function </a:t>
            </a:r>
            <a:r>
              <a:rPr lang="en-US" sz="2600" dirty="0"/>
              <a:t>with a slope that is positive, negative, or zero;</a:t>
            </a:r>
          </a:p>
          <a:p>
            <a:pPr marL="571500" indent="-457200">
              <a:lnSpc>
                <a:spcPct val="110000"/>
              </a:lnSpc>
              <a:buClr>
                <a:srgbClr val="C00000"/>
              </a:buClr>
              <a:buAutoNum type="alphaLcParenR"/>
            </a:pPr>
            <a:r>
              <a:rPr lang="en-US" sz="2600" dirty="0">
                <a:solidFill>
                  <a:srgbClr val="C00000"/>
                </a:solidFill>
              </a:rPr>
              <a:t>identify the slope and </a:t>
            </a:r>
            <a:r>
              <a:rPr lang="en-US" sz="2600" b="1" i="1" dirty="0">
                <a:solidFill>
                  <a:srgbClr val="C00000"/>
                </a:solidFill>
                <a:latin typeface="Times New Roman" panose="02020603050405020304" pitchFamily="18" charset="0"/>
                <a:cs typeface="Times New Roman" panose="02020603050405020304" pitchFamily="18" charset="0"/>
              </a:rPr>
              <a:t>y</a:t>
            </a:r>
            <a:r>
              <a:rPr lang="en-US" sz="2600" dirty="0">
                <a:solidFill>
                  <a:srgbClr val="C00000"/>
                </a:solidFill>
              </a:rPr>
              <a:t>-intercept of a linear function given a table of values</a:t>
            </a:r>
            <a:r>
              <a:rPr lang="en-US" sz="2600" dirty="0"/>
              <a:t>, a graph, or an equation in </a:t>
            </a:r>
            <a:r>
              <a:rPr lang="en-US" sz="2600" b="1" i="1" dirty="0">
                <a:latin typeface="Times New Roman" panose="02020603050405020304" pitchFamily="18" charset="0"/>
                <a:cs typeface="Times New Roman" panose="02020603050405020304" pitchFamily="18" charset="0"/>
              </a:rPr>
              <a:t>y</a:t>
            </a:r>
            <a:r>
              <a:rPr lang="en-US" sz="2600" i="1" dirty="0"/>
              <a:t>= </a:t>
            </a:r>
            <a:r>
              <a:rPr lang="en-US" sz="2600" b="1" i="1" dirty="0">
                <a:latin typeface="Times New Roman" panose="02020603050405020304" pitchFamily="18" charset="0"/>
                <a:cs typeface="Times New Roman" panose="02020603050405020304" pitchFamily="18" charset="0"/>
              </a:rPr>
              <a:t>mx </a:t>
            </a:r>
            <a:r>
              <a:rPr lang="en-US" sz="2600" dirty="0"/>
              <a:t>+ </a:t>
            </a:r>
            <a:r>
              <a:rPr lang="en-US" sz="2600" b="1" i="1" dirty="0">
                <a:latin typeface="Times New Roman" panose="02020603050405020304" pitchFamily="18" charset="0"/>
                <a:cs typeface="Times New Roman" panose="02020603050405020304" pitchFamily="18" charset="0"/>
              </a:rPr>
              <a:t>b</a:t>
            </a:r>
            <a:r>
              <a:rPr lang="en-US" sz="2600" dirty="0"/>
              <a:t> form;</a:t>
            </a:r>
          </a:p>
          <a:p>
            <a:pPr marL="571500" indent="-457200">
              <a:lnSpc>
                <a:spcPct val="110000"/>
              </a:lnSpc>
              <a:buAutoNum type="alphaLcParenR"/>
            </a:pPr>
            <a:r>
              <a:rPr lang="en-US" sz="2600" dirty="0"/>
              <a:t>determine the independent and dependent variable, given a practical situation modeled by a linear function;</a:t>
            </a:r>
          </a:p>
          <a:p>
            <a:pPr marL="114300" indent="0">
              <a:buNone/>
            </a:pPr>
            <a:endParaRPr lang="en-US" dirty="0"/>
          </a:p>
        </p:txBody>
      </p:sp>
    </p:spTree>
    <p:extLst>
      <p:ext uri="{BB962C8B-B14F-4D97-AF65-F5344CB8AC3E}">
        <p14:creationId xmlns:p14="http://schemas.microsoft.com/office/powerpoint/2010/main" val="80856034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0" y="1123"/>
            <a:ext cx="9144000" cy="589427"/>
          </a:xfrm>
        </p:spPr>
        <p:txBody>
          <a:bodyPr>
            <a:normAutofit/>
          </a:bodyPr>
          <a:lstStyle/>
          <a:p>
            <a:r>
              <a:rPr lang="en-US" sz="2800" dirty="0"/>
              <a:t>Linear Functions </a:t>
            </a:r>
            <a:r>
              <a:rPr lang="en-US" sz="2000" dirty="0"/>
              <a:t>(2 of 2)</a:t>
            </a:r>
          </a:p>
        </p:txBody>
      </p:sp>
      <p:sp>
        <p:nvSpPr>
          <p:cNvPr id="4" name="Content Placeholder 3"/>
          <p:cNvSpPr>
            <a:spLocks noGrp="1"/>
          </p:cNvSpPr>
          <p:nvPr>
            <p:ph idx="1"/>
          </p:nvPr>
        </p:nvSpPr>
        <p:spPr>
          <a:xfrm>
            <a:off x="8324" y="590550"/>
            <a:ext cx="9135676" cy="3429002"/>
          </a:xfrm>
        </p:spPr>
        <p:txBody>
          <a:bodyPr>
            <a:normAutofit/>
          </a:bodyPr>
          <a:lstStyle/>
          <a:p>
            <a:pPr marL="114300" indent="0">
              <a:buNone/>
            </a:pPr>
            <a:r>
              <a:rPr lang="en-US" sz="2600" dirty="0"/>
              <a:t>SOL 8.16</a:t>
            </a:r>
          </a:p>
          <a:p>
            <a:pPr marL="114300" indent="0">
              <a:lnSpc>
                <a:spcPct val="110000"/>
              </a:lnSpc>
              <a:buNone/>
            </a:pPr>
            <a:r>
              <a:rPr lang="en-US" sz="2600" dirty="0"/>
              <a:t>The student will</a:t>
            </a:r>
          </a:p>
          <a:p>
            <a:pPr marL="571500" indent="-457200">
              <a:lnSpc>
                <a:spcPct val="110000"/>
              </a:lnSpc>
              <a:buClr>
                <a:srgbClr val="C00000"/>
              </a:buClr>
              <a:buFont typeface="+mj-lt"/>
              <a:buAutoNum type="alphaLcParenR" startAt="4"/>
            </a:pPr>
            <a:r>
              <a:rPr lang="en-US" sz="2400" dirty="0">
                <a:solidFill>
                  <a:srgbClr val="C00000"/>
                </a:solidFill>
              </a:rPr>
              <a:t>graph a linear function given the equation in </a:t>
            </a:r>
            <a:r>
              <a:rPr lang="en-US" sz="2400" b="1" i="1" dirty="0">
                <a:solidFill>
                  <a:srgbClr val="C00000"/>
                </a:solidFill>
                <a:latin typeface="Times New Roman" panose="02020603050405020304" pitchFamily="18" charset="0"/>
                <a:cs typeface="Times New Roman" panose="02020603050405020304" pitchFamily="18" charset="0"/>
              </a:rPr>
              <a:t>y</a:t>
            </a:r>
            <a:r>
              <a:rPr lang="en-US" sz="2400" i="1" dirty="0">
                <a:solidFill>
                  <a:srgbClr val="C00000"/>
                </a:solidFill>
              </a:rPr>
              <a:t>= </a:t>
            </a:r>
            <a:r>
              <a:rPr lang="en-US" sz="2400" b="1" i="1" dirty="0">
                <a:solidFill>
                  <a:srgbClr val="C00000"/>
                </a:solidFill>
                <a:latin typeface="Times New Roman" panose="02020603050405020304" pitchFamily="18" charset="0"/>
                <a:cs typeface="Times New Roman" panose="02020603050405020304" pitchFamily="18" charset="0"/>
              </a:rPr>
              <a:t>mx + b</a:t>
            </a:r>
            <a:r>
              <a:rPr lang="en-US" sz="2400" dirty="0">
                <a:solidFill>
                  <a:srgbClr val="C00000"/>
                </a:solidFill>
              </a:rPr>
              <a:t> form</a:t>
            </a:r>
            <a:r>
              <a:rPr lang="en-US" sz="2400" dirty="0"/>
              <a:t>; and</a:t>
            </a:r>
          </a:p>
          <a:p>
            <a:pPr marL="571500" indent="-457200">
              <a:lnSpc>
                <a:spcPct val="110000"/>
              </a:lnSpc>
              <a:buAutoNum type="alphaLcParenR" startAt="4"/>
            </a:pPr>
            <a:r>
              <a:rPr lang="en-US" sz="2400" dirty="0"/>
              <a:t>make connections between and among representations of a linear function using verbal descriptions, tables, equations, and graphs.</a:t>
            </a:r>
          </a:p>
          <a:p>
            <a:pPr marL="114300" indent="0">
              <a:buNone/>
            </a:pPr>
            <a:endParaRPr lang="en-US" dirty="0"/>
          </a:p>
        </p:txBody>
      </p:sp>
    </p:spTree>
    <p:extLst>
      <p:ext uri="{BB962C8B-B14F-4D97-AF65-F5344CB8AC3E}">
        <p14:creationId xmlns:p14="http://schemas.microsoft.com/office/powerpoint/2010/main" val="389891001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0" y="1122"/>
            <a:ext cx="9144000" cy="894228"/>
          </a:xfrm>
          <a:solidFill>
            <a:schemeClr val="tx1"/>
          </a:solidFill>
        </p:spPr>
        <p:txBody>
          <a:bodyPr>
            <a:noAutofit/>
          </a:bodyPr>
          <a:lstStyle/>
          <a:p>
            <a:r>
              <a:rPr lang="en-US" sz="2800" dirty="0">
                <a:solidFill>
                  <a:schemeClr val="bg1"/>
                </a:solidFill>
              </a:rPr>
              <a:t>Linear Functions – Vocabulary, Points, Slopes (8.16)</a:t>
            </a:r>
          </a:p>
        </p:txBody>
      </p:sp>
      <p:sp>
        <p:nvSpPr>
          <p:cNvPr id="4" name="Content Placeholder 3"/>
          <p:cNvSpPr>
            <a:spLocks noGrp="1"/>
          </p:cNvSpPr>
          <p:nvPr>
            <p:ph idx="1"/>
          </p:nvPr>
        </p:nvSpPr>
        <p:spPr>
          <a:xfrm>
            <a:off x="0" y="906037"/>
            <a:ext cx="8927385" cy="3809999"/>
          </a:xfrm>
        </p:spPr>
        <p:txBody>
          <a:bodyPr>
            <a:normAutofit fontScale="92500" lnSpcReduction="20000"/>
          </a:bodyPr>
          <a:lstStyle/>
          <a:p>
            <a:pPr marL="114300" indent="0">
              <a:buNone/>
            </a:pPr>
            <a:r>
              <a:rPr lang="en-US" sz="2600" dirty="0"/>
              <a:t>Students would benefit from additional practice applying vocabulary related to linear functions, including descriptions of slope, identifying slope from a set of points, and determining/graphing a set of points that satisfies a linear function.</a:t>
            </a:r>
          </a:p>
          <a:p>
            <a:pPr marL="114300" indent="0">
              <a:buNone/>
            </a:pPr>
            <a:endParaRPr lang="en-US" sz="1400" dirty="0"/>
          </a:p>
          <a:p>
            <a:pPr marL="114300" indent="0">
              <a:buNone/>
            </a:pPr>
            <a:r>
              <a:rPr lang="en-US" sz="2600" dirty="0">
                <a:solidFill>
                  <a:srgbClr val="C00000"/>
                </a:solidFill>
              </a:rPr>
              <a:t>Common errors on SOL test items include:</a:t>
            </a:r>
          </a:p>
          <a:p>
            <a:pPr>
              <a:buClrTx/>
            </a:pPr>
            <a:r>
              <a:rPr lang="en-US" sz="2600" dirty="0">
                <a:solidFill>
                  <a:srgbClr val="C00000"/>
                </a:solidFill>
              </a:rPr>
              <a:t>assuming all </a:t>
            </a:r>
            <a:r>
              <a:rPr lang="en-US" sz="2600" i="1" dirty="0">
                <a:solidFill>
                  <a:srgbClr val="C00000"/>
                </a:solidFill>
                <a:latin typeface="Times New Roman" panose="02020603050405020304" pitchFamily="18" charset="0"/>
                <a:cs typeface="Times New Roman" panose="02020603050405020304" pitchFamily="18" charset="0"/>
              </a:rPr>
              <a:t>x- </a:t>
            </a:r>
            <a:r>
              <a:rPr lang="en-US" sz="2600" dirty="0">
                <a:solidFill>
                  <a:srgbClr val="C00000"/>
                </a:solidFill>
              </a:rPr>
              <a:t>or </a:t>
            </a:r>
            <a:r>
              <a:rPr lang="en-US" sz="2600" i="1" dirty="0">
                <a:solidFill>
                  <a:srgbClr val="C00000"/>
                </a:solidFill>
                <a:latin typeface="Times New Roman" panose="02020603050405020304" pitchFamily="18" charset="0"/>
                <a:cs typeface="Times New Roman" panose="02020603050405020304" pitchFamily="18" charset="0"/>
              </a:rPr>
              <a:t>y- </a:t>
            </a:r>
            <a:r>
              <a:rPr lang="en-US" sz="2600" dirty="0">
                <a:solidFill>
                  <a:srgbClr val="C00000"/>
                </a:solidFill>
              </a:rPr>
              <a:t>values of points on a line with a negative slope are negative;</a:t>
            </a:r>
          </a:p>
          <a:p>
            <a:pPr>
              <a:buClrTx/>
            </a:pPr>
            <a:r>
              <a:rPr lang="en-US" sz="2600" dirty="0">
                <a:solidFill>
                  <a:srgbClr val="C00000"/>
                </a:solidFill>
              </a:rPr>
              <a:t>determining slope as the change in </a:t>
            </a:r>
            <a:r>
              <a:rPr lang="en-US" sz="2600" i="1" dirty="0">
                <a:solidFill>
                  <a:srgbClr val="C00000"/>
                </a:solidFill>
                <a:latin typeface="Times New Roman" panose="02020603050405020304" pitchFamily="18" charset="0"/>
                <a:cs typeface="Times New Roman" panose="02020603050405020304" pitchFamily="18" charset="0"/>
              </a:rPr>
              <a:t>x</a:t>
            </a:r>
            <a:r>
              <a:rPr lang="en-US" sz="2600" dirty="0">
                <a:solidFill>
                  <a:srgbClr val="C00000"/>
                </a:solidFill>
              </a:rPr>
              <a:t> over the change in </a:t>
            </a:r>
            <a:r>
              <a:rPr lang="en-US" sz="2600" i="1" dirty="0">
                <a:solidFill>
                  <a:srgbClr val="C00000"/>
                </a:solidFill>
                <a:latin typeface="Times New Roman" panose="02020603050405020304" pitchFamily="18" charset="0"/>
                <a:cs typeface="Times New Roman" panose="02020603050405020304" pitchFamily="18" charset="0"/>
              </a:rPr>
              <a:t>y; </a:t>
            </a:r>
            <a:r>
              <a:rPr lang="en-US" sz="2600" dirty="0">
                <a:solidFill>
                  <a:srgbClr val="C00000"/>
                </a:solidFill>
              </a:rPr>
              <a:t>and</a:t>
            </a:r>
          </a:p>
          <a:p>
            <a:pPr>
              <a:buClrTx/>
            </a:pPr>
            <a:r>
              <a:rPr lang="en-US" sz="2600" dirty="0">
                <a:solidFill>
                  <a:srgbClr val="C00000"/>
                </a:solidFill>
              </a:rPr>
              <a:t>graphing intercepts and determining additional points that lie on a line.</a:t>
            </a:r>
          </a:p>
          <a:p>
            <a:pPr>
              <a:buClrTx/>
            </a:pPr>
            <a:endParaRPr lang="en-US" sz="2400" dirty="0"/>
          </a:p>
          <a:p>
            <a:pPr>
              <a:buClrTx/>
            </a:pPr>
            <a:endParaRPr lang="en-US" sz="2400" dirty="0"/>
          </a:p>
          <a:p>
            <a:pPr marL="114300" indent="0">
              <a:buNone/>
            </a:pPr>
            <a:endParaRPr lang="en-US" sz="2400" dirty="0"/>
          </a:p>
        </p:txBody>
      </p:sp>
      <p:sp>
        <p:nvSpPr>
          <p:cNvPr id="2" name="Slide Number Placeholder 1"/>
          <p:cNvSpPr>
            <a:spLocks noGrp="1"/>
          </p:cNvSpPr>
          <p:nvPr>
            <p:ph type="sldNum" sz="quarter" idx="4294967295"/>
          </p:nvPr>
        </p:nvSpPr>
        <p:spPr>
          <a:xfrm>
            <a:off x="8594725" y="4237038"/>
            <a:ext cx="549275" cy="296862"/>
          </a:xfrm>
          <a:prstGeom prst="bracketPair">
            <a:avLst>
              <a:gd name="adj" fmla="val 17949"/>
            </a:avLst>
          </a:prstGeom>
        </p:spPr>
        <p:txBody>
          <a:bodyPr/>
          <a:lstStyle/>
          <a:p>
            <a:fld id="{43CD8AB1-7AF0-4DFF-A047-6CE4F0A7C691}" type="slidenum">
              <a:rPr lang="en-US" smtClean="0"/>
              <a:t>33</a:t>
            </a:fld>
            <a:endParaRPr lang="en-US" dirty="0"/>
          </a:p>
        </p:txBody>
      </p:sp>
    </p:spTree>
    <p:extLst>
      <p:ext uri="{BB962C8B-B14F-4D97-AF65-F5344CB8AC3E}">
        <p14:creationId xmlns:p14="http://schemas.microsoft.com/office/powerpoint/2010/main" val="384129264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solidFill>
            <a:schemeClr val="tx1"/>
          </a:solidFill>
        </p:spPr>
        <p:txBody>
          <a:bodyPr>
            <a:noAutofit/>
          </a:bodyPr>
          <a:lstStyle/>
          <a:p>
            <a:r>
              <a:rPr lang="en-US" sz="2800" dirty="0">
                <a:solidFill>
                  <a:schemeClr val="bg1"/>
                </a:solidFill>
              </a:rPr>
              <a:t>Suggested Practice #1 with Describing Slope (8.16a)	</a:t>
            </a:r>
          </a:p>
        </p:txBody>
      </p:sp>
      <p:sp>
        <p:nvSpPr>
          <p:cNvPr id="4" name="Content Placeholder 3"/>
          <p:cNvSpPr>
            <a:spLocks noGrp="1"/>
          </p:cNvSpPr>
          <p:nvPr>
            <p:ph idx="1"/>
          </p:nvPr>
        </p:nvSpPr>
        <p:spPr/>
        <p:txBody>
          <a:bodyPr>
            <a:normAutofit/>
          </a:bodyPr>
          <a:lstStyle/>
          <a:p>
            <a:pPr marL="114300" indent="0">
              <a:buNone/>
            </a:pPr>
            <a:r>
              <a:rPr lang="en-US" sz="2400" b="1" dirty="0"/>
              <a:t>Line </a:t>
            </a:r>
            <a:r>
              <a:rPr lang="en-US" b="1" i="1" dirty="0">
                <a:latin typeface="Times New Roman" panose="02020603050405020304" pitchFamily="18" charset="0"/>
                <a:cs typeface="Times New Roman" panose="02020603050405020304" pitchFamily="18" charset="0"/>
              </a:rPr>
              <a:t>a</a:t>
            </a:r>
            <a:r>
              <a:rPr lang="en-US" sz="2400" b="1" dirty="0"/>
              <a:t> has a negative slope.  Which statement about line </a:t>
            </a:r>
            <a:r>
              <a:rPr lang="en-US" b="1" i="1" dirty="0">
                <a:latin typeface="Times New Roman" panose="02020603050405020304" pitchFamily="18" charset="0"/>
                <a:cs typeface="Times New Roman" panose="02020603050405020304" pitchFamily="18" charset="0"/>
              </a:rPr>
              <a:t>a</a:t>
            </a:r>
            <a:r>
              <a:rPr lang="en-US" sz="2400" b="1" dirty="0"/>
              <a:t> must be true?</a:t>
            </a:r>
          </a:p>
          <a:p>
            <a:pPr marL="114300" indent="0">
              <a:buNone/>
            </a:pPr>
            <a:endParaRPr lang="en-US" sz="2400" b="1" dirty="0"/>
          </a:p>
          <a:p>
            <a:pPr marL="114300" indent="0">
              <a:buNone/>
            </a:pPr>
            <a:endParaRPr lang="en-US" sz="2400" b="1" dirty="0"/>
          </a:p>
          <a:p>
            <a:pPr marL="571500" indent="-457200">
              <a:buClrTx/>
              <a:buAutoNum type="alphaUcPeriod"/>
            </a:pPr>
            <a:r>
              <a:rPr lang="en-US" sz="2400" dirty="0"/>
              <a:t>All </a:t>
            </a:r>
            <a:r>
              <a:rPr lang="en-US" i="1" dirty="0">
                <a:latin typeface="Times New Roman" panose="02020603050405020304" pitchFamily="18" charset="0"/>
                <a:cs typeface="Times New Roman" panose="02020603050405020304" pitchFamily="18" charset="0"/>
              </a:rPr>
              <a:t>x</a:t>
            </a:r>
            <a:r>
              <a:rPr lang="en-US" sz="2400" dirty="0"/>
              <a:t>-values for points on line </a:t>
            </a:r>
            <a:r>
              <a:rPr lang="en-US" i="1" dirty="0">
                <a:latin typeface="Times New Roman" panose="02020603050405020304" pitchFamily="18" charset="0"/>
                <a:cs typeface="Times New Roman" panose="02020603050405020304" pitchFamily="18" charset="0"/>
              </a:rPr>
              <a:t>a</a:t>
            </a:r>
            <a:r>
              <a:rPr lang="en-US" sz="2400" dirty="0"/>
              <a:t> must be negative.</a:t>
            </a:r>
          </a:p>
          <a:p>
            <a:pPr marL="571500" indent="-457200">
              <a:buClrTx/>
              <a:buFont typeface="Arial" pitchFamily="34" charset="0"/>
              <a:buAutoNum type="alphaUcPeriod"/>
            </a:pPr>
            <a:r>
              <a:rPr lang="en-US" sz="2400" dirty="0"/>
              <a:t>All </a:t>
            </a:r>
            <a:r>
              <a:rPr lang="en-US" i="1" dirty="0">
                <a:latin typeface="Times New Roman" panose="02020603050405020304" pitchFamily="18" charset="0"/>
                <a:cs typeface="Times New Roman" panose="02020603050405020304" pitchFamily="18" charset="0"/>
              </a:rPr>
              <a:t>y</a:t>
            </a:r>
            <a:r>
              <a:rPr lang="en-US" sz="2400" dirty="0"/>
              <a:t>-values for points on line </a:t>
            </a:r>
            <a:r>
              <a:rPr lang="en-US" i="1" dirty="0">
                <a:latin typeface="Times New Roman" panose="02020603050405020304" pitchFamily="18" charset="0"/>
                <a:cs typeface="Times New Roman" panose="02020603050405020304" pitchFamily="18" charset="0"/>
              </a:rPr>
              <a:t>a</a:t>
            </a:r>
            <a:r>
              <a:rPr lang="en-US" sz="2400" dirty="0"/>
              <a:t> must be negative.</a:t>
            </a:r>
          </a:p>
          <a:p>
            <a:pPr marL="571500" indent="-457200">
              <a:buClrTx/>
              <a:buAutoNum type="alphaUcPeriod"/>
            </a:pPr>
            <a:r>
              <a:rPr lang="en-US" sz="2400" dirty="0"/>
              <a:t>Line </a:t>
            </a:r>
            <a:r>
              <a:rPr lang="en-US" i="1" dirty="0">
                <a:latin typeface="Times New Roman" panose="02020603050405020304" pitchFamily="18" charset="0"/>
                <a:cs typeface="Times New Roman" panose="02020603050405020304" pitchFamily="18" charset="0"/>
              </a:rPr>
              <a:t>a</a:t>
            </a:r>
            <a:r>
              <a:rPr lang="en-US" sz="2400" dirty="0"/>
              <a:t> slants down to the right.</a:t>
            </a:r>
          </a:p>
          <a:p>
            <a:pPr marL="571500" indent="-457200">
              <a:buClrTx/>
              <a:buAutoNum type="alphaUcPeriod"/>
            </a:pPr>
            <a:r>
              <a:rPr lang="en-US" sz="2400" dirty="0"/>
              <a:t>Line </a:t>
            </a:r>
            <a:r>
              <a:rPr lang="en-US" i="1" dirty="0">
                <a:latin typeface="Times New Roman" panose="02020603050405020304" pitchFamily="18" charset="0"/>
                <a:cs typeface="Times New Roman" panose="02020603050405020304" pitchFamily="18" charset="0"/>
              </a:rPr>
              <a:t>a</a:t>
            </a:r>
            <a:r>
              <a:rPr lang="en-US" sz="2400" dirty="0"/>
              <a:t> is a horizontal line.</a:t>
            </a:r>
          </a:p>
          <a:p>
            <a:pPr marL="114300" indent="0">
              <a:buNone/>
            </a:pPr>
            <a:endParaRPr lang="en-US" sz="2400" dirty="0"/>
          </a:p>
        </p:txBody>
      </p:sp>
      <p:sp>
        <p:nvSpPr>
          <p:cNvPr id="2" name="Slide Number Placeholder 1"/>
          <p:cNvSpPr>
            <a:spLocks noGrp="1"/>
          </p:cNvSpPr>
          <p:nvPr>
            <p:ph type="sldNum" sz="quarter" idx="4294967295"/>
          </p:nvPr>
        </p:nvSpPr>
        <p:spPr>
          <a:xfrm>
            <a:off x="8594725" y="4237038"/>
            <a:ext cx="549275" cy="296862"/>
          </a:xfrm>
          <a:prstGeom prst="bracketPair">
            <a:avLst>
              <a:gd name="adj" fmla="val 17949"/>
            </a:avLst>
          </a:prstGeom>
        </p:spPr>
        <p:txBody>
          <a:bodyPr/>
          <a:lstStyle/>
          <a:p>
            <a:fld id="{43CD8AB1-7AF0-4DFF-A047-6CE4F0A7C691}" type="slidenum">
              <a:rPr lang="en-US" smtClean="0"/>
              <a:t>34</a:t>
            </a:fld>
            <a:endParaRPr lang="en-US" dirty="0"/>
          </a:p>
        </p:txBody>
      </p:sp>
    </p:spTree>
    <p:extLst>
      <p:ext uri="{BB962C8B-B14F-4D97-AF65-F5344CB8AC3E}">
        <p14:creationId xmlns:p14="http://schemas.microsoft.com/office/powerpoint/2010/main" val="339537233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4294967295"/>
          </p:nvPr>
        </p:nvSpPr>
        <p:spPr>
          <a:xfrm>
            <a:off x="8594725" y="4237038"/>
            <a:ext cx="549275" cy="296862"/>
          </a:xfrm>
          <a:prstGeom prst="bracketPair">
            <a:avLst>
              <a:gd name="adj" fmla="val 17949"/>
            </a:avLst>
          </a:prstGeom>
        </p:spPr>
        <p:txBody>
          <a:bodyPr/>
          <a:lstStyle/>
          <a:p>
            <a:fld id="{43CD8AB1-7AF0-4DFF-A047-6CE4F0A7C691}" type="slidenum">
              <a:rPr lang="en-US" smtClean="0"/>
              <a:t>35</a:t>
            </a:fld>
            <a:endParaRPr lang="en-US" dirty="0"/>
          </a:p>
        </p:txBody>
      </p:sp>
      <p:sp>
        <p:nvSpPr>
          <p:cNvPr id="3" name="Title 2"/>
          <p:cNvSpPr>
            <a:spLocks noGrp="1"/>
          </p:cNvSpPr>
          <p:nvPr>
            <p:ph type="title"/>
          </p:nvPr>
        </p:nvSpPr>
        <p:spPr>
          <a:xfrm>
            <a:off x="0" y="1122"/>
            <a:ext cx="9144000" cy="894228"/>
          </a:xfrm>
          <a:solidFill>
            <a:schemeClr val="tx1"/>
          </a:solidFill>
        </p:spPr>
        <p:txBody>
          <a:bodyPr>
            <a:noAutofit/>
          </a:bodyPr>
          <a:lstStyle/>
          <a:p>
            <a:r>
              <a:rPr lang="en-US" sz="2800" dirty="0">
                <a:solidFill>
                  <a:schemeClr val="bg1"/>
                </a:solidFill>
              </a:rPr>
              <a:t>Answer to Practice #1 with Describing Slope (8.16a)	</a:t>
            </a:r>
          </a:p>
        </p:txBody>
      </p:sp>
      <p:sp>
        <p:nvSpPr>
          <p:cNvPr id="4" name="Content Placeholder 3"/>
          <p:cNvSpPr>
            <a:spLocks noGrp="1"/>
          </p:cNvSpPr>
          <p:nvPr>
            <p:ph idx="1"/>
          </p:nvPr>
        </p:nvSpPr>
        <p:spPr/>
        <p:txBody>
          <a:bodyPr>
            <a:normAutofit/>
          </a:bodyPr>
          <a:lstStyle/>
          <a:p>
            <a:pPr marL="114300" indent="0">
              <a:buNone/>
            </a:pPr>
            <a:r>
              <a:rPr lang="en-US" sz="2400" b="1" dirty="0"/>
              <a:t>Line </a:t>
            </a:r>
            <a:r>
              <a:rPr lang="en-US" b="1" i="1" dirty="0">
                <a:latin typeface="Times New Roman" panose="02020603050405020304" pitchFamily="18" charset="0"/>
                <a:cs typeface="Times New Roman" panose="02020603050405020304" pitchFamily="18" charset="0"/>
              </a:rPr>
              <a:t>a</a:t>
            </a:r>
            <a:r>
              <a:rPr lang="en-US" sz="2400" b="1" dirty="0"/>
              <a:t> has a negative slope.  Which statement about line </a:t>
            </a:r>
            <a:r>
              <a:rPr lang="en-US" b="1" i="1" dirty="0">
                <a:latin typeface="Times New Roman" panose="02020603050405020304" pitchFamily="18" charset="0"/>
                <a:cs typeface="Times New Roman" panose="02020603050405020304" pitchFamily="18" charset="0"/>
              </a:rPr>
              <a:t>a</a:t>
            </a:r>
            <a:r>
              <a:rPr lang="en-US" sz="2400" b="1" dirty="0"/>
              <a:t> must be true?</a:t>
            </a:r>
          </a:p>
          <a:p>
            <a:pPr marL="114300" indent="0">
              <a:buNone/>
            </a:pPr>
            <a:endParaRPr lang="en-US" sz="2400" b="1" dirty="0"/>
          </a:p>
          <a:p>
            <a:pPr marL="114300" indent="0">
              <a:buNone/>
            </a:pPr>
            <a:endParaRPr lang="en-US" sz="2400" b="1" dirty="0"/>
          </a:p>
          <a:p>
            <a:pPr marL="571500" indent="-457200">
              <a:buClrTx/>
              <a:buAutoNum type="alphaUcPeriod"/>
            </a:pPr>
            <a:r>
              <a:rPr lang="en-US" sz="2400" dirty="0"/>
              <a:t>All </a:t>
            </a:r>
            <a:r>
              <a:rPr lang="en-US" i="1" dirty="0">
                <a:latin typeface="Times New Roman" panose="02020603050405020304" pitchFamily="18" charset="0"/>
                <a:cs typeface="Times New Roman" panose="02020603050405020304" pitchFamily="18" charset="0"/>
              </a:rPr>
              <a:t>x</a:t>
            </a:r>
            <a:r>
              <a:rPr lang="en-US" sz="2400" dirty="0"/>
              <a:t>-values for points on line </a:t>
            </a:r>
            <a:r>
              <a:rPr lang="en-US" i="1" dirty="0">
                <a:latin typeface="Times New Roman" panose="02020603050405020304" pitchFamily="18" charset="0"/>
                <a:cs typeface="Times New Roman" panose="02020603050405020304" pitchFamily="18" charset="0"/>
              </a:rPr>
              <a:t>a</a:t>
            </a:r>
            <a:r>
              <a:rPr lang="en-US" sz="2400" dirty="0"/>
              <a:t> must be negative.</a:t>
            </a:r>
          </a:p>
          <a:p>
            <a:pPr marL="571500" indent="-457200">
              <a:buClrTx/>
              <a:buFont typeface="Arial" pitchFamily="34" charset="0"/>
              <a:buAutoNum type="alphaUcPeriod"/>
            </a:pPr>
            <a:r>
              <a:rPr lang="en-US" sz="2400" dirty="0"/>
              <a:t>All </a:t>
            </a:r>
            <a:r>
              <a:rPr lang="en-US" i="1" dirty="0">
                <a:latin typeface="Times New Roman" panose="02020603050405020304" pitchFamily="18" charset="0"/>
                <a:cs typeface="Times New Roman" panose="02020603050405020304" pitchFamily="18" charset="0"/>
              </a:rPr>
              <a:t>y</a:t>
            </a:r>
            <a:r>
              <a:rPr lang="en-US" sz="2400" dirty="0"/>
              <a:t>-values for points on line </a:t>
            </a:r>
            <a:r>
              <a:rPr lang="en-US" i="1" dirty="0">
                <a:latin typeface="Times New Roman" panose="02020603050405020304" pitchFamily="18" charset="0"/>
                <a:cs typeface="Times New Roman" panose="02020603050405020304" pitchFamily="18" charset="0"/>
              </a:rPr>
              <a:t>a</a:t>
            </a:r>
            <a:r>
              <a:rPr lang="en-US" sz="2400" dirty="0"/>
              <a:t> must be negative.</a:t>
            </a:r>
          </a:p>
          <a:p>
            <a:pPr marL="571500" indent="-457200">
              <a:buClrTx/>
              <a:buAutoNum type="alphaUcPeriod"/>
            </a:pPr>
            <a:r>
              <a:rPr lang="en-US" sz="2400" dirty="0">
                <a:solidFill>
                  <a:srgbClr val="C00000"/>
                </a:solidFill>
              </a:rPr>
              <a:t>Line </a:t>
            </a:r>
            <a:r>
              <a:rPr lang="en-US" i="1" dirty="0">
                <a:solidFill>
                  <a:srgbClr val="C00000"/>
                </a:solidFill>
                <a:latin typeface="Times New Roman" panose="02020603050405020304" pitchFamily="18" charset="0"/>
                <a:cs typeface="Times New Roman" panose="02020603050405020304" pitchFamily="18" charset="0"/>
              </a:rPr>
              <a:t>a</a:t>
            </a:r>
            <a:r>
              <a:rPr lang="en-US" sz="2400" dirty="0">
                <a:solidFill>
                  <a:srgbClr val="C00000"/>
                </a:solidFill>
              </a:rPr>
              <a:t> slants down to the right.</a:t>
            </a:r>
          </a:p>
          <a:p>
            <a:pPr marL="571500" indent="-457200">
              <a:buClrTx/>
              <a:buAutoNum type="alphaUcPeriod"/>
            </a:pPr>
            <a:r>
              <a:rPr lang="en-US" sz="2400" dirty="0"/>
              <a:t>Line </a:t>
            </a:r>
            <a:r>
              <a:rPr lang="en-US" i="1" dirty="0">
                <a:latin typeface="Times New Roman" panose="02020603050405020304" pitchFamily="18" charset="0"/>
                <a:cs typeface="Times New Roman" panose="02020603050405020304" pitchFamily="18" charset="0"/>
              </a:rPr>
              <a:t>a</a:t>
            </a:r>
            <a:r>
              <a:rPr lang="en-US" sz="2400" dirty="0"/>
              <a:t> is a horizontal line.</a:t>
            </a:r>
          </a:p>
          <a:p>
            <a:pPr marL="114300" indent="0">
              <a:buNone/>
            </a:pPr>
            <a:endParaRPr lang="en-US" sz="2400" dirty="0"/>
          </a:p>
        </p:txBody>
      </p:sp>
      <p:sp>
        <p:nvSpPr>
          <p:cNvPr id="5" name="Rounded Rectangle 4" descr="A rectangle indicating the correct solution."/>
          <p:cNvSpPr/>
          <p:nvPr/>
        </p:nvSpPr>
        <p:spPr>
          <a:xfrm>
            <a:off x="228600" y="3448370"/>
            <a:ext cx="4800600" cy="342900"/>
          </a:xfrm>
          <a:prstGeom prst="round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4114800" y="1340863"/>
            <a:ext cx="4419600" cy="1200329"/>
          </a:xfrm>
          <a:prstGeom prst="rect">
            <a:avLst/>
          </a:prstGeom>
          <a:noFill/>
        </p:spPr>
        <p:txBody>
          <a:bodyPr wrap="square" rtlCol="0">
            <a:spAutoFit/>
          </a:bodyPr>
          <a:lstStyle/>
          <a:p>
            <a:r>
              <a:rPr lang="en-US" sz="2400" dirty="0">
                <a:solidFill>
                  <a:srgbClr val="C00000"/>
                </a:solidFill>
                <a:latin typeface="Tahoma" panose="020B0604030504040204" pitchFamily="34" charset="0"/>
                <a:ea typeface="Tahoma" panose="020B0604030504040204" pitchFamily="34" charset="0"/>
                <a:cs typeface="Tahoma" panose="020B0604030504040204" pitchFamily="34" charset="0"/>
              </a:rPr>
              <a:t>Common error:  assuming the </a:t>
            </a:r>
            <a:r>
              <a:rPr lang="en-US" sz="2400" i="1" dirty="0">
                <a:solidFill>
                  <a:srgbClr val="C00000"/>
                </a:solidFill>
                <a:latin typeface="Times New Roman" panose="02020603050405020304" pitchFamily="18" charset="0"/>
                <a:ea typeface="Tahoma" panose="020B0604030504040204" pitchFamily="34" charset="0"/>
                <a:cs typeface="Times New Roman" panose="02020603050405020304" pitchFamily="18" charset="0"/>
              </a:rPr>
              <a:t>x</a:t>
            </a:r>
            <a:r>
              <a:rPr lang="en-US" sz="2400" dirty="0">
                <a:solidFill>
                  <a:srgbClr val="C00000"/>
                </a:solidFill>
                <a:latin typeface="Tahoma" panose="020B0604030504040204" pitchFamily="34" charset="0"/>
                <a:ea typeface="Tahoma" panose="020B0604030504040204" pitchFamily="34" charset="0"/>
                <a:cs typeface="Tahoma" panose="020B0604030504040204" pitchFamily="34" charset="0"/>
              </a:rPr>
              <a:t>-values are negative when the slope of the line is negative.</a:t>
            </a:r>
          </a:p>
        </p:txBody>
      </p:sp>
      <p:cxnSp>
        <p:nvCxnSpPr>
          <p:cNvPr id="11" name="Straight Arrow Connector 10" descr="An arrow indicating the common error."/>
          <p:cNvCxnSpPr/>
          <p:nvPr/>
        </p:nvCxnSpPr>
        <p:spPr>
          <a:xfrm flipH="1" flipV="1">
            <a:off x="7467600" y="2761791"/>
            <a:ext cx="685800" cy="1983"/>
          </a:xfrm>
          <a:prstGeom prst="straightConnector1">
            <a:avLst/>
          </a:prstGeom>
          <a:ln w="28575">
            <a:solidFill>
              <a:srgbClr val="C0000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4783310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4294967295"/>
          </p:nvPr>
        </p:nvSpPr>
        <p:spPr>
          <a:xfrm>
            <a:off x="8594725" y="4629150"/>
            <a:ext cx="549275" cy="296862"/>
          </a:xfrm>
          <a:prstGeom prst="bracketPair">
            <a:avLst>
              <a:gd name="adj" fmla="val 17949"/>
            </a:avLst>
          </a:prstGeom>
        </p:spPr>
        <p:txBody>
          <a:bodyPr/>
          <a:lstStyle/>
          <a:p>
            <a:fld id="{43CD8AB1-7AF0-4DFF-A047-6CE4F0A7C691}" type="slidenum">
              <a:rPr lang="en-US" smtClean="0"/>
              <a:t>36</a:t>
            </a:fld>
            <a:endParaRPr lang="en-US" dirty="0"/>
          </a:p>
        </p:txBody>
      </p:sp>
      <p:sp>
        <p:nvSpPr>
          <p:cNvPr id="3" name="Title 2"/>
          <p:cNvSpPr>
            <a:spLocks noGrp="1"/>
          </p:cNvSpPr>
          <p:nvPr>
            <p:ph type="title"/>
          </p:nvPr>
        </p:nvSpPr>
        <p:spPr>
          <a:solidFill>
            <a:schemeClr val="tx1"/>
          </a:solidFill>
        </p:spPr>
        <p:txBody>
          <a:bodyPr>
            <a:noAutofit/>
          </a:bodyPr>
          <a:lstStyle/>
          <a:p>
            <a:r>
              <a:rPr lang="en-US" sz="2800" dirty="0">
                <a:solidFill>
                  <a:schemeClr val="bg1"/>
                </a:solidFill>
              </a:rPr>
              <a:t>Suggested Practice #2 with Describing Slope (8.16a)</a:t>
            </a:r>
          </a:p>
        </p:txBody>
      </p:sp>
      <p:sp>
        <p:nvSpPr>
          <p:cNvPr id="9" name="TextBox 8"/>
          <p:cNvSpPr txBox="1"/>
          <p:nvPr/>
        </p:nvSpPr>
        <p:spPr>
          <a:xfrm>
            <a:off x="0" y="819150"/>
            <a:ext cx="5867400" cy="3908762"/>
          </a:xfrm>
          <a:prstGeom prst="rect">
            <a:avLst/>
          </a:prstGeom>
          <a:noFill/>
        </p:spPr>
        <p:txBody>
          <a:bodyPr wrap="square" rtlCol="0">
            <a:spAutoFit/>
          </a:bodyPr>
          <a:lstStyle/>
          <a:p>
            <a:r>
              <a:rPr lang="en-US" sz="2400" b="1" dirty="0">
                <a:latin typeface="Tahoma" panose="020B0604030504040204" pitchFamily="34" charset="0"/>
                <a:ea typeface="Tahoma" panose="020B0604030504040204" pitchFamily="34" charset="0"/>
                <a:cs typeface="Tahoma" panose="020B0604030504040204" pitchFamily="34" charset="0"/>
              </a:rPr>
              <a:t>Which best describes the slope of this line?</a:t>
            </a:r>
          </a:p>
          <a:p>
            <a:endParaRPr lang="en-US" sz="800" dirty="0">
              <a:latin typeface="Tahoma" panose="020B0604030504040204" pitchFamily="34" charset="0"/>
              <a:ea typeface="Tahoma" panose="020B0604030504040204" pitchFamily="34" charset="0"/>
              <a:cs typeface="Tahoma" panose="020B0604030504040204" pitchFamily="34" charset="0"/>
            </a:endParaRPr>
          </a:p>
          <a:p>
            <a:pPr marL="457200" indent="-457200">
              <a:buAutoNum type="alphaUcPeriod"/>
            </a:pPr>
            <a:r>
              <a:rPr lang="en-US" sz="2400" dirty="0">
                <a:latin typeface="Tahoma" panose="020B0604030504040204" pitchFamily="34" charset="0"/>
                <a:ea typeface="Tahoma" panose="020B0604030504040204" pitchFamily="34" charset="0"/>
                <a:cs typeface="Tahoma" panose="020B0604030504040204" pitchFamily="34" charset="0"/>
              </a:rPr>
              <a:t>The line has a positive slope because the line rises from right to left.</a:t>
            </a:r>
          </a:p>
          <a:p>
            <a:pPr marL="457200" indent="-457200">
              <a:buAutoNum type="alphaUcPeriod"/>
            </a:pPr>
            <a:r>
              <a:rPr lang="en-US" sz="2400" dirty="0">
                <a:latin typeface="Tahoma" panose="020B0604030504040204" pitchFamily="34" charset="0"/>
                <a:ea typeface="Tahoma" panose="020B0604030504040204" pitchFamily="34" charset="0"/>
                <a:cs typeface="Tahoma" panose="020B0604030504040204" pitchFamily="34" charset="0"/>
              </a:rPr>
              <a:t>The line has a positive slope because the </a:t>
            </a:r>
            <a:r>
              <a:rPr lang="en-US" sz="2400" i="1" dirty="0">
                <a:latin typeface="Times New Roman" panose="02020603050405020304" pitchFamily="18" charset="0"/>
                <a:ea typeface="Tahoma" panose="020B0604030504040204" pitchFamily="34" charset="0"/>
                <a:cs typeface="Times New Roman" panose="02020603050405020304" pitchFamily="18" charset="0"/>
              </a:rPr>
              <a:t>y</a:t>
            </a:r>
            <a:r>
              <a:rPr lang="en-US" sz="2400" dirty="0">
                <a:latin typeface="Tahoma" panose="020B0604030504040204" pitchFamily="34" charset="0"/>
                <a:ea typeface="Tahoma" panose="020B0604030504040204" pitchFamily="34" charset="0"/>
                <a:cs typeface="Tahoma" panose="020B0604030504040204" pitchFamily="34" charset="0"/>
              </a:rPr>
              <a:t>-intercept is positive.</a:t>
            </a:r>
          </a:p>
          <a:p>
            <a:pPr marL="457200" indent="-457200">
              <a:buAutoNum type="alphaUcPeriod"/>
            </a:pPr>
            <a:r>
              <a:rPr lang="en-US" sz="2400" dirty="0">
                <a:latin typeface="Tahoma" panose="020B0604030504040204" pitchFamily="34" charset="0"/>
                <a:ea typeface="Tahoma" panose="020B0604030504040204" pitchFamily="34" charset="0"/>
                <a:cs typeface="Tahoma" panose="020B0604030504040204" pitchFamily="34" charset="0"/>
              </a:rPr>
              <a:t>The line has a negative slope because the line falls from left to right.</a:t>
            </a:r>
          </a:p>
          <a:p>
            <a:pPr marL="457200" indent="-457200">
              <a:buAutoNum type="alphaUcPeriod"/>
            </a:pPr>
            <a:r>
              <a:rPr lang="en-US" sz="2400" dirty="0">
                <a:latin typeface="Tahoma" panose="020B0604030504040204" pitchFamily="34" charset="0"/>
                <a:ea typeface="Tahoma" panose="020B0604030504040204" pitchFamily="34" charset="0"/>
                <a:cs typeface="Tahoma" panose="020B0604030504040204" pitchFamily="34" charset="0"/>
              </a:rPr>
              <a:t>The line has a negative slope because it contains negative </a:t>
            </a:r>
            <a:r>
              <a:rPr lang="en-US" sz="2400" i="1" dirty="0">
                <a:latin typeface="Times New Roman" panose="02020603050405020304" pitchFamily="18" charset="0"/>
                <a:ea typeface="Tahoma" panose="020B0604030504040204" pitchFamily="34" charset="0"/>
                <a:cs typeface="Times New Roman" panose="02020603050405020304" pitchFamily="18" charset="0"/>
              </a:rPr>
              <a:t>y</a:t>
            </a:r>
            <a:r>
              <a:rPr lang="en-US" sz="2400" dirty="0">
                <a:latin typeface="Tahoma" panose="020B0604030504040204" pitchFamily="34" charset="0"/>
                <a:ea typeface="Tahoma" panose="020B0604030504040204" pitchFamily="34" charset="0"/>
                <a:cs typeface="Tahoma" panose="020B0604030504040204" pitchFamily="34" charset="0"/>
              </a:rPr>
              <a:t>-values.</a:t>
            </a:r>
          </a:p>
        </p:txBody>
      </p:sp>
      <p:pic>
        <p:nvPicPr>
          <p:cNvPr id="1026" name="Picture 2" descr="Related image"/>
          <p:cNvPicPr>
            <a:picLocks noGrp="1" noChangeAspect="1" noChangeArrowheads="1"/>
          </p:cNvPicPr>
          <p:nvPr>
            <p:ph idx="1"/>
          </p:nvPr>
        </p:nvPicPr>
        <p:blipFill>
          <a:blip r:embed="rId2">
            <a:extLst>
              <a:ext uri="{28A0092B-C50C-407E-A947-70E740481C1C}">
                <a14:useLocalDpi xmlns:a14="http://schemas.microsoft.com/office/drawing/2010/main" val="0"/>
              </a:ext>
            </a:extLst>
          </a:blip>
          <a:stretch>
            <a:fillRect/>
          </a:stretch>
        </p:blipFill>
        <p:spPr bwMode="auto">
          <a:xfrm>
            <a:off x="5939246" y="915946"/>
            <a:ext cx="3052354" cy="3096591"/>
          </a:xfrm>
          <a:prstGeom prst="rect">
            <a:avLst/>
          </a:prstGeom>
          <a:noFill/>
          <a:ln w="12700">
            <a:solidFill>
              <a:schemeClr val="tx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8671870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solidFill>
            <a:schemeClr val="tx1"/>
          </a:solidFill>
        </p:spPr>
        <p:txBody>
          <a:bodyPr>
            <a:noAutofit/>
          </a:bodyPr>
          <a:lstStyle/>
          <a:p>
            <a:r>
              <a:rPr lang="en-US" sz="2800" dirty="0">
                <a:solidFill>
                  <a:schemeClr val="bg1"/>
                </a:solidFill>
              </a:rPr>
              <a:t>Answer to Practice #2 with Describing Slope (8.16a)</a:t>
            </a:r>
          </a:p>
        </p:txBody>
      </p:sp>
      <p:sp>
        <p:nvSpPr>
          <p:cNvPr id="9" name="TextBox 8"/>
          <p:cNvSpPr txBox="1"/>
          <p:nvPr/>
        </p:nvSpPr>
        <p:spPr>
          <a:xfrm>
            <a:off x="0" y="742950"/>
            <a:ext cx="5867400" cy="3908762"/>
          </a:xfrm>
          <a:prstGeom prst="rect">
            <a:avLst/>
          </a:prstGeom>
          <a:noFill/>
        </p:spPr>
        <p:txBody>
          <a:bodyPr wrap="square" rtlCol="0">
            <a:spAutoFit/>
          </a:bodyPr>
          <a:lstStyle/>
          <a:p>
            <a:r>
              <a:rPr lang="en-US" sz="2400" b="1" dirty="0">
                <a:latin typeface="Tahoma" panose="020B0604030504040204" pitchFamily="34" charset="0"/>
                <a:ea typeface="Tahoma" panose="020B0604030504040204" pitchFamily="34" charset="0"/>
                <a:cs typeface="Tahoma" panose="020B0604030504040204" pitchFamily="34" charset="0"/>
              </a:rPr>
              <a:t>Which best describes the slope of this line?</a:t>
            </a:r>
          </a:p>
          <a:p>
            <a:endParaRPr lang="en-US" sz="800" dirty="0">
              <a:latin typeface="Tahoma" panose="020B0604030504040204" pitchFamily="34" charset="0"/>
              <a:ea typeface="Tahoma" panose="020B0604030504040204" pitchFamily="34" charset="0"/>
              <a:cs typeface="Tahoma" panose="020B0604030504040204" pitchFamily="34" charset="0"/>
            </a:endParaRPr>
          </a:p>
          <a:p>
            <a:pPr marL="457200" indent="-457200">
              <a:buAutoNum type="alphaUcPeriod"/>
            </a:pPr>
            <a:r>
              <a:rPr lang="en-US" sz="2400" dirty="0">
                <a:latin typeface="Tahoma" panose="020B0604030504040204" pitchFamily="34" charset="0"/>
                <a:ea typeface="Tahoma" panose="020B0604030504040204" pitchFamily="34" charset="0"/>
                <a:cs typeface="Tahoma" panose="020B0604030504040204" pitchFamily="34" charset="0"/>
              </a:rPr>
              <a:t>The line has a positive slope because the line rises from right to left.</a:t>
            </a:r>
          </a:p>
          <a:p>
            <a:pPr marL="457200" indent="-457200">
              <a:buAutoNum type="alphaUcPeriod"/>
            </a:pPr>
            <a:r>
              <a:rPr lang="en-US" sz="2400" dirty="0">
                <a:latin typeface="Tahoma" panose="020B0604030504040204" pitchFamily="34" charset="0"/>
                <a:ea typeface="Tahoma" panose="020B0604030504040204" pitchFamily="34" charset="0"/>
                <a:cs typeface="Tahoma" panose="020B0604030504040204" pitchFamily="34" charset="0"/>
              </a:rPr>
              <a:t>The line has a positive slope because the </a:t>
            </a:r>
            <a:r>
              <a:rPr lang="en-US" sz="2400" i="1" dirty="0">
                <a:latin typeface="Times New Roman" panose="02020603050405020304" pitchFamily="18" charset="0"/>
                <a:ea typeface="Tahoma" panose="020B0604030504040204" pitchFamily="34" charset="0"/>
                <a:cs typeface="Times New Roman" panose="02020603050405020304" pitchFamily="18" charset="0"/>
              </a:rPr>
              <a:t>y</a:t>
            </a:r>
            <a:r>
              <a:rPr lang="en-US" sz="2400" dirty="0">
                <a:latin typeface="Tahoma" panose="020B0604030504040204" pitchFamily="34" charset="0"/>
                <a:ea typeface="Tahoma" panose="020B0604030504040204" pitchFamily="34" charset="0"/>
                <a:cs typeface="Tahoma" panose="020B0604030504040204" pitchFamily="34" charset="0"/>
              </a:rPr>
              <a:t>-intercept is positive.</a:t>
            </a:r>
          </a:p>
          <a:p>
            <a:pPr marL="457200" indent="-457200">
              <a:buAutoNum type="alphaUcPeriod"/>
            </a:pPr>
            <a:r>
              <a:rPr lang="en-US" sz="2400" dirty="0">
                <a:solidFill>
                  <a:srgbClr val="C00000"/>
                </a:solidFill>
                <a:latin typeface="Tahoma" panose="020B0604030504040204" pitchFamily="34" charset="0"/>
                <a:ea typeface="Tahoma" panose="020B0604030504040204" pitchFamily="34" charset="0"/>
                <a:cs typeface="Tahoma" panose="020B0604030504040204" pitchFamily="34" charset="0"/>
              </a:rPr>
              <a:t>The line has a negative slope because the line falls from left to right.</a:t>
            </a:r>
          </a:p>
          <a:p>
            <a:pPr marL="457200" indent="-457200">
              <a:buAutoNum type="alphaUcPeriod"/>
            </a:pPr>
            <a:r>
              <a:rPr lang="en-US" sz="2400" dirty="0">
                <a:latin typeface="Tahoma" panose="020B0604030504040204" pitchFamily="34" charset="0"/>
                <a:ea typeface="Tahoma" panose="020B0604030504040204" pitchFamily="34" charset="0"/>
                <a:cs typeface="Tahoma" panose="020B0604030504040204" pitchFamily="34" charset="0"/>
              </a:rPr>
              <a:t>The line has a negative slope because it contains negative </a:t>
            </a:r>
            <a:r>
              <a:rPr lang="en-US" sz="2400" i="1" dirty="0">
                <a:latin typeface="Times New Roman" panose="02020603050405020304" pitchFamily="18" charset="0"/>
                <a:ea typeface="Tahoma" panose="020B0604030504040204" pitchFamily="34" charset="0"/>
                <a:cs typeface="Times New Roman" panose="02020603050405020304" pitchFamily="18" charset="0"/>
              </a:rPr>
              <a:t>y</a:t>
            </a:r>
            <a:r>
              <a:rPr lang="en-US" sz="2400" dirty="0">
                <a:latin typeface="Tahoma" panose="020B0604030504040204" pitchFamily="34" charset="0"/>
                <a:ea typeface="Tahoma" panose="020B0604030504040204" pitchFamily="34" charset="0"/>
                <a:cs typeface="Tahoma" panose="020B0604030504040204" pitchFamily="34" charset="0"/>
              </a:rPr>
              <a:t>-values.</a:t>
            </a:r>
          </a:p>
        </p:txBody>
      </p:sp>
      <p:pic>
        <p:nvPicPr>
          <p:cNvPr id="1026" name="Picture 2" descr="Related image"/>
          <p:cNvPicPr>
            <a:picLocks noGrp="1" noChangeAspect="1" noChangeArrowheads="1"/>
          </p:cNvPicPr>
          <p:nvPr>
            <p:ph idx="1"/>
          </p:nvPr>
        </p:nvPicPr>
        <p:blipFill>
          <a:blip r:embed="rId2">
            <a:extLst>
              <a:ext uri="{28A0092B-C50C-407E-A947-70E740481C1C}">
                <a14:useLocalDpi xmlns:a14="http://schemas.microsoft.com/office/drawing/2010/main" val="0"/>
              </a:ext>
            </a:extLst>
          </a:blip>
          <a:stretch>
            <a:fillRect/>
          </a:stretch>
        </p:blipFill>
        <p:spPr bwMode="auto">
          <a:xfrm>
            <a:off x="5939247" y="910590"/>
            <a:ext cx="2613877" cy="2651760"/>
          </a:xfrm>
          <a:prstGeom prst="rect">
            <a:avLst/>
          </a:prstGeom>
          <a:noFill/>
          <a:ln w="12700">
            <a:solidFill>
              <a:schemeClr val="tx1"/>
            </a:solidFill>
          </a:ln>
          <a:extLst>
            <a:ext uri="{909E8E84-426E-40DD-AFC4-6F175D3DCCD1}">
              <a14:hiddenFill xmlns:a14="http://schemas.microsoft.com/office/drawing/2010/main">
                <a:solidFill>
                  <a:srgbClr val="FFFFFF"/>
                </a:solidFill>
              </a14:hiddenFill>
            </a:ext>
          </a:extLst>
        </p:spPr>
      </p:pic>
      <p:sp>
        <p:nvSpPr>
          <p:cNvPr id="6" name="Rounded Rectangle 5" descr="A rectangle indicating the correct solution."/>
          <p:cNvSpPr/>
          <p:nvPr/>
        </p:nvSpPr>
        <p:spPr>
          <a:xfrm>
            <a:off x="44824" y="3105150"/>
            <a:ext cx="5670176" cy="762000"/>
          </a:xfrm>
          <a:prstGeom prst="round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5638800" y="3562350"/>
            <a:ext cx="3657600" cy="1938992"/>
          </a:xfrm>
          <a:prstGeom prst="rect">
            <a:avLst/>
          </a:prstGeom>
          <a:noFill/>
        </p:spPr>
        <p:txBody>
          <a:bodyPr wrap="square" rtlCol="0">
            <a:spAutoFit/>
          </a:bodyPr>
          <a:lstStyle/>
          <a:p>
            <a:r>
              <a:rPr lang="en-US" sz="2400" dirty="0">
                <a:solidFill>
                  <a:srgbClr val="C00000"/>
                </a:solidFill>
                <a:latin typeface="Tahoma" panose="020B0604030504040204" pitchFamily="34" charset="0"/>
                <a:ea typeface="Tahoma" panose="020B0604030504040204" pitchFamily="34" charset="0"/>
                <a:cs typeface="Tahoma" panose="020B0604030504040204" pitchFamily="34" charset="0"/>
              </a:rPr>
              <a:t>Common error: assuming the </a:t>
            </a:r>
            <a:r>
              <a:rPr lang="en-US" sz="2400" i="1" dirty="0">
                <a:solidFill>
                  <a:srgbClr val="C00000"/>
                </a:solidFill>
                <a:latin typeface="Times New Roman" panose="02020603050405020304" pitchFamily="18" charset="0"/>
                <a:ea typeface="Tahoma" panose="020B0604030504040204" pitchFamily="34" charset="0"/>
                <a:cs typeface="Times New Roman" panose="02020603050405020304" pitchFamily="18" charset="0"/>
              </a:rPr>
              <a:t>y</a:t>
            </a:r>
            <a:r>
              <a:rPr lang="en-US" sz="2400" dirty="0">
                <a:solidFill>
                  <a:srgbClr val="C00000"/>
                </a:solidFill>
                <a:latin typeface="Tahoma" panose="020B0604030504040204" pitchFamily="34" charset="0"/>
                <a:ea typeface="Tahoma" panose="020B0604030504040204" pitchFamily="34" charset="0"/>
                <a:cs typeface="Tahoma" panose="020B0604030504040204" pitchFamily="34" charset="0"/>
              </a:rPr>
              <a:t>-values are negative when the slope of the line is negative.</a:t>
            </a:r>
          </a:p>
          <a:p>
            <a:endParaRPr lang="en-US" sz="2400" dirty="0">
              <a:solidFill>
                <a:srgbClr val="C00000"/>
              </a:solidFill>
              <a:latin typeface="Tahoma" panose="020B0604030504040204" pitchFamily="34" charset="0"/>
              <a:ea typeface="Tahoma" panose="020B0604030504040204" pitchFamily="34" charset="0"/>
              <a:cs typeface="Tahoma" panose="020B0604030504040204" pitchFamily="34" charset="0"/>
            </a:endParaRPr>
          </a:p>
        </p:txBody>
      </p:sp>
      <p:cxnSp>
        <p:nvCxnSpPr>
          <p:cNvPr id="8" name="Straight Arrow Connector 7" descr="An arrow indicating the common error."/>
          <p:cNvCxnSpPr/>
          <p:nvPr/>
        </p:nvCxnSpPr>
        <p:spPr>
          <a:xfrm flipH="1">
            <a:off x="4614672" y="4307424"/>
            <a:ext cx="381001" cy="0"/>
          </a:xfrm>
          <a:prstGeom prst="straightConnector1">
            <a:avLst/>
          </a:prstGeom>
          <a:ln w="28575">
            <a:solidFill>
              <a:srgbClr val="C0000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58823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4294967295"/>
          </p:nvPr>
        </p:nvSpPr>
        <p:spPr>
          <a:xfrm>
            <a:off x="8594725" y="4237038"/>
            <a:ext cx="549275" cy="296862"/>
          </a:xfrm>
          <a:prstGeom prst="bracketPair">
            <a:avLst>
              <a:gd name="adj" fmla="val 17949"/>
            </a:avLst>
          </a:prstGeom>
        </p:spPr>
        <p:txBody>
          <a:bodyPr/>
          <a:lstStyle/>
          <a:p>
            <a:fld id="{43CD8AB1-7AF0-4DFF-A047-6CE4F0A7C691}" type="slidenum">
              <a:rPr lang="en-US" smtClean="0"/>
              <a:t>38</a:t>
            </a:fld>
            <a:endParaRPr lang="en-US" dirty="0"/>
          </a:p>
        </p:txBody>
      </p:sp>
      <p:sp>
        <p:nvSpPr>
          <p:cNvPr id="3" name="Title 2"/>
          <p:cNvSpPr>
            <a:spLocks noGrp="1"/>
          </p:cNvSpPr>
          <p:nvPr>
            <p:ph type="title"/>
          </p:nvPr>
        </p:nvSpPr>
        <p:spPr>
          <a:xfrm>
            <a:off x="0" y="1122"/>
            <a:ext cx="9144000" cy="894228"/>
          </a:xfrm>
          <a:solidFill>
            <a:schemeClr val="tx1"/>
          </a:solidFill>
        </p:spPr>
        <p:txBody>
          <a:bodyPr>
            <a:noAutofit/>
          </a:bodyPr>
          <a:lstStyle/>
          <a:p>
            <a:r>
              <a:rPr lang="en-US" sz="2800" dirty="0">
                <a:solidFill>
                  <a:schemeClr val="bg1"/>
                </a:solidFill>
              </a:rPr>
              <a:t>Suggested Practice #1 with Determining Slope and </a:t>
            </a:r>
            <a:r>
              <a:rPr lang="en-US" sz="2800" i="1" dirty="0">
                <a:solidFill>
                  <a:schemeClr val="bg1"/>
                </a:solidFill>
                <a:latin typeface="Times New Roman" panose="02020603050405020304" pitchFamily="18" charset="0"/>
                <a:cs typeface="Times New Roman" panose="02020603050405020304" pitchFamily="18" charset="0"/>
              </a:rPr>
              <a:t>y</a:t>
            </a:r>
            <a:r>
              <a:rPr lang="en-US" sz="2800" dirty="0">
                <a:solidFill>
                  <a:schemeClr val="bg1"/>
                </a:solidFill>
              </a:rPr>
              <a:t>-Intercept (8.16b) </a:t>
            </a:r>
          </a:p>
        </p:txBody>
      </p:sp>
      <mc:AlternateContent xmlns:mc="http://schemas.openxmlformats.org/markup-compatibility/2006" xmlns:a14="http://schemas.microsoft.com/office/drawing/2010/main">
        <mc:Choice Requires="a14">
          <p:sp>
            <p:nvSpPr>
              <p:cNvPr id="4" name="Content Placeholder 3"/>
              <p:cNvSpPr>
                <a:spLocks noGrp="1"/>
              </p:cNvSpPr>
              <p:nvPr>
                <p:ph idx="1"/>
              </p:nvPr>
            </p:nvSpPr>
            <p:spPr>
              <a:xfrm>
                <a:off x="76200" y="895350"/>
                <a:ext cx="8927385" cy="4114799"/>
              </a:xfrm>
              <a:noFill/>
            </p:spPr>
            <p:txBody>
              <a:bodyPr>
                <a:normAutofit/>
              </a:bodyPr>
              <a:lstStyle/>
              <a:p>
                <a:pPr marL="114300" indent="0">
                  <a:buNone/>
                </a:pPr>
                <a:r>
                  <a:rPr lang="en-US" sz="2400" b="1" dirty="0"/>
                  <a:t>This table of values shows coordinates </a:t>
                </a:r>
              </a:p>
              <a:p>
                <a:pPr marL="114300" indent="0">
                  <a:buNone/>
                </a:pPr>
                <a:r>
                  <a:rPr lang="en-US" sz="2400" b="1" dirty="0"/>
                  <a:t>for points that satisfy a linear function.</a:t>
                </a:r>
              </a:p>
              <a:p>
                <a:pPr marL="114300" indent="0">
                  <a:buNone/>
                </a:pPr>
                <a:r>
                  <a:rPr lang="en-US" sz="2400" b="1" dirty="0"/>
                  <a:t>What are the slope and </a:t>
                </a:r>
                <a:r>
                  <a:rPr lang="en-US" sz="2400" b="1" i="1" dirty="0">
                    <a:latin typeface="Times New Roman" panose="02020603050405020304" pitchFamily="18" charset="0"/>
                    <a:cs typeface="Times New Roman" panose="02020603050405020304" pitchFamily="18" charset="0"/>
                  </a:rPr>
                  <a:t>y</a:t>
                </a:r>
                <a:r>
                  <a:rPr lang="en-US" sz="2400" b="1" dirty="0"/>
                  <a:t>-intercept</a:t>
                </a:r>
              </a:p>
              <a:p>
                <a:pPr marL="114300" indent="0">
                  <a:buNone/>
                </a:pPr>
                <a:r>
                  <a:rPr lang="en-US" sz="2400" b="1" dirty="0"/>
                  <a:t>of this function?</a:t>
                </a:r>
              </a:p>
              <a:p>
                <a:pPr marL="114300" indent="0">
                  <a:buNone/>
                </a:pPr>
                <a:endParaRPr lang="en-US" sz="2400" dirty="0"/>
              </a:p>
              <a:p>
                <a:pPr marL="571500" indent="-457200">
                  <a:lnSpc>
                    <a:spcPct val="110000"/>
                  </a:lnSpc>
                  <a:buClrTx/>
                  <a:buAutoNum type="alphaUcPeriod"/>
                </a:pPr>
                <a:r>
                  <a:rPr lang="en-US" sz="2400" dirty="0"/>
                  <a:t>The slope is 3 and the </a:t>
                </a:r>
                <a:r>
                  <a:rPr lang="en-US" sz="2400" i="1" dirty="0">
                    <a:latin typeface="Times New Roman" panose="02020603050405020304" pitchFamily="18" charset="0"/>
                    <a:cs typeface="Times New Roman" panose="02020603050405020304" pitchFamily="18" charset="0"/>
                  </a:rPr>
                  <a:t>y</a:t>
                </a:r>
                <a:r>
                  <a:rPr lang="en-US" sz="2400" dirty="0"/>
                  <a:t>-intercept is (2, 0).</a:t>
                </a:r>
              </a:p>
              <a:p>
                <a:pPr marL="571500" indent="-457200">
                  <a:lnSpc>
                    <a:spcPct val="110000"/>
                  </a:lnSpc>
                  <a:buClrTx/>
                  <a:buAutoNum type="alphaUcPeriod"/>
                </a:pPr>
                <a:r>
                  <a:rPr lang="en-US" sz="2400" dirty="0"/>
                  <a:t>The slope is </a:t>
                </a:r>
                <a14:m>
                  <m:oMath xmlns:m="http://schemas.openxmlformats.org/officeDocument/2006/math">
                    <m:f>
                      <m:fPr>
                        <m:ctrlPr>
                          <a:rPr lang="en-US" sz="2400" i="1">
                            <a:latin typeface="Cambria Math" panose="02040503050406030204" pitchFamily="18" charset="0"/>
                          </a:rPr>
                        </m:ctrlPr>
                      </m:fPr>
                      <m:num>
                        <m:r>
                          <a:rPr lang="en-US" sz="2400" i="1">
                            <a:latin typeface="Cambria Math"/>
                          </a:rPr>
                          <m:t>1</m:t>
                        </m:r>
                      </m:num>
                      <m:den>
                        <m:r>
                          <a:rPr lang="en-US" sz="2400" i="1">
                            <a:latin typeface="Cambria Math"/>
                          </a:rPr>
                          <m:t>3</m:t>
                        </m:r>
                      </m:den>
                    </m:f>
                    <m:r>
                      <a:rPr lang="en-US" sz="2400" i="1">
                        <a:latin typeface="Cambria Math"/>
                      </a:rPr>
                      <m:t> </m:t>
                    </m:r>
                  </m:oMath>
                </a14:m>
                <a:r>
                  <a:rPr lang="en-US" sz="2400" dirty="0"/>
                  <a:t>and the </a:t>
                </a:r>
                <a:r>
                  <a:rPr lang="en-US" sz="2400" i="1" dirty="0">
                    <a:latin typeface="Times New Roman" panose="02020603050405020304" pitchFamily="18" charset="0"/>
                    <a:cs typeface="Times New Roman" panose="02020603050405020304" pitchFamily="18" charset="0"/>
                  </a:rPr>
                  <a:t>y</a:t>
                </a:r>
                <a:r>
                  <a:rPr lang="en-US" sz="2400" dirty="0"/>
                  <a:t>-intercept is (2, 0).</a:t>
                </a:r>
              </a:p>
              <a:p>
                <a:pPr marL="571500" indent="-457200">
                  <a:lnSpc>
                    <a:spcPct val="110000"/>
                  </a:lnSpc>
                  <a:buClrTx/>
                  <a:buAutoNum type="alphaUcPeriod"/>
                </a:pPr>
                <a:r>
                  <a:rPr lang="en-US" sz="2400" dirty="0"/>
                  <a:t>The slope is 3 and the </a:t>
                </a:r>
                <a:r>
                  <a:rPr lang="en-US" sz="2400" i="1" dirty="0">
                    <a:latin typeface="Times New Roman" panose="02020603050405020304" pitchFamily="18" charset="0"/>
                    <a:cs typeface="Times New Roman" panose="02020603050405020304" pitchFamily="18" charset="0"/>
                  </a:rPr>
                  <a:t>y</a:t>
                </a:r>
                <a:r>
                  <a:rPr lang="en-US" sz="2400" dirty="0"/>
                  <a:t>-intercept is (0, -6).</a:t>
                </a:r>
              </a:p>
              <a:p>
                <a:pPr marL="571500" indent="-457200">
                  <a:lnSpc>
                    <a:spcPct val="110000"/>
                  </a:lnSpc>
                  <a:buClrTx/>
                  <a:buAutoNum type="alphaUcPeriod"/>
                </a:pPr>
                <a:r>
                  <a:rPr lang="en-US" sz="2400" dirty="0"/>
                  <a:t>The slope is </a:t>
                </a:r>
                <a14:m>
                  <m:oMath xmlns:m="http://schemas.openxmlformats.org/officeDocument/2006/math">
                    <m:f>
                      <m:fPr>
                        <m:ctrlPr>
                          <a:rPr lang="en-US" sz="2400" i="1">
                            <a:latin typeface="Cambria Math" panose="02040503050406030204" pitchFamily="18" charset="0"/>
                          </a:rPr>
                        </m:ctrlPr>
                      </m:fPr>
                      <m:num>
                        <m:r>
                          <a:rPr lang="en-US" sz="2400" i="1">
                            <a:latin typeface="Cambria Math"/>
                          </a:rPr>
                          <m:t>1</m:t>
                        </m:r>
                      </m:num>
                      <m:den>
                        <m:r>
                          <a:rPr lang="en-US" sz="2400" i="1">
                            <a:latin typeface="Cambria Math"/>
                          </a:rPr>
                          <m:t>3</m:t>
                        </m:r>
                      </m:den>
                    </m:f>
                    <m:r>
                      <a:rPr lang="en-US" sz="2400" i="1">
                        <a:latin typeface="Cambria Math"/>
                      </a:rPr>
                      <m:t> </m:t>
                    </m:r>
                  </m:oMath>
                </a14:m>
                <a:r>
                  <a:rPr lang="en-US" sz="2400" dirty="0"/>
                  <a:t>and the </a:t>
                </a:r>
                <a:r>
                  <a:rPr lang="en-US" sz="2400" i="1" dirty="0">
                    <a:latin typeface="Times New Roman" panose="02020603050405020304" pitchFamily="18" charset="0"/>
                    <a:cs typeface="Times New Roman" panose="02020603050405020304" pitchFamily="18" charset="0"/>
                  </a:rPr>
                  <a:t>y</a:t>
                </a:r>
                <a:r>
                  <a:rPr lang="en-US" sz="2400" dirty="0"/>
                  <a:t>-intercept is (0, -6).</a:t>
                </a:r>
              </a:p>
            </p:txBody>
          </p:sp>
        </mc:Choice>
        <mc:Fallback xmlns="">
          <p:sp>
            <p:nvSpPr>
              <p:cNvPr id="4" name="Content Placeholder 3"/>
              <p:cNvSpPr>
                <a:spLocks noGrp="1" noRot="1" noChangeAspect="1" noMove="1" noResize="1" noEditPoints="1" noAdjustHandles="1" noChangeArrowheads="1" noChangeShapeType="1" noTextEdit="1"/>
              </p:cNvSpPr>
              <p:nvPr>
                <p:ph idx="1"/>
              </p:nvPr>
            </p:nvSpPr>
            <p:spPr>
              <a:xfrm>
                <a:off x="76200" y="895350"/>
                <a:ext cx="8927385" cy="4114799"/>
              </a:xfrm>
              <a:blipFill>
                <a:blip r:embed="rId2"/>
                <a:stretch>
                  <a:fillRect t="-1185"/>
                </a:stretch>
              </a:blipFill>
            </p:spPr>
            <p:txBody>
              <a:bodyPr/>
              <a:lstStyle/>
              <a:p>
                <a:r>
                  <a:rPr lang="en-US">
                    <a:noFill/>
                  </a:rPr>
                  <a:t> </a:t>
                </a:r>
              </a:p>
            </p:txBody>
          </p:sp>
        </mc:Fallback>
      </mc:AlternateContent>
      <p:graphicFrame>
        <p:nvGraphicFramePr>
          <p:cNvPr id="5" name="Table 4" descr="A two column table read left to right, top to bottom.  First row, x, y. Second row, zero, negative six, Third row, two, zero.  Last row, three, three."/>
          <p:cNvGraphicFramePr>
            <a:graphicFrameLocks noGrp="1"/>
          </p:cNvGraphicFramePr>
          <p:nvPr>
            <p:extLst>
              <p:ext uri="{D42A27DB-BD31-4B8C-83A1-F6EECF244321}">
                <p14:modId xmlns:p14="http://schemas.microsoft.com/office/powerpoint/2010/main" val="1153417472"/>
              </p:ext>
            </p:extLst>
          </p:nvPr>
        </p:nvGraphicFramePr>
        <p:xfrm>
          <a:off x="6553200" y="971550"/>
          <a:ext cx="1600198" cy="2171700"/>
        </p:xfrm>
        <a:graphic>
          <a:graphicData uri="http://schemas.openxmlformats.org/drawingml/2006/table">
            <a:tbl>
              <a:tblPr firstRow="1" bandRow="1">
                <a:tableStyleId>{073A0DAA-6AF3-43AB-8588-CEC1D06C72B9}</a:tableStyleId>
              </a:tblPr>
              <a:tblGrid>
                <a:gridCol w="757237">
                  <a:extLst>
                    <a:ext uri="{9D8B030D-6E8A-4147-A177-3AD203B41FA5}">
                      <a16:colId xmlns:a16="http://schemas.microsoft.com/office/drawing/2014/main" val="2125958891"/>
                    </a:ext>
                  </a:extLst>
                </a:gridCol>
                <a:gridCol w="842961">
                  <a:extLst>
                    <a:ext uri="{9D8B030D-6E8A-4147-A177-3AD203B41FA5}">
                      <a16:colId xmlns:a16="http://schemas.microsoft.com/office/drawing/2014/main" val="1907114533"/>
                    </a:ext>
                  </a:extLst>
                </a:gridCol>
              </a:tblGrid>
              <a:tr h="388620">
                <a:tc>
                  <a:txBody>
                    <a:bodyPr/>
                    <a:lstStyle/>
                    <a:p>
                      <a:pPr algn="ctr"/>
                      <a:r>
                        <a:rPr lang="en-US" sz="2400" i="1" dirty="0">
                          <a:solidFill>
                            <a:schemeClr val="tx1"/>
                          </a:solidFill>
                          <a:latin typeface="Times New Roman" panose="02020603050405020304" pitchFamily="18" charset="0"/>
                          <a:cs typeface="Times New Roman" panose="02020603050405020304" pitchFamily="18" charset="0"/>
                        </a:rPr>
                        <a:t>x</a:t>
                      </a:r>
                    </a:p>
                  </a:txBody>
                  <a:tcPr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400" i="1" dirty="0">
                          <a:solidFill>
                            <a:schemeClr val="tx1"/>
                          </a:solidFill>
                          <a:latin typeface="Times New Roman" panose="02020603050405020304" pitchFamily="18" charset="0"/>
                          <a:cs typeface="Times New Roman" panose="02020603050405020304" pitchFamily="18" charset="0"/>
                        </a:rPr>
                        <a:t>y</a:t>
                      </a:r>
                    </a:p>
                  </a:txBody>
                  <a:tcPr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337160842"/>
                  </a:ext>
                </a:extLst>
              </a:tr>
              <a:tr h="342900">
                <a:tc>
                  <a:txBody>
                    <a:bodyPr/>
                    <a:lstStyle/>
                    <a:p>
                      <a:pPr algn="ctr"/>
                      <a:r>
                        <a:rPr lang="en-US" sz="2400" b="1" dirty="0">
                          <a:solidFill>
                            <a:schemeClr val="tx1"/>
                          </a:solidFill>
                        </a:rPr>
                        <a:t>0</a:t>
                      </a:r>
                    </a:p>
                  </a:txBody>
                  <a:tcPr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400" b="1" dirty="0">
                          <a:solidFill>
                            <a:schemeClr val="tx1"/>
                          </a:solidFill>
                        </a:rPr>
                        <a:t>-6</a:t>
                      </a:r>
                    </a:p>
                  </a:txBody>
                  <a:tcPr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514501210"/>
                  </a:ext>
                </a:extLst>
              </a:tr>
              <a:tr h="342900">
                <a:tc>
                  <a:txBody>
                    <a:bodyPr/>
                    <a:lstStyle/>
                    <a:p>
                      <a:pPr algn="ctr"/>
                      <a:r>
                        <a:rPr lang="en-US" sz="2400" b="1" dirty="0">
                          <a:solidFill>
                            <a:schemeClr val="tx1"/>
                          </a:solidFill>
                        </a:rPr>
                        <a:t>1</a:t>
                      </a:r>
                    </a:p>
                  </a:txBody>
                  <a:tcPr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400" b="1" dirty="0">
                          <a:solidFill>
                            <a:schemeClr val="tx1"/>
                          </a:solidFill>
                        </a:rPr>
                        <a:t>-3</a:t>
                      </a:r>
                    </a:p>
                  </a:txBody>
                  <a:tcPr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288384305"/>
                  </a:ext>
                </a:extLst>
              </a:tr>
              <a:tr h="342900">
                <a:tc>
                  <a:txBody>
                    <a:bodyPr/>
                    <a:lstStyle/>
                    <a:p>
                      <a:pPr algn="ctr"/>
                      <a:r>
                        <a:rPr lang="en-US" sz="2400" b="1" dirty="0">
                          <a:solidFill>
                            <a:schemeClr val="tx1"/>
                          </a:solidFill>
                        </a:rPr>
                        <a:t>2</a:t>
                      </a:r>
                    </a:p>
                  </a:txBody>
                  <a:tcPr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400" b="1" dirty="0">
                          <a:solidFill>
                            <a:schemeClr val="tx1"/>
                          </a:solidFill>
                        </a:rPr>
                        <a:t>0</a:t>
                      </a:r>
                    </a:p>
                  </a:txBody>
                  <a:tcPr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797223975"/>
                  </a:ext>
                </a:extLst>
              </a:tr>
              <a:tr h="342900">
                <a:tc>
                  <a:txBody>
                    <a:bodyPr/>
                    <a:lstStyle/>
                    <a:p>
                      <a:pPr algn="ctr"/>
                      <a:r>
                        <a:rPr lang="en-US" sz="2400" b="1" dirty="0">
                          <a:solidFill>
                            <a:schemeClr val="tx1"/>
                          </a:solidFill>
                        </a:rPr>
                        <a:t>3</a:t>
                      </a:r>
                    </a:p>
                  </a:txBody>
                  <a:tcPr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400" b="1" dirty="0">
                          <a:solidFill>
                            <a:schemeClr val="tx1"/>
                          </a:solidFill>
                        </a:rPr>
                        <a:t>3</a:t>
                      </a:r>
                    </a:p>
                  </a:txBody>
                  <a:tcPr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311568260"/>
                  </a:ext>
                </a:extLst>
              </a:tr>
            </a:tbl>
          </a:graphicData>
        </a:graphic>
      </p:graphicFrame>
    </p:spTree>
    <p:extLst>
      <p:ext uri="{BB962C8B-B14F-4D97-AF65-F5344CB8AC3E}">
        <p14:creationId xmlns:p14="http://schemas.microsoft.com/office/powerpoint/2010/main" val="145890169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4294967295"/>
          </p:nvPr>
        </p:nvSpPr>
        <p:spPr>
          <a:xfrm>
            <a:off x="8594725" y="4708100"/>
            <a:ext cx="549275" cy="296862"/>
          </a:xfrm>
          <a:prstGeom prst="bracketPair">
            <a:avLst>
              <a:gd name="adj" fmla="val 17949"/>
            </a:avLst>
          </a:prstGeom>
        </p:spPr>
        <p:txBody>
          <a:bodyPr/>
          <a:lstStyle/>
          <a:p>
            <a:fld id="{43CD8AB1-7AF0-4DFF-A047-6CE4F0A7C691}" type="slidenum">
              <a:rPr lang="en-US" smtClean="0"/>
              <a:t>39</a:t>
            </a:fld>
            <a:endParaRPr lang="en-US" dirty="0"/>
          </a:p>
        </p:txBody>
      </p:sp>
      <p:sp>
        <p:nvSpPr>
          <p:cNvPr id="3" name="Title 2"/>
          <p:cNvSpPr>
            <a:spLocks noGrp="1"/>
          </p:cNvSpPr>
          <p:nvPr>
            <p:ph type="title"/>
          </p:nvPr>
        </p:nvSpPr>
        <p:spPr>
          <a:xfrm>
            <a:off x="0" y="1122"/>
            <a:ext cx="9144000" cy="894228"/>
          </a:xfrm>
          <a:solidFill>
            <a:schemeClr val="tx1"/>
          </a:solidFill>
        </p:spPr>
        <p:txBody>
          <a:bodyPr>
            <a:noAutofit/>
          </a:bodyPr>
          <a:lstStyle/>
          <a:p>
            <a:r>
              <a:rPr lang="en-US" sz="2800" dirty="0">
                <a:solidFill>
                  <a:schemeClr val="bg1"/>
                </a:solidFill>
              </a:rPr>
              <a:t>Answer to Practice #1 with Determining Slope and </a:t>
            </a:r>
            <a:r>
              <a:rPr lang="en-US" sz="2800" i="1" dirty="0">
                <a:solidFill>
                  <a:schemeClr val="bg1"/>
                </a:solidFill>
                <a:latin typeface="Times New Roman" panose="02020603050405020304" pitchFamily="18" charset="0"/>
                <a:cs typeface="Times New Roman" panose="02020603050405020304" pitchFamily="18" charset="0"/>
              </a:rPr>
              <a:t>y</a:t>
            </a:r>
            <a:r>
              <a:rPr lang="en-US" sz="2800" dirty="0">
                <a:solidFill>
                  <a:schemeClr val="bg1"/>
                </a:solidFill>
              </a:rPr>
              <a:t>-Intercept (8.16b) </a:t>
            </a:r>
            <a:r>
              <a:rPr lang="en-US" sz="2400" dirty="0">
                <a:solidFill>
                  <a:schemeClr val="bg1"/>
                </a:solidFill>
              </a:rPr>
              <a:t>(1 of 2)</a:t>
            </a:r>
          </a:p>
        </p:txBody>
      </p:sp>
      <mc:AlternateContent xmlns:mc="http://schemas.openxmlformats.org/markup-compatibility/2006" xmlns:a14="http://schemas.microsoft.com/office/drawing/2010/main">
        <mc:Choice Requires="a14">
          <p:sp>
            <p:nvSpPr>
              <p:cNvPr id="12" name="Content Placeholder 3"/>
              <p:cNvSpPr>
                <a:spLocks noGrp="1"/>
              </p:cNvSpPr>
              <p:nvPr>
                <p:ph idx="1"/>
              </p:nvPr>
            </p:nvSpPr>
            <p:spPr>
              <a:xfrm>
                <a:off x="76200" y="895350"/>
                <a:ext cx="8927385" cy="4114799"/>
              </a:xfrm>
              <a:noFill/>
            </p:spPr>
            <p:txBody>
              <a:bodyPr>
                <a:normAutofit/>
              </a:bodyPr>
              <a:lstStyle/>
              <a:p>
                <a:pPr marL="114300" indent="0">
                  <a:buNone/>
                </a:pPr>
                <a:r>
                  <a:rPr lang="en-US" sz="2400" b="1" dirty="0"/>
                  <a:t>This table of values shows coordinates </a:t>
                </a:r>
              </a:p>
              <a:p>
                <a:pPr marL="114300" indent="0">
                  <a:buNone/>
                </a:pPr>
                <a:r>
                  <a:rPr lang="en-US" sz="2400" b="1" dirty="0"/>
                  <a:t>for points that satisfy a linear function.</a:t>
                </a:r>
              </a:p>
              <a:p>
                <a:pPr marL="114300" indent="0">
                  <a:buNone/>
                </a:pPr>
                <a:r>
                  <a:rPr lang="en-US" sz="2400" b="1" dirty="0"/>
                  <a:t>What are the slope and </a:t>
                </a:r>
                <a:r>
                  <a:rPr lang="en-US" sz="2400" b="1" i="1" dirty="0">
                    <a:latin typeface="Times New Roman" panose="02020603050405020304" pitchFamily="18" charset="0"/>
                    <a:cs typeface="Times New Roman" panose="02020603050405020304" pitchFamily="18" charset="0"/>
                  </a:rPr>
                  <a:t>y</a:t>
                </a:r>
                <a:r>
                  <a:rPr lang="en-US" sz="2400" b="1" dirty="0"/>
                  <a:t>-intercept</a:t>
                </a:r>
              </a:p>
              <a:p>
                <a:pPr marL="114300" indent="0">
                  <a:buNone/>
                </a:pPr>
                <a:r>
                  <a:rPr lang="en-US" sz="2400" b="1" dirty="0"/>
                  <a:t>of this function?</a:t>
                </a:r>
              </a:p>
              <a:p>
                <a:pPr marL="114300" indent="0">
                  <a:buNone/>
                </a:pPr>
                <a:endParaRPr lang="en-US" sz="2400" dirty="0"/>
              </a:p>
              <a:p>
                <a:pPr marL="571500" indent="-457200">
                  <a:lnSpc>
                    <a:spcPct val="110000"/>
                  </a:lnSpc>
                  <a:buClrTx/>
                  <a:buAutoNum type="alphaUcPeriod"/>
                </a:pPr>
                <a:r>
                  <a:rPr lang="en-US" sz="2400" dirty="0"/>
                  <a:t>The slope is 3 and the </a:t>
                </a:r>
                <a:r>
                  <a:rPr lang="en-US" sz="2400" i="1" dirty="0">
                    <a:latin typeface="Times New Roman" panose="02020603050405020304" pitchFamily="18" charset="0"/>
                    <a:cs typeface="Times New Roman" panose="02020603050405020304" pitchFamily="18" charset="0"/>
                  </a:rPr>
                  <a:t>y</a:t>
                </a:r>
                <a:r>
                  <a:rPr lang="en-US" sz="2400" dirty="0"/>
                  <a:t>-intercept is (2, 0).</a:t>
                </a:r>
              </a:p>
              <a:p>
                <a:pPr marL="571500" indent="-457200">
                  <a:lnSpc>
                    <a:spcPct val="110000"/>
                  </a:lnSpc>
                  <a:buClrTx/>
                  <a:buAutoNum type="alphaUcPeriod"/>
                </a:pPr>
                <a:r>
                  <a:rPr lang="en-US" sz="2400" dirty="0"/>
                  <a:t>The slope is </a:t>
                </a:r>
                <a14:m>
                  <m:oMath xmlns:m="http://schemas.openxmlformats.org/officeDocument/2006/math">
                    <m:f>
                      <m:fPr>
                        <m:ctrlPr>
                          <a:rPr lang="en-US" sz="2400" i="1">
                            <a:latin typeface="Cambria Math" panose="02040503050406030204" pitchFamily="18" charset="0"/>
                          </a:rPr>
                        </m:ctrlPr>
                      </m:fPr>
                      <m:num>
                        <m:r>
                          <a:rPr lang="en-US" sz="2400" i="1">
                            <a:latin typeface="Cambria Math"/>
                          </a:rPr>
                          <m:t>1</m:t>
                        </m:r>
                      </m:num>
                      <m:den>
                        <m:r>
                          <a:rPr lang="en-US" sz="2400" i="1">
                            <a:latin typeface="Cambria Math"/>
                          </a:rPr>
                          <m:t>3</m:t>
                        </m:r>
                      </m:den>
                    </m:f>
                    <m:r>
                      <a:rPr lang="en-US" sz="2400" i="1">
                        <a:latin typeface="Cambria Math"/>
                      </a:rPr>
                      <m:t> </m:t>
                    </m:r>
                  </m:oMath>
                </a14:m>
                <a:r>
                  <a:rPr lang="en-US" sz="2400" dirty="0"/>
                  <a:t>and the </a:t>
                </a:r>
                <a:r>
                  <a:rPr lang="en-US" sz="2400" i="1" dirty="0">
                    <a:latin typeface="Times New Roman" panose="02020603050405020304" pitchFamily="18" charset="0"/>
                    <a:cs typeface="Times New Roman" panose="02020603050405020304" pitchFamily="18" charset="0"/>
                  </a:rPr>
                  <a:t>y</a:t>
                </a:r>
                <a:r>
                  <a:rPr lang="en-US" sz="2400" dirty="0"/>
                  <a:t>-intercept is (2, 0).</a:t>
                </a:r>
              </a:p>
              <a:p>
                <a:pPr marL="571500" indent="-457200">
                  <a:lnSpc>
                    <a:spcPct val="110000"/>
                  </a:lnSpc>
                  <a:buClrTx/>
                  <a:buAutoNum type="alphaUcPeriod"/>
                </a:pPr>
                <a:r>
                  <a:rPr lang="en-US" sz="2400" dirty="0">
                    <a:solidFill>
                      <a:srgbClr val="C00000"/>
                    </a:solidFill>
                  </a:rPr>
                  <a:t>The slope is 3 and the </a:t>
                </a:r>
                <a:r>
                  <a:rPr lang="en-US" sz="2400" i="1" dirty="0">
                    <a:solidFill>
                      <a:srgbClr val="C00000"/>
                    </a:solidFill>
                    <a:latin typeface="Times New Roman" panose="02020603050405020304" pitchFamily="18" charset="0"/>
                    <a:cs typeface="Times New Roman" panose="02020603050405020304" pitchFamily="18" charset="0"/>
                  </a:rPr>
                  <a:t>y</a:t>
                </a:r>
                <a:r>
                  <a:rPr lang="en-US" sz="2400" dirty="0">
                    <a:solidFill>
                      <a:srgbClr val="C00000"/>
                    </a:solidFill>
                  </a:rPr>
                  <a:t>-intercept is (0, -6).</a:t>
                </a:r>
              </a:p>
              <a:p>
                <a:pPr marL="571500" indent="-457200">
                  <a:lnSpc>
                    <a:spcPct val="110000"/>
                  </a:lnSpc>
                  <a:buClrTx/>
                  <a:buAutoNum type="alphaUcPeriod"/>
                </a:pPr>
                <a:r>
                  <a:rPr lang="en-US" sz="2400" dirty="0"/>
                  <a:t>The slope is </a:t>
                </a:r>
                <a14:m>
                  <m:oMath xmlns:m="http://schemas.openxmlformats.org/officeDocument/2006/math">
                    <m:f>
                      <m:fPr>
                        <m:ctrlPr>
                          <a:rPr lang="en-US" sz="2400" i="1">
                            <a:latin typeface="Cambria Math" panose="02040503050406030204" pitchFamily="18" charset="0"/>
                          </a:rPr>
                        </m:ctrlPr>
                      </m:fPr>
                      <m:num>
                        <m:r>
                          <a:rPr lang="en-US" sz="2400" i="1">
                            <a:latin typeface="Cambria Math"/>
                          </a:rPr>
                          <m:t>1</m:t>
                        </m:r>
                      </m:num>
                      <m:den>
                        <m:r>
                          <a:rPr lang="en-US" sz="2400" i="1">
                            <a:latin typeface="Cambria Math"/>
                          </a:rPr>
                          <m:t>3</m:t>
                        </m:r>
                      </m:den>
                    </m:f>
                    <m:r>
                      <a:rPr lang="en-US" sz="2400" i="1">
                        <a:latin typeface="Cambria Math"/>
                      </a:rPr>
                      <m:t> </m:t>
                    </m:r>
                  </m:oMath>
                </a14:m>
                <a:r>
                  <a:rPr lang="en-US" sz="2400" dirty="0"/>
                  <a:t>and the </a:t>
                </a:r>
                <a:r>
                  <a:rPr lang="en-US" sz="2400" i="1" dirty="0">
                    <a:latin typeface="Times New Roman" panose="02020603050405020304" pitchFamily="18" charset="0"/>
                    <a:cs typeface="Times New Roman" panose="02020603050405020304" pitchFamily="18" charset="0"/>
                  </a:rPr>
                  <a:t>y</a:t>
                </a:r>
                <a:r>
                  <a:rPr lang="en-US" sz="2400" dirty="0"/>
                  <a:t>-intercept is (0, -6).</a:t>
                </a:r>
              </a:p>
            </p:txBody>
          </p:sp>
        </mc:Choice>
        <mc:Fallback xmlns="">
          <p:sp>
            <p:nvSpPr>
              <p:cNvPr id="12" name="Content Placeholder 3"/>
              <p:cNvSpPr>
                <a:spLocks noGrp="1" noRot="1" noChangeAspect="1" noMove="1" noResize="1" noEditPoints="1" noAdjustHandles="1" noChangeArrowheads="1" noChangeShapeType="1" noTextEdit="1"/>
              </p:cNvSpPr>
              <p:nvPr>
                <p:ph idx="1"/>
              </p:nvPr>
            </p:nvSpPr>
            <p:spPr>
              <a:xfrm>
                <a:off x="76200" y="895350"/>
                <a:ext cx="8927385" cy="4114799"/>
              </a:xfrm>
              <a:blipFill>
                <a:blip r:embed="rId2"/>
                <a:stretch>
                  <a:fillRect t="-1185"/>
                </a:stretch>
              </a:blipFill>
            </p:spPr>
            <p:txBody>
              <a:bodyPr/>
              <a:lstStyle/>
              <a:p>
                <a:r>
                  <a:rPr lang="en-US">
                    <a:noFill/>
                  </a:rPr>
                  <a:t> </a:t>
                </a:r>
              </a:p>
            </p:txBody>
          </p:sp>
        </mc:Fallback>
      </mc:AlternateContent>
      <p:sp>
        <p:nvSpPr>
          <p:cNvPr id="6" name="Rounded Rectangle 5" descr="A rectangle indicating the correct solution."/>
          <p:cNvSpPr/>
          <p:nvPr/>
        </p:nvSpPr>
        <p:spPr>
          <a:xfrm>
            <a:off x="228600" y="3767328"/>
            <a:ext cx="6400800" cy="366522"/>
          </a:xfrm>
          <a:prstGeom prst="round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13" name="Table 12" descr="A two column table read left to right, top to bottom.  First row, x, y. Second row, zero, negative six, Third row, two, zero.  Last row, three, three."/>
          <p:cNvGraphicFramePr>
            <a:graphicFrameLocks noGrp="1"/>
          </p:cNvGraphicFramePr>
          <p:nvPr>
            <p:extLst>
              <p:ext uri="{D42A27DB-BD31-4B8C-83A1-F6EECF244321}">
                <p14:modId xmlns:p14="http://schemas.microsoft.com/office/powerpoint/2010/main" val="3955867012"/>
              </p:ext>
            </p:extLst>
          </p:nvPr>
        </p:nvGraphicFramePr>
        <p:xfrm>
          <a:off x="6858002" y="971550"/>
          <a:ext cx="1600198" cy="2171700"/>
        </p:xfrm>
        <a:graphic>
          <a:graphicData uri="http://schemas.openxmlformats.org/drawingml/2006/table">
            <a:tbl>
              <a:tblPr firstRow="1" bandRow="1">
                <a:tableStyleId>{073A0DAA-6AF3-43AB-8588-CEC1D06C72B9}</a:tableStyleId>
              </a:tblPr>
              <a:tblGrid>
                <a:gridCol w="757237">
                  <a:extLst>
                    <a:ext uri="{9D8B030D-6E8A-4147-A177-3AD203B41FA5}">
                      <a16:colId xmlns:a16="http://schemas.microsoft.com/office/drawing/2014/main" val="2125958891"/>
                    </a:ext>
                  </a:extLst>
                </a:gridCol>
                <a:gridCol w="842961">
                  <a:extLst>
                    <a:ext uri="{9D8B030D-6E8A-4147-A177-3AD203B41FA5}">
                      <a16:colId xmlns:a16="http://schemas.microsoft.com/office/drawing/2014/main" val="1907114533"/>
                    </a:ext>
                  </a:extLst>
                </a:gridCol>
              </a:tblGrid>
              <a:tr h="388620">
                <a:tc>
                  <a:txBody>
                    <a:bodyPr/>
                    <a:lstStyle/>
                    <a:p>
                      <a:pPr algn="ctr"/>
                      <a:r>
                        <a:rPr lang="en-US" sz="2400" i="1" dirty="0">
                          <a:solidFill>
                            <a:schemeClr val="tx1"/>
                          </a:solidFill>
                          <a:latin typeface="Times New Roman" panose="02020603050405020304" pitchFamily="18" charset="0"/>
                          <a:cs typeface="Times New Roman" panose="02020603050405020304" pitchFamily="18" charset="0"/>
                        </a:rPr>
                        <a:t>x</a:t>
                      </a:r>
                    </a:p>
                  </a:txBody>
                  <a:tcPr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400" i="1" dirty="0">
                          <a:solidFill>
                            <a:schemeClr val="tx1"/>
                          </a:solidFill>
                          <a:latin typeface="Times New Roman" panose="02020603050405020304" pitchFamily="18" charset="0"/>
                          <a:cs typeface="Times New Roman" panose="02020603050405020304" pitchFamily="18" charset="0"/>
                        </a:rPr>
                        <a:t>y</a:t>
                      </a:r>
                    </a:p>
                  </a:txBody>
                  <a:tcPr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337160842"/>
                  </a:ext>
                </a:extLst>
              </a:tr>
              <a:tr h="342900">
                <a:tc>
                  <a:txBody>
                    <a:bodyPr/>
                    <a:lstStyle/>
                    <a:p>
                      <a:pPr algn="ctr"/>
                      <a:r>
                        <a:rPr lang="en-US" sz="2400" b="1" dirty="0">
                          <a:solidFill>
                            <a:schemeClr val="tx1"/>
                          </a:solidFill>
                        </a:rPr>
                        <a:t>0</a:t>
                      </a:r>
                    </a:p>
                  </a:txBody>
                  <a:tcPr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400" b="1" dirty="0">
                          <a:solidFill>
                            <a:schemeClr val="tx1"/>
                          </a:solidFill>
                        </a:rPr>
                        <a:t>-6</a:t>
                      </a:r>
                    </a:p>
                  </a:txBody>
                  <a:tcPr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514501210"/>
                  </a:ext>
                </a:extLst>
              </a:tr>
              <a:tr h="342900">
                <a:tc>
                  <a:txBody>
                    <a:bodyPr/>
                    <a:lstStyle/>
                    <a:p>
                      <a:pPr algn="ctr"/>
                      <a:r>
                        <a:rPr lang="en-US" sz="2400" b="1" dirty="0">
                          <a:solidFill>
                            <a:schemeClr val="tx1"/>
                          </a:solidFill>
                        </a:rPr>
                        <a:t>1</a:t>
                      </a:r>
                    </a:p>
                  </a:txBody>
                  <a:tcPr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400" b="1" dirty="0">
                          <a:solidFill>
                            <a:schemeClr val="tx1"/>
                          </a:solidFill>
                        </a:rPr>
                        <a:t>-3</a:t>
                      </a:r>
                    </a:p>
                  </a:txBody>
                  <a:tcPr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288384305"/>
                  </a:ext>
                </a:extLst>
              </a:tr>
              <a:tr h="342900">
                <a:tc>
                  <a:txBody>
                    <a:bodyPr/>
                    <a:lstStyle/>
                    <a:p>
                      <a:pPr algn="ctr"/>
                      <a:r>
                        <a:rPr lang="en-US" sz="2400" b="1" dirty="0">
                          <a:solidFill>
                            <a:schemeClr val="tx1"/>
                          </a:solidFill>
                        </a:rPr>
                        <a:t>2</a:t>
                      </a:r>
                    </a:p>
                  </a:txBody>
                  <a:tcPr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400" b="1" dirty="0">
                          <a:solidFill>
                            <a:schemeClr val="tx1"/>
                          </a:solidFill>
                        </a:rPr>
                        <a:t>0</a:t>
                      </a:r>
                    </a:p>
                  </a:txBody>
                  <a:tcPr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797223975"/>
                  </a:ext>
                </a:extLst>
              </a:tr>
              <a:tr h="342900">
                <a:tc>
                  <a:txBody>
                    <a:bodyPr/>
                    <a:lstStyle/>
                    <a:p>
                      <a:pPr algn="ctr"/>
                      <a:r>
                        <a:rPr lang="en-US" sz="2400" b="1" dirty="0">
                          <a:solidFill>
                            <a:schemeClr val="tx1"/>
                          </a:solidFill>
                        </a:rPr>
                        <a:t>3</a:t>
                      </a:r>
                    </a:p>
                  </a:txBody>
                  <a:tcPr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400" b="1" dirty="0">
                          <a:solidFill>
                            <a:schemeClr val="tx1"/>
                          </a:solidFill>
                        </a:rPr>
                        <a:t>3</a:t>
                      </a:r>
                    </a:p>
                  </a:txBody>
                  <a:tcPr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311568260"/>
                  </a:ext>
                </a:extLst>
              </a:tr>
            </a:tbl>
          </a:graphicData>
        </a:graphic>
      </p:graphicFrame>
      <p:sp>
        <p:nvSpPr>
          <p:cNvPr id="10" name="TextBox 9"/>
          <p:cNvSpPr txBox="1"/>
          <p:nvPr/>
        </p:nvSpPr>
        <p:spPr>
          <a:xfrm>
            <a:off x="6553200" y="4171950"/>
            <a:ext cx="2362200" cy="830997"/>
          </a:xfrm>
          <a:prstGeom prst="rect">
            <a:avLst/>
          </a:prstGeom>
          <a:noFill/>
        </p:spPr>
        <p:txBody>
          <a:bodyPr wrap="square" rtlCol="0">
            <a:spAutoFit/>
          </a:bodyPr>
          <a:lstStyle/>
          <a:p>
            <a:r>
              <a:rPr lang="en-US" sz="2400" dirty="0">
                <a:solidFill>
                  <a:srgbClr val="C00000"/>
                </a:solidFill>
                <a:latin typeface="Tahoma" panose="020B0604030504040204" pitchFamily="34" charset="0"/>
                <a:ea typeface="Tahoma" panose="020B0604030504040204" pitchFamily="34" charset="0"/>
                <a:cs typeface="Tahoma" panose="020B0604030504040204" pitchFamily="34" charset="0"/>
              </a:rPr>
              <a:t>Common errors on next slide.</a:t>
            </a:r>
          </a:p>
        </p:txBody>
      </p:sp>
    </p:spTree>
    <p:extLst>
      <p:ext uri="{BB962C8B-B14F-4D97-AF65-F5344CB8AC3E}">
        <p14:creationId xmlns:p14="http://schemas.microsoft.com/office/powerpoint/2010/main" val="411952417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tx1"/>
          </a:solidFill>
        </p:spPr>
        <p:txBody>
          <a:bodyPr>
            <a:normAutofit/>
          </a:bodyPr>
          <a:lstStyle/>
          <a:p>
            <a:r>
              <a:rPr lang="en-US" sz="2800" dirty="0">
                <a:solidFill>
                  <a:schemeClr val="bg1"/>
                </a:solidFill>
              </a:rPr>
              <a:t>Student Performance Analysis Spring 2019 </a:t>
            </a:r>
            <a:r>
              <a:rPr lang="en-US" sz="2000" dirty="0">
                <a:solidFill>
                  <a:schemeClr val="bg1"/>
                </a:solidFill>
              </a:rPr>
              <a:t>(3 of 3)</a:t>
            </a:r>
            <a:endParaRPr lang="en-US" sz="2800" dirty="0">
              <a:solidFill>
                <a:schemeClr val="bg1"/>
              </a:solidFill>
            </a:endParaRPr>
          </a:p>
        </p:txBody>
      </p:sp>
      <p:sp>
        <p:nvSpPr>
          <p:cNvPr id="3" name="Content Placeholder 2"/>
          <p:cNvSpPr>
            <a:spLocks noGrp="1"/>
          </p:cNvSpPr>
          <p:nvPr>
            <p:ph idx="1"/>
          </p:nvPr>
        </p:nvSpPr>
        <p:spPr>
          <a:xfrm>
            <a:off x="108307" y="1123950"/>
            <a:ext cx="8927385" cy="3429002"/>
          </a:xfrm>
        </p:spPr>
        <p:txBody>
          <a:bodyPr/>
          <a:lstStyle/>
          <a:p>
            <a:pPr marL="0" indent="0">
              <a:buNone/>
            </a:pPr>
            <a:r>
              <a:rPr lang="en-US" sz="2400" dirty="0"/>
              <a:t>It is important to keep the content of this statewide analysis in perspective. The information provided here should be used as supplemental information.  </a:t>
            </a:r>
          </a:p>
          <a:p>
            <a:pPr marL="0" indent="0">
              <a:buNone/>
            </a:pPr>
            <a:r>
              <a:rPr lang="en-US" sz="2400" dirty="0"/>
              <a:t>Instructional focus should remain on the standards as a whole, </a:t>
            </a:r>
            <a:r>
              <a:rPr lang="en-US" sz="2400"/>
              <a:t>with school- or division-level </a:t>
            </a:r>
            <a:r>
              <a:rPr lang="en-US" sz="2400" dirty="0"/>
              <a:t>data being used as the focal guiding resource to help improve instruction.  </a:t>
            </a:r>
          </a:p>
          <a:p>
            <a:endParaRPr lang="en-US" dirty="0"/>
          </a:p>
        </p:txBody>
      </p:sp>
    </p:spTree>
    <p:extLst>
      <p:ext uri="{BB962C8B-B14F-4D97-AF65-F5344CB8AC3E}">
        <p14:creationId xmlns:p14="http://schemas.microsoft.com/office/powerpoint/2010/main" val="16822755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4294967295"/>
          </p:nvPr>
        </p:nvSpPr>
        <p:spPr>
          <a:xfrm>
            <a:off x="8594725" y="4237038"/>
            <a:ext cx="549275" cy="296862"/>
          </a:xfrm>
          <a:prstGeom prst="bracketPair">
            <a:avLst>
              <a:gd name="adj" fmla="val 17949"/>
            </a:avLst>
          </a:prstGeom>
        </p:spPr>
        <p:txBody>
          <a:bodyPr/>
          <a:lstStyle/>
          <a:p>
            <a:fld id="{43CD8AB1-7AF0-4DFF-A047-6CE4F0A7C691}" type="slidenum">
              <a:rPr lang="en-US" smtClean="0"/>
              <a:t>40</a:t>
            </a:fld>
            <a:endParaRPr lang="en-US" dirty="0"/>
          </a:p>
        </p:txBody>
      </p:sp>
      <p:sp>
        <p:nvSpPr>
          <p:cNvPr id="3" name="Title 2"/>
          <p:cNvSpPr>
            <a:spLocks noGrp="1"/>
          </p:cNvSpPr>
          <p:nvPr>
            <p:ph type="title"/>
          </p:nvPr>
        </p:nvSpPr>
        <p:spPr>
          <a:xfrm>
            <a:off x="0" y="1122"/>
            <a:ext cx="9144000" cy="894228"/>
          </a:xfrm>
          <a:solidFill>
            <a:schemeClr val="tx1"/>
          </a:solidFill>
        </p:spPr>
        <p:txBody>
          <a:bodyPr>
            <a:noAutofit/>
          </a:bodyPr>
          <a:lstStyle/>
          <a:p>
            <a:r>
              <a:rPr lang="en-US" sz="2800" dirty="0">
                <a:solidFill>
                  <a:schemeClr val="bg1"/>
                </a:solidFill>
              </a:rPr>
              <a:t>Answer to Practice #1 with Determining Slope and </a:t>
            </a:r>
            <a:r>
              <a:rPr lang="en-US" sz="2800" i="1" dirty="0">
                <a:solidFill>
                  <a:schemeClr val="bg1"/>
                </a:solidFill>
                <a:latin typeface="Times New Roman" panose="02020603050405020304" pitchFamily="18" charset="0"/>
                <a:cs typeface="Times New Roman" panose="02020603050405020304" pitchFamily="18" charset="0"/>
              </a:rPr>
              <a:t>y</a:t>
            </a:r>
            <a:r>
              <a:rPr lang="en-US" sz="2800" dirty="0">
                <a:solidFill>
                  <a:schemeClr val="bg1"/>
                </a:solidFill>
              </a:rPr>
              <a:t>-Intercept (8.16b) </a:t>
            </a:r>
            <a:r>
              <a:rPr lang="en-US" sz="2400" dirty="0">
                <a:solidFill>
                  <a:schemeClr val="bg1"/>
                </a:solidFill>
              </a:rPr>
              <a:t>(2 of 2)</a:t>
            </a:r>
          </a:p>
        </p:txBody>
      </p:sp>
      <p:sp>
        <p:nvSpPr>
          <p:cNvPr id="7" name="TextBox 6"/>
          <p:cNvSpPr txBox="1"/>
          <p:nvPr/>
        </p:nvSpPr>
        <p:spPr>
          <a:xfrm>
            <a:off x="381000" y="1827530"/>
            <a:ext cx="7620000" cy="1477328"/>
          </a:xfrm>
          <a:prstGeom prst="rect">
            <a:avLst/>
          </a:prstGeom>
          <a:noFill/>
        </p:spPr>
        <p:txBody>
          <a:bodyPr wrap="square" rtlCol="0">
            <a:spAutoFit/>
          </a:bodyPr>
          <a:lstStyle/>
          <a:p>
            <a:pPr marL="114300" indent="0">
              <a:buNone/>
            </a:pPr>
            <a:r>
              <a:rPr lang="en-US" sz="2400" dirty="0">
                <a:solidFill>
                  <a:srgbClr val="C00000"/>
                </a:solidFill>
                <a:latin typeface="Tahoma" panose="020B0604030504040204" pitchFamily="34" charset="0"/>
                <a:ea typeface="Tahoma" panose="020B0604030504040204" pitchFamily="34" charset="0"/>
                <a:cs typeface="Tahoma" panose="020B0604030504040204" pitchFamily="34" charset="0"/>
              </a:rPr>
              <a:t>Common errors: selecting answer option A or B. </a:t>
            </a:r>
          </a:p>
          <a:p>
            <a:pPr marL="114300" indent="0">
              <a:buNone/>
            </a:pPr>
            <a:r>
              <a:rPr lang="en-US" sz="2400" dirty="0">
                <a:solidFill>
                  <a:srgbClr val="C00000"/>
                </a:solidFill>
                <a:latin typeface="Tahoma" panose="020B0604030504040204" pitchFamily="34" charset="0"/>
                <a:ea typeface="Tahoma" panose="020B0604030504040204" pitchFamily="34" charset="0"/>
                <a:cs typeface="Tahoma" panose="020B0604030504040204" pitchFamily="34" charset="0"/>
              </a:rPr>
              <a:t>A misconception is selecting the </a:t>
            </a:r>
            <a:r>
              <a:rPr lang="en-US" sz="2400" i="1" dirty="0">
                <a:solidFill>
                  <a:srgbClr val="C00000"/>
                </a:solidFill>
                <a:latin typeface="Times New Roman" panose="02020603050405020304" pitchFamily="18" charset="0"/>
                <a:ea typeface="Tahoma" panose="020B0604030504040204" pitchFamily="34" charset="0"/>
                <a:cs typeface="Times New Roman" panose="02020603050405020304" pitchFamily="18" charset="0"/>
              </a:rPr>
              <a:t>x</a:t>
            </a:r>
            <a:r>
              <a:rPr lang="en-US" sz="2400" dirty="0">
                <a:solidFill>
                  <a:srgbClr val="C00000"/>
                </a:solidFill>
                <a:latin typeface="Tahoma" panose="020B0604030504040204" pitchFamily="34" charset="0"/>
                <a:ea typeface="Tahoma" panose="020B0604030504040204" pitchFamily="34" charset="0"/>
                <a:cs typeface="Tahoma" panose="020B0604030504040204" pitchFamily="34" charset="0"/>
              </a:rPr>
              <a:t>-intercept instead of the </a:t>
            </a:r>
            <a:r>
              <a:rPr lang="en-US" sz="2400" i="1" dirty="0">
                <a:solidFill>
                  <a:srgbClr val="C00000"/>
                </a:solidFill>
                <a:latin typeface="Times New Roman" panose="02020603050405020304" pitchFamily="18" charset="0"/>
                <a:ea typeface="Tahoma" panose="020B0604030504040204" pitchFamily="34" charset="0"/>
                <a:cs typeface="Times New Roman" panose="02020603050405020304" pitchFamily="18" charset="0"/>
              </a:rPr>
              <a:t>y</a:t>
            </a:r>
            <a:r>
              <a:rPr lang="en-US" sz="2400" dirty="0">
                <a:solidFill>
                  <a:srgbClr val="C00000"/>
                </a:solidFill>
                <a:latin typeface="Tahoma" panose="020B0604030504040204" pitchFamily="34" charset="0"/>
                <a:ea typeface="Tahoma" panose="020B0604030504040204" pitchFamily="34" charset="0"/>
                <a:cs typeface="Tahoma" panose="020B0604030504040204" pitchFamily="34" charset="0"/>
              </a:rPr>
              <a:t>-intercept or miscalculating the slope.</a:t>
            </a:r>
          </a:p>
          <a:p>
            <a:endParaRPr lang="en-US" dirty="0"/>
          </a:p>
        </p:txBody>
      </p:sp>
    </p:spTree>
    <p:extLst>
      <p:ext uri="{BB962C8B-B14F-4D97-AF65-F5344CB8AC3E}">
        <p14:creationId xmlns:p14="http://schemas.microsoft.com/office/powerpoint/2010/main" val="222640755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4294967295"/>
          </p:nvPr>
        </p:nvSpPr>
        <p:spPr>
          <a:xfrm>
            <a:off x="8594725" y="4237038"/>
            <a:ext cx="549275" cy="296862"/>
          </a:xfrm>
          <a:prstGeom prst="bracketPair">
            <a:avLst>
              <a:gd name="adj" fmla="val 17949"/>
            </a:avLst>
          </a:prstGeom>
        </p:spPr>
        <p:txBody>
          <a:bodyPr/>
          <a:lstStyle/>
          <a:p>
            <a:fld id="{43CD8AB1-7AF0-4DFF-A047-6CE4F0A7C691}" type="slidenum">
              <a:rPr lang="en-US" smtClean="0"/>
              <a:t>41</a:t>
            </a:fld>
            <a:endParaRPr lang="en-US" dirty="0"/>
          </a:p>
        </p:txBody>
      </p:sp>
      <p:sp>
        <p:nvSpPr>
          <p:cNvPr id="3" name="Title 2"/>
          <p:cNvSpPr>
            <a:spLocks noGrp="1"/>
          </p:cNvSpPr>
          <p:nvPr>
            <p:ph type="title"/>
          </p:nvPr>
        </p:nvSpPr>
        <p:spPr>
          <a:solidFill>
            <a:schemeClr val="tx1"/>
          </a:solidFill>
        </p:spPr>
        <p:txBody>
          <a:bodyPr>
            <a:noAutofit/>
          </a:bodyPr>
          <a:lstStyle/>
          <a:p>
            <a:r>
              <a:rPr lang="en-US" sz="2800" dirty="0">
                <a:solidFill>
                  <a:schemeClr val="bg1"/>
                </a:solidFill>
              </a:rPr>
              <a:t>Suggested Practice #2 with Determining Slope and </a:t>
            </a:r>
            <a:r>
              <a:rPr lang="en-US" sz="2800" i="1" dirty="0">
                <a:solidFill>
                  <a:schemeClr val="bg1"/>
                </a:solidFill>
                <a:latin typeface="Times New Roman" panose="02020603050405020304" pitchFamily="18" charset="0"/>
                <a:cs typeface="Times New Roman" panose="02020603050405020304" pitchFamily="18" charset="0"/>
              </a:rPr>
              <a:t>y</a:t>
            </a:r>
            <a:r>
              <a:rPr lang="en-US" sz="2800" dirty="0">
                <a:solidFill>
                  <a:schemeClr val="bg1"/>
                </a:solidFill>
              </a:rPr>
              <a:t>-Intercept (8.16b)</a:t>
            </a:r>
          </a:p>
        </p:txBody>
      </p:sp>
      <mc:AlternateContent xmlns:mc="http://schemas.openxmlformats.org/markup-compatibility/2006" xmlns:a14="http://schemas.microsoft.com/office/drawing/2010/main">
        <mc:Choice Requires="a14">
          <p:sp>
            <p:nvSpPr>
              <p:cNvPr id="4" name="Content Placeholder 3"/>
              <p:cNvSpPr>
                <a:spLocks noGrp="1"/>
              </p:cNvSpPr>
              <p:nvPr>
                <p:ph idx="1"/>
              </p:nvPr>
            </p:nvSpPr>
            <p:spPr>
              <a:xfrm>
                <a:off x="76200" y="895350"/>
                <a:ext cx="8927385" cy="4114800"/>
              </a:xfrm>
            </p:spPr>
            <p:txBody>
              <a:bodyPr>
                <a:normAutofit lnSpcReduction="10000"/>
              </a:bodyPr>
              <a:lstStyle/>
              <a:p>
                <a:pPr marL="114300" indent="0">
                  <a:buNone/>
                </a:pPr>
                <a:r>
                  <a:rPr lang="en-US" sz="2400" b="1" dirty="0"/>
                  <a:t>A linear function contains the points listed in the table of values.</a:t>
                </a:r>
              </a:p>
              <a:p>
                <a:pPr marL="114300" indent="0">
                  <a:buNone/>
                </a:pPr>
                <a:endParaRPr lang="en-US" sz="2400" b="1" dirty="0"/>
              </a:p>
              <a:p>
                <a:pPr marL="114300" indent="0">
                  <a:buNone/>
                </a:pPr>
                <a:endParaRPr lang="en-US" sz="2400" b="1" dirty="0"/>
              </a:p>
              <a:p>
                <a:pPr marL="114300" indent="0">
                  <a:buNone/>
                </a:pPr>
                <a:r>
                  <a:rPr lang="en-US" sz="2400" b="1" dirty="0"/>
                  <a:t>What are the slope and </a:t>
                </a:r>
                <a:r>
                  <a:rPr lang="en-US" sz="2400" b="1" i="1" dirty="0">
                    <a:latin typeface="Times New Roman" panose="02020603050405020304" pitchFamily="18" charset="0"/>
                    <a:cs typeface="Times New Roman" panose="02020603050405020304" pitchFamily="18" charset="0"/>
                  </a:rPr>
                  <a:t>y</a:t>
                </a:r>
                <a:r>
                  <a:rPr lang="en-US" sz="2400" b="1" dirty="0"/>
                  <a:t>-intercept of this function?</a:t>
                </a:r>
              </a:p>
              <a:p>
                <a:pPr marL="571500" indent="-457200">
                  <a:spcBef>
                    <a:spcPts val="600"/>
                  </a:spcBef>
                  <a:spcAft>
                    <a:spcPts val="600"/>
                  </a:spcAft>
                  <a:buClr>
                    <a:schemeClr val="tx1"/>
                  </a:buClr>
                  <a:buAutoNum type="alphaUcPeriod"/>
                </a:pPr>
                <a:r>
                  <a:rPr lang="en-US" sz="2400" dirty="0"/>
                  <a:t>The slope is </a:t>
                </a:r>
                <a14:m>
                  <m:oMath xmlns:m="http://schemas.openxmlformats.org/officeDocument/2006/math">
                    <m:f>
                      <m:fPr>
                        <m:ctrlPr>
                          <a:rPr lang="en-US" i="1" smtClean="0">
                            <a:latin typeface="Cambria Math" panose="02040503050406030204" pitchFamily="18" charset="0"/>
                          </a:rPr>
                        </m:ctrlPr>
                      </m:fPr>
                      <m:num>
                        <m:r>
                          <a:rPr lang="en-US" b="0" i="1" smtClean="0">
                            <a:latin typeface="Cambria Math" panose="02040503050406030204" pitchFamily="18" charset="0"/>
                          </a:rPr>
                          <m:t>−1</m:t>
                        </m:r>
                      </m:num>
                      <m:den>
                        <m:r>
                          <a:rPr lang="en-US" b="0" i="1" smtClean="0">
                            <a:latin typeface="Cambria Math" panose="02040503050406030204" pitchFamily="18" charset="0"/>
                          </a:rPr>
                          <m:t> 2</m:t>
                        </m:r>
                      </m:den>
                    </m:f>
                  </m:oMath>
                </a14:m>
                <a:r>
                  <a:rPr lang="en-US" dirty="0"/>
                  <a:t> </a:t>
                </a:r>
                <a:r>
                  <a:rPr lang="en-US" sz="2400" dirty="0"/>
                  <a:t>and the </a:t>
                </a:r>
                <a:r>
                  <a:rPr lang="en-US" sz="2400" i="1" dirty="0">
                    <a:latin typeface="Times New Roman" panose="02020603050405020304" pitchFamily="18" charset="0"/>
                    <a:cs typeface="Times New Roman" panose="02020603050405020304" pitchFamily="18" charset="0"/>
                  </a:rPr>
                  <a:t>y</a:t>
                </a:r>
                <a:r>
                  <a:rPr lang="en-US" sz="2400" dirty="0"/>
                  <a:t>-intercept is (0, 2).</a:t>
                </a:r>
              </a:p>
              <a:p>
                <a:pPr marL="628650" indent="-514350">
                  <a:spcBef>
                    <a:spcPts val="600"/>
                  </a:spcBef>
                  <a:spcAft>
                    <a:spcPts val="600"/>
                  </a:spcAft>
                  <a:buClr>
                    <a:schemeClr val="tx1"/>
                  </a:buClr>
                  <a:buAutoNum type="alphaUcPeriod"/>
                </a:pPr>
                <a:r>
                  <a:rPr lang="en-US" sz="2400" dirty="0"/>
                  <a:t>The slope is -2 and the </a:t>
                </a:r>
                <a:r>
                  <a:rPr lang="en-US" sz="2400" i="1" dirty="0">
                    <a:latin typeface="Times New Roman" panose="02020603050405020304" pitchFamily="18" charset="0"/>
                    <a:cs typeface="Times New Roman" panose="02020603050405020304" pitchFamily="18" charset="0"/>
                  </a:rPr>
                  <a:t>y</a:t>
                </a:r>
                <a:r>
                  <a:rPr lang="en-US" sz="2400" dirty="0"/>
                  <a:t>-intercept is (0, 2).</a:t>
                </a:r>
              </a:p>
              <a:p>
                <a:pPr marL="628650" indent="-514350">
                  <a:spcBef>
                    <a:spcPts val="600"/>
                  </a:spcBef>
                  <a:spcAft>
                    <a:spcPts val="600"/>
                  </a:spcAft>
                  <a:buClr>
                    <a:schemeClr val="tx1"/>
                  </a:buClr>
                  <a:buAutoNum type="alphaUcPeriod"/>
                </a:pPr>
                <a:r>
                  <a:rPr lang="en-US" sz="2400" dirty="0"/>
                  <a:t>The slope is </a:t>
                </a:r>
                <a14:m>
                  <m:oMath xmlns:m="http://schemas.openxmlformats.org/officeDocument/2006/math">
                    <m:f>
                      <m:fPr>
                        <m:ctrlPr>
                          <a:rPr lang="en-US" i="1">
                            <a:latin typeface="Cambria Math" panose="02040503050406030204" pitchFamily="18" charset="0"/>
                          </a:rPr>
                        </m:ctrlPr>
                      </m:fPr>
                      <m:num>
                        <m:r>
                          <a:rPr lang="en-US" b="0" i="1" smtClean="0">
                            <a:latin typeface="Cambria Math"/>
                          </a:rPr>
                          <m:t>−</m:t>
                        </m:r>
                        <m:r>
                          <a:rPr lang="en-US" i="1">
                            <a:latin typeface="Cambria Math" panose="02040503050406030204" pitchFamily="18" charset="0"/>
                          </a:rPr>
                          <m:t>1</m:t>
                        </m:r>
                      </m:num>
                      <m:den>
                        <m:r>
                          <a:rPr lang="en-US" i="1">
                            <a:latin typeface="Cambria Math" panose="02040503050406030204" pitchFamily="18" charset="0"/>
                          </a:rPr>
                          <m:t> 2</m:t>
                        </m:r>
                      </m:den>
                    </m:f>
                  </m:oMath>
                </a14:m>
                <a:r>
                  <a:rPr lang="en-US" dirty="0"/>
                  <a:t> </a:t>
                </a:r>
                <a:r>
                  <a:rPr lang="en-US" sz="2400" dirty="0"/>
                  <a:t>and the </a:t>
                </a:r>
                <a:r>
                  <a:rPr lang="en-US" sz="2400" i="1" dirty="0">
                    <a:latin typeface="Times New Roman" panose="02020603050405020304" pitchFamily="18" charset="0"/>
                    <a:cs typeface="Times New Roman" panose="02020603050405020304" pitchFamily="18" charset="0"/>
                  </a:rPr>
                  <a:t>y</a:t>
                </a:r>
                <a:r>
                  <a:rPr lang="en-US" sz="2400" dirty="0"/>
                  <a:t>-intercept is (1, 0).</a:t>
                </a:r>
              </a:p>
              <a:p>
                <a:pPr marL="628650" indent="-514350">
                  <a:spcBef>
                    <a:spcPts val="600"/>
                  </a:spcBef>
                  <a:spcAft>
                    <a:spcPts val="600"/>
                  </a:spcAft>
                  <a:buClr>
                    <a:schemeClr val="tx1"/>
                  </a:buClr>
                  <a:buAutoNum type="alphaUcPeriod"/>
                </a:pPr>
                <a:r>
                  <a:rPr lang="en-US" sz="2400" dirty="0"/>
                  <a:t>The slope is -2 and the </a:t>
                </a:r>
                <a:r>
                  <a:rPr lang="en-US" sz="2400" i="1" dirty="0">
                    <a:latin typeface="Times New Roman" panose="02020603050405020304" pitchFamily="18" charset="0"/>
                    <a:cs typeface="Times New Roman" panose="02020603050405020304" pitchFamily="18" charset="0"/>
                  </a:rPr>
                  <a:t>y</a:t>
                </a:r>
                <a:r>
                  <a:rPr lang="en-US" sz="2400" dirty="0"/>
                  <a:t>-intercept is (1, 0).</a:t>
                </a:r>
                <a:endParaRPr lang="en-US" dirty="0"/>
              </a:p>
            </p:txBody>
          </p:sp>
        </mc:Choice>
        <mc:Fallback xmlns="">
          <p:sp>
            <p:nvSpPr>
              <p:cNvPr id="4" name="Content Placeholder 3"/>
              <p:cNvSpPr>
                <a:spLocks noGrp="1" noRot="1" noChangeAspect="1" noMove="1" noResize="1" noEditPoints="1" noAdjustHandles="1" noChangeArrowheads="1" noChangeShapeType="1" noTextEdit="1"/>
              </p:cNvSpPr>
              <p:nvPr>
                <p:ph idx="1"/>
              </p:nvPr>
            </p:nvSpPr>
            <p:spPr>
              <a:xfrm>
                <a:off x="76200" y="895350"/>
                <a:ext cx="8927385" cy="4114800"/>
              </a:xfrm>
              <a:blipFill rotWithShape="1">
                <a:blip r:embed="rId2"/>
                <a:stretch>
                  <a:fillRect t="-2074" b="-1037"/>
                </a:stretch>
              </a:blipFill>
            </p:spPr>
            <p:txBody>
              <a:bodyPr/>
              <a:lstStyle/>
              <a:p>
                <a:r>
                  <a:rPr lang="en-US">
                    <a:noFill/>
                  </a:rPr>
                  <a:t> </a:t>
                </a:r>
              </a:p>
            </p:txBody>
          </p:sp>
        </mc:Fallback>
      </mc:AlternateContent>
      <p:graphicFrame>
        <p:nvGraphicFramePr>
          <p:cNvPr id="5" name="Table 4" descr="A six column table read left to right, top to bottom.  First row, x, negative two, negative one, zero, one, two.  Last row, y, six, four, two, zero, negative two."/>
          <p:cNvGraphicFramePr>
            <a:graphicFrameLocks noGrp="1"/>
          </p:cNvGraphicFramePr>
          <p:nvPr>
            <p:extLst>
              <p:ext uri="{D42A27DB-BD31-4B8C-83A1-F6EECF244321}">
                <p14:modId xmlns:p14="http://schemas.microsoft.com/office/powerpoint/2010/main" val="164600377"/>
              </p:ext>
            </p:extLst>
          </p:nvPr>
        </p:nvGraphicFramePr>
        <p:xfrm>
          <a:off x="2209800" y="1276350"/>
          <a:ext cx="4648200" cy="868680"/>
        </p:xfrm>
        <a:graphic>
          <a:graphicData uri="http://schemas.openxmlformats.org/drawingml/2006/table">
            <a:tbl>
              <a:tblPr firstRow="1" bandRow="1">
                <a:tableStyleId>{5C22544A-7EE6-4342-B048-85BDC9FD1C3A}</a:tableStyleId>
              </a:tblPr>
              <a:tblGrid>
                <a:gridCol w="774700">
                  <a:extLst>
                    <a:ext uri="{9D8B030D-6E8A-4147-A177-3AD203B41FA5}">
                      <a16:colId xmlns:a16="http://schemas.microsoft.com/office/drawing/2014/main" val="4091081579"/>
                    </a:ext>
                  </a:extLst>
                </a:gridCol>
                <a:gridCol w="774700">
                  <a:extLst>
                    <a:ext uri="{9D8B030D-6E8A-4147-A177-3AD203B41FA5}">
                      <a16:colId xmlns:a16="http://schemas.microsoft.com/office/drawing/2014/main" val="1435734414"/>
                    </a:ext>
                  </a:extLst>
                </a:gridCol>
                <a:gridCol w="774700">
                  <a:extLst>
                    <a:ext uri="{9D8B030D-6E8A-4147-A177-3AD203B41FA5}">
                      <a16:colId xmlns:a16="http://schemas.microsoft.com/office/drawing/2014/main" val="274159705"/>
                    </a:ext>
                  </a:extLst>
                </a:gridCol>
                <a:gridCol w="774700">
                  <a:extLst>
                    <a:ext uri="{9D8B030D-6E8A-4147-A177-3AD203B41FA5}">
                      <a16:colId xmlns:a16="http://schemas.microsoft.com/office/drawing/2014/main" val="3377542972"/>
                    </a:ext>
                  </a:extLst>
                </a:gridCol>
                <a:gridCol w="774700">
                  <a:extLst>
                    <a:ext uri="{9D8B030D-6E8A-4147-A177-3AD203B41FA5}">
                      <a16:colId xmlns:a16="http://schemas.microsoft.com/office/drawing/2014/main" val="950657523"/>
                    </a:ext>
                  </a:extLst>
                </a:gridCol>
                <a:gridCol w="774700">
                  <a:extLst>
                    <a:ext uri="{9D8B030D-6E8A-4147-A177-3AD203B41FA5}">
                      <a16:colId xmlns:a16="http://schemas.microsoft.com/office/drawing/2014/main" val="833134023"/>
                    </a:ext>
                  </a:extLst>
                </a:gridCol>
              </a:tblGrid>
              <a:tr h="342900">
                <a:tc>
                  <a:txBody>
                    <a:bodyPr/>
                    <a:lstStyle/>
                    <a:p>
                      <a:pPr algn="ctr"/>
                      <a:r>
                        <a:rPr lang="en-US" sz="2400" i="1" dirty="0">
                          <a:solidFill>
                            <a:schemeClr val="tx1"/>
                          </a:solidFill>
                          <a:latin typeface="Times New Roman" panose="02020603050405020304" pitchFamily="18" charset="0"/>
                          <a:cs typeface="Times New Roman" panose="02020603050405020304" pitchFamily="18" charset="0"/>
                        </a:rPr>
                        <a:t>x</a:t>
                      </a:r>
                    </a:p>
                  </a:txBody>
                  <a:tcPr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400" b="0" dirty="0">
                          <a:solidFill>
                            <a:schemeClr val="tx1"/>
                          </a:solidFill>
                        </a:rPr>
                        <a:t>-2</a:t>
                      </a:r>
                    </a:p>
                  </a:txBody>
                  <a:tcPr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400" b="0" dirty="0">
                          <a:solidFill>
                            <a:schemeClr val="tx1"/>
                          </a:solidFill>
                        </a:rPr>
                        <a:t>-1</a:t>
                      </a:r>
                    </a:p>
                  </a:txBody>
                  <a:tcPr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400" b="0" dirty="0">
                          <a:solidFill>
                            <a:schemeClr val="tx1"/>
                          </a:solidFill>
                        </a:rPr>
                        <a:t>0</a:t>
                      </a:r>
                    </a:p>
                  </a:txBody>
                  <a:tcPr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400" b="0" dirty="0">
                          <a:solidFill>
                            <a:schemeClr val="tx1"/>
                          </a:solidFill>
                        </a:rPr>
                        <a:t>1</a:t>
                      </a:r>
                    </a:p>
                  </a:txBody>
                  <a:tcPr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400" b="0" dirty="0">
                          <a:solidFill>
                            <a:schemeClr val="tx1"/>
                          </a:solidFill>
                        </a:rPr>
                        <a:t>2</a:t>
                      </a:r>
                    </a:p>
                  </a:txBody>
                  <a:tcPr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38505134"/>
                  </a:ext>
                </a:extLst>
              </a:tr>
              <a:tr h="342900">
                <a:tc>
                  <a:txBody>
                    <a:bodyPr/>
                    <a:lstStyle/>
                    <a:p>
                      <a:pPr algn="ctr"/>
                      <a:r>
                        <a:rPr lang="en-US" sz="2400" b="1" i="1" dirty="0">
                          <a:latin typeface="Times New Roman" panose="02020603050405020304" pitchFamily="18" charset="0"/>
                          <a:cs typeface="Times New Roman" panose="02020603050405020304" pitchFamily="18" charset="0"/>
                        </a:rPr>
                        <a:t>y</a:t>
                      </a:r>
                    </a:p>
                  </a:txBody>
                  <a:tcPr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400" dirty="0"/>
                        <a:t>6</a:t>
                      </a:r>
                    </a:p>
                  </a:txBody>
                  <a:tcPr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400" dirty="0"/>
                        <a:t>4</a:t>
                      </a:r>
                    </a:p>
                  </a:txBody>
                  <a:tcPr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400" dirty="0"/>
                        <a:t>2</a:t>
                      </a:r>
                    </a:p>
                  </a:txBody>
                  <a:tcPr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400" dirty="0"/>
                        <a:t>0</a:t>
                      </a:r>
                    </a:p>
                  </a:txBody>
                  <a:tcPr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400" dirty="0"/>
                        <a:t>-2</a:t>
                      </a:r>
                    </a:p>
                  </a:txBody>
                  <a:tcPr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930668323"/>
                  </a:ext>
                </a:extLst>
              </a:tr>
            </a:tbl>
          </a:graphicData>
        </a:graphic>
      </p:graphicFrame>
    </p:spTree>
    <p:extLst>
      <p:ext uri="{BB962C8B-B14F-4D97-AF65-F5344CB8AC3E}">
        <p14:creationId xmlns:p14="http://schemas.microsoft.com/office/powerpoint/2010/main" val="51172431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4294967295"/>
          </p:nvPr>
        </p:nvSpPr>
        <p:spPr>
          <a:xfrm>
            <a:off x="8454310" y="4629150"/>
            <a:ext cx="549275" cy="296862"/>
          </a:xfrm>
          <a:prstGeom prst="bracketPair">
            <a:avLst>
              <a:gd name="adj" fmla="val 17949"/>
            </a:avLst>
          </a:prstGeom>
        </p:spPr>
        <p:txBody>
          <a:bodyPr/>
          <a:lstStyle/>
          <a:p>
            <a:fld id="{43CD8AB1-7AF0-4DFF-A047-6CE4F0A7C691}" type="slidenum">
              <a:rPr lang="en-US" smtClean="0"/>
              <a:t>42</a:t>
            </a:fld>
            <a:endParaRPr lang="en-US" dirty="0"/>
          </a:p>
        </p:txBody>
      </p:sp>
      <p:sp>
        <p:nvSpPr>
          <p:cNvPr id="3" name="Title 2"/>
          <p:cNvSpPr>
            <a:spLocks noGrp="1"/>
          </p:cNvSpPr>
          <p:nvPr>
            <p:ph type="title"/>
          </p:nvPr>
        </p:nvSpPr>
        <p:spPr>
          <a:solidFill>
            <a:schemeClr val="tx1"/>
          </a:solidFill>
        </p:spPr>
        <p:txBody>
          <a:bodyPr>
            <a:noAutofit/>
          </a:bodyPr>
          <a:lstStyle/>
          <a:p>
            <a:r>
              <a:rPr lang="en-US" sz="2800" dirty="0">
                <a:solidFill>
                  <a:schemeClr val="bg1"/>
                </a:solidFill>
              </a:rPr>
              <a:t>Answer to Practice #2 with Determining Slope and </a:t>
            </a:r>
            <a:r>
              <a:rPr lang="en-US" sz="2800" i="1" dirty="0">
                <a:solidFill>
                  <a:schemeClr val="bg1"/>
                </a:solidFill>
                <a:latin typeface="Times New Roman" panose="02020603050405020304" pitchFamily="18" charset="0"/>
                <a:cs typeface="Times New Roman" panose="02020603050405020304" pitchFamily="18" charset="0"/>
              </a:rPr>
              <a:t>y</a:t>
            </a:r>
            <a:r>
              <a:rPr lang="en-US" sz="2800" dirty="0">
                <a:solidFill>
                  <a:schemeClr val="bg1"/>
                </a:solidFill>
              </a:rPr>
              <a:t>-Intercept (8.16b) </a:t>
            </a:r>
            <a:r>
              <a:rPr lang="en-US" sz="2400" dirty="0">
                <a:solidFill>
                  <a:schemeClr val="bg1"/>
                </a:solidFill>
              </a:rPr>
              <a:t>(1 of 2)</a:t>
            </a:r>
          </a:p>
        </p:txBody>
      </p:sp>
      <mc:AlternateContent xmlns:mc="http://schemas.openxmlformats.org/markup-compatibility/2006" xmlns:a14="http://schemas.microsoft.com/office/drawing/2010/main">
        <mc:Choice Requires="a14">
          <p:sp>
            <p:nvSpPr>
              <p:cNvPr id="4" name="Content Placeholder 3"/>
              <p:cNvSpPr>
                <a:spLocks noGrp="1"/>
              </p:cNvSpPr>
              <p:nvPr>
                <p:ph idx="1"/>
              </p:nvPr>
            </p:nvSpPr>
            <p:spPr>
              <a:xfrm>
                <a:off x="76200" y="895350"/>
                <a:ext cx="8927385" cy="4114800"/>
              </a:xfrm>
            </p:spPr>
            <p:txBody>
              <a:bodyPr>
                <a:normAutofit lnSpcReduction="10000"/>
              </a:bodyPr>
              <a:lstStyle/>
              <a:p>
                <a:pPr marL="114300" indent="0">
                  <a:buNone/>
                </a:pPr>
                <a:r>
                  <a:rPr lang="en-US" sz="2400" b="1" dirty="0"/>
                  <a:t>A linear function contains the points listed in the table of values.</a:t>
                </a:r>
              </a:p>
              <a:p>
                <a:pPr marL="114300" indent="0">
                  <a:buNone/>
                </a:pPr>
                <a:endParaRPr lang="en-US" sz="2400" b="1" dirty="0"/>
              </a:p>
              <a:p>
                <a:pPr marL="114300" indent="0">
                  <a:buNone/>
                </a:pPr>
                <a:endParaRPr lang="en-US" sz="2400" b="1" dirty="0"/>
              </a:p>
              <a:p>
                <a:pPr marL="114300" indent="0">
                  <a:buNone/>
                </a:pPr>
                <a:r>
                  <a:rPr lang="en-US" sz="2400" b="1" dirty="0"/>
                  <a:t>What are the slope and </a:t>
                </a:r>
                <a:r>
                  <a:rPr lang="en-US" sz="2400" b="1" i="1" dirty="0">
                    <a:latin typeface="Times New Roman" panose="02020603050405020304" pitchFamily="18" charset="0"/>
                    <a:cs typeface="Times New Roman" panose="02020603050405020304" pitchFamily="18" charset="0"/>
                  </a:rPr>
                  <a:t>y</a:t>
                </a:r>
                <a:r>
                  <a:rPr lang="en-US" sz="2400" b="1" dirty="0"/>
                  <a:t>-intercept of this function?</a:t>
                </a:r>
              </a:p>
              <a:p>
                <a:pPr marL="571500" indent="-457200">
                  <a:spcBef>
                    <a:spcPts val="600"/>
                  </a:spcBef>
                  <a:spcAft>
                    <a:spcPts val="600"/>
                  </a:spcAft>
                  <a:buClr>
                    <a:schemeClr val="tx1"/>
                  </a:buClr>
                  <a:buAutoNum type="alphaUcPeriod"/>
                </a:pPr>
                <a:r>
                  <a:rPr lang="en-US" sz="2400" dirty="0"/>
                  <a:t>The slope is </a:t>
                </a:r>
                <a14:m>
                  <m:oMath xmlns:m="http://schemas.openxmlformats.org/officeDocument/2006/math">
                    <m:f>
                      <m:fPr>
                        <m:ctrlPr>
                          <a:rPr lang="en-US" i="1" smtClean="0">
                            <a:latin typeface="Cambria Math" panose="02040503050406030204" pitchFamily="18" charset="0"/>
                          </a:rPr>
                        </m:ctrlPr>
                      </m:fPr>
                      <m:num>
                        <m:r>
                          <a:rPr lang="en-US" b="0" i="1" smtClean="0">
                            <a:latin typeface="Cambria Math" panose="02040503050406030204" pitchFamily="18" charset="0"/>
                          </a:rPr>
                          <m:t>−1</m:t>
                        </m:r>
                      </m:num>
                      <m:den>
                        <m:r>
                          <a:rPr lang="en-US" b="0" i="1" smtClean="0">
                            <a:latin typeface="Cambria Math" panose="02040503050406030204" pitchFamily="18" charset="0"/>
                          </a:rPr>
                          <m:t> 2</m:t>
                        </m:r>
                      </m:den>
                    </m:f>
                  </m:oMath>
                </a14:m>
                <a:r>
                  <a:rPr lang="en-US" dirty="0"/>
                  <a:t> </a:t>
                </a:r>
                <a:r>
                  <a:rPr lang="en-US" sz="2400" dirty="0"/>
                  <a:t>and the </a:t>
                </a:r>
                <a:r>
                  <a:rPr lang="en-US" sz="2400" i="1" dirty="0">
                    <a:latin typeface="Times New Roman" panose="02020603050405020304" pitchFamily="18" charset="0"/>
                    <a:cs typeface="Times New Roman" panose="02020603050405020304" pitchFamily="18" charset="0"/>
                  </a:rPr>
                  <a:t>y</a:t>
                </a:r>
                <a:r>
                  <a:rPr lang="en-US" sz="2400" dirty="0"/>
                  <a:t>-intercept is (0, 2).</a:t>
                </a:r>
              </a:p>
              <a:p>
                <a:pPr marL="114300" indent="0">
                  <a:spcBef>
                    <a:spcPts val="600"/>
                  </a:spcBef>
                  <a:spcAft>
                    <a:spcPts val="600"/>
                  </a:spcAft>
                  <a:buClr>
                    <a:schemeClr val="tx1"/>
                  </a:buClr>
                  <a:buNone/>
                </a:pPr>
                <a:r>
                  <a:rPr lang="en-US" sz="2400" dirty="0">
                    <a:solidFill>
                      <a:srgbClr val="C00000"/>
                    </a:solidFill>
                  </a:rPr>
                  <a:t>B.  The slope is -2 and the </a:t>
                </a:r>
                <a:r>
                  <a:rPr lang="en-US" sz="2400" i="1" dirty="0">
                    <a:solidFill>
                      <a:srgbClr val="C00000"/>
                    </a:solidFill>
                    <a:latin typeface="Times New Roman" panose="02020603050405020304" pitchFamily="18" charset="0"/>
                    <a:cs typeface="Times New Roman" panose="02020603050405020304" pitchFamily="18" charset="0"/>
                  </a:rPr>
                  <a:t>y</a:t>
                </a:r>
                <a:r>
                  <a:rPr lang="en-US" sz="2400" dirty="0">
                    <a:solidFill>
                      <a:srgbClr val="C00000"/>
                    </a:solidFill>
                  </a:rPr>
                  <a:t>-intercept is (0, 2).</a:t>
                </a:r>
              </a:p>
              <a:p>
                <a:pPr marL="571500" indent="-457200">
                  <a:spcBef>
                    <a:spcPts val="600"/>
                  </a:spcBef>
                  <a:spcAft>
                    <a:spcPts val="600"/>
                  </a:spcAft>
                  <a:buClr>
                    <a:schemeClr val="tx1"/>
                  </a:buClr>
                  <a:buFont typeface="+mj-lt"/>
                  <a:buAutoNum type="alphaUcPeriod" startAt="3"/>
                </a:pPr>
                <a:r>
                  <a:rPr lang="en-US" sz="2400" dirty="0"/>
                  <a:t>The slope is </a:t>
                </a:r>
                <a14:m>
                  <m:oMath xmlns:m="http://schemas.openxmlformats.org/officeDocument/2006/math">
                    <m:f>
                      <m:fPr>
                        <m:ctrlPr>
                          <a:rPr lang="en-US" i="1">
                            <a:latin typeface="Cambria Math" panose="02040503050406030204" pitchFamily="18" charset="0"/>
                          </a:rPr>
                        </m:ctrlPr>
                      </m:fPr>
                      <m:num>
                        <m:r>
                          <a:rPr lang="en-US" b="0" i="1" smtClean="0">
                            <a:latin typeface="Cambria Math"/>
                          </a:rPr>
                          <m:t>−</m:t>
                        </m:r>
                        <m:r>
                          <a:rPr lang="en-US" i="1">
                            <a:latin typeface="Cambria Math" panose="02040503050406030204" pitchFamily="18" charset="0"/>
                          </a:rPr>
                          <m:t>1</m:t>
                        </m:r>
                      </m:num>
                      <m:den>
                        <m:r>
                          <a:rPr lang="en-US" i="1">
                            <a:latin typeface="Cambria Math" panose="02040503050406030204" pitchFamily="18" charset="0"/>
                          </a:rPr>
                          <m:t> 2</m:t>
                        </m:r>
                      </m:den>
                    </m:f>
                  </m:oMath>
                </a14:m>
                <a:r>
                  <a:rPr lang="en-US" dirty="0"/>
                  <a:t> </a:t>
                </a:r>
                <a:r>
                  <a:rPr lang="en-US" sz="2400" dirty="0"/>
                  <a:t>and the </a:t>
                </a:r>
                <a:r>
                  <a:rPr lang="en-US" sz="2400" i="1" dirty="0">
                    <a:latin typeface="Times New Roman" panose="02020603050405020304" pitchFamily="18" charset="0"/>
                    <a:cs typeface="Times New Roman" panose="02020603050405020304" pitchFamily="18" charset="0"/>
                  </a:rPr>
                  <a:t>y</a:t>
                </a:r>
                <a:r>
                  <a:rPr lang="en-US" sz="2400" dirty="0"/>
                  <a:t>-intercept is (1, 0).</a:t>
                </a:r>
              </a:p>
              <a:p>
                <a:pPr marL="571500" indent="-457200">
                  <a:spcBef>
                    <a:spcPts val="600"/>
                  </a:spcBef>
                  <a:spcAft>
                    <a:spcPts val="600"/>
                  </a:spcAft>
                  <a:buClr>
                    <a:schemeClr val="tx1"/>
                  </a:buClr>
                  <a:buFont typeface="+mj-lt"/>
                  <a:buAutoNum type="alphaUcPeriod" startAt="4"/>
                </a:pPr>
                <a:r>
                  <a:rPr lang="en-US" sz="2400" dirty="0"/>
                  <a:t>The slope is -2 and the </a:t>
                </a:r>
                <a:r>
                  <a:rPr lang="en-US" sz="2400" i="1" dirty="0">
                    <a:latin typeface="Times New Roman" panose="02020603050405020304" pitchFamily="18" charset="0"/>
                    <a:cs typeface="Times New Roman" panose="02020603050405020304" pitchFamily="18" charset="0"/>
                  </a:rPr>
                  <a:t>y</a:t>
                </a:r>
                <a:r>
                  <a:rPr lang="en-US" sz="2400" dirty="0"/>
                  <a:t>-intercept is (1, 0).</a:t>
                </a:r>
                <a:endParaRPr lang="en-US" dirty="0"/>
              </a:p>
            </p:txBody>
          </p:sp>
        </mc:Choice>
        <mc:Fallback xmlns="">
          <p:sp>
            <p:nvSpPr>
              <p:cNvPr id="4" name="Content Placeholder 3"/>
              <p:cNvSpPr>
                <a:spLocks noGrp="1" noRot="1" noChangeAspect="1" noMove="1" noResize="1" noEditPoints="1" noAdjustHandles="1" noChangeArrowheads="1" noChangeShapeType="1" noTextEdit="1"/>
              </p:cNvSpPr>
              <p:nvPr>
                <p:ph idx="1"/>
              </p:nvPr>
            </p:nvSpPr>
            <p:spPr>
              <a:xfrm>
                <a:off x="76200" y="895350"/>
                <a:ext cx="8927385" cy="4114800"/>
              </a:xfrm>
              <a:blipFill>
                <a:blip r:embed="rId2"/>
                <a:stretch>
                  <a:fillRect t="-2074" b="-1037"/>
                </a:stretch>
              </a:blipFill>
            </p:spPr>
            <p:txBody>
              <a:bodyPr/>
              <a:lstStyle/>
              <a:p>
                <a:r>
                  <a:rPr lang="en-US">
                    <a:noFill/>
                  </a:rPr>
                  <a:t> </a:t>
                </a:r>
              </a:p>
            </p:txBody>
          </p:sp>
        </mc:Fallback>
      </mc:AlternateContent>
      <p:graphicFrame>
        <p:nvGraphicFramePr>
          <p:cNvPr id="5" name="Table 4" descr="A six column table read left to right, top to bottom.  First row, x, negative two, negative one, zero, one, two.  Last row, y, six, four, two, zero, negative two."/>
          <p:cNvGraphicFramePr>
            <a:graphicFrameLocks noGrp="1"/>
          </p:cNvGraphicFramePr>
          <p:nvPr>
            <p:extLst>
              <p:ext uri="{D42A27DB-BD31-4B8C-83A1-F6EECF244321}">
                <p14:modId xmlns:p14="http://schemas.microsoft.com/office/powerpoint/2010/main" val="3414615255"/>
              </p:ext>
            </p:extLst>
          </p:nvPr>
        </p:nvGraphicFramePr>
        <p:xfrm>
          <a:off x="2209800" y="1276350"/>
          <a:ext cx="4648200" cy="868680"/>
        </p:xfrm>
        <a:graphic>
          <a:graphicData uri="http://schemas.openxmlformats.org/drawingml/2006/table">
            <a:tbl>
              <a:tblPr firstRow="1" bandRow="1">
                <a:tableStyleId>{5C22544A-7EE6-4342-B048-85BDC9FD1C3A}</a:tableStyleId>
              </a:tblPr>
              <a:tblGrid>
                <a:gridCol w="774700">
                  <a:extLst>
                    <a:ext uri="{9D8B030D-6E8A-4147-A177-3AD203B41FA5}">
                      <a16:colId xmlns:a16="http://schemas.microsoft.com/office/drawing/2014/main" val="4091081579"/>
                    </a:ext>
                  </a:extLst>
                </a:gridCol>
                <a:gridCol w="774700">
                  <a:extLst>
                    <a:ext uri="{9D8B030D-6E8A-4147-A177-3AD203B41FA5}">
                      <a16:colId xmlns:a16="http://schemas.microsoft.com/office/drawing/2014/main" val="1435734414"/>
                    </a:ext>
                  </a:extLst>
                </a:gridCol>
                <a:gridCol w="774700">
                  <a:extLst>
                    <a:ext uri="{9D8B030D-6E8A-4147-A177-3AD203B41FA5}">
                      <a16:colId xmlns:a16="http://schemas.microsoft.com/office/drawing/2014/main" val="274159705"/>
                    </a:ext>
                  </a:extLst>
                </a:gridCol>
                <a:gridCol w="774700">
                  <a:extLst>
                    <a:ext uri="{9D8B030D-6E8A-4147-A177-3AD203B41FA5}">
                      <a16:colId xmlns:a16="http://schemas.microsoft.com/office/drawing/2014/main" val="3377542972"/>
                    </a:ext>
                  </a:extLst>
                </a:gridCol>
                <a:gridCol w="774700">
                  <a:extLst>
                    <a:ext uri="{9D8B030D-6E8A-4147-A177-3AD203B41FA5}">
                      <a16:colId xmlns:a16="http://schemas.microsoft.com/office/drawing/2014/main" val="950657523"/>
                    </a:ext>
                  </a:extLst>
                </a:gridCol>
                <a:gridCol w="774700">
                  <a:extLst>
                    <a:ext uri="{9D8B030D-6E8A-4147-A177-3AD203B41FA5}">
                      <a16:colId xmlns:a16="http://schemas.microsoft.com/office/drawing/2014/main" val="833134023"/>
                    </a:ext>
                  </a:extLst>
                </a:gridCol>
              </a:tblGrid>
              <a:tr h="342900">
                <a:tc>
                  <a:txBody>
                    <a:bodyPr/>
                    <a:lstStyle/>
                    <a:p>
                      <a:pPr algn="ctr"/>
                      <a:r>
                        <a:rPr lang="en-US" sz="2400" i="1" dirty="0">
                          <a:solidFill>
                            <a:schemeClr val="tx1"/>
                          </a:solidFill>
                          <a:latin typeface="Times New Roman" panose="02020603050405020304" pitchFamily="18" charset="0"/>
                          <a:cs typeface="Times New Roman" panose="02020603050405020304" pitchFamily="18" charset="0"/>
                        </a:rPr>
                        <a:t>x</a:t>
                      </a:r>
                    </a:p>
                  </a:txBody>
                  <a:tcPr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400" b="0" dirty="0">
                          <a:solidFill>
                            <a:schemeClr val="tx1"/>
                          </a:solidFill>
                        </a:rPr>
                        <a:t>-2</a:t>
                      </a:r>
                    </a:p>
                  </a:txBody>
                  <a:tcPr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400" b="0" dirty="0">
                          <a:solidFill>
                            <a:schemeClr val="tx1"/>
                          </a:solidFill>
                        </a:rPr>
                        <a:t>-1</a:t>
                      </a:r>
                    </a:p>
                  </a:txBody>
                  <a:tcPr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400" b="0" dirty="0">
                          <a:solidFill>
                            <a:schemeClr val="tx1"/>
                          </a:solidFill>
                        </a:rPr>
                        <a:t>0</a:t>
                      </a:r>
                    </a:p>
                  </a:txBody>
                  <a:tcPr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400" b="0" dirty="0">
                          <a:solidFill>
                            <a:schemeClr val="tx1"/>
                          </a:solidFill>
                        </a:rPr>
                        <a:t>1</a:t>
                      </a:r>
                    </a:p>
                  </a:txBody>
                  <a:tcPr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400" b="0" dirty="0">
                          <a:solidFill>
                            <a:schemeClr val="tx1"/>
                          </a:solidFill>
                        </a:rPr>
                        <a:t>2</a:t>
                      </a:r>
                    </a:p>
                  </a:txBody>
                  <a:tcPr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38505134"/>
                  </a:ext>
                </a:extLst>
              </a:tr>
              <a:tr h="342900">
                <a:tc>
                  <a:txBody>
                    <a:bodyPr/>
                    <a:lstStyle/>
                    <a:p>
                      <a:pPr algn="ctr"/>
                      <a:r>
                        <a:rPr lang="en-US" sz="2400" b="1" i="1" dirty="0">
                          <a:latin typeface="Times New Roman" panose="02020603050405020304" pitchFamily="18" charset="0"/>
                          <a:cs typeface="Times New Roman" panose="02020603050405020304" pitchFamily="18" charset="0"/>
                        </a:rPr>
                        <a:t>y</a:t>
                      </a:r>
                    </a:p>
                  </a:txBody>
                  <a:tcPr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400" dirty="0"/>
                        <a:t>6</a:t>
                      </a:r>
                    </a:p>
                  </a:txBody>
                  <a:tcPr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400" dirty="0"/>
                        <a:t>4</a:t>
                      </a:r>
                    </a:p>
                  </a:txBody>
                  <a:tcPr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400" dirty="0"/>
                        <a:t>2</a:t>
                      </a:r>
                    </a:p>
                  </a:txBody>
                  <a:tcPr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400" dirty="0"/>
                        <a:t>0</a:t>
                      </a:r>
                    </a:p>
                  </a:txBody>
                  <a:tcPr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400" dirty="0"/>
                        <a:t>-2</a:t>
                      </a:r>
                    </a:p>
                  </a:txBody>
                  <a:tcPr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930668323"/>
                  </a:ext>
                </a:extLst>
              </a:tr>
            </a:tbl>
          </a:graphicData>
        </a:graphic>
      </p:graphicFrame>
      <p:sp>
        <p:nvSpPr>
          <p:cNvPr id="6" name="Rounded Rectangle 5" descr="A rectangle indicating the correct solution."/>
          <p:cNvSpPr/>
          <p:nvPr/>
        </p:nvSpPr>
        <p:spPr>
          <a:xfrm>
            <a:off x="228600" y="3356802"/>
            <a:ext cx="6477000" cy="327856"/>
          </a:xfrm>
          <a:prstGeom prst="round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6873240" y="3684658"/>
            <a:ext cx="2145585" cy="830997"/>
          </a:xfrm>
          <a:prstGeom prst="rect">
            <a:avLst/>
          </a:prstGeom>
          <a:noFill/>
        </p:spPr>
        <p:txBody>
          <a:bodyPr wrap="square" rtlCol="0">
            <a:spAutoFit/>
          </a:bodyPr>
          <a:lstStyle/>
          <a:p>
            <a:r>
              <a:rPr lang="en-US" sz="2400" dirty="0">
                <a:solidFill>
                  <a:srgbClr val="C00000"/>
                </a:solidFill>
                <a:latin typeface="Tahoma" panose="020B0604030504040204" pitchFamily="34" charset="0"/>
                <a:ea typeface="Tahoma" panose="020B0604030504040204" pitchFamily="34" charset="0"/>
                <a:cs typeface="Tahoma" panose="020B0604030504040204" pitchFamily="34" charset="0"/>
              </a:rPr>
              <a:t>Common error on next slide.</a:t>
            </a:r>
          </a:p>
        </p:txBody>
      </p:sp>
    </p:spTree>
    <p:extLst>
      <p:ext uri="{BB962C8B-B14F-4D97-AF65-F5344CB8AC3E}">
        <p14:creationId xmlns:p14="http://schemas.microsoft.com/office/powerpoint/2010/main" val="4015947674"/>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4294967295"/>
          </p:nvPr>
        </p:nvSpPr>
        <p:spPr>
          <a:xfrm>
            <a:off x="8594725" y="4237038"/>
            <a:ext cx="549275" cy="296862"/>
          </a:xfrm>
          <a:prstGeom prst="bracketPair">
            <a:avLst>
              <a:gd name="adj" fmla="val 17949"/>
            </a:avLst>
          </a:prstGeom>
        </p:spPr>
        <p:txBody>
          <a:bodyPr/>
          <a:lstStyle/>
          <a:p>
            <a:fld id="{43CD8AB1-7AF0-4DFF-A047-6CE4F0A7C691}" type="slidenum">
              <a:rPr lang="en-US" smtClean="0"/>
              <a:t>43</a:t>
            </a:fld>
            <a:endParaRPr lang="en-US" dirty="0"/>
          </a:p>
        </p:txBody>
      </p:sp>
      <p:sp>
        <p:nvSpPr>
          <p:cNvPr id="3" name="Title 2"/>
          <p:cNvSpPr>
            <a:spLocks noGrp="1"/>
          </p:cNvSpPr>
          <p:nvPr>
            <p:ph type="title"/>
          </p:nvPr>
        </p:nvSpPr>
        <p:spPr>
          <a:solidFill>
            <a:schemeClr val="tx1"/>
          </a:solidFill>
        </p:spPr>
        <p:txBody>
          <a:bodyPr>
            <a:noAutofit/>
          </a:bodyPr>
          <a:lstStyle/>
          <a:p>
            <a:r>
              <a:rPr lang="en-US" sz="2800" dirty="0">
                <a:solidFill>
                  <a:schemeClr val="bg1"/>
                </a:solidFill>
              </a:rPr>
              <a:t>Answer to Practice #2 with Determining Slope and </a:t>
            </a:r>
            <a:r>
              <a:rPr lang="en-US" sz="2800" i="1" dirty="0">
                <a:solidFill>
                  <a:schemeClr val="bg1"/>
                </a:solidFill>
                <a:latin typeface="Times New Roman" panose="02020603050405020304" pitchFamily="18" charset="0"/>
                <a:cs typeface="Times New Roman" panose="02020603050405020304" pitchFamily="18" charset="0"/>
              </a:rPr>
              <a:t>y</a:t>
            </a:r>
            <a:r>
              <a:rPr lang="en-US" sz="2800" dirty="0">
                <a:solidFill>
                  <a:schemeClr val="bg1"/>
                </a:solidFill>
              </a:rPr>
              <a:t>-Intercept (8.16b) </a:t>
            </a:r>
            <a:r>
              <a:rPr lang="en-US" sz="2400" dirty="0">
                <a:solidFill>
                  <a:schemeClr val="bg1"/>
                </a:solidFill>
              </a:rPr>
              <a:t>(2 of 2)</a:t>
            </a:r>
          </a:p>
        </p:txBody>
      </p:sp>
      <p:sp>
        <p:nvSpPr>
          <p:cNvPr id="7" name="Rectangle 6"/>
          <p:cNvSpPr/>
          <p:nvPr/>
        </p:nvSpPr>
        <p:spPr>
          <a:xfrm>
            <a:off x="533400" y="1809750"/>
            <a:ext cx="7696200" cy="830997"/>
          </a:xfrm>
          <a:prstGeom prst="rect">
            <a:avLst/>
          </a:prstGeom>
        </p:spPr>
        <p:txBody>
          <a:bodyPr wrap="square">
            <a:spAutoFit/>
          </a:bodyPr>
          <a:lstStyle/>
          <a:p>
            <a:pPr marL="114300" indent="0">
              <a:buNone/>
            </a:pPr>
            <a:r>
              <a:rPr lang="en-US" sz="2400" dirty="0">
                <a:solidFill>
                  <a:srgbClr val="C00000"/>
                </a:solidFill>
                <a:latin typeface="Tahoma" panose="020B0604030504040204" pitchFamily="34" charset="0"/>
                <a:ea typeface="Tahoma" panose="020B0604030504040204" pitchFamily="34" charset="0"/>
                <a:cs typeface="Tahoma" panose="020B0604030504040204" pitchFamily="34" charset="0"/>
              </a:rPr>
              <a:t>Common error: selecting answer option A or C. Slope is miscalculated as a change in </a:t>
            </a:r>
            <a:r>
              <a:rPr lang="en-US" sz="2400" i="1" dirty="0">
                <a:solidFill>
                  <a:srgbClr val="C00000"/>
                </a:solidFill>
                <a:latin typeface="Times New Roman" panose="02020603050405020304" pitchFamily="18" charset="0"/>
                <a:ea typeface="Tahoma" panose="020B0604030504040204" pitchFamily="34" charset="0"/>
                <a:cs typeface="Times New Roman" panose="02020603050405020304" pitchFamily="18" charset="0"/>
              </a:rPr>
              <a:t>x</a:t>
            </a:r>
            <a:r>
              <a:rPr lang="en-US" sz="2400" dirty="0">
                <a:solidFill>
                  <a:srgbClr val="C00000"/>
                </a:solidFill>
                <a:latin typeface="Tahoma" panose="020B0604030504040204" pitchFamily="34" charset="0"/>
                <a:ea typeface="Tahoma" panose="020B0604030504040204" pitchFamily="34" charset="0"/>
                <a:cs typeface="Tahoma" panose="020B0604030504040204" pitchFamily="34" charset="0"/>
              </a:rPr>
              <a:t> over a change in </a:t>
            </a:r>
            <a:r>
              <a:rPr lang="en-US" sz="2400" i="1" dirty="0">
                <a:solidFill>
                  <a:srgbClr val="C00000"/>
                </a:solidFill>
                <a:latin typeface="Times New Roman" panose="02020603050405020304" pitchFamily="18" charset="0"/>
                <a:ea typeface="Tahoma" panose="020B0604030504040204" pitchFamily="34" charset="0"/>
                <a:cs typeface="Times New Roman" panose="02020603050405020304" pitchFamily="18" charset="0"/>
              </a:rPr>
              <a:t>y.</a:t>
            </a:r>
          </a:p>
        </p:txBody>
      </p:sp>
    </p:spTree>
    <p:extLst>
      <p:ext uri="{BB962C8B-B14F-4D97-AF65-F5344CB8AC3E}">
        <p14:creationId xmlns:p14="http://schemas.microsoft.com/office/powerpoint/2010/main" val="772960400"/>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4294967295"/>
          </p:nvPr>
        </p:nvSpPr>
        <p:spPr>
          <a:xfrm>
            <a:off x="8594725" y="4705350"/>
            <a:ext cx="549275" cy="296862"/>
          </a:xfrm>
          <a:prstGeom prst="bracketPair">
            <a:avLst>
              <a:gd name="adj" fmla="val 17949"/>
            </a:avLst>
          </a:prstGeom>
        </p:spPr>
        <p:txBody>
          <a:bodyPr/>
          <a:lstStyle/>
          <a:p>
            <a:fld id="{43CD8AB1-7AF0-4DFF-A047-6CE4F0A7C691}" type="slidenum">
              <a:rPr lang="en-US" smtClean="0"/>
              <a:t>44</a:t>
            </a:fld>
            <a:endParaRPr lang="en-US" dirty="0"/>
          </a:p>
        </p:txBody>
      </p:sp>
      <p:sp>
        <p:nvSpPr>
          <p:cNvPr id="3" name="Title 2"/>
          <p:cNvSpPr>
            <a:spLocks noGrp="1"/>
          </p:cNvSpPr>
          <p:nvPr>
            <p:ph type="title"/>
          </p:nvPr>
        </p:nvSpPr>
        <p:spPr>
          <a:xfrm>
            <a:off x="0" y="1122"/>
            <a:ext cx="9144000" cy="894228"/>
          </a:xfrm>
          <a:solidFill>
            <a:schemeClr val="tx1"/>
          </a:solidFill>
        </p:spPr>
        <p:txBody>
          <a:bodyPr>
            <a:noAutofit/>
          </a:bodyPr>
          <a:lstStyle/>
          <a:p>
            <a:r>
              <a:rPr lang="en-US" sz="2800" dirty="0">
                <a:solidFill>
                  <a:schemeClr val="bg1"/>
                </a:solidFill>
              </a:rPr>
              <a:t>Suggested Practice with Equations and Graphs (8.16d)</a:t>
            </a:r>
          </a:p>
        </p:txBody>
      </p:sp>
      <mc:AlternateContent xmlns:mc="http://schemas.openxmlformats.org/markup-compatibility/2006" xmlns:a14="http://schemas.microsoft.com/office/drawing/2010/main">
        <mc:Choice Requires="a14">
          <p:sp>
            <p:nvSpPr>
              <p:cNvPr id="4" name="Content Placeholder 3"/>
              <p:cNvSpPr>
                <a:spLocks noGrp="1"/>
              </p:cNvSpPr>
              <p:nvPr>
                <p:ph idx="1"/>
              </p:nvPr>
            </p:nvSpPr>
            <p:spPr>
              <a:xfrm>
                <a:off x="0" y="887985"/>
                <a:ext cx="3657600" cy="3429002"/>
              </a:xfrm>
            </p:spPr>
            <p:txBody>
              <a:bodyPr>
                <a:normAutofit/>
              </a:bodyPr>
              <a:lstStyle/>
              <a:p>
                <a:pPr marL="114300" indent="0">
                  <a:buNone/>
                </a:pPr>
                <a:r>
                  <a:rPr lang="en-US" sz="2400" b="1" dirty="0"/>
                  <a:t>Graph three points on this line.</a:t>
                </a:r>
              </a:p>
              <a:p>
                <a:pPr marL="114300" indent="0">
                  <a:buNone/>
                </a:pPr>
                <a14:m>
                  <m:oMathPara xmlns:m="http://schemas.openxmlformats.org/officeDocument/2006/math">
                    <m:oMathParaPr>
                      <m:jc m:val="centerGroup"/>
                    </m:oMathParaPr>
                    <m:oMath xmlns:m="http://schemas.openxmlformats.org/officeDocument/2006/math">
                      <m:r>
                        <a:rPr lang="en-US" sz="2400" b="1" i="1" smtClean="0">
                          <a:latin typeface="Cambria Math" panose="02040503050406030204" pitchFamily="18" charset="0"/>
                        </a:rPr>
                        <m:t>𝒚</m:t>
                      </m:r>
                      <m:r>
                        <a:rPr lang="en-US" sz="2400" b="1" i="1" smtClean="0">
                          <a:latin typeface="Cambria Math" panose="02040503050406030204" pitchFamily="18" charset="0"/>
                        </a:rPr>
                        <m:t>=</m:t>
                      </m:r>
                      <m:r>
                        <a:rPr lang="en-US" sz="2400" b="1" i="1" smtClean="0">
                          <a:latin typeface="Cambria Math" panose="02040503050406030204" pitchFamily="18" charset="0"/>
                        </a:rPr>
                        <m:t>𝟐</m:t>
                      </m:r>
                      <m:r>
                        <a:rPr lang="en-US" sz="2400" b="1" i="1" smtClean="0">
                          <a:latin typeface="Cambria Math" panose="02040503050406030204" pitchFamily="18" charset="0"/>
                        </a:rPr>
                        <m:t>𝒙</m:t>
                      </m:r>
                      <m:r>
                        <a:rPr lang="en-US" sz="2400" b="1" i="1" smtClean="0">
                          <a:latin typeface="Cambria Math" panose="02040503050406030204" pitchFamily="18" charset="0"/>
                        </a:rPr>
                        <m:t>+</m:t>
                      </m:r>
                      <m:r>
                        <a:rPr lang="en-US" sz="2400" b="1" i="1" smtClean="0">
                          <a:latin typeface="Cambria Math" panose="02040503050406030204" pitchFamily="18" charset="0"/>
                        </a:rPr>
                        <m:t>𝟐</m:t>
                      </m:r>
                    </m:oMath>
                  </m:oMathPara>
                </a14:m>
                <a:endParaRPr lang="en-US" sz="2400" b="1" dirty="0"/>
              </a:p>
              <a:p>
                <a:pPr marL="114300" indent="0">
                  <a:buNone/>
                </a:pPr>
                <a:endParaRPr lang="en-US" sz="2400" b="1" dirty="0"/>
              </a:p>
            </p:txBody>
          </p:sp>
        </mc:Choice>
        <mc:Fallback xmlns="">
          <p:sp>
            <p:nvSpPr>
              <p:cNvPr id="4" name="Content Placeholder 3"/>
              <p:cNvSpPr>
                <a:spLocks noGrp="1" noRot="1" noChangeAspect="1" noMove="1" noResize="1" noEditPoints="1" noAdjustHandles="1" noChangeArrowheads="1" noChangeShapeType="1" noTextEdit="1"/>
              </p:cNvSpPr>
              <p:nvPr>
                <p:ph idx="1"/>
              </p:nvPr>
            </p:nvSpPr>
            <p:spPr>
              <a:xfrm>
                <a:off x="0" y="887985"/>
                <a:ext cx="3657600" cy="3429002"/>
              </a:xfrm>
              <a:blipFill>
                <a:blip r:embed="rId2"/>
                <a:stretch>
                  <a:fillRect t="-1423" r="-4667"/>
                </a:stretch>
              </a:blipFill>
            </p:spPr>
            <p:txBody>
              <a:bodyPr/>
              <a:lstStyle/>
              <a:p>
                <a:r>
                  <a:rPr lang="en-US">
                    <a:noFill/>
                  </a:rPr>
                  <a:t> </a:t>
                </a:r>
              </a:p>
            </p:txBody>
          </p:sp>
        </mc:Fallback>
      </mc:AlternateContent>
      <p:pic>
        <p:nvPicPr>
          <p:cNvPr id="5" name="Picture 4" descr="A graph.  Please refer to the graph on your screen."/>
          <p:cNvPicPr>
            <a:picLocks noChangeAspect="1"/>
          </p:cNvPicPr>
          <p:nvPr/>
        </p:nvPicPr>
        <p:blipFill>
          <a:blip r:embed="rId3"/>
          <a:stretch>
            <a:fillRect/>
          </a:stretch>
        </p:blipFill>
        <p:spPr>
          <a:xfrm>
            <a:off x="5071706" y="1037847"/>
            <a:ext cx="3538259" cy="3515103"/>
          </a:xfrm>
          <a:prstGeom prst="rect">
            <a:avLst/>
          </a:prstGeom>
          <a:ln>
            <a:solidFill>
              <a:schemeClr val="tx1"/>
            </a:solidFill>
          </a:ln>
        </p:spPr>
      </p:pic>
    </p:spTree>
    <p:extLst>
      <p:ext uri="{BB962C8B-B14F-4D97-AF65-F5344CB8AC3E}">
        <p14:creationId xmlns:p14="http://schemas.microsoft.com/office/powerpoint/2010/main" val="2594335886"/>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4294967295"/>
          </p:nvPr>
        </p:nvSpPr>
        <p:spPr>
          <a:xfrm>
            <a:off x="8594725" y="4789488"/>
            <a:ext cx="549275" cy="296862"/>
          </a:xfrm>
          <a:prstGeom prst="bracketPair">
            <a:avLst>
              <a:gd name="adj" fmla="val 17949"/>
            </a:avLst>
          </a:prstGeom>
        </p:spPr>
        <p:txBody>
          <a:bodyPr/>
          <a:lstStyle/>
          <a:p>
            <a:fld id="{43CD8AB1-7AF0-4DFF-A047-6CE4F0A7C691}" type="slidenum">
              <a:rPr lang="en-US" smtClean="0"/>
              <a:t>45</a:t>
            </a:fld>
            <a:endParaRPr lang="en-US" dirty="0"/>
          </a:p>
        </p:txBody>
      </p:sp>
      <p:sp>
        <p:nvSpPr>
          <p:cNvPr id="3" name="Title 2"/>
          <p:cNvSpPr>
            <a:spLocks noGrp="1"/>
          </p:cNvSpPr>
          <p:nvPr>
            <p:ph type="title"/>
          </p:nvPr>
        </p:nvSpPr>
        <p:spPr>
          <a:xfrm>
            <a:off x="0" y="1122"/>
            <a:ext cx="9144000" cy="894228"/>
          </a:xfrm>
          <a:solidFill>
            <a:schemeClr val="tx1"/>
          </a:solidFill>
        </p:spPr>
        <p:txBody>
          <a:bodyPr>
            <a:noAutofit/>
          </a:bodyPr>
          <a:lstStyle/>
          <a:p>
            <a:r>
              <a:rPr lang="en-US" sz="2800" dirty="0">
                <a:solidFill>
                  <a:schemeClr val="bg1"/>
                </a:solidFill>
              </a:rPr>
              <a:t>Answer to Practice with Equations and Graphs (8.16d)</a:t>
            </a:r>
          </a:p>
        </p:txBody>
      </p:sp>
      <mc:AlternateContent xmlns:mc="http://schemas.openxmlformats.org/markup-compatibility/2006" xmlns:a14="http://schemas.microsoft.com/office/drawing/2010/main">
        <mc:Choice Requires="a14">
          <p:sp>
            <p:nvSpPr>
              <p:cNvPr id="22" name="Content Placeholder 3"/>
              <p:cNvSpPr txBox="1">
                <a:spLocks/>
              </p:cNvSpPr>
              <p:nvPr/>
            </p:nvSpPr>
            <p:spPr>
              <a:xfrm>
                <a:off x="228600" y="971550"/>
                <a:ext cx="3657600" cy="3429002"/>
              </a:xfrm>
              <a:prstGeom prst="rect">
                <a:avLst/>
              </a:prstGeom>
            </p:spPr>
            <p:txBody>
              <a:bodyPr vert="horz" lIns="91440" tIns="45720" rIns="91440" bIns="45720" rtlCol="0">
                <a:normAutofit/>
              </a:bodyPr>
              <a:lstStyle>
                <a:lvl1pPr marL="342900" indent="-342900" algn="l" defTabSz="914400" rtl="0" eaLnBrk="1" latinLnBrk="0" hangingPunct="1">
                  <a:spcBef>
                    <a:spcPts val="0"/>
                  </a:spcBef>
                  <a:buFont typeface="Arial" panose="020B0604020202020204" pitchFamily="34" charset="0"/>
                  <a:buChar char="•"/>
                  <a:defRPr sz="2800" kern="1200">
                    <a:solidFill>
                      <a:schemeClr val="tx1"/>
                    </a:solidFill>
                    <a:latin typeface="Tahoma" panose="020B0604030504040204" pitchFamily="34" charset="0"/>
                    <a:ea typeface="Tahoma" panose="020B0604030504040204" pitchFamily="34" charset="0"/>
                    <a:cs typeface="Tahoma" panose="020B0604030504040204" pitchFamily="34" charset="0"/>
                  </a:defRPr>
                </a:lvl1pPr>
                <a:lvl2pPr marL="742950" indent="-285750" algn="l" defTabSz="914400" rtl="0" eaLnBrk="1" latinLnBrk="0" hangingPunct="1">
                  <a:spcBef>
                    <a:spcPts val="0"/>
                  </a:spcBef>
                  <a:buFont typeface="Arial" panose="020B0604020202020204" pitchFamily="34" charset="0"/>
                  <a:buChar char="–"/>
                  <a:defRPr sz="2600" kern="1200">
                    <a:solidFill>
                      <a:schemeClr val="tx1"/>
                    </a:solidFill>
                    <a:latin typeface="Tahoma" panose="020B0604030504040204" pitchFamily="34" charset="0"/>
                    <a:ea typeface="Tahoma" panose="020B0604030504040204" pitchFamily="34" charset="0"/>
                    <a:cs typeface="Tahoma" panose="020B0604030504040204" pitchFamily="34" charset="0"/>
                  </a:defRPr>
                </a:lvl2pPr>
                <a:lvl3pPr marL="1143000" indent="-228600" algn="l" defTabSz="914400" rtl="0" eaLnBrk="1" latinLnBrk="0" hangingPunct="1">
                  <a:spcBef>
                    <a:spcPts val="0"/>
                  </a:spcBef>
                  <a:buFont typeface="Arial" panose="020B0604020202020204" pitchFamily="34" charset="0"/>
                  <a:buChar char="•"/>
                  <a:defRPr sz="2400" kern="1200">
                    <a:solidFill>
                      <a:schemeClr val="tx1"/>
                    </a:solidFill>
                    <a:latin typeface="Tahoma" panose="020B0604030504040204" pitchFamily="34" charset="0"/>
                    <a:ea typeface="Tahoma" panose="020B0604030504040204" pitchFamily="34" charset="0"/>
                    <a:cs typeface="Tahoma" panose="020B0604030504040204" pitchFamily="34" charset="0"/>
                  </a:defRPr>
                </a:lvl3pPr>
                <a:lvl4pPr marL="1600200" indent="-228600" algn="l" defTabSz="914400" rtl="0" eaLnBrk="1" latinLnBrk="0" hangingPunct="1">
                  <a:spcBef>
                    <a:spcPts val="0"/>
                  </a:spcBef>
                  <a:buFont typeface="Arial" panose="020B0604020202020204" pitchFamily="34" charset="0"/>
                  <a:buChar char="–"/>
                  <a:defRPr sz="2000" kern="1200">
                    <a:solidFill>
                      <a:schemeClr val="tx1"/>
                    </a:solidFill>
                    <a:latin typeface="Tahoma" panose="020B0604030504040204" pitchFamily="34" charset="0"/>
                    <a:ea typeface="Tahoma" panose="020B0604030504040204" pitchFamily="34" charset="0"/>
                    <a:cs typeface="Tahoma" panose="020B0604030504040204" pitchFamily="34" charset="0"/>
                  </a:defRPr>
                </a:lvl4pPr>
                <a:lvl5pPr marL="2057400" indent="-228600" algn="l" defTabSz="914400" rtl="0" eaLnBrk="1" latinLnBrk="0" hangingPunct="1">
                  <a:spcBef>
                    <a:spcPts val="0"/>
                  </a:spcBef>
                  <a:buFont typeface="Arial" panose="020B0604020202020204" pitchFamily="34" charset="0"/>
                  <a:buChar char="»"/>
                  <a:defRPr sz="2000" kern="1200">
                    <a:solidFill>
                      <a:schemeClr val="tx1"/>
                    </a:solidFill>
                    <a:latin typeface="Tahoma" panose="020B0604030504040204" pitchFamily="34" charset="0"/>
                    <a:ea typeface="Tahoma" panose="020B0604030504040204" pitchFamily="34" charset="0"/>
                    <a:cs typeface="Tahoma" panose="020B060403050404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114300" indent="0">
                  <a:buFont typeface="Arial" panose="020B0604020202020204" pitchFamily="34" charset="0"/>
                  <a:buNone/>
                </a:pPr>
                <a:r>
                  <a:rPr lang="en-US" sz="2400" b="1" dirty="0"/>
                  <a:t>Graph three points on this line.</a:t>
                </a:r>
              </a:p>
              <a:p>
                <a:pPr marL="114300" indent="0">
                  <a:buFont typeface="Arial" panose="020B0604020202020204" pitchFamily="34" charset="0"/>
                  <a:buNone/>
                </a:pPr>
                <a14:m>
                  <m:oMathPara xmlns:m="http://schemas.openxmlformats.org/officeDocument/2006/math">
                    <m:oMathParaPr>
                      <m:jc m:val="centerGroup"/>
                    </m:oMathParaPr>
                    <m:oMath xmlns:m="http://schemas.openxmlformats.org/officeDocument/2006/math">
                      <m:r>
                        <a:rPr lang="en-US" sz="2400" b="1" i="1" smtClean="0">
                          <a:latin typeface="Cambria Math" panose="02040503050406030204" pitchFamily="18" charset="0"/>
                        </a:rPr>
                        <m:t>𝒚</m:t>
                      </m:r>
                      <m:r>
                        <a:rPr lang="en-US" sz="2400" b="1" i="1" smtClean="0">
                          <a:latin typeface="Cambria Math" panose="02040503050406030204" pitchFamily="18" charset="0"/>
                        </a:rPr>
                        <m:t>=</m:t>
                      </m:r>
                      <m:r>
                        <a:rPr lang="en-US" sz="2400" b="1" i="1" smtClean="0">
                          <a:latin typeface="Cambria Math" panose="02040503050406030204" pitchFamily="18" charset="0"/>
                        </a:rPr>
                        <m:t>𝟐</m:t>
                      </m:r>
                      <m:r>
                        <a:rPr lang="en-US" sz="2400" b="1" i="1" smtClean="0">
                          <a:latin typeface="Cambria Math" panose="02040503050406030204" pitchFamily="18" charset="0"/>
                        </a:rPr>
                        <m:t>𝒙</m:t>
                      </m:r>
                      <m:r>
                        <a:rPr lang="en-US" sz="2400" b="1" i="1" smtClean="0">
                          <a:latin typeface="Cambria Math" panose="02040503050406030204" pitchFamily="18" charset="0"/>
                        </a:rPr>
                        <m:t>+</m:t>
                      </m:r>
                      <m:r>
                        <a:rPr lang="en-US" sz="2400" b="1" i="1" smtClean="0">
                          <a:latin typeface="Cambria Math" panose="02040503050406030204" pitchFamily="18" charset="0"/>
                        </a:rPr>
                        <m:t>𝟐</m:t>
                      </m:r>
                    </m:oMath>
                  </m:oMathPara>
                </a14:m>
                <a:endParaRPr lang="en-US" sz="2400" b="1" dirty="0"/>
              </a:p>
              <a:p>
                <a:pPr marL="114300" indent="0">
                  <a:buFont typeface="Arial" panose="020B0604020202020204" pitchFamily="34" charset="0"/>
                  <a:buNone/>
                </a:pPr>
                <a:endParaRPr lang="en-US" sz="2400" b="1" dirty="0"/>
              </a:p>
            </p:txBody>
          </p:sp>
        </mc:Choice>
        <mc:Fallback xmlns="">
          <p:sp>
            <p:nvSpPr>
              <p:cNvPr id="22" name="Content Placeholder 3"/>
              <p:cNvSpPr txBox="1">
                <a:spLocks noRot="1" noChangeAspect="1" noMove="1" noResize="1" noEditPoints="1" noAdjustHandles="1" noChangeArrowheads="1" noChangeShapeType="1" noTextEdit="1"/>
              </p:cNvSpPr>
              <p:nvPr/>
            </p:nvSpPr>
            <p:spPr>
              <a:xfrm>
                <a:off x="228600" y="971550"/>
                <a:ext cx="3657600" cy="3429002"/>
              </a:xfrm>
              <a:prstGeom prst="rect">
                <a:avLst/>
              </a:prstGeom>
              <a:blipFill>
                <a:blip r:embed="rId2"/>
                <a:stretch>
                  <a:fillRect t="-1421" r="-466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 name="TextBox 6"/>
              <p:cNvSpPr txBox="1"/>
              <p:nvPr/>
            </p:nvSpPr>
            <p:spPr>
              <a:xfrm>
                <a:off x="524996" y="2108355"/>
                <a:ext cx="4270208" cy="1200329"/>
              </a:xfrm>
              <a:prstGeom prst="rect">
                <a:avLst/>
              </a:prstGeom>
              <a:noFill/>
            </p:spPr>
            <p:txBody>
              <a:bodyPr wrap="square" rtlCol="0">
                <a:spAutoFit/>
              </a:bodyPr>
              <a:lstStyle/>
              <a:p>
                <a:r>
                  <a:rPr lang="en-US" sz="2400" dirty="0">
                    <a:solidFill>
                      <a:srgbClr val="C00000"/>
                    </a:solidFill>
                    <a:latin typeface="Tahoma" panose="020B0604030504040204" pitchFamily="34" charset="0"/>
                    <a:ea typeface="Tahoma" panose="020B0604030504040204" pitchFamily="34" charset="0"/>
                    <a:cs typeface="Tahoma" panose="020B0604030504040204" pitchFamily="34" charset="0"/>
                  </a:rPr>
                  <a:t>Any three points on the line </a:t>
                </a:r>
                <a14:m>
                  <m:oMath xmlns:m="http://schemas.openxmlformats.org/officeDocument/2006/math">
                    <m:r>
                      <a:rPr lang="en-US" sz="2400" b="1" i="1" smtClean="0">
                        <a:solidFill>
                          <a:srgbClr val="C00000"/>
                        </a:solidFill>
                        <a:latin typeface="Cambria Math" panose="02040503050406030204" pitchFamily="18" charset="0"/>
                      </a:rPr>
                      <m:t>𝒚</m:t>
                    </m:r>
                    <m:r>
                      <a:rPr lang="en-US" sz="2400" b="1" i="1" smtClean="0">
                        <a:solidFill>
                          <a:srgbClr val="C00000"/>
                        </a:solidFill>
                        <a:latin typeface="Cambria Math" panose="02040503050406030204" pitchFamily="18" charset="0"/>
                      </a:rPr>
                      <m:t>=</m:t>
                    </m:r>
                    <m:r>
                      <a:rPr lang="en-US" sz="2400" b="1" i="1" smtClean="0">
                        <a:solidFill>
                          <a:srgbClr val="C00000"/>
                        </a:solidFill>
                        <a:latin typeface="Cambria Math" panose="02040503050406030204" pitchFamily="18" charset="0"/>
                      </a:rPr>
                      <m:t>𝟐</m:t>
                    </m:r>
                    <m:r>
                      <a:rPr lang="en-US" sz="2400" b="1" i="1" smtClean="0">
                        <a:solidFill>
                          <a:srgbClr val="C00000"/>
                        </a:solidFill>
                        <a:latin typeface="Cambria Math" panose="02040503050406030204" pitchFamily="18" charset="0"/>
                      </a:rPr>
                      <m:t>𝒙</m:t>
                    </m:r>
                    <m:r>
                      <a:rPr lang="en-US" sz="2400" b="1" i="1" smtClean="0">
                        <a:solidFill>
                          <a:srgbClr val="C00000"/>
                        </a:solidFill>
                        <a:latin typeface="Cambria Math" panose="02040503050406030204" pitchFamily="18" charset="0"/>
                      </a:rPr>
                      <m:t>+</m:t>
                    </m:r>
                    <m:r>
                      <a:rPr lang="en-US" sz="2400" b="1" i="1" smtClean="0">
                        <a:solidFill>
                          <a:srgbClr val="C00000"/>
                        </a:solidFill>
                        <a:latin typeface="Cambria Math" panose="02040503050406030204" pitchFamily="18" charset="0"/>
                      </a:rPr>
                      <m:t>𝟐</m:t>
                    </m:r>
                  </m:oMath>
                </a14:m>
                <a:r>
                  <a:rPr lang="en-US" sz="2400" b="1" dirty="0">
                    <a:solidFill>
                      <a:srgbClr val="C00000"/>
                    </a:solidFill>
                  </a:rPr>
                  <a:t>.</a:t>
                </a:r>
              </a:p>
              <a:p>
                <a:endParaRPr lang="en-US" sz="2400" dirty="0">
                  <a:solidFill>
                    <a:srgbClr val="C00000"/>
                  </a:solidFill>
                  <a:latin typeface="Tahoma" panose="020B0604030504040204" pitchFamily="34" charset="0"/>
                  <a:ea typeface="Tahoma" panose="020B0604030504040204" pitchFamily="34" charset="0"/>
                  <a:cs typeface="Tahoma" panose="020B0604030504040204" pitchFamily="34" charset="0"/>
                </a:endParaRPr>
              </a:p>
            </p:txBody>
          </p:sp>
        </mc:Choice>
        <mc:Fallback xmlns="">
          <p:sp>
            <p:nvSpPr>
              <p:cNvPr id="7" name="TextBox 6"/>
              <p:cNvSpPr txBox="1">
                <a:spLocks noRot="1" noChangeAspect="1" noMove="1" noResize="1" noEditPoints="1" noAdjustHandles="1" noChangeArrowheads="1" noChangeShapeType="1" noTextEdit="1"/>
              </p:cNvSpPr>
              <p:nvPr/>
            </p:nvSpPr>
            <p:spPr>
              <a:xfrm>
                <a:off x="524996" y="2108355"/>
                <a:ext cx="4270208" cy="1200329"/>
              </a:xfrm>
              <a:prstGeom prst="rect">
                <a:avLst/>
              </a:prstGeom>
              <a:blipFill>
                <a:blip r:embed="rId3"/>
                <a:stretch>
                  <a:fillRect l="-2140" t="-4061"/>
                </a:stretch>
              </a:blipFill>
            </p:spPr>
            <p:txBody>
              <a:bodyPr/>
              <a:lstStyle/>
              <a:p>
                <a:r>
                  <a:rPr lang="en-US">
                    <a:noFill/>
                  </a:rPr>
                  <a:t> </a:t>
                </a:r>
              </a:p>
            </p:txBody>
          </p:sp>
        </mc:Fallback>
      </mc:AlternateContent>
      <p:sp>
        <p:nvSpPr>
          <p:cNvPr id="24" name="Rounded Rectangle 23" descr="A rectangle indicating the correct solution."/>
          <p:cNvSpPr/>
          <p:nvPr/>
        </p:nvSpPr>
        <p:spPr>
          <a:xfrm>
            <a:off x="228600" y="2181039"/>
            <a:ext cx="4375758" cy="771711"/>
          </a:xfrm>
          <a:prstGeom prst="round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 name="Group 5" descr="A coordinate grid with the line y equals 2x plus 2 graphed."/>
          <p:cNvGrpSpPr/>
          <p:nvPr/>
        </p:nvGrpSpPr>
        <p:grpSpPr>
          <a:xfrm>
            <a:off x="5136214" y="967510"/>
            <a:ext cx="3538259" cy="3814040"/>
            <a:chOff x="5136214" y="596413"/>
            <a:chExt cx="3538259" cy="3814040"/>
          </a:xfrm>
        </p:grpSpPr>
        <p:pic>
          <p:nvPicPr>
            <p:cNvPr id="15" name="Picture 14" descr="A graph of the line representing the equation y equals two x plus two."/>
            <p:cNvPicPr>
              <a:picLocks noChangeAspect="1"/>
            </p:cNvPicPr>
            <p:nvPr/>
          </p:nvPicPr>
          <p:blipFill>
            <a:blip r:embed="rId4"/>
            <a:stretch>
              <a:fillRect/>
            </a:stretch>
          </p:blipFill>
          <p:spPr>
            <a:xfrm>
              <a:off x="5136214" y="895350"/>
              <a:ext cx="3538259" cy="3515103"/>
            </a:xfrm>
            <a:prstGeom prst="rect">
              <a:avLst/>
            </a:prstGeom>
            <a:ln>
              <a:solidFill>
                <a:schemeClr val="tx1"/>
              </a:solidFill>
            </a:ln>
          </p:spPr>
        </p:pic>
        <p:cxnSp>
          <p:nvCxnSpPr>
            <p:cNvPr id="23" name="Straight Arrow Connector 22" descr="A graph of a line represening the equation y equals two x plus two.  "/>
            <p:cNvCxnSpPr/>
            <p:nvPr/>
          </p:nvCxnSpPr>
          <p:spPr>
            <a:xfrm flipV="1">
              <a:off x="5901660" y="596413"/>
              <a:ext cx="1752600" cy="3490281"/>
            </a:xfrm>
            <a:prstGeom prst="straightConnector1">
              <a:avLst/>
            </a:prstGeom>
            <a:ln w="28575">
              <a:solidFill>
                <a:srgbClr val="C00000"/>
              </a:solidFill>
              <a:headEnd type="triangle"/>
              <a:tailEnd type="triangle"/>
            </a:ln>
          </p:spPr>
          <p:style>
            <a:lnRef idx="1">
              <a:schemeClr val="accent1"/>
            </a:lnRef>
            <a:fillRef idx="0">
              <a:schemeClr val="accent1"/>
            </a:fillRef>
            <a:effectRef idx="0">
              <a:schemeClr val="accent1"/>
            </a:effectRef>
            <a:fontRef idx="minor">
              <a:schemeClr val="tx1"/>
            </a:fontRef>
          </p:style>
        </p:cxnSp>
        <p:grpSp>
          <p:nvGrpSpPr>
            <p:cNvPr id="25" name="Group 24" descr="Points that line on the line representing the equation y equals two x plus two."/>
            <p:cNvGrpSpPr/>
            <p:nvPr/>
          </p:nvGrpSpPr>
          <p:grpSpPr>
            <a:xfrm>
              <a:off x="5984240" y="857250"/>
              <a:ext cx="1556358" cy="3006706"/>
              <a:chOff x="5984240" y="857250"/>
              <a:chExt cx="1556358" cy="3006706"/>
            </a:xfrm>
          </p:grpSpPr>
          <p:sp>
            <p:nvSpPr>
              <p:cNvPr id="16" name="Oval 15"/>
              <p:cNvSpPr/>
              <p:nvPr/>
            </p:nvSpPr>
            <p:spPr>
              <a:xfrm>
                <a:off x="7467600" y="857250"/>
                <a:ext cx="72998" cy="76200"/>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p:cNvSpPr/>
              <p:nvPr/>
            </p:nvSpPr>
            <p:spPr>
              <a:xfrm>
                <a:off x="7162800" y="1452095"/>
                <a:ext cx="72998" cy="76200"/>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p:cNvSpPr/>
              <p:nvPr/>
            </p:nvSpPr>
            <p:spPr>
              <a:xfrm>
                <a:off x="6868844" y="2021541"/>
                <a:ext cx="72998" cy="76200"/>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p:cNvSpPr/>
              <p:nvPr/>
            </p:nvSpPr>
            <p:spPr>
              <a:xfrm>
                <a:off x="6583680" y="2614801"/>
                <a:ext cx="72998" cy="76200"/>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p:cNvSpPr/>
              <p:nvPr/>
            </p:nvSpPr>
            <p:spPr>
              <a:xfrm>
                <a:off x="6283960" y="3182184"/>
                <a:ext cx="72998" cy="76200"/>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p:cNvSpPr/>
              <p:nvPr/>
            </p:nvSpPr>
            <p:spPr>
              <a:xfrm>
                <a:off x="5984240" y="3787756"/>
                <a:ext cx="72998" cy="76200"/>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8" name="TextBox 7"/>
          <p:cNvSpPr txBox="1"/>
          <p:nvPr/>
        </p:nvSpPr>
        <p:spPr>
          <a:xfrm>
            <a:off x="16167" y="3124021"/>
            <a:ext cx="5241633" cy="1569660"/>
          </a:xfrm>
          <a:prstGeom prst="rect">
            <a:avLst/>
          </a:prstGeom>
          <a:noFill/>
        </p:spPr>
        <p:txBody>
          <a:bodyPr wrap="square" rtlCol="0">
            <a:spAutoFit/>
          </a:bodyPr>
          <a:lstStyle/>
          <a:p>
            <a:r>
              <a:rPr lang="en-US" sz="2400" dirty="0">
                <a:solidFill>
                  <a:srgbClr val="C00000"/>
                </a:solidFill>
                <a:latin typeface="Tahoma" panose="020B0604030504040204" pitchFamily="34" charset="0"/>
                <a:ea typeface="Tahoma" panose="020B0604030504040204" pitchFamily="34" charset="0"/>
                <a:cs typeface="Tahoma" panose="020B0604030504040204" pitchFamily="34" charset="0"/>
              </a:rPr>
              <a:t>Common error:  plotting the points</a:t>
            </a:r>
          </a:p>
          <a:p>
            <a:r>
              <a:rPr lang="en-US" sz="2400" dirty="0">
                <a:solidFill>
                  <a:srgbClr val="C00000"/>
                </a:solidFill>
                <a:latin typeface="Tahoma" panose="020B0604030504040204" pitchFamily="34" charset="0"/>
                <a:ea typeface="Tahoma" panose="020B0604030504040204" pitchFamily="34" charset="0"/>
                <a:cs typeface="Tahoma" panose="020B0604030504040204" pitchFamily="34" charset="0"/>
              </a:rPr>
              <a:t>(0, 2) and (2, 0) and a third point on the line passing through these points.</a:t>
            </a:r>
          </a:p>
        </p:txBody>
      </p:sp>
    </p:spTree>
    <p:extLst>
      <p:ext uri="{BB962C8B-B14F-4D97-AF65-F5344CB8AC3E}">
        <p14:creationId xmlns:p14="http://schemas.microsoft.com/office/powerpoint/2010/main" val="2618204243"/>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0" y="1123"/>
            <a:ext cx="9144000" cy="665628"/>
          </a:xfrm>
        </p:spPr>
        <p:txBody>
          <a:bodyPr>
            <a:normAutofit/>
          </a:bodyPr>
          <a:lstStyle/>
          <a:p>
            <a:r>
              <a:rPr lang="en-US" sz="2800" dirty="0"/>
              <a:t>Linear Inequalities</a:t>
            </a:r>
          </a:p>
        </p:txBody>
      </p:sp>
      <p:sp>
        <p:nvSpPr>
          <p:cNvPr id="4" name="Content Placeholder 3"/>
          <p:cNvSpPr>
            <a:spLocks noGrp="1"/>
          </p:cNvSpPr>
          <p:nvPr>
            <p:ph idx="1"/>
          </p:nvPr>
        </p:nvSpPr>
        <p:spPr/>
        <p:txBody>
          <a:bodyPr>
            <a:normAutofit/>
          </a:bodyPr>
          <a:lstStyle/>
          <a:p>
            <a:pPr marL="114300" indent="0">
              <a:buNone/>
            </a:pPr>
            <a:r>
              <a:rPr lang="en-US" sz="2400" dirty="0"/>
              <a:t>SOL 8.18</a:t>
            </a:r>
          </a:p>
          <a:p>
            <a:pPr marL="114300" indent="0">
              <a:buNone/>
            </a:pPr>
            <a:r>
              <a:rPr lang="en-US" sz="2400" dirty="0"/>
              <a:t>The student will solve multistep linear inequalities in one variable with the variable on one or both sides of the inequality symbol, including practical problems, and graph the solution on a number line.</a:t>
            </a:r>
          </a:p>
        </p:txBody>
      </p:sp>
    </p:spTree>
    <p:extLst>
      <p:ext uri="{BB962C8B-B14F-4D97-AF65-F5344CB8AC3E}">
        <p14:creationId xmlns:p14="http://schemas.microsoft.com/office/powerpoint/2010/main" val="3819654365"/>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sz="2800" dirty="0"/>
              <a:t>Solving and Graphing Inequalities (8.18)</a:t>
            </a:r>
          </a:p>
        </p:txBody>
      </p:sp>
      <p:sp>
        <p:nvSpPr>
          <p:cNvPr id="4" name="Content Placeholder 3"/>
          <p:cNvSpPr>
            <a:spLocks noGrp="1"/>
          </p:cNvSpPr>
          <p:nvPr>
            <p:ph idx="1"/>
          </p:nvPr>
        </p:nvSpPr>
        <p:spPr>
          <a:xfrm>
            <a:off x="0" y="822401"/>
            <a:ext cx="8927385" cy="3654349"/>
          </a:xfrm>
        </p:spPr>
        <p:txBody>
          <a:bodyPr>
            <a:normAutofit fontScale="92500" lnSpcReduction="20000"/>
          </a:bodyPr>
          <a:lstStyle/>
          <a:p>
            <a:pPr marL="114300" indent="0">
              <a:buNone/>
            </a:pPr>
            <a:r>
              <a:rPr lang="en-US" sz="2600" dirty="0"/>
              <a:t>Students would benefit from additional practice solving and graphing multistep linear inequalities, particularly when the variable is on both sides of the inequality symbol and/or negative signs are included.  </a:t>
            </a:r>
          </a:p>
          <a:p>
            <a:pPr marL="114300" indent="0">
              <a:buNone/>
            </a:pPr>
            <a:endParaRPr lang="en-US" sz="2400" dirty="0"/>
          </a:p>
          <a:p>
            <a:pPr marL="114300" indent="0">
              <a:buNone/>
            </a:pPr>
            <a:r>
              <a:rPr lang="en-US" sz="2600" dirty="0">
                <a:solidFill>
                  <a:srgbClr val="C00000"/>
                </a:solidFill>
              </a:rPr>
              <a:t>Common errors on SOL test items include:</a:t>
            </a:r>
          </a:p>
          <a:p>
            <a:pPr>
              <a:buClrTx/>
            </a:pPr>
            <a:r>
              <a:rPr lang="en-US" sz="2600" dirty="0">
                <a:solidFill>
                  <a:srgbClr val="C00000"/>
                </a:solidFill>
              </a:rPr>
              <a:t>neglecting to change the direction of the inequality when multiplying or dividing both sides of the inequality by a negative value;</a:t>
            </a:r>
          </a:p>
          <a:p>
            <a:pPr>
              <a:buClrTx/>
            </a:pPr>
            <a:r>
              <a:rPr lang="en-US" sz="2600" dirty="0">
                <a:solidFill>
                  <a:srgbClr val="C00000"/>
                </a:solidFill>
              </a:rPr>
              <a:t>graphing the solution of an inequality in the wrong direction when using the format (2 &lt; </a:t>
            </a:r>
            <a:r>
              <a:rPr lang="en-US" sz="2600" i="1" dirty="0">
                <a:solidFill>
                  <a:srgbClr val="C00000"/>
                </a:solidFill>
                <a:latin typeface="Times New Roman" panose="02020603050405020304" pitchFamily="18" charset="0"/>
                <a:cs typeface="Times New Roman" panose="02020603050405020304" pitchFamily="18" charset="0"/>
              </a:rPr>
              <a:t>x</a:t>
            </a:r>
            <a:r>
              <a:rPr lang="en-US" sz="2600" dirty="0">
                <a:solidFill>
                  <a:srgbClr val="C00000"/>
                </a:solidFill>
              </a:rPr>
              <a:t>).</a:t>
            </a:r>
          </a:p>
          <a:p>
            <a:endParaRPr lang="en-US" sz="2400" dirty="0"/>
          </a:p>
        </p:txBody>
      </p:sp>
    </p:spTree>
    <p:extLst>
      <p:ext uri="{BB962C8B-B14F-4D97-AF65-F5344CB8AC3E}">
        <p14:creationId xmlns:p14="http://schemas.microsoft.com/office/powerpoint/2010/main" val="640606549"/>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4294967295"/>
          </p:nvPr>
        </p:nvSpPr>
        <p:spPr>
          <a:xfrm>
            <a:off x="8594725" y="4237038"/>
            <a:ext cx="549275" cy="296862"/>
          </a:xfrm>
          <a:prstGeom prst="bracketPair">
            <a:avLst>
              <a:gd name="adj" fmla="val 17949"/>
            </a:avLst>
          </a:prstGeom>
        </p:spPr>
        <p:txBody>
          <a:bodyPr/>
          <a:lstStyle/>
          <a:p>
            <a:fld id="{43CD8AB1-7AF0-4DFF-A047-6CE4F0A7C691}" type="slidenum">
              <a:rPr lang="en-US" smtClean="0"/>
              <a:t>48</a:t>
            </a:fld>
            <a:endParaRPr lang="en-US" dirty="0"/>
          </a:p>
        </p:txBody>
      </p:sp>
      <p:sp>
        <p:nvSpPr>
          <p:cNvPr id="3" name="Title 2"/>
          <p:cNvSpPr>
            <a:spLocks noGrp="1"/>
          </p:cNvSpPr>
          <p:nvPr>
            <p:ph type="title"/>
          </p:nvPr>
        </p:nvSpPr>
        <p:spPr>
          <a:xfrm>
            <a:off x="0" y="1122"/>
            <a:ext cx="9144000" cy="894228"/>
          </a:xfrm>
          <a:solidFill>
            <a:schemeClr val="tx1"/>
          </a:solidFill>
        </p:spPr>
        <p:txBody>
          <a:bodyPr>
            <a:noAutofit/>
          </a:bodyPr>
          <a:lstStyle/>
          <a:p>
            <a:r>
              <a:rPr lang="en-US" sz="2800" dirty="0">
                <a:solidFill>
                  <a:schemeClr val="bg1"/>
                </a:solidFill>
              </a:rPr>
              <a:t>Suggested Practice #1 with Linear Inequalities (8.18)</a:t>
            </a:r>
          </a:p>
        </p:txBody>
      </p:sp>
      <mc:AlternateContent xmlns:mc="http://schemas.openxmlformats.org/markup-compatibility/2006" xmlns:a14="http://schemas.microsoft.com/office/drawing/2010/main">
        <mc:Choice Requires="a14">
          <p:sp>
            <p:nvSpPr>
              <p:cNvPr id="4" name="Content Placeholder 3"/>
              <p:cNvSpPr>
                <a:spLocks noGrp="1"/>
              </p:cNvSpPr>
              <p:nvPr>
                <p:ph idx="1"/>
              </p:nvPr>
            </p:nvSpPr>
            <p:spPr/>
            <p:txBody>
              <a:bodyPr>
                <a:normAutofit/>
              </a:bodyPr>
              <a:lstStyle/>
              <a:p>
                <a:pPr marL="114300" indent="0">
                  <a:buNone/>
                </a:pPr>
                <a:r>
                  <a:rPr lang="en-US" sz="2400" b="1" dirty="0"/>
                  <a:t>Solve and graph:</a:t>
                </a:r>
              </a:p>
              <a:p>
                <a:pPr marL="114300" indent="0" algn="ctr">
                  <a:buNone/>
                </a:pPr>
                <a14:m>
                  <m:oMathPara xmlns:m="http://schemas.openxmlformats.org/officeDocument/2006/math">
                    <m:oMathParaPr>
                      <m:jc m:val="centerGroup"/>
                    </m:oMathParaPr>
                    <m:oMath xmlns:m="http://schemas.openxmlformats.org/officeDocument/2006/math">
                      <m:r>
                        <a:rPr lang="en-US" sz="2400" b="1" i="1" smtClean="0">
                          <a:latin typeface="Cambria Math" panose="02040503050406030204" pitchFamily="18" charset="0"/>
                        </a:rPr>
                        <m:t>𝟑</m:t>
                      </m:r>
                      <m:r>
                        <a:rPr lang="en-US" sz="2400" b="1" i="1" smtClean="0">
                          <a:latin typeface="Cambria Math" panose="02040503050406030204" pitchFamily="18" charset="0"/>
                        </a:rPr>
                        <m:t>𝒙</m:t>
                      </m:r>
                      <m:r>
                        <a:rPr lang="en-US" sz="2400" b="1" i="1" smtClean="0">
                          <a:latin typeface="Cambria Math" panose="02040503050406030204" pitchFamily="18" charset="0"/>
                        </a:rPr>
                        <m:t>−</m:t>
                      </m:r>
                      <m:r>
                        <a:rPr lang="en-US" sz="2400" b="1" i="1" smtClean="0">
                          <a:latin typeface="Cambria Math" panose="02040503050406030204" pitchFamily="18" charset="0"/>
                        </a:rPr>
                        <m:t>𝟓</m:t>
                      </m:r>
                      <m:r>
                        <a:rPr lang="en-US" sz="2400" b="1" i="1" smtClean="0">
                          <a:latin typeface="Cambria Math" panose="02040503050406030204" pitchFamily="18" charset="0"/>
                        </a:rPr>
                        <m:t>𝒙</m:t>
                      </m:r>
                      <m:r>
                        <a:rPr lang="en-US" sz="2400" b="1" i="1" smtClean="0">
                          <a:latin typeface="Cambria Math" panose="02040503050406030204" pitchFamily="18" charset="0"/>
                        </a:rPr>
                        <m:t>+</m:t>
                      </m:r>
                      <m:r>
                        <a:rPr lang="en-US" sz="2400" b="1" i="1" smtClean="0">
                          <a:latin typeface="Cambria Math" panose="02040503050406030204" pitchFamily="18" charset="0"/>
                        </a:rPr>
                        <m:t>𝟖</m:t>
                      </m:r>
                      <m:r>
                        <a:rPr lang="en-US" sz="2400" b="1" i="1" smtClean="0">
                          <a:latin typeface="Cambria Math" panose="02040503050406030204" pitchFamily="18" charset="0"/>
                          <a:ea typeface="Cambria Math" panose="02040503050406030204" pitchFamily="18" charset="0"/>
                        </a:rPr>
                        <m:t>&gt;</m:t>
                      </m:r>
                      <m:r>
                        <a:rPr lang="en-US" sz="2400" b="1" i="1" smtClean="0">
                          <a:latin typeface="Cambria Math" panose="02040503050406030204" pitchFamily="18" charset="0"/>
                          <a:ea typeface="Cambria Math" panose="02040503050406030204" pitchFamily="18" charset="0"/>
                        </a:rPr>
                        <m:t>𝟐</m:t>
                      </m:r>
                      <m:r>
                        <a:rPr lang="en-US" sz="2400" b="1" i="1" smtClean="0">
                          <a:latin typeface="Cambria Math" panose="02040503050406030204" pitchFamily="18" charset="0"/>
                          <a:ea typeface="Cambria Math" panose="02040503050406030204" pitchFamily="18" charset="0"/>
                        </a:rPr>
                        <m:t>𝒙</m:t>
                      </m:r>
                      <m:r>
                        <a:rPr lang="en-US" sz="2400" b="1" i="1" smtClean="0">
                          <a:latin typeface="Cambria Math" panose="02040503050406030204" pitchFamily="18" charset="0"/>
                          <a:ea typeface="Cambria Math" panose="02040503050406030204" pitchFamily="18" charset="0"/>
                        </a:rPr>
                        <m:t>−</m:t>
                      </m:r>
                      <m:r>
                        <a:rPr lang="en-US" sz="2400" b="1" i="1" smtClean="0">
                          <a:latin typeface="Cambria Math" panose="02040503050406030204" pitchFamily="18" charset="0"/>
                          <a:ea typeface="Cambria Math" panose="02040503050406030204" pitchFamily="18" charset="0"/>
                        </a:rPr>
                        <m:t>𝟒</m:t>
                      </m:r>
                    </m:oMath>
                  </m:oMathPara>
                </a14:m>
                <a:endParaRPr lang="en-US" sz="2400" b="1" dirty="0"/>
              </a:p>
              <a:p>
                <a:pPr marL="114300" indent="0" algn="ctr">
                  <a:buNone/>
                </a:pPr>
                <a:endParaRPr lang="en-US" sz="2400" b="1" dirty="0"/>
              </a:p>
              <a:p>
                <a:pPr marL="114300" indent="0" algn="ctr">
                  <a:buNone/>
                </a:pPr>
                <a:endParaRPr lang="en-US" sz="2400" b="1" dirty="0"/>
              </a:p>
              <a:p>
                <a:pPr marL="114300" indent="0" algn="ctr">
                  <a:buNone/>
                </a:pPr>
                <a:endParaRPr lang="en-US" sz="2400" b="1" dirty="0"/>
              </a:p>
              <a:p>
                <a:pPr marL="114300" indent="0" algn="ctr">
                  <a:buNone/>
                </a:pPr>
                <a:endParaRPr lang="en-US" sz="2400" b="1" dirty="0"/>
              </a:p>
            </p:txBody>
          </p:sp>
        </mc:Choice>
        <mc:Fallback xmlns="">
          <p:sp>
            <p:nvSpPr>
              <p:cNvPr id="4" name="Content Placeholder 3"/>
              <p:cNvSpPr>
                <a:spLocks noGrp="1" noRot="1" noChangeAspect="1" noMove="1" noResize="1" noEditPoints="1" noAdjustHandles="1" noChangeArrowheads="1" noChangeShapeType="1" noTextEdit="1"/>
              </p:cNvSpPr>
              <p:nvPr>
                <p:ph idx="1"/>
              </p:nvPr>
            </p:nvSpPr>
            <p:spPr>
              <a:blipFill>
                <a:blip r:embed="rId2"/>
                <a:stretch>
                  <a:fillRect t="-956"/>
                </a:stretch>
              </a:blipFill>
            </p:spPr>
            <p:txBody>
              <a:bodyPr/>
              <a:lstStyle/>
              <a:p>
                <a:r>
                  <a:rPr lang="en-US">
                    <a:noFill/>
                  </a:rPr>
                  <a:t> </a:t>
                </a:r>
              </a:p>
            </p:txBody>
          </p:sp>
        </mc:Fallback>
      </mc:AlternateContent>
      <p:grpSp>
        <p:nvGrpSpPr>
          <p:cNvPr id="31" name="Group 30" descr="A number line from negative five to four in labeled increments of one."/>
          <p:cNvGrpSpPr/>
          <p:nvPr/>
        </p:nvGrpSpPr>
        <p:grpSpPr>
          <a:xfrm>
            <a:off x="1066800" y="2779295"/>
            <a:ext cx="5943600" cy="936914"/>
            <a:chOff x="1066800" y="3705727"/>
            <a:chExt cx="5943600" cy="1249218"/>
          </a:xfrm>
        </p:grpSpPr>
        <p:grpSp>
          <p:nvGrpSpPr>
            <p:cNvPr id="20" name="Group 19"/>
            <p:cNvGrpSpPr/>
            <p:nvPr/>
          </p:nvGrpSpPr>
          <p:grpSpPr>
            <a:xfrm>
              <a:off x="1066800" y="3705727"/>
              <a:ext cx="5943600" cy="465222"/>
              <a:chOff x="1066800" y="3705727"/>
              <a:chExt cx="5943600" cy="465222"/>
            </a:xfrm>
          </p:grpSpPr>
          <p:cxnSp>
            <p:nvCxnSpPr>
              <p:cNvPr id="6" name="Straight Arrow Connector 5"/>
              <p:cNvCxnSpPr/>
              <p:nvPr/>
            </p:nvCxnSpPr>
            <p:spPr>
              <a:xfrm>
                <a:off x="1066800" y="3962400"/>
                <a:ext cx="5943600" cy="0"/>
              </a:xfrm>
              <a:prstGeom prst="straightConnector1">
                <a:avLst/>
              </a:prstGeom>
              <a:ln w="28575">
                <a:solidFill>
                  <a:schemeClr val="tx1"/>
                </a:solidFill>
                <a:headEnd type="triangle"/>
                <a:tailEnd type="triangle"/>
              </a:ln>
            </p:spPr>
            <p:style>
              <a:lnRef idx="1">
                <a:schemeClr val="dk1"/>
              </a:lnRef>
              <a:fillRef idx="0">
                <a:schemeClr val="dk1"/>
              </a:fillRef>
              <a:effectRef idx="0">
                <a:schemeClr val="dk1"/>
              </a:effectRef>
              <a:fontRef idx="minor">
                <a:schemeClr val="tx1"/>
              </a:fontRef>
            </p:style>
          </p:cxnSp>
          <p:cxnSp>
            <p:nvCxnSpPr>
              <p:cNvPr id="9" name="Straight Connector 8"/>
              <p:cNvCxnSpPr/>
              <p:nvPr/>
            </p:nvCxnSpPr>
            <p:spPr>
              <a:xfrm>
                <a:off x="1668381" y="3705729"/>
                <a:ext cx="0" cy="457200"/>
              </a:xfrm>
              <a:prstGeom prst="line">
                <a:avLst/>
              </a:prstGeom>
            </p:spPr>
            <p:style>
              <a:lnRef idx="1">
                <a:schemeClr val="dk1"/>
              </a:lnRef>
              <a:fillRef idx="0">
                <a:schemeClr val="dk1"/>
              </a:fillRef>
              <a:effectRef idx="0">
                <a:schemeClr val="dk1"/>
              </a:effectRef>
              <a:fontRef idx="minor">
                <a:schemeClr val="tx1"/>
              </a:fontRef>
            </p:style>
          </p:cxnSp>
          <p:cxnSp>
            <p:nvCxnSpPr>
              <p:cNvPr id="18" name="Straight Connector 17"/>
              <p:cNvCxnSpPr/>
              <p:nvPr/>
            </p:nvCxnSpPr>
            <p:spPr>
              <a:xfrm>
                <a:off x="2209800" y="3705728"/>
                <a:ext cx="0" cy="457200"/>
              </a:xfrm>
              <a:prstGeom prst="line">
                <a:avLst/>
              </a:prstGeom>
            </p:spPr>
            <p:style>
              <a:lnRef idx="1">
                <a:schemeClr val="dk1"/>
              </a:lnRef>
              <a:fillRef idx="0">
                <a:schemeClr val="dk1"/>
              </a:fillRef>
              <a:effectRef idx="0">
                <a:schemeClr val="dk1"/>
              </a:effectRef>
              <a:fontRef idx="minor">
                <a:schemeClr val="tx1"/>
              </a:fontRef>
            </p:style>
          </p:cxnSp>
          <p:cxnSp>
            <p:nvCxnSpPr>
              <p:cNvPr id="15" name="Straight Connector 14"/>
              <p:cNvCxnSpPr/>
              <p:nvPr/>
            </p:nvCxnSpPr>
            <p:spPr>
              <a:xfrm>
                <a:off x="2743200" y="3705728"/>
                <a:ext cx="0" cy="457200"/>
              </a:xfrm>
              <a:prstGeom prst="line">
                <a:avLst/>
              </a:prstGeom>
            </p:spPr>
            <p:style>
              <a:lnRef idx="1">
                <a:schemeClr val="dk1"/>
              </a:lnRef>
              <a:fillRef idx="0">
                <a:schemeClr val="dk1"/>
              </a:fillRef>
              <a:effectRef idx="0">
                <a:schemeClr val="dk1"/>
              </a:effectRef>
              <a:fontRef idx="minor">
                <a:schemeClr val="tx1"/>
              </a:fontRef>
            </p:style>
          </p:cxnSp>
          <p:cxnSp>
            <p:nvCxnSpPr>
              <p:cNvPr id="16" name="Straight Connector 15"/>
              <p:cNvCxnSpPr/>
              <p:nvPr/>
            </p:nvCxnSpPr>
            <p:spPr>
              <a:xfrm>
                <a:off x="3276600" y="3705728"/>
                <a:ext cx="0" cy="457200"/>
              </a:xfrm>
              <a:prstGeom prst="line">
                <a:avLst/>
              </a:prstGeom>
            </p:spPr>
            <p:style>
              <a:lnRef idx="1">
                <a:schemeClr val="dk1"/>
              </a:lnRef>
              <a:fillRef idx="0">
                <a:schemeClr val="dk1"/>
              </a:fillRef>
              <a:effectRef idx="0">
                <a:schemeClr val="dk1"/>
              </a:effectRef>
              <a:fontRef idx="minor">
                <a:schemeClr val="tx1"/>
              </a:fontRef>
            </p:style>
          </p:cxnSp>
          <p:cxnSp>
            <p:nvCxnSpPr>
              <p:cNvPr id="17" name="Straight Connector 16"/>
              <p:cNvCxnSpPr/>
              <p:nvPr/>
            </p:nvCxnSpPr>
            <p:spPr>
              <a:xfrm>
                <a:off x="3810000" y="3705727"/>
                <a:ext cx="0" cy="457200"/>
              </a:xfrm>
              <a:prstGeom prst="line">
                <a:avLst/>
              </a:prstGeom>
            </p:spPr>
            <p:style>
              <a:lnRef idx="1">
                <a:schemeClr val="dk1"/>
              </a:lnRef>
              <a:fillRef idx="0">
                <a:schemeClr val="dk1"/>
              </a:fillRef>
              <a:effectRef idx="0">
                <a:schemeClr val="dk1"/>
              </a:effectRef>
              <a:fontRef idx="minor">
                <a:schemeClr val="tx1"/>
              </a:fontRef>
            </p:style>
          </p:cxnSp>
          <p:cxnSp>
            <p:nvCxnSpPr>
              <p:cNvPr id="11" name="Straight Connector 10"/>
              <p:cNvCxnSpPr/>
              <p:nvPr/>
            </p:nvCxnSpPr>
            <p:spPr>
              <a:xfrm>
                <a:off x="4343400" y="3713749"/>
                <a:ext cx="0" cy="457200"/>
              </a:xfrm>
              <a:prstGeom prst="line">
                <a:avLst/>
              </a:prstGeom>
            </p:spPr>
            <p:style>
              <a:lnRef idx="1">
                <a:schemeClr val="dk1"/>
              </a:lnRef>
              <a:fillRef idx="0">
                <a:schemeClr val="dk1"/>
              </a:fillRef>
              <a:effectRef idx="0">
                <a:schemeClr val="dk1"/>
              </a:effectRef>
              <a:fontRef idx="minor">
                <a:schemeClr val="tx1"/>
              </a:fontRef>
            </p:style>
          </p:cxnSp>
          <p:cxnSp>
            <p:nvCxnSpPr>
              <p:cNvPr id="12" name="Straight Connector 11"/>
              <p:cNvCxnSpPr/>
              <p:nvPr/>
            </p:nvCxnSpPr>
            <p:spPr>
              <a:xfrm>
                <a:off x="4876800" y="3713749"/>
                <a:ext cx="0" cy="457200"/>
              </a:xfrm>
              <a:prstGeom prst="line">
                <a:avLst/>
              </a:prstGeom>
            </p:spPr>
            <p:style>
              <a:lnRef idx="1">
                <a:schemeClr val="dk1"/>
              </a:lnRef>
              <a:fillRef idx="0">
                <a:schemeClr val="dk1"/>
              </a:fillRef>
              <a:effectRef idx="0">
                <a:schemeClr val="dk1"/>
              </a:effectRef>
              <a:fontRef idx="minor">
                <a:schemeClr val="tx1"/>
              </a:fontRef>
            </p:style>
          </p:cxnSp>
          <p:cxnSp>
            <p:nvCxnSpPr>
              <p:cNvPr id="13" name="Straight Connector 12"/>
              <p:cNvCxnSpPr/>
              <p:nvPr/>
            </p:nvCxnSpPr>
            <p:spPr>
              <a:xfrm>
                <a:off x="5334000" y="3705728"/>
                <a:ext cx="0" cy="457200"/>
              </a:xfrm>
              <a:prstGeom prst="line">
                <a:avLst/>
              </a:prstGeom>
            </p:spPr>
            <p:style>
              <a:lnRef idx="1">
                <a:schemeClr val="dk1"/>
              </a:lnRef>
              <a:fillRef idx="0">
                <a:schemeClr val="dk1"/>
              </a:fillRef>
              <a:effectRef idx="0">
                <a:schemeClr val="dk1"/>
              </a:effectRef>
              <a:fontRef idx="minor">
                <a:schemeClr val="tx1"/>
              </a:fontRef>
            </p:style>
          </p:cxnSp>
          <p:cxnSp>
            <p:nvCxnSpPr>
              <p:cNvPr id="14" name="Straight Connector 13"/>
              <p:cNvCxnSpPr/>
              <p:nvPr/>
            </p:nvCxnSpPr>
            <p:spPr>
              <a:xfrm>
                <a:off x="5867400" y="3705728"/>
                <a:ext cx="0" cy="457200"/>
              </a:xfrm>
              <a:prstGeom prst="line">
                <a:avLst/>
              </a:prstGeom>
            </p:spPr>
            <p:style>
              <a:lnRef idx="1">
                <a:schemeClr val="dk1"/>
              </a:lnRef>
              <a:fillRef idx="0">
                <a:schemeClr val="dk1"/>
              </a:fillRef>
              <a:effectRef idx="0">
                <a:schemeClr val="dk1"/>
              </a:effectRef>
              <a:fontRef idx="minor">
                <a:schemeClr val="tx1"/>
              </a:fontRef>
            </p:style>
          </p:cxnSp>
          <p:cxnSp>
            <p:nvCxnSpPr>
              <p:cNvPr id="10" name="Straight Connector 9"/>
              <p:cNvCxnSpPr/>
              <p:nvPr/>
            </p:nvCxnSpPr>
            <p:spPr>
              <a:xfrm>
                <a:off x="6412832" y="3713749"/>
                <a:ext cx="0" cy="457200"/>
              </a:xfrm>
              <a:prstGeom prst="line">
                <a:avLst/>
              </a:prstGeom>
            </p:spPr>
            <p:style>
              <a:lnRef idx="1">
                <a:schemeClr val="dk1"/>
              </a:lnRef>
              <a:fillRef idx="0">
                <a:schemeClr val="dk1"/>
              </a:fillRef>
              <a:effectRef idx="0">
                <a:schemeClr val="dk1"/>
              </a:effectRef>
              <a:fontRef idx="minor">
                <a:schemeClr val="tx1"/>
              </a:fontRef>
            </p:style>
          </p:cxnSp>
        </p:grpSp>
        <p:sp>
          <p:nvSpPr>
            <p:cNvPr id="21" name="TextBox 20"/>
            <p:cNvSpPr txBox="1"/>
            <p:nvPr/>
          </p:nvSpPr>
          <p:spPr>
            <a:xfrm>
              <a:off x="1477881" y="4339392"/>
              <a:ext cx="542844" cy="615553"/>
            </a:xfrm>
            <a:prstGeom prst="rect">
              <a:avLst/>
            </a:prstGeom>
            <a:noFill/>
          </p:spPr>
          <p:txBody>
            <a:bodyPr wrap="square" rtlCol="0">
              <a:spAutoFit/>
            </a:bodyPr>
            <a:lstStyle/>
            <a:p>
              <a:r>
                <a:rPr lang="en-US" sz="2400" dirty="0">
                  <a:latin typeface="Tahoma" panose="020B0604030504040204" pitchFamily="34" charset="0"/>
                  <a:ea typeface="Tahoma" panose="020B0604030504040204" pitchFamily="34" charset="0"/>
                  <a:cs typeface="Tahoma" panose="020B0604030504040204" pitchFamily="34" charset="0"/>
                </a:rPr>
                <a:t>-5</a:t>
              </a:r>
            </a:p>
          </p:txBody>
        </p:sp>
        <p:sp>
          <p:nvSpPr>
            <p:cNvPr id="28" name="TextBox 27"/>
            <p:cNvSpPr txBox="1"/>
            <p:nvPr/>
          </p:nvSpPr>
          <p:spPr>
            <a:xfrm>
              <a:off x="2020725" y="4335835"/>
              <a:ext cx="462212" cy="615553"/>
            </a:xfrm>
            <a:prstGeom prst="rect">
              <a:avLst/>
            </a:prstGeom>
            <a:noFill/>
          </p:spPr>
          <p:txBody>
            <a:bodyPr wrap="square" rtlCol="0">
              <a:spAutoFit/>
            </a:bodyPr>
            <a:lstStyle/>
            <a:p>
              <a:r>
                <a:rPr lang="en-US" sz="2400" dirty="0">
                  <a:latin typeface="Tahoma" panose="020B0604030504040204" pitchFamily="34" charset="0"/>
                  <a:ea typeface="Tahoma" panose="020B0604030504040204" pitchFamily="34" charset="0"/>
                  <a:cs typeface="Tahoma" panose="020B0604030504040204" pitchFamily="34" charset="0"/>
                </a:rPr>
                <a:t>-4</a:t>
              </a:r>
            </a:p>
          </p:txBody>
        </p:sp>
        <p:sp>
          <p:nvSpPr>
            <p:cNvPr id="29" name="TextBox 28"/>
            <p:cNvSpPr txBox="1"/>
            <p:nvPr/>
          </p:nvSpPr>
          <p:spPr>
            <a:xfrm>
              <a:off x="2556828" y="4323347"/>
              <a:ext cx="528480" cy="615553"/>
            </a:xfrm>
            <a:prstGeom prst="rect">
              <a:avLst/>
            </a:prstGeom>
            <a:noFill/>
          </p:spPr>
          <p:txBody>
            <a:bodyPr wrap="square" rtlCol="0">
              <a:spAutoFit/>
            </a:bodyPr>
            <a:lstStyle/>
            <a:p>
              <a:r>
                <a:rPr lang="en-US" sz="2400" dirty="0">
                  <a:latin typeface="Tahoma" panose="020B0604030504040204" pitchFamily="34" charset="0"/>
                  <a:ea typeface="Tahoma" panose="020B0604030504040204" pitchFamily="34" charset="0"/>
                  <a:cs typeface="Tahoma" panose="020B0604030504040204" pitchFamily="34" charset="0"/>
                </a:rPr>
                <a:t>-3</a:t>
              </a:r>
            </a:p>
          </p:txBody>
        </p:sp>
        <p:sp>
          <p:nvSpPr>
            <p:cNvPr id="30" name="TextBox 29"/>
            <p:cNvSpPr txBox="1"/>
            <p:nvPr/>
          </p:nvSpPr>
          <p:spPr>
            <a:xfrm>
              <a:off x="3085308" y="4335835"/>
              <a:ext cx="462214" cy="615553"/>
            </a:xfrm>
            <a:prstGeom prst="rect">
              <a:avLst/>
            </a:prstGeom>
            <a:noFill/>
          </p:spPr>
          <p:txBody>
            <a:bodyPr wrap="square" rtlCol="0">
              <a:spAutoFit/>
            </a:bodyPr>
            <a:lstStyle/>
            <a:p>
              <a:r>
                <a:rPr lang="en-US" sz="2400" dirty="0">
                  <a:latin typeface="Tahoma" panose="020B0604030504040204" pitchFamily="34" charset="0"/>
                  <a:ea typeface="Tahoma" panose="020B0604030504040204" pitchFamily="34" charset="0"/>
                  <a:cs typeface="Tahoma" panose="020B0604030504040204" pitchFamily="34" charset="0"/>
                </a:rPr>
                <a:t>-2</a:t>
              </a:r>
            </a:p>
          </p:txBody>
        </p:sp>
        <p:sp>
          <p:nvSpPr>
            <p:cNvPr id="22" name="TextBox 21"/>
            <p:cNvSpPr txBox="1"/>
            <p:nvPr/>
          </p:nvSpPr>
          <p:spPr>
            <a:xfrm>
              <a:off x="3547522" y="4323347"/>
              <a:ext cx="528479" cy="615553"/>
            </a:xfrm>
            <a:prstGeom prst="rect">
              <a:avLst/>
            </a:prstGeom>
            <a:noFill/>
          </p:spPr>
          <p:txBody>
            <a:bodyPr wrap="square" rtlCol="0">
              <a:spAutoFit/>
            </a:bodyPr>
            <a:lstStyle/>
            <a:p>
              <a:r>
                <a:rPr lang="en-US" sz="2400" dirty="0">
                  <a:latin typeface="Tahoma" panose="020B0604030504040204" pitchFamily="34" charset="0"/>
                  <a:ea typeface="Tahoma" panose="020B0604030504040204" pitchFamily="34" charset="0"/>
                  <a:cs typeface="Tahoma" panose="020B0604030504040204" pitchFamily="34" charset="0"/>
                </a:rPr>
                <a:t>-1</a:t>
              </a:r>
            </a:p>
          </p:txBody>
        </p:sp>
        <p:sp>
          <p:nvSpPr>
            <p:cNvPr id="23" name="TextBox 22"/>
            <p:cNvSpPr txBox="1"/>
            <p:nvPr/>
          </p:nvSpPr>
          <p:spPr>
            <a:xfrm>
              <a:off x="4149892" y="4323347"/>
              <a:ext cx="381000" cy="615553"/>
            </a:xfrm>
            <a:prstGeom prst="rect">
              <a:avLst/>
            </a:prstGeom>
            <a:noFill/>
          </p:spPr>
          <p:txBody>
            <a:bodyPr wrap="square" rtlCol="0">
              <a:spAutoFit/>
            </a:bodyPr>
            <a:lstStyle/>
            <a:p>
              <a:r>
                <a:rPr lang="en-US" sz="2400" dirty="0">
                  <a:latin typeface="Tahoma" panose="020B0604030504040204" pitchFamily="34" charset="0"/>
                  <a:ea typeface="Tahoma" panose="020B0604030504040204" pitchFamily="34" charset="0"/>
                  <a:cs typeface="Tahoma" panose="020B0604030504040204" pitchFamily="34" charset="0"/>
                </a:rPr>
                <a:t>0</a:t>
              </a:r>
            </a:p>
          </p:txBody>
        </p:sp>
        <p:sp>
          <p:nvSpPr>
            <p:cNvPr id="24" name="TextBox 23"/>
            <p:cNvSpPr txBox="1"/>
            <p:nvPr/>
          </p:nvSpPr>
          <p:spPr>
            <a:xfrm>
              <a:off x="4688912" y="4327131"/>
              <a:ext cx="381000" cy="615553"/>
            </a:xfrm>
            <a:prstGeom prst="rect">
              <a:avLst/>
            </a:prstGeom>
            <a:noFill/>
          </p:spPr>
          <p:txBody>
            <a:bodyPr wrap="square" rtlCol="0">
              <a:spAutoFit/>
            </a:bodyPr>
            <a:lstStyle/>
            <a:p>
              <a:r>
                <a:rPr lang="en-US" sz="2400" dirty="0">
                  <a:latin typeface="Tahoma" panose="020B0604030504040204" pitchFamily="34" charset="0"/>
                  <a:ea typeface="Tahoma" panose="020B0604030504040204" pitchFamily="34" charset="0"/>
                  <a:cs typeface="Tahoma" panose="020B0604030504040204" pitchFamily="34" charset="0"/>
                </a:rPr>
                <a:t>1</a:t>
              </a:r>
            </a:p>
          </p:txBody>
        </p:sp>
        <p:sp>
          <p:nvSpPr>
            <p:cNvPr id="25" name="TextBox 24"/>
            <p:cNvSpPr txBox="1"/>
            <p:nvPr/>
          </p:nvSpPr>
          <p:spPr>
            <a:xfrm>
              <a:off x="5143500" y="4327131"/>
              <a:ext cx="381000" cy="615553"/>
            </a:xfrm>
            <a:prstGeom prst="rect">
              <a:avLst/>
            </a:prstGeom>
            <a:noFill/>
          </p:spPr>
          <p:txBody>
            <a:bodyPr wrap="square" rtlCol="0">
              <a:spAutoFit/>
            </a:bodyPr>
            <a:lstStyle/>
            <a:p>
              <a:r>
                <a:rPr lang="en-US" sz="2400" dirty="0">
                  <a:latin typeface="Tahoma" panose="020B0604030504040204" pitchFamily="34" charset="0"/>
                  <a:ea typeface="Tahoma" panose="020B0604030504040204" pitchFamily="34" charset="0"/>
                  <a:cs typeface="Tahoma" panose="020B0604030504040204" pitchFamily="34" charset="0"/>
                </a:rPr>
                <a:t>2</a:t>
              </a:r>
            </a:p>
          </p:txBody>
        </p:sp>
        <p:sp>
          <p:nvSpPr>
            <p:cNvPr id="26" name="TextBox 25"/>
            <p:cNvSpPr txBox="1"/>
            <p:nvPr/>
          </p:nvSpPr>
          <p:spPr>
            <a:xfrm>
              <a:off x="5679605" y="4311316"/>
              <a:ext cx="381000" cy="615553"/>
            </a:xfrm>
            <a:prstGeom prst="rect">
              <a:avLst/>
            </a:prstGeom>
            <a:noFill/>
          </p:spPr>
          <p:txBody>
            <a:bodyPr wrap="square" rtlCol="0">
              <a:spAutoFit/>
            </a:bodyPr>
            <a:lstStyle/>
            <a:p>
              <a:r>
                <a:rPr lang="en-US" sz="2400" dirty="0">
                  <a:latin typeface="Tahoma" panose="020B0604030504040204" pitchFamily="34" charset="0"/>
                  <a:ea typeface="Tahoma" panose="020B0604030504040204" pitchFamily="34" charset="0"/>
                  <a:cs typeface="Tahoma" panose="020B0604030504040204" pitchFamily="34" charset="0"/>
                </a:rPr>
                <a:t>3</a:t>
              </a:r>
            </a:p>
          </p:txBody>
        </p:sp>
        <p:sp>
          <p:nvSpPr>
            <p:cNvPr id="27" name="TextBox 26"/>
            <p:cNvSpPr txBox="1"/>
            <p:nvPr/>
          </p:nvSpPr>
          <p:spPr>
            <a:xfrm>
              <a:off x="6222332" y="4311317"/>
              <a:ext cx="381000" cy="615553"/>
            </a:xfrm>
            <a:prstGeom prst="rect">
              <a:avLst/>
            </a:prstGeom>
            <a:noFill/>
          </p:spPr>
          <p:txBody>
            <a:bodyPr wrap="square" rtlCol="0">
              <a:spAutoFit/>
            </a:bodyPr>
            <a:lstStyle/>
            <a:p>
              <a:r>
                <a:rPr lang="en-US" sz="2400" dirty="0">
                  <a:latin typeface="Tahoma" panose="020B0604030504040204" pitchFamily="34" charset="0"/>
                  <a:ea typeface="Tahoma" panose="020B0604030504040204" pitchFamily="34" charset="0"/>
                  <a:cs typeface="Tahoma" panose="020B0604030504040204" pitchFamily="34" charset="0"/>
                </a:rPr>
                <a:t>4</a:t>
              </a:r>
            </a:p>
          </p:txBody>
        </p:sp>
      </p:grpSp>
    </p:spTree>
    <p:extLst>
      <p:ext uri="{BB962C8B-B14F-4D97-AF65-F5344CB8AC3E}">
        <p14:creationId xmlns:p14="http://schemas.microsoft.com/office/powerpoint/2010/main" val="2425395158"/>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4294967295"/>
          </p:nvPr>
        </p:nvSpPr>
        <p:spPr>
          <a:xfrm>
            <a:off x="8594725" y="4655923"/>
            <a:ext cx="549275" cy="296862"/>
          </a:xfrm>
          <a:prstGeom prst="bracketPair">
            <a:avLst>
              <a:gd name="adj" fmla="val 17949"/>
            </a:avLst>
          </a:prstGeom>
        </p:spPr>
        <p:txBody>
          <a:bodyPr/>
          <a:lstStyle/>
          <a:p>
            <a:fld id="{43CD8AB1-7AF0-4DFF-A047-6CE4F0A7C691}" type="slidenum">
              <a:rPr lang="en-US" smtClean="0"/>
              <a:t>49</a:t>
            </a:fld>
            <a:endParaRPr lang="en-US" dirty="0"/>
          </a:p>
        </p:txBody>
      </p:sp>
      <p:sp>
        <p:nvSpPr>
          <p:cNvPr id="3" name="Title 2"/>
          <p:cNvSpPr>
            <a:spLocks noGrp="1"/>
          </p:cNvSpPr>
          <p:nvPr>
            <p:ph type="title"/>
          </p:nvPr>
        </p:nvSpPr>
        <p:spPr>
          <a:solidFill>
            <a:schemeClr val="tx1"/>
          </a:solidFill>
        </p:spPr>
        <p:txBody>
          <a:bodyPr>
            <a:noAutofit/>
          </a:bodyPr>
          <a:lstStyle/>
          <a:p>
            <a:r>
              <a:rPr lang="en-US" sz="2800" dirty="0">
                <a:solidFill>
                  <a:schemeClr val="bg1"/>
                </a:solidFill>
              </a:rPr>
              <a:t>Answer to Practice #1 with Linear Inequalities (8.18)</a:t>
            </a:r>
          </a:p>
        </p:txBody>
      </p:sp>
      <mc:AlternateContent xmlns:mc="http://schemas.openxmlformats.org/markup-compatibility/2006" xmlns:a14="http://schemas.microsoft.com/office/drawing/2010/main">
        <mc:Choice Requires="a14">
          <p:sp>
            <p:nvSpPr>
              <p:cNvPr id="4" name="Content Placeholder 3"/>
              <p:cNvSpPr>
                <a:spLocks noGrp="1"/>
              </p:cNvSpPr>
              <p:nvPr>
                <p:ph idx="1"/>
              </p:nvPr>
            </p:nvSpPr>
            <p:spPr/>
            <p:txBody>
              <a:bodyPr>
                <a:normAutofit/>
              </a:bodyPr>
              <a:lstStyle/>
              <a:p>
                <a:pPr marL="114300" indent="0">
                  <a:buNone/>
                </a:pPr>
                <a:r>
                  <a:rPr lang="en-US" sz="2400" b="1" dirty="0"/>
                  <a:t>Solve and graph:</a:t>
                </a:r>
              </a:p>
              <a:p>
                <a:pPr marL="114300" indent="0" algn="ctr">
                  <a:buNone/>
                </a:pPr>
                <a14:m>
                  <m:oMathPara xmlns:m="http://schemas.openxmlformats.org/officeDocument/2006/math">
                    <m:oMathParaPr>
                      <m:jc m:val="centerGroup"/>
                    </m:oMathParaPr>
                    <m:oMath xmlns:m="http://schemas.openxmlformats.org/officeDocument/2006/math">
                      <m:r>
                        <a:rPr lang="en-US" sz="2400" b="1" i="1" smtClean="0">
                          <a:latin typeface="Cambria Math" panose="02040503050406030204" pitchFamily="18" charset="0"/>
                        </a:rPr>
                        <m:t>𝟑</m:t>
                      </m:r>
                      <m:r>
                        <a:rPr lang="en-US" sz="2400" b="1" i="1" smtClean="0">
                          <a:latin typeface="Cambria Math" panose="02040503050406030204" pitchFamily="18" charset="0"/>
                        </a:rPr>
                        <m:t>𝒙</m:t>
                      </m:r>
                      <m:r>
                        <a:rPr lang="en-US" sz="2400" b="1" i="1" smtClean="0">
                          <a:latin typeface="Cambria Math" panose="02040503050406030204" pitchFamily="18" charset="0"/>
                        </a:rPr>
                        <m:t>−</m:t>
                      </m:r>
                      <m:r>
                        <a:rPr lang="en-US" sz="2400" b="1" i="1" smtClean="0">
                          <a:latin typeface="Cambria Math" panose="02040503050406030204" pitchFamily="18" charset="0"/>
                        </a:rPr>
                        <m:t>𝟓</m:t>
                      </m:r>
                      <m:r>
                        <a:rPr lang="en-US" sz="2400" b="1" i="1" smtClean="0">
                          <a:latin typeface="Cambria Math" panose="02040503050406030204" pitchFamily="18" charset="0"/>
                        </a:rPr>
                        <m:t>𝒙</m:t>
                      </m:r>
                      <m:r>
                        <a:rPr lang="en-US" sz="2400" b="1" i="1" smtClean="0">
                          <a:latin typeface="Cambria Math" panose="02040503050406030204" pitchFamily="18" charset="0"/>
                        </a:rPr>
                        <m:t>+</m:t>
                      </m:r>
                      <m:r>
                        <a:rPr lang="en-US" sz="2400" b="1" i="1" smtClean="0">
                          <a:latin typeface="Cambria Math" panose="02040503050406030204" pitchFamily="18" charset="0"/>
                        </a:rPr>
                        <m:t>𝟖</m:t>
                      </m:r>
                      <m:r>
                        <a:rPr lang="en-US" sz="2400" b="1" i="1" smtClean="0">
                          <a:latin typeface="Cambria Math" panose="02040503050406030204" pitchFamily="18" charset="0"/>
                          <a:ea typeface="Cambria Math" panose="02040503050406030204" pitchFamily="18" charset="0"/>
                        </a:rPr>
                        <m:t>&gt;</m:t>
                      </m:r>
                      <m:r>
                        <a:rPr lang="en-US" sz="2400" b="1" i="1" smtClean="0">
                          <a:latin typeface="Cambria Math" panose="02040503050406030204" pitchFamily="18" charset="0"/>
                          <a:ea typeface="Cambria Math" panose="02040503050406030204" pitchFamily="18" charset="0"/>
                        </a:rPr>
                        <m:t>𝟐</m:t>
                      </m:r>
                      <m:r>
                        <a:rPr lang="en-US" sz="2400" b="1" i="1" smtClean="0">
                          <a:latin typeface="Cambria Math" panose="02040503050406030204" pitchFamily="18" charset="0"/>
                          <a:ea typeface="Cambria Math" panose="02040503050406030204" pitchFamily="18" charset="0"/>
                        </a:rPr>
                        <m:t>𝒙</m:t>
                      </m:r>
                      <m:r>
                        <a:rPr lang="en-US" sz="2400" b="1" i="1" smtClean="0">
                          <a:latin typeface="Cambria Math" panose="02040503050406030204" pitchFamily="18" charset="0"/>
                          <a:ea typeface="Cambria Math" panose="02040503050406030204" pitchFamily="18" charset="0"/>
                        </a:rPr>
                        <m:t>−</m:t>
                      </m:r>
                      <m:r>
                        <a:rPr lang="en-US" sz="2400" b="1" i="1" smtClean="0">
                          <a:latin typeface="Cambria Math" panose="02040503050406030204" pitchFamily="18" charset="0"/>
                          <a:ea typeface="Cambria Math" panose="02040503050406030204" pitchFamily="18" charset="0"/>
                        </a:rPr>
                        <m:t>𝟒</m:t>
                      </m:r>
                    </m:oMath>
                  </m:oMathPara>
                </a14:m>
                <a:endParaRPr lang="en-US" sz="2400" b="1" dirty="0"/>
              </a:p>
              <a:p>
                <a:pPr marL="114300" indent="0" algn="ctr">
                  <a:buNone/>
                </a:pPr>
                <a:endParaRPr lang="en-US" sz="2400" b="1" dirty="0"/>
              </a:p>
              <a:p>
                <a:pPr marL="114300" indent="0" algn="ctr">
                  <a:buNone/>
                </a:pPr>
                <a14:m>
                  <m:oMathPara xmlns:m="http://schemas.openxmlformats.org/officeDocument/2006/math">
                    <m:oMathParaPr>
                      <m:jc m:val="centerGroup"/>
                    </m:oMathParaPr>
                    <m:oMath xmlns:m="http://schemas.openxmlformats.org/officeDocument/2006/math">
                      <m:r>
                        <a:rPr lang="en-US" sz="2400" b="1" i="1" smtClean="0">
                          <a:solidFill>
                            <a:srgbClr val="C00000"/>
                          </a:solidFill>
                          <a:latin typeface="Cambria Math" panose="02040503050406030204" pitchFamily="18" charset="0"/>
                        </a:rPr>
                        <m:t>𝒙</m:t>
                      </m:r>
                      <m:r>
                        <a:rPr lang="en-US" sz="2400" b="1" i="1" smtClean="0">
                          <a:solidFill>
                            <a:srgbClr val="C00000"/>
                          </a:solidFill>
                          <a:latin typeface="Cambria Math" panose="02040503050406030204" pitchFamily="18" charset="0"/>
                          <a:ea typeface="Cambria Math" panose="02040503050406030204" pitchFamily="18" charset="0"/>
                        </a:rPr>
                        <m:t>&lt;</m:t>
                      </m:r>
                      <m:r>
                        <a:rPr lang="en-US" sz="2400" b="1" i="1" smtClean="0">
                          <a:solidFill>
                            <a:srgbClr val="C00000"/>
                          </a:solidFill>
                          <a:latin typeface="Cambria Math" panose="02040503050406030204" pitchFamily="18" charset="0"/>
                          <a:ea typeface="Cambria Math" panose="02040503050406030204" pitchFamily="18" charset="0"/>
                        </a:rPr>
                        <m:t>𝟑</m:t>
                      </m:r>
                    </m:oMath>
                  </m:oMathPara>
                </a14:m>
                <a:endParaRPr lang="en-US" sz="2400" b="1" dirty="0">
                  <a:solidFill>
                    <a:srgbClr val="C00000"/>
                  </a:solidFill>
                </a:endParaRPr>
              </a:p>
              <a:p>
                <a:pPr marL="114300" indent="0" algn="ctr">
                  <a:buNone/>
                </a:pPr>
                <a:endParaRPr lang="en-US" sz="2400" b="1" dirty="0"/>
              </a:p>
              <a:p>
                <a:pPr marL="114300" indent="0" algn="ctr">
                  <a:buNone/>
                </a:pPr>
                <a:endParaRPr lang="en-US" sz="2400" b="1" dirty="0"/>
              </a:p>
              <a:p>
                <a:pPr marL="114300" indent="0" algn="ctr">
                  <a:buNone/>
                </a:pPr>
                <a:endParaRPr lang="en-US" sz="2400" b="1" dirty="0"/>
              </a:p>
            </p:txBody>
          </p:sp>
        </mc:Choice>
        <mc:Fallback xmlns="">
          <p:sp>
            <p:nvSpPr>
              <p:cNvPr id="4" name="Content Placeholder 3"/>
              <p:cNvSpPr>
                <a:spLocks noGrp="1" noRot="1" noChangeAspect="1" noMove="1" noResize="1" noEditPoints="1" noAdjustHandles="1" noChangeArrowheads="1" noChangeShapeType="1" noTextEdit="1"/>
              </p:cNvSpPr>
              <p:nvPr>
                <p:ph idx="1"/>
              </p:nvPr>
            </p:nvSpPr>
            <p:spPr>
              <a:blipFill>
                <a:blip r:embed="rId2"/>
                <a:stretch>
                  <a:fillRect t="-956"/>
                </a:stretch>
              </a:blipFill>
            </p:spPr>
            <p:txBody>
              <a:bodyPr/>
              <a:lstStyle/>
              <a:p>
                <a:r>
                  <a:rPr lang="en-US">
                    <a:noFill/>
                  </a:rPr>
                  <a:t> </a:t>
                </a:r>
              </a:p>
            </p:txBody>
          </p:sp>
        </mc:Fallback>
      </mc:AlternateContent>
      <p:sp>
        <p:nvSpPr>
          <p:cNvPr id="5" name="Rounded Rectangle 4" descr="A rectangle indicating the correct solution."/>
          <p:cNvSpPr/>
          <p:nvPr/>
        </p:nvSpPr>
        <p:spPr>
          <a:xfrm>
            <a:off x="3925320" y="1962150"/>
            <a:ext cx="1141390" cy="457200"/>
          </a:xfrm>
          <a:prstGeom prst="round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5" name="Group 34" descr="A number line from negative five to four in labeled increments of one representing the solution for all values of x less than three."/>
          <p:cNvGrpSpPr/>
          <p:nvPr/>
        </p:nvGrpSpPr>
        <p:grpSpPr>
          <a:xfrm>
            <a:off x="1066800" y="2779295"/>
            <a:ext cx="5943600" cy="936914"/>
            <a:chOff x="1066800" y="3705727"/>
            <a:chExt cx="5943600" cy="1249218"/>
          </a:xfrm>
        </p:grpSpPr>
        <p:grpSp>
          <p:nvGrpSpPr>
            <p:cNvPr id="31" name="Group 30"/>
            <p:cNvGrpSpPr/>
            <p:nvPr/>
          </p:nvGrpSpPr>
          <p:grpSpPr>
            <a:xfrm>
              <a:off x="1066800" y="3705727"/>
              <a:ext cx="5943600" cy="1249218"/>
              <a:chOff x="1066800" y="3705727"/>
              <a:chExt cx="5943600" cy="1249218"/>
            </a:xfrm>
          </p:grpSpPr>
          <p:grpSp>
            <p:nvGrpSpPr>
              <p:cNvPr id="20" name="Group 19"/>
              <p:cNvGrpSpPr/>
              <p:nvPr/>
            </p:nvGrpSpPr>
            <p:grpSpPr>
              <a:xfrm>
                <a:off x="1066800" y="3705727"/>
                <a:ext cx="5943600" cy="465222"/>
                <a:chOff x="1066800" y="3705727"/>
                <a:chExt cx="5943600" cy="465222"/>
              </a:xfrm>
            </p:grpSpPr>
            <p:cxnSp>
              <p:nvCxnSpPr>
                <p:cNvPr id="6" name="Straight Arrow Connector 5"/>
                <p:cNvCxnSpPr/>
                <p:nvPr/>
              </p:nvCxnSpPr>
              <p:spPr>
                <a:xfrm>
                  <a:off x="1066800" y="3962400"/>
                  <a:ext cx="5943600" cy="0"/>
                </a:xfrm>
                <a:prstGeom prst="straightConnector1">
                  <a:avLst/>
                </a:prstGeom>
                <a:ln w="28575">
                  <a:solidFill>
                    <a:schemeClr val="tx1"/>
                  </a:solidFill>
                  <a:headEnd type="triangle"/>
                  <a:tailEnd type="triangle"/>
                </a:ln>
              </p:spPr>
              <p:style>
                <a:lnRef idx="1">
                  <a:schemeClr val="dk1"/>
                </a:lnRef>
                <a:fillRef idx="0">
                  <a:schemeClr val="dk1"/>
                </a:fillRef>
                <a:effectRef idx="0">
                  <a:schemeClr val="dk1"/>
                </a:effectRef>
                <a:fontRef idx="minor">
                  <a:schemeClr val="tx1"/>
                </a:fontRef>
              </p:style>
            </p:cxnSp>
            <p:cxnSp>
              <p:nvCxnSpPr>
                <p:cNvPr id="9" name="Straight Connector 8"/>
                <p:cNvCxnSpPr/>
                <p:nvPr/>
              </p:nvCxnSpPr>
              <p:spPr>
                <a:xfrm>
                  <a:off x="1668381" y="3705728"/>
                  <a:ext cx="0" cy="457200"/>
                </a:xfrm>
                <a:prstGeom prst="line">
                  <a:avLst/>
                </a:prstGeom>
              </p:spPr>
              <p:style>
                <a:lnRef idx="1">
                  <a:schemeClr val="dk1"/>
                </a:lnRef>
                <a:fillRef idx="0">
                  <a:schemeClr val="dk1"/>
                </a:fillRef>
                <a:effectRef idx="0">
                  <a:schemeClr val="dk1"/>
                </a:effectRef>
                <a:fontRef idx="minor">
                  <a:schemeClr val="tx1"/>
                </a:fontRef>
              </p:style>
            </p:cxnSp>
            <p:cxnSp>
              <p:nvCxnSpPr>
                <p:cNvPr id="18" name="Straight Connector 17"/>
                <p:cNvCxnSpPr/>
                <p:nvPr/>
              </p:nvCxnSpPr>
              <p:spPr>
                <a:xfrm>
                  <a:off x="2209800" y="3705728"/>
                  <a:ext cx="0" cy="457200"/>
                </a:xfrm>
                <a:prstGeom prst="line">
                  <a:avLst/>
                </a:prstGeom>
              </p:spPr>
              <p:style>
                <a:lnRef idx="1">
                  <a:schemeClr val="dk1"/>
                </a:lnRef>
                <a:fillRef idx="0">
                  <a:schemeClr val="dk1"/>
                </a:fillRef>
                <a:effectRef idx="0">
                  <a:schemeClr val="dk1"/>
                </a:effectRef>
                <a:fontRef idx="minor">
                  <a:schemeClr val="tx1"/>
                </a:fontRef>
              </p:style>
            </p:cxnSp>
            <p:cxnSp>
              <p:nvCxnSpPr>
                <p:cNvPr id="15" name="Straight Connector 14"/>
                <p:cNvCxnSpPr/>
                <p:nvPr/>
              </p:nvCxnSpPr>
              <p:spPr>
                <a:xfrm>
                  <a:off x="2743200" y="3705728"/>
                  <a:ext cx="0" cy="457200"/>
                </a:xfrm>
                <a:prstGeom prst="line">
                  <a:avLst/>
                </a:prstGeom>
              </p:spPr>
              <p:style>
                <a:lnRef idx="1">
                  <a:schemeClr val="dk1"/>
                </a:lnRef>
                <a:fillRef idx="0">
                  <a:schemeClr val="dk1"/>
                </a:fillRef>
                <a:effectRef idx="0">
                  <a:schemeClr val="dk1"/>
                </a:effectRef>
                <a:fontRef idx="minor">
                  <a:schemeClr val="tx1"/>
                </a:fontRef>
              </p:style>
            </p:cxnSp>
            <p:cxnSp>
              <p:nvCxnSpPr>
                <p:cNvPr id="16" name="Straight Connector 15"/>
                <p:cNvCxnSpPr/>
                <p:nvPr/>
              </p:nvCxnSpPr>
              <p:spPr>
                <a:xfrm>
                  <a:off x="3276600" y="3705728"/>
                  <a:ext cx="0" cy="457200"/>
                </a:xfrm>
                <a:prstGeom prst="line">
                  <a:avLst/>
                </a:prstGeom>
              </p:spPr>
              <p:style>
                <a:lnRef idx="1">
                  <a:schemeClr val="dk1"/>
                </a:lnRef>
                <a:fillRef idx="0">
                  <a:schemeClr val="dk1"/>
                </a:fillRef>
                <a:effectRef idx="0">
                  <a:schemeClr val="dk1"/>
                </a:effectRef>
                <a:fontRef idx="minor">
                  <a:schemeClr val="tx1"/>
                </a:fontRef>
              </p:style>
            </p:cxnSp>
            <p:cxnSp>
              <p:nvCxnSpPr>
                <p:cNvPr id="17" name="Straight Connector 16"/>
                <p:cNvCxnSpPr/>
                <p:nvPr/>
              </p:nvCxnSpPr>
              <p:spPr>
                <a:xfrm>
                  <a:off x="3810000" y="3705727"/>
                  <a:ext cx="0" cy="457200"/>
                </a:xfrm>
                <a:prstGeom prst="line">
                  <a:avLst/>
                </a:prstGeom>
              </p:spPr>
              <p:style>
                <a:lnRef idx="1">
                  <a:schemeClr val="dk1"/>
                </a:lnRef>
                <a:fillRef idx="0">
                  <a:schemeClr val="dk1"/>
                </a:fillRef>
                <a:effectRef idx="0">
                  <a:schemeClr val="dk1"/>
                </a:effectRef>
                <a:fontRef idx="minor">
                  <a:schemeClr val="tx1"/>
                </a:fontRef>
              </p:style>
            </p:cxnSp>
            <p:cxnSp>
              <p:nvCxnSpPr>
                <p:cNvPr id="11" name="Straight Connector 10"/>
                <p:cNvCxnSpPr/>
                <p:nvPr/>
              </p:nvCxnSpPr>
              <p:spPr>
                <a:xfrm>
                  <a:off x="4343400" y="3713749"/>
                  <a:ext cx="0" cy="457200"/>
                </a:xfrm>
                <a:prstGeom prst="line">
                  <a:avLst/>
                </a:prstGeom>
              </p:spPr>
              <p:style>
                <a:lnRef idx="1">
                  <a:schemeClr val="dk1"/>
                </a:lnRef>
                <a:fillRef idx="0">
                  <a:schemeClr val="dk1"/>
                </a:fillRef>
                <a:effectRef idx="0">
                  <a:schemeClr val="dk1"/>
                </a:effectRef>
                <a:fontRef idx="minor">
                  <a:schemeClr val="tx1"/>
                </a:fontRef>
              </p:style>
            </p:cxnSp>
            <p:cxnSp>
              <p:nvCxnSpPr>
                <p:cNvPr id="12" name="Straight Connector 11"/>
                <p:cNvCxnSpPr/>
                <p:nvPr/>
              </p:nvCxnSpPr>
              <p:spPr>
                <a:xfrm>
                  <a:off x="4876800" y="3713749"/>
                  <a:ext cx="0" cy="457200"/>
                </a:xfrm>
                <a:prstGeom prst="line">
                  <a:avLst/>
                </a:prstGeom>
              </p:spPr>
              <p:style>
                <a:lnRef idx="1">
                  <a:schemeClr val="dk1"/>
                </a:lnRef>
                <a:fillRef idx="0">
                  <a:schemeClr val="dk1"/>
                </a:fillRef>
                <a:effectRef idx="0">
                  <a:schemeClr val="dk1"/>
                </a:effectRef>
                <a:fontRef idx="minor">
                  <a:schemeClr val="tx1"/>
                </a:fontRef>
              </p:style>
            </p:cxnSp>
            <p:cxnSp>
              <p:nvCxnSpPr>
                <p:cNvPr id="13" name="Straight Connector 12"/>
                <p:cNvCxnSpPr/>
                <p:nvPr/>
              </p:nvCxnSpPr>
              <p:spPr>
                <a:xfrm>
                  <a:off x="5334000" y="3705728"/>
                  <a:ext cx="0" cy="457200"/>
                </a:xfrm>
                <a:prstGeom prst="line">
                  <a:avLst/>
                </a:prstGeom>
              </p:spPr>
              <p:style>
                <a:lnRef idx="1">
                  <a:schemeClr val="dk1"/>
                </a:lnRef>
                <a:fillRef idx="0">
                  <a:schemeClr val="dk1"/>
                </a:fillRef>
                <a:effectRef idx="0">
                  <a:schemeClr val="dk1"/>
                </a:effectRef>
                <a:fontRef idx="minor">
                  <a:schemeClr val="tx1"/>
                </a:fontRef>
              </p:style>
            </p:cxnSp>
            <p:cxnSp>
              <p:nvCxnSpPr>
                <p:cNvPr id="14" name="Straight Connector 13"/>
                <p:cNvCxnSpPr/>
                <p:nvPr/>
              </p:nvCxnSpPr>
              <p:spPr>
                <a:xfrm>
                  <a:off x="5867400" y="3705728"/>
                  <a:ext cx="0" cy="457200"/>
                </a:xfrm>
                <a:prstGeom prst="line">
                  <a:avLst/>
                </a:prstGeom>
              </p:spPr>
              <p:style>
                <a:lnRef idx="1">
                  <a:schemeClr val="dk1"/>
                </a:lnRef>
                <a:fillRef idx="0">
                  <a:schemeClr val="dk1"/>
                </a:fillRef>
                <a:effectRef idx="0">
                  <a:schemeClr val="dk1"/>
                </a:effectRef>
                <a:fontRef idx="minor">
                  <a:schemeClr val="tx1"/>
                </a:fontRef>
              </p:style>
            </p:cxnSp>
            <p:cxnSp>
              <p:nvCxnSpPr>
                <p:cNvPr id="10" name="Straight Connector 9"/>
                <p:cNvCxnSpPr/>
                <p:nvPr/>
              </p:nvCxnSpPr>
              <p:spPr>
                <a:xfrm>
                  <a:off x="6412832" y="3713749"/>
                  <a:ext cx="0" cy="457200"/>
                </a:xfrm>
                <a:prstGeom prst="line">
                  <a:avLst/>
                </a:prstGeom>
              </p:spPr>
              <p:style>
                <a:lnRef idx="1">
                  <a:schemeClr val="dk1"/>
                </a:lnRef>
                <a:fillRef idx="0">
                  <a:schemeClr val="dk1"/>
                </a:fillRef>
                <a:effectRef idx="0">
                  <a:schemeClr val="dk1"/>
                </a:effectRef>
                <a:fontRef idx="minor">
                  <a:schemeClr val="tx1"/>
                </a:fontRef>
              </p:style>
            </p:cxnSp>
          </p:grpSp>
          <p:sp>
            <p:nvSpPr>
              <p:cNvPr id="21" name="TextBox 20"/>
              <p:cNvSpPr txBox="1"/>
              <p:nvPr/>
            </p:nvSpPr>
            <p:spPr>
              <a:xfrm>
                <a:off x="1477881" y="4339392"/>
                <a:ext cx="542844" cy="615553"/>
              </a:xfrm>
              <a:prstGeom prst="rect">
                <a:avLst/>
              </a:prstGeom>
              <a:noFill/>
            </p:spPr>
            <p:txBody>
              <a:bodyPr wrap="square" rtlCol="0">
                <a:spAutoFit/>
              </a:bodyPr>
              <a:lstStyle/>
              <a:p>
                <a:r>
                  <a:rPr lang="en-US" sz="2400" dirty="0">
                    <a:latin typeface="Tahoma" panose="020B0604030504040204" pitchFamily="34" charset="0"/>
                    <a:ea typeface="Tahoma" panose="020B0604030504040204" pitchFamily="34" charset="0"/>
                    <a:cs typeface="Tahoma" panose="020B0604030504040204" pitchFamily="34" charset="0"/>
                  </a:rPr>
                  <a:t>-5</a:t>
                </a:r>
              </a:p>
            </p:txBody>
          </p:sp>
          <p:sp>
            <p:nvSpPr>
              <p:cNvPr id="28" name="TextBox 27"/>
              <p:cNvSpPr txBox="1"/>
              <p:nvPr/>
            </p:nvSpPr>
            <p:spPr>
              <a:xfrm>
                <a:off x="2020725" y="4335835"/>
                <a:ext cx="462212" cy="615553"/>
              </a:xfrm>
              <a:prstGeom prst="rect">
                <a:avLst/>
              </a:prstGeom>
              <a:noFill/>
            </p:spPr>
            <p:txBody>
              <a:bodyPr wrap="square" rtlCol="0">
                <a:spAutoFit/>
              </a:bodyPr>
              <a:lstStyle/>
              <a:p>
                <a:r>
                  <a:rPr lang="en-US" sz="2400" dirty="0">
                    <a:latin typeface="Tahoma" panose="020B0604030504040204" pitchFamily="34" charset="0"/>
                    <a:ea typeface="Tahoma" panose="020B0604030504040204" pitchFamily="34" charset="0"/>
                    <a:cs typeface="Tahoma" panose="020B0604030504040204" pitchFamily="34" charset="0"/>
                  </a:rPr>
                  <a:t>-4</a:t>
                </a:r>
              </a:p>
            </p:txBody>
          </p:sp>
          <p:sp>
            <p:nvSpPr>
              <p:cNvPr id="29" name="TextBox 28"/>
              <p:cNvSpPr txBox="1"/>
              <p:nvPr/>
            </p:nvSpPr>
            <p:spPr>
              <a:xfrm>
                <a:off x="2556828" y="4323347"/>
                <a:ext cx="528480" cy="615553"/>
              </a:xfrm>
              <a:prstGeom prst="rect">
                <a:avLst/>
              </a:prstGeom>
              <a:noFill/>
            </p:spPr>
            <p:txBody>
              <a:bodyPr wrap="square" rtlCol="0">
                <a:spAutoFit/>
              </a:bodyPr>
              <a:lstStyle/>
              <a:p>
                <a:r>
                  <a:rPr lang="en-US" sz="2400" dirty="0">
                    <a:latin typeface="Tahoma" panose="020B0604030504040204" pitchFamily="34" charset="0"/>
                    <a:ea typeface="Tahoma" panose="020B0604030504040204" pitchFamily="34" charset="0"/>
                    <a:cs typeface="Tahoma" panose="020B0604030504040204" pitchFamily="34" charset="0"/>
                  </a:rPr>
                  <a:t>-3</a:t>
                </a:r>
              </a:p>
            </p:txBody>
          </p:sp>
          <p:sp>
            <p:nvSpPr>
              <p:cNvPr id="30" name="TextBox 29"/>
              <p:cNvSpPr txBox="1"/>
              <p:nvPr/>
            </p:nvSpPr>
            <p:spPr>
              <a:xfrm>
                <a:off x="3085308" y="4335835"/>
                <a:ext cx="462214" cy="615553"/>
              </a:xfrm>
              <a:prstGeom prst="rect">
                <a:avLst/>
              </a:prstGeom>
              <a:noFill/>
            </p:spPr>
            <p:txBody>
              <a:bodyPr wrap="square" rtlCol="0">
                <a:spAutoFit/>
              </a:bodyPr>
              <a:lstStyle/>
              <a:p>
                <a:r>
                  <a:rPr lang="en-US" sz="2400" dirty="0">
                    <a:latin typeface="Tahoma" panose="020B0604030504040204" pitchFamily="34" charset="0"/>
                    <a:ea typeface="Tahoma" panose="020B0604030504040204" pitchFamily="34" charset="0"/>
                    <a:cs typeface="Tahoma" panose="020B0604030504040204" pitchFamily="34" charset="0"/>
                  </a:rPr>
                  <a:t>-2</a:t>
                </a:r>
              </a:p>
            </p:txBody>
          </p:sp>
          <p:sp>
            <p:nvSpPr>
              <p:cNvPr id="22" name="TextBox 21"/>
              <p:cNvSpPr txBox="1"/>
              <p:nvPr/>
            </p:nvSpPr>
            <p:spPr>
              <a:xfrm>
                <a:off x="3547522" y="4323347"/>
                <a:ext cx="528479" cy="615553"/>
              </a:xfrm>
              <a:prstGeom prst="rect">
                <a:avLst/>
              </a:prstGeom>
              <a:noFill/>
            </p:spPr>
            <p:txBody>
              <a:bodyPr wrap="square" rtlCol="0">
                <a:spAutoFit/>
              </a:bodyPr>
              <a:lstStyle/>
              <a:p>
                <a:r>
                  <a:rPr lang="en-US" sz="2400" dirty="0">
                    <a:latin typeface="Tahoma" panose="020B0604030504040204" pitchFamily="34" charset="0"/>
                    <a:ea typeface="Tahoma" panose="020B0604030504040204" pitchFamily="34" charset="0"/>
                    <a:cs typeface="Tahoma" panose="020B0604030504040204" pitchFamily="34" charset="0"/>
                  </a:rPr>
                  <a:t>-1</a:t>
                </a:r>
              </a:p>
            </p:txBody>
          </p:sp>
          <p:sp>
            <p:nvSpPr>
              <p:cNvPr id="23" name="TextBox 22"/>
              <p:cNvSpPr txBox="1"/>
              <p:nvPr/>
            </p:nvSpPr>
            <p:spPr>
              <a:xfrm>
                <a:off x="4149892" y="4323347"/>
                <a:ext cx="381000" cy="615553"/>
              </a:xfrm>
              <a:prstGeom prst="rect">
                <a:avLst/>
              </a:prstGeom>
              <a:noFill/>
            </p:spPr>
            <p:txBody>
              <a:bodyPr wrap="square" rtlCol="0">
                <a:spAutoFit/>
              </a:bodyPr>
              <a:lstStyle/>
              <a:p>
                <a:r>
                  <a:rPr lang="en-US" sz="2400" dirty="0">
                    <a:latin typeface="Tahoma" panose="020B0604030504040204" pitchFamily="34" charset="0"/>
                    <a:ea typeface="Tahoma" panose="020B0604030504040204" pitchFamily="34" charset="0"/>
                    <a:cs typeface="Tahoma" panose="020B0604030504040204" pitchFamily="34" charset="0"/>
                  </a:rPr>
                  <a:t>0</a:t>
                </a:r>
              </a:p>
            </p:txBody>
          </p:sp>
          <p:sp>
            <p:nvSpPr>
              <p:cNvPr id="24" name="TextBox 23"/>
              <p:cNvSpPr txBox="1"/>
              <p:nvPr/>
            </p:nvSpPr>
            <p:spPr>
              <a:xfrm>
                <a:off x="4688912" y="4327131"/>
                <a:ext cx="381000" cy="615553"/>
              </a:xfrm>
              <a:prstGeom prst="rect">
                <a:avLst/>
              </a:prstGeom>
              <a:noFill/>
            </p:spPr>
            <p:txBody>
              <a:bodyPr wrap="square" rtlCol="0">
                <a:spAutoFit/>
              </a:bodyPr>
              <a:lstStyle/>
              <a:p>
                <a:r>
                  <a:rPr lang="en-US" sz="2400" dirty="0">
                    <a:latin typeface="Tahoma" panose="020B0604030504040204" pitchFamily="34" charset="0"/>
                    <a:ea typeface="Tahoma" panose="020B0604030504040204" pitchFamily="34" charset="0"/>
                    <a:cs typeface="Tahoma" panose="020B0604030504040204" pitchFamily="34" charset="0"/>
                  </a:rPr>
                  <a:t>1</a:t>
                </a:r>
              </a:p>
            </p:txBody>
          </p:sp>
          <p:sp>
            <p:nvSpPr>
              <p:cNvPr id="25" name="TextBox 24"/>
              <p:cNvSpPr txBox="1"/>
              <p:nvPr/>
            </p:nvSpPr>
            <p:spPr>
              <a:xfrm>
                <a:off x="5143500" y="4327131"/>
                <a:ext cx="381000" cy="615553"/>
              </a:xfrm>
              <a:prstGeom prst="rect">
                <a:avLst/>
              </a:prstGeom>
              <a:noFill/>
            </p:spPr>
            <p:txBody>
              <a:bodyPr wrap="square" rtlCol="0">
                <a:spAutoFit/>
              </a:bodyPr>
              <a:lstStyle/>
              <a:p>
                <a:r>
                  <a:rPr lang="en-US" sz="2400" dirty="0">
                    <a:latin typeface="Tahoma" panose="020B0604030504040204" pitchFamily="34" charset="0"/>
                    <a:ea typeface="Tahoma" panose="020B0604030504040204" pitchFamily="34" charset="0"/>
                    <a:cs typeface="Tahoma" panose="020B0604030504040204" pitchFamily="34" charset="0"/>
                  </a:rPr>
                  <a:t>2</a:t>
                </a:r>
              </a:p>
            </p:txBody>
          </p:sp>
          <p:sp>
            <p:nvSpPr>
              <p:cNvPr id="26" name="TextBox 25"/>
              <p:cNvSpPr txBox="1"/>
              <p:nvPr/>
            </p:nvSpPr>
            <p:spPr>
              <a:xfrm>
                <a:off x="5679605" y="4311316"/>
                <a:ext cx="381000" cy="615553"/>
              </a:xfrm>
              <a:prstGeom prst="rect">
                <a:avLst/>
              </a:prstGeom>
              <a:noFill/>
            </p:spPr>
            <p:txBody>
              <a:bodyPr wrap="square" rtlCol="0">
                <a:spAutoFit/>
              </a:bodyPr>
              <a:lstStyle/>
              <a:p>
                <a:r>
                  <a:rPr lang="en-US" sz="2400" dirty="0">
                    <a:latin typeface="Tahoma" panose="020B0604030504040204" pitchFamily="34" charset="0"/>
                    <a:ea typeface="Tahoma" panose="020B0604030504040204" pitchFamily="34" charset="0"/>
                    <a:cs typeface="Tahoma" panose="020B0604030504040204" pitchFamily="34" charset="0"/>
                  </a:rPr>
                  <a:t>3</a:t>
                </a:r>
              </a:p>
            </p:txBody>
          </p:sp>
          <p:sp>
            <p:nvSpPr>
              <p:cNvPr id="27" name="TextBox 26"/>
              <p:cNvSpPr txBox="1"/>
              <p:nvPr/>
            </p:nvSpPr>
            <p:spPr>
              <a:xfrm>
                <a:off x="6222332" y="4311317"/>
                <a:ext cx="381000" cy="615553"/>
              </a:xfrm>
              <a:prstGeom prst="rect">
                <a:avLst/>
              </a:prstGeom>
              <a:noFill/>
            </p:spPr>
            <p:txBody>
              <a:bodyPr wrap="square" rtlCol="0">
                <a:spAutoFit/>
              </a:bodyPr>
              <a:lstStyle/>
              <a:p>
                <a:r>
                  <a:rPr lang="en-US" sz="2400" dirty="0">
                    <a:latin typeface="Tahoma" panose="020B0604030504040204" pitchFamily="34" charset="0"/>
                    <a:ea typeface="Tahoma" panose="020B0604030504040204" pitchFamily="34" charset="0"/>
                    <a:cs typeface="Tahoma" panose="020B0604030504040204" pitchFamily="34" charset="0"/>
                  </a:rPr>
                  <a:t>4</a:t>
                </a:r>
              </a:p>
            </p:txBody>
          </p:sp>
        </p:grpSp>
        <p:sp>
          <p:nvSpPr>
            <p:cNvPr id="34" name="Flowchart: Connector 33"/>
            <p:cNvSpPr>
              <a:spLocks noChangeAspect="1"/>
            </p:cNvSpPr>
            <p:nvPr/>
          </p:nvSpPr>
          <p:spPr>
            <a:xfrm>
              <a:off x="5770880" y="3851619"/>
              <a:ext cx="185318" cy="243840"/>
            </a:xfrm>
            <a:prstGeom prst="flowChartConnector">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8" name="Straight Arrow Connector 7"/>
            <p:cNvCxnSpPr/>
            <p:nvPr/>
          </p:nvCxnSpPr>
          <p:spPr>
            <a:xfrm flipH="1">
              <a:off x="1066800" y="3962400"/>
              <a:ext cx="4724400" cy="0"/>
            </a:xfrm>
            <a:prstGeom prst="straightConnector1">
              <a:avLst/>
            </a:prstGeom>
            <a:ln w="57150">
              <a:solidFill>
                <a:srgbClr val="C00000"/>
              </a:solidFill>
              <a:tailEnd type="triangle"/>
            </a:ln>
          </p:spPr>
          <p:style>
            <a:lnRef idx="1">
              <a:schemeClr val="accent1"/>
            </a:lnRef>
            <a:fillRef idx="0">
              <a:schemeClr val="accent1"/>
            </a:fillRef>
            <a:effectRef idx="0">
              <a:schemeClr val="accent1"/>
            </a:effectRef>
            <a:fontRef idx="minor">
              <a:schemeClr val="tx1"/>
            </a:fontRef>
          </p:style>
        </p:cxnSp>
      </p:grpSp>
      <p:sp>
        <p:nvSpPr>
          <p:cNvPr id="7" name="TextBox 6"/>
          <p:cNvSpPr txBox="1"/>
          <p:nvPr/>
        </p:nvSpPr>
        <p:spPr>
          <a:xfrm>
            <a:off x="304799" y="3752456"/>
            <a:ext cx="8289925" cy="1200329"/>
          </a:xfrm>
          <a:prstGeom prst="rect">
            <a:avLst/>
          </a:prstGeom>
          <a:noFill/>
        </p:spPr>
        <p:txBody>
          <a:bodyPr wrap="square" rtlCol="0">
            <a:spAutoFit/>
          </a:bodyPr>
          <a:lstStyle/>
          <a:p>
            <a:r>
              <a:rPr lang="en-US" sz="2400" dirty="0">
                <a:solidFill>
                  <a:srgbClr val="C00000"/>
                </a:solidFill>
                <a:latin typeface="Tahoma" panose="020B0604030504040204" pitchFamily="34" charset="0"/>
                <a:ea typeface="Tahoma" panose="020B0604030504040204" pitchFamily="34" charset="0"/>
                <a:cs typeface="Tahoma" panose="020B0604030504040204" pitchFamily="34" charset="0"/>
              </a:rPr>
              <a:t>Common error: entering </a:t>
            </a:r>
            <a:r>
              <a:rPr lang="en-US" sz="2400" i="1" dirty="0">
                <a:solidFill>
                  <a:srgbClr val="C00000"/>
                </a:solidFill>
                <a:latin typeface="Times New Roman" panose="02020603050405020304" pitchFamily="18" charset="0"/>
                <a:ea typeface="Tahoma" panose="020B0604030504040204" pitchFamily="34" charset="0"/>
                <a:cs typeface="Times New Roman" panose="02020603050405020304" pitchFamily="18" charset="0"/>
              </a:rPr>
              <a:t>x</a:t>
            </a:r>
            <a:r>
              <a:rPr lang="en-US" sz="2400" dirty="0">
                <a:solidFill>
                  <a:srgbClr val="C00000"/>
                </a:solidFill>
                <a:latin typeface="Tahoma" panose="020B0604030504040204" pitchFamily="34" charset="0"/>
                <a:ea typeface="Tahoma" panose="020B0604030504040204" pitchFamily="34" charset="0"/>
                <a:cs typeface="Tahoma" panose="020B0604030504040204" pitchFamily="34" charset="0"/>
              </a:rPr>
              <a:t> &gt; 3 as the answer.  The direction of the inequality was not switched when multiplying or dividing by a negative value.</a:t>
            </a:r>
          </a:p>
        </p:txBody>
      </p:sp>
    </p:spTree>
    <p:extLst>
      <p:ext uri="{BB962C8B-B14F-4D97-AF65-F5344CB8AC3E}">
        <p14:creationId xmlns:p14="http://schemas.microsoft.com/office/powerpoint/2010/main" val="386030013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sz="2800" dirty="0"/>
              <a:t>Transformations</a:t>
            </a:r>
          </a:p>
        </p:txBody>
      </p:sp>
      <p:sp>
        <p:nvSpPr>
          <p:cNvPr id="4" name="Content Placeholder 3"/>
          <p:cNvSpPr>
            <a:spLocks noGrp="1"/>
          </p:cNvSpPr>
          <p:nvPr>
            <p:ph idx="1"/>
          </p:nvPr>
        </p:nvSpPr>
        <p:spPr/>
        <p:txBody>
          <a:bodyPr>
            <a:normAutofit/>
          </a:bodyPr>
          <a:lstStyle/>
          <a:p>
            <a:pPr marL="114300" indent="0">
              <a:buNone/>
            </a:pPr>
            <a:r>
              <a:rPr lang="en-US" sz="2400" dirty="0"/>
              <a:t>SOL 8.7</a:t>
            </a:r>
          </a:p>
          <a:p>
            <a:pPr marL="114300" indent="0">
              <a:buNone/>
            </a:pPr>
            <a:r>
              <a:rPr lang="en-US" sz="2400" dirty="0"/>
              <a:t>The student will</a:t>
            </a:r>
          </a:p>
          <a:p>
            <a:pPr marL="628650" indent="-514350">
              <a:buFont typeface="+mj-lt"/>
              <a:buAutoNum type="alphaLcParenR"/>
            </a:pPr>
            <a:r>
              <a:rPr lang="en-US" sz="2400" dirty="0">
                <a:solidFill>
                  <a:srgbClr val="C00000"/>
                </a:solidFill>
              </a:rPr>
              <a:t>given a polygon, apply transformations, to include </a:t>
            </a:r>
            <a:r>
              <a:rPr lang="en-US" sz="2400" dirty="0"/>
              <a:t>translations, reflections, and </a:t>
            </a:r>
            <a:r>
              <a:rPr lang="en-US" sz="2400" dirty="0">
                <a:solidFill>
                  <a:srgbClr val="C00000"/>
                </a:solidFill>
              </a:rPr>
              <a:t>dilations</a:t>
            </a:r>
            <a:r>
              <a:rPr lang="en-US" sz="2400" dirty="0"/>
              <a:t>, in the coordinate plane; and</a:t>
            </a:r>
          </a:p>
          <a:p>
            <a:pPr marL="628650" indent="-514350">
              <a:buFont typeface="+mj-lt"/>
              <a:buAutoNum type="alphaLcParenR"/>
            </a:pPr>
            <a:r>
              <a:rPr lang="en-US" sz="2400" dirty="0"/>
              <a:t>identify practical applications of transformations.</a:t>
            </a:r>
          </a:p>
        </p:txBody>
      </p:sp>
    </p:spTree>
    <p:extLst>
      <p:ext uri="{BB962C8B-B14F-4D97-AF65-F5344CB8AC3E}">
        <p14:creationId xmlns:p14="http://schemas.microsoft.com/office/powerpoint/2010/main" val="4171717747"/>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4294967295"/>
          </p:nvPr>
        </p:nvSpPr>
        <p:spPr>
          <a:xfrm>
            <a:off x="8594725" y="4237038"/>
            <a:ext cx="549275" cy="296862"/>
          </a:xfrm>
          <a:prstGeom prst="bracketPair">
            <a:avLst>
              <a:gd name="adj" fmla="val 17949"/>
            </a:avLst>
          </a:prstGeom>
        </p:spPr>
        <p:txBody>
          <a:bodyPr/>
          <a:lstStyle/>
          <a:p>
            <a:fld id="{43CD8AB1-7AF0-4DFF-A047-6CE4F0A7C691}" type="slidenum">
              <a:rPr lang="en-US" smtClean="0"/>
              <a:t>50</a:t>
            </a:fld>
            <a:endParaRPr lang="en-US" dirty="0"/>
          </a:p>
        </p:txBody>
      </p:sp>
      <p:sp>
        <p:nvSpPr>
          <p:cNvPr id="3" name="Title 2"/>
          <p:cNvSpPr>
            <a:spLocks noGrp="1"/>
          </p:cNvSpPr>
          <p:nvPr>
            <p:ph type="title"/>
          </p:nvPr>
        </p:nvSpPr>
        <p:spPr>
          <a:solidFill>
            <a:schemeClr val="tx1"/>
          </a:solidFill>
        </p:spPr>
        <p:txBody>
          <a:bodyPr>
            <a:noAutofit/>
          </a:bodyPr>
          <a:lstStyle/>
          <a:p>
            <a:r>
              <a:rPr lang="en-US" sz="2800" dirty="0">
                <a:solidFill>
                  <a:schemeClr val="bg1"/>
                </a:solidFill>
              </a:rPr>
              <a:t>Suggested Practice #2 with Linear Inequalities (8.18)</a:t>
            </a:r>
          </a:p>
        </p:txBody>
      </p:sp>
      <mc:AlternateContent xmlns:mc="http://schemas.openxmlformats.org/markup-compatibility/2006" xmlns:a14="http://schemas.microsoft.com/office/drawing/2010/main">
        <mc:Choice Requires="a14">
          <p:sp>
            <p:nvSpPr>
              <p:cNvPr id="4" name="Content Placeholder 3"/>
              <p:cNvSpPr>
                <a:spLocks noGrp="1"/>
              </p:cNvSpPr>
              <p:nvPr>
                <p:ph idx="1"/>
              </p:nvPr>
            </p:nvSpPr>
            <p:spPr/>
            <p:txBody>
              <a:bodyPr>
                <a:normAutofit/>
              </a:bodyPr>
              <a:lstStyle/>
              <a:p>
                <a:pPr marL="114300" indent="0">
                  <a:buNone/>
                </a:pPr>
                <a:r>
                  <a:rPr lang="en-US" sz="2400" b="1" dirty="0"/>
                  <a:t>Solve and graph:</a:t>
                </a:r>
              </a:p>
              <a:p>
                <a:pPr marL="114300" indent="0" algn="ctr">
                  <a:buNone/>
                </a:pPr>
                <a14:m>
                  <m:oMathPara xmlns:m="http://schemas.openxmlformats.org/officeDocument/2006/math">
                    <m:oMathParaPr>
                      <m:jc m:val="centerGroup"/>
                    </m:oMathParaPr>
                    <m:oMath xmlns:m="http://schemas.openxmlformats.org/officeDocument/2006/math">
                      <m:r>
                        <a:rPr lang="en-US" sz="2400" b="1" i="1" smtClean="0">
                          <a:latin typeface="Cambria Math" panose="02040503050406030204" pitchFamily="18" charset="0"/>
                        </a:rPr>
                        <m:t>−</m:t>
                      </m:r>
                      <m:r>
                        <a:rPr lang="en-US" sz="2400" b="1" i="1" smtClean="0">
                          <a:latin typeface="Cambria Math"/>
                        </a:rPr>
                        <m:t>𝟑</m:t>
                      </m:r>
                      <m:r>
                        <a:rPr lang="en-US" sz="2400" b="1" i="1" smtClean="0">
                          <a:latin typeface="Cambria Math" panose="02040503050406030204" pitchFamily="18" charset="0"/>
                        </a:rPr>
                        <m:t>.</m:t>
                      </m:r>
                      <m:r>
                        <a:rPr lang="en-US" sz="2400" b="1" i="1" smtClean="0">
                          <a:latin typeface="Cambria Math" panose="02040503050406030204" pitchFamily="18" charset="0"/>
                        </a:rPr>
                        <m:t>𝟐</m:t>
                      </m:r>
                      <m:r>
                        <a:rPr lang="en-US" sz="2400" b="1" i="1" smtClean="0">
                          <a:latin typeface="Cambria Math" panose="02040503050406030204" pitchFamily="18" charset="0"/>
                        </a:rPr>
                        <m:t>𝒙</m:t>
                      </m:r>
                      <m:r>
                        <a:rPr lang="en-US" sz="2400" b="1" i="1" smtClean="0">
                          <a:latin typeface="Cambria Math"/>
                        </a:rPr>
                        <m:t>−</m:t>
                      </m:r>
                      <m:r>
                        <a:rPr lang="en-US" sz="2400" b="1" i="1" smtClean="0">
                          <a:latin typeface="Cambria Math" panose="02040503050406030204" pitchFamily="18" charset="0"/>
                        </a:rPr>
                        <m:t>𝟐</m:t>
                      </m:r>
                      <m:r>
                        <a:rPr lang="en-US" sz="2400" b="1" i="1" smtClean="0">
                          <a:latin typeface="Cambria Math" panose="02040503050406030204" pitchFamily="18" charset="0"/>
                        </a:rPr>
                        <m:t>+</m:t>
                      </m:r>
                      <m:r>
                        <a:rPr lang="en-US" sz="2400" b="1" i="1" smtClean="0">
                          <a:latin typeface="Cambria Math" panose="02040503050406030204" pitchFamily="18" charset="0"/>
                        </a:rPr>
                        <m:t>𝟎</m:t>
                      </m:r>
                      <m:r>
                        <a:rPr lang="en-US" sz="2400" b="1" i="1" smtClean="0">
                          <a:latin typeface="Cambria Math" panose="02040503050406030204" pitchFamily="18" charset="0"/>
                        </a:rPr>
                        <m:t>.</m:t>
                      </m:r>
                      <m:r>
                        <a:rPr lang="en-US" sz="2400" b="1" i="1" smtClean="0">
                          <a:latin typeface="Cambria Math" panose="02040503050406030204" pitchFamily="18" charset="0"/>
                        </a:rPr>
                        <m:t>𝟐</m:t>
                      </m:r>
                      <m:r>
                        <a:rPr lang="en-US" sz="2400" b="1" i="1" smtClean="0">
                          <a:latin typeface="Cambria Math" panose="02040503050406030204" pitchFamily="18" charset="0"/>
                        </a:rPr>
                        <m:t>𝒙</m:t>
                      </m:r>
                      <m:r>
                        <a:rPr lang="en-US" sz="2400" b="1" i="1" smtClean="0">
                          <a:latin typeface="Cambria Math"/>
                          <a:ea typeface="Cambria Math" panose="02040503050406030204" pitchFamily="18" charset="0"/>
                        </a:rPr>
                        <m:t>&lt;</m:t>
                      </m:r>
                      <m:r>
                        <a:rPr lang="en-US" sz="2400" b="1" i="1" smtClean="0">
                          <a:latin typeface="Cambria Math" panose="02040503050406030204" pitchFamily="18" charset="0"/>
                          <a:ea typeface="Cambria Math" panose="02040503050406030204" pitchFamily="18" charset="0"/>
                        </a:rPr>
                        <m:t>−</m:t>
                      </m:r>
                      <m:r>
                        <a:rPr lang="en-US" sz="2400" b="1" i="1" smtClean="0">
                          <a:latin typeface="Cambria Math" panose="02040503050406030204" pitchFamily="18" charset="0"/>
                          <a:ea typeface="Cambria Math" panose="02040503050406030204" pitchFamily="18" charset="0"/>
                        </a:rPr>
                        <m:t>𝟐</m:t>
                      </m:r>
                      <m:r>
                        <a:rPr lang="en-US" sz="2400" b="1" i="1" smtClean="0">
                          <a:latin typeface="Cambria Math" panose="02040503050406030204" pitchFamily="18" charset="0"/>
                          <a:ea typeface="Cambria Math" panose="02040503050406030204" pitchFamily="18" charset="0"/>
                        </a:rPr>
                        <m:t>𝒙</m:t>
                      </m:r>
                    </m:oMath>
                  </m:oMathPara>
                </a14:m>
                <a:endParaRPr lang="en-US" sz="2400" b="1" dirty="0"/>
              </a:p>
              <a:p>
                <a:pPr marL="114300" indent="0" algn="ctr">
                  <a:buNone/>
                </a:pPr>
                <a:endParaRPr lang="en-US" sz="2400" b="1" dirty="0"/>
              </a:p>
              <a:p>
                <a:pPr marL="114300" indent="0" algn="ctr">
                  <a:buNone/>
                </a:pPr>
                <a:endParaRPr lang="en-US" sz="2400" b="1" dirty="0"/>
              </a:p>
              <a:p>
                <a:pPr marL="114300" indent="0" algn="ctr">
                  <a:buNone/>
                </a:pPr>
                <a:endParaRPr lang="en-US" sz="2400" b="1" dirty="0"/>
              </a:p>
              <a:p>
                <a:pPr marL="114300" indent="0" algn="ctr">
                  <a:buNone/>
                </a:pPr>
                <a:endParaRPr lang="en-US" sz="2400" b="1" dirty="0"/>
              </a:p>
            </p:txBody>
          </p:sp>
        </mc:Choice>
        <mc:Fallback xmlns="">
          <p:sp>
            <p:nvSpPr>
              <p:cNvPr id="4" name="Content Placeholder 3"/>
              <p:cNvSpPr>
                <a:spLocks noGrp="1" noRot="1" noChangeAspect="1" noMove="1" noResize="1" noEditPoints="1" noAdjustHandles="1" noChangeArrowheads="1" noChangeShapeType="1" noTextEdit="1"/>
              </p:cNvSpPr>
              <p:nvPr>
                <p:ph idx="1"/>
              </p:nvPr>
            </p:nvSpPr>
            <p:spPr>
              <a:blipFill rotWithShape="1">
                <a:blip r:embed="rId2"/>
                <a:stretch>
                  <a:fillRect t="-956"/>
                </a:stretch>
              </a:blipFill>
            </p:spPr>
            <p:txBody>
              <a:bodyPr/>
              <a:lstStyle/>
              <a:p>
                <a:r>
                  <a:rPr lang="en-US">
                    <a:noFill/>
                  </a:rPr>
                  <a:t> </a:t>
                </a:r>
              </a:p>
            </p:txBody>
          </p:sp>
        </mc:Fallback>
      </mc:AlternateContent>
      <p:grpSp>
        <p:nvGrpSpPr>
          <p:cNvPr id="31" name="Group 30" descr="A number line from negative five to four in labeled increments of one."/>
          <p:cNvGrpSpPr/>
          <p:nvPr/>
        </p:nvGrpSpPr>
        <p:grpSpPr>
          <a:xfrm>
            <a:off x="1066800" y="2779295"/>
            <a:ext cx="5943600" cy="936914"/>
            <a:chOff x="1066800" y="3705727"/>
            <a:chExt cx="5943600" cy="1249218"/>
          </a:xfrm>
        </p:grpSpPr>
        <p:grpSp>
          <p:nvGrpSpPr>
            <p:cNvPr id="20" name="Group 19"/>
            <p:cNvGrpSpPr/>
            <p:nvPr/>
          </p:nvGrpSpPr>
          <p:grpSpPr>
            <a:xfrm>
              <a:off x="1066800" y="3705727"/>
              <a:ext cx="5943600" cy="465222"/>
              <a:chOff x="1066800" y="3705727"/>
              <a:chExt cx="5943600" cy="465222"/>
            </a:xfrm>
          </p:grpSpPr>
          <p:cxnSp>
            <p:nvCxnSpPr>
              <p:cNvPr id="6" name="Straight Arrow Connector 5"/>
              <p:cNvCxnSpPr/>
              <p:nvPr/>
            </p:nvCxnSpPr>
            <p:spPr>
              <a:xfrm>
                <a:off x="1066800" y="3962400"/>
                <a:ext cx="5943600" cy="0"/>
              </a:xfrm>
              <a:prstGeom prst="straightConnector1">
                <a:avLst/>
              </a:prstGeom>
              <a:ln w="28575">
                <a:solidFill>
                  <a:schemeClr val="tx1"/>
                </a:solidFill>
                <a:headEnd type="triangle"/>
                <a:tailEnd type="triangle"/>
              </a:ln>
            </p:spPr>
            <p:style>
              <a:lnRef idx="1">
                <a:schemeClr val="dk1"/>
              </a:lnRef>
              <a:fillRef idx="0">
                <a:schemeClr val="dk1"/>
              </a:fillRef>
              <a:effectRef idx="0">
                <a:schemeClr val="dk1"/>
              </a:effectRef>
              <a:fontRef idx="minor">
                <a:schemeClr val="tx1"/>
              </a:fontRef>
            </p:style>
          </p:cxnSp>
          <p:cxnSp>
            <p:nvCxnSpPr>
              <p:cNvPr id="9" name="Straight Connector 8"/>
              <p:cNvCxnSpPr/>
              <p:nvPr/>
            </p:nvCxnSpPr>
            <p:spPr>
              <a:xfrm>
                <a:off x="1668381" y="3705728"/>
                <a:ext cx="0" cy="457200"/>
              </a:xfrm>
              <a:prstGeom prst="line">
                <a:avLst/>
              </a:prstGeom>
            </p:spPr>
            <p:style>
              <a:lnRef idx="1">
                <a:schemeClr val="dk1"/>
              </a:lnRef>
              <a:fillRef idx="0">
                <a:schemeClr val="dk1"/>
              </a:fillRef>
              <a:effectRef idx="0">
                <a:schemeClr val="dk1"/>
              </a:effectRef>
              <a:fontRef idx="minor">
                <a:schemeClr val="tx1"/>
              </a:fontRef>
            </p:style>
          </p:cxnSp>
          <p:cxnSp>
            <p:nvCxnSpPr>
              <p:cNvPr id="18" name="Straight Connector 17"/>
              <p:cNvCxnSpPr/>
              <p:nvPr/>
            </p:nvCxnSpPr>
            <p:spPr>
              <a:xfrm>
                <a:off x="2209800" y="3705728"/>
                <a:ext cx="0" cy="457200"/>
              </a:xfrm>
              <a:prstGeom prst="line">
                <a:avLst/>
              </a:prstGeom>
            </p:spPr>
            <p:style>
              <a:lnRef idx="1">
                <a:schemeClr val="dk1"/>
              </a:lnRef>
              <a:fillRef idx="0">
                <a:schemeClr val="dk1"/>
              </a:fillRef>
              <a:effectRef idx="0">
                <a:schemeClr val="dk1"/>
              </a:effectRef>
              <a:fontRef idx="minor">
                <a:schemeClr val="tx1"/>
              </a:fontRef>
            </p:style>
          </p:cxnSp>
          <p:cxnSp>
            <p:nvCxnSpPr>
              <p:cNvPr id="15" name="Straight Connector 14"/>
              <p:cNvCxnSpPr/>
              <p:nvPr/>
            </p:nvCxnSpPr>
            <p:spPr>
              <a:xfrm>
                <a:off x="2743200" y="3705728"/>
                <a:ext cx="0" cy="457200"/>
              </a:xfrm>
              <a:prstGeom prst="line">
                <a:avLst/>
              </a:prstGeom>
            </p:spPr>
            <p:style>
              <a:lnRef idx="1">
                <a:schemeClr val="dk1"/>
              </a:lnRef>
              <a:fillRef idx="0">
                <a:schemeClr val="dk1"/>
              </a:fillRef>
              <a:effectRef idx="0">
                <a:schemeClr val="dk1"/>
              </a:effectRef>
              <a:fontRef idx="minor">
                <a:schemeClr val="tx1"/>
              </a:fontRef>
            </p:style>
          </p:cxnSp>
          <p:cxnSp>
            <p:nvCxnSpPr>
              <p:cNvPr id="16" name="Straight Connector 15"/>
              <p:cNvCxnSpPr/>
              <p:nvPr/>
            </p:nvCxnSpPr>
            <p:spPr>
              <a:xfrm>
                <a:off x="3276600" y="3705728"/>
                <a:ext cx="0" cy="457200"/>
              </a:xfrm>
              <a:prstGeom prst="line">
                <a:avLst/>
              </a:prstGeom>
            </p:spPr>
            <p:style>
              <a:lnRef idx="1">
                <a:schemeClr val="dk1"/>
              </a:lnRef>
              <a:fillRef idx="0">
                <a:schemeClr val="dk1"/>
              </a:fillRef>
              <a:effectRef idx="0">
                <a:schemeClr val="dk1"/>
              </a:effectRef>
              <a:fontRef idx="minor">
                <a:schemeClr val="tx1"/>
              </a:fontRef>
            </p:style>
          </p:cxnSp>
          <p:cxnSp>
            <p:nvCxnSpPr>
              <p:cNvPr id="17" name="Straight Connector 16"/>
              <p:cNvCxnSpPr/>
              <p:nvPr/>
            </p:nvCxnSpPr>
            <p:spPr>
              <a:xfrm>
                <a:off x="3810000" y="3705727"/>
                <a:ext cx="0" cy="457200"/>
              </a:xfrm>
              <a:prstGeom prst="line">
                <a:avLst/>
              </a:prstGeom>
            </p:spPr>
            <p:style>
              <a:lnRef idx="1">
                <a:schemeClr val="dk1"/>
              </a:lnRef>
              <a:fillRef idx="0">
                <a:schemeClr val="dk1"/>
              </a:fillRef>
              <a:effectRef idx="0">
                <a:schemeClr val="dk1"/>
              </a:effectRef>
              <a:fontRef idx="minor">
                <a:schemeClr val="tx1"/>
              </a:fontRef>
            </p:style>
          </p:cxnSp>
          <p:cxnSp>
            <p:nvCxnSpPr>
              <p:cNvPr id="11" name="Straight Connector 10"/>
              <p:cNvCxnSpPr/>
              <p:nvPr/>
            </p:nvCxnSpPr>
            <p:spPr>
              <a:xfrm>
                <a:off x="4343400" y="3713749"/>
                <a:ext cx="0" cy="457200"/>
              </a:xfrm>
              <a:prstGeom prst="line">
                <a:avLst/>
              </a:prstGeom>
            </p:spPr>
            <p:style>
              <a:lnRef idx="1">
                <a:schemeClr val="dk1"/>
              </a:lnRef>
              <a:fillRef idx="0">
                <a:schemeClr val="dk1"/>
              </a:fillRef>
              <a:effectRef idx="0">
                <a:schemeClr val="dk1"/>
              </a:effectRef>
              <a:fontRef idx="minor">
                <a:schemeClr val="tx1"/>
              </a:fontRef>
            </p:style>
          </p:cxnSp>
          <p:cxnSp>
            <p:nvCxnSpPr>
              <p:cNvPr id="12" name="Straight Connector 11"/>
              <p:cNvCxnSpPr/>
              <p:nvPr/>
            </p:nvCxnSpPr>
            <p:spPr>
              <a:xfrm>
                <a:off x="4876800" y="3713749"/>
                <a:ext cx="0" cy="457200"/>
              </a:xfrm>
              <a:prstGeom prst="line">
                <a:avLst/>
              </a:prstGeom>
            </p:spPr>
            <p:style>
              <a:lnRef idx="1">
                <a:schemeClr val="dk1"/>
              </a:lnRef>
              <a:fillRef idx="0">
                <a:schemeClr val="dk1"/>
              </a:fillRef>
              <a:effectRef idx="0">
                <a:schemeClr val="dk1"/>
              </a:effectRef>
              <a:fontRef idx="minor">
                <a:schemeClr val="tx1"/>
              </a:fontRef>
            </p:style>
          </p:cxnSp>
          <p:cxnSp>
            <p:nvCxnSpPr>
              <p:cNvPr id="13" name="Straight Connector 12"/>
              <p:cNvCxnSpPr/>
              <p:nvPr/>
            </p:nvCxnSpPr>
            <p:spPr>
              <a:xfrm>
                <a:off x="5334000" y="3705728"/>
                <a:ext cx="0" cy="457200"/>
              </a:xfrm>
              <a:prstGeom prst="line">
                <a:avLst/>
              </a:prstGeom>
            </p:spPr>
            <p:style>
              <a:lnRef idx="1">
                <a:schemeClr val="dk1"/>
              </a:lnRef>
              <a:fillRef idx="0">
                <a:schemeClr val="dk1"/>
              </a:fillRef>
              <a:effectRef idx="0">
                <a:schemeClr val="dk1"/>
              </a:effectRef>
              <a:fontRef idx="minor">
                <a:schemeClr val="tx1"/>
              </a:fontRef>
            </p:style>
          </p:cxnSp>
          <p:cxnSp>
            <p:nvCxnSpPr>
              <p:cNvPr id="14" name="Straight Connector 13"/>
              <p:cNvCxnSpPr/>
              <p:nvPr/>
            </p:nvCxnSpPr>
            <p:spPr>
              <a:xfrm>
                <a:off x="5867400" y="3705728"/>
                <a:ext cx="0" cy="457200"/>
              </a:xfrm>
              <a:prstGeom prst="line">
                <a:avLst/>
              </a:prstGeom>
            </p:spPr>
            <p:style>
              <a:lnRef idx="1">
                <a:schemeClr val="dk1"/>
              </a:lnRef>
              <a:fillRef idx="0">
                <a:schemeClr val="dk1"/>
              </a:fillRef>
              <a:effectRef idx="0">
                <a:schemeClr val="dk1"/>
              </a:effectRef>
              <a:fontRef idx="minor">
                <a:schemeClr val="tx1"/>
              </a:fontRef>
            </p:style>
          </p:cxnSp>
          <p:cxnSp>
            <p:nvCxnSpPr>
              <p:cNvPr id="10" name="Straight Connector 9"/>
              <p:cNvCxnSpPr/>
              <p:nvPr/>
            </p:nvCxnSpPr>
            <p:spPr>
              <a:xfrm>
                <a:off x="6412832" y="3713749"/>
                <a:ext cx="0" cy="457200"/>
              </a:xfrm>
              <a:prstGeom prst="line">
                <a:avLst/>
              </a:prstGeom>
            </p:spPr>
            <p:style>
              <a:lnRef idx="1">
                <a:schemeClr val="dk1"/>
              </a:lnRef>
              <a:fillRef idx="0">
                <a:schemeClr val="dk1"/>
              </a:fillRef>
              <a:effectRef idx="0">
                <a:schemeClr val="dk1"/>
              </a:effectRef>
              <a:fontRef idx="minor">
                <a:schemeClr val="tx1"/>
              </a:fontRef>
            </p:style>
          </p:cxnSp>
        </p:grpSp>
        <p:sp>
          <p:nvSpPr>
            <p:cNvPr id="21" name="TextBox 20"/>
            <p:cNvSpPr txBox="1"/>
            <p:nvPr/>
          </p:nvSpPr>
          <p:spPr>
            <a:xfrm>
              <a:off x="1477881" y="4339392"/>
              <a:ext cx="542844" cy="615553"/>
            </a:xfrm>
            <a:prstGeom prst="rect">
              <a:avLst/>
            </a:prstGeom>
            <a:noFill/>
          </p:spPr>
          <p:txBody>
            <a:bodyPr wrap="square" rtlCol="0">
              <a:spAutoFit/>
            </a:bodyPr>
            <a:lstStyle/>
            <a:p>
              <a:r>
                <a:rPr lang="en-US" sz="2400" dirty="0">
                  <a:latin typeface="Tahoma" panose="020B0604030504040204" pitchFamily="34" charset="0"/>
                  <a:ea typeface="Tahoma" panose="020B0604030504040204" pitchFamily="34" charset="0"/>
                  <a:cs typeface="Tahoma" panose="020B0604030504040204" pitchFamily="34" charset="0"/>
                </a:rPr>
                <a:t>-5</a:t>
              </a:r>
            </a:p>
          </p:txBody>
        </p:sp>
        <p:sp>
          <p:nvSpPr>
            <p:cNvPr id="28" name="TextBox 27"/>
            <p:cNvSpPr txBox="1"/>
            <p:nvPr/>
          </p:nvSpPr>
          <p:spPr>
            <a:xfrm>
              <a:off x="2020725" y="4335835"/>
              <a:ext cx="462212" cy="615553"/>
            </a:xfrm>
            <a:prstGeom prst="rect">
              <a:avLst/>
            </a:prstGeom>
            <a:noFill/>
          </p:spPr>
          <p:txBody>
            <a:bodyPr wrap="square" rtlCol="0">
              <a:spAutoFit/>
            </a:bodyPr>
            <a:lstStyle/>
            <a:p>
              <a:r>
                <a:rPr lang="en-US" sz="2400" dirty="0">
                  <a:latin typeface="Tahoma" panose="020B0604030504040204" pitchFamily="34" charset="0"/>
                  <a:ea typeface="Tahoma" panose="020B0604030504040204" pitchFamily="34" charset="0"/>
                  <a:cs typeface="Tahoma" panose="020B0604030504040204" pitchFamily="34" charset="0"/>
                </a:rPr>
                <a:t>-4</a:t>
              </a:r>
            </a:p>
          </p:txBody>
        </p:sp>
        <p:sp>
          <p:nvSpPr>
            <p:cNvPr id="29" name="TextBox 28"/>
            <p:cNvSpPr txBox="1"/>
            <p:nvPr/>
          </p:nvSpPr>
          <p:spPr>
            <a:xfrm>
              <a:off x="2556828" y="4323347"/>
              <a:ext cx="528480" cy="615553"/>
            </a:xfrm>
            <a:prstGeom prst="rect">
              <a:avLst/>
            </a:prstGeom>
            <a:noFill/>
          </p:spPr>
          <p:txBody>
            <a:bodyPr wrap="square" rtlCol="0">
              <a:spAutoFit/>
            </a:bodyPr>
            <a:lstStyle/>
            <a:p>
              <a:r>
                <a:rPr lang="en-US" sz="2400" dirty="0">
                  <a:latin typeface="Tahoma" panose="020B0604030504040204" pitchFamily="34" charset="0"/>
                  <a:ea typeface="Tahoma" panose="020B0604030504040204" pitchFamily="34" charset="0"/>
                  <a:cs typeface="Tahoma" panose="020B0604030504040204" pitchFamily="34" charset="0"/>
                </a:rPr>
                <a:t>-3</a:t>
              </a:r>
            </a:p>
          </p:txBody>
        </p:sp>
        <p:sp>
          <p:nvSpPr>
            <p:cNvPr id="30" name="TextBox 29"/>
            <p:cNvSpPr txBox="1"/>
            <p:nvPr/>
          </p:nvSpPr>
          <p:spPr>
            <a:xfrm>
              <a:off x="3085308" y="4335835"/>
              <a:ext cx="462214" cy="615553"/>
            </a:xfrm>
            <a:prstGeom prst="rect">
              <a:avLst/>
            </a:prstGeom>
            <a:noFill/>
          </p:spPr>
          <p:txBody>
            <a:bodyPr wrap="square" rtlCol="0">
              <a:spAutoFit/>
            </a:bodyPr>
            <a:lstStyle/>
            <a:p>
              <a:r>
                <a:rPr lang="en-US" sz="2400" dirty="0">
                  <a:latin typeface="Tahoma" panose="020B0604030504040204" pitchFamily="34" charset="0"/>
                  <a:ea typeface="Tahoma" panose="020B0604030504040204" pitchFamily="34" charset="0"/>
                  <a:cs typeface="Tahoma" panose="020B0604030504040204" pitchFamily="34" charset="0"/>
                </a:rPr>
                <a:t>-2</a:t>
              </a:r>
            </a:p>
          </p:txBody>
        </p:sp>
        <p:sp>
          <p:nvSpPr>
            <p:cNvPr id="22" name="TextBox 21"/>
            <p:cNvSpPr txBox="1"/>
            <p:nvPr/>
          </p:nvSpPr>
          <p:spPr>
            <a:xfrm>
              <a:off x="3547522" y="4323347"/>
              <a:ext cx="528479" cy="615553"/>
            </a:xfrm>
            <a:prstGeom prst="rect">
              <a:avLst/>
            </a:prstGeom>
            <a:noFill/>
          </p:spPr>
          <p:txBody>
            <a:bodyPr wrap="square" rtlCol="0">
              <a:spAutoFit/>
            </a:bodyPr>
            <a:lstStyle/>
            <a:p>
              <a:r>
                <a:rPr lang="en-US" sz="2400" dirty="0">
                  <a:latin typeface="Tahoma" panose="020B0604030504040204" pitchFamily="34" charset="0"/>
                  <a:ea typeface="Tahoma" panose="020B0604030504040204" pitchFamily="34" charset="0"/>
                  <a:cs typeface="Tahoma" panose="020B0604030504040204" pitchFamily="34" charset="0"/>
                </a:rPr>
                <a:t>-1</a:t>
              </a:r>
            </a:p>
          </p:txBody>
        </p:sp>
        <p:sp>
          <p:nvSpPr>
            <p:cNvPr id="23" name="TextBox 22"/>
            <p:cNvSpPr txBox="1"/>
            <p:nvPr/>
          </p:nvSpPr>
          <p:spPr>
            <a:xfrm>
              <a:off x="4149892" y="4323347"/>
              <a:ext cx="381000" cy="615553"/>
            </a:xfrm>
            <a:prstGeom prst="rect">
              <a:avLst/>
            </a:prstGeom>
            <a:noFill/>
          </p:spPr>
          <p:txBody>
            <a:bodyPr wrap="square" rtlCol="0">
              <a:spAutoFit/>
            </a:bodyPr>
            <a:lstStyle/>
            <a:p>
              <a:r>
                <a:rPr lang="en-US" sz="2400" dirty="0">
                  <a:latin typeface="Tahoma" panose="020B0604030504040204" pitchFamily="34" charset="0"/>
                  <a:ea typeface="Tahoma" panose="020B0604030504040204" pitchFamily="34" charset="0"/>
                  <a:cs typeface="Tahoma" panose="020B0604030504040204" pitchFamily="34" charset="0"/>
                </a:rPr>
                <a:t>0</a:t>
              </a:r>
            </a:p>
          </p:txBody>
        </p:sp>
        <p:sp>
          <p:nvSpPr>
            <p:cNvPr id="24" name="TextBox 23"/>
            <p:cNvSpPr txBox="1"/>
            <p:nvPr/>
          </p:nvSpPr>
          <p:spPr>
            <a:xfrm>
              <a:off x="4688912" y="4327131"/>
              <a:ext cx="381000" cy="615553"/>
            </a:xfrm>
            <a:prstGeom prst="rect">
              <a:avLst/>
            </a:prstGeom>
            <a:noFill/>
          </p:spPr>
          <p:txBody>
            <a:bodyPr wrap="square" rtlCol="0">
              <a:spAutoFit/>
            </a:bodyPr>
            <a:lstStyle/>
            <a:p>
              <a:r>
                <a:rPr lang="en-US" sz="2400" dirty="0">
                  <a:latin typeface="Tahoma" panose="020B0604030504040204" pitchFamily="34" charset="0"/>
                  <a:ea typeface="Tahoma" panose="020B0604030504040204" pitchFamily="34" charset="0"/>
                  <a:cs typeface="Tahoma" panose="020B0604030504040204" pitchFamily="34" charset="0"/>
                </a:rPr>
                <a:t>1</a:t>
              </a:r>
            </a:p>
          </p:txBody>
        </p:sp>
        <p:sp>
          <p:nvSpPr>
            <p:cNvPr id="25" name="TextBox 24"/>
            <p:cNvSpPr txBox="1"/>
            <p:nvPr/>
          </p:nvSpPr>
          <p:spPr>
            <a:xfrm>
              <a:off x="5143500" y="4327131"/>
              <a:ext cx="381000" cy="615553"/>
            </a:xfrm>
            <a:prstGeom prst="rect">
              <a:avLst/>
            </a:prstGeom>
            <a:noFill/>
          </p:spPr>
          <p:txBody>
            <a:bodyPr wrap="square" rtlCol="0">
              <a:spAutoFit/>
            </a:bodyPr>
            <a:lstStyle/>
            <a:p>
              <a:r>
                <a:rPr lang="en-US" sz="2400" dirty="0">
                  <a:latin typeface="Tahoma" panose="020B0604030504040204" pitchFamily="34" charset="0"/>
                  <a:ea typeface="Tahoma" panose="020B0604030504040204" pitchFamily="34" charset="0"/>
                  <a:cs typeface="Tahoma" panose="020B0604030504040204" pitchFamily="34" charset="0"/>
                </a:rPr>
                <a:t>2</a:t>
              </a:r>
            </a:p>
          </p:txBody>
        </p:sp>
        <p:sp>
          <p:nvSpPr>
            <p:cNvPr id="26" name="TextBox 25"/>
            <p:cNvSpPr txBox="1"/>
            <p:nvPr/>
          </p:nvSpPr>
          <p:spPr>
            <a:xfrm>
              <a:off x="5679605" y="4311316"/>
              <a:ext cx="381000" cy="615553"/>
            </a:xfrm>
            <a:prstGeom prst="rect">
              <a:avLst/>
            </a:prstGeom>
            <a:noFill/>
          </p:spPr>
          <p:txBody>
            <a:bodyPr wrap="square" rtlCol="0">
              <a:spAutoFit/>
            </a:bodyPr>
            <a:lstStyle/>
            <a:p>
              <a:r>
                <a:rPr lang="en-US" sz="2400" dirty="0">
                  <a:latin typeface="Tahoma" panose="020B0604030504040204" pitchFamily="34" charset="0"/>
                  <a:ea typeface="Tahoma" panose="020B0604030504040204" pitchFamily="34" charset="0"/>
                  <a:cs typeface="Tahoma" panose="020B0604030504040204" pitchFamily="34" charset="0"/>
                </a:rPr>
                <a:t>3</a:t>
              </a:r>
            </a:p>
          </p:txBody>
        </p:sp>
        <p:sp>
          <p:nvSpPr>
            <p:cNvPr id="27" name="TextBox 26"/>
            <p:cNvSpPr txBox="1"/>
            <p:nvPr/>
          </p:nvSpPr>
          <p:spPr>
            <a:xfrm>
              <a:off x="6222332" y="4311317"/>
              <a:ext cx="381000" cy="615553"/>
            </a:xfrm>
            <a:prstGeom prst="rect">
              <a:avLst/>
            </a:prstGeom>
            <a:noFill/>
          </p:spPr>
          <p:txBody>
            <a:bodyPr wrap="square" rtlCol="0">
              <a:spAutoFit/>
            </a:bodyPr>
            <a:lstStyle/>
            <a:p>
              <a:r>
                <a:rPr lang="en-US" sz="2400" dirty="0">
                  <a:latin typeface="Tahoma" panose="020B0604030504040204" pitchFamily="34" charset="0"/>
                  <a:ea typeface="Tahoma" panose="020B0604030504040204" pitchFamily="34" charset="0"/>
                  <a:cs typeface="Tahoma" panose="020B0604030504040204" pitchFamily="34" charset="0"/>
                </a:rPr>
                <a:t>4</a:t>
              </a:r>
            </a:p>
          </p:txBody>
        </p:sp>
      </p:grpSp>
    </p:spTree>
    <p:extLst>
      <p:ext uri="{BB962C8B-B14F-4D97-AF65-F5344CB8AC3E}">
        <p14:creationId xmlns:p14="http://schemas.microsoft.com/office/powerpoint/2010/main" val="3664285780"/>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4294967295"/>
          </p:nvPr>
        </p:nvSpPr>
        <p:spPr>
          <a:xfrm>
            <a:off x="8628253" y="4738819"/>
            <a:ext cx="549275" cy="296862"/>
          </a:xfrm>
          <a:prstGeom prst="bracketPair">
            <a:avLst>
              <a:gd name="adj" fmla="val 17949"/>
            </a:avLst>
          </a:prstGeom>
        </p:spPr>
        <p:txBody>
          <a:bodyPr/>
          <a:lstStyle/>
          <a:p>
            <a:fld id="{43CD8AB1-7AF0-4DFF-A047-6CE4F0A7C691}" type="slidenum">
              <a:rPr lang="en-US" smtClean="0"/>
              <a:t>51</a:t>
            </a:fld>
            <a:endParaRPr lang="en-US" dirty="0"/>
          </a:p>
        </p:txBody>
      </p:sp>
      <p:sp>
        <p:nvSpPr>
          <p:cNvPr id="3" name="Title 2"/>
          <p:cNvSpPr>
            <a:spLocks noGrp="1"/>
          </p:cNvSpPr>
          <p:nvPr>
            <p:ph type="title"/>
          </p:nvPr>
        </p:nvSpPr>
        <p:spPr>
          <a:solidFill>
            <a:schemeClr val="tx1"/>
          </a:solidFill>
        </p:spPr>
        <p:txBody>
          <a:bodyPr>
            <a:noAutofit/>
          </a:bodyPr>
          <a:lstStyle/>
          <a:p>
            <a:r>
              <a:rPr lang="en-US" sz="2800" dirty="0">
                <a:solidFill>
                  <a:schemeClr val="bg1"/>
                </a:solidFill>
              </a:rPr>
              <a:t>Answer to Practice #2 with Linear Inequalities (8.18)</a:t>
            </a:r>
          </a:p>
        </p:txBody>
      </p:sp>
      <mc:AlternateContent xmlns:mc="http://schemas.openxmlformats.org/markup-compatibility/2006" xmlns:a14="http://schemas.microsoft.com/office/drawing/2010/main">
        <mc:Choice Requires="a14">
          <p:sp>
            <p:nvSpPr>
              <p:cNvPr id="4" name="Content Placeholder 3"/>
              <p:cNvSpPr>
                <a:spLocks noGrp="1"/>
              </p:cNvSpPr>
              <p:nvPr>
                <p:ph idx="1"/>
              </p:nvPr>
            </p:nvSpPr>
            <p:spPr/>
            <p:txBody>
              <a:bodyPr>
                <a:normAutofit/>
              </a:bodyPr>
              <a:lstStyle/>
              <a:p>
                <a:pPr marL="114300" indent="0">
                  <a:buNone/>
                </a:pPr>
                <a:r>
                  <a:rPr lang="en-US" sz="2400" b="1" dirty="0"/>
                  <a:t>Solve and graph:</a:t>
                </a:r>
              </a:p>
              <a:p>
                <a:pPr marL="114300" indent="0" algn="ctr">
                  <a:buNone/>
                </a:pPr>
                <a14:m>
                  <m:oMathPara xmlns:m="http://schemas.openxmlformats.org/officeDocument/2006/math">
                    <m:oMathParaPr>
                      <m:jc m:val="centerGroup"/>
                    </m:oMathParaPr>
                    <m:oMath xmlns:m="http://schemas.openxmlformats.org/officeDocument/2006/math">
                      <m:r>
                        <a:rPr lang="en-US" sz="2400" b="1" i="1" smtClean="0">
                          <a:latin typeface="Cambria Math"/>
                        </a:rPr>
                        <m:t>−</m:t>
                      </m:r>
                      <m:r>
                        <a:rPr lang="en-US" sz="2400" b="1" i="1" smtClean="0">
                          <a:latin typeface="Cambria Math"/>
                        </a:rPr>
                        <m:t>𝟑</m:t>
                      </m:r>
                      <m:r>
                        <a:rPr lang="en-US" sz="2400" b="1" i="1" smtClean="0">
                          <a:latin typeface="Cambria Math" panose="02040503050406030204" pitchFamily="18" charset="0"/>
                        </a:rPr>
                        <m:t>.</m:t>
                      </m:r>
                      <m:r>
                        <a:rPr lang="en-US" sz="2400" b="1" i="1" smtClean="0">
                          <a:latin typeface="Cambria Math" panose="02040503050406030204" pitchFamily="18" charset="0"/>
                        </a:rPr>
                        <m:t>𝟐</m:t>
                      </m:r>
                      <m:r>
                        <a:rPr lang="en-US" sz="2400" b="1" i="1" smtClean="0">
                          <a:latin typeface="Cambria Math" panose="02040503050406030204" pitchFamily="18" charset="0"/>
                        </a:rPr>
                        <m:t>𝒙</m:t>
                      </m:r>
                      <m:r>
                        <a:rPr lang="en-US" sz="2400" b="1" i="1" smtClean="0">
                          <a:latin typeface="Cambria Math"/>
                        </a:rPr>
                        <m:t>−</m:t>
                      </m:r>
                      <m:r>
                        <a:rPr lang="en-US" sz="2400" b="1" i="1" smtClean="0">
                          <a:latin typeface="Cambria Math" panose="02040503050406030204" pitchFamily="18" charset="0"/>
                        </a:rPr>
                        <m:t>𝟐</m:t>
                      </m:r>
                      <m:r>
                        <a:rPr lang="en-US" sz="2400" b="1" i="1" smtClean="0">
                          <a:latin typeface="Cambria Math"/>
                        </a:rPr>
                        <m:t>+</m:t>
                      </m:r>
                      <m:r>
                        <a:rPr lang="en-US" sz="2400" b="1" i="1" smtClean="0">
                          <a:latin typeface="Cambria Math" panose="02040503050406030204" pitchFamily="18" charset="0"/>
                        </a:rPr>
                        <m:t>𝟎</m:t>
                      </m:r>
                      <m:r>
                        <a:rPr lang="en-US" sz="2400" b="1" i="1" smtClean="0">
                          <a:latin typeface="Cambria Math" panose="02040503050406030204" pitchFamily="18" charset="0"/>
                        </a:rPr>
                        <m:t>.</m:t>
                      </m:r>
                      <m:r>
                        <a:rPr lang="en-US" sz="2400" b="1" i="1" smtClean="0">
                          <a:latin typeface="Cambria Math" panose="02040503050406030204" pitchFamily="18" charset="0"/>
                        </a:rPr>
                        <m:t>𝟐</m:t>
                      </m:r>
                      <m:r>
                        <a:rPr lang="en-US" sz="2400" b="1" i="1" smtClean="0">
                          <a:latin typeface="Cambria Math" panose="02040503050406030204" pitchFamily="18" charset="0"/>
                        </a:rPr>
                        <m:t>𝒙</m:t>
                      </m:r>
                      <m:r>
                        <a:rPr lang="en-US" sz="2400" b="1" i="1" smtClean="0">
                          <a:latin typeface="Cambria Math"/>
                          <a:ea typeface="Cambria Math" panose="02040503050406030204" pitchFamily="18" charset="0"/>
                        </a:rPr>
                        <m:t>&lt;−</m:t>
                      </m:r>
                      <m:r>
                        <a:rPr lang="en-US" sz="2400" b="1" i="1" smtClean="0">
                          <a:latin typeface="Cambria Math" panose="02040503050406030204" pitchFamily="18" charset="0"/>
                          <a:ea typeface="Cambria Math" panose="02040503050406030204" pitchFamily="18" charset="0"/>
                        </a:rPr>
                        <m:t>𝟐</m:t>
                      </m:r>
                      <m:r>
                        <a:rPr lang="en-US" sz="2400" b="1" i="1" smtClean="0">
                          <a:latin typeface="Cambria Math" panose="02040503050406030204" pitchFamily="18" charset="0"/>
                          <a:ea typeface="Cambria Math" panose="02040503050406030204" pitchFamily="18" charset="0"/>
                        </a:rPr>
                        <m:t>𝒙</m:t>
                      </m:r>
                    </m:oMath>
                  </m:oMathPara>
                </a14:m>
                <a:endParaRPr lang="en-US" sz="2400" b="1" dirty="0"/>
              </a:p>
              <a:p>
                <a:pPr marL="114300" indent="0" algn="ctr">
                  <a:buNone/>
                </a:pPr>
                <a:endParaRPr lang="en-US" sz="2400" b="1" dirty="0"/>
              </a:p>
              <a:p>
                <a:pPr marL="114300" indent="0" algn="ctr">
                  <a:buNone/>
                </a:pPr>
                <a14:m>
                  <m:oMathPara xmlns:m="http://schemas.openxmlformats.org/officeDocument/2006/math">
                    <m:oMathParaPr>
                      <m:jc m:val="centerGroup"/>
                    </m:oMathParaPr>
                    <m:oMath xmlns:m="http://schemas.openxmlformats.org/officeDocument/2006/math">
                      <m:r>
                        <a:rPr lang="en-US" sz="2400" b="1" i="1" smtClean="0">
                          <a:solidFill>
                            <a:srgbClr val="C00000"/>
                          </a:solidFill>
                          <a:latin typeface="Cambria Math" panose="02040503050406030204" pitchFamily="18" charset="0"/>
                        </a:rPr>
                        <m:t>𝒙</m:t>
                      </m:r>
                      <m:r>
                        <a:rPr lang="en-US" sz="2400" b="1" i="1" smtClean="0">
                          <a:solidFill>
                            <a:srgbClr val="C00000"/>
                          </a:solidFill>
                          <a:latin typeface="Cambria Math" panose="02040503050406030204" pitchFamily="18" charset="0"/>
                          <a:ea typeface="Cambria Math" panose="02040503050406030204" pitchFamily="18" charset="0"/>
                        </a:rPr>
                        <m:t>&gt;−</m:t>
                      </m:r>
                      <m:r>
                        <a:rPr lang="en-US" sz="2400" b="1" i="1" smtClean="0">
                          <a:solidFill>
                            <a:srgbClr val="C00000"/>
                          </a:solidFill>
                          <a:latin typeface="Cambria Math" panose="02040503050406030204" pitchFamily="18" charset="0"/>
                          <a:ea typeface="Cambria Math" panose="02040503050406030204" pitchFamily="18" charset="0"/>
                        </a:rPr>
                        <m:t>𝟐</m:t>
                      </m:r>
                    </m:oMath>
                  </m:oMathPara>
                </a14:m>
                <a:endParaRPr lang="en-US" sz="2400" b="1" dirty="0">
                  <a:solidFill>
                    <a:srgbClr val="C00000"/>
                  </a:solidFill>
                </a:endParaRPr>
              </a:p>
              <a:p>
                <a:pPr marL="114300" indent="0" algn="ctr">
                  <a:buNone/>
                </a:pPr>
                <a:endParaRPr lang="en-US" sz="2400" b="1" dirty="0"/>
              </a:p>
              <a:p>
                <a:pPr marL="114300" indent="0" algn="ctr">
                  <a:buNone/>
                </a:pPr>
                <a:endParaRPr lang="en-US" sz="2400" b="1" dirty="0"/>
              </a:p>
            </p:txBody>
          </p:sp>
        </mc:Choice>
        <mc:Fallback xmlns="">
          <p:sp>
            <p:nvSpPr>
              <p:cNvPr id="4" name="Content Placeholder 3"/>
              <p:cNvSpPr>
                <a:spLocks noGrp="1" noRot="1" noChangeAspect="1" noMove="1" noResize="1" noEditPoints="1" noAdjustHandles="1" noChangeArrowheads="1" noChangeShapeType="1" noTextEdit="1"/>
              </p:cNvSpPr>
              <p:nvPr>
                <p:ph idx="1"/>
              </p:nvPr>
            </p:nvSpPr>
            <p:spPr>
              <a:blipFill rotWithShape="1">
                <a:blip r:embed="rId2"/>
                <a:stretch>
                  <a:fillRect t="-956"/>
                </a:stretch>
              </a:blipFill>
            </p:spPr>
            <p:txBody>
              <a:bodyPr/>
              <a:lstStyle/>
              <a:p>
                <a:r>
                  <a:rPr lang="en-US">
                    <a:noFill/>
                  </a:rPr>
                  <a:t> </a:t>
                </a:r>
              </a:p>
            </p:txBody>
          </p:sp>
        </mc:Fallback>
      </mc:AlternateContent>
      <p:sp>
        <p:nvSpPr>
          <p:cNvPr id="5" name="Rounded Rectangle 4" descr="A rectangle indicating the correct solution."/>
          <p:cNvSpPr/>
          <p:nvPr/>
        </p:nvSpPr>
        <p:spPr>
          <a:xfrm>
            <a:off x="3810000" y="2053078"/>
            <a:ext cx="1329278" cy="342900"/>
          </a:xfrm>
          <a:prstGeom prst="round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5" name="Group 34" descr="A number line from negative five to four in labeled increments of one representing the solution for all values of x greater than negative two."/>
          <p:cNvGrpSpPr/>
          <p:nvPr/>
        </p:nvGrpSpPr>
        <p:grpSpPr>
          <a:xfrm>
            <a:off x="1066800" y="2779295"/>
            <a:ext cx="5943600" cy="936914"/>
            <a:chOff x="1066800" y="3705727"/>
            <a:chExt cx="5943600" cy="1249218"/>
          </a:xfrm>
        </p:grpSpPr>
        <p:grpSp>
          <p:nvGrpSpPr>
            <p:cNvPr id="31" name="Group 30"/>
            <p:cNvGrpSpPr/>
            <p:nvPr/>
          </p:nvGrpSpPr>
          <p:grpSpPr>
            <a:xfrm>
              <a:off x="1066800" y="3705727"/>
              <a:ext cx="5943600" cy="1249218"/>
              <a:chOff x="1066800" y="3705727"/>
              <a:chExt cx="5943600" cy="1249218"/>
            </a:xfrm>
          </p:grpSpPr>
          <p:grpSp>
            <p:nvGrpSpPr>
              <p:cNvPr id="20" name="Group 19"/>
              <p:cNvGrpSpPr/>
              <p:nvPr/>
            </p:nvGrpSpPr>
            <p:grpSpPr>
              <a:xfrm>
                <a:off x="1066800" y="3705727"/>
                <a:ext cx="5943600" cy="465222"/>
                <a:chOff x="1066800" y="3705727"/>
                <a:chExt cx="5943600" cy="465222"/>
              </a:xfrm>
            </p:grpSpPr>
            <p:cxnSp>
              <p:nvCxnSpPr>
                <p:cNvPr id="6" name="Straight Arrow Connector 5"/>
                <p:cNvCxnSpPr/>
                <p:nvPr/>
              </p:nvCxnSpPr>
              <p:spPr>
                <a:xfrm>
                  <a:off x="1066800" y="3962400"/>
                  <a:ext cx="5943600" cy="0"/>
                </a:xfrm>
                <a:prstGeom prst="straightConnector1">
                  <a:avLst/>
                </a:prstGeom>
                <a:ln w="28575">
                  <a:solidFill>
                    <a:schemeClr val="tx1"/>
                  </a:solidFill>
                  <a:headEnd type="triangle"/>
                  <a:tailEnd type="triangle"/>
                </a:ln>
              </p:spPr>
              <p:style>
                <a:lnRef idx="1">
                  <a:schemeClr val="dk1"/>
                </a:lnRef>
                <a:fillRef idx="0">
                  <a:schemeClr val="dk1"/>
                </a:fillRef>
                <a:effectRef idx="0">
                  <a:schemeClr val="dk1"/>
                </a:effectRef>
                <a:fontRef idx="minor">
                  <a:schemeClr val="tx1"/>
                </a:fontRef>
              </p:style>
            </p:cxnSp>
            <p:cxnSp>
              <p:nvCxnSpPr>
                <p:cNvPr id="9" name="Straight Connector 8"/>
                <p:cNvCxnSpPr/>
                <p:nvPr/>
              </p:nvCxnSpPr>
              <p:spPr>
                <a:xfrm>
                  <a:off x="1668381" y="3705728"/>
                  <a:ext cx="0" cy="457200"/>
                </a:xfrm>
                <a:prstGeom prst="line">
                  <a:avLst/>
                </a:prstGeom>
              </p:spPr>
              <p:style>
                <a:lnRef idx="1">
                  <a:schemeClr val="dk1"/>
                </a:lnRef>
                <a:fillRef idx="0">
                  <a:schemeClr val="dk1"/>
                </a:fillRef>
                <a:effectRef idx="0">
                  <a:schemeClr val="dk1"/>
                </a:effectRef>
                <a:fontRef idx="minor">
                  <a:schemeClr val="tx1"/>
                </a:fontRef>
              </p:style>
            </p:cxnSp>
            <p:cxnSp>
              <p:nvCxnSpPr>
                <p:cNvPr id="18" name="Straight Connector 17"/>
                <p:cNvCxnSpPr/>
                <p:nvPr/>
              </p:nvCxnSpPr>
              <p:spPr>
                <a:xfrm>
                  <a:off x="2209800" y="3705728"/>
                  <a:ext cx="0" cy="457200"/>
                </a:xfrm>
                <a:prstGeom prst="line">
                  <a:avLst/>
                </a:prstGeom>
              </p:spPr>
              <p:style>
                <a:lnRef idx="1">
                  <a:schemeClr val="dk1"/>
                </a:lnRef>
                <a:fillRef idx="0">
                  <a:schemeClr val="dk1"/>
                </a:fillRef>
                <a:effectRef idx="0">
                  <a:schemeClr val="dk1"/>
                </a:effectRef>
                <a:fontRef idx="minor">
                  <a:schemeClr val="tx1"/>
                </a:fontRef>
              </p:style>
            </p:cxnSp>
            <p:cxnSp>
              <p:nvCxnSpPr>
                <p:cNvPr id="15" name="Straight Connector 14"/>
                <p:cNvCxnSpPr/>
                <p:nvPr/>
              </p:nvCxnSpPr>
              <p:spPr>
                <a:xfrm>
                  <a:off x="2743200" y="3705728"/>
                  <a:ext cx="0" cy="457200"/>
                </a:xfrm>
                <a:prstGeom prst="line">
                  <a:avLst/>
                </a:prstGeom>
              </p:spPr>
              <p:style>
                <a:lnRef idx="1">
                  <a:schemeClr val="dk1"/>
                </a:lnRef>
                <a:fillRef idx="0">
                  <a:schemeClr val="dk1"/>
                </a:fillRef>
                <a:effectRef idx="0">
                  <a:schemeClr val="dk1"/>
                </a:effectRef>
                <a:fontRef idx="minor">
                  <a:schemeClr val="tx1"/>
                </a:fontRef>
              </p:style>
            </p:cxnSp>
            <p:cxnSp>
              <p:nvCxnSpPr>
                <p:cNvPr id="16" name="Straight Connector 15"/>
                <p:cNvCxnSpPr/>
                <p:nvPr/>
              </p:nvCxnSpPr>
              <p:spPr>
                <a:xfrm>
                  <a:off x="3276600" y="3705728"/>
                  <a:ext cx="0" cy="457200"/>
                </a:xfrm>
                <a:prstGeom prst="line">
                  <a:avLst/>
                </a:prstGeom>
              </p:spPr>
              <p:style>
                <a:lnRef idx="1">
                  <a:schemeClr val="dk1"/>
                </a:lnRef>
                <a:fillRef idx="0">
                  <a:schemeClr val="dk1"/>
                </a:fillRef>
                <a:effectRef idx="0">
                  <a:schemeClr val="dk1"/>
                </a:effectRef>
                <a:fontRef idx="minor">
                  <a:schemeClr val="tx1"/>
                </a:fontRef>
              </p:style>
            </p:cxnSp>
            <p:cxnSp>
              <p:nvCxnSpPr>
                <p:cNvPr id="17" name="Straight Connector 16"/>
                <p:cNvCxnSpPr/>
                <p:nvPr/>
              </p:nvCxnSpPr>
              <p:spPr>
                <a:xfrm>
                  <a:off x="3810000" y="3705727"/>
                  <a:ext cx="0" cy="457200"/>
                </a:xfrm>
                <a:prstGeom prst="line">
                  <a:avLst/>
                </a:prstGeom>
              </p:spPr>
              <p:style>
                <a:lnRef idx="1">
                  <a:schemeClr val="dk1"/>
                </a:lnRef>
                <a:fillRef idx="0">
                  <a:schemeClr val="dk1"/>
                </a:fillRef>
                <a:effectRef idx="0">
                  <a:schemeClr val="dk1"/>
                </a:effectRef>
                <a:fontRef idx="minor">
                  <a:schemeClr val="tx1"/>
                </a:fontRef>
              </p:style>
            </p:cxnSp>
            <p:cxnSp>
              <p:nvCxnSpPr>
                <p:cNvPr id="11" name="Straight Connector 10"/>
                <p:cNvCxnSpPr/>
                <p:nvPr/>
              </p:nvCxnSpPr>
              <p:spPr>
                <a:xfrm>
                  <a:off x="4343400" y="3713749"/>
                  <a:ext cx="0" cy="457200"/>
                </a:xfrm>
                <a:prstGeom prst="line">
                  <a:avLst/>
                </a:prstGeom>
              </p:spPr>
              <p:style>
                <a:lnRef idx="1">
                  <a:schemeClr val="dk1"/>
                </a:lnRef>
                <a:fillRef idx="0">
                  <a:schemeClr val="dk1"/>
                </a:fillRef>
                <a:effectRef idx="0">
                  <a:schemeClr val="dk1"/>
                </a:effectRef>
                <a:fontRef idx="minor">
                  <a:schemeClr val="tx1"/>
                </a:fontRef>
              </p:style>
            </p:cxnSp>
            <p:cxnSp>
              <p:nvCxnSpPr>
                <p:cNvPr id="12" name="Straight Connector 11"/>
                <p:cNvCxnSpPr/>
                <p:nvPr/>
              </p:nvCxnSpPr>
              <p:spPr>
                <a:xfrm>
                  <a:off x="4876800" y="3713749"/>
                  <a:ext cx="0" cy="457200"/>
                </a:xfrm>
                <a:prstGeom prst="line">
                  <a:avLst/>
                </a:prstGeom>
              </p:spPr>
              <p:style>
                <a:lnRef idx="1">
                  <a:schemeClr val="dk1"/>
                </a:lnRef>
                <a:fillRef idx="0">
                  <a:schemeClr val="dk1"/>
                </a:fillRef>
                <a:effectRef idx="0">
                  <a:schemeClr val="dk1"/>
                </a:effectRef>
                <a:fontRef idx="minor">
                  <a:schemeClr val="tx1"/>
                </a:fontRef>
              </p:style>
            </p:cxnSp>
            <p:cxnSp>
              <p:nvCxnSpPr>
                <p:cNvPr id="13" name="Straight Connector 12"/>
                <p:cNvCxnSpPr/>
                <p:nvPr/>
              </p:nvCxnSpPr>
              <p:spPr>
                <a:xfrm>
                  <a:off x="5334000" y="3705728"/>
                  <a:ext cx="0" cy="457200"/>
                </a:xfrm>
                <a:prstGeom prst="line">
                  <a:avLst/>
                </a:prstGeom>
              </p:spPr>
              <p:style>
                <a:lnRef idx="1">
                  <a:schemeClr val="dk1"/>
                </a:lnRef>
                <a:fillRef idx="0">
                  <a:schemeClr val="dk1"/>
                </a:fillRef>
                <a:effectRef idx="0">
                  <a:schemeClr val="dk1"/>
                </a:effectRef>
                <a:fontRef idx="minor">
                  <a:schemeClr val="tx1"/>
                </a:fontRef>
              </p:style>
            </p:cxnSp>
            <p:cxnSp>
              <p:nvCxnSpPr>
                <p:cNvPr id="14" name="Straight Connector 13"/>
                <p:cNvCxnSpPr/>
                <p:nvPr/>
              </p:nvCxnSpPr>
              <p:spPr>
                <a:xfrm>
                  <a:off x="5867400" y="3705728"/>
                  <a:ext cx="0" cy="457200"/>
                </a:xfrm>
                <a:prstGeom prst="line">
                  <a:avLst/>
                </a:prstGeom>
              </p:spPr>
              <p:style>
                <a:lnRef idx="1">
                  <a:schemeClr val="dk1"/>
                </a:lnRef>
                <a:fillRef idx="0">
                  <a:schemeClr val="dk1"/>
                </a:fillRef>
                <a:effectRef idx="0">
                  <a:schemeClr val="dk1"/>
                </a:effectRef>
                <a:fontRef idx="minor">
                  <a:schemeClr val="tx1"/>
                </a:fontRef>
              </p:style>
            </p:cxnSp>
            <p:cxnSp>
              <p:nvCxnSpPr>
                <p:cNvPr id="10" name="Straight Connector 9"/>
                <p:cNvCxnSpPr/>
                <p:nvPr/>
              </p:nvCxnSpPr>
              <p:spPr>
                <a:xfrm>
                  <a:off x="6412832" y="3713749"/>
                  <a:ext cx="0" cy="457200"/>
                </a:xfrm>
                <a:prstGeom prst="line">
                  <a:avLst/>
                </a:prstGeom>
              </p:spPr>
              <p:style>
                <a:lnRef idx="1">
                  <a:schemeClr val="dk1"/>
                </a:lnRef>
                <a:fillRef idx="0">
                  <a:schemeClr val="dk1"/>
                </a:fillRef>
                <a:effectRef idx="0">
                  <a:schemeClr val="dk1"/>
                </a:effectRef>
                <a:fontRef idx="minor">
                  <a:schemeClr val="tx1"/>
                </a:fontRef>
              </p:style>
            </p:cxnSp>
          </p:grpSp>
          <p:sp>
            <p:nvSpPr>
              <p:cNvPr id="21" name="TextBox 20"/>
              <p:cNvSpPr txBox="1"/>
              <p:nvPr/>
            </p:nvSpPr>
            <p:spPr>
              <a:xfrm>
                <a:off x="1477881" y="4339392"/>
                <a:ext cx="542844" cy="615553"/>
              </a:xfrm>
              <a:prstGeom prst="rect">
                <a:avLst/>
              </a:prstGeom>
              <a:noFill/>
            </p:spPr>
            <p:txBody>
              <a:bodyPr wrap="square" rtlCol="0">
                <a:spAutoFit/>
              </a:bodyPr>
              <a:lstStyle/>
              <a:p>
                <a:r>
                  <a:rPr lang="en-US" sz="2400" dirty="0">
                    <a:latin typeface="Tahoma" panose="020B0604030504040204" pitchFamily="34" charset="0"/>
                    <a:ea typeface="Tahoma" panose="020B0604030504040204" pitchFamily="34" charset="0"/>
                    <a:cs typeface="Tahoma" panose="020B0604030504040204" pitchFamily="34" charset="0"/>
                  </a:rPr>
                  <a:t>-5</a:t>
                </a:r>
              </a:p>
            </p:txBody>
          </p:sp>
          <p:sp>
            <p:nvSpPr>
              <p:cNvPr id="28" name="TextBox 27"/>
              <p:cNvSpPr txBox="1"/>
              <p:nvPr/>
            </p:nvSpPr>
            <p:spPr>
              <a:xfrm>
                <a:off x="2020725" y="4335835"/>
                <a:ext cx="462212" cy="615553"/>
              </a:xfrm>
              <a:prstGeom prst="rect">
                <a:avLst/>
              </a:prstGeom>
              <a:noFill/>
            </p:spPr>
            <p:txBody>
              <a:bodyPr wrap="square" rtlCol="0">
                <a:spAutoFit/>
              </a:bodyPr>
              <a:lstStyle/>
              <a:p>
                <a:r>
                  <a:rPr lang="en-US" sz="2400" dirty="0">
                    <a:latin typeface="Tahoma" panose="020B0604030504040204" pitchFamily="34" charset="0"/>
                    <a:ea typeface="Tahoma" panose="020B0604030504040204" pitchFamily="34" charset="0"/>
                    <a:cs typeface="Tahoma" panose="020B0604030504040204" pitchFamily="34" charset="0"/>
                  </a:rPr>
                  <a:t>-4</a:t>
                </a:r>
              </a:p>
            </p:txBody>
          </p:sp>
          <p:sp>
            <p:nvSpPr>
              <p:cNvPr id="29" name="TextBox 28"/>
              <p:cNvSpPr txBox="1"/>
              <p:nvPr/>
            </p:nvSpPr>
            <p:spPr>
              <a:xfrm>
                <a:off x="2556828" y="4323347"/>
                <a:ext cx="528480" cy="615553"/>
              </a:xfrm>
              <a:prstGeom prst="rect">
                <a:avLst/>
              </a:prstGeom>
              <a:noFill/>
            </p:spPr>
            <p:txBody>
              <a:bodyPr wrap="square" rtlCol="0">
                <a:spAutoFit/>
              </a:bodyPr>
              <a:lstStyle/>
              <a:p>
                <a:r>
                  <a:rPr lang="en-US" sz="2400" dirty="0">
                    <a:latin typeface="Tahoma" panose="020B0604030504040204" pitchFamily="34" charset="0"/>
                    <a:ea typeface="Tahoma" panose="020B0604030504040204" pitchFamily="34" charset="0"/>
                    <a:cs typeface="Tahoma" panose="020B0604030504040204" pitchFamily="34" charset="0"/>
                  </a:rPr>
                  <a:t>-3</a:t>
                </a:r>
              </a:p>
            </p:txBody>
          </p:sp>
          <p:sp>
            <p:nvSpPr>
              <p:cNvPr id="30" name="TextBox 29"/>
              <p:cNvSpPr txBox="1"/>
              <p:nvPr/>
            </p:nvSpPr>
            <p:spPr>
              <a:xfrm>
                <a:off x="3085308" y="4335835"/>
                <a:ext cx="462214" cy="615553"/>
              </a:xfrm>
              <a:prstGeom prst="rect">
                <a:avLst/>
              </a:prstGeom>
              <a:noFill/>
            </p:spPr>
            <p:txBody>
              <a:bodyPr wrap="square" rtlCol="0">
                <a:spAutoFit/>
              </a:bodyPr>
              <a:lstStyle/>
              <a:p>
                <a:r>
                  <a:rPr lang="en-US" sz="2400" dirty="0">
                    <a:latin typeface="Tahoma" panose="020B0604030504040204" pitchFamily="34" charset="0"/>
                    <a:ea typeface="Tahoma" panose="020B0604030504040204" pitchFamily="34" charset="0"/>
                    <a:cs typeface="Tahoma" panose="020B0604030504040204" pitchFamily="34" charset="0"/>
                  </a:rPr>
                  <a:t>-2</a:t>
                </a:r>
              </a:p>
            </p:txBody>
          </p:sp>
          <p:sp>
            <p:nvSpPr>
              <p:cNvPr id="22" name="TextBox 21"/>
              <p:cNvSpPr txBox="1"/>
              <p:nvPr/>
            </p:nvSpPr>
            <p:spPr>
              <a:xfrm>
                <a:off x="3547522" y="4323347"/>
                <a:ext cx="528479" cy="615553"/>
              </a:xfrm>
              <a:prstGeom prst="rect">
                <a:avLst/>
              </a:prstGeom>
              <a:noFill/>
            </p:spPr>
            <p:txBody>
              <a:bodyPr wrap="square" rtlCol="0">
                <a:spAutoFit/>
              </a:bodyPr>
              <a:lstStyle/>
              <a:p>
                <a:r>
                  <a:rPr lang="en-US" sz="2400" dirty="0">
                    <a:latin typeface="Tahoma" panose="020B0604030504040204" pitchFamily="34" charset="0"/>
                    <a:ea typeface="Tahoma" panose="020B0604030504040204" pitchFamily="34" charset="0"/>
                    <a:cs typeface="Tahoma" panose="020B0604030504040204" pitchFamily="34" charset="0"/>
                  </a:rPr>
                  <a:t>-1</a:t>
                </a:r>
              </a:p>
            </p:txBody>
          </p:sp>
          <p:sp>
            <p:nvSpPr>
              <p:cNvPr id="23" name="TextBox 22"/>
              <p:cNvSpPr txBox="1"/>
              <p:nvPr/>
            </p:nvSpPr>
            <p:spPr>
              <a:xfrm>
                <a:off x="4149892" y="4323347"/>
                <a:ext cx="381000" cy="615553"/>
              </a:xfrm>
              <a:prstGeom prst="rect">
                <a:avLst/>
              </a:prstGeom>
              <a:noFill/>
            </p:spPr>
            <p:txBody>
              <a:bodyPr wrap="square" rtlCol="0">
                <a:spAutoFit/>
              </a:bodyPr>
              <a:lstStyle/>
              <a:p>
                <a:r>
                  <a:rPr lang="en-US" sz="2400" dirty="0">
                    <a:latin typeface="Tahoma" panose="020B0604030504040204" pitchFamily="34" charset="0"/>
                    <a:ea typeface="Tahoma" panose="020B0604030504040204" pitchFamily="34" charset="0"/>
                    <a:cs typeface="Tahoma" panose="020B0604030504040204" pitchFamily="34" charset="0"/>
                  </a:rPr>
                  <a:t>0</a:t>
                </a:r>
              </a:p>
            </p:txBody>
          </p:sp>
          <p:sp>
            <p:nvSpPr>
              <p:cNvPr id="24" name="TextBox 23"/>
              <p:cNvSpPr txBox="1"/>
              <p:nvPr/>
            </p:nvSpPr>
            <p:spPr>
              <a:xfrm>
                <a:off x="4688912" y="4327131"/>
                <a:ext cx="381000" cy="615553"/>
              </a:xfrm>
              <a:prstGeom prst="rect">
                <a:avLst/>
              </a:prstGeom>
              <a:noFill/>
            </p:spPr>
            <p:txBody>
              <a:bodyPr wrap="square" rtlCol="0">
                <a:spAutoFit/>
              </a:bodyPr>
              <a:lstStyle/>
              <a:p>
                <a:r>
                  <a:rPr lang="en-US" sz="2400" dirty="0">
                    <a:latin typeface="Tahoma" panose="020B0604030504040204" pitchFamily="34" charset="0"/>
                    <a:ea typeface="Tahoma" panose="020B0604030504040204" pitchFamily="34" charset="0"/>
                    <a:cs typeface="Tahoma" panose="020B0604030504040204" pitchFamily="34" charset="0"/>
                  </a:rPr>
                  <a:t>1</a:t>
                </a:r>
              </a:p>
            </p:txBody>
          </p:sp>
          <p:sp>
            <p:nvSpPr>
              <p:cNvPr id="25" name="TextBox 24"/>
              <p:cNvSpPr txBox="1"/>
              <p:nvPr/>
            </p:nvSpPr>
            <p:spPr>
              <a:xfrm>
                <a:off x="5143500" y="4327131"/>
                <a:ext cx="381000" cy="615553"/>
              </a:xfrm>
              <a:prstGeom prst="rect">
                <a:avLst/>
              </a:prstGeom>
              <a:noFill/>
            </p:spPr>
            <p:txBody>
              <a:bodyPr wrap="square" rtlCol="0">
                <a:spAutoFit/>
              </a:bodyPr>
              <a:lstStyle/>
              <a:p>
                <a:r>
                  <a:rPr lang="en-US" sz="2400" dirty="0">
                    <a:latin typeface="Tahoma" panose="020B0604030504040204" pitchFamily="34" charset="0"/>
                    <a:ea typeface="Tahoma" panose="020B0604030504040204" pitchFamily="34" charset="0"/>
                    <a:cs typeface="Tahoma" panose="020B0604030504040204" pitchFamily="34" charset="0"/>
                  </a:rPr>
                  <a:t>2</a:t>
                </a:r>
              </a:p>
            </p:txBody>
          </p:sp>
          <p:sp>
            <p:nvSpPr>
              <p:cNvPr id="26" name="TextBox 25"/>
              <p:cNvSpPr txBox="1"/>
              <p:nvPr/>
            </p:nvSpPr>
            <p:spPr>
              <a:xfrm>
                <a:off x="5679605" y="4311316"/>
                <a:ext cx="381000" cy="615553"/>
              </a:xfrm>
              <a:prstGeom prst="rect">
                <a:avLst/>
              </a:prstGeom>
              <a:noFill/>
            </p:spPr>
            <p:txBody>
              <a:bodyPr wrap="square" rtlCol="0">
                <a:spAutoFit/>
              </a:bodyPr>
              <a:lstStyle/>
              <a:p>
                <a:r>
                  <a:rPr lang="en-US" sz="2400" dirty="0">
                    <a:latin typeface="Tahoma" panose="020B0604030504040204" pitchFamily="34" charset="0"/>
                    <a:ea typeface="Tahoma" panose="020B0604030504040204" pitchFamily="34" charset="0"/>
                    <a:cs typeface="Tahoma" panose="020B0604030504040204" pitchFamily="34" charset="0"/>
                  </a:rPr>
                  <a:t>3</a:t>
                </a:r>
              </a:p>
            </p:txBody>
          </p:sp>
          <p:sp>
            <p:nvSpPr>
              <p:cNvPr id="27" name="TextBox 26"/>
              <p:cNvSpPr txBox="1"/>
              <p:nvPr/>
            </p:nvSpPr>
            <p:spPr>
              <a:xfrm>
                <a:off x="6222332" y="4311317"/>
                <a:ext cx="381000" cy="615553"/>
              </a:xfrm>
              <a:prstGeom prst="rect">
                <a:avLst/>
              </a:prstGeom>
              <a:noFill/>
            </p:spPr>
            <p:txBody>
              <a:bodyPr wrap="square" rtlCol="0">
                <a:spAutoFit/>
              </a:bodyPr>
              <a:lstStyle/>
              <a:p>
                <a:r>
                  <a:rPr lang="en-US" sz="2400" dirty="0">
                    <a:latin typeface="Tahoma" panose="020B0604030504040204" pitchFamily="34" charset="0"/>
                    <a:ea typeface="Tahoma" panose="020B0604030504040204" pitchFamily="34" charset="0"/>
                    <a:cs typeface="Tahoma" panose="020B0604030504040204" pitchFamily="34" charset="0"/>
                  </a:rPr>
                  <a:t>4</a:t>
                </a:r>
              </a:p>
            </p:txBody>
          </p:sp>
        </p:grpSp>
        <p:sp>
          <p:nvSpPr>
            <p:cNvPr id="32" name="Flowchart: Connector 31"/>
            <p:cNvSpPr>
              <a:spLocks noChangeAspect="1"/>
            </p:cNvSpPr>
            <p:nvPr/>
          </p:nvSpPr>
          <p:spPr>
            <a:xfrm>
              <a:off x="3178341" y="3861647"/>
              <a:ext cx="182880" cy="240632"/>
            </a:xfrm>
            <a:prstGeom prst="flowChartConnector">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3" name="Straight Arrow Connector 32"/>
            <p:cNvCxnSpPr>
              <a:stCxn id="32" idx="6"/>
            </p:cNvCxnSpPr>
            <p:nvPr/>
          </p:nvCxnSpPr>
          <p:spPr>
            <a:xfrm flipV="1">
              <a:off x="3361221" y="3975948"/>
              <a:ext cx="3649179" cy="6015"/>
            </a:xfrm>
            <a:prstGeom prst="straightConnector1">
              <a:avLst/>
            </a:prstGeom>
            <a:ln w="57150">
              <a:solidFill>
                <a:srgbClr val="C00000"/>
              </a:solidFill>
              <a:tailEnd type="triangle"/>
            </a:ln>
          </p:spPr>
          <p:style>
            <a:lnRef idx="1">
              <a:schemeClr val="accent1"/>
            </a:lnRef>
            <a:fillRef idx="0">
              <a:schemeClr val="accent1"/>
            </a:fillRef>
            <a:effectRef idx="0">
              <a:schemeClr val="accent1"/>
            </a:effectRef>
            <a:fontRef idx="minor">
              <a:schemeClr val="tx1"/>
            </a:fontRef>
          </p:style>
        </p:cxnSp>
      </p:grpSp>
      <p:sp>
        <p:nvSpPr>
          <p:cNvPr id="34" name="TextBox 33"/>
          <p:cNvSpPr txBox="1"/>
          <p:nvPr/>
        </p:nvSpPr>
        <p:spPr>
          <a:xfrm>
            <a:off x="192213" y="3579735"/>
            <a:ext cx="8811371" cy="1569660"/>
          </a:xfrm>
          <a:prstGeom prst="rect">
            <a:avLst/>
          </a:prstGeom>
          <a:noFill/>
        </p:spPr>
        <p:txBody>
          <a:bodyPr wrap="square" rtlCol="0">
            <a:spAutoFit/>
          </a:bodyPr>
          <a:lstStyle/>
          <a:p>
            <a:r>
              <a:rPr lang="en-US" sz="2400" dirty="0">
                <a:solidFill>
                  <a:srgbClr val="C00000"/>
                </a:solidFill>
                <a:latin typeface="Tahoma" panose="020B0604030504040204" pitchFamily="34" charset="0"/>
                <a:ea typeface="Tahoma" panose="020B0604030504040204" pitchFamily="34" charset="0"/>
                <a:cs typeface="Tahoma" panose="020B0604030504040204" pitchFamily="34" charset="0"/>
              </a:rPr>
              <a:t>Common error: entering </a:t>
            </a:r>
            <a:r>
              <a:rPr lang="en-US" sz="2400" i="1" dirty="0">
                <a:solidFill>
                  <a:srgbClr val="C00000"/>
                </a:solidFill>
                <a:latin typeface="Times New Roman" panose="02020603050405020304" pitchFamily="18" charset="0"/>
                <a:ea typeface="Tahoma" panose="020B0604030504040204" pitchFamily="34" charset="0"/>
                <a:cs typeface="Times New Roman" panose="02020603050405020304" pitchFamily="18" charset="0"/>
              </a:rPr>
              <a:t>x</a:t>
            </a:r>
            <a:r>
              <a:rPr lang="en-US" sz="2400" dirty="0">
                <a:solidFill>
                  <a:srgbClr val="C00000"/>
                </a:solidFill>
                <a:latin typeface="Tahoma" panose="020B0604030504040204" pitchFamily="34" charset="0"/>
                <a:ea typeface="Tahoma" panose="020B0604030504040204" pitchFamily="34" charset="0"/>
                <a:cs typeface="Tahoma" panose="020B0604030504040204" pitchFamily="34" charset="0"/>
              </a:rPr>
              <a:t> &lt; -2 as the answer. The direction of the inequality was not switched when multiplying or dividing by a negative value, or the solution was not correctly represented with the variable on the left of the inequality (-2 &lt; x).</a:t>
            </a:r>
          </a:p>
        </p:txBody>
      </p:sp>
    </p:spTree>
    <p:extLst>
      <p:ext uri="{BB962C8B-B14F-4D97-AF65-F5344CB8AC3E}">
        <p14:creationId xmlns:p14="http://schemas.microsoft.com/office/powerpoint/2010/main" val="1111630054"/>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title"/>
          </p:nvPr>
        </p:nvSpPr>
        <p:spPr/>
        <p:txBody>
          <a:bodyPr/>
          <a:lstStyle/>
          <a:p>
            <a:r>
              <a:rPr lang="en-US" dirty="0"/>
              <a:t>Practice Items</a:t>
            </a:r>
          </a:p>
        </p:txBody>
      </p:sp>
      <p:sp>
        <p:nvSpPr>
          <p:cNvPr id="7" name="Content Placeholder 2"/>
          <p:cNvSpPr>
            <a:spLocks noGrp="1"/>
          </p:cNvSpPr>
          <p:nvPr>
            <p:ph idx="1"/>
          </p:nvPr>
        </p:nvSpPr>
        <p:spPr/>
        <p:txBody>
          <a:bodyPr>
            <a:normAutofit/>
          </a:bodyPr>
          <a:lstStyle/>
          <a:p>
            <a:pPr marL="114300" indent="0">
              <a:buNone/>
            </a:pPr>
            <a:endParaRPr lang="en-US" dirty="0"/>
          </a:p>
          <a:p>
            <a:pPr marL="114300" indent="0">
              <a:buNone/>
            </a:pPr>
            <a:r>
              <a:rPr lang="en-US" dirty="0"/>
              <a:t>This concludes the student performance information for the spring 2019 Grade 8 Mathematics SOL test.</a:t>
            </a:r>
          </a:p>
          <a:p>
            <a:pPr marL="114300" indent="0">
              <a:buNone/>
            </a:pPr>
            <a:endParaRPr lang="en-US" dirty="0"/>
          </a:p>
          <a:p>
            <a:pPr marL="114300" indent="0">
              <a:buNone/>
            </a:pPr>
            <a:r>
              <a:rPr lang="en-US" dirty="0"/>
              <a:t>Additional information on accessing practice items and the Guided Practice Suggestions can be found on the Virginia Department of Education </a:t>
            </a:r>
            <a:r>
              <a:rPr lang="en-US" dirty="0">
                <a:hlinkClick r:id="rId3"/>
              </a:rPr>
              <a:t>website</a:t>
            </a:r>
            <a:r>
              <a:rPr lang="en-US" dirty="0"/>
              <a:t>.</a:t>
            </a:r>
          </a:p>
        </p:txBody>
      </p:sp>
    </p:spTree>
    <p:extLst>
      <p:ext uri="{BB962C8B-B14F-4D97-AF65-F5344CB8AC3E}">
        <p14:creationId xmlns:p14="http://schemas.microsoft.com/office/powerpoint/2010/main" val="642372862"/>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Contact Information</a:t>
            </a:r>
          </a:p>
        </p:txBody>
      </p:sp>
      <p:sp>
        <p:nvSpPr>
          <p:cNvPr id="3" name="Content Placeholder 2"/>
          <p:cNvSpPr>
            <a:spLocks noGrp="1"/>
          </p:cNvSpPr>
          <p:nvPr>
            <p:ph sz="half" idx="1"/>
          </p:nvPr>
        </p:nvSpPr>
        <p:spPr/>
        <p:txBody>
          <a:bodyPr/>
          <a:lstStyle/>
          <a:p>
            <a:r>
              <a:rPr lang="en-US" dirty="0"/>
              <a:t>For questions regarding assessment, please contact </a:t>
            </a:r>
            <a:r>
              <a:rPr lang="en-US" dirty="0">
                <a:hlinkClick r:id="rId3"/>
              </a:rPr>
              <a:t>student_assessment@doe.virginia.gov</a:t>
            </a:r>
            <a:endParaRPr lang="en-US" dirty="0"/>
          </a:p>
          <a:p>
            <a:endParaRPr lang="en-US" dirty="0"/>
          </a:p>
          <a:p>
            <a:r>
              <a:rPr lang="en-US" dirty="0"/>
              <a:t>For questions regarding instruction, please contact </a:t>
            </a:r>
            <a:r>
              <a:rPr lang="en-US" dirty="0">
                <a:hlinkClick r:id="rId4"/>
              </a:rPr>
              <a:t>vdoe.mathematics@doe.virginia.gov</a:t>
            </a:r>
            <a:endParaRPr lang="en-US" dirty="0"/>
          </a:p>
          <a:p>
            <a:pPr marL="0" indent="0">
              <a:buNone/>
            </a:pPr>
            <a:endParaRPr lang="en-US" dirty="0"/>
          </a:p>
        </p:txBody>
      </p:sp>
    </p:spTree>
    <p:extLst>
      <p:ext uri="{BB962C8B-B14F-4D97-AF65-F5344CB8AC3E}">
        <p14:creationId xmlns:p14="http://schemas.microsoft.com/office/powerpoint/2010/main" val="247908187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solidFill>
            <a:schemeClr val="tx1"/>
          </a:solidFill>
        </p:spPr>
        <p:txBody>
          <a:bodyPr>
            <a:normAutofit/>
          </a:bodyPr>
          <a:lstStyle/>
          <a:p>
            <a:r>
              <a:rPr lang="en-US" sz="2800" dirty="0">
                <a:solidFill>
                  <a:schemeClr val="bg1"/>
                </a:solidFill>
              </a:rPr>
              <a:t>Dilations (8.7a)</a:t>
            </a:r>
          </a:p>
        </p:txBody>
      </p:sp>
      <p:sp>
        <p:nvSpPr>
          <p:cNvPr id="4" name="Content Placeholder 3"/>
          <p:cNvSpPr>
            <a:spLocks noGrp="1"/>
          </p:cNvSpPr>
          <p:nvPr>
            <p:ph idx="1"/>
          </p:nvPr>
        </p:nvSpPr>
        <p:spPr/>
        <p:txBody>
          <a:bodyPr>
            <a:normAutofit lnSpcReduction="10000"/>
          </a:bodyPr>
          <a:lstStyle/>
          <a:p>
            <a:pPr marL="114300" indent="0">
              <a:buNone/>
            </a:pPr>
            <a:r>
              <a:rPr lang="en-US" sz="2400" dirty="0"/>
              <a:t>Students would benefit from additional practice sketching dilations and locating the coordinates of the image of a right triangle or rectangle that has been dilated.</a:t>
            </a:r>
          </a:p>
          <a:p>
            <a:pPr marL="114300" indent="0">
              <a:buNone/>
            </a:pPr>
            <a:endParaRPr lang="en-US" dirty="0"/>
          </a:p>
          <a:p>
            <a:pPr marL="114300" indent="0">
              <a:buNone/>
            </a:pPr>
            <a:r>
              <a:rPr lang="en-US" sz="2400" dirty="0">
                <a:solidFill>
                  <a:srgbClr val="C00000"/>
                </a:solidFill>
              </a:rPr>
              <a:t>Common errors on SOL test items include: </a:t>
            </a:r>
          </a:p>
          <a:p>
            <a:pPr>
              <a:buClrTx/>
            </a:pPr>
            <a:r>
              <a:rPr lang="en-US" sz="2400" dirty="0">
                <a:solidFill>
                  <a:srgbClr val="C00000"/>
                </a:solidFill>
              </a:rPr>
              <a:t>reflecting a point about the </a:t>
            </a:r>
            <a:r>
              <a:rPr lang="en-US" sz="2400" b="1" i="1" dirty="0">
                <a:solidFill>
                  <a:srgbClr val="C00000"/>
                </a:solidFill>
                <a:latin typeface="Times New Roman" panose="02020603050405020304" pitchFamily="18" charset="0"/>
                <a:cs typeface="Times New Roman" panose="02020603050405020304" pitchFamily="18" charset="0"/>
              </a:rPr>
              <a:t>x</a:t>
            </a:r>
            <a:r>
              <a:rPr lang="en-US" sz="2400" dirty="0">
                <a:solidFill>
                  <a:srgbClr val="C00000"/>
                </a:solidFill>
              </a:rPr>
              <a:t>- or </a:t>
            </a:r>
            <a:r>
              <a:rPr lang="en-US" sz="2400" b="1" i="1" dirty="0">
                <a:solidFill>
                  <a:srgbClr val="C00000"/>
                </a:solidFill>
                <a:latin typeface="Times New Roman" panose="02020603050405020304" pitchFamily="18" charset="0"/>
                <a:cs typeface="Times New Roman" panose="02020603050405020304" pitchFamily="18" charset="0"/>
              </a:rPr>
              <a:t>y</a:t>
            </a:r>
            <a:r>
              <a:rPr lang="en-US" sz="2400" dirty="0">
                <a:solidFill>
                  <a:srgbClr val="C00000"/>
                </a:solidFill>
              </a:rPr>
              <a:t>-axis instead of dilating the point with respect to the origin; and</a:t>
            </a:r>
          </a:p>
          <a:p>
            <a:pPr>
              <a:buClrTx/>
            </a:pPr>
            <a:r>
              <a:rPr lang="en-US" sz="2400" dirty="0">
                <a:solidFill>
                  <a:srgbClr val="C00000"/>
                </a:solidFill>
              </a:rPr>
              <a:t>using the opposite of the </a:t>
            </a:r>
            <a:r>
              <a:rPr lang="en-US" sz="2400" b="1" i="1" dirty="0">
                <a:solidFill>
                  <a:srgbClr val="C00000"/>
                </a:solidFill>
                <a:latin typeface="Times New Roman" panose="02020603050405020304" pitchFamily="18" charset="0"/>
                <a:cs typeface="Times New Roman" panose="02020603050405020304" pitchFamily="18" charset="0"/>
              </a:rPr>
              <a:t>x</a:t>
            </a:r>
            <a:r>
              <a:rPr lang="en-US" sz="2400" dirty="0">
                <a:solidFill>
                  <a:srgbClr val="C00000"/>
                </a:solidFill>
              </a:rPr>
              <a:t>- and </a:t>
            </a:r>
            <a:r>
              <a:rPr lang="en-US" sz="2400" b="1" i="1" dirty="0">
                <a:solidFill>
                  <a:srgbClr val="C00000"/>
                </a:solidFill>
                <a:latin typeface="Times New Roman" panose="02020603050405020304" pitchFamily="18" charset="0"/>
                <a:cs typeface="Times New Roman" panose="02020603050405020304" pitchFamily="18" charset="0"/>
              </a:rPr>
              <a:t>y</a:t>
            </a:r>
            <a:r>
              <a:rPr lang="en-US" sz="2400" dirty="0">
                <a:solidFill>
                  <a:srgbClr val="C00000"/>
                </a:solidFill>
              </a:rPr>
              <a:t>-coordinates as the location of the image of a point after a dilation. </a:t>
            </a:r>
          </a:p>
          <a:p>
            <a:pPr marL="114300" indent="0">
              <a:buNone/>
            </a:pPr>
            <a:endParaRPr lang="en-US" dirty="0"/>
          </a:p>
        </p:txBody>
      </p:sp>
    </p:spTree>
    <p:extLst>
      <p:ext uri="{BB962C8B-B14F-4D97-AF65-F5344CB8AC3E}">
        <p14:creationId xmlns:p14="http://schemas.microsoft.com/office/powerpoint/2010/main" val="401345372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4294967295"/>
          </p:nvPr>
        </p:nvSpPr>
        <p:spPr>
          <a:xfrm>
            <a:off x="8594725" y="4637088"/>
            <a:ext cx="549275" cy="296862"/>
          </a:xfrm>
          <a:prstGeom prst="bracketPair">
            <a:avLst>
              <a:gd name="adj" fmla="val 17949"/>
            </a:avLst>
          </a:prstGeom>
        </p:spPr>
        <p:txBody>
          <a:bodyPr/>
          <a:lstStyle/>
          <a:p>
            <a:fld id="{43CD8AB1-7AF0-4DFF-A047-6CE4F0A7C691}" type="slidenum">
              <a:rPr lang="en-US" smtClean="0"/>
              <a:t>7</a:t>
            </a:fld>
            <a:endParaRPr lang="en-US" dirty="0"/>
          </a:p>
        </p:txBody>
      </p:sp>
      <p:sp>
        <p:nvSpPr>
          <p:cNvPr id="3" name="Title 2"/>
          <p:cNvSpPr>
            <a:spLocks noGrp="1"/>
          </p:cNvSpPr>
          <p:nvPr>
            <p:ph type="title"/>
          </p:nvPr>
        </p:nvSpPr>
        <p:spPr>
          <a:solidFill>
            <a:schemeClr val="tx1"/>
          </a:solidFill>
        </p:spPr>
        <p:txBody>
          <a:bodyPr>
            <a:normAutofit/>
          </a:bodyPr>
          <a:lstStyle/>
          <a:p>
            <a:r>
              <a:rPr lang="en-US" sz="2800" dirty="0">
                <a:solidFill>
                  <a:schemeClr val="bg1"/>
                </a:solidFill>
              </a:rPr>
              <a:t>Suggested Practice #1 with Dilations (8.7a)</a:t>
            </a:r>
          </a:p>
        </p:txBody>
      </p:sp>
      <p:sp>
        <p:nvSpPr>
          <p:cNvPr id="9" name="TextBox 8"/>
          <p:cNvSpPr txBox="1"/>
          <p:nvPr/>
        </p:nvSpPr>
        <p:spPr>
          <a:xfrm>
            <a:off x="0" y="819150"/>
            <a:ext cx="5334000" cy="3170099"/>
          </a:xfrm>
          <a:prstGeom prst="rect">
            <a:avLst/>
          </a:prstGeom>
          <a:noFill/>
        </p:spPr>
        <p:txBody>
          <a:bodyPr wrap="square" rtlCol="0">
            <a:spAutoFit/>
          </a:bodyPr>
          <a:lstStyle/>
          <a:p>
            <a:r>
              <a:rPr lang="en-US" sz="2400" b="1" dirty="0">
                <a:latin typeface="Tahoma" panose="020B0604030504040204" pitchFamily="34" charset="0"/>
                <a:ea typeface="Tahoma" panose="020B0604030504040204" pitchFamily="34" charset="0"/>
                <a:cs typeface="Tahoma" panose="020B0604030504040204" pitchFamily="34" charset="0"/>
              </a:rPr>
              <a:t>A rectangle is shown on the grid. The rectangle will be dilated by a factor of 2 with the origin as the center of dilation.  </a:t>
            </a:r>
          </a:p>
          <a:p>
            <a:endParaRPr lang="en-US" sz="800" b="1" dirty="0">
              <a:latin typeface="Tahoma" panose="020B0604030504040204" pitchFamily="34" charset="0"/>
              <a:ea typeface="Tahoma" panose="020B0604030504040204" pitchFamily="34" charset="0"/>
              <a:cs typeface="Tahoma" panose="020B0604030504040204" pitchFamily="34" charset="0"/>
            </a:endParaRPr>
          </a:p>
          <a:p>
            <a:r>
              <a:rPr lang="en-US" sz="2400" b="1" dirty="0">
                <a:latin typeface="Tahoma" panose="020B0604030504040204" pitchFamily="34" charset="0"/>
                <a:ea typeface="Tahoma" panose="020B0604030504040204" pitchFamily="34" charset="0"/>
                <a:cs typeface="Tahoma" panose="020B0604030504040204" pitchFamily="34" charset="0"/>
              </a:rPr>
              <a:t>Plot a point on the grid that represents the image of the point located at (2, 0) after this dilation.</a:t>
            </a:r>
          </a:p>
        </p:txBody>
      </p:sp>
      <p:pic>
        <p:nvPicPr>
          <p:cNvPr id="7" name="Content Placeholder 6" descr="A graph with a rectangle having endpoints at ordered paris two, zero, two, two, three, two, and three, zero."/>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638800" y="875298"/>
            <a:ext cx="3429000" cy="3429000"/>
          </a:xfrm>
          <a:ln w="12700">
            <a:solidFill>
              <a:schemeClr val="tx1"/>
            </a:solidFill>
          </a:ln>
        </p:spPr>
      </p:pic>
    </p:spTree>
    <p:extLst>
      <p:ext uri="{BB962C8B-B14F-4D97-AF65-F5344CB8AC3E}">
        <p14:creationId xmlns:p14="http://schemas.microsoft.com/office/powerpoint/2010/main" val="304211734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4294967295"/>
          </p:nvPr>
        </p:nvSpPr>
        <p:spPr>
          <a:xfrm>
            <a:off x="8594725" y="4637088"/>
            <a:ext cx="549275" cy="296862"/>
          </a:xfrm>
          <a:prstGeom prst="bracketPair">
            <a:avLst>
              <a:gd name="adj" fmla="val 17949"/>
            </a:avLst>
          </a:prstGeom>
        </p:spPr>
        <p:txBody>
          <a:bodyPr/>
          <a:lstStyle/>
          <a:p>
            <a:fld id="{43CD8AB1-7AF0-4DFF-A047-6CE4F0A7C691}" type="slidenum">
              <a:rPr lang="en-US" smtClean="0"/>
              <a:t>8</a:t>
            </a:fld>
            <a:endParaRPr lang="en-US" dirty="0"/>
          </a:p>
        </p:txBody>
      </p:sp>
      <p:sp>
        <p:nvSpPr>
          <p:cNvPr id="3" name="Title 2"/>
          <p:cNvSpPr>
            <a:spLocks noGrp="1"/>
          </p:cNvSpPr>
          <p:nvPr>
            <p:ph type="title"/>
          </p:nvPr>
        </p:nvSpPr>
        <p:spPr>
          <a:solidFill>
            <a:schemeClr val="tx1"/>
          </a:solidFill>
        </p:spPr>
        <p:txBody>
          <a:bodyPr>
            <a:normAutofit/>
          </a:bodyPr>
          <a:lstStyle/>
          <a:p>
            <a:r>
              <a:rPr lang="en-US" sz="2800" dirty="0">
                <a:solidFill>
                  <a:schemeClr val="bg1"/>
                </a:solidFill>
              </a:rPr>
              <a:t>Answer to Practice #1 with Dilations (8.7a)</a:t>
            </a:r>
          </a:p>
        </p:txBody>
      </p:sp>
      <p:sp>
        <p:nvSpPr>
          <p:cNvPr id="9" name="TextBox 8"/>
          <p:cNvSpPr txBox="1"/>
          <p:nvPr/>
        </p:nvSpPr>
        <p:spPr>
          <a:xfrm>
            <a:off x="0" y="819150"/>
            <a:ext cx="5334000" cy="3170099"/>
          </a:xfrm>
          <a:prstGeom prst="rect">
            <a:avLst/>
          </a:prstGeom>
          <a:noFill/>
        </p:spPr>
        <p:txBody>
          <a:bodyPr wrap="square" rtlCol="0">
            <a:spAutoFit/>
          </a:bodyPr>
          <a:lstStyle/>
          <a:p>
            <a:r>
              <a:rPr lang="en-US" sz="2400" b="1" dirty="0">
                <a:latin typeface="Tahoma" panose="020B0604030504040204" pitchFamily="34" charset="0"/>
                <a:ea typeface="Tahoma" panose="020B0604030504040204" pitchFamily="34" charset="0"/>
                <a:cs typeface="Tahoma" panose="020B0604030504040204" pitchFamily="34" charset="0"/>
              </a:rPr>
              <a:t>A rectangle is shown on the grid. The rectangle will be dilated by a factor of 2 with the origin as the center of dilation.  </a:t>
            </a:r>
          </a:p>
          <a:p>
            <a:endParaRPr lang="en-US" sz="800" b="1" dirty="0">
              <a:latin typeface="Tahoma" panose="020B0604030504040204" pitchFamily="34" charset="0"/>
              <a:ea typeface="Tahoma" panose="020B0604030504040204" pitchFamily="34" charset="0"/>
              <a:cs typeface="Tahoma" panose="020B0604030504040204" pitchFamily="34" charset="0"/>
            </a:endParaRPr>
          </a:p>
          <a:p>
            <a:r>
              <a:rPr lang="en-US" sz="2400" b="1" dirty="0">
                <a:latin typeface="Tahoma" panose="020B0604030504040204" pitchFamily="34" charset="0"/>
                <a:ea typeface="Tahoma" panose="020B0604030504040204" pitchFamily="34" charset="0"/>
                <a:cs typeface="Tahoma" panose="020B0604030504040204" pitchFamily="34" charset="0"/>
              </a:rPr>
              <a:t>Plot a point on the grid that represents the image of the point located at (2, 0) after this dilation.</a:t>
            </a:r>
          </a:p>
        </p:txBody>
      </p:sp>
      <p:pic>
        <p:nvPicPr>
          <p:cNvPr id="7" name="Content Placeholder 6" descr="A graph with a rectangle having endpoints at oredered pairs two, zero, two, two, three, two, and three, zero."/>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638800" y="894855"/>
            <a:ext cx="3429000" cy="3429000"/>
          </a:xfrm>
          <a:ln w="12700">
            <a:solidFill>
              <a:schemeClr val="tx1"/>
            </a:solidFill>
          </a:ln>
        </p:spPr>
      </p:pic>
      <p:sp>
        <p:nvSpPr>
          <p:cNvPr id="6" name="Flowchart: Connector 5" descr="A point representing the image of the point after the dilation."/>
          <p:cNvSpPr>
            <a:spLocks noChangeAspect="1"/>
          </p:cNvSpPr>
          <p:nvPr/>
        </p:nvSpPr>
        <p:spPr>
          <a:xfrm>
            <a:off x="8379894" y="2778951"/>
            <a:ext cx="89647" cy="91440"/>
          </a:xfrm>
          <a:prstGeom prst="flowChartConnector">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ounded Rectangle 7" descr="A rectangle indicating the correct solution."/>
          <p:cNvSpPr/>
          <p:nvPr/>
        </p:nvSpPr>
        <p:spPr>
          <a:xfrm>
            <a:off x="8199504" y="2609355"/>
            <a:ext cx="533400" cy="400050"/>
          </a:xfrm>
          <a:prstGeom prst="round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1752600" y="3601819"/>
            <a:ext cx="3276600" cy="830997"/>
          </a:xfrm>
          <a:prstGeom prst="rect">
            <a:avLst/>
          </a:prstGeom>
          <a:noFill/>
        </p:spPr>
        <p:txBody>
          <a:bodyPr wrap="square" rtlCol="0">
            <a:spAutoFit/>
          </a:bodyPr>
          <a:lstStyle/>
          <a:p>
            <a:r>
              <a:rPr lang="en-US" sz="2400" dirty="0">
                <a:solidFill>
                  <a:srgbClr val="C00000"/>
                </a:solidFill>
                <a:latin typeface="Tahoma" panose="020B0604030504040204" pitchFamily="34" charset="0"/>
                <a:ea typeface="Tahoma" panose="020B0604030504040204" pitchFamily="34" charset="0"/>
                <a:cs typeface="Tahoma" panose="020B0604030504040204" pitchFamily="34" charset="0"/>
              </a:rPr>
              <a:t>Students should plot a point at (4,0).</a:t>
            </a:r>
          </a:p>
        </p:txBody>
      </p:sp>
      <p:sp>
        <p:nvSpPr>
          <p:cNvPr id="11" name="Rounded Rectangle 10" descr="A rectangle indicating the correct solution."/>
          <p:cNvSpPr/>
          <p:nvPr/>
        </p:nvSpPr>
        <p:spPr>
          <a:xfrm>
            <a:off x="1676400" y="3654892"/>
            <a:ext cx="3200400" cy="777923"/>
          </a:xfrm>
          <a:prstGeom prst="round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76200" y="4548485"/>
            <a:ext cx="5562600" cy="461665"/>
          </a:xfrm>
          <a:prstGeom prst="rect">
            <a:avLst/>
          </a:prstGeom>
          <a:noFill/>
        </p:spPr>
        <p:txBody>
          <a:bodyPr wrap="square" rtlCol="0">
            <a:spAutoFit/>
          </a:bodyPr>
          <a:lstStyle/>
          <a:p>
            <a:r>
              <a:rPr lang="en-US" sz="2400" dirty="0">
                <a:solidFill>
                  <a:srgbClr val="C00000"/>
                </a:solidFill>
                <a:latin typeface="Tahoma" panose="020B0604030504040204" pitchFamily="34" charset="0"/>
                <a:ea typeface="Tahoma" panose="020B0604030504040204" pitchFamily="34" charset="0"/>
                <a:cs typeface="Tahoma" panose="020B0604030504040204" pitchFamily="34" charset="0"/>
              </a:rPr>
              <a:t>Common error:  plotting (0,2) or (-2, 0)</a:t>
            </a:r>
          </a:p>
        </p:txBody>
      </p:sp>
    </p:spTree>
    <p:extLst>
      <p:ext uri="{BB962C8B-B14F-4D97-AF65-F5344CB8AC3E}">
        <p14:creationId xmlns:p14="http://schemas.microsoft.com/office/powerpoint/2010/main" val="291354475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4294967295"/>
          </p:nvPr>
        </p:nvSpPr>
        <p:spPr>
          <a:xfrm>
            <a:off x="8594725" y="4560888"/>
            <a:ext cx="549275" cy="296862"/>
          </a:xfrm>
          <a:prstGeom prst="bracketPair">
            <a:avLst>
              <a:gd name="adj" fmla="val 17949"/>
            </a:avLst>
          </a:prstGeom>
        </p:spPr>
        <p:txBody>
          <a:bodyPr/>
          <a:lstStyle/>
          <a:p>
            <a:fld id="{43CD8AB1-7AF0-4DFF-A047-6CE4F0A7C691}" type="slidenum">
              <a:rPr lang="en-US" smtClean="0"/>
              <a:t>9</a:t>
            </a:fld>
            <a:endParaRPr lang="en-US" dirty="0"/>
          </a:p>
        </p:txBody>
      </p:sp>
      <p:sp>
        <p:nvSpPr>
          <p:cNvPr id="3" name="Title 2"/>
          <p:cNvSpPr>
            <a:spLocks noGrp="1"/>
          </p:cNvSpPr>
          <p:nvPr>
            <p:ph type="title"/>
          </p:nvPr>
        </p:nvSpPr>
        <p:spPr>
          <a:solidFill>
            <a:schemeClr val="tx1"/>
          </a:solidFill>
        </p:spPr>
        <p:txBody>
          <a:bodyPr>
            <a:normAutofit/>
          </a:bodyPr>
          <a:lstStyle/>
          <a:p>
            <a:r>
              <a:rPr lang="en-US" sz="2800" dirty="0">
                <a:solidFill>
                  <a:schemeClr val="bg1"/>
                </a:solidFill>
              </a:rPr>
              <a:t>Suggested Practice #2 with Dilations (8.7a)</a:t>
            </a:r>
          </a:p>
        </p:txBody>
      </p:sp>
      <mc:AlternateContent xmlns:mc="http://schemas.openxmlformats.org/markup-compatibility/2006" xmlns:a14="http://schemas.microsoft.com/office/drawing/2010/main">
        <mc:Choice Requires="a14">
          <p:sp>
            <p:nvSpPr>
              <p:cNvPr id="9" name="TextBox 8"/>
              <p:cNvSpPr txBox="1"/>
              <p:nvPr/>
            </p:nvSpPr>
            <p:spPr>
              <a:xfrm>
                <a:off x="0" y="819150"/>
                <a:ext cx="5257800" cy="3421065"/>
              </a:xfrm>
              <a:prstGeom prst="rect">
                <a:avLst/>
              </a:prstGeom>
              <a:noFill/>
            </p:spPr>
            <p:txBody>
              <a:bodyPr wrap="square" rtlCol="0">
                <a:spAutoFit/>
              </a:bodyPr>
              <a:lstStyle/>
              <a:p>
                <a:r>
                  <a:rPr lang="en-US" sz="2400" b="1" dirty="0">
                    <a:latin typeface="Tahoma" panose="020B0604030504040204" pitchFamily="34" charset="0"/>
                    <a:ea typeface="Tahoma" panose="020B0604030504040204" pitchFamily="34" charset="0"/>
                    <a:cs typeface="Tahoma" panose="020B0604030504040204" pitchFamily="34" charset="0"/>
                  </a:rPr>
                  <a:t>A rectangle is shown on the grid. The rectangle will be dilated by a factor of </a:t>
                </a:r>
                <a14:m>
                  <m:oMath xmlns:m="http://schemas.openxmlformats.org/officeDocument/2006/math">
                    <m:f>
                      <m:fPr>
                        <m:ctrlPr>
                          <a:rPr lang="en-US" sz="2800" b="1" i="1" smtClean="0">
                            <a:latin typeface="Cambria Math" panose="02040503050406030204" pitchFamily="18" charset="0"/>
                            <a:ea typeface="Tahoma" panose="020B0604030504040204" pitchFamily="34" charset="0"/>
                            <a:cs typeface="Tahoma" panose="020B0604030504040204" pitchFamily="34" charset="0"/>
                          </a:rPr>
                        </m:ctrlPr>
                      </m:fPr>
                      <m:num>
                        <m:r>
                          <a:rPr lang="en-US" sz="2800" b="1" i="1" smtClean="0">
                            <a:latin typeface="Cambria Math" panose="02040503050406030204" pitchFamily="18" charset="0"/>
                            <a:ea typeface="Tahoma" panose="020B0604030504040204" pitchFamily="34" charset="0"/>
                            <a:cs typeface="Tahoma" panose="020B0604030504040204" pitchFamily="34" charset="0"/>
                          </a:rPr>
                          <m:t>𝟏</m:t>
                        </m:r>
                      </m:num>
                      <m:den>
                        <m:r>
                          <a:rPr lang="en-US" sz="2800" b="1" i="1" smtClean="0">
                            <a:latin typeface="Cambria Math" panose="02040503050406030204" pitchFamily="18" charset="0"/>
                            <a:ea typeface="Tahoma" panose="020B0604030504040204" pitchFamily="34" charset="0"/>
                            <a:cs typeface="Tahoma" panose="020B0604030504040204" pitchFamily="34" charset="0"/>
                          </a:rPr>
                          <m:t>𝟐</m:t>
                        </m:r>
                      </m:den>
                    </m:f>
                  </m:oMath>
                </a14:m>
                <a:r>
                  <a:rPr lang="en-US" sz="2400" b="1" dirty="0">
                    <a:latin typeface="Tahoma" panose="020B0604030504040204" pitchFamily="34" charset="0"/>
                    <a:ea typeface="Tahoma" panose="020B0604030504040204" pitchFamily="34" charset="0"/>
                    <a:cs typeface="Tahoma" panose="020B0604030504040204" pitchFamily="34" charset="0"/>
                  </a:rPr>
                  <a:t> with the origin as the center of dilation.  </a:t>
                </a:r>
              </a:p>
              <a:p>
                <a:endParaRPr lang="en-US" sz="800" b="1" dirty="0">
                  <a:latin typeface="Tahoma" panose="020B0604030504040204" pitchFamily="34" charset="0"/>
                  <a:ea typeface="Tahoma" panose="020B0604030504040204" pitchFamily="34" charset="0"/>
                  <a:cs typeface="Tahoma" panose="020B0604030504040204" pitchFamily="34" charset="0"/>
                </a:endParaRPr>
              </a:p>
              <a:p>
                <a:r>
                  <a:rPr lang="en-US" sz="2400" b="1" dirty="0">
                    <a:latin typeface="Tahoma" panose="020B0604030504040204" pitchFamily="34" charset="0"/>
                    <a:ea typeface="Tahoma" panose="020B0604030504040204" pitchFamily="34" charset="0"/>
                    <a:cs typeface="Tahoma" panose="020B0604030504040204" pitchFamily="34" charset="0"/>
                  </a:rPr>
                  <a:t>Plot a point on the grid that represents the image of the point located at (2, 2) after this dilation.</a:t>
                </a:r>
              </a:p>
            </p:txBody>
          </p:sp>
        </mc:Choice>
        <mc:Fallback xmlns="">
          <p:sp>
            <p:nvSpPr>
              <p:cNvPr id="9" name="TextBox 8"/>
              <p:cNvSpPr txBox="1">
                <a:spLocks noRot="1" noChangeAspect="1" noMove="1" noResize="1" noEditPoints="1" noAdjustHandles="1" noChangeArrowheads="1" noChangeShapeType="1" noTextEdit="1"/>
              </p:cNvSpPr>
              <p:nvPr/>
            </p:nvSpPr>
            <p:spPr>
              <a:xfrm>
                <a:off x="0" y="819150"/>
                <a:ext cx="5257800" cy="3421065"/>
              </a:xfrm>
              <a:prstGeom prst="rect">
                <a:avLst/>
              </a:prstGeom>
              <a:blipFill rotWithShape="1">
                <a:blip r:embed="rId3"/>
                <a:stretch>
                  <a:fillRect l="-1738" t="-1423" r="-3244" b="-3025"/>
                </a:stretch>
              </a:blipFill>
            </p:spPr>
            <p:txBody>
              <a:bodyPr/>
              <a:lstStyle/>
              <a:p>
                <a:r>
                  <a:rPr lang="en-US">
                    <a:noFill/>
                  </a:rPr>
                  <a:t> </a:t>
                </a:r>
              </a:p>
            </p:txBody>
          </p:sp>
        </mc:Fallback>
      </mc:AlternateContent>
      <p:pic>
        <p:nvPicPr>
          <p:cNvPr id="7" name="Content Placeholder 6" descr="A graph with a rectangle having endpoints at oredered pairs two, zero, two, two, three, two, and three, zero."/>
          <p:cNvPicPr>
            <a:picLocks noGrp="1" noChangeAspect="1"/>
          </p:cNvPicPr>
          <p:nvPr>
            <p:ph idx="1"/>
          </p:nvPr>
        </p:nvPicPr>
        <p:blipFill>
          <a:blip r:embed="rId4">
            <a:extLst>
              <a:ext uri="{28A0092B-C50C-407E-A947-70E740481C1C}">
                <a14:useLocalDpi xmlns:a14="http://schemas.microsoft.com/office/drawing/2010/main" val="0"/>
              </a:ext>
            </a:extLst>
          </a:blip>
          <a:stretch>
            <a:fillRect/>
          </a:stretch>
        </p:blipFill>
        <p:spPr>
          <a:xfrm>
            <a:off x="5638800" y="857250"/>
            <a:ext cx="3429000" cy="3429000"/>
          </a:xfrm>
          <a:ln w="12700">
            <a:solidFill>
              <a:schemeClr val="tx1"/>
            </a:solidFill>
          </a:ln>
        </p:spPr>
      </p:pic>
    </p:spTree>
    <p:extLst>
      <p:ext uri="{BB962C8B-B14F-4D97-AF65-F5344CB8AC3E}">
        <p14:creationId xmlns:p14="http://schemas.microsoft.com/office/powerpoint/2010/main" val="223563055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7221</TotalTime>
  <Words>3517</Words>
  <Application>Microsoft Office PowerPoint</Application>
  <PresentationFormat>On-screen Show (16:9)</PresentationFormat>
  <Paragraphs>541</Paragraphs>
  <Slides>53</Slides>
  <Notes>3</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53</vt:i4>
      </vt:variant>
    </vt:vector>
  </HeadingPairs>
  <TitlesOfParts>
    <vt:vector size="59" baseType="lpstr">
      <vt:lpstr>Arial</vt:lpstr>
      <vt:lpstr>Calibri</vt:lpstr>
      <vt:lpstr>Cambria Math</vt:lpstr>
      <vt:lpstr>Tahoma</vt:lpstr>
      <vt:lpstr>Times New Roman</vt:lpstr>
      <vt:lpstr>Office Theme</vt:lpstr>
      <vt:lpstr>Student Performance Analysis Spring 2019</vt:lpstr>
      <vt:lpstr>Student Performance Analysis Spring 2019 (1 of 3)</vt:lpstr>
      <vt:lpstr>Student Performance Analysis Spring 2019 (2 of 3)</vt:lpstr>
      <vt:lpstr>Student Performance Analysis Spring 2019 (3 of 3)</vt:lpstr>
      <vt:lpstr>Transformations</vt:lpstr>
      <vt:lpstr>Dilations (8.7a)</vt:lpstr>
      <vt:lpstr>Suggested Practice #1 with Dilations (8.7a)</vt:lpstr>
      <vt:lpstr>Answer to Practice #1 with Dilations (8.7a)</vt:lpstr>
      <vt:lpstr>Suggested Practice #2 with Dilations (8.7a)</vt:lpstr>
      <vt:lpstr>Answer to Practice #2 with Dilations (8.7a)</vt:lpstr>
      <vt:lpstr>Boxplots</vt:lpstr>
      <vt:lpstr>Analyzing Boxplots (8.12 a, b, c)</vt:lpstr>
      <vt:lpstr>Suggested Practice #1 with Boxplots (8.12a)</vt:lpstr>
      <vt:lpstr>Answer to Practice #1 with Boxplots (8.12a)</vt:lpstr>
      <vt:lpstr>Suggested Practice #2 with Boxplots (8.12a)</vt:lpstr>
      <vt:lpstr>Answer to Practice #2 with Boxplots (8.12a)</vt:lpstr>
      <vt:lpstr>Suggested Practice #3 with Boxplots (8.12b)</vt:lpstr>
      <vt:lpstr>Answer to Practice #3 with Boxplots (8.12b)</vt:lpstr>
      <vt:lpstr>Suggested Practice #4 with Boxplots (8.12c)</vt:lpstr>
      <vt:lpstr>Answer to Practice #4 with Boxplots (8.12c)</vt:lpstr>
      <vt:lpstr>Evaluating and Simplifying Expressions</vt:lpstr>
      <vt:lpstr>Simplifying Expressions (8.14b)</vt:lpstr>
      <vt:lpstr>Suggested Practice #1 with Simplifying Expressions (8.14b)</vt:lpstr>
      <vt:lpstr>Answer to Practice #1 with Simplifying Expressions (8.14b)</vt:lpstr>
      <vt:lpstr>Suggested Practice #2 with Simplifying Expressions (8.14b)</vt:lpstr>
      <vt:lpstr>Answer to Practice #2 with Simplifying Expressions (8.14b)</vt:lpstr>
      <vt:lpstr>Functions</vt:lpstr>
      <vt:lpstr>Relations and Functions – Vocabulary (8.15)</vt:lpstr>
      <vt:lpstr>Suggested Practice with Relations and Functions (8.15a)</vt:lpstr>
      <vt:lpstr>Answer to Practice with Relations and Functions (8.15a)</vt:lpstr>
      <vt:lpstr>Linear Functions (1 of 2)</vt:lpstr>
      <vt:lpstr>Linear Functions (2 of 2)</vt:lpstr>
      <vt:lpstr>Linear Functions – Vocabulary, Points, Slopes (8.16)</vt:lpstr>
      <vt:lpstr>Suggested Practice #1 with Describing Slope (8.16a) </vt:lpstr>
      <vt:lpstr>Answer to Practice #1 with Describing Slope (8.16a) </vt:lpstr>
      <vt:lpstr>Suggested Practice #2 with Describing Slope (8.16a)</vt:lpstr>
      <vt:lpstr>Answer to Practice #2 with Describing Slope (8.16a)</vt:lpstr>
      <vt:lpstr>Suggested Practice #1 with Determining Slope and y-Intercept (8.16b) </vt:lpstr>
      <vt:lpstr>Answer to Practice #1 with Determining Slope and y-Intercept (8.16b) (1 of 2)</vt:lpstr>
      <vt:lpstr>Answer to Practice #1 with Determining Slope and y-Intercept (8.16b) (2 of 2)</vt:lpstr>
      <vt:lpstr>Suggested Practice #2 with Determining Slope and y-Intercept (8.16b)</vt:lpstr>
      <vt:lpstr>Answer to Practice #2 with Determining Slope and y-Intercept (8.16b) (1 of 2)</vt:lpstr>
      <vt:lpstr>Answer to Practice #2 with Determining Slope and y-Intercept (8.16b) (2 of 2)</vt:lpstr>
      <vt:lpstr>Suggested Practice with Equations and Graphs (8.16d)</vt:lpstr>
      <vt:lpstr>Answer to Practice with Equations and Graphs (8.16d)</vt:lpstr>
      <vt:lpstr>Linear Inequalities</vt:lpstr>
      <vt:lpstr>Solving and Graphing Inequalities (8.18)</vt:lpstr>
      <vt:lpstr>Suggested Practice #1 with Linear Inequalities (8.18)</vt:lpstr>
      <vt:lpstr>Answer to Practice #1 with Linear Inequalities (8.18)</vt:lpstr>
      <vt:lpstr>Suggested Practice #2 with Linear Inequalities (8.18)</vt:lpstr>
      <vt:lpstr>Answer to Practice #2 with Linear Inequalities (8.18)</vt:lpstr>
      <vt:lpstr>Practice Items</vt:lpstr>
      <vt:lpstr>Contact Information</vt:lpstr>
    </vt:vector>
  </TitlesOfParts>
  <Company>Virginia IT Infrastructure Partnership</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crb29104</dc:creator>
  <cp:keywords>Student Performance Analysis Spring 2019</cp:keywords>
  <cp:lastModifiedBy>Gilhooly, Frank (DOE)</cp:lastModifiedBy>
  <cp:revision>153</cp:revision>
  <dcterms:created xsi:type="dcterms:W3CDTF">2019-02-13T14:37:28Z</dcterms:created>
  <dcterms:modified xsi:type="dcterms:W3CDTF">2023-07-26T11:35:18Z</dcterms:modified>
</cp:coreProperties>
</file>