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16" r:id="rId2"/>
    <p:sldId id="391" r:id="rId3"/>
    <p:sldId id="392" r:id="rId4"/>
    <p:sldId id="393" r:id="rId5"/>
    <p:sldId id="319" r:id="rId6"/>
    <p:sldId id="320" r:id="rId7"/>
    <p:sldId id="321" r:id="rId8"/>
    <p:sldId id="322" r:id="rId9"/>
    <p:sldId id="323" r:id="rId10"/>
    <p:sldId id="329" r:id="rId11"/>
    <p:sldId id="325" r:id="rId12"/>
    <p:sldId id="326" r:id="rId13"/>
    <p:sldId id="327" r:id="rId14"/>
    <p:sldId id="328" r:id="rId15"/>
    <p:sldId id="330" r:id="rId16"/>
    <p:sldId id="331" r:id="rId17"/>
    <p:sldId id="332" r:id="rId18"/>
    <p:sldId id="333" r:id="rId19"/>
    <p:sldId id="334" r:id="rId20"/>
    <p:sldId id="335" r:id="rId21"/>
    <p:sldId id="336" r:id="rId22"/>
    <p:sldId id="337" r:id="rId23"/>
    <p:sldId id="338" r:id="rId24"/>
    <p:sldId id="339" r:id="rId25"/>
    <p:sldId id="394" r:id="rId26"/>
    <p:sldId id="340" r:id="rId27"/>
    <p:sldId id="341" r:id="rId28"/>
    <p:sldId id="342" r:id="rId29"/>
    <p:sldId id="343" r:id="rId30"/>
    <p:sldId id="344" r:id="rId31"/>
    <p:sldId id="345" r:id="rId32"/>
    <p:sldId id="349" r:id="rId33"/>
    <p:sldId id="347" r:id="rId34"/>
    <p:sldId id="348" r:id="rId35"/>
    <p:sldId id="350" r:id="rId36"/>
    <p:sldId id="351" r:id="rId37"/>
    <p:sldId id="353" r:id="rId38"/>
    <p:sldId id="354" r:id="rId39"/>
    <p:sldId id="355" r:id="rId40"/>
    <p:sldId id="356" r:id="rId41"/>
    <p:sldId id="357" r:id="rId42"/>
    <p:sldId id="360" r:id="rId43"/>
    <p:sldId id="365" r:id="rId44"/>
    <p:sldId id="362" r:id="rId45"/>
    <p:sldId id="366" r:id="rId46"/>
    <p:sldId id="367" r:id="rId47"/>
    <p:sldId id="368" r:id="rId48"/>
    <p:sldId id="372" r:id="rId49"/>
    <p:sldId id="370" r:id="rId50"/>
    <p:sldId id="371"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12" r:id="rId70"/>
    <p:sldId id="317"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s, Kristin (DOE)" initials="WK(" lastIdx="2" clrIdx="0"/>
  <p:cmAuthor id="1" name="Mazzacane, Tina (DOE)" initials="MT(" lastIdx="16" clrIdx="1"/>
  <p:cmAuthor id="2" name="VITA Program" initials="VP"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4852" autoAdjust="0"/>
  </p:normalViewPr>
  <p:slideViewPr>
    <p:cSldViewPr>
      <p:cViewPr varScale="1">
        <p:scale>
          <a:sx n="62" d="100"/>
          <a:sy n="62" d="100"/>
        </p:scale>
        <p:origin x="1412" y="32"/>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7/26/2023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206251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E7EF8-F02E-4D1F-BEEB-FCE2FE0045C0}" type="slidenum">
              <a:rPr lang="en-US" smtClean="0"/>
              <a:t>16</a:t>
            </a:fld>
            <a:endParaRPr lang="en-US"/>
          </a:p>
        </p:txBody>
      </p:sp>
    </p:spTree>
    <p:extLst>
      <p:ext uri="{BB962C8B-B14F-4D97-AF65-F5344CB8AC3E}">
        <p14:creationId xmlns:p14="http://schemas.microsoft.com/office/powerpoint/2010/main" val="229339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45</a:t>
            </a:fld>
            <a:endParaRPr lang="en-US"/>
          </a:p>
        </p:txBody>
      </p:sp>
    </p:spTree>
    <p:extLst>
      <p:ext uri="{BB962C8B-B14F-4D97-AF65-F5344CB8AC3E}">
        <p14:creationId xmlns:p14="http://schemas.microsoft.com/office/powerpoint/2010/main" val="385533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69</a:t>
            </a:fld>
            <a:endParaRPr lang="en-US"/>
          </a:p>
        </p:txBody>
      </p:sp>
    </p:spTree>
    <p:extLst>
      <p:ext uri="{BB962C8B-B14F-4D97-AF65-F5344CB8AC3E}">
        <p14:creationId xmlns:p14="http://schemas.microsoft.com/office/powerpoint/2010/main" val="392061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70</a:t>
            </a:fld>
            <a:endParaRPr lang="en-US"/>
          </a:p>
        </p:txBody>
      </p:sp>
    </p:spTree>
    <p:extLst>
      <p:ext uri="{BB962C8B-B14F-4D97-AF65-F5344CB8AC3E}">
        <p14:creationId xmlns:p14="http://schemas.microsoft.com/office/powerpoint/2010/main" val="3363903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1788" y="4236720"/>
            <a:ext cx="548640" cy="297180"/>
          </a:xfrm>
          <a:prstGeom prst="bracketPair">
            <a:avLst>
              <a:gd name="adj" fmla="val 17949"/>
            </a:avLst>
          </a:prstGeom>
          <a:ln>
            <a:noFill/>
          </a:ln>
        </p:spPr>
        <p:txBody>
          <a:bodyPr/>
          <a:lstStyle/>
          <a:p>
            <a:fld id="{43CD8AB1-7AF0-4DFF-A047-6CE4F0A7C691}" type="slidenum">
              <a:rPr lang="en-US" smtClean="0"/>
              <a:t>‹#›</a:t>
            </a:fld>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7425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204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4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9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086100"/>
            <a:ext cx="6400800" cy="1314450"/>
          </a:xfrm>
        </p:spPr>
        <p:txBody>
          <a:bodyPr/>
          <a:lstStyle>
            <a:lvl1pPr marL="0" indent="0" algn="l">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9050"/>
            <a:ext cx="9144000" cy="857250"/>
          </a:xfrm>
          <a:prstGeom prst="rect">
            <a:avLst/>
          </a:prstGeom>
          <a:solidFill>
            <a:schemeClr val="tx1"/>
          </a:solid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8"/>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a:t>Click to edit Master title style</a:t>
            </a:r>
          </a:p>
        </p:txBody>
      </p:sp>
      <p:sp>
        <p:nvSpPr>
          <p:cNvPr id="6" name="Content Placeholder 5"/>
          <p:cNvSpPr>
            <a:spLocks noGrp="1"/>
          </p:cNvSpPr>
          <p:nvPr>
            <p:ph sz="quarter" idx="4"/>
          </p:nvPr>
        </p:nvSpPr>
        <p:spPr>
          <a:xfrm>
            <a:off x="381000" y="971550"/>
            <a:ext cx="4343400"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8454351"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81534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6936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userDrawn="1"/>
        </p:nvSpPr>
        <p:spPr>
          <a:xfrm>
            <a:off x="25400" y="4561185"/>
            <a:ext cx="4775200" cy="461665"/>
          </a:xfrm>
          <a:prstGeom prst="rect">
            <a:avLst/>
          </a:prstGeom>
          <a:noFill/>
        </p:spPr>
        <p:txBody>
          <a:bodyPr wrap="square" rtlCol="0">
            <a:spAutoFit/>
          </a:bodyPr>
          <a:lstStyle/>
          <a:p>
            <a:r>
              <a:rPr lang="en-US" sz="1200" baseline="0" dirty="0">
                <a:solidFill>
                  <a:srgbClr val="FFFFFF"/>
                </a:solidFill>
              </a:rPr>
              <a:t>Department of Student Assessment, Accountability &amp; ESEA Programs</a:t>
            </a:r>
          </a:p>
          <a:p>
            <a:r>
              <a:rPr lang="en-US" sz="1200" baseline="0" dirty="0">
                <a:solidFill>
                  <a:srgbClr val="FFFFFF"/>
                </a:solidFill>
              </a:rPr>
              <a:t>Department of Learning and Innovation</a:t>
            </a: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7" r:id="rId3"/>
    <p:sldLayoutId id="2147483695" r:id="rId4"/>
    <p:sldLayoutId id="2147483649" r:id="rId5"/>
    <p:sldLayoutId id="2147483661" r:id="rId6"/>
    <p:sldLayoutId id="2147483662" r:id="rId7"/>
    <p:sldLayoutId id="2147483686" r:id="rId8"/>
    <p:sldLayoutId id="2147483699" r:id="rId9"/>
    <p:sldLayoutId id="2147483652" r:id="rId10"/>
    <p:sldLayoutId id="2147483700" r:id="rId11"/>
  </p:sldLayoutIdLst>
  <p:txStyles>
    <p:titleStyle>
      <a:lvl1pPr algn="l" defTabSz="914400" rtl="0" eaLnBrk="1" latinLnBrk="0" hangingPunct="1">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281.pn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31.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0.png"/><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1.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png"/><Relationship Id="rId7" Type="http://schemas.openxmlformats.org/officeDocument/2006/relationships/image" Target="../media/image420.png"/><Relationship Id="rId2" Type="http://schemas.openxmlformats.org/officeDocument/2006/relationships/image" Target="../media/image390.png"/><Relationship Id="rId1" Type="http://schemas.openxmlformats.org/officeDocument/2006/relationships/slideLayout" Target="../slideLayouts/slideLayout2.xml"/><Relationship Id="rId5" Type="http://schemas.openxmlformats.org/officeDocument/2006/relationships/image" Target="../media/image400.png"/><Relationship Id="rId9" Type="http://schemas.openxmlformats.org/officeDocument/2006/relationships/image" Target="../media/image44.png"/></Relationships>
</file>

<file path=ppt/slides/_rels/slide68.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30.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490.png"/></Relationships>
</file>

<file path=ppt/slides/_rels/slide69.xml.rels><?xml version="1.0" encoding="UTF-8" standalone="yes"?>
<Relationships xmlns="http://schemas.openxmlformats.org/package/2006/relationships"><Relationship Id="rId3" Type="http://schemas.openxmlformats.org/officeDocument/2006/relationships/hyperlink" Target="https://www.doe.virginia.gov/teaching-learning-assessment/student-assessment/sol-practice-items-all-subjec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mailto:vdoe.mathematics@doe.virginia.go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
            <a:ext cx="9144000" cy="857250"/>
          </a:xfrm>
        </p:spPr>
        <p:txBody>
          <a:bodyPr>
            <a:noAutofit/>
          </a:bodyPr>
          <a:lstStyle/>
          <a:p>
            <a:r>
              <a:rPr lang="en-US" sz="2800" dirty="0"/>
              <a:t>Student Performance Analysis</a:t>
            </a:r>
            <a:br>
              <a:rPr lang="en-US" sz="2800" dirty="0"/>
            </a:br>
            <a:r>
              <a:rPr lang="en-US" sz="2800" dirty="0"/>
              <a:t>Spring 2019</a:t>
            </a:r>
          </a:p>
        </p:txBody>
      </p:sp>
      <p:sp>
        <p:nvSpPr>
          <p:cNvPr id="5" name="Subtitle 4"/>
          <p:cNvSpPr>
            <a:spLocks noGrp="1"/>
          </p:cNvSpPr>
          <p:nvPr>
            <p:ph type="subTitle" idx="1"/>
          </p:nvPr>
        </p:nvSpPr>
        <p:spPr/>
        <p:txBody>
          <a:bodyPr/>
          <a:lstStyle/>
          <a:p>
            <a:pPr algn="l"/>
            <a:r>
              <a:rPr lang="en-US" dirty="0"/>
              <a:t>Grade 7</a:t>
            </a:r>
          </a:p>
          <a:p>
            <a:pPr algn="l"/>
            <a:r>
              <a:rPr lang="en-US" dirty="0"/>
              <a:t>Mathematics Standards of Learning</a:t>
            </a:r>
          </a:p>
        </p:txBody>
      </p:sp>
      <p:pic>
        <p:nvPicPr>
          <p:cNvPr id="6" name="Picture 2" descr="Image of math symbols" title="Image of math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64699"/>
            <a:ext cx="3932176" cy="267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70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10</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Rational Numbers (7.2)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On Monday the temperature in Chicago was -15.4 degrees Fahrenheit (</a:t>
                </a:r>
                <a14:m>
                  <m:oMath xmlns:m="http://schemas.openxmlformats.org/officeDocument/2006/math">
                    <m:r>
                      <a:rPr lang="en-US" sz="2400" b="1" i="1" dirty="0">
                        <a:latin typeface="Cambria Math"/>
                        <a:ea typeface="Cambria Math"/>
                      </a:rPr>
                      <m:t>℉</m:t>
                    </m:r>
                  </m:oMath>
                </a14:m>
                <a:r>
                  <a:rPr lang="en-US" sz="2400" b="1" dirty="0"/>
                  <a:t>).  The temperature decreased by 20% over 4 days.  Which is closest to the temperature, in </a:t>
                </a:r>
                <a14:m>
                  <m:oMath xmlns:m="http://schemas.openxmlformats.org/officeDocument/2006/math">
                    <m:r>
                      <a:rPr lang="en-US" sz="2400" b="1" i="1" dirty="0">
                        <a:latin typeface="Cambria Math"/>
                        <a:ea typeface="Cambria Math"/>
                      </a:rPr>
                      <m:t>℉</m:t>
                    </m:r>
                  </m:oMath>
                </a14:m>
                <a:r>
                  <a:rPr lang="en-US" sz="2400" b="1" dirty="0"/>
                  <a:t>, after this decrease?</a:t>
                </a:r>
              </a:p>
              <a:p>
                <a:pPr marL="114300" indent="0">
                  <a:buNone/>
                </a:pPr>
                <a:endParaRPr lang="en-US" sz="2400" dirty="0"/>
              </a:p>
              <a:p>
                <a:pPr marL="114300" indent="0">
                  <a:buNone/>
                </a:pPr>
                <a:r>
                  <a:rPr lang="en-US" sz="2400" dirty="0"/>
                  <a:t>A.   -3.1</a:t>
                </a:r>
                <a:r>
                  <a:rPr lang="en-US" sz="2400" dirty="0">
                    <a:ea typeface="Cambria Math"/>
                  </a:rPr>
                  <a:t> </a:t>
                </a:r>
                <a14:m>
                  <m:oMath xmlns:m="http://schemas.openxmlformats.org/officeDocument/2006/math">
                    <m:r>
                      <a:rPr lang="en-US" sz="2400" b="1" i="1" dirty="0">
                        <a:latin typeface="Cambria Math"/>
                        <a:ea typeface="Cambria Math"/>
                      </a:rPr>
                      <m:t>℉</m:t>
                    </m:r>
                  </m:oMath>
                </a14:m>
                <a:r>
                  <a:rPr lang="en-US" sz="2400" dirty="0"/>
                  <a:t> </a:t>
                </a:r>
              </a:p>
              <a:p>
                <a:pPr marL="114300" indent="0">
                  <a:buNone/>
                </a:pPr>
                <a:r>
                  <a:rPr lang="en-US" sz="2400" dirty="0"/>
                  <a:t>B.  -12.3</a:t>
                </a:r>
                <a:r>
                  <a:rPr lang="en-US" sz="2400" dirty="0">
                    <a:ea typeface="Cambria Math"/>
                  </a:rPr>
                  <a:t> </a:t>
                </a:r>
                <a14:m>
                  <m:oMath xmlns:m="http://schemas.openxmlformats.org/officeDocument/2006/math">
                    <m:r>
                      <a:rPr lang="en-US" sz="2400" i="1" dirty="0">
                        <a:latin typeface="Cambria Math"/>
                        <a:ea typeface="Cambria Math"/>
                      </a:rPr>
                      <m:t>℉</m:t>
                    </m:r>
                  </m:oMath>
                </a14:m>
                <a:r>
                  <a:rPr lang="en-US" sz="2400" dirty="0"/>
                  <a:t> </a:t>
                </a:r>
              </a:p>
              <a:p>
                <a:pPr marL="114300" indent="0">
                  <a:buNone/>
                </a:pPr>
                <a:r>
                  <a:rPr lang="en-US" sz="2400" dirty="0"/>
                  <a:t>C.  -15.6</a:t>
                </a:r>
                <a:r>
                  <a:rPr lang="en-US" sz="2400" dirty="0">
                    <a:ea typeface="Cambria Math"/>
                  </a:rPr>
                  <a:t> </a:t>
                </a:r>
                <a14:m>
                  <m:oMath xmlns:m="http://schemas.openxmlformats.org/officeDocument/2006/math">
                    <m:r>
                      <a:rPr lang="en-US" sz="2400" i="1" dirty="0">
                        <a:latin typeface="Cambria Math"/>
                        <a:ea typeface="Cambria Math"/>
                      </a:rPr>
                      <m:t>℉</m:t>
                    </m:r>
                  </m:oMath>
                </a14:m>
                <a:endParaRPr lang="en-US" sz="2400" dirty="0"/>
              </a:p>
              <a:p>
                <a:pPr marL="114300" indent="0">
                  <a:buNone/>
                </a:pPr>
                <a:r>
                  <a:rPr lang="en-US" sz="2400" dirty="0">
                    <a:solidFill>
                      <a:srgbClr val="C00000"/>
                    </a:solidFill>
                  </a:rPr>
                  <a:t>D.</a:t>
                </a:r>
                <a:r>
                  <a:rPr lang="en-US" sz="2400" dirty="0"/>
                  <a:t>  </a:t>
                </a:r>
                <a:r>
                  <a:rPr lang="en-US" sz="2400" dirty="0">
                    <a:solidFill>
                      <a:srgbClr val="C00000"/>
                    </a:solidFill>
                  </a:rPr>
                  <a:t>-18.5</a:t>
                </a:r>
                <a:r>
                  <a:rPr lang="en-US" sz="2400" dirty="0">
                    <a:solidFill>
                      <a:srgbClr val="C00000"/>
                    </a:solidFill>
                    <a:ea typeface="Cambria Math"/>
                  </a:rPr>
                  <a:t> </a:t>
                </a:r>
                <a14:m>
                  <m:oMath xmlns:m="http://schemas.openxmlformats.org/officeDocument/2006/math">
                    <m:r>
                      <a:rPr lang="en-US" sz="2400" i="1" dirty="0">
                        <a:solidFill>
                          <a:srgbClr val="C00000"/>
                        </a:solidFill>
                        <a:latin typeface="Cambria Math"/>
                        <a:ea typeface="Cambria Math"/>
                      </a:rPr>
                      <m:t>℉</m:t>
                    </m:r>
                  </m:oMath>
                </a14:m>
                <a:endParaRPr lang="en-US" sz="2400" dirty="0">
                  <a:solidFill>
                    <a:srgbClr val="C00000"/>
                  </a:solidFill>
                </a:endParaRP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r="-1161" b="-2669"/>
                </a:stretch>
              </a:blipFill>
            </p:spPr>
            <p:txBody>
              <a:bodyPr/>
              <a:lstStyle/>
              <a:p>
                <a:r>
                  <a:rPr lang="en-US">
                    <a:noFill/>
                  </a:rPr>
                  <a:t> </a:t>
                </a:r>
              </a:p>
            </p:txBody>
          </p:sp>
        </mc:Fallback>
      </mc:AlternateContent>
      <p:sp>
        <p:nvSpPr>
          <p:cNvPr id="5" name="Rounded Rectangle 4" descr="A rectangle indicating the correct solution."/>
          <p:cNvSpPr/>
          <p:nvPr/>
        </p:nvSpPr>
        <p:spPr>
          <a:xfrm>
            <a:off x="228600" y="3882018"/>
            <a:ext cx="1678985" cy="342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59287" y="2461051"/>
            <a:ext cx="6333072"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misinterpreted the question and only found the percent decrease</a:t>
            </a:r>
          </a:p>
        </p:txBody>
      </p:sp>
      <p:cxnSp>
        <p:nvCxnSpPr>
          <p:cNvPr id="7" name="Straight Arrow Connector 6" descr="An arrow indicating the common error."/>
          <p:cNvCxnSpPr/>
          <p:nvPr/>
        </p:nvCxnSpPr>
        <p:spPr>
          <a:xfrm flipH="1">
            <a:off x="1761239" y="2724150"/>
            <a:ext cx="448561" cy="152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59287" y="3292048"/>
            <a:ext cx="62484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an incorrect operation and added the percent decrease</a:t>
            </a:r>
          </a:p>
        </p:txBody>
      </p:sp>
      <p:cxnSp>
        <p:nvCxnSpPr>
          <p:cNvPr id="10" name="Straight Arrow Connector 9" descr="An arrow indicating the common error."/>
          <p:cNvCxnSpPr/>
          <p:nvPr/>
        </p:nvCxnSpPr>
        <p:spPr>
          <a:xfrm flipH="1" flipV="1">
            <a:off x="1805843" y="3306916"/>
            <a:ext cx="448562" cy="27030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26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#3 with Rational Numbers (7.2)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a:bodyPr>
              <a:lstStyle/>
              <a:p>
                <a:pPr marL="114300" indent="0">
                  <a:buNone/>
                </a:pPr>
                <a:r>
                  <a:rPr lang="en-US" sz="2400" b="1" dirty="0"/>
                  <a:t>Drake and Evan are teammates on a high school swim team.  </a:t>
                </a:r>
              </a:p>
              <a:p>
                <a:pPr>
                  <a:buClrTx/>
                </a:pPr>
                <a:r>
                  <a:rPr lang="en-US" sz="2400" b="1" dirty="0"/>
                  <a:t>Drake swam 312.63 meters during practice.</a:t>
                </a:r>
              </a:p>
              <a:p>
                <a:pPr>
                  <a:buClrTx/>
                </a:pPr>
                <a:r>
                  <a:rPr lang="en-US" sz="2400" b="1" dirty="0"/>
                  <a:t>Evan swam exactly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𝟏</m:t>
                        </m:r>
                      </m:num>
                      <m:den>
                        <m:r>
                          <a:rPr lang="en-US" sz="2400" b="1" i="1" smtClean="0">
                            <a:latin typeface="Cambria Math"/>
                          </a:rPr>
                          <m:t>𝟑</m:t>
                        </m:r>
                      </m:den>
                    </m:f>
                  </m:oMath>
                </a14:m>
                <a:r>
                  <a:rPr lang="en-US" sz="2400" b="1" dirty="0"/>
                  <a:t> times farther than Drake.</a:t>
                </a:r>
              </a:p>
              <a:p>
                <a:pPr marL="114300" indent="0">
                  <a:buNone/>
                </a:pPr>
                <a:r>
                  <a:rPr lang="en-US" sz="2400" b="1" dirty="0"/>
                  <a:t>Exactly how far did Evan swim?</a:t>
                </a:r>
              </a:p>
              <a:p>
                <a:pPr marL="114300" indent="0">
                  <a:buNone/>
                </a:pPr>
                <a:endParaRPr lang="en-US" sz="2400" dirty="0"/>
              </a:p>
              <a:p>
                <a:pPr marL="114300" indent="0">
                  <a:buNone/>
                </a:pPr>
                <a:r>
                  <a:rPr lang="en-US" sz="2400" dirty="0"/>
                  <a:t>A.  104.21 m</a:t>
                </a:r>
              </a:p>
              <a:p>
                <a:pPr marL="114300" indent="0">
                  <a:buNone/>
                </a:pPr>
                <a:r>
                  <a:rPr lang="en-US" sz="2400" dirty="0"/>
                  <a:t>B.  312.96 m</a:t>
                </a:r>
              </a:p>
              <a:p>
                <a:pPr marL="114300" indent="0">
                  <a:buNone/>
                </a:pPr>
                <a:r>
                  <a:rPr lang="en-US" sz="2400" dirty="0"/>
                  <a:t>C.  416.84 m</a:t>
                </a:r>
              </a:p>
              <a:p>
                <a:pPr marL="114300" indent="0">
                  <a:buNone/>
                </a:pPr>
                <a:r>
                  <a:rPr lang="en-US" sz="2400" dirty="0"/>
                  <a:t>D.  445.96 m</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820" t="-1068" r="-1025"/>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11</a:t>
            </a:fld>
            <a:endParaRPr lang="en-US" dirty="0"/>
          </a:p>
        </p:txBody>
      </p:sp>
    </p:spTree>
    <p:extLst>
      <p:ext uri="{BB962C8B-B14F-4D97-AF65-F5344CB8AC3E}">
        <p14:creationId xmlns:p14="http://schemas.microsoft.com/office/powerpoint/2010/main" val="107924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12</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#3 with Rational Numbers (7.2)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a:bodyPr>
              <a:lstStyle/>
              <a:p>
                <a:pPr marL="114300" indent="0">
                  <a:buNone/>
                </a:pPr>
                <a:r>
                  <a:rPr lang="en-US" sz="2400" b="1" dirty="0"/>
                  <a:t>Drake and Evan are teammates on a high school swim team.  </a:t>
                </a:r>
              </a:p>
              <a:p>
                <a:pPr>
                  <a:buClrTx/>
                </a:pPr>
                <a:r>
                  <a:rPr lang="en-US" sz="2400" b="1" dirty="0"/>
                  <a:t>Drake swam 312.63 meters during practice.</a:t>
                </a:r>
              </a:p>
              <a:p>
                <a:pPr>
                  <a:buClrTx/>
                </a:pPr>
                <a:r>
                  <a:rPr lang="en-US" sz="2400" b="1" dirty="0"/>
                  <a:t>Evan swam exactly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𝟏</m:t>
                        </m:r>
                      </m:num>
                      <m:den>
                        <m:r>
                          <a:rPr lang="en-US" sz="2400" b="1" i="1" smtClean="0">
                            <a:latin typeface="Cambria Math"/>
                          </a:rPr>
                          <m:t>𝟑</m:t>
                        </m:r>
                      </m:den>
                    </m:f>
                  </m:oMath>
                </a14:m>
                <a:r>
                  <a:rPr lang="en-US" sz="2400" b="1" dirty="0"/>
                  <a:t> times farther than Drake.</a:t>
                </a:r>
              </a:p>
              <a:p>
                <a:pPr marL="114300" indent="0">
                  <a:buNone/>
                </a:pPr>
                <a:r>
                  <a:rPr lang="en-US" sz="2400" b="1" dirty="0"/>
                  <a:t>Exactly how far did Evan swim?</a:t>
                </a:r>
              </a:p>
              <a:p>
                <a:pPr marL="114300" indent="0">
                  <a:buNone/>
                </a:pPr>
                <a:endParaRPr lang="en-US" sz="2400" dirty="0"/>
              </a:p>
              <a:p>
                <a:pPr marL="114300" indent="0">
                  <a:buNone/>
                </a:pPr>
                <a:r>
                  <a:rPr lang="en-US" sz="2400" dirty="0"/>
                  <a:t>A.  104.21 m</a:t>
                </a:r>
              </a:p>
              <a:p>
                <a:pPr marL="114300" indent="0">
                  <a:buNone/>
                </a:pPr>
                <a:r>
                  <a:rPr lang="en-US" sz="2400" dirty="0"/>
                  <a:t>B.  312.96 m</a:t>
                </a:r>
              </a:p>
              <a:p>
                <a:pPr marL="114300" indent="0">
                  <a:buNone/>
                </a:pPr>
                <a:r>
                  <a:rPr lang="en-US" sz="2400" dirty="0">
                    <a:solidFill>
                      <a:srgbClr val="C00000"/>
                    </a:solidFill>
                  </a:rPr>
                  <a:t>C.  416.84 m</a:t>
                </a:r>
              </a:p>
              <a:p>
                <a:pPr marL="114300" indent="0">
                  <a:buNone/>
                </a:pPr>
                <a:r>
                  <a:rPr lang="en-US" sz="2400" dirty="0"/>
                  <a:t>D.  445.96 m</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820" t="-1068" r="-1025"/>
                </a:stretch>
              </a:blipFill>
            </p:spPr>
            <p:txBody>
              <a:bodyPr/>
              <a:lstStyle/>
              <a:p>
                <a:r>
                  <a:rPr lang="en-US">
                    <a:noFill/>
                  </a:rPr>
                  <a:t> </a:t>
                </a:r>
              </a:p>
            </p:txBody>
          </p:sp>
        </mc:Fallback>
      </mc:AlternateContent>
      <p:sp>
        <p:nvSpPr>
          <p:cNvPr id="5" name="Rounded Rectangle 4" descr="A rectangle indicating the correct solution."/>
          <p:cNvSpPr/>
          <p:nvPr/>
        </p:nvSpPr>
        <p:spPr>
          <a:xfrm>
            <a:off x="168361" y="3427065"/>
            <a:ext cx="1770798" cy="342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44110" y="2998350"/>
            <a:ext cx="6324600" cy="1200329"/>
          </a:xfrm>
          <a:prstGeom prst="rect">
            <a:avLst/>
          </a:prstGeom>
          <a:noFill/>
        </p:spPr>
        <p:txBody>
          <a:bodyPr wrap="square" rtlCol="0">
            <a:spAutoFit/>
          </a:bodyPr>
          <a:lstStyle/>
          <a:p>
            <a:r>
              <a:rPr lang="en-US" sz="2400" dirty="0">
                <a:solidFill>
                  <a:srgbClr val="C00000"/>
                </a:solidFill>
                <a:latin typeface="Tahoma" pitchFamily="34" charset="0"/>
                <a:ea typeface="Tahoma" pitchFamily="34" charset="0"/>
                <a:cs typeface="Tahoma" pitchFamily="34" charset="0"/>
              </a:rPr>
              <a:t>Common error:  converted the fraction to a decimal and then added (incorrect operation)  that amount to the given decimal value</a:t>
            </a:r>
          </a:p>
        </p:txBody>
      </p:sp>
      <p:cxnSp>
        <p:nvCxnSpPr>
          <p:cNvPr id="7" name="Straight Arrow Connector 6" descr="An arrow indicating the common error."/>
          <p:cNvCxnSpPr/>
          <p:nvPr/>
        </p:nvCxnSpPr>
        <p:spPr>
          <a:xfrm flipH="1">
            <a:off x="1857375" y="3249496"/>
            <a:ext cx="304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97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13</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#4 with Rational Numbers (7.2)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Bill has a total of </a:t>
                </a:r>
                <a14:m>
                  <m:oMath xmlns:m="http://schemas.openxmlformats.org/officeDocument/2006/math">
                    <m:r>
                      <a:rPr lang="en-US" sz="2400" b="1" i="1">
                        <a:latin typeface="Cambria Math"/>
                      </a:rPr>
                      <m:t>𝟏</m:t>
                    </m:r>
                    <m:r>
                      <a:rPr lang="en-US" sz="2400" b="1" i="1" smtClean="0">
                        <a:latin typeface="Cambria Math"/>
                      </a:rPr>
                      <m:t>𝟐𝟒</m:t>
                    </m:r>
                    <m:f>
                      <m:fPr>
                        <m:ctrlPr>
                          <a:rPr lang="en-US" sz="2400" b="1" i="1" smtClean="0">
                            <a:latin typeface="Cambria Math" panose="02040503050406030204" pitchFamily="18" charset="0"/>
                          </a:rPr>
                        </m:ctrlPr>
                      </m:fPr>
                      <m:num>
                        <m:r>
                          <a:rPr lang="en-US" sz="2400" b="1" i="1" smtClean="0">
                            <a:latin typeface="Cambria Math"/>
                          </a:rPr>
                          <m:t>𝟏</m:t>
                        </m:r>
                      </m:num>
                      <m:den>
                        <m:r>
                          <a:rPr lang="en-US" sz="2400" b="1" i="1" smtClean="0">
                            <a:latin typeface="Cambria Math"/>
                          </a:rPr>
                          <m:t>𝟐</m:t>
                        </m:r>
                      </m:den>
                    </m:f>
                  </m:oMath>
                </a14:m>
                <a:r>
                  <a:rPr lang="en-US" sz="2400" b="1" dirty="0"/>
                  <a:t> feet of wooden board to use for two projects.  </a:t>
                </a:r>
              </a:p>
              <a:p>
                <a:pPr>
                  <a:buClrTx/>
                </a:pPr>
                <a:r>
                  <a:rPr lang="en-US" sz="2400" b="1" dirty="0"/>
                  <a:t>He used </a:t>
                </a:r>
                <a14:m>
                  <m:oMath xmlns:m="http://schemas.openxmlformats.org/officeDocument/2006/math">
                    <m:r>
                      <a:rPr lang="en-US" sz="2400" b="1" i="1" smtClean="0">
                        <a:latin typeface="Cambria Math" panose="02040503050406030204" pitchFamily="18" charset="0"/>
                      </a:rPr>
                      <m:t>𝟒𝟎</m:t>
                    </m:r>
                    <m:r>
                      <a:rPr lang="en-US" sz="2400" b="1" i="1" smtClean="0">
                        <a:latin typeface="Cambria Math" panose="02040503050406030204" pitchFamily="18" charset="0"/>
                      </a:rPr>
                      <m:t>%</m:t>
                    </m:r>
                    <m:r>
                      <a:rPr lang="en-US" sz="2400" b="1" i="0" smtClean="0">
                        <a:latin typeface="Cambria Math" panose="02040503050406030204" pitchFamily="18" charset="0"/>
                      </a:rPr>
                      <m:t> </m:t>
                    </m:r>
                  </m:oMath>
                </a14:m>
                <a:r>
                  <a:rPr lang="en-US" sz="2400" b="1" dirty="0"/>
                  <a:t>of the board to repair a fence.</a:t>
                </a:r>
              </a:p>
              <a:p>
                <a:pPr>
                  <a:buClrTx/>
                </a:pPr>
                <a:r>
                  <a:rPr lang="en-US" sz="2400" b="1" dirty="0"/>
                  <a:t>He used </a:t>
                </a:r>
                <a14:m>
                  <m:oMath xmlns:m="http://schemas.openxmlformats.org/officeDocument/2006/math">
                    <m:r>
                      <a:rPr lang="en-US" sz="2400" b="1" i="1">
                        <a:latin typeface="Cambria Math"/>
                      </a:rPr>
                      <m:t>𝟒𝟏</m:t>
                    </m:r>
                    <m:f>
                      <m:fPr>
                        <m:ctrlPr>
                          <a:rPr lang="en-US" sz="2400" b="1" i="1">
                            <a:latin typeface="Cambria Math" panose="02040503050406030204" pitchFamily="18" charset="0"/>
                          </a:rPr>
                        </m:ctrlPr>
                      </m:fPr>
                      <m:num>
                        <m:r>
                          <a:rPr lang="en-US" sz="2400" b="1" i="1">
                            <a:latin typeface="Cambria Math"/>
                          </a:rPr>
                          <m:t>𝟐</m:t>
                        </m:r>
                      </m:num>
                      <m:den>
                        <m:r>
                          <a:rPr lang="en-US" sz="2400" b="1" i="1">
                            <a:latin typeface="Cambria Math"/>
                          </a:rPr>
                          <m:t>𝟓</m:t>
                        </m:r>
                      </m:den>
                    </m:f>
                  </m:oMath>
                </a14:m>
                <a:r>
                  <a:rPr lang="en-US" sz="2400" b="1" dirty="0"/>
                  <a:t> feet of the board to repair a deck.</a:t>
                </a:r>
              </a:p>
              <a:p>
                <a:pPr marL="114300" indent="0">
                  <a:buNone/>
                </a:pPr>
                <a:r>
                  <a:rPr lang="en-US" sz="2400" b="1" dirty="0"/>
                  <a:t>Exactly how much board, in feet, was left over?</a:t>
                </a:r>
              </a:p>
              <a:p>
                <a:pPr marL="114300" indent="0">
                  <a:buNone/>
                </a:pPr>
                <a:endParaRPr lang="en-US" sz="2400" dirty="0"/>
              </a:p>
              <a:p>
                <a:pPr marL="114300" indent="0">
                  <a:buNone/>
                </a:pPr>
                <a:r>
                  <a:rPr lang="en-US" sz="2400" dirty="0"/>
                  <a:t>		  feet</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956"/>
                </a:stretch>
              </a:blipFill>
            </p:spPr>
            <p:txBody>
              <a:bodyPr/>
              <a:lstStyle/>
              <a:p>
                <a:r>
                  <a:rPr lang="en-US">
                    <a:noFill/>
                  </a:rPr>
                  <a:t> </a:t>
                </a:r>
              </a:p>
            </p:txBody>
          </p:sp>
        </mc:Fallback>
      </mc:AlternateContent>
      <p:sp>
        <p:nvSpPr>
          <p:cNvPr id="5" name="Rectangle 4" descr="Empty box"/>
          <p:cNvSpPr/>
          <p:nvPr/>
        </p:nvSpPr>
        <p:spPr>
          <a:xfrm>
            <a:off x="304800" y="3486150"/>
            <a:ext cx="1676400" cy="342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08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14</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#4 with Rational Numbers (7.2)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Bill has a total of </a:t>
                </a:r>
                <a14:m>
                  <m:oMath xmlns:m="http://schemas.openxmlformats.org/officeDocument/2006/math">
                    <m:r>
                      <a:rPr lang="en-US" sz="2400" b="1" i="1">
                        <a:latin typeface="Cambria Math"/>
                      </a:rPr>
                      <m:t>𝟏</m:t>
                    </m:r>
                    <m:r>
                      <a:rPr lang="en-US" sz="2400" b="1" i="1" smtClean="0">
                        <a:latin typeface="Cambria Math"/>
                      </a:rPr>
                      <m:t>𝟐𝟒</m:t>
                    </m:r>
                    <m:f>
                      <m:fPr>
                        <m:ctrlPr>
                          <a:rPr lang="en-US" sz="2400" b="1" i="1" smtClean="0">
                            <a:latin typeface="Cambria Math" panose="02040503050406030204" pitchFamily="18" charset="0"/>
                          </a:rPr>
                        </m:ctrlPr>
                      </m:fPr>
                      <m:num>
                        <m:r>
                          <a:rPr lang="en-US" sz="2400" b="1" i="1" smtClean="0">
                            <a:latin typeface="Cambria Math"/>
                          </a:rPr>
                          <m:t>𝟏</m:t>
                        </m:r>
                      </m:num>
                      <m:den>
                        <m:r>
                          <a:rPr lang="en-US" sz="2400" b="1" i="1" smtClean="0">
                            <a:latin typeface="Cambria Math"/>
                          </a:rPr>
                          <m:t>𝟐</m:t>
                        </m:r>
                      </m:den>
                    </m:f>
                  </m:oMath>
                </a14:m>
                <a:r>
                  <a:rPr lang="en-US" sz="2400" b="1" dirty="0"/>
                  <a:t> feet of boards to use for two projects.  </a:t>
                </a:r>
              </a:p>
              <a:p>
                <a:pPr>
                  <a:buClrTx/>
                </a:pPr>
                <a:r>
                  <a:rPr lang="en-US" sz="2400" b="1" dirty="0"/>
                  <a:t>He used </a:t>
                </a:r>
                <a14:m>
                  <m:oMath xmlns:m="http://schemas.openxmlformats.org/officeDocument/2006/math">
                    <m:r>
                      <a:rPr lang="en-US" sz="2400" b="1" i="1">
                        <a:latin typeface="Cambria Math" panose="02040503050406030204" pitchFamily="18" charset="0"/>
                      </a:rPr>
                      <m:t>𝟒𝟎</m:t>
                    </m:r>
                    <m:r>
                      <a:rPr lang="en-US" sz="2400" b="1" i="1">
                        <a:latin typeface="Cambria Math" panose="02040503050406030204" pitchFamily="18" charset="0"/>
                      </a:rPr>
                      <m:t>%</m:t>
                    </m:r>
                    <m:r>
                      <a:rPr lang="en-US" sz="2400" b="1">
                        <a:latin typeface="Cambria Math" panose="02040503050406030204" pitchFamily="18" charset="0"/>
                      </a:rPr>
                      <m:t> </m:t>
                    </m:r>
                  </m:oMath>
                </a14:m>
                <a:r>
                  <a:rPr lang="en-US" sz="2400" b="1" dirty="0"/>
                  <a:t>of the boards to repair a fence.</a:t>
                </a:r>
              </a:p>
              <a:p>
                <a:pPr>
                  <a:buClrTx/>
                </a:pPr>
                <a:r>
                  <a:rPr lang="en-US" sz="2400" b="1" dirty="0"/>
                  <a:t>He used </a:t>
                </a:r>
                <a14:m>
                  <m:oMath xmlns:m="http://schemas.openxmlformats.org/officeDocument/2006/math">
                    <m:r>
                      <a:rPr lang="en-US" sz="2400" b="1" i="1" smtClean="0">
                        <a:latin typeface="Cambria Math"/>
                      </a:rPr>
                      <m:t>𝟒𝟏</m:t>
                    </m:r>
                    <m:f>
                      <m:fPr>
                        <m:ctrlPr>
                          <a:rPr lang="en-US" sz="2400" b="1" i="1" smtClean="0">
                            <a:latin typeface="Cambria Math" panose="02040503050406030204" pitchFamily="18" charset="0"/>
                          </a:rPr>
                        </m:ctrlPr>
                      </m:fPr>
                      <m:num>
                        <m:r>
                          <a:rPr lang="en-US" sz="2400" b="1" i="1" smtClean="0">
                            <a:latin typeface="Cambria Math"/>
                          </a:rPr>
                          <m:t>𝟐</m:t>
                        </m:r>
                      </m:num>
                      <m:den>
                        <m:r>
                          <a:rPr lang="en-US" sz="2400" b="1" i="1" smtClean="0">
                            <a:latin typeface="Cambria Math"/>
                          </a:rPr>
                          <m:t>𝟓</m:t>
                        </m:r>
                      </m:den>
                    </m:f>
                  </m:oMath>
                </a14:m>
                <a:r>
                  <a:rPr lang="en-US" sz="2400" b="1" dirty="0"/>
                  <a:t> feet of the boards to repair a deck.</a:t>
                </a:r>
              </a:p>
              <a:p>
                <a:pPr marL="114300" indent="0">
                  <a:buNone/>
                </a:pPr>
                <a:r>
                  <a:rPr lang="en-US" sz="2400" b="1" dirty="0"/>
                  <a:t>Exactly how much board, in feet, was left over?</a:t>
                </a:r>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956"/>
                </a:stretch>
              </a:blipFill>
            </p:spPr>
            <p:txBody>
              <a:bodyPr/>
              <a:lstStyle/>
              <a:p>
                <a:r>
                  <a:rPr lang="en-US">
                    <a:noFill/>
                  </a:rPr>
                  <a:t> </a:t>
                </a:r>
              </a:p>
            </p:txBody>
          </p:sp>
        </mc:Fallback>
      </mc:AlternateContent>
      <p:sp>
        <p:nvSpPr>
          <p:cNvPr id="6" name="TextBox 5"/>
          <p:cNvSpPr txBox="1"/>
          <p:nvPr/>
        </p:nvSpPr>
        <p:spPr>
          <a:xfrm>
            <a:off x="467710" y="3325338"/>
            <a:ext cx="1676400" cy="461665"/>
          </a:xfrm>
          <a:prstGeom prst="rect">
            <a:avLst/>
          </a:prstGeom>
          <a:noFill/>
          <a:ln w="28575">
            <a:solidFill>
              <a:srgbClr val="C00000"/>
            </a:solidFill>
          </a:ln>
        </p:spPr>
        <p:txBody>
          <a:bodyPr wrap="square" rtlCol="0">
            <a:spAutoFit/>
          </a:bodyPr>
          <a:lstStyle/>
          <a:p>
            <a:r>
              <a:rPr lang="en-US" sz="2400" dirty="0">
                <a:solidFill>
                  <a:srgbClr val="C00000"/>
                </a:solidFill>
                <a:latin typeface="Tahoma" pitchFamily="34" charset="0"/>
                <a:ea typeface="Tahoma" pitchFamily="34" charset="0"/>
                <a:cs typeface="Tahoma" pitchFamily="34" charset="0"/>
              </a:rPr>
              <a:t>33.3 feet</a:t>
            </a:r>
          </a:p>
        </p:txBody>
      </p:sp>
      <p:sp>
        <p:nvSpPr>
          <p:cNvPr id="5" name="TextBox 4"/>
          <p:cNvSpPr txBox="1"/>
          <p:nvPr/>
        </p:nvSpPr>
        <p:spPr>
          <a:xfrm>
            <a:off x="2667000" y="3105150"/>
            <a:ext cx="5715000" cy="1938992"/>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converted all values in the problem to decimal equivalencies and subtracted these amounts from the original amount 124.5, resulting in 82.7 feet.</a:t>
            </a:r>
          </a:p>
        </p:txBody>
      </p:sp>
    </p:spTree>
    <p:extLst>
      <p:ext uri="{BB962C8B-B14F-4D97-AF65-F5344CB8AC3E}">
        <p14:creationId xmlns:p14="http://schemas.microsoft.com/office/powerpoint/2010/main" val="650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Proportional Reasoning</a:t>
            </a:r>
          </a:p>
        </p:txBody>
      </p:sp>
      <p:sp>
        <p:nvSpPr>
          <p:cNvPr id="4" name="Content Placeholder 3"/>
          <p:cNvSpPr>
            <a:spLocks noGrp="1"/>
          </p:cNvSpPr>
          <p:nvPr>
            <p:ph idx="1"/>
          </p:nvPr>
        </p:nvSpPr>
        <p:spPr/>
        <p:txBody>
          <a:bodyPr/>
          <a:lstStyle/>
          <a:p>
            <a:pPr marL="114300" indent="0">
              <a:buNone/>
            </a:pPr>
            <a:r>
              <a:rPr lang="en-US" dirty="0"/>
              <a:t>SOL 7.3</a:t>
            </a:r>
          </a:p>
          <a:p>
            <a:pPr marL="114300" indent="0">
              <a:buClr>
                <a:srgbClr val="1F497D"/>
              </a:buClr>
              <a:buNone/>
            </a:pPr>
            <a:r>
              <a:rPr lang="en-US" sz="2400" dirty="0">
                <a:solidFill>
                  <a:srgbClr val="C00000"/>
                </a:solidFill>
              </a:rPr>
              <a:t>The student will solve single-step and multistep practical problems, using proportional reasoning.</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15</a:t>
            </a:fld>
            <a:endParaRPr lang="en-US" dirty="0"/>
          </a:p>
        </p:txBody>
      </p:sp>
    </p:spTree>
    <p:extLst>
      <p:ext uri="{BB962C8B-B14F-4D97-AF65-F5344CB8AC3E}">
        <p14:creationId xmlns:p14="http://schemas.microsoft.com/office/powerpoint/2010/main" val="243651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Using Proportional Reasoning</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with solving single-step and multistep practical problems using ratios.</a:t>
            </a:r>
          </a:p>
          <a:p>
            <a:pPr marL="114300" indent="0">
              <a:buNone/>
            </a:pPr>
            <a:endParaRPr lang="en-US" sz="2400" dirty="0"/>
          </a:p>
          <a:p>
            <a:pPr marL="114300" indent="0">
              <a:buNone/>
            </a:pPr>
            <a:r>
              <a:rPr lang="en-US" sz="2400" dirty="0">
                <a:solidFill>
                  <a:srgbClr val="C00000"/>
                </a:solidFill>
              </a:rPr>
              <a:t>Common errors on SOL test items include:</a:t>
            </a:r>
          </a:p>
          <a:p>
            <a:pPr>
              <a:buClr>
                <a:schemeClr val="tx1"/>
              </a:buClr>
            </a:pPr>
            <a:r>
              <a:rPr lang="en-US" sz="2400" dirty="0">
                <a:solidFill>
                  <a:srgbClr val="C00000"/>
                </a:solidFill>
              </a:rPr>
              <a:t>using the two portions of a ratio independently to determine an outcome; and</a:t>
            </a:r>
          </a:p>
          <a:p>
            <a:pPr>
              <a:buClr>
                <a:schemeClr val="tx1"/>
              </a:buClr>
            </a:pPr>
            <a:r>
              <a:rPr lang="en-US" sz="2400" dirty="0">
                <a:solidFill>
                  <a:srgbClr val="C00000"/>
                </a:solidFill>
              </a:rPr>
              <a:t>misinterpreting the question and only finding one part of the solution.</a:t>
            </a:r>
          </a:p>
          <a:p>
            <a:pPr>
              <a:buClr>
                <a:schemeClr val="tx1"/>
              </a:buClr>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16</a:t>
            </a:fld>
            <a:endParaRPr lang="en-US" dirty="0"/>
          </a:p>
        </p:txBody>
      </p:sp>
    </p:spTree>
    <p:extLst>
      <p:ext uri="{BB962C8B-B14F-4D97-AF65-F5344CB8AC3E}">
        <p14:creationId xmlns:p14="http://schemas.microsoft.com/office/powerpoint/2010/main" val="13985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with Using Proportional Reasoning (7.3)</a:t>
            </a:r>
          </a:p>
        </p:txBody>
      </p:sp>
      <p:sp>
        <p:nvSpPr>
          <p:cNvPr id="4" name="Content Placeholder 3"/>
          <p:cNvSpPr>
            <a:spLocks noGrp="1"/>
          </p:cNvSpPr>
          <p:nvPr>
            <p:ph idx="1"/>
          </p:nvPr>
        </p:nvSpPr>
        <p:spPr/>
        <p:txBody>
          <a:bodyPr>
            <a:normAutofit/>
          </a:bodyPr>
          <a:lstStyle/>
          <a:p>
            <a:pPr marL="114300" indent="0">
              <a:buNone/>
            </a:pPr>
            <a:r>
              <a:rPr lang="en-US" sz="2400" b="1" dirty="0"/>
              <a:t>There are a total of 120 rides at an amusement park.  The ratio of the number of children’s rides to adult rides is 3 to 5. Exactly how many more adult rides are at this amusement park than children’s rides?</a:t>
            </a:r>
          </a:p>
          <a:p>
            <a:pPr marL="114300" indent="0">
              <a:buNone/>
            </a:pPr>
            <a:endParaRPr lang="en-US" sz="2400" dirty="0"/>
          </a:p>
          <a:p>
            <a:pPr marL="114300" indent="0">
              <a:buNone/>
            </a:pPr>
            <a:r>
              <a:rPr lang="en-US" sz="2400" dirty="0"/>
              <a:t>A.  16  </a:t>
            </a:r>
          </a:p>
          <a:p>
            <a:pPr marL="114300" indent="0">
              <a:buNone/>
            </a:pPr>
            <a:r>
              <a:rPr lang="en-US" sz="2400" dirty="0"/>
              <a:t>B.  30</a:t>
            </a:r>
          </a:p>
          <a:p>
            <a:pPr marL="114300" indent="0">
              <a:buNone/>
            </a:pPr>
            <a:r>
              <a:rPr lang="en-US" sz="2400" dirty="0"/>
              <a:t>C.  45</a:t>
            </a:r>
          </a:p>
          <a:p>
            <a:pPr marL="114300" indent="0">
              <a:buNone/>
            </a:pPr>
            <a:r>
              <a:rPr lang="en-US" sz="2400" dirty="0"/>
              <a:t>D.  75</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17</a:t>
            </a:fld>
            <a:endParaRPr lang="en-US" dirty="0"/>
          </a:p>
        </p:txBody>
      </p:sp>
    </p:spTree>
    <p:extLst>
      <p:ext uri="{BB962C8B-B14F-4D97-AF65-F5344CB8AC3E}">
        <p14:creationId xmlns:p14="http://schemas.microsoft.com/office/powerpoint/2010/main" val="278141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18</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with Using Proportional Reasoning (7.3)</a:t>
            </a:r>
          </a:p>
        </p:txBody>
      </p:sp>
      <p:sp>
        <p:nvSpPr>
          <p:cNvPr id="4" name="Content Placeholder 3"/>
          <p:cNvSpPr>
            <a:spLocks noGrp="1"/>
          </p:cNvSpPr>
          <p:nvPr>
            <p:ph idx="1"/>
          </p:nvPr>
        </p:nvSpPr>
        <p:spPr/>
        <p:txBody>
          <a:bodyPr>
            <a:normAutofit/>
          </a:bodyPr>
          <a:lstStyle/>
          <a:p>
            <a:pPr marL="114300" indent="0">
              <a:buNone/>
            </a:pPr>
            <a:r>
              <a:rPr lang="en-US" sz="2400" b="1" dirty="0"/>
              <a:t>There are a total of 120 rides at an amusement park.  The ratio of the number of children’s rides to adult rides is 3 to 5. Exactly how many more adult rides are at this amusement park than children’s rides?</a:t>
            </a:r>
          </a:p>
          <a:p>
            <a:pPr marL="114300" indent="0">
              <a:buNone/>
            </a:pPr>
            <a:endParaRPr lang="en-US" sz="2400" dirty="0"/>
          </a:p>
          <a:p>
            <a:pPr marL="114300" indent="0">
              <a:buNone/>
            </a:pPr>
            <a:r>
              <a:rPr lang="en-US" sz="2400" dirty="0"/>
              <a:t>A.  16  </a:t>
            </a:r>
          </a:p>
          <a:p>
            <a:pPr marL="114300" indent="0">
              <a:buNone/>
            </a:pPr>
            <a:r>
              <a:rPr lang="en-US" sz="2400" dirty="0">
                <a:solidFill>
                  <a:srgbClr val="C00000"/>
                </a:solidFill>
              </a:rPr>
              <a:t>B.  30</a:t>
            </a:r>
          </a:p>
          <a:p>
            <a:pPr marL="114300" indent="0">
              <a:buNone/>
            </a:pPr>
            <a:r>
              <a:rPr lang="en-US" sz="2400" dirty="0"/>
              <a:t>C.  45</a:t>
            </a:r>
          </a:p>
          <a:p>
            <a:pPr marL="114300" indent="0">
              <a:buNone/>
            </a:pPr>
            <a:r>
              <a:rPr lang="en-US" sz="2400" dirty="0"/>
              <a:t>D.  75</a:t>
            </a:r>
          </a:p>
        </p:txBody>
      </p:sp>
      <p:sp>
        <p:nvSpPr>
          <p:cNvPr id="5" name="Rounded Rectangle 4" descr="A rectangle indicating the correct solution."/>
          <p:cNvSpPr/>
          <p:nvPr/>
        </p:nvSpPr>
        <p:spPr>
          <a:xfrm>
            <a:off x="228599" y="3189221"/>
            <a:ext cx="909509" cy="2857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1485449" y="2245273"/>
                <a:ext cx="7658551" cy="1361078"/>
              </a:xfrm>
              <a:prstGeom prst="rect">
                <a:avLst/>
              </a:prstGeom>
              <a:noFill/>
            </p:spPr>
            <p:txBody>
              <a:bodyPr wrap="square" rtlCol="0">
                <a:spAutoFit/>
              </a:bodyPr>
              <a:lstStyle/>
              <a:p>
                <a:r>
                  <a:rPr lang="en-US" sz="2400" dirty="0">
                    <a:solidFill>
                      <a:srgbClr val="C00000"/>
                    </a:solidFill>
                    <a:latin typeface="Tahoma" pitchFamily="34" charset="0"/>
                    <a:ea typeface="Tahoma" pitchFamily="34" charset="0"/>
                    <a:cs typeface="Tahoma" pitchFamily="34" charset="0"/>
                  </a:rPr>
                  <a:t>Common error: dividing the total number of rides by 3 and 5, and finding the difference (40-24), instead of using </a:t>
                </a:r>
                <a14:m>
                  <m:oMath xmlns:m="http://schemas.openxmlformats.org/officeDocument/2006/math">
                    <m:f>
                      <m:fPr>
                        <m:ctrlPr>
                          <a:rPr lang="en-US" sz="2400" i="1" smtClean="0">
                            <a:solidFill>
                              <a:srgbClr val="C00000"/>
                            </a:solidFill>
                            <a:latin typeface="Cambria Math" panose="02040503050406030204" pitchFamily="18" charset="0"/>
                            <a:ea typeface="Tahoma" pitchFamily="34" charset="0"/>
                            <a:cs typeface="Tahoma" pitchFamily="34" charset="0"/>
                          </a:rPr>
                        </m:ctrlPr>
                      </m:fPr>
                      <m:num>
                        <m:r>
                          <a:rPr lang="en-US" sz="2400" b="0" i="1" smtClean="0">
                            <a:solidFill>
                              <a:srgbClr val="C00000"/>
                            </a:solidFill>
                            <a:latin typeface="Cambria Math"/>
                            <a:ea typeface="Tahoma" pitchFamily="34" charset="0"/>
                            <a:cs typeface="Tahoma" pitchFamily="34" charset="0"/>
                          </a:rPr>
                          <m:t>5</m:t>
                        </m:r>
                      </m:num>
                      <m:den>
                        <m:r>
                          <a:rPr lang="en-US" sz="2400" b="0" i="1" smtClean="0">
                            <a:solidFill>
                              <a:srgbClr val="C00000"/>
                            </a:solidFill>
                            <a:latin typeface="Cambria Math"/>
                            <a:ea typeface="Tahoma" pitchFamily="34" charset="0"/>
                            <a:cs typeface="Tahoma" pitchFamily="34" charset="0"/>
                          </a:rPr>
                          <m:t>8</m:t>
                        </m:r>
                      </m:den>
                    </m:f>
                  </m:oMath>
                </a14:m>
                <a:r>
                  <a:rPr lang="en-US" sz="2400" dirty="0">
                    <a:solidFill>
                      <a:srgbClr val="C00000"/>
                    </a:solidFill>
                    <a:latin typeface="Tahoma" pitchFamily="34" charset="0"/>
                    <a:ea typeface="Tahoma" pitchFamily="34" charset="0"/>
                    <a:cs typeface="Tahoma" pitchFamily="34" charset="0"/>
                  </a:rPr>
                  <a:t> and </a:t>
                </a:r>
                <a14:m>
                  <m:oMath xmlns:m="http://schemas.openxmlformats.org/officeDocument/2006/math">
                    <m:f>
                      <m:fPr>
                        <m:ctrlPr>
                          <a:rPr lang="en-US" sz="2400" i="1" smtClean="0">
                            <a:solidFill>
                              <a:srgbClr val="C00000"/>
                            </a:solidFill>
                            <a:latin typeface="Cambria Math" panose="02040503050406030204" pitchFamily="18" charset="0"/>
                            <a:ea typeface="Tahoma" pitchFamily="34" charset="0"/>
                            <a:cs typeface="Tahoma" pitchFamily="34" charset="0"/>
                          </a:rPr>
                        </m:ctrlPr>
                      </m:fPr>
                      <m:num>
                        <m:r>
                          <a:rPr lang="en-US" sz="2400" b="0" i="1" smtClean="0">
                            <a:solidFill>
                              <a:srgbClr val="C00000"/>
                            </a:solidFill>
                            <a:latin typeface="Cambria Math"/>
                            <a:ea typeface="Tahoma" pitchFamily="34" charset="0"/>
                            <a:cs typeface="Tahoma" pitchFamily="34" charset="0"/>
                          </a:rPr>
                          <m:t>3</m:t>
                        </m:r>
                      </m:num>
                      <m:den>
                        <m:r>
                          <a:rPr lang="en-US" sz="2400" b="0" i="1" smtClean="0">
                            <a:solidFill>
                              <a:srgbClr val="C00000"/>
                            </a:solidFill>
                            <a:latin typeface="Cambria Math"/>
                            <a:ea typeface="Tahoma" pitchFamily="34" charset="0"/>
                            <a:cs typeface="Tahoma" pitchFamily="34" charset="0"/>
                          </a:rPr>
                          <m:t>8</m:t>
                        </m:r>
                      </m:den>
                    </m:f>
                  </m:oMath>
                </a14:m>
                <a:r>
                  <a:rPr lang="en-US" sz="2400" dirty="0">
                    <a:solidFill>
                      <a:srgbClr val="C00000"/>
                    </a:solidFill>
                    <a:latin typeface="Tahoma" pitchFamily="34" charset="0"/>
                    <a:ea typeface="Tahoma" pitchFamily="34" charset="0"/>
                    <a:cs typeface="Tahoma"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1485449" y="2245273"/>
                <a:ext cx="7658551" cy="1361078"/>
              </a:xfrm>
              <a:prstGeom prst="rect">
                <a:avLst/>
              </a:prstGeom>
              <a:blipFill>
                <a:blip r:embed="rId2"/>
                <a:stretch>
                  <a:fillRect l="-1274" t="-3571" r="-239" b="-2232"/>
                </a:stretch>
              </a:blipFill>
            </p:spPr>
            <p:txBody>
              <a:bodyPr/>
              <a:lstStyle/>
              <a:p>
                <a:r>
                  <a:rPr lang="en-US">
                    <a:noFill/>
                  </a:rPr>
                  <a:t> </a:t>
                </a:r>
              </a:p>
            </p:txBody>
          </p:sp>
        </mc:Fallback>
      </mc:AlternateContent>
      <p:cxnSp>
        <p:nvCxnSpPr>
          <p:cNvPr id="7" name="Straight Arrow Connector 6" descr="An arrow indicating the common error."/>
          <p:cNvCxnSpPr/>
          <p:nvPr/>
        </p:nvCxnSpPr>
        <p:spPr>
          <a:xfrm flipH="1">
            <a:off x="1109133" y="2952750"/>
            <a:ext cx="33866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0" y="3493353"/>
            <a:ext cx="7285057" cy="830997"/>
          </a:xfrm>
          <a:prstGeom prst="rect">
            <a:avLst/>
          </a:prstGeom>
          <a:noFill/>
        </p:spPr>
        <p:txBody>
          <a:bodyPr wrap="square" rtlCol="0">
            <a:spAutoFit/>
          </a:bodyPr>
          <a:lstStyle/>
          <a:p>
            <a:r>
              <a:rPr lang="en-US" sz="2400" dirty="0">
                <a:solidFill>
                  <a:srgbClr val="C00000"/>
                </a:solidFill>
                <a:latin typeface="Tahoma" pitchFamily="34" charset="0"/>
                <a:ea typeface="Tahoma" pitchFamily="34" charset="0"/>
                <a:cs typeface="Tahoma" pitchFamily="34" charset="0"/>
              </a:rPr>
              <a:t>Common error: misinterpreted the question and only found the number of children’s rides</a:t>
            </a:r>
          </a:p>
        </p:txBody>
      </p:sp>
      <p:cxnSp>
        <p:nvCxnSpPr>
          <p:cNvPr id="11" name="Straight Arrow Connector 10" descr="An arrow indicating the common error."/>
          <p:cNvCxnSpPr/>
          <p:nvPr/>
        </p:nvCxnSpPr>
        <p:spPr>
          <a:xfrm flipH="1">
            <a:off x="1109133" y="3714750"/>
            <a:ext cx="33866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0" y="4255353"/>
            <a:ext cx="6781800" cy="830997"/>
          </a:xfrm>
          <a:prstGeom prst="rect">
            <a:avLst/>
          </a:prstGeom>
          <a:noFill/>
        </p:spPr>
        <p:txBody>
          <a:bodyPr wrap="square" rtlCol="0">
            <a:spAutoFit/>
          </a:bodyPr>
          <a:lstStyle/>
          <a:p>
            <a:r>
              <a:rPr lang="en-US" sz="2400" dirty="0">
                <a:solidFill>
                  <a:srgbClr val="C00000"/>
                </a:solidFill>
                <a:latin typeface="Tahoma" pitchFamily="34" charset="0"/>
                <a:ea typeface="Tahoma" pitchFamily="34" charset="0"/>
                <a:cs typeface="Tahoma" pitchFamily="34" charset="0"/>
              </a:rPr>
              <a:t>Common error: misinterpreted the question and only found the number of adult rides</a:t>
            </a:r>
          </a:p>
        </p:txBody>
      </p:sp>
      <p:cxnSp>
        <p:nvCxnSpPr>
          <p:cNvPr id="10" name="Straight Arrow Connector 9" descr="An arrow indicating the common error."/>
          <p:cNvCxnSpPr>
            <a:stCxn id="9" idx="1"/>
          </p:cNvCxnSpPr>
          <p:nvPr/>
        </p:nvCxnSpPr>
        <p:spPr>
          <a:xfrm flipH="1" flipV="1">
            <a:off x="1160230" y="4255353"/>
            <a:ext cx="363770" cy="41549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138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Quadrilaterals</a:t>
            </a:r>
          </a:p>
        </p:txBody>
      </p:sp>
      <p:sp>
        <p:nvSpPr>
          <p:cNvPr id="4" name="Content Placeholder 3"/>
          <p:cNvSpPr>
            <a:spLocks noGrp="1"/>
          </p:cNvSpPr>
          <p:nvPr>
            <p:ph idx="1"/>
          </p:nvPr>
        </p:nvSpPr>
        <p:spPr/>
        <p:txBody>
          <a:bodyPr/>
          <a:lstStyle/>
          <a:p>
            <a:pPr marL="114300" indent="0">
              <a:buNone/>
            </a:pPr>
            <a:r>
              <a:rPr lang="en-US" dirty="0"/>
              <a:t>SOL 7.6</a:t>
            </a:r>
          </a:p>
          <a:p>
            <a:pPr marL="114300" indent="0">
              <a:buNone/>
            </a:pPr>
            <a:r>
              <a:rPr lang="en-US" sz="2400" dirty="0"/>
              <a:t>The student will </a:t>
            </a:r>
          </a:p>
          <a:p>
            <a:pPr marL="573088" lvl="0" indent="-458788">
              <a:buClr>
                <a:srgbClr val="C00000"/>
              </a:buClr>
              <a:buFont typeface="+mj-lt"/>
              <a:buAutoNum type="alphaLcParenR"/>
            </a:pPr>
            <a:r>
              <a:rPr lang="en-US" sz="2400" dirty="0">
                <a:solidFill>
                  <a:srgbClr val="C00000"/>
                </a:solidFill>
              </a:rPr>
              <a:t>compare and contrast quadrilaterals based on their properties; and </a:t>
            </a:r>
          </a:p>
          <a:p>
            <a:pPr marL="573088" lvl="0" indent="-458788">
              <a:buClr>
                <a:srgbClr val="C00000"/>
              </a:buClr>
              <a:buFont typeface="+mj-lt"/>
              <a:buAutoNum type="alphaLcParenR"/>
            </a:pPr>
            <a:r>
              <a:rPr lang="en-US" sz="2400" dirty="0">
                <a:solidFill>
                  <a:srgbClr val="C00000"/>
                </a:solidFill>
              </a:rPr>
              <a:t>determine unknown side lengths or angle measures of quadrilaterals.</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19</a:t>
            </a:fld>
            <a:endParaRPr lang="en-US" dirty="0"/>
          </a:p>
        </p:txBody>
      </p:sp>
    </p:spTree>
    <p:extLst>
      <p:ext uri="{BB962C8B-B14F-4D97-AF65-F5344CB8AC3E}">
        <p14:creationId xmlns:p14="http://schemas.microsoft.com/office/powerpoint/2010/main" val="41182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sz="3100" dirty="0">
                <a:solidFill>
                  <a:schemeClr val="bg1"/>
                </a:solidFill>
              </a:rPr>
              <a:t>Student Performance Analysis Spring 2019 </a:t>
            </a:r>
            <a:r>
              <a:rPr lang="en-US" sz="2200" dirty="0">
                <a:solidFill>
                  <a:schemeClr val="bg1"/>
                </a:solidFill>
              </a:rPr>
              <a:t>(1 of 3)</a:t>
            </a:r>
          </a:p>
        </p:txBody>
      </p:sp>
      <p:sp>
        <p:nvSpPr>
          <p:cNvPr id="3" name="Content Placeholder 2"/>
          <p:cNvSpPr>
            <a:spLocks noGrp="1"/>
          </p:cNvSpPr>
          <p:nvPr>
            <p:ph idx="1"/>
          </p:nvPr>
        </p:nvSpPr>
        <p:spPr>
          <a:xfrm>
            <a:off x="108307" y="1047750"/>
            <a:ext cx="8927385" cy="3429002"/>
          </a:xfrm>
        </p:spPr>
        <p:txBody>
          <a:bodyPr>
            <a:normAutofit/>
          </a:bodyPr>
          <a:lstStyle/>
          <a:p>
            <a:pPr marL="0" indent="0">
              <a:buNone/>
            </a:pPr>
            <a:r>
              <a:rPr lang="en-US" sz="2400" dirty="0"/>
              <a:t>Statewide results for the spring 2019 mathematics tests based on the 2016 </a:t>
            </a:r>
            <a:r>
              <a:rPr lang="en-US" sz="2400" i="1" dirty="0"/>
              <a:t>Mathematics Standards of Learning </a:t>
            </a:r>
            <a:r>
              <a:rPr lang="en-US" sz="2400" dirty="0"/>
              <a:t>(SOL) have been analyzed to determine specific content that may have challenged students.  In order to support preparation of students for the Grade 7 Mathematics test, this PowerPoint presentation has been developed to provide examples of SOL content identified by this analysis.  </a:t>
            </a:r>
          </a:p>
          <a:p>
            <a:endParaRPr lang="en-US" sz="1800" dirty="0"/>
          </a:p>
          <a:p>
            <a:endParaRPr lang="en-US" dirty="0"/>
          </a:p>
        </p:txBody>
      </p:sp>
    </p:spTree>
    <p:extLst>
      <p:ext uri="{BB962C8B-B14F-4D97-AF65-F5344CB8AC3E}">
        <p14:creationId xmlns:p14="http://schemas.microsoft.com/office/powerpoint/2010/main" val="3484181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Properties of Quadrilaterals</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with properties of quadrilaterals.</a:t>
            </a:r>
          </a:p>
          <a:p>
            <a:pPr marL="114300" indent="0">
              <a:buNone/>
            </a:pPr>
            <a:endParaRPr lang="en-US" sz="2400" dirty="0"/>
          </a:p>
          <a:p>
            <a:pPr marL="114300" indent="0">
              <a:buClr>
                <a:srgbClr val="C00000"/>
              </a:buClr>
              <a:buNone/>
            </a:pPr>
            <a:r>
              <a:rPr lang="en-US" sz="2400" dirty="0">
                <a:solidFill>
                  <a:srgbClr val="C00000"/>
                </a:solidFill>
              </a:rPr>
              <a:t>Common error on SOL test items include:</a:t>
            </a:r>
          </a:p>
          <a:p>
            <a:pPr>
              <a:buClr>
                <a:srgbClr val="C00000"/>
              </a:buClr>
            </a:pPr>
            <a:r>
              <a:rPr lang="en-US" sz="2400" dirty="0">
                <a:solidFill>
                  <a:srgbClr val="C00000"/>
                </a:solidFill>
              </a:rPr>
              <a:t>difficulty in differentiating characteristics (properties) among quadrilaterals.</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20</a:t>
            </a:fld>
            <a:endParaRPr lang="en-US" dirty="0"/>
          </a:p>
        </p:txBody>
      </p:sp>
    </p:spTree>
    <p:extLst>
      <p:ext uri="{BB962C8B-B14F-4D97-AF65-F5344CB8AC3E}">
        <p14:creationId xmlns:p14="http://schemas.microsoft.com/office/powerpoint/2010/main" val="1567316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21</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Properties of Quadrilaterals (7.6a)</a:t>
            </a:r>
          </a:p>
        </p:txBody>
      </p:sp>
      <p:sp>
        <p:nvSpPr>
          <p:cNvPr id="4" name="Content Placeholder 3"/>
          <p:cNvSpPr>
            <a:spLocks noGrp="1"/>
          </p:cNvSpPr>
          <p:nvPr>
            <p:ph idx="1"/>
          </p:nvPr>
        </p:nvSpPr>
        <p:spPr/>
        <p:txBody>
          <a:bodyPr>
            <a:normAutofit/>
          </a:bodyPr>
          <a:lstStyle/>
          <a:p>
            <a:pPr marL="114300" indent="0">
              <a:buNone/>
            </a:pPr>
            <a:r>
              <a:rPr lang="en-US" sz="2400" b="1" dirty="0"/>
              <a:t>Select all the correct answers.</a:t>
            </a:r>
          </a:p>
          <a:p>
            <a:pPr marL="114300" indent="0">
              <a:buNone/>
            </a:pPr>
            <a:endParaRPr lang="en-US" sz="800" dirty="0"/>
          </a:p>
          <a:p>
            <a:pPr marL="114300" indent="0">
              <a:buNone/>
            </a:pPr>
            <a:r>
              <a:rPr lang="en-US" sz="2400" b="1" dirty="0"/>
              <a:t>Identify each property that is true of every rectangle.</a:t>
            </a:r>
          </a:p>
          <a:p>
            <a:pPr marL="114300" indent="0">
              <a:buNone/>
            </a:pPr>
            <a:endParaRPr lang="en-US" sz="2400" dirty="0"/>
          </a:p>
        </p:txBody>
      </p:sp>
      <p:graphicFrame>
        <p:nvGraphicFramePr>
          <p:cNvPr id="5" name="Table 4" descr="A one column table. First row, it has four sides. Second row, it has four congruent angles. Third row, it has four congruent sides. Fourth row, it has two pairs of parallel sides. Fifth row, diagonals are congruent.  Last row, diagonals bisect each other at right angles."/>
          <p:cNvGraphicFramePr>
            <a:graphicFrameLocks noGrp="1"/>
          </p:cNvGraphicFramePr>
          <p:nvPr>
            <p:extLst>
              <p:ext uri="{D42A27DB-BD31-4B8C-83A1-F6EECF244321}">
                <p14:modId xmlns:p14="http://schemas.microsoft.com/office/powerpoint/2010/main" val="1002898973"/>
              </p:ext>
            </p:extLst>
          </p:nvPr>
        </p:nvGraphicFramePr>
        <p:xfrm>
          <a:off x="304800" y="2000250"/>
          <a:ext cx="6096000" cy="260604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tblGrid>
              <a:tr h="342900">
                <a:tc>
                  <a:txBody>
                    <a:bodyPr/>
                    <a:lstStyle/>
                    <a:p>
                      <a:r>
                        <a:rPr lang="en-US" sz="2400" dirty="0">
                          <a:latin typeface="Tahoma" pitchFamily="34" charset="0"/>
                          <a:ea typeface="Tahoma" pitchFamily="34" charset="0"/>
                          <a:cs typeface="Tahoma" pitchFamily="34" charset="0"/>
                        </a:rPr>
                        <a:t>It</a:t>
                      </a:r>
                      <a:r>
                        <a:rPr lang="en-US" sz="2400" baseline="0" dirty="0">
                          <a:latin typeface="Tahoma" pitchFamily="34" charset="0"/>
                          <a:ea typeface="Tahoma" pitchFamily="34" charset="0"/>
                          <a:cs typeface="Tahoma" pitchFamily="34" charset="0"/>
                        </a:rPr>
                        <a:t> has 4 sides.</a:t>
                      </a:r>
                      <a:endParaRPr lang="en-US" sz="2400" dirty="0">
                        <a:latin typeface="Tahoma" pitchFamily="34" charset="0"/>
                        <a:ea typeface="Tahoma" pitchFamily="34" charset="0"/>
                        <a:cs typeface="Tahoma" pitchFamily="34" charset="0"/>
                      </a:endParaRPr>
                    </a:p>
                  </a:txBody>
                  <a:tcPr marT="34290" marB="34290"/>
                </a:tc>
                <a:extLst>
                  <a:ext uri="{0D108BD9-81ED-4DB2-BD59-A6C34878D82A}">
                    <a16:rowId xmlns:a16="http://schemas.microsoft.com/office/drawing/2014/main" val="10000"/>
                  </a:ext>
                </a:extLst>
              </a:tr>
              <a:tr h="342900">
                <a:tc>
                  <a:txBody>
                    <a:bodyPr/>
                    <a:lstStyle/>
                    <a:p>
                      <a:r>
                        <a:rPr lang="en-US" sz="2400" dirty="0">
                          <a:latin typeface="Tahoma" pitchFamily="34" charset="0"/>
                          <a:ea typeface="Tahoma" pitchFamily="34" charset="0"/>
                          <a:cs typeface="Tahoma" pitchFamily="34" charset="0"/>
                        </a:rPr>
                        <a:t>It has 4 congruent angles.</a:t>
                      </a:r>
                    </a:p>
                  </a:txBody>
                  <a:tcPr marT="34290" marB="34290"/>
                </a:tc>
                <a:extLst>
                  <a:ext uri="{0D108BD9-81ED-4DB2-BD59-A6C34878D82A}">
                    <a16:rowId xmlns:a16="http://schemas.microsoft.com/office/drawing/2014/main" val="10001"/>
                  </a:ext>
                </a:extLst>
              </a:tr>
              <a:tr h="342900">
                <a:tc>
                  <a:txBody>
                    <a:bodyPr/>
                    <a:lstStyle/>
                    <a:p>
                      <a:r>
                        <a:rPr lang="en-US" sz="2400" dirty="0">
                          <a:latin typeface="Tahoma" pitchFamily="34" charset="0"/>
                          <a:ea typeface="Tahoma" pitchFamily="34" charset="0"/>
                          <a:cs typeface="Tahoma" pitchFamily="34" charset="0"/>
                        </a:rPr>
                        <a:t>It has 4 congruent sides.</a:t>
                      </a:r>
                    </a:p>
                  </a:txBody>
                  <a:tcPr marT="34290" marB="34290"/>
                </a:tc>
                <a:extLst>
                  <a:ext uri="{0D108BD9-81ED-4DB2-BD59-A6C34878D82A}">
                    <a16:rowId xmlns:a16="http://schemas.microsoft.com/office/drawing/2014/main" val="10002"/>
                  </a:ext>
                </a:extLst>
              </a:tr>
              <a:tr h="342900">
                <a:tc>
                  <a:txBody>
                    <a:bodyPr/>
                    <a:lstStyle/>
                    <a:p>
                      <a:r>
                        <a:rPr lang="en-US" sz="2400" dirty="0">
                          <a:latin typeface="Tahoma" pitchFamily="34" charset="0"/>
                          <a:ea typeface="Tahoma" pitchFamily="34" charset="0"/>
                          <a:cs typeface="Tahoma" pitchFamily="34" charset="0"/>
                        </a:rPr>
                        <a:t>It</a:t>
                      </a:r>
                      <a:r>
                        <a:rPr lang="en-US" sz="2400" baseline="0" dirty="0">
                          <a:latin typeface="Tahoma" pitchFamily="34" charset="0"/>
                          <a:ea typeface="Tahoma" pitchFamily="34" charset="0"/>
                          <a:cs typeface="Tahoma" pitchFamily="34" charset="0"/>
                        </a:rPr>
                        <a:t> has 2 pairs of parallel sides.</a:t>
                      </a:r>
                      <a:endParaRPr lang="en-US" sz="2400" dirty="0">
                        <a:latin typeface="Tahoma" pitchFamily="34" charset="0"/>
                        <a:ea typeface="Tahoma" pitchFamily="34" charset="0"/>
                        <a:cs typeface="Tahoma" pitchFamily="34" charset="0"/>
                      </a:endParaRPr>
                    </a:p>
                  </a:txBody>
                  <a:tcPr marT="34290" marB="34290"/>
                </a:tc>
                <a:extLst>
                  <a:ext uri="{0D108BD9-81ED-4DB2-BD59-A6C34878D82A}">
                    <a16:rowId xmlns:a16="http://schemas.microsoft.com/office/drawing/2014/main" val="10003"/>
                  </a:ext>
                </a:extLst>
              </a:tr>
              <a:tr h="342900">
                <a:tc>
                  <a:txBody>
                    <a:bodyPr/>
                    <a:lstStyle/>
                    <a:p>
                      <a:r>
                        <a:rPr lang="en-US" sz="2400" dirty="0">
                          <a:latin typeface="Tahoma" pitchFamily="34" charset="0"/>
                          <a:ea typeface="Tahoma" pitchFamily="34" charset="0"/>
                          <a:cs typeface="Tahoma" pitchFamily="34" charset="0"/>
                        </a:rPr>
                        <a:t>Diagonals</a:t>
                      </a:r>
                      <a:r>
                        <a:rPr lang="en-US" sz="2400" baseline="0" dirty="0">
                          <a:latin typeface="Tahoma" pitchFamily="34" charset="0"/>
                          <a:ea typeface="Tahoma" pitchFamily="34" charset="0"/>
                          <a:cs typeface="Tahoma" pitchFamily="34" charset="0"/>
                        </a:rPr>
                        <a:t> are congruent.</a:t>
                      </a:r>
                      <a:endParaRPr lang="en-US" sz="2400" dirty="0">
                        <a:latin typeface="Tahoma" pitchFamily="34" charset="0"/>
                        <a:ea typeface="Tahoma" pitchFamily="34" charset="0"/>
                        <a:cs typeface="Tahoma" pitchFamily="34" charset="0"/>
                      </a:endParaRPr>
                    </a:p>
                  </a:txBody>
                  <a:tcPr marT="34290" marB="34290"/>
                </a:tc>
                <a:extLst>
                  <a:ext uri="{0D108BD9-81ED-4DB2-BD59-A6C34878D82A}">
                    <a16:rowId xmlns:a16="http://schemas.microsoft.com/office/drawing/2014/main" val="10004"/>
                  </a:ext>
                </a:extLst>
              </a:tr>
              <a:tr h="342900">
                <a:tc>
                  <a:txBody>
                    <a:bodyPr/>
                    <a:lstStyle/>
                    <a:p>
                      <a:r>
                        <a:rPr lang="en-US" sz="2400" dirty="0">
                          <a:latin typeface="Tahoma" pitchFamily="34" charset="0"/>
                          <a:ea typeface="Tahoma" pitchFamily="34" charset="0"/>
                          <a:cs typeface="Tahoma" pitchFamily="34" charset="0"/>
                        </a:rPr>
                        <a:t>Diagonals</a:t>
                      </a:r>
                      <a:r>
                        <a:rPr lang="en-US" sz="2400" baseline="0" dirty="0">
                          <a:latin typeface="Tahoma" pitchFamily="34" charset="0"/>
                          <a:ea typeface="Tahoma" pitchFamily="34" charset="0"/>
                          <a:cs typeface="Tahoma" pitchFamily="34" charset="0"/>
                        </a:rPr>
                        <a:t> bisect each other at right angles.</a:t>
                      </a:r>
                      <a:endParaRPr lang="en-US" sz="2400" dirty="0">
                        <a:latin typeface="Tahoma" pitchFamily="34" charset="0"/>
                        <a:ea typeface="Tahoma" pitchFamily="34" charset="0"/>
                        <a:cs typeface="Tahoma" pitchFamily="34" charset="0"/>
                      </a:endParaRPr>
                    </a:p>
                  </a:txBody>
                  <a:tcPr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5802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22</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#1 with Properties of Quadrilaterals (7.6a)</a:t>
            </a:r>
          </a:p>
        </p:txBody>
      </p:sp>
      <p:sp>
        <p:nvSpPr>
          <p:cNvPr id="4" name="Content Placeholder 3"/>
          <p:cNvSpPr>
            <a:spLocks noGrp="1"/>
          </p:cNvSpPr>
          <p:nvPr>
            <p:ph idx="1"/>
          </p:nvPr>
        </p:nvSpPr>
        <p:spPr>
          <a:xfrm>
            <a:off x="0" y="825023"/>
            <a:ext cx="8927385" cy="3429002"/>
          </a:xfrm>
        </p:spPr>
        <p:txBody>
          <a:bodyPr>
            <a:normAutofit/>
          </a:bodyPr>
          <a:lstStyle/>
          <a:p>
            <a:pPr marL="114300" indent="0">
              <a:buNone/>
            </a:pPr>
            <a:r>
              <a:rPr lang="en-US" sz="2400" b="1" dirty="0"/>
              <a:t>Select all the correct answers.</a:t>
            </a:r>
          </a:p>
          <a:p>
            <a:pPr marL="114300" indent="0">
              <a:buNone/>
            </a:pPr>
            <a:endParaRPr lang="en-US" sz="800" dirty="0"/>
          </a:p>
          <a:p>
            <a:pPr marL="114300" indent="0">
              <a:buNone/>
            </a:pPr>
            <a:r>
              <a:rPr lang="en-US" sz="2400" b="1" dirty="0"/>
              <a:t>Identify each property that is true of every rectangle.</a:t>
            </a:r>
          </a:p>
          <a:p>
            <a:pPr marL="114300" indent="0">
              <a:buNone/>
            </a:pPr>
            <a:endParaRPr lang="en-US" sz="2400" dirty="0"/>
          </a:p>
        </p:txBody>
      </p:sp>
      <p:graphicFrame>
        <p:nvGraphicFramePr>
          <p:cNvPr id="5" name="Table 4" descr="A one column table. First row, it has four sides. Second row, it has four congruent angles. Third row, it has four congruent sides. Fourth row, it has two pairs of parallel sides. Fifth row, diagonals are congruent.  Last row, diagonals bisect each other at right angles."/>
          <p:cNvGraphicFramePr>
            <a:graphicFrameLocks noGrp="1"/>
          </p:cNvGraphicFramePr>
          <p:nvPr>
            <p:extLst>
              <p:ext uri="{D42A27DB-BD31-4B8C-83A1-F6EECF244321}">
                <p14:modId xmlns:p14="http://schemas.microsoft.com/office/powerpoint/2010/main" val="2632140969"/>
              </p:ext>
            </p:extLst>
          </p:nvPr>
        </p:nvGraphicFramePr>
        <p:xfrm>
          <a:off x="304800" y="1797224"/>
          <a:ext cx="6096000" cy="260604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tblGrid>
              <a:tr h="342900">
                <a:tc>
                  <a:txBody>
                    <a:bodyPr/>
                    <a:lstStyle/>
                    <a:p>
                      <a:r>
                        <a:rPr lang="en-US" sz="2400" dirty="0">
                          <a:solidFill>
                            <a:srgbClr val="C00000"/>
                          </a:solidFill>
                          <a:latin typeface="Tahoma" pitchFamily="34" charset="0"/>
                          <a:ea typeface="Tahoma" pitchFamily="34" charset="0"/>
                          <a:cs typeface="Tahoma" pitchFamily="34" charset="0"/>
                        </a:rPr>
                        <a:t>It</a:t>
                      </a:r>
                      <a:r>
                        <a:rPr lang="en-US" sz="2400" baseline="0" dirty="0">
                          <a:solidFill>
                            <a:srgbClr val="C00000"/>
                          </a:solidFill>
                          <a:latin typeface="Tahoma" pitchFamily="34" charset="0"/>
                          <a:ea typeface="Tahoma" pitchFamily="34" charset="0"/>
                          <a:cs typeface="Tahoma" pitchFamily="34" charset="0"/>
                        </a:rPr>
                        <a:t> has 4 sides.</a:t>
                      </a:r>
                      <a:endParaRPr lang="en-US" sz="2400" dirty="0">
                        <a:solidFill>
                          <a:srgbClr val="C00000"/>
                        </a:solidFill>
                        <a:latin typeface="Tahoma" pitchFamily="34" charset="0"/>
                        <a:ea typeface="Tahoma" pitchFamily="34" charset="0"/>
                        <a:cs typeface="Tahoma" pitchFamily="34" charset="0"/>
                      </a:endParaRPr>
                    </a:p>
                  </a:txBody>
                  <a:tcPr marT="34290" marB="34290"/>
                </a:tc>
                <a:extLst>
                  <a:ext uri="{0D108BD9-81ED-4DB2-BD59-A6C34878D82A}">
                    <a16:rowId xmlns:a16="http://schemas.microsoft.com/office/drawing/2014/main" val="10000"/>
                  </a:ext>
                </a:extLst>
              </a:tr>
              <a:tr h="342900">
                <a:tc>
                  <a:txBody>
                    <a:bodyPr/>
                    <a:lstStyle/>
                    <a:p>
                      <a:r>
                        <a:rPr lang="en-US" sz="2400" dirty="0">
                          <a:solidFill>
                            <a:srgbClr val="C00000"/>
                          </a:solidFill>
                          <a:latin typeface="Tahoma" pitchFamily="34" charset="0"/>
                          <a:ea typeface="Tahoma" pitchFamily="34" charset="0"/>
                          <a:cs typeface="Tahoma" pitchFamily="34" charset="0"/>
                        </a:rPr>
                        <a:t>It has 4 congruent angles.</a:t>
                      </a:r>
                    </a:p>
                  </a:txBody>
                  <a:tcPr marT="34290" marB="34290"/>
                </a:tc>
                <a:extLst>
                  <a:ext uri="{0D108BD9-81ED-4DB2-BD59-A6C34878D82A}">
                    <a16:rowId xmlns:a16="http://schemas.microsoft.com/office/drawing/2014/main" val="10001"/>
                  </a:ext>
                </a:extLst>
              </a:tr>
              <a:tr h="342900">
                <a:tc>
                  <a:txBody>
                    <a:bodyPr/>
                    <a:lstStyle/>
                    <a:p>
                      <a:r>
                        <a:rPr lang="en-US" sz="2400" dirty="0">
                          <a:latin typeface="Tahoma" pitchFamily="34" charset="0"/>
                          <a:ea typeface="Tahoma" pitchFamily="34" charset="0"/>
                          <a:cs typeface="Tahoma" pitchFamily="34" charset="0"/>
                        </a:rPr>
                        <a:t>It has 4 congruent sides.</a:t>
                      </a:r>
                    </a:p>
                  </a:txBody>
                  <a:tcPr marT="34290" marB="34290"/>
                </a:tc>
                <a:extLst>
                  <a:ext uri="{0D108BD9-81ED-4DB2-BD59-A6C34878D82A}">
                    <a16:rowId xmlns:a16="http://schemas.microsoft.com/office/drawing/2014/main" val="10002"/>
                  </a:ext>
                </a:extLst>
              </a:tr>
              <a:tr h="342900">
                <a:tc>
                  <a:txBody>
                    <a:bodyPr/>
                    <a:lstStyle/>
                    <a:p>
                      <a:r>
                        <a:rPr lang="en-US" sz="2400" dirty="0">
                          <a:solidFill>
                            <a:srgbClr val="C00000"/>
                          </a:solidFill>
                          <a:latin typeface="Tahoma" pitchFamily="34" charset="0"/>
                          <a:ea typeface="Tahoma" pitchFamily="34" charset="0"/>
                          <a:cs typeface="Tahoma" pitchFamily="34" charset="0"/>
                        </a:rPr>
                        <a:t>It</a:t>
                      </a:r>
                      <a:r>
                        <a:rPr lang="en-US" sz="2400" baseline="0" dirty="0">
                          <a:solidFill>
                            <a:srgbClr val="C00000"/>
                          </a:solidFill>
                          <a:latin typeface="Tahoma" pitchFamily="34" charset="0"/>
                          <a:ea typeface="Tahoma" pitchFamily="34" charset="0"/>
                          <a:cs typeface="Tahoma" pitchFamily="34" charset="0"/>
                        </a:rPr>
                        <a:t> has 2 pairs of parallel sides.</a:t>
                      </a:r>
                      <a:endParaRPr lang="en-US" sz="2400" dirty="0">
                        <a:solidFill>
                          <a:srgbClr val="C00000"/>
                        </a:solidFill>
                        <a:latin typeface="Tahoma" pitchFamily="34" charset="0"/>
                        <a:ea typeface="Tahoma" pitchFamily="34" charset="0"/>
                        <a:cs typeface="Tahoma" pitchFamily="34" charset="0"/>
                      </a:endParaRPr>
                    </a:p>
                  </a:txBody>
                  <a:tcPr marT="34290" marB="34290"/>
                </a:tc>
                <a:extLst>
                  <a:ext uri="{0D108BD9-81ED-4DB2-BD59-A6C34878D82A}">
                    <a16:rowId xmlns:a16="http://schemas.microsoft.com/office/drawing/2014/main" val="10003"/>
                  </a:ext>
                </a:extLst>
              </a:tr>
              <a:tr h="342900">
                <a:tc>
                  <a:txBody>
                    <a:bodyPr/>
                    <a:lstStyle/>
                    <a:p>
                      <a:r>
                        <a:rPr lang="en-US" sz="2400" dirty="0">
                          <a:solidFill>
                            <a:srgbClr val="C00000"/>
                          </a:solidFill>
                          <a:latin typeface="Tahoma" pitchFamily="34" charset="0"/>
                          <a:ea typeface="Tahoma" pitchFamily="34" charset="0"/>
                          <a:cs typeface="Tahoma" pitchFamily="34" charset="0"/>
                        </a:rPr>
                        <a:t>Diagonals</a:t>
                      </a:r>
                      <a:r>
                        <a:rPr lang="en-US" sz="2400" baseline="0" dirty="0">
                          <a:solidFill>
                            <a:srgbClr val="C00000"/>
                          </a:solidFill>
                          <a:latin typeface="Tahoma" pitchFamily="34" charset="0"/>
                          <a:ea typeface="Tahoma" pitchFamily="34" charset="0"/>
                          <a:cs typeface="Tahoma" pitchFamily="34" charset="0"/>
                        </a:rPr>
                        <a:t> are congruent.</a:t>
                      </a:r>
                      <a:endParaRPr lang="en-US" sz="2400" dirty="0">
                        <a:solidFill>
                          <a:srgbClr val="C00000"/>
                        </a:solidFill>
                        <a:latin typeface="Tahoma" pitchFamily="34" charset="0"/>
                        <a:ea typeface="Tahoma" pitchFamily="34" charset="0"/>
                        <a:cs typeface="Tahoma" pitchFamily="34" charset="0"/>
                      </a:endParaRPr>
                    </a:p>
                  </a:txBody>
                  <a:tcPr marT="34290" marB="34290"/>
                </a:tc>
                <a:extLst>
                  <a:ext uri="{0D108BD9-81ED-4DB2-BD59-A6C34878D82A}">
                    <a16:rowId xmlns:a16="http://schemas.microsoft.com/office/drawing/2014/main" val="10004"/>
                  </a:ext>
                </a:extLst>
              </a:tr>
              <a:tr h="342900">
                <a:tc>
                  <a:txBody>
                    <a:bodyPr/>
                    <a:lstStyle/>
                    <a:p>
                      <a:r>
                        <a:rPr lang="en-US" sz="2400" dirty="0">
                          <a:latin typeface="Tahoma" pitchFamily="34" charset="0"/>
                          <a:ea typeface="Tahoma" pitchFamily="34" charset="0"/>
                          <a:cs typeface="Tahoma" pitchFamily="34" charset="0"/>
                        </a:rPr>
                        <a:t>Diagonals</a:t>
                      </a:r>
                      <a:r>
                        <a:rPr lang="en-US" sz="2400" baseline="0" dirty="0">
                          <a:latin typeface="Tahoma" pitchFamily="34" charset="0"/>
                          <a:ea typeface="Tahoma" pitchFamily="34" charset="0"/>
                          <a:cs typeface="Tahoma" pitchFamily="34" charset="0"/>
                        </a:rPr>
                        <a:t> bisect each other at right angles.</a:t>
                      </a:r>
                      <a:endParaRPr lang="en-US" sz="2400" dirty="0">
                        <a:latin typeface="Tahoma" pitchFamily="34" charset="0"/>
                        <a:ea typeface="Tahoma" pitchFamily="34" charset="0"/>
                        <a:cs typeface="Tahoma" pitchFamily="34" charset="0"/>
                      </a:endParaRPr>
                    </a:p>
                  </a:txBody>
                  <a:tcPr marT="34290" marB="34290"/>
                </a:tc>
                <a:extLst>
                  <a:ext uri="{0D108BD9-81ED-4DB2-BD59-A6C34878D82A}">
                    <a16:rowId xmlns:a16="http://schemas.microsoft.com/office/drawing/2014/main" val="10005"/>
                  </a:ext>
                </a:extLst>
              </a:tr>
            </a:tbl>
          </a:graphicData>
        </a:graphic>
      </p:graphicFrame>
      <p:sp>
        <p:nvSpPr>
          <p:cNvPr id="6" name="Rounded Rectangle 5" descr="A rectangle indicating a correct solution."/>
          <p:cNvSpPr/>
          <p:nvPr/>
        </p:nvSpPr>
        <p:spPr>
          <a:xfrm>
            <a:off x="228600" y="1808706"/>
            <a:ext cx="6248400" cy="38274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descr="A rectangle indicating a correct solution."/>
          <p:cNvSpPr/>
          <p:nvPr/>
        </p:nvSpPr>
        <p:spPr>
          <a:xfrm>
            <a:off x="228600" y="2228328"/>
            <a:ext cx="6248400" cy="45293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descr="A rectangle indicating a correct solution."/>
          <p:cNvSpPr/>
          <p:nvPr/>
        </p:nvSpPr>
        <p:spPr>
          <a:xfrm>
            <a:off x="220980" y="3105150"/>
            <a:ext cx="6248400" cy="4654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descr="A rectangle indicating a correct solution."/>
          <p:cNvSpPr/>
          <p:nvPr/>
        </p:nvSpPr>
        <p:spPr>
          <a:xfrm>
            <a:off x="228600" y="3601569"/>
            <a:ext cx="6248400" cy="4249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4324350"/>
            <a:ext cx="86106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Selecting diagonals bisect each other at right angles.</a:t>
            </a:r>
          </a:p>
        </p:txBody>
      </p:sp>
    </p:spTree>
    <p:extLst>
      <p:ext uri="{BB962C8B-B14F-4D97-AF65-F5344CB8AC3E}">
        <p14:creationId xmlns:p14="http://schemas.microsoft.com/office/powerpoint/2010/main" val="2731044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#2 with Properties of Quadrilaterals (7.6a)</a:t>
            </a:r>
          </a:p>
        </p:txBody>
      </p:sp>
      <p:sp>
        <p:nvSpPr>
          <p:cNvPr id="4" name="Content Placeholder 3"/>
          <p:cNvSpPr>
            <a:spLocks noGrp="1"/>
          </p:cNvSpPr>
          <p:nvPr>
            <p:ph idx="1"/>
          </p:nvPr>
        </p:nvSpPr>
        <p:spPr>
          <a:xfrm>
            <a:off x="76200" y="819150"/>
            <a:ext cx="8927385" cy="3429002"/>
          </a:xfrm>
        </p:spPr>
        <p:txBody>
          <a:bodyPr>
            <a:noAutofit/>
          </a:bodyPr>
          <a:lstStyle/>
          <a:p>
            <a:pPr marL="114300" indent="0">
              <a:buNone/>
            </a:pPr>
            <a:r>
              <a:rPr lang="en-US" sz="2400" b="1" dirty="0"/>
              <a:t>Which of these statements is true?</a:t>
            </a:r>
          </a:p>
          <a:p>
            <a:pPr marL="114300" indent="0">
              <a:buNone/>
            </a:pPr>
            <a:endParaRPr lang="en-US" sz="2400" b="1" dirty="0"/>
          </a:p>
          <a:p>
            <a:pPr marL="463550" indent="-349250">
              <a:buAutoNum type="alphaUcPeriod"/>
            </a:pPr>
            <a:r>
              <a:rPr lang="en-US" sz="2400" dirty="0"/>
              <a:t>The diagonals of a rhombus are congruent and bisect each other.</a:t>
            </a:r>
          </a:p>
          <a:p>
            <a:pPr marL="571500" indent="-457200">
              <a:buAutoNum type="alphaUcPeriod"/>
            </a:pPr>
            <a:endParaRPr lang="en-US" sz="1200" dirty="0"/>
          </a:p>
          <a:p>
            <a:pPr marL="463550" indent="-349250">
              <a:buNone/>
            </a:pPr>
            <a:r>
              <a:rPr lang="en-US" sz="2400" dirty="0"/>
              <a:t>B. The diagonals of a parallelogram are congruent and bisect each other.</a:t>
            </a:r>
          </a:p>
          <a:p>
            <a:pPr marL="515938" indent="-401638">
              <a:buNone/>
            </a:pPr>
            <a:endParaRPr lang="en-US" sz="1200" dirty="0"/>
          </a:p>
          <a:p>
            <a:pPr marL="461963" indent="-347663">
              <a:buNone/>
            </a:pPr>
            <a:r>
              <a:rPr lang="en-US" sz="2400" dirty="0"/>
              <a:t>C. The diagonals of a square are congruent and bisect each other at right angles.</a:t>
            </a:r>
          </a:p>
          <a:p>
            <a:pPr marL="461963" indent="-347663">
              <a:buNone/>
            </a:pPr>
            <a:endParaRPr lang="en-US" sz="1200" dirty="0"/>
          </a:p>
          <a:p>
            <a:pPr marL="461963" indent="-347663">
              <a:buNone/>
            </a:pPr>
            <a:r>
              <a:rPr lang="en-US" sz="2400" dirty="0"/>
              <a:t>D. The diagonals of a rectangle are congruent and bisect each other at right angles.</a:t>
            </a:r>
          </a:p>
          <a:p>
            <a:pPr marL="114300" indent="0">
              <a:buNone/>
            </a:pPr>
            <a:endParaRPr lang="en-US" sz="2400" dirty="0"/>
          </a:p>
          <a:p>
            <a:pPr marL="114300" indent="0">
              <a:buNone/>
            </a:pPr>
            <a:endParaRPr lang="en-US" sz="2400" dirty="0"/>
          </a:p>
        </p:txBody>
      </p:sp>
      <p:sp>
        <p:nvSpPr>
          <p:cNvPr id="2" name="Slide Number Placeholder 1"/>
          <p:cNvSpPr>
            <a:spLocks noGrp="1"/>
          </p:cNvSpPr>
          <p:nvPr>
            <p:ph type="sldNum" sz="quarter" idx="4294967295"/>
          </p:nvPr>
        </p:nvSpPr>
        <p:spPr>
          <a:xfrm>
            <a:off x="8460573" y="4705350"/>
            <a:ext cx="549275" cy="296862"/>
          </a:xfrm>
          <a:prstGeom prst="bracketPair">
            <a:avLst>
              <a:gd name="adj" fmla="val 17949"/>
            </a:avLst>
          </a:prstGeom>
        </p:spPr>
        <p:txBody>
          <a:bodyPr/>
          <a:lstStyle/>
          <a:p>
            <a:fld id="{43CD8AB1-7AF0-4DFF-A047-6CE4F0A7C691}" type="slidenum">
              <a:rPr lang="en-US" smtClean="0"/>
              <a:t>23</a:t>
            </a:fld>
            <a:endParaRPr lang="en-US" dirty="0"/>
          </a:p>
        </p:txBody>
      </p:sp>
    </p:spTree>
    <p:extLst>
      <p:ext uri="{BB962C8B-B14F-4D97-AF65-F5344CB8AC3E}">
        <p14:creationId xmlns:p14="http://schemas.microsoft.com/office/powerpoint/2010/main" val="2078607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24</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Properties of Quadrilaterals (7.6a) </a:t>
            </a:r>
            <a:r>
              <a:rPr lang="en-US" sz="2400" dirty="0">
                <a:solidFill>
                  <a:schemeClr val="bg1"/>
                </a:solidFill>
              </a:rPr>
              <a:t>(1 of 2)</a:t>
            </a:r>
          </a:p>
        </p:txBody>
      </p:sp>
      <p:sp>
        <p:nvSpPr>
          <p:cNvPr id="4" name="Content Placeholder 3"/>
          <p:cNvSpPr>
            <a:spLocks noGrp="1"/>
          </p:cNvSpPr>
          <p:nvPr>
            <p:ph idx="1"/>
          </p:nvPr>
        </p:nvSpPr>
        <p:spPr>
          <a:xfrm>
            <a:off x="0" y="895350"/>
            <a:ext cx="9144000" cy="3429002"/>
          </a:xfrm>
        </p:spPr>
        <p:txBody>
          <a:bodyPr>
            <a:normAutofit lnSpcReduction="10000"/>
          </a:bodyPr>
          <a:lstStyle/>
          <a:p>
            <a:pPr marL="114300" indent="0">
              <a:buNone/>
            </a:pPr>
            <a:r>
              <a:rPr lang="en-US" sz="2400" b="1" dirty="0"/>
              <a:t>Which of these statements is true?</a:t>
            </a:r>
          </a:p>
          <a:p>
            <a:pPr marL="114300" indent="0">
              <a:buNone/>
            </a:pPr>
            <a:endParaRPr lang="en-US" sz="800" b="1" dirty="0"/>
          </a:p>
          <a:p>
            <a:pPr marL="515938" indent="-401638">
              <a:buNone/>
            </a:pPr>
            <a:r>
              <a:rPr lang="en-US" sz="2400" dirty="0"/>
              <a:t>A. The diagonals of a rhombus are congruent and bisect each other.</a:t>
            </a:r>
          </a:p>
          <a:p>
            <a:pPr marL="515938" indent="-401638">
              <a:buNone/>
            </a:pPr>
            <a:r>
              <a:rPr lang="en-US" sz="2400" dirty="0"/>
              <a:t>B. The diagonals of a parallelogram are congruent and bisect each other.</a:t>
            </a:r>
          </a:p>
          <a:p>
            <a:pPr marL="461963" indent="-347663">
              <a:buNone/>
            </a:pPr>
            <a:r>
              <a:rPr lang="en-US" sz="2400" dirty="0">
                <a:solidFill>
                  <a:srgbClr val="C00000"/>
                </a:solidFill>
              </a:rPr>
              <a:t>C.</a:t>
            </a:r>
            <a:r>
              <a:rPr lang="en-US" sz="2400" dirty="0"/>
              <a:t> </a:t>
            </a:r>
            <a:r>
              <a:rPr lang="en-US" sz="2400" dirty="0">
                <a:solidFill>
                  <a:srgbClr val="C00000"/>
                </a:solidFill>
              </a:rPr>
              <a:t>The diagonals of a square are congruent and bisect each other at right angles.</a:t>
            </a:r>
          </a:p>
          <a:p>
            <a:pPr marL="461963" indent="-347663">
              <a:buNone/>
            </a:pPr>
            <a:r>
              <a:rPr lang="en-US" sz="2400" dirty="0"/>
              <a:t>D. The diagonals of a rectangle are congruent and bisect each other at right angles.</a:t>
            </a:r>
          </a:p>
          <a:p>
            <a:pPr marL="114300" indent="0">
              <a:buNone/>
            </a:pPr>
            <a:endParaRPr lang="en-US" sz="800" dirty="0"/>
          </a:p>
          <a:p>
            <a:pPr marL="114300" indent="0">
              <a:buNone/>
            </a:pPr>
            <a:endParaRPr lang="en-US" sz="2400" dirty="0"/>
          </a:p>
        </p:txBody>
      </p:sp>
      <p:sp>
        <p:nvSpPr>
          <p:cNvPr id="5" name="Rounded Rectangle 4" descr="A rectangle indicating the correct solution."/>
          <p:cNvSpPr/>
          <p:nvPr/>
        </p:nvSpPr>
        <p:spPr>
          <a:xfrm>
            <a:off x="152400" y="2655833"/>
            <a:ext cx="8991600" cy="685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4354046"/>
            <a:ext cx="699989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See next slide.</a:t>
            </a:r>
          </a:p>
        </p:txBody>
      </p:sp>
    </p:spTree>
    <p:extLst>
      <p:ext uri="{BB962C8B-B14F-4D97-AF65-F5344CB8AC3E}">
        <p14:creationId xmlns:p14="http://schemas.microsoft.com/office/powerpoint/2010/main" val="3590795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25</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Properties of Quadrilaterals (7.6a)  </a:t>
            </a:r>
            <a:r>
              <a:rPr lang="en-US" sz="2400" dirty="0">
                <a:solidFill>
                  <a:schemeClr val="bg1"/>
                </a:solidFill>
              </a:rPr>
              <a:t>(2 of 2)</a:t>
            </a:r>
          </a:p>
        </p:txBody>
      </p:sp>
      <p:sp>
        <p:nvSpPr>
          <p:cNvPr id="5" name="Content Placeholder 4"/>
          <p:cNvSpPr>
            <a:spLocks noGrp="1"/>
          </p:cNvSpPr>
          <p:nvPr>
            <p:ph idx="1"/>
          </p:nvPr>
        </p:nvSpPr>
        <p:spPr>
          <a:xfrm>
            <a:off x="108307" y="1276348"/>
            <a:ext cx="8927385" cy="3429002"/>
          </a:xfrm>
        </p:spPr>
        <p:txBody>
          <a:bodyPr/>
          <a:lstStyle/>
          <a:p>
            <a:pPr marL="0" indent="0">
              <a:buNone/>
            </a:pPr>
            <a:r>
              <a:rPr lang="en-US" dirty="0">
                <a:solidFill>
                  <a:srgbClr val="C00000"/>
                </a:solidFill>
              </a:rPr>
              <a:t>Common error:  Students selected option A thinking diagonals of a rhombus must be congruent since all of the sides are congruent. Students also selected option D; the misconception is that a rectangle has 4 right angles and the diagonals must bisect at right angles</a:t>
            </a:r>
          </a:p>
          <a:p>
            <a:endParaRPr lang="en-US" dirty="0"/>
          </a:p>
        </p:txBody>
      </p:sp>
    </p:spTree>
    <p:extLst>
      <p:ext uri="{BB962C8B-B14F-4D97-AF65-F5344CB8AC3E}">
        <p14:creationId xmlns:p14="http://schemas.microsoft.com/office/powerpoint/2010/main" val="313713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Angle Measures of Quadrilaterals</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with determining unknown angle measures in a quadrilateral.</a:t>
            </a:r>
          </a:p>
          <a:p>
            <a:pPr marL="114300" indent="0">
              <a:buNone/>
            </a:pPr>
            <a:endParaRPr lang="en-US" sz="2400" dirty="0"/>
          </a:p>
          <a:p>
            <a:pPr marL="114300" indent="0">
              <a:buNone/>
            </a:pPr>
            <a:r>
              <a:rPr lang="en-US" sz="2400" dirty="0">
                <a:solidFill>
                  <a:srgbClr val="C00000"/>
                </a:solidFill>
              </a:rPr>
              <a:t>Common errors include:</a:t>
            </a:r>
          </a:p>
          <a:p>
            <a:pPr>
              <a:buClr>
                <a:srgbClr val="C00000"/>
              </a:buClr>
            </a:pPr>
            <a:r>
              <a:rPr lang="en-US" sz="2400" dirty="0">
                <a:solidFill>
                  <a:srgbClr val="C00000"/>
                </a:solidFill>
              </a:rPr>
              <a:t>assuming that diagonals of a quadrilateral always bisect the vertices of that quadrilateral; and</a:t>
            </a:r>
          </a:p>
          <a:p>
            <a:pPr>
              <a:buClr>
                <a:srgbClr val="C00000"/>
              </a:buClr>
            </a:pPr>
            <a:r>
              <a:rPr lang="en-US" sz="2400" dirty="0">
                <a:solidFill>
                  <a:srgbClr val="C00000"/>
                </a:solidFill>
              </a:rPr>
              <a:t>using the supplement incorrectly to identify missing angles in a quadrilateral.</a:t>
            </a:r>
          </a:p>
          <a:p>
            <a:pPr marL="114300" indent="0">
              <a:buClr>
                <a:schemeClr val="tx1"/>
              </a:buClr>
              <a:buNone/>
            </a:pPr>
            <a:endParaRPr lang="en-US" sz="2400" dirty="0"/>
          </a:p>
          <a:p>
            <a:pPr>
              <a:buClr>
                <a:schemeClr val="tx1"/>
              </a:buClr>
            </a:pPr>
            <a:endParaRPr lang="en-US" sz="2400" dirty="0"/>
          </a:p>
          <a:p>
            <a:pPr>
              <a:buClr>
                <a:schemeClr val="tx1"/>
              </a:buClr>
            </a:pPr>
            <a:endParaRPr lang="en-US" sz="2400" dirty="0"/>
          </a:p>
          <a:p>
            <a:pPr>
              <a:buClr>
                <a:schemeClr val="tx1"/>
              </a:buClr>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26</a:t>
            </a:fld>
            <a:endParaRPr lang="en-US" dirty="0"/>
          </a:p>
        </p:txBody>
      </p:sp>
    </p:spTree>
    <p:extLst>
      <p:ext uri="{BB962C8B-B14F-4D97-AF65-F5344CB8AC3E}">
        <p14:creationId xmlns:p14="http://schemas.microsoft.com/office/powerpoint/2010/main" val="540616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27</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with Angle Measures of Quadrilaterals (7.6b)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8927385" cy="4114800"/>
              </a:xfrm>
            </p:spPr>
            <p:txBody>
              <a:bodyPr>
                <a:normAutofit fontScale="70000" lnSpcReduction="20000"/>
              </a:bodyPr>
              <a:lstStyle/>
              <a:p>
                <a:pPr marL="114300" indent="0">
                  <a:buNone/>
                </a:pPr>
                <a:r>
                  <a:rPr lang="en-US" sz="3400" b="1" dirty="0"/>
                  <a:t>Parallelogram </a:t>
                </a:r>
                <a:r>
                  <a:rPr lang="en-US" sz="3400" b="1" i="1" dirty="0">
                    <a:latin typeface="Times New Roman" panose="02020603050405020304" pitchFamily="18" charset="0"/>
                    <a:cs typeface="Times New Roman" panose="02020603050405020304" pitchFamily="18" charset="0"/>
                  </a:rPr>
                  <a:t>ABCD</a:t>
                </a:r>
                <a:r>
                  <a:rPr lang="en-US" sz="3400" b="1" dirty="0"/>
                  <a:t> is shown. </a:t>
                </a:r>
                <a:endParaRPr lang="en-US" sz="3400" b="1" i="1" dirty="0">
                  <a:latin typeface="Cambria Math" panose="02040503050406030204" pitchFamily="18" charset="0"/>
                </a:endParaRPr>
              </a:p>
              <a:p>
                <a:pPr marL="114300" indent="0">
                  <a:buNone/>
                </a:pPr>
                <a14:m>
                  <m:oMathPara xmlns:m="http://schemas.openxmlformats.org/officeDocument/2006/math">
                    <m:oMathParaPr>
                      <m:jc m:val="left"/>
                    </m:oMathParaPr>
                    <m:oMath xmlns:m="http://schemas.openxmlformats.org/officeDocument/2006/math">
                      <m:r>
                        <a:rPr lang="en-US" sz="3400" b="1" i="1" smtClean="0">
                          <a:latin typeface="Cambria Math" panose="02040503050406030204" pitchFamily="18" charset="0"/>
                        </a:rPr>
                        <m:t>𝒎</m:t>
                      </m:r>
                      <m:r>
                        <a:rPr lang="en-US" sz="3400" b="1" i="1" smtClean="0">
                          <a:latin typeface="Cambria Math" panose="02040503050406030204" pitchFamily="18" charset="0"/>
                          <a:ea typeface="Cambria Math" panose="02040503050406030204" pitchFamily="18" charset="0"/>
                        </a:rPr>
                        <m:t>∠</m:t>
                      </m:r>
                      <m:r>
                        <a:rPr lang="en-US" sz="3400" b="1" i="1" smtClean="0">
                          <a:latin typeface="Cambria Math" panose="02040503050406030204" pitchFamily="18" charset="0"/>
                          <a:ea typeface="Cambria Math" panose="02040503050406030204" pitchFamily="18" charset="0"/>
                        </a:rPr>
                        <m:t>𝑫𝑨𝑪</m:t>
                      </m:r>
                      <m:r>
                        <a:rPr lang="en-US" sz="3400" b="1" i="1" smtClean="0">
                          <a:latin typeface="Cambria Math" panose="02040503050406030204" pitchFamily="18" charset="0"/>
                          <a:ea typeface="Cambria Math" panose="02040503050406030204" pitchFamily="18" charset="0"/>
                        </a:rPr>
                        <m:t>=</m:t>
                      </m:r>
                      <m:sSup>
                        <m:sSupPr>
                          <m:ctrlPr>
                            <a:rPr lang="en-US" sz="3400" b="1" i="1" smtClean="0">
                              <a:latin typeface="Cambria Math" panose="02040503050406030204" pitchFamily="18" charset="0"/>
                              <a:ea typeface="Cambria Math" panose="02040503050406030204" pitchFamily="18" charset="0"/>
                            </a:rPr>
                          </m:ctrlPr>
                        </m:sSupPr>
                        <m:e>
                          <m:r>
                            <a:rPr lang="en-US" sz="3400" b="1" i="1" smtClean="0">
                              <a:latin typeface="Cambria Math" panose="02040503050406030204" pitchFamily="18" charset="0"/>
                              <a:ea typeface="Cambria Math" panose="02040503050406030204" pitchFamily="18" charset="0"/>
                            </a:rPr>
                            <m:t>𝟔𝟒</m:t>
                          </m:r>
                        </m:e>
                        <m:sup>
                          <m:r>
                            <a:rPr lang="en-US" sz="3400" b="1" i="1" smtClean="0">
                              <a:latin typeface="Cambria Math" panose="02040503050406030204" pitchFamily="18" charset="0"/>
                              <a:ea typeface="Cambria Math" panose="02040503050406030204" pitchFamily="18" charset="0"/>
                            </a:rPr>
                            <m:t>°</m:t>
                          </m:r>
                        </m:sup>
                      </m:sSup>
                      <m:r>
                        <a:rPr lang="en-US" sz="3400" b="1" i="1" smtClean="0">
                          <a:latin typeface="Cambria Math" panose="02040503050406030204" pitchFamily="18" charset="0"/>
                          <a:ea typeface="Cambria Math" panose="02040503050406030204" pitchFamily="18" charset="0"/>
                        </a:rPr>
                        <m:t> </m:t>
                      </m:r>
                      <m:r>
                        <m:rPr>
                          <m:nor/>
                        </m:rPr>
                        <a:rPr lang="en-US" sz="3400" b="1" i="0" smtClean="0"/>
                        <m:t>and</m:t>
                      </m:r>
                      <m:r>
                        <a:rPr lang="en-US" sz="3400" b="1" i="1" smtClean="0">
                          <a:latin typeface="Cambria Math" panose="02040503050406030204" pitchFamily="18" charset="0"/>
                          <a:ea typeface="Cambria Math" panose="02040503050406030204" pitchFamily="18" charset="0"/>
                        </a:rPr>
                        <m:t> </m:t>
                      </m:r>
                      <m:r>
                        <a:rPr lang="en-US" sz="3400" b="1" i="1" smtClean="0">
                          <a:latin typeface="Cambria Math" panose="02040503050406030204" pitchFamily="18" charset="0"/>
                          <a:ea typeface="Cambria Math" panose="02040503050406030204" pitchFamily="18" charset="0"/>
                        </a:rPr>
                        <m:t>𝒎</m:t>
                      </m:r>
                      <m:r>
                        <a:rPr lang="en-US" sz="3400" b="1" i="1" smtClean="0">
                          <a:latin typeface="Cambria Math" panose="02040503050406030204" pitchFamily="18" charset="0"/>
                          <a:ea typeface="Cambria Math" panose="02040503050406030204" pitchFamily="18" charset="0"/>
                        </a:rPr>
                        <m:t>∠</m:t>
                      </m:r>
                      <m:r>
                        <a:rPr lang="en-US" sz="3400" b="1" i="1" smtClean="0">
                          <a:latin typeface="Cambria Math" panose="02040503050406030204" pitchFamily="18" charset="0"/>
                          <a:ea typeface="Cambria Math" panose="02040503050406030204" pitchFamily="18" charset="0"/>
                        </a:rPr>
                        <m:t>𝑨𝑩𝑪</m:t>
                      </m:r>
                      <m:r>
                        <a:rPr lang="en-US" sz="3400" b="1" i="1" smtClean="0">
                          <a:latin typeface="Cambria Math" panose="02040503050406030204" pitchFamily="18" charset="0"/>
                          <a:ea typeface="Cambria Math" panose="02040503050406030204" pitchFamily="18" charset="0"/>
                        </a:rPr>
                        <m:t>=</m:t>
                      </m:r>
                      <m:sSup>
                        <m:sSupPr>
                          <m:ctrlPr>
                            <a:rPr lang="en-US" sz="3400" b="1" i="1" smtClean="0">
                              <a:latin typeface="Cambria Math" panose="02040503050406030204" pitchFamily="18" charset="0"/>
                              <a:ea typeface="Cambria Math" panose="02040503050406030204" pitchFamily="18" charset="0"/>
                            </a:rPr>
                          </m:ctrlPr>
                        </m:sSupPr>
                        <m:e>
                          <m:r>
                            <a:rPr lang="en-US" sz="3400" b="1" i="1" smtClean="0">
                              <a:latin typeface="Cambria Math" panose="02040503050406030204" pitchFamily="18" charset="0"/>
                              <a:ea typeface="Cambria Math" panose="02040503050406030204" pitchFamily="18" charset="0"/>
                            </a:rPr>
                            <m:t>𝟕𝟖</m:t>
                          </m:r>
                        </m:e>
                        <m:sup>
                          <m:r>
                            <a:rPr lang="en-US" sz="3400" b="1" i="1" smtClean="0">
                              <a:latin typeface="Cambria Math" panose="02040503050406030204" pitchFamily="18" charset="0"/>
                              <a:ea typeface="Cambria Math" panose="02040503050406030204" pitchFamily="18" charset="0"/>
                            </a:rPr>
                            <m:t>°</m:t>
                          </m:r>
                        </m:sup>
                      </m:sSup>
                    </m:oMath>
                  </m:oMathPara>
                </a14:m>
                <a:endParaRPr lang="en-US" sz="3400" b="1" dirty="0"/>
              </a:p>
              <a:p>
                <a:pPr marL="114300" indent="0">
                  <a:buNone/>
                </a:pPr>
                <a:endParaRPr lang="en-US" sz="3400" dirty="0"/>
              </a:p>
              <a:p>
                <a:pPr marL="114300" indent="0">
                  <a:buNone/>
                </a:pPr>
                <a:endParaRPr lang="en-US" sz="3400" dirty="0"/>
              </a:p>
              <a:p>
                <a:pPr marL="114300" indent="0">
                  <a:buNone/>
                </a:pPr>
                <a:endParaRPr lang="en-US" sz="3400" dirty="0"/>
              </a:p>
              <a:p>
                <a:pPr marL="114300" indent="0">
                  <a:buNone/>
                </a:pPr>
                <a:endParaRPr lang="en-US" sz="3400" dirty="0"/>
              </a:p>
              <a:p>
                <a:pPr marL="114300" indent="0">
                  <a:buNone/>
                </a:pPr>
                <a:endParaRPr lang="en-US" sz="3400" dirty="0"/>
              </a:p>
              <a:p>
                <a:pPr marL="114300" indent="0">
                  <a:buNone/>
                </a:pPr>
                <a:endParaRPr lang="en-US" sz="3400" dirty="0"/>
              </a:p>
              <a:p>
                <a:pPr marL="114300" indent="0">
                  <a:buNone/>
                </a:pPr>
                <a:endParaRPr lang="en-US" sz="3400" b="1" dirty="0"/>
              </a:p>
              <a:p>
                <a:pPr marL="114300" indent="0">
                  <a:buNone/>
                </a:pPr>
                <a:endParaRPr lang="en-US" sz="3400" b="1" dirty="0"/>
              </a:p>
              <a:p>
                <a:pPr marL="114300" indent="0">
                  <a:buNone/>
                </a:pPr>
                <a:r>
                  <a:rPr lang="en-US" sz="3400" b="1" dirty="0"/>
                  <a:t>What is the measure of </a:t>
                </a:r>
                <a14:m>
                  <m:oMath xmlns:m="http://schemas.openxmlformats.org/officeDocument/2006/math">
                    <m:r>
                      <a:rPr lang="en-US" sz="3400" b="1" i="1" smtClean="0">
                        <a:latin typeface="Cambria Math"/>
                        <a:ea typeface="Cambria Math"/>
                      </a:rPr>
                      <m:t>∠</m:t>
                    </m:r>
                    <m:r>
                      <a:rPr lang="en-US" sz="3400" b="1" i="1" smtClean="0">
                        <a:latin typeface="Cambria Math"/>
                        <a:ea typeface="Cambria Math"/>
                      </a:rPr>
                      <m:t>𝑨𝑫𝑪</m:t>
                    </m:r>
                  </m:oMath>
                </a14:m>
                <a:r>
                  <a:rPr lang="en-US" sz="3400" b="1" dirty="0"/>
                  <a:t>?</a:t>
                </a:r>
              </a:p>
              <a:p>
                <a:pPr marL="114300" indent="0">
                  <a:buNone/>
                </a:pPr>
                <a:endParaRPr lang="en-US" sz="3400" dirty="0"/>
              </a:p>
              <a:p>
                <a:pPr marL="114300" indent="0">
                  <a:buNone/>
                </a:pPr>
                <a:r>
                  <a:rPr lang="en-US" sz="3400" b="1" dirty="0"/>
                  <a:t>What is the measure of </a:t>
                </a:r>
                <a14:m>
                  <m:oMath xmlns:m="http://schemas.openxmlformats.org/officeDocument/2006/math">
                    <m:r>
                      <a:rPr lang="en-US" sz="3400" b="1" i="1" smtClean="0">
                        <a:latin typeface="Cambria Math"/>
                        <a:ea typeface="Cambria Math"/>
                      </a:rPr>
                      <m:t>∠</m:t>
                    </m:r>
                    <m:r>
                      <a:rPr lang="en-US" sz="3400" b="1" i="1" smtClean="0">
                        <a:latin typeface="Cambria Math"/>
                        <a:ea typeface="Cambria Math"/>
                      </a:rPr>
                      <m:t>𝑩𝑨𝑪</m:t>
                    </m:r>
                  </m:oMath>
                </a14:m>
                <a:r>
                  <a:rPr lang="en-US" sz="3400" b="1" dirty="0"/>
                  <a:t>?</a:t>
                </a:r>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8927385" cy="4114800"/>
              </a:xfrm>
              <a:blipFill>
                <a:blip r:embed="rId2"/>
                <a:stretch>
                  <a:fillRect t="-3111"/>
                </a:stretch>
              </a:blipFill>
            </p:spPr>
            <p:txBody>
              <a:bodyPr/>
              <a:lstStyle/>
              <a:p>
                <a:r>
                  <a:rPr lang="en-US">
                    <a:noFill/>
                  </a:rPr>
                  <a:t> </a:t>
                </a:r>
              </a:p>
            </p:txBody>
          </p:sp>
        </mc:Fallback>
      </mc:AlternateContent>
      <p:pic>
        <p:nvPicPr>
          <p:cNvPr id="1026" name="Picture 2" descr="Please refer to the parallelogram on your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649216"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87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with Angle Measures of Quadrilaterals (7.6b)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51234"/>
                <a:ext cx="9067800" cy="4158916"/>
              </a:xfrm>
            </p:spPr>
            <p:txBody>
              <a:bodyPr>
                <a:normAutofit/>
              </a:bodyPr>
              <a:lstStyle/>
              <a:p>
                <a:pPr marL="114300" indent="0">
                  <a:buNone/>
                </a:pPr>
                <a:r>
                  <a:rPr lang="en-US" sz="2400" b="1" dirty="0"/>
                  <a:t>Parallelogram </a:t>
                </a:r>
                <a:r>
                  <a:rPr lang="en-US" sz="2400" b="1" i="1" dirty="0">
                    <a:latin typeface="Times New Roman" panose="02020603050405020304" pitchFamily="18" charset="0"/>
                    <a:cs typeface="Times New Roman" panose="02020603050405020304" pitchFamily="18" charset="0"/>
                  </a:rPr>
                  <a:t>ABCD</a:t>
                </a:r>
                <a:r>
                  <a:rPr lang="en-US" sz="2400" b="1" dirty="0"/>
                  <a:t> is shown. </a:t>
                </a:r>
                <a:endParaRPr lang="en-US" sz="2400" b="1" i="1" dirty="0">
                  <a:latin typeface="Cambria Math" panose="02040503050406030204" pitchFamily="18" charset="0"/>
                </a:endParaRPr>
              </a:p>
              <a:p>
                <a:pPr marL="114300" indent="0">
                  <a:buNone/>
                </a:pPr>
                <a14:m>
                  <m:oMathPara xmlns:m="http://schemas.openxmlformats.org/officeDocument/2006/math">
                    <m:oMathParaPr>
                      <m:jc m:val="left"/>
                    </m:oMathParaPr>
                    <m:oMath xmlns:m="http://schemas.openxmlformats.org/officeDocument/2006/math">
                      <m:r>
                        <a:rPr lang="en-US" sz="2400" b="1" i="1">
                          <a:latin typeface="Cambria Math" panose="02040503050406030204" pitchFamily="18" charset="0"/>
                        </a:rPr>
                        <m:t>𝒎</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𝑫𝑨𝑪</m:t>
                      </m:r>
                      <m:r>
                        <a:rPr lang="en-US" sz="2400" b="1" i="1">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𝟔𝟒</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 </m:t>
                      </m:r>
                      <m:r>
                        <m:rPr>
                          <m:nor/>
                        </m:rPr>
                        <a:rPr lang="en-US" sz="2400" b="1"/>
                        <m:t>and</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𝒎</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𝑨𝑩𝑪</m:t>
                      </m:r>
                      <m:r>
                        <a:rPr lang="en-US" sz="2400" b="1" i="1">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𝟕𝟖</m:t>
                          </m:r>
                        </m:e>
                        <m:sup>
                          <m:r>
                            <a:rPr lang="en-US" sz="2400" b="1" i="1">
                              <a:latin typeface="Cambria Math" panose="02040503050406030204" pitchFamily="18" charset="0"/>
                              <a:ea typeface="Cambria Math" panose="02040503050406030204" pitchFamily="18" charset="0"/>
                            </a:rPr>
                            <m:t>°</m:t>
                          </m:r>
                        </m:sup>
                      </m:sSup>
                    </m:oMath>
                  </m:oMathPara>
                </a14:m>
                <a:endParaRPr lang="en-US" sz="2400" b="1"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r>
                  <a:rPr lang="en-US" sz="2400" b="1" dirty="0"/>
                  <a:t>What is the measure of </a:t>
                </a:r>
                <a14:m>
                  <m:oMath xmlns:m="http://schemas.openxmlformats.org/officeDocument/2006/math">
                    <m:r>
                      <a:rPr lang="en-US" sz="2400" b="1" i="1" smtClean="0">
                        <a:latin typeface="Cambria Math"/>
                        <a:ea typeface="Cambria Math"/>
                      </a:rPr>
                      <m:t>∠</m:t>
                    </m:r>
                    <m:r>
                      <a:rPr lang="en-US" sz="2400" b="1" i="1" smtClean="0">
                        <a:latin typeface="Cambria Math"/>
                        <a:ea typeface="Cambria Math"/>
                      </a:rPr>
                      <m:t>𝑨𝑫𝑪</m:t>
                    </m:r>
                  </m:oMath>
                </a14:m>
                <a:r>
                  <a:rPr lang="en-US" sz="2400" b="1" dirty="0"/>
                  <a:t>?</a:t>
                </a:r>
              </a:p>
              <a:p>
                <a:pPr marL="114300" indent="0">
                  <a:buNone/>
                </a:pPr>
                <a:endParaRPr lang="en-US" sz="2400" dirty="0"/>
              </a:p>
              <a:p>
                <a:pPr marL="114300" indent="0">
                  <a:buNone/>
                </a:pPr>
                <a:r>
                  <a:rPr lang="en-US" sz="2400" b="1" dirty="0"/>
                  <a:t>What is the measure of </a:t>
                </a:r>
                <a14:m>
                  <m:oMath xmlns:m="http://schemas.openxmlformats.org/officeDocument/2006/math">
                    <m:r>
                      <a:rPr lang="en-US" sz="2400" b="1" i="1" smtClean="0">
                        <a:latin typeface="Cambria Math"/>
                        <a:ea typeface="Cambria Math"/>
                      </a:rPr>
                      <m:t>∠</m:t>
                    </m:r>
                    <m:r>
                      <a:rPr lang="en-US" sz="2400" b="1" i="1" smtClean="0">
                        <a:latin typeface="Cambria Math"/>
                        <a:ea typeface="Cambria Math"/>
                      </a:rPr>
                      <m:t>𝑩𝑨𝑪</m:t>
                    </m:r>
                  </m:oMath>
                </a14:m>
                <a:r>
                  <a:rPr lang="en-US" sz="2400" b="1" dirty="0"/>
                  <a:t>?</a:t>
                </a:r>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51234"/>
                <a:ext cx="9067800" cy="4158916"/>
              </a:xfrm>
              <a:blipFill>
                <a:blip r:embed="rId2"/>
                <a:stretch>
                  <a:fillRect t="-1320" b="-2346"/>
                </a:stretch>
              </a:blipFill>
            </p:spPr>
            <p:txBody>
              <a:bodyPr/>
              <a:lstStyle/>
              <a:p>
                <a:r>
                  <a:rPr lang="en-US">
                    <a:noFill/>
                  </a:rPr>
                  <a:t> </a:t>
                </a:r>
              </a:p>
            </p:txBody>
          </p:sp>
        </mc:Fallback>
      </mc:AlternateContent>
      <p:pic>
        <p:nvPicPr>
          <p:cNvPr id="1026" name="Picture 2" descr="Please refer to the parallelogram on your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91191"/>
            <a:ext cx="4800600" cy="1947359"/>
          </a:xfrm>
          <a:prstGeom prst="rect">
            <a:avLst/>
          </a:prstGeom>
          <a:noFill/>
          <a:ln>
            <a:noFill/>
          </a:ln>
          <a:effectLst/>
        </p:spPr>
      </p:pic>
      <mc:AlternateContent xmlns:mc="http://schemas.openxmlformats.org/markup-compatibility/2006" xmlns:a14="http://schemas.microsoft.com/office/drawing/2010/main">
        <mc:Choice Requires="a14">
          <p:sp>
            <p:nvSpPr>
              <p:cNvPr id="5" name="TextBox 4"/>
              <p:cNvSpPr txBox="1"/>
              <p:nvPr/>
            </p:nvSpPr>
            <p:spPr>
              <a:xfrm>
                <a:off x="4890775" y="4082950"/>
                <a:ext cx="824225" cy="470000"/>
              </a:xfrm>
              <a:prstGeom prst="rect">
                <a:avLst/>
              </a:prstGeom>
              <a:noFill/>
              <a:ln w="28575">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rgbClr val="C00000"/>
                              </a:solidFill>
                              <a:latin typeface="Cambria Math" panose="02040503050406030204" pitchFamily="18" charset="0"/>
                            </a:rPr>
                          </m:ctrlPr>
                        </m:sSupPr>
                        <m:e>
                          <m:r>
                            <a:rPr lang="en-US" sz="2400" b="1" i="0" smtClean="0">
                              <a:solidFill>
                                <a:srgbClr val="C00000"/>
                              </a:solidFill>
                              <a:latin typeface="Cambria Math"/>
                            </a:rPr>
                            <m:t>𝟕𝟖</m:t>
                          </m:r>
                        </m:e>
                        <m:sup>
                          <m:r>
                            <a:rPr lang="en-US" sz="2400" b="1" i="0" smtClean="0">
                              <a:solidFill>
                                <a:srgbClr val="C00000"/>
                              </a:solidFill>
                              <a:latin typeface="Cambria Math"/>
                              <a:ea typeface="Cambria Math"/>
                            </a:rPr>
                            <m:t>°</m:t>
                          </m:r>
                        </m:sup>
                      </m:sSup>
                    </m:oMath>
                  </m:oMathPara>
                </a14:m>
                <a:endParaRPr lang="en-US"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890775" y="4082950"/>
                <a:ext cx="824225" cy="470000"/>
              </a:xfrm>
              <a:prstGeom prst="rect">
                <a:avLst/>
              </a:prstGeom>
              <a:blipFill>
                <a:blip r:embed="rId4"/>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39430" y="4616350"/>
                <a:ext cx="824225" cy="470000"/>
              </a:xfrm>
              <a:prstGeom prst="rect">
                <a:avLst/>
              </a:prstGeom>
              <a:noFill/>
              <a:ln w="28575">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rgbClr val="C00000"/>
                              </a:solidFill>
                              <a:latin typeface="Cambria Math" panose="02040503050406030204" pitchFamily="18" charset="0"/>
                            </a:rPr>
                          </m:ctrlPr>
                        </m:sSupPr>
                        <m:e>
                          <m:r>
                            <a:rPr lang="en-US" sz="2400" b="1" i="0" smtClean="0">
                              <a:solidFill>
                                <a:srgbClr val="C00000"/>
                              </a:solidFill>
                              <a:latin typeface="Cambria Math"/>
                            </a:rPr>
                            <m:t>𝟑𝟖</m:t>
                          </m:r>
                        </m:e>
                        <m:sup>
                          <m:r>
                            <a:rPr lang="en-US" sz="2400" b="1" i="1" smtClean="0">
                              <a:solidFill>
                                <a:srgbClr val="C00000"/>
                              </a:solidFill>
                              <a:latin typeface="Cambria Math"/>
                              <a:ea typeface="Cambria Math"/>
                            </a:rPr>
                            <m:t>°</m:t>
                          </m:r>
                        </m:sup>
                      </m:sSup>
                    </m:oMath>
                  </m:oMathPara>
                </a14:m>
                <a:endParaRPr lang="en-US"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939430" y="4616350"/>
                <a:ext cx="824225" cy="470000"/>
              </a:xfrm>
              <a:prstGeom prst="rect">
                <a:avLst/>
              </a:prstGeom>
              <a:blipFill>
                <a:blip r:embed="rId5"/>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728975" y="819150"/>
                <a:ext cx="3491225" cy="1955664"/>
              </a:xfrm>
              <a:prstGeom prst="rect">
                <a:avLst/>
              </a:prstGeom>
              <a:noFill/>
            </p:spPr>
            <p:txBody>
              <a:bodyPr wrap="square" rtlCol="0">
                <a:spAutoFit/>
              </a:bodyPr>
              <a:lstStyle/>
              <a:p>
                <a:r>
                  <a:rPr lang="en-US" sz="2400" dirty="0">
                    <a:solidFill>
                      <a:srgbClr val="C00000"/>
                    </a:solidFill>
                    <a:latin typeface="Tahoma" pitchFamily="34" charset="0"/>
                    <a:ea typeface="Tahoma" pitchFamily="34" charset="0"/>
                    <a:cs typeface="Tahoma" pitchFamily="34" charset="0"/>
                  </a:rPr>
                  <a:t>Common error in finding </a:t>
                </a:r>
                <a14:m>
                  <m:oMath xmlns:m="http://schemas.openxmlformats.org/officeDocument/2006/math">
                    <m:r>
                      <a:rPr lang="en-US" sz="2400" b="0" i="1" smtClean="0">
                        <a:solidFill>
                          <a:srgbClr val="C00000"/>
                        </a:solidFill>
                        <a:latin typeface="Cambria Math" panose="02040503050406030204" pitchFamily="18" charset="0"/>
                        <a:ea typeface="Tahoma" pitchFamily="34" charset="0"/>
                        <a:cs typeface="Tahoma" pitchFamily="34" charset="0"/>
                      </a:rPr>
                      <m:t>𝑚</m:t>
                    </m:r>
                    <m:r>
                      <a:rPr lang="en-US" sz="2400" b="0" i="1" smtClean="0">
                        <a:solidFill>
                          <a:srgbClr val="C00000"/>
                        </a:solidFill>
                        <a:latin typeface="Cambria Math" panose="02040503050406030204" pitchFamily="18" charset="0"/>
                        <a:ea typeface="Cambria Math" panose="02040503050406030204" pitchFamily="18" charset="0"/>
                        <a:cs typeface="Tahoma" pitchFamily="34" charset="0"/>
                      </a:rPr>
                      <m:t>∠</m:t>
                    </m:r>
                    <m:r>
                      <a:rPr lang="en-US" sz="2400" b="0" i="1" smtClean="0">
                        <a:solidFill>
                          <a:srgbClr val="C00000"/>
                        </a:solidFill>
                        <a:latin typeface="Cambria Math" panose="02040503050406030204" pitchFamily="18" charset="0"/>
                        <a:ea typeface="Cambria Math" panose="02040503050406030204" pitchFamily="18" charset="0"/>
                        <a:cs typeface="Tahoma" pitchFamily="34" charset="0"/>
                      </a:rPr>
                      <m:t>𝐴𝐷𝐶</m:t>
                    </m:r>
                  </m:oMath>
                </a14:m>
                <a:r>
                  <a:rPr lang="en-US" sz="2400" dirty="0">
                    <a:solidFill>
                      <a:srgbClr val="C00000"/>
                    </a:solidFill>
                    <a:latin typeface="Tahoma" pitchFamily="34" charset="0"/>
                    <a:ea typeface="Tahoma" pitchFamily="34" charset="0"/>
                    <a:cs typeface="Tahoma" pitchFamily="34" charset="0"/>
                  </a:rPr>
                  <a:t>: used the supplement of </a:t>
                </a:r>
                <a14:m>
                  <m:oMath xmlns:m="http://schemas.openxmlformats.org/officeDocument/2006/math">
                    <m:sSup>
                      <m:sSupPr>
                        <m:ctrlPr>
                          <a:rPr lang="en-US" sz="2400" b="1" i="1">
                            <a:solidFill>
                              <a:srgbClr val="C00000"/>
                            </a:solidFill>
                            <a:latin typeface="Cambria Math" panose="02040503050406030204" pitchFamily="18" charset="0"/>
                          </a:rPr>
                        </m:ctrlPr>
                      </m:sSupPr>
                      <m:e>
                        <m:r>
                          <a:rPr lang="en-US" sz="2400" b="0" i="1">
                            <a:solidFill>
                              <a:srgbClr val="C00000"/>
                            </a:solidFill>
                            <a:latin typeface="Cambria Math"/>
                          </a:rPr>
                          <m:t>78</m:t>
                        </m:r>
                      </m:e>
                      <m:sup>
                        <m:r>
                          <a:rPr lang="en-US" sz="2400" b="1" i="1">
                            <a:solidFill>
                              <a:srgbClr val="C00000"/>
                            </a:solidFill>
                            <a:latin typeface="Cambria Math"/>
                            <a:ea typeface="Cambria Math"/>
                          </a:rPr>
                          <m:t>°</m:t>
                        </m:r>
                      </m:sup>
                    </m:sSup>
                  </m:oMath>
                </a14:m>
                <a:r>
                  <a:rPr lang="en-US" sz="2400" dirty="0">
                    <a:solidFill>
                      <a:srgbClr val="C00000"/>
                    </a:solidFill>
                    <a:latin typeface="Tahoma" pitchFamily="34" charset="0"/>
                    <a:ea typeface="Tahoma" pitchFamily="34" charset="0"/>
                    <a:cs typeface="Tahoma" pitchFamily="34" charset="0"/>
                  </a:rPr>
                  <a:t> to obtain </a:t>
                </a:r>
                <a14:m>
                  <m:oMath xmlns:m="http://schemas.openxmlformats.org/officeDocument/2006/math">
                    <m:sSup>
                      <m:sSupPr>
                        <m:ctrlPr>
                          <a:rPr lang="en-US" sz="2400" i="1">
                            <a:solidFill>
                              <a:srgbClr val="C00000"/>
                            </a:solidFill>
                            <a:latin typeface="Cambria Math" panose="02040503050406030204" pitchFamily="18" charset="0"/>
                            <a:ea typeface="Tahoma" pitchFamily="34" charset="0"/>
                            <a:cs typeface="Tahoma" pitchFamily="34" charset="0"/>
                          </a:rPr>
                        </m:ctrlPr>
                      </m:sSupPr>
                      <m:e>
                        <m:r>
                          <a:rPr lang="en-US" sz="2400" i="1">
                            <a:solidFill>
                              <a:srgbClr val="C00000"/>
                            </a:solidFill>
                            <a:latin typeface="Cambria Math"/>
                            <a:ea typeface="Tahoma" pitchFamily="34" charset="0"/>
                            <a:cs typeface="Tahoma" pitchFamily="34" charset="0"/>
                          </a:rPr>
                          <m:t>102</m:t>
                        </m:r>
                      </m:e>
                      <m:sup>
                        <m:r>
                          <a:rPr lang="en-US" sz="2400" i="1" smtClean="0">
                            <a:solidFill>
                              <a:srgbClr val="C00000"/>
                            </a:solidFill>
                            <a:latin typeface="Cambria Math"/>
                            <a:ea typeface="Cambria Math"/>
                            <a:cs typeface="Tahoma" pitchFamily="34" charset="0"/>
                          </a:rPr>
                          <m:t>°</m:t>
                        </m:r>
                      </m:sup>
                    </m:sSup>
                  </m:oMath>
                </a14:m>
                <a:r>
                  <a:rPr lang="en-US" sz="2400" dirty="0">
                    <a:solidFill>
                      <a:srgbClr val="C00000"/>
                    </a:solidFill>
                    <a:latin typeface="Tahoma" pitchFamily="34" charset="0"/>
                    <a:ea typeface="Tahoma" pitchFamily="34" charset="0"/>
                    <a:cs typeface="Tahoma" pitchFamily="34" charset="0"/>
                  </a:rPr>
                  <a:t>.</a:t>
                </a:r>
              </a:p>
              <a:p>
                <a:endParaRPr lang="en-US" sz="2400" dirty="0">
                  <a:solidFill>
                    <a:srgbClr val="C00000"/>
                  </a:solidFill>
                  <a:latin typeface="Tahoma" pitchFamily="34" charset="0"/>
                  <a:ea typeface="Tahoma" pitchFamily="34" charset="0"/>
                  <a:cs typeface="Tahoma"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728975" y="819150"/>
                <a:ext cx="3491225" cy="1955664"/>
              </a:xfrm>
              <a:prstGeom prst="rect">
                <a:avLst/>
              </a:prstGeom>
              <a:blipFill>
                <a:blip r:embed="rId6"/>
                <a:stretch>
                  <a:fillRect l="-2792" t="-2492" r="-4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62801" y="2343150"/>
                <a:ext cx="3709799" cy="2316660"/>
              </a:xfrm>
              <a:prstGeom prst="rect">
                <a:avLst/>
              </a:prstGeom>
              <a:noFill/>
            </p:spPr>
            <p:txBody>
              <a:bodyPr wrap="square" rtlCol="0">
                <a:spAutoFit/>
              </a:bodyPr>
              <a:lstStyle/>
              <a:p>
                <a:r>
                  <a:rPr lang="en-US" sz="2400" dirty="0">
                    <a:solidFill>
                      <a:srgbClr val="C00000"/>
                    </a:solidFill>
                    <a:latin typeface="Tahoma" pitchFamily="34" charset="0"/>
                    <a:ea typeface="Tahoma" pitchFamily="34" charset="0"/>
                    <a:cs typeface="Tahoma" pitchFamily="34" charset="0"/>
                  </a:rPr>
                  <a:t>Common error in finding </a:t>
                </a:r>
                <a14:m>
                  <m:oMath xmlns:m="http://schemas.openxmlformats.org/officeDocument/2006/math">
                    <m:r>
                      <a:rPr lang="en-US" sz="2400" i="1">
                        <a:solidFill>
                          <a:srgbClr val="C00000"/>
                        </a:solidFill>
                        <a:latin typeface="Cambria Math" panose="02040503050406030204" pitchFamily="18" charset="0"/>
                        <a:ea typeface="Tahoma" pitchFamily="34" charset="0"/>
                        <a:cs typeface="Tahoma" pitchFamily="34" charset="0"/>
                      </a:rPr>
                      <m:t>𝑚</m:t>
                    </m:r>
                    <m:r>
                      <a:rPr lang="en-US" sz="2400" i="1">
                        <a:solidFill>
                          <a:srgbClr val="C00000"/>
                        </a:solidFill>
                        <a:latin typeface="Cambria Math" panose="02040503050406030204" pitchFamily="18" charset="0"/>
                        <a:ea typeface="Cambria Math" panose="02040503050406030204" pitchFamily="18" charset="0"/>
                        <a:cs typeface="Tahoma" pitchFamily="34" charset="0"/>
                      </a:rPr>
                      <m:t>∠</m:t>
                    </m:r>
                    <m:r>
                      <a:rPr lang="en-US" sz="2400" b="0" i="1" smtClean="0">
                        <a:solidFill>
                          <a:srgbClr val="C00000"/>
                        </a:solidFill>
                        <a:latin typeface="Cambria Math" panose="02040503050406030204" pitchFamily="18" charset="0"/>
                        <a:ea typeface="Cambria Math" panose="02040503050406030204" pitchFamily="18" charset="0"/>
                        <a:cs typeface="Tahoma" pitchFamily="34" charset="0"/>
                      </a:rPr>
                      <m:t>𝐵</m:t>
                    </m:r>
                    <m:r>
                      <a:rPr lang="en-US" sz="2400" i="1">
                        <a:solidFill>
                          <a:srgbClr val="C00000"/>
                        </a:solidFill>
                        <a:latin typeface="Cambria Math" panose="02040503050406030204" pitchFamily="18" charset="0"/>
                        <a:ea typeface="Cambria Math" panose="02040503050406030204" pitchFamily="18" charset="0"/>
                        <a:cs typeface="Tahoma" pitchFamily="34" charset="0"/>
                      </a:rPr>
                      <m:t>𝐴𝐶</m:t>
                    </m:r>
                    <m:r>
                      <a:rPr lang="en-US" sz="2400" i="1">
                        <a:solidFill>
                          <a:srgbClr val="C00000"/>
                        </a:solidFill>
                        <a:latin typeface="Cambria Math" panose="02040503050406030204" pitchFamily="18" charset="0"/>
                        <a:ea typeface="Cambria Math" panose="02040503050406030204" pitchFamily="18" charset="0"/>
                        <a:cs typeface="Tahoma" pitchFamily="34" charset="0"/>
                      </a:rPr>
                      <m:t> </m:t>
                    </m:r>
                  </m:oMath>
                </a14:m>
                <a:r>
                  <a:rPr lang="en-US" sz="2400" dirty="0">
                    <a:solidFill>
                      <a:srgbClr val="C00000"/>
                    </a:solidFill>
                    <a:latin typeface="Tahoma" pitchFamily="34" charset="0"/>
                    <a:ea typeface="Tahoma" pitchFamily="34" charset="0"/>
                    <a:cs typeface="Tahoma" pitchFamily="34" charset="0"/>
                  </a:rPr>
                  <a:t>: assumed the diagonal bisected vertex </a:t>
                </a:r>
                <a:r>
                  <a:rPr lang="en-US" sz="2400" i="1" dirty="0">
                    <a:solidFill>
                      <a:srgbClr val="C00000"/>
                    </a:solidFill>
                    <a:latin typeface="Times New Roman" panose="02020603050405020304" pitchFamily="18" charset="0"/>
                    <a:ea typeface="Tahoma" pitchFamily="34" charset="0"/>
                    <a:cs typeface="Times New Roman" panose="02020603050405020304" pitchFamily="18" charset="0"/>
                  </a:rPr>
                  <a:t>A</a:t>
                </a:r>
                <a:r>
                  <a:rPr lang="en-US" sz="2400" dirty="0">
                    <a:solidFill>
                      <a:srgbClr val="C00000"/>
                    </a:solidFill>
                    <a:latin typeface="Tahoma" pitchFamily="34" charset="0"/>
                    <a:ea typeface="Tahoma" pitchFamily="34" charset="0"/>
                    <a:cs typeface="Tahoma" pitchFamily="34" charset="0"/>
                  </a:rPr>
                  <a:t> into two congruent angles to obtain </a:t>
                </a:r>
                <a14:m>
                  <m:oMath xmlns:m="http://schemas.openxmlformats.org/officeDocument/2006/math">
                    <m:sSup>
                      <m:sSupPr>
                        <m:ctrlPr>
                          <a:rPr lang="en-US" sz="2400" i="1">
                            <a:solidFill>
                              <a:srgbClr val="C00000"/>
                            </a:solidFill>
                            <a:latin typeface="Cambria Math" panose="02040503050406030204" pitchFamily="18" charset="0"/>
                            <a:ea typeface="Tahoma" pitchFamily="34" charset="0"/>
                            <a:cs typeface="Tahoma" pitchFamily="34" charset="0"/>
                          </a:rPr>
                        </m:ctrlPr>
                      </m:sSupPr>
                      <m:e>
                        <m:r>
                          <a:rPr lang="en-US" sz="2400" i="1">
                            <a:solidFill>
                              <a:srgbClr val="C00000"/>
                            </a:solidFill>
                            <a:latin typeface="Cambria Math"/>
                            <a:ea typeface="Tahoma" pitchFamily="34" charset="0"/>
                            <a:cs typeface="Tahoma" pitchFamily="34" charset="0"/>
                          </a:rPr>
                          <m:t>64</m:t>
                        </m:r>
                      </m:e>
                      <m:sup>
                        <m:r>
                          <a:rPr lang="en-US" sz="2400" i="1">
                            <a:solidFill>
                              <a:srgbClr val="C00000"/>
                            </a:solidFill>
                            <a:latin typeface="Cambria Math"/>
                            <a:ea typeface="Cambria Math"/>
                            <a:cs typeface="Tahoma" pitchFamily="34" charset="0"/>
                          </a:rPr>
                          <m:t>°</m:t>
                        </m:r>
                      </m:sup>
                    </m:sSup>
                    <m:r>
                      <a:rPr lang="en-US" sz="2400" b="0" i="1" smtClean="0">
                        <a:solidFill>
                          <a:srgbClr val="C00000"/>
                        </a:solidFill>
                        <a:latin typeface="Cambria Math" panose="02040503050406030204" pitchFamily="18" charset="0"/>
                        <a:ea typeface="Cambria Math"/>
                        <a:cs typeface="Tahoma" pitchFamily="34" charset="0"/>
                      </a:rPr>
                      <m:t>.</m:t>
                    </m:r>
                  </m:oMath>
                </a14:m>
                <a:endParaRPr lang="en-US" sz="2400" dirty="0">
                  <a:solidFill>
                    <a:srgbClr val="C00000"/>
                  </a:solidFill>
                  <a:latin typeface="Tahoma" pitchFamily="34" charset="0"/>
                  <a:ea typeface="Tahoma" pitchFamily="34" charset="0"/>
                  <a:cs typeface="Tahoma" pitchFamily="34" charset="0"/>
                </a:endParaRPr>
              </a:p>
              <a:p>
                <a:endParaRPr lang="en-US" sz="2400" dirty="0">
                  <a:solidFill>
                    <a:srgbClr val="C00000"/>
                  </a:solidFill>
                  <a:latin typeface="Tahoma" pitchFamily="34" charset="0"/>
                  <a:ea typeface="Tahoma" pitchFamily="34" charset="0"/>
                  <a:cs typeface="Tahoma"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662801" y="2343150"/>
                <a:ext cx="3709799" cy="2316660"/>
              </a:xfrm>
              <a:prstGeom prst="rect">
                <a:avLst/>
              </a:prstGeom>
              <a:blipFill>
                <a:blip r:embed="rId7"/>
                <a:stretch>
                  <a:fillRect l="-2627" t="-2105"/>
                </a:stretch>
              </a:blipFill>
            </p:spPr>
            <p:txBody>
              <a:bodyPr/>
              <a:lstStyle/>
              <a:p>
                <a:r>
                  <a:rPr lang="en-US">
                    <a:noFill/>
                  </a:rPr>
                  <a:t> </a:t>
                </a:r>
              </a:p>
            </p:txBody>
          </p:sp>
        </mc:Fallback>
      </mc:AlternateContent>
    </p:spTree>
    <p:extLst>
      <p:ext uri="{BB962C8B-B14F-4D97-AF65-F5344CB8AC3E}">
        <p14:creationId xmlns:p14="http://schemas.microsoft.com/office/powerpoint/2010/main" val="2861739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Probability</a:t>
            </a:r>
          </a:p>
        </p:txBody>
      </p:sp>
      <p:sp>
        <p:nvSpPr>
          <p:cNvPr id="4" name="Content Placeholder 3"/>
          <p:cNvSpPr>
            <a:spLocks noGrp="1"/>
          </p:cNvSpPr>
          <p:nvPr>
            <p:ph idx="1"/>
          </p:nvPr>
        </p:nvSpPr>
        <p:spPr/>
        <p:txBody>
          <a:bodyPr/>
          <a:lstStyle/>
          <a:p>
            <a:pPr marL="114300" indent="0">
              <a:buNone/>
            </a:pPr>
            <a:r>
              <a:rPr lang="en-US" dirty="0"/>
              <a:t>SOL 7.8</a:t>
            </a:r>
          </a:p>
          <a:p>
            <a:pPr marL="114300" indent="0">
              <a:buNone/>
            </a:pPr>
            <a:r>
              <a:rPr lang="en-US" sz="2400" dirty="0"/>
              <a:t>The student will </a:t>
            </a:r>
          </a:p>
          <a:p>
            <a:pPr marL="461963" lvl="0" indent="-347663">
              <a:buNone/>
            </a:pPr>
            <a:r>
              <a:rPr lang="en-US" sz="2400" dirty="0"/>
              <a:t>a) determine the theoretical and experimental probabilities of an event; and </a:t>
            </a:r>
          </a:p>
          <a:p>
            <a:pPr marL="461963" lvl="0" indent="-347663">
              <a:buNone/>
            </a:pPr>
            <a:r>
              <a:rPr lang="en-US" sz="2400" dirty="0">
                <a:solidFill>
                  <a:srgbClr val="C00000"/>
                </a:solidFill>
              </a:rPr>
              <a:t>b) investigate and describe the difference between the experimental probability and theoretical probability of an event.</a:t>
            </a:r>
          </a:p>
          <a:p>
            <a:pPr marL="114300" lvl="0" indent="0">
              <a:buNone/>
            </a:pPr>
            <a:endParaRPr lang="en-US" sz="2400" dirty="0">
              <a:solidFill>
                <a:srgbClr val="1F497D"/>
              </a:solidFill>
            </a:endParaRP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29</a:t>
            </a:fld>
            <a:endParaRPr lang="en-US" dirty="0"/>
          </a:p>
        </p:txBody>
      </p:sp>
    </p:spTree>
    <p:extLst>
      <p:ext uri="{BB962C8B-B14F-4D97-AF65-F5344CB8AC3E}">
        <p14:creationId xmlns:p14="http://schemas.microsoft.com/office/powerpoint/2010/main" val="331892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 y="0"/>
            <a:ext cx="9144000" cy="741826"/>
          </a:xfrm>
          <a:solidFill>
            <a:schemeClr val="tx1"/>
          </a:solidFill>
        </p:spPr>
        <p:txBody>
          <a:bodyPr>
            <a:noAutofit/>
          </a:bodyPr>
          <a:lstStyle/>
          <a:p>
            <a:r>
              <a:rPr lang="en-US" sz="2800" dirty="0">
                <a:solidFill>
                  <a:schemeClr val="bg1"/>
                </a:solidFill>
              </a:rPr>
              <a:t>Student Performance Analysis Spring 2019 </a:t>
            </a:r>
            <a:r>
              <a:rPr lang="en-US" sz="2000" dirty="0">
                <a:solidFill>
                  <a:schemeClr val="bg1"/>
                </a:solidFill>
              </a:rPr>
              <a:t>(2 of 3)</a:t>
            </a:r>
            <a:endParaRPr lang="en-US" sz="2800" dirty="0">
              <a:solidFill>
                <a:schemeClr val="bg1"/>
              </a:solidFill>
            </a:endParaRPr>
          </a:p>
        </p:txBody>
      </p:sp>
      <p:sp>
        <p:nvSpPr>
          <p:cNvPr id="3" name="Content Placeholder 2"/>
          <p:cNvSpPr>
            <a:spLocks noGrp="1"/>
          </p:cNvSpPr>
          <p:nvPr>
            <p:ph idx="1"/>
          </p:nvPr>
        </p:nvSpPr>
        <p:spPr>
          <a:xfrm>
            <a:off x="63500" y="1123950"/>
            <a:ext cx="8927385" cy="3429002"/>
          </a:xfrm>
        </p:spPr>
        <p:txBody>
          <a:bodyPr/>
          <a:lstStyle/>
          <a:p>
            <a:pPr marL="0" indent="0">
              <a:buNone/>
            </a:pPr>
            <a:r>
              <a:rPr lang="en-US" sz="2400" dirty="0"/>
              <a:t>It should be noted that these items are not SOL test questions and are not meant to mimic SOL test questions. Instead, they are intended to provide mathematics educators with further insight into the concepts that challenged students statewide.  </a:t>
            </a:r>
          </a:p>
          <a:p>
            <a:pPr marL="0" indent="0">
              <a:buNone/>
            </a:pPr>
            <a:endParaRPr lang="en-US" dirty="0"/>
          </a:p>
        </p:txBody>
      </p:sp>
    </p:spTree>
    <p:extLst>
      <p:ext uri="{BB962C8B-B14F-4D97-AF65-F5344CB8AC3E}">
        <p14:creationId xmlns:p14="http://schemas.microsoft.com/office/powerpoint/2010/main" val="2901205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Experimental Probability</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with describing the changes in the experimental probability as the number of trials increase.</a:t>
            </a:r>
          </a:p>
          <a:p>
            <a:pPr marL="114300" indent="0">
              <a:buNone/>
            </a:pPr>
            <a:endParaRPr lang="en-US" sz="2400" dirty="0"/>
          </a:p>
          <a:p>
            <a:pPr marL="114300" indent="0">
              <a:buNone/>
            </a:pPr>
            <a:r>
              <a:rPr lang="en-US" sz="2400" dirty="0">
                <a:solidFill>
                  <a:srgbClr val="C00000"/>
                </a:solidFill>
              </a:rPr>
              <a:t>A common error on SOL test items is a lack of understanding that the experimental probability gets closer to the theoretical probability as the number of trials increase.</a:t>
            </a:r>
          </a:p>
          <a:p>
            <a:pPr marL="114300" indent="0">
              <a:buClr>
                <a:schemeClr val="tx1"/>
              </a:buClr>
              <a:buNone/>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30</a:t>
            </a:fld>
            <a:endParaRPr lang="en-US" dirty="0"/>
          </a:p>
        </p:txBody>
      </p:sp>
    </p:spTree>
    <p:extLst>
      <p:ext uri="{BB962C8B-B14F-4D97-AF65-F5344CB8AC3E}">
        <p14:creationId xmlns:p14="http://schemas.microsoft.com/office/powerpoint/2010/main" val="656264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#1 with Experimental Probability (7.8b)</a:t>
            </a:r>
          </a:p>
        </p:txBody>
      </p:sp>
      <p:sp>
        <p:nvSpPr>
          <p:cNvPr id="4" name="Content Placeholder 3"/>
          <p:cNvSpPr>
            <a:spLocks noGrp="1"/>
          </p:cNvSpPr>
          <p:nvPr>
            <p:ph idx="1"/>
          </p:nvPr>
        </p:nvSpPr>
        <p:spPr>
          <a:xfrm>
            <a:off x="0" y="819150"/>
            <a:ext cx="9144000" cy="4038600"/>
          </a:xfrm>
        </p:spPr>
        <p:txBody>
          <a:bodyPr>
            <a:normAutofit fontScale="92500" lnSpcReduction="20000"/>
          </a:bodyPr>
          <a:lstStyle/>
          <a:p>
            <a:pPr marL="114300" indent="0">
              <a:buNone/>
            </a:pPr>
            <a:r>
              <a:rPr lang="en-US" sz="2600" b="1" dirty="0"/>
              <a:t>David has a spinner with 4 equal sections labeled Blue, Green, Orange, and Pink.</a:t>
            </a:r>
          </a:p>
          <a:p>
            <a:pPr>
              <a:buClrTx/>
            </a:pPr>
            <a:r>
              <a:rPr lang="en-US" sz="2600" b="1" dirty="0"/>
              <a:t>David spun the arrow on the spinner 21 times. The spinner landed on Orange 3 times.</a:t>
            </a:r>
          </a:p>
          <a:p>
            <a:pPr>
              <a:buClrTx/>
            </a:pPr>
            <a:r>
              <a:rPr lang="en-US" sz="2600" b="1" dirty="0"/>
              <a:t>David will spin the arrow on the spinner an additional 1,000 times.</a:t>
            </a:r>
          </a:p>
          <a:p>
            <a:pPr marL="114300" indent="0">
              <a:buClrTx/>
              <a:buNone/>
            </a:pPr>
            <a:r>
              <a:rPr lang="en-US" sz="2600" b="1" dirty="0"/>
              <a:t>David expects the experimental probability of the arrow landing on Orange to-</a:t>
            </a:r>
          </a:p>
          <a:p>
            <a:pPr marL="114300" indent="0">
              <a:buClrTx/>
              <a:buNone/>
            </a:pPr>
            <a:endParaRPr lang="en-US" sz="2400" b="1" dirty="0"/>
          </a:p>
          <a:p>
            <a:pPr marL="114300" indent="0">
              <a:buClrTx/>
              <a:buNone/>
            </a:pPr>
            <a:r>
              <a:rPr lang="en-US" sz="2600" dirty="0"/>
              <a:t>A.   decrease to about 0.15</a:t>
            </a:r>
          </a:p>
          <a:p>
            <a:pPr marL="114300" indent="0">
              <a:buClrTx/>
              <a:buNone/>
            </a:pPr>
            <a:r>
              <a:rPr lang="en-US" sz="2600" dirty="0"/>
              <a:t>B.   increase to about 0.15</a:t>
            </a:r>
          </a:p>
          <a:p>
            <a:pPr marL="114300" indent="0">
              <a:buClrTx/>
              <a:buNone/>
            </a:pPr>
            <a:r>
              <a:rPr lang="en-US" sz="2600" dirty="0"/>
              <a:t>C.   decrease to about 0.25</a:t>
            </a:r>
          </a:p>
          <a:p>
            <a:pPr marL="114300" indent="0">
              <a:buClrTx/>
              <a:buNone/>
            </a:pPr>
            <a:r>
              <a:rPr lang="en-US" sz="2600" dirty="0"/>
              <a:t>D.   increase to about 0.25</a:t>
            </a:r>
          </a:p>
          <a:p>
            <a:pPr marL="114300" indent="0">
              <a:buNone/>
            </a:pPr>
            <a:endParaRPr lang="en-US" sz="2400" dirty="0"/>
          </a:p>
          <a:p>
            <a:pPr marL="114300" indent="0">
              <a:buNone/>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31</a:t>
            </a:fld>
            <a:endParaRPr lang="en-US" dirty="0"/>
          </a:p>
        </p:txBody>
      </p:sp>
    </p:spTree>
    <p:extLst>
      <p:ext uri="{BB962C8B-B14F-4D97-AF65-F5344CB8AC3E}">
        <p14:creationId xmlns:p14="http://schemas.microsoft.com/office/powerpoint/2010/main" val="498929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32</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#1 with Experimental Probability (7.8b)</a:t>
            </a:r>
          </a:p>
        </p:txBody>
      </p:sp>
      <p:sp>
        <p:nvSpPr>
          <p:cNvPr id="4" name="Content Placeholder 3"/>
          <p:cNvSpPr>
            <a:spLocks noGrp="1"/>
          </p:cNvSpPr>
          <p:nvPr>
            <p:ph idx="1"/>
          </p:nvPr>
        </p:nvSpPr>
        <p:spPr>
          <a:xfrm>
            <a:off x="0" y="819150"/>
            <a:ext cx="9144000" cy="4038600"/>
          </a:xfrm>
        </p:spPr>
        <p:txBody>
          <a:bodyPr>
            <a:normAutofit fontScale="92500" lnSpcReduction="20000"/>
          </a:bodyPr>
          <a:lstStyle/>
          <a:p>
            <a:pPr marL="114300" indent="0">
              <a:buNone/>
            </a:pPr>
            <a:r>
              <a:rPr lang="en-US" sz="2600" b="1" dirty="0"/>
              <a:t>David has a spinner with 4 equal sections labeled Blue, Green, Orange, and Pink.</a:t>
            </a:r>
          </a:p>
          <a:p>
            <a:pPr>
              <a:buClrTx/>
            </a:pPr>
            <a:r>
              <a:rPr lang="en-US" sz="2600" b="1" dirty="0"/>
              <a:t>He spun the arrow on the spinner 21 times, and it landed on Orange 3 times.</a:t>
            </a:r>
          </a:p>
          <a:p>
            <a:pPr>
              <a:buClrTx/>
            </a:pPr>
            <a:r>
              <a:rPr lang="en-US" sz="2600" b="1" dirty="0"/>
              <a:t>He will spin the arrow on the spinner an additional 1,000 times.</a:t>
            </a:r>
          </a:p>
          <a:p>
            <a:pPr marL="114300" indent="0">
              <a:buClrTx/>
              <a:buNone/>
            </a:pPr>
            <a:r>
              <a:rPr lang="en-US" sz="2600" b="1" dirty="0"/>
              <a:t>David expects the experimental probability of the arrow landing on Orange to-</a:t>
            </a:r>
          </a:p>
          <a:p>
            <a:pPr marL="114300" indent="0">
              <a:buClrTx/>
              <a:buNone/>
            </a:pPr>
            <a:endParaRPr lang="en-US" sz="2400" b="1" dirty="0"/>
          </a:p>
          <a:p>
            <a:pPr marL="114300" indent="0">
              <a:buClrTx/>
              <a:buNone/>
            </a:pPr>
            <a:r>
              <a:rPr lang="en-US" sz="2600" dirty="0"/>
              <a:t>A.   decrease to about 0.15</a:t>
            </a:r>
          </a:p>
          <a:p>
            <a:pPr marL="114300" indent="0">
              <a:buClrTx/>
              <a:buNone/>
            </a:pPr>
            <a:r>
              <a:rPr lang="en-US" sz="2600" dirty="0"/>
              <a:t>B.   increase to about 0.15</a:t>
            </a:r>
          </a:p>
          <a:p>
            <a:pPr marL="114300" indent="0">
              <a:buClrTx/>
              <a:buNone/>
            </a:pPr>
            <a:r>
              <a:rPr lang="en-US" sz="2600" dirty="0"/>
              <a:t>C.   decrease to about 0.25</a:t>
            </a:r>
          </a:p>
          <a:p>
            <a:pPr marL="114300" indent="0">
              <a:buClrTx/>
              <a:buNone/>
            </a:pPr>
            <a:r>
              <a:rPr lang="en-US" sz="2600" dirty="0">
                <a:solidFill>
                  <a:srgbClr val="C00000"/>
                </a:solidFill>
              </a:rPr>
              <a:t>D.   increase to about 0.25</a:t>
            </a:r>
          </a:p>
          <a:p>
            <a:pPr marL="114300" indent="0">
              <a:buNone/>
            </a:pPr>
            <a:endParaRPr lang="en-US" sz="2400" dirty="0"/>
          </a:p>
          <a:p>
            <a:pPr marL="114300" indent="0">
              <a:buNone/>
            </a:pPr>
            <a:endParaRPr lang="en-US" sz="2400" dirty="0"/>
          </a:p>
        </p:txBody>
      </p:sp>
      <p:sp>
        <p:nvSpPr>
          <p:cNvPr id="5" name="Rounded Rectangle 4" descr="A rectangle indicating the correct solution."/>
          <p:cNvSpPr/>
          <p:nvPr/>
        </p:nvSpPr>
        <p:spPr>
          <a:xfrm>
            <a:off x="139262" y="4336505"/>
            <a:ext cx="3810000" cy="2857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1962" y="3266985"/>
            <a:ext cx="4800600"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assumed the probability would remain the same.</a:t>
            </a:r>
          </a:p>
        </p:txBody>
      </p:sp>
      <p:cxnSp>
        <p:nvCxnSpPr>
          <p:cNvPr id="7" name="Straight Arrow Connector 6" descr="An arrow indicating the common error."/>
          <p:cNvCxnSpPr/>
          <p:nvPr/>
        </p:nvCxnSpPr>
        <p:spPr>
          <a:xfrm flipH="1">
            <a:off x="3733800" y="3867150"/>
            <a:ext cx="609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176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#2 with Experimental Probability (7.8b)</a:t>
            </a:r>
          </a:p>
        </p:txBody>
      </p:sp>
      <p:sp>
        <p:nvSpPr>
          <p:cNvPr id="4" name="Content Placeholder 3"/>
          <p:cNvSpPr>
            <a:spLocks noGrp="1"/>
          </p:cNvSpPr>
          <p:nvPr>
            <p:ph idx="1"/>
          </p:nvPr>
        </p:nvSpPr>
        <p:spPr>
          <a:xfrm>
            <a:off x="76200" y="895350"/>
            <a:ext cx="8927385" cy="3809999"/>
          </a:xfrm>
        </p:spPr>
        <p:txBody>
          <a:bodyPr>
            <a:normAutofit lnSpcReduction="10000"/>
          </a:bodyPr>
          <a:lstStyle/>
          <a:p>
            <a:pPr marL="114300" indent="0">
              <a:buNone/>
            </a:pPr>
            <a:r>
              <a:rPr lang="en-US" sz="2400" b="1" dirty="0"/>
              <a:t>A bag contains 8 balls.</a:t>
            </a:r>
          </a:p>
          <a:p>
            <a:pPr>
              <a:buClrTx/>
            </a:pPr>
            <a:r>
              <a:rPr lang="en-US" sz="2400" b="1" dirty="0"/>
              <a:t>All the balls are the same size and shape.</a:t>
            </a:r>
          </a:p>
          <a:p>
            <a:pPr>
              <a:buClrTx/>
            </a:pPr>
            <a:r>
              <a:rPr lang="en-US" sz="2400" b="1" dirty="0"/>
              <a:t>There are 3 yellow, 2 red, 1 green, and 2 purple balls.</a:t>
            </a:r>
          </a:p>
          <a:p>
            <a:pPr marL="114300" indent="0">
              <a:buNone/>
            </a:pPr>
            <a:r>
              <a:rPr lang="en-US" sz="2400" b="1" dirty="0"/>
              <a:t>A student randomly selects one ball from the bag, records the color, and places the ball back into the bag.</a:t>
            </a:r>
          </a:p>
          <a:p>
            <a:pPr>
              <a:buClr>
                <a:schemeClr val="tx1"/>
              </a:buClr>
            </a:pPr>
            <a:r>
              <a:rPr lang="en-US" sz="2400" b="1" dirty="0"/>
              <a:t>This process was completed 10 times.</a:t>
            </a:r>
          </a:p>
          <a:p>
            <a:pPr>
              <a:buClr>
                <a:schemeClr val="tx1"/>
              </a:buClr>
            </a:pPr>
            <a:r>
              <a:rPr lang="en-US" sz="2400" b="1" dirty="0"/>
              <a:t>The experimental probability of selecting a yellow ball was 40%.</a:t>
            </a:r>
          </a:p>
          <a:p>
            <a:pPr marL="114300" indent="0">
              <a:buNone/>
            </a:pPr>
            <a:r>
              <a:rPr lang="en-US" sz="2400" b="1" dirty="0"/>
              <a:t>This process will be completed 1,000 more times.  The experimental probability of selecting a yellow ball will get closer to-</a:t>
            </a:r>
          </a:p>
          <a:p>
            <a:pPr marL="114300" indent="0">
              <a:buNone/>
            </a:pPr>
            <a:endParaRPr lang="en-US" sz="2400" dirty="0"/>
          </a:p>
          <a:p>
            <a:pPr marL="114300" indent="0">
              <a:buNone/>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33</a:t>
            </a:fld>
            <a:endParaRPr lang="en-US" dirty="0"/>
          </a:p>
        </p:txBody>
      </p:sp>
    </p:spTree>
    <p:extLst>
      <p:ext uri="{BB962C8B-B14F-4D97-AF65-F5344CB8AC3E}">
        <p14:creationId xmlns:p14="http://schemas.microsoft.com/office/powerpoint/2010/main" val="3309168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#2 with Experimental Probability (7.8b)</a:t>
            </a:r>
          </a:p>
        </p:txBody>
      </p:sp>
      <p:sp>
        <p:nvSpPr>
          <p:cNvPr id="4" name="Content Placeholder 3"/>
          <p:cNvSpPr>
            <a:spLocks noGrp="1"/>
          </p:cNvSpPr>
          <p:nvPr>
            <p:ph idx="1"/>
          </p:nvPr>
        </p:nvSpPr>
        <p:spPr>
          <a:xfrm>
            <a:off x="0" y="751576"/>
            <a:ext cx="9144000" cy="3810000"/>
          </a:xfrm>
        </p:spPr>
        <p:txBody>
          <a:bodyPr>
            <a:normAutofit fontScale="92500" lnSpcReduction="10000"/>
          </a:bodyPr>
          <a:lstStyle/>
          <a:p>
            <a:pPr marL="114300" indent="0">
              <a:buNone/>
            </a:pPr>
            <a:r>
              <a:rPr lang="en-US" sz="2600" b="1" dirty="0"/>
              <a:t>A bag contains 8 balls.</a:t>
            </a:r>
          </a:p>
          <a:p>
            <a:pPr>
              <a:buClrTx/>
            </a:pPr>
            <a:r>
              <a:rPr lang="en-US" sz="2600" b="1" dirty="0"/>
              <a:t>All the balls are the same size and shape.</a:t>
            </a:r>
          </a:p>
          <a:p>
            <a:pPr>
              <a:buClrTx/>
            </a:pPr>
            <a:r>
              <a:rPr lang="en-US" sz="2600" b="1" dirty="0"/>
              <a:t>There are 3 yellow, 2 red, 1 green, and 2 purple balls.</a:t>
            </a:r>
          </a:p>
          <a:p>
            <a:pPr marL="114300" indent="0">
              <a:buNone/>
            </a:pPr>
            <a:r>
              <a:rPr lang="en-US" sz="2600" b="1" dirty="0"/>
              <a:t>A student randomly selects one ball from the bag, records the color, and places the ball back into the bag.</a:t>
            </a:r>
          </a:p>
          <a:p>
            <a:pPr>
              <a:buClr>
                <a:schemeClr val="tx1"/>
              </a:buClr>
            </a:pPr>
            <a:r>
              <a:rPr lang="en-US" sz="2600" b="1" dirty="0"/>
              <a:t>This process was completed 10 times.</a:t>
            </a:r>
          </a:p>
          <a:p>
            <a:pPr>
              <a:buClr>
                <a:schemeClr val="tx1"/>
              </a:buClr>
            </a:pPr>
            <a:r>
              <a:rPr lang="en-US" sz="2600" b="1" dirty="0"/>
              <a:t>The experimental probability of selecting a yellow ball was 40%.</a:t>
            </a:r>
          </a:p>
          <a:p>
            <a:pPr marL="114300" indent="0">
              <a:buNone/>
            </a:pPr>
            <a:r>
              <a:rPr lang="en-US" sz="2600" b="1" dirty="0"/>
              <a:t>This process will be completed 1,000 more times.  The experimental probability of selecting a yellow ball will get closer to-</a:t>
            </a:r>
          </a:p>
          <a:p>
            <a:pPr marL="114300" indent="0">
              <a:buNone/>
            </a:pPr>
            <a:endParaRPr lang="en-US" sz="2400" dirty="0"/>
          </a:p>
          <a:p>
            <a:pPr marL="114300" indent="0">
              <a:buNone/>
            </a:pPr>
            <a:endParaRPr lang="en-US" sz="2400" dirty="0"/>
          </a:p>
        </p:txBody>
      </p:sp>
      <p:sp>
        <p:nvSpPr>
          <p:cNvPr id="5" name="TextBox 4"/>
          <p:cNvSpPr txBox="1"/>
          <p:nvPr/>
        </p:nvSpPr>
        <p:spPr>
          <a:xfrm>
            <a:off x="2254469" y="4072236"/>
            <a:ext cx="1210733" cy="461665"/>
          </a:xfrm>
          <a:prstGeom prst="rect">
            <a:avLst/>
          </a:prstGeom>
          <a:noFill/>
          <a:ln>
            <a:no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37.5%</a:t>
            </a:r>
          </a:p>
        </p:txBody>
      </p:sp>
      <p:sp>
        <p:nvSpPr>
          <p:cNvPr id="6" name="Rounded Rectangle 5" descr="A rectangle indicating the correct solution."/>
          <p:cNvSpPr/>
          <p:nvPr/>
        </p:nvSpPr>
        <p:spPr>
          <a:xfrm>
            <a:off x="2286000" y="4140354"/>
            <a:ext cx="990600" cy="3462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4390037"/>
            <a:ext cx="91440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responses were 40%, assuming the probability would remain the same, and 25% since there are four colors.</a:t>
            </a:r>
          </a:p>
        </p:txBody>
      </p:sp>
    </p:spTree>
    <p:extLst>
      <p:ext uri="{BB962C8B-B14F-4D97-AF65-F5344CB8AC3E}">
        <p14:creationId xmlns:p14="http://schemas.microsoft.com/office/powerpoint/2010/main" val="3705079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Proportional Relationships </a:t>
            </a:r>
            <a:r>
              <a:rPr lang="en-US" sz="2400" dirty="0"/>
              <a:t>(1 of 2)</a:t>
            </a:r>
          </a:p>
        </p:txBody>
      </p:sp>
      <p:sp>
        <p:nvSpPr>
          <p:cNvPr id="4" name="Content Placeholder 3"/>
          <p:cNvSpPr>
            <a:spLocks noGrp="1"/>
          </p:cNvSpPr>
          <p:nvPr>
            <p:ph idx="1"/>
          </p:nvPr>
        </p:nvSpPr>
        <p:spPr/>
        <p:txBody>
          <a:bodyPr>
            <a:normAutofit fontScale="70000" lnSpcReduction="20000"/>
          </a:bodyPr>
          <a:lstStyle/>
          <a:p>
            <a:pPr marL="114300" indent="0">
              <a:buNone/>
            </a:pPr>
            <a:r>
              <a:rPr lang="en-US" sz="3400" dirty="0"/>
              <a:t>SOL 7.10   The student will </a:t>
            </a:r>
          </a:p>
          <a:p>
            <a:pPr marL="514350" lvl="0" indent="-514350">
              <a:buClr>
                <a:srgbClr val="C00000"/>
              </a:buClr>
              <a:buFont typeface="+mj-lt"/>
              <a:buAutoNum type="alphaLcParenR"/>
            </a:pPr>
            <a:r>
              <a:rPr lang="en-US" sz="3400" dirty="0">
                <a:solidFill>
                  <a:srgbClr val="C00000"/>
                </a:solidFill>
              </a:rPr>
              <a:t>determine the slope, </a:t>
            </a:r>
            <a:r>
              <a:rPr lang="en-US" sz="3400" b="1" i="1" dirty="0">
                <a:solidFill>
                  <a:srgbClr val="C00000"/>
                </a:solidFill>
                <a:latin typeface="Times New Roman" panose="02020603050405020304" pitchFamily="18" charset="0"/>
                <a:cs typeface="Times New Roman" panose="02020603050405020304" pitchFamily="18" charset="0"/>
              </a:rPr>
              <a:t>m</a:t>
            </a:r>
            <a:r>
              <a:rPr lang="en-US" sz="3400" dirty="0">
                <a:solidFill>
                  <a:srgbClr val="C00000"/>
                </a:solidFill>
              </a:rPr>
              <a:t>, as rate of change in a proportional relationship between two quantities and write an equation in the form </a:t>
            </a:r>
            <a:r>
              <a:rPr lang="en-US" sz="3400" b="1" i="1" dirty="0">
                <a:solidFill>
                  <a:srgbClr val="C00000"/>
                </a:solidFill>
                <a:latin typeface="Times New Roman" panose="02020603050405020304" pitchFamily="18" charset="0"/>
                <a:cs typeface="Times New Roman" panose="02020603050405020304" pitchFamily="18" charset="0"/>
              </a:rPr>
              <a:t>y </a:t>
            </a:r>
            <a:r>
              <a:rPr lang="en-US" sz="3400" dirty="0">
                <a:solidFill>
                  <a:srgbClr val="C00000"/>
                </a:solidFill>
              </a:rPr>
              <a:t>= </a:t>
            </a:r>
            <a:r>
              <a:rPr lang="en-US" sz="3400" b="1" i="1" dirty="0">
                <a:solidFill>
                  <a:srgbClr val="C00000"/>
                </a:solidFill>
                <a:latin typeface="Times New Roman" panose="02020603050405020304" pitchFamily="18" charset="0"/>
                <a:cs typeface="Times New Roman" panose="02020603050405020304" pitchFamily="18" charset="0"/>
              </a:rPr>
              <a:t>mx</a:t>
            </a:r>
            <a:r>
              <a:rPr lang="en-US" sz="3400" dirty="0">
                <a:solidFill>
                  <a:srgbClr val="C00000"/>
                </a:solidFill>
              </a:rPr>
              <a:t> to represent the relationship;</a:t>
            </a:r>
          </a:p>
          <a:p>
            <a:pPr marL="514350" lvl="0" indent="-514350">
              <a:buClr>
                <a:srgbClr val="C00000"/>
              </a:buClr>
              <a:buFont typeface="+mj-lt"/>
              <a:buAutoNum type="alphaLcParenR"/>
            </a:pPr>
            <a:r>
              <a:rPr lang="en-US" sz="3400" dirty="0">
                <a:solidFill>
                  <a:srgbClr val="C00000"/>
                </a:solidFill>
              </a:rPr>
              <a:t>graph a line representing a proportional relationship between two quantities given the slope and an ordered pair, or given the equation in </a:t>
            </a:r>
            <a:r>
              <a:rPr lang="en-US" sz="3400" b="1" i="1" dirty="0">
                <a:solidFill>
                  <a:srgbClr val="C00000"/>
                </a:solidFill>
                <a:latin typeface="Times New Roman" panose="02020603050405020304" pitchFamily="18" charset="0"/>
                <a:cs typeface="Times New Roman" panose="02020603050405020304" pitchFamily="18" charset="0"/>
              </a:rPr>
              <a:t>y</a:t>
            </a:r>
            <a:r>
              <a:rPr lang="en-US" sz="3400" dirty="0">
                <a:solidFill>
                  <a:srgbClr val="C00000"/>
                </a:solidFill>
              </a:rPr>
              <a:t> = </a:t>
            </a:r>
            <a:r>
              <a:rPr lang="en-US" sz="3400" b="1" i="1" dirty="0">
                <a:solidFill>
                  <a:srgbClr val="C00000"/>
                </a:solidFill>
                <a:latin typeface="Times New Roman" panose="02020603050405020304" pitchFamily="18" charset="0"/>
                <a:cs typeface="Times New Roman" panose="02020603050405020304" pitchFamily="18" charset="0"/>
              </a:rPr>
              <a:t>mx </a:t>
            </a:r>
            <a:r>
              <a:rPr lang="en-US" sz="3400" dirty="0">
                <a:solidFill>
                  <a:srgbClr val="C00000"/>
                </a:solidFill>
              </a:rPr>
              <a:t>form where </a:t>
            </a:r>
            <a:r>
              <a:rPr lang="en-US" sz="3400" b="1" i="1" dirty="0">
                <a:solidFill>
                  <a:srgbClr val="C00000"/>
                </a:solidFill>
                <a:latin typeface="Times New Roman" panose="02020603050405020304" pitchFamily="18" charset="0"/>
                <a:cs typeface="Times New Roman" panose="02020603050405020304" pitchFamily="18" charset="0"/>
              </a:rPr>
              <a:t>m</a:t>
            </a:r>
            <a:r>
              <a:rPr lang="en-US" sz="3400" dirty="0">
                <a:solidFill>
                  <a:srgbClr val="C00000"/>
                </a:solidFill>
              </a:rPr>
              <a:t> represents the slope as rate of change; </a:t>
            </a:r>
          </a:p>
          <a:p>
            <a:pPr marL="514350" lvl="0" indent="-514350">
              <a:buClr>
                <a:srgbClr val="C00000"/>
              </a:buClr>
              <a:buFont typeface="+mj-lt"/>
              <a:buAutoNum type="alphaLcParenR"/>
            </a:pPr>
            <a:r>
              <a:rPr lang="en-US" sz="3400" dirty="0">
                <a:solidFill>
                  <a:srgbClr val="C00000"/>
                </a:solidFill>
              </a:rPr>
              <a:t>determine the </a:t>
            </a:r>
            <a:r>
              <a:rPr lang="en-US" sz="3400" b="1" i="1" dirty="0">
                <a:solidFill>
                  <a:srgbClr val="C00000"/>
                </a:solidFill>
                <a:latin typeface="Times New Roman" panose="02020603050405020304" pitchFamily="18" charset="0"/>
                <a:cs typeface="Times New Roman" panose="02020603050405020304" pitchFamily="18" charset="0"/>
              </a:rPr>
              <a:t>y</a:t>
            </a:r>
            <a:r>
              <a:rPr lang="en-US" sz="3400" dirty="0">
                <a:solidFill>
                  <a:srgbClr val="C00000"/>
                </a:solidFill>
              </a:rPr>
              <a:t>-intercept, </a:t>
            </a:r>
            <a:r>
              <a:rPr lang="en-US" sz="3400" b="1" i="1" dirty="0">
                <a:solidFill>
                  <a:srgbClr val="C00000"/>
                </a:solidFill>
                <a:latin typeface="Times New Roman" panose="02020603050405020304" pitchFamily="18" charset="0"/>
                <a:cs typeface="Times New Roman" panose="02020603050405020304" pitchFamily="18" charset="0"/>
              </a:rPr>
              <a:t>b</a:t>
            </a:r>
            <a:r>
              <a:rPr lang="en-US" sz="3400" dirty="0">
                <a:solidFill>
                  <a:srgbClr val="C00000"/>
                </a:solidFill>
              </a:rPr>
              <a:t>, in an additive relationship between two quantities and write an equation in the form      </a:t>
            </a:r>
            <a:r>
              <a:rPr lang="en-US" sz="3400" b="1" i="1" dirty="0">
                <a:solidFill>
                  <a:srgbClr val="C00000"/>
                </a:solidFill>
                <a:latin typeface="Times New Roman" panose="02020603050405020304" pitchFamily="18" charset="0"/>
                <a:cs typeface="Times New Roman" panose="02020603050405020304" pitchFamily="18" charset="0"/>
              </a:rPr>
              <a:t>y</a:t>
            </a:r>
            <a:r>
              <a:rPr lang="en-US" sz="3400" dirty="0">
                <a:solidFill>
                  <a:srgbClr val="C00000"/>
                </a:solidFill>
              </a:rPr>
              <a:t> = </a:t>
            </a:r>
            <a:r>
              <a:rPr lang="en-US" sz="3400" b="1" i="1" dirty="0">
                <a:solidFill>
                  <a:srgbClr val="C00000"/>
                </a:solidFill>
                <a:latin typeface="Times New Roman" panose="02020603050405020304" pitchFamily="18" charset="0"/>
                <a:cs typeface="Times New Roman" panose="02020603050405020304" pitchFamily="18" charset="0"/>
              </a:rPr>
              <a:t>x</a:t>
            </a:r>
            <a:r>
              <a:rPr lang="en-US" sz="3400" dirty="0">
                <a:solidFill>
                  <a:srgbClr val="C00000"/>
                </a:solidFill>
              </a:rPr>
              <a:t> + </a:t>
            </a:r>
            <a:r>
              <a:rPr lang="en-US" sz="3400" b="1" i="1" dirty="0">
                <a:solidFill>
                  <a:srgbClr val="C00000"/>
                </a:solidFill>
                <a:latin typeface="Times New Roman" panose="02020603050405020304" pitchFamily="18" charset="0"/>
                <a:cs typeface="Times New Roman" panose="02020603050405020304" pitchFamily="18" charset="0"/>
              </a:rPr>
              <a:t>b</a:t>
            </a:r>
            <a:r>
              <a:rPr lang="en-US" sz="3400" dirty="0">
                <a:solidFill>
                  <a:srgbClr val="C00000"/>
                </a:solidFill>
              </a:rPr>
              <a:t> to represent the relationship;</a:t>
            </a:r>
          </a:p>
          <a:p>
            <a:pPr marL="114300" lvl="0" indent="0">
              <a:buNone/>
            </a:pPr>
            <a:endParaRPr lang="en-US" dirty="0">
              <a:solidFill>
                <a:srgbClr val="1F497D"/>
              </a:solidFill>
            </a:endParaRP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35</a:t>
            </a:fld>
            <a:endParaRPr lang="en-US" dirty="0"/>
          </a:p>
        </p:txBody>
      </p:sp>
    </p:spTree>
    <p:extLst>
      <p:ext uri="{BB962C8B-B14F-4D97-AF65-F5344CB8AC3E}">
        <p14:creationId xmlns:p14="http://schemas.microsoft.com/office/powerpoint/2010/main" val="1490921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Proportional Relationships </a:t>
            </a:r>
            <a:r>
              <a:rPr lang="en-US" sz="2400" dirty="0"/>
              <a:t>(2 of 2)</a:t>
            </a:r>
          </a:p>
        </p:txBody>
      </p:sp>
      <p:sp>
        <p:nvSpPr>
          <p:cNvPr id="4" name="Content Placeholder 3"/>
          <p:cNvSpPr>
            <a:spLocks noGrp="1"/>
          </p:cNvSpPr>
          <p:nvPr>
            <p:ph idx="1"/>
          </p:nvPr>
        </p:nvSpPr>
        <p:spPr>
          <a:xfrm>
            <a:off x="76200" y="895351"/>
            <a:ext cx="8927385" cy="2819399"/>
          </a:xfrm>
        </p:spPr>
        <p:txBody>
          <a:bodyPr>
            <a:normAutofit fontScale="85000" lnSpcReduction="10000"/>
          </a:bodyPr>
          <a:lstStyle/>
          <a:p>
            <a:pPr marL="114300" indent="0">
              <a:buNone/>
            </a:pPr>
            <a:r>
              <a:rPr lang="en-US" dirty="0"/>
              <a:t>SOL 7.10   The student will </a:t>
            </a:r>
          </a:p>
          <a:p>
            <a:pPr marL="514350" lvl="0" indent="-514350">
              <a:buClr>
                <a:srgbClr val="C00000"/>
              </a:buClr>
              <a:buFont typeface="+mj-lt"/>
              <a:buAutoNum type="alphaLcParenR" startAt="4"/>
            </a:pPr>
            <a:r>
              <a:rPr lang="en-US" dirty="0">
                <a:solidFill>
                  <a:srgbClr val="C00000"/>
                </a:solidFill>
              </a:rPr>
              <a:t>graph a line representing an additive relationship between  two quantities given the </a:t>
            </a:r>
            <a:r>
              <a:rPr lang="en-US" b="1" i="1" dirty="0">
                <a:solidFill>
                  <a:srgbClr val="C00000"/>
                </a:solidFill>
                <a:latin typeface="Times New Roman" panose="02020603050405020304" pitchFamily="18" charset="0"/>
                <a:cs typeface="Times New Roman" panose="02020603050405020304" pitchFamily="18" charset="0"/>
              </a:rPr>
              <a:t>y</a:t>
            </a:r>
            <a:r>
              <a:rPr lang="en-US" dirty="0">
                <a:solidFill>
                  <a:srgbClr val="C00000"/>
                </a:solidFill>
              </a:rPr>
              <a:t>-intercept and an ordered pair, or given the equation in the form </a:t>
            </a:r>
            <a:r>
              <a:rPr lang="en-US" b="1" i="1" dirty="0">
                <a:solidFill>
                  <a:srgbClr val="C00000"/>
                </a:solidFill>
                <a:latin typeface="Times New Roman" panose="02020603050405020304" pitchFamily="18" charset="0"/>
                <a:cs typeface="Times New Roman" panose="02020603050405020304" pitchFamily="18" charset="0"/>
              </a:rPr>
              <a:t>y</a:t>
            </a:r>
            <a:r>
              <a:rPr lang="en-US" dirty="0">
                <a:solidFill>
                  <a:srgbClr val="C00000"/>
                </a:solidFill>
              </a:rPr>
              <a:t> =</a:t>
            </a:r>
            <a:r>
              <a:rPr lang="en-US" i="1" dirty="0">
                <a:solidFill>
                  <a:srgbClr val="C00000"/>
                </a:solidFill>
              </a:rPr>
              <a:t> </a:t>
            </a:r>
            <a:r>
              <a:rPr lang="en-US" b="1" i="1" dirty="0">
                <a:solidFill>
                  <a:srgbClr val="C00000"/>
                </a:solidFill>
                <a:latin typeface="Times New Roman" panose="02020603050405020304" pitchFamily="18" charset="0"/>
                <a:cs typeface="Times New Roman" panose="02020603050405020304" pitchFamily="18" charset="0"/>
              </a:rPr>
              <a:t>x </a:t>
            </a:r>
            <a:r>
              <a:rPr lang="en-US" dirty="0">
                <a:solidFill>
                  <a:srgbClr val="C00000"/>
                </a:solidFill>
              </a:rPr>
              <a:t>+ </a:t>
            </a:r>
            <a:r>
              <a:rPr lang="en-US" b="1" i="1" dirty="0">
                <a:solidFill>
                  <a:srgbClr val="C00000"/>
                </a:solidFill>
                <a:latin typeface="Times New Roman" panose="02020603050405020304" pitchFamily="18" charset="0"/>
                <a:cs typeface="Times New Roman" panose="02020603050405020304" pitchFamily="18" charset="0"/>
              </a:rPr>
              <a:t>b</a:t>
            </a:r>
            <a:r>
              <a:rPr lang="en-US" dirty="0">
                <a:solidFill>
                  <a:srgbClr val="C00000"/>
                </a:solidFill>
              </a:rPr>
              <a:t>, where </a:t>
            </a:r>
            <a:r>
              <a:rPr lang="en-US" b="1" i="1" dirty="0">
                <a:solidFill>
                  <a:srgbClr val="C00000"/>
                </a:solidFill>
                <a:latin typeface="Times New Roman" panose="02020603050405020304" pitchFamily="18" charset="0"/>
                <a:cs typeface="Times New Roman" panose="02020603050405020304" pitchFamily="18" charset="0"/>
              </a:rPr>
              <a:t>b</a:t>
            </a:r>
            <a:r>
              <a:rPr lang="en-US" dirty="0">
                <a:solidFill>
                  <a:srgbClr val="C00000"/>
                </a:solidFill>
              </a:rPr>
              <a:t> represents the </a:t>
            </a:r>
            <a:r>
              <a:rPr lang="en-US" b="1" i="1" dirty="0">
                <a:solidFill>
                  <a:srgbClr val="C00000"/>
                </a:solidFill>
                <a:latin typeface="Times New Roman" panose="02020603050405020304" pitchFamily="18" charset="0"/>
                <a:cs typeface="Times New Roman" panose="02020603050405020304" pitchFamily="18" charset="0"/>
              </a:rPr>
              <a:t>y</a:t>
            </a:r>
            <a:r>
              <a:rPr lang="en-US" dirty="0">
                <a:solidFill>
                  <a:srgbClr val="C00000"/>
                </a:solidFill>
              </a:rPr>
              <a:t>-intercept; </a:t>
            </a:r>
            <a:r>
              <a:rPr lang="en-US" dirty="0">
                <a:solidFill>
                  <a:srgbClr val="1F497D"/>
                </a:solidFill>
              </a:rPr>
              <a:t> </a:t>
            </a:r>
            <a:r>
              <a:rPr lang="en-US" dirty="0"/>
              <a:t>and</a:t>
            </a:r>
          </a:p>
          <a:p>
            <a:pPr marL="460375" lvl="0" indent="-460375">
              <a:buNone/>
            </a:pPr>
            <a:r>
              <a:rPr lang="en-US" dirty="0"/>
              <a:t>e)  make connections between and among representations of a   proportional or additive relationship between two quantities using verbal descriptions, tables, equations, and graphs.  </a:t>
            </a:r>
          </a:p>
          <a:p>
            <a:pPr marL="114300" lvl="0" indent="0">
              <a:buNone/>
            </a:pPr>
            <a:endParaRPr lang="en-US" dirty="0">
              <a:solidFill>
                <a:srgbClr val="1F497D"/>
              </a:solidFill>
            </a:endParaRP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36</a:t>
            </a:fld>
            <a:endParaRPr lang="en-US" dirty="0"/>
          </a:p>
        </p:txBody>
      </p:sp>
    </p:spTree>
    <p:extLst>
      <p:ext uri="{BB962C8B-B14F-4D97-AF65-F5344CB8AC3E}">
        <p14:creationId xmlns:p14="http://schemas.microsoft.com/office/powerpoint/2010/main" val="1490921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Slope and Writing Equations</a:t>
            </a:r>
          </a:p>
        </p:txBody>
      </p:sp>
      <p:sp>
        <p:nvSpPr>
          <p:cNvPr id="4" name="Content Placeholder 3"/>
          <p:cNvSpPr>
            <a:spLocks noGrp="1"/>
          </p:cNvSpPr>
          <p:nvPr>
            <p:ph idx="1"/>
          </p:nvPr>
        </p:nvSpPr>
        <p:spPr>
          <a:xfrm>
            <a:off x="10245" y="823151"/>
            <a:ext cx="8927385" cy="3810000"/>
          </a:xfrm>
        </p:spPr>
        <p:txBody>
          <a:bodyPr>
            <a:normAutofit fontScale="92500" lnSpcReduction="10000"/>
          </a:bodyPr>
          <a:lstStyle/>
          <a:p>
            <a:pPr marL="114300" indent="0">
              <a:buNone/>
            </a:pPr>
            <a:r>
              <a:rPr lang="en-US" sz="2600" dirty="0"/>
              <a:t>Students would benefit from additional practice with determining slope in a proportional relationship and writing equations in </a:t>
            </a:r>
            <a:r>
              <a:rPr lang="en-US" sz="2600" b="1" i="1" dirty="0">
                <a:latin typeface="Times New Roman" panose="02020603050405020304" pitchFamily="18" charset="0"/>
                <a:cs typeface="Times New Roman" panose="02020603050405020304" pitchFamily="18" charset="0"/>
              </a:rPr>
              <a:t>y</a:t>
            </a:r>
            <a:r>
              <a:rPr lang="en-US" sz="2600" dirty="0"/>
              <a:t> = </a:t>
            </a:r>
            <a:r>
              <a:rPr lang="en-US" sz="2600" b="1" i="1" dirty="0">
                <a:latin typeface="Times New Roman" panose="02020603050405020304" pitchFamily="18" charset="0"/>
                <a:cs typeface="Times New Roman" panose="02020603050405020304" pitchFamily="18" charset="0"/>
              </a:rPr>
              <a:t>mx </a:t>
            </a:r>
            <a:r>
              <a:rPr lang="en-US" sz="2600" dirty="0"/>
              <a:t>form.</a:t>
            </a:r>
          </a:p>
          <a:p>
            <a:pPr marL="114300" indent="0">
              <a:buNone/>
            </a:pPr>
            <a:endParaRPr lang="en-US" sz="2400" dirty="0"/>
          </a:p>
          <a:p>
            <a:pPr marL="114300" indent="0">
              <a:buNone/>
            </a:pPr>
            <a:r>
              <a:rPr lang="en-US" sz="2600" dirty="0">
                <a:solidFill>
                  <a:srgbClr val="C00000"/>
                </a:solidFill>
              </a:rPr>
              <a:t>Common errors on SOL test items include:</a:t>
            </a:r>
          </a:p>
          <a:p>
            <a:pPr>
              <a:buClr>
                <a:srgbClr val="C00000"/>
              </a:buClr>
            </a:pPr>
            <a:r>
              <a:rPr lang="en-US" sz="2600" dirty="0">
                <a:solidFill>
                  <a:srgbClr val="C00000"/>
                </a:solidFill>
              </a:rPr>
              <a:t>using the reciprocal slope;</a:t>
            </a:r>
          </a:p>
          <a:p>
            <a:pPr>
              <a:buClr>
                <a:srgbClr val="C00000"/>
              </a:buClr>
            </a:pPr>
            <a:r>
              <a:rPr lang="en-US" sz="2600" dirty="0">
                <a:solidFill>
                  <a:srgbClr val="C00000"/>
                </a:solidFill>
              </a:rPr>
              <a:t>using the difference between </a:t>
            </a:r>
            <a:r>
              <a:rPr lang="en-US" sz="2600" b="1" i="1" dirty="0">
                <a:solidFill>
                  <a:srgbClr val="C00000"/>
                </a:solidFill>
                <a:latin typeface="Times New Roman" panose="02020603050405020304" pitchFamily="18" charset="0"/>
                <a:cs typeface="Times New Roman" panose="02020603050405020304" pitchFamily="18" charset="0"/>
              </a:rPr>
              <a:t>y</a:t>
            </a:r>
            <a:r>
              <a:rPr lang="en-US" sz="2600" dirty="0">
                <a:solidFill>
                  <a:srgbClr val="C00000"/>
                </a:solidFill>
              </a:rPr>
              <a:t> and </a:t>
            </a:r>
            <a:r>
              <a:rPr lang="en-US" sz="2600" b="1" i="1" dirty="0">
                <a:solidFill>
                  <a:srgbClr val="C00000"/>
                </a:solidFill>
                <a:latin typeface="Times New Roman" panose="02020603050405020304" pitchFamily="18" charset="0"/>
                <a:cs typeface="Times New Roman" panose="02020603050405020304" pitchFamily="18" charset="0"/>
              </a:rPr>
              <a:t>x </a:t>
            </a:r>
            <a:r>
              <a:rPr lang="en-US" sz="2600" dirty="0">
                <a:solidFill>
                  <a:srgbClr val="C00000"/>
                </a:solidFill>
              </a:rPr>
              <a:t>of the first ordered pair in a table;</a:t>
            </a:r>
          </a:p>
          <a:p>
            <a:pPr>
              <a:buClr>
                <a:srgbClr val="C00000"/>
              </a:buClr>
            </a:pPr>
            <a:r>
              <a:rPr lang="en-US" sz="2600" dirty="0">
                <a:solidFill>
                  <a:srgbClr val="C00000"/>
                </a:solidFill>
              </a:rPr>
              <a:t>using the change in </a:t>
            </a:r>
            <a:r>
              <a:rPr lang="en-US" sz="2600" b="1" i="1" dirty="0">
                <a:solidFill>
                  <a:srgbClr val="C00000"/>
                </a:solidFill>
                <a:latin typeface="Times New Roman" panose="02020603050405020304" pitchFamily="18" charset="0"/>
                <a:cs typeface="Times New Roman" panose="02020603050405020304" pitchFamily="18" charset="0"/>
              </a:rPr>
              <a:t>y</a:t>
            </a:r>
            <a:r>
              <a:rPr lang="en-US" sz="2600" dirty="0">
                <a:solidFill>
                  <a:srgbClr val="C00000"/>
                </a:solidFill>
              </a:rPr>
              <a:t>-values only; and </a:t>
            </a:r>
          </a:p>
          <a:p>
            <a:pPr>
              <a:buClr>
                <a:srgbClr val="C00000"/>
              </a:buClr>
            </a:pPr>
            <a:r>
              <a:rPr lang="en-US" sz="2600" dirty="0">
                <a:solidFill>
                  <a:srgbClr val="C00000"/>
                </a:solidFill>
              </a:rPr>
              <a:t>using the </a:t>
            </a:r>
            <a:r>
              <a:rPr lang="en-US" sz="2600" b="1" i="1" dirty="0">
                <a:solidFill>
                  <a:srgbClr val="C00000"/>
                </a:solidFill>
                <a:latin typeface="Times New Roman" panose="02020603050405020304" pitchFamily="18" charset="0"/>
                <a:cs typeface="Times New Roman" panose="02020603050405020304" pitchFamily="18" charset="0"/>
              </a:rPr>
              <a:t>x</a:t>
            </a:r>
            <a:r>
              <a:rPr lang="en-US" sz="2600" dirty="0">
                <a:solidFill>
                  <a:srgbClr val="C00000"/>
                </a:solidFill>
              </a:rPr>
              <a:t>-value to describe the relationship in a practical situation.</a:t>
            </a:r>
          </a:p>
          <a:p>
            <a:pPr marL="114300" indent="0">
              <a:buClr>
                <a:schemeClr val="tx1"/>
              </a:buClr>
              <a:buNone/>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37</a:t>
            </a:fld>
            <a:endParaRPr lang="en-US" dirty="0"/>
          </a:p>
        </p:txBody>
      </p:sp>
    </p:spTree>
    <p:extLst>
      <p:ext uri="{BB962C8B-B14F-4D97-AF65-F5344CB8AC3E}">
        <p14:creationId xmlns:p14="http://schemas.microsoft.com/office/powerpoint/2010/main" val="2300275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#1 with Slope and Writing Equations (7.10a)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8927385" cy="4191000"/>
              </a:xfrm>
            </p:spPr>
            <p:txBody>
              <a:bodyPr>
                <a:normAutofit/>
              </a:bodyPr>
              <a:lstStyle/>
              <a:p>
                <a:pPr marL="114300" indent="0">
                  <a:buNone/>
                </a:pPr>
                <a:r>
                  <a:rPr lang="en-US" sz="2400" b="1" dirty="0"/>
                  <a:t>A recipe for butter used 6 pints of cream to make approximately 2 pounds of butter.  Which equation best represents the number of pints of cream, </a:t>
                </a:r>
                <a:r>
                  <a:rPr lang="en-US" sz="2400" b="1" i="1" dirty="0">
                    <a:latin typeface="Times New Roman" panose="02020603050405020304" pitchFamily="18" charset="0"/>
                    <a:cs typeface="Times New Roman" panose="02020603050405020304" pitchFamily="18" charset="0"/>
                  </a:rPr>
                  <a:t>x</a:t>
                </a:r>
                <a:r>
                  <a:rPr lang="en-US" sz="2400" b="1" dirty="0"/>
                  <a:t>, needed to make a certain number of pounds of butter, </a:t>
                </a:r>
                <a:r>
                  <a:rPr lang="en-US" sz="2400" b="1" i="1" dirty="0">
                    <a:latin typeface="Times New Roman" panose="02020603050405020304" pitchFamily="18" charset="0"/>
                    <a:cs typeface="Times New Roman" panose="02020603050405020304" pitchFamily="18" charset="0"/>
                  </a:rPr>
                  <a:t>y</a:t>
                </a:r>
                <a:r>
                  <a:rPr lang="en-US" sz="2400" b="1" dirty="0"/>
                  <a:t>?</a:t>
                </a:r>
              </a:p>
              <a:p>
                <a:pPr marL="114300" indent="0">
                  <a:buNone/>
                </a:pPr>
                <a:endParaRPr lang="en-US" sz="1000" b="1" dirty="0"/>
              </a:p>
              <a:p>
                <a:pPr marL="114300" indent="0">
                  <a:buNone/>
                </a:pPr>
                <a:r>
                  <a:rPr lang="en-US" sz="2400" dirty="0"/>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6</m:t>
                        </m:r>
                      </m:den>
                    </m:f>
                  </m:oMath>
                </a14:m>
                <a:r>
                  <a:rPr lang="en-US" sz="2400" i="1" dirty="0">
                    <a:latin typeface="Times New Roman" panose="02020603050405020304" pitchFamily="18" charset="0"/>
                    <a:cs typeface="Times New Roman" panose="02020603050405020304" pitchFamily="18" charset="0"/>
                  </a:rPr>
                  <a:t>x</a:t>
                </a:r>
                <a:r>
                  <a:rPr lang="en-US" sz="2400" dirty="0"/>
                  <a:t> = </a:t>
                </a:r>
                <a:r>
                  <a:rPr lang="en-US" sz="2400" i="1" dirty="0">
                    <a:latin typeface="Times New Roman" panose="02020603050405020304" pitchFamily="18" charset="0"/>
                    <a:cs typeface="Times New Roman" panose="02020603050405020304" pitchFamily="18" charset="0"/>
                  </a:rPr>
                  <a:t>y</a:t>
                </a:r>
              </a:p>
              <a:p>
                <a:pPr indent="-228600">
                  <a:buFont typeface="+mj-lt"/>
                  <a:buAutoNum type="alphaUcPeriod"/>
                </a:pPr>
                <a:endParaRPr lang="en-US" sz="1000" i="1" dirty="0">
                  <a:latin typeface="Times New Roman" panose="02020603050405020304" pitchFamily="18" charset="0"/>
                  <a:cs typeface="Times New Roman" panose="02020603050405020304" pitchFamily="18" charset="0"/>
                </a:endParaRPr>
              </a:p>
              <a:p>
                <a:pPr marL="114300" indent="0">
                  <a:buNone/>
                </a:pPr>
                <a:r>
                  <a:rPr lang="en-US" sz="2400" dirty="0"/>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3</m:t>
                        </m:r>
                      </m:den>
                    </m:f>
                  </m:oMath>
                </a14:m>
                <a:r>
                  <a:rPr lang="en-US" sz="2400" i="1" dirty="0">
                    <a:latin typeface="Times New Roman" panose="02020603050405020304" pitchFamily="18" charset="0"/>
                    <a:cs typeface="Times New Roman" panose="02020603050405020304" pitchFamily="18" charset="0"/>
                  </a:rPr>
                  <a:t>x</a:t>
                </a:r>
                <a:r>
                  <a:rPr lang="en-US" sz="2400" dirty="0"/>
                  <a:t> = </a:t>
                </a:r>
                <a:r>
                  <a:rPr lang="en-US" sz="2400" i="1" dirty="0">
                    <a:latin typeface="Times New Roman" panose="02020603050405020304" pitchFamily="18" charset="0"/>
                    <a:cs typeface="Times New Roman" panose="02020603050405020304" pitchFamily="18" charset="0"/>
                  </a:rPr>
                  <a:t>y</a:t>
                </a:r>
              </a:p>
              <a:p>
                <a:pPr marL="114300" indent="0">
                  <a:buNone/>
                </a:pPr>
                <a:endParaRPr lang="en-US" sz="1000" i="1" dirty="0">
                  <a:latin typeface="Times New Roman" panose="02020603050405020304" pitchFamily="18" charset="0"/>
                  <a:cs typeface="Times New Roman" panose="02020603050405020304" pitchFamily="18" charset="0"/>
                </a:endParaRPr>
              </a:p>
              <a:p>
                <a:pPr marL="571500" indent="-457200">
                  <a:buAutoNum type="alphaUcPeriod" startAt="3"/>
                </a:pPr>
                <a:r>
                  <a:rPr lang="en-US" sz="2400" dirty="0"/>
                  <a:t>3</a:t>
                </a:r>
                <a:r>
                  <a:rPr lang="en-US" sz="2400" i="1" dirty="0">
                    <a:latin typeface="Times New Roman" panose="02020603050405020304" pitchFamily="18" charset="0"/>
                    <a:cs typeface="Times New Roman" panose="02020603050405020304" pitchFamily="18" charset="0"/>
                  </a:rPr>
                  <a:t>x</a:t>
                </a:r>
                <a:r>
                  <a:rPr lang="en-US" sz="2400" dirty="0"/>
                  <a:t> = </a:t>
                </a:r>
                <a:r>
                  <a:rPr lang="en-US" sz="2400" i="1" dirty="0">
                    <a:latin typeface="Times New Roman" panose="02020603050405020304" pitchFamily="18" charset="0"/>
                    <a:cs typeface="Times New Roman" panose="02020603050405020304" pitchFamily="18" charset="0"/>
                  </a:rPr>
                  <a:t>y</a:t>
                </a:r>
              </a:p>
              <a:p>
                <a:pPr marL="114300" indent="0">
                  <a:buNone/>
                </a:pPr>
                <a:endParaRPr lang="en-US" sz="1000" i="1" dirty="0">
                  <a:latin typeface="Times New Roman" panose="02020603050405020304" pitchFamily="18" charset="0"/>
                  <a:cs typeface="Times New Roman" panose="02020603050405020304" pitchFamily="18" charset="0"/>
                </a:endParaRPr>
              </a:p>
              <a:p>
                <a:pPr marL="114300" indent="0">
                  <a:buNone/>
                </a:pPr>
                <a:r>
                  <a:rPr lang="en-US" sz="2400" dirty="0"/>
                  <a:t>D.  6</a:t>
                </a:r>
                <a:r>
                  <a:rPr lang="en-US" sz="2400" i="1" dirty="0">
                    <a:latin typeface="Times New Roman" panose="02020603050405020304" pitchFamily="18" charset="0"/>
                    <a:cs typeface="Times New Roman" panose="02020603050405020304" pitchFamily="18" charset="0"/>
                  </a:rPr>
                  <a:t>x</a:t>
                </a:r>
                <a:r>
                  <a:rPr lang="en-US" sz="2400" dirty="0"/>
                  <a:t> = </a:t>
                </a:r>
                <a:r>
                  <a:rPr lang="en-US" sz="2400" i="1" dirty="0">
                    <a:latin typeface="Times New Roman" panose="02020603050405020304" pitchFamily="18" charset="0"/>
                    <a:cs typeface="Times New Roman" panose="02020603050405020304" pitchFamily="18" charset="0"/>
                  </a:rPr>
                  <a:t>y</a:t>
                </a: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8927385" cy="4191000"/>
              </a:xfrm>
              <a:blipFill rotWithShape="1">
                <a:blip r:embed="rId2"/>
                <a:stretch>
                  <a:fillRect t="-1164" r="-1298"/>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38</a:t>
            </a:fld>
            <a:endParaRPr lang="en-US" dirty="0"/>
          </a:p>
        </p:txBody>
      </p:sp>
    </p:spTree>
    <p:extLst>
      <p:ext uri="{BB962C8B-B14F-4D97-AF65-F5344CB8AC3E}">
        <p14:creationId xmlns:p14="http://schemas.microsoft.com/office/powerpoint/2010/main" val="613387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39</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#1 with Slope and Writing Equations (7.10a)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8927385" cy="3809999"/>
              </a:xfrm>
            </p:spPr>
            <p:txBody>
              <a:bodyPr>
                <a:normAutofit lnSpcReduction="10000"/>
              </a:bodyPr>
              <a:lstStyle/>
              <a:p>
                <a:pPr marL="114300" indent="0">
                  <a:buNone/>
                </a:pPr>
                <a:r>
                  <a:rPr lang="en-US" sz="2400" b="1" dirty="0"/>
                  <a:t>A recipe for butter used 6 pints of cream to make 2 pounds of butter.  Which equation best represents the number of pints of cream, </a:t>
                </a:r>
                <a:r>
                  <a:rPr lang="en-US" sz="2600" b="1" i="1" dirty="0">
                    <a:latin typeface="Times New Roman" panose="02020603050405020304" pitchFamily="18" charset="0"/>
                    <a:cs typeface="Times New Roman" panose="02020603050405020304" pitchFamily="18" charset="0"/>
                  </a:rPr>
                  <a:t>x</a:t>
                </a:r>
                <a:r>
                  <a:rPr lang="en-US" sz="2400" b="1" dirty="0"/>
                  <a:t>, needed to make a certain number of pounds of butter, </a:t>
                </a:r>
                <a:r>
                  <a:rPr lang="en-US" sz="2600" b="1" i="1" dirty="0">
                    <a:latin typeface="Times New Roman" panose="02020603050405020304" pitchFamily="18" charset="0"/>
                    <a:cs typeface="Times New Roman" panose="02020603050405020304" pitchFamily="18" charset="0"/>
                  </a:rPr>
                  <a:t>y</a:t>
                </a:r>
                <a:r>
                  <a:rPr lang="en-US" sz="2400" b="1" dirty="0"/>
                  <a:t>?</a:t>
                </a:r>
              </a:p>
              <a:p>
                <a:pPr marL="114300" indent="0">
                  <a:buNone/>
                </a:pPr>
                <a:endParaRPr lang="en-US" sz="1000" b="1" dirty="0"/>
              </a:p>
              <a:p>
                <a:pPr marL="114300" indent="0">
                  <a:buNone/>
                </a:pPr>
                <a:r>
                  <a:rPr lang="en-US" sz="2400" dirty="0"/>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6</m:t>
                        </m:r>
                      </m:den>
                    </m:f>
                  </m:oMath>
                </a14:m>
                <a:r>
                  <a:rPr lang="en-US" sz="2400" i="1" dirty="0">
                    <a:latin typeface="Times New Roman" panose="02020603050405020304" pitchFamily="18" charset="0"/>
                    <a:cs typeface="Times New Roman" panose="02020603050405020304" pitchFamily="18" charset="0"/>
                  </a:rPr>
                  <a:t>x</a:t>
                </a:r>
                <a:r>
                  <a:rPr lang="en-US" sz="2400" dirty="0"/>
                  <a:t> = </a:t>
                </a:r>
                <a:r>
                  <a:rPr lang="en-US" sz="2400" i="1" dirty="0">
                    <a:latin typeface="Times New Roman" panose="02020603050405020304" pitchFamily="18" charset="0"/>
                    <a:cs typeface="Times New Roman" panose="02020603050405020304" pitchFamily="18" charset="0"/>
                  </a:rPr>
                  <a:t>y</a:t>
                </a:r>
              </a:p>
              <a:p>
                <a:pPr marL="114300" indent="0">
                  <a:buNone/>
                </a:pPr>
                <a:endParaRPr lang="en-US" sz="1000" i="1" dirty="0">
                  <a:latin typeface="Times New Roman" panose="02020603050405020304" pitchFamily="18" charset="0"/>
                  <a:cs typeface="Times New Roman" panose="02020603050405020304" pitchFamily="18" charset="0"/>
                </a:endParaRPr>
              </a:p>
              <a:p>
                <a:pPr marL="114300" indent="0">
                  <a:buNone/>
                </a:pPr>
                <a:r>
                  <a:rPr lang="en-US" sz="2400" dirty="0">
                    <a:solidFill>
                      <a:srgbClr val="C00000"/>
                    </a:solidFill>
                  </a:rPr>
                  <a:t>B.  </a:t>
                </a:r>
                <a14:m>
                  <m:oMath xmlns:m="http://schemas.openxmlformats.org/officeDocument/2006/math">
                    <m:f>
                      <m:fPr>
                        <m:ctrlPr>
                          <a:rPr lang="en-US" sz="2400" i="1" smtClean="0">
                            <a:solidFill>
                              <a:srgbClr val="C00000"/>
                            </a:solidFill>
                            <a:latin typeface="Cambria Math" panose="02040503050406030204" pitchFamily="18" charset="0"/>
                          </a:rPr>
                        </m:ctrlPr>
                      </m:fPr>
                      <m:num>
                        <m:r>
                          <a:rPr lang="en-US" sz="2400" b="0" i="1" smtClean="0">
                            <a:solidFill>
                              <a:srgbClr val="C00000"/>
                            </a:solidFill>
                            <a:latin typeface="Cambria Math"/>
                          </a:rPr>
                          <m:t>1</m:t>
                        </m:r>
                      </m:num>
                      <m:den>
                        <m:r>
                          <a:rPr lang="en-US" sz="2400" b="0" i="1" smtClean="0">
                            <a:solidFill>
                              <a:srgbClr val="C00000"/>
                            </a:solidFill>
                            <a:latin typeface="Cambria Math"/>
                          </a:rPr>
                          <m:t>3</m:t>
                        </m:r>
                      </m:den>
                    </m:f>
                  </m:oMath>
                </a14:m>
                <a:r>
                  <a:rPr lang="en-US" sz="2400"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 = </a:t>
                </a:r>
                <a:r>
                  <a:rPr lang="en-US" sz="2400" i="1" dirty="0">
                    <a:solidFill>
                      <a:srgbClr val="C00000"/>
                    </a:solidFill>
                    <a:latin typeface="Times New Roman" panose="02020603050405020304" pitchFamily="18" charset="0"/>
                    <a:cs typeface="Times New Roman" panose="02020603050405020304" pitchFamily="18" charset="0"/>
                  </a:rPr>
                  <a:t>y</a:t>
                </a:r>
              </a:p>
              <a:p>
                <a:pPr marL="114300" indent="0">
                  <a:buNone/>
                </a:pPr>
                <a:endParaRPr lang="en-US" sz="1000" i="1" dirty="0">
                  <a:solidFill>
                    <a:srgbClr val="C00000"/>
                  </a:solidFill>
                  <a:latin typeface="Times New Roman" panose="02020603050405020304" pitchFamily="18" charset="0"/>
                  <a:cs typeface="Times New Roman" panose="02020603050405020304" pitchFamily="18" charset="0"/>
                </a:endParaRPr>
              </a:p>
              <a:p>
                <a:pPr marL="571500" indent="-457200">
                  <a:buAutoNum type="alphaUcPeriod" startAt="3"/>
                </a:pPr>
                <a:r>
                  <a:rPr lang="en-US" sz="2400" dirty="0"/>
                  <a:t>3</a:t>
                </a:r>
                <a:r>
                  <a:rPr lang="en-US" sz="2400" i="1" dirty="0">
                    <a:latin typeface="Times New Roman" panose="02020603050405020304" pitchFamily="18" charset="0"/>
                    <a:cs typeface="Times New Roman" panose="02020603050405020304" pitchFamily="18" charset="0"/>
                  </a:rPr>
                  <a:t>x</a:t>
                </a:r>
                <a:r>
                  <a:rPr lang="en-US" sz="2400" dirty="0"/>
                  <a:t> = </a:t>
                </a:r>
                <a:r>
                  <a:rPr lang="en-US" sz="2400" i="1" dirty="0">
                    <a:latin typeface="Times New Roman" panose="02020603050405020304" pitchFamily="18" charset="0"/>
                    <a:cs typeface="Times New Roman" panose="02020603050405020304" pitchFamily="18" charset="0"/>
                  </a:rPr>
                  <a:t>y</a:t>
                </a:r>
              </a:p>
              <a:p>
                <a:pPr marL="114300" indent="0">
                  <a:buNone/>
                </a:pPr>
                <a:endParaRPr lang="en-US" sz="1000" i="1" dirty="0">
                  <a:latin typeface="Times New Roman" panose="02020603050405020304" pitchFamily="18" charset="0"/>
                  <a:cs typeface="Times New Roman" panose="02020603050405020304" pitchFamily="18" charset="0"/>
                </a:endParaRPr>
              </a:p>
              <a:p>
                <a:pPr marL="114300" indent="0">
                  <a:buNone/>
                </a:pPr>
                <a:r>
                  <a:rPr lang="en-US" sz="2400" dirty="0"/>
                  <a:t>D.  6</a:t>
                </a:r>
                <a:r>
                  <a:rPr lang="en-US" sz="2400" i="1" dirty="0">
                    <a:latin typeface="Times New Roman" panose="02020603050405020304" pitchFamily="18" charset="0"/>
                    <a:cs typeface="Times New Roman" panose="02020603050405020304" pitchFamily="18" charset="0"/>
                  </a:rPr>
                  <a:t>x</a:t>
                </a:r>
                <a:r>
                  <a:rPr lang="en-US" sz="2400" dirty="0"/>
                  <a:t> = </a:t>
                </a:r>
                <a:r>
                  <a:rPr lang="en-US" sz="2400" i="1" dirty="0">
                    <a:latin typeface="Times New Roman" panose="02020603050405020304" pitchFamily="18" charset="0"/>
                    <a:cs typeface="Times New Roman" panose="02020603050405020304" pitchFamily="18" charset="0"/>
                  </a:rPr>
                  <a:t>y</a:t>
                </a: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8927385" cy="3809999"/>
              </a:xfrm>
              <a:blipFill>
                <a:blip r:embed="rId2"/>
                <a:stretch>
                  <a:fillRect t="-2240"/>
                </a:stretch>
              </a:blipFill>
            </p:spPr>
            <p:txBody>
              <a:bodyPr/>
              <a:lstStyle/>
              <a:p>
                <a:r>
                  <a:rPr lang="en-US">
                    <a:noFill/>
                  </a:rPr>
                  <a:t> </a:t>
                </a:r>
              </a:p>
            </p:txBody>
          </p:sp>
        </mc:Fallback>
      </mc:AlternateContent>
      <p:sp>
        <p:nvSpPr>
          <p:cNvPr id="5" name="Rounded Rectangle 4" descr="A rectangle indicating the correct solution."/>
          <p:cNvSpPr/>
          <p:nvPr/>
        </p:nvSpPr>
        <p:spPr>
          <a:xfrm>
            <a:off x="228600" y="2983486"/>
            <a:ext cx="1371600" cy="59602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17991" y="3622678"/>
            <a:ext cx="59436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the reciprocal slope</a:t>
            </a:r>
          </a:p>
        </p:txBody>
      </p:sp>
      <p:cxnSp>
        <p:nvCxnSpPr>
          <p:cNvPr id="8" name="Straight Arrow Connector 7" descr="An arrow indicating the common error."/>
          <p:cNvCxnSpPr/>
          <p:nvPr/>
        </p:nvCxnSpPr>
        <p:spPr>
          <a:xfrm flipH="1" flipV="1">
            <a:off x="1721224" y="3853510"/>
            <a:ext cx="396767"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29710" y="4084343"/>
            <a:ext cx="63246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the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-value to describe the relationship in a practical situation </a:t>
            </a:r>
          </a:p>
        </p:txBody>
      </p:sp>
      <p:cxnSp>
        <p:nvCxnSpPr>
          <p:cNvPr id="11" name="Straight Arrow Connector 10" descr="An arrow indicating the common error."/>
          <p:cNvCxnSpPr/>
          <p:nvPr/>
        </p:nvCxnSpPr>
        <p:spPr>
          <a:xfrm flipH="1">
            <a:off x="1721224" y="4324350"/>
            <a:ext cx="457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91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2800" dirty="0">
                <a:solidFill>
                  <a:schemeClr val="bg1"/>
                </a:solidFill>
              </a:rPr>
              <a:t>Student Performance Analysis Spring 2019 </a:t>
            </a:r>
            <a:r>
              <a:rPr lang="en-US" sz="2000" dirty="0">
                <a:solidFill>
                  <a:schemeClr val="bg1"/>
                </a:solidFill>
              </a:rPr>
              <a:t>(3 of 3)</a:t>
            </a:r>
            <a:endParaRPr lang="en-US" sz="2800" dirty="0">
              <a:solidFill>
                <a:schemeClr val="bg1"/>
              </a:solidFill>
            </a:endParaRPr>
          </a:p>
        </p:txBody>
      </p:sp>
      <p:sp>
        <p:nvSpPr>
          <p:cNvPr id="3" name="Content Placeholder 2"/>
          <p:cNvSpPr>
            <a:spLocks noGrp="1"/>
          </p:cNvSpPr>
          <p:nvPr>
            <p:ph idx="1"/>
          </p:nvPr>
        </p:nvSpPr>
        <p:spPr>
          <a:xfrm>
            <a:off x="108307" y="1123950"/>
            <a:ext cx="8927385" cy="3429002"/>
          </a:xfrm>
        </p:spPr>
        <p:txBody>
          <a:bodyPr/>
          <a:lstStyle/>
          <a:p>
            <a:pPr marL="0" indent="0">
              <a:buNone/>
            </a:pPr>
            <a:r>
              <a:rPr lang="en-US" sz="2400" dirty="0"/>
              <a:t>It is important to keep the content of this statewide analysis in perspective. The information provided here should be used as supplemental information.  </a:t>
            </a:r>
          </a:p>
          <a:p>
            <a:pPr marL="0" indent="0">
              <a:buNone/>
            </a:pPr>
            <a:r>
              <a:rPr lang="en-US" sz="2400" dirty="0"/>
              <a:t>Instructional focus should remain on the standards as a whole, </a:t>
            </a:r>
            <a:r>
              <a:rPr lang="en-US" sz="2400"/>
              <a:t>with school- or division-level </a:t>
            </a:r>
            <a:r>
              <a:rPr lang="en-US" sz="2400" dirty="0"/>
              <a:t>data being used as the focal guiding resource to help improve instruction.  </a:t>
            </a:r>
          </a:p>
          <a:p>
            <a:endParaRPr lang="en-US" dirty="0"/>
          </a:p>
        </p:txBody>
      </p:sp>
    </p:spTree>
    <p:extLst>
      <p:ext uri="{BB962C8B-B14F-4D97-AF65-F5344CB8AC3E}">
        <p14:creationId xmlns:p14="http://schemas.microsoft.com/office/powerpoint/2010/main" val="1124554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rmAutofit fontScale="90000"/>
          </a:bodyPr>
          <a:lstStyle/>
          <a:p>
            <a:r>
              <a:rPr lang="en-US" dirty="0">
                <a:solidFill>
                  <a:schemeClr val="bg1"/>
                </a:solidFill>
              </a:rPr>
              <a:t>Suggested Practice #2 with Slope and Writing Equations (7.10a)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783482"/>
                <a:ext cx="9144000" cy="4455268"/>
              </a:xfrm>
            </p:spPr>
            <p:txBody>
              <a:bodyPr>
                <a:normAutofit fontScale="62500" lnSpcReduction="20000"/>
              </a:bodyPr>
              <a:lstStyle/>
              <a:p>
                <a:pPr marL="114300" indent="0">
                  <a:lnSpc>
                    <a:spcPct val="120000"/>
                  </a:lnSpc>
                  <a:spcBef>
                    <a:spcPts val="600"/>
                  </a:spcBef>
                  <a:spcAft>
                    <a:spcPts val="600"/>
                  </a:spcAft>
                  <a:buNone/>
                </a:pPr>
                <a:r>
                  <a:rPr lang="en-US" sz="3800" b="1" dirty="0"/>
                  <a:t>A certain recipe for chocolate milkshake used </a:t>
                </a:r>
                <a14:m>
                  <m:oMath xmlns:m="http://schemas.openxmlformats.org/officeDocument/2006/math">
                    <m:f>
                      <m:fPr>
                        <m:ctrlPr>
                          <a:rPr lang="en-US" sz="3800" b="1" i="1" smtClean="0">
                            <a:latin typeface="Cambria Math" panose="02040503050406030204" pitchFamily="18" charset="0"/>
                          </a:rPr>
                        </m:ctrlPr>
                      </m:fPr>
                      <m:num>
                        <m:r>
                          <a:rPr lang="en-US" sz="3800" b="1" i="1" smtClean="0">
                            <a:latin typeface="Cambria Math"/>
                          </a:rPr>
                          <m:t>𝟑</m:t>
                        </m:r>
                      </m:num>
                      <m:den>
                        <m:r>
                          <a:rPr lang="en-US" sz="3800" b="1" i="1" smtClean="0">
                            <a:latin typeface="Cambria Math"/>
                          </a:rPr>
                          <m:t>𝟐</m:t>
                        </m:r>
                      </m:den>
                    </m:f>
                  </m:oMath>
                </a14:m>
                <a:r>
                  <a:rPr lang="en-US" sz="3800" b="1" dirty="0"/>
                  <a:t> cups of chocolate ice cream to make 6 cups of milkshake .  Which equation best represents the number of cups of chocolate ice cream, </a:t>
                </a:r>
                <a:r>
                  <a:rPr lang="en-US" sz="3800" b="1" i="1" dirty="0">
                    <a:latin typeface="Times New Roman" panose="02020603050405020304" pitchFamily="18" charset="0"/>
                    <a:cs typeface="Times New Roman" panose="02020603050405020304" pitchFamily="18" charset="0"/>
                  </a:rPr>
                  <a:t>x</a:t>
                </a:r>
                <a:r>
                  <a:rPr lang="en-US" sz="3800" b="1" dirty="0"/>
                  <a:t>, needed to make a certain number of cups of milkshake, </a:t>
                </a:r>
                <a:r>
                  <a:rPr lang="en-US" sz="3800" b="1" i="1" dirty="0">
                    <a:latin typeface="Times New Roman" panose="02020603050405020304" pitchFamily="18" charset="0"/>
                    <a:cs typeface="Times New Roman" panose="02020603050405020304" pitchFamily="18" charset="0"/>
                  </a:rPr>
                  <a:t>y</a:t>
                </a:r>
                <a:r>
                  <a:rPr lang="en-US" sz="3800" b="1" dirty="0"/>
                  <a:t>?</a:t>
                </a:r>
              </a:p>
              <a:p>
                <a:pPr marL="114300" indent="0">
                  <a:buNone/>
                </a:pPr>
                <a:endParaRPr lang="en-US" sz="1400" b="1" dirty="0"/>
              </a:p>
              <a:p>
                <a:pPr marL="114300" indent="0">
                  <a:buNone/>
                </a:pPr>
                <a:r>
                  <a:rPr lang="en-US" sz="3400" dirty="0"/>
                  <a:t>A.  </a:t>
                </a:r>
                <a:r>
                  <a:rPr lang="en-US" sz="3400" b="1" i="1" dirty="0">
                    <a:latin typeface="Times New Roman" panose="02020603050405020304" pitchFamily="18" charset="0"/>
                    <a:cs typeface="Times New Roman" panose="02020603050405020304" pitchFamily="18" charset="0"/>
                  </a:rPr>
                  <a:t>y</a:t>
                </a:r>
                <a:r>
                  <a:rPr lang="en-US" sz="3400" i="1" dirty="0">
                    <a:latin typeface="Times New Roman" panose="02020603050405020304" pitchFamily="18" charset="0"/>
                    <a:cs typeface="Times New Roman" panose="02020603050405020304" pitchFamily="18" charset="0"/>
                  </a:rPr>
                  <a:t> </a:t>
                </a:r>
                <a:r>
                  <a:rPr lang="en-US" sz="3400" dirty="0"/>
                  <a:t>= </a:t>
                </a:r>
                <a14:m>
                  <m:oMath xmlns:m="http://schemas.openxmlformats.org/officeDocument/2006/math">
                    <m:f>
                      <m:fPr>
                        <m:ctrlPr>
                          <a:rPr lang="en-US" sz="3400" b="1" i="1">
                            <a:latin typeface="Cambria Math" panose="02040503050406030204" pitchFamily="18" charset="0"/>
                          </a:rPr>
                        </m:ctrlPr>
                      </m:fPr>
                      <m:num>
                        <m:r>
                          <a:rPr lang="en-US" sz="3400" b="1" i="1">
                            <a:latin typeface="Cambria Math"/>
                          </a:rPr>
                          <m:t>𝟏</m:t>
                        </m:r>
                      </m:num>
                      <m:den>
                        <m:r>
                          <a:rPr lang="en-US" sz="3400" b="1" i="1">
                            <a:latin typeface="Cambria Math"/>
                          </a:rPr>
                          <m:t>𝟒</m:t>
                        </m:r>
                      </m:den>
                    </m:f>
                  </m:oMath>
                </a14:m>
                <a:r>
                  <a:rPr lang="en-US" sz="3400" b="1" i="1" dirty="0">
                    <a:latin typeface="Times New Roman" panose="02020603050405020304" pitchFamily="18" charset="0"/>
                    <a:cs typeface="Times New Roman" panose="02020603050405020304" pitchFamily="18" charset="0"/>
                  </a:rPr>
                  <a:t>x</a:t>
                </a:r>
                <a:r>
                  <a:rPr lang="en-US" sz="3400" dirty="0"/>
                  <a:t> </a:t>
                </a:r>
              </a:p>
              <a:p>
                <a:pPr marL="114300" indent="0">
                  <a:buNone/>
                </a:pPr>
                <a:endParaRPr lang="en-US" sz="2600" i="1" dirty="0">
                  <a:latin typeface="Times New Roman" panose="02020603050405020304" pitchFamily="18" charset="0"/>
                  <a:cs typeface="Times New Roman" panose="02020603050405020304" pitchFamily="18" charset="0"/>
                </a:endParaRPr>
              </a:p>
              <a:p>
                <a:pPr marL="114300" indent="0">
                  <a:buNone/>
                </a:pPr>
                <a:r>
                  <a:rPr lang="en-US" sz="3400" dirty="0"/>
                  <a:t>B.  </a:t>
                </a:r>
                <a:r>
                  <a:rPr lang="en-US" sz="3400" b="1" i="1" dirty="0">
                    <a:latin typeface="Times New Roman" panose="02020603050405020304" pitchFamily="18" charset="0"/>
                    <a:cs typeface="Times New Roman" panose="02020603050405020304" pitchFamily="18" charset="0"/>
                  </a:rPr>
                  <a:t>y</a:t>
                </a:r>
                <a:r>
                  <a:rPr lang="en-US" sz="3400" i="1" dirty="0">
                    <a:latin typeface="Times New Roman" panose="02020603050405020304" pitchFamily="18" charset="0"/>
                    <a:cs typeface="Times New Roman" panose="02020603050405020304" pitchFamily="18" charset="0"/>
                  </a:rPr>
                  <a:t> </a:t>
                </a:r>
                <a:r>
                  <a:rPr lang="en-US" sz="3400" dirty="0"/>
                  <a:t>= </a:t>
                </a:r>
                <a14:m>
                  <m:oMath xmlns:m="http://schemas.openxmlformats.org/officeDocument/2006/math">
                    <m:f>
                      <m:fPr>
                        <m:ctrlPr>
                          <a:rPr lang="en-US" sz="3400" b="1" i="1">
                            <a:latin typeface="Cambria Math" panose="02040503050406030204" pitchFamily="18" charset="0"/>
                          </a:rPr>
                        </m:ctrlPr>
                      </m:fPr>
                      <m:num>
                        <m:r>
                          <a:rPr lang="en-US" sz="3400" b="1" i="1">
                            <a:latin typeface="Cambria Math"/>
                          </a:rPr>
                          <m:t>𝟑</m:t>
                        </m:r>
                      </m:num>
                      <m:den>
                        <m:r>
                          <a:rPr lang="en-US" sz="3400" b="1" i="1">
                            <a:latin typeface="Cambria Math"/>
                          </a:rPr>
                          <m:t>𝟐</m:t>
                        </m:r>
                      </m:den>
                    </m:f>
                  </m:oMath>
                </a14:m>
                <a:r>
                  <a:rPr lang="en-US" sz="3400" b="1" i="1" dirty="0">
                    <a:latin typeface="Times New Roman" panose="02020603050405020304" pitchFamily="18" charset="0"/>
                    <a:cs typeface="Times New Roman" panose="02020603050405020304" pitchFamily="18" charset="0"/>
                  </a:rPr>
                  <a:t>x</a:t>
                </a:r>
                <a:r>
                  <a:rPr lang="en-US" sz="3400" dirty="0"/>
                  <a:t> </a:t>
                </a:r>
              </a:p>
              <a:p>
                <a:pPr marL="114300" indent="0">
                  <a:buNone/>
                </a:pPr>
                <a:endParaRPr lang="en-US" sz="2600" dirty="0"/>
              </a:p>
              <a:p>
                <a:pPr marL="114300" indent="0">
                  <a:buNone/>
                </a:pPr>
                <a:r>
                  <a:rPr lang="en-US" sz="3400" dirty="0"/>
                  <a:t>C.  </a:t>
                </a:r>
                <a:r>
                  <a:rPr lang="en-US" sz="3800" b="1" i="1" dirty="0">
                    <a:latin typeface="Times New Roman" panose="02020603050405020304" pitchFamily="18" charset="0"/>
                    <a:cs typeface="Times New Roman" panose="02020603050405020304" pitchFamily="18" charset="0"/>
                  </a:rPr>
                  <a:t>y</a:t>
                </a:r>
                <a:r>
                  <a:rPr lang="en-US" sz="3800" i="1" dirty="0">
                    <a:latin typeface="Times New Roman" panose="02020603050405020304" pitchFamily="18" charset="0"/>
                    <a:cs typeface="Times New Roman" panose="02020603050405020304" pitchFamily="18" charset="0"/>
                  </a:rPr>
                  <a:t> </a:t>
                </a:r>
                <a:r>
                  <a:rPr lang="en-US" sz="3800" dirty="0"/>
                  <a:t>=</a:t>
                </a:r>
                <a:r>
                  <a:rPr lang="en-US" sz="3800" i="1" dirty="0">
                    <a:latin typeface="Times New Roman" panose="02020603050405020304" pitchFamily="18" charset="0"/>
                    <a:cs typeface="Times New Roman" panose="02020603050405020304" pitchFamily="18" charset="0"/>
                  </a:rPr>
                  <a:t> </a:t>
                </a:r>
                <a:r>
                  <a:rPr lang="en-US" sz="3800" dirty="0"/>
                  <a:t>4</a:t>
                </a:r>
                <a:r>
                  <a:rPr lang="en-US" sz="3800" b="1" i="1" dirty="0">
                    <a:latin typeface="Times New Roman" panose="02020603050405020304" pitchFamily="18" charset="0"/>
                    <a:cs typeface="Times New Roman" panose="02020603050405020304" pitchFamily="18" charset="0"/>
                  </a:rPr>
                  <a:t>x</a:t>
                </a:r>
              </a:p>
              <a:p>
                <a:pPr marL="114300" indent="0">
                  <a:buNone/>
                </a:pPr>
                <a:endParaRPr lang="en-US" sz="2600" b="1" i="1" dirty="0">
                  <a:latin typeface="Times New Roman" panose="02020603050405020304" pitchFamily="18" charset="0"/>
                  <a:cs typeface="Times New Roman" panose="02020603050405020304" pitchFamily="18" charset="0"/>
                </a:endParaRPr>
              </a:p>
              <a:p>
                <a:pPr marL="114300" indent="0">
                  <a:buNone/>
                </a:pPr>
                <a:r>
                  <a:rPr lang="en-US" sz="3400" dirty="0"/>
                  <a:t>D.  </a:t>
                </a:r>
                <a:r>
                  <a:rPr lang="en-US" sz="3800" b="1" i="1" dirty="0">
                    <a:latin typeface="Times New Roman" panose="02020603050405020304" pitchFamily="18" charset="0"/>
                    <a:cs typeface="Times New Roman" panose="02020603050405020304" pitchFamily="18" charset="0"/>
                  </a:rPr>
                  <a:t>y</a:t>
                </a:r>
                <a:r>
                  <a:rPr lang="en-US" sz="3800" i="1" dirty="0">
                    <a:latin typeface="Times New Roman" panose="02020603050405020304" pitchFamily="18" charset="0"/>
                    <a:cs typeface="Times New Roman" panose="02020603050405020304" pitchFamily="18" charset="0"/>
                  </a:rPr>
                  <a:t> </a:t>
                </a:r>
                <a:r>
                  <a:rPr lang="en-US" sz="3800" dirty="0"/>
                  <a:t>=</a:t>
                </a:r>
                <a:r>
                  <a:rPr lang="en-US" sz="3800" i="1" dirty="0">
                    <a:latin typeface="Times New Roman" panose="02020603050405020304" pitchFamily="18" charset="0"/>
                    <a:cs typeface="Times New Roman" panose="02020603050405020304" pitchFamily="18" charset="0"/>
                  </a:rPr>
                  <a:t> </a:t>
                </a:r>
                <a:r>
                  <a:rPr lang="en-US" sz="3800" dirty="0"/>
                  <a:t>6</a:t>
                </a:r>
                <a:r>
                  <a:rPr lang="en-US" sz="3800" b="1" i="1" dirty="0">
                    <a:latin typeface="Times New Roman" panose="02020603050405020304" pitchFamily="18" charset="0"/>
                    <a:cs typeface="Times New Roman" panose="02020603050405020304" pitchFamily="18" charset="0"/>
                  </a:rPr>
                  <a:t>x</a:t>
                </a: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783482"/>
                <a:ext cx="9144000" cy="4455268"/>
              </a:xfrm>
              <a:blipFill>
                <a:blip r:embed="rId2"/>
                <a:stretch>
                  <a:fillRect r="-1867"/>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40</a:t>
            </a:fld>
            <a:endParaRPr lang="en-US" dirty="0"/>
          </a:p>
        </p:txBody>
      </p:sp>
    </p:spTree>
    <p:extLst>
      <p:ext uri="{BB962C8B-B14F-4D97-AF65-F5344CB8AC3E}">
        <p14:creationId xmlns:p14="http://schemas.microsoft.com/office/powerpoint/2010/main" val="3610892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41</a:t>
            </a:fld>
            <a:endParaRPr lang="en-US" dirty="0"/>
          </a:p>
        </p:txBody>
      </p:sp>
      <p:sp>
        <p:nvSpPr>
          <p:cNvPr id="3" name="Title 2"/>
          <p:cNvSpPr>
            <a:spLocks noGrp="1"/>
          </p:cNvSpPr>
          <p:nvPr>
            <p:ph type="title"/>
          </p:nvPr>
        </p:nvSpPr>
        <p:spPr>
          <a:solidFill>
            <a:schemeClr val="tx1"/>
          </a:solidFill>
        </p:spPr>
        <p:txBody>
          <a:bodyPr>
            <a:normAutofit fontScale="90000"/>
          </a:bodyPr>
          <a:lstStyle/>
          <a:p>
            <a:r>
              <a:rPr lang="en-US" sz="2800" dirty="0">
                <a:solidFill>
                  <a:schemeClr val="bg1"/>
                </a:solidFill>
              </a:rPr>
              <a:t>Answer to Practice #2 with Slope and Writing Equations (7.10a)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819149"/>
                <a:ext cx="8927385" cy="4248149"/>
              </a:xfrm>
            </p:spPr>
            <p:txBody>
              <a:bodyPr>
                <a:normAutofit lnSpcReduction="10000"/>
              </a:bodyPr>
              <a:lstStyle/>
              <a:p>
                <a:pPr marL="114300" indent="0">
                  <a:buNone/>
                </a:pPr>
                <a:r>
                  <a:rPr lang="en-US" sz="2400" b="1" dirty="0"/>
                  <a:t>A certain recipe for chocolate milkshakes used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𝟑</m:t>
                        </m:r>
                      </m:num>
                      <m:den>
                        <m:r>
                          <a:rPr lang="en-US" sz="2400" b="1" i="1" smtClean="0">
                            <a:latin typeface="Cambria Math"/>
                          </a:rPr>
                          <m:t>𝟐</m:t>
                        </m:r>
                      </m:den>
                    </m:f>
                  </m:oMath>
                </a14:m>
                <a:r>
                  <a:rPr lang="en-US" sz="2400" b="1" dirty="0"/>
                  <a:t> cups of chocolate ice cream to make 6 cups of milkshake .  Which equation best represents the number of cups of chocolate ice cream, </a:t>
                </a:r>
                <a:r>
                  <a:rPr lang="en-US" sz="2400" b="1" i="1" dirty="0">
                    <a:latin typeface="Times New Roman" panose="02020603050405020304" pitchFamily="18" charset="0"/>
                    <a:cs typeface="Times New Roman" panose="02020603050405020304" pitchFamily="18" charset="0"/>
                  </a:rPr>
                  <a:t>x</a:t>
                </a:r>
                <a:r>
                  <a:rPr lang="en-US" sz="2400" b="1" dirty="0"/>
                  <a:t>, needed to make a certain number of cups of milkshake, </a:t>
                </a:r>
                <a:r>
                  <a:rPr lang="en-US" sz="2400" b="1" i="1" dirty="0">
                    <a:latin typeface="Times New Roman" panose="02020603050405020304" pitchFamily="18" charset="0"/>
                    <a:cs typeface="Times New Roman" panose="02020603050405020304" pitchFamily="18" charset="0"/>
                  </a:rPr>
                  <a:t>y</a:t>
                </a:r>
                <a:r>
                  <a:rPr lang="en-US" sz="2400" b="1" dirty="0"/>
                  <a:t>?</a:t>
                </a:r>
              </a:p>
              <a:p>
                <a:pPr marL="114300" indent="0">
                  <a:buNone/>
                </a:pPr>
                <a:r>
                  <a:rPr lang="en-US" sz="2400" dirty="0"/>
                  <a:t>A.  </a:t>
                </a:r>
                <a:r>
                  <a:rPr lang="en-US" sz="2400" b="1" i="1" dirty="0">
                    <a:latin typeface="Times New Roman" panose="02020603050405020304" pitchFamily="18" charset="0"/>
                    <a:cs typeface="Times New Roman" panose="02020603050405020304" pitchFamily="18" charset="0"/>
                  </a:rPr>
                  <a:t>y</a:t>
                </a:r>
                <a:r>
                  <a:rPr lang="en-US" sz="2400" i="1" dirty="0">
                    <a:latin typeface="Times New Roman" panose="02020603050405020304" pitchFamily="18" charset="0"/>
                    <a:cs typeface="Times New Roman" panose="02020603050405020304" pitchFamily="18" charset="0"/>
                  </a:rPr>
                  <a:t> </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𝟒</m:t>
                        </m:r>
                      </m:den>
                    </m:f>
                  </m:oMath>
                </a14:m>
                <a:r>
                  <a:rPr lang="en-US" sz="2400" b="1" i="1" dirty="0">
                    <a:latin typeface="Times New Roman" panose="02020603050405020304" pitchFamily="18" charset="0"/>
                    <a:cs typeface="Times New Roman" panose="02020603050405020304" pitchFamily="18" charset="0"/>
                  </a:rPr>
                  <a:t>x</a:t>
                </a:r>
                <a:r>
                  <a:rPr lang="en-US" sz="2400" dirty="0"/>
                  <a:t> </a:t>
                </a:r>
              </a:p>
              <a:p>
                <a:pPr marL="114300" indent="0">
                  <a:buNone/>
                </a:pPr>
                <a:endParaRPr lang="en-US" sz="1100" i="1" dirty="0">
                  <a:latin typeface="Times New Roman" panose="02020603050405020304" pitchFamily="18" charset="0"/>
                  <a:cs typeface="Times New Roman" panose="02020603050405020304" pitchFamily="18" charset="0"/>
                </a:endParaRPr>
              </a:p>
              <a:p>
                <a:pPr marL="114300" indent="0">
                  <a:buNone/>
                </a:pPr>
                <a:r>
                  <a:rPr lang="en-US" sz="2400" dirty="0"/>
                  <a:t>B.  </a:t>
                </a:r>
                <a:r>
                  <a:rPr lang="en-US" sz="2400" b="1" i="1" dirty="0">
                    <a:latin typeface="Times New Roman" panose="02020603050405020304" pitchFamily="18" charset="0"/>
                    <a:cs typeface="Times New Roman" panose="02020603050405020304" pitchFamily="18" charset="0"/>
                  </a:rPr>
                  <a:t>y</a:t>
                </a:r>
                <a:r>
                  <a:rPr lang="en-US" sz="2400" i="1" dirty="0">
                    <a:latin typeface="Times New Roman" panose="02020603050405020304" pitchFamily="18" charset="0"/>
                    <a:cs typeface="Times New Roman" panose="02020603050405020304" pitchFamily="18" charset="0"/>
                  </a:rPr>
                  <a:t> </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𝟑</m:t>
                        </m:r>
                      </m:num>
                      <m:den>
                        <m:r>
                          <a:rPr lang="en-US" sz="2400" b="1" i="1">
                            <a:latin typeface="Cambria Math"/>
                          </a:rPr>
                          <m:t>𝟐</m:t>
                        </m:r>
                      </m:den>
                    </m:f>
                  </m:oMath>
                </a14:m>
                <a:r>
                  <a:rPr lang="en-US" sz="2400" b="1" i="1" dirty="0">
                    <a:latin typeface="Times New Roman" panose="02020603050405020304" pitchFamily="18" charset="0"/>
                    <a:cs typeface="Times New Roman" panose="02020603050405020304" pitchFamily="18" charset="0"/>
                  </a:rPr>
                  <a:t>x</a:t>
                </a:r>
                <a:r>
                  <a:rPr lang="en-US" sz="2400" dirty="0"/>
                  <a:t> </a:t>
                </a:r>
              </a:p>
              <a:p>
                <a:pPr marL="114300" indent="0">
                  <a:buNone/>
                </a:pPr>
                <a:endParaRPr lang="en-US" sz="1100" dirty="0"/>
              </a:p>
              <a:p>
                <a:pPr marL="114300" indent="0">
                  <a:buNone/>
                </a:pPr>
                <a:r>
                  <a:rPr lang="en-US" sz="2400" dirty="0">
                    <a:solidFill>
                      <a:srgbClr val="C00000"/>
                    </a:solidFill>
                  </a:rPr>
                  <a:t>C.  </a:t>
                </a:r>
                <a:r>
                  <a:rPr lang="en-US" sz="2400" b="1" i="1" dirty="0">
                    <a:solidFill>
                      <a:srgbClr val="C00000"/>
                    </a:solidFill>
                    <a:latin typeface="Times New Roman" panose="02020603050405020304" pitchFamily="18" charset="0"/>
                    <a:cs typeface="Times New Roman" panose="02020603050405020304" pitchFamily="18" charset="0"/>
                  </a:rPr>
                  <a:t>y</a:t>
                </a:r>
                <a:r>
                  <a:rPr lang="en-US" sz="2400" i="1" dirty="0">
                    <a:solidFill>
                      <a:srgbClr val="C00000"/>
                    </a:solidFill>
                    <a:latin typeface="Times New Roman" panose="02020603050405020304" pitchFamily="18" charset="0"/>
                    <a:cs typeface="Times New Roman" panose="02020603050405020304" pitchFamily="18" charset="0"/>
                  </a:rPr>
                  <a:t> </a:t>
                </a:r>
                <a:r>
                  <a:rPr lang="en-US" sz="2400" dirty="0">
                    <a:solidFill>
                      <a:srgbClr val="C00000"/>
                    </a:solidFill>
                  </a:rPr>
                  <a:t>=</a:t>
                </a:r>
                <a:r>
                  <a:rPr lang="en-US" sz="2400" i="1" dirty="0">
                    <a:solidFill>
                      <a:srgbClr val="C00000"/>
                    </a:solidFill>
                    <a:latin typeface="Times New Roman" panose="02020603050405020304" pitchFamily="18" charset="0"/>
                    <a:cs typeface="Times New Roman" panose="02020603050405020304" pitchFamily="18" charset="0"/>
                  </a:rPr>
                  <a:t> </a:t>
                </a:r>
                <a:r>
                  <a:rPr lang="en-US" sz="2400" dirty="0">
                    <a:solidFill>
                      <a:srgbClr val="C00000"/>
                    </a:solidFill>
                  </a:rPr>
                  <a:t>4</a:t>
                </a:r>
                <a:r>
                  <a:rPr lang="en-US" sz="2400" b="1" i="1" dirty="0">
                    <a:solidFill>
                      <a:srgbClr val="C00000"/>
                    </a:solidFill>
                    <a:latin typeface="Times New Roman" panose="02020603050405020304" pitchFamily="18" charset="0"/>
                    <a:cs typeface="Times New Roman" panose="02020603050405020304" pitchFamily="18" charset="0"/>
                  </a:rPr>
                  <a:t>x</a:t>
                </a:r>
              </a:p>
              <a:p>
                <a:pPr marL="114300" indent="0">
                  <a:buNone/>
                </a:pPr>
                <a:endParaRPr lang="en-US" sz="1100" b="1" i="1" dirty="0">
                  <a:latin typeface="Times New Roman" panose="02020603050405020304" pitchFamily="18" charset="0"/>
                  <a:cs typeface="Times New Roman" panose="02020603050405020304" pitchFamily="18" charset="0"/>
                </a:endParaRPr>
              </a:p>
              <a:p>
                <a:pPr marL="114300" indent="0">
                  <a:buNone/>
                </a:pPr>
                <a:r>
                  <a:rPr lang="en-US" sz="2400" dirty="0"/>
                  <a:t>D.  </a:t>
                </a:r>
                <a:r>
                  <a:rPr lang="en-US" sz="2400" b="1" i="1" dirty="0">
                    <a:latin typeface="Times New Roman" panose="02020603050405020304" pitchFamily="18" charset="0"/>
                    <a:cs typeface="Times New Roman" panose="02020603050405020304" pitchFamily="18" charset="0"/>
                  </a:rPr>
                  <a:t>y</a:t>
                </a:r>
                <a:r>
                  <a:rPr lang="en-US" sz="2400" i="1" dirty="0">
                    <a:latin typeface="Times New Roman" panose="02020603050405020304" pitchFamily="18" charset="0"/>
                    <a:cs typeface="Times New Roman" panose="02020603050405020304" pitchFamily="18" charset="0"/>
                  </a:rPr>
                  <a:t> </a:t>
                </a:r>
                <a:r>
                  <a:rPr lang="en-US" sz="2400" dirty="0"/>
                  <a:t>=</a:t>
                </a:r>
                <a:r>
                  <a:rPr lang="en-US" sz="2400" i="1" dirty="0">
                    <a:latin typeface="Times New Roman" panose="02020603050405020304" pitchFamily="18" charset="0"/>
                    <a:cs typeface="Times New Roman" panose="02020603050405020304" pitchFamily="18" charset="0"/>
                  </a:rPr>
                  <a:t> </a:t>
                </a:r>
                <a:r>
                  <a:rPr lang="en-US" sz="2400" dirty="0"/>
                  <a:t>6</a:t>
                </a:r>
                <a:r>
                  <a:rPr lang="en-US" sz="2400" b="1" i="1" dirty="0">
                    <a:latin typeface="Times New Roman" panose="02020603050405020304" pitchFamily="18" charset="0"/>
                    <a:cs typeface="Times New Roman" panose="02020603050405020304" pitchFamily="18" charset="0"/>
                  </a:rPr>
                  <a:t>x</a:t>
                </a: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819149"/>
                <a:ext cx="8927385" cy="4248149"/>
              </a:xfrm>
              <a:blipFill>
                <a:blip r:embed="rId2"/>
                <a:stretch>
                  <a:fillRect t="-430" r="-751"/>
                </a:stretch>
              </a:blipFill>
            </p:spPr>
            <p:txBody>
              <a:bodyPr/>
              <a:lstStyle/>
              <a:p>
                <a:r>
                  <a:rPr lang="en-US">
                    <a:noFill/>
                  </a:rPr>
                  <a:t> </a:t>
                </a:r>
              </a:p>
            </p:txBody>
          </p:sp>
        </mc:Fallback>
      </mc:AlternateContent>
      <p:sp>
        <p:nvSpPr>
          <p:cNvPr id="5" name="Rounded Rectangle 4" descr="A rectangle indicating the correct solution."/>
          <p:cNvSpPr/>
          <p:nvPr/>
        </p:nvSpPr>
        <p:spPr>
          <a:xfrm>
            <a:off x="152400" y="3878796"/>
            <a:ext cx="1524000" cy="38258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69481" y="2666286"/>
            <a:ext cx="60960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the reciprocal slope</a:t>
            </a:r>
          </a:p>
        </p:txBody>
      </p:sp>
      <p:cxnSp>
        <p:nvCxnSpPr>
          <p:cNvPr id="9" name="Straight Arrow Connector 8" descr="An arrow indicating the common error."/>
          <p:cNvCxnSpPr/>
          <p:nvPr/>
        </p:nvCxnSpPr>
        <p:spPr>
          <a:xfrm flipH="1">
            <a:off x="1588120" y="2920171"/>
            <a:ext cx="457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139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42</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#3 with Slope and Writing Equations (7.10a)</a:t>
            </a:r>
          </a:p>
        </p:txBody>
      </p:sp>
      <p:sp>
        <p:nvSpPr>
          <p:cNvPr id="4" name="Content Placeholder 3"/>
          <p:cNvSpPr>
            <a:spLocks noGrp="1"/>
          </p:cNvSpPr>
          <p:nvPr>
            <p:ph idx="1"/>
          </p:nvPr>
        </p:nvSpPr>
        <p:spPr>
          <a:xfrm>
            <a:off x="0" y="895350"/>
            <a:ext cx="9144000" cy="4114800"/>
          </a:xfrm>
        </p:spPr>
        <p:txBody>
          <a:bodyPr>
            <a:normAutofit/>
          </a:bodyPr>
          <a:lstStyle/>
          <a:p>
            <a:pPr marL="114300" indent="0">
              <a:buNone/>
            </a:pPr>
            <a:r>
              <a:rPr lang="en-US" sz="2400" b="1" dirty="0"/>
              <a:t>This table of values represents a proportional relationship between </a:t>
            </a:r>
            <a:r>
              <a:rPr lang="en-US" sz="2400" b="1" i="1" dirty="0">
                <a:latin typeface="Times New Roman" panose="02020603050405020304" pitchFamily="18" charset="0"/>
                <a:cs typeface="Times New Roman" panose="02020603050405020304" pitchFamily="18" charset="0"/>
              </a:rPr>
              <a:t>x</a:t>
            </a:r>
            <a:r>
              <a:rPr lang="en-US" sz="2400" b="1" dirty="0"/>
              <a:t> and </a:t>
            </a:r>
            <a:r>
              <a:rPr lang="en-US" sz="2400" b="1" i="1" dirty="0">
                <a:latin typeface="Times New Roman" panose="02020603050405020304" pitchFamily="18" charset="0"/>
                <a:cs typeface="Times New Roman" panose="02020603050405020304" pitchFamily="18" charset="0"/>
              </a:rPr>
              <a:t>y</a:t>
            </a:r>
            <a:r>
              <a:rPr lang="en-US" sz="2400" b="1" dirty="0"/>
              <a:t>.</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b="1" dirty="0"/>
          </a:p>
          <a:p>
            <a:pPr marL="114300" indent="0">
              <a:buNone/>
            </a:pPr>
            <a:r>
              <a:rPr lang="en-US" sz="2400" b="1" dirty="0"/>
              <a:t>What is the slope of the line that best represents this relationship?</a:t>
            </a:r>
          </a:p>
          <a:p>
            <a:pPr marL="114300" indent="0">
              <a:buNone/>
            </a:pPr>
            <a:endParaRPr lang="en-US" sz="2400" dirty="0"/>
          </a:p>
        </p:txBody>
      </p:sp>
      <p:graphicFrame>
        <p:nvGraphicFramePr>
          <p:cNvPr id="5" name="Table 4" descr="A two column table read left to right, top to bottom.  First row, x, y.  Second row,three, five, Third row, six, ten. Fourth row, nine, fifteen. Last row, twelve, twenty."/>
          <p:cNvGraphicFramePr>
            <a:graphicFrameLocks noGrp="1"/>
          </p:cNvGraphicFramePr>
          <p:nvPr>
            <p:extLst>
              <p:ext uri="{D42A27DB-BD31-4B8C-83A1-F6EECF244321}">
                <p14:modId xmlns:p14="http://schemas.microsoft.com/office/powerpoint/2010/main" val="3949651970"/>
              </p:ext>
            </p:extLst>
          </p:nvPr>
        </p:nvGraphicFramePr>
        <p:xfrm>
          <a:off x="609600" y="1771650"/>
          <a:ext cx="1463040" cy="21717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342900">
                <a:tc>
                  <a:txBody>
                    <a:bodyPr/>
                    <a:lstStyle/>
                    <a:p>
                      <a:pPr algn="ctr"/>
                      <a:r>
                        <a:rPr lang="en-US" sz="2400" b="1" i="1"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2400" b="1" i="1" dirty="0">
                          <a:latin typeface="Times New Roman" panose="02020603050405020304" pitchFamily="18" charset="0"/>
                          <a:cs typeface="Times New Roman" panose="02020603050405020304" pitchFamily="18" charset="0"/>
                        </a:rPr>
                        <a:t>y</a:t>
                      </a:r>
                    </a:p>
                  </a:txBody>
                  <a:tcPr marT="34290" marB="34290"/>
                </a:tc>
                <a:extLst>
                  <a:ext uri="{0D108BD9-81ED-4DB2-BD59-A6C34878D82A}">
                    <a16:rowId xmlns:a16="http://schemas.microsoft.com/office/drawing/2014/main" val="10000"/>
                  </a:ext>
                </a:extLst>
              </a:tr>
              <a:tr h="342900">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5</a:t>
                      </a:r>
                    </a:p>
                  </a:txBody>
                  <a:tcPr marT="34290" marB="34290"/>
                </a:tc>
                <a:extLst>
                  <a:ext uri="{0D108BD9-81ED-4DB2-BD59-A6C34878D82A}">
                    <a16:rowId xmlns:a16="http://schemas.microsoft.com/office/drawing/2014/main" val="10001"/>
                  </a:ext>
                </a:extLst>
              </a:tr>
              <a:tr h="342900">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6</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10</a:t>
                      </a:r>
                    </a:p>
                  </a:txBody>
                  <a:tcPr marT="34290" marB="34290"/>
                </a:tc>
                <a:extLst>
                  <a:ext uri="{0D108BD9-81ED-4DB2-BD59-A6C34878D82A}">
                    <a16:rowId xmlns:a16="http://schemas.microsoft.com/office/drawing/2014/main" val="10002"/>
                  </a:ext>
                </a:extLst>
              </a:tr>
              <a:tr h="342900">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9</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15</a:t>
                      </a:r>
                    </a:p>
                  </a:txBody>
                  <a:tcPr marT="34290" marB="34290"/>
                </a:tc>
                <a:extLst>
                  <a:ext uri="{0D108BD9-81ED-4DB2-BD59-A6C34878D82A}">
                    <a16:rowId xmlns:a16="http://schemas.microsoft.com/office/drawing/2014/main" val="10003"/>
                  </a:ext>
                </a:extLst>
              </a:tr>
              <a:tr h="342900">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12</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20</a:t>
                      </a:r>
                    </a:p>
                  </a:txBody>
                  <a:tcPr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8003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560888"/>
            <a:ext cx="549275" cy="296862"/>
          </a:xfrm>
          <a:prstGeom prst="bracketPair">
            <a:avLst>
              <a:gd name="adj" fmla="val 17949"/>
            </a:avLst>
          </a:prstGeom>
        </p:spPr>
        <p:txBody>
          <a:bodyPr/>
          <a:lstStyle/>
          <a:p>
            <a:fld id="{43CD8AB1-7AF0-4DFF-A047-6CE4F0A7C691}" type="slidenum">
              <a:rPr lang="en-US" smtClean="0"/>
              <a:t>43</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#3 with Slope and Writing Equations (7.10a)</a:t>
            </a:r>
          </a:p>
        </p:txBody>
      </p:sp>
      <p:sp>
        <p:nvSpPr>
          <p:cNvPr id="4" name="Content Placeholder 3"/>
          <p:cNvSpPr>
            <a:spLocks noGrp="1"/>
          </p:cNvSpPr>
          <p:nvPr>
            <p:ph idx="1"/>
          </p:nvPr>
        </p:nvSpPr>
        <p:spPr>
          <a:xfrm>
            <a:off x="0" y="895350"/>
            <a:ext cx="9144000" cy="4114800"/>
          </a:xfrm>
        </p:spPr>
        <p:txBody>
          <a:bodyPr>
            <a:normAutofit/>
          </a:bodyPr>
          <a:lstStyle/>
          <a:p>
            <a:pPr marL="114300" indent="0">
              <a:buNone/>
            </a:pPr>
            <a:r>
              <a:rPr lang="en-US" sz="2400" b="1" dirty="0"/>
              <a:t>This table of values represents a proportional relationship between x and y.</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r>
              <a:rPr lang="en-US" sz="2400" b="1" dirty="0"/>
              <a:t>What is the slope of the line that best represents this relationship?</a:t>
            </a:r>
          </a:p>
          <a:p>
            <a:pPr marL="114300" indent="0">
              <a:buNone/>
            </a:pPr>
            <a:endParaRPr lang="en-US" sz="2400" dirty="0"/>
          </a:p>
        </p:txBody>
      </p:sp>
      <p:graphicFrame>
        <p:nvGraphicFramePr>
          <p:cNvPr id="5" name="Table 4" descr="A two column table read left to right, top to bottom.  First row, x, y.  Second row,three, five, Third row, six, ten. Fourth row, nine, fifteen. Last row, twelve, twenty."/>
          <p:cNvGraphicFramePr>
            <a:graphicFrameLocks noGrp="1"/>
          </p:cNvGraphicFramePr>
          <p:nvPr>
            <p:extLst>
              <p:ext uri="{D42A27DB-BD31-4B8C-83A1-F6EECF244321}">
                <p14:modId xmlns:p14="http://schemas.microsoft.com/office/powerpoint/2010/main" val="1421353599"/>
              </p:ext>
            </p:extLst>
          </p:nvPr>
        </p:nvGraphicFramePr>
        <p:xfrm>
          <a:off x="609600" y="1657350"/>
          <a:ext cx="1463040" cy="21717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342900">
                <a:tc>
                  <a:txBody>
                    <a:bodyPr/>
                    <a:lstStyle/>
                    <a:p>
                      <a:pPr algn="ctr"/>
                      <a:r>
                        <a:rPr lang="en-US" sz="2400" b="1" i="1" dirty="0">
                          <a:latin typeface="Times New Roman" panose="02020603050405020304" pitchFamily="18" charset="0"/>
                          <a:cs typeface="Times New Roman" panose="02020603050405020304" pitchFamily="18" charset="0"/>
                        </a:rPr>
                        <a:t>x</a:t>
                      </a:r>
                    </a:p>
                  </a:txBody>
                  <a:tcPr marT="34290" marB="34290"/>
                </a:tc>
                <a:tc>
                  <a:txBody>
                    <a:bodyPr/>
                    <a:lstStyle/>
                    <a:p>
                      <a:pPr algn="ctr"/>
                      <a:r>
                        <a:rPr lang="en-US" sz="2400" b="1" i="1" dirty="0">
                          <a:latin typeface="Times New Roman" panose="02020603050405020304" pitchFamily="18" charset="0"/>
                          <a:cs typeface="Times New Roman" panose="02020603050405020304" pitchFamily="18" charset="0"/>
                        </a:rPr>
                        <a:t>y</a:t>
                      </a:r>
                    </a:p>
                  </a:txBody>
                  <a:tcPr marT="34290" marB="34290"/>
                </a:tc>
                <a:extLst>
                  <a:ext uri="{0D108BD9-81ED-4DB2-BD59-A6C34878D82A}">
                    <a16:rowId xmlns:a16="http://schemas.microsoft.com/office/drawing/2014/main" val="10000"/>
                  </a:ext>
                </a:extLst>
              </a:tr>
              <a:tr h="342900">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3</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5</a:t>
                      </a:r>
                    </a:p>
                  </a:txBody>
                  <a:tcPr marT="34290" marB="34290"/>
                </a:tc>
                <a:extLst>
                  <a:ext uri="{0D108BD9-81ED-4DB2-BD59-A6C34878D82A}">
                    <a16:rowId xmlns:a16="http://schemas.microsoft.com/office/drawing/2014/main" val="10001"/>
                  </a:ext>
                </a:extLst>
              </a:tr>
              <a:tr h="342900">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6</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10</a:t>
                      </a:r>
                    </a:p>
                  </a:txBody>
                  <a:tcPr marT="34290" marB="34290"/>
                </a:tc>
                <a:extLst>
                  <a:ext uri="{0D108BD9-81ED-4DB2-BD59-A6C34878D82A}">
                    <a16:rowId xmlns:a16="http://schemas.microsoft.com/office/drawing/2014/main" val="10002"/>
                  </a:ext>
                </a:extLst>
              </a:tr>
              <a:tr h="342900">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9</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15</a:t>
                      </a:r>
                    </a:p>
                  </a:txBody>
                  <a:tcPr marT="34290" marB="34290"/>
                </a:tc>
                <a:extLst>
                  <a:ext uri="{0D108BD9-81ED-4DB2-BD59-A6C34878D82A}">
                    <a16:rowId xmlns:a16="http://schemas.microsoft.com/office/drawing/2014/main" val="10003"/>
                  </a:ext>
                </a:extLst>
              </a:tr>
              <a:tr h="342900">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12</a:t>
                      </a:r>
                    </a:p>
                  </a:txBody>
                  <a:tcPr marT="34290" marB="34290"/>
                </a:tc>
                <a:tc>
                  <a:txBody>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20</a:t>
                      </a:r>
                    </a:p>
                  </a:txBody>
                  <a:tcPr marT="34290" marB="34290"/>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9" name="TextBox 8"/>
              <p:cNvSpPr txBox="1"/>
              <p:nvPr/>
            </p:nvSpPr>
            <p:spPr>
              <a:xfrm>
                <a:off x="2397672" y="4248169"/>
                <a:ext cx="1600200" cy="621773"/>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Slope = </a:t>
                </a:r>
                <a14:m>
                  <m:oMath xmlns:m="http://schemas.openxmlformats.org/officeDocument/2006/math">
                    <m:f>
                      <m:fPr>
                        <m:ctrlPr>
                          <a:rPr lang="en-US" sz="2400" i="1" smtClean="0">
                            <a:solidFill>
                              <a:srgbClr val="C00000"/>
                            </a:solidFill>
                            <a:latin typeface="Cambria Math" panose="02040503050406030204" pitchFamily="18" charset="0"/>
                          </a:rPr>
                        </m:ctrlPr>
                      </m:fPr>
                      <m:num>
                        <m:r>
                          <a:rPr lang="en-US" sz="2400" b="0" i="1" smtClean="0">
                            <a:solidFill>
                              <a:srgbClr val="C00000"/>
                            </a:solidFill>
                            <a:latin typeface="Cambria Math"/>
                          </a:rPr>
                          <m:t>5</m:t>
                        </m:r>
                      </m:num>
                      <m:den>
                        <m:r>
                          <a:rPr lang="en-US" sz="2400" b="0" i="1" smtClean="0">
                            <a:solidFill>
                              <a:srgbClr val="C00000"/>
                            </a:solidFill>
                            <a:latin typeface="Cambria Math"/>
                          </a:rPr>
                          <m:t>3</m:t>
                        </m:r>
                      </m:den>
                    </m:f>
                  </m:oMath>
                </a14:m>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397672" y="4248169"/>
                <a:ext cx="1600200" cy="621773"/>
              </a:xfrm>
              <a:prstGeom prst="rect">
                <a:avLst/>
              </a:prstGeom>
              <a:blipFill>
                <a:blip r:embed="rId2"/>
                <a:stretch>
                  <a:fillRect l="-5703" b="-6863"/>
                </a:stretch>
              </a:blipFill>
            </p:spPr>
            <p:txBody>
              <a:bodyPr/>
              <a:lstStyle/>
              <a:p>
                <a:r>
                  <a:rPr lang="en-US">
                    <a:noFill/>
                  </a:rPr>
                  <a:t> </a:t>
                </a:r>
              </a:p>
            </p:txBody>
          </p:sp>
        </mc:Fallback>
      </mc:AlternateContent>
      <p:sp>
        <p:nvSpPr>
          <p:cNvPr id="7" name="Rounded Rectangle 6" descr="A rectangle indicating the correct solution."/>
          <p:cNvSpPr/>
          <p:nvPr/>
        </p:nvSpPr>
        <p:spPr>
          <a:xfrm>
            <a:off x="2360886" y="4313699"/>
            <a:ext cx="1600200" cy="54405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237186" y="1696659"/>
                <a:ext cx="5906814" cy="2094291"/>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errors: </a:t>
                </a:r>
              </a:p>
              <a:p>
                <a:pPr marL="342900" indent="-342900">
                  <a:buFont typeface="Arial" panose="020B0604020202020204" pitchFamily="34" charset="0"/>
                  <a:buChar char="•"/>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used the reciprocal slope of  </a:t>
                </a:r>
                <a14:m>
                  <m:oMath xmlns:m="http://schemas.openxmlformats.org/officeDocument/2006/math">
                    <m:f>
                      <m:fPr>
                        <m:ctrlPr>
                          <a:rPr lang="en-US" sz="2400" i="1" smtClean="0">
                            <a:solidFill>
                              <a:srgbClr val="C00000"/>
                            </a:solidFill>
                            <a:latin typeface="Cambria Math" panose="02040503050406030204" pitchFamily="18" charset="0"/>
                          </a:rPr>
                        </m:ctrlPr>
                      </m:fPr>
                      <m:num>
                        <m:r>
                          <a:rPr lang="en-US" sz="2400" b="0" i="1" smtClean="0">
                            <a:solidFill>
                              <a:srgbClr val="C00000"/>
                            </a:solidFill>
                            <a:latin typeface="Cambria Math"/>
                          </a:rPr>
                          <m:t>3</m:t>
                        </m:r>
                      </m:num>
                      <m:den>
                        <m:r>
                          <a:rPr lang="en-US" sz="2400" b="0" i="1" smtClean="0">
                            <a:solidFill>
                              <a:srgbClr val="C00000"/>
                            </a:solidFill>
                            <a:latin typeface="Cambria Math"/>
                          </a:rPr>
                          <m:t>5</m:t>
                        </m:r>
                      </m:den>
                    </m:f>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and </a:t>
                </a:r>
              </a:p>
              <a:p>
                <a:pPr marL="342900" indent="-342900">
                  <a:buFont typeface="Arial" panose="020B0604020202020204" pitchFamily="34" charset="0"/>
                  <a:buChar char="•"/>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used the difference between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and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in the first ordered pair to obtain a slope of 2.</a:t>
                </a:r>
              </a:p>
            </p:txBody>
          </p:sp>
        </mc:Choice>
        <mc:Fallback xmlns="">
          <p:sp>
            <p:nvSpPr>
              <p:cNvPr id="6" name="TextBox 5"/>
              <p:cNvSpPr txBox="1">
                <a:spLocks noRot="1" noChangeAspect="1" noMove="1" noResize="1" noEditPoints="1" noAdjustHandles="1" noChangeArrowheads="1" noChangeShapeType="1" noTextEdit="1"/>
              </p:cNvSpPr>
              <p:nvPr/>
            </p:nvSpPr>
            <p:spPr>
              <a:xfrm>
                <a:off x="3237186" y="1696659"/>
                <a:ext cx="5906814" cy="2094291"/>
              </a:xfrm>
              <a:prstGeom prst="rect">
                <a:avLst/>
              </a:prstGeom>
              <a:blipFill>
                <a:blip r:embed="rId3"/>
                <a:stretch>
                  <a:fillRect l="-1548" t="-2326" r="-413" b="-5523"/>
                </a:stretch>
              </a:blipFill>
            </p:spPr>
            <p:txBody>
              <a:bodyPr/>
              <a:lstStyle/>
              <a:p>
                <a:r>
                  <a:rPr lang="en-US">
                    <a:noFill/>
                  </a:rPr>
                  <a:t> </a:t>
                </a:r>
              </a:p>
            </p:txBody>
          </p:sp>
        </mc:Fallback>
      </mc:AlternateContent>
    </p:spTree>
    <p:extLst>
      <p:ext uri="{BB962C8B-B14F-4D97-AF65-F5344CB8AC3E}">
        <p14:creationId xmlns:p14="http://schemas.microsoft.com/office/powerpoint/2010/main" val="2065842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560888"/>
            <a:ext cx="549275" cy="296862"/>
          </a:xfrm>
          <a:prstGeom prst="bracketPair">
            <a:avLst>
              <a:gd name="adj" fmla="val 17949"/>
            </a:avLst>
          </a:prstGeom>
        </p:spPr>
        <p:txBody>
          <a:bodyPr/>
          <a:lstStyle/>
          <a:p>
            <a:fld id="{43CD8AB1-7AF0-4DFF-A047-6CE4F0A7C691}" type="slidenum">
              <a:rPr lang="en-US" smtClean="0"/>
              <a:t>44</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#4 with Slope and Writing Equations (7.10a)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0510" y="1428750"/>
                <a:ext cx="6019800" cy="3657600"/>
              </a:xfrm>
            </p:spPr>
            <p:txBody>
              <a:bodyPr>
                <a:noAutofit/>
              </a:bodyPr>
              <a:lstStyle/>
              <a:p>
                <a:pPr marL="114300" indent="0">
                  <a:buNone/>
                </a:pPr>
                <a:r>
                  <a:rPr lang="en-US" sz="2400" b="1" dirty="0"/>
                  <a:t>This table of values represents a proportional relationship between    </a:t>
                </a:r>
                <a:r>
                  <a:rPr lang="en-US" sz="2400" b="1" i="1" dirty="0">
                    <a:latin typeface="Times New Roman" panose="02020603050405020304" pitchFamily="18" charset="0"/>
                    <a:cs typeface="Times New Roman" panose="02020603050405020304" pitchFamily="18" charset="0"/>
                  </a:rPr>
                  <a:t>x</a:t>
                </a:r>
                <a:r>
                  <a:rPr lang="en-US" sz="2400" b="1" dirty="0"/>
                  <a:t> and </a:t>
                </a:r>
                <a:r>
                  <a:rPr lang="en-US" sz="2400" b="1" i="1" dirty="0">
                    <a:latin typeface="Times New Roman" panose="02020603050405020304" pitchFamily="18" charset="0"/>
                    <a:cs typeface="Times New Roman" panose="02020603050405020304" pitchFamily="18" charset="0"/>
                  </a:rPr>
                  <a:t>y</a:t>
                </a:r>
                <a:r>
                  <a:rPr lang="en-US" sz="2400" b="1" dirty="0"/>
                  <a:t>. </a:t>
                </a:r>
              </a:p>
              <a:p>
                <a:pPr marL="114300" indent="0">
                  <a:buNone/>
                </a:pPr>
                <a:endParaRPr lang="en-US" sz="2400" dirty="0"/>
              </a:p>
              <a:p>
                <a:pPr marL="114300" indent="0">
                  <a:buNone/>
                </a:pPr>
                <a:endParaRPr lang="en-US" sz="2400" dirty="0"/>
              </a:p>
              <a:p>
                <a:pPr marL="114300" indent="0">
                  <a:buNone/>
                </a:pPr>
                <a:r>
                  <a:rPr lang="en-US" sz="2400" b="1" dirty="0"/>
                  <a:t>Which equation best represents    the relationship shown in this table?</a:t>
                </a:r>
              </a:p>
              <a:p>
                <a:pPr marL="114300" indent="0">
                  <a:buNone/>
                </a:pPr>
                <a:r>
                  <a:rPr lang="en-US" sz="2400" dirty="0"/>
                  <a:t>A.  </a:t>
                </a:r>
                <a14:m>
                  <m:oMath xmlns:m="http://schemas.openxmlformats.org/officeDocument/2006/math">
                    <m:r>
                      <a:rPr lang="en-US" sz="2400" b="0" i="1" smtClean="0">
                        <a:latin typeface="Cambria Math"/>
                      </a:rPr>
                      <m:t>𝑦</m:t>
                    </m:r>
                    <m:r>
                      <a:rPr lang="en-US" sz="2400" b="0" i="1"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8</m:t>
                        </m:r>
                      </m:den>
                    </m:f>
                  </m:oMath>
                </a14:m>
                <a:r>
                  <a:rPr lang="en-US" sz="2400" i="1" dirty="0">
                    <a:latin typeface="Times New Roman" panose="02020603050405020304" pitchFamily="18" charset="0"/>
                    <a:cs typeface="Times New Roman" panose="02020603050405020304" pitchFamily="18" charset="0"/>
                  </a:rPr>
                  <a:t>x		</a:t>
                </a:r>
                <a:r>
                  <a:rPr lang="en-US" sz="2400" dirty="0"/>
                  <a:t>B.  </a:t>
                </a:r>
                <a14:m>
                  <m:oMath xmlns:m="http://schemas.openxmlformats.org/officeDocument/2006/math">
                    <m:r>
                      <a:rPr lang="en-US" sz="2400" b="0" i="1" smtClean="0">
                        <a:latin typeface="Cambria Math"/>
                      </a:rPr>
                      <m:t>𝑦</m:t>
                    </m:r>
                    <m:r>
                      <a:rPr lang="en-US" sz="2400" b="0" i="1"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4</m:t>
                        </m:r>
                      </m:den>
                    </m:f>
                  </m:oMath>
                </a14:m>
                <a:r>
                  <a:rPr lang="en-US" sz="2400" i="1" dirty="0">
                    <a:latin typeface="Times New Roman" panose="02020603050405020304" pitchFamily="18" charset="0"/>
                    <a:cs typeface="Times New Roman" panose="02020603050405020304" pitchFamily="18" charset="0"/>
                  </a:rPr>
                  <a:t>x</a:t>
                </a:r>
              </a:p>
              <a:p>
                <a:pPr marL="114300" indent="0">
                  <a:buNone/>
                </a:pPr>
                <a:r>
                  <a:rPr lang="en-US" sz="2400" dirty="0"/>
                  <a:t>C.  </a:t>
                </a:r>
                <a:r>
                  <a:rPr lang="en-US" sz="2400" i="1" dirty="0">
                    <a:latin typeface="Times New Roman" panose="02020603050405020304" pitchFamily="18" charset="0"/>
                    <a:cs typeface="Times New Roman" panose="02020603050405020304" pitchFamily="18" charset="0"/>
                  </a:rPr>
                  <a:t>y</a:t>
                </a:r>
                <a:r>
                  <a:rPr lang="en-US" sz="2400" dirty="0"/>
                  <a:t> = 2</a:t>
                </a:r>
                <a:r>
                  <a:rPr lang="en-US" sz="2400" i="1" dirty="0">
                    <a:latin typeface="Times New Roman" panose="02020603050405020304" pitchFamily="18" charset="0"/>
                    <a:cs typeface="Times New Roman" panose="02020603050405020304" pitchFamily="18" charset="0"/>
                  </a:rPr>
                  <a:t>x		</a:t>
                </a:r>
                <a:r>
                  <a:rPr lang="en-US" sz="2400" dirty="0"/>
                  <a:t>D.  </a:t>
                </a:r>
                <a:r>
                  <a:rPr lang="en-US" sz="2400" i="1" dirty="0">
                    <a:latin typeface="Times New Roman" panose="02020603050405020304" pitchFamily="18" charset="0"/>
                    <a:cs typeface="Times New Roman" panose="02020603050405020304" pitchFamily="18" charset="0"/>
                  </a:rPr>
                  <a:t>y</a:t>
                </a:r>
                <a:r>
                  <a:rPr lang="en-US" sz="2400" dirty="0"/>
                  <a:t> = 8</a:t>
                </a:r>
                <a:r>
                  <a:rPr lang="en-US" sz="2400" i="1" dirty="0">
                    <a:latin typeface="Times New Roman" panose="02020603050405020304" pitchFamily="18" charset="0"/>
                    <a:cs typeface="Times New Roman" panose="02020603050405020304" pitchFamily="18" charset="0"/>
                  </a:rPr>
                  <a:t>x</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0510" y="1428750"/>
                <a:ext cx="6019800" cy="3657600"/>
              </a:xfrm>
              <a:blipFill>
                <a:blip r:embed="rId2"/>
                <a:stretch>
                  <a:fillRect t="-1333" b="-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descr="A two column table read left to right, top to bottom.  First row, time x minutes, distance y miles.  Second row, fifteen, one and seven eighths.  Last row, seventeen, two and one eighth."/>
              <p:cNvGraphicFramePr>
                <a:graphicFrameLocks noGrp="1"/>
              </p:cNvGraphicFramePr>
              <p:nvPr>
                <p:extLst>
                  <p:ext uri="{D42A27DB-BD31-4B8C-83A1-F6EECF244321}">
                    <p14:modId xmlns:p14="http://schemas.microsoft.com/office/powerpoint/2010/main" val="25859827"/>
                  </p:ext>
                </p:extLst>
              </p:nvPr>
            </p:nvGraphicFramePr>
            <p:xfrm>
              <a:off x="5562600" y="963295"/>
              <a:ext cx="3474720" cy="2560955"/>
            </p:xfrm>
            <a:graphic>
              <a:graphicData uri="http://schemas.openxmlformats.org/drawingml/2006/table">
                <a:tbl>
                  <a:tblPr firstRow="1" bandRow="1">
                    <a:tableStyleId>{5940675A-B579-460E-94D1-54222C63F5DA}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tblGrid>
                  <a:tr h="617220">
                    <a:tc>
                      <a:txBody>
                        <a:bodyPr/>
                        <a:lstStyle/>
                        <a:p>
                          <a:pPr algn="ctr"/>
                          <a:r>
                            <a:rPr lang="en-US" sz="2400" b="1" i="0" dirty="0">
                              <a:latin typeface="Tahoma" panose="020B0604030504040204" pitchFamily="34" charset="0"/>
                              <a:ea typeface="Tahoma" panose="020B0604030504040204" pitchFamily="34" charset="0"/>
                              <a:cs typeface="Tahoma" panose="020B0604030504040204" pitchFamily="34" charset="0"/>
                            </a:rPr>
                            <a:t>Time,</a:t>
                          </a:r>
                          <a:r>
                            <a:rPr lang="en-US" sz="2400" b="1" i="0" baseline="0" dirty="0">
                              <a:latin typeface="Tahoma" panose="020B0604030504040204" pitchFamily="34" charset="0"/>
                              <a:ea typeface="Tahoma" panose="020B0604030504040204" pitchFamily="34" charset="0"/>
                              <a:cs typeface="Tahoma" panose="020B0604030504040204" pitchFamily="34" charset="0"/>
                            </a:rPr>
                            <a:t> </a:t>
                          </a:r>
                          <a:r>
                            <a:rPr lang="en-US" sz="2400" b="1" i="1" dirty="0">
                              <a:latin typeface="Times New Roman" panose="02020603050405020304" pitchFamily="18" charset="0"/>
                              <a:cs typeface="Times New Roman" panose="02020603050405020304" pitchFamily="18" charset="0"/>
                            </a:rPr>
                            <a:t> x</a:t>
                          </a:r>
                        </a:p>
                        <a:p>
                          <a:pPr algn="ctr"/>
                          <a:r>
                            <a:rPr lang="en-US" sz="2400" b="1" i="0" dirty="0">
                              <a:latin typeface="Tahoma" panose="020B0604030504040204" pitchFamily="34" charset="0"/>
                              <a:ea typeface="Tahoma" panose="020B0604030504040204" pitchFamily="34" charset="0"/>
                              <a:cs typeface="Tahoma" panose="020B0604030504040204" pitchFamily="34" charset="0"/>
                            </a:rPr>
                            <a:t>(minutes)</a:t>
                          </a:r>
                        </a:p>
                      </a:txBody>
                      <a:tcPr marT="34290" marB="34290"/>
                    </a:tc>
                    <a:tc>
                      <a:txBody>
                        <a:bodyPr/>
                        <a:lstStyle/>
                        <a:p>
                          <a:pPr algn="ctr"/>
                          <a:r>
                            <a:rPr lang="en-US" sz="2400" b="1" i="0" dirty="0">
                              <a:latin typeface="Tahoma" panose="020B0604030504040204" pitchFamily="34" charset="0"/>
                              <a:ea typeface="Tahoma" panose="020B0604030504040204" pitchFamily="34" charset="0"/>
                              <a:cs typeface="Tahoma" panose="020B0604030504040204" pitchFamily="34" charset="0"/>
                            </a:rPr>
                            <a:t>Distance, </a:t>
                          </a:r>
                          <a:r>
                            <a:rPr lang="en-US" sz="2400" b="1" i="1" dirty="0">
                              <a:latin typeface="Times New Roman" panose="02020603050405020304" pitchFamily="18" charset="0"/>
                              <a:cs typeface="Times New Roman" panose="02020603050405020304" pitchFamily="18" charset="0"/>
                            </a:rPr>
                            <a:t>y</a:t>
                          </a:r>
                        </a:p>
                        <a:p>
                          <a:pPr algn="ctr"/>
                          <a:r>
                            <a:rPr lang="en-US" sz="2400" b="1" i="0" dirty="0">
                              <a:latin typeface="Tahoma" panose="020B0604030504040204" pitchFamily="34" charset="0"/>
                              <a:ea typeface="Tahoma" panose="020B0604030504040204" pitchFamily="34" charset="0"/>
                              <a:cs typeface="Tahoma" panose="020B0604030504040204" pitchFamily="34" charset="0"/>
                            </a:rPr>
                            <a:t>(miles)</a:t>
                          </a:r>
                        </a:p>
                      </a:txBody>
                      <a:tcPr marT="34290" marB="34290"/>
                    </a:tc>
                    <a:extLst>
                      <a:ext uri="{0D108BD9-81ED-4DB2-BD59-A6C34878D82A}">
                        <a16:rowId xmlns:a16="http://schemas.microsoft.com/office/drawing/2014/main" val="10000"/>
                      </a:ext>
                    </a:extLst>
                  </a:tr>
                  <a:tr h="453724">
                    <a:tc>
                      <a:txBody>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15</a:t>
                          </a:r>
                        </a:p>
                      </a:txBody>
                      <a:tcPr marT="34290" marB="34290"/>
                    </a:tc>
                    <a:tc>
                      <a:txBody>
                        <a:bodyPr/>
                        <a:lstStyle/>
                        <a:p>
                          <a:pPr algn="ctr"/>
                          <a14:m>
                            <m:oMathPara xmlns:m="http://schemas.openxmlformats.org/officeDocument/2006/math">
                              <m:oMathParaPr>
                                <m:jc m:val="centerGroup"/>
                              </m:oMathParaPr>
                              <m:oMath xmlns:m="http://schemas.openxmlformats.org/officeDocument/2006/math">
                                <m:r>
                                  <a:rPr lang="en-US" sz="2200" b="1" i="1" smtClean="0">
                                    <a:latin typeface="Cambria Math"/>
                                  </a:rPr>
                                  <m:t>𝟏</m:t>
                                </m:r>
                                <m:f>
                                  <m:fPr>
                                    <m:ctrlPr>
                                      <a:rPr lang="en-US" sz="2200" b="1" i="1" smtClean="0">
                                        <a:latin typeface="Cambria Math" panose="02040503050406030204" pitchFamily="18" charset="0"/>
                                      </a:rPr>
                                    </m:ctrlPr>
                                  </m:fPr>
                                  <m:num>
                                    <m:r>
                                      <a:rPr lang="en-US" sz="2200" b="1" i="1" smtClean="0">
                                        <a:latin typeface="Cambria Math"/>
                                      </a:rPr>
                                      <m:t>𝟕</m:t>
                                    </m:r>
                                  </m:num>
                                  <m:den>
                                    <m:r>
                                      <a:rPr lang="en-US" sz="2200" b="1" i="1" smtClean="0">
                                        <a:latin typeface="Cambria Math"/>
                                      </a:rPr>
                                      <m:t>𝟖</m:t>
                                    </m:r>
                                  </m:den>
                                </m:f>
                              </m:oMath>
                            </m:oMathPara>
                          </a14:m>
                          <a:endParaRPr lang="en-US" sz="2200" b="1" dirty="0"/>
                        </a:p>
                      </a:txBody>
                      <a:tcPr marT="34290" marB="34290"/>
                    </a:tc>
                    <a:extLst>
                      <a:ext uri="{0D108BD9-81ED-4DB2-BD59-A6C34878D82A}">
                        <a16:rowId xmlns:a16="http://schemas.microsoft.com/office/drawing/2014/main" val="10001"/>
                      </a:ext>
                    </a:extLst>
                  </a:tr>
                  <a:tr h="455105">
                    <a:tc>
                      <a:txBody>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17</a:t>
                          </a:r>
                        </a:p>
                      </a:txBody>
                      <a:tcPr marT="34290" marB="34290"/>
                    </a:tc>
                    <a:tc>
                      <a:txBody>
                        <a:bodyPr/>
                        <a:lstStyle/>
                        <a:p>
                          <a:pPr algn="ctr"/>
                          <a14:m>
                            <m:oMathPara xmlns:m="http://schemas.openxmlformats.org/officeDocument/2006/math">
                              <m:oMathParaPr>
                                <m:jc m:val="centerGroup"/>
                              </m:oMathParaPr>
                              <m:oMath xmlns:m="http://schemas.openxmlformats.org/officeDocument/2006/math">
                                <m:r>
                                  <a:rPr lang="en-US" sz="2200" b="1" i="1" smtClean="0">
                                    <a:latin typeface="Cambria Math"/>
                                  </a:rPr>
                                  <m:t>𝟐</m:t>
                                </m:r>
                                <m:f>
                                  <m:fPr>
                                    <m:ctrlPr>
                                      <a:rPr lang="en-US" sz="2200" b="1" i="1" smtClean="0">
                                        <a:latin typeface="Cambria Math" panose="02040503050406030204" pitchFamily="18" charset="0"/>
                                      </a:rPr>
                                    </m:ctrlPr>
                                  </m:fPr>
                                  <m:num>
                                    <m:r>
                                      <a:rPr lang="en-US" sz="2200" b="1" i="1" smtClean="0">
                                        <a:latin typeface="Cambria Math"/>
                                      </a:rPr>
                                      <m:t>𝟏</m:t>
                                    </m:r>
                                  </m:num>
                                  <m:den>
                                    <m:r>
                                      <a:rPr lang="en-US" sz="2200" b="1" i="1" smtClean="0">
                                        <a:latin typeface="Cambria Math"/>
                                      </a:rPr>
                                      <m:t>𝟖</m:t>
                                    </m:r>
                                  </m:den>
                                </m:f>
                              </m:oMath>
                            </m:oMathPara>
                          </a14:m>
                          <a:endParaRPr lang="en-US" sz="2200" b="1" dirty="0"/>
                        </a:p>
                      </a:txBody>
                      <a:tcPr marT="34290" marB="34290"/>
                    </a:tc>
                    <a:extLst>
                      <a:ext uri="{0D108BD9-81ED-4DB2-BD59-A6C34878D82A}">
                        <a16:rowId xmlns:a16="http://schemas.microsoft.com/office/drawing/2014/main" val="10002"/>
                      </a:ext>
                    </a:extLst>
                  </a:tr>
                </a:tbl>
              </a:graphicData>
            </a:graphic>
          </p:graphicFrame>
        </mc:Choice>
        <mc:Fallback xmlns="">
          <p:graphicFrame>
            <p:nvGraphicFramePr>
              <p:cNvPr id="5" name="Table 4" descr="A two column table read left to right, top to bottom.  First row, time x minutes, distance y miles.  Second row, fifteen, one and seven eighths.  Last row, seventeen, two and one eighth."/>
              <p:cNvGraphicFramePr>
                <a:graphicFrameLocks noGrp="1"/>
              </p:cNvGraphicFramePr>
              <p:nvPr>
                <p:extLst>
                  <p:ext uri="{D42A27DB-BD31-4B8C-83A1-F6EECF244321}">
                    <p14:modId xmlns:p14="http://schemas.microsoft.com/office/powerpoint/2010/main" val="25859827"/>
                  </p:ext>
                </p:extLst>
              </p:nvPr>
            </p:nvGraphicFramePr>
            <p:xfrm>
              <a:off x="5562600" y="963295"/>
              <a:ext cx="3474720" cy="2560955"/>
            </p:xfrm>
            <a:graphic>
              <a:graphicData uri="http://schemas.openxmlformats.org/drawingml/2006/table">
                <a:tbl>
                  <a:tblPr firstRow="1" bandRow="1">
                    <a:tableStyleId>{5940675A-B579-460E-94D1-54222C63F5DA}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tblGrid>
                  <a:tr h="1165860">
                    <a:tc>
                      <a:txBody>
                        <a:bodyPr/>
                        <a:lstStyle/>
                        <a:p>
                          <a:pPr algn="ctr"/>
                          <a:r>
                            <a:rPr lang="en-US" sz="2400" b="1" i="0" dirty="0" smtClean="0">
                              <a:latin typeface="Tahoma" panose="020B0604030504040204" pitchFamily="34" charset="0"/>
                              <a:ea typeface="Tahoma" panose="020B0604030504040204" pitchFamily="34" charset="0"/>
                              <a:cs typeface="Tahoma" panose="020B0604030504040204" pitchFamily="34" charset="0"/>
                            </a:rPr>
                            <a:t>Time,</a:t>
                          </a:r>
                          <a:r>
                            <a:rPr lang="en-US" sz="2400" b="1" i="0" baseline="0" dirty="0" smtClean="0">
                              <a:latin typeface="Tahoma" panose="020B0604030504040204" pitchFamily="34" charset="0"/>
                              <a:ea typeface="Tahoma" panose="020B0604030504040204" pitchFamily="34" charset="0"/>
                              <a:cs typeface="Tahoma" panose="020B0604030504040204" pitchFamily="34" charset="0"/>
                            </a:rPr>
                            <a:t> </a:t>
                          </a:r>
                          <a:r>
                            <a:rPr lang="en-US" sz="2400" b="1" i="1" dirty="0" smtClean="0">
                              <a:latin typeface="Times New Roman" panose="02020603050405020304" pitchFamily="18" charset="0"/>
                              <a:cs typeface="Times New Roman" panose="02020603050405020304" pitchFamily="18" charset="0"/>
                            </a:rPr>
                            <a:t> x</a:t>
                          </a:r>
                        </a:p>
                        <a:p>
                          <a:pPr algn="ctr"/>
                          <a:r>
                            <a:rPr lang="en-US" sz="2400" b="1" i="0" dirty="0" smtClean="0">
                              <a:latin typeface="Tahoma" panose="020B0604030504040204" pitchFamily="34" charset="0"/>
                              <a:ea typeface="Tahoma" panose="020B0604030504040204" pitchFamily="34" charset="0"/>
                              <a:cs typeface="Tahoma" panose="020B0604030504040204" pitchFamily="34" charset="0"/>
                            </a:rPr>
                            <a:t>(minutes)</a:t>
                          </a:r>
                          <a:endParaRPr lang="en-US" sz="2400" b="1" i="0" dirty="0">
                            <a:latin typeface="Tahoma" panose="020B0604030504040204" pitchFamily="34" charset="0"/>
                            <a:ea typeface="Tahoma" panose="020B0604030504040204" pitchFamily="34" charset="0"/>
                            <a:cs typeface="Tahoma" panose="020B0604030504040204" pitchFamily="34" charset="0"/>
                          </a:endParaRPr>
                        </a:p>
                      </a:txBody>
                      <a:tcPr marT="34290" marB="34290"/>
                    </a:tc>
                    <a:tc>
                      <a:txBody>
                        <a:bodyPr/>
                        <a:lstStyle/>
                        <a:p>
                          <a:pPr algn="ctr"/>
                          <a:r>
                            <a:rPr lang="en-US" sz="2400" b="1" i="0" dirty="0" smtClean="0">
                              <a:latin typeface="Tahoma" panose="020B0604030504040204" pitchFamily="34" charset="0"/>
                              <a:ea typeface="Tahoma" panose="020B0604030504040204" pitchFamily="34" charset="0"/>
                              <a:cs typeface="Tahoma" panose="020B0604030504040204" pitchFamily="34" charset="0"/>
                            </a:rPr>
                            <a:t>Distance, </a:t>
                          </a:r>
                          <a:r>
                            <a:rPr lang="en-US" sz="2400" b="1" i="1" dirty="0" smtClean="0">
                              <a:latin typeface="Times New Roman" panose="02020603050405020304" pitchFamily="18" charset="0"/>
                              <a:cs typeface="Times New Roman" panose="02020603050405020304" pitchFamily="18" charset="0"/>
                            </a:rPr>
                            <a:t>y</a:t>
                          </a:r>
                        </a:p>
                        <a:p>
                          <a:pPr algn="ctr"/>
                          <a:r>
                            <a:rPr lang="en-US" sz="2400" b="1" i="0" dirty="0" smtClean="0">
                              <a:latin typeface="Tahoma" panose="020B0604030504040204" pitchFamily="34" charset="0"/>
                              <a:ea typeface="Tahoma" panose="020B0604030504040204" pitchFamily="34" charset="0"/>
                              <a:cs typeface="Tahoma" panose="020B0604030504040204" pitchFamily="34" charset="0"/>
                            </a:rPr>
                            <a:t>(miles)</a:t>
                          </a:r>
                          <a:endParaRPr lang="en-US" sz="2400" b="1" i="0" dirty="0">
                            <a:latin typeface="Tahoma" panose="020B0604030504040204" pitchFamily="34" charset="0"/>
                            <a:ea typeface="Tahoma" panose="020B0604030504040204" pitchFamily="34" charset="0"/>
                            <a:cs typeface="Tahoma" panose="020B0604030504040204" pitchFamily="34" charset="0"/>
                          </a:endParaRPr>
                        </a:p>
                      </a:txBody>
                      <a:tcPr marT="34290" marB="34290"/>
                    </a:tc>
                    <a:extLst>
                      <a:ext uri="{0D108BD9-81ED-4DB2-BD59-A6C34878D82A}">
                        <a16:rowId xmlns:a16="http://schemas.microsoft.com/office/drawing/2014/main" val="10000"/>
                      </a:ext>
                    </a:extLst>
                  </a:tr>
                  <a:tr h="696468">
                    <a:tc>
                      <a:txBody>
                        <a:bodyPr/>
                        <a:lstStyle/>
                        <a:p>
                          <a:pPr algn="ctr"/>
                          <a:r>
                            <a:rPr lang="en-US" sz="2200" b="1" dirty="0" smtClean="0">
                              <a:latin typeface="Tahoma" panose="020B0604030504040204" pitchFamily="34" charset="0"/>
                              <a:ea typeface="Tahoma" panose="020B0604030504040204" pitchFamily="34" charset="0"/>
                              <a:cs typeface="Tahoma" panose="020B0604030504040204" pitchFamily="34" charset="0"/>
                            </a:rPr>
                            <a:t>15</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marT="34290" marB="34290"/>
                    </a:tc>
                    <a:tc>
                      <a:txBody>
                        <a:bodyPr/>
                        <a:lstStyle/>
                        <a:p>
                          <a:endParaRPr lang="en-US"/>
                        </a:p>
                      </a:txBody>
                      <a:tcPr marT="34290" marB="34290">
                        <a:blipFill>
                          <a:blip r:embed="rId3"/>
                          <a:stretch>
                            <a:fillRect l="-100702" t="-178070" r="-702" b="-102632"/>
                          </a:stretch>
                        </a:blipFill>
                      </a:tcPr>
                    </a:tc>
                    <a:extLst>
                      <a:ext uri="{0D108BD9-81ED-4DB2-BD59-A6C34878D82A}">
                        <a16:rowId xmlns:a16="http://schemas.microsoft.com/office/drawing/2014/main" val="10001"/>
                      </a:ext>
                    </a:extLst>
                  </a:tr>
                  <a:tr h="698627">
                    <a:tc>
                      <a:txBody>
                        <a:bodyPr/>
                        <a:lstStyle/>
                        <a:p>
                          <a:pPr algn="ctr"/>
                          <a:r>
                            <a:rPr lang="en-US" sz="2200" b="1" dirty="0" smtClean="0">
                              <a:latin typeface="Tahoma" panose="020B0604030504040204" pitchFamily="34" charset="0"/>
                              <a:ea typeface="Tahoma" panose="020B0604030504040204" pitchFamily="34" charset="0"/>
                              <a:cs typeface="Tahoma" panose="020B0604030504040204" pitchFamily="34" charset="0"/>
                            </a:rPr>
                            <a:t>17</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marT="34290" marB="34290"/>
                    </a:tc>
                    <a:tc>
                      <a:txBody>
                        <a:bodyPr/>
                        <a:lstStyle/>
                        <a:p>
                          <a:endParaRPr lang="en-US"/>
                        </a:p>
                      </a:txBody>
                      <a:tcPr marT="34290" marB="34290">
                        <a:blipFill>
                          <a:blip r:embed="rId3"/>
                          <a:stretch>
                            <a:fillRect l="-100702" t="-275652" r="-702" b="-1739"/>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3572684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#4 with Slope and Writing Equations (7.10a)</a:t>
            </a:r>
          </a:p>
        </p:txBody>
      </p:sp>
      <mc:AlternateContent xmlns:mc="http://schemas.openxmlformats.org/markup-compatibility/2006" xmlns:a14="http://schemas.microsoft.com/office/drawing/2010/main">
        <mc:Choice Requires="a14">
          <p:graphicFrame>
            <p:nvGraphicFramePr>
              <p:cNvPr id="11" name="Table 10" descr="A two column table read left to right, top to bottom.  First row, time x minutes, distance y miles.  Second row, fifteen, one and seven eighths.  Last row, seventeen, two and one eighth."/>
              <p:cNvGraphicFramePr>
                <a:graphicFrameLocks noGrp="1"/>
              </p:cNvGraphicFramePr>
              <p:nvPr>
                <p:extLst>
                  <p:ext uri="{D42A27DB-BD31-4B8C-83A1-F6EECF244321}">
                    <p14:modId xmlns:p14="http://schemas.microsoft.com/office/powerpoint/2010/main" val="2354571251"/>
                  </p:ext>
                </p:extLst>
              </p:nvPr>
            </p:nvGraphicFramePr>
            <p:xfrm>
              <a:off x="5593080" y="970915"/>
              <a:ext cx="3474720" cy="2134235"/>
            </p:xfrm>
            <a:graphic>
              <a:graphicData uri="http://schemas.openxmlformats.org/drawingml/2006/table">
                <a:tbl>
                  <a:tblPr firstRow="1" bandRow="1">
                    <a:tableStyleId>{5940675A-B579-460E-94D1-54222C63F5DA}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tblGrid>
                  <a:tr h="617220">
                    <a:tc>
                      <a:txBody>
                        <a:bodyPr/>
                        <a:lstStyle/>
                        <a:p>
                          <a:pPr algn="ctr"/>
                          <a:r>
                            <a:rPr lang="en-US" sz="2200" b="1" i="0" dirty="0">
                              <a:latin typeface="Tahoma" panose="020B0604030504040204" pitchFamily="34" charset="0"/>
                              <a:ea typeface="Tahoma" panose="020B0604030504040204" pitchFamily="34" charset="0"/>
                              <a:cs typeface="Tahoma" panose="020B0604030504040204" pitchFamily="34" charset="0"/>
                            </a:rPr>
                            <a:t>Time,</a:t>
                          </a:r>
                          <a:r>
                            <a:rPr lang="en-US" sz="2200" b="1" i="0" baseline="0" dirty="0">
                              <a:latin typeface="Tahoma" panose="020B0604030504040204" pitchFamily="34" charset="0"/>
                              <a:ea typeface="Tahoma" panose="020B0604030504040204" pitchFamily="34" charset="0"/>
                              <a:cs typeface="Tahoma" panose="020B0604030504040204" pitchFamily="34" charset="0"/>
                            </a:rPr>
                            <a:t> </a:t>
                          </a:r>
                          <a:r>
                            <a:rPr lang="en-US" sz="2200" b="1" i="1" dirty="0">
                              <a:latin typeface="Times New Roman" panose="02020603050405020304" pitchFamily="18" charset="0"/>
                              <a:cs typeface="Times New Roman" panose="02020603050405020304" pitchFamily="18" charset="0"/>
                            </a:rPr>
                            <a:t> x</a:t>
                          </a:r>
                        </a:p>
                        <a:p>
                          <a:pPr algn="ctr"/>
                          <a:r>
                            <a:rPr lang="en-US" sz="2200" b="1" i="0" dirty="0">
                              <a:latin typeface="Tahoma" panose="020B0604030504040204" pitchFamily="34" charset="0"/>
                              <a:ea typeface="Tahoma" panose="020B0604030504040204" pitchFamily="34" charset="0"/>
                              <a:cs typeface="Tahoma" panose="020B0604030504040204" pitchFamily="34" charset="0"/>
                            </a:rPr>
                            <a:t>(minutes)</a:t>
                          </a:r>
                        </a:p>
                      </a:txBody>
                      <a:tcPr marT="34290" marB="34290"/>
                    </a:tc>
                    <a:tc>
                      <a:txBody>
                        <a:bodyPr/>
                        <a:lstStyle/>
                        <a:p>
                          <a:pPr algn="ctr"/>
                          <a:r>
                            <a:rPr lang="en-US" sz="2200" b="1" i="0" dirty="0">
                              <a:latin typeface="Tahoma" panose="020B0604030504040204" pitchFamily="34" charset="0"/>
                              <a:ea typeface="Tahoma" panose="020B0604030504040204" pitchFamily="34" charset="0"/>
                              <a:cs typeface="Tahoma" panose="020B0604030504040204" pitchFamily="34" charset="0"/>
                            </a:rPr>
                            <a:t>Distance, </a:t>
                          </a:r>
                          <a:r>
                            <a:rPr lang="en-US" sz="2200" b="1" i="1" dirty="0">
                              <a:latin typeface="Times New Roman" panose="02020603050405020304" pitchFamily="18" charset="0"/>
                              <a:cs typeface="Times New Roman" panose="02020603050405020304" pitchFamily="18" charset="0"/>
                            </a:rPr>
                            <a:t>y</a:t>
                          </a:r>
                        </a:p>
                        <a:p>
                          <a:pPr algn="ctr"/>
                          <a:r>
                            <a:rPr lang="en-US" sz="2200" b="1" i="0" dirty="0">
                              <a:latin typeface="Tahoma" panose="020B0604030504040204" pitchFamily="34" charset="0"/>
                              <a:ea typeface="Tahoma" panose="020B0604030504040204" pitchFamily="34" charset="0"/>
                              <a:cs typeface="Tahoma" panose="020B0604030504040204" pitchFamily="34" charset="0"/>
                            </a:rPr>
                            <a:t>(miles)</a:t>
                          </a:r>
                        </a:p>
                      </a:txBody>
                      <a:tcPr marT="34290" marB="34290"/>
                    </a:tc>
                    <a:extLst>
                      <a:ext uri="{0D108BD9-81ED-4DB2-BD59-A6C34878D82A}">
                        <a16:rowId xmlns:a16="http://schemas.microsoft.com/office/drawing/2014/main" val="10000"/>
                      </a:ext>
                    </a:extLst>
                  </a:tr>
                  <a:tr h="453724">
                    <a:tc>
                      <a:txBody>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15</a:t>
                          </a:r>
                        </a:p>
                      </a:txBody>
                      <a:tcPr marT="34290" marB="34290"/>
                    </a:tc>
                    <a:tc>
                      <a:txBody>
                        <a:bodyPr/>
                        <a:lstStyle/>
                        <a:p>
                          <a:pPr algn="ctr"/>
                          <a14:m>
                            <m:oMathPara xmlns:m="http://schemas.openxmlformats.org/officeDocument/2006/math">
                              <m:oMathParaPr>
                                <m:jc m:val="centerGroup"/>
                              </m:oMathParaPr>
                              <m:oMath xmlns:m="http://schemas.openxmlformats.org/officeDocument/2006/math">
                                <m:r>
                                  <a:rPr lang="en-US" sz="2200" b="1" i="1" smtClean="0">
                                    <a:latin typeface="Cambria Math"/>
                                  </a:rPr>
                                  <m:t>𝟏</m:t>
                                </m:r>
                                <m:f>
                                  <m:fPr>
                                    <m:ctrlPr>
                                      <a:rPr lang="en-US" sz="2200" b="1" i="1" smtClean="0">
                                        <a:latin typeface="Cambria Math" panose="02040503050406030204" pitchFamily="18" charset="0"/>
                                      </a:rPr>
                                    </m:ctrlPr>
                                  </m:fPr>
                                  <m:num>
                                    <m:r>
                                      <a:rPr lang="en-US" sz="2200" b="1" i="1" smtClean="0">
                                        <a:latin typeface="Cambria Math"/>
                                      </a:rPr>
                                      <m:t>𝟕</m:t>
                                    </m:r>
                                  </m:num>
                                  <m:den>
                                    <m:r>
                                      <a:rPr lang="en-US" sz="2200" b="1" i="1" smtClean="0">
                                        <a:latin typeface="Cambria Math"/>
                                      </a:rPr>
                                      <m:t>𝟖</m:t>
                                    </m:r>
                                  </m:den>
                                </m:f>
                              </m:oMath>
                            </m:oMathPara>
                          </a14:m>
                          <a:endParaRPr lang="en-US" sz="2200" b="1" dirty="0"/>
                        </a:p>
                      </a:txBody>
                      <a:tcPr marT="34290" marB="34290"/>
                    </a:tc>
                    <a:extLst>
                      <a:ext uri="{0D108BD9-81ED-4DB2-BD59-A6C34878D82A}">
                        <a16:rowId xmlns:a16="http://schemas.microsoft.com/office/drawing/2014/main" val="10001"/>
                      </a:ext>
                    </a:extLst>
                  </a:tr>
                  <a:tr h="455105">
                    <a:tc>
                      <a:txBody>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17</a:t>
                          </a:r>
                        </a:p>
                      </a:txBody>
                      <a:tcPr marT="34290" marB="34290"/>
                    </a:tc>
                    <a:tc>
                      <a:txBody>
                        <a:bodyPr/>
                        <a:lstStyle/>
                        <a:p>
                          <a:pPr algn="ctr"/>
                          <a14:m>
                            <m:oMathPara xmlns:m="http://schemas.openxmlformats.org/officeDocument/2006/math">
                              <m:oMathParaPr>
                                <m:jc m:val="centerGroup"/>
                              </m:oMathParaPr>
                              <m:oMath xmlns:m="http://schemas.openxmlformats.org/officeDocument/2006/math">
                                <m:r>
                                  <a:rPr lang="en-US" sz="2200" b="1" i="1" smtClean="0">
                                    <a:latin typeface="Cambria Math"/>
                                  </a:rPr>
                                  <m:t>𝟐</m:t>
                                </m:r>
                                <m:f>
                                  <m:fPr>
                                    <m:ctrlPr>
                                      <a:rPr lang="en-US" sz="2200" b="1" i="1" smtClean="0">
                                        <a:latin typeface="Cambria Math" panose="02040503050406030204" pitchFamily="18" charset="0"/>
                                      </a:rPr>
                                    </m:ctrlPr>
                                  </m:fPr>
                                  <m:num>
                                    <m:r>
                                      <a:rPr lang="en-US" sz="2200" b="1" i="1" smtClean="0">
                                        <a:latin typeface="Cambria Math"/>
                                      </a:rPr>
                                      <m:t>𝟏</m:t>
                                    </m:r>
                                  </m:num>
                                  <m:den>
                                    <m:r>
                                      <a:rPr lang="en-US" sz="2200" b="1" i="1" smtClean="0">
                                        <a:latin typeface="Cambria Math"/>
                                      </a:rPr>
                                      <m:t>𝟖</m:t>
                                    </m:r>
                                  </m:den>
                                </m:f>
                              </m:oMath>
                            </m:oMathPara>
                          </a14:m>
                          <a:endParaRPr lang="en-US" sz="2200" b="1" dirty="0"/>
                        </a:p>
                      </a:txBody>
                      <a:tcPr marT="34290" marB="34290"/>
                    </a:tc>
                    <a:extLst>
                      <a:ext uri="{0D108BD9-81ED-4DB2-BD59-A6C34878D82A}">
                        <a16:rowId xmlns:a16="http://schemas.microsoft.com/office/drawing/2014/main" val="10002"/>
                      </a:ext>
                    </a:extLst>
                  </a:tr>
                </a:tbl>
              </a:graphicData>
            </a:graphic>
          </p:graphicFrame>
        </mc:Choice>
        <mc:Fallback xmlns="">
          <p:graphicFrame>
            <p:nvGraphicFramePr>
              <p:cNvPr id="11" name="Table 10" descr="A two column table read left to right, top to bottom.  First row, time x minutes, distance y miles.  Second row, fifteen, one and seven eighths.  Last row, seventeen, two and one eighth."/>
              <p:cNvGraphicFramePr>
                <a:graphicFrameLocks noGrp="1"/>
              </p:cNvGraphicFramePr>
              <p:nvPr>
                <p:extLst>
                  <p:ext uri="{D42A27DB-BD31-4B8C-83A1-F6EECF244321}">
                    <p14:modId xmlns:p14="http://schemas.microsoft.com/office/powerpoint/2010/main" val="2354571251"/>
                  </p:ext>
                </p:extLst>
              </p:nvPr>
            </p:nvGraphicFramePr>
            <p:xfrm>
              <a:off x="5593080" y="970915"/>
              <a:ext cx="3474720" cy="2134235"/>
            </p:xfrm>
            <a:graphic>
              <a:graphicData uri="http://schemas.openxmlformats.org/drawingml/2006/table">
                <a:tbl>
                  <a:tblPr firstRow="1" bandRow="1">
                    <a:tableStyleId>{5940675A-B579-460E-94D1-54222C63F5DA}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tblGrid>
                  <a:tr h="739140">
                    <a:tc>
                      <a:txBody>
                        <a:bodyPr/>
                        <a:lstStyle/>
                        <a:p>
                          <a:pPr algn="ctr"/>
                          <a:r>
                            <a:rPr lang="en-US" sz="2200" b="1" i="0" dirty="0" smtClean="0">
                              <a:latin typeface="Tahoma" panose="020B0604030504040204" pitchFamily="34" charset="0"/>
                              <a:ea typeface="Tahoma" panose="020B0604030504040204" pitchFamily="34" charset="0"/>
                              <a:cs typeface="Tahoma" panose="020B0604030504040204" pitchFamily="34" charset="0"/>
                            </a:rPr>
                            <a:t>Time,</a:t>
                          </a:r>
                          <a:r>
                            <a:rPr lang="en-US" sz="2200" b="1" i="0" baseline="0" dirty="0" smtClean="0">
                              <a:latin typeface="Tahoma" panose="020B0604030504040204" pitchFamily="34" charset="0"/>
                              <a:ea typeface="Tahoma" panose="020B0604030504040204" pitchFamily="34" charset="0"/>
                              <a:cs typeface="Tahoma" panose="020B0604030504040204" pitchFamily="34" charset="0"/>
                            </a:rPr>
                            <a:t> </a:t>
                          </a:r>
                          <a:r>
                            <a:rPr lang="en-US" sz="2200" b="1" i="1" dirty="0" smtClean="0">
                              <a:latin typeface="Times New Roman" panose="02020603050405020304" pitchFamily="18" charset="0"/>
                              <a:cs typeface="Times New Roman" panose="02020603050405020304" pitchFamily="18" charset="0"/>
                            </a:rPr>
                            <a:t> x</a:t>
                          </a:r>
                        </a:p>
                        <a:p>
                          <a:pPr algn="ctr"/>
                          <a:r>
                            <a:rPr lang="en-US" sz="2200" b="1" i="0" dirty="0" smtClean="0">
                              <a:latin typeface="Tahoma" panose="020B0604030504040204" pitchFamily="34" charset="0"/>
                              <a:ea typeface="Tahoma" panose="020B0604030504040204" pitchFamily="34" charset="0"/>
                              <a:cs typeface="Tahoma" panose="020B0604030504040204" pitchFamily="34" charset="0"/>
                            </a:rPr>
                            <a:t>(minutes)</a:t>
                          </a:r>
                          <a:endParaRPr lang="en-US" sz="2200" b="1" i="0" dirty="0">
                            <a:latin typeface="Tahoma" panose="020B0604030504040204" pitchFamily="34" charset="0"/>
                            <a:ea typeface="Tahoma" panose="020B0604030504040204" pitchFamily="34" charset="0"/>
                            <a:cs typeface="Tahoma" panose="020B0604030504040204" pitchFamily="34" charset="0"/>
                          </a:endParaRPr>
                        </a:p>
                      </a:txBody>
                      <a:tcPr marT="34290" marB="34290"/>
                    </a:tc>
                    <a:tc>
                      <a:txBody>
                        <a:bodyPr/>
                        <a:lstStyle/>
                        <a:p>
                          <a:pPr algn="ctr"/>
                          <a:r>
                            <a:rPr lang="en-US" sz="2200" b="1" i="0" dirty="0" smtClean="0">
                              <a:latin typeface="Tahoma" panose="020B0604030504040204" pitchFamily="34" charset="0"/>
                              <a:ea typeface="Tahoma" panose="020B0604030504040204" pitchFamily="34" charset="0"/>
                              <a:cs typeface="Tahoma" panose="020B0604030504040204" pitchFamily="34" charset="0"/>
                            </a:rPr>
                            <a:t>Distance, </a:t>
                          </a:r>
                          <a:r>
                            <a:rPr lang="en-US" sz="2200" b="1" i="1" dirty="0" smtClean="0">
                              <a:latin typeface="Times New Roman" panose="02020603050405020304" pitchFamily="18" charset="0"/>
                              <a:cs typeface="Times New Roman" panose="02020603050405020304" pitchFamily="18" charset="0"/>
                            </a:rPr>
                            <a:t>y</a:t>
                          </a:r>
                        </a:p>
                        <a:p>
                          <a:pPr algn="ctr"/>
                          <a:r>
                            <a:rPr lang="en-US" sz="2200" b="1" i="0" dirty="0" smtClean="0">
                              <a:latin typeface="Tahoma" panose="020B0604030504040204" pitchFamily="34" charset="0"/>
                              <a:ea typeface="Tahoma" panose="020B0604030504040204" pitchFamily="34" charset="0"/>
                              <a:cs typeface="Tahoma" panose="020B0604030504040204" pitchFamily="34" charset="0"/>
                            </a:rPr>
                            <a:t>(miles)</a:t>
                          </a:r>
                          <a:endParaRPr lang="en-US" sz="2200" b="1" i="0" dirty="0">
                            <a:latin typeface="Tahoma" panose="020B0604030504040204" pitchFamily="34" charset="0"/>
                            <a:ea typeface="Tahoma" panose="020B0604030504040204" pitchFamily="34" charset="0"/>
                            <a:cs typeface="Tahoma" panose="020B0604030504040204" pitchFamily="34" charset="0"/>
                          </a:endParaRPr>
                        </a:p>
                      </a:txBody>
                      <a:tcPr marT="34290" marB="34290"/>
                    </a:tc>
                    <a:extLst>
                      <a:ext uri="{0D108BD9-81ED-4DB2-BD59-A6C34878D82A}">
                        <a16:rowId xmlns:a16="http://schemas.microsoft.com/office/drawing/2014/main" val="10000"/>
                      </a:ext>
                    </a:extLst>
                  </a:tr>
                  <a:tr h="696468">
                    <a:tc>
                      <a:txBody>
                        <a:bodyPr/>
                        <a:lstStyle/>
                        <a:p>
                          <a:pPr algn="ctr"/>
                          <a:r>
                            <a:rPr lang="en-US" sz="2200" b="1" dirty="0" smtClean="0">
                              <a:latin typeface="Tahoma" panose="020B0604030504040204" pitchFamily="34" charset="0"/>
                              <a:ea typeface="Tahoma" panose="020B0604030504040204" pitchFamily="34" charset="0"/>
                              <a:cs typeface="Tahoma" panose="020B0604030504040204" pitchFamily="34" charset="0"/>
                            </a:rPr>
                            <a:t>15</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marT="34290" marB="34290"/>
                    </a:tc>
                    <a:tc>
                      <a:txBody>
                        <a:bodyPr/>
                        <a:lstStyle/>
                        <a:p>
                          <a:endParaRPr lang="en-US"/>
                        </a:p>
                      </a:txBody>
                      <a:tcPr marT="34290" marB="34290">
                        <a:blipFill>
                          <a:blip r:embed="rId3"/>
                          <a:stretch>
                            <a:fillRect l="-100702" t="-114035" r="-702" b="-102632"/>
                          </a:stretch>
                        </a:blipFill>
                      </a:tcPr>
                    </a:tc>
                    <a:extLst>
                      <a:ext uri="{0D108BD9-81ED-4DB2-BD59-A6C34878D82A}">
                        <a16:rowId xmlns:a16="http://schemas.microsoft.com/office/drawing/2014/main" val="10001"/>
                      </a:ext>
                    </a:extLst>
                  </a:tr>
                  <a:tr h="698627">
                    <a:tc>
                      <a:txBody>
                        <a:bodyPr/>
                        <a:lstStyle/>
                        <a:p>
                          <a:pPr algn="ctr"/>
                          <a:r>
                            <a:rPr lang="en-US" sz="2200" b="1" dirty="0" smtClean="0">
                              <a:latin typeface="Tahoma" panose="020B0604030504040204" pitchFamily="34" charset="0"/>
                              <a:ea typeface="Tahoma" panose="020B0604030504040204" pitchFamily="34" charset="0"/>
                              <a:cs typeface="Tahoma" panose="020B0604030504040204" pitchFamily="34" charset="0"/>
                            </a:rPr>
                            <a:t>17</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marT="34290" marB="34290"/>
                    </a:tc>
                    <a:tc>
                      <a:txBody>
                        <a:bodyPr/>
                        <a:lstStyle/>
                        <a:p>
                          <a:endParaRPr lang="en-US"/>
                        </a:p>
                      </a:txBody>
                      <a:tcPr marT="34290" marB="34290">
                        <a:blipFill>
                          <a:blip r:embed="rId3"/>
                          <a:stretch>
                            <a:fillRect l="-100702" t="-212174" r="-702" b="-1739"/>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0510" y="1186578"/>
                <a:ext cx="6019800" cy="3429002"/>
              </a:xfrm>
            </p:spPr>
            <p:txBody>
              <a:bodyPr>
                <a:noAutofit/>
              </a:bodyPr>
              <a:lstStyle/>
              <a:p>
                <a:pPr marL="114300" indent="0">
                  <a:buNone/>
                </a:pPr>
                <a:r>
                  <a:rPr lang="en-US" sz="2400" b="1" dirty="0"/>
                  <a:t>This table of values represents a proportional relationship between    </a:t>
                </a:r>
                <a:r>
                  <a:rPr lang="en-US" sz="2400" b="1" i="1" dirty="0">
                    <a:latin typeface="Times New Roman" panose="02020603050405020304" pitchFamily="18" charset="0"/>
                    <a:cs typeface="Times New Roman" panose="02020603050405020304" pitchFamily="18" charset="0"/>
                  </a:rPr>
                  <a:t>x</a:t>
                </a:r>
                <a:r>
                  <a:rPr lang="en-US" sz="2400" b="1" dirty="0"/>
                  <a:t> and </a:t>
                </a:r>
                <a:r>
                  <a:rPr lang="en-US" sz="2400" b="1" i="1" dirty="0">
                    <a:latin typeface="Times New Roman" panose="02020603050405020304" pitchFamily="18" charset="0"/>
                    <a:cs typeface="Times New Roman" panose="02020603050405020304" pitchFamily="18" charset="0"/>
                  </a:rPr>
                  <a:t>y</a:t>
                </a:r>
                <a:r>
                  <a:rPr lang="en-US" sz="2400" b="1" dirty="0"/>
                  <a:t>. </a:t>
                </a:r>
              </a:p>
              <a:p>
                <a:pPr marL="114300" indent="0">
                  <a:buNone/>
                </a:pPr>
                <a:endParaRPr lang="en-US" sz="2400" dirty="0"/>
              </a:p>
              <a:p>
                <a:pPr marL="114300" indent="0">
                  <a:buNone/>
                </a:pPr>
                <a:endParaRPr lang="en-US" sz="2400" dirty="0"/>
              </a:p>
              <a:p>
                <a:pPr marL="114300" indent="0">
                  <a:buNone/>
                </a:pPr>
                <a:r>
                  <a:rPr lang="en-US" sz="2400" b="1" dirty="0"/>
                  <a:t>Which equation best represents    the relationship shown in this table?</a:t>
                </a:r>
              </a:p>
              <a:p>
                <a:pPr marL="114300" indent="0">
                  <a:buNone/>
                </a:pPr>
                <a:r>
                  <a:rPr lang="en-US" sz="2400" dirty="0">
                    <a:solidFill>
                      <a:srgbClr val="C00000"/>
                    </a:solidFill>
                  </a:rPr>
                  <a:t>A.  </a:t>
                </a:r>
                <a14:m>
                  <m:oMath xmlns:m="http://schemas.openxmlformats.org/officeDocument/2006/math">
                    <m:r>
                      <a:rPr lang="en-US" sz="2400" b="0" i="1" smtClean="0">
                        <a:solidFill>
                          <a:srgbClr val="C00000"/>
                        </a:solidFill>
                        <a:latin typeface="Cambria Math"/>
                      </a:rPr>
                      <m:t>𝑦</m:t>
                    </m:r>
                    <m:r>
                      <a:rPr lang="en-US" sz="2400" b="0" i="1" smtClean="0">
                        <a:solidFill>
                          <a:srgbClr val="C00000"/>
                        </a:solidFill>
                        <a:latin typeface="Cambria Math"/>
                      </a:rPr>
                      <m:t>= </m:t>
                    </m:r>
                    <m:f>
                      <m:fPr>
                        <m:ctrlPr>
                          <a:rPr lang="en-US" sz="2400" b="0" i="1" smtClean="0">
                            <a:solidFill>
                              <a:srgbClr val="C00000"/>
                            </a:solidFill>
                            <a:latin typeface="Cambria Math" panose="02040503050406030204" pitchFamily="18" charset="0"/>
                          </a:rPr>
                        </m:ctrlPr>
                      </m:fPr>
                      <m:num>
                        <m:r>
                          <a:rPr lang="en-US" sz="2400" b="0" i="1" smtClean="0">
                            <a:solidFill>
                              <a:srgbClr val="C00000"/>
                            </a:solidFill>
                            <a:latin typeface="Cambria Math"/>
                          </a:rPr>
                          <m:t>1</m:t>
                        </m:r>
                      </m:num>
                      <m:den>
                        <m:r>
                          <a:rPr lang="en-US" sz="2400" b="0" i="1" smtClean="0">
                            <a:solidFill>
                              <a:srgbClr val="C00000"/>
                            </a:solidFill>
                            <a:latin typeface="Cambria Math"/>
                          </a:rPr>
                          <m:t>8</m:t>
                        </m:r>
                      </m:den>
                    </m:f>
                  </m:oMath>
                </a14:m>
                <a:r>
                  <a:rPr lang="en-US" sz="2400" i="1" dirty="0">
                    <a:solidFill>
                      <a:srgbClr val="C00000"/>
                    </a:solidFill>
                    <a:latin typeface="Times New Roman" panose="02020603050405020304" pitchFamily="18" charset="0"/>
                    <a:cs typeface="Times New Roman" panose="02020603050405020304" pitchFamily="18" charset="0"/>
                  </a:rPr>
                  <a:t>x		</a:t>
                </a:r>
                <a:r>
                  <a:rPr lang="en-US" sz="2400" dirty="0"/>
                  <a:t>B.  </a:t>
                </a:r>
                <a14:m>
                  <m:oMath xmlns:m="http://schemas.openxmlformats.org/officeDocument/2006/math">
                    <m:r>
                      <a:rPr lang="en-US" sz="2400" b="0" i="1" smtClean="0">
                        <a:latin typeface="Cambria Math"/>
                      </a:rPr>
                      <m:t>𝑦</m:t>
                    </m:r>
                    <m:r>
                      <a:rPr lang="en-US" sz="2400" b="0" i="1"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4</m:t>
                        </m:r>
                      </m:den>
                    </m:f>
                  </m:oMath>
                </a14:m>
                <a:r>
                  <a:rPr lang="en-US" sz="2400" i="1" dirty="0">
                    <a:latin typeface="Times New Roman" panose="02020603050405020304" pitchFamily="18" charset="0"/>
                    <a:cs typeface="Times New Roman" panose="02020603050405020304" pitchFamily="18" charset="0"/>
                  </a:rPr>
                  <a:t>x</a:t>
                </a:r>
              </a:p>
              <a:p>
                <a:pPr marL="114300" indent="0">
                  <a:buNone/>
                </a:pPr>
                <a:r>
                  <a:rPr lang="en-US" sz="2400" dirty="0"/>
                  <a:t>C.  </a:t>
                </a:r>
                <a:r>
                  <a:rPr lang="en-US" sz="2400" i="1" dirty="0">
                    <a:latin typeface="Times New Roman" panose="02020603050405020304" pitchFamily="18" charset="0"/>
                    <a:cs typeface="Times New Roman" panose="02020603050405020304" pitchFamily="18" charset="0"/>
                  </a:rPr>
                  <a:t>y</a:t>
                </a:r>
                <a:r>
                  <a:rPr lang="en-US" sz="2400" dirty="0"/>
                  <a:t> = 2</a:t>
                </a:r>
                <a:r>
                  <a:rPr lang="en-US" sz="2400" i="1" dirty="0">
                    <a:latin typeface="Times New Roman" panose="02020603050405020304" pitchFamily="18" charset="0"/>
                    <a:cs typeface="Times New Roman" panose="02020603050405020304" pitchFamily="18" charset="0"/>
                  </a:rPr>
                  <a:t>x		</a:t>
                </a:r>
                <a:r>
                  <a:rPr lang="en-US" sz="2400" dirty="0"/>
                  <a:t>D.  </a:t>
                </a:r>
                <a:r>
                  <a:rPr lang="en-US" sz="2400" i="1" dirty="0">
                    <a:latin typeface="Times New Roman" panose="02020603050405020304" pitchFamily="18" charset="0"/>
                    <a:cs typeface="Times New Roman" panose="02020603050405020304" pitchFamily="18" charset="0"/>
                  </a:rPr>
                  <a:t>y</a:t>
                </a:r>
                <a:r>
                  <a:rPr lang="en-US" sz="2400" dirty="0"/>
                  <a:t> = 8</a:t>
                </a:r>
                <a:r>
                  <a:rPr lang="en-US" sz="2400" i="1" dirty="0">
                    <a:latin typeface="Times New Roman" panose="02020603050405020304" pitchFamily="18" charset="0"/>
                    <a:cs typeface="Times New Roman" panose="02020603050405020304" pitchFamily="18" charset="0"/>
                  </a:rPr>
                  <a:t>x</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0510" y="1186578"/>
                <a:ext cx="6019800" cy="3429002"/>
              </a:xfrm>
              <a:blipFill>
                <a:blip r:embed="rId4"/>
                <a:stretch>
                  <a:fillRect t="-1423" b="-7473"/>
                </a:stretch>
              </a:blipFill>
            </p:spPr>
            <p:txBody>
              <a:bodyPr/>
              <a:lstStyle/>
              <a:p>
                <a:r>
                  <a:rPr lang="en-US">
                    <a:noFill/>
                  </a:rPr>
                  <a:t> </a:t>
                </a:r>
              </a:p>
            </p:txBody>
          </p:sp>
        </mc:Fallback>
      </mc:AlternateContent>
      <p:sp>
        <p:nvSpPr>
          <p:cNvPr id="6" name="Rounded Rectangle 5" descr="A rectangle indicating the correct solution."/>
          <p:cNvSpPr/>
          <p:nvPr/>
        </p:nvSpPr>
        <p:spPr>
          <a:xfrm>
            <a:off x="185945" y="3804520"/>
            <a:ext cx="1447800" cy="533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81116" y="3716726"/>
            <a:ext cx="4262884"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errors: (B) used the change in y-values and (D) used the reciprocal slope.</a:t>
            </a:r>
          </a:p>
        </p:txBody>
      </p:sp>
      <p:cxnSp>
        <p:nvCxnSpPr>
          <p:cNvPr id="9" name="Straight Arrow Connector 8" descr="An arrow indicating the common error."/>
          <p:cNvCxnSpPr/>
          <p:nvPr/>
        </p:nvCxnSpPr>
        <p:spPr>
          <a:xfrm flipH="1">
            <a:off x="4309068" y="3943350"/>
            <a:ext cx="373464"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descr="An arrow indicating the common error."/>
          <p:cNvCxnSpPr/>
          <p:nvPr/>
        </p:nvCxnSpPr>
        <p:spPr>
          <a:xfrm flipH="1">
            <a:off x="4279052" y="4476750"/>
            <a:ext cx="373464"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618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Graphing a Line in </a:t>
            </a:r>
            <a:r>
              <a:rPr lang="en-US" sz="2800" i="1" dirty="0">
                <a:latin typeface="Times New Roman" panose="02020603050405020304" pitchFamily="18" charset="0"/>
                <a:cs typeface="Times New Roman" panose="02020603050405020304" pitchFamily="18" charset="0"/>
              </a:rPr>
              <a:t>y</a:t>
            </a:r>
            <a:r>
              <a:rPr lang="en-US" sz="2800" dirty="0"/>
              <a:t> = </a:t>
            </a:r>
            <a:r>
              <a:rPr lang="en-US" sz="2800" i="1" dirty="0">
                <a:latin typeface="Times New Roman" panose="02020603050405020304" pitchFamily="18" charset="0"/>
                <a:cs typeface="Times New Roman" panose="02020603050405020304" pitchFamily="18" charset="0"/>
              </a:rPr>
              <a:t>mx</a:t>
            </a:r>
            <a:r>
              <a:rPr lang="en-US" sz="2800" dirty="0"/>
              <a:t> Form</a:t>
            </a:r>
          </a:p>
        </p:txBody>
      </p:sp>
      <p:sp>
        <p:nvSpPr>
          <p:cNvPr id="4" name="Content Placeholder 3"/>
          <p:cNvSpPr>
            <a:spLocks noGrp="1"/>
          </p:cNvSpPr>
          <p:nvPr>
            <p:ph idx="1"/>
          </p:nvPr>
        </p:nvSpPr>
        <p:spPr>
          <a:xfrm>
            <a:off x="0" y="825279"/>
            <a:ext cx="8927385" cy="3429002"/>
          </a:xfrm>
        </p:spPr>
        <p:txBody>
          <a:bodyPr>
            <a:normAutofit lnSpcReduction="10000"/>
          </a:bodyPr>
          <a:lstStyle/>
          <a:p>
            <a:pPr marL="114300" indent="0">
              <a:buNone/>
            </a:pPr>
            <a:r>
              <a:rPr lang="en-US" sz="2400" dirty="0"/>
              <a:t>Students would benefit from additional practice with graphing a line representing a proportional relationship in </a:t>
            </a:r>
            <a:r>
              <a:rPr lang="en-US" sz="2400" b="1" i="1" dirty="0">
                <a:latin typeface="Times New Roman" panose="02020603050405020304" pitchFamily="18" charset="0"/>
                <a:cs typeface="Times New Roman" panose="02020603050405020304" pitchFamily="18" charset="0"/>
              </a:rPr>
              <a:t>y</a:t>
            </a:r>
            <a:r>
              <a:rPr lang="en-US" sz="2400" dirty="0"/>
              <a:t> = </a:t>
            </a:r>
            <a:r>
              <a:rPr lang="en-US" sz="2400" b="1" i="1" dirty="0">
                <a:latin typeface="Times New Roman" panose="02020603050405020304" pitchFamily="18" charset="0"/>
                <a:cs typeface="Times New Roman" panose="02020603050405020304" pitchFamily="18" charset="0"/>
              </a:rPr>
              <a:t>mx</a:t>
            </a:r>
            <a:r>
              <a:rPr lang="en-US" sz="2400" dirty="0"/>
              <a:t> form.</a:t>
            </a:r>
          </a:p>
          <a:p>
            <a:pPr marL="114300" indent="0">
              <a:buNone/>
            </a:pPr>
            <a:endParaRPr lang="en-US" sz="2400" dirty="0"/>
          </a:p>
          <a:p>
            <a:pPr marL="114300" indent="0">
              <a:buClr>
                <a:srgbClr val="C00000"/>
              </a:buClr>
              <a:buNone/>
            </a:pPr>
            <a:r>
              <a:rPr lang="en-US" sz="2400" dirty="0">
                <a:solidFill>
                  <a:srgbClr val="C00000"/>
                </a:solidFill>
              </a:rPr>
              <a:t>Common errors on SOL test items include:</a:t>
            </a:r>
          </a:p>
          <a:p>
            <a:pPr>
              <a:buClr>
                <a:srgbClr val="C00000"/>
              </a:buClr>
            </a:pPr>
            <a:r>
              <a:rPr lang="en-US" sz="2400" dirty="0">
                <a:solidFill>
                  <a:srgbClr val="C00000"/>
                </a:solidFill>
              </a:rPr>
              <a:t>using the slope value of the line as both the </a:t>
            </a:r>
            <a:r>
              <a:rPr lang="en-US" sz="2400" b="1"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-intercept and </a:t>
            </a:r>
          </a:p>
          <a:p>
            <a:pPr marL="0" indent="339725">
              <a:buClr>
                <a:srgbClr val="C00000"/>
              </a:buClr>
              <a:buNone/>
            </a:pPr>
            <a:r>
              <a:rPr lang="en-US" sz="2400" b="1"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-intercept values when plotting points;</a:t>
            </a:r>
          </a:p>
          <a:p>
            <a:pPr>
              <a:buClr>
                <a:srgbClr val="C00000"/>
              </a:buClr>
            </a:pPr>
            <a:r>
              <a:rPr lang="en-US" sz="2400" dirty="0">
                <a:solidFill>
                  <a:srgbClr val="C00000"/>
                </a:solidFill>
              </a:rPr>
              <a:t>using the reciprocal slope to plot additional points for a given equation; and</a:t>
            </a:r>
          </a:p>
          <a:p>
            <a:pPr>
              <a:buClr>
                <a:srgbClr val="C00000"/>
              </a:buClr>
            </a:pPr>
            <a:r>
              <a:rPr lang="en-US" sz="2400" dirty="0">
                <a:solidFill>
                  <a:srgbClr val="C00000"/>
                </a:solidFill>
              </a:rPr>
              <a:t>omitting (0, 0) as an ordered pair for any line of the form      </a:t>
            </a:r>
            <a:r>
              <a:rPr lang="en-US" sz="2400" b="1"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latin typeface="Times New Roman" panose="02020603050405020304" pitchFamily="18" charset="0"/>
                <a:cs typeface="Times New Roman" panose="02020603050405020304" pitchFamily="18" charset="0"/>
              </a:rPr>
              <a:t> = </a:t>
            </a:r>
            <a:r>
              <a:rPr lang="en-US" sz="2400" b="1" i="1" dirty="0">
                <a:solidFill>
                  <a:srgbClr val="C00000"/>
                </a:solidFill>
                <a:latin typeface="Times New Roman" panose="02020603050405020304" pitchFamily="18" charset="0"/>
                <a:cs typeface="Times New Roman" panose="02020603050405020304" pitchFamily="18" charset="0"/>
              </a:rPr>
              <a:t>mx</a:t>
            </a:r>
            <a:r>
              <a:rPr lang="en-US" sz="2400" dirty="0">
                <a:solidFill>
                  <a:srgbClr val="C00000"/>
                </a:solidFill>
                <a:latin typeface="Times New Roman" panose="02020603050405020304" pitchFamily="18" charset="0"/>
                <a:cs typeface="Times New Roman" panose="02020603050405020304" pitchFamily="18" charset="0"/>
              </a:rPr>
              <a:t> </a:t>
            </a:r>
          </a:p>
          <a:p>
            <a:pPr marL="114300" indent="0">
              <a:buClr>
                <a:schemeClr val="tx1"/>
              </a:buClr>
              <a:buNone/>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46</a:t>
            </a:fld>
            <a:endParaRPr lang="en-US" dirty="0"/>
          </a:p>
        </p:txBody>
      </p:sp>
    </p:spTree>
    <p:extLst>
      <p:ext uri="{BB962C8B-B14F-4D97-AF65-F5344CB8AC3E}">
        <p14:creationId xmlns:p14="http://schemas.microsoft.com/office/powerpoint/2010/main" val="1831635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47</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Graphing a Line in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mx</a:t>
            </a:r>
            <a:r>
              <a:rPr lang="en-US" sz="2800" dirty="0">
                <a:solidFill>
                  <a:schemeClr val="bg1"/>
                </a:solidFill>
              </a:rPr>
              <a:t> Form (7.10b)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5254" y="895351"/>
                <a:ext cx="3429000" cy="3429002"/>
              </a:xfrm>
            </p:spPr>
            <p:txBody>
              <a:bodyPr>
                <a:normAutofit/>
              </a:bodyPr>
              <a:lstStyle/>
              <a:p>
                <a:pPr marL="114300" indent="0">
                  <a:buNone/>
                </a:pPr>
                <a:r>
                  <a:rPr lang="en-US" sz="2400" b="1" dirty="0"/>
                  <a:t>Plot two points that lie on the line that passes through      (3, 4) and has a slope of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𝟒</m:t>
                        </m:r>
                      </m:num>
                      <m:den>
                        <m:r>
                          <a:rPr lang="en-US" sz="2400" b="1" i="1" smtClean="0">
                            <a:latin typeface="Cambria Math"/>
                          </a:rPr>
                          <m:t>𝟑</m:t>
                        </m:r>
                      </m:den>
                    </m:f>
                  </m:oMath>
                </a14:m>
                <a:r>
                  <a:rPr lang="en-US" sz="2400" b="1" dirty="0"/>
                  <a:t> ?</a:t>
                </a: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5254" y="895351"/>
                <a:ext cx="3429000" cy="3429002"/>
              </a:xfrm>
              <a:blipFill>
                <a:blip r:embed="rId2"/>
                <a:stretch>
                  <a:fillRect t="-1423" r="-2847"/>
                </a:stretch>
              </a:blipFill>
            </p:spPr>
            <p:txBody>
              <a:bodyPr/>
              <a:lstStyle/>
              <a:p>
                <a:r>
                  <a:rPr lang="en-US">
                    <a:noFill/>
                  </a:rPr>
                  <a:t> </a:t>
                </a:r>
              </a:p>
            </p:txBody>
          </p:sp>
        </mc:Fallback>
      </mc:AlternateContent>
      <p:pic>
        <p:nvPicPr>
          <p:cNvPr id="7" name="Picture 6" descr="Please refer to the graph on your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784" y="915924"/>
            <a:ext cx="4114800" cy="4114800"/>
          </a:xfrm>
          <a:prstGeom prst="rect">
            <a:avLst/>
          </a:prstGeom>
          <a:ln w="12700">
            <a:solidFill>
              <a:schemeClr val="tx1"/>
            </a:solidFill>
          </a:ln>
        </p:spPr>
      </p:pic>
    </p:spTree>
    <p:extLst>
      <p:ext uri="{BB962C8B-B14F-4D97-AF65-F5344CB8AC3E}">
        <p14:creationId xmlns:p14="http://schemas.microsoft.com/office/powerpoint/2010/main" val="4043777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Graphing a Line in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mx</a:t>
            </a:r>
            <a:r>
              <a:rPr lang="en-US" sz="2800" dirty="0">
                <a:solidFill>
                  <a:schemeClr val="bg1"/>
                </a:solidFill>
              </a:rPr>
              <a:t> Form (7.10b)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5254" y="895351"/>
                <a:ext cx="3429000" cy="3429002"/>
              </a:xfrm>
            </p:spPr>
            <p:txBody>
              <a:bodyPr>
                <a:normAutofit/>
              </a:bodyPr>
              <a:lstStyle/>
              <a:p>
                <a:pPr marL="114300" indent="0">
                  <a:buNone/>
                </a:pPr>
                <a:r>
                  <a:rPr lang="en-US" sz="2400" b="1" dirty="0"/>
                  <a:t>Plot two points that lie on the line that passes through      (3, 4) and has a slope of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𝟒</m:t>
                        </m:r>
                      </m:num>
                      <m:den>
                        <m:r>
                          <a:rPr lang="en-US" sz="2400" b="1" i="1" smtClean="0">
                            <a:latin typeface="Cambria Math"/>
                          </a:rPr>
                          <m:t>𝟑</m:t>
                        </m:r>
                      </m:den>
                    </m:f>
                  </m:oMath>
                </a14:m>
                <a:r>
                  <a:rPr lang="en-US" sz="2400" b="1" dirty="0"/>
                  <a:t> ?</a:t>
                </a: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5254" y="895351"/>
                <a:ext cx="3429000" cy="3429002"/>
              </a:xfrm>
              <a:blipFill>
                <a:blip r:embed="rId2"/>
                <a:stretch>
                  <a:fillRect t="-1423" r="-2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23497" y="2941067"/>
                <a:ext cx="3993812" cy="984308"/>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Any two ordered pairs that lie on the line </a:t>
                </a:r>
                <a14:m>
                  <m:oMath xmlns:m="http://schemas.openxmlformats.org/officeDocument/2006/math">
                    <m:r>
                      <a:rPr lang="en-US" sz="2400" b="1" i="1" smtClean="0">
                        <a:solidFill>
                          <a:srgbClr val="C00000"/>
                        </a:solidFill>
                        <a:latin typeface="Cambria Math"/>
                        <a:ea typeface="Tahoma" panose="020B0604030504040204" pitchFamily="34" charset="0"/>
                        <a:cs typeface="Tahoma" panose="020B0604030504040204" pitchFamily="34" charset="0"/>
                      </a:rPr>
                      <m:t>𝒚</m:t>
                    </m:r>
                    <m:r>
                      <a:rPr lang="en-US" sz="2400" b="0" i="1" smtClean="0">
                        <a:solidFill>
                          <a:srgbClr val="C00000"/>
                        </a:solidFill>
                        <a:latin typeface="Cambria Math"/>
                        <a:ea typeface="Tahoma" panose="020B0604030504040204" pitchFamily="34" charset="0"/>
                        <a:cs typeface="Tahoma" panose="020B0604030504040204" pitchFamily="34" charset="0"/>
                      </a:rPr>
                      <m:t>=</m:t>
                    </m:r>
                    <m:f>
                      <m:fPr>
                        <m:ctrlP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solidFill>
                              <a:srgbClr val="C00000"/>
                            </a:solidFill>
                            <a:latin typeface="Cambria Math"/>
                            <a:ea typeface="Tahoma" panose="020B0604030504040204" pitchFamily="34" charset="0"/>
                            <a:cs typeface="Tahoma" panose="020B0604030504040204" pitchFamily="34" charset="0"/>
                          </a:rPr>
                          <m:t>4</m:t>
                        </m:r>
                      </m:num>
                      <m:den>
                        <m:r>
                          <a:rPr lang="en-US" sz="2400" b="0" i="1" smtClean="0">
                            <a:solidFill>
                              <a:srgbClr val="C00000"/>
                            </a:solidFill>
                            <a:latin typeface="Cambria Math"/>
                            <a:ea typeface="Tahoma" panose="020B0604030504040204" pitchFamily="34" charset="0"/>
                            <a:cs typeface="Tahoma" panose="020B0604030504040204" pitchFamily="34" charset="0"/>
                          </a:rPr>
                          <m:t>3</m:t>
                        </m:r>
                      </m:den>
                    </m:f>
                  </m:oMath>
                </a14:m>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  </a:t>
                </a:r>
              </a:p>
            </p:txBody>
          </p:sp>
        </mc:Choice>
        <mc:Fallback xmlns="">
          <p:sp>
            <p:nvSpPr>
              <p:cNvPr id="15" name="TextBox 14"/>
              <p:cNvSpPr txBox="1">
                <a:spLocks noRot="1" noChangeAspect="1" noMove="1" noResize="1" noEditPoints="1" noAdjustHandles="1" noChangeArrowheads="1" noChangeShapeType="1" noTextEdit="1"/>
              </p:cNvSpPr>
              <p:nvPr/>
            </p:nvSpPr>
            <p:spPr>
              <a:xfrm>
                <a:off x="123497" y="2941067"/>
                <a:ext cx="3993812" cy="984308"/>
              </a:xfrm>
              <a:prstGeom prst="rect">
                <a:avLst/>
              </a:prstGeom>
              <a:blipFill rotWithShape="1">
                <a:blip r:embed="rId3"/>
                <a:stretch>
                  <a:fillRect l="-2290" t="-4938" b="-4321"/>
                </a:stretch>
              </a:blipFill>
            </p:spPr>
            <p:txBody>
              <a:bodyPr/>
              <a:lstStyle/>
              <a:p>
                <a:r>
                  <a:rPr lang="en-US">
                    <a:noFill/>
                  </a:rPr>
                  <a:t> </a:t>
                </a:r>
              </a:p>
            </p:txBody>
          </p:sp>
        </mc:Fallback>
      </mc:AlternateContent>
      <p:sp>
        <p:nvSpPr>
          <p:cNvPr id="16" name="Rounded Rectangle 15" descr="A rectangle indicating the correct solution."/>
          <p:cNvSpPr/>
          <p:nvPr/>
        </p:nvSpPr>
        <p:spPr>
          <a:xfrm>
            <a:off x="123497" y="2964716"/>
            <a:ext cx="3810000" cy="98430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3925375"/>
            <a:ext cx="4953000"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errors:  used the reciprocal slope to plot </a:t>
            </a: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(7, 7) and did not consider</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(0, 0).</a:t>
            </a:r>
          </a:p>
        </p:txBody>
      </p:sp>
      <p:pic>
        <p:nvPicPr>
          <p:cNvPr id="2" name="Picture 1" descr="A coordinate gride with a  line graphed containing points that are solutions to the equation y equals four thirds 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984" y="934623"/>
            <a:ext cx="4114800" cy="4114800"/>
          </a:xfrm>
          <a:prstGeom prst="rect">
            <a:avLst/>
          </a:prstGeom>
          <a:ln w="12700">
            <a:solidFill>
              <a:schemeClr val="tx1"/>
            </a:solidFill>
          </a:ln>
        </p:spPr>
      </p:pic>
    </p:spTree>
    <p:extLst>
      <p:ext uri="{BB962C8B-B14F-4D97-AF65-F5344CB8AC3E}">
        <p14:creationId xmlns:p14="http://schemas.microsoft.com/office/powerpoint/2010/main" val="1975212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49</a:t>
            </a:fld>
            <a:endParaRPr lang="en-US" dirty="0"/>
          </a:p>
        </p:txBody>
      </p:sp>
      <p:sp>
        <p:nvSpPr>
          <p:cNvPr id="3" name="Title 2"/>
          <p:cNvSpPr>
            <a:spLocks noGrp="1"/>
          </p:cNvSpPr>
          <p:nvPr>
            <p:ph type="title"/>
          </p:nvPr>
        </p:nvSpPr>
        <p:spPr>
          <a:xfrm>
            <a:off x="0" y="1122"/>
            <a:ext cx="9144000" cy="856128"/>
          </a:xfrm>
          <a:solidFill>
            <a:schemeClr val="tx1"/>
          </a:solidFill>
        </p:spPr>
        <p:txBody>
          <a:bodyPr>
            <a:noAutofit/>
          </a:bodyPr>
          <a:lstStyle/>
          <a:p>
            <a:r>
              <a:rPr lang="en-US" sz="2800" dirty="0">
                <a:solidFill>
                  <a:schemeClr val="bg1"/>
                </a:solidFill>
              </a:rPr>
              <a:t>Suggested Practice #2 with Graphing a Line in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mx</a:t>
            </a:r>
            <a:r>
              <a:rPr lang="en-US" sz="2800" dirty="0">
                <a:solidFill>
                  <a:schemeClr val="bg1"/>
                </a:solidFill>
              </a:rPr>
              <a:t> Form (7.10b)</a:t>
            </a:r>
          </a:p>
        </p:txBody>
      </p:sp>
      <p:sp>
        <p:nvSpPr>
          <p:cNvPr id="4" name="Content Placeholder 3"/>
          <p:cNvSpPr>
            <a:spLocks noGrp="1"/>
          </p:cNvSpPr>
          <p:nvPr>
            <p:ph idx="1"/>
          </p:nvPr>
        </p:nvSpPr>
        <p:spPr>
          <a:xfrm>
            <a:off x="7882" y="839514"/>
            <a:ext cx="3649718" cy="1046436"/>
          </a:xfrm>
        </p:spPr>
        <p:txBody>
          <a:bodyPr>
            <a:normAutofit/>
          </a:bodyPr>
          <a:lstStyle/>
          <a:p>
            <a:pPr marL="114300" indent="0">
              <a:buNone/>
            </a:pPr>
            <a:r>
              <a:rPr lang="en-US" sz="2400" b="1" dirty="0"/>
              <a:t>Plot two points that lie on the line </a:t>
            </a:r>
            <a:r>
              <a:rPr lang="en-US" sz="2400" b="1" i="1" dirty="0">
                <a:latin typeface="Times New Roman" panose="02020603050405020304" pitchFamily="18" charset="0"/>
                <a:cs typeface="Times New Roman" panose="02020603050405020304" pitchFamily="18" charset="0"/>
              </a:rPr>
              <a:t>y</a:t>
            </a:r>
            <a:r>
              <a:rPr lang="en-US" sz="2400" b="1" dirty="0"/>
              <a:t> = 4</a:t>
            </a:r>
            <a:r>
              <a:rPr lang="en-US" sz="2400" b="1" i="1" dirty="0">
                <a:latin typeface="Times New Roman" panose="02020603050405020304" pitchFamily="18" charset="0"/>
                <a:cs typeface="Times New Roman" panose="02020603050405020304" pitchFamily="18" charset="0"/>
              </a:rPr>
              <a:t>x</a:t>
            </a:r>
            <a:r>
              <a:rPr lang="en-US" sz="2400" b="1" dirty="0"/>
              <a:t>.</a:t>
            </a:r>
          </a:p>
          <a:p>
            <a:pPr marL="114300" indent="0">
              <a:buNone/>
            </a:pPr>
            <a:endParaRPr lang="en-US" sz="2400" dirty="0"/>
          </a:p>
        </p:txBody>
      </p:sp>
      <p:pic>
        <p:nvPicPr>
          <p:cNvPr id="6" name="Picture 5" descr="Please refer to the graph on your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784" y="915924"/>
            <a:ext cx="4114800" cy="4114800"/>
          </a:xfrm>
          <a:prstGeom prst="rect">
            <a:avLst/>
          </a:prstGeom>
          <a:ln w="12700">
            <a:solidFill>
              <a:schemeClr val="tx1"/>
            </a:solidFill>
          </a:ln>
        </p:spPr>
      </p:pic>
    </p:spTree>
    <p:extLst>
      <p:ext uri="{BB962C8B-B14F-4D97-AF65-F5344CB8AC3E}">
        <p14:creationId xmlns:p14="http://schemas.microsoft.com/office/powerpoint/2010/main" val="18774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Rational Numbers</a:t>
            </a:r>
          </a:p>
        </p:txBody>
      </p:sp>
      <p:sp>
        <p:nvSpPr>
          <p:cNvPr id="4" name="Content Placeholder 3"/>
          <p:cNvSpPr>
            <a:spLocks noGrp="1"/>
          </p:cNvSpPr>
          <p:nvPr>
            <p:ph idx="1"/>
          </p:nvPr>
        </p:nvSpPr>
        <p:spPr/>
        <p:txBody>
          <a:bodyPr/>
          <a:lstStyle/>
          <a:p>
            <a:pPr marL="114300" indent="0">
              <a:buNone/>
            </a:pPr>
            <a:r>
              <a:rPr lang="en-US" dirty="0"/>
              <a:t>SOL 7.2</a:t>
            </a:r>
          </a:p>
          <a:p>
            <a:pPr marL="114300" indent="0">
              <a:buClr>
                <a:srgbClr val="1F497D"/>
              </a:buClr>
              <a:buNone/>
            </a:pPr>
            <a:r>
              <a:rPr lang="en-US" sz="2400" dirty="0">
                <a:solidFill>
                  <a:srgbClr val="C00000"/>
                </a:solidFill>
              </a:rPr>
              <a:t>The student will solve practical problems involving operations with rational numbers. </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a:t>
            </a:fld>
            <a:endParaRPr lang="en-US" dirty="0"/>
          </a:p>
        </p:txBody>
      </p:sp>
    </p:spTree>
    <p:extLst>
      <p:ext uri="{BB962C8B-B14F-4D97-AF65-F5344CB8AC3E}">
        <p14:creationId xmlns:p14="http://schemas.microsoft.com/office/powerpoint/2010/main" val="1855518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50</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Graphing a Line in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mx</a:t>
            </a:r>
            <a:r>
              <a:rPr lang="en-US" sz="2800" dirty="0">
                <a:solidFill>
                  <a:schemeClr val="bg1"/>
                </a:solidFill>
              </a:rPr>
              <a:t> Form (7.10b)</a:t>
            </a:r>
          </a:p>
        </p:txBody>
      </p:sp>
      <p:sp>
        <p:nvSpPr>
          <p:cNvPr id="4" name="Content Placeholder 3"/>
          <p:cNvSpPr>
            <a:spLocks noGrp="1"/>
          </p:cNvSpPr>
          <p:nvPr>
            <p:ph idx="1"/>
          </p:nvPr>
        </p:nvSpPr>
        <p:spPr>
          <a:xfrm>
            <a:off x="76200" y="895351"/>
            <a:ext cx="3602147" cy="3429002"/>
          </a:xfrm>
        </p:spPr>
        <p:txBody>
          <a:bodyPr>
            <a:normAutofit/>
          </a:bodyPr>
          <a:lstStyle/>
          <a:p>
            <a:pPr marL="114300" indent="0">
              <a:buNone/>
            </a:pPr>
            <a:r>
              <a:rPr lang="en-US" sz="2400" b="1" dirty="0"/>
              <a:t>Plot two points that lie on the line </a:t>
            </a:r>
            <a:r>
              <a:rPr lang="en-US" sz="2400" b="1" i="1" dirty="0">
                <a:latin typeface="Times New Roman" panose="02020603050405020304" pitchFamily="18" charset="0"/>
                <a:cs typeface="Times New Roman" panose="02020603050405020304" pitchFamily="18" charset="0"/>
              </a:rPr>
              <a:t>y</a:t>
            </a:r>
            <a:r>
              <a:rPr lang="en-US" sz="2400" b="1" dirty="0"/>
              <a:t> = 4</a:t>
            </a:r>
            <a:r>
              <a:rPr lang="en-US" sz="2400" b="1" i="1" dirty="0">
                <a:latin typeface="Times New Roman" panose="02020603050405020304" pitchFamily="18" charset="0"/>
                <a:cs typeface="Times New Roman" panose="02020603050405020304" pitchFamily="18" charset="0"/>
              </a:rPr>
              <a:t>x</a:t>
            </a:r>
            <a:r>
              <a:rPr lang="en-US" sz="2400" b="1" dirty="0"/>
              <a:t>.</a:t>
            </a:r>
          </a:p>
          <a:p>
            <a:pPr marL="114300" indent="0">
              <a:buNone/>
            </a:pPr>
            <a:endParaRPr lang="en-US" sz="2400" dirty="0"/>
          </a:p>
        </p:txBody>
      </p:sp>
      <mc:AlternateContent xmlns:mc="http://schemas.openxmlformats.org/markup-compatibility/2006" xmlns:a14="http://schemas.microsoft.com/office/drawing/2010/main">
        <mc:Choice Requires="a14">
          <p:sp>
            <p:nvSpPr>
              <p:cNvPr id="7" name="TextBox 6"/>
              <p:cNvSpPr txBox="1"/>
              <p:nvPr/>
            </p:nvSpPr>
            <p:spPr>
              <a:xfrm>
                <a:off x="270095" y="1927341"/>
                <a:ext cx="3844705"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Any two ordered pairs that lie on the line </a:t>
                </a:r>
                <a14:m>
                  <m:oMath xmlns:m="http://schemas.openxmlformats.org/officeDocument/2006/math">
                    <m:r>
                      <a:rPr lang="en-US" sz="2400" b="1" i="1" smtClean="0">
                        <a:solidFill>
                          <a:srgbClr val="C00000"/>
                        </a:solidFill>
                        <a:latin typeface="Cambria Math"/>
                        <a:ea typeface="Tahoma" panose="020B0604030504040204" pitchFamily="34" charset="0"/>
                        <a:cs typeface="Tahoma" panose="020B0604030504040204" pitchFamily="34" charset="0"/>
                      </a:rPr>
                      <m:t>𝒚</m:t>
                    </m:r>
                    <m:r>
                      <a:rPr lang="en-US" sz="2400" b="0" i="1" smtClean="0">
                        <a:solidFill>
                          <a:srgbClr val="C00000"/>
                        </a:solidFill>
                        <a:latin typeface="Cambria Math"/>
                        <a:ea typeface="Tahoma" panose="020B0604030504040204" pitchFamily="34" charset="0"/>
                        <a:cs typeface="Tahoma" panose="020B0604030504040204" pitchFamily="34" charset="0"/>
                      </a:rPr>
                      <m:t>=4</m:t>
                    </m:r>
                  </m:oMath>
                </a14:m>
                <a:r>
                  <a:rPr lang="en-US" sz="24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 </a:t>
                </a:r>
              </a:p>
            </p:txBody>
          </p:sp>
        </mc:Choice>
        <mc:Fallback xmlns="">
          <p:sp>
            <p:nvSpPr>
              <p:cNvPr id="7" name="TextBox 6"/>
              <p:cNvSpPr txBox="1">
                <a:spLocks noRot="1" noChangeAspect="1" noMove="1" noResize="1" noEditPoints="1" noAdjustHandles="1" noChangeArrowheads="1" noChangeShapeType="1" noTextEdit="1"/>
              </p:cNvSpPr>
              <p:nvPr/>
            </p:nvSpPr>
            <p:spPr>
              <a:xfrm>
                <a:off x="270095" y="1927341"/>
                <a:ext cx="3844705" cy="830997"/>
              </a:xfrm>
              <a:prstGeom prst="rect">
                <a:avLst/>
              </a:prstGeom>
              <a:blipFill rotWithShape="1">
                <a:blip r:embed="rId2"/>
                <a:stretch>
                  <a:fillRect l="-2377" t="-5882" r="-3170" b="-16912"/>
                </a:stretch>
              </a:blipFill>
            </p:spPr>
            <p:txBody>
              <a:bodyPr/>
              <a:lstStyle/>
              <a:p>
                <a:r>
                  <a:rPr lang="en-US">
                    <a:noFill/>
                  </a:rPr>
                  <a:t> </a:t>
                </a:r>
              </a:p>
            </p:txBody>
          </p:sp>
        </mc:Fallback>
      </mc:AlternateContent>
      <p:sp>
        <p:nvSpPr>
          <p:cNvPr id="9" name="Rounded Rectangle 8" descr="A rectangle indicating the correct solution."/>
          <p:cNvSpPr/>
          <p:nvPr/>
        </p:nvSpPr>
        <p:spPr>
          <a:xfrm>
            <a:off x="270095" y="1920990"/>
            <a:ext cx="3768505" cy="879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3146" y="3142870"/>
            <a:ext cx="4246453" cy="1569660"/>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the slope value of 4 as intercept values and plotted points at (4, 0) and (0, 4).</a:t>
            </a:r>
          </a:p>
        </p:txBody>
      </p:sp>
      <p:pic>
        <p:nvPicPr>
          <p:cNvPr id="6" name="Picture 5" descr="A coordinate grid with a  line graphed containing points that are solutions to the equation y equals four 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309" y="949452"/>
            <a:ext cx="4114800" cy="4114800"/>
          </a:xfrm>
          <a:prstGeom prst="rect">
            <a:avLst/>
          </a:prstGeom>
          <a:ln w="12700">
            <a:solidFill>
              <a:schemeClr val="tx1"/>
            </a:solidFill>
          </a:ln>
        </p:spPr>
      </p:pic>
    </p:spTree>
    <p:extLst>
      <p:ext uri="{BB962C8B-B14F-4D97-AF65-F5344CB8AC3E}">
        <p14:creationId xmlns:p14="http://schemas.microsoft.com/office/powerpoint/2010/main" val="3673865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Writing Equations in </a:t>
            </a:r>
            <a:r>
              <a:rPr lang="en-US" sz="2800" i="1" dirty="0">
                <a:latin typeface="Times New Roman" panose="02020603050405020304" pitchFamily="18" charset="0"/>
                <a:cs typeface="Times New Roman" panose="02020603050405020304" pitchFamily="18" charset="0"/>
              </a:rPr>
              <a:t>y</a:t>
            </a:r>
            <a:r>
              <a:rPr lang="en-US" sz="2800" dirty="0"/>
              <a:t> = </a:t>
            </a:r>
            <a:r>
              <a:rPr lang="en-US" sz="2800" i="1" dirty="0">
                <a:latin typeface="Times New Roman" panose="02020603050405020304" pitchFamily="18" charset="0"/>
                <a:cs typeface="Times New Roman" panose="02020603050405020304" pitchFamily="18" charset="0"/>
              </a:rPr>
              <a:t>x</a:t>
            </a:r>
            <a:r>
              <a:rPr lang="en-US" sz="2800" dirty="0"/>
              <a:t> + </a:t>
            </a:r>
            <a:r>
              <a:rPr lang="en-US" sz="2800" i="1" dirty="0">
                <a:latin typeface="Times New Roman" panose="02020603050405020304" pitchFamily="18" charset="0"/>
                <a:cs typeface="Times New Roman" panose="02020603050405020304" pitchFamily="18" charset="0"/>
              </a:rPr>
              <a:t>b</a:t>
            </a:r>
            <a:r>
              <a:rPr lang="en-US" sz="2800" dirty="0"/>
              <a:t> Form</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with writing equations in </a:t>
            </a:r>
            <a:r>
              <a:rPr lang="en-US" sz="2400" b="1" i="1" dirty="0">
                <a:latin typeface="Times New Roman" panose="02020603050405020304" pitchFamily="18" charset="0"/>
                <a:cs typeface="Times New Roman" panose="02020603050405020304" pitchFamily="18" charset="0"/>
              </a:rPr>
              <a:t>y</a:t>
            </a:r>
            <a:r>
              <a:rPr lang="en-US" sz="2400" dirty="0"/>
              <a:t> = </a:t>
            </a:r>
            <a:r>
              <a:rPr lang="en-US" sz="2400" b="1" i="1" dirty="0">
                <a:latin typeface="Times New Roman" panose="02020603050405020304" pitchFamily="18" charset="0"/>
                <a:cs typeface="Times New Roman" panose="02020603050405020304" pitchFamily="18" charset="0"/>
              </a:rPr>
              <a:t>x</a:t>
            </a:r>
            <a:r>
              <a:rPr lang="en-US" sz="2400" dirty="0"/>
              <a:t> + </a:t>
            </a:r>
            <a:r>
              <a:rPr lang="en-US" sz="2400" b="1" i="1" dirty="0">
                <a:latin typeface="Times New Roman" panose="02020603050405020304" pitchFamily="18" charset="0"/>
                <a:cs typeface="Times New Roman" panose="02020603050405020304" pitchFamily="18" charset="0"/>
              </a:rPr>
              <a:t>b</a:t>
            </a:r>
            <a:r>
              <a:rPr lang="en-US" sz="2400" dirty="0"/>
              <a:t> form.</a:t>
            </a:r>
          </a:p>
          <a:p>
            <a:pPr marL="114300" indent="0">
              <a:buNone/>
            </a:pPr>
            <a:endParaRPr lang="en-US" sz="2400" dirty="0"/>
          </a:p>
          <a:p>
            <a:pPr marL="114300" indent="0">
              <a:buClr>
                <a:srgbClr val="C00000"/>
              </a:buClr>
              <a:buNone/>
            </a:pPr>
            <a:r>
              <a:rPr lang="en-US" sz="2400" dirty="0">
                <a:solidFill>
                  <a:srgbClr val="C00000"/>
                </a:solidFill>
              </a:rPr>
              <a:t>Common errors on SOL test items include:</a:t>
            </a:r>
          </a:p>
          <a:p>
            <a:pPr>
              <a:buClr>
                <a:srgbClr val="C00000"/>
              </a:buClr>
            </a:pPr>
            <a:r>
              <a:rPr lang="en-US" sz="2400" dirty="0">
                <a:solidFill>
                  <a:srgbClr val="C00000"/>
                </a:solidFill>
              </a:rPr>
              <a:t>using an incorrect symbol when describing a practical situation involving an equation in </a:t>
            </a:r>
            <a:r>
              <a:rPr lang="en-US" sz="2400" b="1"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 = </a:t>
            </a:r>
            <a:r>
              <a:rPr lang="en-US" sz="2400" b="1"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 + </a:t>
            </a:r>
            <a:r>
              <a:rPr lang="en-US" sz="2400" b="1" i="1" dirty="0">
                <a:solidFill>
                  <a:srgbClr val="C00000"/>
                </a:solidFill>
                <a:latin typeface="Times New Roman" panose="02020603050405020304" pitchFamily="18" charset="0"/>
                <a:cs typeface="Times New Roman" panose="02020603050405020304" pitchFamily="18" charset="0"/>
              </a:rPr>
              <a:t>b</a:t>
            </a:r>
            <a:r>
              <a:rPr lang="en-US" sz="2400" dirty="0">
                <a:solidFill>
                  <a:srgbClr val="C00000"/>
                </a:solidFill>
              </a:rPr>
              <a:t> form. </a:t>
            </a:r>
          </a:p>
          <a:p>
            <a:pPr marL="114300" indent="0">
              <a:buClr>
                <a:schemeClr val="tx1"/>
              </a:buClr>
              <a:buNone/>
            </a:pPr>
            <a:endParaRPr lang="en-US" sz="2400" dirty="0"/>
          </a:p>
          <a:p>
            <a:pPr marL="114300" indent="0">
              <a:buClr>
                <a:schemeClr val="tx1"/>
              </a:buClr>
              <a:buNone/>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51</a:t>
            </a:fld>
            <a:endParaRPr lang="en-US" dirty="0"/>
          </a:p>
        </p:txBody>
      </p:sp>
    </p:spTree>
    <p:extLst>
      <p:ext uri="{BB962C8B-B14F-4D97-AF65-F5344CB8AC3E}">
        <p14:creationId xmlns:p14="http://schemas.microsoft.com/office/powerpoint/2010/main" val="1800932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52</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Writing Equations in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x</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b</a:t>
            </a:r>
            <a:r>
              <a:rPr lang="en-US" sz="2800" dirty="0">
                <a:solidFill>
                  <a:schemeClr val="bg1"/>
                </a:solidFill>
              </a:rPr>
              <a:t> Form (7.10c)</a:t>
            </a:r>
          </a:p>
        </p:txBody>
      </p:sp>
      <p:sp>
        <p:nvSpPr>
          <p:cNvPr id="4" name="Content Placeholder 3"/>
          <p:cNvSpPr>
            <a:spLocks noGrp="1"/>
          </p:cNvSpPr>
          <p:nvPr>
            <p:ph idx="1"/>
          </p:nvPr>
        </p:nvSpPr>
        <p:spPr/>
        <p:txBody>
          <a:bodyPr>
            <a:normAutofit/>
          </a:bodyPr>
          <a:lstStyle/>
          <a:p>
            <a:pPr marL="114300" indent="0">
              <a:buNone/>
            </a:pPr>
            <a:r>
              <a:rPr lang="en-US" sz="2400" b="1" dirty="0"/>
              <a:t>Place the answers in</a:t>
            </a:r>
            <a:r>
              <a:rPr lang="en-US" sz="2400" b="1" dirty="0">
                <a:solidFill>
                  <a:srgbClr val="FF0000"/>
                </a:solidFill>
              </a:rPr>
              <a:t> </a:t>
            </a:r>
            <a:r>
              <a:rPr lang="en-US" sz="2400" b="1" dirty="0"/>
              <a:t>the correct boxes.</a:t>
            </a:r>
          </a:p>
          <a:p>
            <a:pPr marL="114300" indent="0">
              <a:buNone/>
            </a:pPr>
            <a:r>
              <a:rPr lang="en-US" sz="2400" b="1" dirty="0"/>
              <a:t>Marcus is 8 inches taller than Carlos.</a:t>
            </a:r>
          </a:p>
          <a:p>
            <a:pPr>
              <a:buClrTx/>
            </a:pPr>
            <a:r>
              <a:rPr lang="en-US" sz="2400" b="1" dirty="0"/>
              <a:t>Let </a:t>
            </a:r>
            <a:r>
              <a:rPr lang="en-US" sz="2400" b="1" i="1" dirty="0">
                <a:latin typeface="Times New Roman" panose="02020603050405020304" pitchFamily="18" charset="0"/>
                <a:cs typeface="Times New Roman" panose="02020603050405020304" pitchFamily="18" charset="0"/>
              </a:rPr>
              <a:t>x</a:t>
            </a:r>
            <a:r>
              <a:rPr lang="en-US" sz="2400" b="1" dirty="0"/>
              <a:t> represent Marcus’s height.</a:t>
            </a:r>
          </a:p>
          <a:p>
            <a:pPr>
              <a:buClrTx/>
            </a:pPr>
            <a:r>
              <a:rPr lang="en-US" sz="2400" b="1" dirty="0"/>
              <a:t>Ley </a:t>
            </a:r>
            <a:r>
              <a:rPr lang="en-US" sz="2400" b="1" i="1" dirty="0">
                <a:latin typeface="Times New Roman" panose="02020603050405020304" pitchFamily="18" charset="0"/>
                <a:cs typeface="Times New Roman" panose="02020603050405020304" pitchFamily="18" charset="0"/>
              </a:rPr>
              <a:t>y</a:t>
            </a:r>
            <a:r>
              <a:rPr lang="en-US" sz="2400" b="1" dirty="0"/>
              <a:t> represent Carlos’s height.</a:t>
            </a:r>
          </a:p>
          <a:p>
            <a:pPr marL="114300" indent="0">
              <a:buNone/>
            </a:pPr>
            <a:endParaRPr lang="en-US" sz="2400" b="1" dirty="0"/>
          </a:p>
          <a:p>
            <a:pPr marL="114300" indent="0">
              <a:buNone/>
            </a:pPr>
            <a:r>
              <a:rPr lang="en-US" sz="2400" b="1" dirty="0"/>
              <a:t>Create an equation that represents the relationship between </a:t>
            </a:r>
            <a:r>
              <a:rPr lang="en-US" sz="2400" b="1" i="1" dirty="0">
                <a:latin typeface="Times New Roman" panose="02020603050405020304" pitchFamily="18" charset="0"/>
                <a:cs typeface="Times New Roman" panose="02020603050405020304" pitchFamily="18" charset="0"/>
              </a:rPr>
              <a:t>x</a:t>
            </a:r>
            <a:r>
              <a:rPr lang="en-US" sz="2400" b="1" dirty="0"/>
              <a:t> and </a:t>
            </a:r>
            <a:r>
              <a:rPr lang="en-US" sz="2400" b="1" i="1" dirty="0">
                <a:latin typeface="Times New Roman" panose="02020603050405020304" pitchFamily="18" charset="0"/>
                <a:cs typeface="Times New Roman" panose="02020603050405020304" pitchFamily="18" charset="0"/>
              </a:rPr>
              <a:t>y</a:t>
            </a:r>
            <a:r>
              <a:rPr lang="en-US" sz="2400" b="1" dirty="0"/>
              <a:t>?</a:t>
            </a:r>
          </a:p>
        </p:txBody>
      </p:sp>
      <p:grpSp>
        <p:nvGrpSpPr>
          <p:cNvPr id="20" name="Group 19" descr="y equals empty box, empty box, empty box"/>
          <p:cNvGrpSpPr/>
          <p:nvPr/>
        </p:nvGrpSpPr>
        <p:grpSpPr>
          <a:xfrm>
            <a:off x="3010654" y="3165717"/>
            <a:ext cx="2513093" cy="478364"/>
            <a:chOff x="2022694" y="3924308"/>
            <a:chExt cx="2513093" cy="637817"/>
          </a:xfrm>
        </p:grpSpPr>
        <p:sp>
          <p:nvSpPr>
            <p:cNvPr id="12" name="TextBox 11"/>
            <p:cNvSpPr txBox="1"/>
            <p:nvPr/>
          </p:nvSpPr>
          <p:spPr>
            <a:xfrm>
              <a:off x="2022694" y="3924308"/>
              <a:ext cx="1393480" cy="615552"/>
            </a:xfrm>
            <a:prstGeom prst="rect">
              <a:avLst/>
            </a:prstGeom>
            <a:noFill/>
            <a:ln>
              <a:noFill/>
            </a:ln>
          </p:spPr>
          <p:txBody>
            <a:bodyPr wrap="square" rtlCol="0">
              <a:spAutoFit/>
            </a:bodyPr>
            <a:lstStyle/>
            <a:p>
              <a:r>
                <a:rPr lang="en-US" sz="2400" b="1" i="1" dirty="0">
                  <a:latin typeface="Times New Roman" panose="02020603050405020304" pitchFamily="18" charset="0"/>
                  <a:cs typeface="Times New Roman" panose="02020603050405020304" pitchFamily="18" charset="0"/>
                </a:rPr>
                <a:t>y</a:t>
              </a:r>
              <a:r>
                <a:rPr lang="en-US" dirty="0"/>
                <a:t> =</a:t>
              </a:r>
            </a:p>
          </p:txBody>
        </p:sp>
        <p:sp>
          <p:nvSpPr>
            <p:cNvPr id="17" name="TextBox 16"/>
            <p:cNvSpPr txBox="1"/>
            <p:nvPr/>
          </p:nvSpPr>
          <p:spPr>
            <a:xfrm>
              <a:off x="2551190" y="3946573"/>
              <a:ext cx="609599" cy="615552"/>
            </a:xfrm>
            <a:prstGeom prst="rect">
              <a:avLst/>
            </a:prstGeom>
            <a:noFill/>
            <a:ln w="28575">
              <a:solidFill>
                <a:schemeClr val="tx1"/>
              </a:solidFill>
            </a:ln>
          </p:spPr>
          <p:txBody>
            <a:bodyPr wrap="square" rtlCol="0">
              <a:spAutoFit/>
            </a:bodyPr>
            <a:lstStyle/>
            <a:p>
              <a:pPr algn="ctr"/>
              <a:endParaRPr lang="en-US" sz="2400" b="1" i="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240391" y="3946573"/>
              <a:ext cx="609599" cy="615552"/>
            </a:xfrm>
            <a:prstGeom prst="rect">
              <a:avLst/>
            </a:prstGeom>
            <a:noFill/>
            <a:ln w="28575">
              <a:solidFill>
                <a:schemeClr val="tx1"/>
              </a:solidFill>
            </a:ln>
          </p:spPr>
          <p:txBody>
            <a:bodyPr wrap="square" rtlCol="0">
              <a:spAutoFit/>
            </a:bodyPr>
            <a:lstStyle/>
            <a:p>
              <a:pPr algn="ctr"/>
              <a:endParaRPr lang="en-US" sz="2400"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926188" y="3946573"/>
              <a:ext cx="609599" cy="615552"/>
            </a:xfrm>
            <a:prstGeom prst="rect">
              <a:avLst/>
            </a:prstGeom>
            <a:noFill/>
            <a:ln w="28575">
              <a:solidFill>
                <a:schemeClr val="tx1"/>
              </a:solidFill>
            </a:ln>
          </p:spPr>
          <p:txBody>
            <a:bodyPr wrap="square" rtlCol="0">
              <a:spAutoFit/>
            </a:bodyPr>
            <a:lstStyle/>
            <a:p>
              <a:pPr algn="ctr"/>
              <a:endParaRPr lang="en-US" sz="2400" b="1" i="1" dirty="0">
                <a:latin typeface="Times New Roman" panose="02020603050405020304" pitchFamily="18" charset="0"/>
                <a:cs typeface="Times New Roman" panose="02020603050405020304" pitchFamily="18" charset="0"/>
              </a:endParaRPr>
            </a:p>
          </p:txBody>
        </p:sp>
      </p:grpSp>
      <p:grpSp>
        <p:nvGrpSpPr>
          <p:cNvPr id="21" name="Group 20" descr="Please refer to the answer options on your screen."/>
          <p:cNvGrpSpPr/>
          <p:nvPr/>
        </p:nvGrpSpPr>
        <p:grpSpPr>
          <a:xfrm>
            <a:off x="1371602" y="3881741"/>
            <a:ext cx="4876799" cy="466755"/>
            <a:chOff x="1371601" y="5175655"/>
            <a:chExt cx="4876799" cy="622340"/>
          </a:xfrm>
        </p:grpSpPr>
        <mc:AlternateContent xmlns:mc="http://schemas.openxmlformats.org/markup-compatibility/2006" xmlns:a14="http://schemas.microsoft.com/office/drawing/2010/main">
          <mc:Choice Requires="a14">
            <p:sp>
              <p:nvSpPr>
                <p:cNvPr id="11" name="TextBox 10"/>
                <p:cNvSpPr txBox="1"/>
                <p:nvPr/>
              </p:nvSpPr>
              <p:spPr>
                <a:xfrm>
                  <a:off x="1371601" y="5175656"/>
                  <a:ext cx="609599" cy="615553"/>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a:ea typeface="Cambria Math"/>
                            <a:cs typeface="Times New Roman" panose="02020603050405020304" pitchFamily="18" charset="0"/>
                          </a:rPr>
                          <m:t>+</m:t>
                        </m:r>
                      </m:oMath>
                    </m:oMathPara>
                  </a14:m>
                  <a:endParaRPr lang="en-US" sz="2400" b="1" i="1" dirty="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71601" y="5175656"/>
                  <a:ext cx="609599" cy="615553"/>
                </a:xfrm>
                <a:prstGeom prst="rect">
                  <a:avLst/>
                </a:prstGeom>
                <a:blipFill>
                  <a:blip r:embed="rId2"/>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109835" y="5175656"/>
                  <a:ext cx="609599" cy="615553"/>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a:ea typeface="Cambria Math"/>
                            <a:cs typeface="Times New Roman" panose="02020603050405020304" pitchFamily="18" charset="0"/>
                          </a:rPr>
                          <m:t>−</m:t>
                        </m:r>
                      </m:oMath>
                    </m:oMathPara>
                  </a14:m>
                  <a:endParaRPr lang="en-US" sz="2400" b="1" i="1" dirty="0">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09835" y="5175656"/>
                  <a:ext cx="609599" cy="615553"/>
                </a:xfrm>
                <a:prstGeom prst="rect">
                  <a:avLst/>
                </a:prstGeom>
                <a:blipFill>
                  <a:blip r:embed="rId3"/>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55990" y="5178854"/>
                  <a:ext cx="609599" cy="615553"/>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a:ea typeface="Cambria Math"/>
                            <a:cs typeface="Times New Roman" panose="02020603050405020304" pitchFamily="18" charset="0"/>
                          </a:rPr>
                          <m:t>⋅</m:t>
                        </m:r>
                      </m:oMath>
                    </m:oMathPara>
                  </a14:m>
                  <a:endParaRPr lang="en-US" sz="2400" b="1" i="1"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55990" y="5178854"/>
                  <a:ext cx="609599" cy="615553"/>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545191" y="5175655"/>
                  <a:ext cx="609599" cy="615553"/>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a:ea typeface="Cambria Math"/>
                            <a:cs typeface="Times New Roman" panose="02020603050405020304" pitchFamily="18" charset="0"/>
                          </a:rPr>
                          <m:t>÷</m:t>
                        </m:r>
                      </m:oMath>
                    </m:oMathPara>
                  </a14:m>
                  <a:endParaRPr lang="en-US" sz="2400" b="1" i="1"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545191" y="5175655"/>
                  <a:ext cx="609599" cy="615553"/>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p:sp>
          <p:nvSpPr>
            <p:cNvPr id="6" name="TextBox 5"/>
            <p:cNvSpPr txBox="1"/>
            <p:nvPr/>
          </p:nvSpPr>
          <p:spPr>
            <a:xfrm>
              <a:off x="4267200" y="5178858"/>
              <a:ext cx="599792" cy="615553"/>
            </a:xfrm>
            <a:prstGeom prst="rect">
              <a:avLst/>
            </a:prstGeom>
            <a:noFill/>
            <a:ln w="190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8</a:t>
              </a:r>
            </a:p>
          </p:txBody>
        </p:sp>
        <mc:AlternateContent xmlns:mc="http://schemas.openxmlformats.org/markup-compatibility/2006" xmlns:a14="http://schemas.microsoft.com/office/drawing/2010/main">
          <mc:Choice Requires="a14">
            <p:sp>
              <p:nvSpPr>
                <p:cNvPr id="7" name="TextBox 6"/>
                <p:cNvSpPr txBox="1"/>
                <p:nvPr/>
              </p:nvSpPr>
              <p:spPr>
                <a:xfrm>
                  <a:off x="4953000" y="5178858"/>
                  <a:ext cx="611864" cy="605723"/>
                </a:xfrm>
                <a:prstGeom prst="rect">
                  <a:avLst/>
                </a:prstGeom>
                <a:noFill/>
                <a:ln w="19050">
                  <a:solidFill>
                    <a:schemeClr val="tx1"/>
                  </a:solidFill>
                </a:ln>
              </p:spPr>
              <p:txBody>
                <a:bodyPr wrap="square" rtlCol="0">
                  <a:spAutoFit/>
                </a:bodyPr>
                <a:lstStyle/>
                <a:p>
                  <a:pPr algn="just"/>
                  <a14:m>
                    <m:oMathPara xmlns:m="http://schemas.openxmlformats.org/officeDocument/2006/math">
                      <m:oMathParaPr>
                        <m:jc m:val="center"/>
                      </m:oMathParaPr>
                      <m:oMath xmlns:m="http://schemas.openxmlformats.org/officeDocument/2006/math">
                        <m:f>
                          <m:fPr>
                            <m:type m:val="skw"/>
                            <m:ctrlPr>
                              <a:rPr lang="en-US" i="1" smtClean="0">
                                <a:latin typeface="Cambria Math" panose="02040503050406030204" pitchFamily="18" charset="0"/>
                                <a:ea typeface="Tahoma" panose="020B0604030504040204" pitchFamily="34" charset="0"/>
                                <a:cs typeface="Tahoma" panose="020B0604030504040204" pitchFamily="34" charset="0"/>
                              </a:rPr>
                            </m:ctrlPr>
                          </m:fPr>
                          <m:num>
                            <m:r>
                              <a:rPr lang="en-US" b="0" i="1" smtClean="0">
                                <a:latin typeface="Cambria Math"/>
                                <a:ea typeface="Tahoma" panose="020B0604030504040204" pitchFamily="34" charset="0"/>
                                <a:cs typeface="Tahoma" panose="020B0604030504040204" pitchFamily="34" charset="0"/>
                              </a:rPr>
                              <m:t>1</m:t>
                            </m:r>
                          </m:num>
                          <m:den>
                            <m:r>
                              <a:rPr lang="en-US" b="0" i="1" smtClean="0">
                                <a:latin typeface="Cambria Math"/>
                                <a:ea typeface="Tahoma" panose="020B0604030504040204" pitchFamily="34" charset="0"/>
                                <a:cs typeface="Tahoma" panose="020B0604030504040204" pitchFamily="34" charset="0"/>
                              </a:rPr>
                              <m:t>8</m:t>
                            </m:r>
                          </m:den>
                        </m:f>
                      </m:oMath>
                    </m:oMathPara>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53000" y="5178858"/>
                  <a:ext cx="611864" cy="605723"/>
                </a:xfrm>
                <a:prstGeom prst="rect">
                  <a:avLst/>
                </a:prstGeom>
                <a:blipFill>
                  <a:blip r:embed="rId6"/>
                  <a:stretch>
                    <a:fillRect l="-44660" t="-112821" r="-91262" b="-174359"/>
                  </a:stretch>
                </a:blipFill>
                <a:ln w="19050">
                  <a:solidFill>
                    <a:schemeClr val="tx1"/>
                  </a:solidFill>
                </a:ln>
              </p:spPr>
              <p:txBody>
                <a:bodyPr/>
                <a:lstStyle/>
                <a:p>
                  <a:r>
                    <a:rPr lang="en-US">
                      <a:noFill/>
                    </a:rPr>
                    <a:t> </a:t>
                  </a:r>
                </a:p>
              </p:txBody>
            </p:sp>
          </mc:Fallback>
        </mc:AlternateContent>
        <p:sp>
          <p:nvSpPr>
            <p:cNvPr id="5" name="TextBox 4"/>
            <p:cNvSpPr txBox="1"/>
            <p:nvPr/>
          </p:nvSpPr>
          <p:spPr>
            <a:xfrm>
              <a:off x="5638801" y="5182442"/>
              <a:ext cx="609599" cy="615553"/>
            </a:xfrm>
            <a:prstGeom prst="rect">
              <a:avLst/>
            </a:prstGeom>
            <a:noFill/>
            <a:ln w="19050">
              <a:solidFill>
                <a:schemeClr val="tx1"/>
              </a:solidFill>
            </a:ln>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x</a:t>
              </a:r>
            </a:p>
          </p:txBody>
        </p:sp>
      </p:grpSp>
    </p:spTree>
    <p:extLst>
      <p:ext uri="{BB962C8B-B14F-4D97-AF65-F5344CB8AC3E}">
        <p14:creationId xmlns:p14="http://schemas.microsoft.com/office/powerpoint/2010/main" val="2261461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637088"/>
            <a:ext cx="549275" cy="296862"/>
          </a:xfrm>
          <a:prstGeom prst="bracketPair">
            <a:avLst>
              <a:gd name="adj" fmla="val 17949"/>
            </a:avLst>
          </a:prstGeom>
        </p:spPr>
        <p:txBody>
          <a:bodyPr/>
          <a:lstStyle/>
          <a:p>
            <a:fld id="{43CD8AB1-7AF0-4DFF-A047-6CE4F0A7C691}" type="slidenum">
              <a:rPr lang="en-US" smtClean="0"/>
              <a:t>53</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Writing Equations in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x</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b</a:t>
            </a:r>
            <a:r>
              <a:rPr lang="en-US" sz="2800" dirty="0">
                <a:solidFill>
                  <a:schemeClr val="bg1"/>
                </a:solidFill>
              </a:rPr>
              <a:t> Form (7.10c)</a:t>
            </a:r>
          </a:p>
        </p:txBody>
      </p:sp>
      <p:sp>
        <p:nvSpPr>
          <p:cNvPr id="4" name="Content Placeholder 3"/>
          <p:cNvSpPr>
            <a:spLocks noGrp="1"/>
          </p:cNvSpPr>
          <p:nvPr>
            <p:ph idx="1"/>
          </p:nvPr>
        </p:nvSpPr>
        <p:spPr/>
        <p:txBody>
          <a:bodyPr>
            <a:normAutofit/>
          </a:bodyPr>
          <a:lstStyle/>
          <a:p>
            <a:pPr marL="114300" indent="0">
              <a:buNone/>
            </a:pPr>
            <a:r>
              <a:rPr lang="en-US" sz="2400" b="1" dirty="0"/>
              <a:t>Place the answers in the correct boxes.</a:t>
            </a:r>
          </a:p>
          <a:p>
            <a:pPr marL="114300" indent="0">
              <a:buNone/>
            </a:pPr>
            <a:r>
              <a:rPr lang="en-US" sz="2400" b="1" dirty="0"/>
              <a:t>Marcus is 8 inches taller than Carlos.</a:t>
            </a:r>
          </a:p>
          <a:p>
            <a:pPr>
              <a:buClrTx/>
            </a:pPr>
            <a:r>
              <a:rPr lang="en-US" sz="2400" b="1" dirty="0"/>
              <a:t>Let </a:t>
            </a:r>
            <a:r>
              <a:rPr lang="en-US" sz="2400" b="1" i="1" dirty="0">
                <a:latin typeface="Times New Roman" panose="02020603050405020304" pitchFamily="18" charset="0"/>
                <a:cs typeface="Times New Roman" panose="02020603050405020304" pitchFamily="18" charset="0"/>
              </a:rPr>
              <a:t>x</a:t>
            </a:r>
            <a:r>
              <a:rPr lang="en-US" sz="2400" b="1" dirty="0"/>
              <a:t> represent Marcus’s height.</a:t>
            </a:r>
          </a:p>
          <a:p>
            <a:pPr>
              <a:buClrTx/>
            </a:pPr>
            <a:r>
              <a:rPr lang="en-US" sz="2400" b="1" dirty="0"/>
              <a:t>Ley </a:t>
            </a:r>
            <a:r>
              <a:rPr lang="en-US" sz="2400" b="1" i="1" dirty="0">
                <a:latin typeface="Times New Roman" panose="02020603050405020304" pitchFamily="18" charset="0"/>
                <a:cs typeface="Times New Roman" panose="02020603050405020304" pitchFamily="18" charset="0"/>
              </a:rPr>
              <a:t>y</a:t>
            </a:r>
            <a:r>
              <a:rPr lang="en-US" sz="2400" b="1" dirty="0"/>
              <a:t> represent Carlos’s height.</a:t>
            </a:r>
          </a:p>
          <a:p>
            <a:pPr marL="114300" indent="0">
              <a:buNone/>
            </a:pPr>
            <a:endParaRPr lang="en-US" sz="2400" b="1" dirty="0"/>
          </a:p>
          <a:p>
            <a:pPr marL="114300" indent="0">
              <a:buNone/>
            </a:pPr>
            <a:r>
              <a:rPr lang="en-US" sz="2400" b="1" dirty="0"/>
              <a:t>Create an equation that represents the relationship between </a:t>
            </a:r>
            <a:r>
              <a:rPr lang="en-US" sz="2400" b="1" i="1" dirty="0">
                <a:latin typeface="Times New Roman" panose="02020603050405020304" pitchFamily="18" charset="0"/>
                <a:cs typeface="Times New Roman" panose="02020603050405020304" pitchFamily="18" charset="0"/>
              </a:rPr>
              <a:t>x</a:t>
            </a:r>
            <a:r>
              <a:rPr lang="en-US" sz="2400" b="1" dirty="0"/>
              <a:t> and </a:t>
            </a:r>
            <a:r>
              <a:rPr lang="en-US" sz="2400" b="1" i="1" dirty="0">
                <a:latin typeface="Times New Roman" panose="02020603050405020304" pitchFamily="18" charset="0"/>
                <a:cs typeface="Times New Roman" panose="02020603050405020304" pitchFamily="18" charset="0"/>
              </a:rPr>
              <a:t>y</a:t>
            </a:r>
            <a:r>
              <a:rPr lang="en-US" sz="2400" b="1" dirty="0"/>
              <a:t>?</a:t>
            </a:r>
          </a:p>
        </p:txBody>
      </p:sp>
      <p:grpSp>
        <p:nvGrpSpPr>
          <p:cNvPr id="20" name="Group 19" descr="y equals x minus eight"/>
          <p:cNvGrpSpPr/>
          <p:nvPr/>
        </p:nvGrpSpPr>
        <p:grpSpPr>
          <a:xfrm>
            <a:off x="3010654" y="3165717"/>
            <a:ext cx="2513093" cy="478364"/>
            <a:chOff x="2022694" y="3924308"/>
            <a:chExt cx="2513093" cy="637817"/>
          </a:xfrm>
        </p:grpSpPr>
        <p:sp>
          <p:nvSpPr>
            <p:cNvPr id="12" name="TextBox 11"/>
            <p:cNvSpPr txBox="1"/>
            <p:nvPr/>
          </p:nvSpPr>
          <p:spPr>
            <a:xfrm>
              <a:off x="2022694" y="3924308"/>
              <a:ext cx="1393480" cy="615552"/>
            </a:xfrm>
            <a:prstGeom prst="rect">
              <a:avLst/>
            </a:prstGeom>
            <a:noFill/>
            <a:ln>
              <a:noFill/>
            </a:ln>
          </p:spPr>
          <p:txBody>
            <a:bodyPr wrap="square" rtlCol="0">
              <a:spAutoFit/>
            </a:bodyPr>
            <a:lstStyle/>
            <a:p>
              <a:r>
                <a:rPr lang="en-US" sz="2400" b="1" i="1" dirty="0">
                  <a:latin typeface="Times New Roman" panose="02020603050405020304" pitchFamily="18" charset="0"/>
                  <a:cs typeface="Times New Roman" panose="02020603050405020304" pitchFamily="18" charset="0"/>
                </a:rPr>
                <a:t>y</a:t>
              </a:r>
              <a:r>
                <a:rPr lang="en-US" dirty="0"/>
                <a:t> =</a:t>
              </a:r>
            </a:p>
          </p:txBody>
        </p:sp>
        <p:sp>
          <p:nvSpPr>
            <p:cNvPr id="17" name="TextBox 16"/>
            <p:cNvSpPr txBox="1"/>
            <p:nvPr/>
          </p:nvSpPr>
          <p:spPr>
            <a:xfrm>
              <a:off x="2551190" y="3946573"/>
              <a:ext cx="609599" cy="615552"/>
            </a:xfrm>
            <a:prstGeom prst="rect">
              <a:avLst/>
            </a:prstGeom>
            <a:noFill/>
            <a:ln w="28575">
              <a:solidFill>
                <a:schemeClr val="tx1"/>
              </a:solidFill>
            </a:ln>
          </p:spPr>
          <p:txBody>
            <a:bodyPr wrap="square" rtlCol="0">
              <a:spAutoFit/>
            </a:bodyPr>
            <a:lstStyle/>
            <a:p>
              <a:pPr algn="ctr"/>
              <a:endParaRPr lang="en-US" sz="2400" b="1" i="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240391" y="3946573"/>
              <a:ext cx="609599" cy="615552"/>
            </a:xfrm>
            <a:prstGeom prst="rect">
              <a:avLst/>
            </a:prstGeom>
            <a:noFill/>
            <a:ln w="28575">
              <a:solidFill>
                <a:schemeClr val="tx1"/>
              </a:solidFill>
            </a:ln>
          </p:spPr>
          <p:txBody>
            <a:bodyPr wrap="square" rtlCol="0">
              <a:spAutoFit/>
            </a:bodyPr>
            <a:lstStyle/>
            <a:p>
              <a:pPr algn="ctr"/>
              <a:endParaRPr lang="en-US" sz="2400"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926188" y="3946573"/>
              <a:ext cx="609599" cy="615552"/>
            </a:xfrm>
            <a:prstGeom prst="rect">
              <a:avLst/>
            </a:prstGeom>
            <a:noFill/>
            <a:ln w="28575">
              <a:solidFill>
                <a:schemeClr val="tx1"/>
              </a:solidFill>
            </a:ln>
          </p:spPr>
          <p:txBody>
            <a:bodyPr wrap="square" rtlCol="0">
              <a:spAutoFit/>
            </a:bodyPr>
            <a:lstStyle/>
            <a:p>
              <a:pPr algn="ctr"/>
              <a:endParaRPr lang="en-US" sz="2400" b="1" i="1" dirty="0">
                <a:latin typeface="Times New Roman" panose="02020603050405020304" pitchFamily="18" charset="0"/>
                <a:cs typeface="Times New Roman" panose="02020603050405020304" pitchFamily="18" charset="0"/>
              </a:endParaRPr>
            </a:p>
          </p:txBody>
        </p:sp>
      </p:grpSp>
      <p:grpSp>
        <p:nvGrpSpPr>
          <p:cNvPr id="21" name="Group 20" descr="Please refer to the answer options on your screen."/>
          <p:cNvGrpSpPr/>
          <p:nvPr/>
        </p:nvGrpSpPr>
        <p:grpSpPr>
          <a:xfrm>
            <a:off x="1371602" y="4286853"/>
            <a:ext cx="4876799" cy="466755"/>
            <a:chOff x="1371601" y="5175655"/>
            <a:chExt cx="4876799" cy="622340"/>
          </a:xfrm>
        </p:grpSpPr>
        <mc:AlternateContent xmlns:mc="http://schemas.openxmlformats.org/markup-compatibility/2006" xmlns:a14="http://schemas.microsoft.com/office/drawing/2010/main">
          <mc:Choice Requires="a14">
            <p:sp>
              <p:nvSpPr>
                <p:cNvPr id="11" name="TextBox 10"/>
                <p:cNvSpPr txBox="1"/>
                <p:nvPr/>
              </p:nvSpPr>
              <p:spPr>
                <a:xfrm>
                  <a:off x="1371601" y="5175656"/>
                  <a:ext cx="609599" cy="615553"/>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a:ea typeface="Cambria Math"/>
                            <a:cs typeface="Times New Roman" panose="02020603050405020304" pitchFamily="18" charset="0"/>
                          </a:rPr>
                          <m:t>+</m:t>
                        </m:r>
                      </m:oMath>
                    </m:oMathPara>
                  </a14:m>
                  <a:endParaRPr lang="en-US" sz="2400" b="1" i="1" dirty="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71601" y="5175656"/>
                  <a:ext cx="609599" cy="615553"/>
                </a:xfrm>
                <a:prstGeom prst="rect">
                  <a:avLst/>
                </a:prstGeom>
                <a:blipFill>
                  <a:blip r:embed="rId2"/>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109835" y="5175656"/>
                  <a:ext cx="609599" cy="615553"/>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solidFill>
                              <a:srgbClr val="C00000"/>
                            </a:solidFill>
                            <a:latin typeface="Cambria Math"/>
                            <a:ea typeface="Cambria Math"/>
                            <a:cs typeface="Times New Roman" panose="02020603050405020304" pitchFamily="18" charset="0"/>
                          </a:rPr>
                          <m:t>−</m:t>
                        </m:r>
                      </m:oMath>
                    </m:oMathPara>
                  </a14:m>
                  <a:endParaRPr lang="en-US" sz="2400" b="1" i="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09835" y="5175656"/>
                  <a:ext cx="609599" cy="615553"/>
                </a:xfrm>
                <a:prstGeom prst="rect">
                  <a:avLst/>
                </a:prstGeom>
                <a:blipFill>
                  <a:blip r:embed="rId3"/>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55990" y="5178858"/>
                  <a:ext cx="609599" cy="615553"/>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a:ea typeface="Cambria Math"/>
                            <a:cs typeface="Times New Roman" panose="02020603050405020304" pitchFamily="18" charset="0"/>
                          </a:rPr>
                          <m:t>⋅</m:t>
                        </m:r>
                      </m:oMath>
                    </m:oMathPara>
                  </a14:m>
                  <a:endParaRPr lang="en-US" sz="2400" b="1" i="1"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55990" y="5178858"/>
                  <a:ext cx="609599" cy="615553"/>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545191" y="5175655"/>
                  <a:ext cx="609599" cy="615553"/>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a:ea typeface="Cambria Math"/>
                            <a:cs typeface="Times New Roman" panose="02020603050405020304" pitchFamily="18" charset="0"/>
                          </a:rPr>
                          <m:t>÷</m:t>
                        </m:r>
                      </m:oMath>
                    </m:oMathPara>
                  </a14:m>
                  <a:endParaRPr lang="en-US" sz="2400" b="1" i="1"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545191" y="5175655"/>
                  <a:ext cx="609599" cy="461665"/>
                </a:xfrm>
                <a:prstGeom prst="rect">
                  <a:avLst/>
                </a:prstGeom>
                <a:blipFill rotWithShape="1">
                  <a:blip r:embed="rId5"/>
                  <a:stretch>
                    <a:fillRect/>
                  </a:stretch>
                </a:blipFill>
                <a:ln w="19050">
                  <a:solidFill>
                    <a:schemeClr val="tx1"/>
                  </a:solidFill>
                </a:ln>
              </p:spPr>
              <p:txBody>
                <a:bodyPr/>
                <a:lstStyle/>
                <a:p>
                  <a:r>
                    <a:rPr lang="en-US">
                      <a:noFill/>
                    </a:rPr>
                    <a:t> </a:t>
                  </a:r>
                </a:p>
              </p:txBody>
            </p:sp>
          </mc:Fallback>
        </mc:AlternateContent>
        <p:sp>
          <p:nvSpPr>
            <p:cNvPr id="6" name="TextBox 5"/>
            <p:cNvSpPr txBox="1"/>
            <p:nvPr/>
          </p:nvSpPr>
          <p:spPr>
            <a:xfrm>
              <a:off x="4267200" y="5178858"/>
              <a:ext cx="599792" cy="615553"/>
            </a:xfrm>
            <a:prstGeom prst="rect">
              <a:avLst/>
            </a:prstGeom>
            <a:noFill/>
            <a:ln w="19050">
              <a:solidFill>
                <a:schemeClr val="tx1"/>
              </a:solidFill>
            </a:ln>
          </p:spPr>
          <p:txBody>
            <a:bodyPr wrap="square" rtlCol="0">
              <a:spAutoFit/>
            </a:bodyPr>
            <a:lstStyle/>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8</a:t>
              </a:r>
            </a:p>
          </p:txBody>
        </p:sp>
        <mc:AlternateContent xmlns:mc="http://schemas.openxmlformats.org/markup-compatibility/2006" xmlns:a14="http://schemas.microsoft.com/office/drawing/2010/main">
          <mc:Choice Requires="a14">
            <p:sp>
              <p:nvSpPr>
                <p:cNvPr id="7" name="TextBox 6"/>
                <p:cNvSpPr txBox="1"/>
                <p:nvPr/>
              </p:nvSpPr>
              <p:spPr>
                <a:xfrm>
                  <a:off x="4953000" y="5178858"/>
                  <a:ext cx="611864" cy="605723"/>
                </a:xfrm>
                <a:prstGeom prst="rect">
                  <a:avLst/>
                </a:prstGeom>
                <a:noFill/>
                <a:ln w="19050">
                  <a:solidFill>
                    <a:schemeClr val="tx1"/>
                  </a:solidFill>
                </a:ln>
              </p:spPr>
              <p:txBody>
                <a:bodyPr wrap="square" rtlCol="0">
                  <a:spAutoFit/>
                </a:bodyPr>
                <a:lstStyle/>
                <a:p>
                  <a:pPr algn="just"/>
                  <a14:m>
                    <m:oMathPara xmlns:m="http://schemas.openxmlformats.org/officeDocument/2006/math">
                      <m:oMathParaPr>
                        <m:jc m:val="center"/>
                      </m:oMathParaPr>
                      <m:oMath xmlns:m="http://schemas.openxmlformats.org/officeDocument/2006/math">
                        <m:f>
                          <m:fPr>
                            <m:type m:val="skw"/>
                            <m:ctrlPr>
                              <a:rPr lang="en-US" i="1" smtClean="0">
                                <a:latin typeface="Cambria Math" panose="02040503050406030204" pitchFamily="18" charset="0"/>
                                <a:ea typeface="Tahoma" panose="020B0604030504040204" pitchFamily="34" charset="0"/>
                                <a:cs typeface="Tahoma" panose="020B0604030504040204" pitchFamily="34" charset="0"/>
                              </a:rPr>
                            </m:ctrlPr>
                          </m:fPr>
                          <m:num>
                            <m:r>
                              <a:rPr lang="en-US" b="0" i="1" smtClean="0">
                                <a:latin typeface="Cambria Math"/>
                                <a:ea typeface="Tahoma" panose="020B0604030504040204" pitchFamily="34" charset="0"/>
                                <a:cs typeface="Tahoma" panose="020B0604030504040204" pitchFamily="34" charset="0"/>
                              </a:rPr>
                              <m:t>1</m:t>
                            </m:r>
                          </m:num>
                          <m:den>
                            <m:r>
                              <a:rPr lang="en-US" b="0" i="1" smtClean="0">
                                <a:latin typeface="Cambria Math"/>
                                <a:ea typeface="Tahoma" panose="020B0604030504040204" pitchFamily="34" charset="0"/>
                                <a:cs typeface="Tahoma" panose="020B0604030504040204" pitchFamily="34" charset="0"/>
                              </a:rPr>
                              <m:t>8</m:t>
                            </m:r>
                          </m:den>
                        </m:f>
                      </m:oMath>
                    </m:oMathPara>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53000" y="5178858"/>
                  <a:ext cx="611864" cy="605723"/>
                </a:xfrm>
                <a:prstGeom prst="rect">
                  <a:avLst/>
                </a:prstGeom>
                <a:blipFill>
                  <a:blip r:embed="rId6"/>
                  <a:stretch>
                    <a:fillRect l="-44660" t="-114286" r="-91262" b="-177922"/>
                  </a:stretch>
                </a:blipFill>
                <a:ln w="19050">
                  <a:solidFill>
                    <a:schemeClr val="tx1"/>
                  </a:solidFill>
                </a:ln>
              </p:spPr>
              <p:txBody>
                <a:bodyPr/>
                <a:lstStyle/>
                <a:p>
                  <a:r>
                    <a:rPr lang="en-US">
                      <a:noFill/>
                    </a:rPr>
                    <a:t> </a:t>
                  </a:r>
                </a:p>
              </p:txBody>
            </p:sp>
          </mc:Fallback>
        </mc:AlternateContent>
        <p:sp>
          <p:nvSpPr>
            <p:cNvPr id="5" name="TextBox 4"/>
            <p:cNvSpPr txBox="1"/>
            <p:nvPr/>
          </p:nvSpPr>
          <p:spPr>
            <a:xfrm>
              <a:off x="5638801" y="5182442"/>
              <a:ext cx="609599" cy="615553"/>
            </a:xfrm>
            <a:prstGeom prst="rect">
              <a:avLst/>
            </a:prstGeom>
            <a:noFill/>
            <a:ln w="19050">
              <a:solidFill>
                <a:schemeClr val="tx1"/>
              </a:solidFill>
            </a:ln>
          </p:spPr>
          <p:txBody>
            <a:bodyPr wrap="square" rtlCol="0">
              <a:spAutoFit/>
            </a:bodyPr>
            <a:lstStyle/>
            <a:p>
              <a:pPr algn="ctr"/>
              <a:r>
                <a:rPr lang="en-US" sz="2400" i="1" dirty="0">
                  <a:solidFill>
                    <a:srgbClr val="C00000"/>
                  </a:solidFill>
                  <a:latin typeface="Times New Roman" panose="02020603050405020304" pitchFamily="18" charset="0"/>
                  <a:cs typeface="Times New Roman" panose="02020603050405020304" pitchFamily="18" charset="0"/>
                </a:rPr>
                <a:t>x</a:t>
              </a:r>
            </a:p>
          </p:txBody>
        </p:sp>
      </p:grpSp>
      <p:sp>
        <p:nvSpPr>
          <p:cNvPr id="13" name="Rounded Rectangle 12" descr="A rectangle indicating part of the  correct solution."/>
          <p:cNvSpPr/>
          <p:nvPr/>
        </p:nvSpPr>
        <p:spPr>
          <a:xfrm>
            <a:off x="2071508" y="4281888"/>
            <a:ext cx="696740" cy="46165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descr="A rectangle indicating part of the correct solution."/>
          <p:cNvSpPr/>
          <p:nvPr/>
        </p:nvSpPr>
        <p:spPr>
          <a:xfrm>
            <a:off x="4205523" y="4298178"/>
            <a:ext cx="696740" cy="46165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descr="A rectangle indicating part of the correct solution."/>
          <p:cNvSpPr/>
          <p:nvPr/>
        </p:nvSpPr>
        <p:spPr>
          <a:xfrm>
            <a:off x="5593923" y="4276681"/>
            <a:ext cx="696740" cy="46165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539149" y="3167294"/>
            <a:ext cx="609599" cy="461665"/>
          </a:xfrm>
          <a:prstGeom prst="rect">
            <a:avLst/>
          </a:prstGeom>
          <a:noFill/>
          <a:ln w="19050">
            <a:solidFill>
              <a:schemeClr val="tx1"/>
            </a:solidFill>
          </a:ln>
        </p:spPr>
        <p:txBody>
          <a:bodyPr wrap="square" rtlCol="0">
            <a:spAutoFit/>
          </a:bodyPr>
          <a:lstStyle/>
          <a:p>
            <a:pPr algn="ctr"/>
            <a:r>
              <a:rPr lang="en-US" sz="2400" b="1" i="1" dirty="0">
                <a:solidFill>
                  <a:srgbClr val="C00000"/>
                </a:solidFill>
                <a:latin typeface="Times New Roman" panose="02020603050405020304" pitchFamily="18" charset="0"/>
                <a:cs typeface="Times New Roman" panose="02020603050405020304" pitchFamily="18" charset="0"/>
              </a:rPr>
              <a:t>x</a:t>
            </a:r>
          </a:p>
        </p:txBody>
      </p:sp>
      <mc:AlternateContent xmlns:mc="http://schemas.openxmlformats.org/markup-compatibility/2006" xmlns:a14="http://schemas.microsoft.com/office/drawing/2010/main">
        <mc:Choice Requires="a14">
          <p:sp>
            <p:nvSpPr>
              <p:cNvPr id="15" name="Rectangle 14"/>
              <p:cNvSpPr/>
              <p:nvPr/>
            </p:nvSpPr>
            <p:spPr>
              <a:xfrm>
                <a:off x="4364251" y="3206402"/>
                <a:ext cx="41549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b="1" i="1">
                          <a:solidFill>
                            <a:srgbClr val="C00000"/>
                          </a:solidFill>
                          <a:latin typeface="Cambria Math"/>
                          <a:ea typeface="Cambria Math"/>
                          <a:cs typeface="Times New Roman" panose="02020603050405020304" pitchFamily="18" charset="0"/>
                        </a:rPr>
                        <m:t>−</m:t>
                      </m:r>
                    </m:oMath>
                  </m:oMathPara>
                </a14:m>
                <a:endParaRPr lang="en-US" i="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364251" y="3206402"/>
                <a:ext cx="415498" cy="369332"/>
              </a:xfrm>
              <a:prstGeom prst="rect">
                <a:avLst/>
              </a:prstGeom>
              <a:blipFill>
                <a:blip r:embed="rId7"/>
                <a:stretch>
                  <a:fillRect/>
                </a:stretch>
              </a:blipFill>
            </p:spPr>
            <p:txBody>
              <a:bodyPr/>
              <a:lstStyle/>
              <a:p>
                <a:r>
                  <a:rPr lang="en-US">
                    <a:noFill/>
                  </a:rPr>
                  <a:t> </a:t>
                </a:r>
              </a:p>
            </p:txBody>
          </p:sp>
        </mc:Fallback>
      </mc:AlternateContent>
      <p:sp>
        <p:nvSpPr>
          <p:cNvPr id="26" name="TextBox 25"/>
          <p:cNvSpPr txBox="1"/>
          <p:nvPr/>
        </p:nvSpPr>
        <p:spPr>
          <a:xfrm>
            <a:off x="4914148" y="3182416"/>
            <a:ext cx="599792" cy="461665"/>
          </a:xfrm>
          <a:prstGeom prst="rect">
            <a:avLst/>
          </a:prstGeom>
          <a:noFill/>
          <a:ln w="19050">
            <a:solidFill>
              <a:schemeClr val="tx1"/>
            </a:solidFill>
          </a:ln>
        </p:spPr>
        <p:txBody>
          <a:bodyPr wrap="square" rtlCol="0">
            <a:spAutoFit/>
          </a:bodyPr>
          <a:lstStyle/>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8</a:t>
            </a:r>
          </a:p>
        </p:txBody>
      </p:sp>
      <p:sp>
        <p:nvSpPr>
          <p:cNvPr id="14" name="TextBox 13"/>
          <p:cNvSpPr txBox="1"/>
          <p:nvPr/>
        </p:nvSpPr>
        <p:spPr>
          <a:xfrm>
            <a:off x="6311088" y="3110217"/>
            <a:ext cx="2823033" cy="1569660"/>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used addition symbol rather than subtraction symbol</a:t>
            </a:r>
          </a:p>
        </p:txBody>
      </p:sp>
    </p:spTree>
    <p:extLst>
      <p:ext uri="{BB962C8B-B14F-4D97-AF65-F5344CB8AC3E}">
        <p14:creationId xmlns:p14="http://schemas.microsoft.com/office/powerpoint/2010/main" val="2707916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Graphing a Line in </a:t>
            </a:r>
            <a:r>
              <a:rPr lang="en-US" sz="2800" i="1" dirty="0">
                <a:latin typeface="Times New Roman" panose="02020603050405020304" pitchFamily="18" charset="0"/>
                <a:cs typeface="Times New Roman" panose="02020603050405020304" pitchFamily="18" charset="0"/>
              </a:rPr>
              <a:t>y</a:t>
            </a:r>
            <a:r>
              <a:rPr lang="en-US" sz="2800" dirty="0"/>
              <a:t> = </a:t>
            </a:r>
            <a:r>
              <a:rPr lang="en-US" sz="2800" i="1" dirty="0">
                <a:latin typeface="Times New Roman" panose="02020603050405020304" pitchFamily="18" charset="0"/>
                <a:cs typeface="Times New Roman" panose="02020603050405020304" pitchFamily="18" charset="0"/>
              </a:rPr>
              <a:t>x </a:t>
            </a:r>
            <a:r>
              <a:rPr lang="en-US" sz="2800" b="0" dirty="0"/>
              <a:t>+</a:t>
            </a:r>
            <a:r>
              <a:rPr lang="en-US" sz="2800" i="1" dirty="0">
                <a:latin typeface="Times New Roman" panose="02020603050405020304" pitchFamily="18" charset="0"/>
                <a:cs typeface="Times New Roman" panose="02020603050405020304" pitchFamily="18" charset="0"/>
              </a:rPr>
              <a:t> b</a:t>
            </a:r>
            <a:r>
              <a:rPr lang="en-US" sz="2800" dirty="0"/>
              <a:t> Form</a:t>
            </a:r>
          </a:p>
        </p:txBody>
      </p:sp>
      <p:sp>
        <p:nvSpPr>
          <p:cNvPr id="4" name="Content Placeholder 3"/>
          <p:cNvSpPr>
            <a:spLocks noGrp="1"/>
          </p:cNvSpPr>
          <p:nvPr>
            <p:ph idx="1"/>
          </p:nvPr>
        </p:nvSpPr>
        <p:spPr>
          <a:xfrm>
            <a:off x="0" y="819150"/>
            <a:ext cx="9144000" cy="3429002"/>
          </a:xfrm>
        </p:spPr>
        <p:txBody>
          <a:bodyPr>
            <a:normAutofit/>
          </a:bodyPr>
          <a:lstStyle/>
          <a:p>
            <a:pPr marL="114300" indent="0">
              <a:buNone/>
            </a:pPr>
            <a:r>
              <a:rPr lang="en-US" sz="2400" dirty="0"/>
              <a:t>Students would benefit from additional practice with graphing a line representing an additive relationship in </a:t>
            </a:r>
            <a:r>
              <a:rPr lang="en-US" sz="2400" b="1" i="1" dirty="0">
                <a:latin typeface="Times New Roman" panose="02020603050405020304" pitchFamily="18" charset="0"/>
                <a:cs typeface="Times New Roman" panose="02020603050405020304" pitchFamily="18" charset="0"/>
              </a:rPr>
              <a:t>y</a:t>
            </a:r>
            <a:r>
              <a:rPr lang="en-US" sz="2400" dirty="0"/>
              <a:t> = </a:t>
            </a:r>
            <a:r>
              <a:rPr lang="en-US" sz="2400" b="1" i="1" dirty="0">
                <a:latin typeface="Times New Roman" panose="02020603050405020304" pitchFamily="18" charset="0"/>
                <a:cs typeface="Times New Roman" panose="02020603050405020304" pitchFamily="18" charset="0"/>
              </a:rPr>
              <a:t>x</a:t>
            </a:r>
            <a:r>
              <a:rPr lang="en-US" sz="2400" dirty="0"/>
              <a:t> + </a:t>
            </a:r>
            <a:r>
              <a:rPr lang="en-US" sz="2400" b="1" i="1" dirty="0">
                <a:latin typeface="Times New Roman" panose="02020603050405020304" pitchFamily="18" charset="0"/>
                <a:cs typeface="Times New Roman" panose="02020603050405020304" pitchFamily="18" charset="0"/>
              </a:rPr>
              <a:t>b</a:t>
            </a:r>
            <a:r>
              <a:rPr lang="en-US" sz="2400" dirty="0"/>
              <a:t> form.</a:t>
            </a:r>
          </a:p>
          <a:p>
            <a:pPr marL="114300" indent="0">
              <a:buNone/>
            </a:pPr>
            <a:endParaRPr lang="en-US" sz="2400" dirty="0"/>
          </a:p>
          <a:p>
            <a:pPr marL="114300" indent="0">
              <a:buNone/>
            </a:pPr>
            <a:r>
              <a:rPr lang="en-US" sz="2400" dirty="0">
                <a:solidFill>
                  <a:srgbClr val="C00000"/>
                </a:solidFill>
              </a:rPr>
              <a:t>Common errors on SOL test items include:</a:t>
            </a:r>
          </a:p>
          <a:p>
            <a:pPr>
              <a:buClr>
                <a:srgbClr val="C00000"/>
              </a:buClr>
            </a:pPr>
            <a:r>
              <a:rPr lang="en-US" sz="2400" dirty="0">
                <a:solidFill>
                  <a:srgbClr val="C00000"/>
                </a:solidFill>
              </a:rPr>
              <a:t>using the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-intercept value (</a:t>
            </a:r>
            <a:r>
              <a:rPr lang="en-US" sz="2400" b="1" i="1" dirty="0">
                <a:solidFill>
                  <a:srgbClr val="C00000"/>
                </a:solidFill>
                <a:latin typeface="Times New Roman" panose="02020603050405020304" pitchFamily="18" charset="0"/>
                <a:cs typeface="Times New Roman" panose="02020603050405020304" pitchFamily="18" charset="0"/>
              </a:rPr>
              <a:t>b</a:t>
            </a:r>
            <a:r>
              <a:rPr lang="en-US" sz="2400" dirty="0">
                <a:solidFill>
                  <a:srgbClr val="C00000"/>
                </a:solidFill>
              </a:rPr>
              <a:t>) of the line for plotting both the </a:t>
            </a:r>
            <a:r>
              <a:rPr lang="en-US" sz="2400"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-intercept and the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-intercept.</a:t>
            </a:r>
          </a:p>
          <a:p>
            <a:pPr marL="114300" indent="0">
              <a:buClr>
                <a:schemeClr val="tx1"/>
              </a:buClr>
              <a:buNone/>
            </a:pPr>
            <a:endParaRPr lang="en-US" sz="2400" dirty="0"/>
          </a:p>
          <a:p>
            <a:pPr marL="114300" indent="0">
              <a:buClr>
                <a:schemeClr val="tx1"/>
              </a:buClr>
              <a:buNone/>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54</a:t>
            </a:fld>
            <a:endParaRPr lang="en-US" dirty="0"/>
          </a:p>
        </p:txBody>
      </p:sp>
    </p:spTree>
    <p:extLst>
      <p:ext uri="{BB962C8B-B14F-4D97-AF65-F5344CB8AC3E}">
        <p14:creationId xmlns:p14="http://schemas.microsoft.com/office/powerpoint/2010/main" val="308896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55</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#1 with Graphing a Line in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x </a:t>
            </a:r>
            <a:r>
              <a:rPr lang="en-US" sz="2800" b="0" dirty="0">
                <a:solidFill>
                  <a:schemeClr val="bg1"/>
                </a:solidFill>
              </a:rPr>
              <a:t>+</a:t>
            </a:r>
            <a:r>
              <a:rPr lang="en-US" sz="2800" i="1" dirty="0">
                <a:solidFill>
                  <a:schemeClr val="bg1"/>
                </a:solidFill>
                <a:latin typeface="Times New Roman" panose="02020603050405020304" pitchFamily="18" charset="0"/>
                <a:cs typeface="Times New Roman" panose="02020603050405020304" pitchFamily="18" charset="0"/>
              </a:rPr>
              <a:t> b</a:t>
            </a:r>
            <a:r>
              <a:rPr lang="en-US" sz="2800" dirty="0">
                <a:solidFill>
                  <a:schemeClr val="bg1"/>
                </a:solidFill>
              </a:rPr>
              <a:t> Form (7.10d)</a:t>
            </a:r>
          </a:p>
        </p:txBody>
      </p:sp>
      <p:sp>
        <p:nvSpPr>
          <p:cNvPr id="4" name="Content Placeholder 3"/>
          <p:cNvSpPr>
            <a:spLocks noGrp="1"/>
          </p:cNvSpPr>
          <p:nvPr>
            <p:ph idx="1"/>
          </p:nvPr>
        </p:nvSpPr>
        <p:spPr>
          <a:xfrm>
            <a:off x="0" y="830836"/>
            <a:ext cx="4114800" cy="1981199"/>
          </a:xfrm>
        </p:spPr>
        <p:txBody>
          <a:bodyPr>
            <a:normAutofit/>
          </a:bodyPr>
          <a:lstStyle/>
          <a:p>
            <a:pPr marL="114300" indent="0">
              <a:buNone/>
            </a:pPr>
            <a:r>
              <a:rPr lang="en-US" sz="2400" b="1" dirty="0"/>
              <a:t>Plot two points that lie on the line represented by this equation.</a:t>
            </a:r>
          </a:p>
          <a:p>
            <a:pPr marL="114300" indent="0">
              <a:buNone/>
            </a:pPr>
            <a:r>
              <a:rPr lang="en-US" sz="2400" b="1" i="1" dirty="0">
                <a:latin typeface="Times New Roman" panose="02020603050405020304" pitchFamily="18" charset="0"/>
                <a:cs typeface="Times New Roman" panose="02020603050405020304" pitchFamily="18" charset="0"/>
              </a:rPr>
              <a:t>	y</a:t>
            </a:r>
            <a:r>
              <a:rPr lang="en-US" sz="2400" b="1" dirty="0"/>
              <a:t> = </a:t>
            </a:r>
            <a:r>
              <a:rPr lang="en-US" sz="2400" b="1" i="1" dirty="0">
                <a:latin typeface="Times New Roman" panose="02020603050405020304" pitchFamily="18" charset="0"/>
                <a:cs typeface="Times New Roman" panose="02020603050405020304" pitchFamily="18" charset="0"/>
              </a:rPr>
              <a:t>x</a:t>
            </a:r>
            <a:r>
              <a:rPr lang="en-US" sz="2400" b="1" dirty="0"/>
              <a:t> + 3</a:t>
            </a:r>
          </a:p>
        </p:txBody>
      </p:sp>
      <p:pic>
        <p:nvPicPr>
          <p:cNvPr id="6" name="Picture 5" descr="Please refer to the graph on your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784" y="915924"/>
            <a:ext cx="4114800" cy="4114800"/>
          </a:xfrm>
          <a:prstGeom prst="rect">
            <a:avLst/>
          </a:prstGeom>
          <a:ln w="12700">
            <a:solidFill>
              <a:schemeClr val="tx1"/>
            </a:solidFill>
          </a:ln>
        </p:spPr>
      </p:pic>
    </p:spTree>
    <p:extLst>
      <p:ext uri="{BB962C8B-B14F-4D97-AF65-F5344CB8AC3E}">
        <p14:creationId xmlns:p14="http://schemas.microsoft.com/office/powerpoint/2010/main" val="1959322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56</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#1 with Graphing a Line in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x </a:t>
            </a:r>
            <a:r>
              <a:rPr lang="en-US" sz="2800" b="0" dirty="0">
                <a:solidFill>
                  <a:schemeClr val="bg1"/>
                </a:solidFill>
              </a:rPr>
              <a:t>+</a:t>
            </a:r>
            <a:r>
              <a:rPr lang="en-US" sz="2800" i="1" dirty="0">
                <a:solidFill>
                  <a:schemeClr val="bg1"/>
                </a:solidFill>
                <a:latin typeface="Times New Roman" panose="02020603050405020304" pitchFamily="18" charset="0"/>
                <a:cs typeface="Times New Roman" panose="02020603050405020304" pitchFamily="18" charset="0"/>
              </a:rPr>
              <a:t> b</a:t>
            </a:r>
            <a:r>
              <a:rPr lang="en-US" sz="2800" dirty="0">
                <a:solidFill>
                  <a:schemeClr val="bg1"/>
                </a:solidFill>
              </a:rPr>
              <a:t> Form (7.10d)</a:t>
            </a:r>
          </a:p>
        </p:txBody>
      </p:sp>
      <p:sp>
        <p:nvSpPr>
          <p:cNvPr id="4" name="Content Placeholder 3"/>
          <p:cNvSpPr>
            <a:spLocks noGrp="1"/>
          </p:cNvSpPr>
          <p:nvPr>
            <p:ph idx="1"/>
          </p:nvPr>
        </p:nvSpPr>
        <p:spPr>
          <a:xfrm>
            <a:off x="0" y="819150"/>
            <a:ext cx="3962400" cy="3429002"/>
          </a:xfrm>
        </p:spPr>
        <p:txBody>
          <a:bodyPr>
            <a:normAutofit/>
          </a:bodyPr>
          <a:lstStyle/>
          <a:p>
            <a:pPr marL="114300" indent="0">
              <a:buNone/>
            </a:pPr>
            <a:r>
              <a:rPr lang="en-US" sz="2400" b="1" dirty="0"/>
              <a:t>Plot two points that lie on the line represented by this equation.</a:t>
            </a:r>
          </a:p>
          <a:p>
            <a:pPr marL="114300" indent="0">
              <a:buNone/>
            </a:pPr>
            <a:r>
              <a:rPr lang="en-US" sz="2400" b="1" i="1" dirty="0">
                <a:latin typeface="Times New Roman" panose="02020603050405020304" pitchFamily="18" charset="0"/>
                <a:cs typeface="Times New Roman" panose="02020603050405020304" pitchFamily="18" charset="0"/>
              </a:rPr>
              <a:t>	y</a:t>
            </a:r>
            <a:r>
              <a:rPr lang="en-US" sz="2400" b="1" dirty="0"/>
              <a:t> = </a:t>
            </a:r>
            <a:r>
              <a:rPr lang="en-US" sz="2400" b="1" i="1" dirty="0">
                <a:latin typeface="Times New Roman" panose="02020603050405020304" pitchFamily="18" charset="0"/>
                <a:cs typeface="Times New Roman" panose="02020603050405020304" pitchFamily="18" charset="0"/>
              </a:rPr>
              <a:t>x</a:t>
            </a:r>
            <a:r>
              <a:rPr lang="en-US" sz="2400" b="1" dirty="0"/>
              <a:t> + 3</a:t>
            </a:r>
          </a:p>
        </p:txBody>
      </p:sp>
      <p:sp>
        <p:nvSpPr>
          <p:cNvPr id="29" name="TextBox 28"/>
          <p:cNvSpPr txBox="1"/>
          <p:nvPr/>
        </p:nvSpPr>
        <p:spPr>
          <a:xfrm>
            <a:off x="88366" y="2451234"/>
            <a:ext cx="3950234"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Any two points on the equation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 = </a:t>
            </a:r>
            <a:r>
              <a:rPr lang="en-US" sz="2400"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 + 3.</a:t>
            </a:r>
          </a:p>
          <a:p>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descr="A rectangle indicating the correct solution."/>
          <p:cNvSpPr/>
          <p:nvPr/>
        </p:nvSpPr>
        <p:spPr>
          <a:xfrm>
            <a:off x="76199" y="2429724"/>
            <a:ext cx="3594597" cy="9217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599" y="3674781"/>
            <a:ext cx="3870333"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a:t>
            </a: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plotting</a:t>
            </a: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(3, 0) and (0, 3).</a:t>
            </a:r>
          </a:p>
        </p:txBody>
      </p:sp>
      <p:pic>
        <p:nvPicPr>
          <p:cNvPr id="7" name="Picture 6" descr="A coordinate grid with a line graphed containing points that are solutions to the equation y equals x plus thre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888492"/>
            <a:ext cx="4114800" cy="4114800"/>
          </a:xfrm>
          <a:prstGeom prst="rect">
            <a:avLst/>
          </a:prstGeom>
          <a:ln w="12700">
            <a:solidFill>
              <a:schemeClr val="tx1"/>
            </a:solidFill>
          </a:ln>
        </p:spPr>
      </p:pic>
    </p:spTree>
    <p:extLst>
      <p:ext uri="{BB962C8B-B14F-4D97-AF65-F5344CB8AC3E}">
        <p14:creationId xmlns:p14="http://schemas.microsoft.com/office/powerpoint/2010/main" val="3288023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57</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#2 with Graphing a Line in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x </a:t>
            </a:r>
            <a:r>
              <a:rPr lang="en-US" sz="2800" b="0" dirty="0">
                <a:solidFill>
                  <a:schemeClr val="bg1"/>
                </a:solidFill>
              </a:rPr>
              <a:t>+</a:t>
            </a:r>
            <a:r>
              <a:rPr lang="en-US" sz="2800" i="1" dirty="0">
                <a:solidFill>
                  <a:schemeClr val="bg1"/>
                </a:solidFill>
                <a:latin typeface="Times New Roman" panose="02020603050405020304" pitchFamily="18" charset="0"/>
                <a:cs typeface="Times New Roman" panose="02020603050405020304" pitchFamily="18" charset="0"/>
              </a:rPr>
              <a:t> b</a:t>
            </a:r>
            <a:r>
              <a:rPr lang="en-US" sz="2800" dirty="0">
                <a:solidFill>
                  <a:schemeClr val="bg1"/>
                </a:solidFill>
              </a:rPr>
              <a:t> Form (7.10d)</a:t>
            </a:r>
          </a:p>
        </p:txBody>
      </p:sp>
      <p:sp>
        <p:nvSpPr>
          <p:cNvPr id="4" name="Content Placeholder 3"/>
          <p:cNvSpPr>
            <a:spLocks noGrp="1"/>
          </p:cNvSpPr>
          <p:nvPr>
            <p:ph idx="1"/>
          </p:nvPr>
        </p:nvSpPr>
        <p:spPr>
          <a:xfrm>
            <a:off x="0" y="819150"/>
            <a:ext cx="4114800" cy="3429002"/>
          </a:xfrm>
        </p:spPr>
        <p:txBody>
          <a:bodyPr>
            <a:normAutofit/>
          </a:bodyPr>
          <a:lstStyle/>
          <a:p>
            <a:pPr marL="114300" indent="0">
              <a:buNone/>
            </a:pPr>
            <a:r>
              <a:rPr lang="en-US" sz="2400" b="1" dirty="0"/>
              <a:t>Plot two points that lie on the line represented by this equation.</a:t>
            </a:r>
          </a:p>
          <a:p>
            <a:pPr marL="114300" indent="0">
              <a:buNone/>
            </a:pPr>
            <a:r>
              <a:rPr lang="en-US" sz="2400" b="1" i="1" dirty="0">
                <a:latin typeface="Times New Roman" panose="02020603050405020304" pitchFamily="18" charset="0"/>
                <a:cs typeface="Times New Roman" panose="02020603050405020304" pitchFamily="18" charset="0"/>
              </a:rPr>
              <a:t>	y</a:t>
            </a:r>
            <a:r>
              <a:rPr lang="en-US" sz="2400" b="1" dirty="0"/>
              <a:t> = </a:t>
            </a:r>
            <a:r>
              <a:rPr lang="en-US" sz="2400" b="1" i="1" dirty="0">
                <a:latin typeface="Times New Roman" panose="02020603050405020304" pitchFamily="18" charset="0"/>
                <a:cs typeface="Times New Roman" panose="02020603050405020304" pitchFamily="18" charset="0"/>
              </a:rPr>
              <a:t>x</a:t>
            </a:r>
            <a:r>
              <a:rPr lang="en-US" sz="2400" b="1" dirty="0"/>
              <a:t> – 6  </a:t>
            </a:r>
          </a:p>
        </p:txBody>
      </p:sp>
      <p:pic>
        <p:nvPicPr>
          <p:cNvPr id="6" name="Picture 5" descr="Please refer to the graph on your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784" y="915924"/>
            <a:ext cx="4114800" cy="4114800"/>
          </a:xfrm>
          <a:prstGeom prst="rect">
            <a:avLst/>
          </a:prstGeom>
          <a:ln w="12700">
            <a:solidFill>
              <a:schemeClr val="tx1"/>
            </a:solidFill>
          </a:ln>
        </p:spPr>
      </p:pic>
    </p:spTree>
    <p:extLst>
      <p:ext uri="{BB962C8B-B14F-4D97-AF65-F5344CB8AC3E}">
        <p14:creationId xmlns:p14="http://schemas.microsoft.com/office/powerpoint/2010/main" val="1683295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713288"/>
            <a:ext cx="549275" cy="296862"/>
          </a:xfrm>
          <a:prstGeom prst="bracketPair">
            <a:avLst>
              <a:gd name="adj" fmla="val 17949"/>
            </a:avLst>
          </a:prstGeom>
        </p:spPr>
        <p:txBody>
          <a:bodyPr/>
          <a:lstStyle/>
          <a:p>
            <a:fld id="{43CD8AB1-7AF0-4DFF-A047-6CE4F0A7C691}" type="slidenum">
              <a:rPr lang="en-US" smtClean="0"/>
              <a:t>58</a:t>
            </a:fld>
            <a:endParaRPr lang="en-US" dirty="0"/>
          </a:p>
        </p:txBody>
      </p:sp>
      <p:sp>
        <p:nvSpPr>
          <p:cNvPr id="3" name="Title 2"/>
          <p:cNvSpPr>
            <a:spLocks noGrp="1"/>
          </p:cNvSpPr>
          <p:nvPr>
            <p:ph type="title"/>
          </p:nvPr>
        </p:nvSpPr>
        <p:spPr>
          <a:xfrm>
            <a:off x="0" y="1122"/>
            <a:ext cx="9144000" cy="872135"/>
          </a:xfrm>
          <a:solidFill>
            <a:schemeClr val="tx1"/>
          </a:solidFill>
        </p:spPr>
        <p:txBody>
          <a:bodyPr>
            <a:noAutofit/>
          </a:bodyPr>
          <a:lstStyle/>
          <a:p>
            <a:r>
              <a:rPr lang="en-US" sz="2800" dirty="0">
                <a:solidFill>
                  <a:schemeClr val="bg1"/>
                </a:solidFill>
              </a:rPr>
              <a:t>Answer to Practice #2 with Graphing a Line in      </a:t>
            </a:r>
            <a:r>
              <a:rPr lang="en-US" sz="2800" i="1" dirty="0">
                <a:solidFill>
                  <a:schemeClr val="bg1"/>
                </a:solidFill>
                <a:latin typeface="Times New Roman" panose="02020603050405020304" pitchFamily="18" charset="0"/>
                <a:cs typeface="Times New Roman" panose="02020603050405020304" pitchFamily="18" charset="0"/>
              </a:rPr>
              <a:t>y</a:t>
            </a:r>
            <a:r>
              <a:rPr lang="en-US" sz="2800" dirty="0">
                <a:solidFill>
                  <a:schemeClr val="bg1"/>
                </a:solidFill>
              </a:rPr>
              <a:t> = </a:t>
            </a:r>
            <a:r>
              <a:rPr lang="en-US" sz="2800" i="1" dirty="0">
                <a:solidFill>
                  <a:schemeClr val="bg1"/>
                </a:solidFill>
                <a:latin typeface="Times New Roman" panose="02020603050405020304" pitchFamily="18" charset="0"/>
                <a:cs typeface="Times New Roman" panose="02020603050405020304" pitchFamily="18" charset="0"/>
              </a:rPr>
              <a:t>x </a:t>
            </a:r>
            <a:r>
              <a:rPr lang="en-US" sz="2800" b="0" dirty="0">
                <a:solidFill>
                  <a:schemeClr val="bg1"/>
                </a:solidFill>
              </a:rPr>
              <a:t>+</a:t>
            </a:r>
            <a:r>
              <a:rPr lang="en-US" sz="2800" i="1" dirty="0">
                <a:solidFill>
                  <a:schemeClr val="bg1"/>
                </a:solidFill>
                <a:latin typeface="Times New Roman" panose="02020603050405020304" pitchFamily="18" charset="0"/>
                <a:cs typeface="Times New Roman" panose="02020603050405020304" pitchFamily="18" charset="0"/>
              </a:rPr>
              <a:t> b</a:t>
            </a:r>
            <a:r>
              <a:rPr lang="en-US" sz="2800" dirty="0">
                <a:solidFill>
                  <a:schemeClr val="bg1"/>
                </a:solidFill>
              </a:rPr>
              <a:t> Form (7.10d)</a:t>
            </a:r>
          </a:p>
        </p:txBody>
      </p:sp>
      <p:sp>
        <p:nvSpPr>
          <p:cNvPr id="4" name="Content Placeholder 3"/>
          <p:cNvSpPr>
            <a:spLocks noGrp="1"/>
          </p:cNvSpPr>
          <p:nvPr>
            <p:ph idx="1"/>
          </p:nvPr>
        </p:nvSpPr>
        <p:spPr>
          <a:xfrm>
            <a:off x="0" y="893265"/>
            <a:ext cx="4267200" cy="3429002"/>
          </a:xfrm>
        </p:spPr>
        <p:txBody>
          <a:bodyPr>
            <a:normAutofit/>
          </a:bodyPr>
          <a:lstStyle/>
          <a:p>
            <a:pPr marL="114300" indent="0">
              <a:buNone/>
            </a:pPr>
            <a:r>
              <a:rPr lang="en-US" sz="2400" b="1" dirty="0"/>
              <a:t>Plot two points that lie on the line represented by this equation.</a:t>
            </a:r>
          </a:p>
          <a:p>
            <a:pPr marL="114300" indent="0">
              <a:buNone/>
            </a:pPr>
            <a:r>
              <a:rPr lang="en-US" sz="2400" b="1" i="1" dirty="0">
                <a:latin typeface="Times New Roman" panose="02020603050405020304" pitchFamily="18" charset="0"/>
                <a:cs typeface="Times New Roman" panose="02020603050405020304" pitchFamily="18" charset="0"/>
              </a:rPr>
              <a:t>	y</a:t>
            </a:r>
            <a:r>
              <a:rPr lang="en-US" sz="2400" b="1" dirty="0"/>
              <a:t> = </a:t>
            </a:r>
            <a:r>
              <a:rPr lang="en-US" sz="2400" b="1" i="1" dirty="0">
                <a:latin typeface="Times New Roman" panose="02020603050405020304" pitchFamily="18" charset="0"/>
                <a:cs typeface="Times New Roman" panose="02020603050405020304" pitchFamily="18" charset="0"/>
              </a:rPr>
              <a:t>x</a:t>
            </a:r>
            <a:r>
              <a:rPr lang="en-US" sz="2400" b="1" dirty="0"/>
              <a:t> – 6  </a:t>
            </a:r>
          </a:p>
        </p:txBody>
      </p:sp>
      <p:sp>
        <p:nvSpPr>
          <p:cNvPr id="5" name="TextBox 4"/>
          <p:cNvSpPr txBox="1"/>
          <p:nvPr/>
        </p:nvSpPr>
        <p:spPr>
          <a:xfrm>
            <a:off x="206535" y="2451234"/>
            <a:ext cx="3600262"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Any two points on the line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 = </a:t>
            </a:r>
            <a:r>
              <a:rPr lang="en-US" sz="2400"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 – 6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p>
        </p:txBody>
      </p:sp>
      <p:sp>
        <p:nvSpPr>
          <p:cNvPr id="21" name="Rounded Rectangle 20" descr="A rectangle indicating the correct solution."/>
          <p:cNvSpPr/>
          <p:nvPr/>
        </p:nvSpPr>
        <p:spPr>
          <a:xfrm>
            <a:off x="152400" y="2429724"/>
            <a:ext cx="3447861" cy="9217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7838" y="3530257"/>
            <a:ext cx="3893893"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a:t>
            </a: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plotting (-6, 0) and (0, -6).</a:t>
            </a:r>
          </a:p>
        </p:txBody>
      </p:sp>
      <p:pic>
        <p:nvPicPr>
          <p:cNvPr id="22" name="Picture 21" descr="A coordinate grid with a line graphed containing solutions to the equation y equals x minus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971550"/>
            <a:ext cx="4114800" cy="4114800"/>
          </a:xfrm>
          <a:prstGeom prst="rect">
            <a:avLst/>
          </a:prstGeom>
          <a:ln w="12700">
            <a:solidFill>
              <a:schemeClr val="tx1"/>
            </a:solidFill>
          </a:ln>
        </p:spPr>
      </p:pic>
    </p:spTree>
    <p:extLst>
      <p:ext uri="{BB962C8B-B14F-4D97-AF65-F5344CB8AC3E}">
        <p14:creationId xmlns:p14="http://schemas.microsoft.com/office/powerpoint/2010/main" val="7467892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Linear Inequalities</a:t>
            </a:r>
          </a:p>
        </p:txBody>
      </p:sp>
      <p:sp>
        <p:nvSpPr>
          <p:cNvPr id="4" name="Content Placeholder 3"/>
          <p:cNvSpPr>
            <a:spLocks noGrp="1"/>
          </p:cNvSpPr>
          <p:nvPr>
            <p:ph idx="1"/>
          </p:nvPr>
        </p:nvSpPr>
        <p:spPr/>
        <p:txBody>
          <a:bodyPr/>
          <a:lstStyle/>
          <a:p>
            <a:pPr marL="114300" indent="0">
              <a:buNone/>
            </a:pPr>
            <a:r>
              <a:rPr lang="en-US" dirty="0"/>
              <a:t>SOL 7.13</a:t>
            </a:r>
          </a:p>
          <a:p>
            <a:pPr marL="114300" lvl="0" indent="0">
              <a:buNone/>
            </a:pPr>
            <a:r>
              <a:rPr lang="en-US" dirty="0">
                <a:solidFill>
                  <a:srgbClr val="C00000"/>
                </a:solidFill>
              </a:rPr>
              <a:t>The student will solve one- and two-step linear inequalities in one variable, including practical problems, involving addition, subtraction, multiplication, and division, and graph the solution on a number line.</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59</a:t>
            </a:fld>
            <a:endParaRPr lang="en-US" dirty="0"/>
          </a:p>
        </p:txBody>
      </p:sp>
    </p:spTree>
    <p:extLst>
      <p:ext uri="{BB962C8B-B14F-4D97-AF65-F5344CB8AC3E}">
        <p14:creationId xmlns:p14="http://schemas.microsoft.com/office/powerpoint/2010/main" val="393867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Practical Problems Involving Rational Numbers</a:t>
            </a:r>
          </a:p>
        </p:txBody>
      </p:sp>
      <p:sp>
        <p:nvSpPr>
          <p:cNvPr id="4" name="Content Placeholder 3"/>
          <p:cNvSpPr>
            <a:spLocks noGrp="1"/>
          </p:cNvSpPr>
          <p:nvPr>
            <p:ph idx="1"/>
          </p:nvPr>
        </p:nvSpPr>
        <p:spPr/>
        <p:txBody>
          <a:bodyPr>
            <a:normAutofit/>
          </a:bodyPr>
          <a:lstStyle/>
          <a:p>
            <a:pPr marL="114300" indent="0">
              <a:buNone/>
            </a:pPr>
            <a:r>
              <a:rPr lang="en-US" sz="2400" dirty="0"/>
              <a:t>Students would benefit from additional practice with solving practical problems involving operations with rational numbers.</a:t>
            </a:r>
          </a:p>
          <a:p>
            <a:pPr marL="114300" indent="0">
              <a:buNone/>
            </a:pPr>
            <a:endParaRPr lang="en-US" sz="2400" dirty="0"/>
          </a:p>
          <a:p>
            <a:pPr marL="114300" indent="0">
              <a:buNone/>
            </a:pPr>
            <a:r>
              <a:rPr lang="en-US" sz="2400" dirty="0">
                <a:solidFill>
                  <a:srgbClr val="C00000"/>
                </a:solidFill>
              </a:rPr>
              <a:t>Common errors on SOL test items include:</a:t>
            </a:r>
          </a:p>
          <a:p>
            <a:pPr>
              <a:buClrTx/>
            </a:pPr>
            <a:r>
              <a:rPr lang="en-US" sz="2400" dirty="0">
                <a:solidFill>
                  <a:srgbClr val="C00000"/>
                </a:solidFill>
              </a:rPr>
              <a:t>using equivalencies among multiple forms of rational numbers;</a:t>
            </a:r>
          </a:p>
          <a:p>
            <a:pPr>
              <a:buClrTx/>
            </a:pPr>
            <a:r>
              <a:rPr lang="en-US" sz="2400" dirty="0">
                <a:solidFill>
                  <a:srgbClr val="C00000"/>
                </a:solidFill>
              </a:rPr>
              <a:t>misinterpreting the question in a multi-step problem; and</a:t>
            </a:r>
          </a:p>
          <a:p>
            <a:pPr>
              <a:buClrTx/>
            </a:pPr>
            <a:r>
              <a:rPr lang="en-US" sz="2400" dirty="0">
                <a:solidFill>
                  <a:srgbClr val="C00000"/>
                </a:solidFill>
              </a:rPr>
              <a:t>using incorrect operations to solve practical problems. </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a:t>
            </a:fld>
            <a:endParaRPr lang="en-US" dirty="0"/>
          </a:p>
        </p:txBody>
      </p:sp>
    </p:spTree>
    <p:extLst>
      <p:ext uri="{BB962C8B-B14F-4D97-AF65-F5344CB8AC3E}">
        <p14:creationId xmlns:p14="http://schemas.microsoft.com/office/powerpoint/2010/main" val="3427262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Solving Linear Inequalities</a:t>
            </a:r>
          </a:p>
        </p:txBody>
      </p:sp>
      <p:sp>
        <p:nvSpPr>
          <p:cNvPr id="4" name="Content Placeholder 3"/>
          <p:cNvSpPr>
            <a:spLocks noGrp="1"/>
          </p:cNvSpPr>
          <p:nvPr>
            <p:ph idx="1"/>
          </p:nvPr>
        </p:nvSpPr>
        <p:spPr>
          <a:xfrm>
            <a:off x="0" y="819150"/>
            <a:ext cx="9144000" cy="3429002"/>
          </a:xfrm>
        </p:spPr>
        <p:txBody>
          <a:bodyPr>
            <a:normAutofit lnSpcReduction="10000"/>
          </a:bodyPr>
          <a:lstStyle/>
          <a:p>
            <a:pPr marL="114300" indent="0">
              <a:buNone/>
            </a:pPr>
            <a:r>
              <a:rPr lang="en-US" sz="2400" dirty="0"/>
              <a:t>Students would benefit from additional practice with solving</a:t>
            </a:r>
          </a:p>
          <a:p>
            <a:pPr marL="114300" indent="0">
              <a:buNone/>
            </a:pPr>
            <a:r>
              <a:rPr lang="en-US" sz="2400" dirty="0"/>
              <a:t>two-step inequalities.</a:t>
            </a:r>
          </a:p>
          <a:p>
            <a:pPr marL="114300" indent="0">
              <a:buNone/>
            </a:pPr>
            <a:endParaRPr lang="en-US" sz="2400" dirty="0"/>
          </a:p>
          <a:p>
            <a:pPr marL="114300" indent="0">
              <a:buNone/>
            </a:pPr>
            <a:r>
              <a:rPr lang="en-US" sz="2400" dirty="0">
                <a:solidFill>
                  <a:srgbClr val="C00000"/>
                </a:solidFill>
              </a:rPr>
              <a:t>Common errors on SOL test items include:</a:t>
            </a:r>
          </a:p>
          <a:p>
            <a:pPr>
              <a:buClr>
                <a:srgbClr val="C00000"/>
              </a:buClr>
            </a:pPr>
            <a:r>
              <a:rPr lang="en-US" sz="2400" dirty="0">
                <a:solidFill>
                  <a:srgbClr val="C00000"/>
                </a:solidFill>
              </a:rPr>
              <a:t>not reversing the inequality when multiplying or dividing by a negative value; </a:t>
            </a:r>
          </a:p>
          <a:p>
            <a:pPr>
              <a:buClr>
                <a:srgbClr val="C00000"/>
              </a:buClr>
            </a:pPr>
            <a:r>
              <a:rPr lang="en-US" sz="2400" dirty="0">
                <a:solidFill>
                  <a:srgbClr val="C00000"/>
                </a:solidFill>
              </a:rPr>
              <a:t>combining numeric and variable rational terms; and</a:t>
            </a:r>
          </a:p>
          <a:p>
            <a:pPr>
              <a:buClr>
                <a:srgbClr val="C00000"/>
              </a:buClr>
            </a:pPr>
            <a:r>
              <a:rPr lang="en-US" sz="2400" dirty="0">
                <a:solidFill>
                  <a:srgbClr val="C00000"/>
                </a:solidFill>
              </a:rPr>
              <a:t>incorrectly equating inequalities with the variable on the right side of the inequality to an inequality with the variable to the left of the inequality symbol.</a:t>
            </a:r>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60</a:t>
            </a:fld>
            <a:endParaRPr lang="en-US" dirty="0"/>
          </a:p>
        </p:txBody>
      </p:sp>
    </p:spTree>
    <p:extLst>
      <p:ext uri="{BB962C8B-B14F-4D97-AF65-F5344CB8AC3E}">
        <p14:creationId xmlns:p14="http://schemas.microsoft.com/office/powerpoint/2010/main" val="45476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Suggested Practice #1 with Solving Linear Inequalities (7.13)</a:t>
            </a:r>
          </a:p>
        </p:txBody>
      </p:sp>
      <p:sp>
        <p:nvSpPr>
          <p:cNvPr id="4" name="Content Placeholder 3"/>
          <p:cNvSpPr>
            <a:spLocks noGrp="1"/>
          </p:cNvSpPr>
          <p:nvPr>
            <p:ph idx="1"/>
          </p:nvPr>
        </p:nvSpPr>
        <p:spPr/>
        <p:txBody>
          <a:bodyPr>
            <a:normAutofit/>
          </a:bodyPr>
          <a:lstStyle/>
          <a:p>
            <a:pPr marL="114300" indent="0">
              <a:buNone/>
            </a:pPr>
            <a:r>
              <a:rPr lang="en-US" sz="2400" b="1" dirty="0"/>
              <a:t>What is the solution to this inequality?</a:t>
            </a:r>
          </a:p>
          <a:p>
            <a:pPr marL="114300" indent="0">
              <a:buNone/>
            </a:pPr>
            <a:endParaRPr lang="en-US" sz="2400" dirty="0"/>
          </a:p>
          <a:p>
            <a:pPr marL="114300" indent="0">
              <a:buNone/>
            </a:pPr>
            <a:r>
              <a:rPr lang="en-US" sz="2400" dirty="0"/>
              <a:t>			</a:t>
            </a:r>
            <a:r>
              <a:rPr lang="en-US" sz="2400" b="1" dirty="0"/>
              <a:t>-13 &gt; -8</a:t>
            </a:r>
            <a:r>
              <a:rPr lang="en-US" sz="2400" b="1" i="1" dirty="0">
                <a:latin typeface="Times New Roman" panose="02020603050405020304" pitchFamily="18" charset="0"/>
                <a:cs typeface="Times New Roman" panose="02020603050405020304" pitchFamily="18" charset="0"/>
              </a:rPr>
              <a:t>x</a:t>
            </a:r>
            <a:r>
              <a:rPr lang="en-US" sz="2400" b="1" dirty="0"/>
              <a:t> + 27</a:t>
            </a:r>
          </a:p>
          <a:p>
            <a:pPr marL="114300" indent="0">
              <a:buNone/>
            </a:pPr>
            <a:endParaRPr lang="en-US" sz="2400" dirty="0"/>
          </a:p>
          <a:p>
            <a:pPr marL="114300" indent="0">
              <a:buNone/>
            </a:pPr>
            <a:r>
              <a:rPr lang="en-US" sz="2400" dirty="0"/>
              <a:t>A.  -1.75 &gt; </a:t>
            </a:r>
            <a:r>
              <a:rPr lang="en-US" sz="2400" i="1" dirty="0">
                <a:latin typeface="Times New Roman" panose="02020603050405020304" pitchFamily="18" charset="0"/>
                <a:cs typeface="Times New Roman" panose="02020603050405020304" pitchFamily="18" charset="0"/>
              </a:rPr>
              <a:t>x </a:t>
            </a:r>
            <a:endParaRPr lang="en-US" sz="2400" dirty="0"/>
          </a:p>
          <a:p>
            <a:pPr marL="114300" indent="0">
              <a:buNone/>
            </a:pPr>
            <a:r>
              <a:rPr lang="en-US" sz="2400" dirty="0"/>
              <a:t>B.  -1.75 &lt; </a:t>
            </a:r>
            <a:r>
              <a:rPr lang="en-US" sz="2400" i="1" dirty="0">
                <a:latin typeface="Times New Roman" panose="02020603050405020304" pitchFamily="18" charset="0"/>
                <a:cs typeface="Times New Roman" panose="02020603050405020304" pitchFamily="18" charset="0"/>
              </a:rPr>
              <a:t>x</a:t>
            </a:r>
            <a:r>
              <a:rPr lang="en-US" sz="2400" b="1" i="1" dirty="0">
                <a:latin typeface="Times New Roman" panose="02020603050405020304" pitchFamily="18" charset="0"/>
                <a:cs typeface="Times New Roman" panose="02020603050405020304" pitchFamily="18" charset="0"/>
              </a:rPr>
              <a:t> </a:t>
            </a:r>
            <a:endParaRPr lang="en-US" sz="2400" dirty="0"/>
          </a:p>
          <a:p>
            <a:pPr marL="114300" indent="0">
              <a:buNone/>
            </a:pPr>
            <a:r>
              <a:rPr lang="en-US" sz="2400" dirty="0"/>
              <a:t>C.   5 &gt; </a:t>
            </a:r>
            <a:r>
              <a:rPr lang="en-US" sz="2400" i="1" dirty="0">
                <a:latin typeface="Times New Roman" panose="02020603050405020304" pitchFamily="18" charset="0"/>
                <a:cs typeface="Times New Roman" panose="02020603050405020304" pitchFamily="18" charset="0"/>
              </a:rPr>
              <a:t>x </a:t>
            </a:r>
            <a:endParaRPr lang="en-US" sz="2400" dirty="0"/>
          </a:p>
          <a:p>
            <a:pPr marL="114300" indent="0">
              <a:buNone/>
            </a:pPr>
            <a:r>
              <a:rPr lang="en-US" sz="2400" dirty="0"/>
              <a:t>D.   5 &lt; </a:t>
            </a:r>
            <a:r>
              <a:rPr lang="en-US" sz="2400" i="1" dirty="0">
                <a:latin typeface="Times New Roman" panose="02020603050405020304" pitchFamily="18" charset="0"/>
                <a:cs typeface="Times New Roman" panose="02020603050405020304" pitchFamily="18" charset="0"/>
              </a:rPr>
              <a:t>x</a:t>
            </a:r>
            <a:endParaRPr lang="en-US" sz="2400" dirty="0"/>
          </a:p>
          <a:p>
            <a:pPr marL="114300" indent="0">
              <a:buNone/>
            </a:pPr>
            <a:endParaRPr lang="en-US" sz="2400" dirty="0"/>
          </a:p>
          <a:p>
            <a:pPr marL="114300" indent="0">
              <a:buNone/>
            </a:pPr>
            <a:endParaRPr lang="en-US" sz="2400" dirty="0"/>
          </a:p>
        </p:txBody>
      </p:sp>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61</a:t>
            </a:fld>
            <a:endParaRPr lang="en-US" dirty="0"/>
          </a:p>
        </p:txBody>
      </p:sp>
    </p:spTree>
    <p:extLst>
      <p:ext uri="{BB962C8B-B14F-4D97-AF65-F5344CB8AC3E}">
        <p14:creationId xmlns:p14="http://schemas.microsoft.com/office/powerpoint/2010/main" val="187685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62</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#1 with Solving Linear Inequalities (7.13)</a:t>
            </a:r>
          </a:p>
        </p:txBody>
      </p:sp>
      <p:sp>
        <p:nvSpPr>
          <p:cNvPr id="4" name="Content Placeholder 3"/>
          <p:cNvSpPr>
            <a:spLocks noGrp="1"/>
          </p:cNvSpPr>
          <p:nvPr>
            <p:ph idx="1"/>
          </p:nvPr>
        </p:nvSpPr>
        <p:spPr/>
        <p:txBody>
          <a:bodyPr>
            <a:normAutofit/>
          </a:bodyPr>
          <a:lstStyle/>
          <a:p>
            <a:pPr marL="114300" indent="0">
              <a:buNone/>
            </a:pPr>
            <a:r>
              <a:rPr lang="en-US" sz="2400" b="1" dirty="0"/>
              <a:t>What is the solution to this inequality?</a:t>
            </a:r>
          </a:p>
          <a:p>
            <a:pPr marL="114300" indent="0">
              <a:buNone/>
            </a:pPr>
            <a:endParaRPr lang="en-US" sz="2400" dirty="0"/>
          </a:p>
          <a:p>
            <a:pPr marL="114300" indent="0">
              <a:buNone/>
            </a:pPr>
            <a:r>
              <a:rPr lang="en-US" sz="2400" dirty="0"/>
              <a:t>			</a:t>
            </a:r>
            <a:r>
              <a:rPr lang="en-US" sz="2400" b="1" dirty="0"/>
              <a:t>-13 &gt; -8</a:t>
            </a:r>
            <a:r>
              <a:rPr lang="en-US" sz="2400" b="1" i="1" dirty="0">
                <a:latin typeface="Times New Roman" panose="02020603050405020304" pitchFamily="18" charset="0"/>
                <a:cs typeface="Times New Roman" panose="02020603050405020304" pitchFamily="18" charset="0"/>
              </a:rPr>
              <a:t>x</a:t>
            </a:r>
            <a:r>
              <a:rPr lang="en-US" sz="2400" b="1" dirty="0"/>
              <a:t> + 27</a:t>
            </a:r>
          </a:p>
          <a:p>
            <a:pPr marL="114300" indent="0">
              <a:buNone/>
            </a:pPr>
            <a:endParaRPr lang="en-US" sz="2400" dirty="0"/>
          </a:p>
          <a:p>
            <a:pPr marL="114300" indent="0">
              <a:buNone/>
            </a:pPr>
            <a:r>
              <a:rPr lang="en-US" sz="2400" dirty="0"/>
              <a:t>A.  -1.75 &gt; </a:t>
            </a:r>
            <a:r>
              <a:rPr lang="en-US" sz="2400" i="1" dirty="0">
                <a:latin typeface="Times New Roman" panose="02020603050405020304" pitchFamily="18" charset="0"/>
                <a:cs typeface="Times New Roman" panose="02020603050405020304" pitchFamily="18" charset="0"/>
              </a:rPr>
              <a:t>x</a:t>
            </a:r>
            <a:r>
              <a:rPr lang="en-US" sz="2400" b="1" i="1" dirty="0">
                <a:latin typeface="Times New Roman" panose="02020603050405020304" pitchFamily="18" charset="0"/>
                <a:cs typeface="Times New Roman" panose="02020603050405020304" pitchFamily="18" charset="0"/>
              </a:rPr>
              <a:t> </a:t>
            </a:r>
            <a:endParaRPr lang="en-US" sz="2400" dirty="0"/>
          </a:p>
          <a:p>
            <a:pPr marL="114300" indent="0">
              <a:buNone/>
            </a:pPr>
            <a:r>
              <a:rPr lang="en-US" sz="2400" dirty="0"/>
              <a:t>B.  -1.75 &lt; </a:t>
            </a:r>
            <a:r>
              <a:rPr lang="en-US" sz="2400" i="1" dirty="0">
                <a:latin typeface="Times New Roman" panose="02020603050405020304" pitchFamily="18" charset="0"/>
                <a:cs typeface="Times New Roman" panose="02020603050405020304" pitchFamily="18" charset="0"/>
              </a:rPr>
              <a:t>x</a:t>
            </a:r>
            <a:r>
              <a:rPr lang="en-US" sz="2400" b="1" i="1" dirty="0">
                <a:latin typeface="Times New Roman" panose="02020603050405020304" pitchFamily="18" charset="0"/>
                <a:cs typeface="Times New Roman" panose="02020603050405020304" pitchFamily="18" charset="0"/>
              </a:rPr>
              <a:t> </a:t>
            </a:r>
            <a:endParaRPr lang="en-US" sz="2400" dirty="0"/>
          </a:p>
          <a:p>
            <a:pPr marL="114300" indent="0">
              <a:buNone/>
            </a:pPr>
            <a:r>
              <a:rPr lang="en-US" sz="2400" dirty="0"/>
              <a:t>C.   5 &gt; </a:t>
            </a:r>
            <a:r>
              <a:rPr lang="en-US" sz="2400" i="1" dirty="0">
                <a:latin typeface="Times New Roman" panose="02020603050405020304" pitchFamily="18" charset="0"/>
                <a:cs typeface="Times New Roman" panose="02020603050405020304" pitchFamily="18" charset="0"/>
              </a:rPr>
              <a:t>x</a:t>
            </a:r>
            <a:r>
              <a:rPr lang="en-US" sz="2400" b="1" i="1" dirty="0">
                <a:latin typeface="Times New Roman" panose="02020603050405020304" pitchFamily="18" charset="0"/>
                <a:cs typeface="Times New Roman" panose="02020603050405020304" pitchFamily="18" charset="0"/>
              </a:rPr>
              <a:t> </a:t>
            </a:r>
            <a:endParaRPr lang="en-US" sz="2400" dirty="0"/>
          </a:p>
          <a:p>
            <a:pPr marL="114300" indent="0">
              <a:buNone/>
            </a:pPr>
            <a:r>
              <a:rPr lang="en-US" sz="2400" dirty="0">
                <a:solidFill>
                  <a:srgbClr val="C00000"/>
                </a:solidFill>
              </a:rPr>
              <a:t>D.   5 &lt; </a:t>
            </a:r>
            <a:r>
              <a:rPr lang="en-US" sz="2400" i="1" dirty="0">
                <a:solidFill>
                  <a:srgbClr val="C00000"/>
                </a:solidFill>
                <a:latin typeface="Times New Roman" panose="02020603050405020304" pitchFamily="18" charset="0"/>
                <a:cs typeface="Times New Roman" panose="02020603050405020304" pitchFamily="18" charset="0"/>
              </a:rPr>
              <a:t>x</a:t>
            </a:r>
            <a:endParaRPr lang="en-US" sz="2400" dirty="0">
              <a:solidFill>
                <a:srgbClr val="C00000"/>
              </a:solidFill>
            </a:endParaRPr>
          </a:p>
          <a:p>
            <a:pPr marL="114300" indent="0">
              <a:buNone/>
            </a:pPr>
            <a:endParaRPr lang="en-US" sz="2400" dirty="0"/>
          </a:p>
          <a:p>
            <a:pPr marL="114300" indent="0">
              <a:buNone/>
            </a:pPr>
            <a:endParaRPr lang="en-US" sz="2400" dirty="0"/>
          </a:p>
        </p:txBody>
      </p:sp>
      <p:sp>
        <p:nvSpPr>
          <p:cNvPr id="5" name="Rounded Rectangle 4" descr="A rectangle indicating the correct solution."/>
          <p:cNvSpPr/>
          <p:nvPr/>
        </p:nvSpPr>
        <p:spPr>
          <a:xfrm>
            <a:off x="226789" y="3521202"/>
            <a:ext cx="1447800" cy="342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7400" y="3161406"/>
            <a:ext cx="53340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did not reverse the direction of the inequality symbol.</a:t>
            </a:r>
          </a:p>
        </p:txBody>
      </p:sp>
      <p:cxnSp>
        <p:nvCxnSpPr>
          <p:cNvPr id="7" name="Straight Arrow Connector 6" descr="An arrow indicating the common error."/>
          <p:cNvCxnSpPr/>
          <p:nvPr/>
        </p:nvCxnSpPr>
        <p:spPr>
          <a:xfrm flipH="1">
            <a:off x="1662063" y="3353747"/>
            <a:ext cx="373464"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262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Solving Linear Inequalities (7.13)</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What is the solution to this inequality?</a:t>
                </a:r>
              </a:p>
              <a:p>
                <a:pPr marL="114300" indent="0">
                  <a:buNone/>
                </a:pPr>
                <a:endParaRPr lang="en-US" sz="2400" dirty="0"/>
              </a:p>
              <a:p>
                <a:pPr marL="114300" indent="0">
                  <a:buNone/>
                </a:pPr>
                <a:r>
                  <a:rPr lang="en-US" sz="2400" dirty="0"/>
                  <a: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𝟑</m:t>
                        </m:r>
                      </m:num>
                      <m:den>
                        <m:r>
                          <a:rPr lang="en-US" sz="2400" b="1" i="1" smtClean="0">
                            <a:latin typeface="Cambria Math"/>
                          </a:rPr>
                          <m:t>𝟒</m:t>
                        </m:r>
                      </m:den>
                    </m:f>
                  </m:oMath>
                </a14:m>
                <a:r>
                  <a:rPr lang="en-US" sz="2400" b="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𝟑</m:t>
                        </m:r>
                      </m:num>
                      <m:den>
                        <m:r>
                          <a:rPr lang="en-US" sz="2400" b="1" i="1">
                            <a:latin typeface="Cambria Math"/>
                          </a:rPr>
                          <m:t>𝟒</m:t>
                        </m:r>
                      </m:den>
                    </m:f>
                    <m:r>
                      <a:rPr lang="en-US" sz="2400" b="1" i="1" smtClean="0">
                        <a:latin typeface="Cambria Math"/>
                      </a:rPr>
                      <m:t>𝒙</m:t>
                    </m:r>
                  </m:oMath>
                </a14:m>
                <a:r>
                  <a:rPr lang="en-US" sz="2400" b="1" i="1" dirty="0">
                    <a:latin typeface="Times New Roman" panose="02020603050405020304" pitchFamily="18" charset="0"/>
                    <a:cs typeface="Times New Roman" panose="02020603050405020304" pitchFamily="18" charset="0"/>
                  </a:rPr>
                  <a:t> </a:t>
                </a:r>
                <a:r>
                  <a:rPr lang="en-US" sz="2400" b="1" dirty="0"/>
                  <a:t>&lt; 12</a:t>
                </a:r>
                <a:endParaRPr lang="en-US" sz="2400" b="1" i="1" dirty="0">
                  <a:latin typeface="Times New Roman" panose="02020603050405020304" pitchFamily="18" charset="0"/>
                  <a:cs typeface="Times New Roman" panose="02020603050405020304" pitchFamily="18" charset="0"/>
                </a:endParaRPr>
              </a:p>
              <a:p>
                <a:pPr marL="114300" indent="0">
                  <a:buNone/>
                </a:pPr>
                <a:endParaRPr lang="en-US" sz="2400" dirty="0"/>
              </a:p>
              <a:p>
                <a:pPr marL="114300" indent="0">
                  <a:buNone/>
                </a:pPr>
                <a:r>
                  <a:rPr lang="en-US" sz="2400" dirty="0"/>
                  <a:t>A.  </a:t>
                </a:r>
                <a:r>
                  <a:rPr lang="en-US" sz="2400" i="1" dirty="0">
                    <a:latin typeface="Times New Roman" panose="02020603050405020304" pitchFamily="18" charset="0"/>
                    <a:cs typeface="Times New Roman" panose="02020603050405020304" pitchFamily="18" charset="0"/>
                  </a:rPr>
                  <a:t>x</a:t>
                </a:r>
                <a:r>
                  <a:rPr lang="en-US" sz="2400" b="1" i="1" dirty="0">
                    <a:latin typeface="Times New Roman" panose="02020603050405020304" pitchFamily="18" charset="0"/>
                    <a:cs typeface="Times New Roman" panose="02020603050405020304" pitchFamily="18" charset="0"/>
                  </a:rPr>
                  <a:t> </a:t>
                </a:r>
                <a:r>
                  <a:rPr lang="en-US" sz="2400" dirty="0"/>
                  <a:t>&lt;</a:t>
                </a:r>
                <a:r>
                  <a:rPr lang="en-US" sz="2400" b="1" i="1" dirty="0">
                    <a:latin typeface="Times New Roman" panose="02020603050405020304" pitchFamily="18" charset="0"/>
                    <a:cs typeface="Times New Roman" panose="02020603050405020304" pitchFamily="18" charset="0"/>
                  </a:rPr>
                  <a:t> </a:t>
                </a:r>
                <a:r>
                  <a:rPr lang="en-US" sz="2400" dirty="0"/>
                  <a:t>8</a:t>
                </a:r>
              </a:p>
              <a:p>
                <a:pPr marL="114300" indent="0">
                  <a:buNone/>
                </a:pPr>
                <a:r>
                  <a:rPr lang="en-US" sz="2400" dirty="0"/>
                  <a:t>B.  </a:t>
                </a:r>
                <a:r>
                  <a:rPr lang="en-US" sz="2400" i="1" dirty="0">
                    <a:latin typeface="Times New Roman" panose="02020603050405020304" pitchFamily="18" charset="0"/>
                    <a:cs typeface="Times New Roman" panose="02020603050405020304" pitchFamily="18" charset="0"/>
                  </a:rPr>
                  <a:t>x </a:t>
                </a:r>
                <a:r>
                  <a:rPr lang="en-US" sz="2400" dirty="0"/>
                  <a:t>&lt; 12</a:t>
                </a:r>
              </a:p>
              <a:p>
                <a:pPr marL="114300" indent="0">
                  <a:buNone/>
                </a:pPr>
                <a:r>
                  <a:rPr lang="en-US" sz="2400" dirty="0"/>
                  <a:t>C.  </a:t>
                </a:r>
                <a:r>
                  <a:rPr lang="en-US" sz="2400" i="1" dirty="0">
                    <a:latin typeface="Times New Roman" panose="02020603050405020304" pitchFamily="18" charset="0"/>
                    <a:cs typeface="Times New Roman" panose="02020603050405020304" pitchFamily="18" charset="0"/>
                  </a:rPr>
                  <a:t>x </a:t>
                </a:r>
                <a:r>
                  <a:rPr lang="en-US" sz="2400" dirty="0"/>
                  <a:t>&lt; 15</a:t>
                </a:r>
              </a:p>
              <a:p>
                <a:pPr marL="114300" indent="0">
                  <a:buNone/>
                </a:pPr>
                <a:r>
                  <a:rPr lang="en-US" sz="2400" dirty="0"/>
                  <a:t>D. </a:t>
                </a:r>
                <a:r>
                  <a:rPr lang="en-US" sz="2400" b="1" dirty="0"/>
                  <a:t> </a:t>
                </a:r>
                <a:r>
                  <a:rPr lang="en-US" sz="2400" i="1" dirty="0">
                    <a:latin typeface="Times New Roman" panose="02020603050405020304" pitchFamily="18" charset="0"/>
                    <a:cs typeface="Times New Roman" panose="02020603050405020304" pitchFamily="18" charset="0"/>
                  </a:rPr>
                  <a:t>x</a:t>
                </a:r>
                <a:r>
                  <a:rPr lang="en-US" sz="2400" b="1" i="1" dirty="0">
                    <a:latin typeface="Times New Roman" panose="02020603050405020304" pitchFamily="18" charset="0"/>
                    <a:cs typeface="Times New Roman" panose="02020603050405020304" pitchFamily="18" charset="0"/>
                  </a:rPr>
                  <a:t> </a:t>
                </a:r>
                <a:r>
                  <a:rPr lang="en-US" sz="2400" dirty="0"/>
                  <a:t>&lt; 18</a:t>
                </a:r>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63</a:t>
            </a:fld>
            <a:endParaRPr lang="en-US" dirty="0"/>
          </a:p>
        </p:txBody>
      </p:sp>
    </p:spTree>
    <p:extLst>
      <p:ext uri="{BB962C8B-B14F-4D97-AF65-F5344CB8AC3E}">
        <p14:creationId xmlns:p14="http://schemas.microsoft.com/office/powerpoint/2010/main" val="605935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64</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#2 with Solving Linear Inequalities (7.13)</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What is the solution to this inequality?</a:t>
                </a:r>
              </a:p>
              <a:p>
                <a:pPr marL="114300" indent="0">
                  <a:buNone/>
                </a:pPr>
                <a:endParaRPr lang="en-US" sz="2400" dirty="0"/>
              </a:p>
              <a:p>
                <a:pPr marL="114300" indent="0">
                  <a:buNone/>
                </a:pPr>
                <a:r>
                  <a:rPr lang="en-US" sz="2400" dirty="0"/>
                  <a: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𝟑</m:t>
                        </m:r>
                      </m:num>
                      <m:den>
                        <m:r>
                          <a:rPr lang="en-US" sz="2400" b="1" i="1" smtClean="0">
                            <a:latin typeface="Cambria Math"/>
                          </a:rPr>
                          <m:t>𝟒</m:t>
                        </m:r>
                      </m:den>
                    </m:f>
                  </m:oMath>
                </a14:m>
                <a:r>
                  <a:rPr lang="en-US" sz="2400" b="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𝟑</m:t>
                        </m:r>
                      </m:num>
                      <m:den>
                        <m:r>
                          <a:rPr lang="en-US" sz="2400" b="1" i="1">
                            <a:latin typeface="Cambria Math"/>
                          </a:rPr>
                          <m:t>𝟒</m:t>
                        </m:r>
                      </m:den>
                    </m:f>
                    <m:r>
                      <a:rPr lang="en-US" sz="2400" b="1" i="1" smtClean="0">
                        <a:latin typeface="Cambria Math"/>
                      </a:rPr>
                      <m:t>𝒙</m:t>
                    </m:r>
                  </m:oMath>
                </a14:m>
                <a:r>
                  <a:rPr lang="en-US" sz="2400" b="1" i="1" dirty="0">
                    <a:latin typeface="Times New Roman" panose="02020603050405020304" pitchFamily="18" charset="0"/>
                    <a:cs typeface="Times New Roman" panose="02020603050405020304" pitchFamily="18" charset="0"/>
                  </a:rPr>
                  <a:t> </a:t>
                </a:r>
                <a:r>
                  <a:rPr lang="en-US" sz="2400" b="1" dirty="0"/>
                  <a:t>&lt; 12</a:t>
                </a:r>
                <a:endParaRPr lang="en-US" sz="2400" b="1" i="1" dirty="0">
                  <a:latin typeface="Times New Roman" panose="02020603050405020304" pitchFamily="18" charset="0"/>
                  <a:cs typeface="Times New Roman" panose="02020603050405020304" pitchFamily="18" charset="0"/>
                </a:endParaRPr>
              </a:p>
              <a:p>
                <a:pPr marL="114300" indent="0">
                  <a:buNone/>
                </a:pPr>
                <a:endParaRPr lang="en-US" sz="2400" dirty="0"/>
              </a:p>
              <a:p>
                <a:pPr marL="114300" indent="0">
                  <a:buNone/>
                </a:pPr>
                <a:r>
                  <a:rPr lang="en-US" sz="2400" dirty="0"/>
                  <a:t>A.  </a:t>
                </a:r>
                <a:r>
                  <a:rPr lang="en-US" sz="2400" i="1" dirty="0">
                    <a:latin typeface="Times New Roman" panose="02020603050405020304" pitchFamily="18" charset="0"/>
                    <a:cs typeface="Times New Roman" panose="02020603050405020304" pitchFamily="18" charset="0"/>
                  </a:rPr>
                  <a:t>x</a:t>
                </a:r>
                <a:r>
                  <a:rPr lang="en-US" sz="2400" b="1" i="1" dirty="0">
                    <a:latin typeface="Times New Roman" panose="02020603050405020304" pitchFamily="18" charset="0"/>
                    <a:cs typeface="Times New Roman" panose="02020603050405020304" pitchFamily="18" charset="0"/>
                  </a:rPr>
                  <a:t> </a:t>
                </a:r>
                <a:r>
                  <a:rPr lang="en-US" sz="2400" dirty="0"/>
                  <a:t>&lt;</a:t>
                </a:r>
                <a:r>
                  <a:rPr lang="en-US" sz="2400" b="1" i="1" dirty="0">
                    <a:latin typeface="Times New Roman" panose="02020603050405020304" pitchFamily="18" charset="0"/>
                    <a:cs typeface="Times New Roman" panose="02020603050405020304" pitchFamily="18" charset="0"/>
                  </a:rPr>
                  <a:t> </a:t>
                </a:r>
                <a:r>
                  <a:rPr lang="en-US" sz="2400" dirty="0"/>
                  <a:t>8</a:t>
                </a:r>
              </a:p>
              <a:p>
                <a:pPr marL="114300" indent="0">
                  <a:buNone/>
                </a:pPr>
                <a:r>
                  <a:rPr lang="en-US" sz="2400" dirty="0"/>
                  <a:t>B.  </a:t>
                </a:r>
                <a:r>
                  <a:rPr lang="en-US" sz="2400" i="1" dirty="0">
                    <a:latin typeface="Times New Roman" panose="02020603050405020304" pitchFamily="18" charset="0"/>
                    <a:cs typeface="Times New Roman" panose="02020603050405020304" pitchFamily="18" charset="0"/>
                  </a:rPr>
                  <a:t>x</a:t>
                </a:r>
                <a:r>
                  <a:rPr lang="en-US" sz="2400" b="1" i="1" dirty="0">
                    <a:latin typeface="Times New Roman" panose="02020603050405020304" pitchFamily="18" charset="0"/>
                    <a:cs typeface="Times New Roman" panose="02020603050405020304" pitchFamily="18" charset="0"/>
                  </a:rPr>
                  <a:t> </a:t>
                </a:r>
                <a:r>
                  <a:rPr lang="en-US" sz="2400" dirty="0"/>
                  <a:t>&lt; 12</a:t>
                </a:r>
              </a:p>
              <a:p>
                <a:pPr marL="114300" indent="0">
                  <a:buNone/>
                </a:pPr>
                <a:r>
                  <a:rPr lang="en-US" sz="2400" dirty="0">
                    <a:solidFill>
                      <a:srgbClr val="C00000"/>
                    </a:solidFill>
                  </a:rPr>
                  <a:t>C.  </a:t>
                </a:r>
                <a:r>
                  <a:rPr lang="en-US" sz="2400" i="1" dirty="0">
                    <a:solidFill>
                      <a:srgbClr val="C00000"/>
                    </a:solidFill>
                    <a:latin typeface="Times New Roman" panose="02020603050405020304" pitchFamily="18" charset="0"/>
                    <a:cs typeface="Times New Roman" panose="02020603050405020304" pitchFamily="18" charset="0"/>
                  </a:rPr>
                  <a:t>x</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dirty="0">
                    <a:solidFill>
                      <a:srgbClr val="C00000"/>
                    </a:solidFill>
                  </a:rPr>
                  <a:t>&lt; 15</a:t>
                </a:r>
              </a:p>
              <a:p>
                <a:pPr marL="114300" indent="0">
                  <a:buNone/>
                </a:pPr>
                <a:r>
                  <a:rPr lang="en-US" sz="2400" dirty="0"/>
                  <a:t>D.  </a:t>
                </a:r>
                <a:r>
                  <a:rPr lang="en-US" sz="2400" i="1" dirty="0">
                    <a:latin typeface="Times New Roman" panose="02020603050405020304" pitchFamily="18" charset="0"/>
                    <a:cs typeface="Times New Roman" panose="02020603050405020304" pitchFamily="18" charset="0"/>
                  </a:rPr>
                  <a:t>x</a:t>
                </a:r>
                <a:r>
                  <a:rPr lang="en-US" sz="2400" b="1" i="1" dirty="0">
                    <a:latin typeface="Times New Roman" panose="02020603050405020304" pitchFamily="18" charset="0"/>
                    <a:cs typeface="Times New Roman" panose="02020603050405020304" pitchFamily="18" charset="0"/>
                  </a:rPr>
                  <a:t> </a:t>
                </a:r>
                <a:r>
                  <a:rPr lang="en-US" sz="2400" dirty="0"/>
                  <a:t>&lt; 18</a:t>
                </a:r>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a:stretch>
              </a:blipFill>
            </p:spPr>
            <p:txBody>
              <a:bodyPr/>
              <a:lstStyle/>
              <a:p>
                <a:r>
                  <a:rPr lang="en-US">
                    <a:noFill/>
                  </a:rPr>
                  <a:t> </a:t>
                </a:r>
              </a:p>
            </p:txBody>
          </p:sp>
        </mc:Fallback>
      </mc:AlternateContent>
      <p:sp>
        <p:nvSpPr>
          <p:cNvPr id="5" name="Rounded Rectangle 4" descr="A rectangle indicating the correct solution."/>
          <p:cNvSpPr/>
          <p:nvPr/>
        </p:nvSpPr>
        <p:spPr>
          <a:xfrm>
            <a:off x="96195" y="3313202"/>
            <a:ext cx="1752600" cy="342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1848795" y="2495550"/>
                <a:ext cx="5279679" cy="61465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combined </a:t>
                </a:r>
                <a14:m>
                  <m:oMath xmlns:m="http://schemas.openxmlformats.org/officeDocument/2006/math">
                    <m:f>
                      <m:fPr>
                        <m:ctrlPr>
                          <a:rPr lang="en-US" sz="2400"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3</m:t>
                        </m:r>
                      </m:num>
                      <m:den>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4</m:t>
                        </m:r>
                      </m:den>
                    </m:f>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 </m:t>
                    </m:r>
                    <m:r>
                      <m:rPr>
                        <m:nor/>
                      </m:rPr>
                      <a:rPr lang="en-US" sz="2400" b="0" i="0" smtClean="0">
                        <a:solidFill>
                          <a:srgbClr val="C00000"/>
                        </a:solidFill>
                        <a:latin typeface="Cambria Math" panose="02040503050406030204" pitchFamily="18" charset="0"/>
                        <a:ea typeface="Tahoma" panose="020B0604030504040204" pitchFamily="34" charset="0"/>
                        <a:cs typeface="Tahoma" panose="020B0604030504040204" pitchFamily="34" charset="0"/>
                      </a:rPr>
                      <m:t>and</m:t>
                    </m:r>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 </m:t>
                    </m:r>
                    <m:f>
                      <m:fPr>
                        <m:ctrlP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3</m:t>
                        </m:r>
                      </m:num>
                      <m:den>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4</m:t>
                        </m:r>
                      </m:den>
                    </m:f>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𝑥</m:t>
                    </m:r>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m:t>
                    </m:r>
                  </m:oMath>
                </a14:m>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848795" y="2495550"/>
                <a:ext cx="5279679" cy="614655"/>
              </a:xfrm>
              <a:prstGeom prst="rect">
                <a:avLst/>
              </a:prstGeom>
              <a:blipFill>
                <a:blip r:embed="rId3"/>
                <a:stretch>
                  <a:fillRect l="-1732" b="-6931"/>
                </a:stretch>
              </a:blipFill>
            </p:spPr>
            <p:txBody>
              <a:bodyPr/>
              <a:lstStyle/>
              <a:p>
                <a:r>
                  <a:rPr lang="en-US">
                    <a:noFill/>
                  </a:rPr>
                  <a:t> </a:t>
                </a:r>
              </a:p>
            </p:txBody>
          </p:sp>
        </mc:Fallback>
      </mc:AlternateContent>
      <p:cxnSp>
        <p:nvCxnSpPr>
          <p:cNvPr id="7" name="Straight Arrow Connector 6" descr="An arrow indicating the common error."/>
          <p:cNvCxnSpPr/>
          <p:nvPr/>
        </p:nvCxnSpPr>
        <p:spPr>
          <a:xfrm flipH="1">
            <a:off x="1475331" y="2753865"/>
            <a:ext cx="373464"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140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65</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#3 with Solving Linear Inequalities (7.13)</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8927385" cy="3733799"/>
              </a:xfrm>
            </p:spPr>
            <p:txBody>
              <a:bodyPr>
                <a:normAutofit/>
              </a:bodyPr>
              <a:lstStyle/>
              <a:p>
                <a:pPr marL="114300" indent="0">
                  <a:buNone/>
                </a:pPr>
                <a:r>
                  <a:rPr lang="en-US" sz="2400" b="1" dirty="0"/>
                  <a:t>Place the answers in the correct boxes.</a:t>
                </a:r>
              </a:p>
              <a:p>
                <a:pPr marL="114300" indent="0">
                  <a:buNone/>
                </a:pPr>
                <a:r>
                  <a:rPr lang="en-US" sz="2400" b="1" dirty="0"/>
                  <a:t>What is the solution to this inequality?</a:t>
                </a:r>
              </a:p>
              <a:p>
                <a:pPr marL="114300" indent="0">
                  <a:buNone/>
                </a:pPr>
                <a:endParaRPr lang="en-US" sz="2400" dirty="0"/>
              </a:p>
              <a:p>
                <a:pPr marL="114300" indent="0">
                  <a:buNone/>
                </a:pPr>
                <a:r>
                  <a:rPr lang="en-US" sz="2400" dirty="0"/>
                  <a:t>			</a:t>
                </a:r>
                <a:r>
                  <a:rPr lang="en-US" sz="2400" b="1" dirty="0"/>
                  <a:t>-7 – </a:t>
                </a:r>
                <a:r>
                  <a:rPr lang="en-US" sz="2400" b="1" i="1" dirty="0">
                    <a:latin typeface="Times New Roman" panose="02020603050405020304" pitchFamily="18" charset="0"/>
                    <a:cs typeface="Times New Roman" panose="02020603050405020304" pitchFamily="18" charset="0"/>
                  </a:rPr>
                  <a:t>x </a:t>
                </a:r>
                <a14:m>
                  <m:oMath xmlns:m="http://schemas.openxmlformats.org/officeDocument/2006/math">
                    <m:r>
                      <a:rPr lang="en-US" sz="2400" b="1" i="0" smtClean="0">
                        <a:latin typeface="Cambria Math"/>
                        <a:ea typeface="Cambria Math"/>
                        <a:cs typeface="Times New Roman" panose="02020603050405020304" pitchFamily="18" charset="0"/>
                      </a:rPr>
                      <m:t>≥</m:t>
                    </m:r>
                  </m:oMath>
                </a14:m>
                <a:r>
                  <a:rPr lang="en-US" sz="2400" b="1" dirty="0"/>
                  <a:t> 14</a:t>
                </a:r>
              </a:p>
              <a:p>
                <a:pPr marL="114300" indent="0">
                  <a:buNone/>
                </a:pPr>
                <a:endParaRPr lang="en-US" sz="2400" dirty="0"/>
              </a:p>
              <a:p>
                <a:pPr marL="114300" indent="0">
                  <a:buNone/>
                </a:pPr>
                <a:r>
                  <a:rPr lang="en-US" sz="2400" b="1" i="1" dirty="0">
                    <a:latin typeface="Times New Roman" panose="02020603050405020304" pitchFamily="18" charset="0"/>
                    <a:cs typeface="Times New Roman" panose="02020603050405020304" pitchFamily="18" charset="0"/>
                  </a:rPr>
                  <a:t>		x </a:t>
                </a:r>
                <a:endParaRPr lang="en-US" sz="2400" dirty="0"/>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8927385" cy="3733799"/>
              </a:xfrm>
              <a:blipFill>
                <a:blip r:embed="rId2"/>
                <a:stretch>
                  <a:fillRect t="-1307"/>
                </a:stretch>
              </a:blipFill>
            </p:spPr>
            <p:txBody>
              <a:bodyPr/>
              <a:lstStyle/>
              <a:p>
                <a:r>
                  <a:rPr lang="en-US">
                    <a:noFill/>
                  </a:rPr>
                  <a:t> </a:t>
                </a:r>
              </a:p>
            </p:txBody>
          </p:sp>
        </mc:Fallback>
      </mc:AlternateContent>
      <p:sp>
        <p:nvSpPr>
          <p:cNvPr id="13" name="TextBox 12" descr="empty box"/>
          <p:cNvSpPr txBox="1"/>
          <p:nvPr/>
        </p:nvSpPr>
        <p:spPr>
          <a:xfrm>
            <a:off x="2290746" y="2724150"/>
            <a:ext cx="685800" cy="461665"/>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TextBox 15" descr="empty box"/>
          <p:cNvSpPr txBox="1"/>
          <p:nvPr/>
        </p:nvSpPr>
        <p:spPr>
          <a:xfrm>
            <a:off x="3124200" y="2724149"/>
            <a:ext cx="685800" cy="461665"/>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p>
        </p:txBody>
      </p:sp>
      <p:grpSp>
        <p:nvGrpSpPr>
          <p:cNvPr id="21" name="Group 20" descr="Please refer to the answer options on your screen."/>
          <p:cNvGrpSpPr/>
          <p:nvPr/>
        </p:nvGrpSpPr>
        <p:grpSpPr>
          <a:xfrm>
            <a:off x="990600" y="3562729"/>
            <a:ext cx="6096000" cy="466326"/>
            <a:chOff x="990600" y="4422678"/>
            <a:chExt cx="6096000" cy="621768"/>
          </a:xfrm>
        </p:grpSpPr>
        <mc:AlternateContent xmlns:mc="http://schemas.openxmlformats.org/markup-compatibility/2006" xmlns:a14="http://schemas.microsoft.com/office/drawing/2010/main">
          <mc:Choice Requires="a14">
            <p:sp>
              <p:nvSpPr>
                <p:cNvPr id="20" name="TextBox 19"/>
                <p:cNvSpPr txBox="1"/>
                <p:nvPr/>
              </p:nvSpPr>
              <p:spPr>
                <a:xfrm>
                  <a:off x="990600" y="442865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1" smtClean="0">
                          <a:latin typeface="Cambria Math"/>
                          <a:ea typeface="Cambria Math"/>
                          <a:cs typeface="Tahoma" panose="020B0604030504040204" pitchFamily="34" charset="0"/>
                        </a:rPr>
                        <m:t>≥</m:t>
                      </m:r>
                    </m:oMath>
                  </a14:m>
                  <a:endParaRPr lang="en-US" sz="2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90600" y="4428653"/>
                  <a:ext cx="685800" cy="615553"/>
                </a:xfrm>
                <a:prstGeom prst="rect">
                  <a:avLst/>
                </a:prstGeom>
                <a:blipFill>
                  <a:blip r:embed="rId3"/>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752600" y="4422678"/>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0" smtClean="0">
                          <a:latin typeface="Cambria Math"/>
                          <a:ea typeface="Cambria Math"/>
                          <a:cs typeface="Tahoma" panose="020B0604030504040204" pitchFamily="34" charset="0"/>
                        </a:rPr>
                        <m:t>≤</m:t>
                      </m:r>
                    </m:oMath>
                  </a14:m>
                  <a:endParaRPr lang="en-US" sz="2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752600" y="4422678"/>
                  <a:ext cx="685800" cy="615553"/>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17" name="TextBox 16"/>
            <p:cNvSpPr txBox="1"/>
            <p:nvPr/>
          </p:nvSpPr>
          <p:spPr>
            <a:xfrm>
              <a:off x="2536100" y="442865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21</a:t>
              </a:r>
            </a:p>
          </p:txBody>
        </p:sp>
        <p:sp>
          <p:nvSpPr>
            <p:cNvPr id="14" name="TextBox 13"/>
            <p:cNvSpPr txBox="1"/>
            <p:nvPr/>
          </p:nvSpPr>
          <p:spPr>
            <a:xfrm>
              <a:off x="3332805" y="442865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7</a:t>
              </a:r>
            </a:p>
          </p:txBody>
        </p:sp>
        <p:sp>
          <p:nvSpPr>
            <p:cNvPr id="15" name="TextBox 14"/>
            <p:cNvSpPr txBox="1"/>
            <p:nvPr/>
          </p:nvSpPr>
          <p:spPr>
            <a:xfrm>
              <a:off x="4114800" y="442865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2</a:t>
              </a:r>
            </a:p>
          </p:txBody>
        </p:sp>
        <p:sp>
          <p:nvSpPr>
            <p:cNvPr id="12" name="TextBox 11"/>
            <p:cNvSpPr txBox="1"/>
            <p:nvPr/>
          </p:nvSpPr>
          <p:spPr>
            <a:xfrm>
              <a:off x="4873407" y="442889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-2</a:t>
              </a:r>
            </a:p>
          </p:txBody>
        </p:sp>
        <p:sp>
          <p:nvSpPr>
            <p:cNvPr id="11" name="TextBox 10"/>
            <p:cNvSpPr txBox="1"/>
            <p:nvPr/>
          </p:nvSpPr>
          <p:spPr>
            <a:xfrm>
              <a:off x="5627484" y="442889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-7</a:t>
              </a:r>
            </a:p>
          </p:txBody>
        </p:sp>
        <p:sp>
          <p:nvSpPr>
            <p:cNvPr id="10" name="TextBox 9"/>
            <p:cNvSpPr txBox="1"/>
            <p:nvPr/>
          </p:nvSpPr>
          <p:spPr>
            <a:xfrm>
              <a:off x="6400800" y="442889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-21</a:t>
              </a:r>
            </a:p>
          </p:txBody>
        </p:sp>
      </p:grpSp>
    </p:spTree>
    <p:extLst>
      <p:ext uri="{BB962C8B-B14F-4D97-AF65-F5344CB8AC3E}">
        <p14:creationId xmlns:p14="http://schemas.microsoft.com/office/powerpoint/2010/main" val="3921412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66</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#3 with Solving Linear Inequalities (7.13)</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Place the answers in the correct boxes.</a:t>
                </a:r>
              </a:p>
              <a:p>
                <a:pPr marL="114300" indent="0">
                  <a:buNone/>
                </a:pPr>
                <a:r>
                  <a:rPr lang="en-US" sz="2400" b="1" dirty="0"/>
                  <a:t>What is the solution to this inequality?</a:t>
                </a:r>
              </a:p>
              <a:p>
                <a:pPr marL="114300" indent="0">
                  <a:buNone/>
                </a:pPr>
                <a:endParaRPr lang="en-US" sz="2400" dirty="0"/>
              </a:p>
              <a:p>
                <a:pPr marL="114300" indent="0">
                  <a:buNone/>
                </a:pPr>
                <a:r>
                  <a:rPr lang="en-US" sz="2400" dirty="0"/>
                  <a:t>			</a:t>
                </a:r>
                <a:r>
                  <a:rPr lang="en-US" sz="2400" b="1" dirty="0"/>
                  <a:t>-7 – </a:t>
                </a:r>
                <a:r>
                  <a:rPr lang="en-US" sz="2400" b="1" i="1" dirty="0">
                    <a:latin typeface="Times New Roman" panose="02020603050405020304" pitchFamily="18" charset="0"/>
                    <a:cs typeface="Times New Roman" panose="02020603050405020304" pitchFamily="18" charset="0"/>
                  </a:rPr>
                  <a:t>x </a:t>
                </a:r>
                <a14:m>
                  <m:oMath xmlns:m="http://schemas.openxmlformats.org/officeDocument/2006/math">
                    <m:r>
                      <a:rPr lang="en-US" sz="2400" b="1" i="0" smtClean="0">
                        <a:latin typeface="Cambria Math"/>
                        <a:ea typeface="Cambria Math"/>
                        <a:cs typeface="Times New Roman" panose="02020603050405020304" pitchFamily="18" charset="0"/>
                      </a:rPr>
                      <m:t>≥</m:t>
                    </m:r>
                  </m:oMath>
                </a14:m>
                <a:r>
                  <a:rPr lang="en-US" sz="2400" b="1" dirty="0"/>
                  <a:t> 14</a:t>
                </a:r>
              </a:p>
              <a:p>
                <a:pPr marL="114300" indent="0">
                  <a:buNone/>
                </a:pPr>
                <a:endParaRPr lang="en-US" sz="2400" dirty="0"/>
              </a:p>
              <a:p>
                <a:pPr marL="114300" indent="0">
                  <a:buNone/>
                </a:pPr>
                <a:r>
                  <a:rPr lang="en-US" sz="2400" b="1" i="1" dirty="0">
                    <a:latin typeface="Times New Roman" panose="02020603050405020304" pitchFamily="18" charset="0"/>
                    <a:cs typeface="Times New Roman" panose="02020603050405020304" pitchFamily="18" charset="0"/>
                  </a:rPr>
                  <a:t>		x </a:t>
                </a:r>
                <a:endParaRPr lang="en-US" sz="2400" dirty="0"/>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914400"/>
                <a:ext cx="8458200" cy="5029200"/>
              </a:xfrm>
              <a:blipFill rotWithShape="1">
                <a:blip r:embed="rId2"/>
                <a:stretch>
                  <a:fillRect t="-970"/>
                </a:stretch>
              </a:blipFill>
            </p:spPr>
            <p:txBody>
              <a:bodyPr/>
              <a:lstStyle/>
              <a:p>
                <a:r>
                  <a:rPr lang="en-US">
                    <a:noFill/>
                  </a:rPr>
                  <a:t> </a:t>
                </a:r>
              </a:p>
            </p:txBody>
          </p:sp>
        </mc:Fallback>
      </mc:AlternateContent>
      <p:sp>
        <p:nvSpPr>
          <p:cNvPr id="13" name="TextBox 12" descr="Empty box"/>
          <p:cNvSpPr txBox="1"/>
          <p:nvPr/>
        </p:nvSpPr>
        <p:spPr>
          <a:xfrm>
            <a:off x="2313158" y="2724148"/>
            <a:ext cx="685800" cy="461665"/>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p>
        </p:txBody>
      </p:sp>
      <p:sp>
        <p:nvSpPr>
          <p:cNvPr id="16" name="TextBox 15" descr="Empty box"/>
          <p:cNvSpPr txBox="1"/>
          <p:nvPr/>
        </p:nvSpPr>
        <p:spPr>
          <a:xfrm>
            <a:off x="3127488" y="2724150"/>
            <a:ext cx="685800" cy="461665"/>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p>
        </p:txBody>
      </p:sp>
      <p:grpSp>
        <p:nvGrpSpPr>
          <p:cNvPr id="21" name="Group 20" descr="Please refer to the answer options on your screen."/>
          <p:cNvGrpSpPr/>
          <p:nvPr/>
        </p:nvGrpSpPr>
        <p:grpSpPr>
          <a:xfrm>
            <a:off x="1034192" y="3638550"/>
            <a:ext cx="6096000" cy="466326"/>
            <a:chOff x="990600" y="4422678"/>
            <a:chExt cx="6096000" cy="621768"/>
          </a:xfrm>
        </p:grpSpPr>
        <mc:AlternateContent xmlns:mc="http://schemas.openxmlformats.org/markup-compatibility/2006" xmlns:a14="http://schemas.microsoft.com/office/drawing/2010/main">
          <mc:Choice Requires="a14">
            <p:sp>
              <p:nvSpPr>
                <p:cNvPr id="20" name="TextBox 19"/>
                <p:cNvSpPr txBox="1"/>
                <p:nvPr/>
              </p:nvSpPr>
              <p:spPr>
                <a:xfrm>
                  <a:off x="990600" y="442865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1" smtClean="0">
                          <a:latin typeface="Cambria Math"/>
                          <a:ea typeface="Cambria Math"/>
                          <a:cs typeface="Tahoma" panose="020B0604030504040204" pitchFamily="34" charset="0"/>
                        </a:rPr>
                        <m:t>≥</m:t>
                      </m:r>
                    </m:oMath>
                  </a14:m>
                  <a:endParaRPr lang="en-US" sz="2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90600" y="4428653"/>
                  <a:ext cx="685800" cy="615553"/>
                </a:xfrm>
                <a:prstGeom prst="rect">
                  <a:avLst/>
                </a:prstGeom>
                <a:blipFill>
                  <a:blip r:embed="rId3"/>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752600" y="4422678"/>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0" smtClean="0">
                          <a:solidFill>
                            <a:srgbClr val="C00000"/>
                          </a:solidFill>
                          <a:latin typeface="Cambria Math"/>
                          <a:ea typeface="Cambria Math"/>
                          <a:cs typeface="Tahoma" panose="020B0604030504040204" pitchFamily="34" charset="0"/>
                        </a:rPr>
                        <m:t>≤</m:t>
                      </m:r>
                    </m:oMath>
                  </a14:m>
                  <a:endPar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752600" y="4422678"/>
                  <a:ext cx="685800" cy="615553"/>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17" name="TextBox 16"/>
            <p:cNvSpPr txBox="1"/>
            <p:nvPr/>
          </p:nvSpPr>
          <p:spPr>
            <a:xfrm>
              <a:off x="2536100" y="442865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21</a:t>
              </a:r>
            </a:p>
          </p:txBody>
        </p:sp>
        <p:sp>
          <p:nvSpPr>
            <p:cNvPr id="14" name="TextBox 13"/>
            <p:cNvSpPr txBox="1"/>
            <p:nvPr/>
          </p:nvSpPr>
          <p:spPr>
            <a:xfrm>
              <a:off x="3332805" y="442865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7</a:t>
              </a:r>
            </a:p>
          </p:txBody>
        </p:sp>
        <p:sp>
          <p:nvSpPr>
            <p:cNvPr id="15" name="TextBox 14"/>
            <p:cNvSpPr txBox="1"/>
            <p:nvPr/>
          </p:nvSpPr>
          <p:spPr>
            <a:xfrm>
              <a:off x="4114800" y="442865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2</a:t>
              </a:r>
            </a:p>
          </p:txBody>
        </p:sp>
        <p:sp>
          <p:nvSpPr>
            <p:cNvPr id="12" name="TextBox 11"/>
            <p:cNvSpPr txBox="1"/>
            <p:nvPr/>
          </p:nvSpPr>
          <p:spPr>
            <a:xfrm>
              <a:off x="4873407" y="442889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-2</a:t>
              </a:r>
            </a:p>
          </p:txBody>
        </p:sp>
        <p:sp>
          <p:nvSpPr>
            <p:cNvPr id="11" name="TextBox 10"/>
            <p:cNvSpPr txBox="1"/>
            <p:nvPr/>
          </p:nvSpPr>
          <p:spPr>
            <a:xfrm>
              <a:off x="5627484" y="4428893"/>
              <a:ext cx="685800" cy="615553"/>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-7</a:t>
              </a:r>
            </a:p>
          </p:txBody>
        </p:sp>
        <p:sp>
          <p:nvSpPr>
            <p:cNvPr id="10" name="TextBox 9"/>
            <p:cNvSpPr txBox="1"/>
            <p:nvPr/>
          </p:nvSpPr>
          <p:spPr>
            <a:xfrm>
              <a:off x="6400800" y="4428893"/>
              <a:ext cx="685800" cy="615553"/>
            </a:xfrm>
            <a:prstGeom prst="rect">
              <a:avLst/>
            </a:prstGeom>
            <a:noFill/>
            <a:ln w="19050">
              <a:solidFill>
                <a:schemeClr val="tx1"/>
              </a:solid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-21</a:t>
              </a:r>
            </a:p>
          </p:txBody>
        </p:sp>
      </p:grpSp>
      <p:sp>
        <p:nvSpPr>
          <p:cNvPr id="5" name="Rounded Rectangle 4" descr="A rectangle indicating part of the correct solution."/>
          <p:cNvSpPr/>
          <p:nvPr/>
        </p:nvSpPr>
        <p:spPr>
          <a:xfrm>
            <a:off x="1752600" y="3631346"/>
            <a:ext cx="783500" cy="4572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descr="A rectangle indicating part of the correct solution."/>
          <p:cNvSpPr/>
          <p:nvPr/>
        </p:nvSpPr>
        <p:spPr>
          <a:xfrm>
            <a:off x="6395542" y="3645443"/>
            <a:ext cx="783500" cy="4572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2313158" y="2724150"/>
                <a:ext cx="685800" cy="461665"/>
              </a:xfrm>
              <a:prstGeom prst="rect">
                <a:avLst/>
              </a:prstGeom>
              <a:noFill/>
              <a:ln w="28575">
                <a:solidFill>
                  <a:srgbClr val="C00000"/>
                </a:solidFill>
              </a:ln>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0" smtClean="0">
                        <a:solidFill>
                          <a:srgbClr val="C00000"/>
                        </a:solidFill>
                        <a:latin typeface="Cambria Math"/>
                        <a:ea typeface="Cambria Math"/>
                        <a:cs typeface="Tahoma" panose="020B0604030504040204" pitchFamily="34" charset="0"/>
                      </a:rPr>
                      <m:t>≤</m:t>
                    </m:r>
                  </m:oMath>
                </a14:m>
                <a:endPar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313158" y="2724150"/>
                <a:ext cx="685800" cy="461665"/>
              </a:xfrm>
              <a:prstGeom prst="rect">
                <a:avLst/>
              </a:prstGeom>
              <a:blipFill rotWithShape="1">
                <a:blip r:embed="rId5"/>
                <a:stretch>
                  <a:fillRect/>
                </a:stretch>
              </a:blipFill>
              <a:ln w="28575">
                <a:solidFill>
                  <a:srgbClr val="C00000"/>
                </a:solidFill>
              </a:ln>
            </p:spPr>
            <p:txBody>
              <a:bodyPr/>
              <a:lstStyle/>
              <a:p>
                <a:r>
                  <a:rPr lang="en-US">
                    <a:noFill/>
                  </a:rPr>
                  <a:t> </a:t>
                </a:r>
              </a:p>
            </p:txBody>
          </p:sp>
        </mc:Fallback>
      </mc:AlternateContent>
      <p:sp>
        <p:nvSpPr>
          <p:cNvPr id="23" name="TextBox 22"/>
          <p:cNvSpPr txBox="1"/>
          <p:nvPr/>
        </p:nvSpPr>
        <p:spPr>
          <a:xfrm>
            <a:off x="3124200" y="2724149"/>
            <a:ext cx="685800" cy="461665"/>
          </a:xfrm>
          <a:prstGeom prst="rect">
            <a:avLst/>
          </a:prstGeom>
          <a:noFill/>
          <a:ln w="28575">
            <a:solidFill>
              <a:srgbClr val="C00000"/>
            </a:solid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-21</a:t>
            </a:r>
          </a:p>
        </p:txBody>
      </p:sp>
      <mc:AlternateContent xmlns:mc="http://schemas.openxmlformats.org/markup-compatibility/2006" xmlns:a14="http://schemas.microsoft.com/office/drawing/2010/main">
        <mc:Choice Requires="a14">
          <p:sp>
            <p:nvSpPr>
              <p:cNvPr id="24" name="TextBox 23"/>
              <p:cNvSpPr txBox="1"/>
              <p:nvPr/>
            </p:nvSpPr>
            <p:spPr>
              <a:xfrm>
                <a:off x="5105400" y="1835319"/>
                <a:ext cx="3886200" cy="1938992"/>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did not reverse the direction of the inequality symbol resulting in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1" smtClean="0">
                        <a:solidFill>
                          <a:srgbClr val="C00000"/>
                        </a:solidFill>
                        <a:latin typeface="Cambria Math"/>
                        <a:ea typeface="Cambria Math"/>
                        <a:cs typeface="Tahoma" panose="020B0604030504040204" pitchFamily="34" charset="0"/>
                      </a:rPr>
                      <m:t>≥</m:t>
                    </m:r>
                  </m:oMath>
                </a14:m>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-21.</a:t>
                </a:r>
              </a:p>
              <a:p>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105400" y="1835319"/>
                <a:ext cx="3886200" cy="1938992"/>
              </a:xfrm>
              <a:prstGeom prst="rect">
                <a:avLst/>
              </a:prstGeom>
              <a:blipFill>
                <a:blip r:embed="rId6"/>
                <a:stretch>
                  <a:fillRect l="-2512" t="-2516" r="-3454"/>
                </a:stretch>
              </a:blipFill>
            </p:spPr>
            <p:txBody>
              <a:bodyPr/>
              <a:lstStyle/>
              <a:p>
                <a:r>
                  <a:rPr lang="en-US">
                    <a:noFill/>
                  </a:rPr>
                  <a:t> </a:t>
                </a:r>
              </a:p>
            </p:txBody>
          </p:sp>
        </mc:Fallback>
      </mc:AlternateContent>
    </p:spTree>
    <p:extLst>
      <p:ext uri="{BB962C8B-B14F-4D97-AF65-F5344CB8AC3E}">
        <p14:creationId xmlns:p14="http://schemas.microsoft.com/office/powerpoint/2010/main" val="4092495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67</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#4 with Solving Linear Inequalities (7.13)</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Place the answers in the correct boxes.</a:t>
                </a:r>
              </a:p>
              <a:p>
                <a:pPr marL="114300" indent="0">
                  <a:buNone/>
                </a:pPr>
                <a:r>
                  <a:rPr lang="en-US" sz="2400" b="1" dirty="0"/>
                  <a:t>What is the solution to this inequality?</a:t>
                </a:r>
              </a:p>
              <a:p>
                <a:pPr marL="114300" indent="0">
                  <a:buNone/>
                </a:pPr>
                <a:endParaRPr lang="en-US" sz="2400" dirty="0"/>
              </a:p>
              <a:p>
                <a:pPr marL="114300" indent="0">
                  <a:buNone/>
                </a:pPr>
                <a:r>
                  <a:rPr lang="en-US" sz="2400" dirty="0"/>
                  <a:t>			</a:t>
                </a:r>
                <a:r>
                  <a:rPr lang="en-US" sz="2400" b="1" dirty="0"/>
                  <a:t>-3</a:t>
                </a:r>
                <a:r>
                  <a:rPr lang="en-US" sz="2400" b="1" i="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a:ea typeface="Cambria Math"/>
                        <a:cs typeface="Times New Roman" panose="02020603050405020304" pitchFamily="18" charset="0"/>
                      </a:rPr>
                      <m:t>≤</m:t>
                    </m:r>
                  </m:oMath>
                </a14:m>
                <a:r>
                  <a:rPr lang="en-US" sz="2400" b="1" dirty="0"/>
                  <a:t> 4</a:t>
                </a:r>
                <a:r>
                  <a:rPr lang="en-US" sz="2400" b="1" i="1" dirty="0">
                    <a:latin typeface="Times New Roman" panose="02020603050405020304" pitchFamily="18" charset="0"/>
                    <a:cs typeface="Times New Roman" panose="02020603050405020304" pitchFamily="18" charset="0"/>
                  </a:rPr>
                  <a:t> x</a:t>
                </a:r>
                <a:r>
                  <a:rPr lang="en-US" sz="2400" b="1" dirty="0"/>
                  <a:t> + 17</a:t>
                </a:r>
              </a:p>
              <a:p>
                <a:pPr marL="114300" indent="0">
                  <a:buNone/>
                </a:pPr>
                <a:endParaRPr lang="en-US" sz="2400" dirty="0"/>
              </a:p>
              <a:p>
                <a:pPr marL="114300" indent="0">
                  <a:buNone/>
                </a:pPr>
                <a:r>
                  <a:rPr lang="en-US" sz="2400" b="1" i="1" dirty="0">
                    <a:latin typeface="Times New Roman" panose="02020603050405020304" pitchFamily="18" charset="0"/>
                    <a:cs typeface="Times New Roman" panose="02020603050405020304" pitchFamily="18" charset="0"/>
                  </a:rPr>
                  <a:t>			       x </a:t>
                </a:r>
                <a:endParaRPr lang="en-US" sz="2400" dirty="0"/>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t="-1423"/>
                </a:stretch>
              </a:blipFill>
            </p:spPr>
            <p:txBody>
              <a:bodyPr/>
              <a:lstStyle/>
              <a:p>
                <a:r>
                  <a:rPr lang="en-US">
                    <a:noFill/>
                  </a:rPr>
                  <a:t> </a:t>
                </a:r>
              </a:p>
            </p:txBody>
          </p:sp>
        </mc:Fallback>
      </mc:AlternateContent>
      <p:sp>
        <p:nvSpPr>
          <p:cNvPr id="19" name="TextBox 18" descr="empty box"/>
          <p:cNvSpPr txBox="1"/>
          <p:nvPr/>
        </p:nvSpPr>
        <p:spPr>
          <a:xfrm>
            <a:off x="3763455" y="2716781"/>
            <a:ext cx="533400" cy="461665"/>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descr="empty box"/>
          <p:cNvSpPr txBox="1"/>
          <p:nvPr/>
        </p:nvSpPr>
        <p:spPr>
          <a:xfrm>
            <a:off x="4419600" y="2724782"/>
            <a:ext cx="876300" cy="461665"/>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p>
        </p:txBody>
      </p:sp>
      <p:grpSp>
        <p:nvGrpSpPr>
          <p:cNvPr id="5" name="Group 4" descr="Please refer to the answer options on your screen."/>
          <p:cNvGrpSpPr/>
          <p:nvPr/>
        </p:nvGrpSpPr>
        <p:grpSpPr>
          <a:xfrm>
            <a:off x="896142" y="3572095"/>
            <a:ext cx="6939106" cy="468455"/>
            <a:chOff x="833294" y="4426111"/>
            <a:chExt cx="6939106" cy="624607"/>
          </a:xfrm>
        </p:grpSpPr>
        <p:sp>
          <p:nvSpPr>
            <p:cNvPr id="26" name="TextBox 25"/>
            <p:cNvSpPr txBox="1"/>
            <p:nvPr/>
          </p:nvSpPr>
          <p:spPr>
            <a:xfrm>
              <a:off x="833294" y="4435164"/>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-24</a:t>
              </a:r>
            </a:p>
          </p:txBody>
        </p:sp>
        <mc:AlternateContent xmlns:mc="http://schemas.openxmlformats.org/markup-compatibility/2006" xmlns:a14="http://schemas.microsoft.com/office/drawing/2010/main">
          <mc:Choice Requires="a14">
            <p:sp>
              <p:nvSpPr>
                <p:cNvPr id="28" name="TextBox 27"/>
                <p:cNvSpPr txBox="1"/>
                <p:nvPr/>
              </p:nvSpPr>
              <p:spPr>
                <a:xfrm>
                  <a:off x="1796732" y="4426111"/>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2400" i="1" smtClean="0">
                          <a:latin typeface="Cambria Math"/>
                          <a:ea typeface="Tahoma" panose="020B0604030504040204" pitchFamily="34" charset="0"/>
                          <a:cs typeface="Tahoma" panose="020B0604030504040204" pitchFamily="34" charset="0"/>
                        </a:rPr>
                        <m:t>5</m:t>
                      </m:r>
                    </m:oMath>
                  </a14:m>
                  <a:endParaRPr lang="en-US" sz="2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796732" y="4426111"/>
                  <a:ext cx="876300" cy="615554"/>
                </a:xfrm>
                <a:prstGeom prst="rect">
                  <a:avLst/>
                </a:prstGeom>
                <a:blipFill>
                  <a:blip r:embed="rId3"/>
                  <a:stretch>
                    <a:fillRect t="-10127" b="-2405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735277" y="4431908"/>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f>
                        <m:fPr>
                          <m:type m:val="skw"/>
                          <m:ctrlPr>
                            <a:rPr lang="en-US" sz="2400" i="1" smtClean="0">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latin typeface="Cambria Math"/>
                              <a:ea typeface="Tahoma" panose="020B0604030504040204" pitchFamily="34" charset="0"/>
                              <a:cs typeface="Tahoma" panose="020B0604030504040204" pitchFamily="34" charset="0"/>
                            </a:rPr>
                            <m:t>7</m:t>
                          </m:r>
                        </m:num>
                        <m:den>
                          <m:r>
                            <a:rPr lang="en-US" sz="2400" b="0" i="1" smtClean="0">
                              <a:latin typeface="Cambria Math"/>
                              <a:ea typeface="Tahoma" panose="020B0604030504040204" pitchFamily="34" charset="0"/>
                              <a:cs typeface="Tahoma" panose="020B0604030504040204" pitchFamily="34" charset="0"/>
                            </a:rPr>
                            <m:t>2</m:t>
                          </m:r>
                        </m:den>
                      </m:f>
                    </m:oMath>
                  </a14:m>
                  <a:endParaRPr lang="en-US" sz="2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735277" y="4431909"/>
                  <a:ext cx="876300" cy="461665"/>
                </a:xfrm>
                <a:prstGeom prst="rect">
                  <a:avLst/>
                </a:prstGeom>
                <a:blipFill rotWithShape="1">
                  <a:blip r:embed="rId5"/>
                  <a:stretch>
                    <a:fillRect l="-6164" t="-116456" r="-83562" b="-183544"/>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700607" y="4435163"/>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type m:val="skw"/>
                          <m:ctrlPr>
                            <a:rPr lang="en-US" sz="2400" i="1" smtClean="0">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latin typeface="Cambria Math"/>
                              <a:ea typeface="Tahoma" panose="020B0604030504040204" pitchFamily="34" charset="0"/>
                              <a:cs typeface="Tahoma" panose="020B0604030504040204" pitchFamily="34" charset="0"/>
                            </a:rPr>
                            <m:t>7</m:t>
                          </m:r>
                        </m:num>
                        <m:den>
                          <m:r>
                            <a:rPr lang="en-US" sz="2400" b="0" i="1" smtClean="0">
                              <a:latin typeface="Cambria Math"/>
                              <a:ea typeface="Tahoma" panose="020B0604030504040204" pitchFamily="34" charset="0"/>
                              <a:cs typeface="Tahoma" panose="020B0604030504040204" pitchFamily="34" charset="0"/>
                            </a:rPr>
                            <m:t>2</m:t>
                          </m:r>
                        </m:den>
                      </m:f>
                    </m:oMath>
                  </a14:m>
                  <a:endParaRPr lang="en-US" sz="2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00607" y="4435163"/>
                  <a:ext cx="876300" cy="461665"/>
                </a:xfrm>
                <a:prstGeom prst="rect">
                  <a:avLst/>
                </a:prstGeom>
                <a:blipFill rotWithShape="1">
                  <a:blip r:embed="rId7"/>
                  <a:stretch>
                    <a:fillRect l="-17687" t="-117949" r="-70748" b="-187179"/>
                  </a:stretch>
                </a:blipFill>
                <a:ln w="19050">
                  <a:solidFill>
                    <a:schemeClr val="tx1"/>
                  </a:solidFill>
                </a:ln>
              </p:spPr>
              <p:txBody>
                <a:bodyPr/>
                <a:lstStyle/>
                <a:p>
                  <a:r>
                    <a:rPr lang="en-US">
                      <a:noFill/>
                    </a:rPr>
                    <a:t> </a:t>
                  </a:r>
                </a:p>
              </p:txBody>
            </p:sp>
          </mc:Fallback>
        </mc:AlternateContent>
        <p:sp>
          <p:nvSpPr>
            <p:cNvPr id="17" name="TextBox 16"/>
            <p:cNvSpPr txBox="1"/>
            <p:nvPr/>
          </p:nvSpPr>
          <p:spPr>
            <a:xfrm>
              <a:off x="4658384" y="4431908"/>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5</a:t>
              </a:r>
            </a:p>
          </p:txBody>
        </p:sp>
        <p:sp>
          <p:nvSpPr>
            <p:cNvPr id="27" name="TextBox 26"/>
            <p:cNvSpPr txBox="1"/>
            <p:nvPr/>
          </p:nvSpPr>
          <p:spPr>
            <a:xfrm>
              <a:off x="5604850" y="4432623"/>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24</a:t>
              </a:r>
            </a:p>
          </p:txBody>
        </p:sp>
        <mc:AlternateContent xmlns:mc="http://schemas.openxmlformats.org/markup-compatibility/2006" xmlns:a14="http://schemas.microsoft.com/office/drawing/2010/main">
          <mc:Choice Requires="a14">
            <p:sp>
              <p:nvSpPr>
                <p:cNvPr id="20" name="TextBox 19"/>
                <p:cNvSpPr txBox="1"/>
                <p:nvPr/>
              </p:nvSpPr>
              <p:spPr>
                <a:xfrm>
                  <a:off x="6629400" y="4435164"/>
                  <a:ext cx="5334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1" smtClean="0">
                          <a:latin typeface="Cambria Math"/>
                          <a:ea typeface="Cambria Math"/>
                          <a:cs typeface="Tahoma" panose="020B0604030504040204" pitchFamily="34" charset="0"/>
                        </a:rPr>
                        <m:t>≥</m:t>
                      </m:r>
                    </m:oMath>
                  </a14:m>
                  <a:endParaRPr lang="en-US" sz="2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629400" y="4435164"/>
                  <a:ext cx="533400" cy="615554"/>
                </a:xfrm>
                <a:prstGeom prst="rect">
                  <a:avLst/>
                </a:prstGeom>
                <a:blipFill>
                  <a:blip r:embed="rId8"/>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239000" y="4435164"/>
                  <a:ext cx="5334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1" smtClean="0">
                          <a:latin typeface="Cambria Math"/>
                          <a:ea typeface="Cambria Math"/>
                          <a:cs typeface="Tahoma" panose="020B0604030504040204" pitchFamily="34" charset="0"/>
                        </a:rPr>
                        <m:t>≤</m:t>
                      </m:r>
                    </m:oMath>
                  </a14:m>
                  <a:endParaRPr lang="en-US" sz="2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239000" y="4435164"/>
                  <a:ext cx="533400" cy="615554"/>
                </a:xfrm>
                <a:prstGeom prst="rect">
                  <a:avLst/>
                </a:prstGeom>
                <a:blipFill>
                  <a:blip r:embed="rId9"/>
                  <a:stretch>
                    <a:fillRect/>
                  </a:stretch>
                </a:blipFill>
                <a:ln w="19050">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3864570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68</a:t>
            </a:fld>
            <a:endParaRPr lang="en-US" dirty="0"/>
          </a:p>
        </p:txBody>
      </p:sp>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Answer to Practice #4 with Solving Linear Inequalities (7.13)</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Place the answers in the correct boxes.</a:t>
                </a:r>
              </a:p>
              <a:p>
                <a:pPr marL="114300" indent="0">
                  <a:buNone/>
                </a:pPr>
                <a:r>
                  <a:rPr lang="en-US" sz="2400" b="1" dirty="0"/>
                  <a:t>What is the solution to this inequality?</a:t>
                </a:r>
              </a:p>
              <a:p>
                <a:pPr marL="114300" indent="0">
                  <a:buNone/>
                </a:pPr>
                <a:endParaRPr lang="en-US" sz="2400" dirty="0"/>
              </a:p>
              <a:p>
                <a:pPr marL="114300" indent="0">
                  <a:buNone/>
                </a:pPr>
                <a:r>
                  <a:rPr lang="en-US" sz="2400" dirty="0"/>
                  <a:t>			</a:t>
                </a:r>
                <a:r>
                  <a:rPr lang="en-US" sz="2400" b="1" dirty="0"/>
                  <a:t>-3</a:t>
                </a:r>
                <a:r>
                  <a:rPr lang="en-US" sz="2400" b="1" i="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a:ea typeface="Cambria Math"/>
                        <a:cs typeface="Times New Roman" panose="02020603050405020304" pitchFamily="18" charset="0"/>
                      </a:rPr>
                      <m:t>≤</m:t>
                    </m:r>
                  </m:oMath>
                </a14:m>
                <a:r>
                  <a:rPr lang="en-US" sz="2400" b="1" dirty="0"/>
                  <a:t> 4</a:t>
                </a:r>
                <a:r>
                  <a:rPr lang="en-US" sz="2400" b="1" i="1" dirty="0">
                    <a:latin typeface="Times New Roman" panose="02020603050405020304" pitchFamily="18" charset="0"/>
                    <a:cs typeface="Times New Roman" panose="02020603050405020304" pitchFamily="18" charset="0"/>
                  </a:rPr>
                  <a:t> x</a:t>
                </a:r>
                <a:r>
                  <a:rPr lang="en-US" sz="2400" b="1" dirty="0"/>
                  <a:t> + 17</a:t>
                </a:r>
              </a:p>
              <a:p>
                <a:pPr marL="114300" indent="0">
                  <a:buNone/>
                </a:pPr>
                <a:endParaRPr lang="en-US" sz="2400" dirty="0"/>
              </a:p>
              <a:p>
                <a:pPr marL="114300" indent="0">
                  <a:buNone/>
                </a:pPr>
                <a:r>
                  <a:rPr lang="en-US" sz="2400" b="1" i="1" dirty="0">
                    <a:latin typeface="Times New Roman" panose="02020603050405020304" pitchFamily="18" charset="0"/>
                    <a:cs typeface="Times New Roman" panose="02020603050405020304" pitchFamily="18" charset="0"/>
                  </a:rPr>
                  <a:t>			       x </a:t>
                </a:r>
                <a:endParaRPr lang="en-US" sz="2400" dirty="0"/>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a:stretch>
              </a:blipFill>
            </p:spPr>
            <p:txBody>
              <a:bodyPr/>
              <a:lstStyle/>
              <a:p>
                <a:r>
                  <a:rPr lang="en-US">
                    <a:noFill/>
                  </a:rPr>
                  <a:t> </a:t>
                </a:r>
              </a:p>
            </p:txBody>
          </p:sp>
        </mc:Fallback>
      </mc:AlternateContent>
      <p:sp>
        <p:nvSpPr>
          <p:cNvPr id="19" name="TextBox 18" descr="empty box"/>
          <p:cNvSpPr txBox="1"/>
          <p:nvPr/>
        </p:nvSpPr>
        <p:spPr>
          <a:xfrm>
            <a:off x="3687064" y="2717144"/>
            <a:ext cx="533400" cy="461665"/>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descr="empty box"/>
          <p:cNvSpPr txBox="1"/>
          <p:nvPr/>
        </p:nvSpPr>
        <p:spPr>
          <a:xfrm>
            <a:off x="4359408" y="2722020"/>
            <a:ext cx="876300" cy="461665"/>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p>
        </p:txBody>
      </p:sp>
      <p:grpSp>
        <p:nvGrpSpPr>
          <p:cNvPr id="5" name="Group 4" descr="Please refer to the answer options on your screen."/>
          <p:cNvGrpSpPr/>
          <p:nvPr/>
        </p:nvGrpSpPr>
        <p:grpSpPr>
          <a:xfrm>
            <a:off x="845364" y="3638550"/>
            <a:ext cx="6957212" cy="468455"/>
            <a:chOff x="833294" y="4426111"/>
            <a:chExt cx="6957212" cy="624607"/>
          </a:xfrm>
        </p:grpSpPr>
        <p:sp>
          <p:nvSpPr>
            <p:cNvPr id="26" name="TextBox 25"/>
            <p:cNvSpPr txBox="1"/>
            <p:nvPr/>
          </p:nvSpPr>
          <p:spPr>
            <a:xfrm>
              <a:off x="833294" y="4435164"/>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-24</a:t>
              </a:r>
            </a:p>
          </p:txBody>
        </p:sp>
        <mc:AlternateContent xmlns:mc="http://schemas.openxmlformats.org/markup-compatibility/2006" xmlns:a14="http://schemas.microsoft.com/office/drawing/2010/main">
          <mc:Choice Requires="a14">
            <p:sp>
              <p:nvSpPr>
                <p:cNvPr id="28" name="TextBox 27"/>
                <p:cNvSpPr txBox="1"/>
                <p:nvPr/>
              </p:nvSpPr>
              <p:spPr>
                <a:xfrm>
                  <a:off x="1796732" y="4426111"/>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i="1" smtClean="0">
                          <a:solidFill>
                            <a:srgbClr val="C00000"/>
                          </a:solidFill>
                          <a:latin typeface="Cambria Math"/>
                          <a:ea typeface="Tahoma" panose="020B0604030504040204" pitchFamily="34" charset="0"/>
                          <a:cs typeface="Tahoma" panose="020B0604030504040204" pitchFamily="34" charset="0"/>
                        </a:rPr>
                        <m:t>5</m:t>
                      </m:r>
                    </m:oMath>
                  </a14:m>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796732" y="4426111"/>
                  <a:ext cx="876300" cy="615554"/>
                </a:xfrm>
                <a:prstGeom prst="rect">
                  <a:avLst/>
                </a:prstGeom>
                <a:blipFill>
                  <a:blip r:embed="rId3"/>
                  <a:stretch>
                    <a:fillRect t="-10127" b="-2405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735277" y="4431908"/>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f>
                        <m:fPr>
                          <m:type m:val="skw"/>
                          <m:ctrlPr>
                            <a:rPr lang="en-US" sz="2400" i="1" smtClean="0">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latin typeface="Cambria Math"/>
                              <a:ea typeface="Tahoma" panose="020B0604030504040204" pitchFamily="34" charset="0"/>
                              <a:cs typeface="Tahoma" panose="020B0604030504040204" pitchFamily="34" charset="0"/>
                            </a:rPr>
                            <m:t>7</m:t>
                          </m:r>
                        </m:num>
                        <m:den>
                          <m:r>
                            <a:rPr lang="en-US" sz="2400" b="0" i="1" smtClean="0">
                              <a:latin typeface="Cambria Math"/>
                              <a:ea typeface="Tahoma" panose="020B0604030504040204" pitchFamily="34" charset="0"/>
                              <a:cs typeface="Tahoma" panose="020B0604030504040204" pitchFamily="34" charset="0"/>
                            </a:rPr>
                            <m:t>2</m:t>
                          </m:r>
                        </m:den>
                      </m:f>
                    </m:oMath>
                  </a14:m>
                  <a:endParaRPr lang="en-US" sz="2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735277" y="4431908"/>
                  <a:ext cx="876300" cy="615554"/>
                </a:xfrm>
                <a:prstGeom prst="rect">
                  <a:avLst/>
                </a:prstGeom>
                <a:blipFill>
                  <a:blip r:embed="rId4"/>
                  <a:stretch>
                    <a:fillRect l="-6164" t="-117949" r="-83562" b="-18717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700607" y="4435163"/>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type m:val="skw"/>
                          <m:ctrlPr>
                            <a:rPr lang="en-US" sz="2400" i="1" smtClean="0">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latin typeface="Cambria Math"/>
                              <a:ea typeface="Tahoma" panose="020B0604030504040204" pitchFamily="34" charset="0"/>
                              <a:cs typeface="Tahoma" panose="020B0604030504040204" pitchFamily="34" charset="0"/>
                            </a:rPr>
                            <m:t>7</m:t>
                          </m:r>
                        </m:num>
                        <m:den>
                          <m:r>
                            <a:rPr lang="en-US" sz="2400" b="0" i="1" smtClean="0">
                              <a:latin typeface="Cambria Math"/>
                              <a:ea typeface="Tahoma" panose="020B0604030504040204" pitchFamily="34" charset="0"/>
                              <a:cs typeface="Tahoma" panose="020B0604030504040204" pitchFamily="34" charset="0"/>
                            </a:rPr>
                            <m:t>2</m:t>
                          </m:r>
                        </m:den>
                      </m:f>
                    </m:oMath>
                  </a14:m>
                  <a:endParaRPr lang="en-US" sz="2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00607" y="4435163"/>
                  <a:ext cx="876300" cy="615554"/>
                </a:xfrm>
                <a:prstGeom prst="rect">
                  <a:avLst/>
                </a:prstGeom>
                <a:blipFill>
                  <a:blip r:embed="rId5"/>
                  <a:stretch>
                    <a:fillRect l="-17687" t="-116456" r="-70748" b="-183544"/>
                  </a:stretch>
                </a:blipFill>
                <a:ln w="19050">
                  <a:solidFill>
                    <a:schemeClr val="tx1"/>
                  </a:solidFill>
                </a:ln>
              </p:spPr>
              <p:txBody>
                <a:bodyPr/>
                <a:lstStyle/>
                <a:p>
                  <a:r>
                    <a:rPr lang="en-US">
                      <a:noFill/>
                    </a:rPr>
                    <a:t> </a:t>
                  </a:r>
                </a:p>
              </p:txBody>
            </p:sp>
          </mc:Fallback>
        </mc:AlternateContent>
        <p:sp>
          <p:nvSpPr>
            <p:cNvPr id="17" name="TextBox 16"/>
            <p:cNvSpPr txBox="1"/>
            <p:nvPr/>
          </p:nvSpPr>
          <p:spPr>
            <a:xfrm>
              <a:off x="4658384" y="4431908"/>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5</a:t>
              </a:r>
            </a:p>
          </p:txBody>
        </p:sp>
        <p:sp>
          <p:nvSpPr>
            <p:cNvPr id="27" name="TextBox 26"/>
            <p:cNvSpPr txBox="1"/>
            <p:nvPr/>
          </p:nvSpPr>
          <p:spPr>
            <a:xfrm>
              <a:off x="5604850" y="4432623"/>
              <a:ext cx="8763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24</a:t>
              </a:r>
            </a:p>
          </p:txBody>
        </p:sp>
        <mc:AlternateContent xmlns:mc="http://schemas.openxmlformats.org/markup-compatibility/2006" xmlns:a14="http://schemas.microsoft.com/office/drawing/2010/main">
          <mc:Choice Requires="a14">
            <p:sp>
              <p:nvSpPr>
                <p:cNvPr id="20" name="TextBox 19"/>
                <p:cNvSpPr txBox="1"/>
                <p:nvPr/>
              </p:nvSpPr>
              <p:spPr>
                <a:xfrm>
                  <a:off x="6629400" y="4435164"/>
                  <a:ext cx="5334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1" smtClean="0">
                          <a:solidFill>
                            <a:srgbClr val="C00000"/>
                          </a:solidFill>
                          <a:latin typeface="Cambria Math"/>
                          <a:ea typeface="Cambria Math"/>
                          <a:cs typeface="Tahoma" panose="020B0604030504040204" pitchFamily="34" charset="0"/>
                        </a:rPr>
                        <m:t>≥</m:t>
                      </m:r>
                    </m:oMath>
                  </a14:m>
                  <a:endPar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629400" y="4435164"/>
                  <a:ext cx="533400" cy="615554"/>
                </a:xfrm>
                <a:prstGeom prst="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257106" y="4435164"/>
                  <a:ext cx="533400" cy="615554"/>
                </a:xfrm>
                <a:prstGeom prst="rect">
                  <a:avLst/>
                </a:prstGeom>
                <a:noFill/>
                <a:ln w="190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1" smtClean="0">
                          <a:latin typeface="Cambria Math"/>
                          <a:ea typeface="Cambria Math"/>
                          <a:cs typeface="Tahoma" panose="020B0604030504040204" pitchFamily="34" charset="0"/>
                        </a:rPr>
                        <m:t>≤</m:t>
                      </m:r>
                    </m:oMath>
                  </a14:m>
                  <a:endParaRPr lang="en-US" sz="2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257106" y="4435164"/>
                  <a:ext cx="533400" cy="615554"/>
                </a:xfrm>
                <a:prstGeom prst="rect">
                  <a:avLst/>
                </a:prstGeom>
                <a:blipFill>
                  <a:blip r:embed="rId7"/>
                  <a:stretch>
                    <a:fillRect/>
                  </a:stretch>
                </a:blipFill>
                <a:ln w="19050">
                  <a:solidFill>
                    <a:schemeClr val="tx1"/>
                  </a:solidFill>
                </a:ln>
              </p:spPr>
              <p:txBody>
                <a:bodyPr/>
                <a:lstStyle/>
                <a:p>
                  <a:r>
                    <a:rPr lang="en-US">
                      <a:noFill/>
                    </a:rPr>
                    <a:t> </a:t>
                  </a:r>
                </a:p>
              </p:txBody>
            </p:sp>
          </mc:Fallback>
        </mc:AlternateContent>
      </p:grpSp>
      <p:sp>
        <p:nvSpPr>
          <p:cNvPr id="21" name="Rounded Rectangle 20" descr="A rectangle indicating part of the correct solution."/>
          <p:cNvSpPr/>
          <p:nvPr/>
        </p:nvSpPr>
        <p:spPr>
          <a:xfrm>
            <a:off x="6583599" y="3640782"/>
            <a:ext cx="649139" cy="4572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3687064" y="2724150"/>
                <a:ext cx="533400" cy="461665"/>
              </a:xfrm>
              <a:prstGeom prst="rect">
                <a:avLst/>
              </a:prstGeom>
              <a:noFill/>
              <a:ln w="28575">
                <a:solidFill>
                  <a:srgbClr val="C00000"/>
                </a:solid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1" smtClean="0">
                        <a:solidFill>
                          <a:srgbClr val="C00000"/>
                        </a:solidFill>
                        <a:latin typeface="Cambria Math"/>
                        <a:ea typeface="Cambria Math"/>
                        <a:cs typeface="Tahoma" panose="020B0604030504040204" pitchFamily="34" charset="0"/>
                      </a:rPr>
                      <m:t>≥</m:t>
                    </m:r>
                  </m:oMath>
                </a14:m>
                <a:endPar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687064" y="2724150"/>
                <a:ext cx="533400" cy="461665"/>
              </a:xfrm>
              <a:prstGeom prst="rect">
                <a:avLst/>
              </a:prstGeom>
              <a:blipFill>
                <a:blip r:embed="rId8"/>
                <a:stretch>
                  <a:fillRect/>
                </a:stretch>
              </a:blipFill>
              <a:ln w="28575">
                <a:solidFill>
                  <a:srgbClr val="C00000"/>
                </a:solidFill>
              </a:ln>
            </p:spPr>
            <p:txBody>
              <a:bodyPr/>
              <a:lstStyle/>
              <a:p>
                <a:r>
                  <a:rPr lang="en-US">
                    <a:noFill/>
                  </a:rPr>
                  <a:t> </a:t>
                </a:r>
              </a:p>
            </p:txBody>
          </p:sp>
        </mc:Fallback>
      </mc:AlternateContent>
      <p:sp>
        <p:nvSpPr>
          <p:cNvPr id="16" name="Rounded Rectangle 15" descr="A rectangle indicating part of the correct solution."/>
          <p:cNvSpPr/>
          <p:nvPr/>
        </p:nvSpPr>
        <p:spPr>
          <a:xfrm>
            <a:off x="1785750" y="3638550"/>
            <a:ext cx="867291" cy="4572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343400" y="2724149"/>
            <a:ext cx="876300" cy="461665"/>
          </a:xfrm>
          <a:prstGeom prst="rect">
            <a:avLst/>
          </a:prstGeom>
          <a:noFill/>
          <a:ln w="28575">
            <a:solidFill>
              <a:srgbClr val="C00000"/>
            </a:solidFill>
          </a:ln>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5 </a:t>
            </a:r>
          </a:p>
        </p:txBody>
      </p:sp>
      <mc:AlternateContent xmlns:mc="http://schemas.openxmlformats.org/markup-compatibility/2006" xmlns:a14="http://schemas.microsoft.com/office/drawing/2010/main">
        <mc:Choice Requires="a14">
          <p:sp>
            <p:nvSpPr>
              <p:cNvPr id="25" name="TextBox 24"/>
              <p:cNvSpPr txBox="1"/>
              <p:nvPr/>
            </p:nvSpPr>
            <p:spPr>
              <a:xfrm>
                <a:off x="5562600" y="1840290"/>
                <a:ext cx="4217379" cy="1569660"/>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Students entered </a:t>
                </a:r>
                <a14:m>
                  <m:oMath xmlns:m="http://schemas.openxmlformats.org/officeDocument/2006/math">
                    <m:r>
                      <a:rPr lang="en-US" sz="2400" b="0" i="1" smtClean="0">
                        <a:solidFill>
                          <a:srgbClr val="C00000"/>
                        </a:solidFill>
                        <a:latin typeface="Cambria Math"/>
                        <a:ea typeface="Tahoma" panose="020B0604030504040204" pitchFamily="34" charset="0"/>
                        <a:cs typeface="Tahoma" panose="020B0604030504040204" pitchFamily="34" charset="0"/>
                      </a:rPr>
                      <m:t>𝑥</m:t>
                    </m:r>
                    <m:r>
                      <a:rPr lang="en-US" sz="2400" b="0" i="1" smtClean="0">
                        <a:solidFill>
                          <a:srgbClr val="C00000"/>
                        </a:solidFill>
                        <a:latin typeface="Cambria Math"/>
                        <a:ea typeface="Tahoma" panose="020B0604030504040204" pitchFamily="34" charset="0"/>
                        <a:cs typeface="Tahoma" panose="020B0604030504040204" pitchFamily="34" charset="0"/>
                      </a:rPr>
                      <m:t> </m:t>
                    </m:r>
                    <m:r>
                      <a:rPr lang="en-US" sz="2400" b="1" i="1" smtClean="0">
                        <a:solidFill>
                          <a:srgbClr val="C00000"/>
                        </a:solidFill>
                        <a:latin typeface="Cambria Math"/>
                        <a:ea typeface="Tahoma" panose="020B0604030504040204" pitchFamily="34" charset="0"/>
                        <a:cs typeface="Tahoma" panose="020B0604030504040204" pitchFamily="34" charset="0"/>
                      </a:rPr>
                      <m:t>≤−</m:t>
                    </m:r>
                    <m:r>
                      <a:rPr lang="en-US" sz="2400" b="0" i="1" smtClean="0">
                        <a:solidFill>
                          <a:srgbClr val="C00000"/>
                        </a:solidFill>
                        <a:latin typeface="Cambria Math"/>
                        <a:ea typeface="Cambria Math"/>
                        <a:cs typeface="Tahoma" panose="020B0604030504040204" pitchFamily="34" charset="0"/>
                      </a:rPr>
                      <m:t>5</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misrepresenting an equivalent inequality. </a:t>
                </a:r>
              </a:p>
            </p:txBody>
          </p:sp>
        </mc:Choice>
        <mc:Fallback xmlns="">
          <p:sp>
            <p:nvSpPr>
              <p:cNvPr id="25" name="TextBox 24"/>
              <p:cNvSpPr txBox="1">
                <a:spLocks noRot="1" noChangeAspect="1" noMove="1" noResize="1" noEditPoints="1" noAdjustHandles="1" noChangeArrowheads="1" noChangeShapeType="1" noTextEdit="1"/>
              </p:cNvSpPr>
              <p:nvPr/>
            </p:nvSpPr>
            <p:spPr>
              <a:xfrm>
                <a:off x="5562600" y="1840290"/>
                <a:ext cx="4217379" cy="1569660"/>
              </a:xfrm>
              <a:prstGeom prst="rect">
                <a:avLst/>
              </a:prstGeom>
              <a:blipFill>
                <a:blip r:embed="rId9"/>
                <a:stretch>
                  <a:fillRect l="-2315" t="-3113" b="-8171"/>
                </a:stretch>
              </a:blipFill>
            </p:spPr>
            <p:txBody>
              <a:bodyPr/>
              <a:lstStyle/>
              <a:p>
                <a:r>
                  <a:rPr lang="en-US">
                    <a:noFill/>
                  </a:rPr>
                  <a:t> </a:t>
                </a:r>
              </a:p>
            </p:txBody>
          </p:sp>
        </mc:Fallback>
      </mc:AlternateContent>
    </p:spTree>
    <p:extLst>
      <p:ext uri="{BB962C8B-B14F-4D97-AF65-F5344CB8AC3E}">
        <p14:creationId xmlns:p14="http://schemas.microsoft.com/office/powerpoint/2010/main" val="1711090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Practice Items</a:t>
            </a:r>
          </a:p>
        </p:txBody>
      </p:sp>
      <p:sp>
        <p:nvSpPr>
          <p:cNvPr id="7" name="Content Placeholder 2"/>
          <p:cNvSpPr>
            <a:spLocks noGrp="1"/>
          </p:cNvSpPr>
          <p:nvPr>
            <p:ph idx="1"/>
          </p:nvPr>
        </p:nvSpPr>
        <p:spPr/>
        <p:txBody>
          <a:bodyPr>
            <a:normAutofit/>
          </a:bodyPr>
          <a:lstStyle/>
          <a:p>
            <a:pPr marL="114300" indent="0">
              <a:buNone/>
            </a:pPr>
            <a:endParaRPr lang="en-US" dirty="0"/>
          </a:p>
          <a:p>
            <a:pPr marL="114300" indent="0">
              <a:buNone/>
            </a:pPr>
            <a:r>
              <a:rPr lang="en-US" dirty="0"/>
              <a:t>This concludes the student performance information for the spring 2019 Grade 7 Mathematics SOL test.</a:t>
            </a:r>
          </a:p>
          <a:p>
            <a:pPr marL="114300" indent="0">
              <a:buNone/>
            </a:pPr>
            <a:endParaRPr lang="en-US" dirty="0"/>
          </a:p>
          <a:p>
            <a:pPr marL="114300" indent="0">
              <a:buNone/>
            </a:pPr>
            <a:r>
              <a:rPr lang="en-US" dirty="0"/>
              <a:t>Additional information on accessing practice items and the Guided Practice Suggestions can be found on the Virginia Department of Education </a:t>
            </a:r>
            <a:r>
              <a:rPr lang="en-US" dirty="0">
                <a:hlinkClick r:id="rId3"/>
              </a:rPr>
              <a:t>website</a:t>
            </a:r>
            <a:r>
              <a:rPr lang="en-US" dirty="0"/>
              <a:t>.</a:t>
            </a:r>
          </a:p>
        </p:txBody>
      </p:sp>
    </p:spTree>
    <p:extLst>
      <p:ext uri="{BB962C8B-B14F-4D97-AF65-F5344CB8AC3E}">
        <p14:creationId xmlns:p14="http://schemas.microsoft.com/office/powerpoint/2010/main" val="64237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#1 with Rational Numbers (7.2)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895350"/>
                <a:ext cx="8927385" cy="3809999"/>
              </a:xfrm>
            </p:spPr>
            <p:txBody>
              <a:bodyPr>
                <a:normAutofit lnSpcReduction="10000"/>
              </a:bodyPr>
              <a:lstStyle/>
              <a:p>
                <a:pPr marL="114300" indent="0">
                  <a:buNone/>
                </a:pPr>
                <a:r>
                  <a:rPr lang="en-US" sz="2400" b="1" dirty="0"/>
                  <a:t>Andrew will fill the fuel tank of his boat.  Fuel costs $3.19 per gallon.  The fuel tank has a capacity of 28.2 gallons.  If the fuel tank of his boat is already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𝟏</m:t>
                        </m:r>
                      </m:num>
                      <m:den>
                        <m:r>
                          <a:rPr lang="en-US" sz="2400" b="1" i="1" smtClean="0">
                            <a:latin typeface="Cambria Math"/>
                          </a:rPr>
                          <m:t>𝟓</m:t>
                        </m:r>
                      </m:den>
                    </m:f>
                  </m:oMath>
                </a14:m>
                <a:r>
                  <a:rPr lang="en-US" sz="2400" b="1" dirty="0"/>
                  <a:t> full, which is closest to the cost of fuel needed to completely fill this tank?</a:t>
                </a:r>
              </a:p>
              <a:p>
                <a:pPr marL="114300" indent="0">
                  <a:buNone/>
                </a:pPr>
                <a:endParaRPr lang="en-US" sz="2400" b="1" dirty="0"/>
              </a:p>
              <a:p>
                <a:pPr marL="114300" indent="0">
                  <a:buNone/>
                </a:pPr>
                <a:r>
                  <a:rPr lang="en-US" sz="2400" dirty="0"/>
                  <a:t>A.  $89.96</a:t>
                </a:r>
              </a:p>
              <a:p>
                <a:pPr marL="114300" indent="0">
                  <a:buNone/>
                </a:pPr>
                <a:r>
                  <a:rPr lang="en-US" sz="2400" dirty="0"/>
                  <a:t>B.  $71.97</a:t>
                </a:r>
              </a:p>
              <a:p>
                <a:pPr marL="114300" indent="0">
                  <a:buNone/>
                </a:pPr>
                <a:r>
                  <a:rPr lang="en-US" sz="2400" dirty="0"/>
                  <a:t>C.  $17.99</a:t>
                </a:r>
              </a:p>
              <a:p>
                <a:pPr marL="114300" indent="0">
                  <a:buNone/>
                </a:pPr>
                <a:r>
                  <a:rPr lang="en-US" sz="2400" dirty="0"/>
                  <a:t>D.   $5.64</a:t>
                </a: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895350"/>
                <a:ext cx="8927385" cy="3809999"/>
              </a:xfrm>
              <a:blipFill>
                <a:blip r:embed="rId2"/>
                <a:stretch>
                  <a:fillRect t="-2240" r="-1503"/>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7</a:t>
            </a:fld>
            <a:endParaRPr lang="en-US" dirty="0"/>
          </a:p>
        </p:txBody>
      </p:sp>
    </p:spTree>
    <p:extLst>
      <p:ext uri="{BB962C8B-B14F-4D97-AF65-F5344CB8AC3E}">
        <p14:creationId xmlns:p14="http://schemas.microsoft.com/office/powerpoint/2010/main" val="1988349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p:txBody>
          <a:bodyPr/>
          <a:lstStyle/>
          <a:p>
            <a:r>
              <a:rPr lang="en-US" dirty="0"/>
              <a:t>For questions regarding assessment, please contact </a:t>
            </a:r>
            <a:r>
              <a:rPr lang="en-US" dirty="0">
                <a:hlinkClick r:id="rId3"/>
              </a:rPr>
              <a:t>student_assessment@doe.virginia.gov</a:t>
            </a:r>
            <a:endParaRPr lang="en-US" dirty="0"/>
          </a:p>
          <a:p>
            <a:endParaRPr lang="en-US" dirty="0"/>
          </a:p>
          <a:p>
            <a:r>
              <a:rPr lang="en-US" dirty="0"/>
              <a:t>For questions regarding instruction, please contact </a:t>
            </a:r>
            <a:r>
              <a:rPr lang="en-US" dirty="0">
                <a:hlinkClick r:id="rId4"/>
              </a:rPr>
              <a:t>vdoe.mathematics@doe.virginia.gov</a:t>
            </a:r>
            <a:endParaRPr lang="en-US" dirty="0"/>
          </a:p>
          <a:p>
            <a:pPr marL="0" indent="0">
              <a:buNone/>
            </a:pPr>
            <a:endParaRPr lang="en-US" dirty="0"/>
          </a:p>
        </p:txBody>
      </p:sp>
    </p:spTree>
    <p:extLst>
      <p:ext uri="{BB962C8B-B14F-4D97-AF65-F5344CB8AC3E}">
        <p14:creationId xmlns:p14="http://schemas.microsoft.com/office/powerpoint/2010/main" val="247908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8</a:t>
            </a:fld>
            <a:endParaRPr lang="en-US" dirty="0"/>
          </a:p>
        </p:txBody>
      </p:sp>
      <p:sp>
        <p:nvSpPr>
          <p:cNvPr id="3" name="Title 2"/>
          <p:cNvSpPr>
            <a:spLocks noGrp="1"/>
          </p:cNvSpPr>
          <p:nvPr>
            <p:ph type="title"/>
          </p:nvPr>
        </p:nvSpPr>
        <p:spPr>
          <a:solidFill>
            <a:schemeClr val="tx1"/>
          </a:solidFill>
        </p:spPr>
        <p:txBody>
          <a:bodyPr>
            <a:noAutofit/>
          </a:bodyPr>
          <a:lstStyle/>
          <a:p>
            <a:r>
              <a:rPr lang="en-US" sz="2800" dirty="0">
                <a:solidFill>
                  <a:schemeClr val="bg1"/>
                </a:solidFill>
              </a:rPr>
              <a:t>Answer to Practice #1 with Rational Numbers (7.2)</a:t>
            </a:r>
          </a:p>
        </p:txBody>
      </p:sp>
      <mc:AlternateContent xmlns:mc="http://schemas.openxmlformats.org/markup-compatibility/2006" xmlns:a14="http://schemas.microsoft.com/office/drawing/2010/main">
        <mc:Choice Requires="a14">
          <p:sp>
            <p:nvSpPr>
              <p:cNvPr id="4" name="Content Placeholder 3" descr="A rectangle indicating the correct solution."/>
              <p:cNvSpPr>
                <a:spLocks noGrp="1"/>
              </p:cNvSpPr>
              <p:nvPr>
                <p:ph idx="1"/>
              </p:nvPr>
            </p:nvSpPr>
            <p:spPr>
              <a:xfrm>
                <a:off x="76200" y="895350"/>
                <a:ext cx="8927385" cy="3809999"/>
              </a:xfrm>
            </p:spPr>
            <p:txBody>
              <a:bodyPr>
                <a:normAutofit lnSpcReduction="10000"/>
              </a:bodyPr>
              <a:lstStyle/>
              <a:p>
                <a:pPr marL="114300" indent="0">
                  <a:buNone/>
                </a:pPr>
                <a:r>
                  <a:rPr lang="en-US" sz="2400" b="1" dirty="0"/>
                  <a:t>Andrew will fill the fuel tank of his boat.  Fuel costs $3.19 per gallon.  The fuel tank has a capacity of 28.2 gallons.  If the fuel tank of his boat is already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𝟏</m:t>
                        </m:r>
                      </m:num>
                      <m:den>
                        <m:r>
                          <a:rPr lang="en-US" sz="2400" b="1" i="1" smtClean="0">
                            <a:latin typeface="Cambria Math"/>
                          </a:rPr>
                          <m:t>𝟓</m:t>
                        </m:r>
                      </m:den>
                    </m:f>
                  </m:oMath>
                </a14:m>
                <a:r>
                  <a:rPr lang="en-US" sz="2400" b="1" dirty="0"/>
                  <a:t> full, which is closest to the cost of fuel needed to completely fill this tank?</a:t>
                </a:r>
              </a:p>
              <a:p>
                <a:pPr marL="114300" indent="0">
                  <a:buNone/>
                </a:pPr>
                <a:endParaRPr lang="en-US" sz="2400" dirty="0"/>
              </a:p>
              <a:p>
                <a:pPr marL="114300" indent="0">
                  <a:buNone/>
                </a:pPr>
                <a:r>
                  <a:rPr lang="en-US" sz="2400" dirty="0"/>
                  <a:t>A.  $89.96</a:t>
                </a:r>
              </a:p>
              <a:p>
                <a:pPr marL="114300" indent="0">
                  <a:buNone/>
                </a:pPr>
                <a:r>
                  <a:rPr lang="en-US" sz="2400" dirty="0">
                    <a:solidFill>
                      <a:srgbClr val="C00000"/>
                    </a:solidFill>
                  </a:rPr>
                  <a:t>B.</a:t>
                </a:r>
                <a:r>
                  <a:rPr lang="en-US" sz="2400" dirty="0"/>
                  <a:t>  </a:t>
                </a:r>
                <a:r>
                  <a:rPr lang="en-US" sz="2400" dirty="0">
                    <a:solidFill>
                      <a:srgbClr val="C00000"/>
                    </a:solidFill>
                  </a:rPr>
                  <a:t>$71.97</a:t>
                </a:r>
              </a:p>
              <a:p>
                <a:pPr marL="114300" indent="0">
                  <a:buNone/>
                </a:pPr>
                <a:r>
                  <a:rPr lang="en-US" sz="2400" dirty="0"/>
                  <a:t>C.  $17.99</a:t>
                </a:r>
              </a:p>
              <a:p>
                <a:pPr marL="114300" indent="0">
                  <a:buNone/>
                </a:pPr>
                <a:r>
                  <a:rPr lang="en-US" sz="2400" dirty="0"/>
                  <a:t>D.   $5.64</a:t>
                </a:r>
              </a:p>
              <a:p>
                <a:pPr marL="114300" indent="0">
                  <a:buNone/>
                </a:pPr>
                <a:endParaRPr lang="en-US" sz="2400" dirty="0"/>
              </a:p>
            </p:txBody>
          </p:sp>
        </mc:Choice>
        <mc:Fallback xmlns="">
          <p:sp>
            <p:nvSpPr>
              <p:cNvPr id="4" name="Content Placeholder 3" descr="A rectangle indicating the correct solution."/>
              <p:cNvSpPr>
                <a:spLocks noGrp="1" noRot="1" noChangeAspect="1" noMove="1" noResize="1" noEditPoints="1" noAdjustHandles="1" noChangeArrowheads="1" noChangeShapeType="1" noTextEdit="1"/>
              </p:cNvSpPr>
              <p:nvPr>
                <p:ph idx="1"/>
              </p:nvPr>
            </p:nvSpPr>
            <p:spPr>
              <a:xfrm>
                <a:off x="76200" y="895350"/>
                <a:ext cx="8927385" cy="3809999"/>
              </a:xfrm>
              <a:blipFill>
                <a:blip r:embed="rId2"/>
                <a:stretch>
                  <a:fillRect t="-2240" r="-1503"/>
                </a:stretch>
              </a:blipFill>
            </p:spPr>
            <p:txBody>
              <a:bodyPr/>
              <a:lstStyle/>
              <a:p>
                <a:r>
                  <a:rPr lang="en-US">
                    <a:noFill/>
                  </a:rPr>
                  <a:t> </a:t>
                </a:r>
              </a:p>
            </p:txBody>
          </p:sp>
        </mc:Fallback>
      </mc:AlternateContent>
      <p:sp>
        <p:nvSpPr>
          <p:cNvPr id="5" name="Rounded Rectangle 4" descr="A rectangle indicating the correct solution."/>
          <p:cNvSpPr/>
          <p:nvPr/>
        </p:nvSpPr>
        <p:spPr>
          <a:xfrm>
            <a:off x="228600" y="3373165"/>
            <a:ext cx="1447800" cy="3429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58642" y="3638550"/>
            <a:ext cx="6217688" cy="830997"/>
          </a:xfrm>
          <a:prstGeom prst="rect">
            <a:avLst/>
          </a:prstGeom>
          <a:noFill/>
        </p:spPr>
        <p:txBody>
          <a:bodyPr wrap="square" rtlCol="0">
            <a:spAutoFit/>
          </a:bodyPr>
          <a:lstStyle/>
          <a:p>
            <a:r>
              <a:rPr lang="en-US" sz="2400" dirty="0">
                <a:solidFill>
                  <a:srgbClr val="C00000"/>
                </a:solidFill>
                <a:latin typeface="Tahoma" pitchFamily="34" charset="0"/>
                <a:ea typeface="Tahoma" pitchFamily="34" charset="0"/>
                <a:cs typeface="Tahoma" pitchFamily="34" charset="0"/>
              </a:rPr>
              <a:t>Common error: misinterpreted the question and found the cost of 1/5 of the fuel tank </a:t>
            </a:r>
          </a:p>
        </p:txBody>
      </p:sp>
      <p:cxnSp>
        <p:nvCxnSpPr>
          <p:cNvPr id="7" name="Straight Arrow Connector 6" descr="An arrow indicating the common error."/>
          <p:cNvCxnSpPr/>
          <p:nvPr/>
        </p:nvCxnSpPr>
        <p:spPr>
          <a:xfrm flipH="1">
            <a:off x="1676400" y="3867150"/>
            <a:ext cx="504013"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08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
            <a:ext cx="9144000" cy="894228"/>
          </a:xfrm>
          <a:solidFill>
            <a:schemeClr val="tx1"/>
          </a:solidFill>
        </p:spPr>
        <p:txBody>
          <a:bodyPr>
            <a:noAutofit/>
          </a:bodyPr>
          <a:lstStyle/>
          <a:p>
            <a:r>
              <a:rPr lang="en-US" sz="2800" dirty="0">
                <a:solidFill>
                  <a:schemeClr val="bg1"/>
                </a:solidFill>
              </a:rPr>
              <a:t>Suggested Practice #2 with Rational Numbers (7.2)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On Monday the temperature in Chicago was -15.4 degrees Fahrenheit (</a:t>
                </a:r>
                <a14:m>
                  <m:oMath xmlns:m="http://schemas.openxmlformats.org/officeDocument/2006/math">
                    <m:r>
                      <a:rPr lang="en-US" sz="2400" b="1" i="1" dirty="0" smtClean="0">
                        <a:latin typeface="Cambria Math"/>
                        <a:ea typeface="Cambria Math"/>
                      </a:rPr>
                      <m:t>℉</m:t>
                    </m:r>
                  </m:oMath>
                </a14:m>
                <a:r>
                  <a:rPr lang="en-US" sz="2400" b="1" dirty="0"/>
                  <a:t>).  The temperature decreased by 20% over 4 days.  Which is closest to the temperature, in </a:t>
                </a:r>
                <a14:m>
                  <m:oMath xmlns:m="http://schemas.openxmlformats.org/officeDocument/2006/math">
                    <m:r>
                      <a:rPr lang="en-US" sz="2400" b="1" i="1" dirty="0">
                        <a:latin typeface="Cambria Math"/>
                        <a:ea typeface="Cambria Math"/>
                      </a:rPr>
                      <m:t>℉</m:t>
                    </m:r>
                  </m:oMath>
                </a14:m>
                <a:r>
                  <a:rPr lang="en-US" sz="2400" b="1" dirty="0"/>
                  <a:t>, after this decrease?</a:t>
                </a:r>
              </a:p>
              <a:p>
                <a:pPr marL="114300" indent="0">
                  <a:buNone/>
                </a:pPr>
                <a:endParaRPr lang="en-US" sz="2400" dirty="0"/>
              </a:p>
              <a:p>
                <a:pPr marL="114300" indent="0">
                  <a:buNone/>
                </a:pPr>
                <a:r>
                  <a:rPr lang="en-US" sz="2400" dirty="0"/>
                  <a:t>A.   -3.1</a:t>
                </a:r>
                <a:r>
                  <a:rPr lang="en-US" sz="2400" dirty="0">
                    <a:ea typeface="Cambria Math"/>
                  </a:rPr>
                  <a:t> </a:t>
                </a:r>
                <a14:m>
                  <m:oMath xmlns:m="http://schemas.openxmlformats.org/officeDocument/2006/math">
                    <m:r>
                      <a:rPr lang="en-US" sz="2400" b="1" i="1" dirty="0">
                        <a:latin typeface="Cambria Math"/>
                        <a:ea typeface="Cambria Math"/>
                      </a:rPr>
                      <m:t>℉</m:t>
                    </m:r>
                  </m:oMath>
                </a14:m>
                <a:r>
                  <a:rPr lang="en-US" sz="2400" dirty="0"/>
                  <a:t> </a:t>
                </a:r>
              </a:p>
              <a:p>
                <a:pPr marL="114300" indent="0">
                  <a:buNone/>
                </a:pPr>
                <a:r>
                  <a:rPr lang="en-US" sz="2400" dirty="0"/>
                  <a:t>B.  -12.3</a:t>
                </a:r>
                <a:r>
                  <a:rPr lang="en-US" sz="2400" dirty="0">
                    <a:ea typeface="Cambria Math"/>
                  </a:rPr>
                  <a:t> </a:t>
                </a:r>
                <a14:m>
                  <m:oMath xmlns:m="http://schemas.openxmlformats.org/officeDocument/2006/math">
                    <m:r>
                      <a:rPr lang="en-US" sz="2400" i="1" dirty="0">
                        <a:latin typeface="Cambria Math"/>
                        <a:ea typeface="Cambria Math"/>
                      </a:rPr>
                      <m:t>℉</m:t>
                    </m:r>
                  </m:oMath>
                </a14:m>
                <a:r>
                  <a:rPr lang="en-US" sz="2400" dirty="0"/>
                  <a:t> </a:t>
                </a:r>
              </a:p>
              <a:p>
                <a:pPr marL="114300" indent="0">
                  <a:buNone/>
                </a:pPr>
                <a:r>
                  <a:rPr lang="en-US" sz="2400" dirty="0"/>
                  <a:t>C.  -15.6</a:t>
                </a:r>
                <a:r>
                  <a:rPr lang="en-US" sz="2400" dirty="0">
                    <a:ea typeface="Cambria Math"/>
                  </a:rPr>
                  <a:t> </a:t>
                </a:r>
                <a14:m>
                  <m:oMath xmlns:m="http://schemas.openxmlformats.org/officeDocument/2006/math">
                    <m:r>
                      <a:rPr lang="en-US" sz="2400" i="1" dirty="0">
                        <a:latin typeface="Cambria Math"/>
                        <a:ea typeface="Cambria Math"/>
                      </a:rPr>
                      <m:t>℉</m:t>
                    </m:r>
                  </m:oMath>
                </a14:m>
                <a:endParaRPr lang="en-US" sz="2400" dirty="0"/>
              </a:p>
              <a:p>
                <a:pPr marL="114300" indent="0">
                  <a:buNone/>
                </a:pPr>
                <a:r>
                  <a:rPr lang="en-US" sz="2400" dirty="0"/>
                  <a:t>D.  -18.5</a:t>
                </a:r>
                <a:r>
                  <a:rPr lang="en-US" sz="2400" dirty="0">
                    <a:ea typeface="Cambria Math"/>
                  </a:rPr>
                  <a:t> </a:t>
                </a:r>
                <a14:m>
                  <m:oMath xmlns:m="http://schemas.openxmlformats.org/officeDocument/2006/math">
                    <m:r>
                      <a:rPr lang="en-US" sz="2400" i="1" dirty="0">
                        <a:latin typeface="Cambria Math"/>
                        <a:ea typeface="Cambria Math"/>
                      </a:rPr>
                      <m:t>℉</m:t>
                    </m:r>
                  </m:oMath>
                </a14:m>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423" r="-1161" b="-2669"/>
                </a:stretch>
              </a:blipFill>
            </p:spPr>
            <p:txBody>
              <a:bodyPr/>
              <a:lstStyle/>
              <a:p>
                <a:r>
                  <a:rPr lang="en-US">
                    <a:noFill/>
                  </a:rPr>
                  <a:t> </a:t>
                </a:r>
              </a:p>
            </p:txBody>
          </p:sp>
        </mc:Fallback>
      </mc:AlternateContent>
      <p:sp>
        <p:nvSpPr>
          <p:cNvPr id="2" name="Slide Number Placeholder 1"/>
          <p:cNvSpPr>
            <a:spLocks noGrp="1"/>
          </p:cNvSpPr>
          <p:nvPr>
            <p:ph type="sldNum" sz="quarter" idx="4294967295"/>
          </p:nvPr>
        </p:nvSpPr>
        <p:spPr>
          <a:xfrm>
            <a:off x="8594725" y="4237038"/>
            <a:ext cx="549275" cy="296862"/>
          </a:xfrm>
          <a:prstGeom prst="bracketPair">
            <a:avLst>
              <a:gd name="adj" fmla="val 17949"/>
            </a:avLst>
          </a:prstGeom>
        </p:spPr>
        <p:txBody>
          <a:bodyPr/>
          <a:lstStyle/>
          <a:p>
            <a:fld id="{43CD8AB1-7AF0-4DFF-A047-6CE4F0A7C691}" type="slidenum">
              <a:rPr lang="en-US" smtClean="0"/>
              <a:t>9</a:t>
            </a:fld>
            <a:endParaRPr lang="en-US" dirty="0"/>
          </a:p>
        </p:txBody>
      </p:sp>
    </p:spTree>
    <p:extLst>
      <p:ext uri="{BB962C8B-B14F-4D97-AF65-F5344CB8AC3E}">
        <p14:creationId xmlns:p14="http://schemas.microsoft.com/office/powerpoint/2010/main" val="2867085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4542</TotalTime>
  <Words>4747</Words>
  <Application>Microsoft Office PowerPoint</Application>
  <PresentationFormat>On-screen Show (16:9)</PresentationFormat>
  <Paragraphs>678</Paragraphs>
  <Slides>70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Cambria Math</vt:lpstr>
      <vt:lpstr>Tahoma</vt:lpstr>
      <vt:lpstr>Times New Roman</vt:lpstr>
      <vt:lpstr>Office Theme</vt:lpstr>
      <vt:lpstr>Student Performance Analysis Spring 2019</vt:lpstr>
      <vt:lpstr>Student Performance Analysis Spring 2019 (1 of 3)</vt:lpstr>
      <vt:lpstr>Student Performance Analysis Spring 2019 (2 of 3)</vt:lpstr>
      <vt:lpstr>Student Performance Analysis Spring 2019 (3 of 3)</vt:lpstr>
      <vt:lpstr>Rational Numbers</vt:lpstr>
      <vt:lpstr>Practical Problems Involving Rational Numbers</vt:lpstr>
      <vt:lpstr>Suggested Practice #1 with Rational Numbers (7.2)</vt:lpstr>
      <vt:lpstr>Answer to Practice #1 with Rational Numbers (7.2)</vt:lpstr>
      <vt:lpstr>Suggested Practice #2 with Rational Numbers (7.2)</vt:lpstr>
      <vt:lpstr>Answer to Practice #2 with Rational Numbers (7.2)</vt:lpstr>
      <vt:lpstr>Suggested Practice #3 with Rational Numbers (7.2)</vt:lpstr>
      <vt:lpstr>Answer to Practice #3 with Rational Numbers (7.2)</vt:lpstr>
      <vt:lpstr>Suggested Practice #4 with Rational Numbers (7.2)</vt:lpstr>
      <vt:lpstr>Answer to Practice #4 with Rational Numbers (7.2)</vt:lpstr>
      <vt:lpstr>Proportional Reasoning</vt:lpstr>
      <vt:lpstr>Using Proportional Reasoning</vt:lpstr>
      <vt:lpstr>Suggested Practice with Using Proportional Reasoning (7.3)</vt:lpstr>
      <vt:lpstr>Answer to Practice with Using Proportional Reasoning (7.3)</vt:lpstr>
      <vt:lpstr>Quadrilaterals</vt:lpstr>
      <vt:lpstr>Properties of Quadrilaterals</vt:lpstr>
      <vt:lpstr>Suggested Practice  #1 with Properties of Quadrilaterals (7.6a)</vt:lpstr>
      <vt:lpstr>Answer to Practice #1 with Properties of Quadrilaterals (7.6a)</vt:lpstr>
      <vt:lpstr>Suggested Practice  #2 with Properties of Quadrilaterals (7.6a)</vt:lpstr>
      <vt:lpstr>Answer to Practice  #2 with Properties of Quadrilaterals (7.6a) (1 of 2)</vt:lpstr>
      <vt:lpstr>Answer to Practice  #2 with Properties of Quadrilaterals (7.6a)  (2 of 2)</vt:lpstr>
      <vt:lpstr>Angle Measures of Quadrilaterals</vt:lpstr>
      <vt:lpstr>Suggested Practice with Angle Measures of Quadrilaterals (7.6b)</vt:lpstr>
      <vt:lpstr>Answer to Practice with Angle Measures of Quadrilaterals (7.6b)</vt:lpstr>
      <vt:lpstr>Probability</vt:lpstr>
      <vt:lpstr>Experimental Probability</vt:lpstr>
      <vt:lpstr>Suggested Practice #1 with Experimental Probability (7.8b)</vt:lpstr>
      <vt:lpstr>Answer to Practice #1 with Experimental Probability (7.8b)</vt:lpstr>
      <vt:lpstr>Suggested Practice #2 with Experimental Probability (7.8b)</vt:lpstr>
      <vt:lpstr>Answer to Practice #2 with Experimental Probability (7.8b)</vt:lpstr>
      <vt:lpstr>Proportional Relationships (1 of 2)</vt:lpstr>
      <vt:lpstr>Proportional Relationships (2 of 2)</vt:lpstr>
      <vt:lpstr>Slope and Writing Equations</vt:lpstr>
      <vt:lpstr>Suggested Practice #1 with Slope and Writing Equations (7.10a)</vt:lpstr>
      <vt:lpstr>Answer to Practice #1 with Slope and Writing Equations (7.10a)</vt:lpstr>
      <vt:lpstr>Suggested Practice #2 with Slope and Writing Equations (7.10a)</vt:lpstr>
      <vt:lpstr>Answer to Practice #2 with Slope and Writing Equations (7.10a)</vt:lpstr>
      <vt:lpstr>Suggested Practice #3 with Slope and Writing Equations (7.10a)</vt:lpstr>
      <vt:lpstr>Answer to Practice #3 with Slope and Writing Equations (7.10a)</vt:lpstr>
      <vt:lpstr>Suggested Practice #4 with Slope and Writing Equations (7.10a)</vt:lpstr>
      <vt:lpstr>Answer to Practice #4 with Slope and Writing Equations (7.10a)</vt:lpstr>
      <vt:lpstr>Graphing a Line in y = mx Form</vt:lpstr>
      <vt:lpstr>Suggested Practice #1 with Graphing a Line in     y = mx Form (7.10b)</vt:lpstr>
      <vt:lpstr>Answer to Practice #1 with Graphing a Line in      y = mx Form (7.10b)</vt:lpstr>
      <vt:lpstr>Suggested Practice #2 with Graphing a Line in     y = mx Form (7.10b)</vt:lpstr>
      <vt:lpstr>Answer to  Practice #2 with Graphing a Line in     y = mx Form (7.10b)</vt:lpstr>
      <vt:lpstr>Writing Equations in y = x + b Form</vt:lpstr>
      <vt:lpstr>Suggested Practice #1 with Writing Equations in  y = x + b Form (7.10c)</vt:lpstr>
      <vt:lpstr>Answer to Practice #1 with Writing Equations in  y = x + b Form (7.10c)</vt:lpstr>
      <vt:lpstr>Graphing a Line in y = x + b Form</vt:lpstr>
      <vt:lpstr>Suggested Practice #1 with Graphing a Line in     y = x + b Form (7.10d)</vt:lpstr>
      <vt:lpstr>Answer to Practice #1 with Graphing a Line in      y = x + b Form (7.10d)</vt:lpstr>
      <vt:lpstr>Suggested Practice #2 with Graphing a Line in     y = x + b Form (7.10d)</vt:lpstr>
      <vt:lpstr>Answer to Practice #2 with Graphing a Line in      y = x + b Form (7.10d)</vt:lpstr>
      <vt:lpstr>Linear Inequalities</vt:lpstr>
      <vt:lpstr>Solving Linear Inequalities</vt:lpstr>
      <vt:lpstr>Suggested Practice #1 with Solving Linear Inequalities (7.13)</vt:lpstr>
      <vt:lpstr>Answer to Practice #1 with Solving Linear Inequalities (7.13)</vt:lpstr>
      <vt:lpstr>Suggested Practice #2 with Solving Linear Inequalities (7.13)</vt:lpstr>
      <vt:lpstr>Answer to Practice #2 with Solving Linear Inequalities (7.13)</vt:lpstr>
      <vt:lpstr>Suggested Practice #3 with Solving Linear Inequalities (7.13)</vt:lpstr>
      <vt:lpstr>Answer to Practice #3 with Solving Linear Inequalities (7.13)</vt:lpstr>
      <vt:lpstr>Suggested Practice #4 with Solving Linear Inequalities (7.13)</vt:lpstr>
      <vt:lpstr>Answer to Practice #4 with Solving Linear Inequalities (7.13)</vt:lpstr>
      <vt:lpstr>Practice Items</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keywords>Student Performance Analysis Spring 2019</cp:keywords>
  <cp:lastModifiedBy>Gilhooly, Frank (DOE)</cp:lastModifiedBy>
  <cp:revision>178</cp:revision>
  <dcterms:created xsi:type="dcterms:W3CDTF">2019-02-13T14:37:28Z</dcterms:created>
  <dcterms:modified xsi:type="dcterms:W3CDTF">2023-07-26T11:33:50Z</dcterms:modified>
</cp:coreProperties>
</file>