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316" r:id="rId2"/>
    <p:sldId id="403" r:id="rId3"/>
    <p:sldId id="404" r:id="rId4"/>
    <p:sldId id="405" r:id="rId5"/>
    <p:sldId id="341" r:id="rId6"/>
    <p:sldId id="351" r:id="rId7"/>
    <p:sldId id="352" r:id="rId8"/>
    <p:sldId id="354" r:id="rId9"/>
    <p:sldId id="355" r:id="rId10"/>
    <p:sldId id="361" r:id="rId11"/>
    <p:sldId id="362" r:id="rId12"/>
    <p:sldId id="356" r:id="rId13"/>
    <p:sldId id="357" r:id="rId14"/>
    <p:sldId id="358" r:id="rId15"/>
    <p:sldId id="359" r:id="rId16"/>
    <p:sldId id="371" r:id="rId17"/>
    <p:sldId id="372" r:id="rId18"/>
    <p:sldId id="373" r:id="rId19"/>
    <p:sldId id="369" r:id="rId20"/>
    <p:sldId id="370" r:id="rId21"/>
    <p:sldId id="342" r:id="rId22"/>
    <p:sldId id="374" r:id="rId23"/>
    <p:sldId id="378" r:id="rId24"/>
    <p:sldId id="379" r:id="rId25"/>
    <p:sldId id="380" r:id="rId26"/>
    <p:sldId id="381" r:id="rId27"/>
    <p:sldId id="387" r:id="rId28"/>
    <p:sldId id="390" r:id="rId29"/>
    <p:sldId id="391" r:id="rId30"/>
    <p:sldId id="376" r:id="rId31"/>
    <p:sldId id="377" r:id="rId32"/>
    <p:sldId id="388" r:id="rId33"/>
    <p:sldId id="389" r:id="rId34"/>
    <p:sldId id="345" r:id="rId35"/>
    <p:sldId id="394" r:id="rId36"/>
    <p:sldId id="395" r:id="rId37"/>
    <p:sldId id="396" r:id="rId38"/>
    <p:sldId id="346" r:id="rId39"/>
    <p:sldId id="383" r:id="rId40"/>
    <p:sldId id="392" r:id="rId41"/>
    <p:sldId id="393" r:id="rId42"/>
    <p:sldId id="347" r:id="rId43"/>
    <p:sldId id="348" r:id="rId44"/>
    <p:sldId id="384" r:id="rId45"/>
    <p:sldId id="397" r:id="rId46"/>
    <p:sldId id="401" r:id="rId47"/>
    <p:sldId id="400" r:id="rId48"/>
    <p:sldId id="398" r:id="rId49"/>
    <p:sldId id="399" r:id="rId50"/>
    <p:sldId id="324" r:id="rId51"/>
    <p:sldId id="325" r:id="rId52"/>
    <p:sldId id="308" r:id="rId53"/>
    <p:sldId id="339" r:id="rId54"/>
    <p:sldId id="349" r:id="rId55"/>
    <p:sldId id="360" r:id="rId56"/>
    <p:sldId id="363" r:id="rId57"/>
    <p:sldId id="365" r:id="rId58"/>
    <p:sldId id="366" r:id="rId59"/>
    <p:sldId id="385" r:id="rId60"/>
    <p:sldId id="312" r:id="rId61"/>
    <p:sldId id="402" r:id="rId6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ozier, Debra (DOE)" initials="DD(" lastIdx="9" clrIdx="0">
    <p:extLst>
      <p:ext uri="{19B8F6BF-5375-455C-9EA6-DF929625EA0E}">
        <p15:presenceInfo xmlns:p15="http://schemas.microsoft.com/office/powerpoint/2012/main" userId="S-1-5-21-3102109963-2641124013-111641105-717765" providerId="AD"/>
      </p:ext>
    </p:extLst>
  </p:cmAuthor>
  <p:cmAuthor id="2" name="VITA Program" initials="VP" lastIdx="18" clrIdx="1">
    <p:extLst>
      <p:ext uri="{19B8F6BF-5375-455C-9EA6-DF929625EA0E}">
        <p15:presenceInfo xmlns:p15="http://schemas.microsoft.com/office/powerpoint/2012/main" userId="VITA Progr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11" autoAdjust="0"/>
    <p:restoredTop sz="95794" autoAdjust="0"/>
  </p:normalViewPr>
  <p:slideViewPr>
    <p:cSldViewPr>
      <p:cViewPr varScale="1">
        <p:scale>
          <a:sx n="79" d="100"/>
          <a:sy n="79" d="100"/>
        </p:scale>
        <p:origin x="500" y="52"/>
      </p:cViewPr>
      <p:guideLst>
        <p:guide orient="horz" pos="1620"/>
        <p:guide pos="2880"/>
      </p:guideLst>
    </p:cSldViewPr>
  </p:slideViewPr>
  <p:notesTextViewPr>
    <p:cViewPr>
      <p:scale>
        <a:sx n="175" d="100"/>
        <a:sy n="17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AF87B-1E59-43FE-9D4C-5A83B502C77E}" type="datetimeFigureOut">
              <a:rPr lang="en-US" smtClean="0"/>
              <a:t>7/26/2023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FBEA2-4504-465C-B12D-8B709E2A88A9}" type="slidenum">
              <a:rPr lang="en-US" smtClean="0"/>
              <a:t>‹#›</a:t>
            </a:fld>
            <a:endParaRPr lang="en-US"/>
          </a:p>
        </p:txBody>
      </p:sp>
    </p:spTree>
    <p:extLst>
      <p:ext uri="{BB962C8B-B14F-4D97-AF65-F5344CB8AC3E}">
        <p14:creationId xmlns:p14="http://schemas.microsoft.com/office/powerpoint/2010/main" val="164002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a:t>
            </a:fld>
            <a:endParaRPr lang="en-US"/>
          </a:p>
        </p:txBody>
      </p:sp>
    </p:spTree>
    <p:extLst>
      <p:ext uri="{BB962C8B-B14F-4D97-AF65-F5344CB8AC3E}">
        <p14:creationId xmlns:p14="http://schemas.microsoft.com/office/powerpoint/2010/main" val="2062514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17</a:t>
            </a:fld>
            <a:endParaRPr lang="en-US"/>
          </a:p>
        </p:txBody>
      </p:sp>
    </p:spTree>
    <p:extLst>
      <p:ext uri="{BB962C8B-B14F-4D97-AF65-F5344CB8AC3E}">
        <p14:creationId xmlns:p14="http://schemas.microsoft.com/office/powerpoint/2010/main" val="1768408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18</a:t>
            </a:fld>
            <a:endParaRPr lang="en-US"/>
          </a:p>
        </p:txBody>
      </p:sp>
    </p:spTree>
    <p:extLst>
      <p:ext uri="{BB962C8B-B14F-4D97-AF65-F5344CB8AC3E}">
        <p14:creationId xmlns:p14="http://schemas.microsoft.com/office/powerpoint/2010/main" val="2410923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20</a:t>
            </a:fld>
            <a:endParaRPr lang="en-US"/>
          </a:p>
        </p:txBody>
      </p:sp>
    </p:spTree>
    <p:extLst>
      <p:ext uri="{BB962C8B-B14F-4D97-AF65-F5344CB8AC3E}">
        <p14:creationId xmlns:p14="http://schemas.microsoft.com/office/powerpoint/2010/main" val="2124780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22</a:t>
            </a:fld>
            <a:endParaRPr lang="en-US"/>
          </a:p>
        </p:txBody>
      </p:sp>
    </p:spTree>
    <p:extLst>
      <p:ext uri="{BB962C8B-B14F-4D97-AF65-F5344CB8AC3E}">
        <p14:creationId xmlns:p14="http://schemas.microsoft.com/office/powerpoint/2010/main" val="3297202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24</a:t>
            </a:fld>
            <a:endParaRPr lang="en-US"/>
          </a:p>
        </p:txBody>
      </p:sp>
    </p:spTree>
    <p:extLst>
      <p:ext uri="{BB962C8B-B14F-4D97-AF65-F5344CB8AC3E}">
        <p14:creationId xmlns:p14="http://schemas.microsoft.com/office/powerpoint/2010/main" val="3933557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25</a:t>
            </a:fld>
            <a:endParaRPr lang="en-US"/>
          </a:p>
        </p:txBody>
      </p:sp>
    </p:spTree>
    <p:extLst>
      <p:ext uri="{BB962C8B-B14F-4D97-AF65-F5344CB8AC3E}">
        <p14:creationId xmlns:p14="http://schemas.microsoft.com/office/powerpoint/2010/main" val="2061707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26</a:t>
            </a:fld>
            <a:endParaRPr lang="en-US"/>
          </a:p>
        </p:txBody>
      </p:sp>
    </p:spTree>
    <p:extLst>
      <p:ext uri="{BB962C8B-B14F-4D97-AF65-F5344CB8AC3E}">
        <p14:creationId xmlns:p14="http://schemas.microsoft.com/office/powerpoint/2010/main" val="3084774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55</a:t>
            </a:fld>
            <a:endParaRPr lang="en-US"/>
          </a:p>
        </p:txBody>
      </p:sp>
    </p:spTree>
    <p:extLst>
      <p:ext uri="{BB962C8B-B14F-4D97-AF65-F5344CB8AC3E}">
        <p14:creationId xmlns:p14="http://schemas.microsoft.com/office/powerpoint/2010/main" val="3598067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60</a:t>
            </a:fld>
            <a:endParaRPr lang="en-US"/>
          </a:p>
        </p:txBody>
      </p:sp>
    </p:spTree>
    <p:extLst>
      <p:ext uri="{BB962C8B-B14F-4D97-AF65-F5344CB8AC3E}">
        <p14:creationId xmlns:p14="http://schemas.microsoft.com/office/powerpoint/2010/main" val="392061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9</a:t>
            </a:fld>
            <a:endParaRPr lang="en-US"/>
          </a:p>
        </p:txBody>
      </p:sp>
    </p:spTree>
    <p:extLst>
      <p:ext uri="{BB962C8B-B14F-4D97-AF65-F5344CB8AC3E}">
        <p14:creationId xmlns:p14="http://schemas.microsoft.com/office/powerpoint/2010/main" val="3683747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10</a:t>
            </a:fld>
            <a:endParaRPr lang="en-US"/>
          </a:p>
        </p:txBody>
      </p:sp>
    </p:spTree>
    <p:extLst>
      <p:ext uri="{BB962C8B-B14F-4D97-AF65-F5344CB8AC3E}">
        <p14:creationId xmlns:p14="http://schemas.microsoft.com/office/powerpoint/2010/main" val="642586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11</a:t>
            </a:fld>
            <a:endParaRPr lang="en-US"/>
          </a:p>
        </p:txBody>
      </p:sp>
    </p:spTree>
    <p:extLst>
      <p:ext uri="{BB962C8B-B14F-4D97-AF65-F5344CB8AC3E}">
        <p14:creationId xmlns:p14="http://schemas.microsoft.com/office/powerpoint/2010/main" val="779905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12</a:t>
            </a:fld>
            <a:endParaRPr lang="en-US"/>
          </a:p>
        </p:txBody>
      </p:sp>
    </p:spTree>
    <p:extLst>
      <p:ext uri="{BB962C8B-B14F-4D97-AF65-F5344CB8AC3E}">
        <p14:creationId xmlns:p14="http://schemas.microsoft.com/office/powerpoint/2010/main" val="2428775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13</a:t>
            </a:fld>
            <a:endParaRPr lang="en-US"/>
          </a:p>
        </p:txBody>
      </p:sp>
    </p:spTree>
    <p:extLst>
      <p:ext uri="{BB962C8B-B14F-4D97-AF65-F5344CB8AC3E}">
        <p14:creationId xmlns:p14="http://schemas.microsoft.com/office/powerpoint/2010/main" val="3956892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14</a:t>
            </a:fld>
            <a:endParaRPr lang="en-US"/>
          </a:p>
        </p:txBody>
      </p:sp>
    </p:spTree>
    <p:extLst>
      <p:ext uri="{BB962C8B-B14F-4D97-AF65-F5344CB8AC3E}">
        <p14:creationId xmlns:p14="http://schemas.microsoft.com/office/powerpoint/2010/main" val="3924496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15</a:t>
            </a:fld>
            <a:endParaRPr lang="en-US"/>
          </a:p>
        </p:txBody>
      </p:sp>
    </p:spTree>
    <p:extLst>
      <p:ext uri="{BB962C8B-B14F-4D97-AF65-F5344CB8AC3E}">
        <p14:creationId xmlns:p14="http://schemas.microsoft.com/office/powerpoint/2010/main" val="673293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16</a:t>
            </a:fld>
            <a:endParaRPr lang="en-US"/>
          </a:p>
        </p:txBody>
      </p:sp>
    </p:spTree>
    <p:extLst>
      <p:ext uri="{BB962C8B-B14F-4D97-AF65-F5344CB8AC3E}">
        <p14:creationId xmlns:p14="http://schemas.microsoft.com/office/powerpoint/2010/main" val="15180391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
        <p:nvSpPr>
          <p:cNvPr id="5" name="Title 1"/>
          <p:cNvSpPr>
            <a:spLocks noGrp="1"/>
          </p:cNvSpPr>
          <p:nvPr>
            <p:ph type="title"/>
          </p:nvPr>
        </p:nvSpPr>
        <p:spPr>
          <a:xfrm>
            <a:off x="0" y="1122"/>
            <a:ext cx="9144000" cy="818027"/>
          </a:xfrm>
          <a:prstGeom prst="rect">
            <a:avLst/>
          </a:prstGeom>
          <a:solidFill>
            <a:srgbClr val="FFFFFF"/>
          </a:solidFill>
        </p:spPr>
        <p:txBody>
          <a:bodyPr/>
          <a:lstStyle>
            <a:lvl1pPr>
              <a:defRPr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76200" y="895351"/>
            <a:ext cx="8927385" cy="34290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990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895351"/>
            <a:ext cx="8454351" cy="3483264"/>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2" name="Title 1"/>
          <p:cNvSpPr>
            <a:spLocks noGrp="1"/>
          </p:cNvSpPr>
          <p:nvPr>
            <p:ph type="title"/>
          </p:nvPr>
        </p:nvSpPr>
        <p:spPr>
          <a:xfrm>
            <a:off x="0" y="-77355"/>
            <a:ext cx="9144000" cy="857250"/>
          </a:xfrm>
          <a:prstGeom prst="rect">
            <a:avLst/>
          </a:prstGeom>
          <a:noFill/>
        </p:spPr>
        <p:txBody>
          <a:bodyPr/>
          <a:lstStyle>
            <a:lvl1pPr>
              <a:defRPr b="1">
                <a:solidFill>
                  <a:schemeClr val="bg1"/>
                </a:solidFill>
              </a:defRPr>
            </a:lvl1pPr>
          </a:lstStyle>
          <a:p>
            <a:r>
              <a:rPr lang="en-US" dirty="0"/>
              <a:t>Click to edit Master title style</a:t>
            </a:r>
          </a:p>
        </p:txBody>
      </p:sp>
      <p:sp>
        <p:nvSpPr>
          <p:cNvPr id="6" name="Content Placeholder 2"/>
          <p:cNvSpPr>
            <a:spLocks noGrp="1"/>
          </p:cNvSpPr>
          <p:nvPr>
            <p:ph sz="half" idx="1"/>
          </p:nvPr>
        </p:nvSpPr>
        <p:spPr>
          <a:xfrm>
            <a:off x="457200" y="1047750"/>
            <a:ext cx="8153400" cy="3200401"/>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1769365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457200" y="1200152"/>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2"/>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922887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31788" y="4236720"/>
            <a:ext cx="548640" cy="297180"/>
          </a:xfrm>
          <a:prstGeom prst="bracketPair">
            <a:avLst>
              <a:gd name="adj" fmla="val 17949"/>
            </a:avLst>
          </a:prstGeom>
          <a:ln>
            <a:noFill/>
          </a:ln>
        </p:spPr>
        <p:txBody>
          <a:bodyPr/>
          <a:lstStyle/>
          <a:p>
            <a:fld id="{43CD8AB1-7AF0-4DFF-A047-6CE4F0A7C691}" type="slidenum">
              <a:rPr lang="en-US" smtClean="0"/>
              <a:t>‹#›</a:t>
            </a:fld>
            <a:endParaRPr lang="en-US" dirty="0"/>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5895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3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0" y="1122"/>
            <a:ext cx="9144000" cy="818027"/>
          </a:xfrm>
          <a:prstGeom prst="rect">
            <a:avLst/>
          </a:prstGeom>
          <a:solidFill>
            <a:srgbClr val="FFFFFF"/>
          </a:solidFill>
        </p:spPr>
        <p:txBody>
          <a:bodyPr/>
          <a:lstStyle>
            <a:lvl1pPr>
              <a:defRPr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76200" y="895351"/>
            <a:ext cx="8927385" cy="3429002"/>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2041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0" y="1122"/>
            <a:ext cx="9144000" cy="818027"/>
          </a:xfrm>
          <a:prstGeom prst="rect">
            <a:avLst/>
          </a:prstGeom>
          <a:solidFill>
            <a:srgbClr val="FFFFFF"/>
          </a:solidFill>
        </p:spPr>
        <p:txBody>
          <a:bodyPr/>
          <a:lstStyle>
            <a:lvl1pPr>
              <a:defRPr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76200" y="895351"/>
            <a:ext cx="8927385" cy="34290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147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4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0" y="1122"/>
            <a:ext cx="9144000" cy="818027"/>
          </a:xfrm>
          <a:prstGeom prst="rect">
            <a:avLst/>
          </a:prstGeom>
          <a:solidFill>
            <a:schemeClr val="tx1"/>
          </a:solidFill>
        </p:spPr>
        <p:txBody>
          <a:bodyPr/>
          <a:lstStyle>
            <a:lvl1pPr>
              <a:defRPr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76200" y="895351"/>
            <a:ext cx="8927385" cy="34290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p:cNvSpPr/>
          <p:nvPr userDrawn="1"/>
        </p:nvSpPr>
        <p:spPr>
          <a:xfrm>
            <a:off x="8534400" y="4629150"/>
            <a:ext cx="457176" cy="369332"/>
          </a:xfrm>
          <a:prstGeom prst="rect">
            <a:avLst/>
          </a:prstGeom>
        </p:spPr>
        <p:txBody>
          <a:bodyPr wrap="none">
            <a:spAutoFit/>
          </a:bodyPr>
          <a:lstStyle/>
          <a:p>
            <a:r>
              <a:rPr lang="en-US" dirty="0"/>
              <a:t>‹#›</a:t>
            </a:r>
          </a:p>
        </p:txBody>
      </p:sp>
    </p:spTree>
    <p:extLst>
      <p:ext uri="{BB962C8B-B14F-4D97-AF65-F5344CB8AC3E}">
        <p14:creationId xmlns:p14="http://schemas.microsoft.com/office/powerpoint/2010/main" val="4004617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
        <p:nvSpPr>
          <p:cNvPr id="5" name="Title 1"/>
          <p:cNvSpPr>
            <a:spLocks noGrp="1"/>
          </p:cNvSpPr>
          <p:nvPr>
            <p:ph type="title"/>
          </p:nvPr>
        </p:nvSpPr>
        <p:spPr>
          <a:xfrm>
            <a:off x="0" y="1122"/>
            <a:ext cx="9144000" cy="818027"/>
          </a:xfrm>
          <a:prstGeom prst="rect">
            <a:avLst/>
          </a:prstGeom>
          <a:solidFill>
            <a:schemeClr val="tx1">
              <a:lumMod val="95000"/>
              <a:lumOff val="5000"/>
            </a:schemeClr>
          </a:solidFill>
        </p:spPr>
        <p:txBody>
          <a:bodyPr>
            <a:normAutofit/>
          </a:bodyPr>
          <a:lstStyle>
            <a:lvl1pPr>
              <a:defRPr sz="28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76200" y="895351"/>
            <a:ext cx="8927385" cy="34290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397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3086100"/>
            <a:ext cx="6400800" cy="1314450"/>
          </a:xfrm>
        </p:spPr>
        <p:txBody>
          <a:bodyPr/>
          <a:lstStyle>
            <a:lvl1pPr marL="0" indent="0" algn="l">
              <a:buNone/>
              <a:defRPr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
        <p:nvSpPr>
          <p:cNvPr id="11" name="Title 1"/>
          <p:cNvSpPr>
            <a:spLocks noGrp="1"/>
          </p:cNvSpPr>
          <p:nvPr>
            <p:ph type="title"/>
          </p:nvPr>
        </p:nvSpPr>
        <p:spPr>
          <a:xfrm>
            <a:off x="0" y="-19050"/>
            <a:ext cx="9144000" cy="857250"/>
          </a:xfrm>
          <a:prstGeom prst="rect">
            <a:avLst/>
          </a:prstGeom>
          <a:solidFill>
            <a:schemeClr val="tx1"/>
          </a:solidFill>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Tree>
    <p:extLst>
      <p:ext uri="{BB962C8B-B14F-4D97-AF65-F5344CB8AC3E}">
        <p14:creationId xmlns:p14="http://schemas.microsoft.com/office/powerpoint/2010/main" val="2706853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71750"/>
            <a:ext cx="6400800" cy="1314450"/>
          </a:xfrm>
        </p:spPr>
        <p:txBody>
          <a:bodyPr/>
          <a:lstStyle>
            <a:lvl1pPr marL="0" indent="0" algn="ctr">
              <a:buNone/>
              <a:defRPr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
          <p:cNvSpPr>
            <a:spLocks noGrp="1"/>
          </p:cNvSpPr>
          <p:nvPr>
            <p:ph type="title"/>
          </p:nvPr>
        </p:nvSpPr>
        <p:spPr>
          <a:xfrm>
            <a:off x="0" y="971551"/>
            <a:ext cx="9144000" cy="1371599"/>
          </a:xfrm>
          <a:prstGeom prst="rect">
            <a:avLst/>
          </a:prstGeom>
          <a:noFill/>
        </p:spPr>
        <p:txBody>
          <a:bodyPr anchor="b"/>
          <a:lstStyle>
            <a:lvl1pPr>
              <a:defRPr b="1">
                <a:solidFill>
                  <a:schemeClr val="tx1"/>
                </a:solidFill>
              </a:defRPr>
            </a:lvl1pPr>
          </a:lstStyle>
          <a:p>
            <a:r>
              <a:rPr lang="en-US" dirty="0"/>
              <a:t>Click to edit Master title style</a:t>
            </a:r>
          </a:p>
        </p:txBody>
      </p:sp>
      <p:pic>
        <p:nvPicPr>
          <p:cNvPr id="9" name="Picture 8"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298534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43350" t="7869"/>
          <a:stretch/>
        </p:blipFill>
        <p:spPr>
          <a:xfrm>
            <a:off x="4972650" y="350378"/>
            <a:ext cx="4171350" cy="410221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b="1">
                <a:solidFill>
                  <a:schemeClr val="bg1"/>
                </a:solidFill>
              </a:defRPr>
            </a:lvl1pPr>
          </a:lstStyle>
          <a:p>
            <a:r>
              <a:rPr lang="en-US" dirty="0"/>
              <a:t>Click to edit Master title style</a:t>
            </a:r>
          </a:p>
        </p:txBody>
      </p:sp>
      <p:sp>
        <p:nvSpPr>
          <p:cNvPr id="6" name="Content Placeholder 5"/>
          <p:cNvSpPr>
            <a:spLocks noGrp="1"/>
          </p:cNvSpPr>
          <p:nvPr>
            <p:ph sz="quarter" idx="4"/>
          </p:nvPr>
        </p:nvSpPr>
        <p:spPr>
          <a:xfrm>
            <a:off x="381000" y="971550"/>
            <a:ext cx="4343400" cy="3352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2707810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895351"/>
            <a:ext cx="4033212" cy="3483264"/>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10" name="Rectangle 9"/>
          <p:cNvSpPr/>
          <p:nvPr userDrawn="1"/>
        </p:nvSpPr>
        <p:spPr>
          <a:xfrm>
            <a:off x="4693614" y="895351"/>
            <a:ext cx="4033212" cy="34832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2" name="Title 1"/>
          <p:cNvSpPr>
            <a:spLocks noGrp="1"/>
          </p:cNvSpPr>
          <p:nvPr>
            <p:ph type="title"/>
          </p:nvPr>
        </p:nvSpPr>
        <p:spPr>
          <a:xfrm>
            <a:off x="0" y="-77355"/>
            <a:ext cx="9144000" cy="857250"/>
          </a:xfrm>
          <a:prstGeom prst="rect">
            <a:avLst/>
          </a:prstGeom>
          <a:noFill/>
        </p:spPr>
        <p:txBody>
          <a:bodyPr/>
          <a:lstStyle>
            <a:lvl1pPr>
              <a:defRPr b="1">
                <a:solidFill>
                  <a:schemeClr val="bg1"/>
                </a:solidFill>
              </a:defRPr>
            </a:lvl1pPr>
          </a:lstStyle>
          <a:p>
            <a:r>
              <a:rPr lang="en-US" dirty="0"/>
              <a:t>Click to edit Master title style</a:t>
            </a:r>
          </a:p>
        </p:txBody>
      </p:sp>
      <p:sp>
        <p:nvSpPr>
          <p:cNvPr id="6" name="Content Placeholder 2"/>
          <p:cNvSpPr>
            <a:spLocks noGrp="1"/>
          </p:cNvSpPr>
          <p:nvPr>
            <p:ph sz="half" idx="1"/>
          </p:nvPr>
        </p:nvSpPr>
        <p:spPr>
          <a:xfrm>
            <a:off x="457200" y="1047750"/>
            <a:ext cx="3886200" cy="3200401"/>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2"/>
          </p:nvPr>
        </p:nvSpPr>
        <p:spPr>
          <a:xfrm>
            <a:off x="4800600" y="1047750"/>
            <a:ext cx="3810000" cy="3200401"/>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265608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5902" y="895350"/>
            <a:ext cx="8825697" cy="34290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 y="4462415"/>
            <a:ext cx="9151305"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title="Virginia is for Learners logo"/>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7619062" y="4495087"/>
            <a:ext cx="1320709" cy="611267"/>
          </a:xfrm>
          <a:prstGeom prst="rect">
            <a:avLst/>
          </a:prstGeom>
        </p:spPr>
      </p:pic>
      <p:cxnSp>
        <p:nvCxnSpPr>
          <p:cNvPr id="9" name="Straight Connector 8"/>
          <p:cNvCxnSpPr/>
          <p:nvPr userDrawn="1"/>
        </p:nvCxnSpPr>
        <p:spPr>
          <a:xfrm>
            <a:off x="0" y="4462415"/>
            <a:ext cx="914400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5777698" y="4654698"/>
            <a:ext cx="470702" cy="27463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A3BA662-FE18-4FD4-9A53-B2CA0A2E752A}" type="slidenum">
              <a:rPr lang="en-US" sz="1600" smtClean="0">
                <a:solidFill>
                  <a:schemeClr val="bg1"/>
                </a:solidFill>
              </a:rPr>
              <a:pPr algn="ctr"/>
              <a:t>‹#›</a:t>
            </a:fld>
            <a:endParaRPr lang="en-US" sz="2000" dirty="0">
              <a:solidFill>
                <a:schemeClr val="bg1"/>
              </a:solidFill>
            </a:endParaRPr>
          </a:p>
        </p:txBody>
      </p:sp>
      <p:sp>
        <p:nvSpPr>
          <p:cNvPr id="2" name="Title Placeholder 1"/>
          <p:cNvSpPr>
            <a:spLocks noGrp="1"/>
          </p:cNvSpPr>
          <p:nvPr>
            <p:ph type="title"/>
          </p:nvPr>
        </p:nvSpPr>
        <p:spPr>
          <a:xfrm>
            <a:off x="0" y="6350"/>
            <a:ext cx="9143999" cy="762000"/>
          </a:xfrm>
          <a:prstGeom prst="rect">
            <a:avLst/>
          </a:prstGeom>
        </p:spPr>
        <p:txBody>
          <a:bodyPr vert="horz" lIns="91440" tIns="45720" rIns="91440" bIns="45720" rtlCol="0" anchor="ctr">
            <a:normAutofit/>
          </a:bodyPr>
          <a:lstStyle/>
          <a:p>
            <a:r>
              <a:rPr lang="en-US" dirty="0"/>
              <a:t>Click to edit Master title style</a:t>
            </a:r>
          </a:p>
        </p:txBody>
      </p:sp>
      <p:sp>
        <p:nvSpPr>
          <p:cNvPr id="4" name="TextBox 3"/>
          <p:cNvSpPr txBox="1"/>
          <p:nvPr userDrawn="1"/>
        </p:nvSpPr>
        <p:spPr>
          <a:xfrm>
            <a:off x="25400" y="4561185"/>
            <a:ext cx="4775200" cy="461665"/>
          </a:xfrm>
          <a:prstGeom prst="rect">
            <a:avLst/>
          </a:prstGeom>
          <a:noFill/>
        </p:spPr>
        <p:txBody>
          <a:bodyPr wrap="square" rtlCol="0">
            <a:spAutoFit/>
          </a:bodyPr>
          <a:lstStyle/>
          <a:p>
            <a:r>
              <a:rPr lang="en-US" sz="1200" baseline="0" dirty="0">
                <a:solidFill>
                  <a:srgbClr val="FFFFFF"/>
                </a:solidFill>
              </a:rPr>
              <a:t>Department of Student Assessment, Accountability &amp; ESEA Programs</a:t>
            </a:r>
          </a:p>
          <a:p>
            <a:r>
              <a:rPr lang="en-US" sz="1200" baseline="0" dirty="0">
                <a:solidFill>
                  <a:srgbClr val="FFFFFF"/>
                </a:solidFill>
              </a:rPr>
              <a:t>Department of Learning and Innovation</a:t>
            </a:r>
          </a:p>
        </p:txBody>
      </p:sp>
    </p:spTree>
    <p:extLst>
      <p:ext uri="{BB962C8B-B14F-4D97-AF65-F5344CB8AC3E}">
        <p14:creationId xmlns:p14="http://schemas.microsoft.com/office/powerpoint/2010/main" val="568153360"/>
      </p:ext>
    </p:extLst>
  </p:cSld>
  <p:clrMap bg1="lt1" tx1="dk1" bg2="lt2" tx2="dk2" accent1="accent1" accent2="accent2" accent3="accent3" accent4="accent4" accent5="accent5" accent6="accent6" hlink="hlink" folHlink="folHlink"/>
  <p:sldLayoutIdLst>
    <p:sldLayoutId id="2147483684" r:id="rId1"/>
    <p:sldLayoutId id="2147483698" r:id="rId2"/>
    <p:sldLayoutId id="2147483697" r:id="rId3"/>
    <p:sldLayoutId id="2147483701" r:id="rId4"/>
    <p:sldLayoutId id="2147483695" r:id="rId5"/>
    <p:sldLayoutId id="2147483649" r:id="rId6"/>
    <p:sldLayoutId id="2147483661" r:id="rId7"/>
    <p:sldLayoutId id="2147483662" r:id="rId8"/>
    <p:sldLayoutId id="2147483686" r:id="rId9"/>
    <p:sldLayoutId id="2147483699" r:id="rId10"/>
    <p:sldLayoutId id="2147483652" r:id="rId11"/>
    <p:sldLayoutId id="2147483700" r:id="rId12"/>
  </p:sldLayoutIdLst>
  <p:txStyles>
    <p:titleStyle>
      <a:lvl1pPr algn="l" defTabSz="914400" rtl="0" eaLnBrk="1" latinLnBrk="0" hangingPunct="1">
        <a:spcBef>
          <a:spcPct val="0"/>
        </a:spcBef>
        <a:buNone/>
        <a:defRPr sz="32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ts val="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ts val="0"/>
        </a:spcBef>
        <a:buFont typeface="Arial" panose="020B0604020202020204" pitchFamily="34" charset="0"/>
        <a:buChar char="–"/>
        <a:defRPr sz="2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ts val="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ts val="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ts val="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53.xml.rels><?xml version="1.0" encoding="UTF-8" standalone="yes"?>
<Relationships xmlns="http://schemas.openxmlformats.org/package/2006/relationships"><Relationship Id="rId3" Type="http://schemas.openxmlformats.org/officeDocument/2006/relationships/image" Target="../media/image430.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s://www.doe.virginia.gov/teaching-learning-assessment/student-assessment/sol-practice-items-all-subjects"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hyperlink" Target="mailto:vdoe.mathematics@doe.virginia.gov" TargetMode="External"/><Relationship Id="rId2" Type="http://schemas.openxmlformats.org/officeDocument/2006/relationships/hyperlink" Target="mailto:student_assessment@doe.virginia.gov"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8100"/>
            <a:ext cx="9144000" cy="857250"/>
          </a:xfrm>
        </p:spPr>
        <p:txBody>
          <a:bodyPr>
            <a:noAutofit/>
          </a:bodyPr>
          <a:lstStyle/>
          <a:p>
            <a:r>
              <a:rPr lang="en-US" sz="2800" dirty="0"/>
              <a:t>Student Performance Analysis</a:t>
            </a:r>
            <a:br>
              <a:rPr lang="en-US" sz="2800" dirty="0"/>
            </a:br>
            <a:r>
              <a:rPr lang="en-US" sz="2800" dirty="0"/>
              <a:t>Spring 2019</a:t>
            </a:r>
          </a:p>
        </p:txBody>
      </p:sp>
      <p:sp>
        <p:nvSpPr>
          <p:cNvPr id="5" name="Subtitle 4"/>
          <p:cNvSpPr>
            <a:spLocks noGrp="1"/>
          </p:cNvSpPr>
          <p:nvPr>
            <p:ph type="subTitle" idx="1"/>
          </p:nvPr>
        </p:nvSpPr>
        <p:spPr/>
        <p:txBody>
          <a:bodyPr/>
          <a:lstStyle/>
          <a:p>
            <a:pPr algn="l"/>
            <a:r>
              <a:rPr lang="en-US" dirty="0"/>
              <a:t>Grade 4</a:t>
            </a:r>
          </a:p>
          <a:p>
            <a:pPr algn="l"/>
            <a:r>
              <a:rPr lang="en-US" dirty="0"/>
              <a:t>Mathematics Standards of Learning</a:t>
            </a:r>
          </a:p>
        </p:txBody>
      </p:sp>
      <p:pic>
        <p:nvPicPr>
          <p:cNvPr id="6" name="Picture 2" descr="Image of math symbols" title="Image of math symb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964699"/>
            <a:ext cx="3932176" cy="2673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9705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Suggested Practice #1 with Equivalent Fractions (4.2b)</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pPr marL="0" indent="0">
                  <a:spcAft>
                    <a:spcPts val="7200"/>
                  </a:spcAft>
                  <a:buNone/>
                </a:pPr>
                <a:r>
                  <a:rPr lang="en-US" sz="2400" b="1" dirty="0"/>
                  <a:t>Which fraction has the same value as point </a:t>
                </a:r>
                <a:r>
                  <a:rPr lang="en-US" sz="2400" b="1" i="1" dirty="0">
                    <a:latin typeface="Times New Roman" panose="02020603050405020304" pitchFamily="18" charset="0"/>
                    <a:cs typeface="Times New Roman" panose="02020603050405020304" pitchFamily="18" charset="0"/>
                  </a:rPr>
                  <a:t>H</a:t>
                </a:r>
                <a:r>
                  <a:rPr lang="en-US" sz="2400" b="1" dirty="0"/>
                  <a:t> on the number line shown?</a:t>
                </a:r>
              </a:p>
              <a:p>
                <a:pPr marL="0" indent="0">
                  <a:spcBef>
                    <a:spcPts val="1200"/>
                  </a:spcBef>
                  <a:buNone/>
                </a:pPr>
                <a:endParaRPr lang="en-US" sz="800" dirty="0"/>
              </a:p>
              <a:p>
                <a:pPr marL="0" indent="0">
                  <a:spcBef>
                    <a:spcPts val="1200"/>
                  </a:spcBef>
                  <a:buNone/>
                </a:pPr>
                <a:r>
                  <a:rPr lang="en-US" sz="2400" dirty="0"/>
                  <a:t>A.  </a:t>
                </a:r>
                <a14:m>
                  <m:oMath xmlns:m="http://schemas.openxmlformats.org/officeDocument/2006/math">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𝟐</m:t>
                        </m:r>
                      </m:num>
                      <m:den>
                        <m:r>
                          <a:rPr lang="en-US" sz="2400" b="1" i="1" smtClean="0">
                            <a:latin typeface="Cambria Math" panose="02040503050406030204" pitchFamily="18" charset="0"/>
                          </a:rPr>
                          <m:t>𝟑</m:t>
                        </m:r>
                      </m:den>
                    </m:f>
                  </m:oMath>
                </a14:m>
                <a:r>
                  <a:rPr lang="en-US" sz="2400" dirty="0"/>
                  <a:t>				B.  </a:t>
                </a:r>
                <a14:m>
                  <m:oMath xmlns:m="http://schemas.openxmlformats.org/officeDocument/2006/math">
                    <m:f>
                      <m:fPr>
                        <m:ctrlPr>
                          <a:rPr lang="en-US" sz="2400" b="1" i="1">
                            <a:latin typeface="Cambria Math" panose="02040503050406030204" pitchFamily="18" charset="0"/>
                          </a:rPr>
                        </m:ctrlPr>
                      </m:fPr>
                      <m:num>
                        <m:r>
                          <a:rPr lang="en-US" sz="2400" b="1" i="1" smtClean="0">
                            <a:latin typeface="Cambria Math" panose="02040503050406030204" pitchFamily="18" charset="0"/>
                          </a:rPr>
                          <m:t>𝟑</m:t>
                        </m:r>
                      </m:num>
                      <m:den>
                        <m:r>
                          <a:rPr lang="en-US" sz="2400" b="1" i="1" smtClean="0">
                            <a:latin typeface="Cambria Math" panose="02040503050406030204" pitchFamily="18" charset="0"/>
                          </a:rPr>
                          <m:t>𝟒</m:t>
                        </m:r>
                      </m:den>
                    </m:f>
                  </m:oMath>
                </a14:m>
                <a:endParaRPr lang="en-US" sz="2400" dirty="0"/>
              </a:p>
              <a:p>
                <a:pPr marL="0" indent="0">
                  <a:spcBef>
                    <a:spcPts val="2400"/>
                  </a:spcBef>
                  <a:buNone/>
                </a:pPr>
                <a:r>
                  <a:rPr lang="en-US" sz="2400" dirty="0"/>
                  <a:t>C.  </a:t>
                </a:r>
                <a14:m>
                  <m:oMath xmlns:m="http://schemas.openxmlformats.org/officeDocument/2006/math">
                    <m:f>
                      <m:fPr>
                        <m:ctrlPr>
                          <a:rPr lang="en-US" sz="2400" b="1" i="1">
                            <a:latin typeface="Cambria Math" panose="02040503050406030204" pitchFamily="18" charset="0"/>
                          </a:rPr>
                        </m:ctrlPr>
                      </m:fPr>
                      <m:num>
                        <m:r>
                          <a:rPr lang="en-US" sz="2400" b="1" i="1" smtClean="0">
                            <a:latin typeface="Cambria Math" panose="02040503050406030204" pitchFamily="18" charset="0"/>
                          </a:rPr>
                          <m:t>𝟓</m:t>
                        </m:r>
                      </m:num>
                      <m:den>
                        <m:r>
                          <a:rPr lang="en-US" sz="2400" b="1" i="1" smtClean="0">
                            <a:latin typeface="Cambria Math" panose="02040503050406030204" pitchFamily="18" charset="0"/>
                          </a:rPr>
                          <m:t>𝟔</m:t>
                        </m:r>
                      </m:den>
                    </m:f>
                  </m:oMath>
                </a14:m>
                <a:r>
                  <a:rPr lang="en-US" sz="2400" dirty="0"/>
                  <a:t>				D.  </a:t>
                </a:r>
                <a14:m>
                  <m:oMath xmlns:m="http://schemas.openxmlformats.org/officeDocument/2006/math">
                    <m:f>
                      <m:fPr>
                        <m:ctrlPr>
                          <a:rPr lang="en-US" sz="2400" b="1" i="1">
                            <a:latin typeface="Cambria Math" panose="02040503050406030204" pitchFamily="18" charset="0"/>
                          </a:rPr>
                        </m:ctrlPr>
                      </m:fPr>
                      <m:num>
                        <m:r>
                          <a:rPr lang="en-US" sz="2400" b="1" i="1" smtClean="0">
                            <a:latin typeface="Cambria Math" panose="02040503050406030204" pitchFamily="18" charset="0"/>
                          </a:rPr>
                          <m:t>𝟏𝟎</m:t>
                        </m:r>
                      </m:num>
                      <m:den>
                        <m:r>
                          <a:rPr lang="en-US" sz="2400" b="1" i="1" smtClean="0">
                            <a:latin typeface="Cambria Math" panose="02040503050406030204" pitchFamily="18" charset="0"/>
                          </a:rPr>
                          <m:t>𝟏</m:t>
                        </m:r>
                        <m:r>
                          <a:rPr lang="en-US" sz="2400" b="1" i="1">
                            <a:latin typeface="Cambria Math" panose="02040503050406030204" pitchFamily="18" charset="0"/>
                          </a:rPr>
                          <m:t>𝟑</m:t>
                        </m:r>
                      </m:den>
                    </m:f>
                  </m:oMath>
                </a14:m>
                <a:endParaRPr lang="en-US" sz="2400" dirty="0"/>
              </a:p>
              <a:p>
                <a:pPr marL="0" indent="0">
                  <a:spcAft>
                    <a:spcPts val="6000"/>
                  </a:spcAft>
                  <a:buNone/>
                </a:pPr>
                <a:endParaRPr lang="en-US" sz="2400" dirty="0"/>
              </a:p>
              <a:p>
                <a:pPr marL="0" indent="0">
                  <a:spcAft>
                    <a:spcPts val="7200"/>
                  </a:spcAft>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93" t="-1601" b="-4448"/>
                </a:stretch>
              </a:blipFill>
            </p:spPr>
            <p:txBody>
              <a:bodyPr/>
              <a:lstStyle/>
              <a:p>
                <a:r>
                  <a:rPr lang="en-US">
                    <a:noFill/>
                  </a:rPr>
                  <a:t> </a:t>
                </a:r>
              </a:p>
            </p:txBody>
          </p:sp>
        </mc:Fallback>
      </mc:AlternateContent>
      <p:pic>
        <p:nvPicPr>
          <p:cNvPr id="6" name="Picture 5" descr="Image shows a number line with 13 equally spaced tick marks. The first tick mark is labeled as zero, the 7th tick mark is labeled as 12, the 10th tick mark has a point placed on it and is labeled as H, and the 13th tick mark is labeled as 1."/>
          <p:cNvPicPr>
            <a:picLocks noChangeAspect="1"/>
          </p:cNvPicPr>
          <p:nvPr/>
        </p:nvPicPr>
        <p:blipFill>
          <a:blip r:embed="rId4"/>
          <a:stretch>
            <a:fillRect/>
          </a:stretch>
        </p:blipFill>
        <p:spPr>
          <a:xfrm>
            <a:off x="2133600" y="1695450"/>
            <a:ext cx="4876800" cy="1333500"/>
          </a:xfrm>
          <a:prstGeom prst="rect">
            <a:avLst/>
          </a:prstGeom>
        </p:spPr>
      </p:pic>
    </p:spTree>
    <p:extLst>
      <p:ext uri="{BB962C8B-B14F-4D97-AF65-F5344CB8AC3E}">
        <p14:creationId xmlns:p14="http://schemas.microsoft.com/office/powerpoint/2010/main" val="2628120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Answer to Practice #1 with Equivalent Fractions (4.2b)</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pPr marL="0" indent="0">
                  <a:spcAft>
                    <a:spcPts val="7200"/>
                  </a:spcAft>
                  <a:buNone/>
                </a:pPr>
                <a:r>
                  <a:rPr lang="en-US" sz="2400" b="1" dirty="0"/>
                  <a:t>Which fraction has the same value as point </a:t>
                </a:r>
                <a:r>
                  <a:rPr lang="en-US" sz="2400" b="1" i="1" dirty="0">
                    <a:latin typeface="Times New Roman" panose="02020603050405020304" pitchFamily="18" charset="0"/>
                    <a:cs typeface="Times New Roman" panose="02020603050405020304" pitchFamily="18" charset="0"/>
                  </a:rPr>
                  <a:t>H</a:t>
                </a:r>
                <a:r>
                  <a:rPr lang="en-US" sz="2400" b="1" dirty="0"/>
                  <a:t> on the number line shown?</a:t>
                </a:r>
              </a:p>
              <a:p>
                <a:pPr marL="0" indent="0">
                  <a:spcBef>
                    <a:spcPts val="1200"/>
                  </a:spcBef>
                  <a:buNone/>
                </a:pPr>
                <a:endParaRPr lang="en-US" sz="800" dirty="0"/>
              </a:p>
              <a:p>
                <a:pPr marL="0" indent="0">
                  <a:spcBef>
                    <a:spcPts val="1200"/>
                  </a:spcBef>
                  <a:buNone/>
                </a:pPr>
                <a:r>
                  <a:rPr lang="en-US" sz="2400" dirty="0"/>
                  <a:t>A.  </a:t>
                </a:r>
                <a14:m>
                  <m:oMath xmlns:m="http://schemas.openxmlformats.org/officeDocument/2006/math">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𝟐</m:t>
                        </m:r>
                      </m:num>
                      <m:den>
                        <m:r>
                          <a:rPr lang="en-US" sz="2400" b="1" i="1" smtClean="0">
                            <a:latin typeface="Cambria Math" panose="02040503050406030204" pitchFamily="18" charset="0"/>
                          </a:rPr>
                          <m:t>𝟑</m:t>
                        </m:r>
                      </m:den>
                    </m:f>
                  </m:oMath>
                </a14:m>
                <a:r>
                  <a:rPr lang="en-US" sz="2400" dirty="0"/>
                  <a:t>				</a:t>
                </a:r>
                <a:r>
                  <a:rPr lang="en-US" sz="2400" dirty="0">
                    <a:solidFill>
                      <a:srgbClr val="C00000"/>
                    </a:solidFill>
                  </a:rPr>
                  <a:t>B.  </a:t>
                </a:r>
                <a14:m>
                  <m:oMath xmlns:m="http://schemas.openxmlformats.org/officeDocument/2006/math">
                    <m:f>
                      <m:fPr>
                        <m:ctrlPr>
                          <a:rPr lang="en-US" sz="2400" b="1" i="1">
                            <a:solidFill>
                              <a:srgbClr val="C00000"/>
                            </a:solidFill>
                            <a:latin typeface="Cambria Math" panose="02040503050406030204" pitchFamily="18" charset="0"/>
                          </a:rPr>
                        </m:ctrlPr>
                      </m:fPr>
                      <m:num>
                        <m:r>
                          <a:rPr lang="en-US" sz="2400" b="1" i="1" smtClean="0">
                            <a:solidFill>
                              <a:srgbClr val="C00000"/>
                            </a:solidFill>
                            <a:latin typeface="Cambria Math" panose="02040503050406030204" pitchFamily="18" charset="0"/>
                          </a:rPr>
                          <m:t>𝟑</m:t>
                        </m:r>
                      </m:num>
                      <m:den>
                        <m:r>
                          <a:rPr lang="en-US" sz="2400" b="1" i="1" smtClean="0">
                            <a:solidFill>
                              <a:srgbClr val="C00000"/>
                            </a:solidFill>
                            <a:latin typeface="Cambria Math" panose="02040503050406030204" pitchFamily="18" charset="0"/>
                          </a:rPr>
                          <m:t>𝟒</m:t>
                        </m:r>
                      </m:den>
                    </m:f>
                  </m:oMath>
                </a14:m>
                <a:endParaRPr lang="en-US" sz="2400" dirty="0"/>
              </a:p>
              <a:p>
                <a:pPr marL="0" indent="0">
                  <a:spcBef>
                    <a:spcPts val="2400"/>
                  </a:spcBef>
                  <a:buNone/>
                </a:pPr>
                <a:r>
                  <a:rPr lang="en-US" sz="2400" dirty="0"/>
                  <a:t>C.  </a:t>
                </a:r>
                <a14:m>
                  <m:oMath xmlns:m="http://schemas.openxmlformats.org/officeDocument/2006/math">
                    <m:f>
                      <m:fPr>
                        <m:ctrlPr>
                          <a:rPr lang="en-US" sz="2400" b="1" i="1">
                            <a:latin typeface="Cambria Math" panose="02040503050406030204" pitchFamily="18" charset="0"/>
                          </a:rPr>
                        </m:ctrlPr>
                      </m:fPr>
                      <m:num>
                        <m:r>
                          <a:rPr lang="en-US" sz="2400" b="1" i="1" smtClean="0">
                            <a:latin typeface="Cambria Math" panose="02040503050406030204" pitchFamily="18" charset="0"/>
                          </a:rPr>
                          <m:t>𝟓</m:t>
                        </m:r>
                      </m:num>
                      <m:den>
                        <m:r>
                          <a:rPr lang="en-US" sz="2400" b="1" i="1" smtClean="0">
                            <a:latin typeface="Cambria Math" panose="02040503050406030204" pitchFamily="18" charset="0"/>
                          </a:rPr>
                          <m:t>𝟔</m:t>
                        </m:r>
                      </m:den>
                    </m:f>
                  </m:oMath>
                </a14:m>
                <a:r>
                  <a:rPr lang="en-US" sz="2400" dirty="0"/>
                  <a:t>				D.  </a:t>
                </a:r>
                <a14:m>
                  <m:oMath xmlns:m="http://schemas.openxmlformats.org/officeDocument/2006/math">
                    <m:f>
                      <m:fPr>
                        <m:ctrlPr>
                          <a:rPr lang="en-US" sz="2400" b="1" i="1">
                            <a:latin typeface="Cambria Math" panose="02040503050406030204" pitchFamily="18" charset="0"/>
                          </a:rPr>
                        </m:ctrlPr>
                      </m:fPr>
                      <m:num>
                        <m:r>
                          <a:rPr lang="en-US" sz="2400" b="1" i="1" smtClean="0">
                            <a:latin typeface="Cambria Math" panose="02040503050406030204" pitchFamily="18" charset="0"/>
                          </a:rPr>
                          <m:t>𝟏𝟎</m:t>
                        </m:r>
                      </m:num>
                      <m:den>
                        <m:r>
                          <a:rPr lang="en-US" sz="2400" b="1" i="1" smtClean="0">
                            <a:latin typeface="Cambria Math" panose="02040503050406030204" pitchFamily="18" charset="0"/>
                          </a:rPr>
                          <m:t>𝟏𝟑</m:t>
                        </m:r>
                      </m:den>
                    </m:f>
                  </m:oMath>
                </a14:m>
                <a:r>
                  <a:rPr lang="en-US" sz="2400" dirty="0"/>
                  <a:t> </a:t>
                </a:r>
              </a:p>
              <a:p>
                <a:pPr marL="0" indent="0">
                  <a:spcAft>
                    <a:spcPts val="6000"/>
                  </a:spcAft>
                  <a:buNone/>
                </a:pPr>
                <a:endParaRPr lang="en-US" sz="2400" dirty="0"/>
              </a:p>
              <a:p>
                <a:pPr marL="0" indent="0">
                  <a:spcAft>
                    <a:spcPts val="7200"/>
                  </a:spcAft>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93" t="-1601" b="-4448"/>
                </a:stretch>
              </a:blipFill>
            </p:spPr>
            <p:txBody>
              <a:bodyPr/>
              <a:lstStyle/>
              <a:p>
                <a:r>
                  <a:rPr lang="en-US">
                    <a:noFill/>
                  </a:rPr>
                  <a:t> </a:t>
                </a:r>
              </a:p>
            </p:txBody>
          </p:sp>
        </mc:Fallback>
      </mc:AlternateContent>
      <p:pic>
        <p:nvPicPr>
          <p:cNvPr id="6" name="Picture 5" descr="Image shows a number line with 13 equally spaced tick marks. The first tick mark is labeled as zero, the 7th tick mark is labeled as 12, the 10th tick mark has a point placed on it and is labeled as H, and the 13th tick mark is labeled as 1."/>
          <p:cNvPicPr>
            <a:picLocks noChangeAspect="1"/>
          </p:cNvPicPr>
          <p:nvPr/>
        </p:nvPicPr>
        <p:blipFill>
          <a:blip r:embed="rId4"/>
          <a:stretch>
            <a:fillRect/>
          </a:stretch>
        </p:blipFill>
        <p:spPr>
          <a:xfrm>
            <a:off x="2133600" y="1635048"/>
            <a:ext cx="4876800" cy="1333500"/>
          </a:xfrm>
          <a:prstGeom prst="rect">
            <a:avLst/>
          </a:prstGeom>
        </p:spPr>
      </p:pic>
      <p:sp>
        <p:nvSpPr>
          <p:cNvPr id="5" name="Rounded Rectangle 4" descr="Rounded rectangle is used to indicate the correct answer, B, three-fourths."/>
          <p:cNvSpPr/>
          <p:nvPr/>
        </p:nvSpPr>
        <p:spPr>
          <a:xfrm>
            <a:off x="3701692" y="2945825"/>
            <a:ext cx="946508" cy="64769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6690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Suggested Practice#2 with Equivalent Fractions (4.2b)</a:t>
            </a:r>
          </a:p>
        </p:txBody>
      </p:sp>
      <p:sp>
        <p:nvSpPr>
          <p:cNvPr id="3" name="Content Placeholder 2"/>
          <p:cNvSpPr>
            <a:spLocks noGrp="1"/>
          </p:cNvSpPr>
          <p:nvPr>
            <p:ph idx="1"/>
          </p:nvPr>
        </p:nvSpPr>
        <p:spPr>
          <a:xfrm>
            <a:off x="76200" y="895351"/>
            <a:ext cx="9067800" cy="3429002"/>
          </a:xfrm>
        </p:spPr>
        <p:txBody>
          <a:bodyPr>
            <a:normAutofit/>
          </a:bodyPr>
          <a:lstStyle/>
          <a:p>
            <a:pPr marL="0" indent="0">
              <a:spcAft>
                <a:spcPts val="6000"/>
              </a:spcAft>
              <a:buNone/>
            </a:pPr>
            <a:r>
              <a:rPr lang="en-US" sz="2400" b="1" dirty="0"/>
              <a:t>Point </a:t>
            </a:r>
            <a:r>
              <a:rPr lang="en-US" sz="2600" b="1" i="1" dirty="0">
                <a:latin typeface="Times New Roman" panose="02020603050405020304" pitchFamily="18" charset="0"/>
                <a:cs typeface="Times New Roman" panose="02020603050405020304" pitchFamily="18" charset="0"/>
              </a:rPr>
              <a:t>K</a:t>
            </a:r>
            <a:r>
              <a:rPr lang="en-US" sz="2400" b="1" dirty="0"/>
              <a:t> represents a fraction on this number line.</a:t>
            </a:r>
          </a:p>
          <a:p>
            <a:pPr marL="0" indent="0">
              <a:spcBef>
                <a:spcPts val="4200"/>
              </a:spcBef>
              <a:spcAft>
                <a:spcPts val="1200"/>
              </a:spcAft>
              <a:buNone/>
            </a:pPr>
            <a:r>
              <a:rPr lang="en-US" sz="2400" b="1" dirty="0"/>
              <a:t>Name two fractions that could each be used to represent point </a:t>
            </a:r>
            <a:r>
              <a:rPr lang="en-US" sz="2400" b="1" i="1" dirty="0">
                <a:latin typeface="Times New Roman" panose="02020603050405020304" pitchFamily="18" charset="0"/>
                <a:cs typeface="Times New Roman" panose="02020603050405020304" pitchFamily="18" charset="0"/>
              </a:rPr>
              <a:t>K</a:t>
            </a:r>
            <a:r>
              <a:rPr lang="en-US" sz="2400" dirty="0"/>
              <a:t>.</a:t>
            </a:r>
          </a:p>
          <a:p>
            <a:pPr marL="0" indent="0">
              <a:spcBef>
                <a:spcPts val="3000"/>
              </a:spcBef>
              <a:spcAft>
                <a:spcPts val="4800"/>
              </a:spcAft>
              <a:buNone/>
            </a:pPr>
            <a:endParaRPr lang="en-US" sz="2400" dirty="0"/>
          </a:p>
          <a:p>
            <a:pPr marL="0" indent="0">
              <a:buNone/>
            </a:pPr>
            <a:endParaRPr lang="en-US" sz="2600" dirty="0"/>
          </a:p>
        </p:txBody>
      </p:sp>
      <p:pic>
        <p:nvPicPr>
          <p:cNvPr id="4" name="Picture 3" descr="Image shows a number line with 7 tick marks. The first tick mark is labeled as zero and the seventh tick mark is labeled as one. A point is placed on the fifth tick mark and labeled as point K."/>
          <p:cNvPicPr>
            <a:picLocks noChangeAspect="1"/>
          </p:cNvPicPr>
          <p:nvPr/>
        </p:nvPicPr>
        <p:blipFill>
          <a:blip r:embed="rId3"/>
          <a:stretch>
            <a:fillRect/>
          </a:stretch>
        </p:blipFill>
        <p:spPr>
          <a:xfrm>
            <a:off x="1890713" y="1428750"/>
            <a:ext cx="3671887" cy="1071527"/>
          </a:xfrm>
          <a:prstGeom prst="rect">
            <a:avLst/>
          </a:prstGeom>
        </p:spPr>
      </p:pic>
    </p:spTree>
    <p:extLst>
      <p:ext uri="{BB962C8B-B14F-4D97-AF65-F5344CB8AC3E}">
        <p14:creationId xmlns:p14="http://schemas.microsoft.com/office/powerpoint/2010/main" val="4169287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Answer to Practice#2 with Equivalent Fractions (4.2b)</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895350"/>
                <a:ext cx="8915400" cy="4038599"/>
              </a:xfrm>
            </p:spPr>
            <p:txBody>
              <a:bodyPr>
                <a:normAutofit/>
              </a:bodyPr>
              <a:lstStyle/>
              <a:p>
                <a:pPr marL="0" indent="0">
                  <a:spcAft>
                    <a:spcPts val="6000"/>
                  </a:spcAft>
                  <a:buNone/>
                </a:pPr>
                <a:r>
                  <a:rPr lang="en-US" sz="2400" b="1" dirty="0"/>
                  <a:t>Point </a:t>
                </a:r>
                <a:r>
                  <a:rPr lang="en-US" sz="2600" b="1" i="1" dirty="0">
                    <a:latin typeface="Times New Roman" panose="02020603050405020304" pitchFamily="18" charset="0"/>
                    <a:cs typeface="Times New Roman" panose="02020603050405020304" pitchFamily="18" charset="0"/>
                  </a:rPr>
                  <a:t>K</a:t>
                </a:r>
                <a:r>
                  <a:rPr lang="en-US" sz="2400" b="1" dirty="0"/>
                  <a:t> represents a fraction on this number line.</a:t>
                </a:r>
              </a:p>
              <a:p>
                <a:pPr marL="0" indent="0">
                  <a:spcBef>
                    <a:spcPts val="4200"/>
                  </a:spcBef>
                  <a:buNone/>
                </a:pPr>
                <a:r>
                  <a:rPr lang="en-US" sz="2400" b="1" dirty="0"/>
                  <a:t>Name two fractions that could each be used to represent point </a:t>
                </a:r>
                <a:r>
                  <a:rPr lang="en-US" sz="2400" b="1" i="1" dirty="0">
                    <a:latin typeface="Times New Roman" panose="02020603050405020304" pitchFamily="18" charset="0"/>
                    <a:cs typeface="Times New Roman" panose="02020603050405020304" pitchFamily="18" charset="0"/>
                  </a:rPr>
                  <a:t>K</a:t>
                </a:r>
                <a:r>
                  <a:rPr lang="en-US" sz="2400" b="1" dirty="0"/>
                  <a:t>.</a:t>
                </a:r>
                <a:r>
                  <a:rPr lang="en-US" sz="2400" dirty="0"/>
                  <a:t> </a:t>
                </a:r>
                <a:r>
                  <a:rPr lang="en-US" sz="2400" dirty="0">
                    <a:solidFill>
                      <a:srgbClr val="C00000"/>
                    </a:solidFill>
                  </a:rPr>
                  <a:t>Any two fractions equivalent to </a:t>
                </a:r>
                <a14:m>
                  <m:oMath xmlns:m="http://schemas.openxmlformats.org/officeDocument/2006/math">
                    <m:f>
                      <m:fPr>
                        <m:ctrlPr>
                          <a:rPr lang="en-US" sz="2400" b="1" i="1" smtClean="0">
                            <a:solidFill>
                              <a:srgbClr val="C00000"/>
                            </a:solidFill>
                            <a:latin typeface="Cambria Math" panose="02040503050406030204" pitchFamily="18" charset="0"/>
                          </a:rPr>
                        </m:ctrlPr>
                      </m:fPr>
                      <m:num>
                        <m:r>
                          <a:rPr lang="en-US" sz="2400" b="1" i="1" smtClean="0">
                            <a:solidFill>
                              <a:srgbClr val="C00000"/>
                            </a:solidFill>
                            <a:latin typeface="Cambria Math" panose="02040503050406030204" pitchFamily="18" charset="0"/>
                          </a:rPr>
                          <m:t>𝟒</m:t>
                        </m:r>
                      </m:num>
                      <m:den>
                        <m:r>
                          <a:rPr lang="en-US" sz="2400" b="1" i="1" smtClean="0">
                            <a:solidFill>
                              <a:srgbClr val="C00000"/>
                            </a:solidFill>
                            <a:latin typeface="Cambria Math" panose="02040503050406030204" pitchFamily="18" charset="0"/>
                          </a:rPr>
                          <m:t>𝟔</m:t>
                        </m:r>
                      </m:den>
                    </m:f>
                  </m:oMath>
                </a14:m>
                <a:r>
                  <a:rPr lang="en-US" sz="2400" dirty="0">
                    <a:solidFill>
                      <a:srgbClr val="C00000"/>
                    </a:solidFill>
                  </a:rPr>
                  <a:t> should be considered correct (e.g., </a:t>
                </a:r>
                <a14:m>
                  <m:oMath xmlns:m="http://schemas.openxmlformats.org/officeDocument/2006/math">
                    <m:f>
                      <m:fPr>
                        <m:ctrlPr>
                          <a:rPr lang="en-US" sz="2400" b="1" i="1">
                            <a:solidFill>
                              <a:srgbClr val="C00000"/>
                            </a:solidFill>
                            <a:latin typeface="Cambria Math" panose="02040503050406030204" pitchFamily="18" charset="0"/>
                          </a:rPr>
                        </m:ctrlPr>
                      </m:fPr>
                      <m:num>
                        <m:r>
                          <a:rPr lang="en-US" sz="2400" b="1" i="1">
                            <a:solidFill>
                              <a:srgbClr val="C00000"/>
                            </a:solidFill>
                            <a:latin typeface="Cambria Math" panose="02040503050406030204" pitchFamily="18" charset="0"/>
                          </a:rPr>
                          <m:t>𝟒</m:t>
                        </m:r>
                      </m:num>
                      <m:den>
                        <m:r>
                          <a:rPr lang="en-US" sz="2400" b="1" i="1">
                            <a:solidFill>
                              <a:srgbClr val="C00000"/>
                            </a:solidFill>
                            <a:latin typeface="Cambria Math" panose="02040503050406030204" pitchFamily="18" charset="0"/>
                          </a:rPr>
                          <m:t>𝟔</m:t>
                        </m:r>
                      </m:den>
                    </m:f>
                  </m:oMath>
                </a14:m>
                <a:r>
                  <a:rPr lang="en-US" sz="2400" dirty="0">
                    <a:solidFill>
                      <a:srgbClr val="C00000"/>
                    </a:solidFill>
                  </a:rPr>
                  <a:t> , </a:t>
                </a:r>
                <a14:m>
                  <m:oMath xmlns:m="http://schemas.openxmlformats.org/officeDocument/2006/math">
                    <m:f>
                      <m:fPr>
                        <m:ctrlPr>
                          <a:rPr lang="en-US" sz="2400" b="1" i="1">
                            <a:solidFill>
                              <a:srgbClr val="C00000"/>
                            </a:solidFill>
                            <a:latin typeface="Cambria Math" panose="02040503050406030204" pitchFamily="18" charset="0"/>
                          </a:rPr>
                        </m:ctrlPr>
                      </m:fPr>
                      <m:num>
                        <m:r>
                          <a:rPr lang="en-US" sz="2400" b="1" i="1" smtClean="0">
                            <a:solidFill>
                              <a:srgbClr val="C00000"/>
                            </a:solidFill>
                            <a:latin typeface="Cambria Math" panose="02040503050406030204" pitchFamily="18" charset="0"/>
                          </a:rPr>
                          <m:t>𝟐</m:t>
                        </m:r>
                      </m:num>
                      <m:den>
                        <m:r>
                          <a:rPr lang="en-US" sz="2400" b="1" i="1" smtClean="0">
                            <a:solidFill>
                              <a:srgbClr val="C00000"/>
                            </a:solidFill>
                            <a:latin typeface="Cambria Math" panose="02040503050406030204" pitchFamily="18" charset="0"/>
                          </a:rPr>
                          <m:t>𝟑</m:t>
                        </m:r>
                      </m:den>
                    </m:f>
                  </m:oMath>
                </a14:m>
                <a:r>
                  <a:rPr lang="en-US" sz="2400" dirty="0">
                    <a:solidFill>
                      <a:srgbClr val="C00000"/>
                    </a:solidFill>
                  </a:rPr>
                  <a:t> , </a:t>
                </a:r>
                <a14:m>
                  <m:oMath xmlns:m="http://schemas.openxmlformats.org/officeDocument/2006/math">
                    <m:f>
                      <m:fPr>
                        <m:ctrlPr>
                          <a:rPr lang="en-US" sz="2400" b="1" i="1">
                            <a:solidFill>
                              <a:srgbClr val="C00000"/>
                            </a:solidFill>
                            <a:latin typeface="Cambria Math" panose="02040503050406030204" pitchFamily="18" charset="0"/>
                          </a:rPr>
                        </m:ctrlPr>
                      </m:fPr>
                      <m:num>
                        <m:r>
                          <a:rPr lang="en-US" sz="2400" b="1" i="1" smtClean="0">
                            <a:solidFill>
                              <a:srgbClr val="C00000"/>
                            </a:solidFill>
                            <a:latin typeface="Cambria Math" panose="02040503050406030204" pitchFamily="18" charset="0"/>
                          </a:rPr>
                          <m:t>𝟔</m:t>
                        </m:r>
                      </m:num>
                      <m:den>
                        <m:r>
                          <a:rPr lang="en-US" sz="2400" b="1" i="1" smtClean="0">
                            <a:solidFill>
                              <a:srgbClr val="C00000"/>
                            </a:solidFill>
                            <a:latin typeface="Cambria Math" panose="02040503050406030204" pitchFamily="18" charset="0"/>
                          </a:rPr>
                          <m:t>𝟗</m:t>
                        </m:r>
                      </m:den>
                    </m:f>
                  </m:oMath>
                </a14:m>
                <a:r>
                  <a:rPr lang="en-US" sz="2400" dirty="0">
                    <a:solidFill>
                      <a:srgbClr val="C00000"/>
                    </a:solidFill>
                  </a:rPr>
                  <a:t> , </a:t>
                </a:r>
                <a14:m>
                  <m:oMath xmlns:m="http://schemas.openxmlformats.org/officeDocument/2006/math">
                    <m:f>
                      <m:fPr>
                        <m:ctrlPr>
                          <a:rPr lang="en-US" sz="2400" b="1" i="1">
                            <a:solidFill>
                              <a:srgbClr val="C00000"/>
                            </a:solidFill>
                            <a:latin typeface="Cambria Math" panose="02040503050406030204" pitchFamily="18" charset="0"/>
                          </a:rPr>
                        </m:ctrlPr>
                      </m:fPr>
                      <m:num>
                        <m:r>
                          <a:rPr lang="en-US" sz="2400" b="1" i="1" smtClean="0">
                            <a:solidFill>
                              <a:srgbClr val="C00000"/>
                            </a:solidFill>
                            <a:latin typeface="Cambria Math" panose="02040503050406030204" pitchFamily="18" charset="0"/>
                          </a:rPr>
                          <m:t>𝟖</m:t>
                        </m:r>
                      </m:num>
                      <m:den>
                        <m:r>
                          <a:rPr lang="en-US" sz="2400" b="1" i="1" smtClean="0">
                            <a:solidFill>
                              <a:srgbClr val="C00000"/>
                            </a:solidFill>
                            <a:latin typeface="Cambria Math" panose="02040503050406030204" pitchFamily="18" charset="0"/>
                          </a:rPr>
                          <m:t>𝟏𝟐</m:t>
                        </m:r>
                      </m:den>
                    </m:f>
                  </m:oMath>
                </a14:m>
                <a:r>
                  <a:rPr lang="en-US" sz="2400" dirty="0">
                    <a:solidFill>
                      <a:srgbClr val="C00000"/>
                    </a:solidFill>
                  </a:rPr>
                  <a:t> , etc.).</a:t>
                </a:r>
                <a:endParaRPr lang="en-US" sz="2400" b="1" dirty="0">
                  <a:solidFill>
                    <a:srgbClr val="C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895350"/>
                <a:ext cx="8915400" cy="4038599"/>
              </a:xfrm>
              <a:blipFill>
                <a:blip r:embed="rId3"/>
                <a:stretch>
                  <a:fillRect l="-1094" t="-1360" r="-1710"/>
                </a:stretch>
              </a:blipFill>
            </p:spPr>
            <p:txBody>
              <a:bodyPr/>
              <a:lstStyle/>
              <a:p>
                <a:r>
                  <a:rPr lang="en-US">
                    <a:noFill/>
                  </a:rPr>
                  <a:t> </a:t>
                </a:r>
              </a:p>
            </p:txBody>
          </p:sp>
        </mc:Fallback>
      </mc:AlternateContent>
      <p:pic>
        <p:nvPicPr>
          <p:cNvPr id="4" name="Picture 3" descr="Image shows a number line with 7 tick marks. The first tick mark is labeled as zero and the seventh tick mark is labeled as one. A point is placed on the fifth tick mark and labeled as point K."/>
          <p:cNvPicPr>
            <a:picLocks noChangeAspect="1"/>
          </p:cNvPicPr>
          <p:nvPr/>
        </p:nvPicPr>
        <p:blipFill>
          <a:blip r:embed="rId4"/>
          <a:stretch>
            <a:fillRect/>
          </a:stretch>
        </p:blipFill>
        <p:spPr>
          <a:xfrm>
            <a:off x="1890713" y="1428750"/>
            <a:ext cx="3671887" cy="1071527"/>
          </a:xfrm>
          <a:prstGeom prst="rect">
            <a:avLst/>
          </a:prstGeom>
        </p:spPr>
      </p:pic>
    </p:spTree>
    <p:extLst>
      <p:ext uri="{BB962C8B-B14F-4D97-AF65-F5344CB8AC3E}">
        <p14:creationId xmlns:p14="http://schemas.microsoft.com/office/powerpoint/2010/main" val="3750307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Extension with Equivalent Fractions (4.2b)</a:t>
            </a:r>
          </a:p>
        </p:txBody>
      </p:sp>
      <p:sp>
        <p:nvSpPr>
          <p:cNvPr id="3" name="Content Placeholder 2"/>
          <p:cNvSpPr>
            <a:spLocks noGrp="1"/>
          </p:cNvSpPr>
          <p:nvPr>
            <p:ph idx="1"/>
          </p:nvPr>
        </p:nvSpPr>
        <p:spPr>
          <a:xfrm>
            <a:off x="76200" y="895351"/>
            <a:ext cx="8927385" cy="1828799"/>
          </a:xfrm>
        </p:spPr>
        <p:txBody>
          <a:bodyPr>
            <a:normAutofit/>
          </a:bodyPr>
          <a:lstStyle/>
          <a:p>
            <a:pPr marL="0" indent="0">
              <a:buNone/>
            </a:pPr>
            <a:r>
              <a:rPr lang="en-US" sz="2400" i="1" dirty="0"/>
              <a:t>Teachers are encouraged to use fractions represented on number lines to extend students’ thinking. This extension corresponds to the previous model as shown.</a:t>
            </a:r>
          </a:p>
        </p:txBody>
      </p:sp>
      <mc:AlternateContent xmlns:mc="http://schemas.openxmlformats.org/markup-compatibility/2006" xmlns:a14="http://schemas.microsoft.com/office/drawing/2010/main">
        <mc:Choice Requires="a14">
          <p:sp>
            <p:nvSpPr>
              <p:cNvPr id="5" name="TextBox 4"/>
              <p:cNvSpPr txBox="1"/>
              <p:nvPr/>
            </p:nvSpPr>
            <p:spPr>
              <a:xfrm>
                <a:off x="76200" y="2114550"/>
                <a:ext cx="5726985" cy="2296013"/>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The fraction located at point </a:t>
                </a:r>
                <a:r>
                  <a:rPr lang="en-US" sz="2600" b="1" i="1" dirty="0">
                    <a:latin typeface="Times New Roman" panose="02020603050405020304" pitchFamily="18" charset="0"/>
                    <a:ea typeface="Tahoma" panose="020B0604030504040204" pitchFamily="34" charset="0"/>
                    <a:cs typeface="Times New Roman" panose="02020603050405020304" pitchFamily="18" charset="0"/>
                  </a:rPr>
                  <a:t>K</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has a value of </a:t>
                </a:r>
                <a14:m>
                  <m:oMath xmlns:m="http://schemas.openxmlformats.org/officeDocument/2006/math">
                    <m:f>
                      <m:fPr>
                        <m:ctrlPr>
                          <a:rPr lang="en-US" sz="2400" b="1" i="1" smtClean="0">
                            <a:solidFill>
                              <a:schemeClr val="tx1"/>
                            </a:solidFill>
                            <a:latin typeface="Cambria Math" panose="02040503050406030204" pitchFamily="18" charset="0"/>
                          </a:rPr>
                        </m:ctrlPr>
                      </m:fPr>
                      <m:num>
                        <m:r>
                          <a:rPr lang="en-US" sz="2400" b="1" i="1">
                            <a:solidFill>
                              <a:schemeClr val="tx1"/>
                            </a:solidFill>
                            <a:latin typeface="Cambria Math" panose="02040503050406030204" pitchFamily="18" charset="0"/>
                          </a:rPr>
                          <m:t>𝟒</m:t>
                        </m:r>
                      </m:num>
                      <m:den>
                        <m:r>
                          <a:rPr lang="en-US" sz="2400" b="1" i="1">
                            <a:solidFill>
                              <a:schemeClr val="tx1"/>
                            </a:solidFill>
                            <a:latin typeface="Cambria Math" panose="02040503050406030204" pitchFamily="18" charset="0"/>
                          </a:rPr>
                          <m:t>𝟔</m:t>
                        </m:r>
                      </m:den>
                    </m:f>
                  </m:oMath>
                </a14:m>
                <a:r>
                  <a:rPr lang="en-US" sz="2400" b="1" dirty="0">
                    <a:latin typeface="Tahoma" panose="020B0604030504040204" pitchFamily="34" charset="0"/>
                    <a:ea typeface="Tahoma" panose="020B0604030504040204" pitchFamily="34" charset="0"/>
                    <a:cs typeface="Tahoma" panose="020B0604030504040204" pitchFamily="34" charset="0"/>
                  </a:rPr>
                  <a:t>. Use the number line or create a different model to show two different fractions having the same value as </a:t>
                </a:r>
                <a14:m>
                  <m:oMath xmlns:m="http://schemas.openxmlformats.org/officeDocument/2006/math">
                    <m:f>
                      <m:fPr>
                        <m:ctrlPr>
                          <a:rPr lang="en-US" sz="2400" b="1" i="1">
                            <a:latin typeface="Cambria Math" panose="02040503050406030204" pitchFamily="18" charset="0"/>
                          </a:rPr>
                        </m:ctrlPr>
                      </m:fPr>
                      <m:num>
                        <m:r>
                          <a:rPr lang="en-US" sz="2400" b="1" i="1">
                            <a:latin typeface="Cambria Math" panose="02040503050406030204" pitchFamily="18" charset="0"/>
                          </a:rPr>
                          <m:t>𝟒</m:t>
                        </m:r>
                      </m:num>
                      <m:den>
                        <m:r>
                          <a:rPr lang="en-US" sz="2400" b="1" i="1">
                            <a:latin typeface="Cambria Math" panose="02040503050406030204" pitchFamily="18" charset="0"/>
                          </a:rPr>
                          <m:t>𝟔</m:t>
                        </m:r>
                      </m:den>
                    </m:f>
                  </m:oMath>
                </a14:m>
                <a:r>
                  <a:rPr lang="en-US" sz="2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76200" y="2114550"/>
                <a:ext cx="5726985" cy="2296013"/>
              </a:xfrm>
              <a:prstGeom prst="rect">
                <a:avLst/>
              </a:prstGeom>
              <a:blipFill>
                <a:blip r:embed="rId3"/>
                <a:stretch>
                  <a:fillRect l="-1704" t="-2122" r="-532" b="-1061"/>
                </a:stretch>
              </a:blipFill>
            </p:spPr>
            <p:txBody>
              <a:bodyPr/>
              <a:lstStyle/>
              <a:p>
                <a:r>
                  <a:rPr lang="en-US">
                    <a:noFill/>
                  </a:rPr>
                  <a:t> </a:t>
                </a:r>
              </a:p>
            </p:txBody>
          </p:sp>
        </mc:Fallback>
      </mc:AlternateContent>
      <p:pic>
        <p:nvPicPr>
          <p:cNvPr id="4" name="Picture 3" descr="Image shows a number line with 7 tick marks. The first tick mark is labeled as zero and the seventh tick mark is labeled as one. A point is placed on the fifth tick mark and labeled as point K."/>
          <p:cNvPicPr>
            <a:picLocks noChangeAspect="1"/>
          </p:cNvPicPr>
          <p:nvPr/>
        </p:nvPicPr>
        <p:blipFill>
          <a:blip r:embed="rId4"/>
          <a:stretch>
            <a:fillRect/>
          </a:stretch>
        </p:blipFill>
        <p:spPr>
          <a:xfrm>
            <a:off x="5872241" y="2211516"/>
            <a:ext cx="3062287" cy="893634"/>
          </a:xfrm>
          <a:prstGeom prst="rect">
            <a:avLst/>
          </a:prstGeom>
        </p:spPr>
      </p:pic>
    </p:spTree>
    <p:extLst>
      <p:ext uri="{BB962C8B-B14F-4D97-AF65-F5344CB8AC3E}">
        <p14:creationId xmlns:p14="http://schemas.microsoft.com/office/powerpoint/2010/main" val="3719220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dirty="0"/>
              <a:t>Possible Answers to Extension with Equivalent Fractions (4.2b)</a:t>
            </a:r>
          </a:p>
        </p:txBody>
      </p:sp>
      <mc:AlternateContent xmlns:mc="http://schemas.openxmlformats.org/markup-compatibility/2006" xmlns:a14="http://schemas.microsoft.com/office/drawing/2010/main">
        <mc:Choice Requires="a14">
          <p:sp>
            <p:nvSpPr>
              <p:cNvPr id="5" name="TextBox 4"/>
              <p:cNvSpPr txBox="1"/>
              <p:nvPr/>
            </p:nvSpPr>
            <p:spPr>
              <a:xfrm>
                <a:off x="10551" y="776946"/>
                <a:ext cx="9025141" cy="1526572"/>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The fraction located at point </a:t>
                </a:r>
                <a:r>
                  <a:rPr lang="en-US" sz="2600" b="1" i="1" dirty="0">
                    <a:latin typeface="Times New Roman" panose="02020603050405020304" pitchFamily="18" charset="0"/>
                    <a:ea typeface="Tahoma" panose="020B0604030504040204" pitchFamily="34" charset="0"/>
                    <a:cs typeface="Times New Roman" panose="02020603050405020304" pitchFamily="18" charset="0"/>
                  </a:rPr>
                  <a:t>K</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has a value of </a:t>
                </a:r>
                <a14:m>
                  <m:oMath xmlns:m="http://schemas.openxmlformats.org/officeDocument/2006/math">
                    <m:f>
                      <m:fPr>
                        <m:ctrlPr>
                          <a:rPr lang="en-US" sz="2400" b="1" i="1" smtClean="0">
                            <a:solidFill>
                              <a:schemeClr val="tx1"/>
                            </a:solidFill>
                            <a:latin typeface="Cambria Math" panose="02040503050406030204" pitchFamily="18" charset="0"/>
                          </a:rPr>
                        </m:ctrlPr>
                      </m:fPr>
                      <m:num>
                        <m:r>
                          <a:rPr lang="en-US" sz="2400" b="1" i="1">
                            <a:solidFill>
                              <a:schemeClr val="tx1"/>
                            </a:solidFill>
                            <a:latin typeface="Cambria Math" panose="02040503050406030204" pitchFamily="18" charset="0"/>
                          </a:rPr>
                          <m:t>𝟒</m:t>
                        </m:r>
                      </m:num>
                      <m:den>
                        <m:r>
                          <a:rPr lang="en-US" sz="2400" b="1" i="1">
                            <a:solidFill>
                              <a:schemeClr val="tx1"/>
                            </a:solidFill>
                            <a:latin typeface="Cambria Math" panose="02040503050406030204" pitchFamily="18" charset="0"/>
                          </a:rPr>
                          <m:t>𝟔</m:t>
                        </m:r>
                      </m:den>
                    </m:f>
                  </m:oMath>
                </a14:m>
                <a:r>
                  <a:rPr lang="en-US" sz="2400" dirty="0">
                    <a:latin typeface="Tahoma" panose="020B0604030504040204" pitchFamily="34" charset="0"/>
                    <a:ea typeface="Tahoma" panose="020B0604030504040204" pitchFamily="34" charset="0"/>
                    <a:cs typeface="Tahoma" panose="020B0604030504040204" pitchFamily="34" charset="0"/>
                  </a:rPr>
                  <a:t>. Use the number line or create a different model to show two different fractions having the same value as </a:t>
                </a:r>
                <a14:m>
                  <m:oMath xmlns:m="http://schemas.openxmlformats.org/officeDocument/2006/math">
                    <m:f>
                      <m:fPr>
                        <m:ctrlPr>
                          <a:rPr lang="en-US" sz="2400" b="1" i="1">
                            <a:latin typeface="Cambria Math" panose="02040503050406030204" pitchFamily="18" charset="0"/>
                          </a:rPr>
                        </m:ctrlPr>
                      </m:fPr>
                      <m:num>
                        <m:r>
                          <a:rPr lang="en-US" sz="2400" b="1" i="1">
                            <a:latin typeface="Cambria Math" panose="02040503050406030204" pitchFamily="18" charset="0"/>
                          </a:rPr>
                          <m:t>𝟒</m:t>
                        </m:r>
                      </m:num>
                      <m:den>
                        <m:r>
                          <a:rPr lang="en-US" sz="2400" b="1" i="1">
                            <a:latin typeface="Cambria Math" panose="02040503050406030204" pitchFamily="18" charset="0"/>
                          </a:rPr>
                          <m:t>𝟔</m:t>
                        </m:r>
                      </m:den>
                    </m:f>
                  </m:oMath>
                </a14:m>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Possible answers are provided.</a:t>
                </a:r>
                <a:endParaRPr lang="en-US" sz="24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0551" y="776946"/>
                <a:ext cx="9025141" cy="1526572"/>
              </a:xfrm>
              <a:prstGeom prst="rect">
                <a:avLst/>
              </a:prstGeom>
              <a:blipFill>
                <a:blip r:embed="rId3"/>
                <a:stretch>
                  <a:fillRect l="-1081" r="-203" b="-19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52400" y="2257590"/>
                <a:ext cx="2667000" cy="670248"/>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This shows </a:t>
                </a:r>
                <a14:m>
                  <m:oMath xmlns:m="http://schemas.openxmlformats.org/officeDocument/2006/math">
                    <m:f>
                      <m:fPr>
                        <m:ctrlPr>
                          <a:rPr lang="en-US" sz="2600" b="1" i="1" smtClean="0">
                            <a:solidFill>
                              <a:srgbClr val="C00000"/>
                            </a:solidFill>
                            <a:latin typeface="Cambria Math" panose="02040503050406030204" pitchFamily="18" charset="0"/>
                            <a:ea typeface="Tahoma" panose="020B0604030504040204" pitchFamily="34" charset="0"/>
                            <a:cs typeface="Tahoma" panose="020B0604030504040204" pitchFamily="34" charset="0"/>
                          </a:rPr>
                        </m:ctrlPr>
                      </m:fPr>
                      <m:num>
                        <m:r>
                          <a:rPr lang="en-US" sz="2600" b="1" i="1" smtClean="0">
                            <a:solidFill>
                              <a:srgbClr val="C00000"/>
                            </a:solidFill>
                            <a:latin typeface="Cambria Math" panose="02040503050406030204" pitchFamily="18" charset="0"/>
                            <a:ea typeface="Tahoma" panose="020B0604030504040204" pitchFamily="34" charset="0"/>
                            <a:cs typeface="Tahoma" panose="020B0604030504040204" pitchFamily="34" charset="0"/>
                          </a:rPr>
                          <m:t>𝟒</m:t>
                        </m:r>
                      </m:num>
                      <m:den>
                        <m:r>
                          <a:rPr lang="en-US" sz="2600" b="1" i="1" smtClean="0">
                            <a:solidFill>
                              <a:srgbClr val="C00000"/>
                            </a:solidFill>
                            <a:latin typeface="Cambria Math" panose="02040503050406030204" pitchFamily="18" charset="0"/>
                            <a:ea typeface="Tahoma" panose="020B0604030504040204" pitchFamily="34" charset="0"/>
                            <a:cs typeface="Tahoma" panose="020B0604030504040204" pitchFamily="34" charset="0"/>
                          </a:rPr>
                          <m:t>𝟔</m:t>
                        </m:r>
                      </m:den>
                    </m:f>
                    <m:r>
                      <a:rPr lang="en-US" sz="2600" b="1" i="1" smtClean="0">
                        <a:solidFill>
                          <a:srgbClr val="C00000"/>
                        </a:solidFill>
                        <a:latin typeface="Cambria Math" panose="02040503050406030204" pitchFamily="18" charset="0"/>
                        <a:ea typeface="Cambria Math" panose="02040503050406030204" pitchFamily="18" charset="0"/>
                        <a:cs typeface="Tahoma" panose="020B0604030504040204" pitchFamily="34" charset="0"/>
                      </a:rPr>
                      <m:t>=</m:t>
                    </m:r>
                    <m:f>
                      <m:fPr>
                        <m:ctrlPr>
                          <a:rPr lang="en-US" sz="2600" b="1" i="1" smtClean="0">
                            <a:solidFill>
                              <a:srgbClr val="C00000"/>
                            </a:solidFill>
                            <a:latin typeface="Cambria Math" panose="02040503050406030204" pitchFamily="18" charset="0"/>
                            <a:ea typeface="Cambria Math" panose="02040503050406030204" pitchFamily="18" charset="0"/>
                            <a:cs typeface="Tahoma" panose="020B0604030504040204" pitchFamily="34" charset="0"/>
                          </a:rPr>
                        </m:ctrlPr>
                      </m:fPr>
                      <m:num>
                        <m:r>
                          <a:rPr lang="en-US" sz="2600" b="1" i="1" smtClean="0">
                            <a:solidFill>
                              <a:srgbClr val="C00000"/>
                            </a:solidFill>
                            <a:latin typeface="Cambria Math" panose="02040503050406030204" pitchFamily="18" charset="0"/>
                            <a:ea typeface="Cambria Math" panose="02040503050406030204" pitchFamily="18" charset="0"/>
                            <a:cs typeface="Tahoma" panose="020B0604030504040204" pitchFamily="34" charset="0"/>
                          </a:rPr>
                          <m:t>𝟐</m:t>
                        </m:r>
                      </m:num>
                      <m:den>
                        <m:r>
                          <a:rPr lang="en-US" sz="2600" b="1" i="1" smtClean="0">
                            <a:solidFill>
                              <a:srgbClr val="C00000"/>
                            </a:solidFill>
                            <a:latin typeface="Cambria Math" panose="02040503050406030204" pitchFamily="18" charset="0"/>
                            <a:ea typeface="Cambria Math" panose="02040503050406030204" pitchFamily="18" charset="0"/>
                            <a:cs typeface="Tahoma" panose="020B0604030504040204" pitchFamily="34" charset="0"/>
                          </a:rPr>
                          <m:t>𝟑</m:t>
                        </m:r>
                      </m:den>
                    </m:f>
                    <m:r>
                      <a:rPr lang="en-US" sz="2600" b="0" i="0" smtClean="0">
                        <a:solidFill>
                          <a:srgbClr val="C00000"/>
                        </a:solidFill>
                        <a:latin typeface="Cambria Math" panose="02040503050406030204" pitchFamily="18" charset="0"/>
                        <a:ea typeface="Cambria Math" panose="02040503050406030204" pitchFamily="18" charset="0"/>
                        <a:cs typeface="Tahoma" panose="020B0604030504040204" pitchFamily="34" charset="0"/>
                      </a:rPr>
                      <m:t>.</m:t>
                    </m:r>
                  </m:oMath>
                </a14:m>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8" name="TextBox 7"/>
              <p:cNvSpPr txBox="1">
                <a:spLocks noRot="1" noChangeAspect="1" noMove="1" noResize="1" noEditPoints="1" noAdjustHandles="1" noChangeArrowheads="1" noChangeShapeType="1" noTextEdit="1"/>
              </p:cNvSpPr>
              <p:nvPr/>
            </p:nvSpPr>
            <p:spPr>
              <a:xfrm>
                <a:off x="152400" y="2257590"/>
                <a:ext cx="2667000" cy="670248"/>
              </a:xfrm>
              <a:prstGeom prst="rect">
                <a:avLst/>
              </a:prstGeom>
              <a:blipFill>
                <a:blip r:embed="rId4"/>
                <a:stretch>
                  <a:fillRect l="-3425" b="-3636"/>
                </a:stretch>
              </a:blipFill>
            </p:spPr>
            <p:txBody>
              <a:bodyPr/>
              <a:lstStyle/>
              <a:p>
                <a:r>
                  <a:rPr lang="en-US">
                    <a:noFill/>
                  </a:rPr>
                  <a:t> </a:t>
                </a:r>
              </a:p>
            </p:txBody>
          </p:sp>
        </mc:Fallback>
      </mc:AlternateContent>
      <p:pic>
        <p:nvPicPr>
          <p:cNvPr id="10" name="Picture 9" descr="Image shows a number line with 7 tick marks, separating the number line into six equal sections. The first tick mark is labeled as zero and the seventh tick mark is labeled as one. A point is placed on the fifth tick mark and labeled as point K. Point K is also labeled as 4/6.&#10;Dotted tick marks have been added to separate the number line into three equal sections. The first dotted tick mark is labeled as zero, the second dotted tick mark is labeled as 1/3, the third dotted tick mark is labeled as 2/3, and the fourth dotted tick mark is labeled as 3/3. Point K is labeled as both 2/3 and 4/6, representing the equivalence of these fractions."/>
          <p:cNvPicPr>
            <a:picLocks noChangeAspect="1"/>
          </p:cNvPicPr>
          <p:nvPr/>
        </p:nvPicPr>
        <p:blipFill>
          <a:blip r:embed="rId5"/>
          <a:stretch>
            <a:fillRect/>
          </a:stretch>
        </p:blipFill>
        <p:spPr>
          <a:xfrm>
            <a:off x="571500" y="2952750"/>
            <a:ext cx="3848100" cy="2171700"/>
          </a:xfrm>
          <a:prstGeom prst="rect">
            <a:avLst/>
          </a:prstGeom>
        </p:spPr>
      </p:pic>
      <p:pic>
        <p:nvPicPr>
          <p:cNvPr id="11" name="Picture 10" descr="Image of a circle divided into six equal parts with four parts shaded. Each of the six parts has been divided into two equal parts by dashed lines."/>
          <p:cNvPicPr>
            <a:picLocks noChangeAspect="1"/>
          </p:cNvPicPr>
          <p:nvPr/>
        </p:nvPicPr>
        <p:blipFill>
          <a:blip r:embed="rId6"/>
          <a:stretch>
            <a:fillRect/>
          </a:stretch>
        </p:blipFill>
        <p:spPr>
          <a:xfrm>
            <a:off x="6353175" y="2743200"/>
            <a:ext cx="2714625" cy="2381250"/>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5562600" y="2285726"/>
                <a:ext cx="3124200" cy="670248"/>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This shows </a:t>
                </a:r>
                <a14:m>
                  <m:oMath xmlns:m="http://schemas.openxmlformats.org/officeDocument/2006/math">
                    <m:f>
                      <m:fPr>
                        <m:ctrlPr>
                          <a:rPr lang="en-US" sz="2600" b="1" i="1" smtClean="0">
                            <a:solidFill>
                              <a:srgbClr val="C00000"/>
                            </a:solidFill>
                            <a:latin typeface="Cambria Math" panose="02040503050406030204" pitchFamily="18" charset="0"/>
                            <a:ea typeface="Tahoma" panose="020B0604030504040204" pitchFamily="34" charset="0"/>
                            <a:cs typeface="Tahoma" panose="020B0604030504040204" pitchFamily="34" charset="0"/>
                          </a:rPr>
                        </m:ctrlPr>
                      </m:fPr>
                      <m:num>
                        <m:r>
                          <a:rPr lang="en-US" sz="2600" b="1" i="1" smtClean="0">
                            <a:solidFill>
                              <a:srgbClr val="C00000"/>
                            </a:solidFill>
                            <a:latin typeface="Cambria Math" panose="02040503050406030204" pitchFamily="18" charset="0"/>
                            <a:ea typeface="Tahoma" panose="020B0604030504040204" pitchFamily="34" charset="0"/>
                            <a:cs typeface="Tahoma" panose="020B0604030504040204" pitchFamily="34" charset="0"/>
                          </a:rPr>
                          <m:t>𝟒</m:t>
                        </m:r>
                      </m:num>
                      <m:den>
                        <m:r>
                          <a:rPr lang="en-US" sz="2600" b="1" i="1" smtClean="0">
                            <a:solidFill>
                              <a:srgbClr val="C00000"/>
                            </a:solidFill>
                            <a:latin typeface="Cambria Math" panose="02040503050406030204" pitchFamily="18" charset="0"/>
                            <a:ea typeface="Tahoma" panose="020B0604030504040204" pitchFamily="34" charset="0"/>
                            <a:cs typeface="Tahoma" panose="020B0604030504040204" pitchFamily="34" charset="0"/>
                          </a:rPr>
                          <m:t>𝟔</m:t>
                        </m:r>
                      </m:den>
                    </m:f>
                    <m:r>
                      <a:rPr lang="en-US" sz="2600" b="1" i="1" smtClean="0">
                        <a:solidFill>
                          <a:srgbClr val="C00000"/>
                        </a:solidFill>
                        <a:latin typeface="Cambria Math" panose="02040503050406030204" pitchFamily="18" charset="0"/>
                        <a:ea typeface="Cambria Math" panose="02040503050406030204" pitchFamily="18" charset="0"/>
                        <a:cs typeface="Tahoma" panose="020B0604030504040204" pitchFamily="34" charset="0"/>
                      </a:rPr>
                      <m:t>=</m:t>
                    </m:r>
                    <m:f>
                      <m:fPr>
                        <m:ctrlPr>
                          <a:rPr lang="en-US" sz="2600" b="1" i="1" smtClean="0">
                            <a:solidFill>
                              <a:srgbClr val="C00000"/>
                            </a:solidFill>
                            <a:latin typeface="Cambria Math" panose="02040503050406030204" pitchFamily="18" charset="0"/>
                            <a:ea typeface="Cambria Math" panose="02040503050406030204" pitchFamily="18" charset="0"/>
                            <a:cs typeface="Tahoma" panose="020B0604030504040204" pitchFamily="34" charset="0"/>
                          </a:rPr>
                        </m:ctrlPr>
                      </m:fPr>
                      <m:num>
                        <m:r>
                          <a:rPr lang="en-US" sz="2600" b="1" i="1" smtClean="0">
                            <a:solidFill>
                              <a:srgbClr val="C00000"/>
                            </a:solidFill>
                            <a:latin typeface="Cambria Math" panose="02040503050406030204" pitchFamily="18" charset="0"/>
                            <a:ea typeface="Cambria Math" panose="02040503050406030204" pitchFamily="18" charset="0"/>
                            <a:cs typeface="Tahoma" panose="020B0604030504040204" pitchFamily="34" charset="0"/>
                          </a:rPr>
                          <m:t>𝟖</m:t>
                        </m:r>
                      </m:num>
                      <m:den>
                        <m:r>
                          <a:rPr lang="en-US" sz="2600" b="1" i="1" smtClean="0">
                            <a:solidFill>
                              <a:srgbClr val="C00000"/>
                            </a:solidFill>
                            <a:latin typeface="Cambria Math" panose="02040503050406030204" pitchFamily="18" charset="0"/>
                            <a:ea typeface="Cambria Math" panose="02040503050406030204" pitchFamily="18" charset="0"/>
                            <a:cs typeface="Tahoma" panose="020B0604030504040204" pitchFamily="34" charset="0"/>
                          </a:rPr>
                          <m:t>𝟏𝟐</m:t>
                        </m:r>
                      </m:den>
                    </m:f>
                    <m:r>
                      <a:rPr lang="en-US" sz="2600" b="0" i="0" smtClean="0">
                        <a:solidFill>
                          <a:srgbClr val="C00000"/>
                        </a:solidFill>
                        <a:latin typeface="Cambria Math" panose="02040503050406030204" pitchFamily="18" charset="0"/>
                        <a:ea typeface="Cambria Math" panose="02040503050406030204" pitchFamily="18" charset="0"/>
                        <a:cs typeface="Tahoma" panose="020B0604030504040204" pitchFamily="34" charset="0"/>
                      </a:rPr>
                      <m:t>.</m:t>
                    </m:r>
                  </m:oMath>
                </a14:m>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12" name="TextBox 11"/>
              <p:cNvSpPr txBox="1">
                <a:spLocks noRot="1" noChangeAspect="1" noMove="1" noResize="1" noEditPoints="1" noAdjustHandles="1" noChangeArrowheads="1" noChangeShapeType="1" noTextEdit="1"/>
              </p:cNvSpPr>
              <p:nvPr/>
            </p:nvSpPr>
            <p:spPr>
              <a:xfrm>
                <a:off x="5562600" y="2285726"/>
                <a:ext cx="3124200" cy="670248"/>
              </a:xfrm>
              <a:prstGeom prst="rect">
                <a:avLst/>
              </a:prstGeom>
              <a:blipFill>
                <a:blip r:embed="rId7"/>
                <a:stretch>
                  <a:fillRect l="-3125" b="-3636"/>
                </a:stretch>
              </a:blipFill>
            </p:spPr>
            <p:txBody>
              <a:bodyPr/>
              <a:lstStyle/>
              <a:p>
                <a:r>
                  <a:rPr lang="en-US">
                    <a:noFill/>
                  </a:rPr>
                  <a:t> </a:t>
                </a:r>
              </a:p>
            </p:txBody>
          </p:sp>
        </mc:Fallback>
      </mc:AlternateContent>
    </p:spTree>
    <p:extLst>
      <p:ext uri="{BB962C8B-B14F-4D97-AF65-F5344CB8AC3E}">
        <p14:creationId xmlns:p14="http://schemas.microsoft.com/office/powerpoint/2010/main" val="2956356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Identifying Division Equations that Represent Fractions (4.2c)</a:t>
            </a:r>
          </a:p>
        </p:txBody>
      </p:sp>
      <p:sp>
        <p:nvSpPr>
          <p:cNvPr id="3" name="Content Placeholder 2"/>
          <p:cNvSpPr>
            <a:spLocks noGrp="1"/>
          </p:cNvSpPr>
          <p:nvPr>
            <p:ph idx="1"/>
          </p:nvPr>
        </p:nvSpPr>
        <p:spPr>
          <a:xfrm>
            <a:off x="76200" y="895351"/>
            <a:ext cx="9067800" cy="3429002"/>
          </a:xfrm>
        </p:spPr>
        <p:txBody>
          <a:bodyPr>
            <a:normAutofit/>
          </a:bodyPr>
          <a:lstStyle/>
          <a:p>
            <a:pPr marL="0" indent="0">
              <a:buNone/>
            </a:pPr>
            <a:r>
              <a:rPr lang="en-US" sz="2400" dirty="0"/>
              <a:t>Students would benefit from additional practice identifying the division equation that represents a fraction when given a division model and/or division context.</a:t>
            </a:r>
          </a:p>
          <a:p>
            <a:pPr marL="0" indent="0">
              <a:buNone/>
            </a:pPr>
            <a:r>
              <a:rPr lang="en-US" sz="2400" dirty="0">
                <a:solidFill>
                  <a:srgbClr val="C00000"/>
                </a:solidFill>
              </a:rPr>
              <a:t>Common errors on SOL test items include:</a:t>
            </a:r>
          </a:p>
          <a:p>
            <a:r>
              <a:rPr lang="en-US" sz="2400" dirty="0">
                <a:solidFill>
                  <a:srgbClr val="C00000"/>
                </a:solidFill>
              </a:rPr>
              <a:t>using numbers from the context in the order given rather than using numbers that correspond to the dividend and divisor as described in the context; and</a:t>
            </a:r>
          </a:p>
          <a:p>
            <a:r>
              <a:rPr lang="en-US" sz="2400" dirty="0">
                <a:solidFill>
                  <a:srgbClr val="C00000"/>
                </a:solidFill>
              </a:rPr>
              <a:t>selecting number sentences with proper fractions when the result of division is greater than one.</a:t>
            </a:r>
          </a:p>
        </p:txBody>
      </p:sp>
    </p:spTree>
    <p:extLst>
      <p:ext uri="{BB962C8B-B14F-4D97-AF65-F5344CB8AC3E}">
        <p14:creationId xmlns:p14="http://schemas.microsoft.com/office/powerpoint/2010/main" val="1151909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Suggested Practice #1 with Division Equations Representing Fractions (4.2c)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819150"/>
                <a:ext cx="9144000" cy="4248149"/>
              </a:xfrm>
            </p:spPr>
            <p:txBody>
              <a:bodyPr>
                <a:normAutofit/>
              </a:bodyPr>
              <a:lstStyle/>
              <a:p>
                <a:pPr marL="0" indent="0">
                  <a:buNone/>
                </a:pPr>
                <a:r>
                  <a:rPr lang="en-US" sz="2400" b="1" dirty="0"/>
                  <a:t>A group of </a:t>
                </a:r>
                <a:r>
                  <a:rPr lang="en-US" sz="2400" b="1" dirty="0">
                    <a:latin typeface="Cambria Math" panose="02040503050406030204" pitchFamily="18" charset="0"/>
                    <a:ea typeface="Cambria Math" panose="02040503050406030204" pitchFamily="18" charset="0"/>
                  </a:rPr>
                  <a:t>6</a:t>
                </a:r>
                <a:r>
                  <a:rPr lang="en-US" sz="2400" b="1" dirty="0"/>
                  <a:t> children shared </a:t>
                </a:r>
                <a:r>
                  <a:rPr lang="en-US" sz="2400" b="1" dirty="0">
                    <a:latin typeface="Cambria Math" panose="02040503050406030204" pitchFamily="18" charset="0"/>
                    <a:ea typeface="Cambria Math" panose="02040503050406030204" pitchFamily="18" charset="0"/>
                  </a:rPr>
                  <a:t>3</a:t>
                </a:r>
                <a:r>
                  <a:rPr lang="en-US" sz="2400" b="1" dirty="0"/>
                  <a:t> ice cream sandwiches equally.</a:t>
                </a:r>
              </a:p>
              <a:p>
                <a:pPr marL="0" indent="0">
                  <a:buNone/>
                </a:pPr>
                <a:endParaRPr lang="en-US" sz="2400" dirty="0"/>
              </a:p>
              <a:p>
                <a:pPr marL="0" indent="0">
                  <a:buNone/>
                </a:pPr>
                <a:endParaRPr lang="en-US" sz="2400" dirty="0"/>
              </a:p>
              <a:p>
                <a:pPr marL="0" indent="0">
                  <a:buNone/>
                </a:pPr>
                <a:endParaRPr lang="en-US" sz="2400" dirty="0"/>
              </a:p>
              <a:p>
                <a:pPr marL="0" indent="0">
                  <a:spcAft>
                    <a:spcPts val="1200"/>
                  </a:spcAft>
                  <a:buNone/>
                </a:pPr>
                <a:r>
                  <a:rPr lang="en-US" sz="2400" b="1" dirty="0"/>
                  <a:t>Which division statement can be used to find the amount of ice cream sandwich each child received?</a:t>
                </a:r>
              </a:p>
              <a:p>
                <a:pPr marL="0" indent="0">
                  <a:spcAft>
                    <a:spcPts val="1200"/>
                  </a:spcAft>
                  <a:buNone/>
                </a:pPr>
                <a:r>
                  <a:rPr lang="en-US" sz="2400" b="0" dirty="0">
                    <a:ea typeface="Cambria Math" panose="02040503050406030204" pitchFamily="18" charset="0"/>
                  </a:rPr>
                  <a:t>A. </a:t>
                </a:r>
                <a14:m>
                  <m:oMath xmlns:m="http://schemas.openxmlformats.org/officeDocument/2006/math">
                    <m:r>
                      <a:rPr lang="en-US" sz="2400" b="0" i="0" smtClean="0">
                        <a:latin typeface="Cambria Math" panose="02040503050406030204" pitchFamily="18" charset="0"/>
                        <a:ea typeface="Cambria Math" panose="02040503050406030204" pitchFamily="18" charset="0"/>
                      </a:rPr>
                      <m:t>6</m:t>
                    </m:r>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3</m:t>
                    </m:r>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6</m:t>
                        </m:r>
                      </m:num>
                      <m:den>
                        <m:r>
                          <a:rPr lang="en-US" sz="2400" b="0" i="1" smtClean="0">
                            <a:latin typeface="Cambria Math" panose="02040503050406030204" pitchFamily="18" charset="0"/>
                            <a:ea typeface="Cambria Math" panose="02040503050406030204" pitchFamily="18" charset="0"/>
                          </a:rPr>
                          <m:t>3</m:t>
                        </m:r>
                      </m:den>
                    </m:f>
                  </m:oMath>
                </a14:m>
                <a:r>
                  <a:rPr lang="en-US" sz="2400" dirty="0"/>
                  <a:t> 			B. </a:t>
                </a:r>
                <a14:m>
                  <m:oMath xmlns:m="http://schemas.openxmlformats.org/officeDocument/2006/math">
                    <m:r>
                      <a:rPr lang="en-US" sz="2400">
                        <a:latin typeface="Cambria Math" panose="02040503050406030204" pitchFamily="18" charset="0"/>
                        <a:ea typeface="Cambria Math" panose="02040503050406030204" pitchFamily="18" charset="0"/>
                      </a:rPr>
                      <m:t>6</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3</m:t>
                    </m:r>
                    <m:r>
                      <a:rPr lang="en-US" sz="2400" i="1">
                        <a:latin typeface="Cambria Math" panose="02040503050406030204" pitchFamily="18" charset="0"/>
                        <a:ea typeface="Cambria Math" panose="02040503050406030204" pitchFamily="18" charset="0"/>
                      </a:rPr>
                      <m:t>= </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3</m:t>
                        </m:r>
                      </m:num>
                      <m:den>
                        <m:r>
                          <a:rPr lang="en-US" sz="2400" i="1">
                            <a:latin typeface="Cambria Math" panose="02040503050406030204" pitchFamily="18" charset="0"/>
                            <a:ea typeface="Cambria Math" panose="02040503050406030204" pitchFamily="18" charset="0"/>
                          </a:rPr>
                          <m:t>6</m:t>
                        </m:r>
                      </m:den>
                    </m:f>
                  </m:oMath>
                </a14:m>
                <a:r>
                  <a:rPr lang="en-US" sz="2400" dirty="0"/>
                  <a:t>	</a:t>
                </a:r>
              </a:p>
              <a:p>
                <a:pPr marL="0" indent="0">
                  <a:spcAft>
                    <a:spcPts val="1200"/>
                  </a:spcAft>
                  <a:buNone/>
                </a:pPr>
                <a:r>
                  <a:rPr lang="en-US" sz="2400" dirty="0"/>
                  <a:t>C. </a:t>
                </a:r>
                <a14:m>
                  <m:oMath xmlns:m="http://schemas.openxmlformats.org/officeDocument/2006/math">
                    <m:r>
                      <a:rPr lang="en-US" sz="2400" b="0" i="0" smtClean="0">
                        <a:latin typeface="Cambria Math" panose="02040503050406030204" pitchFamily="18" charset="0"/>
                        <a:ea typeface="Cambria Math" panose="02040503050406030204" pitchFamily="18" charset="0"/>
                      </a:rPr>
                      <m:t>3</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6</m:t>
                    </m:r>
                    <m:r>
                      <a:rPr lang="en-US" sz="2400" i="1">
                        <a:latin typeface="Cambria Math" panose="02040503050406030204" pitchFamily="18" charset="0"/>
                        <a:ea typeface="Cambria Math" panose="02040503050406030204" pitchFamily="18" charset="0"/>
                      </a:rPr>
                      <m:t>= </m:t>
                    </m:r>
                    <m:f>
                      <m:fPr>
                        <m:ctrlPr>
                          <a:rPr lang="en-US" sz="2400" i="1">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3</m:t>
                        </m:r>
                      </m:num>
                      <m:den>
                        <m:r>
                          <a:rPr lang="en-US" sz="2400" i="1">
                            <a:latin typeface="Cambria Math" panose="02040503050406030204" pitchFamily="18" charset="0"/>
                            <a:ea typeface="Cambria Math" panose="02040503050406030204" pitchFamily="18" charset="0"/>
                          </a:rPr>
                          <m:t>6</m:t>
                        </m:r>
                      </m:den>
                    </m:f>
                  </m:oMath>
                </a14:m>
                <a:r>
                  <a:rPr lang="en-US" sz="2400" dirty="0"/>
                  <a:t>			D. </a:t>
                </a:r>
                <a14:m>
                  <m:oMath xmlns:m="http://schemas.openxmlformats.org/officeDocument/2006/math">
                    <m:r>
                      <a:rPr lang="en-US" sz="2400" dirty="0" smtClean="0">
                        <a:latin typeface="Cambria Math" panose="02040503050406030204" pitchFamily="18" charset="0"/>
                        <a:ea typeface="Cambria Math" panose="02040503050406030204" pitchFamily="18" charset="0"/>
                      </a:rPr>
                      <m:t>3</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6</m:t>
                    </m:r>
                    <m:r>
                      <a:rPr lang="en-US" sz="2400" i="1">
                        <a:latin typeface="Cambria Math" panose="02040503050406030204" pitchFamily="18" charset="0"/>
                        <a:ea typeface="Cambria Math" panose="02040503050406030204" pitchFamily="18" charset="0"/>
                      </a:rPr>
                      <m:t>= </m:t>
                    </m:r>
                    <m:f>
                      <m:fPr>
                        <m:ctrlPr>
                          <a:rPr lang="en-US" sz="2400" i="1">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6</m:t>
                        </m:r>
                      </m:num>
                      <m:den>
                        <m:r>
                          <a:rPr lang="en-US" sz="2400" b="0" i="1" smtClean="0">
                            <a:latin typeface="Cambria Math" panose="02040503050406030204" pitchFamily="18" charset="0"/>
                            <a:ea typeface="Cambria Math" panose="02040503050406030204" pitchFamily="18" charset="0"/>
                          </a:rPr>
                          <m:t>3</m:t>
                        </m:r>
                      </m:den>
                    </m:f>
                  </m:oMath>
                </a14:m>
                <a:r>
                  <a:rPr lang="en-US" sz="2400" dirty="0"/>
                  <a:t>	</a:t>
                </a:r>
              </a:p>
              <a:p>
                <a:pPr marL="0" indent="0">
                  <a:buNone/>
                </a:pPr>
                <a:endParaRPr lang="en-US" sz="2400" dirty="0"/>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819150"/>
                <a:ext cx="9144000" cy="4248149"/>
              </a:xfrm>
              <a:blipFill>
                <a:blip r:embed="rId3"/>
                <a:stretch>
                  <a:fillRect l="-1000" t="-1291"/>
                </a:stretch>
              </a:blipFill>
            </p:spPr>
            <p:txBody>
              <a:bodyPr/>
              <a:lstStyle/>
              <a:p>
                <a:r>
                  <a:rPr lang="en-US">
                    <a:noFill/>
                  </a:rPr>
                  <a:t> </a:t>
                </a:r>
              </a:p>
            </p:txBody>
          </p:sp>
        </mc:Fallback>
      </mc:AlternateContent>
      <p:pic>
        <p:nvPicPr>
          <p:cNvPr id="5" name="Picture 4" descr="Image of one ice cream sandwich"/>
          <p:cNvPicPr>
            <a:picLocks noChangeAspect="1"/>
          </p:cNvPicPr>
          <p:nvPr/>
        </p:nvPicPr>
        <p:blipFill>
          <a:blip r:embed="rId4"/>
          <a:stretch>
            <a:fillRect/>
          </a:stretch>
        </p:blipFill>
        <p:spPr>
          <a:xfrm>
            <a:off x="990600" y="1704975"/>
            <a:ext cx="1752600" cy="714375"/>
          </a:xfrm>
          <a:prstGeom prst="rect">
            <a:avLst/>
          </a:prstGeom>
        </p:spPr>
      </p:pic>
      <p:pic>
        <p:nvPicPr>
          <p:cNvPr id="6" name="Picture 5" descr="Image of one ice cream sandwich"/>
          <p:cNvPicPr>
            <a:picLocks noChangeAspect="1"/>
          </p:cNvPicPr>
          <p:nvPr/>
        </p:nvPicPr>
        <p:blipFill>
          <a:blip r:embed="rId4"/>
          <a:stretch>
            <a:fillRect/>
          </a:stretch>
        </p:blipFill>
        <p:spPr>
          <a:xfrm>
            <a:off x="2971800" y="1704975"/>
            <a:ext cx="1752600" cy="714375"/>
          </a:xfrm>
          <a:prstGeom prst="rect">
            <a:avLst/>
          </a:prstGeom>
        </p:spPr>
      </p:pic>
      <p:pic>
        <p:nvPicPr>
          <p:cNvPr id="7" name="Picture 6" descr="Image of one ice cream sandwich"/>
          <p:cNvPicPr>
            <a:picLocks noChangeAspect="1"/>
          </p:cNvPicPr>
          <p:nvPr/>
        </p:nvPicPr>
        <p:blipFill>
          <a:blip r:embed="rId4"/>
          <a:stretch>
            <a:fillRect/>
          </a:stretch>
        </p:blipFill>
        <p:spPr>
          <a:xfrm>
            <a:off x="4953000" y="1704975"/>
            <a:ext cx="1752600" cy="714375"/>
          </a:xfrm>
          <a:prstGeom prst="rect">
            <a:avLst/>
          </a:prstGeom>
        </p:spPr>
      </p:pic>
    </p:spTree>
    <p:extLst>
      <p:ext uri="{BB962C8B-B14F-4D97-AF65-F5344CB8AC3E}">
        <p14:creationId xmlns:p14="http://schemas.microsoft.com/office/powerpoint/2010/main" val="3345994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Answer to Practice #1 with Division Equations Representing Fractions (4.2c)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819150"/>
                <a:ext cx="9144000" cy="4248149"/>
              </a:xfrm>
            </p:spPr>
            <p:txBody>
              <a:bodyPr>
                <a:normAutofit/>
              </a:bodyPr>
              <a:lstStyle/>
              <a:p>
                <a:pPr marL="0" indent="0">
                  <a:buNone/>
                </a:pPr>
                <a:r>
                  <a:rPr lang="en-US" sz="2400" b="1" dirty="0"/>
                  <a:t>A group of </a:t>
                </a:r>
                <a:r>
                  <a:rPr lang="en-US" sz="2400" b="1" dirty="0">
                    <a:latin typeface="Cambria Math" panose="02040503050406030204" pitchFamily="18" charset="0"/>
                    <a:ea typeface="Cambria Math" panose="02040503050406030204" pitchFamily="18" charset="0"/>
                  </a:rPr>
                  <a:t>6</a:t>
                </a:r>
                <a:r>
                  <a:rPr lang="en-US" sz="2400" b="1" dirty="0"/>
                  <a:t> children shared </a:t>
                </a:r>
                <a:r>
                  <a:rPr lang="en-US" sz="2400" b="1" dirty="0">
                    <a:latin typeface="Cambria Math" panose="02040503050406030204" pitchFamily="18" charset="0"/>
                    <a:ea typeface="Cambria Math" panose="02040503050406030204" pitchFamily="18" charset="0"/>
                  </a:rPr>
                  <a:t>3</a:t>
                </a:r>
                <a:r>
                  <a:rPr lang="en-US" sz="2400" b="1" dirty="0"/>
                  <a:t> ice cream sandwiches equally.</a:t>
                </a:r>
              </a:p>
              <a:p>
                <a:pPr marL="0" indent="0">
                  <a:buNone/>
                </a:pPr>
                <a:endParaRPr lang="en-US" sz="2400" dirty="0"/>
              </a:p>
              <a:p>
                <a:pPr marL="0" indent="0">
                  <a:buNone/>
                </a:pPr>
                <a:endParaRPr lang="en-US" sz="2400" dirty="0"/>
              </a:p>
              <a:p>
                <a:pPr marL="0" indent="0">
                  <a:buNone/>
                </a:pPr>
                <a:endParaRPr lang="en-US" sz="2400" dirty="0"/>
              </a:p>
              <a:p>
                <a:pPr marL="0" indent="0">
                  <a:spcAft>
                    <a:spcPts val="1200"/>
                  </a:spcAft>
                  <a:buNone/>
                </a:pPr>
                <a:r>
                  <a:rPr lang="en-US" sz="2400" b="1" dirty="0"/>
                  <a:t>Which division statement can be used to find the amount of ice cream sandwich each child received?</a:t>
                </a:r>
              </a:p>
              <a:p>
                <a:pPr marL="0" indent="0">
                  <a:spcAft>
                    <a:spcPts val="1200"/>
                  </a:spcAft>
                  <a:buNone/>
                </a:pPr>
                <a:r>
                  <a:rPr lang="en-US" sz="2400" b="0" dirty="0">
                    <a:ea typeface="Cambria Math" panose="02040503050406030204" pitchFamily="18" charset="0"/>
                  </a:rPr>
                  <a:t>A. </a:t>
                </a:r>
                <a14:m>
                  <m:oMath xmlns:m="http://schemas.openxmlformats.org/officeDocument/2006/math">
                    <m:r>
                      <a:rPr lang="en-US" sz="2400" b="0" i="0" smtClean="0">
                        <a:latin typeface="Cambria Math" panose="02040503050406030204" pitchFamily="18" charset="0"/>
                        <a:ea typeface="Cambria Math" panose="02040503050406030204" pitchFamily="18" charset="0"/>
                      </a:rPr>
                      <m:t>6</m:t>
                    </m:r>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3=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6</m:t>
                        </m:r>
                      </m:num>
                      <m:den>
                        <m:r>
                          <a:rPr lang="en-US" sz="2400" b="0" i="1" smtClean="0">
                            <a:latin typeface="Cambria Math" panose="02040503050406030204" pitchFamily="18" charset="0"/>
                            <a:ea typeface="Cambria Math" panose="02040503050406030204" pitchFamily="18" charset="0"/>
                          </a:rPr>
                          <m:t>3</m:t>
                        </m:r>
                      </m:den>
                    </m:f>
                  </m:oMath>
                </a14:m>
                <a:r>
                  <a:rPr lang="en-US" sz="2400" dirty="0"/>
                  <a:t> 			B. </a:t>
                </a:r>
                <a14:m>
                  <m:oMath xmlns:m="http://schemas.openxmlformats.org/officeDocument/2006/math">
                    <m:r>
                      <a:rPr lang="en-US" sz="2400">
                        <a:latin typeface="Cambria Math" panose="02040503050406030204" pitchFamily="18" charset="0"/>
                        <a:ea typeface="Cambria Math" panose="02040503050406030204" pitchFamily="18" charset="0"/>
                      </a:rPr>
                      <m:t>6</m:t>
                    </m:r>
                    <m:r>
                      <a:rPr lang="en-US" sz="2400" i="1">
                        <a:latin typeface="Cambria Math" panose="02040503050406030204" pitchFamily="18" charset="0"/>
                        <a:ea typeface="Cambria Math" panose="02040503050406030204" pitchFamily="18" charset="0"/>
                      </a:rPr>
                      <m:t>÷3= </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3</m:t>
                        </m:r>
                      </m:num>
                      <m:den>
                        <m:r>
                          <a:rPr lang="en-US" sz="2400" i="1">
                            <a:latin typeface="Cambria Math" panose="02040503050406030204" pitchFamily="18" charset="0"/>
                            <a:ea typeface="Cambria Math" panose="02040503050406030204" pitchFamily="18" charset="0"/>
                          </a:rPr>
                          <m:t>6</m:t>
                        </m:r>
                      </m:den>
                    </m:f>
                  </m:oMath>
                </a14:m>
                <a:r>
                  <a:rPr lang="en-US" sz="2400" dirty="0"/>
                  <a:t>	</a:t>
                </a:r>
                <a:r>
                  <a:rPr lang="en-US" sz="2400" dirty="0">
                    <a:solidFill>
                      <a:srgbClr val="C00000"/>
                    </a:solidFill>
                  </a:rPr>
                  <a:t>common error</a:t>
                </a:r>
              </a:p>
              <a:p>
                <a:pPr marL="0" indent="0">
                  <a:spcAft>
                    <a:spcPts val="1200"/>
                  </a:spcAft>
                  <a:buNone/>
                </a:pPr>
                <a:r>
                  <a:rPr lang="en-US" sz="2400" dirty="0"/>
                  <a:t>C. </a:t>
                </a:r>
                <a14:m>
                  <m:oMath xmlns:m="http://schemas.openxmlformats.org/officeDocument/2006/math">
                    <m:r>
                      <a:rPr lang="en-US" sz="2400" b="0" i="0" smtClean="0">
                        <a:latin typeface="Cambria Math" panose="02040503050406030204" pitchFamily="18" charset="0"/>
                        <a:ea typeface="Cambria Math" panose="02040503050406030204" pitchFamily="18" charset="0"/>
                      </a:rPr>
                      <m:t>3</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6</m:t>
                    </m:r>
                    <m:r>
                      <a:rPr lang="en-US" sz="2400" i="1">
                        <a:latin typeface="Cambria Math" panose="02040503050406030204" pitchFamily="18" charset="0"/>
                        <a:ea typeface="Cambria Math" panose="02040503050406030204" pitchFamily="18" charset="0"/>
                      </a:rPr>
                      <m:t>= </m:t>
                    </m:r>
                    <m:f>
                      <m:fPr>
                        <m:ctrlPr>
                          <a:rPr lang="en-US" sz="2400" i="1">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3</m:t>
                        </m:r>
                      </m:num>
                      <m:den>
                        <m:r>
                          <a:rPr lang="en-US" sz="2400" i="1">
                            <a:latin typeface="Cambria Math" panose="02040503050406030204" pitchFamily="18" charset="0"/>
                            <a:ea typeface="Cambria Math" panose="02040503050406030204" pitchFamily="18" charset="0"/>
                          </a:rPr>
                          <m:t>6</m:t>
                        </m:r>
                      </m:den>
                    </m:f>
                  </m:oMath>
                </a14:m>
                <a:r>
                  <a:rPr lang="en-US" sz="2400" dirty="0"/>
                  <a:t>			D. </a:t>
                </a:r>
                <a14:m>
                  <m:oMath xmlns:m="http://schemas.openxmlformats.org/officeDocument/2006/math">
                    <m:r>
                      <a:rPr lang="en-US" sz="2400" dirty="0" smtClean="0">
                        <a:latin typeface="Cambria Math" panose="02040503050406030204" pitchFamily="18" charset="0"/>
                        <a:ea typeface="Cambria Math" panose="02040503050406030204" pitchFamily="18" charset="0"/>
                      </a:rPr>
                      <m:t>3</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6</m:t>
                    </m:r>
                    <m:r>
                      <a:rPr lang="en-US" sz="2400" i="1">
                        <a:latin typeface="Cambria Math" panose="02040503050406030204" pitchFamily="18" charset="0"/>
                        <a:ea typeface="Cambria Math" panose="02040503050406030204" pitchFamily="18" charset="0"/>
                      </a:rPr>
                      <m:t>= </m:t>
                    </m:r>
                    <m:f>
                      <m:fPr>
                        <m:ctrlPr>
                          <a:rPr lang="en-US" sz="2400" i="1">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6</m:t>
                        </m:r>
                      </m:num>
                      <m:den>
                        <m:r>
                          <a:rPr lang="en-US" sz="2400" b="0" i="1" smtClean="0">
                            <a:latin typeface="Cambria Math" panose="02040503050406030204" pitchFamily="18" charset="0"/>
                            <a:ea typeface="Cambria Math" panose="02040503050406030204" pitchFamily="18" charset="0"/>
                          </a:rPr>
                          <m:t>3</m:t>
                        </m:r>
                      </m:den>
                    </m:f>
                  </m:oMath>
                </a14:m>
                <a:r>
                  <a:rPr lang="en-US" sz="2400" dirty="0"/>
                  <a:t>	</a:t>
                </a:r>
              </a:p>
              <a:p>
                <a:pPr marL="0" indent="0">
                  <a:buNone/>
                </a:pPr>
                <a:endParaRPr lang="en-US" sz="2400" dirty="0"/>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819150"/>
                <a:ext cx="9144000" cy="4248149"/>
              </a:xfrm>
              <a:blipFill>
                <a:blip r:embed="rId3"/>
                <a:stretch>
                  <a:fillRect l="-1067" t="-1291"/>
                </a:stretch>
              </a:blipFill>
            </p:spPr>
            <p:txBody>
              <a:bodyPr/>
              <a:lstStyle/>
              <a:p>
                <a:r>
                  <a:rPr lang="en-US">
                    <a:noFill/>
                  </a:rPr>
                  <a:t> </a:t>
                </a:r>
              </a:p>
            </p:txBody>
          </p:sp>
        </mc:Fallback>
      </mc:AlternateContent>
      <p:pic>
        <p:nvPicPr>
          <p:cNvPr id="5" name="Picture 4" descr="Image of one ice cream sandwich"/>
          <p:cNvPicPr>
            <a:picLocks noChangeAspect="1"/>
          </p:cNvPicPr>
          <p:nvPr/>
        </p:nvPicPr>
        <p:blipFill>
          <a:blip r:embed="rId4"/>
          <a:stretch>
            <a:fillRect/>
          </a:stretch>
        </p:blipFill>
        <p:spPr>
          <a:xfrm>
            <a:off x="990600" y="1704975"/>
            <a:ext cx="1752600" cy="714375"/>
          </a:xfrm>
          <a:prstGeom prst="rect">
            <a:avLst/>
          </a:prstGeom>
        </p:spPr>
      </p:pic>
      <p:pic>
        <p:nvPicPr>
          <p:cNvPr id="6" name="Picture 5" descr="Image of one ice cream sandwich"/>
          <p:cNvPicPr>
            <a:picLocks noChangeAspect="1"/>
          </p:cNvPicPr>
          <p:nvPr/>
        </p:nvPicPr>
        <p:blipFill>
          <a:blip r:embed="rId4"/>
          <a:stretch>
            <a:fillRect/>
          </a:stretch>
        </p:blipFill>
        <p:spPr>
          <a:xfrm>
            <a:off x="2971800" y="1704975"/>
            <a:ext cx="1752600" cy="714375"/>
          </a:xfrm>
          <a:prstGeom prst="rect">
            <a:avLst/>
          </a:prstGeom>
        </p:spPr>
      </p:pic>
      <p:pic>
        <p:nvPicPr>
          <p:cNvPr id="7" name="Picture 6" descr="Image of one ice cream sandwich"/>
          <p:cNvPicPr>
            <a:picLocks noChangeAspect="1"/>
          </p:cNvPicPr>
          <p:nvPr/>
        </p:nvPicPr>
        <p:blipFill>
          <a:blip r:embed="rId4"/>
          <a:stretch>
            <a:fillRect/>
          </a:stretch>
        </p:blipFill>
        <p:spPr>
          <a:xfrm>
            <a:off x="4953000" y="1704975"/>
            <a:ext cx="1752600" cy="714375"/>
          </a:xfrm>
          <a:prstGeom prst="rect">
            <a:avLst/>
          </a:prstGeom>
        </p:spPr>
      </p:pic>
      <p:sp>
        <p:nvSpPr>
          <p:cNvPr id="8" name="Rounded Rectangle 7" descr="Rounded rectangle is used to indicate the correct answer is option C, 3 divided by 6 is equal to three-sixths."/>
          <p:cNvSpPr/>
          <p:nvPr/>
        </p:nvSpPr>
        <p:spPr>
          <a:xfrm>
            <a:off x="95804" y="4213514"/>
            <a:ext cx="1961596" cy="6096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058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a:spLocks noGrp="1"/>
          </p:cNvSpPr>
          <p:nvPr>
            <p:ph type="title"/>
          </p:nvPr>
        </p:nvSpPr>
        <p:spPr>
          <a:xfrm>
            <a:off x="0" y="-19050"/>
            <a:ext cx="9144000" cy="857250"/>
          </a:xfrm>
          <a:solidFill>
            <a:schemeClr val="tx1"/>
          </a:solidFill>
        </p:spPr>
        <p:txBody>
          <a:bodyPr>
            <a:noAutofit/>
          </a:bodyPr>
          <a:lstStyle/>
          <a:p>
            <a:r>
              <a:rPr lang="en-US" sz="2800" dirty="0">
                <a:solidFill>
                  <a:schemeClr val="bg1"/>
                </a:solidFill>
              </a:rPr>
              <a:t>Suggested Practice #2 with Division Equations Representing Fractions (4.2c)</a:t>
            </a:r>
          </a:p>
        </p:txBody>
      </p:sp>
      <p:sp>
        <p:nvSpPr>
          <p:cNvPr id="8" name="Content Placeholder 2"/>
          <p:cNvSpPr>
            <a:spLocks noGrp="1"/>
          </p:cNvSpPr>
          <p:nvPr>
            <p:ph sz="half" idx="1"/>
          </p:nvPr>
        </p:nvSpPr>
        <p:spPr>
          <a:xfrm>
            <a:off x="0" y="838200"/>
            <a:ext cx="4419600" cy="4305300"/>
          </a:xfrm>
        </p:spPr>
        <p:txBody>
          <a:bodyPr>
            <a:normAutofit/>
          </a:bodyPr>
          <a:lstStyle/>
          <a:p>
            <a:pPr marL="0" indent="0">
              <a:buNone/>
            </a:pPr>
            <a:r>
              <a:rPr lang="en-US" sz="2400" b="1" dirty="0"/>
              <a:t>There are </a:t>
            </a:r>
            <a:r>
              <a:rPr lang="en-US" sz="2400" b="1" dirty="0">
                <a:latin typeface="Cambria Math" panose="02040503050406030204" pitchFamily="18" charset="0"/>
                <a:ea typeface="Cambria Math" panose="02040503050406030204" pitchFamily="18" charset="0"/>
              </a:rPr>
              <a:t>5</a:t>
            </a:r>
            <a:r>
              <a:rPr lang="en-US" sz="2400" b="1" dirty="0"/>
              <a:t> cookies. These cookies will be divided equally into the </a:t>
            </a:r>
            <a:r>
              <a:rPr lang="en-US" sz="2400" b="1" dirty="0">
                <a:latin typeface="Cambria Math" panose="02040503050406030204" pitchFamily="18" charset="0"/>
                <a:ea typeface="Cambria Math" panose="02040503050406030204" pitchFamily="18" charset="0"/>
              </a:rPr>
              <a:t>4</a:t>
            </a:r>
            <a:r>
              <a:rPr lang="en-US" sz="2400" b="1" dirty="0"/>
              <a:t> bags shown. </a:t>
            </a:r>
          </a:p>
        </p:txBody>
      </p:sp>
      <mc:AlternateContent xmlns:mc="http://schemas.openxmlformats.org/markup-compatibility/2006" xmlns:a14="http://schemas.microsoft.com/office/drawing/2010/main">
        <mc:Choice Requires="a14">
          <p:sp>
            <p:nvSpPr>
              <p:cNvPr id="9" name="Content Placeholder 3"/>
              <p:cNvSpPr txBox="1">
                <a:spLocks/>
              </p:cNvSpPr>
              <p:nvPr/>
            </p:nvSpPr>
            <p:spPr>
              <a:xfrm>
                <a:off x="4519426" y="819150"/>
                <a:ext cx="4853174" cy="457200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ts val="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ts val="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ts val="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ts val="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ts val="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3800" b="1" dirty="0"/>
                  <a:t>Which division statement represents the amount of these cookies that will be put into each bag?</a:t>
                </a:r>
              </a:p>
              <a:p>
                <a:pPr marL="0" indent="0">
                  <a:spcBef>
                    <a:spcPts val="1200"/>
                  </a:spcBef>
                  <a:spcAft>
                    <a:spcPts val="1200"/>
                  </a:spcAft>
                  <a:buFont typeface="Arial" panose="020B0604020202020204" pitchFamily="34" charset="0"/>
                  <a:buNone/>
                </a:pPr>
                <a:r>
                  <a:rPr lang="en-US" sz="3800" dirty="0"/>
                  <a:t>A. </a:t>
                </a:r>
                <a14:m>
                  <m:oMath xmlns:m="http://schemas.openxmlformats.org/officeDocument/2006/math">
                    <m:r>
                      <a:rPr lang="en-US" sz="3800">
                        <a:latin typeface="Cambria Math" panose="02040503050406030204" pitchFamily="18" charset="0"/>
                      </a:rPr>
                      <m:t>4</m:t>
                    </m:r>
                    <m:r>
                      <a:rPr lang="en-US" sz="3800" i="1">
                        <a:latin typeface="Cambria Math" panose="02040503050406030204" pitchFamily="18" charset="0"/>
                      </a:rPr>
                      <m:t>÷</m:t>
                    </m:r>
                    <m:r>
                      <a:rPr lang="en-US" sz="3800" i="1">
                        <a:latin typeface="Cambria Math" panose="02040503050406030204" pitchFamily="18" charset="0"/>
                      </a:rPr>
                      <m:t>5</m:t>
                    </m:r>
                    <m:r>
                      <a:rPr lang="en-US" sz="3800" i="1">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4</m:t>
                        </m:r>
                      </m:num>
                      <m:den>
                        <m:r>
                          <a:rPr lang="en-US" sz="3800" i="1">
                            <a:latin typeface="Cambria Math" panose="02040503050406030204" pitchFamily="18" charset="0"/>
                          </a:rPr>
                          <m:t>5</m:t>
                        </m:r>
                      </m:den>
                    </m:f>
                  </m:oMath>
                </a14:m>
                <a:r>
                  <a:rPr lang="en-US" sz="3800" dirty="0"/>
                  <a:t> cookie		</a:t>
                </a:r>
              </a:p>
              <a:p>
                <a:pPr marL="0" indent="0">
                  <a:spcBef>
                    <a:spcPts val="1200"/>
                  </a:spcBef>
                  <a:spcAft>
                    <a:spcPts val="1200"/>
                  </a:spcAft>
                  <a:buFont typeface="Arial" panose="020B0604020202020204" pitchFamily="34" charset="0"/>
                  <a:buNone/>
                </a:pPr>
                <a:r>
                  <a:rPr lang="en-US" sz="3800" dirty="0"/>
                  <a:t>B. </a:t>
                </a:r>
                <a14:m>
                  <m:oMath xmlns:m="http://schemas.openxmlformats.org/officeDocument/2006/math">
                    <m:r>
                      <a:rPr lang="en-US" sz="3800">
                        <a:latin typeface="Cambria Math" panose="02040503050406030204" pitchFamily="18" charset="0"/>
                      </a:rPr>
                      <m:t>4</m:t>
                    </m:r>
                    <m:r>
                      <a:rPr lang="en-US" sz="3800" i="1">
                        <a:latin typeface="Cambria Math" panose="02040503050406030204" pitchFamily="18" charset="0"/>
                      </a:rPr>
                      <m:t>÷</m:t>
                    </m:r>
                    <m:r>
                      <a:rPr lang="en-US" sz="3800" i="1">
                        <a:latin typeface="Cambria Math" panose="02040503050406030204" pitchFamily="18" charset="0"/>
                      </a:rPr>
                      <m:t>5</m:t>
                    </m:r>
                    <m:r>
                      <a:rPr lang="en-US" sz="3800" i="1">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5</m:t>
                        </m:r>
                      </m:num>
                      <m:den>
                        <m:r>
                          <a:rPr lang="en-US" sz="3800" i="1">
                            <a:latin typeface="Cambria Math" panose="02040503050406030204" pitchFamily="18" charset="0"/>
                          </a:rPr>
                          <m:t>4</m:t>
                        </m:r>
                      </m:den>
                    </m:f>
                    <m:r>
                      <a:rPr lang="en-US" sz="3800" b="0" i="0" smtClean="0">
                        <a:latin typeface="Cambria Math" panose="02040503050406030204" pitchFamily="18" charset="0"/>
                      </a:rPr>
                      <m:t> </m:t>
                    </m:r>
                  </m:oMath>
                </a14:m>
                <a:r>
                  <a:rPr lang="en-US" sz="3800" dirty="0"/>
                  <a:t>cookies</a:t>
                </a:r>
              </a:p>
              <a:p>
                <a:pPr marL="0" indent="0">
                  <a:spcBef>
                    <a:spcPts val="1200"/>
                  </a:spcBef>
                  <a:spcAft>
                    <a:spcPts val="1200"/>
                  </a:spcAft>
                  <a:buFont typeface="Arial" panose="020B0604020202020204" pitchFamily="34" charset="0"/>
                  <a:buNone/>
                </a:pPr>
                <a:r>
                  <a:rPr lang="en-US" sz="3800" dirty="0"/>
                  <a:t>C. </a:t>
                </a:r>
                <a14:m>
                  <m:oMath xmlns:m="http://schemas.openxmlformats.org/officeDocument/2006/math">
                    <m:r>
                      <a:rPr lang="en-US" sz="3800" dirty="0">
                        <a:latin typeface="Cambria Math" panose="02040503050406030204" pitchFamily="18" charset="0"/>
                      </a:rPr>
                      <m:t>5</m:t>
                    </m:r>
                    <m:r>
                      <a:rPr lang="en-US" sz="3800" i="1">
                        <a:latin typeface="Cambria Math" panose="02040503050406030204" pitchFamily="18" charset="0"/>
                      </a:rPr>
                      <m:t>÷</m:t>
                    </m:r>
                    <m:r>
                      <a:rPr lang="en-US" sz="3800" i="1">
                        <a:latin typeface="Cambria Math" panose="02040503050406030204" pitchFamily="18" charset="0"/>
                      </a:rPr>
                      <m:t>4</m:t>
                    </m:r>
                    <m:r>
                      <a:rPr lang="en-US" sz="3800" i="1">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4</m:t>
                        </m:r>
                      </m:num>
                      <m:den>
                        <m:r>
                          <a:rPr lang="en-US" sz="3800" i="1">
                            <a:latin typeface="Cambria Math" panose="02040503050406030204" pitchFamily="18" charset="0"/>
                          </a:rPr>
                          <m:t>5</m:t>
                        </m:r>
                      </m:den>
                    </m:f>
                  </m:oMath>
                </a14:m>
                <a:r>
                  <a:rPr lang="en-US" sz="3800" dirty="0"/>
                  <a:t> cookie		</a:t>
                </a:r>
              </a:p>
              <a:p>
                <a:pPr marL="0" indent="0">
                  <a:spcBef>
                    <a:spcPts val="1200"/>
                  </a:spcBef>
                  <a:spcAft>
                    <a:spcPts val="1200"/>
                  </a:spcAft>
                  <a:buFont typeface="Arial" panose="020B0604020202020204" pitchFamily="34" charset="0"/>
                  <a:buNone/>
                </a:pPr>
                <a:r>
                  <a:rPr lang="en-US" sz="3800" dirty="0"/>
                  <a:t>D. </a:t>
                </a:r>
                <a14:m>
                  <m:oMath xmlns:m="http://schemas.openxmlformats.org/officeDocument/2006/math">
                    <m:r>
                      <a:rPr lang="en-US" sz="3800" dirty="0">
                        <a:latin typeface="Cambria Math" panose="02040503050406030204" pitchFamily="18" charset="0"/>
                      </a:rPr>
                      <m:t>5</m:t>
                    </m:r>
                    <m:r>
                      <a:rPr lang="en-US" sz="3800" i="1">
                        <a:latin typeface="Cambria Math" panose="02040503050406030204" pitchFamily="18" charset="0"/>
                      </a:rPr>
                      <m:t>÷</m:t>
                    </m:r>
                    <m:r>
                      <a:rPr lang="en-US" sz="3800" i="1">
                        <a:latin typeface="Cambria Math" panose="02040503050406030204" pitchFamily="18" charset="0"/>
                      </a:rPr>
                      <m:t>4</m:t>
                    </m:r>
                    <m:r>
                      <a:rPr lang="en-US" sz="3800" i="1">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5</m:t>
                        </m:r>
                      </m:num>
                      <m:den>
                        <m:r>
                          <a:rPr lang="en-US" sz="3800" i="1">
                            <a:latin typeface="Cambria Math" panose="02040503050406030204" pitchFamily="18" charset="0"/>
                          </a:rPr>
                          <m:t>4</m:t>
                        </m:r>
                      </m:den>
                    </m:f>
                  </m:oMath>
                </a14:m>
                <a:r>
                  <a:rPr lang="en-US" sz="3800" dirty="0"/>
                  <a:t> cookies</a:t>
                </a:r>
              </a:p>
              <a:p>
                <a:pPr marL="0" indent="0">
                  <a:buFont typeface="Arial" panose="020B0604020202020204" pitchFamily="34" charset="0"/>
                  <a:buNone/>
                </a:pPr>
                <a:endParaRPr lang="en-US" sz="2400" b="1" dirty="0"/>
              </a:p>
              <a:p>
                <a:endParaRPr lang="en-US" dirty="0"/>
              </a:p>
            </p:txBody>
          </p:sp>
        </mc:Choice>
        <mc:Fallback xmlns="">
          <p:sp>
            <p:nvSpPr>
              <p:cNvPr id="9" name="Content Placeholder 3"/>
              <p:cNvSpPr txBox="1">
                <a:spLocks noRot="1" noChangeAspect="1" noMove="1" noResize="1" noEditPoints="1" noAdjustHandles="1" noChangeArrowheads="1" noChangeShapeType="1" noTextEdit="1"/>
              </p:cNvSpPr>
              <p:nvPr/>
            </p:nvSpPr>
            <p:spPr>
              <a:xfrm>
                <a:off x="4519426" y="819150"/>
                <a:ext cx="4853174" cy="4572000"/>
              </a:xfrm>
              <a:prstGeom prst="rect">
                <a:avLst/>
              </a:prstGeom>
              <a:blipFill>
                <a:blip r:embed="rId2"/>
                <a:stretch>
                  <a:fillRect l="-1882" t="-1067" r="-376"/>
                </a:stretch>
              </a:blipFill>
            </p:spPr>
            <p:txBody>
              <a:bodyPr/>
              <a:lstStyle/>
              <a:p>
                <a:r>
                  <a:rPr lang="en-US">
                    <a:noFill/>
                  </a:rPr>
                  <a:t> </a:t>
                </a:r>
              </a:p>
            </p:txBody>
          </p:sp>
        </mc:Fallback>
      </mc:AlternateContent>
      <p:sp>
        <p:nvSpPr>
          <p:cNvPr id="10" name="Oval 9" descr="Image of a circle that represents a cookie"/>
          <p:cNvSpPr/>
          <p:nvPr/>
        </p:nvSpPr>
        <p:spPr>
          <a:xfrm>
            <a:off x="533400" y="2838450"/>
            <a:ext cx="342900" cy="342900"/>
          </a:xfrm>
          <a:prstGeom prst="ellipse">
            <a:avLst/>
          </a:prstGeom>
          <a:solidFill>
            <a:srgbClr val="996633"/>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Oval 10" descr="Image of a circle that represents a cookie"/>
          <p:cNvSpPr/>
          <p:nvPr/>
        </p:nvSpPr>
        <p:spPr>
          <a:xfrm>
            <a:off x="1219200" y="2762250"/>
            <a:ext cx="342900" cy="342900"/>
          </a:xfrm>
          <a:prstGeom prst="ellipse">
            <a:avLst/>
          </a:prstGeom>
          <a:solidFill>
            <a:srgbClr val="996633"/>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Oval 11" descr="Image of a circle that represents a cookie"/>
          <p:cNvSpPr/>
          <p:nvPr/>
        </p:nvSpPr>
        <p:spPr>
          <a:xfrm>
            <a:off x="1828800" y="2914650"/>
            <a:ext cx="342900" cy="342900"/>
          </a:xfrm>
          <a:prstGeom prst="ellipse">
            <a:avLst/>
          </a:prstGeom>
          <a:solidFill>
            <a:srgbClr val="996633"/>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Oval 12" descr="Image of a circle that represents a cookie"/>
          <p:cNvSpPr/>
          <p:nvPr/>
        </p:nvSpPr>
        <p:spPr>
          <a:xfrm>
            <a:off x="2476500" y="2838450"/>
            <a:ext cx="342900" cy="342900"/>
          </a:xfrm>
          <a:prstGeom prst="ellipse">
            <a:avLst/>
          </a:prstGeom>
          <a:solidFill>
            <a:srgbClr val="996633"/>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Oval 13" descr="Image of a circle that represents a cookie"/>
          <p:cNvSpPr/>
          <p:nvPr/>
        </p:nvSpPr>
        <p:spPr>
          <a:xfrm>
            <a:off x="3086100" y="2800350"/>
            <a:ext cx="342900" cy="342900"/>
          </a:xfrm>
          <a:prstGeom prst="ellipse">
            <a:avLst/>
          </a:prstGeom>
          <a:solidFill>
            <a:srgbClr val="996633"/>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5" name="Picture 14" descr="Image of an empty baggie."/>
          <p:cNvPicPr>
            <a:picLocks noChangeAspect="1"/>
          </p:cNvPicPr>
          <p:nvPr/>
        </p:nvPicPr>
        <p:blipFill>
          <a:blip r:embed="rId3"/>
          <a:stretch>
            <a:fillRect/>
          </a:stretch>
        </p:blipFill>
        <p:spPr>
          <a:xfrm>
            <a:off x="241508" y="3637467"/>
            <a:ext cx="896133" cy="763083"/>
          </a:xfrm>
          <a:prstGeom prst="rect">
            <a:avLst/>
          </a:prstGeom>
        </p:spPr>
      </p:pic>
      <p:pic>
        <p:nvPicPr>
          <p:cNvPr id="16" name="Picture 15" descr="Image of an empty baggie."/>
          <p:cNvPicPr>
            <a:picLocks noChangeAspect="1"/>
          </p:cNvPicPr>
          <p:nvPr/>
        </p:nvPicPr>
        <p:blipFill>
          <a:blip r:embed="rId3"/>
          <a:stretch>
            <a:fillRect/>
          </a:stretch>
        </p:blipFill>
        <p:spPr>
          <a:xfrm>
            <a:off x="1137641" y="3627401"/>
            <a:ext cx="896133" cy="763083"/>
          </a:xfrm>
          <a:prstGeom prst="rect">
            <a:avLst/>
          </a:prstGeom>
        </p:spPr>
      </p:pic>
      <p:pic>
        <p:nvPicPr>
          <p:cNvPr id="17" name="Picture 16" descr="Image of an empty baggie."/>
          <p:cNvPicPr>
            <a:picLocks noChangeAspect="1"/>
          </p:cNvPicPr>
          <p:nvPr/>
        </p:nvPicPr>
        <p:blipFill>
          <a:blip r:embed="rId3"/>
          <a:stretch>
            <a:fillRect/>
          </a:stretch>
        </p:blipFill>
        <p:spPr>
          <a:xfrm>
            <a:off x="2133600" y="3622530"/>
            <a:ext cx="896133" cy="763083"/>
          </a:xfrm>
          <a:prstGeom prst="rect">
            <a:avLst/>
          </a:prstGeom>
        </p:spPr>
      </p:pic>
      <p:pic>
        <p:nvPicPr>
          <p:cNvPr id="18" name="Picture 17" descr="Image of an empty baggie."/>
          <p:cNvPicPr>
            <a:picLocks noChangeAspect="1"/>
          </p:cNvPicPr>
          <p:nvPr/>
        </p:nvPicPr>
        <p:blipFill>
          <a:blip r:embed="rId3"/>
          <a:stretch>
            <a:fillRect/>
          </a:stretch>
        </p:blipFill>
        <p:spPr>
          <a:xfrm>
            <a:off x="3105149" y="3637467"/>
            <a:ext cx="896133" cy="763083"/>
          </a:xfrm>
          <a:prstGeom prst="rect">
            <a:avLst/>
          </a:prstGeom>
        </p:spPr>
      </p:pic>
    </p:spTree>
    <p:extLst>
      <p:ext uri="{BB962C8B-B14F-4D97-AF65-F5344CB8AC3E}">
        <p14:creationId xmlns:p14="http://schemas.microsoft.com/office/powerpoint/2010/main" val="63478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fontScale="90000"/>
          </a:bodyPr>
          <a:lstStyle/>
          <a:p>
            <a:r>
              <a:rPr lang="en-US" sz="3100" dirty="0">
                <a:solidFill>
                  <a:schemeClr val="bg1"/>
                </a:solidFill>
              </a:rPr>
              <a:t>Student Performance Analysis Spring 2019 </a:t>
            </a:r>
            <a:r>
              <a:rPr lang="en-US" sz="2200" dirty="0">
                <a:solidFill>
                  <a:schemeClr val="bg1"/>
                </a:solidFill>
              </a:rPr>
              <a:t>(1 of 3)</a:t>
            </a:r>
          </a:p>
        </p:txBody>
      </p:sp>
      <p:sp>
        <p:nvSpPr>
          <p:cNvPr id="3" name="Content Placeholder 2"/>
          <p:cNvSpPr>
            <a:spLocks noGrp="1"/>
          </p:cNvSpPr>
          <p:nvPr>
            <p:ph idx="1"/>
          </p:nvPr>
        </p:nvSpPr>
        <p:spPr>
          <a:xfrm>
            <a:off x="108307" y="1047750"/>
            <a:ext cx="8927385" cy="3429002"/>
          </a:xfrm>
        </p:spPr>
        <p:txBody>
          <a:bodyPr>
            <a:normAutofit/>
          </a:bodyPr>
          <a:lstStyle/>
          <a:p>
            <a:pPr marL="0" indent="0">
              <a:buNone/>
            </a:pPr>
            <a:r>
              <a:rPr lang="en-US" sz="2400" dirty="0"/>
              <a:t>Statewide results for the spring 2019 mathematics tests based on the 2016 </a:t>
            </a:r>
            <a:r>
              <a:rPr lang="en-US" sz="2400" i="1" dirty="0"/>
              <a:t>Mathematics Standards of Learning </a:t>
            </a:r>
            <a:r>
              <a:rPr lang="en-US" sz="2400" dirty="0"/>
              <a:t>(SOL) have been analyzed to determine specific content that may have challenged students.  In order to support preparation of students for the Grade 4 Mathematics test, this PowerPoint presentation has been developed to provide examples of SOL content identified by this analysis.  </a:t>
            </a:r>
          </a:p>
          <a:p>
            <a:endParaRPr lang="en-US" sz="1800" dirty="0"/>
          </a:p>
          <a:p>
            <a:endParaRPr lang="en-US" dirty="0"/>
          </a:p>
        </p:txBody>
      </p:sp>
    </p:spTree>
    <p:extLst>
      <p:ext uri="{BB962C8B-B14F-4D97-AF65-F5344CB8AC3E}">
        <p14:creationId xmlns:p14="http://schemas.microsoft.com/office/powerpoint/2010/main" val="1706755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a:spLocks noGrp="1"/>
          </p:cNvSpPr>
          <p:nvPr>
            <p:ph type="title"/>
          </p:nvPr>
        </p:nvSpPr>
        <p:spPr>
          <a:xfrm>
            <a:off x="0" y="-19050"/>
            <a:ext cx="9144000" cy="857250"/>
          </a:xfrm>
          <a:solidFill>
            <a:schemeClr val="tx1"/>
          </a:solidFill>
        </p:spPr>
        <p:txBody>
          <a:bodyPr>
            <a:normAutofit fontScale="90000"/>
          </a:bodyPr>
          <a:lstStyle/>
          <a:p>
            <a:r>
              <a:rPr lang="en-US" dirty="0">
                <a:solidFill>
                  <a:schemeClr val="bg1"/>
                </a:solidFill>
              </a:rPr>
              <a:t>Answer to Practice #2 with Division Equations Representing Fractions(4.2c)</a:t>
            </a:r>
          </a:p>
        </p:txBody>
      </p:sp>
      <p:sp>
        <p:nvSpPr>
          <p:cNvPr id="8" name="Content Placeholder 2"/>
          <p:cNvSpPr>
            <a:spLocks noGrp="1"/>
          </p:cNvSpPr>
          <p:nvPr>
            <p:ph sz="half" idx="1"/>
          </p:nvPr>
        </p:nvSpPr>
        <p:spPr>
          <a:xfrm>
            <a:off x="0" y="838200"/>
            <a:ext cx="4419600" cy="4305300"/>
          </a:xfrm>
        </p:spPr>
        <p:txBody>
          <a:bodyPr>
            <a:normAutofit/>
          </a:bodyPr>
          <a:lstStyle/>
          <a:p>
            <a:pPr marL="0" indent="0">
              <a:buNone/>
            </a:pPr>
            <a:r>
              <a:rPr lang="en-US" sz="2400" b="1" dirty="0"/>
              <a:t>There are </a:t>
            </a:r>
            <a:r>
              <a:rPr lang="en-US" sz="2400" b="1" dirty="0">
                <a:latin typeface="Cambria Math" panose="02040503050406030204" pitchFamily="18" charset="0"/>
                <a:ea typeface="Cambria Math" panose="02040503050406030204" pitchFamily="18" charset="0"/>
              </a:rPr>
              <a:t>5</a:t>
            </a:r>
            <a:r>
              <a:rPr lang="en-US" sz="2400" b="1" dirty="0"/>
              <a:t> cookies. These cookies will be divided equally into the </a:t>
            </a:r>
            <a:r>
              <a:rPr lang="en-US" sz="2400" b="1" dirty="0">
                <a:latin typeface="Cambria Math" panose="02040503050406030204" pitchFamily="18" charset="0"/>
                <a:ea typeface="Cambria Math" panose="02040503050406030204" pitchFamily="18" charset="0"/>
              </a:rPr>
              <a:t>4</a:t>
            </a:r>
            <a:r>
              <a:rPr lang="en-US" sz="2400" b="1" dirty="0"/>
              <a:t> bags shown. </a:t>
            </a:r>
          </a:p>
        </p:txBody>
      </p:sp>
      <mc:AlternateContent xmlns:mc="http://schemas.openxmlformats.org/markup-compatibility/2006" xmlns:a14="http://schemas.microsoft.com/office/drawing/2010/main">
        <mc:Choice Requires="a14">
          <p:sp>
            <p:nvSpPr>
              <p:cNvPr id="9" name="Content Placeholder 3"/>
              <p:cNvSpPr txBox="1">
                <a:spLocks/>
              </p:cNvSpPr>
              <p:nvPr/>
            </p:nvSpPr>
            <p:spPr>
              <a:xfrm>
                <a:off x="4419600" y="819150"/>
                <a:ext cx="4953000" cy="457200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ts val="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ts val="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ts val="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ts val="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ts val="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3800" b="1" dirty="0"/>
                  <a:t>Which division statement represents the amount of these cookies that will be put into each bag?</a:t>
                </a:r>
              </a:p>
              <a:p>
                <a:pPr marL="0" indent="0">
                  <a:spcBef>
                    <a:spcPts val="1200"/>
                  </a:spcBef>
                  <a:spcAft>
                    <a:spcPts val="1200"/>
                  </a:spcAft>
                  <a:buFont typeface="Arial" panose="020B0604020202020204" pitchFamily="34" charset="0"/>
                  <a:buNone/>
                </a:pPr>
                <a:r>
                  <a:rPr lang="en-US" sz="3800" dirty="0"/>
                  <a:t>A. </a:t>
                </a:r>
                <a14:m>
                  <m:oMath xmlns:m="http://schemas.openxmlformats.org/officeDocument/2006/math">
                    <m:r>
                      <a:rPr lang="en-US" sz="3800">
                        <a:latin typeface="Cambria Math" panose="02040503050406030204" pitchFamily="18" charset="0"/>
                      </a:rPr>
                      <m:t>4</m:t>
                    </m:r>
                    <m:r>
                      <a:rPr lang="en-US" sz="3800" i="1">
                        <a:latin typeface="Cambria Math" panose="02040503050406030204" pitchFamily="18" charset="0"/>
                      </a:rPr>
                      <m:t>÷</m:t>
                    </m:r>
                    <m:r>
                      <a:rPr lang="en-US" sz="3800" i="1">
                        <a:latin typeface="Cambria Math" panose="02040503050406030204" pitchFamily="18" charset="0"/>
                      </a:rPr>
                      <m:t>5</m:t>
                    </m:r>
                    <m:r>
                      <a:rPr lang="en-US" sz="3800" i="1">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4</m:t>
                        </m:r>
                      </m:num>
                      <m:den>
                        <m:r>
                          <a:rPr lang="en-US" sz="3800" i="1">
                            <a:latin typeface="Cambria Math" panose="02040503050406030204" pitchFamily="18" charset="0"/>
                          </a:rPr>
                          <m:t>5</m:t>
                        </m:r>
                      </m:den>
                    </m:f>
                  </m:oMath>
                </a14:m>
                <a:r>
                  <a:rPr lang="en-US" sz="3800" dirty="0"/>
                  <a:t> cookie		</a:t>
                </a:r>
              </a:p>
              <a:p>
                <a:pPr marL="0" indent="0">
                  <a:spcBef>
                    <a:spcPts val="1200"/>
                  </a:spcBef>
                  <a:spcAft>
                    <a:spcPts val="1200"/>
                  </a:spcAft>
                  <a:buFont typeface="Arial" panose="020B0604020202020204" pitchFamily="34" charset="0"/>
                  <a:buNone/>
                </a:pPr>
                <a:r>
                  <a:rPr lang="en-US" sz="3800" dirty="0"/>
                  <a:t>B. </a:t>
                </a:r>
                <a14:m>
                  <m:oMath xmlns:m="http://schemas.openxmlformats.org/officeDocument/2006/math">
                    <m:r>
                      <a:rPr lang="en-US" sz="3800">
                        <a:latin typeface="Cambria Math" panose="02040503050406030204" pitchFamily="18" charset="0"/>
                      </a:rPr>
                      <m:t>4</m:t>
                    </m:r>
                    <m:r>
                      <a:rPr lang="en-US" sz="3800" i="1">
                        <a:latin typeface="Cambria Math" panose="02040503050406030204" pitchFamily="18" charset="0"/>
                      </a:rPr>
                      <m:t>÷</m:t>
                    </m:r>
                    <m:r>
                      <a:rPr lang="en-US" sz="3800" i="1">
                        <a:latin typeface="Cambria Math" panose="02040503050406030204" pitchFamily="18" charset="0"/>
                      </a:rPr>
                      <m:t>5</m:t>
                    </m:r>
                    <m:r>
                      <a:rPr lang="en-US" sz="3800" i="1">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5</m:t>
                        </m:r>
                      </m:num>
                      <m:den>
                        <m:r>
                          <a:rPr lang="en-US" sz="3800" i="1">
                            <a:latin typeface="Cambria Math" panose="02040503050406030204" pitchFamily="18" charset="0"/>
                          </a:rPr>
                          <m:t>4</m:t>
                        </m:r>
                      </m:den>
                    </m:f>
                    <m:r>
                      <a:rPr lang="en-US" sz="3800" b="0" i="0" smtClean="0">
                        <a:latin typeface="Cambria Math" panose="02040503050406030204" pitchFamily="18" charset="0"/>
                      </a:rPr>
                      <m:t> </m:t>
                    </m:r>
                  </m:oMath>
                </a14:m>
                <a:r>
                  <a:rPr lang="en-US" sz="3800" dirty="0"/>
                  <a:t>cookies</a:t>
                </a:r>
              </a:p>
              <a:p>
                <a:pPr marL="0" indent="0">
                  <a:spcBef>
                    <a:spcPts val="1200"/>
                  </a:spcBef>
                  <a:spcAft>
                    <a:spcPts val="1200"/>
                  </a:spcAft>
                  <a:buFont typeface="Arial" panose="020B0604020202020204" pitchFamily="34" charset="0"/>
                  <a:buNone/>
                </a:pPr>
                <a:r>
                  <a:rPr lang="en-US" sz="3800" dirty="0"/>
                  <a:t>C. </a:t>
                </a:r>
                <a14:m>
                  <m:oMath xmlns:m="http://schemas.openxmlformats.org/officeDocument/2006/math">
                    <m:r>
                      <a:rPr lang="en-US" sz="3800" dirty="0">
                        <a:latin typeface="Cambria Math" panose="02040503050406030204" pitchFamily="18" charset="0"/>
                      </a:rPr>
                      <m:t>5</m:t>
                    </m:r>
                    <m:r>
                      <a:rPr lang="en-US" sz="3800" i="1">
                        <a:latin typeface="Cambria Math" panose="02040503050406030204" pitchFamily="18" charset="0"/>
                      </a:rPr>
                      <m:t>÷</m:t>
                    </m:r>
                    <m:r>
                      <a:rPr lang="en-US" sz="3800" i="1">
                        <a:latin typeface="Cambria Math" panose="02040503050406030204" pitchFamily="18" charset="0"/>
                      </a:rPr>
                      <m:t>4</m:t>
                    </m:r>
                    <m:r>
                      <a:rPr lang="en-US" sz="3800" i="1">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4</m:t>
                        </m:r>
                      </m:num>
                      <m:den>
                        <m:r>
                          <a:rPr lang="en-US" sz="3800" i="1">
                            <a:latin typeface="Cambria Math" panose="02040503050406030204" pitchFamily="18" charset="0"/>
                          </a:rPr>
                          <m:t>5</m:t>
                        </m:r>
                      </m:den>
                    </m:f>
                  </m:oMath>
                </a14:m>
                <a:r>
                  <a:rPr lang="en-US" sz="3800" dirty="0"/>
                  <a:t> cookie </a:t>
                </a:r>
                <a:r>
                  <a:rPr lang="en-US" sz="3800" dirty="0">
                    <a:solidFill>
                      <a:srgbClr val="C00000"/>
                    </a:solidFill>
                  </a:rPr>
                  <a:t>common error</a:t>
                </a:r>
                <a:r>
                  <a:rPr lang="en-US" sz="3800" dirty="0"/>
                  <a:t>	</a:t>
                </a:r>
              </a:p>
              <a:p>
                <a:pPr marL="0" indent="0">
                  <a:spcBef>
                    <a:spcPts val="1200"/>
                  </a:spcBef>
                  <a:spcAft>
                    <a:spcPts val="1200"/>
                  </a:spcAft>
                  <a:buFont typeface="Arial" panose="020B0604020202020204" pitchFamily="34" charset="0"/>
                  <a:buNone/>
                </a:pPr>
                <a:r>
                  <a:rPr lang="en-US" sz="3800" dirty="0">
                    <a:solidFill>
                      <a:srgbClr val="C00000"/>
                    </a:solidFill>
                  </a:rPr>
                  <a:t>D. </a:t>
                </a:r>
                <a14:m>
                  <m:oMath xmlns:m="http://schemas.openxmlformats.org/officeDocument/2006/math">
                    <m:r>
                      <a:rPr lang="en-US" sz="3800" dirty="0">
                        <a:solidFill>
                          <a:srgbClr val="C00000"/>
                        </a:solidFill>
                        <a:latin typeface="Cambria Math" panose="02040503050406030204" pitchFamily="18" charset="0"/>
                      </a:rPr>
                      <m:t>5</m:t>
                    </m:r>
                    <m:r>
                      <a:rPr lang="en-US" sz="3800" i="1">
                        <a:solidFill>
                          <a:srgbClr val="C00000"/>
                        </a:solidFill>
                        <a:latin typeface="Cambria Math" panose="02040503050406030204" pitchFamily="18" charset="0"/>
                      </a:rPr>
                      <m:t>÷</m:t>
                    </m:r>
                    <m:r>
                      <a:rPr lang="en-US" sz="3800" i="1">
                        <a:solidFill>
                          <a:srgbClr val="C00000"/>
                        </a:solidFill>
                        <a:latin typeface="Cambria Math" panose="02040503050406030204" pitchFamily="18" charset="0"/>
                      </a:rPr>
                      <m:t>4</m:t>
                    </m:r>
                    <m:r>
                      <a:rPr lang="en-US" sz="3800" i="1">
                        <a:solidFill>
                          <a:srgbClr val="C00000"/>
                        </a:solidFill>
                        <a:latin typeface="Cambria Math" panose="02040503050406030204" pitchFamily="18" charset="0"/>
                      </a:rPr>
                      <m:t>=</m:t>
                    </m:r>
                    <m:f>
                      <m:fPr>
                        <m:ctrlPr>
                          <a:rPr lang="en-US" sz="3800" i="1">
                            <a:solidFill>
                              <a:srgbClr val="C00000"/>
                            </a:solidFill>
                            <a:latin typeface="Cambria Math" panose="02040503050406030204" pitchFamily="18" charset="0"/>
                          </a:rPr>
                        </m:ctrlPr>
                      </m:fPr>
                      <m:num>
                        <m:r>
                          <a:rPr lang="en-US" sz="3800" i="1">
                            <a:solidFill>
                              <a:srgbClr val="C00000"/>
                            </a:solidFill>
                            <a:latin typeface="Cambria Math" panose="02040503050406030204" pitchFamily="18" charset="0"/>
                          </a:rPr>
                          <m:t>5</m:t>
                        </m:r>
                      </m:num>
                      <m:den>
                        <m:r>
                          <a:rPr lang="en-US" sz="3800" i="1">
                            <a:solidFill>
                              <a:srgbClr val="C00000"/>
                            </a:solidFill>
                            <a:latin typeface="Cambria Math" panose="02040503050406030204" pitchFamily="18" charset="0"/>
                          </a:rPr>
                          <m:t>4</m:t>
                        </m:r>
                      </m:den>
                    </m:f>
                  </m:oMath>
                </a14:m>
                <a:r>
                  <a:rPr lang="en-US" sz="3800" dirty="0">
                    <a:solidFill>
                      <a:srgbClr val="C00000"/>
                    </a:solidFill>
                  </a:rPr>
                  <a:t> cookies</a:t>
                </a:r>
              </a:p>
              <a:p>
                <a:pPr marL="0" indent="0">
                  <a:buFont typeface="Arial" panose="020B0604020202020204" pitchFamily="34" charset="0"/>
                  <a:buNone/>
                </a:pPr>
                <a:endParaRPr lang="en-US" sz="2400" b="1" dirty="0"/>
              </a:p>
              <a:p>
                <a:endParaRPr lang="en-US" dirty="0"/>
              </a:p>
            </p:txBody>
          </p:sp>
        </mc:Choice>
        <mc:Fallback xmlns="">
          <p:sp>
            <p:nvSpPr>
              <p:cNvPr id="9" name="Content Placeholder 3"/>
              <p:cNvSpPr txBox="1">
                <a:spLocks noRot="1" noChangeAspect="1" noMove="1" noResize="1" noEditPoints="1" noAdjustHandles="1" noChangeArrowheads="1" noChangeShapeType="1" noTextEdit="1"/>
              </p:cNvSpPr>
              <p:nvPr/>
            </p:nvSpPr>
            <p:spPr>
              <a:xfrm>
                <a:off x="4419600" y="819150"/>
                <a:ext cx="4953000" cy="4572000"/>
              </a:xfrm>
              <a:prstGeom prst="rect">
                <a:avLst/>
              </a:prstGeom>
              <a:blipFill>
                <a:blip r:embed="rId3"/>
                <a:stretch>
                  <a:fillRect l="-1845" t="-1067"/>
                </a:stretch>
              </a:blipFill>
            </p:spPr>
            <p:txBody>
              <a:bodyPr/>
              <a:lstStyle/>
              <a:p>
                <a:r>
                  <a:rPr lang="en-US">
                    <a:noFill/>
                  </a:rPr>
                  <a:t> </a:t>
                </a:r>
              </a:p>
            </p:txBody>
          </p:sp>
        </mc:Fallback>
      </mc:AlternateContent>
      <p:sp>
        <p:nvSpPr>
          <p:cNvPr id="10" name="Oval 9" descr="Image of a circle that represents a cookie"/>
          <p:cNvSpPr/>
          <p:nvPr/>
        </p:nvSpPr>
        <p:spPr>
          <a:xfrm>
            <a:off x="533400" y="2838450"/>
            <a:ext cx="342900" cy="342900"/>
          </a:xfrm>
          <a:prstGeom prst="ellipse">
            <a:avLst/>
          </a:prstGeom>
          <a:solidFill>
            <a:srgbClr val="996633"/>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Oval 10" descr="Image of a circle that represents a cookie"/>
          <p:cNvSpPr/>
          <p:nvPr/>
        </p:nvSpPr>
        <p:spPr>
          <a:xfrm>
            <a:off x="1219200" y="2762250"/>
            <a:ext cx="342900" cy="342900"/>
          </a:xfrm>
          <a:prstGeom prst="ellipse">
            <a:avLst/>
          </a:prstGeom>
          <a:solidFill>
            <a:srgbClr val="996633"/>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Oval 11" descr="Image of a circle that represents a cookie"/>
          <p:cNvSpPr/>
          <p:nvPr/>
        </p:nvSpPr>
        <p:spPr>
          <a:xfrm>
            <a:off x="1828800" y="2914650"/>
            <a:ext cx="342900" cy="342900"/>
          </a:xfrm>
          <a:prstGeom prst="ellipse">
            <a:avLst/>
          </a:prstGeom>
          <a:solidFill>
            <a:srgbClr val="996633"/>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Oval 12" descr="Image of a circle that represents a cookie"/>
          <p:cNvSpPr/>
          <p:nvPr/>
        </p:nvSpPr>
        <p:spPr>
          <a:xfrm>
            <a:off x="2476500" y="2838450"/>
            <a:ext cx="342900" cy="342900"/>
          </a:xfrm>
          <a:prstGeom prst="ellipse">
            <a:avLst/>
          </a:prstGeom>
          <a:solidFill>
            <a:srgbClr val="996633"/>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Oval 13" descr="Image of a circle that represents a cookie"/>
          <p:cNvSpPr/>
          <p:nvPr/>
        </p:nvSpPr>
        <p:spPr>
          <a:xfrm>
            <a:off x="3086100" y="2800350"/>
            <a:ext cx="342900" cy="342900"/>
          </a:xfrm>
          <a:prstGeom prst="ellipse">
            <a:avLst/>
          </a:prstGeom>
          <a:solidFill>
            <a:srgbClr val="996633"/>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5" name="Picture 14" descr="Image of an empty baggie."/>
          <p:cNvPicPr>
            <a:picLocks noChangeAspect="1"/>
          </p:cNvPicPr>
          <p:nvPr/>
        </p:nvPicPr>
        <p:blipFill>
          <a:blip r:embed="rId4"/>
          <a:stretch>
            <a:fillRect/>
          </a:stretch>
        </p:blipFill>
        <p:spPr>
          <a:xfrm>
            <a:off x="241508" y="3637467"/>
            <a:ext cx="896133" cy="763083"/>
          </a:xfrm>
          <a:prstGeom prst="rect">
            <a:avLst/>
          </a:prstGeom>
        </p:spPr>
      </p:pic>
      <p:pic>
        <p:nvPicPr>
          <p:cNvPr id="16" name="Picture 15" descr="Image of an empty baggie."/>
          <p:cNvPicPr>
            <a:picLocks noChangeAspect="1"/>
          </p:cNvPicPr>
          <p:nvPr/>
        </p:nvPicPr>
        <p:blipFill>
          <a:blip r:embed="rId4"/>
          <a:stretch>
            <a:fillRect/>
          </a:stretch>
        </p:blipFill>
        <p:spPr>
          <a:xfrm>
            <a:off x="1137641" y="3627401"/>
            <a:ext cx="896133" cy="763083"/>
          </a:xfrm>
          <a:prstGeom prst="rect">
            <a:avLst/>
          </a:prstGeom>
        </p:spPr>
      </p:pic>
      <p:pic>
        <p:nvPicPr>
          <p:cNvPr id="17" name="Picture 16" descr="Image of an empty baggie."/>
          <p:cNvPicPr>
            <a:picLocks noChangeAspect="1"/>
          </p:cNvPicPr>
          <p:nvPr/>
        </p:nvPicPr>
        <p:blipFill>
          <a:blip r:embed="rId4"/>
          <a:stretch>
            <a:fillRect/>
          </a:stretch>
        </p:blipFill>
        <p:spPr>
          <a:xfrm>
            <a:off x="2133600" y="3622530"/>
            <a:ext cx="896133" cy="763083"/>
          </a:xfrm>
          <a:prstGeom prst="rect">
            <a:avLst/>
          </a:prstGeom>
        </p:spPr>
      </p:pic>
      <p:pic>
        <p:nvPicPr>
          <p:cNvPr id="18" name="Picture 17" descr="Image of an empty baggie."/>
          <p:cNvPicPr>
            <a:picLocks noChangeAspect="1"/>
          </p:cNvPicPr>
          <p:nvPr/>
        </p:nvPicPr>
        <p:blipFill>
          <a:blip r:embed="rId4"/>
          <a:stretch>
            <a:fillRect/>
          </a:stretch>
        </p:blipFill>
        <p:spPr>
          <a:xfrm>
            <a:off x="3105149" y="3637467"/>
            <a:ext cx="896133" cy="763083"/>
          </a:xfrm>
          <a:prstGeom prst="rect">
            <a:avLst/>
          </a:prstGeom>
        </p:spPr>
      </p:pic>
      <p:sp>
        <p:nvSpPr>
          <p:cNvPr id="2" name="Rounded Rectangle 1" descr="Rounded rectangle is used to indicate the correct answer is option D, 5 divided by 4 = 5/4 cookies."/>
          <p:cNvSpPr/>
          <p:nvPr/>
        </p:nvSpPr>
        <p:spPr>
          <a:xfrm>
            <a:off x="4419600" y="4552950"/>
            <a:ext cx="2871974" cy="55225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2332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Understanding Decimals</a:t>
            </a:r>
          </a:p>
        </p:txBody>
      </p:sp>
      <p:sp>
        <p:nvSpPr>
          <p:cNvPr id="4" name="Content Placeholder 3"/>
          <p:cNvSpPr>
            <a:spLocks noGrp="1"/>
          </p:cNvSpPr>
          <p:nvPr>
            <p:ph idx="1"/>
          </p:nvPr>
        </p:nvSpPr>
        <p:spPr/>
        <p:txBody>
          <a:bodyPr>
            <a:normAutofit/>
          </a:bodyPr>
          <a:lstStyle/>
          <a:p>
            <a:pPr marL="114300" indent="0">
              <a:buNone/>
            </a:pPr>
            <a:r>
              <a:rPr lang="en-US" sz="2400" dirty="0"/>
              <a:t>SOL 4.3</a:t>
            </a:r>
          </a:p>
          <a:p>
            <a:pPr marL="114300" indent="0">
              <a:buNone/>
            </a:pPr>
            <a:r>
              <a:rPr lang="en-US" sz="2400" dirty="0"/>
              <a:t>The student will</a:t>
            </a:r>
          </a:p>
          <a:p>
            <a:pPr marL="628650" indent="-514350">
              <a:buClr>
                <a:srgbClr val="C00000"/>
              </a:buClr>
              <a:buFont typeface="+mj-lt"/>
              <a:buAutoNum type="alphaLcParenR"/>
            </a:pPr>
            <a:r>
              <a:rPr lang="en-US" sz="2400" dirty="0">
                <a:solidFill>
                  <a:srgbClr val="C00000"/>
                </a:solidFill>
              </a:rPr>
              <a:t>read, write, represent, and identify decimals expressed through thousandths</a:t>
            </a:r>
            <a:r>
              <a:rPr lang="en-US" sz="2400" dirty="0"/>
              <a:t>;</a:t>
            </a:r>
          </a:p>
          <a:p>
            <a:pPr marL="628650" indent="-514350">
              <a:buClr>
                <a:schemeClr val="tx1"/>
              </a:buClr>
              <a:buFont typeface="+mj-lt"/>
              <a:buAutoNum type="alphaLcParenR"/>
            </a:pPr>
            <a:r>
              <a:rPr lang="en-US" sz="2400" dirty="0"/>
              <a:t>round decimals to the nearest whole number;</a:t>
            </a:r>
          </a:p>
          <a:p>
            <a:pPr marL="628650" indent="-514350">
              <a:buClr>
                <a:schemeClr val="tx1"/>
              </a:buClr>
              <a:buFont typeface="+mj-lt"/>
              <a:buAutoNum type="alphaLcParenR"/>
            </a:pPr>
            <a:r>
              <a:rPr lang="en-US" sz="2400" dirty="0"/>
              <a:t>compare and order decimals; and</a:t>
            </a:r>
          </a:p>
          <a:p>
            <a:pPr marL="628650" indent="-514350">
              <a:buClr>
                <a:srgbClr val="C00000"/>
              </a:buClr>
              <a:buFont typeface="+mj-lt"/>
              <a:buAutoNum type="alphaLcParenR"/>
            </a:pPr>
            <a:r>
              <a:rPr lang="en-US" sz="2400" dirty="0">
                <a:solidFill>
                  <a:srgbClr val="C00000"/>
                </a:solidFill>
              </a:rPr>
              <a:t>given a model, write the decimal and fraction equivalents</a:t>
            </a:r>
            <a:r>
              <a:rPr lang="en-US" sz="2400" dirty="0"/>
              <a:t>.</a:t>
            </a:r>
          </a:p>
        </p:txBody>
      </p:sp>
    </p:spTree>
    <p:extLst>
      <p:ext uri="{BB962C8B-B14F-4D97-AF65-F5344CB8AC3E}">
        <p14:creationId xmlns:p14="http://schemas.microsoft.com/office/powerpoint/2010/main" val="2315824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Decimals (4.3a)</a:t>
            </a:r>
          </a:p>
        </p:txBody>
      </p:sp>
      <p:sp>
        <p:nvSpPr>
          <p:cNvPr id="3" name="Content Placeholder 2"/>
          <p:cNvSpPr>
            <a:spLocks noGrp="1"/>
          </p:cNvSpPr>
          <p:nvPr>
            <p:ph idx="1"/>
          </p:nvPr>
        </p:nvSpPr>
        <p:spPr/>
        <p:txBody>
          <a:bodyPr>
            <a:normAutofit/>
          </a:bodyPr>
          <a:lstStyle/>
          <a:p>
            <a:pPr marL="0" indent="0">
              <a:buNone/>
            </a:pPr>
            <a:r>
              <a:rPr lang="en-US" sz="2400" dirty="0"/>
              <a:t>Students would benefit from additional practice identifying decimals. Teachers are encouraged to represent one whole using a variety of models.</a:t>
            </a:r>
          </a:p>
          <a:p>
            <a:pPr marL="0" indent="0">
              <a:buNone/>
            </a:pPr>
            <a:endParaRPr lang="en-US" sz="2400" dirty="0">
              <a:solidFill>
                <a:srgbClr val="C00000"/>
              </a:solidFill>
            </a:endParaRPr>
          </a:p>
          <a:p>
            <a:pPr marL="0" indent="0">
              <a:buNone/>
            </a:pPr>
            <a:r>
              <a:rPr lang="en-US" sz="2400" dirty="0">
                <a:solidFill>
                  <a:srgbClr val="C00000"/>
                </a:solidFill>
              </a:rPr>
              <a:t>The most common error on SOL test items occurs when students do not recognize the whole, as it has been defined in the given problem and model, when naming the quantity represented.</a:t>
            </a:r>
          </a:p>
        </p:txBody>
      </p:sp>
    </p:spTree>
    <p:extLst>
      <p:ext uri="{BB962C8B-B14F-4D97-AF65-F5344CB8AC3E}">
        <p14:creationId xmlns:p14="http://schemas.microsoft.com/office/powerpoint/2010/main" val="308932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Autofit/>
          </a:bodyPr>
          <a:lstStyle/>
          <a:p>
            <a:r>
              <a:rPr lang="en-US" sz="2800" dirty="0">
                <a:solidFill>
                  <a:schemeClr val="bg1"/>
                </a:solidFill>
              </a:rPr>
              <a:t>Suggested Practice #1 with Identifying Decimals (4.3a)</a:t>
            </a:r>
          </a:p>
        </p:txBody>
      </p:sp>
      <p:sp>
        <p:nvSpPr>
          <p:cNvPr id="3" name="Content Placeholder 2"/>
          <p:cNvSpPr>
            <a:spLocks noGrp="1"/>
          </p:cNvSpPr>
          <p:nvPr>
            <p:ph idx="1"/>
          </p:nvPr>
        </p:nvSpPr>
        <p:spPr>
          <a:xfrm>
            <a:off x="76201" y="895350"/>
            <a:ext cx="4800599" cy="4248150"/>
          </a:xfrm>
        </p:spPr>
        <p:txBody>
          <a:bodyPr>
            <a:normAutofit/>
          </a:bodyPr>
          <a:lstStyle/>
          <a:p>
            <a:pPr marL="0" indent="0">
              <a:buNone/>
            </a:pPr>
            <a:r>
              <a:rPr lang="en-US" sz="2400" b="1" dirty="0"/>
              <a:t>This model represents one whole.</a:t>
            </a:r>
          </a:p>
          <a:p>
            <a:pPr marL="0" indent="0">
              <a:buNone/>
            </a:pPr>
            <a:endParaRPr lang="en-US" sz="2400" dirty="0"/>
          </a:p>
          <a:p>
            <a:pPr marL="0" indent="0">
              <a:buNone/>
            </a:pPr>
            <a:endParaRPr lang="en-US" sz="800" dirty="0"/>
          </a:p>
          <a:p>
            <a:pPr marL="0" indent="0">
              <a:buNone/>
            </a:pPr>
            <a:r>
              <a:rPr lang="en-US" sz="2400" b="1" dirty="0"/>
              <a:t>Model K represents a decimal.</a:t>
            </a:r>
          </a:p>
          <a:p>
            <a:pPr marL="0" indent="0">
              <a:spcBef>
                <a:spcPts val="600"/>
              </a:spcBef>
              <a:buNone/>
            </a:pPr>
            <a:r>
              <a:rPr lang="en-US" sz="2400" b="1" dirty="0"/>
              <a:t>	      </a:t>
            </a:r>
            <a:r>
              <a:rPr lang="en-US" sz="2400" dirty="0"/>
              <a:t>Model K</a:t>
            </a:r>
            <a:endParaRPr lang="en-US" sz="2400" b="1" dirty="0"/>
          </a:p>
          <a:p>
            <a:pPr marL="0" indent="0">
              <a:buNone/>
            </a:pPr>
            <a:endParaRPr lang="en-US" sz="2400" b="1" dirty="0"/>
          </a:p>
          <a:p>
            <a:pPr marL="0" indent="0">
              <a:buNone/>
            </a:pPr>
            <a:endParaRPr lang="en-US" sz="2400" b="1" dirty="0"/>
          </a:p>
          <a:p>
            <a:pPr marL="0" indent="0">
              <a:buNone/>
            </a:pPr>
            <a:endParaRPr lang="en-US" sz="2400" dirty="0"/>
          </a:p>
          <a:p>
            <a:pPr marL="0" indent="0">
              <a:buNone/>
            </a:pPr>
            <a:endParaRPr lang="en-US" sz="2400" dirty="0"/>
          </a:p>
        </p:txBody>
      </p:sp>
      <p:pic>
        <p:nvPicPr>
          <p:cNvPr id="4" name="Picture 3" descr="Image of a base ten block with ten equal parts."/>
          <p:cNvPicPr/>
          <p:nvPr/>
        </p:nvPicPr>
        <p:blipFill rotWithShape="1">
          <a:blip r:embed="rId2"/>
          <a:srcRect l="1542" t="10000" r="2678" b="16001"/>
          <a:stretch/>
        </p:blipFill>
        <p:spPr bwMode="auto">
          <a:xfrm>
            <a:off x="1676400" y="1428750"/>
            <a:ext cx="1771650" cy="175895"/>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5" name="Picture 4" descr="Image of a 10 by 10 rectangle"/>
          <p:cNvPicPr/>
          <p:nvPr/>
        </p:nvPicPr>
        <p:blipFill rotWithShape="1">
          <a:blip r:embed="rId3"/>
          <a:srcRect l="1538" t="1464" r="2051" b="1951"/>
          <a:stretch/>
        </p:blipFill>
        <p:spPr bwMode="auto">
          <a:xfrm>
            <a:off x="228600" y="3048000"/>
            <a:ext cx="1790700" cy="188595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6" name="Picture 5" descr="Image of a base ten block with ten equal parts."/>
          <p:cNvPicPr/>
          <p:nvPr/>
        </p:nvPicPr>
        <p:blipFill rotWithShape="1">
          <a:blip r:embed="rId2"/>
          <a:srcRect l="1542" t="10000" r="2678" b="16001"/>
          <a:stretch/>
        </p:blipFill>
        <p:spPr bwMode="auto">
          <a:xfrm>
            <a:off x="2343150" y="3333750"/>
            <a:ext cx="1771650" cy="175895"/>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7" name="Picture 6" descr="Image of a base ten block with ten equal parts."/>
          <p:cNvPicPr/>
          <p:nvPr/>
        </p:nvPicPr>
        <p:blipFill rotWithShape="1">
          <a:blip r:embed="rId2"/>
          <a:srcRect l="1542" t="10000" r="2678" b="16001"/>
          <a:stretch/>
        </p:blipFill>
        <p:spPr bwMode="auto">
          <a:xfrm>
            <a:off x="2343150" y="3714750"/>
            <a:ext cx="1771650" cy="175895"/>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8" name="Picture 7" descr="Image of a base ten block with ten equal parts."/>
          <p:cNvPicPr/>
          <p:nvPr/>
        </p:nvPicPr>
        <p:blipFill rotWithShape="1">
          <a:blip r:embed="rId2"/>
          <a:srcRect l="1542" t="10000" r="2678" b="16001"/>
          <a:stretch/>
        </p:blipFill>
        <p:spPr bwMode="auto">
          <a:xfrm>
            <a:off x="2343150" y="4095750"/>
            <a:ext cx="1771650" cy="175895"/>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9" name="Picture 8" descr="Image of one unit; ten of these comprise the whole."/>
          <p:cNvPicPr/>
          <p:nvPr/>
        </p:nvPicPr>
        <p:blipFill rotWithShape="1">
          <a:blip r:embed="rId4"/>
          <a:srcRect l="17663" t="8347" r="12789" b="10303"/>
          <a:stretch/>
        </p:blipFill>
        <p:spPr bwMode="auto">
          <a:xfrm>
            <a:off x="2438400" y="4476750"/>
            <a:ext cx="142875" cy="161925"/>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10" name="Picture 9" descr="Image of one unit; ten of these comprise the whole."/>
          <p:cNvPicPr/>
          <p:nvPr/>
        </p:nvPicPr>
        <p:blipFill rotWithShape="1">
          <a:blip r:embed="rId4"/>
          <a:srcRect l="17663" t="8347" r="12789" b="10303"/>
          <a:stretch/>
        </p:blipFill>
        <p:spPr bwMode="auto">
          <a:xfrm>
            <a:off x="2752725" y="4476750"/>
            <a:ext cx="142875" cy="161925"/>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11" name="Picture 10" descr="Image of one unit; ten of these comprise the whole."/>
          <p:cNvPicPr/>
          <p:nvPr/>
        </p:nvPicPr>
        <p:blipFill rotWithShape="1">
          <a:blip r:embed="rId4"/>
          <a:srcRect l="17663" t="8347" r="12789" b="10303"/>
          <a:stretch/>
        </p:blipFill>
        <p:spPr bwMode="auto">
          <a:xfrm>
            <a:off x="3057525" y="4476750"/>
            <a:ext cx="142875" cy="161925"/>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12" name="Picture 11" descr="Image of one unit; ten of these comprise the whole."/>
          <p:cNvPicPr/>
          <p:nvPr/>
        </p:nvPicPr>
        <p:blipFill rotWithShape="1">
          <a:blip r:embed="rId4"/>
          <a:srcRect l="17663" t="8347" r="12789" b="10303"/>
          <a:stretch/>
        </p:blipFill>
        <p:spPr bwMode="auto">
          <a:xfrm>
            <a:off x="3362325" y="4476750"/>
            <a:ext cx="142875" cy="161925"/>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13" name="Picture 12" descr="Image of one unit; ten of these comprise the whole."/>
          <p:cNvPicPr/>
          <p:nvPr/>
        </p:nvPicPr>
        <p:blipFill rotWithShape="1">
          <a:blip r:embed="rId4"/>
          <a:srcRect l="17663" t="8347" r="12789" b="10303"/>
          <a:stretch/>
        </p:blipFill>
        <p:spPr bwMode="auto">
          <a:xfrm>
            <a:off x="3667125" y="4476750"/>
            <a:ext cx="142875" cy="161925"/>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14" name="Picture 13" descr="Image of one unit; ten of these comprise the whole."/>
          <p:cNvPicPr/>
          <p:nvPr/>
        </p:nvPicPr>
        <p:blipFill rotWithShape="1">
          <a:blip r:embed="rId4"/>
          <a:srcRect l="17663" t="8347" r="12789" b="10303"/>
          <a:stretch/>
        </p:blipFill>
        <p:spPr bwMode="auto">
          <a:xfrm>
            <a:off x="3971925" y="4476750"/>
            <a:ext cx="142875" cy="161925"/>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15" name="Content Placeholder 2"/>
          <p:cNvSpPr txBox="1">
            <a:spLocks/>
          </p:cNvSpPr>
          <p:nvPr/>
        </p:nvSpPr>
        <p:spPr>
          <a:xfrm>
            <a:off x="5410200" y="895350"/>
            <a:ext cx="3426279" cy="4248150"/>
          </a:xfrm>
          <a:prstGeom prst="rect">
            <a:avLst/>
          </a:prstGeom>
        </p:spPr>
        <p:txBody>
          <a:bodyPr vert="horz" lIns="91440" tIns="45720" rIns="91440" bIns="45720" rtlCol="0">
            <a:normAutofit/>
          </a:bodyPr>
          <a:lstStyle>
            <a:lvl1pPr marL="342900" indent="-342900" algn="l" defTabSz="914400" rtl="0" eaLnBrk="1" latinLnBrk="0" hangingPunct="1">
              <a:spcBef>
                <a:spcPts val="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ts val="0"/>
              </a:spcBef>
              <a:buFont typeface="Arial" panose="020B0604020202020204" pitchFamily="34" charset="0"/>
              <a:buChar char="–"/>
              <a:defRPr sz="2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ts val="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ts val="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ts val="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t>Which decimal is represented by Model K? </a:t>
            </a:r>
          </a:p>
          <a:p>
            <a:pPr marL="0" indent="0">
              <a:buFont typeface="Arial" panose="020B0604020202020204" pitchFamily="34" charset="0"/>
              <a:buNone/>
            </a:pPr>
            <a:endParaRPr lang="en-US" sz="2400" b="1" dirty="0"/>
          </a:p>
          <a:p>
            <a:pPr marL="0" indent="0">
              <a:buFont typeface="Arial" panose="020B0604020202020204" pitchFamily="34" charset="0"/>
              <a:buNone/>
            </a:pPr>
            <a:r>
              <a:rPr lang="en-US" sz="2400" dirty="0"/>
              <a:t>A.  136</a:t>
            </a:r>
          </a:p>
          <a:p>
            <a:pPr marL="0" indent="0">
              <a:buFont typeface="Arial" panose="020B0604020202020204" pitchFamily="34" charset="0"/>
              <a:buNone/>
            </a:pPr>
            <a:r>
              <a:rPr lang="en-US" sz="2400" dirty="0"/>
              <a:t>B.  13.6</a:t>
            </a:r>
          </a:p>
          <a:p>
            <a:pPr marL="0" indent="0">
              <a:buFont typeface="Arial" panose="020B0604020202020204" pitchFamily="34" charset="0"/>
              <a:buNone/>
            </a:pPr>
            <a:r>
              <a:rPr lang="en-US" sz="2400" dirty="0"/>
              <a:t>C.  1.36</a:t>
            </a:r>
          </a:p>
          <a:p>
            <a:pPr marL="0" indent="0">
              <a:buFont typeface="Arial" panose="020B0604020202020204" pitchFamily="34" charset="0"/>
              <a:buNone/>
            </a:pPr>
            <a:r>
              <a:rPr lang="en-US" sz="2400" dirty="0"/>
              <a:t>D.  0.136</a:t>
            </a:r>
          </a:p>
          <a:p>
            <a:pPr marL="0" indent="0">
              <a:buFont typeface="Arial" panose="020B0604020202020204" pitchFamily="34" charset="0"/>
              <a:buNone/>
            </a:pPr>
            <a:endParaRPr lang="en-US" sz="2400" b="1" dirty="0"/>
          </a:p>
          <a:p>
            <a:pPr marL="0" indent="0">
              <a:buFont typeface="Arial" panose="020B0604020202020204" pitchFamily="34" charset="0"/>
              <a:buNone/>
            </a:pPr>
            <a:endParaRPr lang="en-US" sz="2400" dirty="0"/>
          </a:p>
          <a:p>
            <a:pPr marL="0" indent="0">
              <a:buFont typeface="Arial" panose="020B0604020202020204" pitchFamily="34" charset="0"/>
              <a:buNone/>
            </a:pPr>
            <a:endParaRPr lang="en-US" sz="2400" dirty="0"/>
          </a:p>
        </p:txBody>
      </p:sp>
    </p:spTree>
    <p:extLst>
      <p:ext uri="{BB962C8B-B14F-4D97-AF65-F5344CB8AC3E}">
        <p14:creationId xmlns:p14="http://schemas.microsoft.com/office/powerpoint/2010/main" val="992434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Autofit/>
          </a:bodyPr>
          <a:lstStyle/>
          <a:p>
            <a:r>
              <a:rPr lang="en-US" sz="2800" dirty="0">
                <a:solidFill>
                  <a:schemeClr val="bg1"/>
                </a:solidFill>
              </a:rPr>
              <a:t>Answer to Practice #1 with Identifying Decimals (4.3a)</a:t>
            </a:r>
          </a:p>
        </p:txBody>
      </p:sp>
      <p:sp>
        <p:nvSpPr>
          <p:cNvPr id="3" name="Content Placeholder 2"/>
          <p:cNvSpPr>
            <a:spLocks noGrp="1"/>
          </p:cNvSpPr>
          <p:nvPr>
            <p:ph idx="1"/>
          </p:nvPr>
        </p:nvSpPr>
        <p:spPr>
          <a:xfrm>
            <a:off x="76201" y="895350"/>
            <a:ext cx="4800599" cy="4248150"/>
          </a:xfrm>
        </p:spPr>
        <p:txBody>
          <a:bodyPr>
            <a:normAutofit/>
          </a:bodyPr>
          <a:lstStyle/>
          <a:p>
            <a:pPr marL="0" indent="0">
              <a:buNone/>
            </a:pPr>
            <a:r>
              <a:rPr lang="en-US" sz="2400" b="1" dirty="0"/>
              <a:t>This model represents one whole.</a:t>
            </a:r>
          </a:p>
          <a:p>
            <a:pPr marL="0" indent="0">
              <a:buNone/>
            </a:pPr>
            <a:endParaRPr lang="en-US" sz="2400" dirty="0"/>
          </a:p>
          <a:p>
            <a:pPr marL="0" indent="0">
              <a:buNone/>
            </a:pPr>
            <a:endParaRPr lang="en-US" sz="800" dirty="0"/>
          </a:p>
          <a:p>
            <a:pPr marL="0" indent="0">
              <a:buNone/>
            </a:pPr>
            <a:r>
              <a:rPr lang="en-US" sz="2400" b="1" dirty="0"/>
              <a:t>Model K represents a decimal.</a:t>
            </a:r>
          </a:p>
          <a:p>
            <a:pPr marL="0" indent="0">
              <a:spcBef>
                <a:spcPts val="600"/>
              </a:spcBef>
              <a:buNone/>
            </a:pPr>
            <a:r>
              <a:rPr lang="en-US" sz="2400" b="1" dirty="0"/>
              <a:t>	      </a:t>
            </a:r>
            <a:r>
              <a:rPr lang="en-US" sz="2400" dirty="0"/>
              <a:t>Model K</a:t>
            </a:r>
            <a:endParaRPr lang="en-US" sz="2400" b="1" dirty="0"/>
          </a:p>
          <a:p>
            <a:pPr marL="0" indent="0">
              <a:buNone/>
            </a:pPr>
            <a:endParaRPr lang="en-US" sz="2400" b="1" dirty="0"/>
          </a:p>
          <a:p>
            <a:pPr marL="0" indent="0">
              <a:buNone/>
            </a:pPr>
            <a:endParaRPr lang="en-US" sz="2400" b="1" dirty="0"/>
          </a:p>
          <a:p>
            <a:pPr marL="0" indent="0">
              <a:buNone/>
            </a:pPr>
            <a:endParaRPr lang="en-US" sz="2400" dirty="0"/>
          </a:p>
          <a:p>
            <a:pPr marL="0" indent="0">
              <a:buNone/>
            </a:pPr>
            <a:endParaRPr lang="en-US" sz="2400" dirty="0"/>
          </a:p>
        </p:txBody>
      </p:sp>
      <p:sp>
        <p:nvSpPr>
          <p:cNvPr id="15" name="Content Placeholder 2"/>
          <p:cNvSpPr txBox="1">
            <a:spLocks/>
          </p:cNvSpPr>
          <p:nvPr/>
        </p:nvSpPr>
        <p:spPr>
          <a:xfrm>
            <a:off x="5181600" y="909864"/>
            <a:ext cx="4038600" cy="4248150"/>
          </a:xfrm>
          <a:prstGeom prst="rect">
            <a:avLst/>
          </a:prstGeom>
        </p:spPr>
        <p:txBody>
          <a:bodyPr vert="horz" lIns="91440" tIns="45720" rIns="91440" bIns="45720" rtlCol="0">
            <a:normAutofit/>
          </a:bodyPr>
          <a:lstStyle>
            <a:lvl1pPr marL="342900" indent="-342900" algn="l" defTabSz="914400" rtl="0" eaLnBrk="1" latinLnBrk="0" hangingPunct="1">
              <a:spcBef>
                <a:spcPts val="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ts val="0"/>
              </a:spcBef>
              <a:buFont typeface="Arial" panose="020B0604020202020204" pitchFamily="34" charset="0"/>
              <a:buChar char="–"/>
              <a:defRPr sz="2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ts val="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ts val="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ts val="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t>Which decimal is represented by Model K? </a:t>
            </a:r>
          </a:p>
          <a:p>
            <a:pPr marL="0" indent="0">
              <a:buFont typeface="Arial" panose="020B0604020202020204" pitchFamily="34" charset="0"/>
              <a:buNone/>
            </a:pPr>
            <a:endParaRPr lang="en-US" sz="2400" b="1" dirty="0"/>
          </a:p>
          <a:p>
            <a:pPr marL="0" indent="0">
              <a:buFont typeface="Arial" panose="020B0604020202020204" pitchFamily="34" charset="0"/>
              <a:buNone/>
            </a:pPr>
            <a:r>
              <a:rPr lang="en-US" sz="2400" dirty="0"/>
              <a:t>A.  136 </a:t>
            </a:r>
            <a:r>
              <a:rPr lang="en-US" sz="2400" dirty="0">
                <a:solidFill>
                  <a:srgbClr val="C00000"/>
                </a:solidFill>
              </a:rPr>
              <a:t>common error</a:t>
            </a:r>
          </a:p>
          <a:p>
            <a:pPr marL="0" indent="0">
              <a:buFont typeface="Arial" panose="020B0604020202020204" pitchFamily="34" charset="0"/>
              <a:buNone/>
            </a:pPr>
            <a:r>
              <a:rPr lang="en-US" sz="2400" dirty="0">
                <a:solidFill>
                  <a:srgbClr val="C00000"/>
                </a:solidFill>
              </a:rPr>
              <a:t>B.  13.6</a:t>
            </a:r>
          </a:p>
          <a:p>
            <a:pPr marL="0" indent="0">
              <a:buFont typeface="Arial" panose="020B0604020202020204" pitchFamily="34" charset="0"/>
              <a:buNone/>
            </a:pPr>
            <a:r>
              <a:rPr lang="en-US" sz="2400" dirty="0"/>
              <a:t>C.  1.36</a:t>
            </a:r>
          </a:p>
          <a:p>
            <a:pPr marL="0" indent="0">
              <a:buFont typeface="Arial" panose="020B0604020202020204" pitchFamily="34" charset="0"/>
              <a:buNone/>
            </a:pPr>
            <a:r>
              <a:rPr lang="en-US" sz="2400" dirty="0"/>
              <a:t>D.  0.136</a:t>
            </a:r>
          </a:p>
          <a:p>
            <a:pPr marL="0" indent="0">
              <a:buFont typeface="Arial" panose="020B0604020202020204" pitchFamily="34" charset="0"/>
              <a:buNone/>
            </a:pPr>
            <a:endParaRPr lang="en-US" sz="2400" b="1" dirty="0"/>
          </a:p>
          <a:p>
            <a:pPr marL="0" indent="0">
              <a:buFont typeface="Arial" panose="020B0604020202020204" pitchFamily="34" charset="0"/>
              <a:buNone/>
            </a:pPr>
            <a:endParaRPr lang="en-US" sz="2400" dirty="0"/>
          </a:p>
          <a:p>
            <a:pPr marL="0" indent="0">
              <a:buFont typeface="Arial" panose="020B0604020202020204" pitchFamily="34" charset="0"/>
              <a:buNone/>
            </a:pPr>
            <a:endParaRPr lang="en-US" sz="2400" dirty="0"/>
          </a:p>
        </p:txBody>
      </p:sp>
      <p:pic>
        <p:nvPicPr>
          <p:cNvPr id="16" name="Picture 15" descr="Image shows one group of 10 rows of squares with 10 squares in each row and three rows of squares with 10 squares in each row and 6 squares."/>
          <p:cNvPicPr>
            <a:picLocks noChangeAspect="1"/>
          </p:cNvPicPr>
          <p:nvPr/>
        </p:nvPicPr>
        <p:blipFill>
          <a:blip r:embed="rId3"/>
          <a:stretch>
            <a:fillRect/>
          </a:stretch>
        </p:blipFill>
        <p:spPr>
          <a:xfrm>
            <a:off x="304799" y="2951660"/>
            <a:ext cx="4267201" cy="2131045"/>
          </a:xfrm>
          <a:prstGeom prst="rect">
            <a:avLst/>
          </a:prstGeom>
        </p:spPr>
      </p:pic>
      <p:pic>
        <p:nvPicPr>
          <p:cNvPr id="17" name="Picture 16" descr="Image shows one row of squares with 10 squares in the row."/>
          <p:cNvPicPr>
            <a:picLocks noChangeAspect="1"/>
          </p:cNvPicPr>
          <p:nvPr/>
        </p:nvPicPr>
        <p:blipFill>
          <a:blip r:embed="rId4"/>
          <a:stretch>
            <a:fillRect/>
          </a:stretch>
        </p:blipFill>
        <p:spPr>
          <a:xfrm>
            <a:off x="1600200" y="1501451"/>
            <a:ext cx="1970576" cy="266155"/>
          </a:xfrm>
          <a:prstGeom prst="rect">
            <a:avLst/>
          </a:prstGeom>
        </p:spPr>
      </p:pic>
      <p:sp>
        <p:nvSpPr>
          <p:cNvPr id="18" name="Rounded Rectangle 17" descr="Rounded rectangle is used to indicate the correct answer is option B, 13.6."/>
          <p:cNvSpPr/>
          <p:nvPr/>
        </p:nvSpPr>
        <p:spPr>
          <a:xfrm>
            <a:off x="5181600" y="2415720"/>
            <a:ext cx="1295400" cy="36880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2888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95249"/>
            <a:ext cx="9144000" cy="1066800"/>
          </a:xfrm>
          <a:solidFill>
            <a:srgbClr val="000000"/>
          </a:solidFill>
        </p:spPr>
        <p:txBody>
          <a:bodyPr>
            <a:normAutofit/>
          </a:bodyPr>
          <a:lstStyle/>
          <a:p>
            <a:r>
              <a:rPr lang="en-US" sz="2800" dirty="0">
                <a:solidFill>
                  <a:schemeClr val="bg1"/>
                </a:solidFill>
              </a:rPr>
              <a:t>Suggested Practice #2 with Identifying Decimals (4.3a)</a:t>
            </a:r>
          </a:p>
        </p:txBody>
      </p:sp>
      <p:pic>
        <p:nvPicPr>
          <p:cNvPr id="13" name="Picture 12" descr="Image shows one 10x10x10 cube equal to 1 and labeled as the key."/>
          <p:cNvPicPr>
            <a:picLocks noChangeAspect="1"/>
          </p:cNvPicPr>
          <p:nvPr/>
        </p:nvPicPr>
        <p:blipFill>
          <a:blip r:embed="rId3"/>
          <a:stretch>
            <a:fillRect/>
          </a:stretch>
        </p:blipFill>
        <p:spPr>
          <a:xfrm>
            <a:off x="304800" y="1352867"/>
            <a:ext cx="3130391" cy="3123883"/>
          </a:xfrm>
          <a:prstGeom prst="rect">
            <a:avLst/>
          </a:prstGeom>
        </p:spPr>
      </p:pic>
      <p:sp>
        <p:nvSpPr>
          <p:cNvPr id="3" name="Content Placeholder 2"/>
          <p:cNvSpPr>
            <a:spLocks noGrp="1"/>
          </p:cNvSpPr>
          <p:nvPr>
            <p:ph idx="1"/>
          </p:nvPr>
        </p:nvSpPr>
        <p:spPr/>
        <p:txBody>
          <a:bodyPr/>
          <a:lstStyle/>
          <a:p>
            <a:pPr marL="0" indent="0">
              <a:buNone/>
            </a:pPr>
            <a:r>
              <a:rPr lang="en-US" sz="2400" b="1" dirty="0"/>
              <a:t>What number is represented by Model Q? </a:t>
            </a:r>
            <a:r>
              <a:rPr lang="en-US" dirty="0"/>
              <a:t>_________</a:t>
            </a:r>
          </a:p>
          <a:p>
            <a:pPr marL="0" indent="0">
              <a:buNone/>
            </a:pPr>
            <a:r>
              <a:rPr lang="en-US" dirty="0"/>
              <a:t>			  	</a:t>
            </a:r>
          </a:p>
          <a:p>
            <a:endParaRPr lang="en-US" dirty="0"/>
          </a:p>
          <a:p>
            <a:pPr marL="0" indent="0">
              <a:buNone/>
            </a:pPr>
            <a:r>
              <a:rPr lang="en-US" dirty="0"/>
              <a:t>                    </a:t>
            </a:r>
          </a:p>
        </p:txBody>
      </p:sp>
      <p:pic>
        <p:nvPicPr>
          <p:cNvPr id="15" name="Picture 14" descr="Image shows Model Q, which includes one cube with dimensions 10 by 10 by 10, four rods each with dimensions of 10 by 1 by 1, and 5 cubes each with dimensions 1 by 1 by 1."/>
          <p:cNvPicPr>
            <a:picLocks noChangeAspect="1"/>
          </p:cNvPicPr>
          <p:nvPr/>
        </p:nvPicPr>
        <p:blipFill>
          <a:blip r:embed="rId4"/>
          <a:stretch>
            <a:fillRect/>
          </a:stretch>
        </p:blipFill>
        <p:spPr>
          <a:xfrm>
            <a:off x="3814663" y="1504746"/>
            <a:ext cx="4491137" cy="2819607"/>
          </a:xfrm>
          <a:prstGeom prst="rect">
            <a:avLst/>
          </a:prstGeom>
        </p:spPr>
      </p:pic>
    </p:spTree>
    <p:extLst>
      <p:ext uri="{BB962C8B-B14F-4D97-AF65-F5344CB8AC3E}">
        <p14:creationId xmlns:p14="http://schemas.microsoft.com/office/powerpoint/2010/main" val="2409548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 shows Model Q, which includes one cube with dimensions 10 by 10 by 10, four rods each with dimensions of 10 by 1 by 1, and 5 cubes each with dimensions 1 by 1 by 1."/>
          <p:cNvPicPr>
            <a:picLocks noChangeAspect="1"/>
          </p:cNvPicPr>
          <p:nvPr/>
        </p:nvPicPr>
        <p:blipFill>
          <a:blip r:embed="rId3"/>
          <a:stretch>
            <a:fillRect/>
          </a:stretch>
        </p:blipFill>
        <p:spPr>
          <a:xfrm>
            <a:off x="3738463" y="1504746"/>
            <a:ext cx="4491137" cy="2819607"/>
          </a:xfrm>
          <a:prstGeom prst="rect">
            <a:avLst/>
          </a:prstGeom>
        </p:spPr>
      </p:pic>
      <p:sp>
        <p:nvSpPr>
          <p:cNvPr id="8" name="Title 7"/>
          <p:cNvSpPr>
            <a:spLocks noGrp="1"/>
          </p:cNvSpPr>
          <p:nvPr>
            <p:ph type="title"/>
          </p:nvPr>
        </p:nvSpPr>
        <p:spPr>
          <a:solidFill>
            <a:srgbClr val="000000"/>
          </a:solidFill>
        </p:spPr>
        <p:txBody>
          <a:bodyPr>
            <a:normAutofit fontScale="90000"/>
          </a:bodyPr>
          <a:lstStyle/>
          <a:p>
            <a:r>
              <a:rPr lang="en-US" dirty="0">
                <a:solidFill>
                  <a:schemeClr val="bg1"/>
                </a:solidFill>
              </a:rPr>
              <a:t>Answer to Practice #2 with Identifying Decimals (4.3a)</a:t>
            </a:r>
            <a:endParaRPr lang="en-US" dirty="0"/>
          </a:p>
        </p:txBody>
      </p:sp>
      <p:sp>
        <p:nvSpPr>
          <p:cNvPr id="3" name="Content Placeholder 2"/>
          <p:cNvSpPr>
            <a:spLocks noGrp="1"/>
          </p:cNvSpPr>
          <p:nvPr>
            <p:ph idx="1"/>
          </p:nvPr>
        </p:nvSpPr>
        <p:spPr>
          <a:xfrm>
            <a:off x="76200" y="819150"/>
            <a:ext cx="8927385" cy="3429002"/>
          </a:xfrm>
        </p:spPr>
        <p:txBody>
          <a:bodyPr/>
          <a:lstStyle/>
          <a:p>
            <a:pPr marL="0" indent="0">
              <a:buNone/>
            </a:pPr>
            <a:r>
              <a:rPr lang="en-US" sz="2400" b="1" dirty="0"/>
              <a:t>What number is represented by Model Q? </a:t>
            </a:r>
            <a:r>
              <a:rPr lang="en-US" dirty="0"/>
              <a:t>_________</a:t>
            </a:r>
          </a:p>
          <a:p>
            <a:pPr marL="0" indent="0">
              <a:buNone/>
            </a:pPr>
            <a:r>
              <a:rPr lang="en-US" dirty="0"/>
              <a:t>		            		</a:t>
            </a:r>
          </a:p>
          <a:p>
            <a:endParaRPr lang="en-US" dirty="0"/>
          </a:p>
          <a:p>
            <a:pPr marL="0" indent="0">
              <a:buNone/>
            </a:pPr>
            <a:r>
              <a:rPr lang="en-US" dirty="0"/>
              <a:t>                  </a:t>
            </a:r>
          </a:p>
        </p:txBody>
      </p:sp>
      <p:sp>
        <p:nvSpPr>
          <p:cNvPr id="2" name="TextBox 1"/>
          <p:cNvSpPr txBox="1"/>
          <p:nvPr/>
        </p:nvSpPr>
        <p:spPr>
          <a:xfrm>
            <a:off x="6831239" y="819150"/>
            <a:ext cx="2172345" cy="461665"/>
          </a:xfrm>
          <a:prstGeom prst="rect">
            <a:avLst/>
          </a:prstGeom>
          <a:noFill/>
        </p:spPr>
        <p:txBody>
          <a:bodyPr wrap="square" rtlCol="0">
            <a:spAutoFit/>
          </a:bodyPr>
          <a:lstStyle/>
          <a:p>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1.045</a:t>
            </a:r>
          </a:p>
        </p:txBody>
      </p:sp>
      <p:pic>
        <p:nvPicPr>
          <p:cNvPr id="13" name="Picture 12" descr="Image shows one 10x10x10 cube equal to 1 and labeled as the key."/>
          <p:cNvPicPr>
            <a:picLocks noChangeAspect="1"/>
          </p:cNvPicPr>
          <p:nvPr/>
        </p:nvPicPr>
        <p:blipFill>
          <a:blip r:embed="rId4"/>
          <a:stretch>
            <a:fillRect/>
          </a:stretch>
        </p:blipFill>
        <p:spPr>
          <a:xfrm>
            <a:off x="228600" y="1296844"/>
            <a:ext cx="3130391" cy="3123883"/>
          </a:xfrm>
          <a:prstGeom prst="rect">
            <a:avLst/>
          </a:prstGeom>
        </p:spPr>
      </p:pic>
      <p:sp>
        <p:nvSpPr>
          <p:cNvPr id="4" name="TextBox 3"/>
          <p:cNvSpPr txBox="1"/>
          <p:nvPr/>
        </p:nvSpPr>
        <p:spPr>
          <a:xfrm>
            <a:off x="7010400" y="1315105"/>
            <a:ext cx="2438400" cy="830997"/>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a:t>
            </a:r>
          </a:p>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1,045</a:t>
            </a:r>
          </a:p>
        </p:txBody>
      </p:sp>
    </p:spTree>
    <p:extLst>
      <p:ext uri="{BB962C8B-B14F-4D97-AF65-F5344CB8AC3E}">
        <p14:creationId xmlns:p14="http://schemas.microsoft.com/office/powerpoint/2010/main" val="518492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2"/>
            <a:ext cx="9144000" cy="970426"/>
          </a:xfrm>
        </p:spPr>
        <p:txBody>
          <a:bodyPr>
            <a:normAutofit fontScale="90000"/>
          </a:bodyPr>
          <a:lstStyle/>
          <a:p>
            <a:r>
              <a:rPr lang="en-US" sz="3100" dirty="0"/>
              <a:t>Naming Equivalent Fractions and Decimals Represented on a Number Line </a:t>
            </a:r>
            <a:r>
              <a:rPr lang="en-US" sz="2700" dirty="0"/>
              <a:t>(4.3d)</a:t>
            </a:r>
          </a:p>
        </p:txBody>
      </p:sp>
      <p:sp>
        <p:nvSpPr>
          <p:cNvPr id="3" name="Content Placeholder 2"/>
          <p:cNvSpPr>
            <a:spLocks noGrp="1"/>
          </p:cNvSpPr>
          <p:nvPr>
            <p:ph idx="1"/>
          </p:nvPr>
        </p:nvSpPr>
        <p:spPr>
          <a:xfrm>
            <a:off x="76200" y="971548"/>
            <a:ext cx="8927385" cy="3429002"/>
          </a:xfrm>
        </p:spPr>
        <p:txBody>
          <a:bodyPr/>
          <a:lstStyle/>
          <a:p>
            <a:pPr marL="0" indent="0">
              <a:buNone/>
            </a:pPr>
            <a:r>
              <a:rPr lang="en-US" sz="2400" dirty="0"/>
              <a:t>Students would benefit from additional practice writing the decimal and fraction equivalents for mixed numbers represented on a number line.</a:t>
            </a:r>
          </a:p>
          <a:p>
            <a:pPr marL="0" indent="0">
              <a:buNone/>
            </a:pPr>
            <a:r>
              <a:rPr lang="en-US" sz="2400" dirty="0">
                <a:solidFill>
                  <a:srgbClr val="C00000"/>
                </a:solidFill>
              </a:rPr>
              <a:t>Common errors on SOL test items suggest that students have difficulty recognizing the fraction represented on the number line and/or have difficulty recognizing the decimal equivalent for the fraction.</a:t>
            </a:r>
          </a:p>
          <a:p>
            <a:pPr marL="0" indent="0">
              <a:buNone/>
            </a:pPr>
            <a:endParaRPr lang="en-US" dirty="0"/>
          </a:p>
        </p:txBody>
      </p:sp>
    </p:spTree>
    <p:extLst>
      <p:ext uri="{BB962C8B-B14F-4D97-AF65-F5344CB8AC3E}">
        <p14:creationId xmlns:p14="http://schemas.microsoft.com/office/powerpoint/2010/main" val="1449021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(4.3d)</a:t>
            </a:r>
          </a:p>
        </p:txBody>
      </p:sp>
      <p:sp>
        <p:nvSpPr>
          <p:cNvPr id="10" name="Title 1"/>
          <p:cNvSpPr txBox="1">
            <a:spLocks/>
          </p:cNvSpPr>
          <p:nvPr/>
        </p:nvSpPr>
        <p:spPr>
          <a:xfrm>
            <a:off x="0" y="1122"/>
            <a:ext cx="9144000" cy="970426"/>
          </a:xfrm>
          <a:prstGeom prst="rect">
            <a:avLst/>
          </a:prstGeom>
          <a:solidFill>
            <a:schemeClr val="tx1">
              <a:lumMod val="95000"/>
              <a:lumOff val="5000"/>
            </a:schemeClr>
          </a:solidFill>
        </p:spPr>
        <p:txBody>
          <a:bodyPr vert="horz" lIns="91440" tIns="45720" rIns="91440" bIns="45720" rtlCol="0" anchor="ctr">
            <a:normAutofit fontScale="90000"/>
          </a:bodyPr>
          <a:lstStyle>
            <a:lvl1pPr algn="l" defTabSz="914400" rtl="0" eaLnBrk="1" latinLnBrk="0" hangingPunct="1">
              <a:spcBef>
                <a:spcPct val="0"/>
              </a:spcBef>
              <a:buNone/>
              <a:defRPr sz="2800" b="1"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sz="3100" dirty="0"/>
              <a:t>Suggested Practice with Equivalent Fractions and Decimals Represented on a Number Line </a:t>
            </a:r>
            <a:r>
              <a:rPr lang="en-US" sz="2700" dirty="0"/>
              <a:t>(4.3d)</a:t>
            </a: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76200" y="895350"/>
                <a:ext cx="8927385" cy="3886199"/>
              </a:xfrm>
            </p:spPr>
            <p:txBody>
              <a:bodyPr>
                <a:normAutofit/>
              </a:bodyPr>
              <a:lstStyle/>
              <a:p>
                <a:pPr marL="0" indent="0">
                  <a:spcBef>
                    <a:spcPts val="1800"/>
                  </a:spcBef>
                  <a:buNone/>
                </a:pPr>
                <a:r>
                  <a:rPr lang="en-US" sz="2400" b="1" dirty="0"/>
                  <a:t>Which set of numbers best represents the location of point </a:t>
                </a:r>
                <a:r>
                  <a:rPr lang="en-US" sz="2600" b="1" i="1" dirty="0">
                    <a:latin typeface="Times New Roman" panose="02020603050405020304" pitchFamily="18" charset="0"/>
                    <a:cs typeface="Times New Roman" panose="02020603050405020304" pitchFamily="18" charset="0"/>
                  </a:rPr>
                  <a:t>P</a:t>
                </a:r>
                <a:r>
                  <a:rPr lang="en-US" sz="2400" b="1" dirty="0"/>
                  <a:t> shown on this number line?</a:t>
                </a:r>
              </a:p>
              <a:p>
                <a:pPr marL="0" indent="0">
                  <a:buNone/>
                </a:pPr>
                <a:endParaRPr lang="en-US" sz="9600" b="1" dirty="0"/>
              </a:p>
              <a:p>
                <a:pPr marL="0" indent="0">
                  <a:buNone/>
                </a:pPr>
                <a:r>
                  <a:rPr lang="en-US" sz="2400" dirty="0"/>
                  <a:t>A. </a:t>
                </a:r>
                <a14:m>
                  <m:oMath xmlns:m="http://schemas.openxmlformats.org/officeDocument/2006/math">
                    <m:r>
                      <a:rPr lang="en-US" sz="2400" b="1" i="1" smtClean="0">
                        <a:latin typeface="Cambria Math" panose="02040503050406030204" pitchFamily="18" charset="0"/>
                      </a:rPr>
                      <m:t>𝟓</m:t>
                    </m:r>
                    <m:r>
                      <a:rPr lang="en-US" sz="2400" b="1" i="1" smtClean="0">
                        <a:latin typeface="Cambria Math" panose="02040503050406030204" pitchFamily="18" charset="0"/>
                      </a:rPr>
                      <m:t>.</m:t>
                    </m:r>
                    <m:r>
                      <a:rPr lang="en-US" sz="2400" b="1" i="1" smtClean="0">
                        <a:latin typeface="Cambria Math" panose="02040503050406030204" pitchFamily="18" charset="0"/>
                      </a:rPr>
                      <m:t>𝟓</m:t>
                    </m:r>
                  </m:oMath>
                </a14:m>
                <a:r>
                  <a:rPr lang="en-US" sz="2400" b="1" dirty="0"/>
                  <a:t> </a:t>
                </a:r>
                <a:r>
                  <a:rPr lang="en-US" sz="2400" dirty="0"/>
                  <a:t>and </a:t>
                </a:r>
                <a14:m>
                  <m:oMath xmlns:m="http://schemas.openxmlformats.org/officeDocument/2006/math">
                    <m:r>
                      <a:rPr lang="en-US" sz="2400" b="1" i="1">
                        <a:latin typeface="Cambria Math" panose="02040503050406030204" pitchFamily="18" charset="0"/>
                      </a:rPr>
                      <m:t>𝟓</m:t>
                    </m:r>
                    <m:f>
                      <m:fPr>
                        <m:ctrlPr>
                          <a:rPr lang="en-US"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a:latin typeface="Cambria Math" panose="02040503050406030204" pitchFamily="18" charset="0"/>
                          </a:rPr>
                          <m:t>𝟐</m:t>
                        </m:r>
                      </m:den>
                    </m:f>
                    <m:r>
                      <a:rPr lang="en-US" sz="2400" b="1" i="1">
                        <a:latin typeface="Cambria Math" panose="02040503050406030204" pitchFamily="18" charset="0"/>
                      </a:rPr>
                      <m:t> </m:t>
                    </m:r>
                  </m:oMath>
                </a14:m>
                <a:r>
                  <a:rPr lang="en-US" sz="2400" b="1" dirty="0"/>
                  <a:t>		</a:t>
                </a:r>
                <a:r>
                  <a:rPr lang="en-US" sz="2400" dirty="0"/>
                  <a:t>B. </a:t>
                </a:r>
                <a14:m>
                  <m:oMath xmlns:m="http://schemas.openxmlformats.org/officeDocument/2006/math">
                    <m:r>
                      <a:rPr lang="en-US" sz="2400" b="1" i="1">
                        <a:latin typeface="Cambria Math" panose="02040503050406030204" pitchFamily="18" charset="0"/>
                      </a:rPr>
                      <m:t>𝟓</m:t>
                    </m:r>
                    <m:r>
                      <a:rPr lang="en-US" sz="2400" b="1" i="1">
                        <a:latin typeface="Cambria Math" panose="02040503050406030204" pitchFamily="18" charset="0"/>
                      </a:rPr>
                      <m:t>.</m:t>
                    </m:r>
                    <m:r>
                      <a:rPr lang="en-US" sz="2400" b="1" i="1">
                        <a:latin typeface="Cambria Math" panose="02040503050406030204" pitchFamily="18" charset="0"/>
                      </a:rPr>
                      <m:t>𝟏𝟑</m:t>
                    </m:r>
                  </m:oMath>
                </a14:m>
                <a:r>
                  <a:rPr lang="en-US" sz="2400" b="1" dirty="0"/>
                  <a:t> </a:t>
                </a:r>
                <a:r>
                  <a:rPr lang="en-US" sz="2400" dirty="0"/>
                  <a:t>and </a:t>
                </a:r>
                <a14:m>
                  <m:oMath xmlns:m="http://schemas.openxmlformats.org/officeDocument/2006/math">
                    <m:r>
                      <a:rPr lang="en-US" sz="2400" b="1" i="1">
                        <a:latin typeface="Cambria Math" panose="02040503050406030204" pitchFamily="18" charset="0"/>
                      </a:rPr>
                      <m:t>𝟓</m:t>
                    </m:r>
                    <m:f>
                      <m:fPr>
                        <m:ctrlPr>
                          <a:rPr lang="en-US"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a:latin typeface="Cambria Math" panose="02040503050406030204" pitchFamily="18" charset="0"/>
                          </a:rPr>
                          <m:t>𝟑</m:t>
                        </m:r>
                      </m:den>
                    </m:f>
                  </m:oMath>
                </a14:m>
                <a:endParaRPr lang="en-US" sz="2400" b="1" dirty="0"/>
              </a:p>
              <a:p>
                <a:pPr marL="0" indent="0">
                  <a:spcBef>
                    <a:spcPts val="1200"/>
                  </a:spcBef>
                  <a:buNone/>
                </a:pPr>
                <a:r>
                  <a:rPr lang="en-US" sz="2400" dirty="0">
                    <a:solidFill>
                      <a:schemeClr val="tx1"/>
                    </a:solidFill>
                  </a:rPr>
                  <a:t>C. </a:t>
                </a:r>
                <a14:m>
                  <m:oMath xmlns:m="http://schemas.openxmlformats.org/officeDocument/2006/math">
                    <m:r>
                      <a:rPr lang="en-US" sz="2400" b="1" i="1">
                        <a:solidFill>
                          <a:schemeClr val="tx1"/>
                        </a:solidFill>
                        <a:latin typeface="Cambria Math" panose="02040503050406030204" pitchFamily="18" charset="0"/>
                      </a:rPr>
                      <m:t>𝟓</m:t>
                    </m:r>
                    <m:r>
                      <a:rPr lang="en-US" sz="2400" b="1" i="1">
                        <a:solidFill>
                          <a:schemeClr val="tx1"/>
                        </a:solidFill>
                        <a:latin typeface="Cambria Math" panose="02040503050406030204" pitchFamily="18" charset="0"/>
                      </a:rPr>
                      <m:t>.</m:t>
                    </m:r>
                    <m:r>
                      <a:rPr lang="en-US" sz="2400" b="1" i="1">
                        <a:solidFill>
                          <a:schemeClr val="tx1"/>
                        </a:solidFill>
                        <a:latin typeface="Cambria Math" panose="02040503050406030204" pitchFamily="18" charset="0"/>
                      </a:rPr>
                      <m:t>𝟐𝟓</m:t>
                    </m:r>
                  </m:oMath>
                </a14:m>
                <a:r>
                  <a:rPr lang="en-US" sz="2400" b="1" dirty="0">
                    <a:solidFill>
                      <a:schemeClr val="tx1"/>
                    </a:solidFill>
                  </a:rPr>
                  <a:t> </a:t>
                </a:r>
                <a:r>
                  <a:rPr lang="en-US" sz="2400" dirty="0">
                    <a:solidFill>
                      <a:schemeClr val="tx1"/>
                    </a:solidFill>
                  </a:rPr>
                  <a:t>and </a:t>
                </a:r>
                <a14:m>
                  <m:oMath xmlns:m="http://schemas.openxmlformats.org/officeDocument/2006/math">
                    <m:r>
                      <a:rPr lang="en-US" sz="2400" b="1" i="1">
                        <a:solidFill>
                          <a:schemeClr val="tx1"/>
                        </a:solidFill>
                        <a:latin typeface="Cambria Math" panose="02040503050406030204" pitchFamily="18" charset="0"/>
                      </a:rPr>
                      <m:t>𝟓</m:t>
                    </m:r>
                    <m:f>
                      <m:fPr>
                        <m:ctrlPr>
                          <a:rPr lang="en-US" sz="2400" b="1" i="1">
                            <a:solidFill>
                              <a:schemeClr val="tx1"/>
                            </a:solidFill>
                            <a:latin typeface="Cambria Math" panose="02040503050406030204" pitchFamily="18" charset="0"/>
                          </a:rPr>
                        </m:ctrlPr>
                      </m:fPr>
                      <m:num>
                        <m:r>
                          <a:rPr lang="en-US" sz="2400" b="1" i="1">
                            <a:solidFill>
                              <a:schemeClr val="tx1"/>
                            </a:solidFill>
                            <a:latin typeface="Cambria Math" panose="02040503050406030204" pitchFamily="18" charset="0"/>
                          </a:rPr>
                          <m:t>𝟏</m:t>
                        </m:r>
                      </m:num>
                      <m:den>
                        <m:r>
                          <a:rPr lang="en-US" sz="2400" b="1" i="1">
                            <a:solidFill>
                              <a:schemeClr val="tx1"/>
                            </a:solidFill>
                            <a:latin typeface="Cambria Math" panose="02040503050406030204" pitchFamily="18" charset="0"/>
                          </a:rPr>
                          <m:t>𝟒</m:t>
                        </m:r>
                      </m:den>
                    </m:f>
                  </m:oMath>
                </a14:m>
                <a:r>
                  <a:rPr lang="en-US" sz="2400" dirty="0"/>
                  <a:t>		D. </a:t>
                </a:r>
                <a14:m>
                  <m:oMath xmlns:m="http://schemas.openxmlformats.org/officeDocument/2006/math">
                    <m:r>
                      <a:rPr lang="en-US" sz="2400" b="1" i="1">
                        <a:latin typeface="Cambria Math" panose="02040503050406030204" pitchFamily="18" charset="0"/>
                      </a:rPr>
                      <m:t>𝟓</m:t>
                    </m:r>
                    <m:r>
                      <a:rPr lang="en-US" sz="2400" b="1" i="1">
                        <a:latin typeface="Cambria Math" panose="02040503050406030204" pitchFamily="18" charset="0"/>
                      </a:rPr>
                      <m:t>.</m:t>
                    </m:r>
                    <m:r>
                      <a:rPr lang="en-US" sz="2400" b="1" i="1">
                        <a:latin typeface="Cambria Math" panose="02040503050406030204" pitchFamily="18" charset="0"/>
                      </a:rPr>
                      <m:t>𝟐</m:t>
                    </m:r>
                  </m:oMath>
                </a14:m>
                <a:r>
                  <a:rPr lang="en-US" sz="2400" b="1" dirty="0"/>
                  <a:t> </a:t>
                </a:r>
                <a:r>
                  <a:rPr lang="en-US" sz="2400" dirty="0"/>
                  <a:t>and </a:t>
                </a:r>
                <a14:m>
                  <m:oMath xmlns:m="http://schemas.openxmlformats.org/officeDocument/2006/math">
                    <m:r>
                      <a:rPr lang="en-US" sz="2400" b="1" i="1">
                        <a:latin typeface="Cambria Math" panose="02040503050406030204" pitchFamily="18" charset="0"/>
                      </a:rPr>
                      <m:t>𝟓</m:t>
                    </m:r>
                    <m:f>
                      <m:fPr>
                        <m:ctrlPr>
                          <a:rPr lang="en-US"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smtClean="0">
                            <a:latin typeface="Cambria Math" panose="02040503050406030204" pitchFamily="18" charset="0"/>
                          </a:rPr>
                          <m:t>𝟓</m:t>
                        </m:r>
                      </m:den>
                    </m:f>
                  </m:oMath>
                </a14:m>
                <a:endParaRPr lang="en-US" sz="2400" dirty="0"/>
              </a:p>
              <a:p>
                <a:pPr marL="0" indent="0">
                  <a:spcBef>
                    <a:spcPts val="1800"/>
                  </a:spcBef>
                  <a:buNone/>
                </a:pPr>
                <a:endParaRPr lang="en-US" sz="2400" b="1"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76200" y="895350"/>
                <a:ext cx="8927385" cy="3886199"/>
              </a:xfrm>
              <a:blipFill>
                <a:blip r:embed="rId2"/>
                <a:stretch>
                  <a:fillRect l="-1093" t="-1256"/>
                </a:stretch>
              </a:blipFill>
            </p:spPr>
            <p:txBody>
              <a:bodyPr/>
              <a:lstStyle/>
              <a:p>
                <a:r>
                  <a:rPr lang="en-US">
                    <a:noFill/>
                  </a:rPr>
                  <a:t> </a:t>
                </a:r>
              </a:p>
            </p:txBody>
          </p:sp>
        </mc:Fallback>
      </mc:AlternateContent>
      <p:pic>
        <p:nvPicPr>
          <p:cNvPr id="9" name="Picture 8" descr="Image of a number line with 8 equally spaced tick marks. Secong tick mark is labeled as 4, 6th tick mark is labeled as 5, 7th tick mark is labeled as point P."/>
          <p:cNvPicPr>
            <a:picLocks noChangeAspect="1"/>
          </p:cNvPicPr>
          <p:nvPr/>
        </p:nvPicPr>
        <p:blipFill>
          <a:blip r:embed="rId3"/>
          <a:stretch>
            <a:fillRect/>
          </a:stretch>
        </p:blipFill>
        <p:spPr>
          <a:xfrm>
            <a:off x="1371600" y="1809750"/>
            <a:ext cx="5564038" cy="1143000"/>
          </a:xfrm>
          <a:prstGeom prst="rect">
            <a:avLst/>
          </a:prstGeom>
        </p:spPr>
      </p:pic>
    </p:spTree>
    <p:extLst>
      <p:ext uri="{BB962C8B-B14F-4D97-AF65-F5344CB8AC3E}">
        <p14:creationId xmlns:p14="http://schemas.microsoft.com/office/powerpoint/2010/main" val="1002956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(4.3d)</a:t>
            </a: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76200" y="932546"/>
                <a:ext cx="8927385" cy="3886199"/>
              </a:xfrm>
            </p:spPr>
            <p:txBody>
              <a:bodyPr>
                <a:normAutofit/>
              </a:bodyPr>
              <a:lstStyle/>
              <a:p>
                <a:pPr marL="0" indent="0">
                  <a:spcBef>
                    <a:spcPts val="1800"/>
                  </a:spcBef>
                  <a:buNone/>
                </a:pPr>
                <a:r>
                  <a:rPr lang="en-US" sz="2400" b="1" dirty="0"/>
                  <a:t>Which set of numbers best represents the location of point</a:t>
                </a:r>
                <a:r>
                  <a:rPr lang="en-US" sz="2400" b="1" i="1" dirty="0">
                    <a:latin typeface="Times New Roman" panose="02020603050405020304" pitchFamily="18" charset="0"/>
                    <a:cs typeface="Times New Roman" panose="02020603050405020304" pitchFamily="18" charset="0"/>
                  </a:rPr>
                  <a:t> </a:t>
                </a:r>
                <a:r>
                  <a:rPr lang="en-US" sz="2600" b="1" i="1" dirty="0">
                    <a:latin typeface="Times New Roman" panose="02020603050405020304" pitchFamily="18" charset="0"/>
                    <a:cs typeface="Times New Roman" panose="02020603050405020304" pitchFamily="18" charset="0"/>
                  </a:rPr>
                  <a:t>P</a:t>
                </a:r>
                <a:r>
                  <a:rPr lang="en-US" sz="2000" b="1" dirty="0"/>
                  <a:t> </a:t>
                </a:r>
                <a:r>
                  <a:rPr lang="en-US" sz="2400" b="1" dirty="0"/>
                  <a:t>shown on this number line?</a:t>
                </a:r>
              </a:p>
              <a:p>
                <a:pPr marL="0" indent="0">
                  <a:buNone/>
                </a:pPr>
                <a:endParaRPr lang="en-US" sz="9600" b="1" dirty="0"/>
              </a:p>
              <a:p>
                <a:pPr marL="0" indent="0">
                  <a:buNone/>
                </a:pPr>
                <a:r>
                  <a:rPr lang="en-US" sz="2400" dirty="0"/>
                  <a:t>A. </a:t>
                </a:r>
                <a14:m>
                  <m:oMath xmlns:m="http://schemas.openxmlformats.org/officeDocument/2006/math">
                    <m:r>
                      <a:rPr lang="en-US" sz="2400" b="1" i="1" smtClean="0">
                        <a:latin typeface="Cambria Math" panose="02040503050406030204" pitchFamily="18" charset="0"/>
                      </a:rPr>
                      <m:t>𝟓</m:t>
                    </m:r>
                    <m:r>
                      <a:rPr lang="en-US" sz="2400" b="1" i="1" smtClean="0">
                        <a:latin typeface="Cambria Math" panose="02040503050406030204" pitchFamily="18" charset="0"/>
                      </a:rPr>
                      <m:t>.</m:t>
                    </m:r>
                    <m:r>
                      <a:rPr lang="en-US" sz="2400" b="1" i="1" smtClean="0">
                        <a:latin typeface="Cambria Math" panose="02040503050406030204" pitchFamily="18" charset="0"/>
                      </a:rPr>
                      <m:t>𝟓</m:t>
                    </m:r>
                  </m:oMath>
                </a14:m>
                <a:r>
                  <a:rPr lang="en-US" sz="2400" b="1" dirty="0"/>
                  <a:t> </a:t>
                </a:r>
                <a:r>
                  <a:rPr lang="en-US" sz="2400" dirty="0"/>
                  <a:t>and </a:t>
                </a:r>
                <a14:m>
                  <m:oMath xmlns:m="http://schemas.openxmlformats.org/officeDocument/2006/math">
                    <m:r>
                      <a:rPr lang="en-US" sz="2400" b="1" i="1">
                        <a:latin typeface="Cambria Math" panose="02040503050406030204" pitchFamily="18" charset="0"/>
                      </a:rPr>
                      <m:t>𝟓</m:t>
                    </m:r>
                    <m:f>
                      <m:fPr>
                        <m:ctrlPr>
                          <a:rPr lang="en-US"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a:latin typeface="Cambria Math" panose="02040503050406030204" pitchFamily="18" charset="0"/>
                          </a:rPr>
                          <m:t>𝟐</m:t>
                        </m:r>
                      </m:den>
                    </m:f>
                    <m:r>
                      <a:rPr lang="en-US" sz="2400" b="1" i="1">
                        <a:latin typeface="Cambria Math" panose="02040503050406030204" pitchFamily="18" charset="0"/>
                      </a:rPr>
                      <m:t> </m:t>
                    </m:r>
                  </m:oMath>
                </a14:m>
                <a:r>
                  <a:rPr lang="en-US" sz="2400" b="1" dirty="0"/>
                  <a:t>		</a:t>
                </a:r>
                <a:r>
                  <a:rPr lang="en-US" sz="2400" dirty="0"/>
                  <a:t>B. </a:t>
                </a:r>
                <a14:m>
                  <m:oMath xmlns:m="http://schemas.openxmlformats.org/officeDocument/2006/math">
                    <m:r>
                      <a:rPr lang="en-US" sz="2400" b="1" i="1">
                        <a:latin typeface="Cambria Math" panose="02040503050406030204" pitchFamily="18" charset="0"/>
                      </a:rPr>
                      <m:t>𝟓</m:t>
                    </m:r>
                    <m:r>
                      <a:rPr lang="en-US" sz="2400" b="1" i="1">
                        <a:latin typeface="Cambria Math" panose="02040503050406030204" pitchFamily="18" charset="0"/>
                      </a:rPr>
                      <m:t>.</m:t>
                    </m:r>
                    <m:r>
                      <a:rPr lang="en-US" sz="2400" b="1" i="1">
                        <a:latin typeface="Cambria Math" panose="02040503050406030204" pitchFamily="18" charset="0"/>
                      </a:rPr>
                      <m:t>𝟏𝟑</m:t>
                    </m:r>
                  </m:oMath>
                </a14:m>
                <a:r>
                  <a:rPr lang="en-US" sz="2400" b="1" dirty="0"/>
                  <a:t> </a:t>
                </a:r>
                <a:r>
                  <a:rPr lang="en-US" sz="2400" dirty="0"/>
                  <a:t>and </a:t>
                </a:r>
                <a14:m>
                  <m:oMath xmlns:m="http://schemas.openxmlformats.org/officeDocument/2006/math">
                    <m:r>
                      <a:rPr lang="en-US" sz="2400" b="1" i="1">
                        <a:latin typeface="Cambria Math" panose="02040503050406030204" pitchFamily="18" charset="0"/>
                      </a:rPr>
                      <m:t>𝟓</m:t>
                    </m:r>
                    <m:f>
                      <m:fPr>
                        <m:ctrlPr>
                          <a:rPr lang="en-US"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a:latin typeface="Cambria Math" panose="02040503050406030204" pitchFamily="18" charset="0"/>
                          </a:rPr>
                          <m:t>𝟑</m:t>
                        </m:r>
                      </m:den>
                    </m:f>
                  </m:oMath>
                </a14:m>
                <a:endParaRPr lang="en-US" sz="2400" b="1" dirty="0"/>
              </a:p>
              <a:p>
                <a:pPr marL="0" indent="0">
                  <a:spcBef>
                    <a:spcPts val="1200"/>
                  </a:spcBef>
                  <a:buNone/>
                </a:pPr>
                <a:r>
                  <a:rPr lang="en-US" sz="2400" dirty="0">
                    <a:solidFill>
                      <a:srgbClr val="C00000"/>
                    </a:solidFill>
                  </a:rPr>
                  <a:t>C. </a:t>
                </a:r>
                <a14:m>
                  <m:oMath xmlns:m="http://schemas.openxmlformats.org/officeDocument/2006/math">
                    <m:r>
                      <a:rPr lang="en-US" sz="2400" b="1" i="1">
                        <a:solidFill>
                          <a:srgbClr val="C00000"/>
                        </a:solidFill>
                        <a:latin typeface="Cambria Math" panose="02040503050406030204" pitchFamily="18" charset="0"/>
                      </a:rPr>
                      <m:t>𝟓</m:t>
                    </m:r>
                    <m:r>
                      <a:rPr lang="en-US" sz="2400" b="1" i="1">
                        <a:solidFill>
                          <a:srgbClr val="C00000"/>
                        </a:solidFill>
                        <a:latin typeface="Cambria Math" panose="02040503050406030204" pitchFamily="18" charset="0"/>
                      </a:rPr>
                      <m:t>.</m:t>
                    </m:r>
                    <m:r>
                      <a:rPr lang="en-US" sz="2400" b="1" i="1">
                        <a:solidFill>
                          <a:srgbClr val="C00000"/>
                        </a:solidFill>
                        <a:latin typeface="Cambria Math" panose="02040503050406030204" pitchFamily="18" charset="0"/>
                      </a:rPr>
                      <m:t>𝟐𝟓</m:t>
                    </m:r>
                  </m:oMath>
                </a14:m>
                <a:r>
                  <a:rPr lang="en-US" sz="2400" b="1" dirty="0">
                    <a:solidFill>
                      <a:srgbClr val="C00000"/>
                    </a:solidFill>
                  </a:rPr>
                  <a:t> </a:t>
                </a:r>
                <a:r>
                  <a:rPr lang="en-US" sz="2400" dirty="0">
                    <a:solidFill>
                      <a:srgbClr val="C00000"/>
                    </a:solidFill>
                  </a:rPr>
                  <a:t>and </a:t>
                </a:r>
                <a14:m>
                  <m:oMath xmlns:m="http://schemas.openxmlformats.org/officeDocument/2006/math">
                    <m:r>
                      <a:rPr lang="en-US" sz="2400" b="1" i="1">
                        <a:solidFill>
                          <a:srgbClr val="C00000"/>
                        </a:solidFill>
                        <a:latin typeface="Cambria Math" panose="02040503050406030204" pitchFamily="18" charset="0"/>
                      </a:rPr>
                      <m:t>𝟓</m:t>
                    </m:r>
                    <m:f>
                      <m:fPr>
                        <m:ctrlPr>
                          <a:rPr lang="en-US" sz="2400" b="1" i="1">
                            <a:solidFill>
                              <a:srgbClr val="C00000"/>
                            </a:solidFill>
                            <a:latin typeface="Cambria Math" panose="02040503050406030204" pitchFamily="18" charset="0"/>
                          </a:rPr>
                        </m:ctrlPr>
                      </m:fPr>
                      <m:num>
                        <m:r>
                          <a:rPr lang="en-US" sz="2400" b="1" i="1">
                            <a:solidFill>
                              <a:srgbClr val="C00000"/>
                            </a:solidFill>
                            <a:latin typeface="Cambria Math" panose="02040503050406030204" pitchFamily="18" charset="0"/>
                          </a:rPr>
                          <m:t>𝟏</m:t>
                        </m:r>
                      </m:num>
                      <m:den>
                        <m:r>
                          <a:rPr lang="en-US" sz="2400" b="1" i="1">
                            <a:solidFill>
                              <a:srgbClr val="C00000"/>
                            </a:solidFill>
                            <a:latin typeface="Cambria Math" panose="02040503050406030204" pitchFamily="18" charset="0"/>
                          </a:rPr>
                          <m:t>𝟒</m:t>
                        </m:r>
                      </m:den>
                    </m:f>
                  </m:oMath>
                </a14:m>
                <a:r>
                  <a:rPr lang="en-US" sz="2400" dirty="0"/>
                  <a:t>		D. </a:t>
                </a:r>
                <a14:m>
                  <m:oMath xmlns:m="http://schemas.openxmlformats.org/officeDocument/2006/math">
                    <m:r>
                      <a:rPr lang="en-US" sz="2400" b="1" i="1">
                        <a:latin typeface="Cambria Math" panose="02040503050406030204" pitchFamily="18" charset="0"/>
                      </a:rPr>
                      <m:t>𝟓</m:t>
                    </m:r>
                    <m:r>
                      <a:rPr lang="en-US" sz="2400" b="1" i="1">
                        <a:latin typeface="Cambria Math" panose="02040503050406030204" pitchFamily="18" charset="0"/>
                      </a:rPr>
                      <m:t>.</m:t>
                    </m:r>
                    <m:r>
                      <a:rPr lang="en-US" sz="2400" b="1" i="1">
                        <a:latin typeface="Cambria Math" panose="02040503050406030204" pitchFamily="18" charset="0"/>
                      </a:rPr>
                      <m:t>𝟐</m:t>
                    </m:r>
                  </m:oMath>
                </a14:m>
                <a:r>
                  <a:rPr lang="en-US" sz="2400" b="1" dirty="0"/>
                  <a:t> </a:t>
                </a:r>
                <a:r>
                  <a:rPr lang="en-US" sz="2400" dirty="0"/>
                  <a:t>and </a:t>
                </a:r>
                <a14:m>
                  <m:oMath xmlns:m="http://schemas.openxmlformats.org/officeDocument/2006/math">
                    <m:r>
                      <a:rPr lang="en-US" sz="2400" b="1" i="1">
                        <a:latin typeface="Cambria Math" panose="02040503050406030204" pitchFamily="18" charset="0"/>
                      </a:rPr>
                      <m:t>𝟓</m:t>
                    </m:r>
                    <m:f>
                      <m:fPr>
                        <m:ctrlPr>
                          <a:rPr lang="en-US"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smtClean="0">
                            <a:latin typeface="Cambria Math" panose="02040503050406030204" pitchFamily="18" charset="0"/>
                          </a:rPr>
                          <m:t>𝟓</m:t>
                        </m:r>
                      </m:den>
                    </m:f>
                  </m:oMath>
                </a14:m>
                <a:r>
                  <a:rPr lang="en-US" sz="2400" dirty="0"/>
                  <a:t> </a:t>
                </a:r>
                <a:r>
                  <a:rPr lang="en-US" sz="2400" dirty="0">
                    <a:solidFill>
                      <a:srgbClr val="C00000"/>
                    </a:solidFill>
                  </a:rPr>
                  <a:t>common error</a:t>
                </a:r>
                <a:endParaRPr lang="en-US" sz="2400" dirty="0"/>
              </a:p>
              <a:p>
                <a:pPr marL="0" indent="0">
                  <a:spcBef>
                    <a:spcPts val="1800"/>
                  </a:spcBef>
                  <a:buNone/>
                </a:pPr>
                <a:endParaRPr lang="en-US" sz="2400" b="1"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76200" y="932546"/>
                <a:ext cx="8927385" cy="3886199"/>
              </a:xfrm>
              <a:blipFill>
                <a:blip r:embed="rId2"/>
                <a:stretch>
                  <a:fillRect l="-1093" t="-1256"/>
                </a:stretch>
              </a:blipFill>
            </p:spPr>
            <p:txBody>
              <a:bodyPr/>
              <a:lstStyle/>
              <a:p>
                <a:r>
                  <a:rPr lang="en-US">
                    <a:noFill/>
                  </a:rPr>
                  <a:t> </a:t>
                </a:r>
              </a:p>
            </p:txBody>
          </p:sp>
        </mc:Fallback>
      </mc:AlternateContent>
      <p:pic>
        <p:nvPicPr>
          <p:cNvPr id="9" name="Picture 8" descr="Image of a number line with 8 equally spaced tick marks. Secong tick mark is labeled as 4, 6th tick mark is labeled as 5, 7th tick mark is labeled as point P."/>
          <p:cNvPicPr>
            <a:picLocks noChangeAspect="1"/>
          </p:cNvPicPr>
          <p:nvPr/>
        </p:nvPicPr>
        <p:blipFill>
          <a:blip r:embed="rId3"/>
          <a:stretch>
            <a:fillRect/>
          </a:stretch>
        </p:blipFill>
        <p:spPr>
          <a:xfrm>
            <a:off x="1371600" y="1809750"/>
            <a:ext cx="5564038" cy="1143000"/>
          </a:xfrm>
          <a:prstGeom prst="rect">
            <a:avLst/>
          </a:prstGeom>
        </p:spPr>
      </p:pic>
      <p:sp>
        <p:nvSpPr>
          <p:cNvPr id="10" name="Title 1"/>
          <p:cNvSpPr txBox="1">
            <a:spLocks/>
          </p:cNvSpPr>
          <p:nvPr/>
        </p:nvSpPr>
        <p:spPr>
          <a:xfrm>
            <a:off x="0" y="1122"/>
            <a:ext cx="9144000" cy="970426"/>
          </a:xfrm>
          <a:prstGeom prst="rect">
            <a:avLst/>
          </a:prstGeom>
          <a:solidFill>
            <a:schemeClr val="tx1">
              <a:lumMod val="95000"/>
              <a:lumOff val="5000"/>
            </a:schemeClr>
          </a:solidFill>
        </p:spPr>
        <p:txBody>
          <a:bodyPr vert="horz" lIns="91440" tIns="45720" rIns="91440" bIns="45720" rtlCol="0" anchor="ctr">
            <a:normAutofit fontScale="90000"/>
          </a:bodyPr>
          <a:lstStyle>
            <a:lvl1pPr algn="l" defTabSz="914400" rtl="0" eaLnBrk="1" latinLnBrk="0" hangingPunct="1">
              <a:spcBef>
                <a:spcPct val="0"/>
              </a:spcBef>
              <a:buNone/>
              <a:defRPr sz="2800" b="1"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sz="3100" dirty="0"/>
              <a:t>Answer to Practice with Equivalent Fractions and Decimals Represented on a Number Line </a:t>
            </a:r>
            <a:r>
              <a:rPr lang="en-US" sz="3100"/>
              <a:t>(4.3d)</a:t>
            </a:r>
            <a:r>
              <a:rPr lang="en-US" sz="2700">
                <a:solidFill>
                  <a:schemeClr val="tx1"/>
                </a:solidFill>
              </a:rPr>
              <a:t>a</a:t>
            </a:r>
            <a:endParaRPr lang="en-US" sz="2700" dirty="0">
              <a:solidFill>
                <a:schemeClr val="tx1"/>
              </a:solidFill>
            </a:endParaRPr>
          </a:p>
        </p:txBody>
      </p:sp>
      <p:sp>
        <p:nvSpPr>
          <p:cNvPr id="7" name="Rounded Rectangle 6" descr="Rounded rectangle indicates correct answer is option C: 5.25 and 5 1/4."/>
          <p:cNvSpPr/>
          <p:nvPr/>
        </p:nvSpPr>
        <p:spPr>
          <a:xfrm>
            <a:off x="51516" y="3881980"/>
            <a:ext cx="2438400" cy="55418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057400" y="2952750"/>
            <a:ext cx="1371600" cy="830997"/>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a:t>
            </a:r>
          </a:p>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error</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24057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4" y="0"/>
            <a:ext cx="9144000" cy="741826"/>
          </a:xfrm>
          <a:solidFill>
            <a:schemeClr val="tx1"/>
          </a:solidFill>
        </p:spPr>
        <p:txBody>
          <a:bodyPr>
            <a:noAutofit/>
          </a:bodyPr>
          <a:lstStyle/>
          <a:p>
            <a:r>
              <a:rPr lang="en-US" sz="2800" dirty="0">
                <a:solidFill>
                  <a:schemeClr val="bg1"/>
                </a:solidFill>
              </a:rPr>
              <a:t>Student Performance Analysis Spring 2019 </a:t>
            </a:r>
            <a:r>
              <a:rPr lang="en-US" sz="2000" dirty="0">
                <a:solidFill>
                  <a:schemeClr val="bg1"/>
                </a:solidFill>
              </a:rPr>
              <a:t>(2 of 3)</a:t>
            </a:r>
            <a:endParaRPr lang="en-US" sz="2800" dirty="0">
              <a:solidFill>
                <a:schemeClr val="bg1"/>
              </a:solidFill>
            </a:endParaRPr>
          </a:p>
        </p:txBody>
      </p:sp>
      <p:sp>
        <p:nvSpPr>
          <p:cNvPr id="3" name="Content Placeholder 2"/>
          <p:cNvSpPr>
            <a:spLocks noGrp="1"/>
          </p:cNvSpPr>
          <p:nvPr>
            <p:ph idx="1"/>
          </p:nvPr>
        </p:nvSpPr>
        <p:spPr>
          <a:xfrm>
            <a:off x="63500" y="1123950"/>
            <a:ext cx="8927385" cy="3429002"/>
          </a:xfrm>
        </p:spPr>
        <p:txBody>
          <a:bodyPr/>
          <a:lstStyle/>
          <a:p>
            <a:pPr marL="0" indent="0">
              <a:buNone/>
            </a:pPr>
            <a:r>
              <a:rPr lang="en-US" sz="2400" dirty="0"/>
              <a:t>It should be noted that these items are not SOL test questions and are not meant to mimic SOL test questions. Instead, they are intended to provide mathematics educators with further insight into the concepts that challenged students statewide.  </a:t>
            </a:r>
          </a:p>
          <a:p>
            <a:pPr marL="0" indent="0">
              <a:buNone/>
            </a:pPr>
            <a:endParaRPr lang="en-US" dirty="0"/>
          </a:p>
        </p:txBody>
      </p:sp>
    </p:spTree>
    <p:extLst>
      <p:ext uri="{BB962C8B-B14F-4D97-AF65-F5344CB8AC3E}">
        <p14:creationId xmlns:p14="http://schemas.microsoft.com/office/powerpoint/2010/main" val="1574452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
            <a:ext cx="9144000" cy="665628"/>
          </a:xfrm>
          <a:solidFill>
            <a:schemeClr val="tx1"/>
          </a:solidFill>
        </p:spPr>
        <p:txBody>
          <a:bodyPr>
            <a:normAutofit/>
          </a:bodyPr>
          <a:lstStyle/>
          <a:p>
            <a:r>
              <a:rPr lang="en-US" sz="2800" dirty="0">
                <a:solidFill>
                  <a:schemeClr val="bg1"/>
                </a:solidFill>
              </a:rPr>
              <a:t>Solving Multistep Practical Problems</a:t>
            </a:r>
          </a:p>
        </p:txBody>
      </p:sp>
      <mc:AlternateContent xmlns:mc="http://schemas.openxmlformats.org/markup-compatibility/2006" xmlns:a14="http://schemas.microsoft.com/office/drawing/2010/main">
        <mc:Choice Requires="a14">
          <p:sp>
            <p:nvSpPr>
              <p:cNvPr id="4" name="Content Placeholder 2"/>
              <p:cNvSpPr txBox="1">
                <a:spLocks/>
              </p:cNvSpPr>
              <p:nvPr/>
            </p:nvSpPr>
            <p:spPr>
              <a:xfrm>
                <a:off x="76200" y="666750"/>
                <a:ext cx="9067800" cy="3429002"/>
              </a:xfrm>
              <a:prstGeom prst="rect">
                <a:avLst/>
              </a:prstGeom>
              <a:noFill/>
            </p:spPr>
            <p:txBody>
              <a:bodyPr vert="horz" lIns="91440" tIns="45720" rIns="91440" bIns="45720" rtlCol="0">
                <a:noAutofit/>
              </a:bodyPr>
              <a:lstStyle>
                <a:lvl1pPr marL="342900" indent="-342900" algn="l" defTabSz="914400" rtl="0" eaLnBrk="1" latinLnBrk="0" hangingPunct="1">
                  <a:spcBef>
                    <a:spcPts val="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ts val="0"/>
                  </a:spcBef>
                  <a:buFont typeface="Arial" panose="020B0604020202020204" pitchFamily="34" charset="0"/>
                  <a:buChar char="–"/>
                  <a:defRPr sz="2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ts val="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ts val="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ts val="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indent="0">
                  <a:buFont typeface="Arial" panose="020B0604020202020204" pitchFamily="34" charset="0"/>
                  <a:buNone/>
                </a:pPr>
                <a:r>
                  <a:rPr lang="en-US" sz="2400" dirty="0"/>
                  <a:t>SOL 4.4</a:t>
                </a:r>
              </a:p>
              <a:p>
                <a:pPr marL="114300" indent="0">
                  <a:buFont typeface="Arial" panose="020B0604020202020204" pitchFamily="34" charset="0"/>
                  <a:buNone/>
                </a:pPr>
                <a:r>
                  <a:rPr lang="en-US" sz="2400" dirty="0"/>
                  <a:t>The student will</a:t>
                </a:r>
              </a:p>
              <a:p>
                <a:pPr marL="628650" indent="-514350">
                  <a:buFont typeface="+mj-lt"/>
                  <a:buAutoNum type="alphaLcParenR"/>
                </a:pPr>
                <a:r>
                  <a:rPr lang="en-US" sz="2400" dirty="0"/>
                  <a:t>demonstrate fluency with multiplication facts through </a:t>
                </a:r>
                <a14:m>
                  <m:oMath xmlns:m="http://schemas.openxmlformats.org/officeDocument/2006/math">
                    <m:r>
                      <a:rPr lang="en-US" sz="2400">
                        <a:latin typeface="Cambria Math"/>
                        <a:ea typeface="Cambria Math"/>
                      </a:rPr>
                      <m:t>12</m:t>
                    </m:r>
                    <m:r>
                      <a:rPr lang="en-US" sz="2400" i="1">
                        <a:latin typeface="Cambria Math"/>
                        <a:ea typeface="Cambria Math"/>
                      </a:rPr>
                      <m:t>×12</m:t>
                    </m:r>
                  </m:oMath>
                </a14:m>
                <a:r>
                  <a:rPr lang="en-US" sz="2400" dirty="0"/>
                  <a:t> and the corresponding division facts;</a:t>
                </a:r>
              </a:p>
              <a:p>
                <a:pPr marL="628650" indent="-514350">
                  <a:buFont typeface="+mj-lt"/>
                  <a:buAutoNum type="alphaLcParenR"/>
                </a:pPr>
                <a:r>
                  <a:rPr lang="en-US" sz="2400" dirty="0"/>
                  <a:t>estimate and determine sums, differences, and products of whole numbers;</a:t>
                </a:r>
              </a:p>
              <a:p>
                <a:pPr marL="628650" indent="-514350">
                  <a:buFont typeface="+mj-lt"/>
                  <a:buAutoNum type="alphaLcParenR" startAt="3"/>
                </a:pPr>
                <a:r>
                  <a:rPr lang="en-US" sz="2400" dirty="0"/>
                  <a:t>estimate and determine quotients of whole numbers, with and without remainders; and </a:t>
                </a:r>
              </a:p>
              <a:p>
                <a:pPr marL="628650" indent="-514350">
                  <a:buClr>
                    <a:schemeClr val="tx1"/>
                  </a:buClr>
                  <a:buFont typeface="+mj-lt"/>
                  <a:buAutoNum type="alphaLcParenR" startAt="3"/>
                </a:pPr>
                <a:r>
                  <a:rPr lang="en-US" sz="2400" dirty="0"/>
                  <a:t>create and </a:t>
                </a:r>
                <a:r>
                  <a:rPr lang="en-US" sz="2400" dirty="0">
                    <a:solidFill>
                      <a:srgbClr val="C00000"/>
                    </a:solidFill>
                  </a:rPr>
                  <a:t>solve </a:t>
                </a:r>
                <a:r>
                  <a:rPr lang="en-US" sz="2400" dirty="0"/>
                  <a:t>single-step and </a:t>
                </a:r>
                <a:r>
                  <a:rPr lang="en-US" sz="2400" dirty="0">
                    <a:solidFill>
                      <a:srgbClr val="C00000"/>
                    </a:solidFill>
                  </a:rPr>
                  <a:t>multistep practical problems involving addition, subtraction, and multiplication</a:t>
                </a:r>
                <a:r>
                  <a:rPr lang="en-US" sz="2400" dirty="0"/>
                  <a:t>, and single-step practical problems involving division</a:t>
                </a:r>
                <a:r>
                  <a:rPr lang="en-US" sz="2400" dirty="0">
                    <a:solidFill>
                      <a:schemeClr val="tx2"/>
                    </a:solidFill>
                  </a:rPr>
                  <a:t> </a:t>
                </a:r>
                <a:r>
                  <a:rPr lang="en-US" sz="2400" dirty="0">
                    <a:solidFill>
                      <a:srgbClr val="C00000"/>
                    </a:solidFill>
                  </a:rPr>
                  <a:t>with whole numbers</a:t>
                </a:r>
                <a:r>
                  <a:rPr lang="en-US" sz="2400" dirty="0"/>
                  <a:t>.</a:t>
                </a:r>
              </a:p>
              <a:p>
                <a:pPr marL="628650" indent="-514350">
                  <a:buFont typeface="+mj-lt"/>
                  <a:buAutoNum type="alphaLcParenR"/>
                </a:pPr>
                <a:endParaRPr lang="en-US" sz="2400" dirty="0"/>
              </a:p>
              <a:p>
                <a:pPr marL="0" indent="0">
                  <a:buFont typeface="Arial" panose="020B0604020202020204" pitchFamily="34" charset="0"/>
                  <a:buNone/>
                </a:pPr>
                <a:endParaRPr lang="en-US" sz="2400" dirty="0"/>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76200" y="666750"/>
                <a:ext cx="9067800" cy="3429002"/>
              </a:xfrm>
              <a:prstGeom prst="rect">
                <a:avLst/>
              </a:prstGeom>
              <a:blipFill>
                <a:blip r:embed="rId2"/>
                <a:stretch>
                  <a:fillRect t="-1421" r="-1614" b="-34636"/>
                </a:stretch>
              </a:blipFill>
            </p:spPr>
            <p:txBody>
              <a:bodyPr/>
              <a:lstStyle/>
              <a:p>
                <a:r>
                  <a:rPr lang="en-US">
                    <a:noFill/>
                  </a:rPr>
                  <a:t> </a:t>
                </a:r>
              </a:p>
            </p:txBody>
          </p:sp>
        </mc:Fallback>
      </mc:AlternateContent>
    </p:spTree>
    <p:extLst>
      <p:ext uri="{BB962C8B-B14F-4D97-AF65-F5344CB8AC3E}">
        <p14:creationId xmlns:p14="http://schemas.microsoft.com/office/powerpoint/2010/main" val="940362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Solving Multistep Practical Problems with Whole Numbers </a:t>
            </a:r>
            <a:r>
              <a:rPr lang="en-US" sz="2700" dirty="0"/>
              <a:t>(4.4d)</a:t>
            </a:r>
          </a:p>
        </p:txBody>
      </p:sp>
      <p:sp>
        <p:nvSpPr>
          <p:cNvPr id="3" name="Content Placeholder 2"/>
          <p:cNvSpPr>
            <a:spLocks noGrp="1"/>
          </p:cNvSpPr>
          <p:nvPr>
            <p:ph idx="1"/>
          </p:nvPr>
        </p:nvSpPr>
        <p:spPr/>
        <p:txBody>
          <a:bodyPr>
            <a:normAutofit/>
          </a:bodyPr>
          <a:lstStyle/>
          <a:p>
            <a:pPr marL="0" indent="0">
              <a:buNone/>
            </a:pPr>
            <a:r>
              <a:rPr lang="en-US" sz="2400" dirty="0"/>
              <a:t>Students would benefit from additional practice solving multistep practical problems in which they must use the information from the context to determine an operation or operations needed to find the solution.</a:t>
            </a:r>
          </a:p>
          <a:p>
            <a:pPr marL="0" indent="0">
              <a:buNone/>
            </a:pPr>
            <a:r>
              <a:rPr lang="en-US" sz="2400" dirty="0">
                <a:solidFill>
                  <a:srgbClr val="C00000"/>
                </a:solidFill>
              </a:rPr>
              <a:t>Common errors on SOL test items include adding or subtracting the given numbers instead of applying the information from the context correctly to find a solution. </a:t>
            </a:r>
          </a:p>
        </p:txBody>
      </p:sp>
    </p:spTree>
    <p:extLst>
      <p:ext uri="{BB962C8B-B14F-4D97-AF65-F5344CB8AC3E}">
        <p14:creationId xmlns:p14="http://schemas.microsoft.com/office/powerpoint/2010/main" val="2439277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895351"/>
            <a:ext cx="9067800" cy="3429002"/>
          </a:xfrm>
        </p:spPr>
        <p:txBody>
          <a:bodyPr>
            <a:noAutofit/>
          </a:bodyPr>
          <a:lstStyle/>
          <a:p>
            <a:pPr marL="0" indent="0">
              <a:buNone/>
            </a:pPr>
            <a:r>
              <a:rPr lang="en-US" sz="2400" b="1" dirty="0"/>
              <a:t>A store had a total of 6,721 customers on Friday, Saturday, and Sunday. This store had exactly:</a:t>
            </a:r>
          </a:p>
          <a:p>
            <a:r>
              <a:rPr lang="en-US" sz="2400" b="1" dirty="0"/>
              <a:t>2,704 customers on Saturday</a:t>
            </a:r>
          </a:p>
          <a:p>
            <a:r>
              <a:rPr lang="en-US" sz="2400" b="1" dirty="0"/>
              <a:t>288 more customers on Sunday than on Saturday</a:t>
            </a:r>
          </a:p>
          <a:p>
            <a:pPr marL="0" indent="0">
              <a:buNone/>
            </a:pPr>
            <a:endParaRPr lang="en-US" sz="2400" b="1" dirty="0"/>
          </a:p>
          <a:p>
            <a:pPr marL="0" indent="0">
              <a:buNone/>
            </a:pPr>
            <a:r>
              <a:rPr lang="en-US" sz="2400" b="1" dirty="0"/>
              <a:t>Exactly how many customers did the store have on Friday?</a:t>
            </a:r>
          </a:p>
          <a:p>
            <a:pPr marL="457200" indent="-457200">
              <a:buFont typeface="Arial" panose="020B0604020202020204" pitchFamily="34" charset="0"/>
              <a:buAutoNum type="alphaUcPeriod"/>
            </a:pPr>
            <a:r>
              <a:rPr lang="en-US" sz="2400" dirty="0"/>
              <a:t>9,713			</a:t>
            </a:r>
          </a:p>
          <a:p>
            <a:pPr marL="457200" indent="-457200">
              <a:buFont typeface="Arial" panose="020B0604020202020204" pitchFamily="34" charset="0"/>
              <a:buAutoNum type="alphaUcPeriod"/>
            </a:pPr>
            <a:r>
              <a:rPr lang="en-US" sz="2400" dirty="0"/>
              <a:t>4,305</a:t>
            </a:r>
          </a:p>
          <a:p>
            <a:pPr marL="457200" indent="-457200">
              <a:buAutoNum type="alphaUcPeriod" startAt="3"/>
            </a:pPr>
            <a:r>
              <a:rPr lang="en-US" sz="2400" dirty="0"/>
              <a:t>3,729 			</a:t>
            </a:r>
          </a:p>
          <a:p>
            <a:pPr marL="457200" indent="-457200">
              <a:buAutoNum type="alphaUcPeriod" startAt="3"/>
            </a:pPr>
            <a:r>
              <a:rPr lang="en-US" sz="2400" dirty="0"/>
              <a:t>1,025</a:t>
            </a:r>
          </a:p>
        </p:txBody>
      </p:sp>
      <p:sp>
        <p:nvSpPr>
          <p:cNvPr id="4" name="Title 1"/>
          <p:cNvSpPr>
            <a:spLocks noGrp="1"/>
          </p:cNvSpPr>
          <p:nvPr>
            <p:ph type="title"/>
          </p:nvPr>
        </p:nvSpPr>
        <p:spPr/>
        <p:txBody>
          <a:bodyPr>
            <a:normAutofit fontScale="90000"/>
          </a:bodyPr>
          <a:lstStyle/>
          <a:p>
            <a:r>
              <a:rPr lang="en-US" sz="3100" dirty="0"/>
              <a:t>Suggested Practice with Solving Multistep Practical Problems with Whole Numbers </a:t>
            </a:r>
            <a:r>
              <a:rPr lang="en-US" sz="2700" dirty="0"/>
              <a:t>(4.4d)</a:t>
            </a:r>
          </a:p>
        </p:txBody>
      </p:sp>
    </p:spTree>
    <p:extLst>
      <p:ext uri="{BB962C8B-B14F-4D97-AF65-F5344CB8AC3E}">
        <p14:creationId xmlns:p14="http://schemas.microsoft.com/office/powerpoint/2010/main" val="2075705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sz="3100" dirty="0"/>
              <a:t>Answer to Practice with Solving Multistep Practical Problems with Whole Numbers </a:t>
            </a:r>
            <a:r>
              <a:rPr lang="en-US" sz="2700" dirty="0"/>
              <a:t>(4.4d)</a:t>
            </a:r>
          </a:p>
        </p:txBody>
      </p:sp>
      <p:sp>
        <p:nvSpPr>
          <p:cNvPr id="3" name="Content Placeholder 2"/>
          <p:cNvSpPr>
            <a:spLocks noGrp="1"/>
          </p:cNvSpPr>
          <p:nvPr>
            <p:ph idx="1"/>
          </p:nvPr>
        </p:nvSpPr>
        <p:spPr>
          <a:xfrm>
            <a:off x="76200" y="895350"/>
            <a:ext cx="9067800" cy="4248149"/>
          </a:xfrm>
        </p:spPr>
        <p:txBody>
          <a:bodyPr>
            <a:normAutofit/>
          </a:bodyPr>
          <a:lstStyle/>
          <a:p>
            <a:pPr marL="0" indent="0">
              <a:buNone/>
            </a:pPr>
            <a:r>
              <a:rPr lang="en-US" sz="2400" b="1" dirty="0"/>
              <a:t>A store had a total of 6,721 customers on Friday, Saturday, and Sunday. This store had exactly:</a:t>
            </a:r>
          </a:p>
          <a:p>
            <a:r>
              <a:rPr lang="en-US" sz="2400" b="1" dirty="0"/>
              <a:t>2,704 customers on Saturday</a:t>
            </a:r>
          </a:p>
          <a:p>
            <a:r>
              <a:rPr lang="en-US" sz="2400" b="1" dirty="0"/>
              <a:t>288 more customers on Sunday than on Saturday</a:t>
            </a:r>
          </a:p>
          <a:p>
            <a:pPr marL="0" indent="0">
              <a:buNone/>
            </a:pPr>
            <a:endParaRPr lang="en-US" sz="2400" b="1" dirty="0"/>
          </a:p>
          <a:p>
            <a:pPr marL="0" indent="0">
              <a:buNone/>
            </a:pPr>
            <a:r>
              <a:rPr lang="en-US" sz="2400" b="1" dirty="0"/>
              <a:t>Exactly how many customers did the store have on Friday?</a:t>
            </a:r>
          </a:p>
          <a:p>
            <a:pPr marL="457200" indent="-457200">
              <a:buFont typeface="Arial" panose="020B0604020202020204" pitchFamily="34" charset="0"/>
              <a:buAutoNum type="alphaUcPeriod"/>
            </a:pPr>
            <a:r>
              <a:rPr lang="en-US" sz="2400" dirty="0"/>
              <a:t>9,713 </a:t>
            </a:r>
            <a:r>
              <a:rPr lang="en-US" sz="2400" dirty="0">
                <a:solidFill>
                  <a:srgbClr val="C00000"/>
                </a:solidFill>
              </a:rPr>
              <a:t>common error: 6,721 + 2,704 + 288 = 9,713</a:t>
            </a:r>
            <a:r>
              <a:rPr lang="en-US" sz="2400" dirty="0"/>
              <a:t>	</a:t>
            </a:r>
          </a:p>
          <a:p>
            <a:pPr marL="457200" indent="-457200">
              <a:buFont typeface="Arial" panose="020B0604020202020204" pitchFamily="34" charset="0"/>
              <a:buAutoNum type="alphaUcPeriod"/>
            </a:pPr>
            <a:r>
              <a:rPr lang="en-US" sz="2400" dirty="0"/>
              <a:t>4,305</a:t>
            </a:r>
          </a:p>
          <a:p>
            <a:pPr marL="457200" indent="-457200">
              <a:buAutoNum type="alphaUcPeriod" startAt="3"/>
            </a:pPr>
            <a:r>
              <a:rPr lang="en-US" sz="2400" dirty="0"/>
              <a:t>3,729 </a:t>
            </a:r>
            <a:r>
              <a:rPr lang="en-US" sz="2400" dirty="0">
                <a:solidFill>
                  <a:srgbClr val="C00000"/>
                </a:solidFill>
              </a:rPr>
              <a:t>common error: 6,721 – 2,704 – 288 = 3,729</a:t>
            </a:r>
            <a:r>
              <a:rPr lang="en-US" sz="2400" dirty="0"/>
              <a:t>	</a:t>
            </a:r>
          </a:p>
          <a:p>
            <a:pPr marL="0" indent="0">
              <a:buNone/>
            </a:pPr>
            <a:r>
              <a:rPr lang="en-US" sz="2400" dirty="0">
                <a:solidFill>
                  <a:srgbClr val="C00000"/>
                </a:solidFill>
              </a:rPr>
              <a:t>D.  1,025</a:t>
            </a:r>
          </a:p>
        </p:txBody>
      </p:sp>
      <p:sp>
        <p:nvSpPr>
          <p:cNvPr id="2" name="Rounded Rectangle 1" descr="Rounded rectangle indicates correct answer is option D: 1,025."/>
          <p:cNvSpPr/>
          <p:nvPr/>
        </p:nvSpPr>
        <p:spPr>
          <a:xfrm>
            <a:off x="103095" y="4620185"/>
            <a:ext cx="1371600" cy="3810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p>
        </p:txBody>
      </p:sp>
    </p:spTree>
    <p:extLst>
      <p:ext uri="{BB962C8B-B14F-4D97-AF65-F5344CB8AC3E}">
        <p14:creationId xmlns:p14="http://schemas.microsoft.com/office/powerpoint/2010/main" val="789727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Solving Practical Problems Involving Fractions and Mixed Numbers</a:t>
            </a:r>
          </a:p>
        </p:txBody>
      </p:sp>
      <p:sp>
        <p:nvSpPr>
          <p:cNvPr id="4" name="Content Placeholder 3"/>
          <p:cNvSpPr>
            <a:spLocks noGrp="1"/>
          </p:cNvSpPr>
          <p:nvPr>
            <p:ph idx="1"/>
          </p:nvPr>
        </p:nvSpPr>
        <p:spPr/>
        <p:txBody>
          <a:bodyPr>
            <a:normAutofit fontScale="92500"/>
          </a:bodyPr>
          <a:lstStyle/>
          <a:p>
            <a:pPr marL="114300" indent="0">
              <a:buNone/>
            </a:pPr>
            <a:r>
              <a:rPr lang="en-US" dirty="0"/>
              <a:t>SOL 4.5</a:t>
            </a:r>
          </a:p>
          <a:p>
            <a:pPr marL="114300" indent="0">
              <a:buNone/>
            </a:pPr>
            <a:r>
              <a:rPr lang="en-US" dirty="0"/>
              <a:t>The student will</a:t>
            </a:r>
          </a:p>
          <a:p>
            <a:pPr marL="628650" indent="-514350">
              <a:buFont typeface="+mj-lt"/>
              <a:buAutoNum type="alphaLcParenR"/>
            </a:pPr>
            <a:r>
              <a:rPr lang="en-US" dirty="0"/>
              <a:t>determine common multiples and factors, including least common multiple and greatest common factor;</a:t>
            </a:r>
          </a:p>
          <a:p>
            <a:pPr marL="628650" indent="-514350">
              <a:buClr>
                <a:schemeClr val="tx1"/>
              </a:buClr>
              <a:buFont typeface="+mj-lt"/>
              <a:buAutoNum type="alphaLcParenR"/>
            </a:pPr>
            <a:r>
              <a:rPr lang="en-US" dirty="0"/>
              <a:t>add and subtract fractions and mixed numbers having like and unlike denominators; and</a:t>
            </a:r>
          </a:p>
          <a:p>
            <a:pPr marL="628650" indent="-514350">
              <a:buClr>
                <a:srgbClr val="C00000"/>
              </a:buClr>
              <a:buFont typeface="+mj-lt"/>
              <a:buAutoNum type="alphaLcParenR"/>
            </a:pPr>
            <a:r>
              <a:rPr lang="en-US" dirty="0">
                <a:solidFill>
                  <a:srgbClr val="C00000"/>
                </a:solidFill>
              </a:rPr>
              <a:t>solve single-step practical problems involving addition and subtraction with fractions and mixed numbers</a:t>
            </a:r>
            <a:r>
              <a:rPr lang="en-US" dirty="0"/>
              <a:t>.</a:t>
            </a:r>
          </a:p>
        </p:txBody>
      </p:sp>
    </p:spTree>
    <p:extLst>
      <p:ext uri="{BB962C8B-B14F-4D97-AF65-F5344CB8AC3E}">
        <p14:creationId xmlns:p14="http://schemas.microsoft.com/office/powerpoint/2010/main" val="1753835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14300" indent="0">
              <a:buNone/>
            </a:pPr>
            <a:r>
              <a:rPr lang="en-US" sz="2400" dirty="0"/>
              <a:t>Students would benefit from additional practice with a variety of practical problem types involving addition and subtraction with fractions and mixed numbers, such as situations in which the amount of change is unknown or a starting value is unknown.</a:t>
            </a:r>
            <a:endParaRPr lang="en-US" sz="2400" dirty="0">
              <a:solidFill>
                <a:srgbClr val="C00000"/>
              </a:solidFill>
            </a:endParaRPr>
          </a:p>
          <a:p>
            <a:pPr marL="112713" indent="0">
              <a:buNone/>
            </a:pPr>
            <a:r>
              <a:rPr lang="en-US" sz="2400" dirty="0">
                <a:solidFill>
                  <a:srgbClr val="C00000"/>
                </a:solidFill>
              </a:rPr>
              <a:t>Common errors on SOL test items vary depending on problem type and may result from using “key words” rather than developing an understanding of the complete context to solve the problem.</a:t>
            </a:r>
          </a:p>
          <a:p>
            <a:pPr marL="0" indent="0">
              <a:buNone/>
            </a:pPr>
            <a:endParaRPr lang="en-US" sz="2400" dirty="0"/>
          </a:p>
        </p:txBody>
      </p:sp>
      <p:sp>
        <p:nvSpPr>
          <p:cNvPr id="4" name="Title 1"/>
          <p:cNvSpPr>
            <a:spLocks noGrp="1"/>
          </p:cNvSpPr>
          <p:nvPr>
            <p:ph type="title"/>
          </p:nvPr>
        </p:nvSpPr>
        <p:spPr/>
        <p:txBody>
          <a:bodyPr>
            <a:noAutofit/>
          </a:bodyPr>
          <a:lstStyle/>
          <a:p>
            <a:r>
              <a:rPr lang="en-US" dirty="0"/>
              <a:t>Solving Practical Problems Involving Fractions and Mixed Numbers </a:t>
            </a:r>
            <a:r>
              <a:rPr lang="en-US" sz="2400" dirty="0"/>
              <a:t>(4.5c)</a:t>
            </a:r>
            <a:endParaRPr lang="en-US" dirty="0"/>
          </a:p>
        </p:txBody>
      </p:sp>
    </p:spTree>
    <p:extLst>
      <p:ext uri="{BB962C8B-B14F-4D97-AF65-F5344CB8AC3E}">
        <p14:creationId xmlns:p14="http://schemas.microsoft.com/office/powerpoint/2010/main" val="3070051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2"/>
            <a:ext cx="9144000" cy="894229"/>
          </a:xfrm>
        </p:spPr>
        <p:txBody>
          <a:bodyPr>
            <a:normAutofit fontScale="90000"/>
          </a:bodyPr>
          <a:lstStyle/>
          <a:p>
            <a:r>
              <a:rPr lang="en-US" sz="3100" dirty="0"/>
              <a:t>Suggested Practice with Practical Problems Involving Fractions and Mixed Numbers </a:t>
            </a:r>
            <a:r>
              <a:rPr lang="en-US" sz="2700" dirty="0"/>
              <a:t>(4.5c)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sz="2400" b="1" dirty="0"/>
                  <a:t>Devon had </a:t>
                </a:r>
                <a14:m>
                  <m:oMath xmlns:m="http://schemas.openxmlformats.org/officeDocument/2006/math">
                    <m:f>
                      <m:fPr>
                        <m:ctrlPr>
                          <a:rPr lang="en-US"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a:latin typeface="Cambria Math" panose="02040503050406030204" pitchFamily="18" charset="0"/>
                          </a:rPr>
                          <m:t>𝟐</m:t>
                        </m:r>
                      </m:den>
                    </m:f>
                  </m:oMath>
                </a14:m>
                <a:r>
                  <a:rPr lang="en-US" sz="2400" b="1" dirty="0"/>
                  <a:t> pound of potatoes. He bought some more potatoes. Now Devon has</a:t>
                </a:r>
                <a14:m>
                  <m:oMath xmlns:m="http://schemas.openxmlformats.org/officeDocument/2006/math">
                    <m:r>
                      <a:rPr lang="en-US" sz="2400" b="1" i="0" smtClean="0">
                        <a:latin typeface="Cambria Math" panose="02040503050406030204" pitchFamily="18" charset="0"/>
                      </a:rPr>
                      <m:t> </m:t>
                    </m:r>
                    <m:r>
                      <a:rPr lang="en-US" sz="2400" b="1" i="1" smtClean="0">
                        <a:latin typeface="Cambria Math" panose="02040503050406030204" pitchFamily="18" charset="0"/>
                      </a:rPr>
                      <m:t>𝟑</m:t>
                    </m:r>
                    <m:f>
                      <m:fPr>
                        <m:ctrlPr>
                          <a:rPr lang="en-US" sz="2400" b="1" i="1">
                            <a:latin typeface="Cambria Math" panose="02040503050406030204" pitchFamily="18" charset="0"/>
                          </a:rPr>
                        </m:ctrlPr>
                      </m:fPr>
                      <m:num>
                        <m:r>
                          <a:rPr lang="en-US" sz="2400" b="1" i="1" smtClean="0">
                            <a:latin typeface="Cambria Math" panose="02040503050406030204" pitchFamily="18" charset="0"/>
                          </a:rPr>
                          <m:t>𝟕</m:t>
                        </m:r>
                      </m:num>
                      <m:den>
                        <m:r>
                          <a:rPr lang="en-US" sz="2400" b="1" i="1" smtClean="0">
                            <a:latin typeface="Cambria Math" panose="02040503050406030204" pitchFamily="18" charset="0"/>
                          </a:rPr>
                          <m:t>𝟖</m:t>
                        </m:r>
                      </m:den>
                    </m:f>
                  </m:oMath>
                </a14:m>
                <a:r>
                  <a:rPr lang="en-US" sz="2400" b="1" dirty="0"/>
                  <a:t> pounds of potatoes. Exactly how many pounds of potatoes did Devon buy?</a:t>
                </a:r>
              </a:p>
              <a:p>
                <a:pPr marL="0" indent="0">
                  <a:buNone/>
                </a:pPr>
                <a:endParaRPr lang="en-US" sz="2400" dirty="0"/>
              </a:p>
              <a:p>
                <a:pPr marL="0" indent="0">
                  <a:buNone/>
                </a:pPr>
                <a:r>
                  <a:rPr lang="en-US" sz="2400" dirty="0"/>
                  <a:t>A. </a:t>
                </a:r>
                <a14:m>
                  <m:oMath xmlns:m="http://schemas.openxmlformats.org/officeDocument/2006/math">
                    <m:r>
                      <a:rPr lang="en-US" sz="2400" b="0" i="1">
                        <a:latin typeface="Cambria Math" panose="02040503050406030204" pitchFamily="18" charset="0"/>
                      </a:rPr>
                      <m:t>3</m:t>
                    </m:r>
                    <m:f>
                      <m:fPr>
                        <m:ctrlPr>
                          <a:rPr lang="en-US" sz="2400" i="1">
                            <a:latin typeface="Cambria Math" panose="02040503050406030204" pitchFamily="18" charset="0"/>
                          </a:rPr>
                        </m:ctrlPr>
                      </m:fPr>
                      <m:num>
                        <m:r>
                          <a:rPr lang="en-US" sz="2400" b="0" i="1" smtClean="0">
                            <a:latin typeface="Cambria Math" panose="02040503050406030204" pitchFamily="18" charset="0"/>
                          </a:rPr>
                          <m:t>3</m:t>
                        </m:r>
                      </m:num>
                      <m:den>
                        <m:r>
                          <a:rPr lang="en-US" sz="2400" b="0" i="1">
                            <a:latin typeface="Cambria Math" panose="02040503050406030204" pitchFamily="18" charset="0"/>
                          </a:rPr>
                          <m:t>8</m:t>
                        </m:r>
                      </m:den>
                    </m:f>
                  </m:oMath>
                </a14:m>
                <a:r>
                  <a:rPr lang="en-US" sz="2400" dirty="0"/>
                  <a:t> 		 B. </a:t>
                </a:r>
                <a14:m>
                  <m:oMath xmlns:m="http://schemas.openxmlformats.org/officeDocument/2006/math">
                    <m:r>
                      <a:rPr lang="en-US" sz="2400" i="1">
                        <a:latin typeface="Cambria Math" panose="02040503050406030204" pitchFamily="18" charset="0"/>
                      </a:rPr>
                      <m:t>3</m:t>
                    </m:r>
                    <m:f>
                      <m:fPr>
                        <m:ctrlPr>
                          <a:rPr lang="en-US" sz="2400" i="1">
                            <a:latin typeface="Cambria Math" panose="02040503050406030204" pitchFamily="18" charset="0"/>
                          </a:rPr>
                        </m:ctrlPr>
                      </m:fPr>
                      <m:num>
                        <m:r>
                          <a:rPr lang="en-US" sz="2400" b="0" i="1" smtClean="0">
                            <a:latin typeface="Cambria Math" panose="02040503050406030204" pitchFamily="18" charset="0"/>
                          </a:rPr>
                          <m:t>4</m:t>
                        </m:r>
                      </m:num>
                      <m:den>
                        <m:r>
                          <a:rPr lang="en-US" sz="2400" b="0" i="1" smtClean="0">
                            <a:latin typeface="Cambria Math" panose="02040503050406030204" pitchFamily="18" charset="0"/>
                          </a:rPr>
                          <m:t>5</m:t>
                        </m:r>
                      </m:den>
                    </m:f>
                  </m:oMath>
                </a14:m>
                <a:r>
                  <a:rPr lang="en-US" sz="2400" dirty="0"/>
                  <a:t>		C. </a:t>
                </a:r>
                <a14:m>
                  <m:oMath xmlns:m="http://schemas.openxmlformats.org/officeDocument/2006/math">
                    <m:r>
                      <a:rPr lang="en-US" sz="2400" i="1" smtClean="0">
                        <a:latin typeface="Cambria Math" panose="02040503050406030204" pitchFamily="18" charset="0"/>
                      </a:rPr>
                      <m:t>4</m:t>
                    </m:r>
                  </m:oMath>
                </a14:m>
                <a:r>
                  <a:rPr lang="en-US" sz="2400" dirty="0"/>
                  <a:t>		D. </a:t>
                </a:r>
                <a14:m>
                  <m:oMath xmlns:m="http://schemas.openxmlformats.org/officeDocument/2006/math">
                    <m:r>
                      <a:rPr lang="en-US" sz="2400" i="1" smtClean="0">
                        <a:latin typeface="Cambria Math" panose="02040503050406030204" pitchFamily="18" charset="0"/>
                      </a:rPr>
                      <m:t>4</m:t>
                    </m:r>
                    <m:f>
                      <m:fPr>
                        <m:ctrlPr>
                          <a:rPr lang="en-US" sz="2400" i="1">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8</m:t>
                        </m:r>
                      </m:den>
                    </m:f>
                  </m:oMath>
                </a14:m>
                <a:endParaRPr lang="en-US" sz="2400" dirty="0"/>
              </a:p>
              <a:p>
                <a:pPr marL="0" indent="0">
                  <a:buNone/>
                </a:pPr>
                <a:endParaRPr lang="en-US" sz="2400" dirty="0"/>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93" r="-1230"/>
                </a:stretch>
              </a:blipFill>
            </p:spPr>
            <p:txBody>
              <a:bodyPr/>
              <a:lstStyle/>
              <a:p>
                <a:r>
                  <a:rPr lang="en-US">
                    <a:noFill/>
                  </a:rPr>
                  <a:t> </a:t>
                </a:r>
              </a:p>
            </p:txBody>
          </p:sp>
        </mc:Fallback>
      </mc:AlternateContent>
    </p:spTree>
    <p:extLst>
      <p:ext uri="{BB962C8B-B14F-4D97-AF65-F5344CB8AC3E}">
        <p14:creationId xmlns:p14="http://schemas.microsoft.com/office/powerpoint/2010/main" val="842441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2"/>
            <a:ext cx="9144000" cy="894229"/>
          </a:xfrm>
        </p:spPr>
        <p:txBody>
          <a:bodyPr>
            <a:normAutofit fontScale="90000"/>
          </a:bodyPr>
          <a:lstStyle/>
          <a:p>
            <a:r>
              <a:rPr lang="en-US" sz="3100" dirty="0"/>
              <a:t>Answer to Practice with Practical Problems Involving Fractions and Mixed Numbers </a:t>
            </a:r>
            <a:r>
              <a:rPr lang="en-US" sz="2700" dirty="0"/>
              <a:t>(4.5c)</a:t>
            </a:r>
          </a:p>
        </p:txBody>
      </p:sp>
      <mc:AlternateContent xmlns:mc="http://schemas.openxmlformats.org/markup-compatibility/2006" xmlns:a14="http://schemas.microsoft.com/office/drawing/2010/main">
        <mc:Choice Requires="a14">
          <p:sp>
            <p:nvSpPr>
              <p:cNvPr id="3" name="Content Placeholder 2" descr="Rounded rectangle indicates the correct answer is option A: 3 3/8."/>
              <p:cNvSpPr>
                <a:spLocks noGrp="1"/>
              </p:cNvSpPr>
              <p:nvPr>
                <p:ph idx="1"/>
              </p:nvPr>
            </p:nvSpPr>
            <p:spPr>
              <a:xfrm>
                <a:off x="76200" y="895351"/>
                <a:ext cx="8927385" cy="3124199"/>
              </a:xfrm>
            </p:spPr>
            <p:txBody>
              <a:bodyPr>
                <a:normAutofit/>
              </a:bodyPr>
              <a:lstStyle/>
              <a:p>
                <a:pPr marL="0" indent="0">
                  <a:buNone/>
                </a:pPr>
                <a:r>
                  <a:rPr lang="en-US" sz="2400" b="1" dirty="0"/>
                  <a:t>Devon had </a:t>
                </a:r>
                <a14:m>
                  <m:oMath xmlns:m="http://schemas.openxmlformats.org/officeDocument/2006/math">
                    <m:f>
                      <m:fPr>
                        <m:ctrlPr>
                          <a:rPr lang="en-US"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a:latin typeface="Cambria Math" panose="02040503050406030204" pitchFamily="18" charset="0"/>
                          </a:rPr>
                          <m:t>𝟐</m:t>
                        </m:r>
                      </m:den>
                    </m:f>
                  </m:oMath>
                </a14:m>
                <a:r>
                  <a:rPr lang="en-US" sz="2400" b="1" dirty="0"/>
                  <a:t> pound of potatoes. He bought some more potatoes. Now Devon has</a:t>
                </a:r>
                <a14:m>
                  <m:oMath xmlns:m="http://schemas.openxmlformats.org/officeDocument/2006/math">
                    <m:r>
                      <a:rPr lang="en-US" sz="2400" b="1" i="0" smtClean="0">
                        <a:latin typeface="Cambria Math" panose="02040503050406030204" pitchFamily="18" charset="0"/>
                      </a:rPr>
                      <m:t> </m:t>
                    </m:r>
                    <m:r>
                      <a:rPr lang="en-US" sz="2400" b="1" i="1" smtClean="0">
                        <a:latin typeface="Cambria Math" panose="02040503050406030204" pitchFamily="18" charset="0"/>
                      </a:rPr>
                      <m:t>𝟑</m:t>
                    </m:r>
                    <m:f>
                      <m:fPr>
                        <m:ctrlPr>
                          <a:rPr lang="en-US" sz="2400" b="1" i="1">
                            <a:latin typeface="Cambria Math" panose="02040503050406030204" pitchFamily="18" charset="0"/>
                          </a:rPr>
                        </m:ctrlPr>
                      </m:fPr>
                      <m:num>
                        <m:r>
                          <a:rPr lang="en-US" sz="2400" b="1" i="1" smtClean="0">
                            <a:latin typeface="Cambria Math" panose="02040503050406030204" pitchFamily="18" charset="0"/>
                          </a:rPr>
                          <m:t>𝟕</m:t>
                        </m:r>
                      </m:num>
                      <m:den>
                        <m:r>
                          <a:rPr lang="en-US" sz="2400" b="1" i="1" smtClean="0">
                            <a:latin typeface="Cambria Math" panose="02040503050406030204" pitchFamily="18" charset="0"/>
                          </a:rPr>
                          <m:t>𝟖</m:t>
                        </m:r>
                      </m:den>
                    </m:f>
                  </m:oMath>
                </a14:m>
                <a:r>
                  <a:rPr lang="en-US" sz="2400" b="1" dirty="0"/>
                  <a:t> pounds of potatoes. Exactly how many pounds of potatoes did Devon buy?</a:t>
                </a:r>
              </a:p>
              <a:p>
                <a:pPr marL="0" indent="0">
                  <a:buNone/>
                </a:pPr>
                <a:endParaRPr lang="en-US" sz="2400" dirty="0"/>
              </a:p>
              <a:p>
                <a:pPr marL="0" indent="0">
                  <a:buNone/>
                </a:pPr>
                <a:r>
                  <a:rPr lang="en-US" sz="2400" dirty="0">
                    <a:solidFill>
                      <a:srgbClr val="C00000"/>
                    </a:solidFill>
                  </a:rPr>
                  <a:t>A. </a:t>
                </a:r>
                <a14:m>
                  <m:oMath xmlns:m="http://schemas.openxmlformats.org/officeDocument/2006/math">
                    <m:r>
                      <a:rPr lang="en-US" sz="2400" b="0" i="1">
                        <a:solidFill>
                          <a:srgbClr val="C00000"/>
                        </a:solidFill>
                        <a:latin typeface="Cambria Math" panose="02040503050406030204" pitchFamily="18" charset="0"/>
                      </a:rPr>
                      <m:t>3</m:t>
                    </m:r>
                    <m:f>
                      <m:fPr>
                        <m:ctrlPr>
                          <a:rPr lang="en-US" sz="2400" i="1">
                            <a:solidFill>
                              <a:srgbClr val="C00000"/>
                            </a:solidFill>
                            <a:latin typeface="Cambria Math" panose="02040503050406030204" pitchFamily="18" charset="0"/>
                          </a:rPr>
                        </m:ctrlPr>
                      </m:fPr>
                      <m:num>
                        <m:r>
                          <a:rPr lang="en-US" sz="2400" b="0" i="1" smtClean="0">
                            <a:solidFill>
                              <a:srgbClr val="C00000"/>
                            </a:solidFill>
                            <a:latin typeface="Cambria Math" panose="02040503050406030204" pitchFamily="18" charset="0"/>
                          </a:rPr>
                          <m:t>3</m:t>
                        </m:r>
                      </m:num>
                      <m:den>
                        <m:r>
                          <a:rPr lang="en-US" sz="2400" b="0" i="1">
                            <a:solidFill>
                              <a:srgbClr val="C00000"/>
                            </a:solidFill>
                            <a:latin typeface="Cambria Math" panose="02040503050406030204" pitchFamily="18" charset="0"/>
                          </a:rPr>
                          <m:t>8</m:t>
                        </m:r>
                      </m:den>
                    </m:f>
                  </m:oMath>
                </a14:m>
                <a:r>
                  <a:rPr lang="en-US" sz="2400" dirty="0"/>
                  <a:t> 		 B. </a:t>
                </a:r>
                <a14:m>
                  <m:oMath xmlns:m="http://schemas.openxmlformats.org/officeDocument/2006/math">
                    <m:r>
                      <a:rPr lang="en-US" sz="2400" i="1">
                        <a:latin typeface="Cambria Math" panose="02040503050406030204" pitchFamily="18" charset="0"/>
                      </a:rPr>
                      <m:t>3</m:t>
                    </m:r>
                    <m:f>
                      <m:fPr>
                        <m:ctrlPr>
                          <a:rPr lang="en-US" sz="2400" i="1">
                            <a:latin typeface="Cambria Math" panose="02040503050406030204" pitchFamily="18" charset="0"/>
                          </a:rPr>
                        </m:ctrlPr>
                      </m:fPr>
                      <m:num>
                        <m:r>
                          <a:rPr lang="en-US" sz="2400" b="0" i="1" smtClean="0">
                            <a:latin typeface="Cambria Math" panose="02040503050406030204" pitchFamily="18" charset="0"/>
                          </a:rPr>
                          <m:t>4</m:t>
                        </m:r>
                      </m:num>
                      <m:den>
                        <m:r>
                          <a:rPr lang="en-US" sz="2400" b="0" i="1" smtClean="0">
                            <a:latin typeface="Cambria Math" panose="02040503050406030204" pitchFamily="18" charset="0"/>
                          </a:rPr>
                          <m:t>5</m:t>
                        </m:r>
                      </m:den>
                    </m:f>
                  </m:oMath>
                </a14:m>
                <a:r>
                  <a:rPr lang="en-US" sz="2400" dirty="0"/>
                  <a:t>		C. </a:t>
                </a:r>
                <a14:m>
                  <m:oMath xmlns:m="http://schemas.openxmlformats.org/officeDocument/2006/math">
                    <m:r>
                      <a:rPr lang="en-US" sz="2400" i="1" smtClean="0">
                        <a:latin typeface="Cambria Math" panose="02040503050406030204" pitchFamily="18" charset="0"/>
                      </a:rPr>
                      <m:t>4</m:t>
                    </m:r>
                  </m:oMath>
                </a14:m>
                <a:r>
                  <a:rPr lang="en-US" sz="2400" dirty="0"/>
                  <a:t>		D. </a:t>
                </a:r>
                <a14:m>
                  <m:oMath xmlns:m="http://schemas.openxmlformats.org/officeDocument/2006/math">
                    <m:r>
                      <a:rPr lang="en-US" sz="2400" i="1" smtClean="0">
                        <a:latin typeface="Cambria Math" panose="02040503050406030204" pitchFamily="18" charset="0"/>
                      </a:rPr>
                      <m:t>4</m:t>
                    </m:r>
                    <m:f>
                      <m:fPr>
                        <m:ctrlPr>
                          <a:rPr lang="en-US" sz="2400" i="1">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8</m:t>
                        </m:r>
                      </m:den>
                    </m:f>
                  </m:oMath>
                </a14:m>
                <a:endParaRPr lang="en-US" sz="2400" dirty="0"/>
              </a:p>
              <a:p>
                <a:pPr marL="0" indent="0">
                  <a:buNone/>
                </a:pPr>
                <a:r>
                  <a:rPr lang="en-US" sz="2400" dirty="0"/>
                  <a:t>	  	</a:t>
                </a:r>
              </a:p>
              <a:p>
                <a:pPr marL="0" indent="0">
                  <a:buNone/>
                </a:pPr>
                <a:endParaRPr lang="en-US" sz="2400" dirty="0"/>
              </a:p>
            </p:txBody>
          </p:sp>
        </mc:Choice>
        <mc:Fallback xmlns="">
          <p:sp>
            <p:nvSpPr>
              <p:cNvPr id="3" name="Content Placeholder 2" descr="Rounded rectangle indicates the correct answer is option A: 3 3/8."/>
              <p:cNvSpPr>
                <a:spLocks noGrp="1" noRot="1" noChangeAspect="1" noMove="1" noResize="1" noEditPoints="1" noAdjustHandles="1" noChangeArrowheads="1" noChangeShapeType="1" noTextEdit="1"/>
              </p:cNvSpPr>
              <p:nvPr>
                <p:ph idx="1"/>
              </p:nvPr>
            </p:nvSpPr>
            <p:spPr>
              <a:xfrm>
                <a:off x="76200" y="895351"/>
                <a:ext cx="8927385" cy="3124199"/>
              </a:xfrm>
              <a:blipFill>
                <a:blip r:embed="rId2"/>
                <a:stretch>
                  <a:fillRect l="-1093" r="-1230"/>
                </a:stretch>
              </a:blipFill>
            </p:spPr>
            <p:txBody>
              <a:bodyPr/>
              <a:lstStyle/>
              <a:p>
                <a:r>
                  <a:rPr lang="en-US">
                    <a:noFill/>
                  </a:rPr>
                  <a:t> </a:t>
                </a:r>
              </a:p>
            </p:txBody>
          </p:sp>
        </mc:Fallback>
      </mc:AlternateContent>
      <p:sp>
        <p:nvSpPr>
          <p:cNvPr id="4" name="Rounded Rectangle 3" descr="Rounded rectangle indicates the correct answer is option A, 3 3/8."/>
          <p:cNvSpPr/>
          <p:nvPr/>
        </p:nvSpPr>
        <p:spPr>
          <a:xfrm>
            <a:off x="128124" y="2647950"/>
            <a:ext cx="914400" cy="685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p:cNvSpPr txBox="1"/>
              <p:nvPr/>
            </p:nvSpPr>
            <p:spPr>
              <a:xfrm>
                <a:off x="5181600" y="3181350"/>
                <a:ext cx="2971800" cy="1016689"/>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most common error</a:t>
                </a:r>
              </a:p>
              <a:p>
                <a14:m>
                  <m:oMath xmlns:m="http://schemas.openxmlformats.org/officeDocument/2006/math">
                    <m:r>
                      <a:rPr lang="en-US" sz="2400" b="0" i="1" smtClean="0">
                        <a:solidFill>
                          <a:srgbClr val="C00000"/>
                        </a:solidFill>
                        <a:latin typeface="Cambria Math" panose="02040503050406030204" pitchFamily="18" charset="0"/>
                      </a:rPr>
                      <m:t>3</m:t>
                    </m:r>
                    <m:f>
                      <m:fPr>
                        <m:ctrlPr>
                          <a:rPr lang="en-US" sz="2400" i="1">
                            <a:solidFill>
                              <a:srgbClr val="C00000"/>
                            </a:solidFill>
                            <a:latin typeface="Cambria Math" panose="02040503050406030204" pitchFamily="18" charset="0"/>
                          </a:rPr>
                        </m:ctrlPr>
                      </m:fPr>
                      <m:num>
                        <m:r>
                          <a:rPr lang="en-US" sz="2400" b="0" i="1">
                            <a:solidFill>
                              <a:srgbClr val="C00000"/>
                            </a:solidFill>
                            <a:latin typeface="Cambria Math" panose="02040503050406030204" pitchFamily="18" charset="0"/>
                          </a:rPr>
                          <m:t>7</m:t>
                        </m:r>
                      </m:num>
                      <m:den>
                        <m:r>
                          <a:rPr lang="en-US" sz="2400" b="0" i="1">
                            <a:solidFill>
                              <a:srgbClr val="C00000"/>
                            </a:solidFill>
                            <a:latin typeface="Cambria Math" panose="02040503050406030204" pitchFamily="18" charset="0"/>
                          </a:rPr>
                          <m:t>8</m:t>
                        </m:r>
                      </m:den>
                    </m:f>
                    <m:r>
                      <a:rPr lang="en-US" sz="2400" b="0" i="1" smtClean="0">
                        <a:solidFill>
                          <a:srgbClr val="C00000"/>
                        </a:solidFill>
                        <a:latin typeface="Cambria Math" panose="02040503050406030204" pitchFamily="18" charset="0"/>
                      </a:rPr>
                      <m:t>+</m:t>
                    </m:r>
                    <m:f>
                      <m:fPr>
                        <m:ctrlPr>
                          <a:rPr lang="en-US" sz="2400" i="1">
                            <a:solidFill>
                              <a:srgbClr val="C00000"/>
                            </a:solidFill>
                            <a:latin typeface="Cambria Math" panose="02040503050406030204" pitchFamily="18" charset="0"/>
                          </a:rPr>
                        </m:ctrlPr>
                      </m:fPr>
                      <m:num>
                        <m:r>
                          <a:rPr lang="en-US" sz="2400" b="0" i="1">
                            <a:solidFill>
                              <a:srgbClr val="C00000"/>
                            </a:solidFill>
                            <a:latin typeface="Cambria Math" panose="02040503050406030204" pitchFamily="18" charset="0"/>
                          </a:rPr>
                          <m:t>1</m:t>
                        </m:r>
                      </m:num>
                      <m:den>
                        <m:r>
                          <a:rPr lang="en-US" sz="2400" b="0" i="1">
                            <a:solidFill>
                              <a:srgbClr val="C00000"/>
                            </a:solidFill>
                            <a:latin typeface="Cambria Math" panose="02040503050406030204" pitchFamily="18" charset="0"/>
                          </a:rPr>
                          <m:t>2</m:t>
                        </m:r>
                      </m:den>
                    </m:f>
                  </m:oMath>
                </a14:m>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en-US" sz="2400" b="0" i="1" smtClean="0">
                        <a:solidFill>
                          <a:srgbClr val="C00000"/>
                        </a:solidFill>
                        <a:latin typeface="Cambria Math" panose="02040503050406030204" pitchFamily="18" charset="0"/>
                      </a:rPr>
                      <m:t>3</m:t>
                    </m:r>
                    <m:f>
                      <m:fPr>
                        <m:ctrlPr>
                          <a:rPr lang="en-US" sz="2400" b="0" i="1" smtClean="0">
                            <a:solidFill>
                              <a:srgbClr val="C00000"/>
                            </a:solidFill>
                            <a:latin typeface="Cambria Math" panose="02040503050406030204" pitchFamily="18" charset="0"/>
                          </a:rPr>
                        </m:ctrlPr>
                      </m:fPr>
                      <m:num>
                        <m:r>
                          <a:rPr lang="en-US" sz="2400" b="0" i="1" smtClean="0">
                            <a:solidFill>
                              <a:srgbClr val="C00000"/>
                            </a:solidFill>
                            <a:latin typeface="Cambria Math" panose="02040503050406030204" pitchFamily="18" charset="0"/>
                          </a:rPr>
                          <m:t>11</m:t>
                        </m:r>
                      </m:num>
                      <m:den>
                        <m:r>
                          <a:rPr lang="en-US" sz="2400" b="0" i="1" smtClean="0">
                            <a:solidFill>
                              <a:srgbClr val="C00000"/>
                            </a:solidFill>
                            <a:latin typeface="Cambria Math" panose="02040503050406030204" pitchFamily="18" charset="0"/>
                          </a:rPr>
                          <m:t>8</m:t>
                        </m:r>
                      </m:den>
                    </m:f>
                    <m:r>
                      <a:rPr lang="en-US" sz="2400" b="0" i="1" smtClean="0">
                        <a:solidFill>
                          <a:srgbClr val="C00000"/>
                        </a:solidFill>
                        <a:latin typeface="Cambria Math" panose="02040503050406030204" pitchFamily="18" charset="0"/>
                      </a:rPr>
                      <m:t>=4</m:t>
                    </m:r>
                    <m:f>
                      <m:fPr>
                        <m:ctrlPr>
                          <a:rPr lang="en-US" sz="2400" i="1">
                            <a:solidFill>
                              <a:srgbClr val="C00000"/>
                            </a:solidFill>
                            <a:latin typeface="Cambria Math" panose="02040503050406030204" pitchFamily="18" charset="0"/>
                          </a:rPr>
                        </m:ctrlPr>
                      </m:fPr>
                      <m:num>
                        <m:r>
                          <a:rPr lang="en-US" sz="2400" b="0" i="1">
                            <a:solidFill>
                              <a:srgbClr val="C00000"/>
                            </a:solidFill>
                            <a:latin typeface="Cambria Math" panose="02040503050406030204" pitchFamily="18" charset="0"/>
                          </a:rPr>
                          <m:t>3</m:t>
                        </m:r>
                      </m:num>
                      <m:den>
                        <m:r>
                          <a:rPr lang="en-US" sz="2400" b="0" i="1">
                            <a:solidFill>
                              <a:srgbClr val="C00000"/>
                            </a:solidFill>
                            <a:latin typeface="Cambria Math" panose="02040503050406030204" pitchFamily="18" charset="0"/>
                          </a:rPr>
                          <m:t>8</m:t>
                        </m:r>
                      </m:den>
                    </m:f>
                  </m:oMath>
                </a14:m>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6" name="TextBox 5"/>
              <p:cNvSpPr txBox="1">
                <a:spLocks noRot="1" noChangeAspect="1" noMove="1" noResize="1" noEditPoints="1" noAdjustHandles="1" noChangeArrowheads="1" noChangeShapeType="1" noTextEdit="1"/>
              </p:cNvSpPr>
              <p:nvPr/>
            </p:nvSpPr>
            <p:spPr>
              <a:xfrm>
                <a:off x="5181600" y="3181350"/>
                <a:ext cx="2971800" cy="1016689"/>
              </a:xfrm>
              <a:prstGeom prst="rect">
                <a:avLst/>
              </a:prstGeom>
              <a:blipFill>
                <a:blip r:embed="rId3"/>
                <a:stretch>
                  <a:fillRect l="-3074" t="-4790" b="-599"/>
                </a:stretch>
              </a:blipFill>
            </p:spPr>
            <p:txBody>
              <a:bodyPr/>
              <a:lstStyle/>
              <a:p>
                <a:r>
                  <a:rPr lang="en-US">
                    <a:noFill/>
                  </a:rPr>
                  <a:t> </a:t>
                </a:r>
              </a:p>
            </p:txBody>
          </p:sp>
        </mc:Fallback>
      </mc:AlternateContent>
    </p:spTree>
    <p:extLst>
      <p:ext uri="{BB962C8B-B14F-4D97-AF65-F5344CB8AC3E}">
        <p14:creationId xmlns:p14="http://schemas.microsoft.com/office/powerpoint/2010/main" val="8078056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Solving Practical Problems Involving Perimeter and Area</a:t>
            </a:r>
          </a:p>
        </p:txBody>
      </p:sp>
      <p:sp>
        <p:nvSpPr>
          <p:cNvPr id="4" name="Content Placeholder 3"/>
          <p:cNvSpPr>
            <a:spLocks noGrp="1"/>
          </p:cNvSpPr>
          <p:nvPr>
            <p:ph idx="1"/>
          </p:nvPr>
        </p:nvSpPr>
        <p:spPr/>
        <p:txBody>
          <a:bodyPr>
            <a:normAutofit/>
          </a:bodyPr>
          <a:lstStyle/>
          <a:p>
            <a:pPr marL="114300" indent="0">
              <a:buNone/>
            </a:pPr>
            <a:r>
              <a:rPr lang="en-US" sz="2400" dirty="0"/>
              <a:t>SOL 4.7</a:t>
            </a:r>
          </a:p>
          <a:p>
            <a:pPr marL="114300" indent="0">
              <a:buNone/>
            </a:pPr>
            <a:r>
              <a:rPr lang="en-US" sz="2400" dirty="0">
                <a:solidFill>
                  <a:srgbClr val="C00000"/>
                </a:solidFill>
              </a:rPr>
              <a:t>The student will solve practical problems that involve determining perimeter and area in U.S. Customary and metric units.</a:t>
            </a:r>
          </a:p>
        </p:txBody>
      </p:sp>
    </p:spTree>
    <p:extLst>
      <p:ext uri="{BB962C8B-B14F-4D97-AF65-F5344CB8AC3E}">
        <p14:creationId xmlns:p14="http://schemas.microsoft.com/office/powerpoint/2010/main" val="2514435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Distinguishing between Area and Perimeter </a:t>
            </a:r>
            <a:r>
              <a:rPr lang="en-US" sz="2400" dirty="0"/>
              <a:t>(4.7)</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t>Students would benefit from additional practice distinguishing between area and perimeter of given figures.</a:t>
            </a:r>
          </a:p>
          <a:p>
            <a:pPr marL="0" indent="0">
              <a:buNone/>
            </a:pPr>
            <a:r>
              <a:rPr lang="en-US" sz="2400" dirty="0">
                <a:solidFill>
                  <a:srgbClr val="C00000"/>
                </a:solidFill>
              </a:rPr>
              <a:t>Common errors on SOL test items involve finding area when a given situation describes perimeter and vice versa.</a:t>
            </a:r>
          </a:p>
        </p:txBody>
      </p:sp>
    </p:spTree>
    <p:extLst>
      <p:ext uri="{BB962C8B-B14F-4D97-AF65-F5344CB8AC3E}">
        <p14:creationId xmlns:p14="http://schemas.microsoft.com/office/powerpoint/2010/main" val="1615104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en-US" sz="2800" dirty="0">
                <a:solidFill>
                  <a:schemeClr val="bg1"/>
                </a:solidFill>
              </a:rPr>
              <a:t>Student Performance Analysis Spring 2019 </a:t>
            </a:r>
            <a:r>
              <a:rPr lang="en-US" sz="2000" dirty="0">
                <a:solidFill>
                  <a:schemeClr val="bg1"/>
                </a:solidFill>
              </a:rPr>
              <a:t>(3 of 3)</a:t>
            </a:r>
            <a:endParaRPr lang="en-US" sz="2800" dirty="0">
              <a:solidFill>
                <a:schemeClr val="bg1"/>
              </a:solidFill>
            </a:endParaRPr>
          </a:p>
        </p:txBody>
      </p:sp>
      <p:sp>
        <p:nvSpPr>
          <p:cNvPr id="3" name="Content Placeholder 2"/>
          <p:cNvSpPr>
            <a:spLocks noGrp="1"/>
          </p:cNvSpPr>
          <p:nvPr>
            <p:ph idx="1"/>
          </p:nvPr>
        </p:nvSpPr>
        <p:spPr>
          <a:xfrm>
            <a:off x="108307" y="1123950"/>
            <a:ext cx="8927385" cy="3429002"/>
          </a:xfrm>
        </p:spPr>
        <p:txBody>
          <a:bodyPr/>
          <a:lstStyle/>
          <a:p>
            <a:pPr marL="0" indent="0">
              <a:buNone/>
            </a:pPr>
            <a:r>
              <a:rPr lang="en-US" sz="2400" dirty="0"/>
              <a:t>It is important to keep the content of this statewide analysis in perspective. The information provided here should be used as supplemental information.  </a:t>
            </a:r>
          </a:p>
          <a:p>
            <a:pPr marL="0" indent="0">
              <a:buNone/>
            </a:pPr>
            <a:r>
              <a:rPr lang="en-US" sz="2400" dirty="0"/>
              <a:t>Instructional focus should remain on the standards as a whole, </a:t>
            </a:r>
            <a:r>
              <a:rPr lang="en-US" sz="2400"/>
              <a:t>with school- or division-level </a:t>
            </a:r>
            <a:r>
              <a:rPr lang="en-US" sz="2400" dirty="0"/>
              <a:t>data being used as the focal guiding resource to help improve instruction.  </a:t>
            </a:r>
          </a:p>
          <a:p>
            <a:endParaRPr lang="en-US" dirty="0"/>
          </a:p>
        </p:txBody>
      </p:sp>
    </p:spTree>
    <p:extLst>
      <p:ext uri="{BB962C8B-B14F-4D97-AF65-F5344CB8AC3E}">
        <p14:creationId xmlns:p14="http://schemas.microsoft.com/office/powerpoint/2010/main" val="41702254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Suggested Practice with Distinguishing between Area and Perimeter </a:t>
            </a:r>
            <a:r>
              <a:rPr lang="en-US" sz="2400" dirty="0"/>
              <a:t>(4.7)</a:t>
            </a:r>
            <a:endParaRPr lang="en-US" dirty="0"/>
          </a:p>
        </p:txBody>
      </p:sp>
      <p:sp>
        <p:nvSpPr>
          <p:cNvPr id="3" name="Content Placeholder 2"/>
          <p:cNvSpPr>
            <a:spLocks noGrp="1"/>
          </p:cNvSpPr>
          <p:nvPr>
            <p:ph idx="1"/>
          </p:nvPr>
        </p:nvSpPr>
        <p:spPr>
          <a:xfrm>
            <a:off x="152400" y="918208"/>
            <a:ext cx="4191000" cy="4168141"/>
          </a:xfrm>
        </p:spPr>
        <p:txBody>
          <a:bodyPr>
            <a:normAutofit/>
          </a:bodyPr>
          <a:lstStyle/>
          <a:p>
            <a:pPr marL="0" indent="0">
              <a:buNone/>
            </a:pPr>
            <a:r>
              <a:rPr lang="en-US" sz="2400" b="1" dirty="0"/>
              <a:t>Figures A, B, C, D and E are shown.</a:t>
            </a:r>
          </a:p>
          <a:p>
            <a:pPr marL="0" indent="0">
              <a:buNone/>
            </a:pPr>
            <a:endParaRPr lang="en-US" sz="2400" b="1" dirty="0"/>
          </a:p>
          <a:p>
            <a:pPr marL="0" indent="0">
              <a:buNone/>
            </a:pPr>
            <a:r>
              <a:rPr lang="en-US" sz="2400" b="1" dirty="0"/>
              <a:t>Which figures have a perimeter of 48 centimeters? </a:t>
            </a:r>
          </a:p>
          <a:p>
            <a:pPr marL="0" indent="0">
              <a:buNone/>
            </a:pPr>
            <a:endParaRPr lang="en-US" sz="2400" b="1" dirty="0"/>
          </a:p>
          <a:p>
            <a:pPr marL="0" indent="0">
              <a:buNone/>
            </a:pPr>
            <a:endParaRPr lang="en-US" sz="2400" b="1" dirty="0"/>
          </a:p>
          <a:p>
            <a:pPr marL="0" indent="0">
              <a:buNone/>
            </a:pPr>
            <a:r>
              <a:rPr lang="en-US" sz="2400" b="1" dirty="0"/>
              <a:t>Which figures have an area of 48 square centimeters? </a:t>
            </a:r>
          </a:p>
        </p:txBody>
      </p:sp>
      <p:pic>
        <p:nvPicPr>
          <p:cNvPr id="8" name="Picture 7" descr="Image of figures A, B, C, D, and E. Figure A is a rectangle, labeled with length of 20 cm and width of 4 cm. Figure B is a rectangle, labeled with length of 4 cm and width of 12 cm. Figure C is a rectangle, labeled with length of 10 cm and width of 14 cm. Figure D is a rectangle, labeled with length of 8 cm and width of 6 cm. Figure E is a rectangle, labeled with length of 12 cm and width of 12 cm."/>
          <p:cNvPicPr>
            <a:picLocks noChangeAspect="1"/>
          </p:cNvPicPr>
          <p:nvPr/>
        </p:nvPicPr>
        <p:blipFill>
          <a:blip r:embed="rId2"/>
          <a:stretch>
            <a:fillRect/>
          </a:stretch>
        </p:blipFill>
        <p:spPr>
          <a:xfrm>
            <a:off x="4343400" y="819149"/>
            <a:ext cx="4724400" cy="4299344"/>
          </a:xfrm>
          <a:prstGeom prst="rect">
            <a:avLst/>
          </a:prstGeom>
        </p:spPr>
      </p:pic>
    </p:spTree>
    <p:extLst>
      <p:ext uri="{BB962C8B-B14F-4D97-AF65-F5344CB8AC3E}">
        <p14:creationId xmlns:p14="http://schemas.microsoft.com/office/powerpoint/2010/main" val="36110147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Answers to Practice with Distinguishing between Area and Perimeter </a:t>
            </a:r>
            <a:r>
              <a:rPr lang="en-US" sz="2400" dirty="0"/>
              <a:t>(4.7)</a:t>
            </a:r>
            <a:endParaRPr lang="en-US" dirty="0"/>
          </a:p>
        </p:txBody>
      </p:sp>
      <p:sp>
        <p:nvSpPr>
          <p:cNvPr id="3" name="Content Placeholder 2"/>
          <p:cNvSpPr>
            <a:spLocks noGrp="1"/>
          </p:cNvSpPr>
          <p:nvPr>
            <p:ph idx="1"/>
          </p:nvPr>
        </p:nvSpPr>
        <p:spPr>
          <a:xfrm>
            <a:off x="152400" y="918208"/>
            <a:ext cx="4191000" cy="4168141"/>
          </a:xfrm>
        </p:spPr>
        <p:txBody>
          <a:bodyPr>
            <a:normAutofit/>
          </a:bodyPr>
          <a:lstStyle/>
          <a:p>
            <a:pPr marL="0" indent="0">
              <a:buNone/>
            </a:pPr>
            <a:r>
              <a:rPr lang="en-US" sz="2400" b="1" dirty="0"/>
              <a:t>Figures A, B, C, D and E are shown.</a:t>
            </a:r>
          </a:p>
          <a:p>
            <a:pPr marL="0" indent="0">
              <a:buNone/>
            </a:pPr>
            <a:endParaRPr lang="en-US" sz="2400" b="1" dirty="0"/>
          </a:p>
          <a:p>
            <a:pPr marL="0" indent="0">
              <a:buNone/>
            </a:pPr>
            <a:r>
              <a:rPr lang="en-US" sz="2400" b="1" dirty="0"/>
              <a:t>Which figures have a perimeter of 48 centimeters? </a:t>
            </a:r>
            <a:r>
              <a:rPr lang="en-US" sz="2400" dirty="0">
                <a:solidFill>
                  <a:srgbClr val="C00000"/>
                </a:solidFill>
              </a:rPr>
              <a:t>A, C, E</a:t>
            </a:r>
            <a:endParaRPr lang="en-US" sz="2400" b="1" dirty="0"/>
          </a:p>
          <a:p>
            <a:pPr marL="0" indent="0">
              <a:buNone/>
            </a:pPr>
            <a:endParaRPr lang="en-US" sz="2400" b="1" dirty="0"/>
          </a:p>
          <a:p>
            <a:pPr marL="0" indent="0">
              <a:buNone/>
            </a:pPr>
            <a:endParaRPr lang="en-US" sz="2400" b="1" dirty="0"/>
          </a:p>
          <a:p>
            <a:pPr marL="0" indent="0">
              <a:buNone/>
            </a:pPr>
            <a:r>
              <a:rPr lang="en-US" sz="2400" b="1" dirty="0"/>
              <a:t>Which figures have an area of 48 square centimeters? </a:t>
            </a:r>
            <a:r>
              <a:rPr lang="en-US" sz="2400" dirty="0">
                <a:solidFill>
                  <a:srgbClr val="C00000"/>
                </a:solidFill>
              </a:rPr>
              <a:t>B, D</a:t>
            </a:r>
            <a:endParaRPr lang="en-US" sz="2400" b="1" dirty="0"/>
          </a:p>
        </p:txBody>
      </p:sp>
      <p:pic>
        <p:nvPicPr>
          <p:cNvPr id="8" name="Picture 7" descr="Image of figures A, B, C, D, and E. Figure A is a rectangle, labeled with length of 20 cm and width of 4 cm. Figure B is a rectangle, labeled with length of 4 cm and width of 12 cm. Figure C is a rectangle, labeled with length of 10 cm and width of 14 cm. Figure D is a rectangle, labeled with length of 8 cm and width of 6 cm. Figure E is a rectangle, labeled with length of 12 cm and width of 12 cm."/>
          <p:cNvPicPr>
            <a:picLocks noChangeAspect="1"/>
          </p:cNvPicPr>
          <p:nvPr/>
        </p:nvPicPr>
        <p:blipFill>
          <a:blip r:embed="rId2"/>
          <a:stretch>
            <a:fillRect/>
          </a:stretch>
        </p:blipFill>
        <p:spPr>
          <a:xfrm>
            <a:off x="4343400" y="819149"/>
            <a:ext cx="4724400" cy="4299344"/>
          </a:xfrm>
          <a:prstGeom prst="rect">
            <a:avLst/>
          </a:prstGeom>
        </p:spPr>
      </p:pic>
    </p:spTree>
    <p:extLst>
      <p:ext uri="{BB962C8B-B14F-4D97-AF65-F5344CB8AC3E}">
        <p14:creationId xmlns:p14="http://schemas.microsoft.com/office/powerpoint/2010/main" val="2037067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sz="3100" dirty="0"/>
              <a:t>Solving Practical Problems Involving U.S. Customary Units </a:t>
            </a:r>
            <a:r>
              <a:rPr lang="en-US" sz="2700" dirty="0"/>
              <a:t>(1 of 2)</a:t>
            </a:r>
          </a:p>
        </p:txBody>
      </p:sp>
      <p:sp>
        <p:nvSpPr>
          <p:cNvPr id="5" name="Content Placeholder 2"/>
          <p:cNvSpPr>
            <a:spLocks noGrp="1"/>
          </p:cNvSpPr>
          <p:nvPr>
            <p:ph idx="1"/>
          </p:nvPr>
        </p:nvSpPr>
        <p:spPr/>
        <p:txBody>
          <a:bodyPr/>
          <a:lstStyle/>
          <a:p>
            <a:pPr marL="114300" indent="0">
              <a:buNone/>
            </a:pPr>
            <a:r>
              <a:rPr lang="en-US" sz="2400" dirty="0"/>
              <a:t>SOL 4.8</a:t>
            </a:r>
          </a:p>
          <a:p>
            <a:pPr marL="114300" indent="0">
              <a:buNone/>
            </a:pPr>
            <a:r>
              <a:rPr lang="en-US" sz="2400" dirty="0"/>
              <a:t>The student will</a:t>
            </a:r>
          </a:p>
          <a:p>
            <a:pPr marL="628650" indent="-514350">
              <a:buFont typeface="+mj-lt"/>
              <a:buAutoNum type="alphaLcParenR"/>
            </a:pPr>
            <a:r>
              <a:rPr lang="en-US" sz="2400" dirty="0"/>
              <a:t>estimate and measure length and describe the result in U.S. Customary and metric units;</a:t>
            </a:r>
          </a:p>
          <a:p>
            <a:pPr marL="628650" indent="-514350">
              <a:buFont typeface="+mj-lt"/>
              <a:buAutoNum type="alphaLcParenR"/>
            </a:pPr>
            <a:r>
              <a:rPr lang="en-US" sz="2400" dirty="0"/>
              <a:t>estimate and measure weight/mass and describe the result in U.S. Customary and metric units;</a:t>
            </a:r>
          </a:p>
          <a:p>
            <a:pPr marL="0" indent="0">
              <a:buNone/>
            </a:pPr>
            <a:endParaRPr lang="en-US" dirty="0"/>
          </a:p>
        </p:txBody>
      </p:sp>
    </p:spTree>
    <p:extLst>
      <p:ext uri="{BB962C8B-B14F-4D97-AF65-F5344CB8AC3E}">
        <p14:creationId xmlns:p14="http://schemas.microsoft.com/office/powerpoint/2010/main" val="34167472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Solving Practical Problems Involving U.S. Customary Units </a:t>
            </a:r>
            <a:r>
              <a:rPr lang="en-US" sz="2400" dirty="0"/>
              <a:t>(2 of 2)</a:t>
            </a:r>
            <a:endParaRPr lang="en-US" dirty="0"/>
          </a:p>
        </p:txBody>
      </p:sp>
      <p:sp>
        <p:nvSpPr>
          <p:cNvPr id="5" name="Content Placeholder 3"/>
          <p:cNvSpPr>
            <a:spLocks noGrp="1"/>
          </p:cNvSpPr>
          <p:nvPr>
            <p:ph idx="1"/>
          </p:nvPr>
        </p:nvSpPr>
        <p:spPr/>
        <p:txBody>
          <a:bodyPr>
            <a:normAutofit/>
          </a:bodyPr>
          <a:lstStyle/>
          <a:p>
            <a:pPr marL="0" indent="0">
              <a:buNone/>
            </a:pPr>
            <a:r>
              <a:rPr lang="en-US" sz="2400" dirty="0"/>
              <a:t>SOL 4.8 </a:t>
            </a:r>
          </a:p>
          <a:p>
            <a:pPr marL="0" indent="0">
              <a:buNone/>
            </a:pPr>
            <a:r>
              <a:rPr lang="en-US" sz="2400" dirty="0"/>
              <a:t>The student will</a:t>
            </a:r>
          </a:p>
          <a:p>
            <a:pPr marL="457200" indent="-457200">
              <a:buFont typeface="+mj-lt"/>
              <a:buAutoNum type="alphaLcParenR" startAt="3"/>
            </a:pPr>
            <a:r>
              <a:rPr lang="en-US" sz="2400" dirty="0">
                <a:solidFill>
                  <a:srgbClr val="000000"/>
                </a:solidFill>
              </a:rPr>
              <a:t>given the equivalent measure of one unit, identify equivalent measures of length, weight/mass, and liquid volume between units within the U.S. Customary system; and</a:t>
            </a:r>
          </a:p>
          <a:p>
            <a:pPr marL="457200" indent="-457200">
              <a:buFont typeface="+mj-lt"/>
              <a:buAutoNum type="alphaLcParenR" startAt="3"/>
            </a:pPr>
            <a:r>
              <a:rPr lang="en-US" sz="2400" dirty="0">
                <a:solidFill>
                  <a:srgbClr val="C00000"/>
                </a:solidFill>
              </a:rPr>
              <a:t>solve practical problems that involve length, weight/mass, and liquid volume in U.S. Customary units.</a:t>
            </a:r>
          </a:p>
        </p:txBody>
      </p:sp>
    </p:spTree>
    <p:extLst>
      <p:ext uri="{BB962C8B-B14F-4D97-AF65-F5344CB8AC3E}">
        <p14:creationId xmlns:p14="http://schemas.microsoft.com/office/powerpoint/2010/main" val="19934892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1" y="895351"/>
            <a:ext cx="8763000" cy="3429002"/>
          </a:xfrm>
        </p:spPr>
        <p:txBody>
          <a:bodyPr>
            <a:normAutofit lnSpcReduction="10000"/>
          </a:bodyPr>
          <a:lstStyle/>
          <a:p>
            <a:pPr marL="0" indent="0">
              <a:buNone/>
            </a:pPr>
            <a:r>
              <a:rPr lang="en-US" sz="2400" dirty="0"/>
              <a:t>Students would benefit from additional practice solving practical problems involving length in U.S. Customary units, given the equivalent measure of one unit.</a:t>
            </a:r>
          </a:p>
          <a:p>
            <a:pPr marL="0" indent="0">
              <a:buNone/>
            </a:pPr>
            <a:r>
              <a:rPr lang="en-US" sz="2400" dirty="0">
                <a:solidFill>
                  <a:srgbClr val="C00000"/>
                </a:solidFill>
              </a:rPr>
              <a:t>Common errors suggest:</a:t>
            </a:r>
          </a:p>
          <a:p>
            <a:r>
              <a:rPr lang="en-US" sz="2400" dirty="0">
                <a:solidFill>
                  <a:srgbClr val="C00000"/>
                </a:solidFill>
              </a:rPr>
              <a:t>students may have difficulty applying measurement skills from earlier grade levels to determine the length of an object and then using that length to find the solution to a practical situation;</a:t>
            </a:r>
          </a:p>
          <a:p>
            <a:r>
              <a:rPr lang="en-US" sz="2400" dirty="0">
                <a:solidFill>
                  <a:srgbClr val="C00000"/>
                </a:solidFill>
              </a:rPr>
              <a:t>students may be unsure how to deal with measurements involving more than one unit.</a:t>
            </a:r>
          </a:p>
        </p:txBody>
      </p:sp>
      <p:sp>
        <p:nvSpPr>
          <p:cNvPr id="4" name="Title 1"/>
          <p:cNvSpPr txBox="1">
            <a:spLocks noGrp="1"/>
          </p:cNvSpPr>
          <p:nvPr>
            <p:ph type="title"/>
          </p:nvPr>
        </p:nvSpPr>
        <p:spPr>
          <a:xfrm>
            <a:off x="0" y="1122"/>
            <a:ext cx="9144000" cy="894229"/>
          </a:xfrm>
          <a:prstGeom prst="rect">
            <a:avLst/>
          </a:prstGeom>
          <a:solidFill>
            <a:schemeClr val="tx1">
              <a:lumMod val="95000"/>
              <a:lumOff val="5000"/>
            </a:schemeClr>
          </a:solidFill>
        </p:spPr>
        <p:txBody>
          <a:bodyPr vert="horz" lIns="91440" tIns="45720" rIns="91440" bIns="45720" rtlCol="0" anchor="ctr">
            <a:normAutofit fontScale="90000"/>
          </a:bodyPr>
          <a:lstStyle>
            <a:lvl1pPr algn="l" defTabSz="914400" rtl="0" eaLnBrk="1" latinLnBrk="0" hangingPunct="1">
              <a:spcBef>
                <a:spcPct val="0"/>
              </a:spcBef>
              <a:buNone/>
              <a:defRPr sz="2800" b="1"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sz="3100" dirty="0"/>
              <a:t>Solving Practical Problems Involving U.S. Customary Units </a:t>
            </a:r>
            <a:r>
              <a:rPr lang="en-US" sz="2700" dirty="0"/>
              <a:t>(4.8d)</a:t>
            </a:r>
          </a:p>
        </p:txBody>
      </p:sp>
    </p:spTree>
    <p:extLst>
      <p:ext uri="{BB962C8B-B14F-4D97-AF65-F5344CB8AC3E}">
        <p14:creationId xmlns:p14="http://schemas.microsoft.com/office/powerpoint/2010/main" val="8706679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0" y="1122"/>
            <a:ext cx="9144000" cy="894228"/>
          </a:xfrm>
          <a:prstGeom prst="rect">
            <a:avLst/>
          </a:prstGeom>
          <a:solidFill>
            <a:schemeClr val="tx1">
              <a:lumMod val="95000"/>
              <a:lumOff val="5000"/>
            </a:schemeClr>
          </a:solidFill>
        </p:spPr>
        <p:txBody>
          <a:bodyPr vert="horz" lIns="91440" tIns="45720" rIns="91440" bIns="45720" rtlCol="0" anchor="ctr">
            <a:normAutofit fontScale="90000"/>
          </a:bodyPr>
          <a:lstStyle>
            <a:lvl1pPr algn="l" defTabSz="914400" rtl="0" eaLnBrk="1" latinLnBrk="0" hangingPunct="1">
              <a:spcBef>
                <a:spcPct val="0"/>
              </a:spcBef>
              <a:buNone/>
              <a:defRPr sz="2800" b="1"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sz="3100" dirty="0"/>
              <a:t>Suggested Practice #1 with Solving Practical Problems Involving U.S. Customary Units </a:t>
            </a:r>
            <a:r>
              <a:rPr lang="en-US" sz="2700" dirty="0"/>
              <a:t>(4.8d)</a:t>
            </a:r>
          </a:p>
        </p:txBody>
      </p:sp>
      <p:sp>
        <p:nvSpPr>
          <p:cNvPr id="3" name="Content Placeholder 2"/>
          <p:cNvSpPr>
            <a:spLocks noGrp="1"/>
          </p:cNvSpPr>
          <p:nvPr>
            <p:ph idx="1"/>
          </p:nvPr>
        </p:nvSpPr>
        <p:spPr>
          <a:xfrm>
            <a:off x="64215" y="895350"/>
            <a:ext cx="8927385" cy="3429002"/>
          </a:xfrm>
        </p:spPr>
        <p:txBody>
          <a:bodyPr>
            <a:noAutofit/>
          </a:bodyPr>
          <a:lstStyle/>
          <a:p>
            <a:pPr marL="0" indent="0">
              <a:buNone/>
            </a:pPr>
            <a:r>
              <a:rPr lang="en-US" sz="2400" b="1" dirty="0"/>
              <a:t>Measure the length of this ice cream sandwich to the nearest inch.</a:t>
            </a:r>
          </a:p>
          <a:p>
            <a:pPr marL="0" indent="0">
              <a:buNone/>
            </a:pPr>
            <a:endParaRPr lang="en-US" sz="2400" b="1" dirty="0"/>
          </a:p>
          <a:p>
            <a:pPr marL="0" indent="0">
              <a:buNone/>
            </a:pPr>
            <a:endParaRPr lang="en-US" sz="2400" b="1" dirty="0"/>
          </a:p>
          <a:p>
            <a:pPr marL="0" indent="0">
              <a:buNone/>
            </a:pPr>
            <a:endParaRPr lang="en-US" sz="1200" b="1" dirty="0"/>
          </a:p>
          <a:p>
            <a:pPr marL="0" indent="0">
              <a:buNone/>
            </a:pPr>
            <a:r>
              <a:rPr lang="en-US" sz="2400" b="1" dirty="0"/>
              <a:t>Tom will place 4 of these ice cream sandwiches, without overlapping, to decorate part of a cake. Which measurement is closest to the total length of 4 ice cream sandwiches?</a:t>
            </a:r>
          </a:p>
          <a:p>
            <a:pPr marL="0" indent="0">
              <a:buNone/>
            </a:pPr>
            <a:r>
              <a:rPr lang="en-US" sz="2400" dirty="0"/>
              <a:t>A. 2 inches	B. 4 inches	C. 6 inches	D. 8 inches</a:t>
            </a:r>
          </a:p>
        </p:txBody>
      </p:sp>
      <p:pic>
        <p:nvPicPr>
          <p:cNvPr id="6" name="Picture 5" descr="Image of a cracker with length indicated by goalposts."/>
          <p:cNvPicPr>
            <a:picLocks noChangeAspect="1"/>
          </p:cNvPicPr>
          <p:nvPr/>
        </p:nvPicPr>
        <p:blipFill rotWithShape="1">
          <a:blip r:embed="rId2"/>
          <a:srcRect b="17242"/>
          <a:stretch/>
        </p:blipFill>
        <p:spPr>
          <a:xfrm>
            <a:off x="3048000" y="1352551"/>
            <a:ext cx="2733675" cy="1143000"/>
          </a:xfrm>
          <a:prstGeom prst="rect">
            <a:avLst/>
          </a:prstGeom>
        </p:spPr>
      </p:pic>
    </p:spTree>
    <p:extLst>
      <p:ext uri="{BB962C8B-B14F-4D97-AF65-F5344CB8AC3E}">
        <p14:creationId xmlns:p14="http://schemas.microsoft.com/office/powerpoint/2010/main" val="22722449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0" y="1122"/>
            <a:ext cx="9144000" cy="894228"/>
          </a:xfrm>
          <a:prstGeom prst="rect">
            <a:avLst/>
          </a:prstGeom>
          <a:solidFill>
            <a:schemeClr val="tx1">
              <a:lumMod val="95000"/>
              <a:lumOff val="5000"/>
            </a:schemeClr>
          </a:solidFill>
        </p:spPr>
        <p:txBody>
          <a:bodyPr vert="horz" lIns="91440" tIns="45720" rIns="91440" bIns="45720" rtlCol="0" anchor="ctr">
            <a:normAutofit fontScale="90000"/>
          </a:bodyPr>
          <a:lstStyle>
            <a:lvl1pPr algn="l" defTabSz="914400" rtl="0" eaLnBrk="1" latinLnBrk="0" hangingPunct="1">
              <a:spcBef>
                <a:spcPct val="0"/>
              </a:spcBef>
              <a:buNone/>
              <a:defRPr sz="2800" b="1"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sz="3100" dirty="0"/>
              <a:t>Step 1 for Practice #1 with Solving Practical Problems Involving U.S. Customary Units </a:t>
            </a:r>
            <a:r>
              <a:rPr lang="en-US" sz="2700" dirty="0"/>
              <a:t>(4.8d)</a:t>
            </a:r>
          </a:p>
        </p:txBody>
      </p:sp>
      <p:sp>
        <p:nvSpPr>
          <p:cNvPr id="3" name="Content Placeholder 2"/>
          <p:cNvSpPr>
            <a:spLocks noGrp="1"/>
          </p:cNvSpPr>
          <p:nvPr>
            <p:ph idx="1"/>
          </p:nvPr>
        </p:nvSpPr>
        <p:spPr>
          <a:xfrm>
            <a:off x="64215" y="895350"/>
            <a:ext cx="8622585" cy="3810000"/>
          </a:xfrm>
        </p:spPr>
        <p:txBody>
          <a:bodyPr>
            <a:normAutofit/>
          </a:bodyPr>
          <a:lstStyle/>
          <a:p>
            <a:pPr marL="0" indent="0">
              <a:buNone/>
            </a:pPr>
            <a:r>
              <a:rPr lang="en-US" sz="2400" b="1" dirty="0"/>
              <a:t>Measure the length of this ice cream sandwich to the nearest inch.</a:t>
            </a:r>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spcBef>
                <a:spcPts val="1200"/>
              </a:spcBef>
              <a:buNone/>
            </a:pPr>
            <a:r>
              <a:rPr lang="en-US" sz="2400" dirty="0">
                <a:solidFill>
                  <a:srgbClr val="C00000"/>
                </a:solidFill>
              </a:rPr>
              <a:t>Students need to use the correct ruler, align it correctly,  determine the length of the ice cream sandwich to the nearest inch, and use that information to solve the problem.</a:t>
            </a:r>
          </a:p>
        </p:txBody>
      </p:sp>
      <p:grpSp>
        <p:nvGrpSpPr>
          <p:cNvPr id="8" name="Group 7" descr="Image shows a cracker. An inch ruler has been placed below the cracker and lined up with zero at one end of the cracker."/>
          <p:cNvGrpSpPr/>
          <p:nvPr/>
        </p:nvGrpSpPr>
        <p:grpSpPr>
          <a:xfrm>
            <a:off x="2424953" y="1309803"/>
            <a:ext cx="3594847" cy="1939740"/>
            <a:chOff x="2424953" y="1352550"/>
            <a:chExt cx="3594847" cy="1939740"/>
          </a:xfrm>
        </p:grpSpPr>
        <p:pic>
          <p:nvPicPr>
            <p:cNvPr id="5" name="Picture 4" descr="Image of a cracker with length indicated by goalposts. An inch ruler has been placed below the goalposts."/>
            <p:cNvPicPr>
              <a:picLocks noChangeAspect="1"/>
            </p:cNvPicPr>
            <p:nvPr/>
          </p:nvPicPr>
          <p:blipFill rotWithShape="1">
            <a:blip r:embed="rId2"/>
            <a:srcRect b="6334"/>
            <a:stretch/>
          </p:blipFill>
          <p:spPr>
            <a:xfrm>
              <a:off x="2438400" y="1352550"/>
              <a:ext cx="3581400" cy="1905000"/>
            </a:xfrm>
            <a:prstGeom prst="rect">
              <a:avLst/>
            </a:prstGeom>
          </p:spPr>
        </p:pic>
        <p:sp>
          <p:nvSpPr>
            <p:cNvPr id="7" name="TextBox 6"/>
            <p:cNvSpPr txBox="1"/>
            <p:nvPr/>
          </p:nvSpPr>
          <p:spPr>
            <a:xfrm>
              <a:off x="2424953" y="2830625"/>
              <a:ext cx="1219200" cy="461665"/>
            </a:xfrm>
            <a:prstGeom prst="rect">
              <a:avLst/>
            </a:prstGeom>
            <a:noFill/>
          </p:spPr>
          <p:txBody>
            <a:bodyPr wrap="square" rtlCol="0">
              <a:spAutoFit/>
            </a:bodyPr>
            <a:lstStyle/>
            <a:p>
              <a:r>
                <a:rPr lang="en-US" sz="2400" dirty="0"/>
                <a:t>inches</a:t>
              </a:r>
            </a:p>
          </p:txBody>
        </p:sp>
      </p:grpSp>
    </p:spTree>
    <p:extLst>
      <p:ext uri="{BB962C8B-B14F-4D97-AF65-F5344CB8AC3E}">
        <p14:creationId xmlns:p14="http://schemas.microsoft.com/office/powerpoint/2010/main" val="11383066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0" y="1122"/>
            <a:ext cx="9144000" cy="894228"/>
          </a:xfrm>
          <a:prstGeom prst="rect">
            <a:avLst/>
          </a:prstGeom>
          <a:solidFill>
            <a:schemeClr val="tx1">
              <a:lumMod val="95000"/>
              <a:lumOff val="5000"/>
            </a:schemeClr>
          </a:solidFill>
        </p:spPr>
        <p:txBody>
          <a:bodyPr vert="horz" lIns="91440" tIns="45720" rIns="91440" bIns="45720" rtlCol="0" anchor="ctr">
            <a:normAutofit fontScale="90000"/>
          </a:bodyPr>
          <a:lstStyle>
            <a:lvl1pPr algn="l" defTabSz="914400" rtl="0" eaLnBrk="1" latinLnBrk="0" hangingPunct="1">
              <a:spcBef>
                <a:spcPct val="0"/>
              </a:spcBef>
              <a:buNone/>
              <a:defRPr sz="2800" b="1"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sz="3100" dirty="0"/>
              <a:t>Answer to Practice #1 with Solving Practical Problems Involving U.S. Customary Units </a:t>
            </a:r>
            <a:r>
              <a:rPr lang="en-US" sz="2700" dirty="0"/>
              <a:t>(4.8d)</a:t>
            </a:r>
          </a:p>
        </p:txBody>
      </p:sp>
      <p:sp>
        <p:nvSpPr>
          <p:cNvPr id="3" name="Content Placeholder 2"/>
          <p:cNvSpPr>
            <a:spLocks noGrp="1"/>
          </p:cNvSpPr>
          <p:nvPr>
            <p:ph idx="1"/>
          </p:nvPr>
        </p:nvSpPr>
        <p:spPr>
          <a:xfrm>
            <a:off x="64215" y="895350"/>
            <a:ext cx="8927385" cy="3429002"/>
          </a:xfrm>
        </p:spPr>
        <p:txBody>
          <a:bodyPr>
            <a:noAutofit/>
          </a:bodyPr>
          <a:lstStyle/>
          <a:p>
            <a:pPr marL="0" indent="0">
              <a:buNone/>
            </a:pPr>
            <a:r>
              <a:rPr lang="en-US" sz="2400" b="1" dirty="0"/>
              <a:t>Measure the length of this ice cream sandwich to the nearest inch.</a:t>
            </a:r>
          </a:p>
          <a:p>
            <a:pPr marL="0" indent="0">
              <a:buNone/>
            </a:pPr>
            <a:endParaRPr lang="en-US" sz="2400" b="1" dirty="0"/>
          </a:p>
          <a:p>
            <a:pPr marL="0" indent="0">
              <a:buNone/>
            </a:pPr>
            <a:endParaRPr lang="en-US" sz="2400" b="1" dirty="0"/>
          </a:p>
          <a:p>
            <a:pPr marL="0" indent="0">
              <a:buNone/>
            </a:pPr>
            <a:r>
              <a:rPr lang="en-US" sz="2400" b="1" dirty="0"/>
              <a:t>Tom will place 4 of these ice cream sandwiches end-to-end, without overlapping, to decorate part of a cake. Which measurement is closest to the total length of 4 ice cream sandwiches?</a:t>
            </a:r>
          </a:p>
          <a:p>
            <a:pPr marL="0" indent="0">
              <a:buNone/>
            </a:pPr>
            <a:r>
              <a:rPr lang="en-US" sz="2400" dirty="0"/>
              <a:t>A. 2 inches	B. 4 inches	C. 6 inches	</a:t>
            </a:r>
            <a:r>
              <a:rPr lang="en-US" sz="2400" dirty="0">
                <a:solidFill>
                  <a:srgbClr val="C00000"/>
                </a:solidFill>
              </a:rPr>
              <a:t>D. 8 inches</a:t>
            </a:r>
          </a:p>
        </p:txBody>
      </p:sp>
      <p:pic>
        <p:nvPicPr>
          <p:cNvPr id="7" name="Picture 6" descr="Image of a cracker with length indicated by goalposts."/>
          <p:cNvPicPr>
            <a:picLocks noChangeAspect="1"/>
          </p:cNvPicPr>
          <p:nvPr/>
        </p:nvPicPr>
        <p:blipFill rotWithShape="1">
          <a:blip r:embed="rId2"/>
          <a:srcRect b="17242"/>
          <a:stretch/>
        </p:blipFill>
        <p:spPr>
          <a:xfrm>
            <a:off x="2981325" y="1276350"/>
            <a:ext cx="2733675" cy="1143000"/>
          </a:xfrm>
          <a:prstGeom prst="rect">
            <a:avLst/>
          </a:prstGeom>
        </p:spPr>
      </p:pic>
      <p:sp>
        <p:nvSpPr>
          <p:cNvPr id="8" name="Rounded Rectangle 7" descr="Rounded rectangle indicates the correct answer is option D: 8 inches."/>
          <p:cNvSpPr/>
          <p:nvPr/>
        </p:nvSpPr>
        <p:spPr>
          <a:xfrm>
            <a:off x="5562600" y="3899600"/>
            <a:ext cx="1752600" cy="31487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8600" y="4248150"/>
            <a:ext cx="8763000" cy="830997"/>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errors: 2 inches (length of the ice cream sandwich) and 4 inches (the number of ice cream sandwiches)</a:t>
            </a:r>
          </a:p>
        </p:txBody>
      </p:sp>
    </p:spTree>
    <p:extLst>
      <p:ext uri="{BB962C8B-B14F-4D97-AF65-F5344CB8AC3E}">
        <p14:creationId xmlns:p14="http://schemas.microsoft.com/office/powerpoint/2010/main" val="35504480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15" y="1047748"/>
            <a:ext cx="8927385" cy="3429002"/>
          </a:xfrm>
        </p:spPr>
        <p:txBody>
          <a:bodyPr>
            <a:normAutofit/>
          </a:bodyPr>
          <a:lstStyle/>
          <a:p>
            <a:pPr marL="0" indent="0">
              <a:buNone/>
            </a:pPr>
            <a:r>
              <a:rPr lang="en-US" sz="2400" b="1" dirty="0"/>
              <a:t>1 foot = 12 inches</a:t>
            </a:r>
          </a:p>
          <a:p>
            <a:pPr marL="0" indent="0">
              <a:buNone/>
            </a:pPr>
            <a:r>
              <a:rPr lang="en-US" sz="2400" b="1" dirty="0"/>
              <a:t>John’s father is 6 feet 4 inches tall. John’s father is exactly _________ inches tall.</a:t>
            </a:r>
          </a:p>
        </p:txBody>
      </p:sp>
      <p:sp>
        <p:nvSpPr>
          <p:cNvPr id="4" name="Title 1"/>
          <p:cNvSpPr txBox="1">
            <a:spLocks noGrp="1"/>
          </p:cNvSpPr>
          <p:nvPr>
            <p:ph type="title"/>
          </p:nvPr>
        </p:nvSpPr>
        <p:spPr>
          <a:xfrm>
            <a:off x="0" y="1122"/>
            <a:ext cx="9144000" cy="894228"/>
          </a:xfrm>
          <a:prstGeom prst="rect">
            <a:avLst/>
          </a:prstGeom>
          <a:solidFill>
            <a:schemeClr val="tx1">
              <a:lumMod val="95000"/>
              <a:lumOff val="5000"/>
            </a:schemeClr>
          </a:solidFill>
        </p:spPr>
        <p:txBody>
          <a:bodyPr vert="horz" lIns="91440" tIns="45720" rIns="91440" bIns="45720" rtlCol="0" anchor="ctr">
            <a:normAutofit fontScale="90000"/>
          </a:bodyPr>
          <a:lstStyle>
            <a:lvl1pPr algn="l" defTabSz="914400" rtl="0" eaLnBrk="1" latinLnBrk="0" hangingPunct="1">
              <a:spcBef>
                <a:spcPct val="0"/>
              </a:spcBef>
              <a:buNone/>
              <a:defRPr sz="2800" b="1"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sz="3100" dirty="0"/>
              <a:t>Suggested Practice #2 with Solving Practical Problems Involving U.S. Customary Units </a:t>
            </a:r>
            <a:r>
              <a:rPr lang="en-US" sz="2700" dirty="0"/>
              <a:t>(4.8d)</a:t>
            </a:r>
          </a:p>
        </p:txBody>
      </p:sp>
    </p:spTree>
    <p:extLst>
      <p:ext uri="{BB962C8B-B14F-4D97-AF65-F5344CB8AC3E}">
        <p14:creationId xmlns:p14="http://schemas.microsoft.com/office/powerpoint/2010/main" val="39909438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0" y="1122"/>
            <a:ext cx="9144000" cy="894228"/>
          </a:xfrm>
          <a:prstGeom prst="rect">
            <a:avLst/>
          </a:prstGeom>
          <a:solidFill>
            <a:schemeClr val="tx1">
              <a:lumMod val="95000"/>
              <a:lumOff val="5000"/>
            </a:schemeClr>
          </a:solidFill>
        </p:spPr>
        <p:txBody>
          <a:bodyPr vert="horz" lIns="91440" tIns="45720" rIns="91440" bIns="45720" rtlCol="0" anchor="ctr">
            <a:normAutofit fontScale="90000"/>
          </a:bodyPr>
          <a:lstStyle>
            <a:lvl1pPr algn="l" defTabSz="914400" rtl="0" eaLnBrk="1" latinLnBrk="0" hangingPunct="1">
              <a:spcBef>
                <a:spcPct val="0"/>
              </a:spcBef>
              <a:buNone/>
              <a:defRPr sz="2800" b="1"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sz="3100" dirty="0"/>
              <a:t>Answer to Practice #2 with Solving Practical Problems Involving U.S. Customary Units </a:t>
            </a:r>
            <a:r>
              <a:rPr lang="en-US" sz="2700" dirty="0"/>
              <a:t>(4.8d)</a:t>
            </a:r>
          </a:p>
        </p:txBody>
      </p:sp>
      <p:sp>
        <p:nvSpPr>
          <p:cNvPr id="3" name="Content Placeholder 2"/>
          <p:cNvSpPr>
            <a:spLocks noGrp="1"/>
          </p:cNvSpPr>
          <p:nvPr>
            <p:ph idx="1"/>
          </p:nvPr>
        </p:nvSpPr>
        <p:spPr>
          <a:xfrm>
            <a:off x="64215" y="1047748"/>
            <a:ext cx="8927385" cy="3429002"/>
          </a:xfrm>
        </p:spPr>
        <p:txBody>
          <a:bodyPr>
            <a:normAutofit/>
          </a:bodyPr>
          <a:lstStyle/>
          <a:p>
            <a:pPr marL="0" indent="0">
              <a:buNone/>
            </a:pPr>
            <a:r>
              <a:rPr lang="en-US" sz="2400" b="1" dirty="0"/>
              <a:t>1 foot = 12 inches</a:t>
            </a:r>
          </a:p>
          <a:p>
            <a:pPr marL="0" indent="0">
              <a:buNone/>
            </a:pPr>
            <a:r>
              <a:rPr lang="en-US" sz="2400" b="1" dirty="0"/>
              <a:t>John’s father is 6 feet 4 inches tall. John’s father is exactly _________ inches tall.</a:t>
            </a:r>
          </a:p>
        </p:txBody>
      </p:sp>
      <p:sp>
        <p:nvSpPr>
          <p:cNvPr id="2" name="TextBox 1"/>
          <p:cNvSpPr txBox="1"/>
          <p:nvPr/>
        </p:nvSpPr>
        <p:spPr>
          <a:xfrm>
            <a:off x="1752600" y="1751480"/>
            <a:ext cx="685800" cy="461665"/>
          </a:xfrm>
          <a:prstGeom prst="rect">
            <a:avLst/>
          </a:prstGeom>
          <a:noFill/>
        </p:spPr>
        <p:txBody>
          <a:bodyPr wrap="square" rtlCol="0">
            <a:spAutoFit/>
          </a:bodyPr>
          <a:lstStyle/>
          <a:p>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76</a:t>
            </a:r>
          </a:p>
        </p:txBody>
      </p:sp>
    </p:spTree>
    <p:extLst>
      <p:ext uri="{BB962C8B-B14F-4D97-AF65-F5344CB8AC3E}">
        <p14:creationId xmlns:p14="http://schemas.microsoft.com/office/powerpoint/2010/main" val="521212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Fractions and Mixed Numbers</a:t>
            </a:r>
          </a:p>
        </p:txBody>
      </p:sp>
      <p:sp>
        <p:nvSpPr>
          <p:cNvPr id="7" name="Content Placeholder 3"/>
          <p:cNvSpPr txBox="1">
            <a:spLocks/>
          </p:cNvSpPr>
          <p:nvPr/>
        </p:nvSpPr>
        <p:spPr>
          <a:xfrm>
            <a:off x="76200" y="895351"/>
            <a:ext cx="8927385" cy="3429002"/>
          </a:xfrm>
          <a:prstGeom prst="rect">
            <a:avLst/>
          </a:prstGeom>
        </p:spPr>
        <p:txBody>
          <a:bodyPr vert="horz" lIns="91440" tIns="45720" rIns="91440" bIns="45720" rtlCol="0">
            <a:normAutofit/>
          </a:bodyPr>
          <a:lstStyle>
            <a:lvl1pPr marL="0" indent="0" algn="l" defTabSz="914400" rtl="0" eaLnBrk="1" latinLnBrk="0" hangingPunct="1">
              <a:spcBef>
                <a:spcPts val="0"/>
              </a:spcBef>
              <a:buFont typeface="Arial" panose="020B0604020202020204" pitchFamily="34" charset="0"/>
              <a:buNone/>
              <a:defRPr sz="280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spcBef>
                <a:spcPts val="0"/>
              </a:spcBef>
              <a:buFont typeface="Arial" panose="020B0604020202020204" pitchFamily="34" charset="0"/>
              <a:buNone/>
              <a:defRPr sz="26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spcBef>
                <a:spcPts val="0"/>
              </a:spcBef>
              <a:buFont typeface="Arial" panose="020B0604020202020204" pitchFamily="34" charset="0"/>
              <a:buNone/>
              <a:defRPr sz="24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spcBef>
                <a:spcPts val="0"/>
              </a:spcBef>
              <a:buFont typeface="Arial" panose="020B0604020202020204" pitchFamily="34" charset="0"/>
              <a:buNone/>
              <a:defRPr sz="20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spcBef>
                <a:spcPts val="0"/>
              </a:spcBef>
              <a:buFont typeface="Arial" panose="020B0604020202020204" pitchFamily="34" charset="0"/>
              <a:buNone/>
              <a:defRPr sz="20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14300"/>
            <a:r>
              <a:rPr lang="en-US" sz="2400" dirty="0"/>
              <a:t>SOL 4.2</a:t>
            </a:r>
          </a:p>
          <a:p>
            <a:pPr marL="114300"/>
            <a:r>
              <a:rPr lang="en-US" sz="2400" dirty="0"/>
              <a:t>The student will</a:t>
            </a:r>
          </a:p>
          <a:p>
            <a:pPr marL="628650" indent="-514350">
              <a:buFont typeface="+mj-lt"/>
              <a:buAutoNum type="alphaLcParenR"/>
            </a:pPr>
            <a:r>
              <a:rPr lang="en-US" sz="2400" dirty="0"/>
              <a:t>compare and </a:t>
            </a:r>
            <a:r>
              <a:rPr lang="en-US" sz="2400" dirty="0">
                <a:solidFill>
                  <a:srgbClr val="C00000"/>
                </a:solidFill>
              </a:rPr>
              <a:t>order fractions and mixed numbers, </a:t>
            </a:r>
            <a:r>
              <a:rPr lang="en-US" sz="2400" dirty="0"/>
              <a:t>with and </a:t>
            </a:r>
            <a:r>
              <a:rPr lang="en-US" sz="2400" dirty="0">
                <a:solidFill>
                  <a:srgbClr val="C00000"/>
                </a:solidFill>
              </a:rPr>
              <a:t>without models</a:t>
            </a:r>
            <a:r>
              <a:rPr lang="en-US" sz="2400" dirty="0"/>
              <a:t>;</a:t>
            </a:r>
          </a:p>
          <a:p>
            <a:pPr marL="628650" indent="-514350">
              <a:buClr>
                <a:srgbClr val="C00000"/>
              </a:buClr>
              <a:buFont typeface="+mj-lt"/>
              <a:buAutoNum type="alphaLcParenR"/>
            </a:pPr>
            <a:r>
              <a:rPr lang="en-US" sz="2400" dirty="0">
                <a:solidFill>
                  <a:srgbClr val="C00000"/>
                </a:solidFill>
              </a:rPr>
              <a:t>represent equivalent fractions</a:t>
            </a:r>
            <a:r>
              <a:rPr lang="en-US" sz="2400" dirty="0"/>
              <a:t>; and</a:t>
            </a:r>
          </a:p>
          <a:p>
            <a:pPr marL="628650" indent="-514350">
              <a:buClr>
                <a:srgbClr val="C00000"/>
              </a:buClr>
              <a:buFont typeface="+mj-lt"/>
              <a:buAutoNum type="alphaLcParenR"/>
            </a:pPr>
            <a:r>
              <a:rPr lang="en-US" sz="2400" dirty="0">
                <a:solidFill>
                  <a:srgbClr val="C00000"/>
                </a:solidFill>
              </a:rPr>
              <a:t>identify the division statement that represents a fraction, with models and in context</a:t>
            </a:r>
            <a:r>
              <a:rPr lang="en-US" sz="2400" dirty="0"/>
              <a:t>.</a:t>
            </a:r>
          </a:p>
          <a:p>
            <a:pPr marL="114300">
              <a:buClr>
                <a:schemeClr val="tx1"/>
              </a:buClr>
            </a:pPr>
            <a:endParaRPr lang="en-US" sz="2400" i="1" dirty="0"/>
          </a:p>
        </p:txBody>
      </p:sp>
    </p:spTree>
    <p:extLst>
      <p:ext uri="{BB962C8B-B14F-4D97-AF65-F5344CB8AC3E}">
        <p14:creationId xmlns:p14="http://schemas.microsoft.com/office/powerpoint/2010/main" val="1668339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CD8AB1-7AF0-4DFF-A047-6CE4F0A7C691}" type="slidenum">
              <a:rPr lang="en-US" smtClean="0"/>
              <a:t>50</a:t>
            </a:fld>
            <a:endParaRPr lang="en-US" dirty="0"/>
          </a:p>
        </p:txBody>
      </p:sp>
      <p:sp>
        <p:nvSpPr>
          <p:cNvPr id="3" name="Title 2"/>
          <p:cNvSpPr>
            <a:spLocks noGrp="1"/>
          </p:cNvSpPr>
          <p:nvPr>
            <p:ph type="title"/>
          </p:nvPr>
        </p:nvSpPr>
        <p:spPr>
          <a:solidFill>
            <a:schemeClr val="tx1"/>
          </a:solidFill>
        </p:spPr>
        <p:txBody>
          <a:bodyPr>
            <a:normAutofit/>
          </a:bodyPr>
          <a:lstStyle/>
          <a:p>
            <a:r>
              <a:rPr lang="en-US" sz="2800" dirty="0">
                <a:solidFill>
                  <a:srgbClr val="FFFFFF"/>
                </a:solidFill>
              </a:rPr>
              <a:t>Describing Parallel Lines and Perpendicular Lines</a:t>
            </a:r>
          </a:p>
        </p:txBody>
      </p:sp>
      <p:sp>
        <p:nvSpPr>
          <p:cNvPr id="4" name="Content Placeholder 3"/>
          <p:cNvSpPr>
            <a:spLocks noGrp="1"/>
          </p:cNvSpPr>
          <p:nvPr>
            <p:ph idx="1"/>
          </p:nvPr>
        </p:nvSpPr>
        <p:spPr/>
        <p:txBody>
          <a:bodyPr>
            <a:normAutofit/>
          </a:bodyPr>
          <a:lstStyle/>
          <a:p>
            <a:pPr marL="114300" indent="0">
              <a:buNone/>
            </a:pPr>
            <a:r>
              <a:rPr lang="en-US" sz="2400" dirty="0"/>
              <a:t>SOL 4.10</a:t>
            </a:r>
          </a:p>
          <a:p>
            <a:pPr marL="114300" indent="0">
              <a:buNone/>
            </a:pPr>
            <a:r>
              <a:rPr lang="en-US" sz="2400" dirty="0"/>
              <a:t>The student will</a:t>
            </a:r>
          </a:p>
          <a:p>
            <a:pPr marL="628650" indent="-514350">
              <a:buFont typeface="+mj-lt"/>
              <a:buAutoNum type="alphaLcParenR"/>
            </a:pPr>
            <a:r>
              <a:rPr lang="en-US" sz="2400" dirty="0"/>
              <a:t>identify and describe points, lines, line segments, rays, and angles, including endpoints and vertices; and</a:t>
            </a:r>
          </a:p>
          <a:p>
            <a:pPr marL="628650" indent="-514350">
              <a:buFont typeface="+mj-lt"/>
              <a:buAutoNum type="alphaLcParenR"/>
            </a:pPr>
            <a:r>
              <a:rPr lang="en-US" sz="2400" dirty="0"/>
              <a:t>identify and </a:t>
            </a:r>
            <a:r>
              <a:rPr lang="en-US" sz="2400" dirty="0">
                <a:solidFill>
                  <a:srgbClr val="C00000"/>
                </a:solidFill>
              </a:rPr>
              <a:t>describe</a:t>
            </a:r>
            <a:r>
              <a:rPr lang="en-US" sz="2400" dirty="0">
                <a:solidFill>
                  <a:schemeClr val="tx2"/>
                </a:solidFill>
              </a:rPr>
              <a:t> </a:t>
            </a:r>
            <a:r>
              <a:rPr lang="en-US" sz="2400" dirty="0"/>
              <a:t>intersecting, </a:t>
            </a:r>
            <a:r>
              <a:rPr lang="en-US" sz="2400" dirty="0">
                <a:solidFill>
                  <a:srgbClr val="C00000"/>
                </a:solidFill>
              </a:rPr>
              <a:t>parallel</a:t>
            </a:r>
            <a:r>
              <a:rPr lang="en-US" sz="2400" dirty="0"/>
              <a:t>,</a:t>
            </a:r>
            <a:r>
              <a:rPr lang="en-US" sz="2400" dirty="0">
                <a:solidFill>
                  <a:srgbClr val="C00000"/>
                </a:solidFill>
              </a:rPr>
              <a:t> and perpendicular lines</a:t>
            </a:r>
            <a:r>
              <a:rPr lang="en-US" sz="2400" dirty="0"/>
              <a:t>.</a:t>
            </a:r>
          </a:p>
        </p:txBody>
      </p:sp>
    </p:spTree>
    <p:extLst>
      <p:ext uri="{BB962C8B-B14F-4D97-AF65-F5344CB8AC3E}">
        <p14:creationId xmlns:p14="http://schemas.microsoft.com/office/powerpoint/2010/main" val="20978341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350"/>
            <a:ext cx="9143999" cy="965200"/>
          </a:xfrm>
          <a:solidFill>
            <a:schemeClr val="tx1"/>
          </a:solidFill>
        </p:spPr>
        <p:txBody>
          <a:bodyPr>
            <a:noAutofit/>
          </a:bodyPr>
          <a:lstStyle/>
          <a:p>
            <a:r>
              <a:rPr lang="en-US" sz="2800" dirty="0">
                <a:solidFill>
                  <a:srgbClr val="FFFFFF"/>
                </a:solidFill>
              </a:rPr>
              <a:t>Describing Parallelism and Perpendicularity with Symbolic Notation (4.10b)</a:t>
            </a:r>
          </a:p>
        </p:txBody>
      </p:sp>
      <p:sp>
        <p:nvSpPr>
          <p:cNvPr id="4" name="Content Placeholder 3"/>
          <p:cNvSpPr>
            <a:spLocks noGrp="1"/>
          </p:cNvSpPr>
          <p:nvPr>
            <p:ph idx="1"/>
          </p:nvPr>
        </p:nvSpPr>
        <p:spPr>
          <a:xfrm>
            <a:off x="0" y="1085850"/>
            <a:ext cx="8915400" cy="3829050"/>
          </a:xfrm>
        </p:spPr>
        <p:txBody>
          <a:bodyPr/>
          <a:lstStyle/>
          <a:p>
            <a:pPr marL="114300" indent="0">
              <a:buNone/>
            </a:pPr>
            <a:r>
              <a:rPr lang="en-US" sz="2400" dirty="0"/>
              <a:t>Students would benefit from additional practice using symbolic notation to describe lines that are parallel and lines that are perpendicular when given a figure that includes more than two lines.</a:t>
            </a:r>
          </a:p>
          <a:p>
            <a:pPr marL="114300" indent="0">
              <a:buNone/>
            </a:pPr>
            <a:r>
              <a:rPr lang="en-US" sz="2400" dirty="0">
                <a:solidFill>
                  <a:srgbClr val="C00000"/>
                </a:solidFill>
              </a:rPr>
              <a:t>Errors vary on SOL test items, suggesting that students may have difficulty determining which lines in the figure are involved in the comparison or that students are confusing the meanings of the symbols.</a:t>
            </a:r>
          </a:p>
          <a:p>
            <a:pPr marL="114300" indent="0">
              <a:buNone/>
            </a:pPr>
            <a:endParaRPr lang="en-US" dirty="0"/>
          </a:p>
        </p:txBody>
      </p:sp>
    </p:spTree>
    <p:extLst>
      <p:ext uri="{BB962C8B-B14F-4D97-AF65-F5344CB8AC3E}">
        <p14:creationId xmlns:p14="http://schemas.microsoft.com/office/powerpoint/2010/main" val="264161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250"/>
            <a:ext cx="9144000" cy="990600"/>
          </a:xfrm>
          <a:solidFill>
            <a:schemeClr val="tx1"/>
          </a:solidFill>
        </p:spPr>
        <p:txBody>
          <a:bodyPr>
            <a:noAutofit/>
          </a:bodyPr>
          <a:lstStyle/>
          <a:p>
            <a:r>
              <a:rPr lang="en-US" sz="2800" dirty="0">
                <a:solidFill>
                  <a:srgbClr val="FFFFFF"/>
                </a:solidFill>
              </a:rPr>
              <a:t>Suggested Practice with Describing Parallel Lines and Perpendicular Lines (4.10b)</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6200" y="895350"/>
                <a:ext cx="4691823" cy="4114799"/>
              </a:xfrm>
            </p:spPr>
            <p:txBody>
              <a:bodyPr>
                <a:normAutofit fontScale="92500" lnSpcReduction="10000"/>
              </a:bodyPr>
              <a:lstStyle/>
              <a:p>
                <a:pPr marL="0" indent="0">
                  <a:buNone/>
                </a:pPr>
                <a:r>
                  <a:rPr lang="en-US" sz="2600" b="1" dirty="0"/>
                  <a:t>This figure shows four lines.</a:t>
                </a:r>
              </a:p>
              <a:p>
                <a:pPr marL="0" indent="0">
                  <a:buNone/>
                </a:pPr>
                <a:r>
                  <a:rPr lang="en-US" sz="2600" b="1" dirty="0"/>
                  <a:t>Select three statements about the figure that appear to be true.</a:t>
                </a:r>
              </a:p>
              <a:p>
                <a:pPr marL="0" indent="0">
                  <a:buNone/>
                </a:pPr>
                <a:endParaRPr lang="en-US" sz="800" dirty="0"/>
              </a:p>
              <a:p>
                <a:pPr marL="0" indent="0">
                  <a:buNone/>
                </a:pPr>
                <a:endParaRPr lang="en-US" sz="800" dirty="0"/>
              </a:p>
              <a:p>
                <a:pPr marL="0" indent="0">
                  <a:buNone/>
                </a:pPr>
                <a:endParaRPr lang="en-US" sz="800" dirty="0"/>
              </a:p>
              <a:p>
                <a:pPr marL="400050" lvl="1" indent="0">
                  <a:buNone/>
                </a:pPr>
                <a:r>
                  <a:rPr lang="en-US" sz="3000" i="1" dirty="0">
                    <a:latin typeface="Times New Roman" panose="02020603050405020304" pitchFamily="18" charset="0"/>
                    <a:ea typeface="Cambria Math" panose="02040503050406030204" pitchFamily="18" charset="0"/>
                    <a:cs typeface="Times New Roman" panose="02020603050405020304" pitchFamily="18" charset="0"/>
                  </a:rPr>
                  <a:t>RS</a:t>
                </a:r>
                <a14:m>
                  <m:oMath xmlns:m="http://schemas.openxmlformats.org/officeDocument/2006/math">
                    <m:r>
                      <a:rPr lang="en-US" sz="3000" b="0" i="1">
                        <a:latin typeface="Cambria Math" panose="02040503050406030204" pitchFamily="18" charset="0"/>
                        <a:ea typeface="Cambria Math" panose="02040503050406030204" pitchFamily="18" charset="0"/>
                      </a:rPr>
                      <m:t> ⊥</m:t>
                    </m:r>
                  </m:oMath>
                </a14:m>
                <a:r>
                  <a:rPr lang="en-US" sz="3000" i="1" dirty="0">
                    <a:latin typeface="Times New Roman" panose="02020603050405020304" pitchFamily="18" charset="0"/>
                    <a:ea typeface="Cambria Math" panose="02040503050406030204" pitchFamily="18" charset="0"/>
                    <a:cs typeface="Times New Roman" panose="02020603050405020304" pitchFamily="18" charset="0"/>
                  </a:rPr>
                  <a:t> UT       RS</a:t>
                </a:r>
                <a14:m>
                  <m:oMath xmlns:m="http://schemas.openxmlformats.org/officeDocument/2006/math">
                    <m:r>
                      <a:rPr lang="en-US" sz="3000" b="0" i="1" smtClean="0">
                        <a:latin typeface="Cambria Math"/>
                        <a:ea typeface="Cambria Math" panose="02040503050406030204" pitchFamily="18" charset="0"/>
                      </a:rPr>
                      <m:t> </m:t>
                    </m:r>
                    <m:r>
                      <a:rPr lang="en-US" sz="3000" b="0" i="1">
                        <a:latin typeface="Cambria Math" panose="02040503050406030204" pitchFamily="18" charset="0"/>
                        <a:ea typeface="Cambria Math" panose="02040503050406030204" pitchFamily="18" charset="0"/>
                      </a:rPr>
                      <m:t>⊥</m:t>
                    </m:r>
                  </m:oMath>
                </a14:m>
                <a:r>
                  <a:rPr lang="en-US" sz="3000" i="1" dirty="0">
                    <a:latin typeface="Times New Roman" panose="02020603050405020304" pitchFamily="18" charset="0"/>
                    <a:ea typeface="Cambria Math" panose="02040503050406030204" pitchFamily="18" charset="0"/>
                    <a:cs typeface="Times New Roman" panose="02020603050405020304" pitchFamily="18" charset="0"/>
                  </a:rPr>
                  <a:t> ST  </a:t>
                </a:r>
              </a:p>
              <a:p>
                <a:pPr marL="400050" lvl="1" indent="0">
                  <a:buNone/>
                </a:pPr>
                <a:endParaRPr lang="en-US" sz="800" i="1" dirty="0">
                  <a:latin typeface="Times New Roman" panose="02020603050405020304" pitchFamily="18" charset="0"/>
                  <a:ea typeface="Cambria Math" panose="02040503050406030204" pitchFamily="18" charset="0"/>
                  <a:cs typeface="Times New Roman" panose="02020603050405020304" pitchFamily="18" charset="0"/>
                </a:endParaRPr>
              </a:p>
              <a:p>
                <a:pPr marL="400050" lvl="1" indent="0">
                  <a:buNone/>
                </a:pPr>
                <a:endParaRPr lang="en-US" sz="800" i="1" dirty="0">
                  <a:latin typeface="Times New Roman" panose="02020603050405020304" pitchFamily="18" charset="0"/>
                  <a:ea typeface="Cambria Math" panose="02040503050406030204" pitchFamily="18" charset="0"/>
                  <a:cs typeface="Times New Roman" panose="02020603050405020304" pitchFamily="18" charset="0"/>
                </a:endParaRPr>
              </a:p>
              <a:p>
                <a:pPr marL="400050" lvl="1" indent="0">
                  <a:buNone/>
                </a:pPr>
                <a:r>
                  <a:rPr lang="en-US" sz="3000" i="1" dirty="0">
                    <a:latin typeface="Times New Roman" panose="02020603050405020304" pitchFamily="18" charset="0"/>
                    <a:ea typeface="Cambria Math" panose="02040503050406030204" pitchFamily="18" charset="0"/>
                    <a:cs typeface="Times New Roman" panose="02020603050405020304" pitchFamily="18" charset="0"/>
                  </a:rPr>
                  <a:t>RU </a:t>
                </a:r>
                <a14:m>
                  <m:oMath xmlns:m="http://schemas.openxmlformats.org/officeDocument/2006/math">
                    <m:r>
                      <a:rPr lang="en-US" sz="3000" b="0" i="1">
                        <a:latin typeface="Cambria Math" panose="02040503050406030204" pitchFamily="18" charset="0"/>
                      </a:rPr>
                      <m:t>∥</m:t>
                    </m:r>
                  </m:oMath>
                </a14:m>
                <a:r>
                  <a:rPr lang="en-US" sz="3000" i="1" dirty="0">
                    <a:latin typeface="Times New Roman" panose="02020603050405020304" pitchFamily="18" charset="0"/>
                    <a:ea typeface="Cambria Math" panose="02040503050406030204" pitchFamily="18" charset="0"/>
                    <a:cs typeface="Times New Roman" panose="02020603050405020304" pitchFamily="18" charset="0"/>
                  </a:rPr>
                  <a:t> RS 	     UT </a:t>
                </a:r>
                <a14:m>
                  <m:oMath xmlns:m="http://schemas.openxmlformats.org/officeDocument/2006/math">
                    <m:r>
                      <a:rPr lang="en-US" sz="3000" b="0" i="1">
                        <a:latin typeface="Cambria Math" panose="02040503050406030204" pitchFamily="18" charset="0"/>
                        <a:ea typeface="Cambria Math" panose="02040503050406030204" pitchFamily="18" charset="0"/>
                      </a:rPr>
                      <m:t>⊥</m:t>
                    </m:r>
                  </m:oMath>
                </a14:m>
                <a:r>
                  <a:rPr lang="en-US" sz="3000" i="1" dirty="0">
                    <a:latin typeface="Times New Roman" panose="02020603050405020304" pitchFamily="18" charset="0"/>
                    <a:ea typeface="Cambria Math" panose="02040503050406030204" pitchFamily="18" charset="0"/>
                    <a:cs typeface="Times New Roman" panose="02020603050405020304" pitchFamily="18" charset="0"/>
                  </a:rPr>
                  <a:t> ST</a:t>
                </a:r>
              </a:p>
              <a:p>
                <a:pPr marL="400050" lvl="1" indent="0">
                  <a:buNone/>
                </a:pPr>
                <a:endParaRPr lang="en-US" sz="800" i="1" dirty="0">
                  <a:latin typeface="Times New Roman" panose="02020603050405020304" pitchFamily="18" charset="0"/>
                  <a:ea typeface="Cambria Math" panose="02040503050406030204" pitchFamily="18" charset="0"/>
                  <a:cs typeface="Times New Roman" panose="02020603050405020304" pitchFamily="18" charset="0"/>
                </a:endParaRPr>
              </a:p>
              <a:p>
                <a:pPr marL="400050" lvl="1" indent="0">
                  <a:buNone/>
                </a:pPr>
                <a:endParaRPr lang="en-US" sz="800" i="1" dirty="0">
                  <a:latin typeface="Times New Roman" panose="02020603050405020304" pitchFamily="18" charset="0"/>
                  <a:ea typeface="Cambria Math" panose="02040503050406030204" pitchFamily="18" charset="0"/>
                  <a:cs typeface="Times New Roman" panose="02020603050405020304" pitchFamily="18" charset="0"/>
                </a:endParaRPr>
              </a:p>
              <a:p>
                <a:pPr marL="400050" lvl="1" indent="0">
                  <a:buNone/>
                </a:pPr>
                <a:r>
                  <a:rPr lang="en-US" sz="3000" i="1" dirty="0">
                    <a:latin typeface="Times New Roman" panose="02020603050405020304" pitchFamily="18" charset="0"/>
                    <a:ea typeface="Cambria Math" panose="02040503050406030204" pitchFamily="18" charset="0"/>
                    <a:cs typeface="Times New Roman" panose="02020603050405020304" pitchFamily="18" charset="0"/>
                  </a:rPr>
                  <a:t>ST </a:t>
                </a:r>
                <a14:m>
                  <m:oMath xmlns:m="http://schemas.openxmlformats.org/officeDocument/2006/math">
                    <m:r>
                      <a:rPr lang="en-US" sz="3000" b="0" i="1">
                        <a:latin typeface="Cambria Math"/>
                      </a:rPr>
                      <m:t>∥</m:t>
                    </m:r>
                  </m:oMath>
                </a14:m>
                <a:r>
                  <a:rPr lang="en-US" sz="3000" i="1" dirty="0">
                    <a:latin typeface="Times New Roman" panose="02020603050405020304" pitchFamily="18" charset="0"/>
                    <a:ea typeface="Cambria Math" panose="02040503050406030204" pitchFamily="18" charset="0"/>
                    <a:cs typeface="Times New Roman" panose="02020603050405020304" pitchFamily="18" charset="0"/>
                  </a:rPr>
                  <a:t> RS        UT </a:t>
                </a:r>
                <a14:m>
                  <m:oMath xmlns:m="http://schemas.openxmlformats.org/officeDocument/2006/math">
                    <m:r>
                      <a:rPr lang="en-US" sz="3000" b="0" i="1">
                        <a:latin typeface="Cambria Math"/>
                      </a:rPr>
                      <m:t>∥</m:t>
                    </m:r>
                  </m:oMath>
                </a14:m>
                <a:r>
                  <a:rPr lang="en-US" sz="3000" i="1" dirty="0">
                    <a:latin typeface="Times New Roman" panose="02020603050405020304" pitchFamily="18" charset="0"/>
                    <a:ea typeface="Cambria Math" panose="02040503050406030204" pitchFamily="18" charset="0"/>
                    <a:cs typeface="Times New Roman" panose="02020603050405020304" pitchFamily="18" charset="0"/>
                  </a:rPr>
                  <a:t> RS</a:t>
                </a:r>
              </a:p>
              <a:p>
                <a:pPr marL="400050" lvl="1" indent="0">
                  <a:buNone/>
                </a:pPr>
                <a:endParaRPr lang="en-US" sz="2800" b="1" i="1" dirty="0">
                  <a:latin typeface="Times New Roman" panose="02020603050405020304" pitchFamily="18" charset="0"/>
                  <a:ea typeface="Cambria Math" panose="02040503050406030204" pitchFamily="18" charset="0"/>
                  <a:cs typeface="Times New Roman" panose="02020603050405020304" pitchFamily="18" charset="0"/>
                </a:endParaRPr>
              </a:p>
              <a:p>
                <a:pPr marL="400050" lvl="1" indent="0">
                  <a:buNone/>
                </a:pPr>
                <a:r>
                  <a:rPr lang="en-US" b="1" i="1" dirty="0">
                    <a:latin typeface="Times New Roman" panose="02020603050405020304" pitchFamily="18" charset="0"/>
                    <a:ea typeface="Cambria Math" panose="02040503050406030204" pitchFamily="18" charset="0"/>
                    <a:cs typeface="Times New Roman" panose="02020603050405020304" pitchFamily="18" charset="0"/>
                  </a:rPr>
                  <a:t> </a:t>
                </a:r>
                <a:endParaRPr lang="en-US" dirty="0">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6200" y="895350"/>
                <a:ext cx="4691823" cy="4114799"/>
              </a:xfrm>
              <a:blipFill>
                <a:blip r:embed="rId3"/>
                <a:stretch>
                  <a:fillRect l="-2081" t="-2074" r="-520"/>
                </a:stretch>
              </a:blipFill>
            </p:spPr>
            <p:txBody>
              <a:bodyPr/>
              <a:lstStyle/>
              <a:p>
                <a:r>
                  <a:rPr lang="en-US">
                    <a:noFill/>
                  </a:rPr>
                  <a:t> </a:t>
                </a:r>
              </a:p>
            </p:txBody>
          </p:sp>
        </mc:Fallback>
      </mc:AlternateContent>
      <p:pic>
        <p:nvPicPr>
          <p:cNvPr id="1027" name="Picture 3" descr="Image shows four lines: line RS, line ST, line UT, line RU. Line RS is parallel to line UT. Line ST is perpendicular to both line RS and line US. Line RU intersects but is not perpendicular to both line RS and line UT."/>
          <p:cNvPicPr>
            <a:picLocks noChangeAspect="1" noChangeArrowheads="1"/>
          </p:cNvPicPr>
          <p:nvPr/>
        </p:nvPicPr>
        <p:blipFill rotWithShape="1">
          <a:blip r:embed="rId4">
            <a:extLst>
              <a:ext uri="{28A0092B-C50C-407E-A947-70E740481C1C}">
                <a14:useLocalDpi xmlns:a14="http://schemas.microsoft.com/office/drawing/2010/main" val="0"/>
              </a:ext>
            </a:extLst>
          </a:blip>
          <a:srcRect t="2922"/>
          <a:stretch/>
        </p:blipFill>
        <p:spPr bwMode="auto">
          <a:xfrm>
            <a:off x="4768024" y="895350"/>
            <a:ext cx="4223576"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Arrow Connector 12" descr="straight arrow"/>
          <p:cNvCxnSpPr/>
          <p:nvPr/>
        </p:nvCxnSpPr>
        <p:spPr>
          <a:xfrm>
            <a:off x="7791085" y="4515856"/>
            <a:ext cx="533400" cy="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grpSp>
        <p:nvGrpSpPr>
          <p:cNvPr id="3" name="Group 2" descr="straight arrows are used to notate lines shown in the figure."/>
          <p:cNvGrpSpPr/>
          <p:nvPr/>
        </p:nvGrpSpPr>
        <p:grpSpPr>
          <a:xfrm>
            <a:off x="533400" y="2558498"/>
            <a:ext cx="3246120" cy="1156252"/>
            <a:chOff x="533400" y="2558498"/>
            <a:chExt cx="3246120" cy="1156252"/>
          </a:xfrm>
        </p:grpSpPr>
        <p:cxnSp>
          <p:nvCxnSpPr>
            <p:cNvPr id="18" name="Straight Arrow Connector 17"/>
            <p:cNvCxnSpPr/>
            <p:nvPr/>
          </p:nvCxnSpPr>
          <p:spPr>
            <a:xfrm>
              <a:off x="574040" y="2558498"/>
              <a:ext cx="502920" cy="0"/>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1371600" y="2558498"/>
              <a:ext cx="502920" cy="0"/>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3200400" y="2558498"/>
              <a:ext cx="502920" cy="0"/>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a:off x="2468880" y="2558498"/>
              <a:ext cx="502920" cy="0"/>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a:off x="533400" y="3117850"/>
              <a:ext cx="502920" cy="0"/>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1371600" y="3117850"/>
              <a:ext cx="502920" cy="0"/>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a:off x="2438400" y="3117850"/>
              <a:ext cx="502920" cy="0"/>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a:off x="3276600" y="3117850"/>
              <a:ext cx="502920" cy="0"/>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a:off x="3124200" y="3714750"/>
              <a:ext cx="502920" cy="0"/>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a:off x="2388704" y="3714750"/>
              <a:ext cx="502920" cy="0"/>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533400" y="3714750"/>
              <a:ext cx="502920" cy="0"/>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a:off x="1219200" y="3714750"/>
              <a:ext cx="502920" cy="0"/>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5243451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Autofit/>
          </a:bodyPr>
          <a:lstStyle/>
          <a:p>
            <a:r>
              <a:rPr lang="en-US" sz="2800" dirty="0">
                <a:solidFill>
                  <a:srgbClr val="FFFFFF"/>
                </a:solidFill>
              </a:rPr>
              <a:t>Answers to Practice with  Describing Parallel Lines and Perpendicular Lines (4.10b)</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6200" y="895350"/>
                <a:ext cx="4691823" cy="4114799"/>
              </a:xfrm>
              <a:ln>
                <a:noFill/>
              </a:ln>
            </p:spPr>
            <p:txBody>
              <a:bodyPr>
                <a:normAutofit fontScale="92500" lnSpcReduction="10000"/>
              </a:bodyPr>
              <a:lstStyle/>
              <a:p>
                <a:pPr marL="0" indent="0">
                  <a:buNone/>
                </a:pPr>
                <a:r>
                  <a:rPr lang="en-US" sz="2600" b="1" dirty="0"/>
                  <a:t>This figure shows four lines.</a:t>
                </a:r>
              </a:p>
              <a:p>
                <a:pPr marL="0" indent="0">
                  <a:buNone/>
                </a:pPr>
                <a:r>
                  <a:rPr lang="en-US" sz="2600" b="1" dirty="0"/>
                  <a:t>Select three statements about the figure that appear to be true</a:t>
                </a:r>
                <a:r>
                  <a:rPr lang="en-US" sz="2600" dirty="0"/>
                  <a:t>.</a:t>
                </a:r>
              </a:p>
              <a:p>
                <a:pPr marL="0" indent="0">
                  <a:buNone/>
                </a:pPr>
                <a:endParaRPr lang="en-US" sz="800" dirty="0"/>
              </a:p>
              <a:p>
                <a:pPr marL="0" indent="0">
                  <a:buNone/>
                </a:pPr>
                <a:endParaRPr lang="en-US" sz="800" dirty="0"/>
              </a:p>
              <a:p>
                <a:pPr marL="0" indent="0">
                  <a:buNone/>
                </a:pPr>
                <a:endParaRPr lang="en-US" sz="800" dirty="0"/>
              </a:p>
              <a:p>
                <a:pPr marL="400050" lvl="1" indent="0">
                  <a:buNone/>
                </a:pPr>
                <a:r>
                  <a:rPr lang="en-US" sz="3000" i="1" dirty="0">
                    <a:latin typeface="Times New Roman" panose="02020603050405020304" pitchFamily="18" charset="0"/>
                    <a:ea typeface="Cambria Math" panose="02040503050406030204" pitchFamily="18" charset="0"/>
                    <a:cs typeface="Times New Roman" panose="02020603050405020304" pitchFamily="18" charset="0"/>
                  </a:rPr>
                  <a:t>RS</a:t>
                </a:r>
                <a14:m>
                  <m:oMath xmlns:m="http://schemas.openxmlformats.org/officeDocument/2006/math">
                    <m:r>
                      <a:rPr lang="en-US" sz="3000" b="0" i="1">
                        <a:latin typeface="Cambria Math" panose="02040503050406030204" pitchFamily="18" charset="0"/>
                        <a:ea typeface="Cambria Math" panose="02040503050406030204" pitchFamily="18" charset="0"/>
                      </a:rPr>
                      <m:t> ⊥</m:t>
                    </m:r>
                  </m:oMath>
                </a14:m>
                <a:r>
                  <a:rPr lang="en-US" sz="3000" i="1" dirty="0">
                    <a:latin typeface="Times New Roman" panose="02020603050405020304" pitchFamily="18" charset="0"/>
                    <a:ea typeface="Cambria Math" panose="02040503050406030204" pitchFamily="18" charset="0"/>
                    <a:cs typeface="Times New Roman" panose="02020603050405020304" pitchFamily="18" charset="0"/>
                  </a:rPr>
                  <a:t> UT       </a:t>
                </a:r>
                <a:r>
                  <a:rPr lang="en-US" sz="3000" i="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RS</a:t>
                </a:r>
                <a14:m>
                  <m:oMath xmlns:m="http://schemas.openxmlformats.org/officeDocument/2006/math">
                    <m:r>
                      <a:rPr lang="en-US" sz="3000" b="0" i="1" smtClean="0">
                        <a:solidFill>
                          <a:srgbClr val="C00000"/>
                        </a:solidFill>
                        <a:latin typeface="Cambria Math"/>
                        <a:ea typeface="Cambria Math" panose="02040503050406030204" pitchFamily="18" charset="0"/>
                      </a:rPr>
                      <m:t> </m:t>
                    </m:r>
                    <m:r>
                      <a:rPr lang="en-US" sz="3000" b="0" i="1">
                        <a:solidFill>
                          <a:srgbClr val="C00000"/>
                        </a:solidFill>
                        <a:latin typeface="Cambria Math" panose="02040503050406030204" pitchFamily="18" charset="0"/>
                        <a:ea typeface="Cambria Math" panose="02040503050406030204" pitchFamily="18" charset="0"/>
                      </a:rPr>
                      <m:t>⊥</m:t>
                    </m:r>
                  </m:oMath>
                </a14:m>
                <a:r>
                  <a:rPr lang="en-US" sz="3000" i="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ST  </a:t>
                </a:r>
                <a:endParaRPr lang="en-US" sz="3000" i="1" dirty="0">
                  <a:latin typeface="Times New Roman" panose="02020603050405020304" pitchFamily="18" charset="0"/>
                  <a:ea typeface="Cambria Math" panose="02040503050406030204" pitchFamily="18" charset="0"/>
                  <a:cs typeface="Times New Roman" panose="02020603050405020304" pitchFamily="18" charset="0"/>
                </a:endParaRPr>
              </a:p>
              <a:p>
                <a:pPr marL="400050" lvl="1" indent="0">
                  <a:buNone/>
                </a:pPr>
                <a:endParaRPr lang="en-US" sz="800" i="1" dirty="0">
                  <a:latin typeface="Times New Roman" panose="02020603050405020304" pitchFamily="18" charset="0"/>
                  <a:ea typeface="Cambria Math" panose="02040503050406030204" pitchFamily="18" charset="0"/>
                  <a:cs typeface="Times New Roman" panose="02020603050405020304" pitchFamily="18" charset="0"/>
                </a:endParaRPr>
              </a:p>
              <a:p>
                <a:pPr marL="400050" lvl="1" indent="0">
                  <a:buNone/>
                </a:pPr>
                <a:endParaRPr lang="en-US" sz="800" i="1" dirty="0">
                  <a:latin typeface="Times New Roman" panose="02020603050405020304" pitchFamily="18" charset="0"/>
                  <a:ea typeface="Cambria Math" panose="02040503050406030204" pitchFamily="18" charset="0"/>
                  <a:cs typeface="Times New Roman" panose="02020603050405020304" pitchFamily="18" charset="0"/>
                </a:endParaRPr>
              </a:p>
              <a:p>
                <a:pPr marL="400050" lvl="1" indent="0">
                  <a:buNone/>
                </a:pPr>
                <a:r>
                  <a:rPr lang="en-US" sz="3000" i="1" dirty="0">
                    <a:latin typeface="Times New Roman" panose="02020603050405020304" pitchFamily="18" charset="0"/>
                    <a:ea typeface="Cambria Math" panose="02040503050406030204" pitchFamily="18" charset="0"/>
                    <a:cs typeface="Times New Roman" panose="02020603050405020304" pitchFamily="18" charset="0"/>
                  </a:rPr>
                  <a:t>RU </a:t>
                </a:r>
                <a14:m>
                  <m:oMath xmlns:m="http://schemas.openxmlformats.org/officeDocument/2006/math">
                    <m:r>
                      <a:rPr lang="en-US" sz="3000" b="0" i="1">
                        <a:latin typeface="Cambria Math" panose="02040503050406030204" pitchFamily="18" charset="0"/>
                      </a:rPr>
                      <m:t>∥</m:t>
                    </m:r>
                  </m:oMath>
                </a14:m>
                <a:r>
                  <a:rPr lang="en-US" sz="3000" i="1" dirty="0">
                    <a:latin typeface="Times New Roman" panose="02020603050405020304" pitchFamily="18" charset="0"/>
                    <a:ea typeface="Cambria Math" panose="02040503050406030204" pitchFamily="18" charset="0"/>
                    <a:cs typeface="Times New Roman" panose="02020603050405020304" pitchFamily="18" charset="0"/>
                  </a:rPr>
                  <a:t> RS 	     </a:t>
                </a:r>
                <a:r>
                  <a:rPr lang="en-US" sz="3000" i="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UT </a:t>
                </a:r>
                <a14:m>
                  <m:oMath xmlns:m="http://schemas.openxmlformats.org/officeDocument/2006/math">
                    <m:r>
                      <a:rPr lang="en-US" sz="3000" b="0" i="1">
                        <a:solidFill>
                          <a:srgbClr val="C00000"/>
                        </a:solidFill>
                        <a:latin typeface="Cambria Math" panose="02040503050406030204" pitchFamily="18" charset="0"/>
                        <a:ea typeface="Cambria Math" panose="02040503050406030204" pitchFamily="18" charset="0"/>
                      </a:rPr>
                      <m:t>⊥</m:t>
                    </m:r>
                  </m:oMath>
                </a14:m>
                <a:r>
                  <a:rPr lang="en-US" sz="3000" i="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ST</a:t>
                </a:r>
              </a:p>
              <a:p>
                <a:pPr marL="400050" lvl="1" indent="0">
                  <a:buNone/>
                </a:pPr>
                <a:endParaRPr lang="en-US" sz="800" i="1" dirty="0">
                  <a:latin typeface="Times New Roman" panose="02020603050405020304" pitchFamily="18" charset="0"/>
                  <a:ea typeface="Cambria Math" panose="02040503050406030204" pitchFamily="18" charset="0"/>
                  <a:cs typeface="Times New Roman" panose="02020603050405020304" pitchFamily="18" charset="0"/>
                </a:endParaRPr>
              </a:p>
              <a:p>
                <a:pPr marL="400050" lvl="1" indent="0">
                  <a:buNone/>
                </a:pPr>
                <a:endParaRPr lang="en-US" sz="800" i="1" dirty="0">
                  <a:latin typeface="Times New Roman" panose="02020603050405020304" pitchFamily="18" charset="0"/>
                  <a:ea typeface="Cambria Math" panose="02040503050406030204" pitchFamily="18" charset="0"/>
                  <a:cs typeface="Times New Roman" panose="02020603050405020304" pitchFamily="18" charset="0"/>
                </a:endParaRPr>
              </a:p>
              <a:p>
                <a:pPr marL="400050" lvl="1" indent="0">
                  <a:buNone/>
                </a:pPr>
                <a:r>
                  <a:rPr lang="en-US" sz="3000" i="1" dirty="0">
                    <a:latin typeface="Times New Roman" panose="02020603050405020304" pitchFamily="18" charset="0"/>
                    <a:ea typeface="Cambria Math" panose="02040503050406030204" pitchFamily="18" charset="0"/>
                    <a:cs typeface="Times New Roman" panose="02020603050405020304" pitchFamily="18" charset="0"/>
                  </a:rPr>
                  <a:t>ST </a:t>
                </a:r>
                <a14:m>
                  <m:oMath xmlns:m="http://schemas.openxmlformats.org/officeDocument/2006/math">
                    <m:r>
                      <a:rPr lang="en-US" sz="3000" b="0" i="1">
                        <a:latin typeface="Cambria Math"/>
                      </a:rPr>
                      <m:t>∥</m:t>
                    </m:r>
                  </m:oMath>
                </a14:m>
                <a:r>
                  <a:rPr lang="en-US" sz="3000" i="1" dirty="0">
                    <a:latin typeface="Times New Roman" panose="02020603050405020304" pitchFamily="18" charset="0"/>
                    <a:ea typeface="Cambria Math" panose="02040503050406030204" pitchFamily="18" charset="0"/>
                    <a:cs typeface="Times New Roman" panose="02020603050405020304" pitchFamily="18" charset="0"/>
                  </a:rPr>
                  <a:t> RS        </a:t>
                </a:r>
                <a:r>
                  <a:rPr lang="en-US" sz="3000" i="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UT </a:t>
                </a:r>
                <a14:m>
                  <m:oMath xmlns:m="http://schemas.openxmlformats.org/officeDocument/2006/math">
                    <m:r>
                      <a:rPr lang="en-US" sz="3000" b="0" i="1">
                        <a:solidFill>
                          <a:srgbClr val="C00000"/>
                        </a:solidFill>
                        <a:latin typeface="Cambria Math"/>
                      </a:rPr>
                      <m:t>∥</m:t>
                    </m:r>
                  </m:oMath>
                </a14:m>
                <a:r>
                  <a:rPr lang="en-US" sz="3000" i="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RS</a:t>
                </a:r>
              </a:p>
              <a:p>
                <a:pPr marL="400050" lvl="1" indent="0">
                  <a:buNone/>
                </a:pPr>
                <a:endParaRPr lang="en-US" sz="800" b="1" i="1" dirty="0">
                  <a:latin typeface="Times New Roman" panose="02020603050405020304" pitchFamily="18" charset="0"/>
                  <a:ea typeface="Cambria Math" panose="02040503050406030204" pitchFamily="18" charset="0"/>
                  <a:cs typeface="Times New Roman" panose="02020603050405020304" pitchFamily="18" charset="0"/>
                </a:endParaRPr>
              </a:p>
              <a:p>
                <a:pPr marL="400050" lvl="1" indent="0">
                  <a:buNone/>
                </a:pPr>
                <a:endParaRPr lang="en-US" sz="2800" b="1" i="1" dirty="0">
                  <a:latin typeface="Times New Roman" panose="02020603050405020304" pitchFamily="18" charset="0"/>
                  <a:ea typeface="Cambria Math" panose="02040503050406030204" pitchFamily="18" charset="0"/>
                  <a:cs typeface="Times New Roman" panose="02020603050405020304" pitchFamily="18" charset="0"/>
                </a:endParaRPr>
              </a:p>
              <a:p>
                <a:pPr marL="400050" lvl="1" indent="0">
                  <a:buNone/>
                </a:pPr>
                <a:r>
                  <a:rPr lang="en-US" b="1" i="1" dirty="0">
                    <a:latin typeface="Times New Roman" panose="02020603050405020304" pitchFamily="18" charset="0"/>
                    <a:ea typeface="Cambria Math" panose="02040503050406030204" pitchFamily="18" charset="0"/>
                    <a:cs typeface="Times New Roman" panose="02020603050405020304" pitchFamily="18" charset="0"/>
                  </a:rPr>
                  <a:t> </a:t>
                </a:r>
                <a:endParaRPr lang="en-US" dirty="0">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6200" y="895350"/>
                <a:ext cx="4691823" cy="4114799"/>
              </a:xfrm>
              <a:blipFill>
                <a:blip r:embed="rId3"/>
                <a:stretch>
                  <a:fillRect l="-2081" t="-2074" r="-520"/>
                </a:stretch>
              </a:blipFill>
              <a:ln>
                <a:noFill/>
              </a:ln>
            </p:spPr>
            <p:txBody>
              <a:bodyPr/>
              <a:lstStyle/>
              <a:p>
                <a:r>
                  <a:rPr lang="en-US">
                    <a:noFill/>
                  </a:rPr>
                  <a:t> </a:t>
                </a:r>
              </a:p>
            </p:txBody>
          </p:sp>
        </mc:Fallback>
      </mc:AlternateContent>
      <p:pic>
        <p:nvPicPr>
          <p:cNvPr id="1027" name="Picture 3" descr="Image shows four lines: line RS, line ST, line UT, line RU. Line RS is parallel to line UT. Line ST is perpendicular to both line RS and line US. Line RU intersects but is not perpendicular to both line RS and line 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8024" y="819150"/>
            <a:ext cx="4223576" cy="298275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13" name="Straight Arrow Connector 12" descr="Straight line symbols are used as part of symbolic notation to describe the lines shown in the figure"/>
          <p:cNvCxnSpPr/>
          <p:nvPr/>
        </p:nvCxnSpPr>
        <p:spPr>
          <a:xfrm>
            <a:off x="7791085" y="4515856"/>
            <a:ext cx="533400" cy="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grpSp>
        <p:nvGrpSpPr>
          <p:cNvPr id="3" name="Group 2" descr="Straight lines are used as symbolic notation to describe lines shown in the figure. Rounded rectangles are used to indicate the correct answers."/>
          <p:cNvGrpSpPr/>
          <p:nvPr/>
        </p:nvGrpSpPr>
        <p:grpSpPr>
          <a:xfrm>
            <a:off x="533400" y="2419386"/>
            <a:ext cx="3429000" cy="1676364"/>
            <a:chOff x="533400" y="2419386"/>
            <a:chExt cx="3429000" cy="1676364"/>
          </a:xfrm>
        </p:grpSpPr>
        <p:cxnSp>
          <p:nvCxnSpPr>
            <p:cNvPr id="18" name="Straight Arrow Connector 17"/>
            <p:cNvCxnSpPr/>
            <p:nvPr/>
          </p:nvCxnSpPr>
          <p:spPr>
            <a:xfrm>
              <a:off x="574040" y="2558498"/>
              <a:ext cx="502920" cy="0"/>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1371600" y="2558498"/>
              <a:ext cx="502920" cy="0"/>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3200400" y="2558498"/>
              <a:ext cx="502920" cy="0"/>
            </a:xfrm>
            <a:prstGeom prst="straightConnector1">
              <a:avLst/>
            </a:prstGeom>
            <a:ln w="19050">
              <a:solidFill>
                <a:srgbClr val="C00000"/>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a:off x="2438400" y="2558498"/>
              <a:ext cx="502920" cy="0"/>
            </a:xfrm>
            <a:prstGeom prst="straightConnector1">
              <a:avLst/>
            </a:prstGeom>
            <a:ln w="19050">
              <a:solidFill>
                <a:srgbClr val="C00000"/>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a:off x="609600" y="3120715"/>
              <a:ext cx="502920" cy="0"/>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1371600" y="3120715"/>
              <a:ext cx="502920" cy="0"/>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a:off x="2468880" y="3107427"/>
              <a:ext cx="502920" cy="0"/>
            </a:xfrm>
            <a:prstGeom prst="straightConnector1">
              <a:avLst/>
            </a:prstGeom>
            <a:ln w="19050">
              <a:solidFill>
                <a:srgbClr val="C00000"/>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a:off x="3276600" y="3107427"/>
              <a:ext cx="502920" cy="0"/>
            </a:xfrm>
            <a:prstGeom prst="straightConnector1">
              <a:avLst/>
            </a:prstGeom>
            <a:ln w="19050">
              <a:solidFill>
                <a:srgbClr val="C00000"/>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a:off x="3124200" y="3704784"/>
              <a:ext cx="502920" cy="0"/>
            </a:xfrm>
            <a:prstGeom prst="straightConnector1">
              <a:avLst/>
            </a:prstGeom>
            <a:ln w="19050">
              <a:solidFill>
                <a:srgbClr val="C00000"/>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a:off x="2438400" y="3704784"/>
              <a:ext cx="502920" cy="0"/>
            </a:xfrm>
            <a:prstGeom prst="straightConnector1">
              <a:avLst/>
            </a:prstGeom>
            <a:ln w="19050">
              <a:solidFill>
                <a:srgbClr val="C00000"/>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533400" y="3678316"/>
              <a:ext cx="502920" cy="0"/>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a:off x="1219200" y="3678316"/>
              <a:ext cx="502920" cy="0"/>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10" name="Rounded Rectangle 9" descr="This figure indicates line RS is perpendicular to line ST is a correct response."/>
            <p:cNvSpPr/>
            <p:nvPr/>
          </p:nvSpPr>
          <p:spPr>
            <a:xfrm>
              <a:off x="2362200" y="2419386"/>
              <a:ext cx="1600200" cy="48982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descr="This figure indicates line UT is perpendicular to line ST is a correct response."/>
            <p:cNvSpPr/>
            <p:nvPr/>
          </p:nvSpPr>
          <p:spPr>
            <a:xfrm>
              <a:off x="2362200" y="3028950"/>
              <a:ext cx="1600200" cy="48982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descr="This figure indicates line UT is parallel to line RS is a correct response."/>
            <p:cNvSpPr/>
            <p:nvPr/>
          </p:nvSpPr>
          <p:spPr>
            <a:xfrm>
              <a:off x="2362200" y="3605926"/>
              <a:ext cx="1600200" cy="48982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66785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Classifying Quadrilaterals</a:t>
            </a:r>
          </a:p>
        </p:txBody>
      </p:sp>
      <p:sp>
        <p:nvSpPr>
          <p:cNvPr id="4" name="Content Placeholder 3"/>
          <p:cNvSpPr>
            <a:spLocks noGrp="1"/>
          </p:cNvSpPr>
          <p:nvPr>
            <p:ph idx="1"/>
          </p:nvPr>
        </p:nvSpPr>
        <p:spPr/>
        <p:txBody>
          <a:bodyPr>
            <a:normAutofit/>
          </a:bodyPr>
          <a:lstStyle/>
          <a:p>
            <a:pPr marL="114300" indent="0">
              <a:buNone/>
            </a:pPr>
            <a:r>
              <a:rPr lang="en-US" sz="2400" dirty="0"/>
              <a:t>SOL 4.12</a:t>
            </a:r>
          </a:p>
          <a:p>
            <a:pPr marL="114300" indent="0">
              <a:buNone/>
            </a:pPr>
            <a:r>
              <a:rPr lang="en-US" sz="2400" dirty="0">
                <a:solidFill>
                  <a:srgbClr val="C00000"/>
                </a:solidFill>
              </a:rPr>
              <a:t>The student will classify quadrilaterals as </a:t>
            </a:r>
            <a:r>
              <a:rPr lang="en-US" sz="2400" dirty="0"/>
              <a:t>parallelograms, rectangles, squares, </a:t>
            </a:r>
            <a:r>
              <a:rPr lang="en-US" sz="2400" dirty="0">
                <a:solidFill>
                  <a:srgbClr val="C00000"/>
                </a:solidFill>
              </a:rPr>
              <a:t>rhombi, and/or trapezoids</a:t>
            </a:r>
            <a:r>
              <a:rPr lang="en-US" sz="2400" dirty="0"/>
              <a:t>.</a:t>
            </a:r>
          </a:p>
        </p:txBody>
      </p:sp>
    </p:spTree>
    <p:extLst>
      <p:ext uri="{BB962C8B-B14F-4D97-AF65-F5344CB8AC3E}">
        <p14:creationId xmlns:p14="http://schemas.microsoft.com/office/powerpoint/2010/main" val="13583619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Recognizing Trapezoids and Rhombi (4.12)</a:t>
            </a:r>
          </a:p>
        </p:txBody>
      </p:sp>
      <p:sp>
        <p:nvSpPr>
          <p:cNvPr id="3" name="Content Placeholder 2"/>
          <p:cNvSpPr>
            <a:spLocks noGrp="1"/>
          </p:cNvSpPr>
          <p:nvPr>
            <p:ph idx="1"/>
          </p:nvPr>
        </p:nvSpPr>
        <p:spPr>
          <a:xfrm>
            <a:off x="76200" y="895351"/>
            <a:ext cx="9067800" cy="3429002"/>
          </a:xfrm>
        </p:spPr>
        <p:txBody>
          <a:bodyPr/>
          <a:lstStyle/>
          <a:p>
            <a:r>
              <a:rPr lang="en-US" sz="2400" dirty="0"/>
              <a:t>Students would benefit from additional practice with trapezoids and rhombi, including verbal descriptions without pictorial support and pictorial representations in varied spatial orientation. </a:t>
            </a:r>
          </a:p>
          <a:p>
            <a:r>
              <a:rPr lang="en-US" sz="2400" dirty="0">
                <a:solidFill>
                  <a:srgbClr val="C00000"/>
                </a:solidFill>
              </a:rPr>
              <a:t>Common errors suggest that students have difficulty with figures that can be classified in more than one way (e.g., squares are also rhombi). </a:t>
            </a:r>
          </a:p>
          <a:p>
            <a:endParaRPr lang="en-US" dirty="0"/>
          </a:p>
        </p:txBody>
      </p:sp>
    </p:spTree>
    <p:extLst>
      <p:ext uri="{BB962C8B-B14F-4D97-AF65-F5344CB8AC3E}">
        <p14:creationId xmlns:p14="http://schemas.microsoft.com/office/powerpoint/2010/main" val="5701782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Suggested Practice #1 with Trapezoids and Rhombi  (4.12)</a:t>
            </a:r>
          </a:p>
        </p:txBody>
      </p:sp>
      <p:sp>
        <p:nvSpPr>
          <p:cNvPr id="3" name="Content Placeholder 2"/>
          <p:cNvSpPr>
            <a:spLocks noGrp="1"/>
          </p:cNvSpPr>
          <p:nvPr>
            <p:ph idx="1"/>
          </p:nvPr>
        </p:nvSpPr>
        <p:spPr/>
        <p:txBody>
          <a:bodyPr>
            <a:normAutofit/>
          </a:bodyPr>
          <a:lstStyle/>
          <a:p>
            <a:pPr marL="0" indent="0">
              <a:buNone/>
            </a:pPr>
            <a:r>
              <a:rPr lang="en-US" sz="2400" dirty="0"/>
              <a:t>A quadrilateral has these characteristics.</a:t>
            </a:r>
          </a:p>
          <a:p>
            <a:r>
              <a:rPr lang="en-US" sz="2400" dirty="0"/>
              <a:t>Exactly one pair of opposite sides is parallel.</a:t>
            </a:r>
          </a:p>
          <a:p>
            <a:r>
              <a:rPr lang="en-US" sz="2400" dirty="0"/>
              <a:t>It has exactly two right angles.</a:t>
            </a:r>
          </a:p>
          <a:p>
            <a:r>
              <a:rPr lang="en-US" sz="2400" dirty="0"/>
              <a:t>Exactly two sides are congruent.</a:t>
            </a:r>
          </a:p>
          <a:p>
            <a:pPr marL="0" indent="0">
              <a:buNone/>
            </a:pPr>
            <a:r>
              <a:rPr lang="en-US" sz="2400" dirty="0"/>
              <a:t>This figure can be described as a ̶</a:t>
            </a:r>
          </a:p>
          <a:p>
            <a:pPr marL="0" indent="0">
              <a:buNone/>
            </a:pPr>
            <a:r>
              <a:rPr lang="en-US" sz="2400" dirty="0"/>
              <a:t>A.  parallelogram</a:t>
            </a:r>
          </a:p>
          <a:p>
            <a:pPr marL="0" indent="0">
              <a:buNone/>
            </a:pPr>
            <a:r>
              <a:rPr lang="en-US" sz="2400" dirty="0"/>
              <a:t>B.  rhombus</a:t>
            </a:r>
          </a:p>
          <a:p>
            <a:pPr marL="0" indent="0">
              <a:buNone/>
            </a:pPr>
            <a:r>
              <a:rPr lang="en-US" sz="2400" dirty="0"/>
              <a:t>C.  trapezoid</a:t>
            </a:r>
          </a:p>
          <a:p>
            <a:pPr marL="0" indent="0">
              <a:buNone/>
            </a:pPr>
            <a:r>
              <a:rPr lang="en-US" sz="2400" dirty="0"/>
              <a:t>D.  rectangle</a:t>
            </a:r>
          </a:p>
        </p:txBody>
      </p:sp>
    </p:spTree>
    <p:extLst>
      <p:ext uri="{BB962C8B-B14F-4D97-AF65-F5344CB8AC3E}">
        <p14:creationId xmlns:p14="http://schemas.microsoft.com/office/powerpoint/2010/main" val="27711284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Answer to Practice #1 with Trapezoids and Rhombi  (4.12)</a:t>
            </a:r>
          </a:p>
        </p:txBody>
      </p:sp>
      <p:sp>
        <p:nvSpPr>
          <p:cNvPr id="3" name="Content Placeholder 2"/>
          <p:cNvSpPr>
            <a:spLocks noGrp="1"/>
          </p:cNvSpPr>
          <p:nvPr>
            <p:ph idx="1"/>
          </p:nvPr>
        </p:nvSpPr>
        <p:spPr/>
        <p:txBody>
          <a:bodyPr>
            <a:normAutofit/>
          </a:bodyPr>
          <a:lstStyle/>
          <a:p>
            <a:pPr marL="0" indent="0">
              <a:buNone/>
            </a:pPr>
            <a:r>
              <a:rPr lang="en-US" sz="2400" dirty="0"/>
              <a:t>A quadrilateral has these characteristics.</a:t>
            </a:r>
          </a:p>
          <a:p>
            <a:r>
              <a:rPr lang="en-US" sz="2400" dirty="0"/>
              <a:t>Exactly one pair of opposite sides is parallel.</a:t>
            </a:r>
          </a:p>
          <a:p>
            <a:r>
              <a:rPr lang="en-US" sz="2400" dirty="0"/>
              <a:t>It has </a:t>
            </a:r>
            <a:r>
              <a:rPr lang="en-US" sz="2400"/>
              <a:t>exactly two </a:t>
            </a:r>
            <a:r>
              <a:rPr lang="en-US" sz="2400" dirty="0"/>
              <a:t>right angles.</a:t>
            </a:r>
          </a:p>
          <a:p>
            <a:r>
              <a:rPr lang="en-US" sz="2400" dirty="0"/>
              <a:t>Exactly two sides are congruent.</a:t>
            </a:r>
          </a:p>
          <a:p>
            <a:pPr marL="0" indent="0">
              <a:buNone/>
            </a:pPr>
            <a:r>
              <a:rPr lang="en-US" sz="2400" dirty="0"/>
              <a:t>This figure can be described as a ̶</a:t>
            </a:r>
          </a:p>
          <a:p>
            <a:pPr marL="0" indent="0">
              <a:buNone/>
            </a:pPr>
            <a:r>
              <a:rPr lang="en-US" sz="2400" dirty="0"/>
              <a:t>A.  parallelogram</a:t>
            </a:r>
          </a:p>
          <a:p>
            <a:pPr marL="0" indent="0">
              <a:buNone/>
            </a:pPr>
            <a:r>
              <a:rPr lang="en-US" sz="2400" dirty="0"/>
              <a:t>B.  rhombus   </a:t>
            </a:r>
            <a:r>
              <a:rPr lang="en-US" sz="2400" dirty="0">
                <a:solidFill>
                  <a:srgbClr val="C00000"/>
                </a:solidFill>
              </a:rPr>
              <a:t>most common error</a:t>
            </a:r>
            <a:endParaRPr lang="en-US" sz="2400" dirty="0"/>
          </a:p>
          <a:p>
            <a:pPr marL="0" indent="0">
              <a:buNone/>
            </a:pPr>
            <a:r>
              <a:rPr lang="en-US" sz="2400" dirty="0">
                <a:solidFill>
                  <a:srgbClr val="C00000"/>
                </a:solidFill>
              </a:rPr>
              <a:t>C.  trapezoid</a:t>
            </a:r>
          </a:p>
          <a:p>
            <a:pPr marL="0" indent="0">
              <a:buNone/>
            </a:pPr>
            <a:r>
              <a:rPr lang="en-US" sz="2400" dirty="0"/>
              <a:t>D.  rectangle</a:t>
            </a:r>
          </a:p>
        </p:txBody>
      </p:sp>
      <p:sp>
        <p:nvSpPr>
          <p:cNvPr id="4" name="Rounded Rectangle 3" descr="Rounded rectangle is used to indicate the correct answer, option C: trapezoid"/>
          <p:cNvSpPr/>
          <p:nvPr/>
        </p:nvSpPr>
        <p:spPr>
          <a:xfrm>
            <a:off x="110836" y="3515514"/>
            <a:ext cx="1870364" cy="33528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00996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Suggested Practice #2 with Trapezoids and Rhombi (4.12)</a:t>
            </a:r>
          </a:p>
        </p:txBody>
      </p:sp>
      <p:sp>
        <p:nvSpPr>
          <p:cNvPr id="3" name="Content Placeholder 2"/>
          <p:cNvSpPr>
            <a:spLocks noGrp="1"/>
          </p:cNvSpPr>
          <p:nvPr>
            <p:ph idx="1"/>
          </p:nvPr>
        </p:nvSpPr>
        <p:spPr>
          <a:xfrm>
            <a:off x="76201" y="971548"/>
            <a:ext cx="4267200" cy="3429002"/>
          </a:xfrm>
        </p:spPr>
        <p:txBody>
          <a:bodyPr>
            <a:normAutofit/>
          </a:bodyPr>
          <a:lstStyle/>
          <a:p>
            <a:pPr marL="0" indent="0">
              <a:buNone/>
            </a:pPr>
            <a:r>
              <a:rPr lang="en-US" sz="2400" b="1" dirty="0"/>
              <a:t>A figure is shown.</a:t>
            </a:r>
          </a:p>
          <a:p>
            <a:pPr marL="0" indent="0">
              <a:buNone/>
            </a:pPr>
            <a:endParaRPr lang="en-US" sz="2400" dirty="0"/>
          </a:p>
          <a:p>
            <a:pPr marL="0" indent="0">
              <a:buNone/>
            </a:pPr>
            <a:endParaRPr lang="en-US" sz="2400" dirty="0"/>
          </a:p>
          <a:p>
            <a:pPr marL="0" indent="0">
              <a:buNone/>
            </a:pPr>
            <a:endParaRPr lang="en-US" sz="2400" dirty="0"/>
          </a:p>
        </p:txBody>
      </p:sp>
      <p:pic>
        <p:nvPicPr>
          <p:cNvPr id="4" name="Picture 3" descr="Image of four-sided figure. Each of the four angles is marked to indicate a square corner. One side is labeled as 14 inches. All sides are marked as congruent."/>
          <p:cNvPicPr>
            <a:picLocks noChangeAspect="1"/>
          </p:cNvPicPr>
          <p:nvPr/>
        </p:nvPicPr>
        <p:blipFill>
          <a:blip r:embed="rId2"/>
          <a:stretch>
            <a:fillRect/>
          </a:stretch>
        </p:blipFill>
        <p:spPr>
          <a:xfrm>
            <a:off x="419368" y="1543051"/>
            <a:ext cx="2847299" cy="2857504"/>
          </a:xfrm>
          <a:prstGeom prst="rect">
            <a:avLst/>
          </a:prstGeom>
        </p:spPr>
      </p:pic>
      <p:sp>
        <p:nvSpPr>
          <p:cNvPr id="5" name="Content Placeholder 2"/>
          <p:cNvSpPr txBox="1">
            <a:spLocks/>
          </p:cNvSpPr>
          <p:nvPr/>
        </p:nvSpPr>
        <p:spPr>
          <a:xfrm>
            <a:off x="3867219" y="909636"/>
            <a:ext cx="5124381" cy="3429002"/>
          </a:xfrm>
          <a:prstGeom prst="rect">
            <a:avLst/>
          </a:prstGeom>
        </p:spPr>
        <p:txBody>
          <a:bodyPr vert="horz" lIns="91440" tIns="45720" rIns="91440" bIns="45720" rtlCol="0">
            <a:normAutofit/>
          </a:bodyPr>
          <a:lstStyle>
            <a:lvl1pPr marL="342900" indent="-342900" algn="l" defTabSz="914400" rtl="0" eaLnBrk="1" latinLnBrk="0" hangingPunct="1">
              <a:spcBef>
                <a:spcPts val="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ts val="0"/>
              </a:spcBef>
              <a:buFont typeface="Arial" panose="020B0604020202020204" pitchFamily="34" charset="0"/>
              <a:buChar char="–"/>
              <a:defRPr sz="2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ts val="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ts val="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ts val="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t>Which list contains only words that describe this figure?</a:t>
            </a:r>
          </a:p>
          <a:p>
            <a:pPr marL="0" indent="0">
              <a:buFont typeface="Arial" panose="020B0604020202020204" pitchFamily="34" charset="0"/>
              <a:buNone/>
            </a:pPr>
            <a:r>
              <a:rPr lang="en-US" sz="2400" dirty="0"/>
              <a:t>A. Rectangle, rhombus, trapezoid</a:t>
            </a:r>
          </a:p>
          <a:p>
            <a:pPr marL="0" indent="0">
              <a:buFont typeface="Arial" panose="020B0604020202020204" pitchFamily="34" charset="0"/>
              <a:buNone/>
            </a:pPr>
            <a:r>
              <a:rPr lang="en-US" sz="2400" dirty="0"/>
              <a:t>B. Parallelogram, rhombus, square</a:t>
            </a:r>
          </a:p>
          <a:p>
            <a:pPr marL="0" indent="0">
              <a:buFont typeface="Arial" panose="020B0604020202020204" pitchFamily="34" charset="0"/>
              <a:buNone/>
            </a:pPr>
            <a:r>
              <a:rPr lang="en-US" sz="2400" dirty="0"/>
              <a:t>C. Square, trapezoid, parallelogram</a:t>
            </a:r>
          </a:p>
          <a:p>
            <a:pPr marL="0" indent="0">
              <a:buFont typeface="Arial" panose="020B0604020202020204" pitchFamily="34" charset="0"/>
              <a:buNone/>
            </a:pPr>
            <a:r>
              <a:rPr lang="en-US" sz="2400" dirty="0"/>
              <a:t>D. Rhombus, square, trapezoid</a:t>
            </a:r>
          </a:p>
          <a:p>
            <a:pPr marL="0" indent="0">
              <a:buFont typeface="Arial" panose="020B0604020202020204" pitchFamily="34" charset="0"/>
              <a:buNone/>
            </a:pPr>
            <a:endParaRPr lang="en-US" sz="2400" dirty="0"/>
          </a:p>
        </p:txBody>
      </p:sp>
    </p:spTree>
    <p:extLst>
      <p:ext uri="{BB962C8B-B14F-4D97-AF65-F5344CB8AC3E}">
        <p14:creationId xmlns:p14="http://schemas.microsoft.com/office/powerpoint/2010/main" val="22315229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Answer to Practice #2 with Trapezoids and Rhombi (4.12)</a:t>
            </a:r>
          </a:p>
        </p:txBody>
      </p:sp>
      <p:sp>
        <p:nvSpPr>
          <p:cNvPr id="3" name="Content Placeholder 2"/>
          <p:cNvSpPr>
            <a:spLocks noGrp="1"/>
          </p:cNvSpPr>
          <p:nvPr>
            <p:ph idx="1"/>
          </p:nvPr>
        </p:nvSpPr>
        <p:spPr>
          <a:xfrm>
            <a:off x="76201" y="971548"/>
            <a:ext cx="4267200" cy="3429002"/>
          </a:xfrm>
        </p:spPr>
        <p:txBody>
          <a:bodyPr>
            <a:normAutofit/>
          </a:bodyPr>
          <a:lstStyle/>
          <a:p>
            <a:pPr marL="0" indent="0">
              <a:buNone/>
            </a:pPr>
            <a:r>
              <a:rPr lang="en-US" sz="2400" b="1" dirty="0"/>
              <a:t>A figure is shown.</a:t>
            </a:r>
          </a:p>
          <a:p>
            <a:pPr marL="0" indent="0">
              <a:buNone/>
            </a:pPr>
            <a:endParaRPr lang="en-US" sz="2400" dirty="0"/>
          </a:p>
          <a:p>
            <a:pPr marL="0" indent="0">
              <a:buNone/>
            </a:pPr>
            <a:endParaRPr lang="en-US" sz="2400" dirty="0"/>
          </a:p>
          <a:p>
            <a:pPr marL="0" indent="0">
              <a:buNone/>
            </a:pPr>
            <a:endParaRPr lang="en-US" sz="2400" dirty="0"/>
          </a:p>
        </p:txBody>
      </p:sp>
      <p:pic>
        <p:nvPicPr>
          <p:cNvPr id="4" name="Picture 3" descr="Image of four-sided figure. Each of the four angles is marked to indicate a square corner. One side is labeled as 14 inches. All sides are marked as congruent."/>
          <p:cNvPicPr>
            <a:picLocks noChangeAspect="1"/>
          </p:cNvPicPr>
          <p:nvPr/>
        </p:nvPicPr>
        <p:blipFill>
          <a:blip r:embed="rId2"/>
          <a:stretch>
            <a:fillRect/>
          </a:stretch>
        </p:blipFill>
        <p:spPr>
          <a:xfrm>
            <a:off x="419368" y="1543051"/>
            <a:ext cx="2847299" cy="2857504"/>
          </a:xfrm>
          <a:prstGeom prst="rect">
            <a:avLst/>
          </a:prstGeom>
        </p:spPr>
      </p:pic>
      <p:sp>
        <p:nvSpPr>
          <p:cNvPr id="5" name="Content Placeholder 2"/>
          <p:cNvSpPr txBox="1">
            <a:spLocks/>
          </p:cNvSpPr>
          <p:nvPr/>
        </p:nvSpPr>
        <p:spPr>
          <a:xfrm>
            <a:off x="3867219" y="923924"/>
            <a:ext cx="5124381" cy="3429002"/>
          </a:xfrm>
          <a:prstGeom prst="rect">
            <a:avLst/>
          </a:prstGeom>
        </p:spPr>
        <p:txBody>
          <a:bodyPr vert="horz" lIns="91440" tIns="45720" rIns="91440" bIns="45720" rtlCol="0">
            <a:normAutofit/>
          </a:bodyPr>
          <a:lstStyle>
            <a:lvl1pPr marL="342900" indent="-342900" algn="l" defTabSz="914400" rtl="0" eaLnBrk="1" latinLnBrk="0" hangingPunct="1">
              <a:spcBef>
                <a:spcPts val="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ts val="0"/>
              </a:spcBef>
              <a:buFont typeface="Arial" panose="020B0604020202020204" pitchFamily="34" charset="0"/>
              <a:buChar char="–"/>
              <a:defRPr sz="2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ts val="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ts val="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ts val="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t>Which list contains only words that describe this figure?</a:t>
            </a:r>
          </a:p>
          <a:p>
            <a:pPr marL="0" indent="0">
              <a:buFont typeface="Arial" panose="020B0604020202020204" pitchFamily="34" charset="0"/>
              <a:buNone/>
            </a:pPr>
            <a:r>
              <a:rPr lang="en-US" sz="2400" dirty="0"/>
              <a:t>A. Rectangle, rhombus, trapezoid</a:t>
            </a:r>
          </a:p>
          <a:p>
            <a:pPr marL="0" indent="0">
              <a:buFont typeface="Arial" panose="020B0604020202020204" pitchFamily="34" charset="0"/>
              <a:buNone/>
            </a:pPr>
            <a:r>
              <a:rPr lang="en-US" sz="2400" dirty="0">
                <a:solidFill>
                  <a:srgbClr val="C00000"/>
                </a:solidFill>
              </a:rPr>
              <a:t>B. Parallelogram, rhombus, square</a:t>
            </a:r>
          </a:p>
          <a:p>
            <a:pPr marL="0" indent="0">
              <a:buFont typeface="Arial" panose="020B0604020202020204" pitchFamily="34" charset="0"/>
              <a:buNone/>
            </a:pPr>
            <a:r>
              <a:rPr lang="en-US" sz="2400" dirty="0"/>
              <a:t>C. Square, trapezoid, parallelogram</a:t>
            </a:r>
          </a:p>
          <a:p>
            <a:pPr marL="0" indent="0">
              <a:buFont typeface="Arial" panose="020B0604020202020204" pitchFamily="34" charset="0"/>
              <a:buNone/>
            </a:pPr>
            <a:r>
              <a:rPr lang="en-US" sz="2400" dirty="0"/>
              <a:t>D. Rhombus, square, trapezoid</a:t>
            </a:r>
          </a:p>
          <a:p>
            <a:pPr marL="0" indent="0">
              <a:buFont typeface="Arial" panose="020B0604020202020204" pitchFamily="34" charset="0"/>
              <a:buNone/>
            </a:pPr>
            <a:endParaRPr lang="en-US" sz="2400" dirty="0"/>
          </a:p>
        </p:txBody>
      </p:sp>
      <p:sp>
        <p:nvSpPr>
          <p:cNvPr id="6" name="Rounded Rectangle 5" descr="Rounded rectangle indicates the corect answer is option B: parallelogram, rhombus, square"/>
          <p:cNvSpPr/>
          <p:nvPr/>
        </p:nvSpPr>
        <p:spPr>
          <a:xfrm>
            <a:off x="3867220" y="2072217"/>
            <a:ext cx="4895780" cy="3810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5555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00"/>
          </a:solidFill>
        </p:spPr>
        <p:txBody>
          <a:bodyPr>
            <a:normAutofit/>
          </a:bodyPr>
          <a:lstStyle/>
          <a:p>
            <a:r>
              <a:rPr lang="en-US" sz="2800" dirty="0">
                <a:solidFill>
                  <a:srgbClr val="FFFFFF"/>
                </a:solidFill>
              </a:rPr>
              <a:t>Ordering Fractions and Mixed Numbers (4.2a)</a:t>
            </a:r>
          </a:p>
        </p:txBody>
      </p:sp>
      <p:sp>
        <p:nvSpPr>
          <p:cNvPr id="3" name="Content Placeholder 2"/>
          <p:cNvSpPr>
            <a:spLocks noGrp="1"/>
          </p:cNvSpPr>
          <p:nvPr>
            <p:ph idx="1"/>
          </p:nvPr>
        </p:nvSpPr>
        <p:spPr/>
        <p:txBody>
          <a:bodyPr>
            <a:normAutofit/>
          </a:bodyPr>
          <a:lstStyle/>
          <a:p>
            <a:pPr marL="0" indent="0">
              <a:buNone/>
            </a:pPr>
            <a:r>
              <a:rPr lang="en-US" sz="2400" dirty="0"/>
              <a:t>Students would benefit from additional practice ordering sets of numbers that include not only proper fractions but also improper fractions and/or mixed numbers. </a:t>
            </a:r>
          </a:p>
          <a:p>
            <a:pPr marL="0" indent="0">
              <a:buNone/>
            </a:pPr>
            <a:endParaRPr lang="en-US" sz="2400" dirty="0"/>
          </a:p>
          <a:p>
            <a:pPr marL="0" indent="0">
              <a:buNone/>
            </a:pPr>
            <a:r>
              <a:rPr lang="en-US" sz="2400" dirty="0">
                <a:solidFill>
                  <a:srgbClr val="C00000"/>
                </a:solidFill>
              </a:rPr>
              <a:t>The most common error in SOL test item performance occurs when students consider only the denominator and treat it as a whole number.</a:t>
            </a:r>
          </a:p>
          <a:p>
            <a:pPr marL="0" indent="0">
              <a:buNone/>
            </a:pPr>
            <a:endParaRPr lang="en-US" sz="2400" dirty="0"/>
          </a:p>
        </p:txBody>
      </p:sp>
    </p:spTree>
    <p:extLst>
      <p:ext uri="{BB962C8B-B14F-4D97-AF65-F5344CB8AC3E}">
        <p14:creationId xmlns:p14="http://schemas.microsoft.com/office/powerpoint/2010/main" val="37510146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Practice Items</a:t>
            </a:r>
          </a:p>
        </p:txBody>
      </p:sp>
      <p:sp>
        <p:nvSpPr>
          <p:cNvPr id="7" name="Content Placeholder 2"/>
          <p:cNvSpPr>
            <a:spLocks noGrp="1"/>
          </p:cNvSpPr>
          <p:nvPr>
            <p:ph idx="1"/>
          </p:nvPr>
        </p:nvSpPr>
        <p:spPr/>
        <p:txBody>
          <a:bodyPr>
            <a:normAutofit/>
          </a:bodyPr>
          <a:lstStyle/>
          <a:p>
            <a:pPr marL="114300" indent="0">
              <a:buNone/>
            </a:pPr>
            <a:endParaRPr lang="en-US" sz="2400" dirty="0"/>
          </a:p>
          <a:p>
            <a:pPr marL="114300" indent="0">
              <a:buNone/>
            </a:pPr>
            <a:r>
              <a:rPr lang="en-US" sz="2400" dirty="0"/>
              <a:t>This concludes the student performance information for the spring 2019 Grade 4 Mathematics SOL test.</a:t>
            </a:r>
          </a:p>
          <a:p>
            <a:pPr marL="114300" indent="0">
              <a:buNone/>
            </a:pPr>
            <a:endParaRPr lang="en-US" sz="2400" dirty="0"/>
          </a:p>
          <a:p>
            <a:pPr marL="114300" indent="0">
              <a:buNone/>
            </a:pPr>
            <a:r>
              <a:rPr lang="en-US" sz="2400" dirty="0"/>
              <a:t>Additional information on accessing practice items and the Guided Practice Suggestions can be found on the Virginia Department of Education </a:t>
            </a:r>
            <a:r>
              <a:rPr lang="en-US" sz="2400" dirty="0">
                <a:hlinkClick r:id="rId3"/>
              </a:rPr>
              <a:t>website</a:t>
            </a:r>
            <a:r>
              <a:rPr lang="en-US" sz="2400" dirty="0"/>
              <a:t>.</a:t>
            </a:r>
          </a:p>
        </p:txBody>
      </p:sp>
    </p:spTree>
    <p:extLst>
      <p:ext uri="{BB962C8B-B14F-4D97-AF65-F5344CB8AC3E}">
        <p14:creationId xmlns:p14="http://schemas.microsoft.com/office/powerpoint/2010/main" val="6423728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endParaRPr lang="en-US" i="1" dirty="0"/>
          </a:p>
        </p:txBody>
      </p:sp>
      <p:sp>
        <p:nvSpPr>
          <p:cNvPr id="4" name="Content Placeholder 2"/>
          <p:cNvSpPr>
            <a:spLocks noGrp="1"/>
          </p:cNvSpPr>
          <p:nvPr>
            <p:ph idx="1"/>
          </p:nvPr>
        </p:nvSpPr>
        <p:spPr/>
        <p:txBody>
          <a:bodyPr>
            <a:normAutofit/>
          </a:bodyPr>
          <a:lstStyle/>
          <a:p>
            <a:r>
              <a:rPr lang="en-US" sz="2400" dirty="0"/>
              <a:t>For questions regarding assessment, please contact </a:t>
            </a:r>
            <a:r>
              <a:rPr lang="en-US" sz="2400" dirty="0">
                <a:hlinkClick r:id="rId2"/>
              </a:rPr>
              <a:t>student_assessment@doe.virginia.gov</a:t>
            </a:r>
            <a:endParaRPr lang="en-US" sz="2400" dirty="0"/>
          </a:p>
          <a:p>
            <a:endParaRPr lang="en-US" sz="2400" dirty="0"/>
          </a:p>
          <a:p>
            <a:r>
              <a:rPr lang="en-US" sz="2400" dirty="0"/>
              <a:t>For questions regarding instruction, please contact </a:t>
            </a:r>
            <a:r>
              <a:rPr lang="en-US" sz="2400" dirty="0">
                <a:hlinkClick r:id="rId3"/>
              </a:rPr>
              <a:t>vdoe.mathematics@doe.virginia.gov</a:t>
            </a:r>
            <a:endParaRPr lang="en-US" sz="2400" dirty="0"/>
          </a:p>
          <a:p>
            <a:pPr marL="0" indent="0">
              <a:buNone/>
            </a:pPr>
            <a:endParaRPr lang="en-US" sz="2400" dirty="0"/>
          </a:p>
        </p:txBody>
      </p:sp>
    </p:spTree>
    <p:extLst>
      <p:ext uri="{BB962C8B-B14F-4D97-AF65-F5344CB8AC3E}">
        <p14:creationId xmlns:p14="http://schemas.microsoft.com/office/powerpoint/2010/main" val="2556594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Autofit/>
          </a:bodyPr>
          <a:lstStyle/>
          <a:p>
            <a:r>
              <a:rPr lang="en-US" sz="2800" dirty="0">
                <a:solidFill>
                  <a:srgbClr val="FFFFFF"/>
                </a:solidFill>
              </a:rPr>
              <a:t>Suggested Practice with Ordering Fractions and Mixed Numbers (4.2a)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b="1" dirty="0"/>
                  <a:t>Order these numbers from least to greatest.</a:t>
                </a:r>
              </a:p>
              <a:p>
                <a:pPr marL="800100" lvl="2" indent="0">
                  <a:spcBef>
                    <a:spcPts val="600"/>
                  </a:spcBef>
                  <a:spcAft>
                    <a:spcPts val="3600"/>
                  </a:spcAft>
                  <a:buNone/>
                </a:pPr>
                <a:r>
                  <a:rPr lang="en-US" sz="2800" b="1" dirty="0">
                    <a:latin typeface="Cambria Math" panose="02040503050406030204" pitchFamily="18" charset="0"/>
                    <a:ea typeface="Cambria Math" panose="02040503050406030204" pitchFamily="18" charset="0"/>
                  </a:rPr>
                  <a:t>3</a:t>
                </a:r>
                <a14:m>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𝟐</m:t>
                        </m:r>
                      </m:num>
                      <m:den>
                        <m:r>
                          <a:rPr lang="en-US" sz="2800" b="1" i="1" smtClean="0">
                            <a:latin typeface="Cambria Math"/>
                          </a:rPr>
                          <m:t>𝟖</m:t>
                        </m:r>
                      </m:den>
                    </m:f>
                  </m:oMath>
                </a14:m>
                <a:r>
                  <a:rPr lang="en-US" sz="2800" b="1" dirty="0"/>
                  <a:t>		</a:t>
                </a:r>
                <a14:m>
                  <m:oMath xmlns:m="http://schemas.openxmlformats.org/officeDocument/2006/math">
                    <m:r>
                      <m:rPr>
                        <m:nor/>
                      </m:rPr>
                      <a:rPr lang="en-US" sz="2800" b="1" dirty="0">
                        <a:latin typeface="Cambria Math" panose="02040503050406030204" pitchFamily="18" charset="0"/>
                        <a:ea typeface="Cambria Math" panose="02040503050406030204" pitchFamily="18" charset="0"/>
                      </a:rPr>
                      <m:t>3</m:t>
                    </m:r>
                    <m:f>
                      <m:fPr>
                        <m:ctrlPr>
                          <a:rPr lang="en-US" sz="2800" b="1" i="1">
                            <a:latin typeface="Cambria Math" panose="02040503050406030204" pitchFamily="18" charset="0"/>
                          </a:rPr>
                        </m:ctrlPr>
                      </m:fPr>
                      <m:num>
                        <m:r>
                          <a:rPr lang="en-US" sz="2800" b="1" i="1" smtClean="0">
                            <a:latin typeface="Cambria Math"/>
                          </a:rPr>
                          <m:t>𝟐</m:t>
                        </m:r>
                      </m:num>
                      <m:den>
                        <m:r>
                          <a:rPr lang="en-US" sz="2800" b="1" i="1" smtClean="0">
                            <a:latin typeface="Cambria Math"/>
                          </a:rPr>
                          <m:t>𝟓</m:t>
                        </m:r>
                      </m:den>
                    </m:f>
                  </m:oMath>
                </a14:m>
                <a:r>
                  <a:rPr lang="en-US" sz="2800" b="1" dirty="0">
                    <a:latin typeface="Cambria Math" panose="02040503050406030204" pitchFamily="18" charset="0"/>
                    <a:ea typeface="Cambria Math" panose="02040503050406030204" pitchFamily="18" charset="0"/>
                  </a:rPr>
                  <a:t> 		3</a:t>
                </a:r>
                <a14:m>
                  <m:oMath xmlns:m="http://schemas.openxmlformats.org/officeDocument/2006/math">
                    <m:f>
                      <m:fPr>
                        <m:ctrlPr>
                          <a:rPr lang="en-US" sz="2800" b="1" i="1">
                            <a:latin typeface="Cambria Math" panose="02040503050406030204" pitchFamily="18" charset="0"/>
                          </a:rPr>
                        </m:ctrlPr>
                      </m:fPr>
                      <m:num>
                        <m:r>
                          <a:rPr lang="en-US" sz="2800" b="1" i="1" smtClean="0">
                            <a:latin typeface="Cambria Math"/>
                          </a:rPr>
                          <m:t>𝟏</m:t>
                        </m:r>
                      </m:num>
                      <m:den>
                        <m:r>
                          <a:rPr lang="en-US" sz="2800" b="1" i="1" smtClean="0">
                            <a:latin typeface="Cambria Math"/>
                          </a:rPr>
                          <m:t>𝟏𝟎</m:t>
                        </m:r>
                      </m:den>
                    </m:f>
                  </m:oMath>
                </a14:m>
                <a:r>
                  <a:rPr lang="en-US" sz="2800" b="1" dirty="0"/>
                  <a:t>		</a:t>
                </a:r>
                <a:r>
                  <a:rPr lang="en-US" sz="2800" b="1" dirty="0">
                    <a:latin typeface="Cambria Math" panose="02040503050406030204" pitchFamily="18" charset="0"/>
                    <a:ea typeface="Cambria Math" panose="02040503050406030204" pitchFamily="18" charset="0"/>
                  </a:rPr>
                  <a:t>3</a:t>
                </a:r>
                <a14:m>
                  <m:oMath xmlns:m="http://schemas.openxmlformats.org/officeDocument/2006/math">
                    <m:f>
                      <m:fPr>
                        <m:ctrlPr>
                          <a:rPr lang="en-US" sz="2800" b="1" i="1">
                            <a:latin typeface="Cambria Math" panose="02040503050406030204" pitchFamily="18" charset="0"/>
                          </a:rPr>
                        </m:ctrlPr>
                      </m:fPr>
                      <m:num>
                        <m:r>
                          <a:rPr lang="en-US" sz="2800" b="1" i="1">
                            <a:latin typeface="Cambria Math"/>
                          </a:rPr>
                          <m:t>𝟑</m:t>
                        </m:r>
                      </m:num>
                      <m:den>
                        <m:r>
                          <a:rPr lang="en-US" sz="2800" b="1" i="1" smtClean="0">
                            <a:latin typeface="Cambria Math"/>
                          </a:rPr>
                          <m:t>𝟒</m:t>
                        </m:r>
                      </m:den>
                    </m:f>
                  </m:oMath>
                </a14:m>
                <a:endParaRPr lang="en-US" sz="2800" b="1" dirty="0"/>
              </a:p>
              <a:p>
                <a:pPr>
                  <a:spcBef>
                    <a:spcPts val="2400"/>
                  </a:spcBef>
                </a:pPr>
                <a:r>
                  <a:rPr lang="en-US" sz="2400" b="1" dirty="0"/>
                  <a:t>Order these numbers from greatest to least.</a:t>
                </a:r>
              </a:p>
              <a:p>
                <a:pPr marL="400050" lvl="1" indent="0">
                  <a:spcBef>
                    <a:spcPts val="600"/>
                  </a:spcBef>
                  <a:buNone/>
                </a:pPr>
                <a:r>
                  <a:rPr lang="en-US" sz="2800" b="1" dirty="0">
                    <a:latin typeface="Cambria Math" panose="02040503050406030204" pitchFamily="18" charset="0"/>
                    <a:ea typeface="Cambria Math" panose="02040503050406030204" pitchFamily="18" charset="0"/>
                  </a:rPr>
                  <a:t>	</a:t>
                </a:r>
                <a14:m>
                  <m:oMath xmlns:m="http://schemas.openxmlformats.org/officeDocument/2006/math">
                    <m:f>
                      <m:fPr>
                        <m:ctrlPr>
                          <a:rPr lang="en-US" sz="2800" b="1" i="1">
                            <a:latin typeface="Cambria Math" panose="02040503050406030204" pitchFamily="18" charset="0"/>
                          </a:rPr>
                        </m:ctrlPr>
                      </m:fPr>
                      <m:num>
                        <m:r>
                          <a:rPr lang="en-US" sz="2800" b="1" i="1" smtClean="0">
                            <a:latin typeface="Cambria Math"/>
                          </a:rPr>
                          <m:t>𝟔</m:t>
                        </m:r>
                      </m:num>
                      <m:den>
                        <m:r>
                          <a:rPr lang="en-US" sz="2800" b="1" i="1" smtClean="0">
                            <a:latin typeface="Cambria Math"/>
                          </a:rPr>
                          <m:t>𝟓</m:t>
                        </m:r>
                      </m:den>
                    </m:f>
                  </m:oMath>
                </a14:m>
                <a:r>
                  <a:rPr lang="en-US" sz="2800" dirty="0"/>
                  <a:t>		</a:t>
                </a:r>
                <a:r>
                  <a:rPr lang="en-US" sz="2800" b="1" dirty="0">
                    <a:latin typeface="Cambria Math" panose="02040503050406030204" pitchFamily="18" charset="0"/>
                    <a:ea typeface="Cambria Math" panose="02040503050406030204" pitchFamily="18" charset="0"/>
                  </a:rPr>
                  <a:t> </a:t>
                </a:r>
                <a14:m>
                  <m:oMath xmlns:m="http://schemas.openxmlformats.org/officeDocument/2006/math">
                    <m:r>
                      <a:rPr lang="en-US" sz="2800" b="1" i="0" smtClean="0">
                        <a:latin typeface="Cambria Math"/>
                      </a:rPr>
                      <m:t>𝟏</m:t>
                    </m:r>
                    <m:f>
                      <m:fPr>
                        <m:ctrlPr>
                          <a:rPr lang="en-US" sz="2800" b="1" i="1">
                            <a:latin typeface="Cambria Math" panose="02040503050406030204" pitchFamily="18" charset="0"/>
                          </a:rPr>
                        </m:ctrlPr>
                      </m:fPr>
                      <m:num>
                        <m:r>
                          <a:rPr lang="en-US" sz="2800" b="1" i="1" smtClean="0">
                            <a:latin typeface="Cambria Math"/>
                          </a:rPr>
                          <m:t>𝟐</m:t>
                        </m:r>
                      </m:num>
                      <m:den>
                        <m:r>
                          <a:rPr lang="en-US" sz="2800" b="1" i="1" smtClean="0">
                            <a:latin typeface="Cambria Math"/>
                          </a:rPr>
                          <m:t>𝟑</m:t>
                        </m:r>
                      </m:den>
                    </m:f>
                  </m:oMath>
                </a14:m>
                <a:r>
                  <a:rPr lang="en-US" sz="2800" dirty="0"/>
                  <a:t>		</a:t>
                </a:r>
                <a:r>
                  <a:rPr lang="en-US" sz="2800" b="1" dirty="0">
                    <a:latin typeface="Cambria Math" panose="02040503050406030204" pitchFamily="18" charset="0"/>
                    <a:ea typeface="Cambria Math" panose="02040503050406030204" pitchFamily="18" charset="0"/>
                  </a:rPr>
                  <a:t> 1</a:t>
                </a:r>
                <a14:m>
                  <m:oMath xmlns:m="http://schemas.openxmlformats.org/officeDocument/2006/math">
                    <m:f>
                      <m:fPr>
                        <m:ctrlPr>
                          <a:rPr lang="en-US" sz="2800" b="1" i="1">
                            <a:latin typeface="Cambria Math" panose="02040503050406030204" pitchFamily="18" charset="0"/>
                          </a:rPr>
                        </m:ctrlPr>
                      </m:fPr>
                      <m:num>
                        <m:r>
                          <a:rPr lang="en-US" sz="2800" b="1" i="1" smtClean="0">
                            <a:latin typeface="Cambria Math"/>
                          </a:rPr>
                          <m:t>𝟏</m:t>
                        </m:r>
                      </m:num>
                      <m:den>
                        <m:r>
                          <a:rPr lang="en-US" sz="2800" b="1" i="1" smtClean="0">
                            <a:latin typeface="Cambria Math" panose="02040503050406030204" pitchFamily="18" charset="0"/>
                          </a:rPr>
                          <m:t>𝟖</m:t>
                        </m:r>
                      </m:den>
                    </m:f>
                  </m:oMath>
                </a14:m>
                <a:r>
                  <a:rPr lang="en-US" sz="2800" dirty="0"/>
                  <a:t>		</a:t>
                </a:r>
                <a:r>
                  <a:rPr lang="en-US" sz="2800" b="1" dirty="0">
                    <a:latin typeface="Cambria Math" panose="02040503050406030204" pitchFamily="18" charset="0"/>
                    <a:ea typeface="Cambria Math" panose="02040503050406030204" pitchFamily="18" charset="0"/>
                  </a:rPr>
                  <a:t> </a:t>
                </a:r>
                <a14:m>
                  <m:oMath xmlns:m="http://schemas.openxmlformats.org/officeDocument/2006/math">
                    <m:f>
                      <m:fPr>
                        <m:ctrlPr>
                          <a:rPr lang="en-US" sz="2800" b="1" i="1">
                            <a:latin typeface="Cambria Math" panose="02040503050406030204" pitchFamily="18" charset="0"/>
                          </a:rPr>
                        </m:ctrlPr>
                      </m:fPr>
                      <m:num>
                        <m:r>
                          <a:rPr lang="en-US" sz="2800" b="1" i="1" smtClean="0">
                            <a:latin typeface="Cambria Math"/>
                          </a:rPr>
                          <m:t>𝟓</m:t>
                        </m:r>
                      </m:num>
                      <m:den>
                        <m:r>
                          <a:rPr lang="en-US" sz="2800" b="1" i="1" smtClean="0">
                            <a:latin typeface="Cambria Math"/>
                          </a:rPr>
                          <m:t>𝟔</m:t>
                        </m:r>
                      </m:den>
                    </m:f>
                  </m:oMath>
                </a14:m>
                <a:endParaRPr lang="en-US" sz="2800" dirty="0"/>
              </a:p>
              <a:p>
                <a:pPr marL="0" indent="0">
                  <a:spcBef>
                    <a:spcPts val="1200"/>
                  </a:spcBef>
                  <a:buNone/>
                </a:pPr>
                <a:endParaRPr lang="en-US" sz="2400"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56" t="-1423"/>
                </a:stretch>
              </a:blipFill>
            </p:spPr>
            <p:txBody>
              <a:bodyPr/>
              <a:lstStyle/>
              <a:p>
                <a:r>
                  <a:rPr lang="en-US">
                    <a:noFill/>
                  </a:rPr>
                  <a:t> </a:t>
                </a:r>
              </a:p>
            </p:txBody>
          </p:sp>
        </mc:Fallback>
      </mc:AlternateContent>
    </p:spTree>
    <p:extLst>
      <p:ext uri="{BB962C8B-B14F-4D97-AF65-F5344CB8AC3E}">
        <p14:creationId xmlns:p14="http://schemas.microsoft.com/office/powerpoint/2010/main" val="540155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solidFill>
            <a:schemeClr val="tx1"/>
          </a:solidFill>
        </p:spPr>
        <p:txBody>
          <a:bodyPr>
            <a:normAutofit fontScale="90000"/>
          </a:bodyPr>
          <a:lstStyle/>
          <a:p>
            <a:r>
              <a:rPr lang="en-US" dirty="0">
                <a:solidFill>
                  <a:schemeClr val="bg1"/>
                </a:solidFill>
              </a:rPr>
              <a:t>Answers to Suggested Practice with Ordering Fractions and Mixed Numbers (4.2a)</a:t>
            </a:r>
          </a:p>
        </p:txBody>
      </p:sp>
      <mc:AlternateContent xmlns:mc="http://schemas.openxmlformats.org/markup-compatibility/2006" xmlns:a14="http://schemas.microsoft.com/office/drawing/2010/main">
        <mc:Choice Requires="a14">
          <p:sp>
            <p:nvSpPr>
              <p:cNvPr id="6" name="Content Placeholder 2"/>
              <p:cNvSpPr>
                <a:spLocks noGrp="1"/>
              </p:cNvSpPr>
              <p:nvPr>
                <p:ph idx="1"/>
              </p:nvPr>
            </p:nvSpPr>
            <p:spPr>
              <a:xfrm>
                <a:off x="76200" y="895350"/>
                <a:ext cx="8927385" cy="4248150"/>
              </a:xfrm>
            </p:spPr>
            <p:txBody>
              <a:bodyPr>
                <a:normAutofit/>
              </a:bodyPr>
              <a:lstStyle/>
              <a:p>
                <a:r>
                  <a:rPr lang="en-US" sz="2400" b="1" dirty="0"/>
                  <a:t>Order these numbers from least to greatest.</a:t>
                </a:r>
              </a:p>
              <a:p>
                <a:pPr marL="800100" lvl="2" indent="0">
                  <a:spcBef>
                    <a:spcPts val="600"/>
                  </a:spcBef>
                  <a:spcAft>
                    <a:spcPts val="1200"/>
                  </a:spcAft>
                  <a:buNone/>
                </a:pPr>
                <a:r>
                  <a:rPr lang="en-US" sz="2800" b="1" dirty="0">
                    <a:latin typeface="Cambria Math" panose="02040503050406030204" pitchFamily="18" charset="0"/>
                    <a:ea typeface="Cambria Math" panose="02040503050406030204" pitchFamily="18" charset="0"/>
                  </a:rPr>
                  <a:t>3</a:t>
                </a:r>
                <a14:m>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𝟐</m:t>
                        </m:r>
                      </m:num>
                      <m:den>
                        <m:r>
                          <a:rPr lang="en-US" sz="2800" b="1" i="1" smtClean="0">
                            <a:latin typeface="Cambria Math"/>
                          </a:rPr>
                          <m:t>𝟖</m:t>
                        </m:r>
                      </m:den>
                    </m:f>
                  </m:oMath>
                </a14:m>
                <a:r>
                  <a:rPr lang="en-US" sz="2800" b="1" dirty="0"/>
                  <a:t>		</a:t>
                </a:r>
                <a14:m>
                  <m:oMath xmlns:m="http://schemas.openxmlformats.org/officeDocument/2006/math">
                    <m:r>
                      <m:rPr>
                        <m:nor/>
                      </m:rPr>
                      <a:rPr lang="en-US" sz="2800" b="1" dirty="0">
                        <a:latin typeface="Cambria Math" panose="02040503050406030204" pitchFamily="18" charset="0"/>
                        <a:ea typeface="Cambria Math" panose="02040503050406030204" pitchFamily="18" charset="0"/>
                      </a:rPr>
                      <m:t>3</m:t>
                    </m:r>
                    <m:f>
                      <m:fPr>
                        <m:ctrlPr>
                          <a:rPr lang="en-US" sz="2800" b="1" i="1">
                            <a:latin typeface="Cambria Math" panose="02040503050406030204" pitchFamily="18" charset="0"/>
                          </a:rPr>
                        </m:ctrlPr>
                      </m:fPr>
                      <m:num>
                        <m:r>
                          <a:rPr lang="en-US" sz="2800" b="1" i="1" smtClean="0">
                            <a:latin typeface="Cambria Math"/>
                          </a:rPr>
                          <m:t>𝟐</m:t>
                        </m:r>
                      </m:num>
                      <m:den>
                        <m:r>
                          <a:rPr lang="en-US" sz="2800" b="1" i="1" smtClean="0">
                            <a:latin typeface="Cambria Math"/>
                          </a:rPr>
                          <m:t>𝟓</m:t>
                        </m:r>
                      </m:den>
                    </m:f>
                  </m:oMath>
                </a14:m>
                <a:r>
                  <a:rPr lang="en-US" sz="2800" b="1" dirty="0">
                    <a:latin typeface="Cambria Math" panose="02040503050406030204" pitchFamily="18" charset="0"/>
                    <a:ea typeface="Cambria Math" panose="02040503050406030204" pitchFamily="18" charset="0"/>
                  </a:rPr>
                  <a:t> 		3</a:t>
                </a:r>
                <a14:m>
                  <m:oMath xmlns:m="http://schemas.openxmlformats.org/officeDocument/2006/math">
                    <m:f>
                      <m:fPr>
                        <m:ctrlPr>
                          <a:rPr lang="en-US" sz="2800" b="1" i="1">
                            <a:latin typeface="Cambria Math" panose="02040503050406030204" pitchFamily="18" charset="0"/>
                          </a:rPr>
                        </m:ctrlPr>
                      </m:fPr>
                      <m:num>
                        <m:r>
                          <a:rPr lang="en-US" sz="2800" b="1" i="1" smtClean="0">
                            <a:latin typeface="Cambria Math"/>
                          </a:rPr>
                          <m:t>𝟏</m:t>
                        </m:r>
                      </m:num>
                      <m:den>
                        <m:r>
                          <a:rPr lang="en-US" sz="2800" b="1" i="1" smtClean="0">
                            <a:latin typeface="Cambria Math"/>
                          </a:rPr>
                          <m:t>𝟏𝟎</m:t>
                        </m:r>
                      </m:den>
                    </m:f>
                  </m:oMath>
                </a14:m>
                <a:r>
                  <a:rPr lang="en-US" sz="2800" b="1" dirty="0"/>
                  <a:t>		</a:t>
                </a:r>
                <a:r>
                  <a:rPr lang="en-US" sz="2800" b="1" dirty="0">
                    <a:latin typeface="Cambria Math" panose="02040503050406030204" pitchFamily="18" charset="0"/>
                    <a:ea typeface="Cambria Math" panose="02040503050406030204" pitchFamily="18" charset="0"/>
                  </a:rPr>
                  <a:t>3</a:t>
                </a:r>
                <a14:m>
                  <m:oMath xmlns:m="http://schemas.openxmlformats.org/officeDocument/2006/math">
                    <m:f>
                      <m:fPr>
                        <m:ctrlPr>
                          <a:rPr lang="en-US" sz="2800" b="1" i="1">
                            <a:latin typeface="Cambria Math" panose="02040503050406030204" pitchFamily="18" charset="0"/>
                          </a:rPr>
                        </m:ctrlPr>
                      </m:fPr>
                      <m:num>
                        <m:r>
                          <a:rPr lang="en-US" sz="2800" b="1" i="1">
                            <a:latin typeface="Cambria Math"/>
                          </a:rPr>
                          <m:t>𝟑</m:t>
                        </m:r>
                      </m:num>
                      <m:den>
                        <m:r>
                          <a:rPr lang="en-US" sz="2800" b="1" i="1" smtClean="0">
                            <a:latin typeface="Cambria Math"/>
                          </a:rPr>
                          <m:t>𝟒</m:t>
                        </m:r>
                      </m:den>
                    </m:f>
                  </m:oMath>
                </a14:m>
                <a:endParaRPr lang="en-US" sz="2800" b="1" dirty="0"/>
              </a:p>
              <a:p>
                <a:pPr marL="800100" lvl="2" indent="0">
                  <a:spcBef>
                    <a:spcPts val="600"/>
                  </a:spcBef>
                  <a:spcAft>
                    <a:spcPts val="1200"/>
                  </a:spcAft>
                  <a:buNone/>
                </a:pPr>
                <a:r>
                  <a:rPr lang="en-US" sz="2800" b="1" dirty="0">
                    <a:solidFill>
                      <a:srgbClr val="C00000"/>
                    </a:solidFill>
                    <a:latin typeface="Cambria Math" panose="02040503050406030204" pitchFamily="18" charset="0"/>
                    <a:ea typeface="Cambria Math" panose="02040503050406030204" pitchFamily="18" charset="0"/>
                  </a:rPr>
                  <a:t>3</a:t>
                </a:r>
                <a14:m>
                  <m:oMath xmlns:m="http://schemas.openxmlformats.org/officeDocument/2006/math">
                    <m:f>
                      <m:fPr>
                        <m:ctrlPr>
                          <a:rPr lang="en-US" sz="2800" b="1" i="1">
                            <a:solidFill>
                              <a:srgbClr val="C00000"/>
                            </a:solidFill>
                            <a:latin typeface="Cambria Math" panose="02040503050406030204" pitchFamily="18" charset="0"/>
                          </a:rPr>
                        </m:ctrlPr>
                      </m:fPr>
                      <m:num>
                        <m:r>
                          <a:rPr lang="en-US" sz="2800" b="1" i="1">
                            <a:solidFill>
                              <a:srgbClr val="C00000"/>
                            </a:solidFill>
                            <a:latin typeface="Cambria Math"/>
                          </a:rPr>
                          <m:t>𝟏</m:t>
                        </m:r>
                      </m:num>
                      <m:den>
                        <m:r>
                          <a:rPr lang="en-US" sz="2800" b="1" i="1">
                            <a:solidFill>
                              <a:srgbClr val="C00000"/>
                            </a:solidFill>
                            <a:latin typeface="Cambria Math"/>
                          </a:rPr>
                          <m:t>𝟏𝟎</m:t>
                        </m:r>
                      </m:den>
                    </m:f>
                    <m:r>
                      <a:rPr lang="en-US" sz="2800" b="1" i="1">
                        <a:solidFill>
                          <a:srgbClr val="C00000"/>
                        </a:solidFill>
                        <a:latin typeface="Cambria Math"/>
                      </a:rPr>
                      <m:t> </m:t>
                    </m:r>
                  </m:oMath>
                </a14:m>
                <a:r>
                  <a:rPr lang="en-US" sz="2800" b="1" dirty="0">
                    <a:solidFill>
                      <a:srgbClr val="C00000"/>
                    </a:solidFill>
                    <a:latin typeface="Cambria Math" panose="02040503050406030204" pitchFamily="18" charset="0"/>
                    <a:ea typeface="Cambria Math" panose="02040503050406030204" pitchFamily="18" charset="0"/>
                  </a:rPr>
                  <a:t> 		3</a:t>
                </a:r>
                <a14:m>
                  <m:oMath xmlns:m="http://schemas.openxmlformats.org/officeDocument/2006/math">
                    <m:f>
                      <m:fPr>
                        <m:ctrlPr>
                          <a:rPr lang="en-US" sz="2800" b="1" i="1">
                            <a:solidFill>
                              <a:srgbClr val="C00000"/>
                            </a:solidFill>
                            <a:latin typeface="Cambria Math" panose="02040503050406030204" pitchFamily="18" charset="0"/>
                          </a:rPr>
                        </m:ctrlPr>
                      </m:fPr>
                      <m:num>
                        <m:r>
                          <a:rPr lang="en-US" sz="2800" b="1" i="1" smtClean="0">
                            <a:solidFill>
                              <a:srgbClr val="C00000"/>
                            </a:solidFill>
                            <a:latin typeface="Cambria Math" panose="02040503050406030204" pitchFamily="18" charset="0"/>
                          </a:rPr>
                          <m:t>𝟐</m:t>
                        </m:r>
                      </m:num>
                      <m:den>
                        <m:r>
                          <a:rPr lang="en-US" sz="2800" b="1" i="1">
                            <a:solidFill>
                              <a:srgbClr val="C00000"/>
                            </a:solidFill>
                            <a:latin typeface="Cambria Math"/>
                          </a:rPr>
                          <m:t>𝟖</m:t>
                        </m:r>
                      </m:den>
                    </m:f>
                  </m:oMath>
                </a14:m>
                <a:r>
                  <a:rPr lang="en-US" sz="2800" b="1" dirty="0">
                    <a:solidFill>
                      <a:srgbClr val="C00000"/>
                    </a:solidFill>
                  </a:rPr>
                  <a:t>		</a:t>
                </a:r>
                <a14:m>
                  <m:oMath xmlns:m="http://schemas.openxmlformats.org/officeDocument/2006/math">
                    <m:r>
                      <m:rPr>
                        <m:nor/>
                      </m:rPr>
                      <a:rPr lang="en-US" sz="2800" b="1" dirty="0">
                        <a:solidFill>
                          <a:srgbClr val="C00000"/>
                        </a:solidFill>
                        <a:latin typeface="Cambria Math" panose="02040503050406030204" pitchFamily="18" charset="0"/>
                        <a:ea typeface="Cambria Math" panose="02040503050406030204" pitchFamily="18" charset="0"/>
                      </a:rPr>
                      <m:t>3</m:t>
                    </m:r>
                    <m:f>
                      <m:fPr>
                        <m:ctrlPr>
                          <a:rPr lang="en-US" sz="2800" b="1" i="1">
                            <a:solidFill>
                              <a:srgbClr val="C00000"/>
                            </a:solidFill>
                            <a:latin typeface="Cambria Math" panose="02040503050406030204" pitchFamily="18" charset="0"/>
                          </a:rPr>
                        </m:ctrlPr>
                      </m:fPr>
                      <m:num>
                        <m:r>
                          <a:rPr lang="en-US" sz="2800" b="1" i="1">
                            <a:solidFill>
                              <a:srgbClr val="C00000"/>
                            </a:solidFill>
                            <a:latin typeface="Cambria Math"/>
                          </a:rPr>
                          <m:t>𝟐</m:t>
                        </m:r>
                      </m:num>
                      <m:den>
                        <m:r>
                          <a:rPr lang="en-US" sz="2800" b="1" i="1">
                            <a:solidFill>
                              <a:srgbClr val="C00000"/>
                            </a:solidFill>
                            <a:latin typeface="Cambria Math"/>
                          </a:rPr>
                          <m:t>𝟓</m:t>
                        </m:r>
                      </m:den>
                    </m:f>
                  </m:oMath>
                </a14:m>
                <a:r>
                  <a:rPr lang="en-US" sz="2800" b="1" dirty="0">
                    <a:solidFill>
                      <a:srgbClr val="C00000"/>
                    </a:solidFill>
                    <a:latin typeface="Cambria Math" panose="02040503050406030204" pitchFamily="18" charset="0"/>
                    <a:ea typeface="Cambria Math" panose="02040503050406030204" pitchFamily="18" charset="0"/>
                  </a:rPr>
                  <a:t> 		3</a:t>
                </a:r>
                <a14:m>
                  <m:oMath xmlns:m="http://schemas.openxmlformats.org/officeDocument/2006/math">
                    <m:f>
                      <m:fPr>
                        <m:ctrlPr>
                          <a:rPr lang="en-US" sz="2800" b="1" i="1">
                            <a:solidFill>
                              <a:srgbClr val="C00000"/>
                            </a:solidFill>
                            <a:latin typeface="Cambria Math" panose="02040503050406030204" pitchFamily="18" charset="0"/>
                          </a:rPr>
                        </m:ctrlPr>
                      </m:fPr>
                      <m:num>
                        <m:r>
                          <a:rPr lang="en-US" sz="2800" b="1" i="1">
                            <a:solidFill>
                              <a:srgbClr val="C00000"/>
                            </a:solidFill>
                            <a:latin typeface="Cambria Math"/>
                          </a:rPr>
                          <m:t>𝟑</m:t>
                        </m:r>
                      </m:num>
                      <m:den>
                        <m:r>
                          <a:rPr lang="en-US" sz="2800" b="1" i="1">
                            <a:solidFill>
                              <a:srgbClr val="C00000"/>
                            </a:solidFill>
                            <a:latin typeface="Cambria Math"/>
                          </a:rPr>
                          <m:t>𝟒</m:t>
                        </m:r>
                      </m:den>
                    </m:f>
                  </m:oMath>
                </a14:m>
                <a:endParaRPr lang="en-US" sz="2800" b="1" dirty="0"/>
              </a:p>
              <a:p>
                <a:pPr>
                  <a:spcBef>
                    <a:spcPts val="600"/>
                  </a:spcBef>
                </a:pPr>
                <a:r>
                  <a:rPr lang="en-US" sz="2400" b="1" dirty="0"/>
                  <a:t>Order these numbers from greatest to least.</a:t>
                </a:r>
              </a:p>
              <a:p>
                <a:pPr marL="400050" lvl="1" indent="0">
                  <a:spcBef>
                    <a:spcPts val="600"/>
                  </a:spcBef>
                  <a:buNone/>
                </a:pPr>
                <a:r>
                  <a:rPr lang="en-US" sz="2800" b="1" dirty="0">
                    <a:latin typeface="Cambria Math" panose="02040503050406030204" pitchFamily="18" charset="0"/>
                    <a:ea typeface="Cambria Math" panose="02040503050406030204" pitchFamily="18" charset="0"/>
                  </a:rPr>
                  <a:t>	</a:t>
                </a:r>
                <a14:m>
                  <m:oMath xmlns:m="http://schemas.openxmlformats.org/officeDocument/2006/math">
                    <m:f>
                      <m:fPr>
                        <m:ctrlPr>
                          <a:rPr lang="en-US" sz="2800" b="1" i="1">
                            <a:latin typeface="Cambria Math" panose="02040503050406030204" pitchFamily="18" charset="0"/>
                          </a:rPr>
                        </m:ctrlPr>
                      </m:fPr>
                      <m:num>
                        <m:r>
                          <a:rPr lang="en-US" sz="2800" b="1" i="1" smtClean="0">
                            <a:latin typeface="Cambria Math"/>
                          </a:rPr>
                          <m:t>𝟔</m:t>
                        </m:r>
                      </m:num>
                      <m:den>
                        <m:r>
                          <a:rPr lang="en-US" sz="2800" b="1" i="1" smtClean="0">
                            <a:latin typeface="Cambria Math"/>
                          </a:rPr>
                          <m:t>𝟓</m:t>
                        </m:r>
                      </m:den>
                    </m:f>
                  </m:oMath>
                </a14:m>
                <a:r>
                  <a:rPr lang="en-US" sz="2800" dirty="0"/>
                  <a:t>		</a:t>
                </a:r>
                <a:r>
                  <a:rPr lang="en-US" sz="2800" b="1" dirty="0">
                    <a:latin typeface="Cambria Math" panose="02040503050406030204" pitchFamily="18" charset="0"/>
                    <a:ea typeface="Cambria Math" panose="02040503050406030204" pitchFamily="18" charset="0"/>
                  </a:rPr>
                  <a:t> </a:t>
                </a:r>
                <a14:m>
                  <m:oMath xmlns:m="http://schemas.openxmlformats.org/officeDocument/2006/math">
                    <m:r>
                      <a:rPr lang="en-US" sz="2800" b="1" i="0" smtClean="0">
                        <a:latin typeface="Cambria Math"/>
                      </a:rPr>
                      <m:t>𝟏</m:t>
                    </m:r>
                    <m:f>
                      <m:fPr>
                        <m:ctrlPr>
                          <a:rPr lang="en-US" sz="2800" b="1" i="1">
                            <a:latin typeface="Cambria Math" panose="02040503050406030204" pitchFamily="18" charset="0"/>
                          </a:rPr>
                        </m:ctrlPr>
                      </m:fPr>
                      <m:num>
                        <m:r>
                          <a:rPr lang="en-US" sz="2800" b="1" i="1" smtClean="0">
                            <a:latin typeface="Cambria Math"/>
                          </a:rPr>
                          <m:t>𝟐</m:t>
                        </m:r>
                      </m:num>
                      <m:den>
                        <m:r>
                          <a:rPr lang="en-US" sz="2800" b="1" i="1" smtClean="0">
                            <a:latin typeface="Cambria Math"/>
                          </a:rPr>
                          <m:t>𝟑</m:t>
                        </m:r>
                      </m:den>
                    </m:f>
                  </m:oMath>
                </a14:m>
                <a:r>
                  <a:rPr lang="en-US" sz="2800" dirty="0"/>
                  <a:t>		</a:t>
                </a:r>
                <a:r>
                  <a:rPr lang="en-US" sz="2800" b="1" dirty="0">
                    <a:latin typeface="Cambria Math" panose="02040503050406030204" pitchFamily="18" charset="0"/>
                    <a:ea typeface="Cambria Math" panose="02040503050406030204" pitchFamily="18" charset="0"/>
                  </a:rPr>
                  <a:t> 1</a:t>
                </a:r>
                <a14:m>
                  <m:oMath xmlns:m="http://schemas.openxmlformats.org/officeDocument/2006/math">
                    <m:f>
                      <m:fPr>
                        <m:ctrlPr>
                          <a:rPr lang="en-US" sz="2800" b="1" i="1">
                            <a:latin typeface="Cambria Math" panose="02040503050406030204" pitchFamily="18" charset="0"/>
                          </a:rPr>
                        </m:ctrlPr>
                      </m:fPr>
                      <m:num>
                        <m:r>
                          <a:rPr lang="en-US" sz="2800" b="1" i="1" smtClean="0">
                            <a:latin typeface="Cambria Math"/>
                          </a:rPr>
                          <m:t>𝟏</m:t>
                        </m:r>
                      </m:num>
                      <m:den>
                        <m:r>
                          <a:rPr lang="en-US" sz="2800" b="1" i="1" smtClean="0">
                            <a:latin typeface="Cambria Math"/>
                          </a:rPr>
                          <m:t>𝟖</m:t>
                        </m:r>
                      </m:den>
                    </m:f>
                  </m:oMath>
                </a14:m>
                <a:r>
                  <a:rPr lang="en-US" sz="2800" dirty="0"/>
                  <a:t>		</a:t>
                </a:r>
                <a:r>
                  <a:rPr lang="en-US" sz="2800" b="1" dirty="0">
                    <a:latin typeface="Cambria Math" panose="02040503050406030204" pitchFamily="18" charset="0"/>
                    <a:ea typeface="Cambria Math" panose="02040503050406030204" pitchFamily="18" charset="0"/>
                  </a:rPr>
                  <a:t> </a:t>
                </a:r>
                <a14:m>
                  <m:oMath xmlns:m="http://schemas.openxmlformats.org/officeDocument/2006/math">
                    <m:f>
                      <m:fPr>
                        <m:ctrlPr>
                          <a:rPr lang="en-US" sz="2800" b="1" i="1">
                            <a:latin typeface="Cambria Math" panose="02040503050406030204" pitchFamily="18" charset="0"/>
                          </a:rPr>
                        </m:ctrlPr>
                      </m:fPr>
                      <m:num>
                        <m:r>
                          <a:rPr lang="en-US" sz="2800" b="1" i="1" smtClean="0">
                            <a:latin typeface="Cambria Math"/>
                          </a:rPr>
                          <m:t>𝟓</m:t>
                        </m:r>
                      </m:num>
                      <m:den>
                        <m:r>
                          <a:rPr lang="en-US" sz="2800" b="1" i="1" smtClean="0">
                            <a:latin typeface="Cambria Math"/>
                          </a:rPr>
                          <m:t>𝟔</m:t>
                        </m:r>
                      </m:den>
                    </m:f>
                  </m:oMath>
                </a14:m>
                <a:endParaRPr lang="en-US" sz="2800" dirty="0"/>
              </a:p>
              <a:p>
                <a:pPr marL="400050" lvl="1" indent="0">
                  <a:spcBef>
                    <a:spcPts val="1200"/>
                  </a:spcBef>
                  <a:buNone/>
                </a:pPr>
                <a:r>
                  <a:rPr lang="en-US" sz="2800" b="1" dirty="0"/>
                  <a:t>	</a:t>
                </a:r>
                <a14:m>
                  <m:oMath xmlns:m="http://schemas.openxmlformats.org/officeDocument/2006/math">
                    <m:r>
                      <a:rPr lang="en-US" sz="2800" b="1">
                        <a:solidFill>
                          <a:srgbClr val="C00000"/>
                        </a:solidFill>
                        <a:latin typeface="Cambria Math"/>
                      </a:rPr>
                      <m:t>𝟏</m:t>
                    </m:r>
                    <m:f>
                      <m:fPr>
                        <m:ctrlPr>
                          <a:rPr lang="en-US" sz="2800" b="1" i="1">
                            <a:solidFill>
                              <a:srgbClr val="C00000"/>
                            </a:solidFill>
                            <a:latin typeface="Cambria Math" panose="02040503050406030204" pitchFamily="18" charset="0"/>
                          </a:rPr>
                        </m:ctrlPr>
                      </m:fPr>
                      <m:num>
                        <m:r>
                          <a:rPr lang="en-US" sz="2800" b="1" i="1">
                            <a:solidFill>
                              <a:srgbClr val="C00000"/>
                            </a:solidFill>
                            <a:latin typeface="Cambria Math"/>
                          </a:rPr>
                          <m:t>𝟐</m:t>
                        </m:r>
                      </m:num>
                      <m:den>
                        <m:r>
                          <a:rPr lang="en-US" sz="2800" b="1" i="1">
                            <a:solidFill>
                              <a:srgbClr val="C00000"/>
                            </a:solidFill>
                            <a:latin typeface="Cambria Math"/>
                          </a:rPr>
                          <m:t>𝟑</m:t>
                        </m:r>
                      </m:den>
                    </m:f>
                    <m:r>
                      <a:rPr lang="en-US" sz="2800" b="1" i="1" smtClean="0">
                        <a:solidFill>
                          <a:srgbClr val="C00000"/>
                        </a:solidFill>
                        <a:latin typeface="Cambria Math"/>
                      </a:rPr>
                      <m:t> </m:t>
                    </m:r>
                  </m:oMath>
                </a14:m>
                <a:r>
                  <a:rPr lang="en-US" sz="2800" dirty="0">
                    <a:solidFill>
                      <a:srgbClr val="C00000"/>
                    </a:solidFill>
                  </a:rPr>
                  <a:t>		 </a:t>
                </a:r>
                <a:r>
                  <a:rPr lang="en-US" sz="2800" b="1" i="1" dirty="0">
                    <a:solidFill>
                      <a:srgbClr val="C00000"/>
                    </a:solidFill>
                  </a:rPr>
                  <a:t> </a:t>
                </a:r>
                <a14:m>
                  <m:oMath xmlns:m="http://schemas.openxmlformats.org/officeDocument/2006/math">
                    <m:f>
                      <m:fPr>
                        <m:ctrlPr>
                          <a:rPr lang="en-US" sz="2800" b="1" i="1">
                            <a:solidFill>
                              <a:srgbClr val="C00000"/>
                            </a:solidFill>
                            <a:latin typeface="Cambria Math" panose="02040503050406030204" pitchFamily="18" charset="0"/>
                          </a:rPr>
                        </m:ctrlPr>
                      </m:fPr>
                      <m:num>
                        <m:r>
                          <a:rPr lang="en-US" sz="2800" b="1" i="1">
                            <a:solidFill>
                              <a:srgbClr val="C00000"/>
                            </a:solidFill>
                            <a:latin typeface="Cambria Math"/>
                          </a:rPr>
                          <m:t>𝟔</m:t>
                        </m:r>
                      </m:num>
                      <m:den>
                        <m:r>
                          <a:rPr lang="en-US" sz="2800" b="1" i="1">
                            <a:solidFill>
                              <a:srgbClr val="C00000"/>
                            </a:solidFill>
                            <a:latin typeface="Cambria Math"/>
                          </a:rPr>
                          <m:t>𝟓</m:t>
                        </m:r>
                      </m:den>
                    </m:f>
                    <m:r>
                      <a:rPr lang="en-US" sz="2800" b="1" i="1">
                        <a:solidFill>
                          <a:srgbClr val="C00000"/>
                        </a:solidFill>
                        <a:latin typeface="Cambria Math"/>
                      </a:rPr>
                      <m:t> </m:t>
                    </m:r>
                  </m:oMath>
                </a14:m>
                <a:r>
                  <a:rPr lang="en-US" sz="2800" i="1" dirty="0">
                    <a:solidFill>
                      <a:srgbClr val="C00000"/>
                    </a:solidFill>
                  </a:rPr>
                  <a:t>	</a:t>
                </a:r>
                <a:r>
                  <a:rPr lang="en-US" sz="2800" dirty="0">
                    <a:solidFill>
                      <a:srgbClr val="C00000"/>
                    </a:solidFill>
                  </a:rPr>
                  <a:t>	</a:t>
                </a:r>
                <a:r>
                  <a:rPr lang="en-US" sz="2800" b="1" dirty="0">
                    <a:solidFill>
                      <a:srgbClr val="C00000"/>
                    </a:solidFill>
                    <a:latin typeface="Cambria Math" panose="02040503050406030204" pitchFamily="18" charset="0"/>
                    <a:ea typeface="Cambria Math" panose="02040503050406030204" pitchFamily="18" charset="0"/>
                  </a:rPr>
                  <a:t> 1</a:t>
                </a:r>
                <a14:m>
                  <m:oMath xmlns:m="http://schemas.openxmlformats.org/officeDocument/2006/math">
                    <m:f>
                      <m:fPr>
                        <m:ctrlPr>
                          <a:rPr lang="en-US" sz="2800" b="1" i="1">
                            <a:solidFill>
                              <a:srgbClr val="C00000"/>
                            </a:solidFill>
                            <a:latin typeface="Cambria Math" panose="02040503050406030204" pitchFamily="18" charset="0"/>
                          </a:rPr>
                        </m:ctrlPr>
                      </m:fPr>
                      <m:num>
                        <m:r>
                          <a:rPr lang="en-US" sz="2800" b="1" i="1">
                            <a:solidFill>
                              <a:srgbClr val="C00000"/>
                            </a:solidFill>
                            <a:latin typeface="Cambria Math"/>
                          </a:rPr>
                          <m:t>𝟏</m:t>
                        </m:r>
                      </m:num>
                      <m:den>
                        <m:r>
                          <a:rPr lang="en-US" sz="2800" b="1" i="1" smtClean="0">
                            <a:solidFill>
                              <a:srgbClr val="C00000"/>
                            </a:solidFill>
                            <a:latin typeface="Cambria Math"/>
                          </a:rPr>
                          <m:t>𝟖</m:t>
                        </m:r>
                      </m:den>
                    </m:f>
                  </m:oMath>
                </a14:m>
                <a:r>
                  <a:rPr lang="en-US" sz="2800" dirty="0">
                    <a:solidFill>
                      <a:srgbClr val="C00000"/>
                    </a:solidFill>
                  </a:rPr>
                  <a:t>		</a:t>
                </a:r>
                <a:r>
                  <a:rPr lang="en-US" sz="2800" b="1" dirty="0">
                    <a:solidFill>
                      <a:srgbClr val="C00000"/>
                    </a:solidFill>
                    <a:latin typeface="Cambria Math" panose="02040503050406030204" pitchFamily="18" charset="0"/>
                    <a:ea typeface="Cambria Math" panose="02040503050406030204" pitchFamily="18" charset="0"/>
                  </a:rPr>
                  <a:t> </a:t>
                </a:r>
                <a14:m>
                  <m:oMath xmlns:m="http://schemas.openxmlformats.org/officeDocument/2006/math">
                    <m:f>
                      <m:fPr>
                        <m:ctrlPr>
                          <a:rPr lang="en-US" sz="2800" b="1" i="1">
                            <a:solidFill>
                              <a:srgbClr val="C00000"/>
                            </a:solidFill>
                            <a:latin typeface="Cambria Math" panose="02040503050406030204" pitchFamily="18" charset="0"/>
                          </a:rPr>
                        </m:ctrlPr>
                      </m:fPr>
                      <m:num>
                        <m:r>
                          <a:rPr lang="en-US" sz="2800" b="1" i="1">
                            <a:solidFill>
                              <a:srgbClr val="C00000"/>
                            </a:solidFill>
                            <a:latin typeface="Cambria Math"/>
                          </a:rPr>
                          <m:t>𝟓</m:t>
                        </m:r>
                      </m:num>
                      <m:den>
                        <m:r>
                          <a:rPr lang="en-US" sz="2800" b="1" i="1">
                            <a:solidFill>
                              <a:srgbClr val="C00000"/>
                            </a:solidFill>
                            <a:latin typeface="Cambria Math"/>
                          </a:rPr>
                          <m:t>𝟔</m:t>
                        </m:r>
                      </m:den>
                    </m:f>
                  </m:oMath>
                </a14:m>
                <a:endParaRPr lang="en-US" sz="2800" dirty="0"/>
              </a:p>
              <a:p>
                <a:pPr marL="0" indent="0">
                  <a:spcBef>
                    <a:spcPts val="1200"/>
                  </a:spcBef>
                  <a:buNone/>
                </a:pPr>
                <a:endParaRPr lang="en-US" sz="2400" dirty="0"/>
              </a:p>
              <a:p>
                <a:pPr marL="0" indent="0">
                  <a:buNone/>
                </a:pPr>
                <a:endParaRPr lang="en-US" dirty="0"/>
              </a:p>
            </p:txBody>
          </p:sp>
        </mc:Choice>
        <mc:Fallback xmlns="">
          <p:sp>
            <p:nvSpPr>
              <p:cNvPr id="6" name="Content Placeholder 2"/>
              <p:cNvSpPr>
                <a:spLocks noGrp="1" noRot="1" noChangeAspect="1" noMove="1" noResize="1" noEditPoints="1" noAdjustHandles="1" noChangeArrowheads="1" noChangeShapeType="1" noTextEdit="1"/>
              </p:cNvSpPr>
              <p:nvPr>
                <p:ph idx="1"/>
              </p:nvPr>
            </p:nvSpPr>
            <p:spPr>
              <a:xfrm>
                <a:off x="76200" y="895350"/>
                <a:ext cx="8927385" cy="4248150"/>
              </a:xfrm>
              <a:blipFill>
                <a:blip r:embed="rId2"/>
                <a:stretch>
                  <a:fillRect l="-956" t="-1148"/>
                </a:stretch>
              </a:blipFill>
            </p:spPr>
            <p:txBody>
              <a:bodyPr/>
              <a:lstStyle/>
              <a:p>
                <a:r>
                  <a:rPr lang="en-US">
                    <a:noFill/>
                  </a:rPr>
                  <a:t> </a:t>
                </a:r>
              </a:p>
            </p:txBody>
          </p:sp>
        </mc:Fallback>
      </mc:AlternateContent>
      <p:sp>
        <p:nvSpPr>
          <p:cNvPr id="7" name="Rectangle 6"/>
          <p:cNvSpPr/>
          <p:nvPr/>
        </p:nvSpPr>
        <p:spPr>
          <a:xfrm>
            <a:off x="8534400" y="4552950"/>
            <a:ext cx="301686" cy="369332"/>
          </a:xfrm>
          <a:prstGeom prst="rect">
            <a:avLst/>
          </a:prstGeom>
          <a:solidFill>
            <a:srgbClr val="FFFFFF"/>
          </a:solidFill>
        </p:spPr>
        <p:txBody>
          <a:bodyPr wrap="none">
            <a:spAutoFit/>
          </a:bodyPr>
          <a:lstStyle/>
          <a:p>
            <a:r>
              <a:rPr lang="en-US" dirty="0"/>
              <a:t>7</a:t>
            </a:r>
          </a:p>
        </p:txBody>
      </p:sp>
      <p:sp>
        <p:nvSpPr>
          <p:cNvPr id="9" name="Rounded Rectangle 8" descr="Rounded rectangle is used to indicate the correct answer, from left to right: three and one-tenth, three and two-eighths, three and two-fifths, three and three-fourths.&#10;"/>
          <p:cNvSpPr/>
          <p:nvPr/>
        </p:nvSpPr>
        <p:spPr>
          <a:xfrm>
            <a:off x="685800" y="2212687"/>
            <a:ext cx="6858000" cy="69272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descr="Rounded rectangle is used to indicate the correct answer, from left to right: one and two-thirds, six-fifths, one and one-eighth, five-sixths."/>
          <p:cNvSpPr/>
          <p:nvPr/>
        </p:nvSpPr>
        <p:spPr>
          <a:xfrm>
            <a:off x="711200" y="4279323"/>
            <a:ext cx="6858000" cy="69272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319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2"/>
            <a:ext cx="9144000" cy="894229"/>
          </a:xfrm>
          <a:solidFill>
            <a:schemeClr val="tx1"/>
          </a:solidFill>
        </p:spPr>
        <p:txBody>
          <a:bodyPr>
            <a:normAutofit fontScale="90000"/>
          </a:bodyPr>
          <a:lstStyle/>
          <a:p>
            <a:r>
              <a:rPr lang="en-US" dirty="0">
                <a:solidFill>
                  <a:srgbClr val="FFFFFF"/>
                </a:solidFill>
              </a:rPr>
              <a:t>Determining Equivalent Fractions Modeled on Number Lines (4.2b)</a:t>
            </a:r>
          </a:p>
        </p:txBody>
      </p:sp>
      <p:sp>
        <p:nvSpPr>
          <p:cNvPr id="3" name="Content Placeholder 2"/>
          <p:cNvSpPr>
            <a:spLocks noGrp="1"/>
          </p:cNvSpPr>
          <p:nvPr>
            <p:ph idx="1"/>
          </p:nvPr>
        </p:nvSpPr>
        <p:spPr>
          <a:xfrm>
            <a:off x="108307" y="971550"/>
            <a:ext cx="8927385" cy="3429002"/>
          </a:xfrm>
        </p:spPr>
        <p:txBody>
          <a:bodyPr>
            <a:normAutofit/>
          </a:bodyPr>
          <a:lstStyle/>
          <a:p>
            <a:pPr marL="0" indent="0">
              <a:buNone/>
            </a:pPr>
            <a:r>
              <a:rPr lang="en-US" sz="2400" dirty="0"/>
              <a:t>Students would benefit from additional practice determining equivalent fractions when given a fraction represented on a number line. Determining equivalent fractions when given an area/region or set model is a relative strength statewide.</a:t>
            </a:r>
          </a:p>
          <a:p>
            <a:pPr marL="0" indent="0">
              <a:buNone/>
            </a:pPr>
            <a:endParaRPr lang="en-US" sz="2400" dirty="0">
              <a:solidFill>
                <a:srgbClr val="C00000"/>
              </a:solidFill>
            </a:endParaRPr>
          </a:p>
          <a:p>
            <a:pPr marL="0" indent="0">
              <a:buNone/>
            </a:pPr>
            <a:r>
              <a:rPr lang="en-US" sz="2400" dirty="0">
                <a:solidFill>
                  <a:srgbClr val="C00000"/>
                </a:solidFill>
              </a:rPr>
              <a:t>Common errors on SOL test items vary but suggest students have difficulty naming the given fraction when it is represented on a number line.</a:t>
            </a:r>
          </a:p>
        </p:txBody>
      </p:sp>
    </p:spTree>
    <p:extLst>
      <p:ext uri="{BB962C8B-B14F-4D97-AF65-F5344CB8AC3E}">
        <p14:creationId xmlns:p14="http://schemas.microsoft.com/office/powerpoint/2010/main" val="32814595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5035</TotalTime>
  <Words>3634</Words>
  <Application>Microsoft Office PowerPoint</Application>
  <PresentationFormat>On-screen Show (16:9)</PresentationFormat>
  <Paragraphs>390</Paragraphs>
  <Slides>61</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Calibri</vt:lpstr>
      <vt:lpstr>Cambria Math</vt:lpstr>
      <vt:lpstr>Tahoma</vt:lpstr>
      <vt:lpstr>Times New Roman</vt:lpstr>
      <vt:lpstr>Office Theme</vt:lpstr>
      <vt:lpstr>Student Performance Analysis Spring 2019</vt:lpstr>
      <vt:lpstr>Student Performance Analysis Spring 2019 (1 of 3)</vt:lpstr>
      <vt:lpstr>Student Performance Analysis Spring 2019 (2 of 3)</vt:lpstr>
      <vt:lpstr>Student Performance Analysis Spring 2019 (3 of 3)</vt:lpstr>
      <vt:lpstr>Fractions and Mixed Numbers</vt:lpstr>
      <vt:lpstr>Ordering Fractions and Mixed Numbers (4.2a)</vt:lpstr>
      <vt:lpstr>Suggested Practice with Ordering Fractions and Mixed Numbers (4.2a)</vt:lpstr>
      <vt:lpstr>Answers to Suggested Practice with Ordering Fractions and Mixed Numbers (4.2a)</vt:lpstr>
      <vt:lpstr>Determining Equivalent Fractions Modeled on Number Lines (4.2b)</vt:lpstr>
      <vt:lpstr>Suggested Practice #1 with Equivalent Fractions (4.2b)</vt:lpstr>
      <vt:lpstr>Answer to Practice #1 with Equivalent Fractions (4.2b)</vt:lpstr>
      <vt:lpstr>Suggested Practice#2 with Equivalent Fractions (4.2b)</vt:lpstr>
      <vt:lpstr>Answer to Practice#2 with Equivalent Fractions (4.2b)</vt:lpstr>
      <vt:lpstr>Extension with Equivalent Fractions (4.2b)</vt:lpstr>
      <vt:lpstr>Possible Answers to Extension with Equivalent Fractions (4.2b)</vt:lpstr>
      <vt:lpstr>Identifying Division Equations that Represent Fractions (4.2c)</vt:lpstr>
      <vt:lpstr>Suggested Practice #1 with Division Equations Representing Fractions (4.2c)</vt:lpstr>
      <vt:lpstr>Answer to Practice #1 with Division Equations Representing Fractions (4.2c)</vt:lpstr>
      <vt:lpstr>Suggested Practice #2 with Division Equations Representing Fractions (4.2c)</vt:lpstr>
      <vt:lpstr>Answer to Practice #2 with Division Equations Representing Fractions(4.2c)</vt:lpstr>
      <vt:lpstr>Understanding Decimals</vt:lpstr>
      <vt:lpstr>Identifying Decimals (4.3a)</vt:lpstr>
      <vt:lpstr>Suggested Practice #1 with Identifying Decimals (4.3a)</vt:lpstr>
      <vt:lpstr>Answer to Practice #1 with Identifying Decimals (4.3a)</vt:lpstr>
      <vt:lpstr>Suggested Practice #2 with Identifying Decimals (4.3a)</vt:lpstr>
      <vt:lpstr>Answer to Practice #2 with Identifying Decimals (4.3a)</vt:lpstr>
      <vt:lpstr>Naming Equivalent Fractions and Decimals Represented on a Number Line (4.3d)</vt:lpstr>
      <vt:lpstr>(4.3d)</vt:lpstr>
      <vt:lpstr>(4.3d)</vt:lpstr>
      <vt:lpstr>Solving Multistep Practical Problems</vt:lpstr>
      <vt:lpstr>Solving Multistep Practical Problems with Whole Numbers (4.4d)</vt:lpstr>
      <vt:lpstr>Suggested Practice with Solving Multistep Practical Problems with Whole Numbers (4.4d)</vt:lpstr>
      <vt:lpstr>Answer to Practice with Solving Multistep Practical Problems with Whole Numbers (4.4d)</vt:lpstr>
      <vt:lpstr>Solving Practical Problems Involving Fractions and Mixed Numbers</vt:lpstr>
      <vt:lpstr>Solving Practical Problems Involving Fractions and Mixed Numbers (4.5c)</vt:lpstr>
      <vt:lpstr>Suggested Practice with Practical Problems Involving Fractions and Mixed Numbers (4.5c)</vt:lpstr>
      <vt:lpstr>Answer to Practice with Practical Problems Involving Fractions and Mixed Numbers (4.5c)</vt:lpstr>
      <vt:lpstr>Solving Practical Problems Involving Perimeter and Area</vt:lpstr>
      <vt:lpstr>Distinguishing between Area and Perimeter (4.7)</vt:lpstr>
      <vt:lpstr>Suggested Practice with Distinguishing between Area and Perimeter (4.7)</vt:lpstr>
      <vt:lpstr>Answers to Practice with Distinguishing between Area and Perimeter (4.7)</vt:lpstr>
      <vt:lpstr>Solving Practical Problems Involving U.S. Customary Units (1 of 2)</vt:lpstr>
      <vt:lpstr>Solving Practical Problems Involving U.S. Customary Units (2 of 2)</vt:lpstr>
      <vt:lpstr>Solving Practical Problems Involving U.S. Customary Units (4.8d)</vt:lpstr>
      <vt:lpstr>Suggested Practice #1 with Solving Practical Problems Involving U.S. Customary Units (4.8d)</vt:lpstr>
      <vt:lpstr>Step 1 for Practice #1 with Solving Practical Problems Involving U.S. Customary Units (4.8d)</vt:lpstr>
      <vt:lpstr>Answer to Practice #1 with Solving Practical Problems Involving U.S. Customary Units (4.8d)</vt:lpstr>
      <vt:lpstr>Suggested Practice #2 with Solving Practical Problems Involving U.S. Customary Units (4.8d)</vt:lpstr>
      <vt:lpstr>Answer to Practice #2 with Solving Practical Problems Involving U.S. Customary Units (4.8d)</vt:lpstr>
      <vt:lpstr>Describing Parallel Lines and Perpendicular Lines</vt:lpstr>
      <vt:lpstr>Describing Parallelism and Perpendicularity with Symbolic Notation (4.10b)</vt:lpstr>
      <vt:lpstr>Suggested Practice with Describing Parallel Lines and Perpendicular Lines (4.10b)</vt:lpstr>
      <vt:lpstr>Answers to Practice with  Describing Parallel Lines and Perpendicular Lines (4.10b)</vt:lpstr>
      <vt:lpstr>Classifying Quadrilaterals</vt:lpstr>
      <vt:lpstr>Recognizing Trapezoids and Rhombi (4.12)</vt:lpstr>
      <vt:lpstr>Suggested Practice #1 with Trapezoids and Rhombi  (4.12)</vt:lpstr>
      <vt:lpstr>Answer to Practice #1 with Trapezoids and Rhombi  (4.12)</vt:lpstr>
      <vt:lpstr>Suggested Practice #2 with Trapezoids and Rhombi (4.12)</vt:lpstr>
      <vt:lpstr>Answer to Practice #2 with Trapezoids and Rhombi (4.12)</vt:lpstr>
      <vt:lpstr>Practice Items</vt:lpstr>
      <vt:lpstr>Contact Information</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crb29104</dc:creator>
  <cp:keywords>Student Performance Analysis Spring 2019</cp:keywords>
  <cp:lastModifiedBy>Gilhooly, Frank (DOE)</cp:lastModifiedBy>
  <cp:revision>230</cp:revision>
  <dcterms:created xsi:type="dcterms:W3CDTF">2019-02-13T14:37:28Z</dcterms:created>
  <dcterms:modified xsi:type="dcterms:W3CDTF">2023-07-26T11:28:43Z</dcterms:modified>
</cp:coreProperties>
</file>