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6" r:id="rId2"/>
    <p:sldId id="340" r:id="rId3"/>
    <p:sldId id="341" r:id="rId4"/>
    <p:sldId id="342" r:id="rId5"/>
    <p:sldId id="318" r:id="rId6"/>
    <p:sldId id="319" r:id="rId7"/>
    <p:sldId id="343" r:id="rId8"/>
    <p:sldId id="320" r:id="rId9"/>
    <p:sldId id="327" r:id="rId10"/>
    <p:sldId id="308" r:id="rId11"/>
    <p:sldId id="345" r:id="rId12"/>
    <p:sldId id="331" r:id="rId13"/>
    <p:sldId id="332" r:id="rId14"/>
    <p:sldId id="321" r:id="rId15"/>
    <p:sldId id="346" r:id="rId16"/>
    <p:sldId id="347" r:id="rId17"/>
    <p:sldId id="322" r:id="rId18"/>
    <p:sldId id="323" r:id="rId19"/>
    <p:sldId id="330" r:id="rId20"/>
    <p:sldId id="333" r:id="rId21"/>
    <p:sldId id="334" r:id="rId22"/>
    <p:sldId id="335" r:id="rId23"/>
    <p:sldId id="328" r:id="rId24"/>
    <p:sldId id="329" r:id="rId25"/>
    <p:sldId id="338" r:id="rId26"/>
    <p:sldId id="339" r:id="rId27"/>
    <p:sldId id="352" r:id="rId28"/>
    <p:sldId id="324" r:id="rId29"/>
    <p:sldId id="336" r:id="rId30"/>
    <p:sldId id="348" r:id="rId31"/>
    <p:sldId id="353" r:id="rId32"/>
    <p:sldId id="325" r:id="rId33"/>
    <p:sldId id="350" r:id="rId34"/>
    <p:sldId id="351" r:id="rId35"/>
    <p:sldId id="312" r:id="rId36"/>
    <p:sldId id="317"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2" clrIdx="0">
    <p:extLst>
      <p:ext uri="{19B8F6BF-5375-455C-9EA6-DF929625EA0E}">
        <p15:presenceInfo xmlns:p15="http://schemas.microsoft.com/office/powerpoint/2012/main" userId="VITA Program" providerId="None"/>
      </p:ext>
    </p:extLst>
  </p:cmAuthor>
  <p:cmAuthor id="2" name="Meeks, Donna (DOE)" initials="MD(" lastIdx="2" clrIdx="1">
    <p:extLst>
      <p:ext uri="{19B8F6BF-5375-455C-9EA6-DF929625EA0E}">
        <p15:presenceInfo xmlns:p15="http://schemas.microsoft.com/office/powerpoint/2012/main" userId="S-1-5-21-3102109963-2641124013-111641105-164241" providerId="AD"/>
      </p:ext>
    </p:extLst>
  </p:cmAuthor>
  <p:cmAuthor id="3" name="Mazzacane, Tina (DOE)" initials="MT(" lastIdx="8" clrIdx="2">
    <p:extLst>
      <p:ext uri="{19B8F6BF-5375-455C-9EA6-DF929625EA0E}">
        <p15:presenceInfo xmlns:p15="http://schemas.microsoft.com/office/powerpoint/2012/main" userId="S-1-5-21-3102109963-2641124013-111641105-804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84852" autoAdjust="0"/>
  </p:normalViewPr>
  <p:slideViewPr>
    <p:cSldViewPr>
      <p:cViewPr varScale="1">
        <p:scale>
          <a:sx n="62" d="100"/>
          <a:sy n="62" d="100"/>
        </p:scale>
        <p:origin x="1052" y="32"/>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35</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a:p>
        </p:txBody>
      </p:sp>
    </p:spTree>
    <p:extLst>
      <p:ext uri="{BB962C8B-B14F-4D97-AF65-F5344CB8AC3E}">
        <p14:creationId xmlns:p14="http://schemas.microsoft.com/office/powerpoint/2010/main" val="336390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a:t>
            </a:fld>
            <a:endParaRPr lang="en-US"/>
          </a:p>
        </p:txBody>
      </p:sp>
    </p:spTree>
    <p:extLst>
      <p:ext uri="{BB962C8B-B14F-4D97-AF65-F5344CB8AC3E}">
        <p14:creationId xmlns:p14="http://schemas.microsoft.com/office/powerpoint/2010/main" val="298275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256418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350922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246519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23</a:t>
            </a:fld>
            <a:endParaRPr lang="en-US"/>
          </a:p>
        </p:txBody>
      </p:sp>
    </p:spTree>
    <p:extLst>
      <p:ext uri="{BB962C8B-B14F-4D97-AF65-F5344CB8AC3E}">
        <p14:creationId xmlns:p14="http://schemas.microsoft.com/office/powerpoint/2010/main" val="172824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28192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33</a:t>
            </a:fld>
            <a:endParaRPr lang="en-US"/>
          </a:p>
        </p:txBody>
      </p:sp>
    </p:spTree>
    <p:extLst>
      <p:ext uri="{BB962C8B-B14F-4D97-AF65-F5344CB8AC3E}">
        <p14:creationId xmlns:p14="http://schemas.microsoft.com/office/powerpoint/2010/main" val="229420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34</a:t>
            </a:fld>
            <a:endParaRPr lang="en-US"/>
          </a:p>
        </p:txBody>
      </p:sp>
    </p:spTree>
    <p:extLst>
      <p:ext uri="{BB962C8B-B14F-4D97-AF65-F5344CB8AC3E}">
        <p14:creationId xmlns:p14="http://schemas.microsoft.com/office/powerpoint/2010/main" val="181553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Lst>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mailto:mathematics@doe.virgini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
            <a:ext cx="9144000" cy="857250"/>
          </a:xfrm>
        </p:spPr>
        <p:txBody>
          <a:bodyPr>
            <a:noAutofit/>
          </a:bodyPr>
          <a:lstStyle/>
          <a:p>
            <a:r>
              <a:rPr lang="en-US" sz="2800" dirty="0"/>
              <a:t>Student Performance Analysis</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Algebra II</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#1 with Solving Equations Containing Radical Expressions (AII.3d)</a:t>
            </a:r>
          </a:p>
        </p:txBody>
      </p:sp>
      <mc:AlternateContent xmlns:mc="http://schemas.openxmlformats.org/markup-compatibility/2006" xmlns:a14="http://schemas.microsoft.com/office/drawing/2010/main">
        <mc:Choice Requires="a14">
          <p:sp>
            <p:nvSpPr>
              <p:cNvPr id="6" name="TextBox 5"/>
              <p:cNvSpPr txBox="1"/>
              <p:nvPr/>
            </p:nvSpPr>
            <p:spPr>
              <a:xfrm>
                <a:off x="40240" y="895350"/>
                <a:ext cx="9027560" cy="837793"/>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graph could be used to verify the solution of       </a:t>
                </a:r>
                <a14:m>
                  <m:oMath xmlns:m="http://schemas.openxmlformats.org/officeDocument/2006/math">
                    <m:r>
                      <a:rPr lang="en-US" sz="2400" b="1" i="1" smtClean="0">
                        <a:latin typeface="Cambria Math" panose="02040503050406030204" pitchFamily="18" charset="0"/>
                      </a:rPr>
                      <m:t>𝒙</m:t>
                    </m:r>
                    <m:r>
                      <a:rPr lang="en-US" sz="2400" b="1" i="1" smtClean="0">
                        <a:latin typeface="Cambria Math" panose="02040503050406030204" pitchFamily="18" charset="0"/>
                      </a:rPr>
                      <m:t>+</m:t>
                    </m:r>
                    <m:rad>
                      <m:radPr>
                        <m:degHide m:val="on"/>
                        <m:ctrlPr>
                          <a:rPr lang="en-US" sz="2400" b="1" i="1" smtClean="0">
                            <a:latin typeface="Cambria Math" panose="02040503050406030204" pitchFamily="18" charset="0"/>
                          </a:rPr>
                        </m:ctrlPr>
                      </m:radPr>
                      <m:deg/>
                      <m:e>
                        <m:r>
                          <a:rPr lang="en-US" sz="2400" b="1" i="1" smtClean="0">
                            <a:latin typeface="Cambria Math" panose="02040503050406030204" pitchFamily="18" charset="0"/>
                          </a:rPr>
                          <m:t>𝒙</m:t>
                        </m:r>
                      </m:e>
                    </m:rad>
                    <m:r>
                      <a:rPr lang="en-US" sz="2400" b="1" i="0" smtClean="0">
                        <a:latin typeface="Cambria Math" panose="02040503050406030204" pitchFamily="18" charset="0"/>
                      </a:rPr>
                      <m:t>=</m:t>
                    </m:r>
                    <m:r>
                      <a:rPr lang="en-US" sz="2400" b="1" i="0" smtClean="0">
                        <a:latin typeface="Cambria Math" panose="02040503050406030204" pitchFamily="18" charset="0"/>
                      </a:rPr>
                      <m:t>𝟔</m:t>
                    </m:r>
                  </m:oMath>
                </a14:m>
                <a:r>
                  <a:rPr lang="en-US" sz="2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40240" y="895350"/>
                <a:ext cx="9027560" cy="837793"/>
              </a:xfrm>
              <a:prstGeom prst="rect">
                <a:avLst/>
              </a:prstGeom>
              <a:blipFill>
                <a:blip r:embed="rId3"/>
                <a:stretch>
                  <a:fillRect l="-1080" t="-5839" b="-15328"/>
                </a:stretch>
              </a:blipFill>
            </p:spPr>
            <p:txBody>
              <a:bodyPr/>
              <a:lstStyle/>
              <a:p>
                <a:r>
                  <a:rPr lang="en-US">
                    <a:noFill/>
                  </a:rPr>
                  <a:t> </a:t>
                </a:r>
              </a:p>
            </p:txBody>
          </p:sp>
        </mc:Fallback>
      </mc:AlternateContent>
      <p:pic>
        <p:nvPicPr>
          <p:cNvPr id="11" name="Content Placeholder 2" descr="Graph A, graph B, graph C, Graph D. Please refer to the graphs on your screen." title="Answer options A, B, C, D"/>
          <p:cNvPicPr>
            <a:picLocks noGrp="1" noChangeAspect="1"/>
          </p:cNvPicPr>
          <p:nvPr>
            <p:ph idx="1"/>
          </p:nvPr>
        </p:nvPicPr>
        <p:blipFill>
          <a:blip r:embed="rId4"/>
          <a:stretch>
            <a:fillRect/>
          </a:stretch>
        </p:blipFill>
        <p:spPr>
          <a:xfrm>
            <a:off x="0" y="1762142"/>
            <a:ext cx="9144000" cy="2409808"/>
          </a:xfrm>
          <a:prstGeom prst="rect">
            <a:avLst/>
          </a:prstGeom>
        </p:spPr>
      </p:pic>
    </p:spTree>
    <p:extLst>
      <p:ext uri="{BB962C8B-B14F-4D97-AF65-F5344CB8AC3E}">
        <p14:creationId xmlns:p14="http://schemas.microsoft.com/office/powerpoint/2010/main" val="252434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solidFill>
            <a:schemeClr val="tx1"/>
          </a:solidFill>
        </p:spPr>
        <p:txBody>
          <a:bodyPr>
            <a:noAutofit/>
          </a:bodyPr>
          <a:lstStyle/>
          <a:p>
            <a:r>
              <a:rPr lang="en-US" sz="2800" dirty="0">
                <a:solidFill>
                  <a:schemeClr val="bg1"/>
                </a:solidFill>
              </a:rPr>
              <a:t>Answer to Practice #1 with Solving Equations Containing Radical Expressions (AII.3d)</a:t>
            </a:r>
          </a:p>
        </p:txBody>
      </p:sp>
      <mc:AlternateContent xmlns:mc="http://schemas.openxmlformats.org/markup-compatibility/2006" xmlns:a14="http://schemas.microsoft.com/office/drawing/2010/main">
        <mc:Choice Requires="a14">
          <p:sp>
            <p:nvSpPr>
              <p:cNvPr id="5" name="TextBox 4"/>
              <p:cNvSpPr txBox="1"/>
              <p:nvPr/>
            </p:nvSpPr>
            <p:spPr>
              <a:xfrm>
                <a:off x="197807" y="768676"/>
                <a:ext cx="8686800" cy="835100"/>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graph could be used to verify the solution of </a:t>
                </a:r>
                <a14:m>
                  <m:oMath xmlns:m="http://schemas.openxmlformats.org/officeDocument/2006/math">
                    <m:r>
                      <a:rPr lang="en-US" sz="2400" b="1" i="0" smtClean="0">
                        <a:latin typeface="Cambria Math" panose="02040503050406030204" pitchFamily="18" charset="0"/>
                      </a:rPr>
                      <m:t>  </m:t>
                    </m:r>
                    <m:r>
                      <a:rPr lang="en-US" sz="2400" b="1" i="1" smtClean="0">
                        <a:latin typeface="Cambria Math" panose="02040503050406030204" pitchFamily="18" charset="0"/>
                      </a:rPr>
                      <m:t>𝒙</m:t>
                    </m:r>
                    <m:r>
                      <a:rPr lang="en-US" sz="2400" b="1" i="1" smtClean="0">
                        <a:latin typeface="Cambria Math" panose="02040503050406030204" pitchFamily="18" charset="0"/>
                      </a:rPr>
                      <m:t>+</m:t>
                    </m:r>
                    <m:rad>
                      <m:radPr>
                        <m:degHide m:val="on"/>
                        <m:ctrlPr>
                          <a:rPr lang="en-US" sz="2400" b="1" i="1" smtClean="0">
                            <a:latin typeface="Cambria Math" panose="02040503050406030204" pitchFamily="18" charset="0"/>
                          </a:rPr>
                        </m:ctrlPr>
                      </m:radPr>
                      <m:deg/>
                      <m:e>
                        <m:r>
                          <a:rPr lang="en-US" sz="2400" b="1" i="1" smtClean="0">
                            <a:latin typeface="Cambria Math" panose="02040503050406030204" pitchFamily="18" charset="0"/>
                          </a:rPr>
                          <m:t>𝒙</m:t>
                        </m:r>
                      </m:e>
                    </m:rad>
                    <m:r>
                      <a:rPr lang="en-US" sz="2400" b="1" i="0" smtClean="0">
                        <a:latin typeface="Cambria Math" panose="02040503050406030204" pitchFamily="18" charset="0"/>
                      </a:rPr>
                      <m:t>=</m:t>
                    </m:r>
                    <m:r>
                      <a:rPr lang="en-US" sz="2400" b="1" i="0" smtClean="0">
                        <a:latin typeface="Cambria Math" panose="02040503050406030204" pitchFamily="18" charset="0"/>
                      </a:rPr>
                      <m:t>𝟔</m:t>
                    </m:r>
                  </m:oMath>
                </a14:m>
                <a:r>
                  <a:rPr lang="en-US" sz="2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97807" y="768676"/>
                <a:ext cx="8686800" cy="835100"/>
              </a:xfrm>
              <a:prstGeom prst="rect">
                <a:avLst/>
              </a:prstGeom>
              <a:blipFill>
                <a:blip r:embed="rId3"/>
                <a:stretch>
                  <a:fillRect l="-1053" t="-5839" b="-15328"/>
                </a:stretch>
              </a:blipFill>
            </p:spPr>
            <p:txBody>
              <a:bodyPr/>
              <a:lstStyle/>
              <a:p>
                <a:r>
                  <a:rPr lang="en-US">
                    <a:noFill/>
                  </a:rPr>
                  <a:t> </a:t>
                </a:r>
              </a:p>
            </p:txBody>
          </p:sp>
        </mc:Fallback>
      </mc:AlternateContent>
      <p:pic>
        <p:nvPicPr>
          <p:cNvPr id="10" name="Picture 9" descr="Graph A, Graph B, Graph C, Graph D. Refer to the graphs on your screen. A rounded rectangle around Graph C indicating the correct answer."/>
          <p:cNvPicPr>
            <a:picLocks noChangeAspect="1"/>
          </p:cNvPicPr>
          <p:nvPr/>
        </p:nvPicPr>
        <p:blipFill>
          <a:blip r:embed="rId4"/>
          <a:stretch>
            <a:fillRect/>
          </a:stretch>
        </p:blipFill>
        <p:spPr>
          <a:xfrm>
            <a:off x="106680" y="1491564"/>
            <a:ext cx="8961120" cy="238284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0480" y="3645290"/>
                <a:ext cx="9113520" cy="830997"/>
              </a:xfrm>
              <a:prstGeom prst="rect">
                <a:avLst/>
              </a:prstGeom>
              <a:noFill/>
            </p:spPr>
            <p:txBody>
              <a:bodyPr wrap="square" rtlCol="0">
                <a:spAutoFit/>
              </a:bodyPr>
              <a:lstStyle/>
              <a:p>
                <a:r>
                  <a:rPr lang="en-US" sz="2400" dirty="0">
                    <a:solidFill>
                      <a:srgbClr val="C00000"/>
                    </a:solidFill>
                  </a:rPr>
                  <a:t>Common error: Students often select Graph A, only graphing the equations  </a:t>
                </a:r>
                <a14:m>
                  <m:oMath xmlns:m="http://schemas.openxmlformats.org/officeDocument/2006/math">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 </m:t>
                    </m:r>
                    <m:r>
                      <m:rPr>
                        <m:sty m:val="p"/>
                      </m:rPr>
                      <a:rPr lang="en-US" sz="2400" b="0" i="0" smtClean="0">
                        <a:solidFill>
                          <a:srgbClr val="C00000"/>
                        </a:solidFill>
                        <a:latin typeface="Cambria Math" panose="02040503050406030204" pitchFamily="18" charset="0"/>
                      </a:rPr>
                      <m:t>and</m:t>
                    </m:r>
                    <m:r>
                      <a:rPr lang="en-US" sz="2400" b="0" i="1" smtClean="0">
                        <a:solidFill>
                          <a:srgbClr val="C00000"/>
                        </a:solidFill>
                        <a:latin typeface="Cambria Math" panose="02040503050406030204" pitchFamily="18" charset="0"/>
                      </a:rPr>
                      <m:t> </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=6.</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480" y="3645290"/>
                <a:ext cx="9113520" cy="830997"/>
              </a:xfrm>
              <a:prstGeom prst="rect">
                <a:avLst/>
              </a:prstGeom>
              <a:blipFill>
                <a:blip r:embed="rId5"/>
                <a:stretch>
                  <a:fillRect l="-100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32193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Suggested Practice #2 with Solving Equations Containing Radical Expressions (AII.3d)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a:t>How many distinct real solutions does this equation have?</a:t>
                </a:r>
              </a:p>
              <a:p>
                <a:pPr marL="0" indent="0" algn="ctr">
                  <a:buNone/>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0" smtClean="0">
                          <a:latin typeface="Cambria Math" panose="02040503050406030204" pitchFamily="18" charset="0"/>
                        </a:rPr>
                        <m:t>+</m:t>
                      </m:r>
                      <m:r>
                        <a:rPr lang="en-US" sz="2400" b="1" i="0" smtClean="0">
                          <a:latin typeface="Cambria Math" panose="02040503050406030204" pitchFamily="18" charset="0"/>
                        </a:rPr>
                        <m:t>𝟏</m:t>
                      </m:r>
                      <m:r>
                        <a:rPr lang="en-US" sz="2400" b="1" i="1" smtClean="0">
                          <a:latin typeface="Cambria Math" panose="02040503050406030204" pitchFamily="18" charset="0"/>
                        </a:rPr>
                        <m:t>=</m:t>
                      </m:r>
                      <m:rad>
                        <m:radPr>
                          <m:degHide m:val="on"/>
                          <m:ctrlPr>
                            <a:rPr lang="en-US" sz="2400" b="1" i="1" smtClean="0">
                              <a:latin typeface="Cambria Math" panose="02040503050406030204" pitchFamily="18" charset="0"/>
                            </a:rPr>
                          </m:ctrlPr>
                        </m:radPr>
                        <m:deg/>
                        <m:e>
                          <m:r>
                            <a:rPr lang="en-US" sz="2400" b="1" i="1" smtClean="0">
                              <a:latin typeface="Cambria Math" panose="02040503050406030204" pitchFamily="18" charset="0"/>
                            </a:rPr>
                            <m:t>𝟑</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𝟏</m:t>
                          </m:r>
                        </m:e>
                      </m:rad>
                    </m:oMath>
                  </m:oMathPara>
                </a14:m>
                <a:endParaRPr lang="en-US" sz="2400" b="1" dirty="0"/>
              </a:p>
              <a:p>
                <a:pPr marL="0" indent="0">
                  <a:buNone/>
                </a:pPr>
                <a:endParaRPr lang="en-US" sz="800" b="1" dirty="0"/>
              </a:p>
              <a:p>
                <a:pPr marL="457200" indent="-457200">
                  <a:buAutoNum type="alphaUcPeriod"/>
                </a:pPr>
                <a:r>
                  <a:rPr lang="en-US" sz="2400" dirty="0"/>
                  <a:t>0</a:t>
                </a:r>
              </a:p>
              <a:p>
                <a:pPr marL="457200" indent="-457200">
                  <a:buAutoNum type="alphaUcPeriod"/>
                </a:pPr>
                <a:r>
                  <a:rPr lang="en-US" sz="2400" dirty="0"/>
                  <a:t>2</a:t>
                </a:r>
              </a:p>
              <a:p>
                <a:pPr marL="457200" indent="-457200">
                  <a:buAutoNum type="alphaUcPeriod"/>
                </a:pPr>
                <a:r>
                  <a:rPr lang="en-US" sz="2400" dirty="0"/>
                  <a:t>3</a:t>
                </a:r>
              </a:p>
              <a:p>
                <a:pPr marL="457200" indent="-457200">
                  <a:buAutoNum type="alphaUcPeriod"/>
                </a:pPr>
                <a:r>
                  <a:rPr lang="en-US" sz="2400" dirty="0"/>
                  <a:t>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95351"/>
                <a:ext cx="8610600" cy="3429002"/>
              </a:xfrm>
              <a:blipFill>
                <a:blip r:embed="rId2"/>
                <a:stretch>
                  <a:fillRect l="-1133" t="-1423"/>
                </a:stretch>
              </a:blipFill>
            </p:spPr>
            <p:txBody>
              <a:bodyPr/>
              <a:lstStyle/>
              <a:p>
                <a:r>
                  <a:rPr lang="en-US">
                    <a:noFill/>
                  </a:rPr>
                  <a:t> </a:t>
                </a:r>
              </a:p>
            </p:txBody>
          </p:sp>
        </mc:Fallback>
      </mc:AlternateContent>
    </p:spTree>
    <p:extLst>
      <p:ext uri="{BB962C8B-B14F-4D97-AF65-F5344CB8AC3E}">
        <p14:creationId xmlns:p14="http://schemas.microsoft.com/office/powerpoint/2010/main" val="347521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Answer to Practice #2 with Solving Equations Containing Radical Expressions (AII.3d)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a:t>How many distinct real solutions does this equation have?</a:t>
                </a:r>
              </a:p>
              <a:p>
                <a:pPr marL="0" indent="0" algn="ctr">
                  <a:buNone/>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0" smtClean="0">
                          <a:latin typeface="Cambria Math" panose="02040503050406030204" pitchFamily="18" charset="0"/>
                        </a:rPr>
                        <m:t>+</m:t>
                      </m:r>
                      <m:r>
                        <a:rPr lang="en-US" sz="2400" b="1" i="0" smtClean="0">
                          <a:latin typeface="Cambria Math" panose="02040503050406030204" pitchFamily="18" charset="0"/>
                        </a:rPr>
                        <m:t>𝟏</m:t>
                      </m:r>
                      <m:r>
                        <a:rPr lang="en-US" sz="2400" b="1" i="1" smtClean="0">
                          <a:latin typeface="Cambria Math" panose="02040503050406030204" pitchFamily="18" charset="0"/>
                        </a:rPr>
                        <m:t>=</m:t>
                      </m:r>
                      <m:rad>
                        <m:radPr>
                          <m:degHide m:val="on"/>
                          <m:ctrlPr>
                            <a:rPr lang="en-US" sz="2400" b="1" i="1" smtClean="0">
                              <a:latin typeface="Cambria Math" panose="02040503050406030204" pitchFamily="18" charset="0"/>
                            </a:rPr>
                          </m:ctrlPr>
                        </m:radPr>
                        <m:deg/>
                        <m:e>
                          <m:r>
                            <a:rPr lang="en-US" sz="2400" b="1" i="1" smtClean="0">
                              <a:latin typeface="Cambria Math" panose="02040503050406030204" pitchFamily="18" charset="0"/>
                            </a:rPr>
                            <m:t>𝟑</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𝟏</m:t>
                          </m:r>
                        </m:e>
                      </m:rad>
                    </m:oMath>
                  </m:oMathPara>
                </a14:m>
                <a:endParaRPr lang="en-US" sz="2400" b="1" dirty="0"/>
              </a:p>
              <a:p>
                <a:pPr marL="0" indent="0">
                  <a:buNone/>
                </a:pPr>
                <a:endParaRPr lang="en-US" sz="800" b="1" dirty="0"/>
              </a:p>
              <a:p>
                <a:pPr marL="457200" indent="-457200">
                  <a:buAutoNum type="alphaUcPeriod"/>
                </a:pPr>
                <a:r>
                  <a:rPr lang="en-US" sz="2400" dirty="0"/>
                  <a:t>0</a:t>
                </a:r>
              </a:p>
              <a:p>
                <a:pPr marL="457200" indent="-457200">
                  <a:buAutoNum type="alphaUcPeriod"/>
                </a:pPr>
                <a:r>
                  <a:rPr lang="en-US" sz="2400" dirty="0"/>
                  <a:t>2</a:t>
                </a:r>
              </a:p>
              <a:p>
                <a:pPr marL="457200" indent="-457200">
                  <a:buAutoNum type="alphaUcPeriod"/>
                </a:pPr>
                <a:r>
                  <a:rPr lang="en-US" sz="2400" dirty="0">
                    <a:solidFill>
                      <a:srgbClr val="C00000"/>
                    </a:solidFill>
                  </a:rPr>
                  <a:t>3</a:t>
                </a:r>
              </a:p>
              <a:p>
                <a:pPr marL="457200" indent="-457200">
                  <a:buAutoNum type="alphaUcPeriod"/>
                </a:pPr>
                <a:r>
                  <a:rPr lang="en-US" sz="2400" dirty="0"/>
                  <a:t>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95351"/>
                <a:ext cx="8610600" cy="3429002"/>
              </a:xfrm>
              <a:blipFill>
                <a:blip r:embed="rId2"/>
                <a:stretch>
                  <a:fillRect l="-1133" t="-1423"/>
                </a:stretch>
              </a:blipFill>
            </p:spPr>
            <p:txBody>
              <a:bodyPr/>
              <a:lstStyle/>
              <a:p>
                <a:r>
                  <a:rPr lang="en-US">
                    <a:noFill/>
                  </a:rPr>
                  <a:t> </a:t>
                </a:r>
              </a:p>
            </p:txBody>
          </p:sp>
        </mc:Fallback>
      </mc:AlternateContent>
      <p:sp>
        <p:nvSpPr>
          <p:cNvPr id="4" name="Rounded Rectangle 3" descr="Rounded rectangle indicates correct answer is option C."/>
          <p:cNvSpPr/>
          <p:nvPr/>
        </p:nvSpPr>
        <p:spPr>
          <a:xfrm>
            <a:off x="83634" y="3028950"/>
            <a:ext cx="762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2190750"/>
            <a:ext cx="6553200" cy="2308324"/>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on SOL test items:  Students graph the equation as written in implicit form and see only two solutions. When verifying solutions on a calculator, students should be aware of limitations that may occur with graphing utilities.</a:t>
            </a:r>
          </a:p>
        </p:txBody>
      </p:sp>
      <p:cxnSp>
        <p:nvCxnSpPr>
          <p:cNvPr id="7" name="Straight Arrow Connector 6" descr="arrow pointing to common error"/>
          <p:cNvCxnSpPr/>
          <p:nvPr/>
        </p:nvCxnSpPr>
        <p:spPr>
          <a:xfrm flipH="1">
            <a:off x="990600" y="2800350"/>
            <a:ext cx="838200" cy="0"/>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6482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Function Families – Shapes and Transformations</a:t>
            </a:r>
          </a:p>
        </p:txBody>
      </p:sp>
      <p:sp>
        <p:nvSpPr>
          <p:cNvPr id="3" name="Content Placeholder 2"/>
          <p:cNvSpPr>
            <a:spLocks noGrp="1"/>
          </p:cNvSpPr>
          <p:nvPr>
            <p:ph idx="1"/>
          </p:nvPr>
        </p:nvSpPr>
        <p:spPr/>
        <p:txBody>
          <a:bodyPr>
            <a:normAutofit/>
          </a:bodyPr>
          <a:lstStyle/>
          <a:p>
            <a:pPr marL="0" indent="0">
              <a:buNone/>
            </a:pPr>
            <a:r>
              <a:rPr lang="en-US" sz="2400" dirty="0"/>
              <a:t>SOL AII.6	</a:t>
            </a:r>
          </a:p>
          <a:p>
            <a:pPr marL="0" indent="0">
              <a:buNone/>
            </a:pPr>
            <a:r>
              <a:rPr lang="en-US" sz="2400" dirty="0"/>
              <a:t>For absolute value, square root, cube root, rational, polynomial, exponential, and logarithmic functions, the student will</a:t>
            </a:r>
          </a:p>
          <a:p>
            <a:pPr marL="457200" indent="-457200">
              <a:buAutoNum type="alphaLcParenR"/>
            </a:pPr>
            <a:r>
              <a:rPr lang="en-US" sz="2400" dirty="0">
                <a:solidFill>
                  <a:srgbClr val="C00000"/>
                </a:solidFill>
              </a:rPr>
              <a:t>recognize the general shape of function families</a:t>
            </a:r>
            <a:r>
              <a:rPr lang="en-US" sz="2400" dirty="0"/>
              <a:t>; and</a:t>
            </a:r>
          </a:p>
          <a:p>
            <a:pPr marL="457200" indent="-457200">
              <a:buAutoNum type="alphaLcParenR"/>
            </a:pPr>
            <a:r>
              <a:rPr lang="en-US" sz="2400" dirty="0"/>
              <a:t>use knowledge of transformations to convert between equations and the corresponding graphs of functions.</a:t>
            </a:r>
          </a:p>
        </p:txBody>
      </p:sp>
    </p:spTree>
    <p:extLst>
      <p:ext uri="{BB962C8B-B14F-4D97-AF65-F5344CB8AC3E}">
        <p14:creationId xmlns:p14="http://schemas.microsoft.com/office/powerpoint/2010/main" val="374393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#1 with Function Families (AII.6)</a:t>
            </a:r>
          </a:p>
        </p:txBody>
      </p:sp>
      <p:sp>
        <p:nvSpPr>
          <p:cNvPr id="3" name="Content Placeholder 2"/>
          <p:cNvSpPr>
            <a:spLocks noGrp="1"/>
          </p:cNvSpPr>
          <p:nvPr>
            <p:ph idx="1"/>
          </p:nvPr>
        </p:nvSpPr>
        <p:spPr>
          <a:xfrm>
            <a:off x="95491" y="819149"/>
            <a:ext cx="8927385" cy="3429002"/>
          </a:xfrm>
        </p:spPr>
        <p:txBody>
          <a:bodyPr>
            <a:normAutofit/>
          </a:bodyPr>
          <a:lstStyle/>
          <a:p>
            <a:pPr marL="0" indent="0">
              <a:buNone/>
            </a:pPr>
            <a:r>
              <a:rPr lang="en-US" sz="2400" b="1" dirty="0"/>
              <a:t>Which graph appears to belong to the family of rational functions?</a:t>
            </a:r>
          </a:p>
        </p:txBody>
      </p:sp>
      <p:pic>
        <p:nvPicPr>
          <p:cNvPr id="5" name="Picture 4" descr="Image shows Graph A, Graph B, Graph C, and Graph D." title="Answer options"/>
          <p:cNvPicPr>
            <a:picLocks noChangeAspect="1"/>
          </p:cNvPicPr>
          <p:nvPr/>
        </p:nvPicPr>
        <p:blipFill>
          <a:blip r:embed="rId3"/>
          <a:stretch>
            <a:fillRect/>
          </a:stretch>
        </p:blipFill>
        <p:spPr>
          <a:xfrm>
            <a:off x="76200" y="1790700"/>
            <a:ext cx="8296275" cy="2228850"/>
          </a:xfrm>
          <a:prstGeom prst="rect">
            <a:avLst/>
          </a:prstGeom>
        </p:spPr>
      </p:pic>
    </p:spTree>
    <p:extLst>
      <p:ext uri="{BB962C8B-B14F-4D97-AF65-F5344CB8AC3E}">
        <p14:creationId xmlns:p14="http://schemas.microsoft.com/office/powerpoint/2010/main" val="314378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#1 with Function Families (AII.6)</a:t>
            </a:r>
          </a:p>
        </p:txBody>
      </p:sp>
      <p:sp>
        <p:nvSpPr>
          <p:cNvPr id="3" name="Content Placeholder 2"/>
          <p:cNvSpPr>
            <a:spLocks noGrp="1"/>
          </p:cNvSpPr>
          <p:nvPr>
            <p:ph idx="1"/>
          </p:nvPr>
        </p:nvSpPr>
        <p:spPr>
          <a:xfrm>
            <a:off x="76200" y="819149"/>
            <a:ext cx="8927385" cy="3505204"/>
          </a:xfrm>
        </p:spPr>
        <p:txBody>
          <a:bodyPr>
            <a:normAutofit/>
          </a:bodyPr>
          <a:lstStyle/>
          <a:p>
            <a:pPr marL="0" indent="0">
              <a:buNone/>
            </a:pPr>
            <a:r>
              <a:rPr lang="en-US" sz="2400" b="1" dirty="0"/>
              <a:t>Which graph appears to belong to the family of rational functions?</a:t>
            </a:r>
          </a:p>
        </p:txBody>
      </p:sp>
      <p:grpSp>
        <p:nvGrpSpPr>
          <p:cNvPr id="4" name="Group 3" descr="Answer options with a red circle around graph C." title="answer options"/>
          <p:cNvGrpSpPr/>
          <p:nvPr/>
        </p:nvGrpSpPr>
        <p:grpSpPr>
          <a:xfrm>
            <a:off x="76200" y="1790700"/>
            <a:ext cx="8296275" cy="2228850"/>
            <a:chOff x="76200" y="1790700"/>
            <a:chExt cx="8296275" cy="2228850"/>
          </a:xfrm>
        </p:grpSpPr>
        <p:pic>
          <p:nvPicPr>
            <p:cNvPr id="6" name="Picture 5" descr="Image shows Graph A, Graph B, Graph C, and Graph D. Rounded rrectangle indicates that Graph C is the correct answer."/>
            <p:cNvPicPr>
              <a:picLocks noChangeAspect="1"/>
            </p:cNvPicPr>
            <p:nvPr/>
          </p:nvPicPr>
          <p:blipFill>
            <a:blip r:embed="rId2"/>
            <a:stretch>
              <a:fillRect/>
            </a:stretch>
          </p:blipFill>
          <p:spPr>
            <a:xfrm>
              <a:off x="76200" y="1790700"/>
              <a:ext cx="8296275" cy="2228850"/>
            </a:xfrm>
            <a:prstGeom prst="rect">
              <a:avLst/>
            </a:prstGeom>
          </p:spPr>
        </p:pic>
        <p:sp>
          <p:nvSpPr>
            <p:cNvPr id="5" name="Rounded Rectangle 4" descr="rounded rectangle indicating Graph C as correct answer"/>
            <p:cNvSpPr/>
            <p:nvPr/>
          </p:nvSpPr>
          <p:spPr>
            <a:xfrm>
              <a:off x="4288220" y="1790700"/>
              <a:ext cx="1981200" cy="22288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253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437028"/>
          </a:xfrm>
        </p:spPr>
        <p:txBody>
          <a:bodyPr>
            <a:normAutofit fontScale="90000"/>
          </a:bodyPr>
          <a:lstStyle/>
          <a:p>
            <a:r>
              <a:rPr lang="en-US" sz="2800" dirty="0"/>
              <a:t>Function Families – Characteristics (1 of 2)</a:t>
            </a:r>
          </a:p>
        </p:txBody>
      </p:sp>
      <p:sp>
        <p:nvSpPr>
          <p:cNvPr id="3" name="Content Placeholder 2"/>
          <p:cNvSpPr>
            <a:spLocks noGrp="1"/>
          </p:cNvSpPr>
          <p:nvPr>
            <p:ph idx="1"/>
          </p:nvPr>
        </p:nvSpPr>
        <p:spPr>
          <a:xfrm>
            <a:off x="76200" y="438151"/>
            <a:ext cx="8927385" cy="3886202"/>
          </a:xfrm>
        </p:spPr>
        <p:txBody>
          <a:bodyPr>
            <a:normAutofit/>
          </a:bodyPr>
          <a:lstStyle/>
          <a:p>
            <a:pPr marL="0" indent="0">
              <a:buNone/>
            </a:pPr>
            <a:r>
              <a:rPr lang="en-US" sz="2400" dirty="0"/>
              <a:t>SOL AII.7</a:t>
            </a:r>
          </a:p>
          <a:p>
            <a:pPr marL="0" indent="0">
              <a:buNone/>
            </a:pPr>
            <a:r>
              <a:rPr lang="en-US" sz="2400" dirty="0"/>
              <a:t>The student will investigate and analyze linear, quadratic, absolute value, square root, cube root, rational, polynomial, exponential, and logarithmic function families algebraically and graphically.  Key concepts include</a:t>
            </a:r>
          </a:p>
          <a:p>
            <a:pPr marL="457200" indent="-457200">
              <a:buAutoNum type="alphaLcParenR"/>
            </a:pPr>
            <a:r>
              <a:rPr lang="en-US" sz="2400" dirty="0"/>
              <a:t>domain, range, and continuity;</a:t>
            </a:r>
          </a:p>
          <a:p>
            <a:pPr marL="457200" indent="-457200">
              <a:buAutoNum type="alphaLcParenR"/>
            </a:pPr>
            <a:r>
              <a:rPr lang="en-US" sz="2400" dirty="0"/>
              <a:t>intervals in which a function is increasing or decreasing;</a:t>
            </a:r>
          </a:p>
          <a:p>
            <a:pPr marL="457200" indent="-457200">
              <a:buAutoNum type="alphaLcParenR"/>
            </a:pPr>
            <a:r>
              <a:rPr lang="en-US" sz="2400" dirty="0">
                <a:solidFill>
                  <a:srgbClr val="C00000"/>
                </a:solidFill>
              </a:rPr>
              <a:t>extrema</a:t>
            </a:r>
            <a:r>
              <a:rPr lang="en-US" sz="2400" dirty="0"/>
              <a:t>;</a:t>
            </a:r>
          </a:p>
          <a:p>
            <a:pPr marL="457200" indent="-457200">
              <a:buAutoNum type="alphaLcParenR"/>
            </a:pPr>
            <a:r>
              <a:rPr lang="en-US" sz="2400" dirty="0"/>
              <a:t>zeros;</a:t>
            </a:r>
          </a:p>
          <a:p>
            <a:pPr marL="457200" indent="-457200">
              <a:buAutoNum type="alphaLcParenR"/>
            </a:pPr>
            <a:r>
              <a:rPr lang="en-US" sz="2400" dirty="0"/>
              <a:t>intercepts;</a:t>
            </a:r>
          </a:p>
        </p:txBody>
      </p:sp>
    </p:spTree>
    <p:extLst>
      <p:ext uri="{BB962C8B-B14F-4D97-AF65-F5344CB8AC3E}">
        <p14:creationId xmlns:p14="http://schemas.microsoft.com/office/powerpoint/2010/main" val="43317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437028"/>
          </a:xfrm>
        </p:spPr>
        <p:txBody>
          <a:bodyPr>
            <a:normAutofit fontScale="90000"/>
          </a:bodyPr>
          <a:lstStyle/>
          <a:p>
            <a:r>
              <a:rPr lang="en-US" sz="2800" dirty="0"/>
              <a:t>Function Families – Characteristics (2 of 2)</a:t>
            </a:r>
          </a:p>
        </p:txBody>
      </p:sp>
      <p:sp>
        <p:nvSpPr>
          <p:cNvPr id="3" name="Content Placeholder 2"/>
          <p:cNvSpPr>
            <a:spLocks noGrp="1"/>
          </p:cNvSpPr>
          <p:nvPr>
            <p:ph idx="1"/>
          </p:nvPr>
        </p:nvSpPr>
        <p:spPr>
          <a:xfrm>
            <a:off x="76200" y="438151"/>
            <a:ext cx="8927385" cy="3886202"/>
          </a:xfrm>
        </p:spPr>
        <p:txBody>
          <a:bodyPr>
            <a:normAutofit/>
          </a:bodyPr>
          <a:lstStyle/>
          <a:p>
            <a:pPr marL="0" indent="0">
              <a:buNone/>
            </a:pPr>
            <a:r>
              <a:rPr lang="en-US" sz="2400" dirty="0"/>
              <a:t>SOL AII.7 cont.</a:t>
            </a:r>
          </a:p>
          <a:p>
            <a:pPr marL="0" indent="0">
              <a:buNone/>
            </a:pPr>
            <a:r>
              <a:rPr lang="en-US" sz="2400" dirty="0"/>
              <a:t>Key concepts include</a:t>
            </a:r>
          </a:p>
          <a:p>
            <a:pPr marL="0" indent="0">
              <a:buNone/>
            </a:pPr>
            <a:r>
              <a:rPr lang="en-US" sz="2400" dirty="0"/>
              <a:t>f) values of a function for elements in its domain;</a:t>
            </a:r>
          </a:p>
          <a:p>
            <a:pPr marL="346075" indent="-346075">
              <a:buNone/>
            </a:pPr>
            <a:r>
              <a:rPr lang="en-US" sz="2400" dirty="0">
                <a:solidFill>
                  <a:srgbClr val="C00000"/>
                </a:solidFill>
              </a:rPr>
              <a:t>g) connections between and among multiple representations of functions using verbal descriptions, tables, equations, and graphs</a:t>
            </a:r>
            <a:r>
              <a:rPr lang="en-US" sz="2400" dirty="0"/>
              <a:t>;</a:t>
            </a:r>
          </a:p>
          <a:p>
            <a:pPr marL="0" indent="0">
              <a:buNone/>
            </a:pPr>
            <a:r>
              <a:rPr lang="en-US" sz="2400" dirty="0"/>
              <a:t>h) end behavior;</a:t>
            </a:r>
          </a:p>
          <a:p>
            <a:pPr marL="0" indent="0">
              <a:buNone/>
            </a:pPr>
            <a:r>
              <a:rPr lang="en-US" sz="2400" dirty="0" err="1">
                <a:solidFill>
                  <a:srgbClr val="C00000"/>
                </a:solidFill>
              </a:rPr>
              <a:t>i</a:t>
            </a:r>
            <a:r>
              <a:rPr lang="en-US" sz="2400" dirty="0">
                <a:solidFill>
                  <a:srgbClr val="C00000"/>
                </a:solidFill>
              </a:rPr>
              <a:t>) vertical and horizontal asymptotes</a:t>
            </a:r>
            <a:r>
              <a:rPr lang="en-US" sz="2400" dirty="0"/>
              <a:t>;</a:t>
            </a:r>
          </a:p>
          <a:p>
            <a:pPr marL="0" indent="0">
              <a:buNone/>
            </a:pPr>
            <a:r>
              <a:rPr lang="en-US" sz="2400" dirty="0"/>
              <a:t>j) inverse of a function; and </a:t>
            </a:r>
          </a:p>
          <a:p>
            <a:pPr marL="0" indent="0">
              <a:buNone/>
            </a:pPr>
            <a:r>
              <a:rPr lang="en-US" sz="2400" dirty="0"/>
              <a:t>k) composition of functions, algebraically and graphically.</a:t>
            </a:r>
          </a:p>
        </p:txBody>
      </p:sp>
    </p:spTree>
    <p:extLst>
      <p:ext uri="{BB962C8B-B14F-4D97-AF65-F5344CB8AC3E}">
        <p14:creationId xmlns:p14="http://schemas.microsoft.com/office/powerpoint/2010/main" val="283562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665628"/>
          </a:xfrm>
        </p:spPr>
        <p:txBody>
          <a:bodyPr>
            <a:normAutofit/>
          </a:bodyPr>
          <a:lstStyle/>
          <a:p>
            <a:r>
              <a:rPr lang="en-US" sz="2800" dirty="0"/>
              <a:t>Maxima and Minima (AII.7c)</a:t>
            </a:r>
          </a:p>
        </p:txBody>
      </p:sp>
      <p:sp>
        <p:nvSpPr>
          <p:cNvPr id="3" name="Content Placeholder 2"/>
          <p:cNvSpPr>
            <a:spLocks noGrp="1"/>
          </p:cNvSpPr>
          <p:nvPr>
            <p:ph idx="1"/>
          </p:nvPr>
        </p:nvSpPr>
        <p:spPr/>
        <p:txBody>
          <a:bodyPr>
            <a:normAutofit/>
          </a:bodyPr>
          <a:lstStyle/>
          <a:p>
            <a:pPr marL="0" indent="0">
              <a:buNone/>
            </a:pPr>
            <a:r>
              <a:rPr lang="en-US" sz="2400" dirty="0"/>
              <a:t>Students need additional practice identifying the location and value of maxima and minima of a function for a given domain.  </a:t>
            </a:r>
          </a:p>
          <a:p>
            <a:pPr marL="0" indent="0">
              <a:buNone/>
            </a:pPr>
            <a:endParaRPr lang="en-US" sz="2400" dirty="0"/>
          </a:p>
          <a:p>
            <a:pPr marL="0" indent="0">
              <a:buNone/>
            </a:pPr>
            <a:r>
              <a:rPr lang="en-US" sz="2400" dirty="0">
                <a:solidFill>
                  <a:srgbClr val="C00000"/>
                </a:solidFill>
              </a:rPr>
              <a:t>Common errors are generally made when students are asked to select the interval that includes the point.  Students typically select the interval where the function is increasing or decreasing, but not necessarily the interval that includes the point representing the maxima or minima.</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61587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Algebra II test, this PowerPoint presentation has been developed to provide examples of SOL content identified by this analysis.  </a:t>
            </a:r>
          </a:p>
          <a:p>
            <a:endParaRPr lang="en-US" sz="1800" dirty="0"/>
          </a:p>
          <a:p>
            <a:endParaRPr lang="en-US" dirty="0"/>
          </a:p>
        </p:txBody>
      </p:sp>
      <p:sp>
        <p:nvSpPr>
          <p:cNvPr id="6" name="Title 1"/>
          <p:cNvSpPr txBox="1">
            <a:spLocks noGrp="1"/>
          </p:cNvSpPr>
          <p:nvPr>
            <p:ph type="title"/>
          </p:nvPr>
        </p:nvSpPr>
        <p:spPr>
          <a:prstGeom prst="rect">
            <a:avLst/>
          </a:prstGeom>
          <a:solidFill>
            <a:schemeClr val="tx1"/>
          </a:solidFill>
        </p:spPr>
        <p:txBody>
          <a:bodyPr vert="horz" lIns="91440" tIns="45720" rIns="91440" bIns="45720" rtlCol="0" anchor="ctr">
            <a:normAutofit fontScale="90000"/>
          </a:bodyPr>
          <a:lst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3100">
                <a:solidFill>
                  <a:schemeClr val="bg1"/>
                </a:solidFill>
              </a:rPr>
              <a:t>Student Performance Analysis Spring 2019 </a:t>
            </a:r>
            <a:r>
              <a:rPr lang="en-US" sz="2200">
                <a:solidFill>
                  <a:schemeClr val="bg1"/>
                </a:solidFill>
              </a:rPr>
              <a:t>(1 of 3)</a:t>
            </a:r>
            <a:endParaRPr lang="en-US" sz="2200" dirty="0">
              <a:solidFill>
                <a:schemeClr val="bg1"/>
              </a:solidFill>
            </a:endParaRPr>
          </a:p>
        </p:txBody>
      </p:sp>
    </p:spTree>
    <p:extLst>
      <p:ext uri="{BB962C8B-B14F-4D97-AF65-F5344CB8AC3E}">
        <p14:creationId xmlns:p14="http://schemas.microsoft.com/office/powerpoint/2010/main" val="375126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with Maxima and Minima (AII.7c)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a:t>Given: </a:t>
                </a:r>
                <a14:m>
                  <m:oMath xmlns:m="http://schemas.openxmlformats.org/officeDocument/2006/math">
                    <m:r>
                      <a:rPr lang="en-US" sz="2400" b="1" i="1" smtClean="0">
                        <a:latin typeface="Cambria Math" panose="02040503050406030204" pitchFamily="18" charset="0"/>
                      </a:rPr>
                      <m:t>𝒈</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e>
                    </m:d>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𝟑</m:t>
                        </m:r>
                      </m:sup>
                    </m:sSup>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𝟔</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𝟑</m:t>
                    </m:r>
                  </m:oMath>
                </a14:m>
                <a:endParaRPr lang="en-US" sz="2400" b="1" dirty="0"/>
              </a:p>
              <a:p>
                <a:pPr marL="0" indent="0">
                  <a:buNone/>
                </a:pPr>
                <a:endParaRPr lang="en-US" sz="800" dirty="0"/>
              </a:p>
              <a:p>
                <a:pPr marL="0" indent="0">
                  <a:buNone/>
                </a:pPr>
                <a:r>
                  <a:rPr lang="en-US" sz="2400" b="1" dirty="0"/>
                  <a:t>On which interval is the local minimum of </a:t>
                </a:r>
                <a14:m>
                  <m:oMath xmlns:m="http://schemas.openxmlformats.org/officeDocument/2006/math">
                    <m:r>
                      <a:rPr lang="en-US" sz="2400" b="1" i="1">
                        <a:latin typeface="Cambria Math" panose="02040503050406030204" pitchFamily="18" charset="0"/>
                      </a:rPr>
                      <m:t>𝒈</m:t>
                    </m:r>
                    <m:d>
                      <m:dPr>
                        <m:ctrlPr>
                          <a:rPr lang="en-US" sz="2400" b="1" i="1">
                            <a:latin typeface="Cambria Math" panose="02040503050406030204" pitchFamily="18" charset="0"/>
                          </a:rPr>
                        </m:ctrlPr>
                      </m:dPr>
                      <m:e>
                        <m:r>
                          <a:rPr lang="en-US" sz="2400" b="1" i="1">
                            <a:latin typeface="Cambria Math" panose="02040503050406030204" pitchFamily="18" charset="0"/>
                          </a:rPr>
                          <m:t>𝒙</m:t>
                        </m:r>
                      </m:e>
                    </m:d>
                  </m:oMath>
                </a14:m>
                <a:r>
                  <a:rPr lang="en-US" sz="2400" b="1" dirty="0"/>
                  <a:t>?</a:t>
                </a:r>
              </a:p>
              <a:p>
                <a:pPr marL="0" indent="0">
                  <a:buNone/>
                </a:pPr>
                <a:endParaRPr lang="en-US" sz="2400" dirty="0"/>
              </a:p>
              <a:p>
                <a:pPr marL="457200" indent="-457200">
                  <a:buAutoNum type="alphaUcPeriod"/>
                </a:pPr>
                <a:r>
                  <a:rPr lang="en-US" sz="2400" dirty="0"/>
                  <a:t>(-3, -2)</a:t>
                </a:r>
              </a:p>
              <a:p>
                <a:pPr marL="457200" indent="-457200">
                  <a:buAutoNum type="alphaUcPeriod"/>
                </a:pPr>
                <a:r>
                  <a:rPr lang="en-US" sz="2400" dirty="0"/>
                  <a:t>(-2, -1)</a:t>
                </a:r>
              </a:p>
              <a:p>
                <a:pPr marL="457200" indent="-457200">
                  <a:buAutoNum type="alphaUcPeriod"/>
                </a:pPr>
                <a:r>
                  <a:rPr lang="en-US" sz="2400" dirty="0"/>
                  <a:t>(-1, 1)</a:t>
                </a:r>
              </a:p>
              <a:p>
                <a:pPr marL="457200" indent="-457200">
                  <a:buAutoNum type="alphaUcPeriod"/>
                </a:pPr>
                <a:r>
                  <a:rPr lang="en-US" sz="2400" dirty="0"/>
                  <a:t>(1, 2)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3" t="-1423"/>
                </a:stretch>
              </a:blipFill>
            </p:spPr>
            <p:txBody>
              <a:bodyPr/>
              <a:lstStyle/>
              <a:p>
                <a:r>
                  <a:rPr lang="en-US">
                    <a:noFill/>
                  </a:rPr>
                  <a:t> </a:t>
                </a:r>
              </a:p>
            </p:txBody>
          </p:sp>
        </mc:Fallback>
      </mc:AlternateContent>
    </p:spTree>
    <p:extLst>
      <p:ext uri="{BB962C8B-B14F-4D97-AF65-F5344CB8AC3E}">
        <p14:creationId xmlns:p14="http://schemas.microsoft.com/office/powerpoint/2010/main" val="198824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with Maxima and Minima (AII.7c)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a:t>Given: </a:t>
                </a:r>
                <a14:m>
                  <m:oMath xmlns:m="http://schemas.openxmlformats.org/officeDocument/2006/math">
                    <m:r>
                      <a:rPr lang="en-US" sz="2400" b="1" i="1" smtClean="0">
                        <a:latin typeface="Cambria Math" panose="02040503050406030204" pitchFamily="18" charset="0"/>
                      </a:rPr>
                      <m:t>𝒈</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e>
                    </m:d>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𝟑</m:t>
                        </m:r>
                      </m:sup>
                    </m:sSup>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𝟔</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𝟑</m:t>
                    </m:r>
                  </m:oMath>
                </a14:m>
                <a:endParaRPr lang="en-US" sz="2400" b="1" dirty="0"/>
              </a:p>
              <a:p>
                <a:pPr marL="0" indent="0">
                  <a:buNone/>
                </a:pPr>
                <a:endParaRPr lang="en-US" sz="800" dirty="0"/>
              </a:p>
              <a:p>
                <a:pPr marL="0" indent="0">
                  <a:buNone/>
                </a:pPr>
                <a:r>
                  <a:rPr lang="en-US" sz="2400" b="1" dirty="0"/>
                  <a:t>On which interval is the local minimum of </a:t>
                </a:r>
                <a14:m>
                  <m:oMath xmlns:m="http://schemas.openxmlformats.org/officeDocument/2006/math">
                    <m:r>
                      <a:rPr lang="en-US" sz="2400" b="1" i="1">
                        <a:latin typeface="Cambria Math" panose="02040503050406030204" pitchFamily="18" charset="0"/>
                      </a:rPr>
                      <m:t>𝒈</m:t>
                    </m:r>
                    <m:d>
                      <m:dPr>
                        <m:ctrlPr>
                          <a:rPr lang="en-US" sz="2400" b="1" i="1">
                            <a:latin typeface="Cambria Math" panose="02040503050406030204" pitchFamily="18" charset="0"/>
                          </a:rPr>
                        </m:ctrlPr>
                      </m:dPr>
                      <m:e>
                        <m:r>
                          <a:rPr lang="en-US" sz="2400" b="1" i="1">
                            <a:latin typeface="Cambria Math" panose="02040503050406030204" pitchFamily="18" charset="0"/>
                          </a:rPr>
                          <m:t>𝒙</m:t>
                        </m:r>
                      </m:e>
                    </m:d>
                  </m:oMath>
                </a14:m>
                <a:r>
                  <a:rPr lang="en-US" sz="2400" b="1" dirty="0"/>
                  <a:t>?</a:t>
                </a:r>
              </a:p>
              <a:p>
                <a:pPr marL="0" indent="0">
                  <a:buNone/>
                </a:pPr>
                <a:endParaRPr lang="en-US" sz="2400" dirty="0"/>
              </a:p>
              <a:p>
                <a:pPr marL="457200" indent="-457200">
                  <a:buAutoNum type="alphaUcPeriod"/>
                </a:pPr>
                <a:r>
                  <a:rPr lang="en-US" sz="2400" dirty="0"/>
                  <a:t>(-3, -2)</a:t>
                </a:r>
              </a:p>
              <a:p>
                <a:pPr marL="457200" indent="-457200">
                  <a:buAutoNum type="alphaUcPeriod"/>
                </a:pPr>
                <a:r>
                  <a:rPr lang="en-US" sz="2400" dirty="0"/>
                  <a:t>(-2, -1)</a:t>
                </a:r>
              </a:p>
              <a:p>
                <a:pPr marL="457200" indent="-457200">
                  <a:buAutoNum type="alphaUcPeriod"/>
                </a:pPr>
                <a:r>
                  <a:rPr lang="en-US" sz="2400" dirty="0"/>
                  <a:t>(-1, 1)</a:t>
                </a:r>
              </a:p>
              <a:p>
                <a:pPr marL="457200" indent="-457200">
                  <a:buAutoNum type="alphaUcPeriod"/>
                </a:pPr>
                <a:r>
                  <a:rPr lang="en-US" sz="2400" dirty="0">
                    <a:solidFill>
                      <a:srgbClr val="C00000"/>
                    </a:solidFill>
                  </a:rPr>
                  <a:t>(1, 2)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3" t="-1423"/>
                </a:stretch>
              </a:blipFill>
            </p:spPr>
            <p:txBody>
              <a:bodyPr/>
              <a:lstStyle/>
              <a:p>
                <a:r>
                  <a:rPr lang="en-US">
                    <a:noFill/>
                  </a:rPr>
                  <a:t> </a:t>
                </a:r>
              </a:p>
            </p:txBody>
          </p:sp>
        </mc:Fallback>
      </mc:AlternateContent>
      <p:sp>
        <p:nvSpPr>
          <p:cNvPr id="4" name="Rounded Rectangle 3" descr="Rounded rectangle indicates correct answer is option D."/>
          <p:cNvSpPr/>
          <p:nvPr/>
        </p:nvSpPr>
        <p:spPr>
          <a:xfrm>
            <a:off x="98613" y="3257550"/>
            <a:ext cx="13716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5999" y="2847885"/>
            <a:ext cx="6717585"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 common error is for students to select (-1, 1) because the function is decreasing over the interval.</a:t>
            </a:r>
          </a:p>
        </p:txBody>
      </p:sp>
      <p:cxnSp>
        <p:nvCxnSpPr>
          <p:cNvPr id="7" name="Straight Arrow Connector 6" descr="arrow pointing to common error"/>
          <p:cNvCxnSpPr/>
          <p:nvPr/>
        </p:nvCxnSpPr>
        <p:spPr>
          <a:xfrm flipH="1">
            <a:off x="1524000" y="3105150"/>
            <a:ext cx="762000" cy="0"/>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94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Multiple Representations of Functions (AII.7g)</a:t>
            </a:r>
          </a:p>
        </p:txBody>
      </p:sp>
      <p:sp>
        <p:nvSpPr>
          <p:cNvPr id="3" name="Content Placeholder 2"/>
          <p:cNvSpPr>
            <a:spLocks noGrp="1"/>
          </p:cNvSpPr>
          <p:nvPr>
            <p:ph idx="1"/>
          </p:nvPr>
        </p:nvSpPr>
        <p:spPr/>
        <p:txBody>
          <a:bodyPr>
            <a:normAutofit/>
          </a:bodyPr>
          <a:lstStyle/>
          <a:p>
            <a:pPr marL="0" indent="0">
              <a:buNone/>
            </a:pPr>
            <a:r>
              <a:rPr lang="en-US" sz="2400" dirty="0"/>
              <a:t>Students need additional practice making connections between a verbal description of a function, particularly a practical situation, and the graph, table, or equation that represents the same situation.</a:t>
            </a:r>
          </a:p>
        </p:txBody>
      </p:sp>
    </p:spTree>
    <p:extLst>
      <p:ext uri="{BB962C8B-B14F-4D97-AF65-F5344CB8AC3E}">
        <p14:creationId xmlns:p14="http://schemas.microsoft.com/office/powerpoint/2010/main" val="360367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3"/>
            <a:ext cx="9144000" cy="513228"/>
          </a:xfrm>
          <a:solidFill>
            <a:schemeClr val="tx1"/>
          </a:solidFill>
        </p:spPr>
        <p:txBody>
          <a:bodyPr>
            <a:noAutofit/>
          </a:bodyPr>
          <a:lstStyle/>
          <a:p>
            <a:r>
              <a:rPr lang="en-US" sz="2800" dirty="0">
                <a:solidFill>
                  <a:schemeClr val="bg1"/>
                </a:solidFill>
              </a:rPr>
              <a:t>Suggested Practice with Functions (AII.7g)</a:t>
            </a:r>
          </a:p>
        </p:txBody>
      </p:sp>
      <mc:AlternateContent xmlns:mc="http://schemas.openxmlformats.org/markup-compatibility/2006" xmlns:a14="http://schemas.microsoft.com/office/drawing/2010/main">
        <mc:Choice Requires="a14">
          <p:sp>
            <p:nvSpPr>
              <p:cNvPr id="8" name="TextBox 7"/>
              <p:cNvSpPr txBox="1"/>
              <p:nvPr/>
            </p:nvSpPr>
            <p:spPr>
              <a:xfrm>
                <a:off x="152400" y="590551"/>
                <a:ext cx="8686800" cy="243143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The math club earns $2.25 for each T-shirt it sells.</a:t>
                </a:r>
              </a:p>
              <a:p>
                <a:pPr marL="342900" indent="-3429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Let </a:t>
                </a:r>
                <a14:m>
                  <m:oMath xmlns:m="http://schemas.openxmlformats.org/officeDocument/2006/math">
                    <m:r>
                      <a:rPr lang="en-US" sz="2400" b="1" i="1" smtClean="0">
                        <a:latin typeface="Cambria Math" panose="02040503050406030204" pitchFamily="18" charset="0"/>
                        <a:ea typeface="Tahoma" panose="020B0604030504040204" pitchFamily="34" charset="0"/>
                        <a:cs typeface="Tahoma" panose="020B0604030504040204" pitchFamily="34" charset="0"/>
                      </a:rPr>
                      <m:t>𝒙</m:t>
                    </m:r>
                  </m:oMath>
                </a14:m>
                <a:r>
                  <a:rPr lang="en-US" sz="2400" b="1" dirty="0">
                    <a:latin typeface="Tahoma" panose="020B0604030504040204" pitchFamily="34" charset="0"/>
                    <a:ea typeface="Tahoma" panose="020B0604030504040204" pitchFamily="34" charset="0"/>
                    <a:cs typeface="Tahoma" panose="020B0604030504040204" pitchFamily="34" charset="0"/>
                  </a:rPr>
                  <a:t> represent the number of T-shirts the math club sells.</a:t>
                </a:r>
              </a:p>
              <a:p>
                <a:pPr marL="342900" indent="-3429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Let </a:t>
                </a:r>
                <a14:m>
                  <m:oMath xmlns:m="http://schemas.openxmlformats.org/officeDocument/2006/math">
                    <m:r>
                      <a:rPr lang="en-US" sz="2400" b="1" i="1" smtClean="0">
                        <a:latin typeface="Cambria Math" panose="02040503050406030204" pitchFamily="18" charset="0"/>
                        <a:ea typeface="Tahoma" panose="020B0604030504040204" pitchFamily="34" charset="0"/>
                        <a:cs typeface="Tahoma" panose="020B0604030504040204" pitchFamily="34" charset="0"/>
                      </a:rPr>
                      <m:t>𝒚</m:t>
                    </m:r>
                  </m:oMath>
                </a14:m>
                <a:r>
                  <a:rPr lang="en-US" sz="2400" b="1" dirty="0">
                    <a:latin typeface="Tahoma" panose="020B0604030504040204" pitchFamily="34" charset="0"/>
                    <a:ea typeface="Tahoma" panose="020B0604030504040204" pitchFamily="34" charset="0"/>
                    <a:cs typeface="Tahoma" panose="020B0604030504040204" pitchFamily="34" charset="0"/>
                  </a:rPr>
                  <a:t> represent the amount of money, in dollars, the math club earns.</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Which graph best represents this relationship?</a:t>
                </a:r>
              </a:p>
            </p:txBody>
          </p:sp>
        </mc:Choice>
        <mc:Fallback xmlns="">
          <p:sp>
            <p:nvSpPr>
              <p:cNvPr id="8" name="TextBox 7"/>
              <p:cNvSpPr txBox="1">
                <a:spLocks noRot="1" noChangeAspect="1" noMove="1" noResize="1" noEditPoints="1" noAdjustHandles="1" noChangeArrowheads="1" noChangeShapeType="1" noTextEdit="1"/>
              </p:cNvSpPr>
              <p:nvPr/>
            </p:nvSpPr>
            <p:spPr>
              <a:xfrm>
                <a:off x="152400" y="590551"/>
                <a:ext cx="8686800" cy="2431435"/>
              </a:xfrm>
              <a:prstGeom prst="rect">
                <a:avLst/>
              </a:prstGeom>
              <a:blipFill>
                <a:blip r:embed="rId3"/>
                <a:stretch>
                  <a:fillRect l="-1053" t="-2005" r="-772" b="-4762"/>
                </a:stretch>
              </a:blipFill>
            </p:spPr>
            <p:txBody>
              <a:bodyPr/>
              <a:lstStyle/>
              <a:p>
                <a:r>
                  <a:rPr lang="en-US">
                    <a:noFill/>
                  </a:rPr>
                  <a:t> </a:t>
                </a:r>
              </a:p>
            </p:txBody>
          </p:sp>
        </mc:Fallback>
      </mc:AlternateContent>
      <p:pic>
        <p:nvPicPr>
          <p:cNvPr id="3" name="Content Placeholder 2" descr="Image shows Graph A, Graph B, Graph C, and Graph D." title="Answer options"/>
          <p:cNvPicPr>
            <a:picLocks noGrp="1" noChangeAspect="1"/>
          </p:cNvPicPr>
          <p:nvPr>
            <p:ph idx="1"/>
          </p:nvPr>
        </p:nvPicPr>
        <p:blipFill>
          <a:blip r:embed="rId4"/>
          <a:stretch>
            <a:fillRect/>
          </a:stretch>
        </p:blipFill>
        <p:spPr>
          <a:xfrm>
            <a:off x="182562" y="3086100"/>
            <a:ext cx="8715375" cy="2000250"/>
          </a:xfrm>
          <a:prstGeom prst="rect">
            <a:avLst/>
          </a:prstGeom>
        </p:spPr>
      </p:pic>
    </p:spTree>
    <p:extLst>
      <p:ext uri="{BB962C8B-B14F-4D97-AF65-F5344CB8AC3E}">
        <p14:creationId xmlns:p14="http://schemas.microsoft.com/office/powerpoint/2010/main" val="136532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3"/>
            <a:ext cx="9144000" cy="513228"/>
          </a:xfrm>
          <a:solidFill>
            <a:schemeClr val="tx1"/>
          </a:solidFill>
        </p:spPr>
        <p:txBody>
          <a:bodyPr>
            <a:noAutofit/>
          </a:bodyPr>
          <a:lstStyle/>
          <a:p>
            <a:r>
              <a:rPr lang="en-US" sz="2800" dirty="0">
                <a:solidFill>
                  <a:schemeClr val="bg1"/>
                </a:solidFill>
              </a:rPr>
              <a:t>Answer to Practice with Functions (AII.7g)</a:t>
            </a:r>
          </a:p>
        </p:txBody>
      </p:sp>
      <mc:AlternateContent xmlns:mc="http://schemas.openxmlformats.org/markup-compatibility/2006" xmlns:a14="http://schemas.microsoft.com/office/drawing/2010/main">
        <mc:Choice Requires="a14">
          <p:sp>
            <p:nvSpPr>
              <p:cNvPr id="8" name="TextBox 7"/>
              <p:cNvSpPr txBox="1"/>
              <p:nvPr/>
            </p:nvSpPr>
            <p:spPr>
              <a:xfrm>
                <a:off x="138545" y="458551"/>
                <a:ext cx="8686800" cy="243143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The math club earns $2.25 for each T-shirt it sells.</a:t>
                </a:r>
              </a:p>
              <a:p>
                <a:pPr marL="342900" indent="-3429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Let </a:t>
                </a:r>
                <a14:m>
                  <m:oMath xmlns:m="http://schemas.openxmlformats.org/officeDocument/2006/math">
                    <m:r>
                      <a:rPr lang="en-US" sz="2400" b="1" i="1" smtClean="0">
                        <a:latin typeface="Cambria Math" panose="02040503050406030204" pitchFamily="18" charset="0"/>
                        <a:ea typeface="Tahoma" panose="020B0604030504040204" pitchFamily="34" charset="0"/>
                        <a:cs typeface="Tahoma" panose="020B0604030504040204" pitchFamily="34" charset="0"/>
                      </a:rPr>
                      <m:t>𝒙</m:t>
                    </m:r>
                  </m:oMath>
                </a14:m>
                <a:r>
                  <a:rPr lang="en-US" sz="2400" b="1" dirty="0">
                    <a:latin typeface="Tahoma" panose="020B0604030504040204" pitchFamily="34" charset="0"/>
                    <a:ea typeface="Tahoma" panose="020B0604030504040204" pitchFamily="34" charset="0"/>
                    <a:cs typeface="Tahoma" panose="020B0604030504040204" pitchFamily="34" charset="0"/>
                  </a:rPr>
                  <a:t> represent the number of T-shirts the math club sells.</a:t>
                </a:r>
              </a:p>
              <a:p>
                <a:pPr marL="342900" indent="-342900">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Let </a:t>
                </a:r>
                <a14:m>
                  <m:oMath xmlns:m="http://schemas.openxmlformats.org/officeDocument/2006/math">
                    <m:r>
                      <a:rPr lang="en-US" sz="2400" b="1" i="1" smtClean="0">
                        <a:latin typeface="Cambria Math" panose="02040503050406030204" pitchFamily="18" charset="0"/>
                        <a:ea typeface="Tahoma" panose="020B0604030504040204" pitchFamily="34" charset="0"/>
                        <a:cs typeface="Tahoma" panose="020B0604030504040204" pitchFamily="34" charset="0"/>
                      </a:rPr>
                      <m:t>𝒚</m:t>
                    </m:r>
                  </m:oMath>
                </a14:m>
                <a:r>
                  <a:rPr lang="en-US" sz="2400" b="1" dirty="0">
                    <a:latin typeface="Tahoma" panose="020B0604030504040204" pitchFamily="34" charset="0"/>
                    <a:ea typeface="Tahoma" panose="020B0604030504040204" pitchFamily="34" charset="0"/>
                    <a:cs typeface="Tahoma" panose="020B0604030504040204" pitchFamily="34" charset="0"/>
                  </a:rPr>
                  <a:t> represent the amount of money, in dollars, the math club earns.</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Which graph best represents this relationship?</a:t>
                </a:r>
              </a:p>
            </p:txBody>
          </p:sp>
        </mc:Choice>
        <mc:Fallback xmlns="">
          <p:sp>
            <p:nvSpPr>
              <p:cNvPr id="8" name="TextBox 7"/>
              <p:cNvSpPr txBox="1">
                <a:spLocks noRot="1" noChangeAspect="1" noMove="1" noResize="1" noEditPoints="1" noAdjustHandles="1" noChangeArrowheads="1" noChangeShapeType="1" noTextEdit="1"/>
              </p:cNvSpPr>
              <p:nvPr/>
            </p:nvSpPr>
            <p:spPr>
              <a:xfrm>
                <a:off x="138545" y="458551"/>
                <a:ext cx="8686800" cy="2431435"/>
              </a:xfrm>
              <a:prstGeom prst="rect">
                <a:avLst/>
              </a:prstGeom>
              <a:blipFill>
                <a:blip r:embed="rId3"/>
                <a:stretch>
                  <a:fillRect l="-1123" t="-2005" r="-772" b="-4762"/>
                </a:stretch>
              </a:blipFill>
            </p:spPr>
            <p:txBody>
              <a:bodyPr/>
              <a:lstStyle/>
              <a:p>
                <a:r>
                  <a:rPr lang="en-US">
                    <a:noFill/>
                  </a:rPr>
                  <a:t> </a:t>
                </a:r>
              </a:p>
            </p:txBody>
          </p:sp>
        </mc:Fallback>
      </mc:AlternateContent>
      <p:grpSp>
        <p:nvGrpSpPr>
          <p:cNvPr id="11" name="Group 10" descr="Image shows Graph A, Graph B, Graph C, and Graph D. Rounded rectangle indicates that Graph D is the correct answer. " title="Answer options"/>
          <p:cNvGrpSpPr/>
          <p:nvPr/>
        </p:nvGrpSpPr>
        <p:grpSpPr>
          <a:xfrm>
            <a:off x="22123" y="3024452"/>
            <a:ext cx="8817077" cy="2073984"/>
            <a:chOff x="22123" y="3024452"/>
            <a:chExt cx="8817077" cy="2073984"/>
          </a:xfrm>
        </p:grpSpPr>
        <p:pic>
          <p:nvPicPr>
            <p:cNvPr id="10" name="Picture 9" descr="Image shows Graph A, Graph B, Graph C, and Graph D."/>
            <p:cNvPicPr>
              <a:picLocks noChangeAspect="1"/>
            </p:cNvPicPr>
            <p:nvPr/>
          </p:nvPicPr>
          <p:blipFill>
            <a:blip r:embed="rId4"/>
            <a:stretch>
              <a:fillRect/>
            </a:stretch>
          </p:blipFill>
          <p:spPr>
            <a:xfrm>
              <a:off x="22123" y="3098186"/>
              <a:ext cx="8715375" cy="2000250"/>
            </a:xfrm>
            <a:prstGeom prst="rect">
              <a:avLst/>
            </a:prstGeom>
          </p:spPr>
        </p:pic>
        <p:sp>
          <p:nvSpPr>
            <p:cNvPr id="2" name="Rounded Rectangle 1" descr="rounded rectangle indicates the correct answer is graph D"/>
            <p:cNvSpPr/>
            <p:nvPr/>
          </p:nvSpPr>
          <p:spPr>
            <a:xfrm>
              <a:off x="6781800" y="3024452"/>
              <a:ext cx="2057400" cy="20739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Arrow pointing to common error"/>
            <p:cNvCxnSpPr/>
            <p:nvPr/>
          </p:nvCxnSpPr>
          <p:spPr>
            <a:xfrm>
              <a:off x="2057400" y="3070203"/>
              <a:ext cx="533400" cy="405424"/>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sp>
        <p:nvSpPr>
          <p:cNvPr id="3" name="TextBox 2"/>
          <p:cNvSpPr txBox="1"/>
          <p:nvPr/>
        </p:nvSpPr>
        <p:spPr>
          <a:xfrm>
            <a:off x="57192" y="2689520"/>
            <a:ext cx="6405953"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starting at $2.25 for 0 shirts</a:t>
            </a:r>
          </a:p>
        </p:txBody>
      </p:sp>
    </p:spTree>
    <p:extLst>
      <p:ext uri="{BB962C8B-B14F-4D97-AF65-F5344CB8AC3E}">
        <p14:creationId xmlns:p14="http://schemas.microsoft.com/office/powerpoint/2010/main" val="100057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Asymptotes (AII.7i)</a:t>
            </a:r>
          </a:p>
        </p:txBody>
      </p:sp>
      <p:sp>
        <p:nvSpPr>
          <p:cNvPr id="3" name="Content Placeholder 2"/>
          <p:cNvSpPr>
            <a:spLocks noGrp="1"/>
          </p:cNvSpPr>
          <p:nvPr>
            <p:ph idx="1"/>
          </p:nvPr>
        </p:nvSpPr>
        <p:spPr/>
        <p:txBody>
          <a:bodyPr>
            <a:normAutofit/>
          </a:bodyPr>
          <a:lstStyle/>
          <a:p>
            <a:pPr marL="0" indent="0">
              <a:buNone/>
            </a:pPr>
            <a:r>
              <a:rPr lang="en-US" sz="2400" dirty="0"/>
              <a:t>Students need additional practice finding vertical and horizontal asymptotes.</a:t>
            </a:r>
          </a:p>
          <a:p>
            <a:pPr marL="0" indent="0">
              <a:buNone/>
            </a:pPr>
            <a:endParaRPr lang="en-US" sz="2400" dirty="0"/>
          </a:p>
          <a:p>
            <a:pPr marL="0" indent="0">
              <a:buNone/>
            </a:pPr>
            <a:r>
              <a:rPr lang="en-US" sz="2400" dirty="0">
                <a:solidFill>
                  <a:srgbClr val="C00000"/>
                </a:solidFill>
              </a:rPr>
              <a:t>Common errors on SOL test items include:</a:t>
            </a:r>
          </a:p>
          <a:p>
            <a:r>
              <a:rPr lang="en-US" sz="2400" dirty="0">
                <a:solidFill>
                  <a:srgbClr val="C00000"/>
                </a:solidFill>
              </a:rPr>
              <a:t>confusing the horizontal asymptote with the vertical asymptote; and</a:t>
            </a:r>
          </a:p>
          <a:p>
            <a:r>
              <a:rPr lang="en-US" sz="2400" dirty="0">
                <a:solidFill>
                  <a:srgbClr val="C00000"/>
                </a:solidFill>
              </a:rPr>
              <a:t>not factoring the denominator prior to identifying the asymptotes.</a:t>
            </a:r>
          </a:p>
        </p:txBody>
      </p:sp>
    </p:spTree>
    <p:extLst>
      <p:ext uri="{BB962C8B-B14F-4D97-AF65-F5344CB8AC3E}">
        <p14:creationId xmlns:p14="http://schemas.microsoft.com/office/powerpoint/2010/main" val="204719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Suggested Practice with Asymptotes (AII.7i)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a:t>Determine the vertical and horizontal asymptotes for this function.</a:t>
                </a:r>
              </a:p>
              <a:p>
                <a:pPr marL="0" indent="0">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𝟐</m:t>
                          </m:r>
                        </m:num>
                        <m:den>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𝟗</m:t>
                          </m:r>
                        </m:den>
                      </m:f>
                      <m:r>
                        <a:rPr lang="en-US" sz="2400" b="1" i="1" smtClean="0">
                          <a:latin typeface="Cambria Math" panose="02040503050406030204" pitchFamily="18" charset="0"/>
                        </a:rPr>
                        <m:t>+</m:t>
                      </m:r>
                      <m:r>
                        <a:rPr lang="en-US" sz="2400" b="1" i="1" smtClean="0">
                          <a:latin typeface="Cambria Math" panose="02040503050406030204" pitchFamily="18" charset="0"/>
                        </a:rPr>
                        <m:t>𝟏</m:t>
                      </m:r>
                    </m:oMath>
                  </m:oMathPara>
                </a14:m>
                <a:endParaRPr lang="en-US" sz="2400" b="1" dirty="0"/>
              </a:p>
              <a:p>
                <a:pPr marL="0" indent="0">
                  <a:buNone/>
                </a:pPr>
                <a:endParaRPr lang="en-US" sz="2400" b="1" dirty="0"/>
              </a:p>
              <a:p>
                <a:pPr marL="0" indent="0">
                  <a:buNone/>
                </a:pPr>
                <a:r>
                  <a:rPr lang="en-US" sz="2400" dirty="0"/>
                  <a:t>Vertical Asymptote(s):</a:t>
                </a:r>
              </a:p>
              <a:p>
                <a:pPr marL="0" indent="0">
                  <a:buNone/>
                </a:pPr>
                <a:endParaRPr lang="en-US" sz="2400" dirty="0"/>
              </a:p>
              <a:p>
                <a:pPr marL="0" indent="0">
                  <a:buNone/>
                </a:pPr>
                <a:r>
                  <a:rPr lang="en-US" sz="2400" dirty="0"/>
                  <a:t>Horizontal Asymptote(s):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3" t="-1423"/>
                </a:stretch>
              </a:blipFill>
            </p:spPr>
            <p:txBody>
              <a:bodyPr/>
              <a:lstStyle/>
              <a:p>
                <a:r>
                  <a:rPr lang="en-US">
                    <a:noFill/>
                  </a:rPr>
                  <a:t> </a:t>
                </a:r>
              </a:p>
            </p:txBody>
          </p:sp>
        </mc:Fallback>
      </mc:AlternateContent>
      <p:sp>
        <p:nvSpPr>
          <p:cNvPr id="4" name="Rectangle 3" descr="empty box"/>
          <p:cNvSpPr/>
          <p:nvPr/>
        </p:nvSpPr>
        <p:spPr>
          <a:xfrm>
            <a:off x="3200400" y="2647947"/>
            <a:ext cx="3048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empty box"/>
          <p:cNvSpPr/>
          <p:nvPr/>
        </p:nvSpPr>
        <p:spPr>
          <a:xfrm>
            <a:off x="3581400" y="3486150"/>
            <a:ext cx="3048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52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Answer to Practice with Asymptotes (AII.7i)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ln w="12700">
                <a:noFill/>
              </a:ln>
            </p:spPr>
            <p:txBody>
              <a:bodyPr>
                <a:normAutofit/>
              </a:bodyPr>
              <a:lstStyle/>
              <a:p>
                <a:pPr marL="0" indent="0">
                  <a:buNone/>
                </a:pPr>
                <a:r>
                  <a:rPr lang="en-US" sz="2400" b="1" dirty="0"/>
                  <a:t>Determine the vertical and horizontal asymptotes for this function.</a:t>
                </a:r>
              </a:p>
              <a:p>
                <a:pPr marL="0" indent="0">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𝟐</m:t>
                          </m:r>
                        </m:num>
                        <m:den>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r>
                            <a:rPr lang="en-US" sz="2400" b="1" i="1" smtClean="0">
                              <a:latin typeface="Cambria Math" panose="02040503050406030204" pitchFamily="18" charset="0"/>
                            </a:rPr>
                            <m:t>𝟗</m:t>
                          </m:r>
                        </m:den>
                      </m:f>
                      <m:r>
                        <a:rPr lang="en-US" sz="2400" b="1" i="1" smtClean="0">
                          <a:latin typeface="Cambria Math" panose="02040503050406030204" pitchFamily="18" charset="0"/>
                        </a:rPr>
                        <m:t>+</m:t>
                      </m:r>
                      <m:r>
                        <a:rPr lang="en-US" sz="2400" b="1" i="1" smtClean="0">
                          <a:latin typeface="Cambria Math" panose="02040503050406030204" pitchFamily="18" charset="0"/>
                        </a:rPr>
                        <m:t>𝟏</m:t>
                      </m:r>
                    </m:oMath>
                  </m:oMathPara>
                </a14:m>
                <a:endParaRPr lang="en-US" sz="2400" b="1" dirty="0"/>
              </a:p>
              <a:p>
                <a:pPr marL="0" indent="0">
                  <a:buNone/>
                </a:pPr>
                <a:endParaRPr lang="en-US" sz="2400" b="1" dirty="0"/>
              </a:p>
              <a:p>
                <a:pPr marL="0" indent="0">
                  <a:buNone/>
                </a:pPr>
                <a:r>
                  <a:rPr lang="en-US" sz="2400" dirty="0"/>
                  <a:t>Vertical Asymptote(s):</a:t>
                </a:r>
              </a:p>
              <a:p>
                <a:pPr marL="0" indent="0">
                  <a:buNone/>
                </a:pPr>
                <a:endParaRPr lang="en-US" sz="2400" dirty="0"/>
              </a:p>
              <a:p>
                <a:pPr marL="0" indent="0">
                  <a:buNone/>
                </a:pPr>
                <a:endParaRPr lang="en-US" sz="2400" dirty="0"/>
              </a:p>
              <a:p>
                <a:pPr marL="0" indent="0">
                  <a:buNone/>
                </a:pPr>
                <a:r>
                  <a:rPr lang="en-US" sz="2400" dirty="0"/>
                  <a:t>Horizontal Asymptote(s):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3" t="-1423" b="-1423"/>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descr="empty box with x equals 3 and x equals -3"/>
              <p:cNvSpPr txBox="1"/>
              <p:nvPr/>
            </p:nvSpPr>
            <p:spPr>
              <a:xfrm>
                <a:off x="3810000" y="2592618"/>
                <a:ext cx="3276600" cy="738664"/>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=3;</m:t>
                      </m:r>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=−3</m:t>
                      </m:r>
                    </m:oMath>
                  </m:oMathPara>
                </a14:m>
                <a:endParaRPr lang="en-US" sz="2400" dirty="0">
                  <a:solidFill>
                    <a:srgbClr val="C00000"/>
                  </a:solidFill>
                </a:endParaRPr>
              </a:p>
              <a:p>
                <a:endParaRPr lang="en-US" dirty="0"/>
              </a:p>
            </p:txBody>
          </p:sp>
        </mc:Choice>
        <mc:Fallback xmlns="">
          <p:sp>
            <p:nvSpPr>
              <p:cNvPr id="8" name="TextBox 7" descr="empty box with x equals 3 and x equals -3"/>
              <p:cNvSpPr txBox="1">
                <a:spLocks noRot="1" noChangeAspect="1" noMove="1" noResize="1" noEditPoints="1" noAdjustHandles="1" noChangeArrowheads="1" noChangeShapeType="1" noTextEdit="1"/>
              </p:cNvSpPr>
              <p:nvPr/>
            </p:nvSpPr>
            <p:spPr>
              <a:xfrm>
                <a:off x="3810000" y="2592618"/>
                <a:ext cx="3276600" cy="738664"/>
              </a:xfrm>
              <a:prstGeom prst="rect">
                <a:avLst/>
              </a:prstGeom>
              <a:blipFill>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descr="empty box with y equals 1"/>
              <p:cNvSpPr txBox="1"/>
              <p:nvPr/>
            </p:nvSpPr>
            <p:spPr>
              <a:xfrm>
                <a:off x="3810000" y="3486150"/>
                <a:ext cx="3581400" cy="738664"/>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m:t>
                      </m:r>
                    </m:oMath>
                  </m:oMathPara>
                </a14:m>
                <a:endParaRPr lang="en-US" sz="2400" dirty="0"/>
              </a:p>
              <a:p>
                <a:endParaRPr lang="en-US" dirty="0"/>
              </a:p>
            </p:txBody>
          </p:sp>
        </mc:Choice>
        <mc:Fallback xmlns="">
          <p:sp>
            <p:nvSpPr>
              <p:cNvPr id="7" name="TextBox 6" descr="empty box with y equals 1"/>
              <p:cNvSpPr txBox="1">
                <a:spLocks noRot="1" noChangeAspect="1" noMove="1" noResize="1" noEditPoints="1" noAdjustHandles="1" noChangeArrowheads="1" noChangeShapeType="1" noTextEdit="1"/>
              </p:cNvSpPr>
              <p:nvPr/>
            </p:nvSpPr>
            <p:spPr>
              <a:xfrm>
                <a:off x="3810000" y="3486150"/>
                <a:ext cx="3581400" cy="738664"/>
              </a:xfrm>
              <a:prstGeom prst="rect">
                <a:avLst/>
              </a:prstGeom>
              <a:blipFill>
                <a:blip r:embed="rId4"/>
                <a:stretch>
                  <a:fillRect/>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2518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Variation</a:t>
            </a:r>
          </a:p>
        </p:txBody>
      </p:sp>
      <p:sp>
        <p:nvSpPr>
          <p:cNvPr id="3" name="Content Placeholder 2"/>
          <p:cNvSpPr>
            <a:spLocks noGrp="1"/>
          </p:cNvSpPr>
          <p:nvPr>
            <p:ph idx="1"/>
          </p:nvPr>
        </p:nvSpPr>
        <p:spPr/>
        <p:txBody>
          <a:bodyPr>
            <a:normAutofit/>
          </a:bodyPr>
          <a:lstStyle/>
          <a:p>
            <a:pPr marL="0" indent="0">
              <a:buNone/>
            </a:pPr>
            <a:r>
              <a:rPr lang="en-US" sz="2400" dirty="0"/>
              <a:t>SOL AII.10</a:t>
            </a:r>
          </a:p>
          <a:p>
            <a:pPr marL="0" indent="0">
              <a:buNone/>
            </a:pPr>
            <a:r>
              <a:rPr lang="en-US" sz="2400" dirty="0">
                <a:solidFill>
                  <a:srgbClr val="C00000"/>
                </a:solidFill>
              </a:rPr>
              <a:t>The student will represent and solve problems, including practical problems, involving inverse variation, joint variation, and a combination of direct and inverse variations.</a:t>
            </a:r>
          </a:p>
        </p:txBody>
      </p:sp>
    </p:spTree>
    <p:extLst>
      <p:ext uri="{BB962C8B-B14F-4D97-AF65-F5344CB8AC3E}">
        <p14:creationId xmlns:p14="http://schemas.microsoft.com/office/powerpoint/2010/main" val="2621102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Practical Problems with Variation (AII.10)</a:t>
            </a:r>
          </a:p>
        </p:txBody>
      </p:sp>
      <p:sp>
        <p:nvSpPr>
          <p:cNvPr id="3" name="Content Placeholder 2"/>
          <p:cNvSpPr>
            <a:spLocks noGrp="1"/>
          </p:cNvSpPr>
          <p:nvPr>
            <p:ph idx="1"/>
          </p:nvPr>
        </p:nvSpPr>
        <p:spPr/>
        <p:txBody>
          <a:bodyPr>
            <a:normAutofit/>
          </a:bodyPr>
          <a:lstStyle/>
          <a:p>
            <a:pPr marL="0" indent="0">
              <a:buNone/>
            </a:pPr>
            <a:r>
              <a:rPr lang="en-US" sz="2400" dirty="0"/>
              <a:t>Students need additional practice solving practical problems that involve concepts of variation.  </a:t>
            </a:r>
          </a:p>
          <a:p>
            <a:pPr marL="0" indent="0">
              <a:buNone/>
            </a:pPr>
            <a:endParaRPr lang="en-US" sz="2400" dirty="0"/>
          </a:p>
          <a:p>
            <a:pPr marL="0" indent="0">
              <a:buNone/>
            </a:pPr>
            <a:r>
              <a:rPr lang="en-US" sz="2400" dirty="0">
                <a:solidFill>
                  <a:srgbClr val="C00000"/>
                </a:solidFill>
              </a:rPr>
              <a:t>Common errors on SOL test items occur when students confuse joint variation and inverse variation.</a:t>
            </a:r>
          </a:p>
        </p:txBody>
      </p:sp>
    </p:spTree>
    <p:extLst>
      <p:ext uri="{BB962C8B-B14F-4D97-AF65-F5344CB8AC3E}">
        <p14:creationId xmlns:p14="http://schemas.microsoft.com/office/powerpoint/2010/main" val="242893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endParaRPr lang="en-US" dirty="0"/>
          </a:p>
        </p:txBody>
      </p:sp>
      <p:sp>
        <p:nvSpPr>
          <p:cNvPr id="5" name="Title 1"/>
          <p:cNvSpPr>
            <a:spLocks noGrp="1"/>
          </p:cNvSpPr>
          <p:nvPr>
            <p:ph type="title"/>
          </p:nvPr>
        </p:nvSpPr>
        <p:spPr>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Tree>
    <p:extLst>
      <p:ext uri="{BB962C8B-B14F-4D97-AF65-F5344CB8AC3E}">
        <p14:creationId xmlns:p14="http://schemas.microsoft.com/office/powerpoint/2010/main" val="391878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665628"/>
          </a:xfrm>
        </p:spPr>
        <p:txBody>
          <a:bodyPr>
            <a:normAutofit/>
          </a:bodyPr>
          <a:lstStyle/>
          <a:p>
            <a:r>
              <a:rPr lang="en-US" sz="2800" dirty="0"/>
              <a:t>Suggested Practice with Variation (AII.10)</a:t>
            </a:r>
          </a:p>
        </p:txBody>
      </p:sp>
      <p:sp>
        <p:nvSpPr>
          <p:cNvPr id="3" name="Content Placeholder 2"/>
          <p:cNvSpPr>
            <a:spLocks noGrp="1"/>
          </p:cNvSpPr>
          <p:nvPr>
            <p:ph idx="1"/>
          </p:nvPr>
        </p:nvSpPr>
        <p:spPr>
          <a:xfrm>
            <a:off x="76200" y="666752"/>
            <a:ext cx="8927385" cy="3657602"/>
          </a:xfrm>
        </p:spPr>
        <p:txBody>
          <a:bodyPr>
            <a:normAutofit/>
          </a:bodyPr>
          <a:lstStyle/>
          <a:p>
            <a:pPr marL="0" indent="0">
              <a:buNone/>
            </a:pPr>
            <a:r>
              <a:rPr lang="en-US" sz="2400" b="1" dirty="0"/>
              <a:t>The volume of a cone varies jointly with the square of the radius of the base and the height of the cone.  The volume of a cone with a radius of 3 cm and a height of 2 cm is 18.85 cm</a:t>
            </a:r>
            <a:r>
              <a:rPr lang="en-US" sz="2400" b="1" baseline="30000" dirty="0"/>
              <a:t>3</a:t>
            </a:r>
            <a:r>
              <a:rPr lang="en-US" sz="2400" b="1" dirty="0"/>
              <a:t>.</a:t>
            </a:r>
          </a:p>
          <a:p>
            <a:pPr marL="0" indent="0">
              <a:buNone/>
            </a:pPr>
            <a:endParaRPr lang="en-US" sz="800" dirty="0"/>
          </a:p>
          <a:p>
            <a:pPr marL="0" indent="0">
              <a:buNone/>
            </a:pPr>
            <a:r>
              <a:rPr lang="en-US" sz="2400" b="1" dirty="0"/>
              <a:t>What is the volume, rounded to the nearest tenth, of a cone with a radius of 2 cm and a height of 3 cm?</a:t>
            </a:r>
          </a:p>
          <a:p>
            <a:pPr marL="0" indent="0">
              <a:buNone/>
            </a:pPr>
            <a:endParaRPr lang="en-US" sz="800" dirty="0"/>
          </a:p>
          <a:p>
            <a:pPr marL="0" indent="0">
              <a:buNone/>
            </a:pPr>
            <a:r>
              <a:rPr lang="en-US" sz="2400" b="1" dirty="0"/>
              <a:t>What is the height of a cone, rounded to the nearest tenth, with a volume of 31.4 cm</a:t>
            </a:r>
            <a:r>
              <a:rPr lang="en-US" sz="2400" b="1" baseline="30000" dirty="0"/>
              <a:t>3</a:t>
            </a:r>
            <a:r>
              <a:rPr lang="en-US" sz="2400" b="1" dirty="0"/>
              <a:t> and a radius of 1 cm?</a:t>
            </a:r>
          </a:p>
        </p:txBody>
      </p:sp>
    </p:spTree>
    <p:extLst>
      <p:ext uri="{BB962C8B-B14F-4D97-AF65-F5344CB8AC3E}">
        <p14:creationId xmlns:p14="http://schemas.microsoft.com/office/powerpoint/2010/main" val="44486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665628"/>
          </a:xfrm>
        </p:spPr>
        <p:txBody>
          <a:bodyPr>
            <a:normAutofit/>
          </a:bodyPr>
          <a:lstStyle/>
          <a:p>
            <a:r>
              <a:rPr lang="en-US" sz="2800" dirty="0"/>
              <a:t>Answer to Practice with Variation (AII.10)</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666752"/>
                <a:ext cx="8927385" cy="3733798"/>
              </a:xfrm>
            </p:spPr>
            <p:txBody>
              <a:bodyPr>
                <a:normAutofit fontScale="92500" lnSpcReduction="10000"/>
              </a:bodyPr>
              <a:lstStyle/>
              <a:p>
                <a:pPr marL="0" indent="0">
                  <a:buNone/>
                </a:pPr>
                <a:r>
                  <a:rPr lang="en-US" sz="2400" b="1" dirty="0"/>
                  <a:t>The volume of a cone varies jointly with the square of the radius of the base and the height of the cone.  The volume of a cone with a radius of 3 cm and a height of 2 cm is 18.85 cm</a:t>
                </a:r>
                <a:r>
                  <a:rPr lang="en-US" sz="2400" b="1" baseline="30000" dirty="0"/>
                  <a:t>3</a:t>
                </a:r>
                <a:r>
                  <a:rPr lang="en-US" sz="2400" b="1" dirty="0"/>
                  <a:t>.</a:t>
                </a:r>
              </a:p>
              <a:p>
                <a:pPr marL="0" indent="0">
                  <a:buNone/>
                </a:pPr>
                <a:endParaRPr lang="en-US" sz="800" dirty="0"/>
              </a:p>
              <a:p>
                <a:pPr marL="0" indent="0">
                  <a:buNone/>
                </a:pPr>
                <a:r>
                  <a:rPr lang="en-US" sz="2400" b="1" dirty="0"/>
                  <a:t>What is the volume, rounded to the nearest tenth, of a cone with a radius of 2 cm and a height of 3 cm?</a:t>
                </a:r>
                <a14:m>
                  <m:oMath xmlns:m="http://schemas.openxmlformats.org/officeDocument/2006/math">
                    <m:r>
                      <a:rPr lang="en-US" sz="2400" b="1" i="0" smtClean="0">
                        <a:solidFill>
                          <a:srgbClr val="C00000"/>
                        </a:solidFill>
                        <a:latin typeface="Cambria Math" panose="02040503050406030204" pitchFamily="18" charset="0"/>
                      </a:rPr>
                      <m:t> </m:t>
                    </m:r>
                  </m:oMath>
                </a14:m>
                <a:endParaRPr lang="en-US" sz="2400" b="1" dirty="0">
                  <a:solidFill>
                    <a:srgbClr val="C00000"/>
                  </a:solidFill>
                </a:endParaRPr>
              </a:p>
              <a:p>
                <a:pPr marL="0" indent="0">
                  <a:buNone/>
                </a:pPr>
                <a14:m>
                  <m:oMath xmlns:m="http://schemas.openxmlformats.org/officeDocument/2006/math">
                    <m:r>
                      <a:rPr lang="en-US" sz="2400" b="1" i="1" smtClean="0">
                        <a:solidFill>
                          <a:srgbClr val="C00000"/>
                        </a:solidFill>
                        <a:latin typeface="Cambria Math" panose="02040503050406030204" pitchFamily="18" charset="0"/>
                      </a:rPr>
                      <m:t>𝟏𝟐</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𝟔</m:t>
                    </m:r>
                  </m:oMath>
                </a14:m>
                <a:r>
                  <a:rPr lang="en-US" sz="2400" b="1" dirty="0">
                    <a:solidFill>
                      <a:srgbClr val="C00000"/>
                    </a:solidFill>
                  </a:rPr>
                  <a:t> </a:t>
                </a:r>
                <a:r>
                  <a:rPr lang="en-US" sz="2400" dirty="0">
                    <a:solidFill>
                      <a:srgbClr val="C00000"/>
                    </a:solidFill>
                  </a:rPr>
                  <a:t>cm</a:t>
                </a:r>
                <a:r>
                  <a:rPr lang="en-US" sz="2400" b="1" baseline="30000" dirty="0">
                    <a:solidFill>
                      <a:srgbClr val="C00000"/>
                    </a:solidFill>
                  </a:rPr>
                  <a:t>3</a:t>
                </a:r>
                <a:endParaRPr lang="en-US" sz="2400" b="1" dirty="0">
                  <a:solidFill>
                    <a:srgbClr val="C00000"/>
                  </a:solidFill>
                </a:endParaRPr>
              </a:p>
              <a:p>
                <a:pPr marL="0" indent="0">
                  <a:buNone/>
                </a:pPr>
                <a:endParaRPr lang="en-US" sz="800" dirty="0"/>
              </a:p>
              <a:p>
                <a:pPr marL="0" indent="0">
                  <a:buNone/>
                </a:pPr>
                <a:r>
                  <a:rPr lang="en-US" sz="2400" b="1" dirty="0"/>
                  <a:t>What is the height of a cone, rounded to the nearest tenth, with an approximate volume of 31.4 cm</a:t>
                </a:r>
                <a:r>
                  <a:rPr lang="en-US" sz="2400" b="1" baseline="30000" dirty="0"/>
                  <a:t>3</a:t>
                </a:r>
                <a:r>
                  <a:rPr lang="en-US" sz="2400" b="1" dirty="0"/>
                  <a:t> and a radius of 1 cm?</a:t>
                </a:r>
              </a:p>
              <a:p>
                <a:pPr marL="0" indent="0">
                  <a:buNone/>
                </a:pPr>
                <a14:m>
                  <m:oMath xmlns:m="http://schemas.openxmlformats.org/officeDocument/2006/math">
                    <m:r>
                      <a:rPr lang="en-US" sz="2400" b="1" i="1" smtClean="0">
                        <a:solidFill>
                          <a:srgbClr val="C00000"/>
                        </a:solidFill>
                        <a:latin typeface="Cambria Math" panose="02040503050406030204" pitchFamily="18" charset="0"/>
                      </a:rPr>
                      <m:t>𝟑𝟎</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𝟎</m:t>
                    </m:r>
                  </m:oMath>
                </a14:m>
                <a:r>
                  <a:rPr lang="en-US" sz="2400" dirty="0">
                    <a:solidFill>
                      <a:srgbClr val="C00000"/>
                    </a:solidFill>
                  </a:rPr>
                  <a:t> cm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666752"/>
                <a:ext cx="8927385" cy="3733798"/>
              </a:xfrm>
              <a:blipFill>
                <a:blip r:embed="rId2"/>
                <a:stretch>
                  <a:fillRect l="-888" t="-1794"/>
                </a:stretch>
              </a:blipFill>
            </p:spPr>
            <p:txBody>
              <a:bodyPr/>
              <a:lstStyle/>
              <a:p>
                <a:r>
                  <a:rPr lang="en-US">
                    <a:noFill/>
                  </a:rPr>
                  <a:t> </a:t>
                </a:r>
              </a:p>
            </p:txBody>
          </p:sp>
        </mc:Fallback>
      </mc:AlternateContent>
      <p:sp>
        <p:nvSpPr>
          <p:cNvPr id="5" name="Rounded Rectangle 4" descr="rounded rectangle around the correct answer 12 point 6 centimeters cubed"/>
          <p:cNvSpPr/>
          <p:nvPr/>
        </p:nvSpPr>
        <p:spPr>
          <a:xfrm>
            <a:off x="78346" y="2571750"/>
            <a:ext cx="1524000" cy="41807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descr="rounded rectangle around the correct answer thirty point zero centimeters"/>
          <p:cNvSpPr/>
          <p:nvPr/>
        </p:nvSpPr>
        <p:spPr>
          <a:xfrm>
            <a:off x="83802" y="3867150"/>
            <a:ext cx="12954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203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Normal Distribution</a:t>
            </a:r>
          </a:p>
        </p:txBody>
      </p:sp>
      <p:sp>
        <p:nvSpPr>
          <p:cNvPr id="3" name="Content Placeholder 2"/>
          <p:cNvSpPr>
            <a:spLocks noGrp="1"/>
          </p:cNvSpPr>
          <p:nvPr>
            <p:ph idx="1"/>
          </p:nvPr>
        </p:nvSpPr>
        <p:spPr/>
        <p:txBody>
          <a:bodyPr>
            <a:normAutofit/>
          </a:bodyPr>
          <a:lstStyle/>
          <a:p>
            <a:pPr marL="0" indent="0">
              <a:buNone/>
            </a:pPr>
            <a:r>
              <a:rPr lang="en-US" sz="2400" dirty="0"/>
              <a:t>SOL AII.11</a:t>
            </a:r>
          </a:p>
          <a:p>
            <a:pPr marL="0" indent="0">
              <a:buNone/>
            </a:pPr>
            <a:r>
              <a:rPr lang="en-US" sz="2400" dirty="0"/>
              <a:t>The student will </a:t>
            </a:r>
          </a:p>
          <a:p>
            <a:pPr marL="457200" indent="-457200">
              <a:buAutoNum type="alphaLcParenR"/>
            </a:pPr>
            <a:r>
              <a:rPr lang="en-US" sz="2400" dirty="0">
                <a:solidFill>
                  <a:srgbClr val="C00000"/>
                </a:solidFill>
              </a:rPr>
              <a:t>identify and describe properties of a normal distribution</a:t>
            </a:r>
            <a:r>
              <a:rPr lang="en-US" sz="2400" dirty="0"/>
              <a:t>; </a:t>
            </a:r>
          </a:p>
          <a:p>
            <a:pPr marL="457200" indent="-457200">
              <a:buAutoNum type="alphaLcParenR"/>
            </a:pPr>
            <a:r>
              <a:rPr lang="en-US" sz="2400" dirty="0"/>
              <a:t>interpret and compare z-scores for normally distributed data; and</a:t>
            </a:r>
          </a:p>
          <a:p>
            <a:pPr marL="457200" indent="-457200">
              <a:buAutoNum type="alphaLcParenR"/>
            </a:pPr>
            <a:r>
              <a:rPr lang="en-US" sz="2400" dirty="0">
                <a:solidFill>
                  <a:srgbClr val="C00000"/>
                </a:solidFill>
              </a:rPr>
              <a:t>apply properties of normal distributions </a:t>
            </a:r>
            <a:r>
              <a:rPr lang="en-US" sz="2400" dirty="0"/>
              <a:t>to determine probabilities associated with areas under the standard normal curve.</a:t>
            </a:r>
          </a:p>
        </p:txBody>
      </p:sp>
    </p:spTree>
    <p:extLst>
      <p:ext uri="{BB962C8B-B14F-4D97-AF65-F5344CB8AC3E}">
        <p14:creationId xmlns:p14="http://schemas.microsoft.com/office/powerpoint/2010/main" val="1385025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with Normal Distributions (AII.11)</a:t>
            </a:r>
          </a:p>
        </p:txBody>
      </p:sp>
      <p:sp>
        <p:nvSpPr>
          <p:cNvPr id="3" name="Content Placeholder 2"/>
          <p:cNvSpPr>
            <a:spLocks noGrp="1"/>
          </p:cNvSpPr>
          <p:nvPr>
            <p:ph idx="1"/>
          </p:nvPr>
        </p:nvSpPr>
        <p:spPr/>
        <p:txBody>
          <a:bodyPr>
            <a:normAutofit/>
          </a:bodyPr>
          <a:lstStyle/>
          <a:p>
            <a:pPr marL="0" indent="0">
              <a:buNone/>
            </a:pPr>
            <a:r>
              <a:rPr lang="en-US" sz="2400" b="1" dirty="0"/>
              <a:t>The weights of chocolate bars at a candy factory are normally distributed with a mean of 2.2 ounces and a standard deviation of 0.08 ounce. Select each statement that must be true.</a:t>
            </a:r>
          </a:p>
          <a:p>
            <a:pPr marL="0" indent="0">
              <a:buNone/>
            </a:pPr>
            <a:endParaRPr lang="en-US" sz="2400" dirty="0"/>
          </a:p>
          <a:p>
            <a:pPr marL="0" indent="0">
              <a:buNone/>
            </a:pPr>
            <a:endParaRPr lang="en-US" sz="2400" dirty="0"/>
          </a:p>
        </p:txBody>
      </p:sp>
      <p:graphicFrame>
        <p:nvGraphicFramePr>
          <p:cNvPr id="4" name="Table 3" descr="A table with 4 rows and 1 column:  Row 1: 84% of the candy bars weigh more tahn 2.28 ounces; row 2: the median weight is 2.2 ounces; row 3: 50% of the candy bars weigh at most 2.2 ounces; Row 4: The modal weight is 2.28 ounces."/>
          <p:cNvGraphicFramePr>
            <a:graphicFrameLocks noGrp="1"/>
          </p:cNvGraphicFramePr>
          <p:nvPr>
            <p:extLst>
              <p:ext uri="{D42A27DB-BD31-4B8C-83A1-F6EECF244321}">
                <p14:modId xmlns:p14="http://schemas.microsoft.com/office/powerpoint/2010/main" val="1625880699"/>
              </p:ext>
            </p:extLst>
          </p:nvPr>
        </p:nvGraphicFramePr>
        <p:xfrm>
          <a:off x="112225" y="2408618"/>
          <a:ext cx="8001000" cy="182880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1245585156"/>
                    </a:ext>
                  </a:extLst>
                </a:gridCol>
              </a:tblGrid>
              <a:tr h="370840">
                <a:tc>
                  <a:txBody>
                    <a:bodyPr/>
                    <a:lstStyle/>
                    <a:p>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84% of the candy bars weigh more than 2.28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97349"/>
                  </a:ext>
                </a:extLst>
              </a:tr>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The median weight is 2.2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284449"/>
                  </a:ext>
                </a:extLst>
              </a:tr>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50% of the candy bars weigh at</a:t>
                      </a:r>
                      <a:r>
                        <a:rPr lang="en-US" sz="2400" baseline="0" dirty="0">
                          <a:latin typeface="Tahoma" panose="020B0604030504040204" pitchFamily="34" charset="0"/>
                          <a:ea typeface="Tahoma" panose="020B0604030504040204" pitchFamily="34" charset="0"/>
                          <a:cs typeface="Tahoma" panose="020B0604030504040204" pitchFamily="34" charset="0"/>
                        </a:rPr>
                        <a:t> most 2.2 ounces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238805"/>
                  </a:ext>
                </a:extLst>
              </a:tr>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The modal weight is 2.28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070876"/>
                  </a:ext>
                </a:extLst>
              </a:tr>
            </a:tbl>
          </a:graphicData>
        </a:graphic>
      </p:graphicFrame>
    </p:spTree>
    <p:extLst>
      <p:ext uri="{BB962C8B-B14F-4D97-AF65-F5344CB8AC3E}">
        <p14:creationId xmlns:p14="http://schemas.microsoft.com/office/powerpoint/2010/main" val="318720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with Normal Distributions (AII.11)</a:t>
            </a:r>
          </a:p>
        </p:txBody>
      </p:sp>
      <p:sp>
        <p:nvSpPr>
          <p:cNvPr id="3" name="Content Placeholder 2"/>
          <p:cNvSpPr>
            <a:spLocks noGrp="1"/>
          </p:cNvSpPr>
          <p:nvPr>
            <p:ph idx="1"/>
          </p:nvPr>
        </p:nvSpPr>
        <p:spPr/>
        <p:txBody>
          <a:bodyPr>
            <a:normAutofit/>
          </a:bodyPr>
          <a:lstStyle/>
          <a:p>
            <a:pPr marL="0" indent="0">
              <a:buNone/>
            </a:pPr>
            <a:r>
              <a:rPr lang="en-US" sz="2400" b="1" dirty="0"/>
              <a:t>The weights of chocolate bars at a candy factory are normally distributed with a mean of 2.2 ounces and a standard deviation of 0.08 ounce. Select each statement that must be true.</a:t>
            </a:r>
          </a:p>
          <a:p>
            <a:pPr marL="0" indent="0">
              <a:buNone/>
            </a:pPr>
            <a:endParaRPr lang="en-US" sz="2400" dirty="0"/>
          </a:p>
          <a:p>
            <a:pPr marL="0" indent="0">
              <a:buNone/>
            </a:pPr>
            <a:endParaRPr lang="en-US" sz="2400" dirty="0"/>
          </a:p>
        </p:txBody>
      </p:sp>
      <p:graphicFrame>
        <p:nvGraphicFramePr>
          <p:cNvPr id="4" name="Table 3" descr="A table with 4 rows and 1 column:  Row 1: 84% of the candy bars weigh more tahn 2.28 ounces; row 2: the median weight is 2.2 ounces; row 3: 50% of the candy bars weigh at most 2.2 ounces; Row 4: The modal weight is 2.28 ounces."/>
          <p:cNvGraphicFramePr>
            <a:graphicFrameLocks noGrp="1"/>
          </p:cNvGraphicFramePr>
          <p:nvPr>
            <p:extLst>
              <p:ext uri="{D42A27DB-BD31-4B8C-83A1-F6EECF244321}">
                <p14:modId xmlns:p14="http://schemas.microsoft.com/office/powerpoint/2010/main" val="1279578367"/>
              </p:ext>
            </p:extLst>
          </p:nvPr>
        </p:nvGraphicFramePr>
        <p:xfrm>
          <a:off x="0" y="2419350"/>
          <a:ext cx="8001000" cy="182880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1245585156"/>
                    </a:ext>
                  </a:extLst>
                </a:gridCol>
              </a:tblGrid>
              <a:tr h="370840">
                <a:tc>
                  <a:txBody>
                    <a:bodyPr/>
                    <a:lstStyle/>
                    <a:p>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84% of the candy bars weigh more than 2.28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97349"/>
                  </a:ext>
                </a:extLst>
              </a:tr>
              <a:tr h="370840">
                <a:tc>
                  <a:txBody>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median weight is 2.2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284449"/>
                  </a:ext>
                </a:extLst>
              </a:tr>
              <a:tr h="370840">
                <a:tc>
                  <a:txBody>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50% of the candy bars weigh at</a:t>
                      </a:r>
                      <a:r>
                        <a:rPr lang="en-US" sz="2400" baseline="0" dirty="0">
                          <a:solidFill>
                            <a:srgbClr val="C00000"/>
                          </a:solidFill>
                          <a:latin typeface="Tahoma" panose="020B0604030504040204" pitchFamily="34" charset="0"/>
                          <a:ea typeface="Tahoma" panose="020B0604030504040204" pitchFamily="34" charset="0"/>
                          <a:cs typeface="Tahoma" panose="020B0604030504040204" pitchFamily="34" charset="0"/>
                        </a:rPr>
                        <a:t> most 2.2 ounces</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238805"/>
                  </a:ext>
                </a:extLst>
              </a:tr>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The modal weight is 2.28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070876"/>
                  </a:ext>
                </a:extLst>
              </a:tr>
            </a:tbl>
          </a:graphicData>
        </a:graphic>
      </p:graphicFrame>
      <p:sp>
        <p:nvSpPr>
          <p:cNvPr id="5" name="Rounded Rectangle 4" descr="Rounded rectangle indicates correct answer."/>
          <p:cNvSpPr/>
          <p:nvPr/>
        </p:nvSpPr>
        <p:spPr>
          <a:xfrm>
            <a:off x="51690" y="2910508"/>
            <a:ext cx="52578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descr="Rounded rectangle indicates correct answer."/>
          <p:cNvSpPr/>
          <p:nvPr/>
        </p:nvSpPr>
        <p:spPr>
          <a:xfrm>
            <a:off x="63321" y="3372387"/>
            <a:ext cx="6850316"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676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Practice Items</a:t>
            </a:r>
          </a:p>
        </p:txBody>
      </p:sp>
      <p:sp>
        <p:nvSpPr>
          <p:cNvPr id="7" name="Content Placeholder 2"/>
          <p:cNvSpPr>
            <a:spLocks noGrp="1"/>
          </p:cNvSpPr>
          <p:nvPr>
            <p:ph idx="1"/>
          </p:nvPr>
        </p:nvSpPr>
        <p:spPr/>
        <p:txBody>
          <a:bodyPr>
            <a:normAutofit/>
          </a:bodyPr>
          <a:lstStyle/>
          <a:p>
            <a:pPr marL="114300" indent="0">
              <a:buNone/>
            </a:pPr>
            <a:endParaRPr lang="en-US" dirty="0"/>
          </a:p>
          <a:p>
            <a:pPr marL="114300" indent="0">
              <a:buNone/>
            </a:pPr>
            <a:r>
              <a:rPr lang="en-US" dirty="0"/>
              <a:t>This concludes the student performance information for the spring 2019 Algebra II SOL test.</a:t>
            </a:r>
          </a:p>
          <a:p>
            <a:pPr marL="114300" indent="0">
              <a:buNone/>
            </a:pPr>
            <a:endParaRPr lang="en-US" dirty="0"/>
          </a:p>
          <a:p>
            <a:pPr marL="114300" indent="0">
              <a:buNone/>
            </a:pPr>
            <a:r>
              <a:rPr lang="en-US" dirty="0"/>
              <a:t>Additional information on accessing practice items and the Guided Practice Suggestions can be found on the Virginia Department of Education </a:t>
            </a:r>
            <a:r>
              <a:rPr lang="en-US" dirty="0">
                <a:hlinkClick r:id="rId3"/>
              </a:rPr>
              <a:t>website</a:t>
            </a:r>
            <a:r>
              <a:rPr lang="en-US" dirty="0"/>
              <a:t>.</a:t>
            </a:r>
          </a:p>
        </p:txBody>
      </p:sp>
    </p:spTree>
    <p:extLst>
      <p:ext uri="{BB962C8B-B14F-4D97-AF65-F5344CB8AC3E}">
        <p14:creationId xmlns:p14="http://schemas.microsoft.com/office/powerpoint/2010/main" val="642372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p:txBody>
          <a:bodyPr/>
          <a:lstStyle/>
          <a:p>
            <a:r>
              <a:rPr lang="en-US" dirty="0"/>
              <a:t>For questions regarding assessment, please contact </a:t>
            </a:r>
            <a:r>
              <a:rPr lang="en-US" dirty="0">
                <a:hlinkClick r:id="rId3"/>
              </a:rPr>
              <a:t>student_assessment@doe.virginia.gov</a:t>
            </a:r>
            <a:endParaRPr lang="en-US" dirty="0"/>
          </a:p>
          <a:p>
            <a:endParaRPr lang="en-US" dirty="0"/>
          </a:p>
          <a:p>
            <a:r>
              <a:rPr lang="en-US" dirty="0"/>
              <a:t>For questions regarding instruction, please contact </a:t>
            </a:r>
            <a:r>
              <a:rPr lang="en-US" dirty="0">
                <a:hlinkClick r:id="rId4"/>
              </a:rPr>
              <a:t>vdoe.mathematics@doe.virginia.gov</a:t>
            </a:r>
            <a:endParaRPr lang="en-US" dirty="0"/>
          </a:p>
          <a:p>
            <a:pPr marL="0" indent="0">
              <a:buNone/>
            </a:pPr>
            <a:endParaRPr lang="en-US" dirty="0"/>
          </a:p>
        </p:txBody>
      </p:sp>
    </p:spTree>
    <p:extLst>
      <p:ext uri="{BB962C8B-B14F-4D97-AF65-F5344CB8AC3E}">
        <p14:creationId xmlns:p14="http://schemas.microsoft.com/office/powerpoint/2010/main" val="247908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with school- or division-level data being used as the focal guiding resource to help improve instruction.  </a:t>
            </a:r>
          </a:p>
          <a:p>
            <a:endParaRPr lang="en-US" dirty="0"/>
          </a:p>
        </p:txBody>
      </p:sp>
      <p:sp>
        <p:nvSpPr>
          <p:cNvPr id="5"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Tree>
    <p:extLst>
      <p:ext uri="{BB962C8B-B14F-4D97-AF65-F5344CB8AC3E}">
        <p14:creationId xmlns:p14="http://schemas.microsoft.com/office/powerpoint/2010/main" val="194921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Rational Algebraic Expressions</a:t>
            </a:r>
          </a:p>
        </p:txBody>
      </p:sp>
      <p:sp>
        <p:nvSpPr>
          <p:cNvPr id="3" name="Content Placeholder 2"/>
          <p:cNvSpPr>
            <a:spLocks noGrp="1"/>
          </p:cNvSpPr>
          <p:nvPr>
            <p:ph idx="1"/>
          </p:nvPr>
        </p:nvSpPr>
        <p:spPr/>
        <p:txBody>
          <a:bodyPr>
            <a:normAutofit/>
          </a:bodyPr>
          <a:lstStyle/>
          <a:p>
            <a:pPr marL="0" indent="0">
              <a:buNone/>
            </a:pPr>
            <a:r>
              <a:rPr lang="en-US" sz="2400" dirty="0"/>
              <a:t>SOL AII.1</a:t>
            </a:r>
          </a:p>
          <a:p>
            <a:pPr marL="0" indent="0">
              <a:buNone/>
            </a:pPr>
            <a:r>
              <a:rPr lang="en-US" sz="2400" dirty="0"/>
              <a:t>The student will</a:t>
            </a:r>
          </a:p>
          <a:p>
            <a:pPr marL="457200" indent="-457200">
              <a:buAutoNum type="alphaLcParenR"/>
            </a:pPr>
            <a:r>
              <a:rPr lang="en-US" sz="2400" dirty="0"/>
              <a:t>add, subtract, multiply, divide, and simplify rational algebraic expressions; </a:t>
            </a:r>
          </a:p>
          <a:p>
            <a:pPr marL="457200" indent="-457200">
              <a:buAutoNum type="alphaLcParenR"/>
            </a:pPr>
            <a:r>
              <a:rPr lang="en-US" sz="2400" dirty="0">
                <a:solidFill>
                  <a:srgbClr val="C00000"/>
                </a:solidFill>
              </a:rPr>
              <a:t>add subtract, multiply, divide, and simplify radical expressions containing rational numbers and variables, and expressions containing rational exponents</a:t>
            </a:r>
            <a:r>
              <a:rPr lang="en-US" sz="2400" dirty="0">
                <a:solidFill>
                  <a:srgbClr val="000000"/>
                </a:solidFill>
              </a:rPr>
              <a:t>;</a:t>
            </a:r>
            <a:r>
              <a:rPr lang="en-US" sz="2400" dirty="0"/>
              <a:t> and</a:t>
            </a:r>
          </a:p>
          <a:p>
            <a:pPr marL="457200" indent="-457200">
              <a:buAutoNum type="alphaLcParenR"/>
            </a:pPr>
            <a:r>
              <a:rPr lang="en-US" sz="2400" dirty="0"/>
              <a:t>factor polynomials completely in one or two variables.</a:t>
            </a:r>
          </a:p>
        </p:txBody>
      </p:sp>
    </p:spTree>
    <p:extLst>
      <p:ext uri="{BB962C8B-B14F-4D97-AF65-F5344CB8AC3E}">
        <p14:creationId xmlns:p14="http://schemas.microsoft.com/office/powerpoint/2010/main" val="419376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solidFill>
        </p:spPr>
        <p:txBody>
          <a:bodyPr>
            <a:normAutofit fontScale="90000"/>
          </a:bodyPr>
          <a:lstStyle/>
          <a:p>
            <a:r>
              <a:rPr lang="en-US" dirty="0">
                <a:solidFill>
                  <a:schemeClr val="bg1"/>
                </a:solidFill>
              </a:rPr>
              <a:t>Suggested Practice for Simplifying Rational Expressions (AII.1b) </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marL="0" indent="0">
                  <a:buNone/>
                </a:pPr>
                <a:r>
                  <a:rPr lang="en-US" b="1" dirty="0"/>
                  <a:t>Simplify completely if </a:t>
                </a:r>
                <a14:m>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&gt;</m:t>
                    </m:r>
                    <m:r>
                      <a:rPr lang="en-US" b="1" i="1" smtClean="0">
                        <a:latin typeface="Cambria Math" panose="02040503050406030204" pitchFamily="18" charset="0"/>
                      </a:rPr>
                      <m:t>𝟎</m:t>
                    </m:r>
                  </m:oMath>
                </a14:m>
                <a:r>
                  <a:rPr lang="en-US" b="1" dirty="0"/>
                  <a:t> and no denominator equals zero.</a:t>
                </a:r>
              </a:p>
              <a:p>
                <a:pPr marL="0" indent="0">
                  <a:buNone/>
                </a:pPr>
                <a14:m>
                  <m:oMathPara xmlns:m="http://schemas.openxmlformats.org/officeDocument/2006/math">
                    <m:oMathParaPr>
                      <m:jc m:val="centerGroup"/>
                    </m:oMathParaPr>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𝟒</m:t>
                          </m:r>
                        </m:e>
                      </m:d>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𝟓</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𝒙</m:t>
                                  </m:r>
                                </m:e>
                              </m:rad>
                              <m:r>
                                <a:rPr lang="en-US" b="1" i="1" smtClean="0">
                                  <a:latin typeface="Cambria Math" panose="02040503050406030204" pitchFamily="18" charset="0"/>
                                </a:rPr>
                                <m:t>−</m:t>
                              </m:r>
                              <m:r>
                                <a:rPr lang="en-US" b="1" i="1" smtClean="0">
                                  <a:latin typeface="Cambria Math" panose="02040503050406030204" pitchFamily="18" charset="0"/>
                                </a:rPr>
                                <m:t>𝟐</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𝟏</m:t>
                              </m:r>
                            </m:num>
                            <m:den>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𝒙</m:t>
                                  </m:r>
                                </m:e>
                              </m:rad>
                              <m:r>
                                <a:rPr lang="en-US" b="1" i="1" smtClean="0">
                                  <a:latin typeface="Cambria Math" panose="02040503050406030204" pitchFamily="18" charset="0"/>
                                </a:rPr>
                                <m:t>+</m:t>
                              </m:r>
                              <m:r>
                                <a:rPr lang="en-US" b="1" i="1" smtClean="0">
                                  <a:latin typeface="Cambria Math" panose="02040503050406030204" pitchFamily="18" charset="0"/>
                                </a:rPr>
                                <m:t>𝟐</m:t>
                              </m:r>
                            </m:den>
                          </m:f>
                        </m:e>
                      </m:d>
                      <m:r>
                        <a:rPr lang="en-US" b="1" i="1" smtClean="0">
                          <a:latin typeface="Cambria Math" panose="02040503050406030204" pitchFamily="18" charset="0"/>
                        </a:rPr>
                        <m:t>=</m:t>
                      </m:r>
                      <m:borderBox>
                        <m:borderBoxPr>
                          <m:ctrlPr>
                            <a:rPr lang="en-US" b="1" i="1" smtClean="0">
                              <a:latin typeface="Cambria Math" panose="02040503050406030204" pitchFamily="18" charset="0"/>
                            </a:rPr>
                          </m:ctrlPr>
                        </m:borderBoxPr>
                        <m:e/>
                      </m:borderBox>
                      <m:r>
                        <a:rPr lang="en-US" b="1" i="1" smtClean="0">
                          <a:latin typeface="Cambria Math" panose="02040503050406030204" pitchFamily="18" charset="0"/>
                        </a:rPr>
                        <m:t> </m:t>
                      </m:r>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𝒙</m:t>
                          </m:r>
                        </m:e>
                      </m:rad>
                      <m:r>
                        <a:rPr lang="en-US" b="1" i="1" smtClean="0">
                          <a:latin typeface="Cambria Math" panose="02040503050406030204" pitchFamily="18" charset="0"/>
                        </a:rPr>
                        <m:t>+</m:t>
                      </m:r>
                      <m:borderBox>
                        <m:borderBoxPr>
                          <m:ctrlPr>
                            <a:rPr lang="en-US" b="1" i="1" smtClean="0">
                              <a:latin typeface="Cambria Math" panose="02040503050406030204" pitchFamily="18" charset="0"/>
                            </a:rPr>
                          </m:ctrlPr>
                        </m:borderBoxPr>
                        <m:e/>
                      </m:borderBox>
                      <m:r>
                        <a:rPr lang="en-US" b="1" i="1" smtClean="0">
                          <a:latin typeface="Cambria Math" panose="02040503050406030204" pitchFamily="18" charset="0"/>
                        </a:rPr>
                        <m:t> </m:t>
                      </m:r>
                      <m:r>
                        <a:rPr lang="en-US" b="1" i="1" smtClean="0">
                          <a:latin typeface="Cambria Math" panose="02040503050406030204" pitchFamily="18" charset="0"/>
                        </a:rPr>
                        <m:t>𝒙</m:t>
                      </m:r>
                      <m:r>
                        <a:rPr lang="en-US" b="1" i="1" smtClean="0">
                          <a:latin typeface="Cambria Math" panose="02040503050406030204" pitchFamily="18" charset="0"/>
                        </a:rPr>
                        <m:t>+</m:t>
                      </m:r>
                      <m:borderBox>
                        <m:borderBoxPr>
                          <m:ctrlPr>
                            <a:rPr lang="en-US" b="1" i="1" smtClean="0">
                              <a:latin typeface="Cambria Math" panose="02040503050406030204" pitchFamily="18" charset="0"/>
                            </a:rPr>
                          </m:ctrlPr>
                        </m:borderBoxPr>
                        <m:e/>
                      </m:borderBox>
                    </m:oMath>
                  </m:oMathPara>
                </a14:m>
                <a:endParaRPr lang="en-US" b="1" dirty="0"/>
              </a:p>
              <a:p>
                <a:pPr marL="0" indent="0">
                  <a:buNone/>
                </a:pPr>
                <a:endParaRPr lang="en-US" b="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434" t="-2135" r="-615"/>
                </a:stretch>
              </a:blipFill>
            </p:spPr>
            <p:txBody>
              <a:bodyPr/>
              <a:lstStyle/>
              <a:p>
                <a:r>
                  <a:rPr lang="en-US">
                    <a:noFill/>
                  </a:rPr>
                  <a:t> </a:t>
                </a:r>
              </a:p>
            </p:txBody>
          </p:sp>
        </mc:Fallback>
      </mc:AlternateContent>
      <p:pic>
        <p:nvPicPr>
          <p:cNvPr id="3" name="Picture 2" descr="answer options, from left to right: 8x, 9x, -10, -4, -2, 2, 4, 10" title="answer options"/>
          <p:cNvPicPr>
            <a:picLocks noChangeAspect="1"/>
          </p:cNvPicPr>
          <p:nvPr/>
        </p:nvPicPr>
        <p:blipFill>
          <a:blip r:embed="rId4"/>
          <a:stretch>
            <a:fillRect/>
          </a:stretch>
        </p:blipFill>
        <p:spPr>
          <a:xfrm>
            <a:off x="1504950" y="2952750"/>
            <a:ext cx="6134100" cy="1209675"/>
          </a:xfrm>
          <a:prstGeom prst="rect">
            <a:avLst/>
          </a:prstGeom>
        </p:spPr>
      </p:pic>
    </p:spTree>
    <p:extLst>
      <p:ext uri="{BB962C8B-B14F-4D97-AF65-F5344CB8AC3E}">
        <p14:creationId xmlns:p14="http://schemas.microsoft.com/office/powerpoint/2010/main" val="413887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solidFill>
            <a:schemeClr val="tx1"/>
          </a:solidFill>
        </p:spPr>
        <p:txBody>
          <a:bodyPr>
            <a:normAutofit fontScale="90000"/>
          </a:bodyPr>
          <a:lstStyle/>
          <a:p>
            <a:r>
              <a:rPr lang="en-US" dirty="0">
                <a:solidFill>
                  <a:schemeClr val="bg1"/>
                </a:solidFill>
              </a:rPr>
              <a:t>Answer to Practice for Simplifying Rational Expressions (AII.1b) </a:t>
            </a:r>
          </a:p>
        </p:txBody>
      </p:sp>
      <mc:AlternateContent xmlns:mc="http://schemas.openxmlformats.org/markup-compatibility/2006" xmlns:a14="http://schemas.microsoft.com/office/drawing/2010/main">
        <mc:Choice Requires="a14">
          <p:sp>
            <p:nvSpPr>
              <p:cNvPr id="4" name="Content Placeholder 4"/>
              <p:cNvSpPr>
                <a:spLocks noGrp="1"/>
              </p:cNvSpPr>
              <p:nvPr>
                <p:ph idx="1"/>
              </p:nvPr>
            </p:nvSpPr>
            <p:spPr/>
            <p:txBody>
              <a:bodyPr/>
              <a:lstStyle/>
              <a:p>
                <a:pPr marL="0" indent="0">
                  <a:buNone/>
                </a:pPr>
                <a:r>
                  <a:rPr lang="en-US" b="1" dirty="0"/>
                  <a:t>Simplify completely if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&gt;</m:t>
                    </m:r>
                    <m:r>
                      <a:rPr lang="en-US" b="1" i="1">
                        <a:latin typeface="Cambria Math" panose="02040503050406030204" pitchFamily="18" charset="0"/>
                      </a:rPr>
                      <m:t>𝟎</m:t>
                    </m:r>
                  </m:oMath>
                </a14:m>
                <a:r>
                  <a:rPr lang="en-US" b="1" dirty="0"/>
                  <a:t> and no denominator equals zero.</a:t>
                </a:r>
              </a:p>
              <a:p>
                <a:pPr marL="0" indent="0">
                  <a:buNone/>
                </a:pPr>
                <a:endParaRPr lang="en-US" b="1" dirty="0"/>
              </a:p>
            </p:txBody>
          </p:sp>
        </mc:Choice>
        <mc:Fallback xmlns="">
          <p:sp>
            <p:nvSpPr>
              <p:cNvPr id="4" name="Content Placeholder 4"/>
              <p:cNvSpPr>
                <a:spLocks noGrp="1" noRot="1" noChangeAspect="1" noMove="1" noResize="1" noEditPoints="1" noAdjustHandles="1" noChangeArrowheads="1" noChangeShapeType="1" noTextEdit="1"/>
              </p:cNvSpPr>
              <p:nvPr>
                <p:ph idx="1"/>
              </p:nvPr>
            </p:nvSpPr>
            <p:spPr>
              <a:blipFill>
                <a:blip r:embed="rId3"/>
                <a:stretch>
                  <a:fillRect l="-1434" t="-2135" r="-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52400" y="1809750"/>
                <a:ext cx="9372600" cy="10604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800" b="1" i="1" smtClean="0">
                              <a:latin typeface="Cambria Math" panose="02040503050406030204" pitchFamily="18" charset="0"/>
                            </a:rPr>
                          </m:ctrlPr>
                        </m:d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𝟒</m:t>
                          </m:r>
                        </m:e>
                      </m:d>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r>
                                <a:rPr lang="en-US" sz="2800" b="1" i="1">
                                  <a:latin typeface="Cambria Math" panose="02040503050406030204" pitchFamily="18" charset="0"/>
                                </a:rPr>
                                <m:t>𝟓</m:t>
                              </m:r>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𝟏</m:t>
                              </m:r>
                            </m:num>
                            <m:den>
                              <m:rad>
                                <m:radPr>
                                  <m:degHide m:val="on"/>
                                  <m:ctrlPr>
                                    <a:rPr lang="en-US" sz="2800" b="1" i="1">
                                      <a:latin typeface="Cambria Math" panose="02040503050406030204" pitchFamily="18" charset="0"/>
                                    </a:rPr>
                                  </m:ctrlPr>
                                </m:radPr>
                                <m:deg/>
                                <m:e>
                                  <m:r>
                                    <a:rPr lang="en-US" sz="2800" b="1" i="1">
                                      <a:latin typeface="Cambria Math" panose="02040503050406030204" pitchFamily="18" charset="0"/>
                                    </a:rPr>
                                    <m:t>𝒙</m:t>
                                  </m:r>
                                </m:e>
                              </m:rad>
                              <m:r>
                                <a:rPr lang="en-US" sz="2800" b="1" i="1">
                                  <a:latin typeface="Cambria Math" panose="02040503050406030204" pitchFamily="18" charset="0"/>
                                </a:rPr>
                                <m:t>−</m:t>
                              </m:r>
                              <m:r>
                                <a:rPr lang="en-US" sz="2800" b="1" i="1">
                                  <a:latin typeface="Cambria Math" panose="02040503050406030204" pitchFamily="18" charset="0"/>
                                </a:rPr>
                                <m:t>𝟐</m:t>
                              </m:r>
                            </m:den>
                          </m:f>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𝟑</m:t>
                              </m:r>
                              <m:r>
                                <a:rPr lang="en-US" sz="2800" b="1" i="1">
                                  <a:latin typeface="Cambria Math" panose="02040503050406030204" pitchFamily="18" charset="0"/>
                                </a:rPr>
                                <m:t>𝒙</m:t>
                              </m:r>
                              <m:r>
                                <a:rPr lang="en-US" sz="2800" b="1" i="1" smtClean="0">
                                  <a:latin typeface="Cambria Math" panose="02040503050406030204" pitchFamily="18" charset="0"/>
                                </a:rPr>
                                <m:t>−</m:t>
                              </m:r>
                              <m:r>
                                <a:rPr lang="en-US" sz="2800" b="1" i="1" smtClean="0">
                                  <a:latin typeface="Cambria Math" panose="02040503050406030204" pitchFamily="18" charset="0"/>
                                </a:rPr>
                                <m:t>𝟏</m:t>
                              </m:r>
                            </m:num>
                            <m:den>
                              <m:rad>
                                <m:radPr>
                                  <m:degHide m:val="on"/>
                                  <m:ctrlPr>
                                    <a:rPr lang="en-US" sz="2800" b="1" i="1">
                                      <a:latin typeface="Cambria Math" panose="02040503050406030204" pitchFamily="18" charset="0"/>
                                    </a:rPr>
                                  </m:ctrlPr>
                                </m:radPr>
                                <m:deg/>
                                <m:e>
                                  <m:r>
                                    <a:rPr lang="en-US" sz="2800" b="1" i="1">
                                      <a:latin typeface="Cambria Math" panose="02040503050406030204" pitchFamily="18" charset="0"/>
                                    </a:rPr>
                                    <m:t>𝒙</m:t>
                                  </m:r>
                                </m:e>
                              </m:rad>
                              <m:r>
                                <a:rPr lang="en-US" sz="2800" b="1" i="1">
                                  <a:latin typeface="Cambria Math" panose="02040503050406030204" pitchFamily="18" charset="0"/>
                                </a:rPr>
                                <m:t>+</m:t>
                              </m:r>
                              <m:r>
                                <a:rPr lang="en-US" sz="2800" b="1" i="1">
                                  <a:latin typeface="Cambria Math" panose="02040503050406030204" pitchFamily="18" charset="0"/>
                                </a:rPr>
                                <m:t>𝟐</m:t>
                              </m:r>
                            </m:den>
                          </m:f>
                        </m:e>
                      </m:d>
                      <m:r>
                        <a:rPr lang="en-US" sz="2800" b="1" i="1">
                          <a:latin typeface="Cambria Math" panose="02040503050406030204" pitchFamily="18" charset="0"/>
                        </a:rPr>
                        <m:t>=</m:t>
                      </m:r>
                      <m:borderBox>
                        <m:borderBoxPr>
                          <m:ctrlPr>
                            <a:rPr lang="en-US" sz="2800" b="1" i="1">
                              <a:latin typeface="Cambria Math" panose="02040503050406030204" pitchFamily="18" charset="0"/>
                            </a:rPr>
                          </m:ctrlPr>
                        </m:borderBoxPr>
                        <m:e>
                          <m:r>
                            <a:rPr lang="en-US" sz="2800" b="0" i="1" smtClean="0">
                              <a:solidFill>
                                <a:srgbClr val="C00000"/>
                              </a:solidFill>
                              <a:latin typeface="Cambria Math" panose="02040503050406030204" pitchFamily="18" charset="0"/>
                            </a:rPr>
                            <m:t>8</m:t>
                          </m:r>
                          <m:r>
                            <a:rPr lang="en-US" sz="2800" b="0" i="1" smtClean="0">
                              <a:solidFill>
                                <a:srgbClr val="C00000"/>
                              </a:solidFill>
                              <a:latin typeface="Cambria Math" panose="02040503050406030204" pitchFamily="18" charset="0"/>
                            </a:rPr>
                            <m:t>𝑥</m:t>
                          </m:r>
                        </m:e>
                      </m:borderBox>
                      <m:r>
                        <a:rPr lang="en-US" sz="2800" b="1" i="1">
                          <a:latin typeface="Cambria Math" panose="02040503050406030204" pitchFamily="18" charset="0"/>
                        </a:rPr>
                        <m:t> </m:t>
                      </m:r>
                      <m:rad>
                        <m:radPr>
                          <m:degHide m:val="on"/>
                          <m:ctrlPr>
                            <a:rPr lang="en-US" sz="2800" b="1" i="1">
                              <a:latin typeface="Cambria Math" panose="02040503050406030204" pitchFamily="18" charset="0"/>
                            </a:rPr>
                          </m:ctrlPr>
                        </m:radPr>
                        <m:deg/>
                        <m:e>
                          <m:r>
                            <a:rPr lang="en-US" sz="2800" b="1" i="1">
                              <a:latin typeface="Cambria Math" panose="02040503050406030204" pitchFamily="18" charset="0"/>
                            </a:rPr>
                            <m:t>𝒙</m:t>
                          </m:r>
                        </m:e>
                      </m:rad>
                      <m:r>
                        <a:rPr lang="en-US" sz="2800" b="1" i="1">
                          <a:latin typeface="Cambria Math" panose="02040503050406030204" pitchFamily="18" charset="0"/>
                        </a:rPr>
                        <m:t>+</m:t>
                      </m:r>
                      <m:borderBox>
                        <m:borderBoxPr>
                          <m:ctrlPr>
                            <a:rPr lang="en-US" sz="2800" b="1" i="1">
                              <a:latin typeface="Cambria Math" panose="02040503050406030204" pitchFamily="18" charset="0"/>
                            </a:rPr>
                          </m:ctrlPr>
                        </m:borderBoxPr>
                        <m:e>
                          <m:r>
                            <a:rPr lang="en-US" sz="2800" b="0" i="1" smtClean="0">
                              <a:solidFill>
                                <a:srgbClr val="C00000"/>
                              </a:solidFill>
                              <a:latin typeface="Cambria Math" panose="02040503050406030204" pitchFamily="18" charset="0"/>
                            </a:rPr>
                            <m:t>4</m:t>
                          </m:r>
                        </m:e>
                      </m:borderBox>
                      <m:r>
                        <a:rPr lang="en-US" sz="2800" b="1" i="1">
                          <a:latin typeface="Cambria Math" panose="02040503050406030204" pitchFamily="18" charset="0"/>
                        </a:rPr>
                        <m:t> </m:t>
                      </m:r>
                      <m:r>
                        <a:rPr lang="en-US" sz="2800" b="1" i="1">
                          <a:latin typeface="Cambria Math" panose="02040503050406030204" pitchFamily="18" charset="0"/>
                        </a:rPr>
                        <m:t>𝒙</m:t>
                      </m:r>
                      <m:r>
                        <a:rPr lang="en-US" sz="2800" b="1" i="1">
                          <a:latin typeface="Cambria Math" panose="02040503050406030204" pitchFamily="18" charset="0"/>
                        </a:rPr>
                        <m:t>+</m:t>
                      </m:r>
                      <m:borderBox>
                        <m:borderBoxPr>
                          <m:ctrlPr>
                            <a:rPr lang="en-US" sz="2800" b="1" i="1">
                              <a:latin typeface="Cambria Math" panose="02040503050406030204" pitchFamily="18" charset="0"/>
                            </a:rPr>
                          </m:ctrlPr>
                        </m:borderBoxPr>
                        <m:e>
                          <m:r>
                            <a:rPr lang="en-US" sz="2800" b="0" i="1" smtClean="0">
                              <a:solidFill>
                                <a:srgbClr val="C00000"/>
                              </a:solidFill>
                              <a:latin typeface="Cambria Math" panose="02040503050406030204" pitchFamily="18" charset="0"/>
                            </a:rPr>
                            <m:t>4</m:t>
                          </m:r>
                        </m:e>
                      </m:borderBox>
                    </m:oMath>
                  </m:oMathPara>
                </a14:m>
                <a:endParaRPr lang="en-US" sz="2800" dirty="0"/>
              </a:p>
            </p:txBody>
          </p:sp>
        </mc:Choice>
        <mc:Fallback xmlns="">
          <p:sp>
            <p:nvSpPr>
              <p:cNvPr id="28" name="Rectangle 27"/>
              <p:cNvSpPr>
                <a:spLocks noRot="1" noChangeAspect="1" noMove="1" noResize="1" noEditPoints="1" noAdjustHandles="1" noChangeArrowheads="1" noChangeShapeType="1" noTextEdit="1"/>
              </p:cNvSpPr>
              <p:nvPr/>
            </p:nvSpPr>
            <p:spPr>
              <a:xfrm>
                <a:off x="-152400" y="1809750"/>
                <a:ext cx="9372600" cy="1060483"/>
              </a:xfrm>
              <a:prstGeom prst="rect">
                <a:avLst/>
              </a:prstGeom>
              <a:blipFill>
                <a:blip r:embed="rId4"/>
                <a:stretch>
                  <a:fillRect/>
                </a:stretch>
              </a:blipFill>
            </p:spPr>
            <p:txBody>
              <a:bodyPr/>
              <a:lstStyle/>
              <a:p>
                <a:r>
                  <a:rPr lang="en-US">
                    <a:noFill/>
                  </a:rPr>
                  <a:t> </a:t>
                </a:r>
              </a:p>
            </p:txBody>
          </p:sp>
        </mc:Fallback>
      </mc:AlternateContent>
      <p:pic>
        <p:nvPicPr>
          <p:cNvPr id="6" name="Picture 5" descr="Answer options from left to right: 8x, 9x, negative 10, negative 4, negative 2, 2, 4, 10.  A red circle around 8x and 4." title="Answer options "/>
          <p:cNvPicPr>
            <a:picLocks noChangeAspect="1"/>
          </p:cNvPicPr>
          <p:nvPr/>
        </p:nvPicPr>
        <p:blipFill>
          <a:blip r:embed="rId5"/>
          <a:stretch>
            <a:fillRect/>
          </a:stretch>
        </p:blipFill>
        <p:spPr>
          <a:xfrm>
            <a:off x="914400" y="2805981"/>
            <a:ext cx="6126480" cy="986548"/>
          </a:xfrm>
          <a:prstGeom prst="rect">
            <a:avLst/>
          </a:prstGeom>
        </p:spPr>
      </p:pic>
      <p:sp>
        <p:nvSpPr>
          <p:cNvPr id="29" name="TextBox 28"/>
          <p:cNvSpPr txBox="1"/>
          <p:nvPr/>
        </p:nvSpPr>
        <p:spPr>
          <a:xfrm>
            <a:off x="228600" y="3638550"/>
            <a:ext cx="8774985"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include incorrectly multiplying expressions containing radicals and combining unlike terms.</a:t>
            </a:r>
          </a:p>
        </p:txBody>
      </p:sp>
    </p:spTree>
    <p:extLst>
      <p:ext uri="{BB962C8B-B14F-4D97-AF65-F5344CB8AC3E}">
        <p14:creationId xmlns:p14="http://schemas.microsoft.com/office/powerpoint/2010/main" val="22944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Equations with Radical Expressions</a:t>
            </a:r>
          </a:p>
        </p:txBody>
      </p:sp>
      <p:sp>
        <p:nvSpPr>
          <p:cNvPr id="5" name="Content Placeholder 4"/>
          <p:cNvSpPr>
            <a:spLocks noGrp="1"/>
          </p:cNvSpPr>
          <p:nvPr>
            <p:ph idx="1"/>
          </p:nvPr>
        </p:nvSpPr>
        <p:spPr/>
        <p:txBody>
          <a:bodyPr>
            <a:normAutofit/>
          </a:bodyPr>
          <a:lstStyle/>
          <a:p>
            <a:pPr marL="0" indent="0">
              <a:buNone/>
            </a:pPr>
            <a:r>
              <a:rPr lang="en-US" sz="2400" dirty="0"/>
              <a:t>SOL AII.3</a:t>
            </a:r>
          </a:p>
          <a:p>
            <a:pPr marL="0" indent="0">
              <a:buNone/>
            </a:pPr>
            <a:r>
              <a:rPr lang="en-US" sz="2400" dirty="0"/>
              <a:t>The student will solve</a:t>
            </a:r>
          </a:p>
          <a:p>
            <a:pPr marL="457200" indent="-457200">
              <a:buAutoNum type="alphaLcParenR"/>
            </a:pPr>
            <a:r>
              <a:rPr lang="en-US" sz="2400" dirty="0"/>
              <a:t>absolute value linear equations and inequalities;</a:t>
            </a:r>
          </a:p>
          <a:p>
            <a:pPr marL="457200" indent="-457200">
              <a:buAutoNum type="alphaLcParenR"/>
            </a:pPr>
            <a:r>
              <a:rPr lang="en-US" sz="2400" dirty="0"/>
              <a:t>quadratic equations over the set of complex numbers;</a:t>
            </a:r>
          </a:p>
          <a:p>
            <a:pPr marL="457200" indent="-457200">
              <a:buAutoNum type="alphaLcParenR"/>
            </a:pPr>
            <a:r>
              <a:rPr lang="en-US" sz="2400" dirty="0"/>
              <a:t>equations containing rational algebraic expressions; and</a:t>
            </a:r>
          </a:p>
          <a:p>
            <a:pPr marL="457200" indent="-457200">
              <a:buAutoNum type="alphaLcParenR"/>
            </a:pPr>
            <a:r>
              <a:rPr lang="en-US" sz="2400" dirty="0">
                <a:solidFill>
                  <a:srgbClr val="C00000"/>
                </a:solidFill>
              </a:rPr>
              <a:t>equations containing radical expressions</a:t>
            </a:r>
            <a:r>
              <a:rPr lang="en-US" sz="2400" dirty="0"/>
              <a:t>.</a:t>
            </a:r>
          </a:p>
        </p:txBody>
      </p:sp>
    </p:spTree>
    <p:extLst>
      <p:ext uri="{BB962C8B-B14F-4D97-AF65-F5344CB8AC3E}">
        <p14:creationId xmlns:p14="http://schemas.microsoft.com/office/powerpoint/2010/main" val="16726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Solving Equations Containing Radical Expressions (AII.3d)</a:t>
            </a:r>
          </a:p>
        </p:txBody>
      </p:sp>
      <p:sp>
        <p:nvSpPr>
          <p:cNvPr id="3" name="Content Placeholder 2"/>
          <p:cNvSpPr>
            <a:spLocks noGrp="1"/>
          </p:cNvSpPr>
          <p:nvPr>
            <p:ph idx="1"/>
          </p:nvPr>
        </p:nvSpPr>
        <p:spPr/>
        <p:txBody>
          <a:bodyPr>
            <a:normAutofit/>
          </a:bodyPr>
          <a:lstStyle/>
          <a:p>
            <a:pPr marL="0" indent="0">
              <a:buNone/>
            </a:pPr>
            <a:r>
              <a:rPr lang="en-US" sz="2400" dirty="0"/>
              <a:t>Students need additional practice solving equations containing radical expressions graphically.</a:t>
            </a:r>
          </a:p>
          <a:p>
            <a:pPr marL="0" indent="0">
              <a:buNone/>
            </a:pPr>
            <a:endParaRPr lang="en-US" sz="2400" dirty="0"/>
          </a:p>
          <a:p>
            <a:pPr marL="0" indent="0">
              <a:buNone/>
            </a:pPr>
            <a:endParaRPr lang="en-US" sz="2400" dirty="0"/>
          </a:p>
          <a:p>
            <a:pPr marL="0" indent="0">
              <a:buNone/>
            </a:pPr>
            <a:r>
              <a:rPr lang="en-US" sz="2400" dirty="0">
                <a:solidFill>
                  <a:srgbClr val="C00000"/>
                </a:solidFill>
              </a:rPr>
              <a:t>Common errors on SOL test items include not recognizing the graphs of functions. This may suggest a lack of experience verifying algebraic solutions with a graphing utility.</a:t>
            </a:r>
          </a:p>
        </p:txBody>
      </p:sp>
    </p:spTree>
    <p:extLst>
      <p:ext uri="{BB962C8B-B14F-4D97-AF65-F5344CB8AC3E}">
        <p14:creationId xmlns:p14="http://schemas.microsoft.com/office/powerpoint/2010/main" val="1938504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11160</TotalTime>
  <Words>1965</Words>
  <Application>Microsoft Office PowerPoint</Application>
  <PresentationFormat>On-screen Show (16:9)</PresentationFormat>
  <Paragraphs>204</Paragraphs>
  <Slides>36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Tahoma</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Rational Algebraic Expressions</vt:lpstr>
      <vt:lpstr>Suggested Practice for Simplifying Rational Expressions (AII.1b) </vt:lpstr>
      <vt:lpstr>Answer to Practice for Simplifying Rational Expressions (AII.1b) </vt:lpstr>
      <vt:lpstr>Equations with Radical Expressions</vt:lpstr>
      <vt:lpstr>Solving Equations Containing Radical Expressions (AII.3d)</vt:lpstr>
      <vt:lpstr>Suggested Practice #1 with Solving Equations Containing Radical Expressions (AII.3d)</vt:lpstr>
      <vt:lpstr>Answer to Practice #1 with Solving Equations Containing Radical Expressions (AII.3d)</vt:lpstr>
      <vt:lpstr>Suggested Practice #2 with Solving Equations Containing Radical Expressions (AII.3d)</vt:lpstr>
      <vt:lpstr>Answer to Practice #2 with Solving Equations Containing Radical Expressions (AII.3d)</vt:lpstr>
      <vt:lpstr>Function Families – Shapes and Transformations</vt:lpstr>
      <vt:lpstr>Suggested Practice #1 with Function Families (AII.6)</vt:lpstr>
      <vt:lpstr>Answer to Practice #1 with Function Families (AII.6)</vt:lpstr>
      <vt:lpstr>Function Families – Characteristics (1 of 2)</vt:lpstr>
      <vt:lpstr>Function Families – Characteristics (2 of 2)</vt:lpstr>
      <vt:lpstr>Maxima and Minima (AII.7c)</vt:lpstr>
      <vt:lpstr>Suggested Practice with Maxima and Minima (AII.7c)</vt:lpstr>
      <vt:lpstr>Answer to Practice with Maxima and Minima (AII.7c)</vt:lpstr>
      <vt:lpstr>Multiple Representations of Functions (AII.7g)</vt:lpstr>
      <vt:lpstr>Suggested Practice with Functions (AII.7g)</vt:lpstr>
      <vt:lpstr>Answer to Practice with Functions (AII.7g)</vt:lpstr>
      <vt:lpstr>Asymptotes (AII.7i)</vt:lpstr>
      <vt:lpstr>Suggested Practice with Asymptotes (AII.7i)</vt:lpstr>
      <vt:lpstr>Answer to Practice with Asymptotes (AII.7i)</vt:lpstr>
      <vt:lpstr>Variation</vt:lpstr>
      <vt:lpstr>Practical Problems with Variation (AII.10)</vt:lpstr>
      <vt:lpstr>Suggested Practice with Variation (AII.10)</vt:lpstr>
      <vt:lpstr>Answer to Practice with Variation (AII.10)</vt:lpstr>
      <vt:lpstr>Normal Distribution</vt:lpstr>
      <vt:lpstr>Suggested Practice with Normal Distributions (AII.11)</vt:lpstr>
      <vt:lpstr>Answer to Practice with Normal Distributions (AII.11)</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Gilhooly, Frank (DOE)</cp:lastModifiedBy>
  <cp:revision>180</cp:revision>
  <dcterms:created xsi:type="dcterms:W3CDTF">2019-02-13T14:37:28Z</dcterms:created>
  <dcterms:modified xsi:type="dcterms:W3CDTF">2023-07-26T11:38:45Z</dcterms:modified>
</cp:coreProperties>
</file>