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16" r:id="rId2"/>
    <p:sldId id="405" r:id="rId3"/>
    <p:sldId id="407" r:id="rId4"/>
    <p:sldId id="406" r:id="rId5"/>
    <p:sldId id="318" r:id="rId6"/>
    <p:sldId id="319" r:id="rId7"/>
    <p:sldId id="320" r:id="rId8"/>
    <p:sldId id="321" r:id="rId9"/>
    <p:sldId id="322" r:id="rId10"/>
    <p:sldId id="328" r:id="rId11"/>
    <p:sldId id="324" r:id="rId12"/>
    <p:sldId id="329" r:id="rId13"/>
    <p:sldId id="326"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417" r:id="rId34"/>
    <p:sldId id="416" r:id="rId35"/>
    <p:sldId id="349" r:id="rId36"/>
    <p:sldId id="350" r:id="rId37"/>
    <p:sldId id="351" r:id="rId38"/>
    <p:sldId id="408" r:id="rId39"/>
    <p:sldId id="354" r:id="rId40"/>
    <p:sldId id="355" r:id="rId41"/>
    <p:sldId id="356" r:id="rId42"/>
    <p:sldId id="357" r:id="rId43"/>
    <p:sldId id="409" r:id="rId44"/>
    <p:sldId id="410" r:id="rId45"/>
    <p:sldId id="418" r:id="rId46"/>
    <p:sldId id="419"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4" r:id="rId61"/>
    <p:sldId id="372" r:id="rId62"/>
    <p:sldId id="375" r:id="rId63"/>
    <p:sldId id="376" r:id="rId64"/>
    <p:sldId id="377" r:id="rId65"/>
    <p:sldId id="378" r:id="rId66"/>
    <p:sldId id="379" r:id="rId67"/>
    <p:sldId id="415" r:id="rId68"/>
    <p:sldId id="382" r:id="rId69"/>
    <p:sldId id="383" r:id="rId70"/>
    <p:sldId id="384" r:id="rId71"/>
    <p:sldId id="385" r:id="rId72"/>
    <p:sldId id="386" r:id="rId73"/>
    <p:sldId id="387" r:id="rId74"/>
    <p:sldId id="388" r:id="rId75"/>
    <p:sldId id="389" r:id="rId76"/>
    <p:sldId id="390" r:id="rId77"/>
    <p:sldId id="391" r:id="rId78"/>
    <p:sldId id="392" r:id="rId79"/>
    <p:sldId id="393" r:id="rId80"/>
    <p:sldId id="411" r:id="rId81"/>
    <p:sldId id="395" r:id="rId82"/>
    <p:sldId id="412" r:id="rId83"/>
    <p:sldId id="397" r:id="rId84"/>
    <p:sldId id="413" r:id="rId85"/>
    <p:sldId id="400" r:id="rId86"/>
    <p:sldId id="401" r:id="rId87"/>
    <p:sldId id="402" r:id="rId88"/>
    <p:sldId id="414" r:id="rId89"/>
    <p:sldId id="312" r:id="rId90"/>
    <p:sldId id="317"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zzacane, Tina (DOE)" initials="MT(" lastIdx="10" clrIdx="0"/>
  <p:cmAuthor id="1" name="Meeks, Donna (DOE)" initials="MD(" lastIdx="1" clrIdx="1"/>
  <p:cmAuthor id="2" name="VITA Program" initials="VP" lastIdx="49"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62" d="100"/>
          <a:sy n="62" d="100"/>
        </p:scale>
        <p:origin x="1412" y="32"/>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56</a:t>
            </a:fld>
            <a:endParaRPr lang="en-US"/>
          </a:p>
        </p:txBody>
      </p:sp>
    </p:spTree>
    <p:extLst>
      <p:ext uri="{BB962C8B-B14F-4D97-AF65-F5344CB8AC3E}">
        <p14:creationId xmlns:p14="http://schemas.microsoft.com/office/powerpoint/2010/main" val="102331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67</a:t>
            </a:fld>
            <a:endParaRPr lang="en-US"/>
          </a:p>
        </p:txBody>
      </p:sp>
    </p:spTree>
    <p:extLst>
      <p:ext uri="{BB962C8B-B14F-4D97-AF65-F5344CB8AC3E}">
        <p14:creationId xmlns:p14="http://schemas.microsoft.com/office/powerpoint/2010/main" val="64288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86</a:t>
            </a:fld>
            <a:endParaRPr lang="en-US"/>
          </a:p>
        </p:txBody>
      </p:sp>
    </p:spTree>
    <p:extLst>
      <p:ext uri="{BB962C8B-B14F-4D97-AF65-F5344CB8AC3E}">
        <p14:creationId xmlns:p14="http://schemas.microsoft.com/office/powerpoint/2010/main" val="208234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89</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90</a:t>
            </a:fld>
            <a:endParaRPr lang="en-US"/>
          </a:p>
        </p:txBody>
      </p:sp>
    </p:spTree>
    <p:extLst>
      <p:ext uri="{BB962C8B-B14F-4D97-AF65-F5344CB8AC3E}">
        <p14:creationId xmlns:p14="http://schemas.microsoft.com/office/powerpoint/2010/main" val="336390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223884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206920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379327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44</a:t>
            </a:fld>
            <a:endParaRPr lang="en-US"/>
          </a:p>
        </p:txBody>
      </p:sp>
    </p:spTree>
    <p:extLst>
      <p:ext uri="{BB962C8B-B14F-4D97-AF65-F5344CB8AC3E}">
        <p14:creationId xmlns:p14="http://schemas.microsoft.com/office/powerpoint/2010/main" val="230152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47</a:t>
            </a:fld>
            <a:endParaRPr lang="en-US"/>
          </a:p>
        </p:txBody>
      </p:sp>
    </p:spTree>
    <p:extLst>
      <p:ext uri="{BB962C8B-B14F-4D97-AF65-F5344CB8AC3E}">
        <p14:creationId xmlns:p14="http://schemas.microsoft.com/office/powerpoint/2010/main" val="405715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49</a:t>
            </a:fld>
            <a:endParaRPr lang="en-US"/>
          </a:p>
        </p:txBody>
      </p:sp>
    </p:spTree>
    <p:extLst>
      <p:ext uri="{BB962C8B-B14F-4D97-AF65-F5344CB8AC3E}">
        <p14:creationId xmlns:p14="http://schemas.microsoft.com/office/powerpoint/2010/main" val="216052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51</a:t>
            </a:fld>
            <a:endParaRPr lang="en-US"/>
          </a:p>
        </p:txBody>
      </p:sp>
    </p:spTree>
    <p:extLst>
      <p:ext uri="{BB962C8B-B14F-4D97-AF65-F5344CB8AC3E}">
        <p14:creationId xmlns:p14="http://schemas.microsoft.com/office/powerpoint/2010/main" val="418842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52</a:t>
            </a:fld>
            <a:endParaRPr lang="en-US"/>
          </a:p>
        </p:txBody>
      </p:sp>
    </p:spTree>
    <p:extLst>
      <p:ext uri="{BB962C8B-B14F-4D97-AF65-F5344CB8AC3E}">
        <p14:creationId xmlns:p14="http://schemas.microsoft.com/office/powerpoint/2010/main" val="35975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0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mailto:mathematics@doe.virgini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1"/>
            <a:ext cx="9144000" cy="1002799"/>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Algebra I</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970428"/>
          </a:xfrm>
          <a:solidFill>
            <a:schemeClr val="tx1"/>
          </a:solidFill>
        </p:spPr>
        <p:txBody>
          <a:bodyPr>
            <a:noAutofit/>
          </a:bodyPr>
          <a:lstStyle/>
          <a:p>
            <a:r>
              <a:rPr lang="en-US" sz="2800" dirty="0">
                <a:solidFill>
                  <a:schemeClr val="bg1"/>
                </a:solidFill>
              </a:rPr>
              <a:t>Answer to Practice #2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649" y="1041898"/>
                <a:ext cx="9127351" cy="4128016"/>
              </a:xfrm>
            </p:spPr>
            <p:txBody>
              <a:bodyPr>
                <a:normAutofit fontScale="92500" lnSpcReduction="20000"/>
              </a:bodyPr>
              <a:lstStyle/>
              <a:p>
                <a:pPr marL="114300" indent="0">
                  <a:buNone/>
                </a:pPr>
                <a:r>
                  <a:rPr lang="en-US" sz="2600" b="1" dirty="0"/>
                  <a:t>Given:</a:t>
                </a:r>
              </a:p>
              <a:p>
                <a:pPr marL="114300" indent="0">
                  <a:buNone/>
                </a:pPr>
                <a:endParaRPr lang="en-US" sz="1900"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f>
                        <m:fPr>
                          <m:ctrlPr>
                            <a:rPr lang="en-US" sz="2600" b="1" i="1">
                              <a:latin typeface="Cambria Math" panose="02040503050406030204" pitchFamily="18" charset="0"/>
                            </a:rPr>
                          </m:ctrlPr>
                        </m:fPr>
                        <m:num>
                          <m:sSup>
                            <m:sSupPr>
                              <m:ctrlPr>
                                <a:rPr lang="en-US" sz="2600" b="1" i="1">
                                  <a:latin typeface="Cambria Math" panose="02040503050406030204" pitchFamily="18" charset="0"/>
                                </a:rPr>
                              </m:ctrlPr>
                            </m:sSupPr>
                            <m:e>
                              <m:d>
                                <m:dPr>
                                  <m:ctrlPr>
                                    <a:rPr lang="en-US" sz="2600" b="1" i="1">
                                      <a:latin typeface="Cambria Math" panose="02040503050406030204" pitchFamily="18" charset="0"/>
                                    </a:rPr>
                                  </m:ctrlPr>
                                </m:dPr>
                                <m:e>
                                  <m:sSup>
                                    <m:sSupPr>
                                      <m:ctrlPr>
                                        <a:rPr lang="en-US" sz="2600" b="1" i="1">
                                          <a:latin typeface="Cambria Math" panose="02040503050406030204" pitchFamily="18" charset="0"/>
                                        </a:rPr>
                                      </m:ctrlPr>
                                    </m:sSupPr>
                                    <m:e>
                                      <m:r>
                                        <a:rPr lang="en-US" sz="2600" b="1" i="1">
                                          <a:latin typeface="Cambria Math"/>
                                        </a:rPr>
                                        <m:t>𝒙</m:t>
                                      </m:r>
                                    </m:e>
                                    <m:sup>
                                      <m:r>
                                        <a:rPr lang="en-US" sz="2600" b="1" i="1">
                                          <a:latin typeface="Cambria Math"/>
                                        </a:rPr>
                                        <m:t>𝟖</m:t>
                                      </m:r>
                                    </m:sup>
                                  </m:sSup>
                                  <m:r>
                                    <a:rPr lang="en-US" sz="2600" b="1" i="1">
                                      <a:latin typeface="Cambria Math"/>
                                    </a:rPr>
                                    <m:t> </m:t>
                                  </m:r>
                                </m:e>
                              </m:d>
                            </m:e>
                            <m:sup>
                              <m:r>
                                <a:rPr lang="en-US" sz="2600" b="1" i="1">
                                  <a:latin typeface="Cambria Math"/>
                                </a:rPr>
                                <m:t>𝒑</m:t>
                              </m:r>
                            </m:sup>
                          </m:sSup>
                        </m:num>
                        <m:den>
                          <m:sSup>
                            <m:sSupPr>
                              <m:ctrlPr>
                                <a:rPr lang="en-US" sz="2600" b="1" i="1">
                                  <a:latin typeface="Cambria Math" panose="02040503050406030204" pitchFamily="18" charset="0"/>
                                </a:rPr>
                              </m:ctrlPr>
                            </m:sSupPr>
                            <m:e>
                              <m:d>
                                <m:dPr>
                                  <m:ctrlPr>
                                    <a:rPr lang="en-US" sz="2600" b="1" i="1">
                                      <a:latin typeface="Cambria Math" panose="02040503050406030204" pitchFamily="18" charset="0"/>
                                    </a:rPr>
                                  </m:ctrlPr>
                                </m:dPr>
                                <m:e>
                                  <m:sSup>
                                    <m:sSupPr>
                                      <m:ctrlPr>
                                        <a:rPr lang="en-US" sz="2600" b="1" i="1">
                                          <a:latin typeface="Cambria Math" panose="02040503050406030204" pitchFamily="18" charset="0"/>
                                        </a:rPr>
                                      </m:ctrlPr>
                                    </m:sSupPr>
                                    <m:e>
                                      <m:r>
                                        <a:rPr lang="en-US" sz="2600" b="1" i="1">
                                          <a:latin typeface="Cambria Math"/>
                                        </a:rPr>
                                        <m:t>𝒙</m:t>
                                      </m:r>
                                    </m:e>
                                    <m:sup>
                                      <m:r>
                                        <a:rPr lang="en-US" sz="2600" b="1" i="1">
                                          <a:latin typeface="Cambria Math"/>
                                        </a:rPr>
                                        <m:t>𝟒</m:t>
                                      </m:r>
                                    </m:sup>
                                  </m:sSup>
                                  <m:r>
                                    <a:rPr lang="en-US" sz="2600" b="1" i="1">
                                      <a:latin typeface="Cambria Math"/>
                                    </a:rPr>
                                    <m:t> </m:t>
                                  </m:r>
                                </m:e>
                              </m:d>
                            </m:e>
                            <m:sup>
                              <m:r>
                                <a:rPr lang="en-US" sz="2600" b="1" i="1">
                                  <a:latin typeface="Cambria Math"/>
                                </a:rPr>
                                <m:t>−</m:t>
                              </m:r>
                              <m:r>
                                <a:rPr lang="en-US" sz="2600" b="1" i="1">
                                  <a:latin typeface="Cambria Math"/>
                                </a:rPr>
                                <m:t>𝟒</m:t>
                              </m:r>
                            </m:sup>
                          </m:sSup>
                        </m:den>
                      </m:f>
                    </m:oMath>
                  </m:oMathPara>
                </a14:m>
                <a:endParaRPr lang="en-US" sz="2600" b="1" dirty="0"/>
              </a:p>
              <a:p>
                <a:pPr marL="114300" indent="0">
                  <a:buNone/>
                </a:pPr>
                <a:endParaRPr lang="en-US" sz="2600" dirty="0"/>
              </a:p>
              <a:p>
                <a:pPr marL="114300" indent="0">
                  <a:buNone/>
                </a:pPr>
                <a:r>
                  <a:rPr lang="en-US" sz="2600" b="1" dirty="0"/>
                  <a:t>For what value of </a:t>
                </a:r>
                <a:r>
                  <a:rPr lang="en-US" sz="2600" b="1" i="1" dirty="0">
                    <a:latin typeface="Times New Roman" panose="02020603050405020304" pitchFamily="18" charset="0"/>
                    <a:cs typeface="Times New Roman" panose="02020603050405020304" pitchFamily="18" charset="0"/>
                  </a:rPr>
                  <a:t>p</a:t>
                </a:r>
                <a:r>
                  <a:rPr lang="en-US" sz="2600" b="1" dirty="0"/>
                  <a:t> is the given expression equivalent to </a:t>
                </a:r>
                <a14:m>
                  <m:oMath xmlns:m="http://schemas.openxmlformats.org/officeDocument/2006/math">
                    <m:sSup>
                      <m:sSupPr>
                        <m:ctrlPr>
                          <a:rPr lang="en-US" sz="2600" b="1" i="1">
                            <a:latin typeface="Cambria Math" panose="02040503050406030204" pitchFamily="18" charset="0"/>
                          </a:rPr>
                        </m:ctrlPr>
                      </m:sSupPr>
                      <m:e>
                        <m:r>
                          <a:rPr lang="en-US" sz="2600" b="1" i="1">
                            <a:latin typeface="Cambria Math"/>
                          </a:rPr>
                          <m:t>𝒙</m:t>
                        </m:r>
                      </m:e>
                      <m:sup>
                        <m:r>
                          <a:rPr lang="en-US" sz="2600" b="1" i="1">
                            <a:latin typeface="Cambria Math"/>
                          </a:rPr>
                          <m:t>𝟒𝟖</m:t>
                        </m:r>
                      </m:sup>
                    </m:sSup>
                  </m:oMath>
                </a14:m>
                <a:r>
                  <a:rPr lang="en-US" sz="2600" b="1" dirty="0"/>
                  <a:t> when </a:t>
                </a:r>
                <a:r>
                  <a:rPr lang="en-US" sz="2600" b="1" i="1" dirty="0">
                    <a:latin typeface="Times New Roman" panose="02020603050405020304" pitchFamily="18" charset="0"/>
                    <a:cs typeface="Times New Roman" panose="02020603050405020304" pitchFamily="18" charset="0"/>
                  </a:rPr>
                  <a:t>x</a:t>
                </a:r>
                <a:r>
                  <a:rPr lang="en-US" sz="2600" b="1" dirty="0"/>
                  <a:t> </a:t>
                </a:r>
                <a14:m>
                  <m:oMath xmlns:m="http://schemas.openxmlformats.org/officeDocument/2006/math">
                    <m:r>
                      <a:rPr lang="en-US" sz="2600" b="1" i="1">
                        <a:latin typeface="Cambria Math"/>
                      </a:rPr>
                      <m:t>≠</m:t>
                    </m:r>
                    <m:r>
                      <a:rPr lang="en-US" sz="2600" b="1" i="1">
                        <a:latin typeface="Cambria Math"/>
                      </a:rPr>
                      <m:t>𝟎</m:t>
                    </m:r>
                  </m:oMath>
                </a14:m>
                <a:r>
                  <a:rPr lang="en-US" sz="2600" b="1" dirty="0"/>
                  <a:t> ?</a:t>
                </a:r>
              </a:p>
              <a:p>
                <a:pPr marL="114300" indent="0">
                  <a:buNone/>
                </a:pPr>
                <a:r>
                  <a:rPr lang="en-US" sz="2600" dirty="0"/>
                  <a:t>A.   </a:t>
                </a:r>
                <a:r>
                  <a:rPr lang="en-US" sz="2600" dirty="0">
                    <a:latin typeface="Cambria Math" panose="02040503050406030204" pitchFamily="18" charset="0"/>
                    <a:ea typeface="Cambria Math" panose="02040503050406030204" pitchFamily="18" charset="0"/>
                  </a:rPr>
                  <a:t>2</a:t>
                </a:r>
                <a:r>
                  <a:rPr lang="en-US" sz="2600" dirty="0"/>
                  <a:t>  </a:t>
                </a:r>
              </a:p>
              <a:p>
                <a:pPr marL="114300" indent="0">
                  <a:buNone/>
                </a:pPr>
                <a:r>
                  <a:rPr lang="en-US" sz="2600" dirty="0">
                    <a:solidFill>
                      <a:srgbClr val="C00000"/>
                    </a:solidFill>
                  </a:rPr>
                  <a:t>B.   </a:t>
                </a:r>
                <a:r>
                  <a:rPr lang="en-US" sz="2600" dirty="0">
                    <a:solidFill>
                      <a:srgbClr val="C00000"/>
                    </a:solidFill>
                    <a:latin typeface="Cambria Math" panose="02040503050406030204" pitchFamily="18" charset="0"/>
                    <a:ea typeface="Cambria Math" panose="02040503050406030204" pitchFamily="18" charset="0"/>
                  </a:rPr>
                  <a:t>4</a:t>
                </a:r>
                <a:r>
                  <a:rPr lang="en-US" sz="2600" dirty="0">
                    <a:solidFill>
                      <a:srgbClr val="C00000"/>
                    </a:solidFill>
                  </a:rPr>
                  <a:t>  </a:t>
                </a:r>
              </a:p>
              <a:p>
                <a:pPr marL="114300" indent="0">
                  <a:buNone/>
                </a:pPr>
                <a:r>
                  <a:rPr lang="en-US" sz="2600" dirty="0"/>
                  <a:t>C.   </a:t>
                </a:r>
                <a:r>
                  <a:rPr lang="en-US" sz="2600" dirty="0">
                    <a:latin typeface="Cambria Math" panose="02040503050406030204" pitchFamily="18" charset="0"/>
                    <a:ea typeface="Cambria Math" panose="02040503050406030204" pitchFamily="18" charset="0"/>
                  </a:rPr>
                  <a:t>6</a:t>
                </a:r>
                <a:r>
                  <a:rPr lang="en-US" sz="2600" dirty="0"/>
                  <a:t>   </a:t>
                </a:r>
              </a:p>
              <a:p>
                <a:pPr marL="114300" indent="0">
                  <a:buNone/>
                </a:pPr>
                <a:r>
                  <a:rPr lang="en-US" sz="2600" dirty="0"/>
                  <a:t>D.   </a:t>
                </a:r>
                <a:r>
                  <a:rPr lang="en-US" sz="2600" dirty="0">
                    <a:latin typeface="Cambria Math" panose="02040503050406030204" pitchFamily="18" charset="0"/>
                    <a:ea typeface="Cambria Math" panose="02040503050406030204" pitchFamily="18" charset="0"/>
                  </a:rPr>
                  <a:t>8</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649" y="1041898"/>
                <a:ext cx="9127351" cy="4128016"/>
              </a:xfrm>
              <a:blipFill>
                <a:blip r:embed="rId2"/>
                <a:stretch>
                  <a:fillRect t="-2954" b="-295"/>
                </a:stretch>
              </a:blipFill>
            </p:spPr>
            <p:txBody>
              <a:bodyPr/>
              <a:lstStyle/>
              <a:p>
                <a:r>
                  <a:rPr lang="en-US">
                    <a:noFill/>
                  </a:rPr>
                  <a:t> </a:t>
                </a:r>
              </a:p>
            </p:txBody>
          </p:sp>
        </mc:Fallback>
      </mc:AlternateContent>
      <p:sp>
        <p:nvSpPr>
          <p:cNvPr id="6" name="Rounded Rectangle 5" descr="A rectangle indicates the correct solution."/>
          <p:cNvSpPr/>
          <p:nvPr/>
        </p:nvSpPr>
        <p:spPr>
          <a:xfrm>
            <a:off x="104136" y="3905250"/>
            <a:ext cx="951272" cy="342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5008" y="4552950"/>
            <a:ext cx="7301114"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8</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16 = 48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to solve for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p>
        </p:txBody>
      </p:sp>
      <p:cxnSp>
        <p:nvCxnSpPr>
          <p:cNvPr id="8" name="Straight Arrow Connector 7" descr="An arrow to indicate the most common error."/>
          <p:cNvCxnSpPr/>
          <p:nvPr/>
        </p:nvCxnSpPr>
        <p:spPr>
          <a:xfrm flipH="1">
            <a:off x="1055408" y="4801367"/>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10</a:t>
            </a:fld>
            <a:endParaRPr lang="en-US" dirty="0"/>
          </a:p>
        </p:txBody>
      </p:sp>
    </p:spTree>
    <p:extLst>
      <p:ext uri="{BB962C8B-B14F-4D97-AF65-F5344CB8AC3E}">
        <p14:creationId xmlns:p14="http://schemas.microsoft.com/office/powerpoint/2010/main" val="355604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970428"/>
          </a:xfrm>
          <a:solidFill>
            <a:schemeClr val="tx1"/>
          </a:solidFill>
        </p:spPr>
        <p:txBody>
          <a:bodyPr>
            <a:noAutofit/>
          </a:bodyPr>
          <a:lstStyle/>
          <a:p>
            <a:r>
              <a:rPr lang="en-US" sz="2800" dirty="0">
                <a:solidFill>
                  <a:schemeClr val="bg1"/>
                </a:solidFill>
              </a:rPr>
              <a:t>Suggested Practice #3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047431"/>
                <a:ext cx="9132474" cy="4114799"/>
              </a:xfrm>
            </p:spPr>
            <p:txBody>
              <a:bodyPr>
                <a:normAutofit lnSpcReduction="10000"/>
              </a:bodyPr>
              <a:lstStyle/>
              <a:p>
                <a:pPr marL="517525" indent="-403225">
                  <a:buNone/>
                </a:pPr>
                <a:r>
                  <a:rPr lang="en-US" sz="2400" b="1" dirty="0"/>
                  <a:t>a) For what value of </a:t>
                </a:r>
                <a:r>
                  <a:rPr lang="en-US" sz="2400" b="1" i="1" dirty="0">
                    <a:latin typeface="Times New Roman" panose="02020603050405020304" pitchFamily="18" charset="0"/>
                    <a:cs typeface="Times New Roman" panose="02020603050405020304" pitchFamily="18" charset="0"/>
                  </a:rPr>
                  <a:t>p</a:t>
                </a:r>
                <a:r>
                  <a:rPr lang="en-US" sz="2400" b="1" dirty="0"/>
                  <a:t> is the given expression equivalent to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𝟒𝟖</m:t>
                        </m:r>
                      </m:sup>
                    </m:sSup>
                  </m:oMath>
                </a14:m>
                <a:r>
                  <a:rPr lang="en-US" sz="2400" b="1" dirty="0"/>
                  <a:t> when </a:t>
                </a:r>
                <a:r>
                  <a:rPr lang="en-US" sz="2400" b="1" i="1" dirty="0">
                    <a:latin typeface="Times New Roman" panose="02020603050405020304" pitchFamily="18" charset="0"/>
                    <a:cs typeface="Times New Roman" panose="02020603050405020304" pitchFamily="18" charset="0"/>
                  </a:rPr>
                  <a:t>x</a:t>
                </a:r>
                <a:r>
                  <a:rPr lang="en-US" sz="2400" b="1" dirty="0"/>
                  <a:t> </a:t>
                </a:r>
                <a14:m>
                  <m:oMath xmlns:m="http://schemas.openxmlformats.org/officeDocument/2006/math">
                    <m:r>
                      <a:rPr lang="en-US" sz="2400" b="1" i="1">
                        <a:latin typeface="Cambria Math"/>
                      </a:rPr>
                      <m:t>≠</m:t>
                    </m:r>
                    <m:r>
                      <a:rPr lang="en-US" sz="2400" b="1" i="1">
                        <a:latin typeface="Cambria Math"/>
                      </a:rPr>
                      <m:t>𝟎</m:t>
                    </m:r>
                  </m:oMath>
                </a14:m>
                <a:r>
                  <a:rPr lang="en-US" sz="2400" b="1" dirty="0"/>
                  <a:t> ?</a:t>
                </a:r>
              </a:p>
              <a:p>
                <a:pPr marL="114300" indent="0">
                  <a:buNone/>
                </a:pPr>
                <a:endParaRPr lang="en-US" sz="1100"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𝟖</m:t>
                                      </m:r>
                                    </m:sup>
                                  </m:sSup>
                                  <m:r>
                                    <a:rPr lang="en-US" sz="2400" b="1" i="1">
                                      <a:latin typeface="Cambria Math"/>
                                    </a:rPr>
                                    <m:t> </m:t>
                                  </m:r>
                                </m:e>
                              </m:d>
                            </m:e>
                            <m:sup>
                              <m:r>
                                <a:rPr lang="en-US" sz="2400" b="1" i="1">
                                  <a:latin typeface="Cambria Math"/>
                                </a:rPr>
                                <m:t>𝒑</m:t>
                              </m:r>
                            </m:sup>
                          </m:sSup>
                        </m:num>
                        <m:den>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m:t>
                                      </m:r>
                                      <m:r>
                                        <a:rPr lang="en-US" sz="2400" b="1" i="1">
                                          <a:latin typeface="Cambria Math"/>
                                        </a:rPr>
                                        <m:t>𝒑</m:t>
                                      </m:r>
                                    </m:sup>
                                  </m:sSup>
                                  <m:r>
                                    <a:rPr lang="en-US" sz="2400" b="1" i="1">
                                      <a:latin typeface="Cambria Math"/>
                                    </a:rPr>
                                    <m:t> </m:t>
                                  </m:r>
                                </m:e>
                              </m:d>
                            </m:e>
                            <m:sup>
                              <m:r>
                                <a:rPr lang="en-US" sz="2400" b="1" i="1">
                                  <a:latin typeface="Cambria Math"/>
                                </a:rPr>
                                <m:t>−</m:t>
                              </m:r>
                              <m:r>
                                <a:rPr lang="en-US" sz="2400" b="1" i="1">
                                  <a:latin typeface="Cambria Math"/>
                                </a:rPr>
                                <m:t>𝟒</m:t>
                              </m:r>
                            </m:sup>
                          </m:sSup>
                        </m:den>
                      </m:f>
                    </m:oMath>
                  </m:oMathPara>
                </a14:m>
                <a:endParaRPr lang="en-US" sz="2400" b="1" dirty="0"/>
              </a:p>
              <a:p>
                <a:pPr marL="114300" indent="0">
                  <a:buNone/>
                </a:pPr>
                <a:endParaRPr lang="en-US" sz="2400" dirty="0"/>
              </a:p>
              <a:p>
                <a:pPr marL="517525" indent="-403225">
                  <a:buNone/>
                </a:pPr>
                <a:r>
                  <a:rPr lang="en-US" sz="2400" b="1" dirty="0"/>
                  <a:t>b) For what value of </a:t>
                </a:r>
                <a:r>
                  <a:rPr lang="en-US" sz="2400" b="1" i="1" dirty="0">
                    <a:latin typeface="Times New Roman" panose="02020603050405020304" pitchFamily="18" charset="0"/>
                    <a:cs typeface="Times New Roman" panose="02020603050405020304" pitchFamily="18" charset="0"/>
                  </a:rPr>
                  <a:t>p</a:t>
                </a:r>
                <a:r>
                  <a:rPr lang="en-US" sz="2400" b="1" dirty="0"/>
                  <a:t> is the given expression equivalent to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𝟒𝟖</m:t>
                        </m:r>
                      </m:sup>
                    </m:sSup>
                  </m:oMath>
                </a14:m>
                <a:r>
                  <a:rPr lang="en-US" sz="2400" b="1" dirty="0"/>
                  <a:t> when </a:t>
                </a:r>
                <a:r>
                  <a:rPr lang="en-US" sz="2400" b="1" i="1" dirty="0">
                    <a:latin typeface="Times New Roman" panose="02020603050405020304" pitchFamily="18" charset="0"/>
                    <a:cs typeface="Times New Roman" panose="02020603050405020304" pitchFamily="18" charset="0"/>
                  </a:rPr>
                  <a:t>x</a:t>
                </a:r>
                <a:r>
                  <a:rPr lang="en-US" sz="2400" b="1" dirty="0"/>
                  <a:t> </a:t>
                </a:r>
                <a14:m>
                  <m:oMath xmlns:m="http://schemas.openxmlformats.org/officeDocument/2006/math">
                    <m:r>
                      <a:rPr lang="en-US" sz="2400" b="1" i="1">
                        <a:latin typeface="Cambria Math"/>
                      </a:rPr>
                      <m:t>≠</m:t>
                    </m:r>
                    <m:r>
                      <a:rPr lang="en-US" sz="2400" b="1" i="1">
                        <a:latin typeface="Cambria Math"/>
                      </a:rPr>
                      <m:t>𝟎</m:t>
                    </m:r>
                  </m:oMath>
                </a14:m>
                <a:r>
                  <a:rPr lang="en-US" sz="2400" b="1" dirty="0"/>
                  <a:t> ?</a:t>
                </a:r>
              </a:p>
              <a:p>
                <a:pPr marL="114300" indent="0">
                  <a:buNone/>
                </a:pPr>
                <a:endParaRPr lang="en-US" sz="1100"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𝟖</m:t>
                                      </m:r>
                                    </m:sup>
                                  </m:sSup>
                                  <m:r>
                                    <a:rPr lang="en-US" sz="2400" b="1" i="1">
                                      <a:latin typeface="Cambria Math"/>
                                    </a:rPr>
                                    <m:t> </m:t>
                                  </m:r>
                                </m:e>
                              </m:d>
                            </m:e>
                            <m:sup>
                              <m:r>
                                <a:rPr lang="en-US" sz="2400" b="1" i="1">
                                  <a:latin typeface="Cambria Math"/>
                                </a:rPr>
                                <m:t>𝟑</m:t>
                              </m:r>
                            </m:sup>
                          </m:sSup>
                        </m:num>
                        <m:den>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𝒑</m:t>
                                      </m:r>
                                    </m:sup>
                                  </m:sSup>
                                  <m:r>
                                    <a:rPr lang="en-US" sz="2400" b="1" i="1">
                                      <a:latin typeface="Cambria Math"/>
                                    </a:rPr>
                                    <m:t> </m:t>
                                  </m:r>
                                </m:e>
                              </m:d>
                            </m:e>
                            <m:sup>
                              <m:r>
                                <a:rPr lang="en-US" sz="2400" b="1" i="1">
                                  <a:latin typeface="Cambria Math"/>
                                </a:rPr>
                                <m:t>−</m:t>
                              </m:r>
                              <m:r>
                                <a:rPr lang="en-US" sz="2400" b="1" i="1">
                                  <a:latin typeface="Cambria Math"/>
                                </a:rPr>
                                <m:t>𝟒</m:t>
                              </m:r>
                            </m:sup>
                          </m:sSup>
                        </m:den>
                      </m:f>
                    </m:oMath>
                  </m:oMathPara>
                </a14:m>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047431"/>
                <a:ext cx="9132474" cy="4114799"/>
              </a:xfrm>
              <a:blipFill rotWithShape="1">
                <a:blip r:embed="rId2"/>
                <a:stretch>
                  <a:fillRect t="-2222"/>
                </a:stretch>
              </a:blipFill>
            </p:spPr>
            <p:txBody>
              <a:bodyPr/>
              <a:lstStyle/>
              <a:p>
                <a:r>
                  <a:rPr lang="en-US">
                    <a:noFill/>
                  </a:rPr>
                  <a:t> </a:t>
                </a:r>
              </a:p>
            </p:txBody>
          </p:sp>
        </mc:Fallback>
      </mc:AlternateContent>
      <p:sp>
        <p:nvSpPr>
          <p:cNvPr id="5"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11</a:t>
            </a:fld>
            <a:endParaRPr lang="en-US" dirty="0"/>
          </a:p>
        </p:txBody>
      </p:sp>
    </p:spTree>
    <p:extLst>
      <p:ext uri="{BB962C8B-B14F-4D97-AF65-F5344CB8AC3E}">
        <p14:creationId xmlns:p14="http://schemas.microsoft.com/office/powerpoint/2010/main" val="183882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970428"/>
          </a:xfrm>
          <a:solidFill>
            <a:schemeClr val="tx1"/>
          </a:solidFill>
        </p:spPr>
        <p:txBody>
          <a:bodyPr>
            <a:noAutofit/>
          </a:bodyPr>
          <a:lstStyle/>
          <a:p>
            <a:r>
              <a:rPr lang="en-US" sz="2800" dirty="0">
                <a:solidFill>
                  <a:schemeClr val="bg1"/>
                </a:solidFill>
              </a:rPr>
              <a:t>Answer to Practice #3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1526" y="971550"/>
                <a:ext cx="9132474" cy="4114799"/>
              </a:xfrm>
            </p:spPr>
            <p:txBody>
              <a:bodyPr>
                <a:normAutofit/>
              </a:bodyPr>
              <a:lstStyle/>
              <a:p>
                <a:pPr marL="517525" indent="-403225">
                  <a:buNone/>
                </a:pPr>
                <a:r>
                  <a:rPr lang="en-US" sz="2400" b="1" dirty="0"/>
                  <a:t>a) For what value of </a:t>
                </a:r>
                <a:r>
                  <a:rPr lang="en-US" sz="2400" b="1" i="1" dirty="0">
                    <a:latin typeface="Times New Roman" panose="02020603050405020304" pitchFamily="18" charset="0"/>
                    <a:cs typeface="Times New Roman" panose="02020603050405020304" pitchFamily="18" charset="0"/>
                  </a:rPr>
                  <a:t>p</a:t>
                </a:r>
                <a:r>
                  <a:rPr lang="en-US" sz="2400" b="1" dirty="0"/>
                  <a:t> is the given expression equivalent to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𝟒𝟖</m:t>
                        </m:r>
                      </m:sup>
                    </m:sSup>
                  </m:oMath>
                </a14:m>
                <a:r>
                  <a:rPr lang="en-US" sz="2400" b="1" dirty="0"/>
                  <a:t> when </a:t>
                </a:r>
                <a:r>
                  <a:rPr lang="en-US" sz="2400" b="1" i="1" dirty="0">
                    <a:latin typeface="Times New Roman" panose="02020603050405020304" pitchFamily="18" charset="0"/>
                    <a:cs typeface="Times New Roman" panose="02020603050405020304" pitchFamily="18" charset="0"/>
                  </a:rPr>
                  <a:t>x</a:t>
                </a:r>
                <a:r>
                  <a:rPr lang="en-US" sz="2400" b="1" dirty="0"/>
                  <a:t> </a:t>
                </a:r>
                <a14:m>
                  <m:oMath xmlns:m="http://schemas.openxmlformats.org/officeDocument/2006/math">
                    <m:r>
                      <a:rPr lang="en-US" sz="2400" b="1" i="1">
                        <a:latin typeface="Cambria Math"/>
                      </a:rPr>
                      <m:t>≠</m:t>
                    </m:r>
                    <m:r>
                      <a:rPr lang="en-US" sz="2400" b="1" i="1">
                        <a:latin typeface="Cambria Math"/>
                      </a:rPr>
                      <m:t>𝟎</m:t>
                    </m:r>
                  </m:oMath>
                </a14:m>
                <a:r>
                  <a:rPr lang="en-US" sz="2400" b="1" dirty="0"/>
                  <a:t> ?</a:t>
                </a:r>
              </a:p>
              <a:p>
                <a:pPr marL="114300" indent="0">
                  <a:buNone/>
                </a:pPr>
                <a:endParaRPr lang="en-US" sz="2400" dirty="0"/>
              </a:p>
              <a:p>
                <a:pPr marL="114300" indent="0">
                  <a:buNone/>
                </a:pPr>
                <a:endParaRPr lang="en-US" sz="2400" dirty="0"/>
              </a:p>
              <a:p>
                <a:pPr marL="517525" indent="-403225">
                  <a:buNone/>
                </a:pPr>
                <a:endParaRPr lang="en-US" sz="2400" b="1" dirty="0"/>
              </a:p>
              <a:p>
                <a:pPr marL="517525" indent="-403225">
                  <a:buNone/>
                </a:pPr>
                <a:r>
                  <a:rPr lang="en-US" sz="2400" b="1" dirty="0"/>
                  <a:t>b) For what value of </a:t>
                </a:r>
                <a:r>
                  <a:rPr lang="en-US" sz="2400" b="1" i="1" dirty="0">
                    <a:latin typeface="Times New Roman" panose="02020603050405020304" pitchFamily="18" charset="0"/>
                    <a:cs typeface="Times New Roman" panose="02020603050405020304" pitchFamily="18" charset="0"/>
                  </a:rPr>
                  <a:t>p</a:t>
                </a:r>
                <a:r>
                  <a:rPr lang="en-US" sz="2400" b="1" dirty="0"/>
                  <a:t> is the given expression equivalent to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𝟒𝟖</m:t>
                        </m:r>
                      </m:sup>
                    </m:sSup>
                  </m:oMath>
                </a14:m>
                <a:r>
                  <a:rPr lang="en-US" sz="2400" b="1" dirty="0"/>
                  <a:t> when </a:t>
                </a:r>
                <a:r>
                  <a:rPr lang="en-US" sz="2400" b="1" i="1" dirty="0">
                    <a:latin typeface="Times New Roman" panose="02020603050405020304" pitchFamily="18" charset="0"/>
                    <a:cs typeface="Times New Roman" panose="02020603050405020304" pitchFamily="18" charset="0"/>
                  </a:rPr>
                  <a:t>x</a:t>
                </a:r>
                <a:r>
                  <a:rPr lang="en-US" sz="2400" b="1" dirty="0"/>
                  <a:t> </a:t>
                </a:r>
                <a14:m>
                  <m:oMath xmlns:m="http://schemas.openxmlformats.org/officeDocument/2006/math">
                    <m:r>
                      <a:rPr lang="en-US" sz="2400" b="1" i="1">
                        <a:latin typeface="Cambria Math"/>
                      </a:rPr>
                      <m:t>≠</m:t>
                    </m:r>
                    <m:r>
                      <a:rPr lang="en-US" sz="2400" b="1" i="1">
                        <a:latin typeface="Cambria Math"/>
                      </a:rPr>
                      <m:t>𝟎</m:t>
                    </m:r>
                  </m:oMath>
                </a14:m>
                <a:r>
                  <a:rPr lang="en-US" sz="2400" b="1" dirty="0"/>
                  <a:t> ?</a:t>
                </a:r>
              </a:p>
              <a:p>
                <a:pPr marL="517525" indent="-403225">
                  <a:buNone/>
                </a:pPr>
                <a:endParaRPr lang="en-US" sz="2400" b="1" dirty="0"/>
              </a:p>
              <a:p>
                <a:pPr marL="114300" indent="0">
                  <a:buNone/>
                </a:pPr>
                <a:endParaRPr lang="en-US" sz="1100" i="1" dirty="0">
                  <a:latin typeface="Cambria Math" panose="02040503050406030204" pitchFamily="18" charset="0"/>
                </a:endParaRP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1526" y="971550"/>
                <a:ext cx="9132474" cy="4114799"/>
              </a:xfrm>
              <a:blipFill rotWithShape="1">
                <a:blip r:embed="rId3"/>
                <a:stretch>
                  <a:fillRect t="-1333"/>
                </a:stretch>
              </a:blipFill>
            </p:spPr>
            <p:txBody>
              <a:bodyPr/>
              <a:lstStyle/>
              <a:p>
                <a:r>
                  <a:rPr lang="en-US">
                    <a:noFill/>
                  </a:rPr>
                  <a:t> </a:t>
                </a:r>
              </a:p>
            </p:txBody>
          </p:sp>
        </mc:Fallback>
      </mc:AlternateContent>
      <p:pic>
        <p:nvPicPr>
          <p:cNvPr id="1028" name="Picture 4" descr="Please refer to the problem on your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07" y="1962150"/>
            <a:ext cx="1352550" cy="105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Please refer to the problem on your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07" y="3902688"/>
            <a:ext cx="1222414" cy="104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74419" y="1902958"/>
            <a:ext cx="1143000" cy="461665"/>
          </a:xfrm>
          <a:prstGeom prst="rect">
            <a:avLst/>
          </a:prstGeom>
          <a:noFill/>
        </p:spPr>
        <p:txBody>
          <a:bodyPr wrap="square" rtlCol="0">
            <a:spAutoFit/>
          </a:bodyPr>
          <a:lstStyle/>
          <a:p>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C00000"/>
                </a:solidFill>
                <a:latin typeface="Cambria Math" panose="02040503050406030204" pitchFamily="18" charset="0"/>
                <a:ea typeface="Cambria Math" panose="02040503050406030204" pitchFamily="18" charset="0"/>
                <a:cs typeface="Tahoma" panose="020B0604030504040204" pitchFamily="34" charset="0"/>
              </a:rPr>
              <a:t>12</a:t>
            </a:r>
          </a:p>
        </p:txBody>
      </p:sp>
      <p:sp>
        <p:nvSpPr>
          <p:cNvPr id="6" name="Rounded Rectangle 5" descr="A rectangle indicates the correct solution."/>
          <p:cNvSpPr/>
          <p:nvPr/>
        </p:nvSpPr>
        <p:spPr>
          <a:xfrm>
            <a:off x="1979264" y="1895666"/>
            <a:ext cx="1143000" cy="4762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0400" y="1626758"/>
            <a:ext cx="5955126"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incorrectly writing the equation to find the value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when a negative exponent is involved, as in </a:t>
            </a:r>
          </a:p>
          <a:p>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8</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48</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349798" y="4006205"/>
            <a:ext cx="1143000" cy="461665"/>
          </a:xfrm>
          <a:prstGeom prst="rect">
            <a:avLst/>
          </a:prstGeom>
          <a:noFill/>
        </p:spPr>
        <p:txBody>
          <a:bodyPr wrap="square" rtlCol="0">
            <a:spAutoFit/>
          </a:bodyPr>
          <a:lstStyle/>
          <a:p>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rPr>
              <a:t> </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C00000"/>
                </a:solidFill>
                <a:latin typeface="Cambria Math" panose="02040503050406030204" pitchFamily="18" charset="0"/>
                <a:ea typeface="Cambria Math" panose="02040503050406030204" pitchFamily="18" charset="0"/>
                <a:cs typeface="Tahoma" panose="020B0604030504040204" pitchFamily="34" charset="0"/>
              </a:rPr>
              <a:t>6</a:t>
            </a:r>
          </a:p>
        </p:txBody>
      </p:sp>
      <p:sp>
        <p:nvSpPr>
          <p:cNvPr id="10" name="Rounded Rectangle 9" descr="A rectangle indicates the correct solution."/>
          <p:cNvSpPr/>
          <p:nvPr/>
        </p:nvSpPr>
        <p:spPr>
          <a:xfrm>
            <a:off x="2188814" y="4033458"/>
            <a:ext cx="1143000" cy="40540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60941" y="4489933"/>
            <a:ext cx="6076617"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24</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48</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6</a:t>
            </a:r>
          </a:p>
        </p:txBody>
      </p:sp>
      <p:sp>
        <p:nvSpPr>
          <p:cNvPr id="12"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12</a:t>
            </a:fld>
            <a:endParaRPr lang="en-US" dirty="0"/>
          </a:p>
        </p:txBody>
      </p:sp>
    </p:spTree>
    <p:extLst>
      <p:ext uri="{BB962C8B-B14F-4D97-AF65-F5344CB8AC3E}">
        <p14:creationId xmlns:p14="http://schemas.microsoft.com/office/powerpoint/2010/main" val="288642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#4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3297" y="1047750"/>
                <a:ext cx="8927385" cy="3429002"/>
              </a:xfrm>
            </p:spPr>
            <p:txBody>
              <a:bodyPr/>
              <a:lstStyle/>
              <a:p>
                <a:pPr marL="114300" indent="0">
                  <a:buNone/>
                </a:pPr>
                <a:r>
                  <a:rPr lang="en-US" sz="2400" b="1" dirty="0"/>
                  <a:t>If the given expression is simplified to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𝒏</m:t>
                        </m:r>
                      </m:e>
                      <m:sup>
                        <m:r>
                          <a:rPr lang="en-US" sz="2400" b="1" i="1">
                            <a:latin typeface="Cambria Math"/>
                          </a:rPr>
                          <m:t>𝒙</m:t>
                        </m:r>
                      </m:sup>
                    </m:sSup>
                  </m:oMath>
                </a14:m>
                <a:r>
                  <a:rPr lang="en-US" sz="2400" b="1" dirty="0"/>
                  <a:t> where </a:t>
                </a:r>
                <a14:m>
                  <m:oMath xmlns:m="http://schemas.openxmlformats.org/officeDocument/2006/math">
                    <m:r>
                      <a:rPr lang="en-US" sz="2400" b="1" i="1">
                        <a:latin typeface="Cambria Math"/>
                      </a:rPr>
                      <m:t>𝒏</m:t>
                    </m:r>
                    <m:r>
                      <a:rPr lang="en-US" sz="2400" b="1" i="1">
                        <a:latin typeface="Cambria Math"/>
                      </a:rPr>
                      <m:t>≠</m:t>
                    </m:r>
                    <m:r>
                      <a:rPr lang="en-US" sz="2400" b="1" i="1">
                        <a:latin typeface="Cambria Math"/>
                      </a:rPr>
                      <m:t>𝟎</m:t>
                    </m:r>
                  </m:oMath>
                </a14:m>
                <a:r>
                  <a:rPr lang="en-US" sz="2400" b="1" dirty="0"/>
                  <a:t>, what is the value of </a:t>
                </a:r>
                <a:r>
                  <a:rPr lang="en-US" sz="2400" b="1" i="1" dirty="0">
                    <a:latin typeface="Times New Roman" panose="02020603050405020304" pitchFamily="18" charset="0"/>
                    <a:cs typeface="Times New Roman" panose="02020603050405020304" pitchFamily="18" charset="0"/>
                  </a:rPr>
                  <a:t>x</a:t>
                </a:r>
                <a:r>
                  <a:rPr lang="en-US" sz="2400" b="1" dirty="0"/>
                  <a:t>?</a:t>
                </a:r>
              </a:p>
              <a:p>
                <a:pPr marL="114300" indent="0">
                  <a:buNone/>
                </a:pPr>
                <a:r>
                  <a:rPr lang="en-US" sz="2400" dirty="0"/>
                  <a:t> 			</a:t>
                </a:r>
                <a:br>
                  <a:rPr lang="en-US" sz="2400" dirty="0"/>
                </a:br>
                <a14:m>
                  <m:oMath xmlns:m="http://schemas.openxmlformats.org/officeDocument/2006/math">
                    <m:f>
                      <m:fPr>
                        <m:ctrlPr>
                          <a:rPr lang="en-US" b="1" i="1">
                            <a:latin typeface="Cambria Math" panose="02040503050406030204" pitchFamily="18" charset="0"/>
                          </a:rPr>
                        </m:ctrlPr>
                      </m:fPr>
                      <m:num>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a:rPr>
                                  <m:t>𝒏</m:t>
                                </m:r>
                              </m:e>
                              <m:sup>
                                <m:r>
                                  <a:rPr lang="en-US" b="1" i="1">
                                    <a:latin typeface="Cambria Math"/>
                                  </a:rPr>
                                  <m:t>𝟐𝟐</m:t>
                                </m:r>
                              </m:sup>
                            </m:sSup>
                            <m:r>
                              <a:rPr lang="en-US" b="1" i="1">
                                <a:latin typeface="Cambria Math"/>
                              </a:rPr>
                              <m:t> </m:t>
                            </m:r>
                          </m:e>
                        </m:d>
                        <m:r>
                          <a:rPr lang="en-US" b="1" i="1">
                            <a:latin typeface="Cambria Math"/>
                          </a:rPr>
                          <m:t> (</m:t>
                        </m:r>
                        <m:sSup>
                          <m:sSupPr>
                            <m:ctrlPr>
                              <a:rPr lang="en-US" b="1" i="1">
                                <a:latin typeface="Cambria Math" panose="02040503050406030204" pitchFamily="18" charset="0"/>
                              </a:rPr>
                            </m:ctrlPr>
                          </m:sSupPr>
                          <m:e>
                            <m:r>
                              <a:rPr lang="en-US" b="1" i="1">
                                <a:latin typeface="Cambria Math"/>
                              </a:rPr>
                              <m:t>𝒏</m:t>
                            </m:r>
                          </m:e>
                          <m:sup>
                            <m:r>
                              <a:rPr lang="en-US" b="1" i="1">
                                <a:latin typeface="Cambria Math"/>
                              </a:rPr>
                              <m:t>−</m:t>
                            </m:r>
                            <m:r>
                              <a:rPr lang="en-US" b="1" i="1">
                                <a:latin typeface="Cambria Math"/>
                              </a:rPr>
                              <m:t>𝟔</m:t>
                            </m:r>
                          </m:sup>
                        </m:sSup>
                        <m:r>
                          <a:rPr lang="en-US" b="1" i="1">
                            <a:latin typeface="Cambria Math"/>
                          </a:rPr>
                          <m:t> )</m:t>
                        </m:r>
                      </m:num>
                      <m:den>
                        <m:sSup>
                          <m:sSupPr>
                            <m:ctrlPr>
                              <a:rPr lang="en-US" b="1" i="1">
                                <a:latin typeface="Cambria Math" panose="02040503050406030204" pitchFamily="18" charset="0"/>
                              </a:rPr>
                            </m:ctrlPr>
                          </m:sSupPr>
                          <m:e>
                            <m:r>
                              <a:rPr lang="en-US" b="1" i="1">
                                <a:latin typeface="Cambria Math"/>
                              </a:rPr>
                              <m:t>(</m:t>
                            </m:r>
                            <m:sSup>
                              <m:sSupPr>
                                <m:ctrlPr>
                                  <a:rPr lang="en-US" b="1" i="1">
                                    <a:latin typeface="Cambria Math" panose="02040503050406030204" pitchFamily="18" charset="0"/>
                                  </a:rPr>
                                </m:ctrlPr>
                              </m:sSupPr>
                              <m:e>
                                <m:r>
                                  <a:rPr lang="en-US" b="1" i="1">
                                    <a:latin typeface="Cambria Math"/>
                                  </a:rPr>
                                  <m:t>𝒏</m:t>
                                </m:r>
                              </m:e>
                              <m:sup>
                                <m:r>
                                  <a:rPr lang="en-US" b="1" i="1">
                                    <a:latin typeface="Cambria Math"/>
                                  </a:rPr>
                                  <m:t>𝟑</m:t>
                                </m:r>
                              </m:sup>
                            </m:sSup>
                            <m:r>
                              <a:rPr lang="en-US" b="1" i="1">
                                <a:latin typeface="Cambria Math"/>
                              </a:rPr>
                              <m:t> )</m:t>
                            </m:r>
                          </m:e>
                          <m:sup>
                            <m:r>
                              <a:rPr lang="en-US" b="1" i="1">
                                <a:latin typeface="Cambria Math"/>
                              </a:rPr>
                              <m:t>−</m:t>
                            </m:r>
                            <m:r>
                              <a:rPr lang="en-US" b="1" i="1">
                                <a:latin typeface="Cambria Math"/>
                              </a:rPr>
                              <m:t>𝟒</m:t>
                            </m:r>
                          </m:sup>
                        </m:sSup>
                      </m:den>
                    </m:f>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𝒙</m:t>
                        </m:r>
                      </m:sup>
                    </m:sSup>
                  </m:oMath>
                </a14:m>
                <a:r>
                  <a:rPr lang="en-US" sz="2400" dirty="0"/>
                  <a:t> 	</a:t>
                </a:r>
              </a:p>
              <a:p>
                <a:pPr marL="114300" indent="0">
                  <a:buNone/>
                </a:pPr>
                <a:endParaRPr lang="en-US" sz="2400" i="1" dirty="0">
                  <a:latin typeface="Times New Roman" panose="02020603050405020304" pitchFamily="18" charset="0"/>
                  <a:cs typeface="Times New Roman" panose="02020603050405020304" pitchFamily="18" charset="0"/>
                </a:endParaRPr>
              </a:p>
              <a:p>
                <a:pPr marL="114300" indent="0">
                  <a:buNone/>
                </a:pPr>
                <a:r>
                  <a:rPr lang="en-US" b="1" i="1" dirty="0">
                    <a:latin typeface="Times New Roman" panose="02020603050405020304" pitchFamily="18" charset="0"/>
                    <a:cs typeface="Times New Roman" panose="02020603050405020304" pitchFamily="18" charset="0"/>
                  </a:rPr>
                  <a:t>x</a:t>
                </a: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3297" y="1047750"/>
                <a:ext cx="8927385" cy="3429002"/>
              </a:xfrm>
              <a:blipFill rotWithShape="1">
                <a:blip r:embed="rId2"/>
                <a:stretch>
                  <a:fillRect l="-68" t="-1601"/>
                </a:stretch>
              </a:blipFill>
            </p:spPr>
            <p:txBody>
              <a:bodyPr/>
              <a:lstStyle/>
              <a:p>
                <a:r>
                  <a:rPr lang="en-US">
                    <a:noFill/>
                  </a:rPr>
                  <a:t> </a:t>
                </a:r>
              </a:p>
            </p:txBody>
          </p:sp>
        </mc:Fallback>
      </mc:AlternateContent>
      <p:sp>
        <p:nvSpPr>
          <p:cNvPr id="2" name="Rounded Rectangle 1" descr="Empty box"/>
          <p:cNvSpPr/>
          <p:nvPr/>
        </p:nvSpPr>
        <p:spPr>
          <a:xfrm>
            <a:off x="838200" y="3562350"/>
            <a:ext cx="14478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13</a:t>
            </a:fld>
            <a:endParaRPr lang="en-US" dirty="0"/>
          </a:p>
        </p:txBody>
      </p:sp>
    </p:spTree>
    <p:extLst>
      <p:ext uri="{BB962C8B-B14F-4D97-AF65-F5344CB8AC3E}">
        <p14:creationId xmlns:p14="http://schemas.microsoft.com/office/powerpoint/2010/main" val="91037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95349"/>
          </a:xfrm>
          <a:solidFill>
            <a:schemeClr val="tx1"/>
          </a:solidFill>
        </p:spPr>
        <p:txBody>
          <a:bodyPr>
            <a:noAutofit/>
          </a:bodyPr>
          <a:lstStyle/>
          <a:p>
            <a:r>
              <a:rPr lang="en-US" sz="2800" dirty="0">
                <a:solidFill>
                  <a:schemeClr val="bg1"/>
                </a:solidFill>
              </a:rPr>
              <a:t>Answer to Practice #4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0886" y="971550"/>
                <a:ext cx="8927385" cy="3429002"/>
              </a:xfrm>
            </p:spPr>
            <p:txBody>
              <a:bodyPr/>
              <a:lstStyle/>
              <a:p>
                <a:pPr marL="114300" indent="0">
                  <a:buNone/>
                </a:pPr>
                <a:r>
                  <a:rPr lang="en-US" sz="2400" b="1" dirty="0"/>
                  <a:t>If the given expression is simplified to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𝒏</m:t>
                        </m:r>
                      </m:e>
                      <m:sup>
                        <m:r>
                          <a:rPr lang="en-US" sz="2400" b="1" i="1">
                            <a:latin typeface="Cambria Math"/>
                          </a:rPr>
                          <m:t>𝒙</m:t>
                        </m:r>
                      </m:sup>
                    </m:sSup>
                  </m:oMath>
                </a14:m>
                <a:r>
                  <a:rPr lang="en-US" sz="2400" b="1" dirty="0"/>
                  <a:t> where </a:t>
                </a:r>
                <a14:m>
                  <m:oMath xmlns:m="http://schemas.openxmlformats.org/officeDocument/2006/math">
                    <m:r>
                      <a:rPr lang="en-US" sz="2400" b="1" i="1">
                        <a:latin typeface="Cambria Math"/>
                      </a:rPr>
                      <m:t>𝒏</m:t>
                    </m:r>
                    <m:r>
                      <a:rPr lang="en-US" sz="2400" b="1" i="1">
                        <a:latin typeface="Cambria Math"/>
                      </a:rPr>
                      <m:t>≠</m:t>
                    </m:r>
                    <m:r>
                      <a:rPr lang="en-US" sz="2400" b="1" i="1">
                        <a:latin typeface="Cambria Math"/>
                      </a:rPr>
                      <m:t>𝟎</m:t>
                    </m:r>
                  </m:oMath>
                </a14:m>
                <a:r>
                  <a:rPr lang="en-US" sz="2400" b="1" dirty="0"/>
                  <a:t>, what is the value of </a:t>
                </a:r>
                <a:r>
                  <a:rPr lang="en-US" sz="2400" b="1" i="1" dirty="0">
                    <a:latin typeface="Times New Roman" panose="02020603050405020304" pitchFamily="18" charset="0"/>
                    <a:cs typeface="Times New Roman" panose="02020603050405020304" pitchFamily="18" charset="0"/>
                  </a:rPr>
                  <a:t>x</a:t>
                </a:r>
                <a:r>
                  <a:rPr lang="en-US" sz="2400" b="1" dirty="0"/>
                  <a:t>?</a:t>
                </a:r>
              </a:p>
              <a:p>
                <a:pPr marL="114300" indent="0">
                  <a:buNone/>
                </a:pPr>
                <a:r>
                  <a:rPr lang="en-US" sz="2400" dirty="0"/>
                  <a:t> 			</a:t>
                </a:r>
                <a:br>
                  <a:rPr lang="en-US" sz="2400" dirty="0"/>
                </a:br>
                <a14:m>
                  <m:oMath xmlns:m="http://schemas.openxmlformats.org/officeDocument/2006/math">
                    <m:f>
                      <m:fPr>
                        <m:ctrlPr>
                          <a:rPr lang="en-US" b="1" i="1">
                            <a:latin typeface="Cambria Math" panose="02040503050406030204" pitchFamily="18" charset="0"/>
                          </a:rPr>
                        </m:ctrlPr>
                      </m:fPr>
                      <m:num>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a:rPr>
                                  <m:t>𝒏</m:t>
                                </m:r>
                              </m:e>
                              <m:sup>
                                <m:r>
                                  <a:rPr lang="en-US" b="1" i="1">
                                    <a:latin typeface="Cambria Math"/>
                                  </a:rPr>
                                  <m:t>𝟐𝟐</m:t>
                                </m:r>
                              </m:sup>
                            </m:sSup>
                            <m:r>
                              <a:rPr lang="en-US" b="1" i="1">
                                <a:latin typeface="Cambria Math"/>
                              </a:rPr>
                              <m:t> </m:t>
                            </m:r>
                          </m:e>
                        </m:d>
                        <m:r>
                          <a:rPr lang="en-US" b="1" i="1">
                            <a:latin typeface="Cambria Math"/>
                          </a:rPr>
                          <m:t> (</m:t>
                        </m:r>
                        <m:sSup>
                          <m:sSupPr>
                            <m:ctrlPr>
                              <a:rPr lang="en-US" b="1" i="1">
                                <a:latin typeface="Cambria Math" panose="02040503050406030204" pitchFamily="18" charset="0"/>
                              </a:rPr>
                            </m:ctrlPr>
                          </m:sSupPr>
                          <m:e>
                            <m:r>
                              <a:rPr lang="en-US" b="1" i="1">
                                <a:latin typeface="Cambria Math"/>
                              </a:rPr>
                              <m:t>𝒏</m:t>
                            </m:r>
                          </m:e>
                          <m:sup>
                            <m:r>
                              <a:rPr lang="en-US" b="1" i="1">
                                <a:latin typeface="Cambria Math"/>
                              </a:rPr>
                              <m:t>−</m:t>
                            </m:r>
                            <m:r>
                              <a:rPr lang="en-US" b="1" i="1">
                                <a:latin typeface="Cambria Math"/>
                              </a:rPr>
                              <m:t>𝟔</m:t>
                            </m:r>
                          </m:sup>
                        </m:sSup>
                        <m:r>
                          <a:rPr lang="en-US" b="1" i="1">
                            <a:latin typeface="Cambria Math"/>
                          </a:rPr>
                          <m:t> )</m:t>
                        </m:r>
                      </m:num>
                      <m:den>
                        <m:sSup>
                          <m:sSupPr>
                            <m:ctrlPr>
                              <a:rPr lang="en-US" b="1" i="1">
                                <a:latin typeface="Cambria Math" panose="02040503050406030204" pitchFamily="18" charset="0"/>
                              </a:rPr>
                            </m:ctrlPr>
                          </m:sSupPr>
                          <m:e>
                            <m:r>
                              <a:rPr lang="en-US" b="1" i="1">
                                <a:latin typeface="Cambria Math"/>
                              </a:rPr>
                              <m:t>(</m:t>
                            </m:r>
                            <m:sSup>
                              <m:sSupPr>
                                <m:ctrlPr>
                                  <a:rPr lang="en-US" b="1" i="1">
                                    <a:latin typeface="Cambria Math" panose="02040503050406030204" pitchFamily="18" charset="0"/>
                                  </a:rPr>
                                </m:ctrlPr>
                              </m:sSupPr>
                              <m:e>
                                <m:r>
                                  <a:rPr lang="en-US" b="1" i="1">
                                    <a:latin typeface="Cambria Math"/>
                                  </a:rPr>
                                  <m:t>𝒏</m:t>
                                </m:r>
                              </m:e>
                              <m:sup>
                                <m:r>
                                  <a:rPr lang="en-US" b="1" i="1">
                                    <a:latin typeface="Cambria Math"/>
                                  </a:rPr>
                                  <m:t>𝟑</m:t>
                                </m:r>
                              </m:sup>
                            </m:sSup>
                            <m:r>
                              <a:rPr lang="en-US" b="1" i="1">
                                <a:latin typeface="Cambria Math"/>
                              </a:rPr>
                              <m:t> )</m:t>
                            </m:r>
                          </m:e>
                          <m:sup>
                            <m:r>
                              <a:rPr lang="en-US" b="1" i="1">
                                <a:latin typeface="Cambria Math"/>
                              </a:rPr>
                              <m:t>−</m:t>
                            </m:r>
                            <m:r>
                              <a:rPr lang="en-US" b="1" i="1">
                                <a:latin typeface="Cambria Math"/>
                              </a:rPr>
                              <m:t>𝟒</m:t>
                            </m:r>
                          </m:sup>
                        </m:sSup>
                      </m:den>
                    </m:f>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𝒙</m:t>
                        </m:r>
                      </m:sup>
                    </m:sSup>
                  </m:oMath>
                </a14:m>
                <a:r>
                  <a:rPr lang="en-US" sz="2400" dirty="0"/>
                  <a:t> 	</a:t>
                </a:r>
              </a:p>
              <a:p>
                <a:pPr marL="114300" indent="0">
                  <a:buNone/>
                </a:pPr>
                <a:endParaRPr lang="en-US" sz="2400" i="1" dirty="0">
                  <a:latin typeface="Times New Roman" panose="02020603050405020304" pitchFamily="18" charset="0"/>
                  <a:cs typeface="Times New Roman" panose="02020603050405020304" pitchFamily="18" charset="0"/>
                </a:endParaRPr>
              </a:p>
              <a:p>
                <a:pPr marL="114300" indent="0">
                  <a:buNone/>
                </a:pPr>
                <a:r>
                  <a:rPr lang="en-US" b="1" i="1" dirty="0">
                    <a:latin typeface="Times New Roman" panose="02020603050405020304" pitchFamily="18" charset="0"/>
                    <a:cs typeface="Times New Roman" panose="02020603050405020304" pitchFamily="18" charset="0"/>
                  </a:rPr>
                  <a:t>x</a:t>
                </a: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0886" y="971550"/>
                <a:ext cx="8927385" cy="3429002"/>
              </a:xfrm>
              <a:blipFill rotWithShape="1">
                <a:blip r:embed="rId2"/>
                <a:stretch>
                  <a:fillRect l="-137" t="-1599"/>
                </a:stretch>
              </a:blipFill>
            </p:spPr>
            <p:txBody>
              <a:bodyPr/>
              <a:lstStyle/>
              <a:p>
                <a:r>
                  <a:rPr lang="en-US">
                    <a:noFill/>
                  </a:rPr>
                  <a:t> </a:t>
                </a:r>
              </a:p>
            </p:txBody>
          </p:sp>
        </mc:Fallback>
      </mc:AlternateContent>
      <p:sp>
        <p:nvSpPr>
          <p:cNvPr id="9" name="Rectangle 8"/>
          <p:cNvSpPr/>
          <p:nvPr/>
        </p:nvSpPr>
        <p:spPr>
          <a:xfrm>
            <a:off x="1153278" y="3424483"/>
            <a:ext cx="521297" cy="461665"/>
          </a:xfrm>
          <a:prstGeom prst="rect">
            <a:avLst/>
          </a:prstGeom>
        </p:spPr>
        <p:txBody>
          <a:bodyPr wrap="none">
            <a:spAutoFit/>
          </a:bodyPr>
          <a:lstStyle/>
          <a:p>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28</a:t>
            </a:r>
          </a:p>
        </p:txBody>
      </p:sp>
      <p:sp>
        <p:nvSpPr>
          <p:cNvPr id="10" name="Rounded Rectangle 9" descr="A rectangle indicates the correct solution."/>
          <p:cNvSpPr/>
          <p:nvPr/>
        </p:nvSpPr>
        <p:spPr>
          <a:xfrm>
            <a:off x="838200" y="3482190"/>
            <a:ext cx="1290853" cy="4039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3080" y="2707889"/>
            <a:ext cx="6553200" cy="1569660"/>
          </a:xfrm>
          <a:prstGeom prst="rect">
            <a:avLst/>
          </a:prstGeom>
          <a:noFill/>
        </p:spPr>
        <p:txBody>
          <a:bodyPr wrap="square" rtlCol="0">
            <a:spAutoFit/>
          </a:bodyPr>
          <a:lstStyle/>
          <a:p>
            <a:pPr marL="114300"/>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common error is using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16 – 12</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obtaining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product and power theorems were applied correctly; however, the quotient theorem was used incorrectly.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14</a:t>
            </a:fld>
            <a:endParaRPr lang="en-US" dirty="0"/>
          </a:p>
        </p:txBody>
      </p:sp>
    </p:spTree>
    <p:extLst>
      <p:ext uri="{BB962C8B-B14F-4D97-AF65-F5344CB8AC3E}">
        <p14:creationId xmlns:p14="http://schemas.microsoft.com/office/powerpoint/2010/main" val="181003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Simplifying Square Roots and Cube Roots</a:t>
            </a:r>
          </a:p>
        </p:txBody>
      </p:sp>
      <p:sp>
        <p:nvSpPr>
          <p:cNvPr id="4" name="Content Placeholder 3"/>
          <p:cNvSpPr>
            <a:spLocks noGrp="1"/>
          </p:cNvSpPr>
          <p:nvPr>
            <p:ph idx="1"/>
          </p:nvPr>
        </p:nvSpPr>
        <p:spPr/>
        <p:txBody>
          <a:bodyPr>
            <a:normAutofit/>
          </a:bodyPr>
          <a:lstStyle/>
          <a:p>
            <a:pPr marL="114300" indent="0">
              <a:buNone/>
            </a:pPr>
            <a:r>
              <a:rPr lang="en-US" sz="2400" dirty="0"/>
              <a:t>SOL A.3</a:t>
            </a:r>
          </a:p>
          <a:p>
            <a:pPr marL="114300" indent="0">
              <a:buNone/>
            </a:pPr>
            <a:r>
              <a:rPr lang="en-US" sz="2400" dirty="0"/>
              <a:t>The student will simplify</a:t>
            </a:r>
          </a:p>
          <a:p>
            <a:pPr marL="571500" indent="-457200">
              <a:buNone/>
            </a:pPr>
            <a:r>
              <a:rPr lang="en-US" sz="2400" dirty="0"/>
              <a:t>a)  square roots of whole numbers and monomial algebraic expressions; </a:t>
            </a:r>
          </a:p>
          <a:p>
            <a:pPr marL="114300" indent="0">
              <a:buNone/>
            </a:pPr>
            <a:r>
              <a:rPr lang="en-US" sz="2400" dirty="0">
                <a:solidFill>
                  <a:srgbClr val="C00000"/>
                </a:solidFill>
              </a:rPr>
              <a:t>b)  cube roots of integers</a:t>
            </a:r>
            <a:r>
              <a:rPr lang="en-US" sz="2400" dirty="0"/>
              <a:t>; and</a:t>
            </a:r>
          </a:p>
          <a:p>
            <a:pPr marL="687388" indent="-573088">
              <a:buNone/>
            </a:pPr>
            <a:r>
              <a:rPr lang="en-US" sz="2400" dirty="0"/>
              <a:t>c)  numerical expressions containing square or cube roots.</a:t>
            </a:r>
          </a:p>
        </p:txBody>
      </p:sp>
    </p:spTree>
    <p:extLst>
      <p:ext uri="{BB962C8B-B14F-4D97-AF65-F5344CB8AC3E}">
        <p14:creationId xmlns:p14="http://schemas.microsoft.com/office/powerpoint/2010/main" val="376019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Simplifying Cube Roots (A.3b)</a:t>
            </a:r>
          </a:p>
        </p:txBody>
      </p:sp>
      <p:sp>
        <p:nvSpPr>
          <p:cNvPr id="4" name="Content Placeholder 3"/>
          <p:cNvSpPr>
            <a:spLocks noGrp="1"/>
          </p:cNvSpPr>
          <p:nvPr>
            <p:ph idx="1"/>
          </p:nvPr>
        </p:nvSpPr>
        <p:spPr/>
        <p:txBody>
          <a:bodyPr/>
          <a:lstStyle/>
          <a:p>
            <a:pPr marL="114300" indent="0">
              <a:buNone/>
            </a:pPr>
            <a:r>
              <a:rPr lang="en-US" sz="2400" dirty="0"/>
              <a:t>Students would benefit from additional practice expressing the cube root of an integer in simplest form.</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using perfect squares rather than perfect cubes when simplifying a cube root; and</a:t>
            </a:r>
          </a:p>
          <a:p>
            <a:pPr>
              <a:buClrTx/>
            </a:pPr>
            <a:r>
              <a:rPr lang="en-US" sz="2400" dirty="0">
                <a:solidFill>
                  <a:srgbClr val="C00000"/>
                </a:solidFill>
              </a:rPr>
              <a:t>assuming that the radicand of a cube root is simplified when the original value is not a perfect cube.</a:t>
            </a:r>
          </a:p>
          <a:p>
            <a:pPr marL="114300" indent="0">
              <a:buNone/>
            </a:pPr>
            <a:endParaRPr lang="en-US" dirty="0"/>
          </a:p>
        </p:txBody>
      </p:sp>
    </p:spTree>
    <p:extLst>
      <p:ext uri="{BB962C8B-B14F-4D97-AF65-F5344CB8AC3E}">
        <p14:creationId xmlns:p14="http://schemas.microsoft.com/office/powerpoint/2010/main" val="60737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Simplifying Cube Roots (A.3b)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047750"/>
                <a:ext cx="9115185" cy="3429002"/>
              </a:xfrm>
            </p:spPr>
            <p:txBody>
              <a:bodyPr>
                <a:normAutofit/>
              </a:bodyPr>
              <a:lstStyle/>
              <a:p>
                <a:pPr marL="114300" indent="0">
                  <a:buNone/>
                </a:pPr>
                <a:r>
                  <a:rPr lang="en-US" sz="2400" b="1" dirty="0"/>
                  <a:t>A student claims that </a:t>
                </a:r>
                <a14:m>
                  <m:oMath xmlns:m="http://schemas.openxmlformats.org/officeDocument/2006/math">
                    <m:rad>
                      <m:radPr>
                        <m:ctrlPr>
                          <a:rPr lang="en-US" sz="2400" b="1" i="1">
                            <a:latin typeface="Cambria Math" panose="02040503050406030204" pitchFamily="18" charset="0"/>
                          </a:rPr>
                        </m:ctrlPr>
                      </m:radPr>
                      <m:deg>
                        <m:r>
                          <a:rPr lang="en-US" sz="2400" b="1" i="1">
                            <a:latin typeface="Cambria Math"/>
                          </a:rPr>
                          <m:t>𝟑</m:t>
                        </m:r>
                      </m:deg>
                      <m:e>
                        <m:r>
                          <a:rPr lang="en-US" sz="2400" b="1" i="1">
                            <a:latin typeface="Cambria Math"/>
                          </a:rPr>
                          <m:t>𝟖𝟎</m:t>
                        </m:r>
                      </m:e>
                    </m:rad>
                  </m:oMath>
                </a14:m>
                <a:r>
                  <a:rPr lang="en-US" sz="2400" b="1" dirty="0"/>
                  <a:t> is in simplest radical form.  Which statement is true?</a:t>
                </a:r>
              </a:p>
              <a:p>
                <a:pPr marL="114300" indent="0">
                  <a:buNone/>
                </a:pPr>
                <a:endParaRPr lang="en-US" sz="800" dirty="0"/>
              </a:p>
              <a:p>
                <a:pPr marL="114300" indent="0">
                  <a:buNone/>
                </a:pPr>
                <a:r>
                  <a:rPr lang="en-US" sz="2400" dirty="0"/>
                  <a:t>A.</a:t>
                </a:r>
                <a:r>
                  <a:rPr lang="en-US" dirty="0"/>
                  <a:t>  </a:t>
                </a:r>
                <a:r>
                  <a:rPr lang="en-US" sz="2400" dirty="0"/>
                  <a:t>The claim is correct because </a:t>
                </a:r>
                <a14:m>
                  <m:oMath xmlns:m="http://schemas.openxmlformats.org/officeDocument/2006/math">
                    <m:r>
                      <a:rPr lang="en-US" sz="2400" b="0" i="1">
                        <a:latin typeface="Cambria Math"/>
                      </a:rPr>
                      <m:t>80</m:t>
                    </m:r>
                  </m:oMath>
                </a14:m>
                <a:r>
                  <a:rPr lang="en-US" sz="2400" dirty="0"/>
                  <a:t> is not divisible by three.</a:t>
                </a:r>
              </a:p>
              <a:p>
                <a:pPr marL="114300" indent="0">
                  <a:buNone/>
                </a:pPr>
                <a:r>
                  <a:rPr lang="en-US" sz="2400" dirty="0"/>
                  <a:t>B.  The claim is correct because </a:t>
                </a:r>
                <a14:m>
                  <m:oMath xmlns:m="http://schemas.openxmlformats.org/officeDocument/2006/math">
                    <m:r>
                      <a:rPr lang="en-US" sz="2400" i="1">
                        <a:latin typeface="Cambria Math"/>
                      </a:rPr>
                      <m:t>80</m:t>
                    </m:r>
                  </m:oMath>
                </a14:m>
                <a:r>
                  <a:rPr lang="en-US" sz="2400" dirty="0"/>
                  <a:t> is not a perfect cube.</a:t>
                </a:r>
              </a:p>
              <a:p>
                <a:pPr marL="114300" indent="0">
                  <a:buNone/>
                </a:pPr>
                <a:r>
                  <a:rPr lang="en-US" sz="2400" dirty="0"/>
                  <a:t>C.  The claim is incorrect because </a:t>
                </a:r>
                <a14:m>
                  <m:oMath xmlns:m="http://schemas.openxmlformats.org/officeDocument/2006/math">
                    <m:r>
                      <a:rPr lang="en-US" sz="2400" i="1">
                        <a:latin typeface="Cambria Math"/>
                      </a:rPr>
                      <m:t>80</m:t>
                    </m:r>
                  </m:oMath>
                </a14:m>
                <a:r>
                  <a:rPr lang="en-US" sz="2400" dirty="0"/>
                  <a:t> has a factor of </a:t>
                </a:r>
                <a:r>
                  <a:rPr lang="en-US" sz="2400" dirty="0">
                    <a:latin typeface="Cambria Math" panose="02040503050406030204" pitchFamily="18" charset="0"/>
                    <a:ea typeface="Cambria Math" panose="02040503050406030204" pitchFamily="18" charset="0"/>
                  </a:rPr>
                  <a:t>4</a:t>
                </a:r>
                <a:r>
                  <a:rPr lang="en-US" sz="2400" dirty="0"/>
                  <a:t>.</a:t>
                </a:r>
              </a:p>
              <a:p>
                <a:pPr marL="114300" indent="0">
                  <a:buNone/>
                </a:pPr>
                <a:r>
                  <a:rPr lang="en-US" sz="2400" dirty="0"/>
                  <a:t>D.  The claim is incorrect because </a:t>
                </a:r>
                <a14:m>
                  <m:oMath xmlns:m="http://schemas.openxmlformats.org/officeDocument/2006/math">
                    <m:r>
                      <a:rPr lang="en-US" sz="2400" i="1">
                        <a:latin typeface="Cambria Math"/>
                      </a:rPr>
                      <m:t>80</m:t>
                    </m:r>
                  </m:oMath>
                </a14:m>
                <a:r>
                  <a:rPr lang="en-US" sz="2400" dirty="0"/>
                  <a:t> has a factor of </a:t>
                </a:r>
                <a14:m>
                  <m:oMath xmlns:m="http://schemas.openxmlformats.org/officeDocument/2006/math">
                    <m:r>
                      <a:rPr lang="en-US" sz="2400" i="1">
                        <a:latin typeface="Cambria Math"/>
                      </a:rPr>
                      <m:t>8</m:t>
                    </m:r>
                  </m:oMath>
                </a14:m>
                <a:r>
                  <a:rPr lang="en-US" sz="2400" dirty="0"/>
                  <a:t>.</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047750"/>
                <a:ext cx="9115185" cy="3429002"/>
              </a:xfrm>
              <a:blipFill>
                <a:blip r:embed="rId2"/>
                <a:stretch>
                  <a:fillRect t="-534"/>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17</a:t>
            </a:fld>
            <a:endParaRPr lang="en-US" dirty="0"/>
          </a:p>
        </p:txBody>
      </p:sp>
    </p:spTree>
    <p:extLst>
      <p:ext uri="{BB962C8B-B14F-4D97-AF65-F5344CB8AC3E}">
        <p14:creationId xmlns:p14="http://schemas.microsoft.com/office/powerpoint/2010/main" val="128587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970428"/>
          </a:xfrm>
          <a:solidFill>
            <a:schemeClr val="tx1"/>
          </a:solidFill>
        </p:spPr>
        <p:txBody>
          <a:bodyPr>
            <a:noAutofit/>
          </a:bodyPr>
          <a:lstStyle/>
          <a:p>
            <a:r>
              <a:rPr lang="en-US" sz="2800" dirty="0">
                <a:solidFill>
                  <a:schemeClr val="bg1"/>
                </a:solidFill>
              </a:rPr>
              <a:t>Answer to Suggested Practice with Simplifying Cube Roots (A.3b)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981482"/>
                <a:ext cx="9144000" cy="3429002"/>
              </a:xfrm>
            </p:spPr>
            <p:txBody>
              <a:bodyPr>
                <a:normAutofit/>
              </a:bodyPr>
              <a:lstStyle/>
              <a:p>
                <a:pPr marL="114300" indent="0">
                  <a:buNone/>
                </a:pPr>
                <a:r>
                  <a:rPr lang="en-US" sz="2400" b="1" dirty="0"/>
                  <a:t>A student claims that </a:t>
                </a:r>
                <a14:m>
                  <m:oMath xmlns:m="http://schemas.openxmlformats.org/officeDocument/2006/math">
                    <m:rad>
                      <m:radPr>
                        <m:ctrlPr>
                          <a:rPr lang="en-US" sz="2400" b="1" i="1">
                            <a:latin typeface="Cambria Math" panose="02040503050406030204" pitchFamily="18" charset="0"/>
                          </a:rPr>
                        </m:ctrlPr>
                      </m:radPr>
                      <m:deg>
                        <m:r>
                          <a:rPr lang="en-US" sz="2400" b="1" i="1">
                            <a:latin typeface="Cambria Math"/>
                          </a:rPr>
                          <m:t>𝟑</m:t>
                        </m:r>
                      </m:deg>
                      <m:e>
                        <m:r>
                          <a:rPr lang="en-US" sz="2400" b="1" i="1">
                            <a:latin typeface="Cambria Math"/>
                          </a:rPr>
                          <m:t>𝟖𝟎</m:t>
                        </m:r>
                      </m:e>
                    </m:rad>
                  </m:oMath>
                </a14:m>
                <a:r>
                  <a:rPr lang="en-US" sz="2400" b="1" dirty="0"/>
                  <a:t> is in simplest radical form.  Which statement is true?</a:t>
                </a:r>
              </a:p>
              <a:p>
                <a:pPr marL="114300" indent="0">
                  <a:buNone/>
                </a:pPr>
                <a:endParaRPr lang="en-US" sz="600" dirty="0"/>
              </a:p>
              <a:p>
                <a:pPr marL="114300" indent="0">
                  <a:buNone/>
                </a:pPr>
                <a:r>
                  <a:rPr lang="en-US" sz="2400" dirty="0"/>
                  <a:t>A.</a:t>
                </a:r>
                <a:r>
                  <a:rPr lang="en-US" dirty="0"/>
                  <a:t>  </a:t>
                </a:r>
                <a:r>
                  <a:rPr lang="en-US" sz="2400" dirty="0"/>
                  <a:t>The claim is correct because </a:t>
                </a:r>
                <a14:m>
                  <m:oMath xmlns:m="http://schemas.openxmlformats.org/officeDocument/2006/math">
                    <m:r>
                      <a:rPr lang="en-US" sz="2400" i="1">
                        <a:latin typeface="Cambria Math"/>
                      </a:rPr>
                      <m:t>80</m:t>
                    </m:r>
                  </m:oMath>
                </a14:m>
                <a:r>
                  <a:rPr lang="en-US" sz="2400" dirty="0"/>
                  <a:t> is not divisible by three.</a:t>
                </a:r>
              </a:p>
              <a:p>
                <a:pPr marL="114300" indent="0">
                  <a:buNone/>
                </a:pPr>
                <a:r>
                  <a:rPr lang="en-US" sz="2400" dirty="0"/>
                  <a:t>B.   The claim is correct because </a:t>
                </a:r>
                <a14:m>
                  <m:oMath xmlns:m="http://schemas.openxmlformats.org/officeDocument/2006/math">
                    <m:r>
                      <a:rPr lang="en-US" sz="2400" i="1">
                        <a:latin typeface="Cambria Math"/>
                      </a:rPr>
                      <m:t>80</m:t>
                    </m:r>
                  </m:oMath>
                </a14:m>
                <a:r>
                  <a:rPr lang="en-US" sz="2400" dirty="0"/>
                  <a:t> is not a perfect cube.</a:t>
                </a:r>
              </a:p>
              <a:p>
                <a:pPr marL="114300" indent="0">
                  <a:buNone/>
                </a:pPr>
                <a:r>
                  <a:rPr lang="en-US" sz="2400" dirty="0"/>
                  <a:t>C.   The claim is incorrect because </a:t>
                </a:r>
                <a14:m>
                  <m:oMath xmlns:m="http://schemas.openxmlformats.org/officeDocument/2006/math">
                    <m:r>
                      <a:rPr lang="en-US" sz="2400" i="1">
                        <a:latin typeface="Cambria Math"/>
                      </a:rPr>
                      <m:t>80</m:t>
                    </m:r>
                  </m:oMath>
                </a14:m>
                <a:r>
                  <a:rPr lang="en-US" sz="2400" dirty="0"/>
                  <a:t> has a factor of </a:t>
                </a:r>
                <a:r>
                  <a:rPr lang="en-US" sz="2400" dirty="0">
                    <a:latin typeface="Cambria Math" panose="02040503050406030204" pitchFamily="18" charset="0"/>
                    <a:ea typeface="Cambria Math" panose="02040503050406030204" pitchFamily="18" charset="0"/>
                  </a:rPr>
                  <a:t>4</a:t>
                </a:r>
                <a:r>
                  <a:rPr lang="en-US" sz="2400" dirty="0"/>
                  <a:t>.</a:t>
                </a:r>
              </a:p>
              <a:p>
                <a:pPr marL="114300" indent="0">
                  <a:buNone/>
                </a:pPr>
                <a:r>
                  <a:rPr lang="en-US" sz="2400" dirty="0">
                    <a:solidFill>
                      <a:srgbClr val="C00000"/>
                    </a:solidFill>
                  </a:rPr>
                  <a:t>D.   The claim is incorrect because </a:t>
                </a:r>
                <a14:m>
                  <m:oMath xmlns:m="http://schemas.openxmlformats.org/officeDocument/2006/math">
                    <m:r>
                      <a:rPr lang="en-US" sz="2400" i="1" smtClean="0">
                        <a:solidFill>
                          <a:srgbClr val="C00000"/>
                        </a:solidFill>
                        <a:latin typeface="Cambria Math"/>
                      </a:rPr>
                      <m:t>80</m:t>
                    </m:r>
                  </m:oMath>
                </a14:m>
                <a:r>
                  <a:rPr lang="en-US" sz="2400" dirty="0">
                    <a:solidFill>
                      <a:srgbClr val="C00000"/>
                    </a:solidFill>
                  </a:rPr>
                  <a:t> has a factor of </a:t>
                </a:r>
                <a14:m>
                  <m:oMath xmlns:m="http://schemas.openxmlformats.org/officeDocument/2006/math">
                    <m:r>
                      <a:rPr lang="en-US" sz="2400" i="1">
                        <a:solidFill>
                          <a:srgbClr val="C00000"/>
                        </a:solidFill>
                        <a:latin typeface="Cambria Math"/>
                      </a:rPr>
                      <m:t>8</m:t>
                    </m:r>
                  </m:oMath>
                </a14:m>
                <a:r>
                  <a:rPr lang="en-US" sz="2400" dirty="0">
                    <a:solidFill>
                      <a:srgbClr val="C00000"/>
                    </a:solidFill>
                  </a:rPr>
                  <a:t>.</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981482"/>
                <a:ext cx="9144000" cy="3429002"/>
              </a:xfrm>
              <a:blipFill>
                <a:blip r:embed="rId2"/>
                <a:stretch>
                  <a:fillRect t="-533"/>
                </a:stretch>
              </a:blipFill>
            </p:spPr>
            <p:txBody>
              <a:bodyPr/>
              <a:lstStyle/>
              <a:p>
                <a:r>
                  <a:rPr lang="en-US">
                    <a:noFill/>
                  </a:rPr>
                  <a:t> </a:t>
                </a:r>
              </a:p>
            </p:txBody>
          </p:sp>
        </mc:Fallback>
      </mc:AlternateContent>
      <p:sp>
        <p:nvSpPr>
          <p:cNvPr id="5" name="Rounded Rectangle 4" descr="A rectangle indicates the correct solution."/>
          <p:cNvSpPr/>
          <p:nvPr/>
        </p:nvSpPr>
        <p:spPr>
          <a:xfrm>
            <a:off x="152400" y="3333750"/>
            <a:ext cx="7642533" cy="4271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1622" y="3790950"/>
                <a:ext cx="9178578" cy="1569660"/>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include: </a:t>
                </a:r>
              </a:p>
              <a:p>
                <a:pPr marL="342900" indent="-342900">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selecting option B because </a:t>
                </a:r>
                <a14:m>
                  <m:oMath xmlns:m="http://schemas.openxmlformats.org/officeDocument/2006/math">
                    <m:r>
                      <a:rPr lang="en-US" sz="2400" i="1">
                        <a:solidFill>
                          <a:srgbClr val="C00000"/>
                        </a:solidFill>
                        <a:latin typeface="Cambria Math"/>
                      </a:rPr>
                      <m:t>80</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is not a perfect cube; and</a:t>
                </a:r>
              </a:p>
              <a:p>
                <a:pPr marL="342900" indent="-342900">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selecting option C since </a:t>
                </a:r>
                <a:r>
                  <a:rPr lang="en-US"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4</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is a perfect square and a factor of </a:t>
                </a:r>
                <a14:m>
                  <m:oMath xmlns:m="http://schemas.openxmlformats.org/officeDocument/2006/math">
                    <m:r>
                      <a:rPr lang="en-US" sz="2400" i="1">
                        <a:solidFill>
                          <a:srgbClr val="C00000"/>
                        </a:solidFill>
                        <a:latin typeface="Cambria Math"/>
                      </a:rPr>
                      <m:t>80</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622" y="3790950"/>
                <a:ext cx="9178578" cy="1569660"/>
              </a:xfrm>
              <a:prstGeom prst="rect">
                <a:avLst/>
              </a:prstGeom>
              <a:blipFill>
                <a:blip r:embed="rId3"/>
                <a:stretch>
                  <a:fillRect l="-1062" t="-3113" r="-332"/>
                </a:stretch>
              </a:blipFill>
              <a:ln w="28575">
                <a:noFill/>
              </a:ln>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18</a:t>
            </a:fld>
            <a:endParaRPr lang="en-US" dirty="0"/>
          </a:p>
        </p:txBody>
      </p:sp>
    </p:spTree>
    <p:extLst>
      <p:ext uri="{BB962C8B-B14F-4D97-AF65-F5344CB8AC3E}">
        <p14:creationId xmlns:p14="http://schemas.microsoft.com/office/powerpoint/2010/main" val="144520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818027"/>
          </a:xfrm>
        </p:spPr>
        <p:txBody>
          <a:bodyPr>
            <a:noAutofit/>
          </a:bodyPr>
          <a:lstStyle/>
          <a:p>
            <a:r>
              <a:rPr lang="en-US" sz="2800" dirty="0"/>
              <a:t>Solving Equations and Systems of Equations</a:t>
            </a:r>
          </a:p>
        </p:txBody>
      </p:sp>
      <p:sp>
        <p:nvSpPr>
          <p:cNvPr id="4" name="Content Placeholder 3"/>
          <p:cNvSpPr>
            <a:spLocks noGrp="1"/>
          </p:cNvSpPr>
          <p:nvPr>
            <p:ph idx="1"/>
          </p:nvPr>
        </p:nvSpPr>
        <p:spPr>
          <a:xfrm>
            <a:off x="0" y="819150"/>
            <a:ext cx="8927385" cy="3581400"/>
          </a:xfrm>
        </p:spPr>
        <p:txBody>
          <a:bodyPr>
            <a:noAutofit/>
          </a:bodyPr>
          <a:lstStyle/>
          <a:p>
            <a:pPr marL="114300" indent="0">
              <a:spcBef>
                <a:spcPts val="0"/>
              </a:spcBef>
              <a:buNone/>
            </a:pPr>
            <a:r>
              <a:rPr lang="en-US" sz="2400" dirty="0"/>
              <a:t>SOL A.4</a:t>
            </a:r>
          </a:p>
          <a:p>
            <a:pPr marL="114300" indent="0">
              <a:spcBef>
                <a:spcPts val="0"/>
              </a:spcBef>
              <a:buNone/>
            </a:pPr>
            <a:r>
              <a:rPr lang="en-US" sz="2400" dirty="0"/>
              <a:t>The student will solve </a:t>
            </a:r>
          </a:p>
          <a:p>
            <a:pPr marL="114300" indent="0">
              <a:spcBef>
                <a:spcPts val="0"/>
              </a:spcBef>
              <a:buNone/>
            </a:pPr>
            <a:r>
              <a:rPr lang="en-US" sz="2400" dirty="0">
                <a:solidFill>
                  <a:srgbClr val="C00000"/>
                </a:solidFill>
              </a:rPr>
              <a:t>a)  multistep linear equations in one variable algebraically;</a:t>
            </a:r>
          </a:p>
          <a:p>
            <a:pPr marL="114300" indent="0">
              <a:spcBef>
                <a:spcPts val="0"/>
              </a:spcBef>
              <a:buNone/>
            </a:pPr>
            <a:r>
              <a:rPr lang="en-US" sz="2400" dirty="0">
                <a:solidFill>
                  <a:srgbClr val="C00000"/>
                </a:solidFill>
              </a:rPr>
              <a:t>b)  quadratic equations in one variable algebraically;</a:t>
            </a:r>
          </a:p>
          <a:p>
            <a:pPr marL="114300" indent="0">
              <a:spcBef>
                <a:spcPts val="0"/>
              </a:spcBef>
              <a:buNone/>
            </a:pPr>
            <a:r>
              <a:rPr lang="en-US" sz="2400" dirty="0">
                <a:solidFill>
                  <a:srgbClr val="C00000"/>
                </a:solidFill>
              </a:rPr>
              <a:t>c)  literal equations for a specified variable;</a:t>
            </a:r>
          </a:p>
          <a:p>
            <a:pPr marL="577850" indent="-463550">
              <a:spcBef>
                <a:spcPts val="0"/>
              </a:spcBef>
              <a:buNone/>
            </a:pPr>
            <a:r>
              <a:rPr lang="en-US" sz="2400" dirty="0"/>
              <a:t>d)  systems of two linear equations in two variables algebraically and graphically; and</a:t>
            </a:r>
          </a:p>
          <a:p>
            <a:pPr marL="577850" indent="-463550">
              <a:spcBef>
                <a:spcPts val="0"/>
              </a:spcBef>
              <a:buNone/>
            </a:pPr>
            <a:r>
              <a:rPr lang="en-US" sz="2400" dirty="0"/>
              <a:t>e)  practical problems involving equations and systems of equations. </a:t>
            </a:r>
          </a:p>
        </p:txBody>
      </p:sp>
    </p:spTree>
    <p:extLst>
      <p:ext uri="{BB962C8B-B14F-4D97-AF65-F5344CB8AC3E}">
        <p14:creationId xmlns:p14="http://schemas.microsoft.com/office/powerpoint/2010/main" val="183320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Algebra I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252585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Solving Linear Equations (A.4a)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742950"/>
                <a:ext cx="8927385" cy="3429002"/>
              </a:xfrm>
            </p:spPr>
            <p:txBody>
              <a:bodyPr>
                <a:noAutofit/>
              </a:bodyPr>
              <a:lstStyle/>
              <a:p>
                <a:pPr marL="114300" indent="0">
                  <a:buNone/>
                </a:pPr>
                <a:r>
                  <a:rPr lang="en-US" sz="2400" dirty="0"/>
                  <a:t>Students would benefit from additional practice solving linear equations having no solution and linear equations having infinitely many solutions.</a:t>
                </a:r>
                <a:endParaRPr lang="en-US" sz="8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finding the difference between the constant terms as the solution for a linear equation with no solutions; and</a:t>
                </a:r>
              </a:p>
              <a:p>
                <a:pPr>
                  <a:buClrTx/>
                </a:pPr>
                <a:r>
                  <a:rPr lang="en-US" sz="2400" dirty="0">
                    <a:solidFill>
                      <a:srgbClr val="C00000"/>
                    </a:solidFill>
                  </a:rPr>
                  <a:t>using the constant value in the equation as the solution when solving a linear equation that has infinitely many solutions</a:t>
                </a:r>
              </a:p>
              <a:p>
                <a:pPr marL="114300" indent="0">
                  <a:buClrTx/>
                  <a:buNone/>
                </a:pPr>
                <a:r>
                  <a:rPr lang="en-US" sz="2400" dirty="0">
                    <a:solidFill>
                      <a:srgbClr val="C00000"/>
                    </a:solidFill>
                  </a:rPr>
                  <a:t>  (e.g., </a:t>
                </a:r>
                <a14:m>
                  <m:oMath xmlns:m="http://schemas.openxmlformats.org/officeDocument/2006/math">
                    <m:r>
                      <a:rPr lang="en-US" sz="2400" b="0" i="1" smtClean="0">
                        <a:solidFill>
                          <a:srgbClr val="C00000"/>
                        </a:solidFill>
                        <a:latin typeface="Cambria Math" panose="02040503050406030204" pitchFamily="18" charset="0"/>
                      </a:rPr>
                      <m:t>3</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+10=3</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+10</m:t>
                    </m:r>
                  </m:oMath>
                </a14:m>
                <a:r>
                  <a:rPr lang="en-US" sz="2400" dirty="0">
                    <a:solidFill>
                      <a:srgbClr val="C00000"/>
                    </a:solidFill>
                  </a:rPr>
                  <a:t>; thinking that </a:t>
                </a:r>
                <a14:m>
                  <m:oMath xmlns:m="http://schemas.openxmlformats.org/officeDocument/2006/math">
                    <m:r>
                      <a:rPr lang="en-US" sz="2400" i="1">
                        <a:solidFill>
                          <a:srgbClr val="C00000"/>
                        </a:solidFill>
                        <a:latin typeface="Cambria Math" panose="02040503050406030204" pitchFamily="18" charset="0"/>
                      </a:rPr>
                      <m:t>10</m:t>
                    </m:r>
                  </m:oMath>
                </a14:m>
                <a:r>
                  <a:rPr lang="en-US" sz="2400" dirty="0">
                    <a:solidFill>
                      <a:srgbClr val="C00000"/>
                    </a:solidFill>
                  </a:rPr>
                  <a:t> is the solution).</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742950"/>
                <a:ext cx="8927385" cy="3429002"/>
              </a:xfrm>
              <a:blipFill>
                <a:blip r:embed="rId3"/>
                <a:stretch>
                  <a:fillRect l="-887" t="-1423" r="-887" b="-11210"/>
                </a:stretch>
              </a:blipFill>
            </p:spPr>
            <p:txBody>
              <a:bodyPr/>
              <a:lstStyle/>
              <a:p>
                <a:r>
                  <a:rPr lang="en-US">
                    <a:noFill/>
                  </a:rPr>
                  <a:t> </a:t>
                </a:r>
              </a:p>
            </p:txBody>
          </p:sp>
        </mc:Fallback>
      </mc:AlternateContent>
    </p:spTree>
    <p:extLst>
      <p:ext uri="{BB962C8B-B14F-4D97-AF65-F5344CB8AC3E}">
        <p14:creationId xmlns:p14="http://schemas.microsoft.com/office/powerpoint/2010/main" val="149756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Solving Linear Equations (A.4a)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4728" y="1200150"/>
                <a:ext cx="8927385" cy="3429002"/>
              </a:xfrm>
            </p:spPr>
            <p:txBody>
              <a:bodyPr>
                <a:normAutofit/>
              </a:bodyPr>
              <a:lstStyle/>
              <a:p>
                <a:pPr marL="120650" indent="-6350">
                  <a:buNone/>
                </a:pPr>
                <a:r>
                  <a:rPr lang="en-US" sz="2400" b="1" dirty="0"/>
                  <a:t>For what value of </a:t>
                </a:r>
                <a:r>
                  <a:rPr lang="en-US" sz="2400" b="1" i="1" dirty="0">
                    <a:latin typeface="Times New Roman" panose="02020603050405020304" pitchFamily="18" charset="0"/>
                    <a:cs typeface="Times New Roman" panose="02020603050405020304" pitchFamily="18" charset="0"/>
                  </a:rPr>
                  <a:t>k</a:t>
                </a:r>
                <a:r>
                  <a:rPr lang="en-US" sz="2400" b="1" dirty="0"/>
                  <a:t> does the equation have no solution?</a:t>
                </a:r>
              </a:p>
              <a:p>
                <a:pPr marL="114300" indent="0">
                  <a:buNone/>
                </a:pPr>
                <a:r>
                  <a:rPr lang="en-US" sz="2400" i="1" dirty="0">
                    <a:latin typeface="Times New Roman" panose="02020603050405020304" pitchFamily="18" charset="0"/>
                    <a:cs typeface="Times New Roman" panose="02020603050405020304" pitchFamily="18" charset="0"/>
                  </a:rPr>
                  <a:t>	</a:t>
                </a:r>
              </a:p>
              <a:p>
                <a:pPr marL="114300" indent="0">
                  <a:buNone/>
                </a:pPr>
                <a:r>
                  <a:rPr lang="en-US" sz="2400"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cs typeface="Times New Roman" panose="02020603050405020304" pitchFamily="18" charset="0"/>
                      </a:rPr>
                      <m:t>𝒌𝒙</m:t>
                    </m:r>
                    <m:r>
                      <a:rPr lang="en-US" sz="2400" b="1" i="1" smtClean="0">
                        <a:latin typeface="Cambria Math" panose="02040503050406030204" pitchFamily="18" charset="0"/>
                        <a:cs typeface="Times New Roman" panose="02020603050405020304" pitchFamily="18" charset="0"/>
                      </a:rPr>
                      <m:t>+</m:t>
                    </m:r>
                    <m:r>
                      <a:rPr lang="en-US" sz="2400" b="1" i="1" smtClean="0">
                        <a:latin typeface="Cambria Math" panose="02040503050406030204" pitchFamily="18" charset="0"/>
                        <a:cs typeface="Times New Roman" panose="02020603050405020304" pitchFamily="18" charset="0"/>
                      </a:rPr>
                      <m:t>𝟔</m:t>
                    </m:r>
                    <m:r>
                      <a:rPr lang="en-US" sz="2400" b="1" i="1" smtClean="0">
                        <a:latin typeface="Cambria Math" panose="02040503050406030204" pitchFamily="18" charset="0"/>
                        <a:cs typeface="Times New Roman" panose="02020603050405020304" pitchFamily="18" charset="0"/>
                      </a:rPr>
                      <m:t>=</m:t>
                    </m:r>
                    <m:r>
                      <a:rPr lang="en-US" sz="2400" b="1" i="1" smtClean="0">
                        <a:latin typeface="Cambria Math" panose="02040503050406030204" pitchFamily="18" charset="0"/>
                        <a:cs typeface="Times New Roman" panose="02020603050405020304" pitchFamily="18" charset="0"/>
                      </a:rPr>
                      <m:t>𝟐</m:t>
                    </m:r>
                    <m:r>
                      <a:rPr lang="en-US" sz="2400" b="1" i="1" smtClean="0">
                        <a:latin typeface="Cambria Math" panose="02040503050406030204" pitchFamily="18" charset="0"/>
                        <a:cs typeface="Times New Roman" panose="02020603050405020304" pitchFamily="18" charset="0"/>
                      </a:rPr>
                      <m:t>𝒙</m:t>
                    </m:r>
                    <m:r>
                      <a:rPr lang="en-US" sz="2400" b="1" i="1" smtClean="0">
                        <a:latin typeface="Cambria Math" panose="02040503050406030204" pitchFamily="18" charset="0"/>
                        <a:cs typeface="Times New Roman" panose="02020603050405020304" pitchFamily="18" charset="0"/>
                      </a:rPr>
                      <m:t>+</m:t>
                    </m:r>
                    <m:r>
                      <a:rPr lang="en-US" sz="2400" b="1" i="1" smtClean="0">
                        <a:latin typeface="Cambria Math" panose="02040503050406030204" pitchFamily="18" charset="0"/>
                        <a:cs typeface="Times New Roman" panose="02020603050405020304" pitchFamily="18" charset="0"/>
                      </a:rPr>
                      <m:t>𝟏𝟎</m:t>
                    </m:r>
                  </m:oMath>
                </a14:m>
                <a:r>
                  <a:rPr lang="en-US" sz="2400" dirty="0"/>
                  <a:t>	</a:t>
                </a:r>
              </a:p>
              <a:p>
                <a:pPr marL="114300" indent="0">
                  <a:buNone/>
                </a:pPr>
                <a:r>
                  <a:rPr lang="en-US" sz="2400" b="1" dirty="0"/>
                  <a:t>			</a:t>
                </a:r>
              </a:p>
              <a:p>
                <a:pPr marL="114300" indent="0">
                  <a:buNone/>
                </a:pPr>
                <a:r>
                  <a:rPr lang="en-US" sz="2400" b="1" dirty="0"/>
                  <a:t>			</a:t>
                </a:r>
                <a14:m>
                  <m:oMath xmlns:m="http://schemas.openxmlformats.org/officeDocument/2006/math">
                    <m:r>
                      <a:rPr lang="en-US" sz="2400" b="1" i="1" smtClean="0">
                        <a:latin typeface="Cambria Math" panose="02040503050406030204" pitchFamily="18" charset="0"/>
                      </a:rPr>
                      <m:t>𝒌</m:t>
                    </m:r>
                    <m:r>
                      <a:rPr lang="en-US" sz="2400" b="1" i="1" smtClean="0">
                        <a:latin typeface="Cambria Math" panose="02040503050406030204" pitchFamily="18" charset="0"/>
                      </a:rPr>
                      <m:t>= </m:t>
                    </m:r>
                  </m:oMath>
                </a14:m>
                <a:r>
                  <a:rPr lang="en-US" sz="2400" dirty="0"/>
                  <a:t>	 </a:t>
                </a:r>
              </a:p>
              <a:p>
                <a:pPr marL="114300" indent="0">
                  <a:buNone/>
                </a:pPr>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4728" y="1200150"/>
                <a:ext cx="8927385" cy="3429002"/>
              </a:xfrm>
              <a:blipFill>
                <a:blip r:embed="rId2"/>
                <a:stretch>
                  <a:fillRect t="-1601" r="-205"/>
                </a:stretch>
              </a:blipFill>
            </p:spPr>
            <p:txBody>
              <a:bodyPr/>
              <a:lstStyle/>
              <a:p>
                <a:r>
                  <a:rPr lang="en-US">
                    <a:noFill/>
                  </a:rPr>
                  <a:t> </a:t>
                </a:r>
              </a:p>
            </p:txBody>
          </p:sp>
        </mc:Fallback>
      </mc:AlternateContent>
      <p:sp>
        <p:nvSpPr>
          <p:cNvPr id="5" name="Rounded Rectangle 4" descr="Empty box"/>
          <p:cNvSpPr/>
          <p:nvPr/>
        </p:nvSpPr>
        <p:spPr>
          <a:xfrm>
            <a:off x="3429000" y="295275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21</a:t>
            </a:fld>
            <a:endParaRPr lang="en-US" dirty="0"/>
          </a:p>
        </p:txBody>
      </p:sp>
    </p:spTree>
    <p:extLst>
      <p:ext uri="{BB962C8B-B14F-4D97-AF65-F5344CB8AC3E}">
        <p14:creationId xmlns:p14="http://schemas.microsoft.com/office/powerpoint/2010/main" val="306295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Solving Linear Equations (A.4a)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763" y="1031490"/>
                <a:ext cx="8927385" cy="3429002"/>
              </a:xfrm>
            </p:spPr>
            <p:txBody>
              <a:bodyPr>
                <a:normAutofit/>
              </a:bodyPr>
              <a:lstStyle/>
              <a:p>
                <a:pPr marL="120650" indent="-6350">
                  <a:buNone/>
                </a:pPr>
                <a:r>
                  <a:rPr lang="en-US" sz="2400" b="1" dirty="0"/>
                  <a:t>For what value of </a:t>
                </a:r>
                <a:r>
                  <a:rPr lang="en-US" sz="2400" b="1" i="1" dirty="0">
                    <a:latin typeface="Times New Roman" panose="02020603050405020304" pitchFamily="18" charset="0"/>
                    <a:cs typeface="Times New Roman" panose="02020603050405020304" pitchFamily="18" charset="0"/>
                  </a:rPr>
                  <a:t>k</a:t>
                </a:r>
                <a:r>
                  <a:rPr lang="en-US" sz="2400" b="1" dirty="0"/>
                  <a:t> does the equation have no solution?</a:t>
                </a:r>
              </a:p>
              <a:p>
                <a:pPr marL="114300" indent="0">
                  <a:buNone/>
                </a:pPr>
                <a:r>
                  <a:rPr lang="en-US" sz="2400" i="1" dirty="0">
                    <a:latin typeface="Times New Roman" panose="02020603050405020304" pitchFamily="18" charset="0"/>
                    <a:cs typeface="Times New Roman" panose="02020603050405020304" pitchFamily="18" charset="0"/>
                  </a:rPr>
                  <a:t>	</a:t>
                </a:r>
              </a:p>
              <a:p>
                <a:pPr marL="114300" indent="0">
                  <a:buNone/>
                </a:pPr>
                <a:r>
                  <a:rPr lang="en-US" sz="2400" i="1" dirty="0">
                    <a:latin typeface="Times New Roman" panose="02020603050405020304" pitchFamily="18" charset="0"/>
                    <a:cs typeface="Times New Roman" panose="02020603050405020304" pitchFamily="18" charset="0"/>
                  </a:rPr>
                  <a:t>   			</a:t>
                </a:r>
                <a:r>
                  <a:rPr lang="en-US" sz="2400" b="1" dirty="0">
                    <a:cs typeface="Times New Roman" panose="02020603050405020304" pitchFamily="18" charset="0"/>
                  </a:rPr>
                  <a:t> </a:t>
                </a:r>
                <a14:m>
                  <m:oMath xmlns:m="http://schemas.openxmlformats.org/officeDocument/2006/math">
                    <m:r>
                      <a:rPr lang="en-US" sz="2400" b="1" i="1">
                        <a:latin typeface="Cambria Math" panose="02040503050406030204" pitchFamily="18" charset="0"/>
                        <a:cs typeface="Times New Roman" panose="02020603050405020304" pitchFamily="18" charset="0"/>
                      </a:rPr>
                      <m:t>𝒌𝒙</m:t>
                    </m:r>
                    <m:r>
                      <a:rPr lang="en-US" sz="2400" b="1" i="1">
                        <a:latin typeface="Cambria Math" panose="02040503050406030204" pitchFamily="18" charset="0"/>
                        <a:cs typeface="Times New Roman" panose="02020603050405020304" pitchFamily="18" charset="0"/>
                      </a:rPr>
                      <m:t>+</m:t>
                    </m:r>
                    <m:r>
                      <a:rPr lang="en-US" sz="2400" b="1" i="1">
                        <a:latin typeface="Cambria Math" panose="02040503050406030204" pitchFamily="18" charset="0"/>
                        <a:cs typeface="Times New Roman" panose="02020603050405020304" pitchFamily="18" charset="0"/>
                      </a:rPr>
                      <m:t>𝟔</m:t>
                    </m:r>
                    <m:r>
                      <a:rPr lang="en-US" sz="2400" b="1" i="1">
                        <a:latin typeface="Cambria Math" panose="02040503050406030204" pitchFamily="18" charset="0"/>
                        <a:cs typeface="Times New Roman" panose="02020603050405020304" pitchFamily="18" charset="0"/>
                      </a:rPr>
                      <m:t>=</m:t>
                    </m:r>
                    <m:r>
                      <a:rPr lang="en-US" sz="2400" b="1" i="1">
                        <a:latin typeface="Cambria Math" panose="02040503050406030204" pitchFamily="18" charset="0"/>
                        <a:cs typeface="Times New Roman" panose="02020603050405020304" pitchFamily="18" charset="0"/>
                      </a:rPr>
                      <m:t>𝟐</m:t>
                    </m:r>
                    <m:r>
                      <a:rPr lang="en-US" sz="2400" b="1" i="1">
                        <a:latin typeface="Cambria Math" panose="02040503050406030204" pitchFamily="18" charset="0"/>
                        <a:cs typeface="Times New Roman" panose="02020603050405020304" pitchFamily="18" charset="0"/>
                      </a:rPr>
                      <m:t>𝒙</m:t>
                    </m:r>
                    <m:r>
                      <a:rPr lang="en-US" sz="2400" b="1" i="1">
                        <a:latin typeface="Cambria Math" panose="02040503050406030204" pitchFamily="18" charset="0"/>
                        <a:cs typeface="Times New Roman" panose="02020603050405020304" pitchFamily="18" charset="0"/>
                      </a:rPr>
                      <m:t>+</m:t>
                    </m:r>
                    <m:r>
                      <a:rPr lang="en-US" sz="2400" b="1" i="1">
                        <a:latin typeface="Cambria Math" panose="02040503050406030204" pitchFamily="18" charset="0"/>
                        <a:cs typeface="Times New Roman" panose="02020603050405020304" pitchFamily="18" charset="0"/>
                      </a:rPr>
                      <m:t>𝟏𝟎</m:t>
                    </m:r>
                    <m:r>
                      <a:rPr lang="en-US" sz="2400" b="1" i="1">
                        <a:latin typeface="Cambria Math" panose="02040503050406030204" pitchFamily="18" charset="0"/>
                        <a:cs typeface="Times New Roman" panose="02020603050405020304" pitchFamily="18" charset="0"/>
                      </a:rPr>
                      <m:t> </m:t>
                    </m:r>
                  </m:oMath>
                </a14:m>
                <a:r>
                  <a:rPr lang="en-US" sz="2400" dirty="0"/>
                  <a:t>		 </a:t>
                </a:r>
              </a:p>
              <a:p>
                <a:pPr marL="114300" indent="0">
                  <a:buNone/>
                </a:pPr>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763" y="1031490"/>
                <a:ext cx="8927385" cy="3429002"/>
              </a:xfrm>
              <a:blipFill>
                <a:blip r:embed="rId2"/>
                <a:stretch>
                  <a:fillRect t="-1599" r="-205"/>
                </a:stretch>
              </a:blipFill>
            </p:spPr>
            <p:txBody>
              <a:bodyPr/>
              <a:lstStyle/>
              <a:p>
                <a:r>
                  <a:rPr lang="en-US">
                    <a:noFill/>
                  </a:rPr>
                  <a:t> </a:t>
                </a:r>
              </a:p>
            </p:txBody>
          </p:sp>
        </mc:Fallback>
      </mc:AlternateContent>
      <p:sp>
        <p:nvSpPr>
          <p:cNvPr id="5" name="TextBox 4"/>
          <p:cNvSpPr txBox="1"/>
          <p:nvPr/>
        </p:nvSpPr>
        <p:spPr>
          <a:xfrm>
            <a:off x="3009565" y="2395677"/>
            <a:ext cx="1786207" cy="461665"/>
          </a:xfrm>
          <a:prstGeom prst="rect">
            <a:avLst/>
          </a:prstGeom>
          <a:noFill/>
          <a:ln w="28575">
            <a:noFill/>
          </a:ln>
        </p:spPr>
        <p:txBody>
          <a:bodyPr wrap="square" rtlCol="0">
            <a:spAutoFit/>
          </a:bodyPr>
          <a:lstStyle/>
          <a:p>
            <a:r>
              <a:rPr lang="en-US" sz="2400" b="1" i="1" dirty="0">
                <a:latin typeface="Times New Roman" panose="02020603050405020304" pitchFamily="18" charset="0"/>
                <a:ea typeface="Tahoma" panose="020B0604030504040204" pitchFamily="34" charset="0"/>
                <a:cs typeface="Times New Roman" panose="02020603050405020304" pitchFamily="18" charset="0"/>
              </a:rPr>
              <a:t>k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2</a:t>
            </a:r>
          </a:p>
        </p:txBody>
      </p:sp>
      <p:sp>
        <p:nvSpPr>
          <p:cNvPr id="7" name="Rounded Rectangle 6" descr="A rectangle indicates the correct solution."/>
          <p:cNvSpPr/>
          <p:nvPr/>
        </p:nvSpPr>
        <p:spPr>
          <a:xfrm>
            <a:off x="3581400" y="2453384"/>
            <a:ext cx="10668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599" y="3124021"/>
            <a:ext cx="8143747"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solving the equation by calculating the difference of the constant terms,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10 – 6</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and obtaining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as the value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22</a:t>
            </a:fld>
            <a:endParaRPr lang="en-US" dirty="0"/>
          </a:p>
        </p:txBody>
      </p:sp>
    </p:spTree>
    <p:extLst>
      <p:ext uri="{BB962C8B-B14F-4D97-AF65-F5344CB8AC3E}">
        <p14:creationId xmlns:p14="http://schemas.microsoft.com/office/powerpoint/2010/main" val="386067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1046628"/>
          </a:xfrm>
          <a:solidFill>
            <a:schemeClr val="tx1"/>
          </a:solidFill>
        </p:spPr>
        <p:txBody>
          <a:bodyPr>
            <a:noAutofit/>
          </a:bodyPr>
          <a:lstStyle/>
          <a:p>
            <a:r>
              <a:rPr lang="en-US" dirty="0">
                <a:solidFill>
                  <a:schemeClr val="bg1"/>
                </a:solidFill>
              </a:rPr>
              <a:t>Suggested Practice #2 with Solving Linear Equations (A.4a)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123950"/>
                <a:ext cx="8927385" cy="3429002"/>
              </a:xfrm>
            </p:spPr>
            <p:txBody>
              <a:bodyPr>
                <a:normAutofit/>
              </a:bodyPr>
              <a:lstStyle/>
              <a:p>
                <a:pPr marL="114300" indent="0">
                  <a:buNone/>
                </a:pPr>
                <a:r>
                  <a:rPr lang="en-US" sz="2400" b="1" dirty="0"/>
                  <a:t>For what value(s) of </a:t>
                </a:r>
                <a:r>
                  <a:rPr lang="en-US" b="1" i="1" dirty="0">
                    <a:latin typeface="Times New Roman" panose="02020603050405020304" pitchFamily="18" charset="0"/>
                    <a:cs typeface="Times New Roman" panose="02020603050405020304" pitchFamily="18" charset="0"/>
                  </a:rPr>
                  <a:t>k</a:t>
                </a:r>
                <a:r>
                  <a:rPr lang="en-US" sz="2400" b="1" dirty="0"/>
                  <a:t> does each equation have infinitely many solutions?</a:t>
                </a:r>
              </a:p>
              <a:p>
                <a:pPr marL="114300" indent="0">
                  <a:buNone/>
                </a:pPr>
                <a:r>
                  <a:rPr lang="en-US" sz="2400" dirty="0"/>
                  <a:t> </a:t>
                </a:r>
                <a:r>
                  <a:rPr lang="en-US" sz="2400" b="1" dirty="0"/>
                  <a:t> </a:t>
                </a:r>
                <a14:m>
                  <m:oMath xmlns:m="http://schemas.openxmlformats.org/officeDocument/2006/math">
                    <m:r>
                      <a:rPr lang="en-US" sz="2400" b="1" i="1">
                        <a:latin typeface="Cambria Math" panose="02040503050406030204" pitchFamily="18" charset="0"/>
                      </a:rPr>
                      <m:t>𝟏𝟓</m:t>
                    </m:r>
                    <m:r>
                      <a:rPr lang="en-US" sz="2400" b="1" i="1">
                        <a:latin typeface="Cambria Math" panose="02040503050406030204" pitchFamily="18" charset="0"/>
                      </a:rPr>
                      <m:t>−</m:t>
                    </m:r>
                    <m:r>
                      <a:rPr lang="en-US" sz="2400" b="1" i="1">
                        <a:latin typeface="Cambria Math" panose="02040503050406030204" pitchFamily="18" charset="0"/>
                      </a:rPr>
                      <m:t>𝟑</m:t>
                    </m:r>
                    <m:r>
                      <a:rPr lang="en-US" sz="2400" b="1" i="1">
                        <a:latin typeface="Cambria Math" panose="02040503050406030204" pitchFamily="18" charset="0"/>
                      </a:rPr>
                      <m:t>𝒌𝒙</m:t>
                    </m:r>
                    <m:r>
                      <a:rPr lang="en-US" sz="2400" b="1" i="1">
                        <a:latin typeface="Cambria Math" panose="02040503050406030204" pitchFamily="18" charset="0"/>
                      </a:rPr>
                      <m:t>=</m:t>
                    </m:r>
                    <m:r>
                      <a:rPr lang="en-US" sz="2400" b="1" i="1">
                        <a:latin typeface="Cambria Math" panose="02040503050406030204" pitchFamily="18" charset="0"/>
                      </a:rPr>
                      <m:t>𝟔</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𝒙</m:t>
                    </m:r>
                    <m:r>
                      <a:rPr lang="en-US" sz="2400" b="1" i="1">
                        <a:latin typeface="Cambria Math" panose="02040503050406030204" pitchFamily="18" charset="0"/>
                      </a:rPr>
                      <m:t>)</m:t>
                    </m:r>
                  </m:oMath>
                </a14:m>
                <a:r>
                  <a:rPr lang="en-US" sz="2400" b="1" dirty="0">
                    <a:latin typeface="Cambria Math" panose="02040503050406030204" pitchFamily="18" charset="0"/>
                    <a:ea typeface="Cambria Math" panose="02040503050406030204" pitchFamily="18" charset="0"/>
                  </a:rPr>
                  <a:t> </a:t>
                </a:r>
                <a:r>
                  <a:rPr lang="en-US" sz="2400" b="1"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d>
                      <m:dPr>
                        <m:ctrlPr>
                          <a:rPr lang="en-US" sz="2400" b="1" i="1">
                            <a:latin typeface="Cambria Math" panose="02040503050406030204" pitchFamily="18" charset="0"/>
                          </a:rPr>
                        </m:ctrlPr>
                      </m:dPr>
                      <m:e>
                        <m:r>
                          <a:rPr lang="en-US" sz="2400" b="1" i="1">
                            <a:latin typeface="Cambria Math"/>
                          </a:rPr>
                          <m:t>𝒙</m:t>
                        </m:r>
                        <m:r>
                          <a:rPr lang="en-US" sz="2400" b="1" i="1">
                            <a:latin typeface="Cambria Math"/>
                          </a:rPr>
                          <m:t>+</m:t>
                        </m:r>
                        <m:r>
                          <a:rPr lang="en-US" sz="2400" b="1" i="1">
                            <a:latin typeface="Cambria Math"/>
                          </a:rPr>
                          <m:t>𝒌</m:t>
                        </m:r>
                      </m:e>
                    </m:d>
                    <m:r>
                      <a:rPr lang="en-US" sz="2400" b="1" i="1">
                        <a:latin typeface="Cambria Math"/>
                      </a:rPr>
                      <m:t>= </m:t>
                    </m:r>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r>
                      <a:rPr lang="en-US" sz="2400" b="1" i="1">
                        <a:latin typeface="Cambria Math"/>
                      </a:rPr>
                      <m:t>𝒙</m:t>
                    </m:r>
                    <m:r>
                      <a:rPr lang="en-US" sz="2400" b="1" i="1">
                        <a:latin typeface="Cambria Math"/>
                      </a:rPr>
                      <m:t>+</m:t>
                    </m:r>
                    <m:r>
                      <a:rPr lang="en-US" sz="2400" b="1" i="1">
                        <a:latin typeface="Cambria Math"/>
                      </a:rPr>
                      <m:t>𝟏𝟐</m:t>
                    </m:r>
                    <m:r>
                      <a:rPr lang="en-US" sz="2400" b="1" i="1">
                        <a:latin typeface="Cambria Math"/>
                      </a:rPr>
                      <m:t> </m:t>
                    </m:r>
                  </m:oMath>
                </a14:m>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123950"/>
                <a:ext cx="8927385" cy="3429002"/>
              </a:xfrm>
              <a:blipFill>
                <a:blip r:embed="rId2"/>
                <a:stretch>
                  <a:fillRect t="-1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5800" y="2876550"/>
                <a:ext cx="1160895" cy="453137"/>
              </a:xfrm>
              <a:prstGeom prst="rect">
                <a:avLst/>
              </a:prstGeom>
            </p:spPr>
            <p:txBody>
              <a:bodyPr wrap="none">
                <a:spAutoFit/>
              </a:bodyPr>
              <a:lstStyle/>
              <a:p>
                <a:pPr marL="114300" indent="0">
                  <a:buNone/>
                </a:pPr>
                <a14:m>
                  <m:oMath xmlns:m="http://schemas.openxmlformats.org/officeDocument/2006/math">
                    <m:r>
                      <a:rPr lang="en-US" sz="2400" b="1" i="1">
                        <a:latin typeface="Cambria Math" panose="02040503050406030204" pitchFamily="18" charset="0"/>
                      </a:rPr>
                      <m:t>𝒌</m:t>
                    </m:r>
                    <m:r>
                      <a:rPr lang="en-US" sz="2400" b="1" i="1">
                        <a:latin typeface="Cambria Math" panose="02040503050406030204" pitchFamily="18" charset="0"/>
                      </a:rPr>
                      <m:t>= </m:t>
                    </m:r>
                  </m:oMath>
                </a14:m>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685800" y="2876550"/>
                <a:ext cx="1160895" cy="453137"/>
              </a:xfrm>
              <a:prstGeom prst="rect">
                <a:avLst/>
              </a:prstGeom>
              <a:blipFill>
                <a:blip r:embed="rId3"/>
                <a:stretch>
                  <a:fillRect/>
                </a:stretch>
              </a:blipFill>
            </p:spPr>
            <p:txBody>
              <a:bodyPr/>
              <a:lstStyle/>
              <a:p>
                <a:r>
                  <a:rPr lang="en-US">
                    <a:noFill/>
                  </a:rPr>
                  <a:t> </a:t>
                </a:r>
              </a:p>
            </p:txBody>
          </p:sp>
        </mc:Fallback>
      </mc:AlternateContent>
      <p:sp>
        <p:nvSpPr>
          <p:cNvPr id="7" name="Rounded Rectangle 6" descr="Empty box"/>
          <p:cNvSpPr/>
          <p:nvPr/>
        </p:nvSpPr>
        <p:spPr>
          <a:xfrm>
            <a:off x="1524000" y="287655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658743" y="2865163"/>
                <a:ext cx="1160895" cy="453137"/>
              </a:xfrm>
              <a:prstGeom prst="rect">
                <a:avLst/>
              </a:prstGeom>
            </p:spPr>
            <p:txBody>
              <a:bodyPr wrap="none">
                <a:spAutoFit/>
              </a:bodyPr>
              <a:lstStyle/>
              <a:p>
                <a:pPr marL="114300" indent="0">
                  <a:buNone/>
                </a:pPr>
                <a14:m>
                  <m:oMath xmlns:m="http://schemas.openxmlformats.org/officeDocument/2006/math">
                    <m:r>
                      <a:rPr lang="en-US" sz="2400" b="1" i="1">
                        <a:latin typeface="Cambria Math" panose="02040503050406030204" pitchFamily="18" charset="0"/>
                      </a:rPr>
                      <m:t>𝒌</m:t>
                    </m:r>
                    <m:r>
                      <a:rPr lang="en-US" sz="2400" b="1" i="1">
                        <a:latin typeface="Cambria Math" panose="02040503050406030204" pitchFamily="18" charset="0"/>
                      </a:rPr>
                      <m:t>= </m:t>
                    </m:r>
                  </m:oMath>
                </a14:m>
                <a:r>
                  <a:rPr lang="en-US" dirty="0"/>
                  <a:t>	 </a:t>
                </a:r>
              </a:p>
            </p:txBody>
          </p:sp>
        </mc:Choice>
        <mc:Fallback xmlns="">
          <p:sp>
            <p:nvSpPr>
              <p:cNvPr id="6" name="Rectangle 5"/>
              <p:cNvSpPr>
                <a:spLocks noRot="1" noChangeAspect="1" noMove="1" noResize="1" noEditPoints="1" noAdjustHandles="1" noChangeArrowheads="1" noChangeShapeType="1" noTextEdit="1"/>
              </p:cNvSpPr>
              <p:nvPr/>
            </p:nvSpPr>
            <p:spPr>
              <a:xfrm>
                <a:off x="5658743" y="2865163"/>
                <a:ext cx="1160895" cy="453137"/>
              </a:xfrm>
              <a:prstGeom prst="rect">
                <a:avLst/>
              </a:prstGeom>
              <a:blipFill>
                <a:blip r:embed="rId4"/>
                <a:stretch>
                  <a:fillRect/>
                </a:stretch>
              </a:blipFill>
            </p:spPr>
            <p:txBody>
              <a:bodyPr/>
              <a:lstStyle/>
              <a:p>
                <a:r>
                  <a:rPr lang="en-US">
                    <a:noFill/>
                  </a:rPr>
                  <a:t> </a:t>
                </a:r>
              </a:p>
            </p:txBody>
          </p:sp>
        </mc:Fallback>
      </mc:AlternateContent>
      <p:sp>
        <p:nvSpPr>
          <p:cNvPr id="8" name="Rounded Rectangle 7" descr="Empty box"/>
          <p:cNvSpPr/>
          <p:nvPr/>
        </p:nvSpPr>
        <p:spPr>
          <a:xfrm>
            <a:off x="6501911" y="2838451"/>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23</a:t>
            </a:fld>
            <a:endParaRPr lang="en-US" dirty="0"/>
          </a:p>
        </p:txBody>
      </p:sp>
    </p:spTree>
    <p:extLst>
      <p:ext uri="{BB962C8B-B14F-4D97-AF65-F5344CB8AC3E}">
        <p14:creationId xmlns:p14="http://schemas.microsoft.com/office/powerpoint/2010/main" val="296975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Answers to Practice #2 with Solving Linear Equations (A.4a)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123" y="973722"/>
                <a:ext cx="9144000" cy="3805655"/>
              </a:xfrm>
            </p:spPr>
            <p:txBody>
              <a:bodyPr>
                <a:normAutofit/>
              </a:bodyPr>
              <a:lstStyle/>
              <a:p>
                <a:pPr marL="120650" indent="-6350">
                  <a:buNone/>
                </a:pPr>
                <a:r>
                  <a:rPr lang="en-US" sz="2400" b="1" dirty="0"/>
                  <a:t>For what value(s) of </a:t>
                </a:r>
                <a:r>
                  <a:rPr lang="en-US" b="1" i="1" dirty="0">
                    <a:latin typeface="Times New Roman" panose="02020603050405020304" pitchFamily="18" charset="0"/>
                    <a:cs typeface="Times New Roman" panose="02020603050405020304" pitchFamily="18" charset="0"/>
                  </a:rPr>
                  <a:t>k</a:t>
                </a:r>
                <a:r>
                  <a:rPr lang="en-US" sz="2400" b="1" dirty="0"/>
                  <a:t> does each equation have infinitely many solutions?</a:t>
                </a:r>
              </a:p>
              <a:p>
                <a:pPr marL="114300" indent="0">
                  <a:buNone/>
                </a:pPr>
                <a:r>
                  <a:rPr lang="en-US" sz="2400" dirty="0"/>
                  <a:t>   </a:t>
                </a:r>
                <a14:m>
                  <m:oMath xmlns:m="http://schemas.openxmlformats.org/officeDocument/2006/math">
                    <m:r>
                      <a:rPr lang="en-US" sz="2400" b="1" i="1" smtClean="0">
                        <a:latin typeface="Cambria Math" panose="02040503050406030204" pitchFamily="18" charset="0"/>
                      </a:rPr>
                      <m:t>𝟏𝟓</m:t>
                    </m:r>
                    <m:r>
                      <a:rPr lang="en-US" sz="2400" b="1" i="1" smtClean="0">
                        <a:latin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𝒌𝒙</m:t>
                    </m:r>
                    <m:r>
                      <a:rPr lang="en-US" sz="2400" b="1" i="1" smtClean="0">
                        <a:latin typeface="Cambria Math" panose="02040503050406030204" pitchFamily="18" charset="0"/>
                      </a:rPr>
                      <m:t>=</m:t>
                    </m:r>
                    <m:r>
                      <a:rPr lang="en-US" sz="2400" b="1" i="1" smtClean="0">
                        <a:latin typeface="Cambria Math" panose="02040503050406030204" pitchFamily="18" charset="0"/>
                      </a:rPr>
                      <m:t>𝟔</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m:t>
                    </m:r>
                    <m:r>
                      <a:rPr lang="en-US" sz="2400" b="1" i="1" smtClean="0">
                        <a:latin typeface="Cambria Math" panose="02040503050406030204" pitchFamily="18" charset="0"/>
                      </a:rPr>
                      <m:t>𝟓</m:t>
                    </m:r>
                    <m:r>
                      <a:rPr lang="en-US" sz="2400" b="1" i="1" smtClean="0">
                        <a:latin typeface="Cambria Math" panose="02040503050406030204" pitchFamily="18" charset="0"/>
                      </a:rPr>
                      <m:t>−</m:t>
                    </m:r>
                    <m:r>
                      <a:rPr lang="en-US" sz="2400" b="1" i="1" smtClean="0">
                        <a:latin typeface="Cambria Math" panose="02040503050406030204" pitchFamily="18" charset="0"/>
                      </a:rPr>
                      <m:t>𝒙</m:t>
                    </m:r>
                    <m:r>
                      <a:rPr lang="en-US" sz="2400" b="1" i="1" smtClean="0">
                        <a:latin typeface="Cambria Math" panose="02040503050406030204" pitchFamily="18" charset="0"/>
                      </a:rPr>
                      <m:t>)</m:t>
                    </m:r>
                  </m:oMath>
                </a14:m>
                <a:r>
                  <a:rPr lang="en-US" sz="2400" b="1" dirty="0">
                    <a:latin typeface="Cambria Math" panose="02040503050406030204" pitchFamily="18" charset="0"/>
                    <a:ea typeface="Cambria Math" panose="02040503050406030204" pitchFamily="18" charset="0"/>
                  </a:rPr>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d>
                      <m:dPr>
                        <m:ctrlPr>
                          <a:rPr lang="en-US" sz="2400" b="1" i="1">
                            <a:latin typeface="Cambria Math" panose="02040503050406030204" pitchFamily="18" charset="0"/>
                          </a:rPr>
                        </m:ctrlPr>
                      </m:dPr>
                      <m:e>
                        <m:r>
                          <a:rPr lang="en-US" sz="2400" b="1" i="1">
                            <a:latin typeface="Cambria Math"/>
                          </a:rPr>
                          <m:t>𝒙</m:t>
                        </m:r>
                        <m:r>
                          <a:rPr lang="en-US" sz="2400" b="1" i="1">
                            <a:latin typeface="Cambria Math"/>
                          </a:rPr>
                          <m:t>+</m:t>
                        </m:r>
                        <m:r>
                          <a:rPr lang="en-US" sz="2400" b="1" i="1">
                            <a:latin typeface="Cambria Math"/>
                          </a:rPr>
                          <m:t>𝒌</m:t>
                        </m:r>
                      </m:e>
                    </m:d>
                    <m:r>
                      <a:rPr lang="en-US" sz="2400" b="1" i="1">
                        <a:latin typeface="Cambria Math"/>
                      </a:rPr>
                      <m:t>= </m:t>
                    </m:r>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r>
                      <a:rPr lang="en-US" sz="2400" b="1" i="1">
                        <a:latin typeface="Cambria Math"/>
                      </a:rPr>
                      <m:t>𝒙</m:t>
                    </m:r>
                    <m:r>
                      <a:rPr lang="en-US" sz="2400" b="1" i="1">
                        <a:latin typeface="Cambria Math"/>
                      </a:rPr>
                      <m:t>+</m:t>
                    </m:r>
                    <m:r>
                      <a:rPr lang="en-US" sz="2400" b="1" i="1">
                        <a:latin typeface="Cambria Math"/>
                      </a:rPr>
                      <m:t>𝟏𝟐</m:t>
                    </m:r>
                    <m:r>
                      <a:rPr lang="en-US" sz="2400" b="1" i="1">
                        <a:latin typeface="Cambria Math"/>
                      </a:rPr>
                      <m:t> </m:t>
                    </m:r>
                  </m:oMath>
                </a14:m>
                <a:endParaRPr lang="en-US" sz="2400" b="1"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123" y="973722"/>
                <a:ext cx="9144000" cy="3805655"/>
              </a:xfrm>
              <a:blipFill>
                <a:blip r:embed="rId3"/>
                <a:stretch>
                  <a:fillRect t="-1763" r="-467"/>
                </a:stretch>
              </a:blipFill>
            </p:spPr>
            <p:txBody>
              <a:bodyPr/>
              <a:lstStyle/>
              <a:p>
                <a:r>
                  <a:rPr lang="en-US">
                    <a:noFill/>
                  </a:rPr>
                  <a:t> </a:t>
                </a:r>
              </a:p>
            </p:txBody>
          </p:sp>
        </mc:Fallback>
      </mc:AlternateContent>
      <p:sp>
        <p:nvSpPr>
          <p:cNvPr id="5" name="TextBox 4"/>
          <p:cNvSpPr txBox="1"/>
          <p:nvPr/>
        </p:nvSpPr>
        <p:spPr>
          <a:xfrm>
            <a:off x="989320" y="2447434"/>
            <a:ext cx="1525280" cy="523220"/>
          </a:xfrm>
          <a:prstGeom prst="rect">
            <a:avLst/>
          </a:prstGeom>
          <a:noFill/>
          <a:ln w="28575">
            <a:noFill/>
          </a:ln>
        </p:spPr>
        <p:txBody>
          <a:bodyPr wrap="square" rtlCol="0">
            <a:spAutoFit/>
          </a:bodyPr>
          <a:lstStyle/>
          <a:p>
            <a:r>
              <a:rPr lang="en-US" sz="2800" b="1" i="1" dirty="0">
                <a:latin typeface="Times New Roman" panose="02020603050405020304" pitchFamily="18" charset="0"/>
                <a:ea typeface="Tahoma" panose="020B0604030504040204" pitchFamily="34" charset="0"/>
                <a:cs typeface="Times New Roman" panose="02020603050405020304" pitchFamily="18" charset="0"/>
              </a:rPr>
              <a:t>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2</a:t>
            </a:r>
          </a:p>
        </p:txBody>
      </p:sp>
      <p:sp>
        <p:nvSpPr>
          <p:cNvPr id="13" name="Rounded Rectangle 12" descr="A rectangle indicates the correct solution."/>
          <p:cNvSpPr/>
          <p:nvPr/>
        </p:nvSpPr>
        <p:spPr>
          <a:xfrm>
            <a:off x="1676400" y="2530300"/>
            <a:ext cx="9906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05901" y="2444538"/>
            <a:ext cx="2020251" cy="523220"/>
          </a:xfrm>
          <a:prstGeom prst="rect">
            <a:avLst/>
          </a:prstGeom>
          <a:noFill/>
          <a:ln w="28575">
            <a:noFill/>
          </a:ln>
        </p:spPr>
        <p:txBody>
          <a:bodyPr wrap="square" rtlCol="0">
            <a:spAutoFit/>
          </a:bodyPr>
          <a:lstStyle/>
          <a:p>
            <a:r>
              <a:rPr lang="en-US" sz="2800" b="1" i="1" dirty="0">
                <a:latin typeface="Times New Roman" panose="02020603050405020304" pitchFamily="18" charset="0"/>
                <a:ea typeface="Tahoma" panose="020B0604030504040204" pitchFamily="34" charset="0"/>
                <a:cs typeface="Times New Roman" panose="02020603050405020304" pitchFamily="18" charset="0"/>
              </a:rPr>
              <a:t>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36</a:t>
            </a:r>
          </a:p>
        </p:txBody>
      </p:sp>
      <p:sp>
        <p:nvSpPr>
          <p:cNvPr id="14" name="Rounded Rectangle 13" descr="A rectangle indicates the correct solution."/>
          <p:cNvSpPr/>
          <p:nvPr/>
        </p:nvSpPr>
        <p:spPr>
          <a:xfrm>
            <a:off x="6477000" y="2538355"/>
            <a:ext cx="1063518"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77016" y="2964861"/>
                <a:ext cx="8966984" cy="21546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include: </a:t>
                </a:r>
              </a:p>
              <a:p>
                <a:pPr marL="342900" indent="-342900">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simplifying the first equation to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15 – 3</a:t>
                </a:r>
                <a:r>
                  <a:rPr lang="en-US" sz="24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kx</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 = 15 – 6</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assuming </a:t>
                </a:r>
                <a:r>
                  <a:rPr lang="en-US" sz="28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6</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a:t>
                </a:r>
              </a:p>
              <a:p>
                <a:pPr marL="342900" indent="-342900">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not distributing correctly in the second equation,           obtaining </a:t>
                </a:r>
                <a14:m>
                  <m:oMath xmlns:m="http://schemas.openxmlformats.org/officeDocument/2006/math">
                    <m:f>
                      <m:fPr>
                        <m:ctrlPr>
                          <a:rPr lang="en-US" sz="240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1</m:t>
                        </m:r>
                      </m:num>
                      <m:den>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den>
                    </m:f>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𝑥</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𝑘</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m:t>
                    </m:r>
                    <m:f>
                      <m:fPr>
                        <m:ctrlP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1</m:t>
                        </m:r>
                      </m:num>
                      <m:den>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den>
                    </m:f>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𝑥</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+12</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assuming </a:t>
                </a:r>
                <a:r>
                  <a:rPr lang="en-US" sz="28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12.</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016" y="2964861"/>
                <a:ext cx="8966984" cy="2154629"/>
              </a:xfrm>
              <a:prstGeom prst="rect">
                <a:avLst/>
              </a:prstGeom>
              <a:blipFill>
                <a:blip r:embed="rId4"/>
                <a:stretch>
                  <a:fillRect l="-1020" t="-2260" b="-3672"/>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24</a:t>
            </a:fld>
            <a:endParaRPr lang="en-US" dirty="0"/>
          </a:p>
        </p:txBody>
      </p:sp>
    </p:spTree>
    <p:extLst>
      <p:ext uri="{BB962C8B-B14F-4D97-AF65-F5344CB8AC3E}">
        <p14:creationId xmlns:p14="http://schemas.microsoft.com/office/powerpoint/2010/main" val="333581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Solving Quadratic Equations (A.4b)</a:t>
            </a:r>
          </a:p>
        </p:txBody>
      </p:sp>
      <p:sp>
        <p:nvSpPr>
          <p:cNvPr id="4" name="Content Placeholder 3"/>
          <p:cNvSpPr>
            <a:spLocks noGrp="1"/>
          </p:cNvSpPr>
          <p:nvPr>
            <p:ph idx="1"/>
          </p:nvPr>
        </p:nvSpPr>
        <p:spPr>
          <a:xfrm>
            <a:off x="0" y="823953"/>
            <a:ext cx="9144000" cy="3652797"/>
          </a:xfrm>
        </p:spPr>
        <p:txBody>
          <a:bodyPr>
            <a:normAutofit fontScale="92500" lnSpcReduction="10000"/>
          </a:bodyPr>
          <a:lstStyle/>
          <a:p>
            <a:pPr marL="114300" indent="0">
              <a:buNone/>
            </a:pPr>
            <a:r>
              <a:rPr lang="en-US" sz="2600" dirty="0"/>
              <a:t>Students would benefit from additional practice solving quadratic equations with irrational solutions and leading coefficients that are rational and/or negative.</a:t>
            </a:r>
          </a:p>
          <a:p>
            <a:pPr marL="114300" indent="0">
              <a:buNone/>
            </a:pPr>
            <a:endParaRPr lang="en-US" sz="900" dirty="0"/>
          </a:p>
          <a:p>
            <a:pPr marL="114300" indent="0">
              <a:buNone/>
            </a:pPr>
            <a:r>
              <a:rPr lang="en-US" sz="2600" dirty="0">
                <a:solidFill>
                  <a:srgbClr val="C00000"/>
                </a:solidFill>
              </a:rPr>
              <a:t>Common errors on SOL test items include:</a:t>
            </a:r>
          </a:p>
          <a:p>
            <a:pPr>
              <a:buClrTx/>
            </a:pPr>
            <a:r>
              <a:rPr lang="en-US" sz="2600" dirty="0">
                <a:solidFill>
                  <a:srgbClr val="C00000"/>
                </a:solidFill>
              </a:rPr>
              <a:t>using the values of </a:t>
            </a:r>
            <a:r>
              <a:rPr lang="en-US" sz="2600" b="1" i="1" dirty="0">
                <a:solidFill>
                  <a:srgbClr val="C00000"/>
                </a:solidFill>
                <a:latin typeface="Times New Roman" panose="02020603050405020304" pitchFamily="18" charset="0"/>
                <a:cs typeface="Times New Roman" panose="02020603050405020304" pitchFamily="18" charset="0"/>
              </a:rPr>
              <a:t>a</a:t>
            </a:r>
            <a:r>
              <a:rPr lang="en-US" sz="2600" dirty="0">
                <a:solidFill>
                  <a:srgbClr val="C00000"/>
                </a:solidFill>
              </a:rPr>
              <a:t>, </a:t>
            </a:r>
            <a:r>
              <a:rPr lang="en-US" sz="2600" b="1" i="1" dirty="0">
                <a:solidFill>
                  <a:srgbClr val="C00000"/>
                </a:solidFill>
                <a:latin typeface="Times New Roman" panose="02020603050405020304" pitchFamily="18" charset="0"/>
                <a:cs typeface="Times New Roman" panose="02020603050405020304" pitchFamily="18" charset="0"/>
              </a:rPr>
              <a:t>b</a:t>
            </a:r>
            <a:r>
              <a:rPr lang="en-US" sz="2600" dirty="0">
                <a:solidFill>
                  <a:srgbClr val="C00000"/>
                </a:solidFill>
              </a:rPr>
              <a:t>, and </a:t>
            </a:r>
            <a:r>
              <a:rPr lang="en-US" sz="2600" b="1" i="1" dirty="0">
                <a:solidFill>
                  <a:srgbClr val="C00000"/>
                </a:solidFill>
                <a:latin typeface="Times New Roman" panose="02020603050405020304" pitchFamily="18" charset="0"/>
                <a:cs typeface="Times New Roman" panose="02020603050405020304" pitchFamily="18" charset="0"/>
              </a:rPr>
              <a:t>c</a:t>
            </a:r>
            <a:r>
              <a:rPr lang="en-US" sz="2600" dirty="0">
                <a:solidFill>
                  <a:srgbClr val="C00000"/>
                </a:solidFill>
              </a:rPr>
              <a:t> in a quadratic equation without regard to having all of the terms on one side of the equation;</a:t>
            </a:r>
          </a:p>
          <a:p>
            <a:pPr>
              <a:buClrTx/>
            </a:pPr>
            <a:r>
              <a:rPr lang="en-US" sz="2600" dirty="0">
                <a:solidFill>
                  <a:srgbClr val="C00000"/>
                </a:solidFill>
              </a:rPr>
              <a:t>not recognizing a solution in simplest form; and </a:t>
            </a:r>
          </a:p>
          <a:p>
            <a:pPr>
              <a:buClrTx/>
            </a:pPr>
            <a:r>
              <a:rPr lang="en-US" sz="2600" dirty="0">
                <a:solidFill>
                  <a:srgbClr val="C00000"/>
                </a:solidFill>
              </a:rPr>
              <a:t>incorrectly applying the quadratic formula when coefficients are rational numbers and/or negative numbers.</a:t>
            </a:r>
          </a:p>
        </p:txBody>
      </p:sp>
    </p:spTree>
    <p:extLst>
      <p:ext uri="{BB962C8B-B14F-4D97-AF65-F5344CB8AC3E}">
        <p14:creationId xmlns:p14="http://schemas.microsoft.com/office/powerpoint/2010/main" val="370770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3" y="0"/>
            <a:ext cx="9144000" cy="895350"/>
          </a:xfrm>
          <a:solidFill>
            <a:schemeClr val="tx1"/>
          </a:solidFill>
        </p:spPr>
        <p:txBody>
          <a:bodyPr>
            <a:noAutofit/>
          </a:bodyPr>
          <a:lstStyle/>
          <a:p>
            <a:r>
              <a:rPr lang="en-US" sz="2800" dirty="0">
                <a:solidFill>
                  <a:schemeClr val="bg1"/>
                </a:solidFill>
              </a:rPr>
              <a:t>Suggested Practice with Solving Quadratics (A.4b)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123950"/>
                <a:ext cx="9144000" cy="3429002"/>
              </a:xfrm>
            </p:spPr>
            <p:txBody>
              <a:bodyPr/>
              <a:lstStyle/>
              <a:p>
                <a:pPr marL="114300" indent="0">
                  <a:buNone/>
                </a:pPr>
                <a:r>
                  <a:rPr lang="en-US" sz="2400" dirty="0"/>
                  <a:t>1)   </a:t>
                </a:r>
                <a:r>
                  <a:rPr lang="en-US" sz="2400" b="1" dirty="0"/>
                  <a:t>Solve:       </a:t>
                </a:r>
                <a14:m>
                  <m:oMath xmlns:m="http://schemas.openxmlformats.org/officeDocument/2006/math">
                    <m:r>
                      <a:rPr lang="en-US" sz="2400" b="1" i="1">
                        <a:latin typeface="Cambria Math"/>
                      </a:rPr>
                      <m:t>−</m:t>
                    </m:r>
                    <m:r>
                      <a:rPr lang="en-US" sz="2400" b="1" i="1">
                        <a:latin typeface="Cambria Math"/>
                      </a:rPr>
                      <m:t>𝟐</m:t>
                    </m:r>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𝟐</m:t>
                        </m:r>
                        <m:r>
                          <a:rPr lang="en-US" sz="2400" b="1" i="1">
                            <a:latin typeface="Cambria Math"/>
                          </a:rPr>
                          <m:t> </m:t>
                        </m:r>
                      </m:sup>
                    </m:sSup>
                    <m:r>
                      <a:rPr lang="en-US" sz="2400" b="1" i="1">
                        <a:latin typeface="Cambria Math"/>
                      </a:rPr>
                      <m:t>= −</m:t>
                    </m:r>
                    <m:r>
                      <a:rPr lang="en-US" sz="2400" b="1" i="1">
                        <a:latin typeface="Cambria Math"/>
                      </a:rPr>
                      <m:t>𝟕</m:t>
                    </m:r>
                    <m:r>
                      <a:rPr lang="en-US" sz="2400" b="1" i="1">
                        <a:latin typeface="Cambria Math"/>
                      </a:rPr>
                      <m:t>𝒙</m:t>
                    </m:r>
                    <m:r>
                      <a:rPr lang="en-US" sz="2400" b="1" i="1">
                        <a:latin typeface="Cambria Math"/>
                      </a:rPr>
                      <m:t>+</m:t>
                    </m:r>
                    <m:r>
                      <a:rPr lang="en-US" sz="2400" b="1" i="1">
                        <a:latin typeface="Cambria Math"/>
                      </a:rPr>
                      <m:t>𝟒</m:t>
                    </m:r>
                  </m:oMath>
                </a14:m>
                <a:r>
                  <a:rPr lang="en-US" sz="2400" b="1" dirty="0"/>
                  <a:t>     </a:t>
                </a:r>
                <a:r>
                  <a:rPr lang="en-US" sz="2400" dirty="0"/>
                  <a:t>	</a:t>
                </a:r>
              </a:p>
              <a:p>
                <a:pPr marL="114300" indent="0">
                  <a:buNone/>
                </a:pPr>
                <a:endParaRPr lang="en-US" sz="2400" i="1" dirty="0">
                  <a:latin typeface="Cambria Math"/>
                </a:endParaRPr>
              </a:p>
              <a:p>
                <a:pPr marL="114300" indent="0">
                  <a:buNone/>
                </a:pPr>
                <a:endParaRPr lang="en-US" sz="2400" i="1" dirty="0">
                  <a:latin typeface="Cambria Math"/>
                </a:endParaRPr>
              </a:p>
              <a:p>
                <a:pPr marL="114300" indent="0">
                  <a:buNone/>
                </a:pPr>
                <a:endParaRPr lang="en-US" sz="2400" i="1" dirty="0">
                  <a:latin typeface="Cambria Math"/>
                </a:endParaRPr>
              </a:p>
              <a:p>
                <a:pPr marL="114300" indent="0">
                  <a:buNone/>
                </a:pPr>
                <a:r>
                  <a:rPr lang="en-US" sz="2400" dirty="0"/>
                  <a:t>2)   </a:t>
                </a:r>
                <a:r>
                  <a:rPr lang="en-US" sz="2400" b="1" dirty="0"/>
                  <a:t>Solve: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𝟐</m:t>
                        </m:r>
                      </m:sup>
                    </m:sSup>
                    <m:r>
                      <a:rPr lang="en-US" sz="2400" b="1" i="1">
                        <a:latin typeface="Cambria Math"/>
                      </a:rPr>
                      <m:t>−</m:t>
                    </m:r>
                    <m:f>
                      <m:fPr>
                        <m:ctrlPr>
                          <a:rPr lang="en-US" sz="2400" b="1" i="1">
                            <a:latin typeface="Cambria Math" panose="02040503050406030204" pitchFamily="18" charset="0"/>
                          </a:rPr>
                        </m:ctrlPr>
                      </m:fPr>
                      <m:num>
                        <m:r>
                          <a:rPr lang="en-US" sz="2400" b="1" i="1" smtClean="0">
                            <a:latin typeface="Cambria Math" panose="02040503050406030204" pitchFamily="18" charset="0"/>
                          </a:rPr>
                          <m:t>𝟒</m:t>
                        </m:r>
                      </m:num>
                      <m:den>
                        <m:r>
                          <a:rPr lang="en-US" sz="2400" b="1" i="1">
                            <a:latin typeface="Cambria Math"/>
                          </a:rPr>
                          <m:t>𝟑</m:t>
                        </m:r>
                      </m:den>
                    </m:f>
                    <m:r>
                      <a:rPr lang="en-US" sz="2400" b="1" i="1">
                        <a:latin typeface="Cambria Math"/>
                      </a:rPr>
                      <m:t>𝒙</m:t>
                    </m:r>
                    <m:r>
                      <a:rPr lang="en-US" sz="2400" b="1" i="1">
                        <a:latin typeface="Cambria Math"/>
                      </a:rPr>
                      <m:t>=</m:t>
                    </m:r>
                    <m:r>
                      <a:rPr lang="en-US" sz="2400" b="1" i="1">
                        <a:latin typeface="Cambria Math"/>
                      </a:rPr>
                      <m:t>𝟏</m:t>
                    </m:r>
                  </m:oMath>
                </a14:m>
                <a:r>
                  <a:rPr lang="en-US" sz="2400" dirty="0"/>
                  <a:t>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123950"/>
                <a:ext cx="9144000" cy="3429002"/>
              </a:xfrm>
              <a:blipFill>
                <a:blip r:embed="rId2"/>
                <a:stretch>
                  <a:fillRect t="-1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33600" y="1809750"/>
                <a:ext cx="1160895" cy="453137"/>
              </a:xfrm>
              <a:prstGeom prst="rect">
                <a:avLst/>
              </a:prstGeom>
            </p:spPr>
            <p:txBody>
              <a:bodyPr wrap="none">
                <a:spAutoFit/>
              </a:bodyPr>
              <a:lstStyle/>
              <a:p>
                <a:pPr marL="114300" indent="0">
                  <a:buNone/>
                </a:pPr>
                <a14:m>
                  <m:oMath xmlns:m="http://schemas.openxmlformats.org/officeDocument/2006/math">
                    <m:r>
                      <a:rPr lang="en-US" sz="2400" b="1" i="1" smtClean="0">
                        <a:latin typeface="Cambria Math" panose="02040503050406030204" pitchFamily="18" charset="0"/>
                      </a:rPr>
                      <m:t>𝒙</m:t>
                    </m:r>
                    <m:r>
                      <a:rPr lang="en-US" sz="2400" b="1" i="1">
                        <a:latin typeface="Cambria Math" panose="02040503050406030204" pitchFamily="18" charset="0"/>
                      </a:rPr>
                      <m:t>= </m:t>
                    </m:r>
                  </m:oMath>
                </a14:m>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2133600" y="1809750"/>
                <a:ext cx="1160895" cy="453137"/>
              </a:xfrm>
              <a:prstGeom prst="rect">
                <a:avLst/>
              </a:prstGeom>
              <a:blipFill>
                <a:blip r:embed="rId3"/>
                <a:stretch>
                  <a:fillRect/>
                </a:stretch>
              </a:blipFill>
            </p:spPr>
            <p:txBody>
              <a:bodyPr/>
              <a:lstStyle/>
              <a:p>
                <a:r>
                  <a:rPr lang="en-US">
                    <a:noFill/>
                  </a:rPr>
                  <a:t> </a:t>
                </a:r>
              </a:p>
            </p:txBody>
          </p:sp>
        </mc:Fallback>
      </mc:AlternateContent>
      <p:sp>
        <p:nvSpPr>
          <p:cNvPr id="7" name="Rounded Rectangle 6" descr="Empty box"/>
          <p:cNvSpPr/>
          <p:nvPr/>
        </p:nvSpPr>
        <p:spPr>
          <a:xfrm>
            <a:off x="3048000" y="180975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2209800" y="3811743"/>
                <a:ext cx="1160895" cy="453137"/>
              </a:xfrm>
              <a:prstGeom prst="rect">
                <a:avLst/>
              </a:prstGeom>
            </p:spPr>
            <p:txBody>
              <a:bodyPr wrap="none">
                <a:spAutoFit/>
              </a:bodyPr>
              <a:lstStyle/>
              <a:p>
                <a:pPr marL="114300" indent="0">
                  <a:buNone/>
                </a:pPr>
                <a14:m>
                  <m:oMath xmlns:m="http://schemas.openxmlformats.org/officeDocument/2006/math">
                    <m:r>
                      <a:rPr lang="en-US" sz="2400" b="1" i="1" smtClean="0">
                        <a:latin typeface="Cambria Math" panose="02040503050406030204" pitchFamily="18" charset="0"/>
                      </a:rPr>
                      <m:t>𝒙</m:t>
                    </m:r>
                    <m:r>
                      <a:rPr lang="en-US" sz="2400" b="1" i="1">
                        <a:latin typeface="Cambria Math" panose="02040503050406030204" pitchFamily="18" charset="0"/>
                      </a:rPr>
                      <m:t>= </m:t>
                    </m:r>
                  </m:oMath>
                </a14:m>
                <a:r>
                  <a:rPr lang="en-US" dirty="0"/>
                  <a:t>	 </a:t>
                </a:r>
              </a:p>
            </p:txBody>
          </p:sp>
        </mc:Choice>
        <mc:Fallback xmlns="">
          <p:sp>
            <p:nvSpPr>
              <p:cNvPr id="6" name="Rectangle 5"/>
              <p:cNvSpPr>
                <a:spLocks noRot="1" noChangeAspect="1" noMove="1" noResize="1" noEditPoints="1" noAdjustHandles="1" noChangeArrowheads="1" noChangeShapeType="1" noTextEdit="1"/>
              </p:cNvSpPr>
              <p:nvPr/>
            </p:nvSpPr>
            <p:spPr>
              <a:xfrm>
                <a:off x="2209800" y="3811743"/>
                <a:ext cx="1160895" cy="453137"/>
              </a:xfrm>
              <a:prstGeom prst="rect">
                <a:avLst/>
              </a:prstGeom>
              <a:blipFill>
                <a:blip r:embed="rId4"/>
                <a:stretch>
                  <a:fillRect/>
                </a:stretch>
              </a:blipFill>
            </p:spPr>
            <p:txBody>
              <a:bodyPr/>
              <a:lstStyle/>
              <a:p>
                <a:r>
                  <a:rPr lang="en-US">
                    <a:noFill/>
                  </a:rPr>
                  <a:t> </a:t>
                </a:r>
              </a:p>
            </p:txBody>
          </p:sp>
        </mc:Fallback>
      </mc:AlternateContent>
      <p:sp>
        <p:nvSpPr>
          <p:cNvPr id="8" name="Rounded Rectangle 7" descr="Empty box"/>
          <p:cNvSpPr/>
          <p:nvPr/>
        </p:nvSpPr>
        <p:spPr>
          <a:xfrm>
            <a:off x="3048000" y="3815806"/>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26</a:t>
            </a:fld>
            <a:endParaRPr lang="en-US" dirty="0"/>
          </a:p>
        </p:txBody>
      </p:sp>
    </p:spTree>
    <p:extLst>
      <p:ext uri="{BB962C8B-B14F-4D97-AF65-F5344CB8AC3E}">
        <p14:creationId xmlns:p14="http://schemas.microsoft.com/office/powerpoint/2010/main" val="236354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Answers to Practice with Solving Quadratics (A.4b)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1094952"/>
                <a:ext cx="9135588" cy="3429002"/>
              </a:xfrm>
            </p:spPr>
            <p:txBody>
              <a:bodyPr/>
              <a:lstStyle/>
              <a:p>
                <a:pPr marL="114300" indent="0">
                  <a:buNone/>
                </a:pPr>
                <a:r>
                  <a:rPr lang="en-US" sz="2400" dirty="0"/>
                  <a:t>1)   </a:t>
                </a:r>
                <a:r>
                  <a:rPr lang="en-US" sz="2400" b="1" dirty="0"/>
                  <a:t>Solve:       </a:t>
                </a:r>
                <a14:m>
                  <m:oMath xmlns:m="http://schemas.openxmlformats.org/officeDocument/2006/math">
                    <m:r>
                      <a:rPr lang="en-US" sz="2400" b="1" i="1">
                        <a:latin typeface="Cambria Math"/>
                      </a:rPr>
                      <m:t>−</m:t>
                    </m:r>
                    <m:r>
                      <a:rPr lang="en-US" sz="2400" b="1" i="1">
                        <a:latin typeface="Cambria Math"/>
                      </a:rPr>
                      <m:t>𝟐</m:t>
                    </m:r>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𝟐</m:t>
                        </m:r>
                        <m:r>
                          <a:rPr lang="en-US" sz="2400" b="1" i="1">
                            <a:latin typeface="Cambria Math"/>
                          </a:rPr>
                          <m:t> </m:t>
                        </m:r>
                      </m:sup>
                    </m:sSup>
                    <m:r>
                      <a:rPr lang="en-US" sz="2400" b="1" i="1">
                        <a:latin typeface="Cambria Math"/>
                      </a:rPr>
                      <m:t>= −</m:t>
                    </m:r>
                    <m:r>
                      <a:rPr lang="en-US" sz="2400" b="1" i="1">
                        <a:latin typeface="Cambria Math"/>
                      </a:rPr>
                      <m:t>𝟕</m:t>
                    </m:r>
                    <m:r>
                      <a:rPr lang="en-US" sz="2400" b="1" i="1">
                        <a:latin typeface="Cambria Math"/>
                      </a:rPr>
                      <m:t>𝒙</m:t>
                    </m:r>
                    <m:r>
                      <a:rPr lang="en-US" sz="2400" b="1" i="1">
                        <a:latin typeface="Cambria Math"/>
                      </a:rPr>
                      <m:t>+</m:t>
                    </m:r>
                    <m:r>
                      <a:rPr lang="en-US" sz="2400" b="1" i="1">
                        <a:latin typeface="Cambria Math"/>
                      </a:rPr>
                      <m:t>𝟒</m:t>
                    </m:r>
                  </m:oMath>
                </a14:m>
                <a:r>
                  <a:rPr lang="en-US" sz="2400" b="1" dirty="0"/>
                  <a:t>     </a:t>
                </a:r>
                <a:r>
                  <a:rPr lang="en-US" sz="2400" dirty="0"/>
                  <a:t>	</a:t>
                </a:r>
                <a14:m>
                  <m:oMath xmlns:m="http://schemas.openxmlformats.org/officeDocument/2006/math">
                    <m:r>
                      <a:rPr lang="en-US" b="1" i="1" smtClean="0">
                        <a:solidFill>
                          <a:schemeClr val="tx1"/>
                        </a:solidFill>
                        <a:latin typeface="Cambria Math"/>
                      </a:rPr>
                      <m:t>𝒙</m:t>
                    </m:r>
                    <m:r>
                      <a:rPr lang="en-US" b="1">
                        <a:solidFill>
                          <a:schemeClr val="tx1"/>
                        </a:solidFill>
                        <a:latin typeface="Cambria Math"/>
                      </a:rPr>
                      <m:t>=</m:t>
                    </m:r>
                    <m:r>
                      <a:rPr lang="en-US" b="1" i="1" smtClean="0">
                        <a:solidFill>
                          <a:schemeClr val="tx1"/>
                        </a:solidFill>
                        <a:latin typeface="Cambria Math" panose="02040503050406030204" pitchFamily="18" charset="0"/>
                      </a:rPr>
                      <m:t>      </m:t>
                    </m:r>
                    <m:f>
                      <m:fPr>
                        <m:ctrlPr>
                          <a:rPr lang="en-US" i="1">
                            <a:solidFill>
                              <a:srgbClr val="C00000"/>
                            </a:solidFill>
                            <a:latin typeface="Cambria Math" panose="02040503050406030204" pitchFamily="18" charset="0"/>
                          </a:rPr>
                        </m:ctrlPr>
                      </m:fPr>
                      <m:num>
                        <m:r>
                          <a:rPr lang="en-US" b="0" i="1">
                            <a:solidFill>
                              <a:srgbClr val="C00000"/>
                            </a:solidFill>
                            <a:latin typeface="Cambria Math"/>
                          </a:rPr>
                          <m:t>7</m:t>
                        </m:r>
                        <m:r>
                          <a:rPr lang="en-US" b="0">
                            <a:solidFill>
                              <a:srgbClr val="C00000"/>
                            </a:solidFill>
                            <a:latin typeface="Cambria Math"/>
                          </a:rPr>
                          <m:t>±</m:t>
                        </m:r>
                        <m:rad>
                          <m:radPr>
                            <m:degHide m:val="on"/>
                            <m:ctrlPr>
                              <a:rPr lang="en-US" i="1">
                                <a:solidFill>
                                  <a:srgbClr val="C00000"/>
                                </a:solidFill>
                                <a:latin typeface="Cambria Math" panose="02040503050406030204" pitchFamily="18" charset="0"/>
                              </a:rPr>
                            </m:ctrlPr>
                          </m:radPr>
                          <m:deg/>
                          <m:e>
                            <m:r>
                              <a:rPr lang="en-US" b="0" i="1">
                                <a:solidFill>
                                  <a:srgbClr val="C00000"/>
                                </a:solidFill>
                                <a:latin typeface="Cambria Math"/>
                              </a:rPr>
                              <m:t>17</m:t>
                            </m:r>
                          </m:e>
                        </m:rad>
                      </m:num>
                      <m:den>
                        <m:r>
                          <a:rPr lang="en-US" b="0" i="1">
                            <a:solidFill>
                              <a:srgbClr val="C00000"/>
                            </a:solidFill>
                            <a:latin typeface="Cambria Math"/>
                          </a:rPr>
                          <m:t>4</m:t>
                        </m:r>
                      </m:den>
                    </m:f>
                  </m:oMath>
                </a14:m>
                <a:endParaRPr lang="en-US" dirty="0"/>
              </a:p>
              <a:p>
                <a:pPr marL="114300" indent="0">
                  <a:buNone/>
                </a:pPr>
                <a:endParaRPr lang="en-US" sz="2400" i="1" dirty="0">
                  <a:latin typeface="Cambria Math"/>
                </a:endParaRPr>
              </a:p>
              <a:p>
                <a:pPr marL="114300" indent="0">
                  <a:buNone/>
                </a:pPr>
                <a:endParaRPr lang="en-US" sz="2400" i="1" dirty="0">
                  <a:latin typeface="Cambria Math"/>
                </a:endParaRPr>
              </a:p>
              <a:p>
                <a:pPr marL="114300" indent="0">
                  <a:buNone/>
                </a:pPr>
                <a:endParaRPr lang="en-US" sz="2400" i="1" dirty="0">
                  <a:latin typeface="Cambria Math"/>
                </a:endParaRPr>
              </a:p>
              <a:p>
                <a:pPr marL="114300" indent="0">
                  <a:buNone/>
                </a:pPr>
                <a:r>
                  <a:rPr lang="en-US" sz="2400" dirty="0"/>
                  <a:t>2)   </a:t>
                </a:r>
                <a:r>
                  <a:rPr lang="en-US" sz="2400" b="1" dirty="0"/>
                  <a:t>Solve: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𝟐</m:t>
                        </m:r>
                      </m:sup>
                    </m:sSup>
                    <m:r>
                      <a:rPr lang="en-US" sz="2400" b="1" i="1">
                        <a:latin typeface="Cambria Math"/>
                      </a:rPr>
                      <m:t>−</m:t>
                    </m:r>
                    <m:f>
                      <m:fPr>
                        <m:ctrlPr>
                          <a:rPr lang="en-US" sz="2400" b="1" i="1">
                            <a:latin typeface="Cambria Math" panose="02040503050406030204" pitchFamily="18" charset="0"/>
                          </a:rPr>
                        </m:ctrlPr>
                      </m:fPr>
                      <m:num>
                        <m:r>
                          <a:rPr lang="en-US" sz="2400" b="1" i="1" smtClean="0">
                            <a:latin typeface="Cambria Math" panose="02040503050406030204" pitchFamily="18" charset="0"/>
                          </a:rPr>
                          <m:t>𝟒</m:t>
                        </m:r>
                      </m:num>
                      <m:den>
                        <m:r>
                          <a:rPr lang="en-US" sz="2400" b="1" i="1">
                            <a:latin typeface="Cambria Math"/>
                          </a:rPr>
                          <m:t>𝟑</m:t>
                        </m:r>
                      </m:den>
                    </m:f>
                    <m:r>
                      <a:rPr lang="en-US" sz="2400" b="1" i="1">
                        <a:latin typeface="Cambria Math"/>
                      </a:rPr>
                      <m:t>𝒙</m:t>
                    </m:r>
                    <m:r>
                      <a:rPr lang="en-US" sz="2400" b="1" i="1">
                        <a:latin typeface="Cambria Math"/>
                      </a:rPr>
                      <m:t>=</m:t>
                    </m:r>
                    <m:r>
                      <a:rPr lang="en-US" sz="2400" b="1" i="1">
                        <a:latin typeface="Cambria Math"/>
                      </a:rPr>
                      <m:t>𝟏</m:t>
                    </m:r>
                  </m:oMath>
                </a14:m>
                <a:r>
                  <a:rPr lang="en-US" sz="2400" dirty="0"/>
                  <a:t>	</a:t>
                </a:r>
                <a:r>
                  <a:rPr lang="en-US" sz="2400" b="1" dirty="0">
                    <a:solidFill>
                      <a:srgbClr val="FF0000"/>
                    </a:solidFill>
                  </a:rPr>
                  <a:t>          </a:t>
                </a:r>
                <a14:m>
                  <m:oMath xmlns:m="http://schemas.openxmlformats.org/officeDocument/2006/math">
                    <m:r>
                      <a:rPr lang="en-US" sz="2400" b="1" i="1" smtClean="0">
                        <a:solidFill>
                          <a:schemeClr val="tx1"/>
                        </a:solidFill>
                        <a:latin typeface="Cambria Math"/>
                      </a:rPr>
                      <m:t>𝒙</m:t>
                    </m:r>
                    <m:r>
                      <a:rPr lang="en-US" sz="2400" b="1">
                        <a:solidFill>
                          <a:schemeClr val="tx1"/>
                        </a:solidFill>
                        <a:latin typeface="Cambria Math"/>
                      </a:rPr>
                      <m:t>=</m:t>
                    </m:r>
                    <m:r>
                      <a:rPr lang="en-US" sz="2400" b="1" i="0" smtClean="0">
                        <a:solidFill>
                          <a:schemeClr val="tx1"/>
                        </a:solidFill>
                        <a:latin typeface="Cambria Math" panose="02040503050406030204" pitchFamily="18" charset="0"/>
                      </a:rPr>
                      <m:t>      </m:t>
                    </m:r>
                    <m:r>
                      <a:rPr lang="en-US" sz="2400" b="0" i="0"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m:t>
                    </m:r>
                    <m:rad>
                      <m:radPr>
                        <m:degHide m:val="on"/>
                        <m:ctrlPr>
                          <a:rPr lang="en-US" sz="2400" i="1" smtClean="0">
                            <a:solidFill>
                              <a:srgbClr val="C00000"/>
                            </a:solidFill>
                            <a:latin typeface="Cambria Math" panose="02040503050406030204" pitchFamily="18" charset="0"/>
                          </a:rPr>
                        </m:ctrlPr>
                      </m:radPr>
                      <m:deg/>
                      <m:e>
                        <m:r>
                          <a:rPr lang="en-US" sz="2400" b="0" i="1" smtClean="0">
                            <a:solidFill>
                              <a:srgbClr val="C00000"/>
                            </a:solidFill>
                            <a:latin typeface="Cambria Math" panose="02040503050406030204" pitchFamily="18" charset="0"/>
                          </a:rPr>
                          <m:t>7</m:t>
                        </m:r>
                      </m:e>
                    </m:rad>
                  </m:oMath>
                </a14:m>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1094952"/>
                <a:ext cx="9135588" cy="3429002"/>
              </a:xfrm>
              <a:blipFill>
                <a:blip r:embed="rId2"/>
                <a:stretch>
                  <a:fillRect/>
                </a:stretch>
              </a:blipFill>
            </p:spPr>
            <p:txBody>
              <a:bodyPr/>
              <a:lstStyle/>
              <a:p>
                <a:r>
                  <a:rPr lang="en-US">
                    <a:noFill/>
                  </a:rPr>
                  <a:t> </a:t>
                </a:r>
              </a:p>
            </p:txBody>
          </p:sp>
        </mc:Fallback>
      </mc:AlternateContent>
      <p:sp>
        <p:nvSpPr>
          <p:cNvPr id="7" name="Rounded Rectangle 6" descr="A rectangle indicates the correct solution."/>
          <p:cNvSpPr/>
          <p:nvPr/>
        </p:nvSpPr>
        <p:spPr>
          <a:xfrm>
            <a:off x="6269617" y="1126930"/>
            <a:ext cx="1760837" cy="79201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8412" y="1969353"/>
                <a:ext cx="8906988"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2400" b="1" i="1" smtClean="0">
                        <a:solidFill>
                          <a:srgbClr val="C00000"/>
                        </a:solidFill>
                        <a:latin typeface="Cambria Math"/>
                      </a:rPr>
                      <m:t>−</m:t>
                    </m:r>
                  </m:oMath>
                </a14:m>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2</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2400" b="1" i="1">
                        <a:solidFill>
                          <a:srgbClr val="C00000"/>
                        </a:solidFill>
                        <a:latin typeface="Cambria Math"/>
                      </a:rPr>
                      <m:t>−</m:t>
                    </m:r>
                  </m:oMath>
                </a14:m>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7</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c</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4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as values in the quadratic formula to find the solution of the equation</a:t>
                </a:r>
              </a:p>
            </p:txBody>
          </p:sp>
        </mc:Choice>
        <mc:Fallback xmlns="">
          <p:sp>
            <p:nvSpPr>
              <p:cNvPr id="9" name="TextBox 8"/>
              <p:cNvSpPr txBox="1">
                <a:spLocks noRot="1" noChangeAspect="1" noMove="1" noResize="1" noEditPoints="1" noAdjustHandles="1" noChangeArrowheads="1" noChangeShapeType="1" noTextEdit="1"/>
              </p:cNvSpPr>
              <p:nvPr/>
            </p:nvSpPr>
            <p:spPr>
              <a:xfrm>
                <a:off x="8412" y="1969353"/>
                <a:ext cx="8906988" cy="830997"/>
              </a:xfrm>
              <a:prstGeom prst="rect">
                <a:avLst/>
              </a:prstGeom>
              <a:blipFill>
                <a:blip r:embed="rId3"/>
                <a:stretch>
                  <a:fillRect l="-1026" t="-6618" b="-16176"/>
                </a:stretch>
              </a:blipFill>
            </p:spPr>
            <p:txBody>
              <a:bodyPr/>
              <a:lstStyle/>
              <a:p>
                <a:r>
                  <a:rPr lang="en-US">
                    <a:noFill/>
                  </a:rPr>
                  <a:t> </a:t>
                </a:r>
              </a:p>
            </p:txBody>
          </p:sp>
        </mc:Fallback>
      </mc:AlternateContent>
      <p:sp>
        <p:nvSpPr>
          <p:cNvPr id="8" name="Rounded Rectangle 7" descr="A rectangle indicates the correct solution."/>
          <p:cNvSpPr/>
          <p:nvPr/>
        </p:nvSpPr>
        <p:spPr>
          <a:xfrm>
            <a:off x="6246171" y="3229205"/>
            <a:ext cx="1667347" cy="5715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12" y="3810651"/>
            <a:ext cx="91440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incorrectly using the fractional coefficients as values in the quadratic formula, or incorrectly writing an equivalent quadratic equation without fractions to use as values</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27</a:t>
            </a:fld>
            <a:endParaRPr lang="en-US" dirty="0"/>
          </a:p>
        </p:txBody>
      </p:sp>
    </p:spTree>
    <p:extLst>
      <p:ext uri="{BB962C8B-B14F-4D97-AF65-F5344CB8AC3E}">
        <p14:creationId xmlns:p14="http://schemas.microsoft.com/office/powerpoint/2010/main" val="84216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Solving Literal Equations (A.4c)</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solving literal equations for a specified variable.</a:t>
            </a:r>
          </a:p>
          <a:p>
            <a:pPr marL="114300" indent="0">
              <a:buNone/>
            </a:pPr>
            <a:endParaRPr lang="en-US" sz="2400" dirty="0"/>
          </a:p>
          <a:p>
            <a:pPr marL="114300" indent="0">
              <a:buNone/>
            </a:pPr>
            <a:r>
              <a:rPr lang="en-US" sz="2400" dirty="0">
                <a:solidFill>
                  <a:srgbClr val="C00000"/>
                </a:solidFill>
              </a:rPr>
              <a:t>Common errors include:</a:t>
            </a:r>
          </a:p>
          <a:p>
            <a:pPr>
              <a:buClrTx/>
            </a:pPr>
            <a:r>
              <a:rPr lang="en-US" sz="2400" dirty="0">
                <a:solidFill>
                  <a:srgbClr val="C00000"/>
                </a:solidFill>
              </a:rPr>
              <a:t>writing the reciprocal of the rational solution; and</a:t>
            </a:r>
          </a:p>
          <a:p>
            <a:pPr>
              <a:buClrTx/>
            </a:pPr>
            <a:r>
              <a:rPr lang="en-US" sz="2400" dirty="0">
                <a:solidFill>
                  <a:srgbClr val="C00000"/>
                </a:solidFill>
              </a:rPr>
              <a:t>solving without using the greatest common factor (GCF) when the specified variable is the GCF.</a:t>
            </a:r>
          </a:p>
          <a:p>
            <a:pPr marL="114300" indent="0">
              <a:buNone/>
            </a:pPr>
            <a:endParaRPr lang="en-US" dirty="0"/>
          </a:p>
        </p:txBody>
      </p:sp>
    </p:spTree>
    <p:extLst>
      <p:ext uri="{BB962C8B-B14F-4D97-AF65-F5344CB8AC3E}">
        <p14:creationId xmlns:p14="http://schemas.microsoft.com/office/powerpoint/2010/main" val="165107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Solving Literal Equations (A.4c)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281" y="1123950"/>
                <a:ext cx="8927385" cy="3429002"/>
              </a:xfrm>
            </p:spPr>
            <p:txBody>
              <a:bodyPr>
                <a:normAutofit/>
              </a:bodyPr>
              <a:lstStyle/>
              <a:p>
                <a:pPr marL="114300" indent="0">
                  <a:buNone/>
                </a:pPr>
                <a:r>
                  <a:rPr lang="en-US" sz="2400" b="1" dirty="0"/>
                  <a:t>Solve the equation for </a:t>
                </a:r>
                <a:r>
                  <a:rPr lang="en-US" sz="2400" b="1" i="1" dirty="0">
                    <a:latin typeface="Times New Roman" panose="02020603050405020304" pitchFamily="18" charset="0"/>
                    <a:cs typeface="Times New Roman" panose="02020603050405020304" pitchFamily="18" charset="0"/>
                  </a:rPr>
                  <a:t>k</a:t>
                </a:r>
                <a:r>
                  <a:rPr lang="en-US" sz="2600" b="1" dirty="0"/>
                  <a:t>.   </a:t>
                </a:r>
              </a:p>
              <a:p>
                <a:pPr marL="114300" indent="0">
                  <a:buNone/>
                </a:pPr>
                <a14:m>
                  <m:oMathPara xmlns:m="http://schemas.openxmlformats.org/officeDocument/2006/math">
                    <m:oMathParaPr>
                      <m:jc m:val="centerGroup"/>
                    </m:oMathParaPr>
                    <m:oMath xmlns:m="http://schemas.openxmlformats.org/officeDocument/2006/math">
                      <m:r>
                        <a:rPr lang="en-US" sz="2400" b="1" i="1">
                          <a:latin typeface="Cambria Math"/>
                        </a:rPr>
                        <m:t>𝒉</m:t>
                      </m:r>
                      <m:r>
                        <a:rPr lang="en-US" sz="2400" b="1" i="1">
                          <a:latin typeface="Cambria Math"/>
                        </a:rPr>
                        <m:t>=</m:t>
                      </m:r>
                      <m:f>
                        <m:fPr>
                          <m:ctrlPr>
                            <a:rPr lang="en-US" sz="2400" b="1" i="1">
                              <a:latin typeface="Cambria Math" panose="02040503050406030204" pitchFamily="18" charset="0"/>
                            </a:rPr>
                          </m:ctrlPr>
                        </m:fPr>
                        <m:num>
                          <m:r>
                            <a:rPr lang="en-US" sz="2400" b="1" i="1">
                              <a:latin typeface="Cambria Math"/>
                            </a:rPr>
                            <m:t>𝟒</m:t>
                          </m:r>
                        </m:num>
                        <m:den>
                          <m:r>
                            <a:rPr lang="en-US" sz="2400" b="1" i="1">
                              <a:latin typeface="Cambria Math"/>
                            </a:rPr>
                            <m:t>𝒌</m:t>
                          </m:r>
                        </m:den>
                      </m:f>
                      <m:r>
                        <a:rPr lang="en-US" sz="2400" b="1" i="1" smtClean="0">
                          <a:latin typeface="Cambria Math" panose="02040503050406030204" pitchFamily="18" charset="0"/>
                        </a:rPr>
                        <m:t>+</m:t>
                      </m:r>
                      <m:r>
                        <a:rPr lang="en-US" sz="2400" b="1" i="1">
                          <a:latin typeface="Cambria Math"/>
                        </a:rPr>
                        <m:t>𝒏</m:t>
                      </m:r>
                    </m:oMath>
                  </m:oMathPara>
                </a14:m>
                <a:endParaRPr lang="en-US" sz="2400" b="1" dirty="0"/>
              </a:p>
              <a:p>
                <a:pPr marL="114300" indent="0">
                  <a:buNone/>
                </a:pPr>
                <a:r>
                  <a:rPr lang="en-US" sz="2600" dirty="0"/>
                  <a:t> </a:t>
                </a:r>
              </a:p>
              <a:p>
                <a:pPr marL="515938" indent="-401638">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281" y="1123950"/>
                <a:ext cx="8927385" cy="3429002"/>
              </a:xfrm>
              <a:blipFill>
                <a:blip r:embed="rId2"/>
                <a:stretch>
                  <a:fillRect t="-1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46274" y="2876550"/>
                <a:ext cx="1160895" cy="453137"/>
              </a:xfrm>
              <a:prstGeom prst="rect">
                <a:avLst/>
              </a:prstGeom>
            </p:spPr>
            <p:txBody>
              <a:bodyPr wrap="none">
                <a:spAutoFit/>
              </a:bodyPr>
              <a:lstStyle/>
              <a:p>
                <a:pPr marL="114300" indent="0">
                  <a:buNone/>
                </a:pPr>
                <a14:m>
                  <m:oMath xmlns:m="http://schemas.openxmlformats.org/officeDocument/2006/math">
                    <m:r>
                      <a:rPr lang="en-US" sz="2400" b="1" i="1" smtClean="0">
                        <a:latin typeface="Cambria Math" panose="02040503050406030204" pitchFamily="18" charset="0"/>
                      </a:rPr>
                      <m:t>𝒌</m:t>
                    </m:r>
                    <m:r>
                      <a:rPr lang="en-US" sz="2400" b="1" i="1">
                        <a:latin typeface="Cambria Math" panose="02040503050406030204" pitchFamily="18" charset="0"/>
                      </a:rPr>
                      <m:t>= </m:t>
                    </m:r>
                  </m:oMath>
                </a14:m>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446274" y="2876550"/>
                <a:ext cx="1160895" cy="453137"/>
              </a:xfrm>
              <a:prstGeom prst="rect">
                <a:avLst/>
              </a:prstGeom>
              <a:blipFill>
                <a:blip r:embed="rId3"/>
                <a:stretch>
                  <a:fillRect/>
                </a:stretch>
              </a:blipFill>
            </p:spPr>
            <p:txBody>
              <a:bodyPr/>
              <a:lstStyle/>
              <a:p>
                <a:r>
                  <a:rPr lang="en-US">
                    <a:noFill/>
                  </a:rPr>
                  <a:t> </a:t>
                </a:r>
              </a:p>
            </p:txBody>
          </p:sp>
        </mc:Fallback>
      </mc:AlternateContent>
      <p:sp>
        <p:nvSpPr>
          <p:cNvPr id="6" name="Rounded Rectangle 5" descr="Empty box"/>
          <p:cNvSpPr/>
          <p:nvPr/>
        </p:nvSpPr>
        <p:spPr>
          <a:xfrm>
            <a:off x="4267200" y="2853437"/>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29</a:t>
            </a:fld>
            <a:endParaRPr lang="en-US" dirty="0"/>
          </a:p>
        </p:txBody>
      </p:sp>
    </p:spTree>
    <p:extLst>
      <p:ext uri="{BB962C8B-B14F-4D97-AF65-F5344CB8AC3E}">
        <p14:creationId xmlns:p14="http://schemas.microsoft.com/office/powerpoint/2010/main" val="156965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Tree>
    <p:extLst>
      <p:ext uri="{BB962C8B-B14F-4D97-AF65-F5344CB8AC3E}">
        <p14:creationId xmlns:p14="http://schemas.microsoft.com/office/powerpoint/2010/main" val="88812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Solving Literal Equations (A.4c)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971550"/>
                <a:ext cx="8927385" cy="3429002"/>
              </a:xfrm>
            </p:spPr>
            <p:txBody>
              <a:bodyPr>
                <a:normAutofit/>
              </a:bodyPr>
              <a:lstStyle/>
              <a:p>
                <a:pPr marL="114300" indent="0">
                  <a:buNone/>
                </a:pPr>
                <a:r>
                  <a:rPr lang="en-US" sz="2400" b="1" dirty="0"/>
                  <a:t>Solve the equation for </a:t>
                </a:r>
                <a:r>
                  <a:rPr lang="en-US" sz="2400" b="1" i="1" dirty="0">
                    <a:latin typeface="Times New Roman" panose="02020603050405020304" pitchFamily="18" charset="0"/>
                    <a:cs typeface="Times New Roman" panose="02020603050405020304" pitchFamily="18" charset="0"/>
                  </a:rPr>
                  <a:t>k</a:t>
                </a:r>
                <a:r>
                  <a:rPr lang="en-US" sz="2600" b="1" dirty="0"/>
                  <a:t>.   </a:t>
                </a:r>
              </a:p>
              <a:p>
                <a:pPr marL="114300" indent="0">
                  <a:buNone/>
                </a:pPr>
                <a14:m>
                  <m:oMathPara xmlns:m="http://schemas.openxmlformats.org/officeDocument/2006/math">
                    <m:oMathParaPr>
                      <m:jc m:val="centerGroup"/>
                    </m:oMathParaPr>
                    <m:oMath xmlns:m="http://schemas.openxmlformats.org/officeDocument/2006/math">
                      <m:r>
                        <a:rPr lang="en-US" sz="2400" b="1" i="1">
                          <a:latin typeface="Cambria Math"/>
                        </a:rPr>
                        <m:t>𝒉</m:t>
                      </m:r>
                      <m:r>
                        <a:rPr lang="en-US" sz="2400" b="1" i="1">
                          <a:latin typeface="Cambria Math"/>
                        </a:rPr>
                        <m:t>=</m:t>
                      </m:r>
                      <m:f>
                        <m:fPr>
                          <m:ctrlPr>
                            <a:rPr lang="en-US" sz="2400" b="1" i="1">
                              <a:latin typeface="Cambria Math" panose="02040503050406030204" pitchFamily="18" charset="0"/>
                            </a:rPr>
                          </m:ctrlPr>
                        </m:fPr>
                        <m:num>
                          <m:r>
                            <a:rPr lang="en-US" sz="2400" b="1" i="1">
                              <a:latin typeface="Cambria Math"/>
                            </a:rPr>
                            <m:t>𝟒</m:t>
                          </m:r>
                        </m:num>
                        <m:den>
                          <m:r>
                            <a:rPr lang="en-US" sz="2400" b="1" i="1">
                              <a:latin typeface="Cambria Math"/>
                            </a:rPr>
                            <m:t>𝒌</m:t>
                          </m:r>
                        </m:den>
                      </m:f>
                      <m:r>
                        <a:rPr lang="en-US" sz="2400" b="1" i="1" smtClean="0">
                          <a:latin typeface="Cambria Math" panose="02040503050406030204" pitchFamily="18" charset="0"/>
                        </a:rPr>
                        <m:t>+</m:t>
                      </m:r>
                      <m:r>
                        <a:rPr lang="en-US" sz="2400" b="1" i="1">
                          <a:latin typeface="Cambria Math"/>
                        </a:rPr>
                        <m:t>𝒏</m:t>
                      </m:r>
                    </m:oMath>
                  </m:oMathPara>
                </a14:m>
                <a:endParaRPr lang="en-US" sz="2400" b="1" dirty="0"/>
              </a:p>
              <a:p>
                <a:pPr marL="114300" indent="0">
                  <a:buNone/>
                </a:pPr>
                <a:r>
                  <a:rPr lang="en-US" sz="2600" dirty="0"/>
                  <a:t> </a:t>
                </a:r>
              </a:p>
              <a:p>
                <a:pPr marL="114300" indent="0">
                  <a:buNone/>
                </a:pPr>
                <a:endParaRPr lang="en-US" sz="2400" dirty="0"/>
              </a:p>
              <a:p>
                <a:pPr marL="461963" indent="-347663">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971550"/>
                <a:ext cx="8927385" cy="3429002"/>
              </a:xfrm>
              <a:blipFill>
                <a:blip r:embed="rId2"/>
                <a:stretch>
                  <a:fillRect t="-1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1400" y="2205523"/>
                <a:ext cx="2004075" cy="784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rPr>
                        <m:t>𝒌</m:t>
                      </m:r>
                      <m:r>
                        <a:rPr lang="en-US" sz="2400" b="0" i="1" smtClean="0">
                          <a:solidFill>
                            <a:schemeClr val="tx1"/>
                          </a:solidFill>
                          <a:latin typeface="Cambria Math"/>
                        </a:rPr>
                        <m:t>=      </m:t>
                      </m:r>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a:rPr>
                            <m:t>4</m:t>
                          </m:r>
                        </m:num>
                        <m:den>
                          <m:r>
                            <a:rPr lang="en-US" sz="2400" b="0" i="1">
                              <a:solidFill>
                                <a:srgbClr val="C00000"/>
                              </a:solidFill>
                              <a:latin typeface="Cambria Math"/>
                            </a:rPr>
                            <m:t>h</m:t>
                          </m:r>
                          <m:r>
                            <a:rPr lang="en-US" sz="2400" b="0" i="1" smtClean="0">
                              <a:solidFill>
                                <a:srgbClr val="C00000"/>
                              </a:solidFill>
                              <a:latin typeface="Cambria Math" panose="02040503050406030204" pitchFamily="18" charset="0"/>
                            </a:rPr>
                            <m:t>−</m:t>
                          </m:r>
                          <m:r>
                            <a:rPr lang="en-US" sz="2400" b="0" i="1">
                              <a:solidFill>
                                <a:srgbClr val="C00000"/>
                              </a:solidFill>
                              <a:latin typeface="Cambria Math"/>
                            </a:rPr>
                            <m:t>𝑛</m:t>
                          </m:r>
                        </m:den>
                      </m:f>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581400" y="2205523"/>
                <a:ext cx="2004075" cy="784895"/>
              </a:xfrm>
              <a:prstGeom prst="rect">
                <a:avLst/>
              </a:prstGeom>
              <a:blipFill>
                <a:blip r:embed="rId3"/>
                <a:stretch>
                  <a:fillRect/>
                </a:stretch>
              </a:blipFill>
            </p:spPr>
            <p:txBody>
              <a:bodyPr/>
              <a:lstStyle/>
              <a:p>
                <a:r>
                  <a:rPr lang="en-US">
                    <a:noFill/>
                  </a:rPr>
                  <a:t> </a:t>
                </a:r>
              </a:p>
            </p:txBody>
          </p:sp>
        </mc:Fallback>
      </mc:AlternateContent>
      <p:sp>
        <p:nvSpPr>
          <p:cNvPr id="7" name="Rounded Rectangle 6" descr="A rectangle indicates the correct solution."/>
          <p:cNvSpPr/>
          <p:nvPr/>
        </p:nvSpPr>
        <p:spPr>
          <a:xfrm>
            <a:off x="4267200" y="2263086"/>
            <a:ext cx="1611158" cy="72733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280628" y="3181350"/>
                <a:ext cx="8646757" cy="1820883"/>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solving for the specified variable without regard to its position in the fraction and writing the reciprocal of the solution</a:t>
                </a:r>
              </a:p>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b="0" i="1" smtClean="0">
                        <a:solidFill>
                          <a:srgbClr val="C00000"/>
                        </a:solidFill>
                        <a:latin typeface="Cambria Math"/>
                        <a:ea typeface="Tahoma" panose="020B0604030504040204" pitchFamily="34" charset="0"/>
                        <a:cs typeface="Tahoma" panose="020B0604030504040204" pitchFamily="34" charset="0"/>
                      </a:rPr>
                      <m:t>h</m:t>
                    </m:r>
                    <m:r>
                      <a:rPr lang="en-US" sz="28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m:t>
                    </m:r>
                    <m:r>
                      <a:rPr lang="en-US" sz="2800" b="0" i="1" smtClean="0">
                        <a:solidFill>
                          <a:srgbClr val="C00000"/>
                        </a:solidFill>
                        <a:latin typeface="Cambria Math"/>
                        <a:ea typeface="Tahoma" panose="020B0604030504040204" pitchFamily="34" charset="0"/>
                        <a:cs typeface="Tahoma" panose="020B0604030504040204" pitchFamily="34" charset="0"/>
                      </a:rPr>
                      <m:t>𝑛</m:t>
                    </m:r>
                    <m:r>
                      <a:rPr lang="en-US" sz="2800" b="0" i="1" smtClean="0">
                        <a:solidFill>
                          <a:srgbClr val="C00000"/>
                        </a:solidFill>
                        <a:latin typeface="Cambria Math"/>
                        <a:ea typeface="Tahoma" panose="020B0604030504040204" pitchFamily="34" charset="0"/>
                        <a:cs typeface="Tahoma" panose="020B0604030504040204" pitchFamily="34" charset="0"/>
                      </a:rPr>
                      <m:t>=</m:t>
                    </m:r>
                    <m:f>
                      <m:fPr>
                        <m:ctrlPr>
                          <a:rPr lang="en-US" sz="28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800" b="0" i="1" smtClean="0">
                            <a:solidFill>
                              <a:srgbClr val="C00000"/>
                            </a:solidFill>
                            <a:latin typeface="Cambria Math"/>
                            <a:ea typeface="Tahoma" panose="020B0604030504040204" pitchFamily="34" charset="0"/>
                            <a:cs typeface="Tahoma" panose="020B0604030504040204" pitchFamily="34" charset="0"/>
                          </a:rPr>
                          <m:t>4</m:t>
                        </m:r>
                      </m:num>
                      <m:den>
                        <m:r>
                          <a:rPr lang="en-US" sz="2800" b="0" i="1" smtClean="0">
                            <a:solidFill>
                              <a:srgbClr val="C00000"/>
                            </a:solidFill>
                            <a:latin typeface="Cambria Math"/>
                            <a:ea typeface="Tahoma" panose="020B0604030504040204" pitchFamily="34" charset="0"/>
                            <a:cs typeface="Tahoma" panose="020B0604030504040204" pitchFamily="34" charset="0"/>
                          </a:rPr>
                          <m:t>𝑘</m:t>
                        </m:r>
                      </m:den>
                    </m:f>
                    <m:r>
                      <a:rPr lang="en-US" sz="2800" b="0" i="1" smtClean="0">
                        <a:solidFill>
                          <a:srgbClr val="C00000"/>
                        </a:solidFill>
                        <a:latin typeface="Cambria Math"/>
                        <a:ea typeface="Tahoma" panose="020B0604030504040204" pitchFamily="34" charset="0"/>
                        <a:cs typeface="Tahoma" panose="020B0604030504040204" pitchFamily="34" charset="0"/>
                      </a:rPr>
                      <m:t>   </m:t>
                    </m:r>
                    <m:r>
                      <a:rPr lang="en-US" sz="2800" b="0" i="1" smtClean="0">
                        <a:solidFill>
                          <a:srgbClr val="C00000"/>
                        </a:solidFill>
                        <a:latin typeface="Cambria Math"/>
                        <a:ea typeface="Cambria Math"/>
                        <a:cs typeface="Tahoma" panose="020B0604030504040204" pitchFamily="34" charset="0"/>
                      </a:rPr>
                      <m:t>⇒</m:t>
                    </m:r>
                    <m:r>
                      <a:rPr lang="en-US" sz="2800" b="0" i="1" smtClean="0">
                        <a:solidFill>
                          <a:srgbClr val="C00000"/>
                        </a:solidFill>
                        <a:latin typeface="Cambria Math"/>
                        <a:ea typeface="Tahoma" panose="020B0604030504040204" pitchFamily="34" charset="0"/>
                        <a:cs typeface="Tahoma" panose="020B0604030504040204" pitchFamily="34" charset="0"/>
                      </a:rPr>
                      <m:t> </m:t>
                    </m:r>
                    <m:r>
                      <a:rPr lang="en-US" sz="2800" i="1">
                        <a:solidFill>
                          <a:srgbClr val="C00000"/>
                        </a:solidFill>
                        <a:latin typeface="Cambria Math"/>
                        <a:ea typeface="Tahoma" panose="020B0604030504040204" pitchFamily="34" charset="0"/>
                        <a:cs typeface="Tahoma" panose="020B0604030504040204" pitchFamily="34" charset="0"/>
                      </a:rPr>
                      <m:t>𝑘</m:t>
                    </m:r>
                    <m:r>
                      <a:rPr lang="en-US" sz="2800" i="1">
                        <a:solidFill>
                          <a:srgbClr val="C00000"/>
                        </a:solidFill>
                        <a:latin typeface="Cambria Math"/>
                        <a:ea typeface="Tahoma" panose="020B0604030504040204" pitchFamily="34" charset="0"/>
                        <a:cs typeface="Tahoma" panose="020B0604030504040204" pitchFamily="34" charset="0"/>
                      </a:rPr>
                      <m:t>=</m:t>
                    </m:r>
                    <m:f>
                      <m:fPr>
                        <m:ctrlPr>
                          <a:rPr lang="en-US" sz="2800" i="1">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800" i="1">
                            <a:solidFill>
                              <a:srgbClr val="C00000"/>
                            </a:solidFill>
                            <a:latin typeface="Cambria Math"/>
                            <a:ea typeface="Tahoma" panose="020B0604030504040204" pitchFamily="34" charset="0"/>
                            <a:cs typeface="Tahoma" panose="020B0604030504040204" pitchFamily="34" charset="0"/>
                          </a:rPr>
                          <m:t>h</m:t>
                        </m:r>
                        <m:r>
                          <a:rPr lang="en-US" sz="28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m:t>
                        </m:r>
                        <m:r>
                          <a:rPr lang="en-US" sz="2800" i="1">
                            <a:solidFill>
                              <a:srgbClr val="C00000"/>
                            </a:solidFill>
                            <a:latin typeface="Cambria Math"/>
                            <a:ea typeface="Tahoma" panose="020B0604030504040204" pitchFamily="34" charset="0"/>
                            <a:cs typeface="Tahoma" panose="020B0604030504040204" pitchFamily="34" charset="0"/>
                          </a:rPr>
                          <m:t>𝑛</m:t>
                        </m:r>
                      </m:num>
                      <m:den>
                        <m:r>
                          <a:rPr lang="en-US" sz="2800" i="1">
                            <a:solidFill>
                              <a:srgbClr val="C00000"/>
                            </a:solidFill>
                            <a:latin typeface="Cambria Math"/>
                            <a:ea typeface="Tahoma" panose="020B0604030504040204" pitchFamily="34" charset="0"/>
                            <a:cs typeface="Tahoma" panose="020B0604030504040204" pitchFamily="34" charset="0"/>
                          </a:rPr>
                          <m:t>4</m:t>
                        </m:r>
                      </m:den>
                    </m:f>
                  </m:oMath>
                </a14:m>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0628" y="3181350"/>
                <a:ext cx="8646757" cy="1820883"/>
              </a:xfrm>
              <a:prstGeom prst="rect">
                <a:avLst/>
              </a:prstGeom>
              <a:blipFill>
                <a:blip r:embed="rId4"/>
                <a:stretch>
                  <a:fillRect l="-1058" t="-2676"/>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30</a:t>
            </a:fld>
            <a:endParaRPr lang="en-US" dirty="0"/>
          </a:p>
        </p:txBody>
      </p:sp>
    </p:spTree>
    <p:extLst>
      <p:ext uri="{BB962C8B-B14F-4D97-AF65-F5344CB8AC3E}">
        <p14:creationId xmlns:p14="http://schemas.microsoft.com/office/powerpoint/2010/main" val="305163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Solving Literal Equations (A.4c)</a:t>
            </a:r>
          </a:p>
        </p:txBody>
      </p:sp>
      <p:sp>
        <p:nvSpPr>
          <p:cNvPr id="4" name="Content Placeholder 3"/>
          <p:cNvSpPr>
            <a:spLocks noGrp="1"/>
          </p:cNvSpPr>
          <p:nvPr>
            <p:ph idx="1"/>
          </p:nvPr>
        </p:nvSpPr>
        <p:spPr>
          <a:xfrm>
            <a:off x="0" y="1047750"/>
            <a:ext cx="8927385" cy="3962400"/>
          </a:xfrm>
        </p:spPr>
        <p:txBody>
          <a:bodyPr>
            <a:normAutofit/>
          </a:bodyPr>
          <a:lstStyle/>
          <a:p>
            <a:pPr marL="114300" indent="0">
              <a:buNone/>
            </a:pPr>
            <a:r>
              <a:rPr lang="en-US" sz="2400" b="1" dirty="0"/>
              <a:t>The formula </a:t>
            </a:r>
            <a:r>
              <a:rPr lang="en-US" sz="2400" b="1" i="1" dirty="0">
                <a:latin typeface="Times New Roman" panose="02020603050405020304" pitchFamily="18" charset="0"/>
                <a:cs typeface="Times New Roman" panose="02020603050405020304" pitchFamily="18" charset="0"/>
              </a:rPr>
              <a:t>A</a:t>
            </a:r>
            <a:r>
              <a:rPr lang="en-US" sz="2400" b="1" dirty="0"/>
              <a:t> = </a:t>
            </a:r>
            <a:r>
              <a:rPr lang="en-US" sz="2400" b="1" i="1" dirty="0">
                <a:latin typeface="Times New Roman" panose="02020603050405020304" pitchFamily="18" charset="0"/>
                <a:cs typeface="Times New Roman" panose="02020603050405020304" pitchFamily="18" charset="0"/>
              </a:rPr>
              <a:t>P</a:t>
            </a:r>
            <a:r>
              <a:rPr lang="en-US" sz="2400" b="1" dirty="0"/>
              <a:t> + </a:t>
            </a:r>
            <a:r>
              <a:rPr lang="en-US" sz="2400" b="1" i="1" dirty="0" err="1">
                <a:latin typeface="Times New Roman" panose="02020603050405020304" pitchFamily="18" charset="0"/>
                <a:cs typeface="Times New Roman" panose="02020603050405020304" pitchFamily="18" charset="0"/>
              </a:rPr>
              <a:t>Prt</a:t>
            </a:r>
            <a:r>
              <a:rPr lang="en-US" sz="2400" b="1" i="1" dirty="0"/>
              <a:t> </a:t>
            </a:r>
            <a:r>
              <a:rPr lang="en-US" sz="2400" b="1" dirty="0"/>
              <a:t> represents the relationship between the principal, </a:t>
            </a:r>
            <a:r>
              <a:rPr lang="en-US" sz="2400" b="1" i="1" dirty="0">
                <a:latin typeface="Times New Roman" panose="02020603050405020304" pitchFamily="18" charset="0"/>
                <a:cs typeface="Times New Roman" panose="02020603050405020304" pitchFamily="18" charset="0"/>
              </a:rPr>
              <a:t>P</a:t>
            </a:r>
            <a:r>
              <a:rPr lang="en-US" sz="2400" b="1" dirty="0"/>
              <a:t>, interest rate, </a:t>
            </a:r>
            <a:r>
              <a:rPr lang="en-US" sz="2400" b="1" i="1" dirty="0">
                <a:latin typeface="Times New Roman" panose="02020603050405020304" pitchFamily="18" charset="0"/>
                <a:cs typeface="Times New Roman" panose="02020603050405020304" pitchFamily="18" charset="0"/>
              </a:rPr>
              <a:t>r</a:t>
            </a:r>
            <a:r>
              <a:rPr lang="en-US" sz="2400" b="1" dirty="0"/>
              <a:t> , and amount of money, </a:t>
            </a:r>
            <a:r>
              <a:rPr lang="en-US" sz="2400" b="1" i="1" dirty="0">
                <a:latin typeface="Times New Roman" panose="02020603050405020304" pitchFamily="18" charset="0"/>
                <a:cs typeface="Times New Roman" panose="02020603050405020304" pitchFamily="18" charset="0"/>
              </a:rPr>
              <a:t>A</a:t>
            </a:r>
            <a:r>
              <a:rPr lang="en-US" sz="2400" b="1" dirty="0"/>
              <a:t>,</a:t>
            </a:r>
            <a:r>
              <a:rPr lang="en-US" sz="2400" b="1" i="1" dirty="0"/>
              <a:t> </a:t>
            </a:r>
            <a:r>
              <a:rPr lang="en-US" sz="2400" b="1" dirty="0"/>
              <a:t>in an account over a period of time, </a:t>
            </a:r>
            <a:r>
              <a:rPr lang="en-US" sz="2400" b="1" i="1" dirty="0">
                <a:latin typeface="Times New Roman" panose="02020603050405020304" pitchFamily="18" charset="0"/>
                <a:cs typeface="Times New Roman" panose="02020603050405020304" pitchFamily="18" charset="0"/>
              </a:rPr>
              <a:t>t</a:t>
            </a:r>
            <a:r>
              <a:rPr lang="en-US" sz="2400" b="1" dirty="0"/>
              <a:t>. </a:t>
            </a:r>
          </a:p>
          <a:p>
            <a:pPr marL="114300" indent="0">
              <a:buNone/>
            </a:pPr>
            <a:r>
              <a:rPr lang="en-US" sz="2400" dirty="0"/>
              <a:t> </a:t>
            </a:r>
          </a:p>
          <a:p>
            <a:pPr marL="571500" indent="-457200">
              <a:buAutoNum type="alphaLcParenR"/>
            </a:pPr>
            <a:r>
              <a:rPr lang="en-US" sz="2400" b="1" dirty="0"/>
              <a:t>Solve the equation for </a:t>
            </a:r>
            <a:r>
              <a:rPr lang="en-US" sz="2400" b="1" i="1" dirty="0">
                <a:latin typeface="Times New Roman" panose="02020603050405020304" pitchFamily="18" charset="0"/>
                <a:cs typeface="Times New Roman" panose="02020603050405020304" pitchFamily="18" charset="0"/>
              </a:rPr>
              <a:t>P</a:t>
            </a:r>
            <a:r>
              <a:rPr lang="en-US" sz="2400" b="1" dirty="0"/>
              <a:t>.</a:t>
            </a:r>
          </a:p>
          <a:p>
            <a:pPr marL="114300" indent="0">
              <a:buNone/>
            </a:pPr>
            <a:r>
              <a:rPr lang="en-US" sz="1200" dirty="0"/>
              <a:t> </a:t>
            </a:r>
          </a:p>
          <a:p>
            <a:endParaRPr lang="en-US"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31</a:t>
            </a:fld>
            <a:endParaRPr lang="en-US" dirty="0"/>
          </a:p>
        </p:txBody>
      </p:sp>
    </p:spTree>
    <p:extLst>
      <p:ext uri="{BB962C8B-B14F-4D97-AF65-F5344CB8AC3E}">
        <p14:creationId xmlns:p14="http://schemas.microsoft.com/office/powerpoint/2010/main" val="761107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Answers to Practice with Solving Literal Equations (A.4c)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971731"/>
                <a:ext cx="8927385" cy="3429002"/>
              </a:xfrm>
            </p:spPr>
            <p:txBody>
              <a:bodyPr>
                <a:normAutofit/>
              </a:bodyPr>
              <a:lstStyle/>
              <a:p>
                <a:pPr marL="114300" indent="0">
                  <a:buNone/>
                </a:pPr>
                <a:r>
                  <a:rPr lang="en-US" sz="2400" b="1" dirty="0"/>
                  <a:t>The formula </a:t>
                </a:r>
                <a:r>
                  <a:rPr lang="en-US" sz="2400" b="1" i="1" dirty="0">
                    <a:latin typeface="Times New Roman" panose="02020603050405020304" pitchFamily="18" charset="0"/>
                    <a:cs typeface="Times New Roman" panose="02020603050405020304" pitchFamily="18" charset="0"/>
                  </a:rPr>
                  <a:t>A</a:t>
                </a:r>
                <a:r>
                  <a:rPr lang="en-US" sz="2400" b="1" dirty="0"/>
                  <a:t> = </a:t>
                </a:r>
                <a:r>
                  <a:rPr lang="en-US" sz="2400" b="1" i="1" dirty="0">
                    <a:latin typeface="Times New Roman" panose="02020603050405020304" pitchFamily="18" charset="0"/>
                    <a:cs typeface="Times New Roman" panose="02020603050405020304" pitchFamily="18" charset="0"/>
                  </a:rPr>
                  <a:t>P</a:t>
                </a:r>
                <a:r>
                  <a:rPr lang="en-US" sz="2400" b="1" dirty="0"/>
                  <a:t> + </a:t>
                </a:r>
                <a:r>
                  <a:rPr lang="en-US" sz="2400" b="1" i="1" dirty="0" err="1">
                    <a:latin typeface="Times New Roman" panose="02020603050405020304" pitchFamily="18" charset="0"/>
                    <a:cs typeface="Times New Roman" panose="02020603050405020304" pitchFamily="18" charset="0"/>
                  </a:rPr>
                  <a:t>Prt</a:t>
                </a:r>
                <a:r>
                  <a:rPr lang="en-US" sz="2400" b="1" i="1" dirty="0"/>
                  <a:t> </a:t>
                </a:r>
                <a:r>
                  <a:rPr lang="en-US" sz="2400" b="1" dirty="0"/>
                  <a:t> represents the relationship between the principal, </a:t>
                </a:r>
                <a:r>
                  <a:rPr lang="en-US" sz="2400" b="1" i="1" dirty="0">
                    <a:latin typeface="Times New Roman" panose="02020603050405020304" pitchFamily="18" charset="0"/>
                    <a:cs typeface="Times New Roman" panose="02020603050405020304" pitchFamily="18" charset="0"/>
                  </a:rPr>
                  <a:t>P</a:t>
                </a:r>
                <a:r>
                  <a:rPr lang="en-US" sz="2400" b="1" dirty="0"/>
                  <a:t>, interest rate, </a:t>
                </a:r>
                <a:r>
                  <a:rPr lang="en-US" sz="2400" b="1" i="1" dirty="0">
                    <a:latin typeface="Times New Roman" panose="02020603050405020304" pitchFamily="18" charset="0"/>
                    <a:cs typeface="Times New Roman" panose="02020603050405020304" pitchFamily="18" charset="0"/>
                  </a:rPr>
                  <a:t>r</a:t>
                </a:r>
                <a:r>
                  <a:rPr lang="en-US" sz="2400" b="1" dirty="0"/>
                  <a:t> , and amount of money, </a:t>
                </a:r>
                <a:r>
                  <a:rPr lang="en-US" sz="2400" b="1" i="1" dirty="0">
                    <a:latin typeface="Times New Roman" panose="02020603050405020304" pitchFamily="18" charset="0"/>
                    <a:cs typeface="Times New Roman" panose="02020603050405020304" pitchFamily="18" charset="0"/>
                  </a:rPr>
                  <a:t>A</a:t>
                </a:r>
                <a:r>
                  <a:rPr lang="en-US" sz="2400" b="1" dirty="0"/>
                  <a:t>,</a:t>
                </a:r>
                <a:r>
                  <a:rPr lang="en-US" sz="2400" b="1" i="1" dirty="0"/>
                  <a:t> </a:t>
                </a:r>
                <a:r>
                  <a:rPr lang="en-US" sz="2400" b="1" dirty="0"/>
                  <a:t>in an account over a period of time, </a:t>
                </a:r>
                <a:r>
                  <a:rPr lang="en-US" sz="2400" b="1" i="1" dirty="0">
                    <a:latin typeface="Times New Roman" panose="02020603050405020304" pitchFamily="18" charset="0"/>
                    <a:cs typeface="Times New Roman" panose="02020603050405020304" pitchFamily="18" charset="0"/>
                  </a:rPr>
                  <a:t>t</a:t>
                </a:r>
                <a:r>
                  <a:rPr lang="en-US" sz="2400" b="1" dirty="0"/>
                  <a:t>. </a:t>
                </a:r>
              </a:p>
              <a:p>
                <a:pPr marL="114300" indent="0">
                  <a:buNone/>
                </a:pPr>
                <a:r>
                  <a:rPr lang="en-US" sz="2400" dirty="0"/>
                  <a:t> </a:t>
                </a:r>
                <a:r>
                  <a:rPr lang="en-US" sz="2400" b="1" dirty="0"/>
                  <a:t>a) Solve the equation for </a:t>
                </a:r>
                <a:r>
                  <a:rPr lang="en-US" sz="2400" b="1" i="1" dirty="0">
                    <a:latin typeface="Times New Roman" panose="02020603050405020304" pitchFamily="18" charset="0"/>
                    <a:cs typeface="Times New Roman" panose="02020603050405020304" pitchFamily="18" charset="0"/>
                  </a:rPr>
                  <a:t>P</a:t>
                </a:r>
                <a:r>
                  <a:rPr lang="en-US" sz="2400" b="1" dirty="0"/>
                  <a:t>. 		</a:t>
                </a:r>
                <a14:m>
                  <m:oMath xmlns:m="http://schemas.openxmlformats.org/officeDocument/2006/math">
                    <m:r>
                      <a:rPr lang="en-US" sz="2400" b="0" i="1">
                        <a:solidFill>
                          <a:srgbClr val="C00000"/>
                        </a:solidFill>
                        <a:latin typeface="Cambria Math"/>
                      </a:rPr>
                      <m:t>𝑃</m:t>
                    </m:r>
                    <m:r>
                      <a:rPr lang="en-US" sz="2400" b="0" i="1">
                        <a:solidFill>
                          <a:srgbClr val="C00000"/>
                        </a:solidFill>
                        <a:latin typeface="Cambria Math"/>
                      </a:rPr>
                      <m:t>= </m:t>
                    </m:r>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a:rPr>
                          <m:t>𝐴</m:t>
                        </m:r>
                      </m:num>
                      <m:den>
                        <m:r>
                          <a:rPr lang="en-US" sz="2400" b="0" i="1" smtClean="0">
                            <a:solidFill>
                              <a:srgbClr val="C00000"/>
                            </a:solidFill>
                            <a:latin typeface="Cambria Math" panose="02040503050406030204" pitchFamily="18" charset="0"/>
                          </a:rPr>
                          <m:t>1+</m:t>
                        </m:r>
                        <m:r>
                          <a:rPr lang="en-US" sz="2400" b="0" i="1">
                            <a:solidFill>
                              <a:srgbClr val="C00000"/>
                            </a:solidFill>
                            <a:latin typeface="Cambria Math" panose="02040503050406030204" pitchFamily="18" charset="0"/>
                          </a:rPr>
                          <m:t>𝑟𝑡</m:t>
                        </m:r>
                      </m:den>
                    </m:f>
                  </m:oMath>
                </a14:m>
                <a:endParaRPr lang="en-US" sz="24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971731"/>
                <a:ext cx="8927385" cy="3429002"/>
              </a:xfrm>
              <a:blipFill>
                <a:blip r:embed="rId2"/>
                <a:stretch>
                  <a:fillRect t="-1599" r="-1776"/>
                </a:stretch>
              </a:blipFill>
            </p:spPr>
            <p:txBody>
              <a:bodyPr/>
              <a:lstStyle/>
              <a:p>
                <a:r>
                  <a:rPr lang="en-US">
                    <a:noFill/>
                  </a:rPr>
                  <a:t> </a:t>
                </a:r>
              </a:p>
            </p:txBody>
          </p:sp>
        </mc:Fallback>
      </mc:AlternateContent>
      <p:sp>
        <p:nvSpPr>
          <p:cNvPr id="14" name="Rounded Rectangle 13" descr="A rectangle indicates the correct solution."/>
          <p:cNvSpPr/>
          <p:nvPr/>
        </p:nvSpPr>
        <p:spPr>
          <a:xfrm>
            <a:off x="5410200" y="2208878"/>
            <a:ext cx="1611158" cy="72733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2238" y="3703744"/>
                <a:ext cx="9035783" cy="136345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not using the GCF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Students appear to solve by dividing both sides of the equation by </a:t>
                </a:r>
                <a:r>
                  <a:rPr lang="en-US" sz="2400"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rt</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adding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dividing both sides by </a:t>
                </a:r>
                <a:r>
                  <a:rPr lang="en-US" sz="2400" dirty="0">
                    <a:solidFill>
                      <a:srgbClr val="C00000"/>
                    </a:solidFill>
                    <a:latin typeface="Cambria Math" panose="02040503050406030204" pitchFamily="18" charset="0"/>
                    <a:ea typeface="Cambria Math" panose="02040503050406030204" pitchFamily="18" charset="0"/>
                    <a:cs typeface="Tahoma" panose="020B0604030504040204" pitchFamily="34" charset="0"/>
                  </a:rPr>
                  <a:t>2</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to yield </a:t>
                </a:r>
                <a14:m>
                  <m:oMath xmlns:m="http://schemas.openxmlformats.org/officeDocument/2006/math">
                    <m:r>
                      <a:rPr lang="en-US" sz="2400" b="0" i="1" smtClean="0">
                        <a:solidFill>
                          <a:srgbClr val="C00000"/>
                        </a:solidFill>
                        <a:latin typeface="Cambria Math"/>
                        <a:ea typeface="Tahoma" panose="020B0604030504040204" pitchFamily="34" charset="0"/>
                        <a:cs typeface="Tahoma" panose="020B0604030504040204" pitchFamily="34" charset="0"/>
                      </a:rPr>
                      <m:t>𝑃</m:t>
                    </m:r>
                    <m:r>
                      <a:rPr lang="en-US" sz="2400" b="0" i="1" smtClean="0">
                        <a:solidFill>
                          <a:srgbClr val="C00000"/>
                        </a:solidFill>
                        <a:latin typeface="Cambria Math"/>
                        <a:ea typeface="Tahoma" panose="020B0604030504040204" pitchFamily="34" charset="0"/>
                        <a:cs typeface="Tahoma" panose="020B0604030504040204" pitchFamily="34" charset="0"/>
                      </a:rPr>
                      <m:t>= </m:t>
                    </m:r>
                    <m:f>
                      <m:fPr>
                        <m:ctrlPr>
                          <a:rPr lang="en-US" sz="240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a:ea typeface="Tahoma" panose="020B0604030504040204" pitchFamily="34" charset="0"/>
                            <a:cs typeface="Tahoma" panose="020B0604030504040204" pitchFamily="34" charset="0"/>
                          </a:rPr>
                          <m:t>𝐴</m:t>
                        </m:r>
                      </m:num>
                      <m:den>
                        <m:r>
                          <a:rPr lang="en-US" sz="2400" b="0" i="1" smtClean="0">
                            <a:solidFill>
                              <a:srgbClr val="C00000"/>
                            </a:solidFill>
                            <a:latin typeface="Cambria Math"/>
                            <a:ea typeface="Tahoma" panose="020B0604030504040204" pitchFamily="34" charset="0"/>
                            <a:cs typeface="Tahoma" panose="020B0604030504040204" pitchFamily="34" charset="0"/>
                          </a:rPr>
                          <m:t>2</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𝑟𝑡</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32238" y="3703744"/>
                <a:ext cx="9035783" cy="1363450"/>
              </a:xfrm>
              <a:prstGeom prst="rect">
                <a:avLst/>
              </a:prstGeom>
              <a:blipFill>
                <a:blip r:embed="rId3"/>
                <a:stretch>
                  <a:fillRect l="-1080" t="-4036" r="-1687" b="-2691"/>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32</a:t>
            </a:fld>
            <a:endParaRPr lang="en-US" dirty="0"/>
          </a:p>
        </p:txBody>
      </p:sp>
    </p:spTree>
    <p:extLst>
      <p:ext uri="{BB962C8B-B14F-4D97-AF65-F5344CB8AC3E}">
        <p14:creationId xmlns:p14="http://schemas.microsoft.com/office/powerpoint/2010/main" val="3710381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Additional Practice with Solving Literal Equations (A.4c)</a:t>
            </a:r>
          </a:p>
        </p:txBody>
      </p:sp>
      <p:sp>
        <p:nvSpPr>
          <p:cNvPr id="4" name="Content Placeholder 3"/>
          <p:cNvSpPr>
            <a:spLocks noGrp="1"/>
          </p:cNvSpPr>
          <p:nvPr>
            <p:ph idx="1"/>
          </p:nvPr>
        </p:nvSpPr>
        <p:spPr>
          <a:xfrm>
            <a:off x="0" y="1047750"/>
            <a:ext cx="8927385" cy="3429002"/>
          </a:xfrm>
        </p:spPr>
        <p:txBody>
          <a:bodyPr>
            <a:normAutofit/>
          </a:bodyPr>
          <a:lstStyle/>
          <a:p>
            <a:pPr marL="114300" indent="0">
              <a:buNone/>
            </a:pPr>
            <a:r>
              <a:rPr lang="en-US" sz="2400" b="1" dirty="0"/>
              <a:t>The formula </a:t>
            </a:r>
            <a:r>
              <a:rPr lang="en-US" sz="2400" b="1" i="1" dirty="0">
                <a:latin typeface="Times New Roman" panose="02020603050405020304" pitchFamily="18" charset="0"/>
                <a:cs typeface="Times New Roman" panose="02020603050405020304" pitchFamily="18" charset="0"/>
              </a:rPr>
              <a:t>A</a:t>
            </a:r>
            <a:r>
              <a:rPr lang="en-US" sz="2400" b="1" dirty="0"/>
              <a:t> = </a:t>
            </a:r>
            <a:r>
              <a:rPr lang="en-US" sz="2400" b="1" i="1" dirty="0">
                <a:latin typeface="Times New Roman" panose="02020603050405020304" pitchFamily="18" charset="0"/>
                <a:cs typeface="Times New Roman" panose="02020603050405020304" pitchFamily="18" charset="0"/>
              </a:rPr>
              <a:t>P</a:t>
            </a:r>
            <a:r>
              <a:rPr lang="en-US" sz="2400" b="1" dirty="0"/>
              <a:t> + </a:t>
            </a:r>
            <a:r>
              <a:rPr lang="en-US" sz="2400" b="1" i="1" dirty="0" err="1">
                <a:latin typeface="Times New Roman" panose="02020603050405020304" pitchFamily="18" charset="0"/>
                <a:cs typeface="Times New Roman" panose="02020603050405020304" pitchFamily="18" charset="0"/>
              </a:rPr>
              <a:t>Prt</a:t>
            </a:r>
            <a:r>
              <a:rPr lang="en-US" sz="2400" b="1" i="1" dirty="0"/>
              <a:t> </a:t>
            </a:r>
            <a:r>
              <a:rPr lang="en-US" sz="2400" b="1" dirty="0"/>
              <a:t> can be used to find the interest rate in a problem involving money where </a:t>
            </a:r>
            <a:r>
              <a:rPr lang="en-US" sz="2400" b="1" i="1" dirty="0">
                <a:latin typeface="Times New Roman" panose="02020603050405020304" pitchFamily="18" charset="0"/>
                <a:cs typeface="Times New Roman" panose="02020603050405020304" pitchFamily="18" charset="0"/>
              </a:rPr>
              <a:t>A</a:t>
            </a:r>
            <a:r>
              <a:rPr lang="en-US" sz="2400" b="1" i="1" dirty="0"/>
              <a:t> </a:t>
            </a:r>
            <a:r>
              <a:rPr lang="en-US" sz="2400" b="1" dirty="0"/>
              <a:t>is the amount in the account, </a:t>
            </a:r>
            <a:r>
              <a:rPr lang="en-US" sz="2400" b="1" i="1" dirty="0">
                <a:latin typeface="Times New Roman" panose="02020603050405020304" pitchFamily="18" charset="0"/>
                <a:cs typeface="Times New Roman" panose="02020603050405020304" pitchFamily="18" charset="0"/>
              </a:rPr>
              <a:t>P</a:t>
            </a:r>
            <a:r>
              <a:rPr lang="en-US" sz="2400" b="1" dirty="0"/>
              <a:t> is the principal, </a:t>
            </a:r>
            <a:r>
              <a:rPr lang="en-US" sz="2400" b="1" i="1" dirty="0">
                <a:latin typeface="Times New Roman" panose="02020603050405020304" pitchFamily="18" charset="0"/>
                <a:cs typeface="Times New Roman" panose="02020603050405020304" pitchFamily="18" charset="0"/>
              </a:rPr>
              <a:t>r</a:t>
            </a:r>
            <a:r>
              <a:rPr lang="en-US" sz="2400" b="1" dirty="0"/>
              <a:t> is the interest rate, and </a:t>
            </a:r>
            <a:r>
              <a:rPr lang="en-US" sz="2400" b="1" i="1" dirty="0">
                <a:latin typeface="Times New Roman" panose="02020603050405020304" pitchFamily="18" charset="0"/>
                <a:cs typeface="Times New Roman" panose="02020603050405020304" pitchFamily="18" charset="0"/>
              </a:rPr>
              <a:t>t</a:t>
            </a:r>
            <a:r>
              <a:rPr lang="en-US" sz="2400" b="1" dirty="0"/>
              <a:t> is the time in years that the money has been invested. </a:t>
            </a:r>
          </a:p>
          <a:p>
            <a:pPr marL="114300" indent="0">
              <a:buNone/>
            </a:pPr>
            <a:r>
              <a:rPr lang="en-US" sz="2400" dirty="0"/>
              <a:t> </a:t>
            </a:r>
          </a:p>
          <a:p>
            <a:pPr marL="114300" indent="0">
              <a:buNone/>
            </a:pPr>
            <a:r>
              <a:rPr lang="en-US" sz="1200" dirty="0"/>
              <a:t> </a:t>
            </a:r>
          </a:p>
          <a:p>
            <a:pPr marL="114300" indent="0">
              <a:buNone/>
            </a:pPr>
            <a:r>
              <a:rPr lang="en-US" sz="2400" b="1" dirty="0"/>
              <a:t>b)  Solve the equation for </a:t>
            </a:r>
            <a:r>
              <a:rPr lang="en-US" sz="2400" b="1" i="1" dirty="0">
                <a:latin typeface="Times New Roman" panose="02020603050405020304" pitchFamily="18" charset="0"/>
                <a:cs typeface="Times New Roman" panose="02020603050405020304" pitchFamily="18" charset="0"/>
              </a:rPr>
              <a:t>r</a:t>
            </a:r>
            <a:r>
              <a:rPr lang="en-US" sz="2400" b="1" dirty="0"/>
              <a:t>.</a:t>
            </a:r>
          </a:p>
          <a:p>
            <a:endParaRPr lang="en-US"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33</a:t>
            </a:fld>
            <a:endParaRPr lang="en-US" dirty="0"/>
          </a:p>
        </p:txBody>
      </p:sp>
    </p:spTree>
    <p:extLst>
      <p:ext uri="{BB962C8B-B14F-4D97-AF65-F5344CB8AC3E}">
        <p14:creationId xmlns:p14="http://schemas.microsoft.com/office/powerpoint/2010/main" val="421891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Answers to Additional Practice with Solving Literal Equations (A.4c)</a:t>
            </a:r>
          </a:p>
        </p:txBody>
      </p:sp>
      <p:sp>
        <p:nvSpPr>
          <p:cNvPr id="4" name="Content Placeholder 3"/>
          <p:cNvSpPr>
            <a:spLocks noGrp="1"/>
          </p:cNvSpPr>
          <p:nvPr>
            <p:ph idx="1"/>
          </p:nvPr>
        </p:nvSpPr>
        <p:spPr>
          <a:xfrm>
            <a:off x="0" y="971731"/>
            <a:ext cx="8927385" cy="3429002"/>
          </a:xfrm>
        </p:spPr>
        <p:txBody>
          <a:bodyPr>
            <a:normAutofit/>
          </a:bodyPr>
          <a:lstStyle/>
          <a:p>
            <a:pPr marL="114300" indent="0">
              <a:buNone/>
            </a:pPr>
            <a:r>
              <a:rPr lang="en-US" sz="2400" b="1" dirty="0"/>
              <a:t>The formula </a:t>
            </a:r>
            <a:r>
              <a:rPr lang="en-US" sz="2400" b="1" i="1" dirty="0">
                <a:latin typeface="Times New Roman" panose="02020603050405020304" pitchFamily="18" charset="0"/>
                <a:cs typeface="Times New Roman" panose="02020603050405020304" pitchFamily="18" charset="0"/>
              </a:rPr>
              <a:t>A</a:t>
            </a:r>
            <a:r>
              <a:rPr lang="en-US" sz="2400" b="1" dirty="0"/>
              <a:t> = </a:t>
            </a:r>
            <a:r>
              <a:rPr lang="en-US" sz="2400" b="1" i="1" dirty="0">
                <a:latin typeface="Times New Roman" panose="02020603050405020304" pitchFamily="18" charset="0"/>
                <a:cs typeface="Times New Roman" panose="02020603050405020304" pitchFamily="18" charset="0"/>
              </a:rPr>
              <a:t>P</a:t>
            </a:r>
            <a:r>
              <a:rPr lang="en-US" sz="2400" b="1" dirty="0"/>
              <a:t> + </a:t>
            </a:r>
            <a:r>
              <a:rPr lang="en-US" sz="2400" b="1" i="1" dirty="0" err="1">
                <a:latin typeface="Times New Roman" panose="02020603050405020304" pitchFamily="18" charset="0"/>
                <a:cs typeface="Times New Roman" panose="02020603050405020304" pitchFamily="18" charset="0"/>
              </a:rPr>
              <a:t>Prt</a:t>
            </a:r>
            <a:r>
              <a:rPr lang="en-US" sz="2400" b="1" i="1" dirty="0"/>
              <a:t> </a:t>
            </a:r>
            <a:r>
              <a:rPr lang="en-US" sz="2400" b="1" dirty="0"/>
              <a:t> can be used to find the interest rate in a problem involving money where </a:t>
            </a:r>
            <a:r>
              <a:rPr lang="en-US" sz="2400" b="1" i="1" dirty="0">
                <a:latin typeface="Times New Roman" panose="02020603050405020304" pitchFamily="18" charset="0"/>
                <a:cs typeface="Times New Roman" panose="02020603050405020304" pitchFamily="18" charset="0"/>
              </a:rPr>
              <a:t>A</a:t>
            </a:r>
            <a:r>
              <a:rPr lang="en-US" sz="2400" b="1" i="1" dirty="0"/>
              <a:t> </a:t>
            </a:r>
            <a:r>
              <a:rPr lang="en-US" sz="2400" b="1" dirty="0"/>
              <a:t>is the amount in the account, </a:t>
            </a:r>
            <a:r>
              <a:rPr lang="en-US" sz="2400" b="1" i="1" dirty="0">
                <a:latin typeface="Times New Roman" panose="02020603050405020304" pitchFamily="18" charset="0"/>
                <a:cs typeface="Times New Roman" panose="02020603050405020304" pitchFamily="18" charset="0"/>
              </a:rPr>
              <a:t>P</a:t>
            </a:r>
            <a:r>
              <a:rPr lang="en-US" sz="2400" b="1" dirty="0"/>
              <a:t> is the principal, </a:t>
            </a:r>
            <a:r>
              <a:rPr lang="en-US" sz="2400" b="1" i="1" dirty="0">
                <a:latin typeface="Times New Roman" panose="02020603050405020304" pitchFamily="18" charset="0"/>
                <a:cs typeface="Times New Roman" panose="02020603050405020304" pitchFamily="18" charset="0"/>
              </a:rPr>
              <a:t>r</a:t>
            </a:r>
            <a:r>
              <a:rPr lang="en-US" sz="2400" b="1" dirty="0"/>
              <a:t> is the interest rate, and </a:t>
            </a:r>
            <a:r>
              <a:rPr lang="en-US" sz="2400" b="1" i="1" dirty="0">
                <a:latin typeface="Times New Roman" panose="02020603050405020304" pitchFamily="18" charset="0"/>
                <a:cs typeface="Times New Roman" panose="02020603050405020304" pitchFamily="18" charset="0"/>
              </a:rPr>
              <a:t>t</a:t>
            </a:r>
            <a:r>
              <a:rPr lang="en-US" sz="2400" b="1" dirty="0"/>
              <a:t> is the time in years that the money has been invested. </a:t>
            </a:r>
          </a:p>
          <a:p>
            <a:pPr marL="114300" indent="0">
              <a:buNone/>
            </a:pPr>
            <a:r>
              <a:rPr lang="en-US" sz="2400" dirty="0"/>
              <a:t> </a:t>
            </a:r>
          </a:p>
          <a:p>
            <a:pPr marL="114300" indent="0">
              <a:buNone/>
            </a:pPr>
            <a:endParaRPr lang="en-US" sz="1200" dirty="0"/>
          </a:p>
          <a:p>
            <a:pPr marL="114300" indent="0">
              <a:buNone/>
            </a:pPr>
            <a:r>
              <a:rPr lang="en-US" sz="2400" b="1" dirty="0"/>
              <a:t>b) Solve the equation for </a:t>
            </a:r>
            <a:r>
              <a:rPr lang="en-US" sz="2400" b="1" i="1" dirty="0">
                <a:latin typeface="Times New Roman" panose="02020603050405020304" pitchFamily="18" charset="0"/>
                <a:cs typeface="Times New Roman" panose="02020603050405020304" pitchFamily="18" charset="0"/>
              </a:rPr>
              <a:t>r</a:t>
            </a:r>
            <a:r>
              <a:rPr lang="en-US" sz="2400" b="1" dirty="0"/>
              <a:t>.</a:t>
            </a:r>
          </a:p>
          <a:p>
            <a:pPr marL="114300" indent="0">
              <a:buNone/>
            </a:pPr>
            <a:endParaRPr lang="en-US" dirty="0"/>
          </a:p>
        </p:txBody>
      </p:sp>
      <mc:AlternateContent xmlns:mc="http://schemas.openxmlformats.org/markup-compatibility/2006" xmlns:a14="http://schemas.microsoft.com/office/drawing/2010/main">
        <mc:Choice Requires="a14">
          <p:sp>
            <p:nvSpPr>
              <p:cNvPr id="9" name="Rectangle 8"/>
              <p:cNvSpPr/>
              <p:nvPr/>
            </p:nvSpPr>
            <p:spPr>
              <a:xfrm>
                <a:off x="4794738" y="3333750"/>
                <a:ext cx="1600118" cy="784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a:solidFill>
                            <a:srgbClr val="C00000"/>
                          </a:solidFill>
                          <a:latin typeface="Cambria Math"/>
                        </a:rPr>
                        <m:t>𝑟</m:t>
                      </m:r>
                      <m:r>
                        <a:rPr lang="en-US" sz="2400" b="0" i="1">
                          <a:solidFill>
                            <a:srgbClr val="C00000"/>
                          </a:solidFill>
                          <a:latin typeface="Cambria Math"/>
                        </a:rPr>
                        <m:t>=</m:t>
                      </m:r>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a:rPr>
                            <m:t>𝐴</m:t>
                          </m:r>
                          <m:r>
                            <a:rPr lang="en-US" sz="2400" b="0" i="1">
                              <a:solidFill>
                                <a:srgbClr val="C00000"/>
                              </a:solidFill>
                              <a:latin typeface="Cambria Math"/>
                            </a:rPr>
                            <m:t>−</m:t>
                          </m:r>
                          <m:r>
                            <a:rPr lang="en-US" sz="2400" b="0" i="1">
                              <a:solidFill>
                                <a:srgbClr val="C00000"/>
                              </a:solidFill>
                              <a:latin typeface="Cambria Math"/>
                            </a:rPr>
                            <m:t>𝑃</m:t>
                          </m:r>
                        </m:num>
                        <m:den>
                          <m:r>
                            <a:rPr lang="en-US" sz="2400" b="0" i="1">
                              <a:solidFill>
                                <a:srgbClr val="C00000"/>
                              </a:solidFill>
                              <a:latin typeface="Cambria Math"/>
                            </a:rPr>
                            <m:t>𝑃𝑡</m:t>
                          </m:r>
                        </m:den>
                      </m:f>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4794738" y="3333750"/>
                <a:ext cx="1600118" cy="784830"/>
              </a:xfrm>
              <a:prstGeom prst="rect">
                <a:avLst/>
              </a:prstGeom>
              <a:blipFill>
                <a:blip r:embed="rId2"/>
                <a:stretch>
                  <a:fillRect/>
                </a:stretch>
              </a:blipFill>
            </p:spPr>
            <p:txBody>
              <a:bodyPr/>
              <a:lstStyle/>
              <a:p>
                <a:r>
                  <a:rPr lang="en-US">
                    <a:noFill/>
                  </a:rPr>
                  <a:t> </a:t>
                </a:r>
              </a:p>
            </p:txBody>
          </p:sp>
        </mc:Fallback>
      </mc:AlternateContent>
      <p:sp>
        <p:nvSpPr>
          <p:cNvPr id="12" name="Rounded Rectangle 11" descr="A rectangle indicates the correct solution."/>
          <p:cNvSpPr/>
          <p:nvPr/>
        </p:nvSpPr>
        <p:spPr>
          <a:xfrm>
            <a:off x="4870856" y="3345906"/>
            <a:ext cx="1524000" cy="7726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34</a:t>
            </a:fld>
            <a:endParaRPr lang="en-US" dirty="0"/>
          </a:p>
        </p:txBody>
      </p:sp>
    </p:spTree>
    <p:extLst>
      <p:ext uri="{BB962C8B-B14F-4D97-AF65-F5344CB8AC3E}">
        <p14:creationId xmlns:p14="http://schemas.microsoft.com/office/powerpoint/2010/main" val="2249711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Solving Linear Inequalities and Systems of Linear Inequalities</a:t>
            </a:r>
          </a:p>
        </p:txBody>
      </p:sp>
      <p:sp>
        <p:nvSpPr>
          <p:cNvPr id="4" name="Content Placeholder 3"/>
          <p:cNvSpPr>
            <a:spLocks noGrp="1"/>
          </p:cNvSpPr>
          <p:nvPr>
            <p:ph idx="1"/>
          </p:nvPr>
        </p:nvSpPr>
        <p:spPr>
          <a:xfrm>
            <a:off x="0" y="819150"/>
            <a:ext cx="9144000" cy="3429002"/>
          </a:xfrm>
        </p:spPr>
        <p:txBody>
          <a:bodyPr>
            <a:noAutofit/>
          </a:bodyPr>
          <a:lstStyle/>
          <a:p>
            <a:pPr marL="114300" indent="0">
              <a:spcBef>
                <a:spcPts val="0"/>
              </a:spcBef>
              <a:buNone/>
            </a:pPr>
            <a:r>
              <a:rPr lang="en-US" sz="2400" dirty="0"/>
              <a:t>SOL A.5</a:t>
            </a:r>
          </a:p>
          <a:p>
            <a:pPr marL="114300" indent="0">
              <a:spcBef>
                <a:spcPts val="0"/>
              </a:spcBef>
              <a:buNone/>
            </a:pPr>
            <a:r>
              <a:rPr lang="en-US" sz="2400" dirty="0"/>
              <a:t>The student will  </a:t>
            </a:r>
          </a:p>
          <a:p>
            <a:pPr marL="569913" indent="-455613">
              <a:spcBef>
                <a:spcPts val="0"/>
              </a:spcBef>
              <a:buNone/>
            </a:pPr>
            <a:r>
              <a:rPr lang="en-US" sz="2400" dirty="0"/>
              <a:t>a)  solve multistep linear inequalities in one variable algebraically and represent the solution graphically;</a:t>
            </a:r>
          </a:p>
          <a:p>
            <a:pPr marL="569913" indent="-455613">
              <a:spcBef>
                <a:spcPts val="0"/>
              </a:spcBef>
              <a:buNone/>
            </a:pPr>
            <a:r>
              <a:rPr lang="en-US" sz="2400" dirty="0"/>
              <a:t>b)  represent the solution of linear inequalities in two variables graphically;</a:t>
            </a:r>
          </a:p>
          <a:p>
            <a:pPr marL="114300" indent="0">
              <a:spcBef>
                <a:spcPts val="0"/>
              </a:spcBef>
              <a:buNone/>
            </a:pPr>
            <a:r>
              <a:rPr lang="en-US" sz="2400" dirty="0"/>
              <a:t>c)  solve practical problems involving inequalities; and</a:t>
            </a:r>
          </a:p>
          <a:p>
            <a:pPr marL="625475" indent="-511175">
              <a:spcBef>
                <a:spcPts val="0"/>
              </a:spcBef>
              <a:buNone/>
            </a:pPr>
            <a:r>
              <a:rPr lang="en-US" sz="2400" dirty="0">
                <a:solidFill>
                  <a:srgbClr val="C00000"/>
                </a:solidFill>
              </a:rPr>
              <a:t>d)  represent the solution to a system of inequalities graphically</a:t>
            </a:r>
            <a:r>
              <a:rPr lang="en-US" sz="2400" dirty="0"/>
              <a:t>.</a:t>
            </a:r>
          </a:p>
        </p:txBody>
      </p:sp>
    </p:spTree>
    <p:extLst>
      <p:ext uri="{BB962C8B-B14F-4D97-AF65-F5344CB8AC3E}">
        <p14:creationId xmlns:p14="http://schemas.microsoft.com/office/powerpoint/2010/main" val="1452308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Representing Solutions to a System of Linear Inequalities (A.5)</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representing the solutions to a system of linear inequalities in two variables.</a:t>
            </a:r>
          </a:p>
          <a:p>
            <a:pPr marL="114300" indent="0">
              <a:buNone/>
            </a:pPr>
            <a:endParaRPr lang="en-US" sz="2400" dirty="0"/>
          </a:p>
          <a:p>
            <a:pPr marL="114300" indent="0">
              <a:buNone/>
            </a:pPr>
            <a:r>
              <a:rPr lang="en-US" sz="2400" dirty="0">
                <a:solidFill>
                  <a:srgbClr val="C00000"/>
                </a:solidFill>
              </a:rPr>
              <a:t>Common errors on SOL test items include discerning which points are part of the solution set to a system of linear inequalities in two variables when given a graph with one or more dotted boundary lines. </a:t>
            </a:r>
            <a:endParaRPr lang="en-US" dirty="0">
              <a:solidFill>
                <a:srgbClr val="C00000"/>
              </a:solidFill>
            </a:endParaRPr>
          </a:p>
        </p:txBody>
      </p:sp>
    </p:spTree>
    <p:extLst>
      <p:ext uri="{BB962C8B-B14F-4D97-AF65-F5344CB8AC3E}">
        <p14:creationId xmlns:p14="http://schemas.microsoft.com/office/powerpoint/2010/main" val="424164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Systems of Linear Inequalities (A.5d)</a:t>
            </a:r>
          </a:p>
        </p:txBody>
      </p:sp>
      <p:sp>
        <p:nvSpPr>
          <p:cNvPr id="4" name="Content Placeholder 3"/>
          <p:cNvSpPr>
            <a:spLocks noGrp="1"/>
          </p:cNvSpPr>
          <p:nvPr>
            <p:ph idx="1"/>
          </p:nvPr>
        </p:nvSpPr>
        <p:spPr>
          <a:xfrm>
            <a:off x="-2" y="891510"/>
            <a:ext cx="9067801" cy="3949143"/>
          </a:xfrm>
        </p:spPr>
        <p:txBody>
          <a:bodyPr>
            <a:normAutofit/>
          </a:bodyPr>
          <a:lstStyle/>
          <a:p>
            <a:pPr marL="114300" indent="0">
              <a:buNone/>
            </a:pPr>
            <a:r>
              <a:rPr lang="en-US" sz="2400" b="1" dirty="0"/>
              <a:t>The solutions to a system of linear inequalities and points </a:t>
            </a:r>
            <a:r>
              <a:rPr lang="en-US" sz="2400" b="1" i="1" dirty="0">
                <a:latin typeface="Times New Roman" panose="02020603050405020304" pitchFamily="18" charset="0"/>
                <a:cs typeface="Times New Roman" panose="02020603050405020304" pitchFamily="18" charset="0"/>
              </a:rPr>
              <a:t>F</a:t>
            </a:r>
            <a:r>
              <a:rPr lang="en-US" sz="2400" b="1" dirty="0"/>
              <a:t>, </a:t>
            </a:r>
            <a:r>
              <a:rPr lang="en-US" sz="2400" b="1" i="1" dirty="0">
                <a:latin typeface="Times New Roman" panose="02020603050405020304" pitchFamily="18" charset="0"/>
                <a:cs typeface="Times New Roman" panose="02020603050405020304" pitchFamily="18" charset="0"/>
              </a:rPr>
              <a:t>G</a:t>
            </a:r>
            <a:r>
              <a:rPr lang="en-US" sz="2400" b="1" dirty="0"/>
              <a:t>, </a:t>
            </a:r>
            <a:r>
              <a:rPr lang="en-US" sz="2400" b="1" i="1" dirty="0">
                <a:latin typeface="Times New Roman" panose="02020603050405020304" pitchFamily="18" charset="0"/>
                <a:cs typeface="Times New Roman" panose="02020603050405020304" pitchFamily="18" charset="0"/>
              </a:rPr>
              <a:t>H</a:t>
            </a:r>
            <a:r>
              <a:rPr lang="en-US" sz="2400" b="1" dirty="0"/>
              <a:t>, </a:t>
            </a:r>
            <a:r>
              <a:rPr lang="en-US" sz="2400" b="1" i="1" dirty="0">
                <a:latin typeface="Times New Roman" panose="02020603050405020304" pitchFamily="18" charset="0"/>
                <a:cs typeface="Times New Roman" panose="02020603050405020304" pitchFamily="18" charset="0"/>
              </a:rPr>
              <a:t>J</a:t>
            </a:r>
            <a:r>
              <a:rPr lang="en-US" sz="2400" b="1" dirty="0"/>
              <a:t>, </a:t>
            </a:r>
            <a:r>
              <a:rPr lang="en-US" sz="2400" b="1" i="1" dirty="0">
                <a:latin typeface="Times New Roman" panose="02020603050405020304" pitchFamily="18" charset="0"/>
                <a:cs typeface="Times New Roman" panose="02020603050405020304" pitchFamily="18" charset="0"/>
              </a:rPr>
              <a:t>K</a:t>
            </a:r>
            <a:r>
              <a:rPr lang="en-US" sz="2400" b="1" dirty="0"/>
              <a:t>, </a:t>
            </a:r>
            <a:r>
              <a:rPr lang="en-US" sz="2400" b="1" i="1" dirty="0">
                <a:latin typeface="Times New Roman" panose="02020603050405020304" pitchFamily="18" charset="0"/>
                <a:cs typeface="Times New Roman" panose="02020603050405020304" pitchFamily="18" charset="0"/>
              </a:rPr>
              <a:t>L</a:t>
            </a:r>
            <a:r>
              <a:rPr lang="en-US" sz="2400" b="1" dirty="0"/>
              <a:t>,</a:t>
            </a:r>
            <a:r>
              <a:rPr lang="en-US" sz="2400" b="1" i="1" dirty="0">
                <a:latin typeface="Times New Roman" panose="02020603050405020304" pitchFamily="18" charset="0"/>
                <a:cs typeface="Times New Roman" panose="02020603050405020304" pitchFamily="18" charset="0"/>
              </a:rPr>
              <a:t> M</a:t>
            </a:r>
            <a:r>
              <a:rPr lang="en-US" sz="2400" b="1" dirty="0"/>
              <a:t>,</a:t>
            </a:r>
            <a:r>
              <a:rPr lang="en-US" sz="2400" b="1" i="1" dirty="0">
                <a:latin typeface="Times New Roman" panose="02020603050405020304" pitchFamily="18" charset="0"/>
                <a:cs typeface="Times New Roman" panose="02020603050405020304" pitchFamily="18" charset="0"/>
              </a:rPr>
              <a:t> </a:t>
            </a:r>
            <a:r>
              <a:rPr lang="en-US" sz="2400" b="1" dirty="0"/>
              <a:t>and</a:t>
            </a:r>
            <a:r>
              <a:rPr lang="en-US" sz="2400" b="1" i="1" dirty="0">
                <a:latin typeface="Times New Roman" panose="02020603050405020304" pitchFamily="18" charset="0"/>
                <a:cs typeface="Times New Roman" panose="02020603050405020304" pitchFamily="18" charset="0"/>
              </a:rPr>
              <a:t> N</a:t>
            </a:r>
            <a:r>
              <a:rPr lang="en-US" sz="2400" b="1" dirty="0"/>
              <a:t> are shown. All labeled points have integral coordinates.</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p:txBody>
      </p:sp>
      <p:sp>
        <p:nvSpPr>
          <p:cNvPr id="17" name="TextBox 16"/>
          <p:cNvSpPr txBox="1"/>
          <p:nvPr/>
        </p:nvSpPr>
        <p:spPr>
          <a:xfrm>
            <a:off x="0" y="2148547"/>
            <a:ext cx="5492962" cy="1200329"/>
          </a:xfrm>
          <a:prstGeom prst="rect">
            <a:avLst/>
          </a:prstGeom>
          <a:noFill/>
        </p:spPr>
        <p:txBody>
          <a:bodyPr wrap="square" rtlCol="0">
            <a:spAutoFit/>
          </a:bodyPr>
          <a:lstStyle/>
          <a:p>
            <a:pPr marL="342900" indent="-342900">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Points </a:t>
            </a:r>
            <a:r>
              <a:rPr lang="en-US" sz="2400" b="1" i="1" dirty="0">
                <a:latin typeface="Times New Roman" panose="02020603050405020304" pitchFamily="18" charset="0"/>
                <a:ea typeface="Tahoma" panose="020B0604030504040204" pitchFamily="34" charset="0"/>
                <a:cs typeface="Times New Roman" panose="02020603050405020304" pitchFamily="18" charset="0"/>
              </a:rPr>
              <a:t>F</a:t>
            </a:r>
            <a:r>
              <a:rPr lang="en-US" sz="2400" b="1" i="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i="1" dirty="0">
                <a:latin typeface="Times New Roman" panose="02020603050405020304" pitchFamily="18" charset="0"/>
                <a:ea typeface="Tahoma" panose="020B0604030504040204" pitchFamily="34" charset="0"/>
                <a:cs typeface="Times New Roman" panose="02020603050405020304" pitchFamily="18" charset="0"/>
              </a:rPr>
              <a:t>J</a:t>
            </a:r>
            <a:r>
              <a:rPr lang="en-US" sz="2400" b="1" i="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and </a:t>
            </a:r>
            <a:r>
              <a:rPr lang="en-US" sz="2400" b="1" i="1" dirty="0">
                <a:latin typeface="Times New Roman" panose="02020603050405020304" pitchFamily="18" charset="0"/>
                <a:ea typeface="Tahoma" panose="020B0604030504040204" pitchFamily="34" charset="0"/>
                <a:cs typeface="Times New Roman" panose="02020603050405020304" pitchFamily="18" charset="0"/>
              </a:rPr>
              <a:t>M</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a:latin typeface="Tahoma" panose="020B0604030504040204" pitchFamily="34" charset="0"/>
                <a:ea typeface="Tahoma" panose="020B0604030504040204" pitchFamily="34" charset="0"/>
                <a:cs typeface="Tahoma" panose="020B0604030504040204" pitchFamily="34" charset="0"/>
              </a:rPr>
              <a:t>each lie on a boundary line.</a:t>
            </a:r>
          </a:p>
          <a:p>
            <a:pPr marL="342900" indent="-342900">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Point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a:t>
            </a:r>
            <a:r>
              <a:rPr lang="en-US" sz="2400" b="1" dirty="0">
                <a:latin typeface="Tahoma" panose="020B0604030504040204" pitchFamily="34" charset="0"/>
                <a:ea typeface="Tahoma" panose="020B0604030504040204" pitchFamily="34" charset="0"/>
                <a:cs typeface="Tahoma" panose="020B0604030504040204" pitchFamily="34" charset="0"/>
              </a:rPr>
              <a:t> lies on both boundaries.</a:t>
            </a:r>
          </a:p>
        </p:txBody>
      </p:sp>
      <p:sp>
        <p:nvSpPr>
          <p:cNvPr id="6" name="Content Placeholder 3"/>
          <p:cNvSpPr txBox="1">
            <a:spLocks/>
          </p:cNvSpPr>
          <p:nvPr/>
        </p:nvSpPr>
        <p:spPr>
          <a:xfrm>
            <a:off x="-4376" y="3464430"/>
            <a:ext cx="5613187" cy="1137643"/>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40080" indent="-228600" algn="l" defTabSz="914400" rtl="0" eaLnBrk="1" latinLnBrk="0" hangingPunct="1">
              <a:spcBef>
                <a:spcPct val="20000"/>
              </a:spcBef>
              <a:buClr>
                <a:schemeClr val="accent2"/>
              </a:buClr>
              <a:buFont typeface="Arial"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b="1" dirty="0"/>
              <a:t>Identify each labeled point that represents a solution to this system of linear inequalities.</a:t>
            </a:r>
          </a:p>
          <a:p>
            <a:pPr marL="114300" indent="0">
              <a:buNone/>
            </a:pPr>
            <a:endParaRPr lang="en-US" dirty="0"/>
          </a:p>
        </p:txBody>
      </p:sp>
      <p:grpSp>
        <p:nvGrpSpPr>
          <p:cNvPr id="8" name="Group 7" descr="A graph with labeled points H, N, G, F, K, J, L, and M."/>
          <p:cNvGrpSpPr/>
          <p:nvPr/>
        </p:nvGrpSpPr>
        <p:grpSpPr>
          <a:xfrm>
            <a:off x="5613185" y="1965306"/>
            <a:ext cx="3327187" cy="3135654"/>
            <a:chOff x="3835400" y="1447800"/>
            <a:chExt cx="4584048" cy="4572000"/>
          </a:xfrm>
        </p:grpSpPr>
        <p:grpSp>
          <p:nvGrpSpPr>
            <p:cNvPr id="7" name="Group 6"/>
            <p:cNvGrpSpPr/>
            <p:nvPr/>
          </p:nvGrpSpPr>
          <p:grpSpPr>
            <a:xfrm>
              <a:off x="3835400" y="1447800"/>
              <a:ext cx="4584048" cy="4572000"/>
              <a:chOff x="3835400" y="1219200"/>
              <a:chExt cx="4584048" cy="4572000"/>
            </a:xfrm>
          </p:grpSpPr>
          <p:pic>
            <p:nvPicPr>
              <p:cNvPr id="1026" name="Picture 2" descr="A graph with labeled points H, N, G, F, K, J, L, and 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219200"/>
                <a:ext cx="4584048"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224529" y="2514600"/>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H</a:t>
                </a:r>
              </a:p>
            </p:txBody>
          </p:sp>
          <p:sp>
            <p:nvSpPr>
              <p:cNvPr id="9" name="TextBox 8"/>
              <p:cNvSpPr txBox="1"/>
              <p:nvPr/>
            </p:nvSpPr>
            <p:spPr>
              <a:xfrm>
                <a:off x="5638800" y="3132667"/>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G</a:t>
                </a:r>
              </a:p>
            </p:txBody>
          </p:sp>
          <p:sp>
            <p:nvSpPr>
              <p:cNvPr id="10" name="TextBox 9"/>
              <p:cNvSpPr txBox="1"/>
              <p:nvPr/>
            </p:nvSpPr>
            <p:spPr>
              <a:xfrm>
                <a:off x="6152822" y="2823403"/>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F</a:t>
                </a:r>
              </a:p>
            </p:txBody>
          </p:sp>
          <p:sp>
            <p:nvSpPr>
              <p:cNvPr id="11" name="TextBox 10"/>
              <p:cNvSpPr txBox="1"/>
              <p:nvPr/>
            </p:nvSpPr>
            <p:spPr>
              <a:xfrm>
                <a:off x="5434556" y="2025227"/>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N</a:t>
                </a:r>
              </a:p>
            </p:txBody>
          </p:sp>
          <p:sp>
            <p:nvSpPr>
              <p:cNvPr id="12" name="TextBox 11"/>
              <p:cNvSpPr txBox="1"/>
              <p:nvPr/>
            </p:nvSpPr>
            <p:spPr>
              <a:xfrm>
                <a:off x="7509932" y="2910301"/>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K</a:t>
                </a:r>
              </a:p>
            </p:txBody>
          </p:sp>
          <p:sp>
            <p:nvSpPr>
              <p:cNvPr id="13" name="TextBox 12"/>
              <p:cNvSpPr txBox="1"/>
              <p:nvPr/>
            </p:nvSpPr>
            <p:spPr>
              <a:xfrm>
                <a:off x="4267200" y="3860796"/>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M</a:t>
                </a:r>
              </a:p>
            </p:txBody>
          </p:sp>
          <p:sp>
            <p:nvSpPr>
              <p:cNvPr id="14" name="TextBox 13"/>
              <p:cNvSpPr txBox="1"/>
              <p:nvPr/>
            </p:nvSpPr>
            <p:spPr>
              <a:xfrm>
                <a:off x="5249327" y="4193232"/>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L</a:t>
                </a:r>
              </a:p>
            </p:txBody>
          </p:sp>
        </p:grpSp>
        <p:sp>
          <p:nvSpPr>
            <p:cNvPr id="16" name="TextBox 15"/>
            <p:cNvSpPr txBox="1"/>
            <p:nvPr/>
          </p:nvSpPr>
          <p:spPr>
            <a:xfrm>
              <a:off x="6635422" y="4076928"/>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J</a:t>
              </a:r>
            </a:p>
          </p:txBody>
        </p:sp>
      </p:grpSp>
    </p:spTree>
    <p:extLst>
      <p:ext uri="{BB962C8B-B14F-4D97-AF65-F5344CB8AC3E}">
        <p14:creationId xmlns:p14="http://schemas.microsoft.com/office/powerpoint/2010/main" val="1436917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Systems of Linear Inequalities (A.5d)</a:t>
            </a:r>
          </a:p>
        </p:txBody>
      </p:sp>
      <p:sp>
        <p:nvSpPr>
          <p:cNvPr id="4" name="Content Placeholder 3"/>
          <p:cNvSpPr>
            <a:spLocks noGrp="1"/>
          </p:cNvSpPr>
          <p:nvPr>
            <p:ph idx="1"/>
          </p:nvPr>
        </p:nvSpPr>
        <p:spPr>
          <a:xfrm>
            <a:off x="-2" y="891510"/>
            <a:ext cx="9067801" cy="3949143"/>
          </a:xfrm>
        </p:spPr>
        <p:txBody>
          <a:bodyPr>
            <a:normAutofit/>
          </a:bodyPr>
          <a:lstStyle/>
          <a:p>
            <a:pPr marL="114300" indent="0">
              <a:buNone/>
            </a:pPr>
            <a:r>
              <a:rPr lang="en-US" sz="2400" b="1" dirty="0"/>
              <a:t>The solutions to a system of linear inequalities and points </a:t>
            </a:r>
            <a:r>
              <a:rPr lang="en-US" sz="2400" b="1" i="1" dirty="0">
                <a:latin typeface="Times New Roman" panose="02020603050405020304" pitchFamily="18" charset="0"/>
                <a:cs typeface="Times New Roman" panose="02020603050405020304" pitchFamily="18" charset="0"/>
              </a:rPr>
              <a:t>F</a:t>
            </a:r>
            <a:r>
              <a:rPr lang="en-US" sz="2400" b="1" dirty="0"/>
              <a:t>, </a:t>
            </a:r>
            <a:r>
              <a:rPr lang="en-US" sz="2400" b="1" i="1" dirty="0">
                <a:latin typeface="Times New Roman" panose="02020603050405020304" pitchFamily="18" charset="0"/>
                <a:cs typeface="Times New Roman" panose="02020603050405020304" pitchFamily="18" charset="0"/>
              </a:rPr>
              <a:t>G</a:t>
            </a:r>
            <a:r>
              <a:rPr lang="en-US" sz="2400" b="1" dirty="0"/>
              <a:t>, </a:t>
            </a:r>
            <a:r>
              <a:rPr lang="en-US" sz="2400" b="1" i="1" dirty="0">
                <a:latin typeface="Times New Roman" panose="02020603050405020304" pitchFamily="18" charset="0"/>
                <a:cs typeface="Times New Roman" panose="02020603050405020304" pitchFamily="18" charset="0"/>
              </a:rPr>
              <a:t>H</a:t>
            </a:r>
            <a:r>
              <a:rPr lang="en-US" sz="2400" b="1" dirty="0"/>
              <a:t>, </a:t>
            </a:r>
            <a:r>
              <a:rPr lang="en-US" sz="2400" b="1" i="1" dirty="0">
                <a:latin typeface="Times New Roman" panose="02020603050405020304" pitchFamily="18" charset="0"/>
                <a:cs typeface="Times New Roman" panose="02020603050405020304" pitchFamily="18" charset="0"/>
              </a:rPr>
              <a:t>J</a:t>
            </a:r>
            <a:r>
              <a:rPr lang="en-US" sz="2400" b="1" dirty="0"/>
              <a:t>, </a:t>
            </a:r>
            <a:r>
              <a:rPr lang="en-US" sz="2400" b="1" i="1" dirty="0">
                <a:latin typeface="Times New Roman" panose="02020603050405020304" pitchFamily="18" charset="0"/>
                <a:cs typeface="Times New Roman" panose="02020603050405020304" pitchFamily="18" charset="0"/>
              </a:rPr>
              <a:t>K</a:t>
            </a:r>
            <a:r>
              <a:rPr lang="en-US" sz="2400" b="1" dirty="0"/>
              <a:t>, </a:t>
            </a:r>
            <a:r>
              <a:rPr lang="en-US" sz="2400" b="1" i="1" dirty="0">
                <a:latin typeface="Times New Roman" panose="02020603050405020304" pitchFamily="18" charset="0"/>
                <a:cs typeface="Times New Roman" panose="02020603050405020304" pitchFamily="18" charset="0"/>
              </a:rPr>
              <a:t>L</a:t>
            </a:r>
            <a:r>
              <a:rPr lang="en-US" sz="2400" b="1" dirty="0"/>
              <a:t>,</a:t>
            </a:r>
            <a:r>
              <a:rPr lang="en-US" sz="2400" b="1" i="1" dirty="0">
                <a:latin typeface="Times New Roman" panose="02020603050405020304" pitchFamily="18" charset="0"/>
                <a:cs typeface="Times New Roman" panose="02020603050405020304" pitchFamily="18" charset="0"/>
              </a:rPr>
              <a:t> M</a:t>
            </a:r>
            <a:r>
              <a:rPr lang="en-US" sz="2400" b="1" dirty="0"/>
              <a:t>,</a:t>
            </a:r>
            <a:r>
              <a:rPr lang="en-US" sz="2400" b="1" i="1" dirty="0">
                <a:latin typeface="Times New Roman" panose="02020603050405020304" pitchFamily="18" charset="0"/>
                <a:cs typeface="Times New Roman" panose="02020603050405020304" pitchFamily="18" charset="0"/>
              </a:rPr>
              <a:t> </a:t>
            </a:r>
            <a:r>
              <a:rPr lang="en-US" sz="2400" b="1" dirty="0"/>
              <a:t>and</a:t>
            </a:r>
            <a:r>
              <a:rPr lang="en-US" sz="2400" b="1" i="1" dirty="0">
                <a:latin typeface="Times New Roman" panose="02020603050405020304" pitchFamily="18" charset="0"/>
                <a:cs typeface="Times New Roman" panose="02020603050405020304" pitchFamily="18" charset="0"/>
              </a:rPr>
              <a:t> N</a:t>
            </a:r>
            <a:r>
              <a:rPr lang="en-US" sz="2400" b="1" dirty="0"/>
              <a:t> are shown. All labeled points have integral coordinates.</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p:txBody>
      </p:sp>
      <p:sp>
        <p:nvSpPr>
          <p:cNvPr id="17" name="TextBox 16"/>
          <p:cNvSpPr txBox="1"/>
          <p:nvPr/>
        </p:nvSpPr>
        <p:spPr>
          <a:xfrm>
            <a:off x="0" y="2148547"/>
            <a:ext cx="5492962" cy="1200329"/>
          </a:xfrm>
          <a:prstGeom prst="rect">
            <a:avLst/>
          </a:prstGeom>
          <a:noFill/>
        </p:spPr>
        <p:txBody>
          <a:bodyPr wrap="square" rtlCol="0">
            <a:spAutoFit/>
          </a:bodyPr>
          <a:lstStyle/>
          <a:p>
            <a:pPr marL="342900" indent="-342900">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Points </a:t>
            </a:r>
            <a:r>
              <a:rPr lang="en-US" sz="2400" b="1" i="1" dirty="0">
                <a:latin typeface="Times New Roman" panose="02020603050405020304" pitchFamily="18" charset="0"/>
                <a:ea typeface="Tahoma" panose="020B0604030504040204" pitchFamily="34" charset="0"/>
                <a:cs typeface="Times New Roman" panose="02020603050405020304" pitchFamily="18" charset="0"/>
              </a:rPr>
              <a:t>F</a:t>
            </a:r>
            <a:r>
              <a:rPr lang="en-US" sz="2400" b="1" i="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i="1" dirty="0">
                <a:latin typeface="Times New Roman" panose="02020603050405020304" pitchFamily="18" charset="0"/>
                <a:ea typeface="Tahoma" panose="020B0604030504040204" pitchFamily="34" charset="0"/>
                <a:cs typeface="Times New Roman" panose="02020603050405020304" pitchFamily="18" charset="0"/>
              </a:rPr>
              <a:t>J</a:t>
            </a:r>
            <a:r>
              <a:rPr lang="en-US" sz="2400" b="1" i="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and </a:t>
            </a:r>
            <a:r>
              <a:rPr lang="en-US" sz="2400" b="1" i="1" dirty="0">
                <a:latin typeface="Times New Roman" panose="02020603050405020304" pitchFamily="18" charset="0"/>
                <a:ea typeface="Tahoma" panose="020B0604030504040204" pitchFamily="34" charset="0"/>
                <a:cs typeface="Times New Roman" panose="02020603050405020304" pitchFamily="18" charset="0"/>
              </a:rPr>
              <a:t>M</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a:latin typeface="Tahoma" panose="020B0604030504040204" pitchFamily="34" charset="0"/>
                <a:ea typeface="Tahoma" panose="020B0604030504040204" pitchFamily="34" charset="0"/>
                <a:cs typeface="Tahoma" panose="020B0604030504040204" pitchFamily="34" charset="0"/>
              </a:rPr>
              <a:t>each lie on a boundary line.</a:t>
            </a:r>
          </a:p>
          <a:p>
            <a:pPr marL="342900" indent="-342900">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Point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a:t>
            </a:r>
            <a:r>
              <a:rPr lang="en-US" sz="2400" b="1" dirty="0">
                <a:latin typeface="Tahoma" panose="020B0604030504040204" pitchFamily="34" charset="0"/>
                <a:ea typeface="Tahoma" panose="020B0604030504040204" pitchFamily="34" charset="0"/>
                <a:cs typeface="Tahoma" panose="020B0604030504040204" pitchFamily="34" charset="0"/>
              </a:rPr>
              <a:t> lies on both boundaries.</a:t>
            </a:r>
          </a:p>
        </p:txBody>
      </p:sp>
      <p:sp>
        <p:nvSpPr>
          <p:cNvPr id="6" name="Content Placeholder 3"/>
          <p:cNvSpPr txBox="1">
            <a:spLocks/>
          </p:cNvSpPr>
          <p:nvPr/>
        </p:nvSpPr>
        <p:spPr>
          <a:xfrm>
            <a:off x="-4376" y="3333750"/>
            <a:ext cx="5613187" cy="1137643"/>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40080" indent="-228600" algn="l" defTabSz="914400" rtl="0" eaLnBrk="1" latinLnBrk="0" hangingPunct="1">
              <a:spcBef>
                <a:spcPct val="20000"/>
              </a:spcBef>
              <a:buClr>
                <a:schemeClr val="accent2"/>
              </a:buClr>
              <a:buFont typeface="Arial"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b="1" dirty="0"/>
              <a:t>Identify each labeled point that represents a solution to this system of linear inequalities.</a:t>
            </a:r>
          </a:p>
          <a:p>
            <a:pPr marL="114300" indent="0">
              <a:buNone/>
            </a:pPr>
            <a:endParaRPr lang="en-US" dirty="0"/>
          </a:p>
        </p:txBody>
      </p:sp>
      <p:grpSp>
        <p:nvGrpSpPr>
          <p:cNvPr id="8" name="Group 7" descr="A graph with labeled points H, N, G, F, K, J, L, and M."/>
          <p:cNvGrpSpPr/>
          <p:nvPr/>
        </p:nvGrpSpPr>
        <p:grpSpPr>
          <a:xfrm>
            <a:off x="5613185" y="1965306"/>
            <a:ext cx="3327187" cy="3135654"/>
            <a:chOff x="3835400" y="1447800"/>
            <a:chExt cx="4584048" cy="4572000"/>
          </a:xfrm>
        </p:grpSpPr>
        <p:grpSp>
          <p:nvGrpSpPr>
            <p:cNvPr id="7" name="Group 6"/>
            <p:cNvGrpSpPr/>
            <p:nvPr/>
          </p:nvGrpSpPr>
          <p:grpSpPr>
            <a:xfrm>
              <a:off x="3835400" y="1447800"/>
              <a:ext cx="4584048" cy="4572000"/>
              <a:chOff x="3835400" y="1219200"/>
              <a:chExt cx="4584048" cy="4572000"/>
            </a:xfrm>
          </p:grpSpPr>
          <p:pic>
            <p:nvPicPr>
              <p:cNvPr id="1026" name="Picture 2" descr="A graph with labeled points H, N, G, F, K, J, L, and 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219200"/>
                <a:ext cx="4584048"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224529" y="2514600"/>
                <a:ext cx="457200" cy="673139"/>
              </a:xfrm>
              <a:prstGeom prst="rect">
                <a:avLst/>
              </a:prstGeom>
              <a:noFill/>
            </p:spPr>
            <p:txBody>
              <a:bodyPr wrap="squar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H</a:t>
                </a:r>
              </a:p>
            </p:txBody>
          </p:sp>
          <p:sp>
            <p:nvSpPr>
              <p:cNvPr id="9" name="TextBox 8"/>
              <p:cNvSpPr txBox="1"/>
              <p:nvPr/>
            </p:nvSpPr>
            <p:spPr>
              <a:xfrm>
                <a:off x="5638800" y="3132667"/>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G</a:t>
                </a:r>
              </a:p>
            </p:txBody>
          </p:sp>
          <p:sp>
            <p:nvSpPr>
              <p:cNvPr id="10" name="TextBox 9"/>
              <p:cNvSpPr txBox="1"/>
              <p:nvPr/>
            </p:nvSpPr>
            <p:spPr>
              <a:xfrm>
                <a:off x="6152822" y="2823403"/>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F</a:t>
                </a:r>
              </a:p>
            </p:txBody>
          </p:sp>
          <p:sp>
            <p:nvSpPr>
              <p:cNvPr id="11" name="TextBox 10"/>
              <p:cNvSpPr txBox="1"/>
              <p:nvPr/>
            </p:nvSpPr>
            <p:spPr>
              <a:xfrm>
                <a:off x="5434556" y="2025227"/>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N</a:t>
                </a:r>
              </a:p>
            </p:txBody>
          </p:sp>
          <p:sp>
            <p:nvSpPr>
              <p:cNvPr id="12" name="TextBox 11"/>
              <p:cNvSpPr txBox="1"/>
              <p:nvPr/>
            </p:nvSpPr>
            <p:spPr>
              <a:xfrm>
                <a:off x="7509932" y="2910301"/>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K</a:t>
                </a:r>
              </a:p>
            </p:txBody>
          </p:sp>
          <p:sp>
            <p:nvSpPr>
              <p:cNvPr id="13" name="TextBox 12"/>
              <p:cNvSpPr txBox="1"/>
              <p:nvPr/>
            </p:nvSpPr>
            <p:spPr>
              <a:xfrm>
                <a:off x="4267199" y="3860795"/>
                <a:ext cx="491070" cy="673139"/>
              </a:xfrm>
              <a:prstGeom prst="rect">
                <a:avLst/>
              </a:prstGeom>
              <a:noFill/>
            </p:spPr>
            <p:txBody>
              <a:bodyPr wrap="squar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M</a:t>
                </a:r>
              </a:p>
            </p:txBody>
          </p:sp>
          <p:sp>
            <p:nvSpPr>
              <p:cNvPr id="14" name="TextBox 13"/>
              <p:cNvSpPr txBox="1"/>
              <p:nvPr/>
            </p:nvSpPr>
            <p:spPr>
              <a:xfrm>
                <a:off x="5249327" y="4193232"/>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L</a:t>
                </a:r>
              </a:p>
            </p:txBody>
          </p:sp>
        </p:grpSp>
        <p:sp>
          <p:nvSpPr>
            <p:cNvPr id="16" name="TextBox 15"/>
            <p:cNvSpPr txBox="1"/>
            <p:nvPr/>
          </p:nvSpPr>
          <p:spPr>
            <a:xfrm>
              <a:off x="6635422" y="4076928"/>
              <a:ext cx="457200" cy="615553"/>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J</a:t>
              </a:r>
            </a:p>
          </p:txBody>
        </p:sp>
      </p:grpSp>
      <p:sp>
        <p:nvSpPr>
          <p:cNvPr id="15" name="Rounded Rectangle 14" descr="A box indicating that point H is a solution to the system of linear inequalities."/>
          <p:cNvSpPr/>
          <p:nvPr/>
        </p:nvSpPr>
        <p:spPr>
          <a:xfrm>
            <a:off x="5885350" y="2853741"/>
            <a:ext cx="515450" cy="4238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descr="A box indicating that point M is a solution to the system of linear inequalities."/>
          <p:cNvSpPr/>
          <p:nvPr/>
        </p:nvSpPr>
        <p:spPr>
          <a:xfrm>
            <a:off x="5851532" y="3742176"/>
            <a:ext cx="515450" cy="42389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824" y="4324350"/>
            <a:ext cx="5586987"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point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G</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as a solution</a:t>
            </a:r>
          </a:p>
        </p:txBody>
      </p:sp>
    </p:spTree>
    <p:extLst>
      <p:ext uri="{BB962C8B-B14F-4D97-AF65-F5344CB8AC3E}">
        <p14:creationId xmlns:p14="http://schemas.microsoft.com/office/powerpoint/2010/main" val="1375353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Graphing and Writing Linear Equations</a:t>
            </a:r>
          </a:p>
        </p:txBody>
      </p:sp>
      <p:sp>
        <p:nvSpPr>
          <p:cNvPr id="4" name="Content Placeholder 3"/>
          <p:cNvSpPr>
            <a:spLocks noGrp="1"/>
          </p:cNvSpPr>
          <p:nvPr>
            <p:ph idx="1"/>
          </p:nvPr>
        </p:nvSpPr>
        <p:spPr/>
        <p:txBody>
          <a:bodyPr>
            <a:normAutofit/>
          </a:bodyPr>
          <a:lstStyle/>
          <a:p>
            <a:pPr marL="114300" indent="0">
              <a:buNone/>
            </a:pPr>
            <a:r>
              <a:rPr lang="en-US" sz="2400" dirty="0"/>
              <a:t>SOL A.6</a:t>
            </a:r>
          </a:p>
          <a:p>
            <a:pPr marL="114300" indent="0">
              <a:buNone/>
            </a:pPr>
            <a:r>
              <a:rPr lang="en-US" sz="2400" dirty="0"/>
              <a:t>The student will  </a:t>
            </a:r>
          </a:p>
          <a:p>
            <a:pPr marL="569913" indent="-455613">
              <a:buNone/>
            </a:pPr>
            <a:r>
              <a:rPr lang="en-US" sz="2400" dirty="0">
                <a:solidFill>
                  <a:srgbClr val="C00000"/>
                </a:solidFill>
              </a:rPr>
              <a:t>a)  determine the slope of a line when given an equation of the line, the graph of the line, or two points on the line; </a:t>
            </a:r>
          </a:p>
          <a:p>
            <a:pPr marL="569913" lvl="0" indent="-455613">
              <a:buNone/>
            </a:pPr>
            <a:r>
              <a:rPr lang="en-US" sz="2400" dirty="0">
                <a:solidFill>
                  <a:srgbClr val="C00000"/>
                </a:solidFill>
              </a:rPr>
              <a:t>b)  write the equation of a line when given the graph of the    line, two points on the line, or the slope and a point on the line; and</a:t>
            </a:r>
          </a:p>
          <a:p>
            <a:pPr marL="114300" lvl="0" indent="0">
              <a:buNone/>
            </a:pPr>
            <a:r>
              <a:rPr lang="en-US" sz="2400" dirty="0">
                <a:solidFill>
                  <a:srgbClr val="C00000"/>
                </a:solidFill>
              </a:rPr>
              <a:t>c)  graph linear equations in two variables. </a:t>
            </a:r>
          </a:p>
          <a:p>
            <a:pPr marL="114300" indent="0">
              <a:buNone/>
            </a:pPr>
            <a:endParaRPr lang="en-US" sz="2400" dirty="0"/>
          </a:p>
        </p:txBody>
      </p:sp>
    </p:spTree>
    <p:extLst>
      <p:ext uri="{BB962C8B-B14F-4D97-AF65-F5344CB8AC3E}">
        <p14:creationId xmlns:p14="http://schemas.microsoft.com/office/powerpoint/2010/main" val="119736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a:t>
            </a:r>
            <a:r>
              <a:rPr lang="en-US" sz="2400"/>
              <a:t>with school- or division-level </a:t>
            </a:r>
            <a:r>
              <a:rPr lang="en-US" sz="2400" dirty="0"/>
              <a:t>data being used as the focal guiding resource to help improve instruction.  </a:t>
            </a:r>
          </a:p>
          <a:p>
            <a:endParaRPr lang="en-US" dirty="0"/>
          </a:p>
        </p:txBody>
      </p:sp>
    </p:spTree>
    <p:extLst>
      <p:ext uri="{BB962C8B-B14F-4D97-AF65-F5344CB8AC3E}">
        <p14:creationId xmlns:p14="http://schemas.microsoft.com/office/powerpoint/2010/main" val="305857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65628"/>
          </a:xfrm>
          <a:solidFill>
            <a:schemeClr val="tx1"/>
          </a:solidFill>
        </p:spPr>
        <p:txBody>
          <a:bodyPr>
            <a:noAutofit/>
          </a:bodyPr>
          <a:lstStyle/>
          <a:p>
            <a:r>
              <a:rPr lang="en-US" sz="2800" dirty="0">
                <a:solidFill>
                  <a:schemeClr val="bg1"/>
                </a:solidFill>
              </a:rPr>
              <a:t>Determining Slope of a Line (A.6a)</a:t>
            </a:r>
          </a:p>
        </p:txBody>
      </p:sp>
      <p:sp>
        <p:nvSpPr>
          <p:cNvPr id="4" name="Content Placeholder 3"/>
          <p:cNvSpPr>
            <a:spLocks noGrp="1"/>
          </p:cNvSpPr>
          <p:nvPr>
            <p:ph idx="1"/>
          </p:nvPr>
        </p:nvSpPr>
        <p:spPr>
          <a:xfrm>
            <a:off x="0" y="666751"/>
            <a:ext cx="9144000" cy="3505201"/>
          </a:xfrm>
        </p:spPr>
        <p:txBody>
          <a:bodyPr>
            <a:noAutofit/>
          </a:bodyPr>
          <a:lstStyle/>
          <a:p>
            <a:pPr marL="114300" indent="0">
              <a:spcBef>
                <a:spcPts val="0"/>
              </a:spcBef>
              <a:buNone/>
            </a:pPr>
            <a:r>
              <a:rPr lang="en-US" sz="2400" dirty="0"/>
              <a:t>Students would benefit from additional practice determining the slope of a line from an equation presented in any algebraic form (i.e., slope-intercept, standard, or point-slope form).</a:t>
            </a:r>
          </a:p>
          <a:p>
            <a:pPr marL="114300" indent="0">
              <a:spcBef>
                <a:spcPts val="0"/>
              </a:spcBef>
              <a:buNone/>
            </a:pPr>
            <a:endParaRPr lang="en-US" sz="2400" dirty="0"/>
          </a:p>
          <a:p>
            <a:pPr marL="114300" indent="0">
              <a:spcBef>
                <a:spcPts val="0"/>
              </a:spcBef>
              <a:buNone/>
            </a:pPr>
            <a:r>
              <a:rPr lang="en-US" sz="2400" dirty="0">
                <a:solidFill>
                  <a:srgbClr val="C00000"/>
                </a:solidFill>
              </a:rPr>
              <a:t>Common errors on SOL test items include:</a:t>
            </a:r>
          </a:p>
          <a:p>
            <a:pPr>
              <a:spcBef>
                <a:spcPts val="0"/>
              </a:spcBef>
              <a:buClrTx/>
            </a:pPr>
            <a:r>
              <a:rPr lang="en-US" sz="2400" dirty="0">
                <a:solidFill>
                  <a:srgbClr val="C00000"/>
                </a:solidFill>
              </a:rPr>
              <a:t>confusing the slopes of vertical and horizontal lines when given an algebraic equation; and</a:t>
            </a:r>
          </a:p>
          <a:p>
            <a:pPr>
              <a:spcBef>
                <a:spcPts val="0"/>
              </a:spcBef>
              <a:buClrTx/>
            </a:pPr>
            <a:r>
              <a:rPr lang="en-US" sz="2400" dirty="0">
                <a:solidFill>
                  <a:srgbClr val="C00000"/>
                </a:solidFill>
              </a:rPr>
              <a:t>incorrectly determining the slope of a line when the coefficient for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-term is a rational number.</a:t>
            </a:r>
            <a:endParaRPr lang="en-US" sz="2400" strike="sngStrike" dirty="0">
              <a:solidFill>
                <a:srgbClr val="C00000"/>
              </a:solidFill>
            </a:endParaRPr>
          </a:p>
        </p:txBody>
      </p:sp>
    </p:spTree>
    <p:extLst>
      <p:ext uri="{BB962C8B-B14F-4D97-AF65-F5344CB8AC3E}">
        <p14:creationId xmlns:p14="http://schemas.microsoft.com/office/powerpoint/2010/main" val="1466060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Determining Slope of a Line (A.6a)</a:t>
            </a:r>
          </a:p>
        </p:txBody>
      </p:sp>
      <p:sp>
        <p:nvSpPr>
          <p:cNvPr id="4" name="Content Placeholder 3"/>
          <p:cNvSpPr>
            <a:spLocks noGrp="1"/>
          </p:cNvSpPr>
          <p:nvPr>
            <p:ph idx="1"/>
          </p:nvPr>
        </p:nvSpPr>
        <p:spPr/>
        <p:txBody>
          <a:bodyPr>
            <a:normAutofit/>
          </a:bodyPr>
          <a:lstStyle/>
          <a:p>
            <a:pPr marL="114300" indent="0">
              <a:buNone/>
            </a:pPr>
            <a:r>
              <a:rPr lang="en-US" sz="2400" b="1" dirty="0"/>
              <a:t>Which of these best describes the slope of a line represented by </a:t>
            </a:r>
            <a:r>
              <a:rPr lang="en-US" sz="2400" b="1" i="1" dirty="0">
                <a:latin typeface="Times New Roman" panose="02020603050405020304" pitchFamily="18" charset="0"/>
                <a:cs typeface="Times New Roman" panose="02020603050405020304" pitchFamily="18" charset="0"/>
              </a:rPr>
              <a:t>y</a:t>
            </a:r>
            <a:r>
              <a:rPr lang="en-US" sz="2400" b="1" dirty="0">
                <a:latin typeface="Times New Roman" panose="02020603050405020304" pitchFamily="18" charset="0"/>
                <a:cs typeface="Times New Roman" panose="02020603050405020304" pitchFamily="18" charset="0"/>
              </a:rPr>
              <a:t> </a:t>
            </a:r>
            <a:r>
              <a:rPr lang="en-US" sz="2400" b="1" dirty="0"/>
              <a:t>= </a:t>
            </a:r>
            <a:r>
              <a:rPr lang="en-US" sz="2400" b="1" i="1" dirty="0">
                <a:latin typeface="Times New Roman" panose="02020603050405020304" pitchFamily="18" charset="0"/>
                <a:cs typeface="Times New Roman" panose="02020603050405020304" pitchFamily="18" charset="0"/>
              </a:rPr>
              <a:t>n</a:t>
            </a:r>
            <a:r>
              <a:rPr lang="en-US" sz="2400" b="1" dirty="0"/>
              <a:t>, where </a:t>
            </a:r>
            <a:r>
              <a:rPr lang="en-US" sz="2400" b="1" i="1" dirty="0">
                <a:latin typeface="Times New Roman" panose="02020603050405020304" pitchFamily="18" charset="0"/>
                <a:cs typeface="Times New Roman" panose="02020603050405020304" pitchFamily="18" charset="0"/>
              </a:rPr>
              <a:t>n</a:t>
            </a:r>
            <a:r>
              <a:rPr lang="en-US" sz="2400" b="1" dirty="0"/>
              <a:t> is a constant?</a:t>
            </a:r>
          </a:p>
          <a:p>
            <a:pPr marL="114300" indent="0">
              <a:buNone/>
            </a:pPr>
            <a:endParaRPr lang="en-US" sz="2400" dirty="0"/>
          </a:p>
          <a:p>
            <a:pPr marL="114300" indent="0">
              <a:buNone/>
            </a:pPr>
            <a:r>
              <a:rPr lang="en-US" sz="2400" dirty="0"/>
              <a:t>A.  The slope is zero only if </a:t>
            </a:r>
            <a:r>
              <a:rPr lang="en-US" sz="2400" i="1" dirty="0">
                <a:latin typeface="Times New Roman" panose="02020603050405020304" pitchFamily="18" charset="0"/>
                <a:cs typeface="Times New Roman" panose="02020603050405020304" pitchFamily="18" charset="0"/>
              </a:rPr>
              <a:t>n</a:t>
            </a:r>
            <a:r>
              <a:rPr lang="en-US" sz="2400" dirty="0"/>
              <a:t> = 0.</a:t>
            </a:r>
          </a:p>
          <a:p>
            <a:pPr marL="114300" indent="0">
              <a:buNone/>
            </a:pPr>
            <a:r>
              <a:rPr lang="en-US" sz="2400" dirty="0"/>
              <a:t>B.  The slope is zero for all values of </a:t>
            </a:r>
            <a:r>
              <a:rPr lang="en-US" sz="2400" i="1" dirty="0">
                <a:latin typeface="Times New Roman" panose="02020603050405020304" pitchFamily="18" charset="0"/>
                <a:cs typeface="Times New Roman" panose="02020603050405020304" pitchFamily="18" charset="0"/>
              </a:rPr>
              <a:t>n</a:t>
            </a:r>
            <a:r>
              <a:rPr lang="en-US" sz="2400" i="1" dirty="0"/>
              <a:t>.</a:t>
            </a:r>
          </a:p>
          <a:p>
            <a:pPr marL="114300" indent="0">
              <a:buNone/>
            </a:pPr>
            <a:r>
              <a:rPr lang="en-US" sz="2400" dirty="0"/>
              <a:t>C.  The slope is undefined only if </a:t>
            </a:r>
            <a:r>
              <a:rPr lang="en-US" sz="2400" i="1" dirty="0">
                <a:latin typeface="Times New Roman" panose="02020603050405020304" pitchFamily="18" charset="0"/>
                <a:cs typeface="Times New Roman" panose="02020603050405020304" pitchFamily="18" charset="0"/>
              </a:rPr>
              <a:t>n</a:t>
            </a:r>
            <a:r>
              <a:rPr lang="en-US" sz="2400" dirty="0"/>
              <a:t> = 0.</a:t>
            </a:r>
          </a:p>
          <a:p>
            <a:pPr marL="114300" indent="0">
              <a:buNone/>
            </a:pPr>
            <a:r>
              <a:rPr lang="en-US" sz="2400" dirty="0"/>
              <a:t>D.  The slope is undefined for all values of </a:t>
            </a:r>
            <a:r>
              <a:rPr lang="en-US" sz="2400" i="1" dirty="0">
                <a:latin typeface="Times New Roman" panose="02020603050405020304" pitchFamily="18" charset="0"/>
                <a:cs typeface="Times New Roman" panose="02020603050405020304" pitchFamily="18" charset="0"/>
              </a:rPr>
              <a:t>n</a:t>
            </a:r>
            <a:r>
              <a:rPr lang="en-US" sz="2400" i="1" dirty="0"/>
              <a:t>.</a:t>
            </a:r>
            <a:endParaRPr lang="en-US"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41</a:t>
            </a:fld>
            <a:endParaRPr lang="en-US" dirty="0"/>
          </a:p>
        </p:txBody>
      </p:sp>
    </p:spTree>
    <p:extLst>
      <p:ext uri="{BB962C8B-B14F-4D97-AF65-F5344CB8AC3E}">
        <p14:creationId xmlns:p14="http://schemas.microsoft.com/office/powerpoint/2010/main" val="636754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Determining Slope of a Line (A.6a)</a:t>
            </a:r>
          </a:p>
        </p:txBody>
      </p:sp>
      <p:sp>
        <p:nvSpPr>
          <p:cNvPr id="4" name="Content Placeholder 3"/>
          <p:cNvSpPr>
            <a:spLocks noGrp="1"/>
          </p:cNvSpPr>
          <p:nvPr>
            <p:ph idx="1"/>
          </p:nvPr>
        </p:nvSpPr>
        <p:spPr/>
        <p:txBody>
          <a:bodyPr>
            <a:normAutofit/>
          </a:bodyPr>
          <a:lstStyle/>
          <a:p>
            <a:pPr marL="114300" indent="0">
              <a:buNone/>
            </a:pPr>
            <a:r>
              <a:rPr lang="en-US" sz="2400" b="1" dirty="0"/>
              <a:t>Which of these best describes the slope of a line represented by </a:t>
            </a:r>
            <a:r>
              <a:rPr lang="en-US" sz="2400" b="1" i="1" dirty="0">
                <a:latin typeface="Times New Roman" panose="02020603050405020304" pitchFamily="18" charset="0"/>
                <a:cs typeface="Times New Roman" panose="02020603050405020304" pitchFamily="18" charset="0"/>
              </a:rPr>
              <a:t>y</a:t>
            </a:r>
            <a:r>
              <a:rPr lang="en-US" sz="2400" b="1" dirty="0">
                <a:latin typeface="Times New Roman" panose="02020603050405020304" pitchFamily="18" charset="0"/>
                <a:cs typeface="Times New Roman" panose="02020603050405020304" pitchFamily="18" charset="0"/>
              </a:rPr>
              <a:t> </a:t>
            </a:r>
            <a:r>
              <a:rPr lang="en-US" sz="2400" b="1" dirty="0"/>
              <a:t>= </a:t>
            </a:r>
            <a:r>
              <a:rPr lang="en-US" sz="2400" b="1" i="1" dirty="0">
                <a:latin typeface="Times New Roman" panose="02020603050405020304" pitchFamily="18" charset="0"/>
                <a:cs typeface="Times New Roman" panose="02020603050405020304" pitchFamily="18" charset="0"/>
              </a:rPr>
              <a:t>n</a:t>
            </a:r>
            <a:r>
              <a:rPr lang="en-US" sz="2400" b="1" dirty="0"/>
              <a:t>, where </a:t>
            </a:r>
            <a:r>
              <a:rPr lang="en-US" sz="2400" b="1" i="1" dirty="0">
                <a:latin typeface="Times New Roman" panose="02020603050405020304" pitchFamily="18" charset="0"/>
                <a:cs typeface="Times New Roman" panose="02020603050405020304" pitchFamily="18" charset="0"/>
              </a:rPr>
              <a:t>n</a:t>
            </a:r>
            <a:r>
              <a:rPr lang="en-US" sz="2400" b="1" dirty="0"/>
              <a:t> is a constant?</a:t>
            </a:r>
          </a:p>
          <a:p>
            <a:pPr marL="114300" indent="0">
              <a:buNone/>
            </a:pPr>
            <a:endParaRPr lang="en-US" sz="2400" dirty="0"/>
          </a:p>
          <a:p>
            <a:pPr marL="114300" indent="0">
              <a:buNone/>
            </a:pPr>
            <a:r>
              <a:rPr lang="en-US" sz="2400" dirty="0"/>
              <a:t>A.  The slope is zero only if </a:t>
            </a:r>
            <a:r>
              <a:rPr lang="en-US" sz="2400" i="1" dirty="0">
                <a:latin typeface="Times New Roman" panose="02020603050405020304" pitchFamily="18" charset="0"/>
                <a:cs typeface="Times New Roman" panose="02020603050405020304" pitchFamily="18" charset="0"/>
              </a:rPr>
              <a:t>n</a:t>
            </a:r>
            <a:r>
              <a:rPr lang="en-US" sz="2400" dirty="0"/>
              <a:t> = 0.</a:t>
            </a:r>
          </a:p>
          <a:p>
            <a:pPr marL="114300" indent="0">
              <a:buNone/>
            </a:pPr>
            <a:r>
              <a:rPr lang="en-US" sz="2400" dirty="0">
                <a:solidFill>
                  <a:srgbClr val="C00000"/>
                </a:solidFill>
              </a:rPr>
              <a:t>B.  The slope is zero for all values of </a:t>
            </a:r>
            <a:r>
              <a:rPr lang="en-US" sz="2400" i="1" dirty="0">
                <a:solidFill>
                  <a:srgbClr val="C00000"/>
                </a:solidFill>
                <a:latin typeface="Times New Roman" panose="02020603050405020304" pitchFamily="18" charset="0"/>
                <a:cs typeface="Times New Roman" panose="02020603050405020304" pitchFamily="18" charset="0"/>
              </a:rPr>
              <a:t>n</a:t>
            </a:r>
            <a:r>
              <a:rPr lang="en-US" sz="2400" i="1" dirty="0">
                <a:solidFill>
                  <a:srgbClr val="C00000"/>
                </a:solidFill>
              </a:rPr>
              <a:t>.</a:t>
            </a:r>
          </a:p>
          <a:p>
            <a:pPr marL="114300" indent="0">
              <a:buNone/>
            </a:pPr>
            <a:r>
              <a:rPr lang="en-US" sz="2400" dirty="0"/>
              <a:t>C.  The slope is undefined only if </a:t>
            </a:r>
            <a:r>
              <a:rPr lang="en-US" sz="2400" i="1" dirty="0">
                <a:latin typeface="Times New Roman" panose="02020603050405020304" pitchFamily="18" charset="0"/>
                <a:cs typeface="Times New Roman" panose="02020603050405020304" pitchFamily="18" charset="0"/>
              </a:rPr>
              <a:t>n</a:t>
            </a:r>
            <a:r>
              <a:rPr lang="en-US" sz="2400" dirty="0"/>
              <a:t> = 0.</a:t>
            </a:r>
          </a:p>
          <a:p>
            <a:pPr marL="114300" indent="0">
              <a:buNone/>
            </a:pPr>
            <a:r>
              <a:rPr lang="en-US" sz="2400" dirty="0"/>
              <a:t>D.  The slope is undefined for all values of </a:t>
            </a:r>
            <a:r>
              <a:rPr lang="en-US" sz="2400" i="1" dirty="0">
                <a:latin typeface="Times New Roman" panose="02020603050405020304" pitchFamily="18" charset="0"/>
                <a:cs typeface="Times New Roman" panose="02020603050405020304" pitchFamily="18" charset="0"/>
              </a:rPr>
              <a:t>n</a:t>
            </a:r>
            <a:r>
              <a:rPr lang="en-US" sz="2400" i="1" dirty="0"/>
              <a:t>.</a:t>
            </a:r>
            <a:endParaRPr lang="en-US" dirty="0"/>
          </a:p>
        </p:txBody>
      </p:sp>
      <p:sp>
        <p:nvSpPr>
          <p:cNvPr id="6" name="Rounded Rectangle 5" descr="A rectangle indicates the correct solution."/>
          <p:cNvSpPr/>
          <p:nvPr/>
        </p:nvSpPr>
        <p:spPr>
          <a:xfrm>
            <a:off x="228600" y="2647950"/>
            <a:ext cx="5334000" cy="342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4095750"/>
            <a:ext cx="8610600" cy="830997"/>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option A, assuming that the slope is zero only if the variable is equal to zero</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42</a:t>
            </a:fld>
            <a:endParaRPr lang="en-US" dirty="0"/>
          </a:p>
        </p:txBody>
      </p:sp>
    </p:spTree>
    <p:extLst>
      <p:ext uri="{BB962C8B-B14F-4D97-AF65-F5344CB8AC3E}">
        <p14:creationId xmlns:p14="http://schemas.microsoft.com/office/powerpoint/2010/main" val="3148978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Suggested Practice #2 with Determining Slope of a Line (A.6a)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895351"/>
                <a:ext cx="9144000" cy="3429002"/>
              </a:xfrm>
            </p:spPr>
            <p:txBody>
              <a:bodyPr>
                <a:normAutofit/>
              </a:bodyPr>
              <a:lstStyle/>
              <a:p>
                <a:pPr marL="0" indent="0">
                  <a:buNone/>
                </a:pPr>
                <a:r>
                  <a:rPr lang="en-US" sz="2400" b="1" dirty="0"/>
                  <a:t>What is the slope of the line represented by this equation?</a:t>
                </a:r>
              </a:p>
              <a:p>
                <a:pPr marL="0" indent="0">
                  <a:buNone/>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𝟑</m:t>
                          </m:r>
                        </m:den>
                      </m:f>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oMath>
                  </m:oMathPara>
                </a14:m>
                <a:endParaRPr lang="en-US" sz="2400" b="1" dirty="0"/>
              </a:p>
              <a:p>
                <a:pPr marL="457200" indent="-457200">
                  <a:buAutoNum type="alphaUcPeriod"/>
                </a:pP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a14:m>
                <a:endParaRPr lang="en-US" sz="2400" dirty="0"/>
              </a:p>
              <a:p>
                <a:pPr marL="457200" indent="-457200">
                  <a:buAutoNum type="alphaUcPeriod"/>
                </a:pPr>
                <a:r>
                  <a:rPr lang="en-US" sz="2400" dirty="0"/>
                  <a:t> </a:t>
                </a:r>
                <a14:m>
                  <m:oMath xmlns:m="http://schemas.openxmlformats.org/officeDocument/2006/math">
                    <m:r>
                      <a:rPr lang="en-US" sz="2400" b="0" i="1" smtClean="0">
                        <a:latin typeface="Cambria Math" panose="02040503050406030204" pitchFamily="18" charset="0"/>
                      </a:rPr>
                      <m:t>3</m:t>
                    </m:r>
                  </m:oMath>
                </a14:m>
                <a:endParaRPr lang="en-US" sz="2400" dirty="0"/>
              </a:p>
              <a:p>
                <a:pPr marL="457200" indent="-457200">
                  <a:buAutoNum type="alphaUcPeriod"/>
                </a:pPr>
                <a:r>
                  <a:rPr lang="en-US" sz="2400" dirty="0"/>
                  <a:t> </a:t>
                </a:r>
                <a14:m>
                  <m:oMath xmlns:m="http://schemas.openxmlformats.org/officeDocument/2006/math">
                    <m:r>
                      <a:rPr lang="en-US" sz="2400" b="0" i="1" smtClean="0">
                        <a:latin typeface="Cambria Math" panose="02040503050406030204" pitchFamily="18" charset="0"/>
                      </a:rPr>
                      <m:t>1</m:t>
                    </m:r>
                  </m:oMath>
                </a14:m>
                <a:endParaRPr lang="en-US" sz="2400" dirty="0"/>
              </a:p>
              <a:p>
                <a:pPr marL="457200" indent="-457200">
                  <a:buAutoNum type="alphaUcPeriod"/>
                </a:pPr>
                <a:r>
                  <a:rPr lang="en-US" sz="2400" dirty="0"/>
                  <a:t> </a:t>
                </a:r>
                <a14:m>
                  <m:oMath xmlns:m="http://schemas.openxmlformats.org/officeDocument/2006/math">
                    <m:r>
                      <a:rPr lang="en-US" sz="2400" b="0" i="1" smtClean="0">
                        <a:latin typeface="Cambria Math" panose="02040503050406030204" pitchFamily="18" charset="0"/>
                      </a:rPr>
                      <m:t>9</m:t>
                    </m:r>
                  </m:oMath>
                </a14:m>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895351"/>
                <a:ext cx="9144000" cy="3429002"/>
              </a:xfrm>
              <a:blipFill>
                <a:blip r:embed="rId2"/>
                <a:stretch>
                  <a:fillRect l="-1000" t="-1423" r="-933"/>
                </a:stretch>
              </a:blipFill>
            </p:spPr>
            <p:txBody>
              <a:bodyPr/>
              <a:lstStyle/>
              <a:p>
                <a:r>
                  <a:rPr lang="en-US">
                    <a:noFill/>
                  </a:rPr>
                  <a:t> </a:t>
                </a:r>
              </a:p>
            </p:txBody>
          </p:sp>
        </mc:Fallback>
      </mc:AlternateContent>
    </p:spTree>
    <p:extLst>
      <p:ext uri="{BB962C8B-B14F-4D97-AF65-F5344CB8AC3E}">
        <p14:creationId xmlns:p14="http://schemas.microsoft.com/office/powerpoint/2010/main" val="569706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Answer to Practice #2 with Determining Slope of a Line (A.6a)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895351"/>
                <a:ext cx="9144000" cy="3429002"/>
              </a:xfrm>
            </p:spPr>
            <p:txBody>
              <a:bodyPr>
                <a:normAutofit/>
              </a:bodyPr>
              <a:lstStyle/>
              <a:p>
                <a:pPr marL="0" indent="0">
                  <a:buNone/>
                </a:pPr>
                <a:r>
                  <a:rPr lang="en-US" sz="2400" b="1" dirty="0"/>
                  <a:t>What is the slope of the line represented by this equation?</a:t>
                </a:r>
              </a:p>
              <a:p>
                <a:pPr marL="0" indent="0">
                  <a:buNone/>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𝟑</m:t>
                          </m:r>
                        </m:den>
                      </m:f>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oMath>
                  </m:oMathPara>
                </a14:m>
                <a:endParaRPr lang="en-US" sz="2400" b="1" dirty="0"/>
              </a:p>
              <a:p>
                <a:pPr marL="457200" indent="-457200">
                  <a:buAutoNum type="alphaUcPeriod"/>
                </a:pP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a14:m>
                <a:endParaRPr lang="en-US" sz="2400" dirty="0"/>
              </a:p>
              <a:p>
                <a:pPr marL="457200" indent="-457200">
                  <a:buAutoNum type="alphaUcPeriod"/>
                </a:pPr>
                <a:r>
                  <a:rPr lang="en-US" sz="2400" dirty="0"/>
                  <a:t> </a:t>
                </a:r>
                <a14:m>
                  <m:oMath xmlns:m="http://schemas.openxmlformats.org/officeDocument/2006/math">
                    <m:r>
                      <a:rPr lang="en-US" sz="2400" b="0" i="1" smtClean="0">
                        <a:latin typeface="Cambria Math" panose="02040503050406030204" pitchFamily="18" charset="0"/>
                      </a:rPr>
                      <m:t>3</m:t>
                    </m:r>
                  </m:oMath>
                </a14:m>
                <a:endParaRPr lang="en-US" sz="2400" dirty="0"/>
              </a:p>
              <a:p>
                <a:pPr marL="457200" indent="-457200">
                  <a:buAutoNum type="alphaUcPeriod"/>
                </a:pPr>
                <a:r>
                  <a:rPr lang="en-US" sz="2400" dirty="0"/>
                  <a:t> </a:t>
                </a:r>
                <a14:m>
                  <m:oMath xmlns:m="http://schemas.openxmlformats.org/officeDocument/2006/math">
                    <m:r>
                      <a:rPr lang="en-US" sz="2400" b="0" i="1" smtClean="0">
                        <a:latin typeface="Cambria Math" panose="02040503050406030204" pitchFamily="18" charset="0"/>
                      </a:rPr>
                      <m:t>1</m:t>
                    </m:r>
                  </m:oMath>
                </a14:m>
                <a:endParaRPr lang="en-US" sz="2400" dirty="0"/>
              </a:p>
              <a:p>
                <a:pPr marL="457200" indent="-457200">
                  <a:buClr>
                    <a:srgbClr val="C00000"/>
                  </a:buClr>
                  <a:buAutoNum type="alphaUcPeriod"/>
                </a:pPr>
                <a:r>
                  <a:rPr lang="en-US" sz="2400" dirty="0"/>
                  <a:t> </a:t>
                </a:r>
                <a14:m>
                  <m:oMath xmlns:m="http://schemas.openxmlformats.org/officeDocument/2006/math">
                    <m:r>
                      <a:rPr lang="en-US" sz="2400" b="0" i="1" smtClean="0">
                        <a:solidFill>
                          <a:srgbClr val="C00000"/>
                        </a:solidFill>
                        <a:latin typeface="Cambria Math" panose="02040503050406030204" pitchFamily="18" charset="0"/>
                      </a:rPr>
                      <m:t>9</m:t>
                    </m:r>
                  </m:oMath>
                </a14:m>
                <a:endParaRPr lang="en-US" sz="2400" dirty="0">
                  <a:solidFill>
                    <a:srgbClr val="C0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895351"/>
                <a:ext cx="9144000" cy="3429002"/>
              </a:xfrm>
              <a:blipFill>
                <a:blip r:embed="rId3"/>
                <a:stretch>
                  <a:fillRect l="-1000" t="-1423" r="-933"/>
                </a:stretch>
              </a:blipFill>
            </p:spPr>
            <p:txBody>
              <a:bodyPr/>
              <a:lstStyle/>
              <a:p>
                <a:r>
                  <a:rPr lang="en-US">
                    <a:noFill/>
                  </a:rPr>
                  <a:t> </a:t>
                </a:r>
              </a:p>
            </p:txBody>
          </p:sp>
        </mc:Fallback>
      </mc:AlternateContent>
      <p:sp>
        <p:nvSpPr>
          <p:cNvPr id="2" name="Rounded Rectangle 1" descr="A box indicates that choice D is the correct answer."/>
          <p:cNvSpPr/>
          <p:nvPr/>
        </p:nvSpPr>
        <p:spPr>
          <a:xfrm>
            <a:off x="35560" y="3562350"/>
            <a:ext cx="8382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2590800" y="2724150"/>
                <a:ext cx="53340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the coefficient of </a:t>
                </a:r>
                <a14:m>
                  <m:oMath xmlns:m="http://schemas.openxmlformats.org/officeDocument/2006/math">
                    <m:r>
                      <a:rPr lang="en-US" sz="2400" b="0" i="1" smtClean="0">
                        <a:solidFill>
                          <a:srgbClr val="C00000"/>
                        </a:solidFill>
                        <a:latin typeface="Cambria Math" panose="02040503050406030204" pitchFamily="18" charset="0"/>
                      </a:rPr>
                      <m:t>𝑥</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without solving the equation for </a:t>
                </a:r>
                <a14:m>
                  <m:oMath xmlns:m="http://schemas.openxmlformats.org/officeDocument/2006/math">
                    <m:r>
                      <a:rPr lang="en-US" sz="2400" b="0" i="1" smtClean="0">
                        <a:solidFill>
                          <a:srgbClr val="C00000"/>
                        </a:solidFill>
                        <a:latin typeface="Cambria Math" panose="02040503050406030204" pitchFamily="18" charset="0"/>
                      </a:rPr>
                      <m:t>𝑦</m:t>
                    </m:r>
                  </m:oMath>
                </a14:m>
                <a:endParaRPr lang="en-US"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90800" y="2724150"/>
                <a:ext cx="5334000" cy="1200329"/>
              </a:xfrm>
              <a:prstGeom prst="rect">
                <a:avLst/>
              </a:prstGeom>
              <a:blipFill>
                <a:blip r:embed="rId4"/>
                <a:stretch>
                  <a:fillRect l="-1714" t="-4061" b="-10152"/>
                </a:stretch>
              </a:blipFill>
            </p:spPr>
            <p:txBody>
              <a:bodyPr/>
              <a:lstStyle/>
              <a:p>
                <a:r>
                  <a:rPr lang="en-US">
                    <a:noFill/>
                  </a:rPr>
                  <a:t> </a:t>
                </a:r>
              </a:p>
            </p:txBody>
          </p:sp>
        </mc:Fallback>
      </mc:AlternateContent>
      <p:cxnSp>
        <p:nvCxnSpPr>
          <p:cNvPr id="7" name="Straight Arrow Connector 6" descr="An arrow indicating that choice B is the most common error made."/>
          <p:cNvCxnSpPr/>
          <p:nvPr/>
        </p:nvCxnSpPr>
        <p:spPr>
          <a:xfrm flipH="1" flipV="1">
            <a:off x="838200" y="2876550"/>
            <a:ext cx="1752600" cy="762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4836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Additional Practice with Determining Slope of a Line (A.6a)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895351"/>
                <a:ext cx="9144000" cy="3429002"/>
              </a:xfrm>
            </p:spPr>
            <p:txBody>
              <a:bodyPr>
                <a:normAutofit/>
              </a:bodyPr>
              <a:lstStyle/>
              <a:p>
                <a:pPr marL="0" indent="0">
                  <a:buNone/>
                </a:pPr>
                <a:r>
                  <a:rPr lang="en-US" sz="2400" b="1" dirty="0"/>
                  <a:t>What is the slope, </a:t>
                </a:r>
                <a14:m>
                  <m:oMath xmlns:m="http://schemas.openxmlformats.org/officeDocument/2006/math">
                    <m:r>
                      <a:rPr lang="en-US" sz="2400" b="1" i="1">
                        <a:latin typeface="Cambria Math" panose="02040503050406030204" pitchFamily="18" charset="0"/>
                      </a:rPr>
                      <m:t>𝒎</m:t>
                    </m:r>
                  </m:oMath>
                </a14:m>
                <a:r>
                  <a:rPr lang="en-US" sz="2400" b="1" dirty="0"/>
                  <a:t>, of the line represented by this equation?</a:t>
                </a:r>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m:t>
                      </m:r>
                      <m:r>
                        <a:rPr lang="en-US" sz="2400" b="1" i="1" smtClean="0">
                          <a:latin typeface="Cambria Math" panose="02040503050406030204" pitchFamily="18" charset="0"/>
                        </a:rPr>
                        <m:t>𝟑</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𝟒</m:t>
                              </m:r>
                            </m:num>
                            <m:den>
                              <m:r>
                                <a:rPr lang="en-US" sz="2400" b="1" i="1" smtClean="0">
                                  <a:latin typeface="Cambria Math" panose="02040503050406030204" pitchFamily="18" charset="0"/>
                                </a:rPr>
                                <m:t>𝟑</m:t>
                              </m:r>
                            </m:den>
                          </m:f>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e>
                      </m:d>
                    </m:oMath>
                  </m:oMathPara>
                </a14:m>
                <a:endParaRPr lang="en-US" sz="2400"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895351"/>
                <a:ext cx="9144000" cy="3429002"/>
              </a:xfrm>
              <a:blipFill>
                <a:blip r:embed="rId2"/>
                <a:stretch>
                  <a:fillRect l="-1000" t="-1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505200" y="2391453"/>
                <a:ext cx="85363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3505200" y="2391453"/>
                <a:ext cx="853632" cy="461665"/>
              </a:xfrm>
              <a:prstGeom prst="rect">
                <a:avLst/>
              </a:prstGeom>
              <a:blipFill>
                <a:blip r:embed="rId3"/>
                <a:stretch>
                  <a:fillRect/>
                </a:stretch>
              </a:blipFill>
            </p:spPr>
            <p:txBody>
              <a:bodyPr/>
              <a:lstStyle/>
              <a:p>
                <a:r>
                  <a:rPr lang="en-US">
                    <a:noFill/>
                  </a:rPr>
                  <a:t> </a:t>
                </a:r>
              </a:p>
            </p:txBody>
          </p:sp>
        </mc:Fallback>
      </mc:AlternateContent>
      <p:sp>
        <p:nvSpPr>
          <p:cNvPr id="3" name="Rounded Rectangle 2" descr="Empty box"/>
          <p:cNvSpPr/>
          <p:nvPr/>
        </p:nvSpPr>
        <p:spPr>
          <a:xfrm>
            <a:off x="4419600" y="2437619"/>
            <a:ext cx="1179195" cy="3693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224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Answer to Additional Practice with Determining Slope of a Line (A.6a)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895351"/>
                <a:ext cx="9144000" cy="3429002"/>
              </a:xfrm>
            </p:spPr>
            <p:txBody>
              <a:bodyPr>
                <a:normAutofit/>
              </a:bodyPr>
              <a:lstStyle/>
              <a:p>
                <a:pPr marL="0" indent="0">
                  <a:buNone/>
                </a:pPr>
                <a:r>
                  <a:rPr lang="en-US" sz="2400" b="1" dirty="0"/>
                  <a:t>What is the slope, </a:t>
                </a:r>
                <a14:m>
                  <m:oMath xmlns:m="http://schemas.openxmlformats.org/officeDocument/2006/math">
                    <m:r>
                      <a:rPr lang="en-US" sz="2400" b="1" i="1">
                        <a:latin typeface="Cambria Math" panose="02040503050406030204" pitchFamily="18" charset="0"/>
                      </a:rPr>
                      <m:t>𝒎</m:t>
                    </m:r>
                  </m:oMath>
                </a14:m>
                <a:r>
                  <a:rPr lang="en-US" sz="2400" b="1" dirty="0"/>
                  <a:t>, of the line represented by this equation?</a:t>
                </a:r>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m:t>
                      </m:r>
                      <m:r>
                        <a:rPr lang="en-US" sz="2400" b="1" i="1" smtClean="0">
                          <a:latin typeface="Cambria Math" panose="02040503050406030204" pitchFamily="18" charset="0"/>
                        </a:rPr>
                        <m:t>𝟑</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𝟒</m:t>
                              </m:r>
                            </m:num>
                            <m:den>
                              <m:r>
                                <a:rPr lang="en-US" sz="2400" b="1" i="1" smtClean="0">
                                  <a:latin typeface="Cambria Math" panose="02040503050406030204" pitchFamily="18" charset="0"/>
                                </a:rPr>
                                <m:t>𝟑</m:t>
                              </m:r>
                            </m:den>
                          </m:f>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e>
                      </m:d>
                    </m:oMath>
                  </m:oMathPara>
                </a14:m>
                <a:endParaRPr lang="en-US" sz="2400" b="1" dirty="0"/>
              </a:p>
              <a:p>
                <a:pPr marL="0" indent="0">
                  <a:buNone/>
                </a:pPr>
                <a:endParaRPr lang="en-US" sz="2400" b="1" dirty="0"/>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𝒎</m:t>
                      </m:r>
                      <m:r>
                        <a:rPr lang="en-US" sz="2400" b="1" i="1" smtClean="0">
                          <a:latin typeface="Cambria Math" panose="02040503050406030204" pitchFamily="18" charset="0"/>
                        </a:rPr>
                        <m:t>=     </m:t>
                      </m:r>
                      <m:r>
                        <a:rPr lang="en-US" sz="2400" b="0" i="1" smtClean="0">
                          <a:solidFill>
                            <a:srgbClr val="C00000"/>
                          </a:solidFill>
                          <a:latin typeface="Cambria Math" panose="02040503050406030204" pitchFamily="18" charset="0"/>
                        </a:rPr>
                        <m:t>4</m:t>
                      </m:r>
                    </m:oMath>
                  </m:oMathPara>
                </a14:m>
                <a:endParaRPr lang="en-US" sz="2400" dirty="0">
                  <a:solidFill>
                    <a:srgbClr val="C0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895351"/>
                <a:ext cx="9144000" cy="3429002"/>
              </a:xfrm>
              <a:blipFill>
                <a:blip r:embed="rId2"/>
                <a:stretch>
                  <a:fillRect l="-1000" t="-1601"/>
                </a:stretch>
              </a:blipFill>
            </p:spPr>
            <p:txBody>
              <a:bodyPr/>
              <a:lstStyle/>
              <a:p>
                <a:r>
                  <a:rPr lang="en-US">
                    <a:noFill/>
                  </a:rPr>
                  <a:t> </a:t>
                </a:r>
              </a:p>
            </p:txBody>
          </p:sp>
        </mc:Fallback>
      </mc:AlternateContent>
      <p:sp>
        <p:nvSpPr>
          <p:cNvPr id="6" name="Rounded Rectangle 5" descr="A box indicates that 4 is the correct answer."/>
          <p:cNvSpPr/>
          <p:nvPr/>
        </p:nvSpPr>
        <p:spPr>
          <a:xfrm>
            <a:off x="4648200" y="2812018"/>
            <a:ext cx="914399"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127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Writing Equations of Parallel and Perpendicular Lines (A.6b)</a:t>
            </a:r>
          </a:p>
        </p:txBody>
      </p:sp>
      <p:sp>
        <p:nvSpPr>
          <p:cNvPr id="4" name="Content Placeholder 3"/>
          <p:cNvSpPr>
            <a:spLocks noGrp="1"/>
          </p:cNvSpPr>
          <p:nvPr>
            <p:ph idx="1"/>
          </p:nvPr>
        </p:nvSpPr>
        <p:spPr>
          <a:xfrm>
            <a:off x="0" y="742950"/>
            <a:ext cx="8927385" cy="3581399"/>
          </a:xfrm>
        </p:spPr>
        <p:txBody>
          <a:bodyPr>
            <a:noAutofit/>
          </a:bodyPr>
          <a:lstStyle/>
          <a:p>
            <a:pPr marL="114300" indent="0">
              <a:spcBef>
                <a:spcPts val="0"/>
              </a:spcBef>
              <a:buNone/>
            </a:pPr>
            <a:r>
              <a:rPr lang="en-US" sz="2400" dirty="0"/>
              <a:t>Students would benefit from additional practice writing equations of lines parallel or perpendicular to a given line and through a given point.  Practice should include lines represented in the format of an equation, the slope and a point on the line, or two points.</a:t>
            </a:r>
          </a:p>
          <a:p>
            <a:pPr marL="114300" indent="0">
              <a:spcBef>
                <a:spcPts val="0"/>
              </a:spcBef>
              <a:buNone/>
            </a:pPr>
            <a:r>
              <a:rPr lang="en-US" sz="2400" dirty="0">
                <a:solidFill>
                  <a:srgbClr val="C00000"/>
                </a:solidFill>
              </a:rPr>
              <a:t>Common errors on SOL test items include:</a:t>
            </a:r>
          </a:p>
          <a:p>
            <a:pPr>
              <a:spcBef>
                <a:spcPts val="0"/>
              </a:spcBef>
              <a:buClrTx/>
            </a:pPr>
            <a:r>
              <a:rPr lang="en-US" sz="2400" dirty="0">
                <a:solidFill>
                  <a:srgbClr val="C00000"/>
                </a:solidFill>
              </a:rPr>
              <a:t>using the reciprocal slope instead of the negative reciprocal slope when writing equations of perpendicular lines; and</a:t>
            </a:r>
          </a:p>
          <a:p>
            <a:pPr>
              <a:spcBef>
                <a:spcPts val="0"/>
              </a:spcBef>
              <a:buClrTx/>
            </a:pPr>
            <a:r>
              <a:rPr lang="en-US" sz="2400" dirty="0">
                <a:solidFill>
                  <a:srgbClr val="C00000"/>
                </a:solidFill>
              </a:rPr>
              <a:t>using the reciprocal slope or the negative reciprocal slope when writing equations of parallel lines. </a:t>
            </a:r>
          </a:p>
        </p:txBody>
      </p:sp>
    </p:spTree>
    <p:extLst>
      <p:ext uri="{BB962C8B-B14F-4D97-AF65-F5344CB8AC3E}">
        <p14:creationId xmlns:p14="http://schemas.microsoft.com/office/powerpoint/2010/main" val="126953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48</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Equations of Parallel and Perpendicular Lines (A.6b) </a:t>
            </a:r>
          </a:p>
        </p:txBody>
      </p:sp>
      <p:sp>
        <p:nvSpPr>
          <p:cNvPr id="4" name="Content Placeholder 3"/>
          <p:cNvSpPr>
            <a:spLocks noGrp="1"/>
          </p:cNvSpPr>
          <p:nvPr>
            <p:ph idx="1"/>
          </p:nvPr>
        </p:nvSpPr>
        <p:spPr/>
        <p:txBody>
          <a:bodyPr>
            <a:normAutofit lnSpcReduction="10000"/>
          </a:bodyPr>
          <a:lstStyle/>
          <a:p>
            <a:pPr marL="114300" indent="0">
              <a:buNone/>
            </a:pPr>
            <a:r>
              <a:rPr lang="en-US" sz="2400" b="1" dirty="0"/>
              <a:t>Line </a:t>
            </a:r>
            <a:r>
              <a:rPr lang="en-US" b="1" i="1" dirty="0">
                <a:latin typeface="Times New Roman" panose="02020603050405020304" pitchFamily="18" charset="0"/>
                <a:cs typeface="Times New Roman" panose="02020603050405020304" pitchFamily="18" charset="0"/>
              </a:rPr>
              <a:t>m</a:t>
            </a:r>
            <a:r>
              <a:rPr lang="en-US" sz="2400" b="1" dirty="0"/>
              <a:t> passes through the points located at (5, 12) and (7, 15).  Write the equation of the line that is perpendicular to line </a:t>
            </a:r>
            <a:r>
              <a:rPr lang="en-US" b="1" i="1" dirty="0">
                <a:latin typeface="Times New Roman" panose="02020603050405020304" pitchFamily="18" charset="0"/>
                <a:cs typeface="Times New Roman" panose="02020603050405020304" pitchFamily="18" charset="0"/>
              </a:rPr>
              <a:t>m</a:t>
            </a:r>
            <a:r>
              <a:rPr lang="en-US" sz="2400" b="1" dirty="0"/>
              <a:t> and passes through the point located at (-6, 3).</a:t>
            </a:r>
          </a:p>
          <a:p>
            <a:pPr marL="114300" indent="0">
              <a:buNone/>
            </a:pPr>
            <a:endParaRPr lang="en-US" sz="2400" dirty="0"/>
          </a:p>
          <a:p>
            <a:pPr marL="114300" indent="0">
              <a:buNone/>
            </a:pPr>
            <a:r>
              <a:rPr lang="en-US" sz="2400" b="1" dirty="0"/>
              <a:t>Slope-Intercept Form:</a:t>
            </a:r>
          </a:p>
          <a:p>
            <a:pPr marL="114300" indent="0">
              <a:buNone/>
            </a:pPr>
            <a:endParaRPr lang="en-US" sz="2400" dirty="0"/>
          </a:p>
          <a:p>
            <a:pPr marL="114300" indent="0">
              <a:buNone/>
            </a:pPr>
            <a:r>
              <a:rPr lang="en-US" sz="2400" b="1" dirty="0"/>
              <a:t>Standard Form:</a:t>
            </a:r>
          </a:p>
          <a:p>
            <a:pPr marL="114300" indent="0">
              <a:buNone/>
            </a:pPr>
            <a:endParaRPr lang="en-US" sz="4400" dirty="0"/>
          </a:p>
          <a:p>
            <a:endParaRPr lang="en-US" dirty="0"/>
          </a:p>
        </p:txBody>
      </p:sp>
    </p:spTree>
    <p:extLst>
      <p:ext uri="{BB962C8B-B14F-4D97-AF65-F5344CB8AC3E}">
        <p14:creationId xmlns:p14="http://schemas.microsoft.com/office/powerpoint/2010/main" val="285810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Answers to Practice #1 with Equations of Parallel and Perpendicular Lines (A.6b)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Line </a:t>
                </a:r>
                <a:r>
                  <a:rPr lang="en-US" b="1" i="1" dirty="0">
                    <a:latin typeface="Times New Roman" panose="02020603050405020304" pitchFamily="18" charset="0"/>
                    <a:cs typeface="Times New Roman" panose="02020603050405020304" pitchFamily="18" charset="0"/>
                  </a:rPr>
                  <a:t>m</a:t>
                </a:r>
                <a:r>
                  <a:rPr lang="en-US" sz="2400" b="1" dirty="0"/>
                  <a:t> passes through the points located at (5, 12) and (7, 15).  Write the equation of the line that is perpendicular to line </a:t>
                </a:r>
                <a:r>
                  <a:rPr lang="en-US" b="1" i="1" dirty="0">
                    <a:latin typeface="Times New Roman" panose="02020603050405020304" pitchFamily="18" charset="0"/>
                    <a:cs typeface="Times New Roman" panose="02020603050405020304" pitchFamily="18" charset="0"/>
                  </a:rPr>
                  <a:t>m</a:t>
                </a:r>
                <a:r>
                  <a:rPr lang="en-US" sz="2400" b="1" dirty="0"/>
                  <a:t> and passes through the point located at (-6, 3).</a:t>
                </a:r>
              </a:p>
              <a:p>
                <a:pPr marL="114300" indent="0">
                  <a:buNone/>
                </a:pPr>
                <a:r>
                  <a:rPr lang="en-US" sz="2400" b="1" dirty="0"/>
                  <a:t>Slope-Intercept Form:</a:t>
                </a:r>
                <a:r>
                  <a:rPr lang="en-US" sz="2600" b="1" dirty="0"/>
                  <a:t>    </a:t>
                </a:r>
                <a14:m>
                  <m:oMath xmlns:m="http://schemas.openxmlformats.org/officeDocument/2006/math">
                    <m:r>
                      <a:rPr lang="en-US" sz="2600" b="0" i="1" smtClean="0">
                        <a:solidFill>
                          <a:srgbClr val="C00000"/>
                        </a:solidFill>
                        <a:latin typeface="Cambria Math"/>
                      </a:rPr>
                      <m:t>𝑦</m:t>
                    </m:r>
                    <m:r>
                      <a:rPr lang="en-US" sz="2600" b="0" i="1" smtClean="0">
                        <a:solidFill>
                          <a:srgbClr val="C00000"/>
                        </a:solidFill>
                        <a:latin typeface="Cambria Math"/>
                      </a:rPr>
                      <m:t>=</m:t>
                    </m:r>
                    <m:f>
                      <m:fPr>
                        <m:ctrlPr>
                          <a:rPr lang="en-US" sz="2600" i="1" smtClean="0">
                            <a:solidFill>
                              <a:srgbClr val="C00000"/>
                            </a:solidFill>
                            <a:latin typeface="Cambria Math" panose="02040503050406030204" pitchFamily="18" charset="0"/>
                          </a:rPr>
                        </m:ctrlPr>
                      </m:fPr>
                      <m:num>
                        <m:r>
                          <a:rPr lang="en-US" sz="2600" b="0" i="1" smtClean="0">
                            <a:solidFill>
                              <a:srgbClr val="C00000"/>
                            </a:solidFill>
                            <a:latin typeface="Cambria Math"/>
                          </a:rPr>
                          <m:t>−2</m:t>
                        </m:r>
                      </m:num>
                      <m:den>
                        <m:r>
                          <a:rPr lang="en-US" sz="2600" b="0" i="1" smtClean="0">
                            <a:solidFill>
                              <a:srgbClr val="C00000"/>
                            </a:solidFill>
                            <a:latin typeface="Cambria Math"/>
                          </a:rPr>
                          <m:t>3</m:t>
                        </m:r>
                      </m:den>
                    </m:f>
                    <m:r>
                      <a:rPr lang="en-US" sz="2600" b="0" i="1" smtClean="0">
                        <a:solidFill>
                          <a:srgbClr val="C00000"/>
                        </a:solidFill>
                        <a:latin typeface="Cambria Math"/>
                      </a:rPr>
                      <m:t>𝑥</m:t>
                    </m:r>
                    <m:r>
                      <a:rPr lang="en-US" sz="2600" b="0" i="1" smtClean="0">
                        <a:solidFill>
                          <a:srgbClr val="C00000"/>
                        </a:solidFill>
                        <a:latin typeface="Cambria Math"/>
                      </a:rPr>
                      <m:t>−1</m:t>
                    </m:r>
                  </m:oMath>
                </a14:m>
                <a:endParaRPr lang="en-US" sz="2600" dirty="0">
                  <a:solidFill>
                    <a:srgbClr val="C00000"/>
                  </a:solidFill>
                </a:endParaRPr>
              </a:p>
              <a:p>
                <a:pPr marL="114300" indent="0">
                  <a:buNone/>
                </a:pPr>
                <a:r>
                  <a:rPr lang="en-US" sz="2600" dirty="0">
                    <a:solidFill>
                      <a:srgbClr val="C00000"/>
                    </a:solidFill>
                  </a:rPr>
                  <a:t>                                                               </a:t>
                </a:r>
                <a14:m>
                  <m:oMath xmlns:m="http://schemas.openxmlformats.org/officeDocument/2006/math">
                    <m:r>
                      <a:rPr lang="en-US" sz="2600" b="0" i="0" smtClean="0">
                        <a:solidFill>
                          <a:srgbClr val="C00000"/>
                        </a:solidFill>
                        <a:latin typeface="Cambria Math"/>
                      </a:rPr>
                      <m:t>   </m:t>
                    </m:r>
                  </m:oMath>
                </a14:m>
                <a:endParaRPr lang="en-US" sz="2600" dirty="0"/>
              </a:p>
              <a:p>
                <a:pPr marL="114300" indent="0">
                  <a:buNone/>
                </a:pPr>
                <a:r>
                  <a:rPr lang="en-US" sz="2400" b="1" dirty="0"/>
                  <a:t>Standard Form:</a:t>
                </a:r>
                <a:r>
                  <a:rPr lang="en-US" sz="2600" b="1" dirty="0"/>
                  <a:t>    </a:t>
                </a:r>
                <a14:m>
                  <m:oMath xmlns:m="http://schemas.openxmlformats.org/officeDocument/2006/math">
                    <m:r>
                      <a:rPr lang="en-US" sz="2600" b="0" i="1" smtClean="0">
                        <a:solidFill>
                          <a:srgbClr val="C00000"/>
                        </a:solidFill>
                        <a:latin typeface="Cambria Math" panose="02040503050406030204" pitchFamily="18" charset="0"/>
                      </a:rPr>
                      <m:t>2</m:t>
                    </m:r>
                    <m:r>
                      <a:rPr lang="en-US" sz="2600" b="0" i="1" smtClean="0">
                        <a:solidFill>
                          <a:srgbClr val="C00000"/>
                        </a:solidFill>
                        <a:latin typeface="Cambria Math" panose="02040503050406030204" pitchFamily="18" charset="0"/>
                      </a:rPr>
                      <m:t>𝑥</m:t>
                    </m:r>
                    <m:r>
                      <a:rPr lang="en-US" sz="2600" b="0" i="1" smtClean="0">
                        <a:solidFill>
                          <a:srgbClr val="C00000"/>
                        </a:solidFill>
                        <a:latin typeface="Cambria Math" panose="02040503050406030204" pitchFamily="18" charset="0"/>
                      </a:rPr>
                      <m:t>+3</m:t>
                    </m:r>
                    <m:r>
                      <a:rPr lang="en-US" sz="2600" b="0" i="1" smtClean="0">
                        <a:solidFill>
                          <a:srgbClr val="C00000"/>
                        </a:solidFill>
                        <a:latin typeface="Cambria Math" panose="02040503050406030204" pitchFamily="18" charset="0"/>
                      </a:rPr>
                      <m:t>𝑦</m:t>
                    </m:r>
                    <m:r>
                      <a:rPr lang="en-US" sz="2600" b="0" i="1" smtClean="0">
                        <a:solidFill>
                          <a:srgbClr val="C00000"/>
                        </a:solidFill>
                        <a:latin typeface="Cambria Math" panose="02040503050406030204" pitchFamily="18" charset="0"/>
                      </a:rPr>
                      <m:t>=−3</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t="-1957" r="-273" b="-178"/>
                </a:stretch>
              </a:blipFill>
            </p:spPr>
            <p:txBody>
              <a:bodyPr/>
              <a:lstStyle/>
              <a:p>
                <a:r>
                  <a:rPr lang="en-US">
                    <a:noFill/>
                  </a:rPr>
                  <a:t> </a:t>
                </a:r>
              </a:p>
            </p:txBody>
          </p:sp>
        </mc:Fallback>
      </mc:AlternateContent>
      <p:sp>
        <p:nvSpPr>
          <p:cNvPr id="7" name="Rounded Rectangle 6" descr="A rectangle indicates the correct solution in slope-intercept form."/>
          <p:cNvSpPr/>
          <p:nvPr/>
        </p:nvSpPr>
        <p:spPr>
          <a:xfrm>
            <a:off x="4000500" y="2588686"/>
            <a:ext cx="1943100" cy="66886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52400" y="3186103"/>
                <a:ext cx="8378111" cy="98584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reciprocal slope </a:t>
                </a:r>
                <a14:m>
                  <m:oMath xmlns:m="http://schemas.openxmlformats.org/officeDocument/2006/math">
                    <m:r>
                      <a:rPr lang="en-US" sz="2400" b="0" i="0" smtClean="0">
                        <a:solidFill>
                          <a:srgbClr val="C00000"/>
                        </a:solidFill>
                        <a:latin typeface="Cambria Math" panose="02040503050406030204" pitchFamily="18" charset="0"/>
                      </a:rPr>
                      <m:t>    </m:t>
                    </m:r>
                    <m:r>
                      <a:rPr lang="en-US" sz="2400" b="1" i="0" smtClean="0">
                        <a:solidFill>
                          <a:srgbClr val="C00000"/>
                        </a:solidFill>
                        <a:latin typeface="Cambria Math" panose="02040503050406030204" pitchFamily="18" charset="0"/>
                      </a:rPr>
                      <m:t> </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0" smtClean="0">
                        <a:solidFill>
                          <a:srgbClr val="C00000"/>
                        </a:solidFill>
                        <a:latin typeface="Cambria Math" panose="02040503050406030204" pitchFamily="18" charset="0"/>
                      </a:rPr>
                      <m:t>     </m:t>
                    </m:r>
                    <m:r>
                      <a:rPr lang="en-US" sz="2400" i="1">
                        <a:solidFill>
                          <a:srgbClr val="C00000"/>
                        </a:solidFill>
                        <a:latin typeface="Cambria Math"/>
                      </a:rPr>
                      <m:t>𝑦</m:t>
                    </m:r>
                    <m:r>
                      <a:rPr lang="en-US" sz="2400" i="1">
                        <a:solidFill>
                          <a:srgbClr val="C00000"/>
                        </a:solidFill>
                        <a:latin typeface="Cambria Math"/>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a:rPr>
                          <m:t>2</m:t>
                        </m:r>
                      </m:num>
                      <m:den>
                        <m:r>
                          <a:rPr lang="en-US" sz="2400" i="1">
                            <a:solidFill>
                              <a:srgbClr val="C00000"/>
                            </a:solidFill>
                            <a:latin typeface="Cambria Math"/>
                          </a:rPr>
                          <m:t>3</m:t>
                        </m:r>
                      </m:den>
                    </m:f>
                    <m:r>
                      <a:rPr lang="en-US" sz="2400" i="1">
                        <a:solidFill>
                          <a:srgbClr val="C00000"/>
                        </a:solidFill>
                        <a:latin typeface="Cambria Math"/>
                      </a:rPr>
                      <m:t>𝑥</m:t>
                    </m:r>
                    <m:r>
                      <a:rPr lang="en-US" sz="2400" i="1">
                        <a:solidFill>
                          <a:srgbClr val="C00000"/>
                        </a:solidFill>
                        <a:latin typeface="Cambria Math"/>
                      </a:rPr>
                      <m:t>+7</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152400" y="3186103"/>
                <a:ext cx="8378111" cy="985847"/>
              </a:xfrm>
              <a:prstGeom prst="rect">
                <a:avLst/>
              </a:prstGeom>
              <a:blipFill>
                <a:blip r:embed="rId4"/>
                <a:stretch>
                  <a:fillRect l="-1092"/>
                </a:stretch>
              </a:blipFill>
            </p:spPr>
            <p:txBody>
              <a:bodyPr/>
              <a:lstStyle/>
              <a:p>
                <a:r>
                  <a:rPr lang="en-US">
                    <a:noFill/>
                  </a:rPr>
                  <a:t> </a:t>
                </a:r>
              </a:p>
            </p:txBody>
          </p:sp>
        </mc:Fallback>
      </mc:AlternateContent>
      <p:sp>
        <p:nvSpPr>
          <p:cNvPr id="8" name="Rounded Rectangle 7" descr="A rectangle indicates the correct solution in standard form."/>
          <p:cNvSpPr/>
          <p:nvPr/>
        </p:nvSpPr>
        <p:spPr>
          <a:xfrm>
            <a:off x="2971800" y="3721229"/>
            <a:ext cx="2189934" cy="48405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76197" y="4310009"/>
                <a:ext cx="8378111"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multiplying only the coefficient of </a:t>
                </a:r>
                <a14:m>
                  <m:oMath xmlns:m="http://schemas.openxmlformats.org/officeDocument/2006/math">
                    <m:r>
                      <a:rPr lang="en-US" sz="2400" b="0" i="1">
                        <a:solidFill>
                          <a:srgbClr val="C00000"/>
                        </a:solidFill>
                        <a:latin typeface="Cambria Math" panose="02040503050406030204" pitchFamily="18" charset="0"/>
                      </a:rPr>
                      <m:t>𝑥</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by </a:t>
                </a:r>
                <a14:m>
                  <m:oMath xmlns:m="http://schemas.openxmlformats.org/officeDocument/2006/math">
                    <m:r>
                      <a:rPr lang="en-US" sz="2400" b="0" i="1">
                        <a:solidFill>
                          <a:srgbClr val="C00000"/>
                        </a:solidFill>
                        <a:latin typeface="Cambria Math" panose="02040503050406030204" pitchFamily="18" charset="0"/>
                      </a:rPr>
                      <m:t>3</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to eliminate the fraction</a:t>
                </a:r>
                <a14:m>
                  <m:oMath xmlns:m="http://schemas.openxmlformats.org/officeDocument/2006/math">
                    <m:r>
                      <a:rPr lang="en-US" sz="2400" b="0" i="0" smtClean="0">
                        <a:solidFill>
                          <a:srgbClr val="C00000"/>
                        </a:solidFill>
                        <a:latin typeface="Cambria Math" panose="02040503050406030204" pitchFamily="18" charset="0"/>
                        <a:ea typeface="Cambria Math" panose="02040503050406030204" pitchFamily="18" charset="0"/>
                      </a:rPr>
                      <m:t>   </m:t>
                    </m:r>
                    <m:r>
                      <a:rPr lang="en-US" sz="2400" b="1" i="1">
                        <a:solidFill>
                          <a:srgbClr val="C00000"/>
                        </a:solidFill>
                        <a:latin typeface="Cambria Math" panose="02040503050406030204" pitchFamily="18" charset="0"/>
                        <a:ea typeface="Cambria Math" panose="02040503050406030204" pitchFamily="18" charset="0"/>
                      </a:rPr>
                      <m:t>→</m:t>
                    </m:r>
                    <m:r>
                      <a:rPr lang="en-US" sz="2400" b="1">
                        <a:solidFill>
                          <a:srgbClr val="C00000"/>
                        </a:solidFill>
                        <a:latin typeface="Cambria Math" panose="02040503050406030204" pitchFamily="18" charset="0"/>
                      </a:rPr>
                      <m:t>     </m:t>
                    </m:r>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r>
                      <a:rPr lang="en-US" sz="2400" i="1">
                        <a:solidFill>
                          <a:srgbClr val="C00000"/>
                        </a:solidFill>
                        <a:latin typeface="Cambria Math"/>
                      </a:rPr>
                      <m:t>𝑦</m:t>
                    </m:r>
                    <m:r>
                      <a:rPr lang="en-US" sz="2400" i="1">
                        <a:solidFill>
                          <a:srgbClr val="C00000"/>
                        </a:solidFill>
                        <a:latin typeface="Cambria Math"/>
                      </a:rPr>
                      <m:t>=−1</m:t>
                    </m:r>
                  </m:oMath>
                </a14:m>
                <a:endParaRPr lang="en-US" sz="2400" dirty="0"/>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6197" y="4310009"/>
                <a:ext cx="8378111" cy="1200329"/>
              </a:xfrm>
              <a:prstGeom prst="rect">
                <a:avLst/>
              </a:prstGeom>
              <a:blipFill>
                <a:blip r:embed="rId5"/>
                <a:stretch>
                  <a:fillRect l="-1091" t="-4569"/>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49</a:t>
            </a:fld>
            <a:endParaRPr lang="en-US" dirty="0"/>
          </a:p>
        </p:txBody>
      </p:sp>
    </p:spTree>
    <p:extLst>
      <p:ext uri="{BB962C8B-B14F-4D97-AF65-F5344CB8AC3E}">
        <p14:creationId xmlns:p14="http://schemas.microsoft.com/office/powerpoint/2010/main" val="100446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Laws</a:t>
            </a:r>
            <a:r>
              <a:rPr lang="en-US" sz="2800" dirty="0">
                <a:solidFill>
                  <a:srgbClr val="1F497D"/>
                </a:solidFill>
              </a:rPr>
              <a:t> </a:t>
            </a:r>
            <a:r>
              <a:rPr lang="en-US" sz="2800" dirty="0"/>
              <a:t>of Exponents</a:t>
            </a:r>
          </a:p>
        </p:txBody>
      </p:sp>
      <p:sp>
        <p:nvSpPr>
          <p:cNvPr id="4" name="Content Placeholder 3"/>
          <p:cNvSpPr>
            <a:spLocks noGrp="1"/>
          </p:cNvSpPr>
          <p:nvPr>
            <p:ph idx="1"/>
          </p:nvPr>
        </p:nvSpPr>
        <p:spPr/>
        <p:txBody>
          <a:bodyPr>
            <a:normAutofit/>
          </a:bodyPr>
          <a:lstStyle/>
          <a:p>
            <a:pPr marL="114300" indent="0">
              <a:buNone/>
            </a:pPr>
            <a:r>
              <a:rPr lang="en-US" sz="2400" dirty="0"/>
              <a:t>SOL A.2</a:t>
            </a:r>
          </a:p>
          <a:p>
            <a:pPr marL="114300" indent="0">
              <a:buNone/>
            </a:pPr>
            <a:r>
              <a:rPr lang="en-US" sz="2400" dirty="0"/>
              <a:t>The student will perform operations on polynomials, including</a:t>
            </a:r>
          </a:p>
          <a:p>
            <a:pPr marL="571500" indent="-457200">
              <a:buClr>
                <a:srgbClr val="C00000"/>
              </a:buClr>
              <a:buFont typeface="+mj-lt"/>
              <a:buAutoNum type="alphaLcParenR"/>
            </a:pPr>
            <a:r>
              <a:rPr lang="en-US" sz="2400" dirty="0">
                <a:solidFill>
                  <a:srgbClr val="C00000"/>
                </a:solidFill>
              </a:rPr>
              <a:t>applying the laws of exponents to perform operations on expressions;</a:t>
            </a:r>
          </a:p>
          <a:p>
            <a:pPr marL="515938" lvl="0" indent="-401638">
              <a:buNone/>
            </a:pPr>
            <a:r>
              <a:rPr lang="en-US" sz="2400" dirty="0"/>
              <a:t>b) adding, subtracting, multiplying, and dividing polynomials; and</a:t>
            </a:r>
          </a:p>
          <a:p>
            <a:pPr marL="515938" indent="-401638">
              <a:buNone/>
            </a:pPr>
            <a:r>
              <a:rPr lang="en-US" sz="2400" dirty="0"/>
              <a:t>c) factoring completely first- and second-degree binomials and trinomials in one variable. </a:t>
            </a:r>
          </a:p>
        </p:txBody>
      </p:sp>
    </p:spTree>
    <p:extLst>
      <p:ext uri="{BB962C8B-B14F-4D97-AF65-F5344CB8AC3E}">
        <p14:creationId xmlns:p14="http://schemas.microsoft.com/office/powerpoint/2010/main" val="411334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Equations of Parallel and Perpendicular Lines (A.6b)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008" y="971550"/>
                <a:ext cx="9127992" cy="3429002"/>
              </a:xfrm>
            </p:spPr>
            <p:txBody>
              <a:bodyPr>
                <a:noAutofit/>
              </a:bodyPr>
              <a:lstStyle/>
              <a:p>
                <a:pPr marL="120650" indent="-6350">
                  <a:buNone/>
                </a:pPr>
                <a:r>
                  <a:rPr lang="en-US" sz="2400" b="1" dirty="0"/>
                  <a:t>Line </a:t>
                </a:r>
                <a:r>
                  <a:rPr lang="en-US" sz="2400" b="1" i="1" dirty="0">
                    <a:latin typeface="Times New Roman" panose="02020603050405020304" pitchFamily="18" charset="0"/>
                    <a:cs typeface="Times New Roman" panose="02020603050405020304" pitchFamily="18" charset="0"/>
                  </a:rPr>
                  <a:t>p</a:t>
                </a:r>
                <a:r>
                  <a:rPr lang="en-US" sz="2400" b="1" dirty="0"/>
                  <a:t> is represented by the equation </a:t>
                </a:r>
                <a14:m>
                  <m:oMath xmlns:m="http://schemas.openxmlformats.org/officeDocument/2006/math">
                    <m:r>
                      <a:rPr lang="en-US" sz="2400" b="1" i="1" smtClean="0">
                        <a:latin typeface="Cambria Math" panose="02040503050406030204" pitchFamily="18" charset="0"/>
                      </a:rPr>
                      <m:t>𝟓</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𝟒</m:t>
                    </m:r>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𝟏𝟐</m:t>
                    </m:r>
                  </m:oMath>
                </a14:m>
                <a:r>
                  <a:rPr lang="en-US" sz="2400" b="1" dirty="0"/>
                  <a:t>.  Line </a:t>
                </a:r>
                <a:r>
                  <a:rPr lang="en-US" sz="2400" b="1" i="1" dirty="0">
                    <a:latin typeface="Times New Roman" panose="02020603050405020304" pitchFamily="18" charset="0"/>
                    <a:cs typeface="Times New Roman" panose="02020603050405020304" pitchFamily="18" charset="0"/>
                  </a:rPr>
                  <a:t>k</a:t>
                </a:r>
                <a:r>
                  <a:rPr lang="en-US" sz="2400" b="1" dirty="0"/>
                  <a:t> is parallel to line </a:t>
                </a:r>
                <a:r>
                  <a:rPr lang="en-US" sz="2400" b="1" i="1" dirty="0">
                    <a:latin typeface="Times New Roman" panose="02020603050405020304" pitchFamily="18" charset="0"/>
                    <a:cs typeface="Times New Roman" panose="02020603050405020304" pitchFamily="18" charset="0"/>
                  </a:rPr>
                  <a:t>p</a:t>
                </a:r>
                <a:r>
                  <a:rPr lang="en-US" sz="2400" b="1" dirty="0"/>
                  <a:t> and has an </a:t>
                </a:r>
                <a:r>
                  <a:rPr lang="en-US" sz="2400" b="1" i="1" dirty="0">
                    <a:latin typeface="Times New Roman" panose="02020603050405020304" pitchFamily="18" charset="0"/>
                    <a:cs typeface="Times New Roman" panose="02020603050405020304" pitchFamily="18" charset="0"/>
                  </a:rPr>
                  <a:t>x</a:t>
                </a:r>
                <a:r>
                  <a:rPr lang="en-US" sz="2400" b="1" dirty="0"/>
                  <a:t>-intercept of </a:t>
                </a:r>
                <a:r>
                  <a:rPr lang="en-US" sz="2400" b="1" dirty="0">
                    <a:latin typeface="Cambria Math" panose="02040503050406030204" pitchFamily="18" charset="0"/>
                    <a:ea typeface="Cambria Math" panose="02040503050406030204" pitchFamily="18" charset="0"/>
                  </a:rPr>
                  <a:t>4</a:t>
                </a:r>
                <a:r>
                  <a:rPr lang="en-US" sz="2400" b="1" dirty="0"/>
                  <a:t>. Which of these could represent the equation of line </a:t>
                </a:r>
                <a:r>
                  <a:rPr lang="en-US" sz="2400" b="1" i="1" dirty="0">
                    <a:latin typeface="Times New Roman" panose="02020603050405020304" pitchFamily="18" charset="0"/>
                    <a:cs typeface="Times New Roman" panose="02020603050405020304" pitchFamily="18" charset="0"/>
                  </a:rPr>
                  <a:t>k </a:t>
                </a:r>
                <a:r>
                  <a:rPr lang="en-US" sz="2400" b="1" dirty="0"/>
                  <a:t>?</a:t>
                </a:r>
              </a:p>
              <a:p>
                <a:pPr marL="114300" indent="0">
                  <a:buNone/>
                </a:pPr>
                <a:r>
                  <a:rPr lang="en-US" sz="2400" dirty="0"/>
                  <a:t>A.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−4</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5</m:t>
                        </m:r>
                      </m:num>
                      <m:den>
                        <m:r>
                          <a:rPr lang="en-US" sz="2400" i="1">
                            <a:latin typeface="Cambria Math"/>
                          </a:rPr>
                          <m:t>4</m:t>
                        </m:r>
                      </m:den>
                    </m:f>
                    <m:d>
                      <m:dPr>
                        <m:ctrlPr>
                          <a:rPr lang="en-US" sz="2400" i="1">
                            <a:latin typeface="Cambria Math" panose="02040503050406030204" pitchFamily="18" charset="0"/>
                          </a:rPr>
                        </m:ctrlPr>
                      </m:dPr>
                      <m:e>
                        <m:r>
                          <a:rPr lang="en-US" sz="2400" i="1">
                            <a:latin typeface="Cambria Math"/>
                          </a:rPr>
                          <m:t>𝑥</m:t>
                        </m:r>
                        <m:r>
                          <a:rPr lang="en-US" sz="2400" i="1">
                            <a:latin typeface="Cambria Math"/>
                          </a:rPr>
                          <m:t>−0</m:t>
                        </m:r>
                      </m:e>
                    </m:d>
                    <m:r>
                      <a:rPr lang="en-US" sz="2400" b="0" i="1" smtClean="0">
                        <a:latin typeface="Cambria Math"/>
                      </a:rPr>
                      <m:t>                 </m:t>
                    </m:r>
                  </m:oMath>
                </a14:m>
                <a:endParaRPr lang="en-US" sz="2400" dirty="0"/>
              </a:p>
              <a:p>
                <a:pPr marL="114300" indent="0">
                  <a:buNone/>
                </a:pPr>
                <a:r>
                  <a:rPr lang="en-US" sz="2400" dirty="0"/>
                  <a:t>B.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−0</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5</m:t>
                        </m:r>
                      </m:num>
                      <m:den>
                        <m:r>
                          <a:rPr lang="en-US" sz="2400" i="1">
                            <a:latin typeface="Cambria Math"/>
                          </a:rPr>
                          <m:t>4</m:t>
                        </m:r>
                      </m:den>
                    </m:f>
                    <m:r>
                      <a:rPr lang="en-US" sz="2400" i="1">
                        <a:latin typeface="Cambria Math"/>
                      </a:rPr>
                      <m:t>(</m:t>
                    </m:r>
                    <m:r>
                      <a:rPr lang="en-US" sz="2400" i="1">
                        <a:latin typeface="Cambria Math"/>
                      </a:rPr>
                      <m:t>𝑥</m:t>
                    </m:r>
                    <m:r>
                      <a:rPr lang="en-US" sz="2400" i="1">
                        <a:latin typeface="Cambria Math"/>
                      </a:rPr>
                      <m:t>−4)</m:t>
                    </m:r>
                  </m:oMath>
                </a14:m>
                <a:endParaRPr lang="en-US" sz="2400" dirty="0"/>
              </a:p>
              <a:p>
                <a:pPr marL="114300" indent="0">
                  <a:buNone/>
                </a:pPr>
                <a:r>
                  <a:rPr lang="en-US" sz="2400" dirty="0"/>
                  <a:t>C.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−0</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−4</m:t>
                        </m:r>
                      </m:num>
                      <m:den>
                        <m:r>
                          <a:rPr lang="en-US" sz="2400" i="1">
                            <a:latin typeface="Cambria Math"/>
                          </a:rPr>
                          <m:t>5</m:t>
                        </m:r>
                      </m:den>
                    </m:f>
                    <m:d>
                      <m:dPr>
                        <m:ctrlPr>
                          <a:rPr lang="en-US" sz="2400" i="1">
                            <a:latin typeface="Cambria Math" panose="02040503050406030204" pitchFamily="18" charset="0"/>
                          </a:rPr>
                        </m:ctrlPr>
                      </m:dPr>
                      <m:e>
                        <m:r>
                          <a:rPr lang="en-US" sz="2400" i="1">
                            <a:latin typeface="Cambria Math"/>
                          </a:rPr>
                          <m:t>𝑥</m:t>
                        </m:r>
                        <m:r>
                          <a:rPr lang="en-US" sz="2400" i="1">
                            <a:latin typeface="Cambria Math"/>
                          </a:rPr>
                          <m:t>−4</m:t>
                        </m:r>
                      </m:e>
                    </m:d>
                    <m:r>
                      <a:rPr lang="en-US" sz="2400" b="0" i="1" smtClean="0">
                        <a:latin typeface="Cambria Math"/>
                      </a:rPr>
                      <m:t>                </m:t>
                    </m:r>
                  </m:oMath>
                </a14:m>
                <a:endParaRPr lang="en-US" sz="2400" b="0" dirty="0"/>
              </a:p>
              <a:p>
                <a:pPr marL="114300" indent="0">
                  <a:buNone/>
                </a:pPr>
                <a:r>
                  <a:rPr lang="en-US" sz="2400" dirty="0"/>
                  <a:t>D.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−4</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−4</m:t>
                        </m:r>
                      </m:num>
                      <m:den>
                        <m:r>
                          <a:rPr lang="en-US" sz="2400" i="1">
                            <a:latin typeface="Cambria Math"/>
                          </a:rPr>
                          <m:t>5</m:t>
                        </m:r>
                      </m:den>
                    </m:f>
                    <m:r>
                      <a:rPr lang="en-US" sz="2400" i="1">
                        <a:latin typeface="Cambria Math"/>
                      </a:rPr>
                      <m:t>(</m:t>
                    </m:r>
                    <m:r>
                      <a:rPr lang="en-US" sz="2400" i="1">
                        <a:latin typeface="Cambria Math"/>
                      </a:rPr>
                      <m:t>𝑥</m:t>
                    </m:r>
                    <m:r>
                      <a:rPr lang="en-US" sz="2400" i="1">
                        <a:latin typeface="Cambria Math"/>
                      </a:rPr>
                      <m:t>−0)</m:t>
                    </m:r>
                  </m:oMath>
                </a14:m>
                <a:endParaRPr lang="en-US" sz="2400" dirty="0"/>
              </a:p>
              <a:p>
                <a:pPr marL="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008" y="971550"/>
                <a:ext cx="9127992" cy="3429002"/>
              </a:xfrm>
              <a:blipFill>
                <a:blip r:embed="rId2"/>
                <a:stretch>
                  <a:fillRect t="-1599" r="-134" b="-8703"/>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50</a:t>
            </a:fld>
            <a:endParaRPr lang="en-US" dirty="0"/>
          </a:p>
        </p:txBody>
      </p:sp>
    </p:spTree>
    <p:extLst>
      <p:ext uri="{BB962C8B-B14F-4D97-AF65-F5344CB8AC3E}">
        <p14:creationId xmlns:p14="http://schemas.microsoft.com/office/powerpoint/2010/main" val="378156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Equations of Parallel and Perpendicular Lines (A.6b)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971548"/>
                <a:ext cx="9067800" cy="3429002"/>
              </a:xfrm>
            </p:spPr>
            <p:txBody>
              <a:bodyPr>
                <a:noAutofit/>
              </a:bodyPr>
              <a:lstStyle/>
              <a:p>
                <a:pPr marL="120650" indent="-6350">
                  <a:buNone/>
                </a:pPr>
                <a:r>
                  <a:rPr lang="en-US" sz="2400" b="1" dirty="0"/>
                  <a:t>Line </a:t>
                </a:r>
                <a:r>
                  <a:rPr lang="en-US" sz="2400" b="1" i="1" dirty="0">
                    <a:latin typeface="Times New Roman" panose="02020603050405020304" pitchFamily="18" charset="0"/>
                    <a:cs typeface="Times New Roman" panose="02020603050405020304" pitchFamily="18" charset="0"/>
                  </a:rPr>
                  <a:t>p</a:t>
                </a:r>
                <a:r>
                  <a:rPr lang="en-US" sz="2400" b="1" dirty="0"/>
                  <a:t> is represented by the equation </a:t>
                </a:r>
                <a14:m>
                  <m:oMath xmlns:m="http://schemas.openxmlformats.org/officeDocument/2006/math">
                    <m:r>
                      <a:rPr lang="en-US" sz="2400" b="1" i="1">
                        <a:latin typeface="Cambria Math" panose="02040503050406030204" pitchFamily="18" charset="0"/>
                      </a:rPr>
                      <m:t>𝟓</m:t>
                    </m:r>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rPr>
                      <m:t>𝟒</m:t>
                    </m:r>
                    <m:r>
                      <a:rPr lang="en-US" sz="2400" b="1" i="1">
                        <a:latin typeface="Cambria Math" panose="02040503050406030204" pitchFamily="18" charset="0"/>
                      </a:rPr>
                      <m:t>𝒚</m:t>
                    </m:r>
                    <m:r>
                      <a:rPr lang="en-US" sz="2400" b="1" i="1">
                        <a:latin typeface="Cambria Math" panose="02040503050406030204" pitchFamily="18" charset="0"/>
                      </a:rPr>
                      <m:t>=</m:t>
                    </m:r>
                    <m:r>
                      <a:rPr lang="en-US" sz="2400" b="1" i="1">
                        <a:latin typeface="Cambria Math" panose="02040503050406030204" pitchFamily="18" charset="0"/>
                      </a:rPr>
                      <m:t>𝟏𝟐</m:t>
                    </m:r>
                  </m:oMath>
                </a14:m>
                <a:r>
                  <a:rPr lang="en-US" sz="2400" b="1" dirty="0"/>
                  <a:t>.  Line </a:t>
                </a:r>
                <a:r>
                  <a:rPr lang="en-US" sz="2400" b="1" i="1" dirty="0">
                    <a:latin typeface="Times New Roman" panose="02020603050405020304" pitchFamily="18" charset="0"/>
                    <a:cs typeface="Times New Roman" panose="02020603050405020304" pitchFamily="18" charset="0"/>
                  </a:rPr>
                  <a:t>k</a:t>
                </a:r>
                <a:r>
                  <a:rPr lang="en-US" sz="2400" b="1" dirty="0"/>
                  <a:t> is parallel to line </a:t>
                </a:r>
                <a:r>
                  <a:rPr lang="en-US" sz="2400" b="1" i="1" dirty="0">
                    <a:latin typeface="Times New Roman" panose="02020603050405020304" pitchFamily="18" charset="0"/>
                    <a:cs typeface="Times New Roman" panose="02020603050405020304" pitchFamily="18" charset="0"/>
                  </a:rPr>
                  <a:t>p</a:t>
                </a:r>
                <a:r>
                  <a:rPr lang="en-US" sz="2400" b="1" dirty="0"/>
                  <a:t> and has an </a:t>
                </a:r>
                <a:r>
                  <a:rPr lang="en-US" sz="2400" b="1" i="1" dirty="0">
                    <a:latin typeface="Times New Roman" panose="02020603050405020304" pitchFamily="18" charset="0"/>
                    <a:cs typeface="Times New Roman" panose="02020603050405020304" pitchFamily="18" charset="0"/>
                  </a:rPr>
                  <a:t>x</a:t>
                </a:r>
                <a:r>
                  <a:rPr lang="en-US" sz="2400" b="1" dirty="0"/>
                  <a:t>-intercept of </a:t>
                </a:r>
                <a:r>
                  <a:rPr lang="en-US" sz="2400" b="1" dirty="0">
                    <a:latin typeface="Cambria Math" panose="02040503050406030204" pitchFamily="18" charset="0"/>
                    <a:ea typeface="Cambria Math" panose="02040503050406030204" pitchFamily="18" charset="0"/>
                  </a:rPr>
                  <a:t>4</a:t>
                </a:r>
                <a:r>
                  <a:rPr lang="en-US" sz="2400" b="1" dirty="0"/>
                  <a:t>. Which of these could represent the equation of line </a:t>
                </a:r>
                <a:r>
                  <a:rPr lang="en-US" sz="2400" b="1" i="1" dirty="0">
                    <a:latin typeface="Times New Roman" panose="02020603050405020304" pitchFamily="18" charset="0"/>
                    <a:cs typeface="Times New Roman" panose="02020603050405020304" pitchFamily="18" charset="0"/>
                  </a:rPr>
                  <a:t>k </a:t>
                </a:r>
                <a:r>
                  <a:rPr lang="en-US" sz="2400" b="1" dirty="0"/>
                  <a:t>?</a:t>
                </a:r>
              </a:p>
              <a:p>
                <a:pPr marL="114300" indent="0">
                  <a:buNone/>
                </a:pPr>
                <a:r>
                  <a:rPr lang="en-US" sz="2400" dirty="0"/>
                  <a:t>A.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−4</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5</m:t>
                        </m:r>
                      </m:num>
                      <m:den>
                        <m:r>
                          <a:rPr lang="en-US" sz="2400" i="1">
                            <a:latin typeface="Cambria Math"/>
                          </a:rPr>
                          <m:t>4</m:t>
                        </m:r>
                      </m:den>
                    </m:f>
                    <m:d>
                      <m:dPr>
                        <m:ctrlPr>
                          <a:rPr lang="en-US" sz="2400" i="1">
                            <a:latin typeface="Cambria Math" panose="02040503050406030204" pitchFamily="18" charset="0"/>
                          </a:rPr>
                        </m:ctrlPr>
                      </m:dPr>
                      <m:e>
                        <m:r>
                          <a:rPr lang="en-US" sz="2400" i="1">
                            <a:latin typeface="Cambria Math"/>
                          </a:rPr>
                          <m:t>𝑥</m:t>
                        </m:r>
                        <m:r>
                          <a:rPr lang="en-US" sz="2400" i="1">
                            <a:latin typeface="Cambria Math"/>
                          </a:rPr>
                          <m:t>−0</m:t>
                        </m:r>
                      </m:e>
                    </m:d>
                    <m:r>
                      <a:rPr lang="en-US" sz="2400" b="0" i="1" smtClean="0">
                        <a:latin typeface="Cambria Math"/>
                      </a:rPr>
                      <m:t>                 </m:t>
                    </m:r>
                  </m:oMath>
                </a14:m>
                <a:endParaRPr lang="en-US" sz="2400" dirty="0"/>
              </a:p>
              <a:p>
                <a:pPr marL="114300" indent="0">
                  <a:buNone/>
                </a:pPr>
                <a:r>
                  <a:rPr lang="en-US" sz="2400" dirty="0">
                    <a:solidFill>
                      <a:srgbClr val="C00000"/>
                    </a:solidFill>
                  </a:rPr>
                  <a:t>B. </a:t>
                </a:r>
                <a14:m>
                  <m:oMath xmlns:m="http://schemas.openxmlformats.org/officeDocument/2006/math">
                    <m:d>
                      <m:dPr>
                        <m:ctrlPr>
                          <a:rPr lang="en-US" sz="2400" i="1" smtClean="0">
                            <a:solidFill>
                              <a:srgbClr val="C00000"/>
                            </a:solidFill>
                            <a:latin typeface="Cambria Math" panose="02040503050406030204" pitchFamily="18" charset="0"/>
                          </a:rPr>
                        </m:ctrlPr>
                      </m:dPr>
                      <m:e>
                        <m:r>
                          <a:rPr lang="en-US" sz="2400" i="1">
                            <a:solidFill>
                              <a:srgbClr val="C00000"/>
                            </a:solidFill>
                            <a:latin typeface="Cambria Math"/>
                          </a:rPr>
                          <m:t>𝑦</m:t>
                        </m:r>
                        <m:r>
                          <a:rPr lang="en-US" sz="2400" i="1">
                            <a:solidFill>
                              <a:srgbClr val="C00000"/>
                            </a:solidFill>
                            <a:latin typeface="Cambria Math"/>
                          </a:rPr>
                          <m:t>−0</m:t>
                        </m:r>
                      </m:e>
                    </m:d>
                    <m:r>
                      <a:rPr lang="en-US" sz="2400" i="1">
                        <a:solidFill>
                          <a:srgbClr val="C00000"/>
                        </a:solidFill>
                        <a:latin typeface="Cambria Math"/>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a:rPr>
                          <m:t>5</m:t>
                        </m:r>
                      </m:num>
                      <m:den>
                        <m:r>
                          <a:rPr lang="en-US" sz="2400" i="1">
                            <a:solidFill>
                              <a:srgbClr val="C00000"/>
                            </a:solidFill>
                            <a:latin typeface="Cambria Math"/>
                          </a:rPr>
                          <m:t>4</m:t>
                        </m:r>
                      </m:den>
                    </m:f>
                    <m:r>
                      <a:rPr lang="en-US" sz="2400" i="1">
                        <a:solidFill>
                          <a:srgbClr val="C00000"/>
                        </a:solidFill>
                        <a:latin typeface="Cambria Math"/>
                      </a:rPr>
                      <m:t>(</m:t>
                    </m:r>
                    <m:r>
                      <a:rPr lang="en-US" sz="2400" i="1">
                        <a:solidFill>
                          <a:srgbClr val="C00000"/>
                        </a:solidFill>
                        <a:latin typeface="Cambria Math"/>
                      </a:rPr>
                      <m:t>𝑥</m:t>
                    </m:r>
                    <m:r>
                      <a:rPr lang="en-US" sz="2400" i="1">
                        <a:solidFill>
                          <a:srgbClr val="C00000"/>
                        </a:solidFill>
                        <a:latin typeface="Cambria Math"/>
                      </a:rPr>
                      <m:t>−4)</m:t>
                    </m:r>
                  </m:oMath>
                </a14:m>
                <a:endParaRPr lang="en-US" sz="2400" dirty="0">
                  <a:solidFill>
                    <a:srgbClr val="C00000"/>
                  </a:solidFill>
                </a:endParaRPr>
              </a:p>
              <a:p>
                <a:pPr marL="114300" indent="0">
                  <a:buNone/>
                </a:pPr>
                <a:r>
                  <a:rPr lang="en-US" sz="2400" dirty="0"/>
                  <a:t>C.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−0</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m:t>
                        </m:r>
                        <m:r>
                          <a:rPr lang="en-US" sz="2400" b="0" i="1" smtClean="0">
                            <a:latin typeface="Cambria Math"/>
                          </a:rPr>
                          <m:t>4</m:t>
                        </m:r>
                      </m:num>
                      <m:den>
                        <m:r>
                          <a:rPr lang="en-US" sz="2400" b="0" i="1" smtClean="0">
                            <a:latin typeface="Cambria Math"/>
                          </a:rPr>
                          <m:t>5</m:t>
                        </m:r>
                      </m:den>
                    </m:f>
                    <m:d>
                      <m:dPr>
                        <m:ctrlPr>
                          <a:rPr lang="en-US" sz="2400" i="1">
                            <a:latin typeface="Cambria Math" panose="02040503050406030204" pitchFamily="18" charset="0"/>
                          </a:rPr>
                        </m:ctrlPr>
                      </m:dPr>
                      <m:e>
                        <m:r>
                          <a:rPr lang="en-US" sz="2400" i="1">
                            <a:latin typeface="Cambria Math"/>
                          </a:rPr>
                          <m:t>𝑥</m:t>
                        </m:r>
                        <m:r>
                          <a:rPr lang="en-US" sz="2400" i="1">
                            <a:latin typeface="Cambria Math"/>
                          </a:rPr>
                          <m:t>−4</m:t>
                        </m:r>
                      </m:e>
                    </m:d>
                    <m:r>
                      <a:rPr lang="en-US" sz="2400" b="0" i="1" smtClean="0">
                        <a:latin typeface="Cambria Math"/>
                      </a:rPr>
                      <m:t>                </m:t>
                    </m:r>
                  </m:oMath>
                </a14:m>
                <a:endParaRPr lang="en-US" sz="2400" b="0" dirty="0"/>
              </a:p>
              <a:p>
                <a:pPr marL="114300" indent="0">
                  <a:buNone/>
                </a:pPr>
                <a:r>
                  <a:rPr lang="en-US" sz="2400" dirty="0"/>
                  <a:t>D. </a:t>
                </a:r>
                <a14:m>
                  <m:oMath xmlns:m="http://schemas.openxmlformats.org/officeDocument/2006/math">
                    <m:d>
                      <m:dPr>
                        <m:ctrlPr>
                          <a:rPr lang="en-US" sz="2400" i="1">
                            <a:latin typeface="Cambria Math" panose="02040503050406030204" pitchFamily="18" charset="0"/>
                          </a:rPr>
                        </m:ctrlPr>
                      </m:dPr>
                      <m:e>
                        <m:r>
                          <a:rPr lang="en-US" sz="2400" i="1">
                            <a:latin typeface="Cambria Math"/>
                          </a:rPr>
                          <m:t>𝑦</m:t>
                        </m:r>
                        <m:r>
                          <a:rPr lang="en-US" sz="2400" i="1">
                            <a:latin typeface="Cambria Math"/>
                          </a:rPr>
                          <m:t>−4</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−4</m:t>
                        </m:r>
                      </m:num>
                      <m:den>
                        <m:r>
                          <a:rPr lang="en-US" sz="2400" i="1">
                            <a:latin typeface="Cambria Math"/>
                          </a:rPr>
                          <m:t>5</m:t>
                        </m:r>
                      </m:den>
                    </m:f>
                    <m:r>
                      <a:rPr lang="en-US" sz="2400" i="1">
                        <a:latin typeface="Cambria Math"/>
                      </a:rPr>
                      <m:t>(</m:t>
                    </m:r>
                    <m:r>
                      <a:rPr lang="en-US" sz="2400" i="1">
                        <a:latin typeface="Cambria Math"/>
                      </a:rPr>
                      <m:t>𝑥</m:t>
                    </m:r>
                    <m:r>
                      <a:rPr lang="en-US" sz="2400" i="1">
                        <a:latin typeface="Cambria Math"/>
                      </a:rPr>
                      <m:t>−0)</m:t>
                    </m:r>
                  </m:oMath>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971548"/>
                <a:ext cx="9067800" cy="3429002"/>
              </a:xfrm>
              <a:blipFill>
                <a:blip r:embed="rId3"/>
                <a:stretch>
                  <a:fillRect t="-1599" r="-807" b="-8703"/>
                </a:stretch>
              </a:blipFill>
            </p:spPr>
            <p:txBody>
              <a:bodyPr/>
              <a:lstStyle/>
              <a:p>
                <a:r>
                  <a:rPr lang="en-US">
                    <a:noFill/>
                  </a:rPr>
                  <a:t> </a:t>
                </a:r>
              </a:p>
            </p:txBody>
          </p:sp>
        </mc:Fallback>
      </mc:AlternateContent>
      <p:sp>
        <p:nvSpPr>
          <p:cNvPr id="5" name="Rounded Rectangle 4" descr="A rectangle indicates the correct solution."/>
          <p:cNvSpPr/>
          <p:nvPr/>
        </p:nvSpPr>
        <p:spPr>
          <a:xfrm>
            <a:off x="152400" y="2800350"/>
            <a:ext cx="3318938" cy="609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48667" y="3047821"/>
            <a:ext cx="4114800" cy="1200329"/>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negative reciprocal slope instead of the same slope</a:t>
            </a:r>
          </a:p>
        </p:txBody>
      </p:sp>
      <p:cxnSp>
        <p:nvCxnSpPr>
          <p:cNvPr id="8" name="Straight Arrow Connector 7" descr="An arrow indicating the common error."/>
          <p:cNvCxnSpPr/>
          <p:nvPr/>
        </p:nvCxnSpPr>
        <p:spPr>
          <a:xfrm flipH="1">
            <a:off x="3471338" y="3714750"/>
            <a:ext cx="67732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51</a:t>
            </a:fld>
            <a:endParaRPr lang="en-US" dirty="0"/>
          </a:p>
        </p:txBody>
      </p:sp>
    </p:spTree>
    <p:extLst>
      <p:ext uri="{BB962C8B-B14F-4D97-AF65-F5344CB8AC3E}">
        <p14:creationId xmlns:p14="http://schemas.microsoft.com/office/powerpoint/2010/main" val="3049326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8"/>
          </a:xfrm>
          <a:solidFill>
            <a:schemeClr val="tx1"/>
          </a:solidFill>
        </p:spPr>
        <p:txBody>
          <a:bodyPr>
            <a:normAutofit/>
          </a:bodyPr>
          <a:lstStyle/>
          <a:p>
            <a:r>
              <a:rPr lang="en-US" sz="2800" dirty="0">
                <a:solidFill>
                  <a:schemeClr val="bg1"/>
                </a:solidFill>
              </a:rPr>
              <a:t>Transformations (A.6c)</a:t>
            </a:r>
          </a:p>
        </p:txBody>
      </p:sp>
      <p:sp>
        <p:nvSpPr>
          <p:cNvPr id="4" name="Content Placeholder 3"/>
          <p:cNvSpPr>
            <a:spLocks noGrp="1"/>
          </p:cNvSpPr>
          <p:nvPr>
            <p:ph idx="1"/>
          </p:nvPr>
        </p:nvSpPr>
        <p:spPr>
          <a:xfrm>
            <a:off x="0" y="590550"/>
            <a:ext cx="9144000" cy="3581401"/>
          </a:xfrm>
        </p:spPr>
        <p:txBody>
          <a:bodyPr>
            <a:noAutofit/>
          </a:bodyPr>
          <a:lstStyle/>
          <a:p>
            <a:pPr marL="114300" indent="0">
              <a:spcBef>
                <a:spcPts val="0"/>
              </a:spcBef>
              <a:buNone/>
            </a:pPr>
            <a:r>
              <a:rPr lang="en-US" sz="2400" dirty="0"/>
              <a:t>Students would benefit from additional practice describing the changes in slope and </a:t>
            </a:r>
            <a:r>
              <a:rPr lang="en-US" sz="2400" i="1" dirty="0">
                <a:latin typeface="Times New Roman" panose="02020603050405020304" pitchFamily="18" charset="0"/>
                <a:cs typeface="Times New Roman" panose="02020603050405020304" pitchFamily="18" charset="0"/>
              </a:rPr>
              <a:t>y</a:t>
            </a:r>
            <a:r>
              <a:rPr lang="en-US" sz="2400" dirty="0"/>
              <a:t>-intercept when given a transformation of the parent function, </a:t>
            </a:r>
            <a:r>
              <a:rPr lang="en-US" sz="2400" i="1" dirty="0">
                <a:latin typeface="Times New Roman" panose="02020603050405020304" pitchFamily="18" charset="0"/>
                <a:cs typeface="Times New Roman" panose="02020603050405020304" pitchFamily="18" charset="0"/>
              </a:rPr>
              <a:t>y</a:t>
            </a:r>
            <a:r>
              <a:rPr lang="en-US" sz="2400" dirty="0"/>
              <a:t> = </a:t>
            </a:r>
            <a:r>
              <a:rPr lang="en-US" sz="2400" i="1" dirty="0">
                <a:latin typeface="Times New Roman" panose="02020603050405020304" pitchFamily="18" charset="0"/>
                <a:cs typeface="Times New Roman" panose="02020603050405020304" pitchFamily="18" charset="0"/>
              </a:rPr>
              <a:t>x</a:t>
            </a:r>
            <a:r>
              <a:rPr lang="en-US" sz="2400" dirty="0"/>
              <a:t>.</a:t>
            </a:r>
          </a:p>
          <a:p>
            <a:pPr marL="114300" indent="0">
              <a:spcBef>
                <a:spcPts val="0"/>
              </a:spcBef>
              <a:buNone/>
            </a:pPr>
            <a:endParaRPr lang="en-US" sz="2400" dirty="0"/>
          </a:p>
          <a:p>
            <a:pPr marL="114300" indent="0">
              <a:spcBef>
                <a:spcPts val="0"/>
              </a:spcBef>
              <a:buNone/>
            </a:pPr>
            <a:r>
              <a:rPr lang="en-US" sz="2400" dirty="0">
                <a:solidFill>
                  <a:srgbClr val="C00000"/>
                </a:solidFill>
              </a:rPr>
              <a:t>Common errors on SOL test items include:</a:t>
            </a:r>
          </a:p>
          <a:p>
            <a:pPr>
              <a:spcBef>
                <a:spcPts val="0"/>
              </a:spcBef>
              <a:buClrTx/>
            </a:pPr>
            <a:r>
              <a:rPr lang="en-US" sz="2400" dirty="0">
                <a:solidFill>
                  <a:srgbClr val="C00000"/>
                </a:solidFill>
              </a:rPr>
              <a:t>when translating the parent function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left or right, assuming that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is negative for a translation to the left and positive for a translation to the right; and</a:t>
            </a:r>
          </a:p>
          <a:p>
            <a:pPr>
              <a:spcBef>
                <a:spcPts val="0"/>
              </a:spcBef>
              <a:buClrTx/>
            </a:pPr>
            <a:r>
              <a:rPr lang="en-US" sz="2400" dirty="0">
                <a:solidFill>
                  <a:srgbClr val="C00000"/>
                </a:solidFill>
              </a:rPr>
              <a:t>when dilating the parent function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 </a:t>
            </a:r>
            <a:r>
              <a:rPr lang="en-US" sz="2400" i="1" dirty="0">
                <a:solidFill>
                  <a:srgbClr val="C00000"/>
                </a:solidFill>
                <a:latin typeface="Times New Roman" panose="02020603050405020304" pitchFamily="18" charset="0"/>
                <a:cs typeface="Times New Roman" panose="02020603050405020304" pitchFamily="18" charset="0"/>
              </a:rPr>
              <a:t>x</a:t>
            </a:r>
            <a:r>
              <a:rPr lang="en-US" sz="2400" b="1" i="1" dirty="0">
                <a:solidFill>
                  <a:srgbClr val="C00000"/>
                </a:solidFill>
                <a:latin typeface="Times New Roman" panose="02020603050405020304" pitchFamily="18" charset="0"/>
                <a:cs typeface="Times New Roman" panose="02020603050405020304" pitchFamily="18" charset="0"/>
              </a:rPr>
              <a:t>,</a:t>
            </a:r>
            <a:r>
              <a:rPr lang="en-US" sz="2400" dirty="0">
                <a:solidFill>
                  <a:srgbClr val="C00000"/>
                </a:solidFill>
              </a:rPr>
              <a:t> changing both the slope and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a:t>
            </a:r>
          </a:p>
        </p:txBody>
      </p:sp>
    </p:spTree>
    <p:extLst>
      <p:ext uri="{BB962C8B-B14F-4D97-AF65-F5344CB8AC3E}">
        <p14:creationId xmlns:p14="http://schemas.microsoft.com/office/powerpoint/2010/main" val="2784172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Transformations (A.6c)</a:t>
            </a:r>
          </a:p>
        </p:txBody>
      </p:sp>
      <p:sp>
        <p:nvSpPr>
          <p:cNvPr id="4" name="Content Placeholder 3"/>
          <p:cNvSpPr>
            <a:spLocks noGrp="1"/>
          </p:cNvSpPr>
          <p:nvPr>
            <p:ph idx="1"/>
          </p:nvPr>
        </p:nvSpPr>
        <p:spPr/>
        <p:txBody>
          <a:bodyPr>
            <a:noAutofit/>
          </a:bodyPr>
          <a:lstStyle/>
          <a:p>
            <a:pPr marL="120650" indent="-6350">
              <a:buNone/>
            </a:pPr>
            <a:r>
              <a:rPr lang="en-US" sz="2400" b="1" dirty="0"/>
              <a:t>The graph of the parent function </a:t>
            </a:r>
            <a:r>
              <a:rPr lang="en-US" sz="2400" b="1" i="1" dirty="0">
                <a:latin typeface="Times New Roman" panose="02020603050405020304" pitchFamily="18" charset="0"/>
                <a:cs typeface="Times New Roman" panose="02020603050405020304" pitchFamily="18" charset="0"/>
              </a:rPr>
              <a:t>y </a:t>
            </a:r>
            <a:r>
              <a:rPr lang="en-US" sz="2400" b="1" dirty="0"/>
              <a:t>= </a:t>
            </a:r>
            <a:r>
              <a:rPr lang="en-US" sz="2400" b="1" i="1" dirty="0">
                <a:latin typeface="Times New Roman" panose="02020603050405020304" pitchFamily="18" charset="0"/>
                <a:cs typeface="Times New Roman" panose="02020603050405020304" pitchFamily="18" charset="0"/>
              </a:rPr>
              <a:t>x</a:t>
            </a:r>
            <a:r>
              <a:rPr lang="en-US" sz="2400" b="1" dirty="0"/>
              <a:t> is translated 5 units to the left.  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 of this line?</a:t>
            </a:r>
          </a:p>
          <a:p>
            <a:pPr marL="461963" indent="-347663">
              <a:buNone/>
            </a:pPr>
            <a:endParaRPr lang="en-US" sz="2400" dirty="0"/>
          </a:p>
          <a:p>
            <a:pPr marL="114300" indent="0">
              <a:buNone/>
            </a:pPr>
            <a:r>
              <a:rPr lang="en-US" sz="2400" dirty="0"/>
              <a:t>A.  slope = 1,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t>B.  slope = 1,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t>C.  slope = 5,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t>D.  slope = 5,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t> </a:t>
            </a:r>
          </a:p>
          <a:p>
            <a:pPr marL="461963" indent="-347663">
              <a:buNone/>
            </a:pPr>
            <a:endParaRPr lang="en-US" sz="2400" dirty="0"/>
          </a:p>
          <a:p>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53</a:t>
            </a:fld>
            <a:endParaRPr lang="en-US" dirty="0"/>
          </a:p>
        </p:txBody>
      </p:sp>
    </p:spTree>
    <p:extLst>
      <p:ext uri="{BB962C8B-B14F-4D97-AF65-F5344CB8AC3E}">
        <p14:creationId xmlns:p14="http://schemas.microsoft.com/office/powerpoint/2010/main" val="2320969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Transformations (A.6c)</a:t>
            </a:r>
          </a:p>
        </p:txBody>
      </p:sp>
      <p:sp>
        <p:nvSpPr>
          <p:cNvPr id="4" name="Content Placeholder 3"/>
          <p:cNvSpPr>
            <a:spLocks noGrp="1"/>
          </p:cNvSpPr>
          <p:nvPr>
            <p:ph idx="1"/>
          </p:nvPr>
        </p:nvSpPr>
        <p:spPr>
          <a:xfrm>
            <a:off x="76200" y="895351"/>
            <a:ext cx="9067800" cy="3429002"/>
          </a:xfrm>
        </p:spPr>
        <p:txBody>
          <a:bodyPr>
            <a:noAutofit/>
          </a:bodyPr>
          <a:lstStyle/>
          <a:p>
            <a:pPr marL="114300" indent="0">
              <a:buNone/>
            </a:pPr>
            <a:r>
              <a:rPr lang="en-US" sz="2400" b="1" dirty="0"/>
              <a:t>The graph of the parent function </a:t>
            </a:r>
            <a:r>
              <a:rPr lang="en-US" sz="2400" b="1" i="1" dirty="0">
                <a:latin typeface="Times New Roman" panose="02020603050405020304" pitchFamily="18" charset="0"/>
                <a:cs typeface="Times New Roman" panose="02020603050405020304" pitchFamily="18" charset="0"/>
              </a:rPr>
              <a:t>y</a:t>
            </a:r>
            <a:r>
              <a:rPr lang="en-US" sz="2400" b="1" dirty="0">
                <a:latin typeface="Times New Roman" panose="02020603050405020304" pitchFamily="18" charset="0"/>
                <a:cs typeface="Times New Roman" panose="02020603050405020304" pitchFamily="18" charset="0"/>
              </a:rPr>
              <a:t> </a:t>
            </a:r>
            <a:r>
              <a:rPr lang="en-US" sz="2400" b="1" dirty="0"/>
              <a:t>= </a:t>
            </a:r>
            <a:r>
              <a:rPr lang="en-US" sz="2400" b="1" i="1" dirty="0">
                <a:latin typeface="Times New Roman" panose="02020603050405020304" pitchFamily="18" charset="0"/>
                <a:cs typeface="Times New Roman" panose="02020603050405020304" pitchFamily="18" charset="0"/>
              </a:rPr>
              <a:t>x</a:t>
            </a:r>
            <a:r>
              <a:rPr lang="en-US" sz="2400" b="1" dirty="0"/>
              <a:t> is translated 5 units to the left.  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 of this line?</a:t>
            </a:r>
          </a:p>
          <a:p>
            <a:pPr marL="114300" indent="0">
              <a:buNone/>
            </a:pPr>
            <a:endParaRPr lang="en-US" sz="2400" dirty="0"/>
          </a:p>
          <a:p>
            <a:pPr marL="114300" indent="0">
              <a:buNone/>
            </a:pPr>
            <a:r>
              <a:rPr lang="en-US" sz="2400" dirty="0"/>
              <a:t>A.  slope = 1,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solidFill>
                  <a:srgbClr val="C00000"/>
                </a:solidFill>
              </a:rPr>
              <a:t>B.  slope = 1,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 5</a:t>
            </a:r>
          </a:p>
          <a:p>
            <a:pPr marL="114300" indent="0">
              <a:buNone/>
            </a:pPr>
            <a:r>
              <a:rPr lang="en-US" sz="2400" dirty="0"/>
              <a:t>C.  slope = 5,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t>D.  slope = 5, </a:t>
            </a:r>
            <a:r>
              <a:rPr lang="en-US" sz="2400" i="1" dirty="0">
                <a:latin typeface="Times New Roman" panose="02020603050405020304" pitchFamily="18" charset="0"/>
                <a:cs typeface="Times New Roman" panose="02020603050405020304" pitchFamily="18" charset="0"/>
              </a:rPr>
              <a:t>y</a:t>
            </a:r>
            <a:r>
              <a:rPr lang="en-US" sz="2400" dirty="0"/>
              <a:t>-intercept = 5</a:t>
            </a:r>
          </a:p>
          <a:p>
            <a:pPr marL="114300" indent="0">
              <a:buNone/>
            </a:pPr>
            <a:r>
              <a:rPr lang="en-US" sz="2400" dirty="0"/>
              <a:t> </a:t>
            </a:r>
          </a:p>
          <a:p>
            <a:pPr marL="461963" indent="-347663">
              <a:buNone/>
            </a:pPr>
            <a:endParaRPr lang="en-US" sz="2400" dirty="0"/>
          </a:p>
          <a:p>
            <a:endParaRPr lang="en-US" sz="2400" dirty="0"/>
          </a:p>
        </p:txBody>
      </p:sp>
      <p:sp>
        <p:nvSpPr>
          <p:cNvPr id="8" name="Rounded Rectangle 7" descr="A rectangle indicates the correct solution."/>
          <p:cNvSpPr/>
          <p:nvPr/>
        </p:nvSpPr>
        <p:spPr>
          <a:xfrm>
            <a:off x="97585" y="2982962"/>
            <a:ext cx="4343400" cy="4269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2226960"/>
            <a:ext cx="3800191" cy="1569660"/>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is negative since the graph was </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translated left</a:t>
            </a:r>
          </a:p>
        </p:txBody>
      </p:sp>
      <p:cxnSp>
        <p:nvCxnSpPr>
          <p:cNvPr id="6" name="Straight Arrow Connector 5" descr="An arrow indicating the common error."/>
          <p:cNvCxnSpPr/>
          <p:nvPr/>
        </p:nvCxnSpPr>
        <p:spPr>
          <a:xfrm flipH="1">
            <a:off x="4440985" y="2724150"/>
            <a:ext cx="35961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54</a:t>
            </a:fld>
            <a:endParaRPr lang="en-US" dirty="0"/>
          </a:p>
        </p:txBody>
      </p:sp>
    </p:spTree>
    <p:extLst>
      <p:ext uri="{BB962C8B-B14F-4D97-AF65-F5344CB8AC3E}">
        <p14:creationId xmlns:p14="http://schemas.microsoft.com/office/powerpoint/2010/main" val="4263242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Transformations (A.6c)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895351"/>
                <a:ext cx="9144000" cy="3429002"/>
              </a:xfrm>
            </p:spPr>
            <p:txBody>
              <a:bodyPr>
                <a:noAutofit/>
              </a:bodyPr>
              <a:lstStyle/>
              <a:p>
                <a:pPr marL="114300" indent="0">
                  <a:buNone/>
                </a:pPr>
                <a:r>
                  <a:rPr lang="en-US" sz="2400" b="1" dirty="0"/>
                  <a:t>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 for the graph of the parent function </a:t>
                </a:r>
                <a:r>
                  <a:rPr lang="en-US" sz="2400" b="1" i="1" dirty="0">
                    <a:latin typeface="Times New Roman" panose="02020603050405020304" pitchFamily="18" charset="0"/>
                    <a:cs typeface="Times New Roman" panose="02020603050405020304" pitchFamily="18" charset="0"/>
                  </a:rPr>
                  <a:t>y</a:t>
                </a:r>
                <a:r>
                  <a:rPr lang="en-US" sz="2400" b="1" dirty="0"/>
                  <a:t> = </a:t>
                </a:r>
                <a:r>
                  <a:rPr lang="en-US" sz="2400" b="1" i="1" dirty="0">
                    <a:latin typeface="Times New Roman" panose="02020603050405020304" pitchFamily="18" charset="0"/>
                    <a:cs typeface="Times New Roman" panose="02020603050405020304" pitchFamily="18" charset="0"/>
                  </a:rPr>
                  <a:t>x</a:t>
                </a:r>
                <a:r>
                  <a:rPr lang="en-US" sz="2400" b="1" dirty="0"/>
                  <a:t>  that is –</a:t>
                </a:r>
              </a:p>
              <a:p>
                <a:pPr marL="461963" indent="-347663">
                  <a:buNone/>
                </a:pPr>
                <a:endParaRPr lang="en-US" sz="2400" dirty="0"/>
              </a:p>
              <a:p>
                <a:pPr marL="114300" indent="0">
                  <a:buNone/>
                </a:pPr>
                <a:r>
                  <a:rPr lang="en-US" sz="2400" b="1" dirty="0"/>
                  <a:t>a)  dilated by a factor of 3 ?</a:t>
                </a:r>
              </a:p>
              <a:p>
                <a:pPr marL="114300" indent="0">
                  <a:buNone/>
                </a:pPr>
                <a:endParaRPr lang="en-US" sz="2400" dirty="0"/>
              </a:p>
              <a:p>
                <a:pPr marL="114300" indent="0">
                  <a:buNone/>
                </a:pPr>
                <a:r>
                  <a:rPr lang="en-US" sz="2400" b="1" dirty="0"/>
                  <a:t>b)  reflected over the </a:t>
                </a:r>
                <a:r>
                  <a:rPr lang="en-US" sz="2400" b="1" i="1" dirty="0">
                    <a:latin typeface="Times New Roman" panose="02020603050405020304" pitchFamily="18" charset="0"/>
                    <a:cs typeface="Times New Roman" panose="02020603050405020304" pitchFamily="18" charset="0"/>
                  </a:rPr>
                  <a:t>y</a:t>
                </a:r>
                <a:r>
                  <a:rPr lang="en-US" sz="2400" b="1" dirty="0"/>
                  <a:t>-axis?</a:t>
                </a:r>
              </a:p>
              <a:p>
                <a:pPr marL="114300" indent="0">
                  <a:buNone/>
                </a:pPr>
                <a:endParaRPr lang="en-US" sz="2400" dirty="0"/>
              </a:p>
              <a:p>
                <a:pPr marL="114300" indent="0">
                  <a:buNone/>
                </a:pPr>
                <a:r>
                  <a:rPr lang="en-US" sz="2400" b="1" dirty="0"/>
                  <a:t>c)  dilated by a factor of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𝟐</m:t>
                        </m:r>
                      </m:num>
                      <m:den>
                        <m:r>
                          <a:rPr lang="en-US" sz="2400" b="1" i="1" smtClean="0">
                            <a:latin typeface="Cambria Math"/>
                          </a:rPr>
                          <m:t>𝟓</m:t>
                        </m:r>
                      </m:den>
                    </m:f>
                  </m:oMath>
                </a14:m>
                <a:r>
                  <a:rPr lang="en-US" sz="2400" b="1" dirty="0"/>
                  <a:t> ?</a:t>
                </a:r>
              </a:p>
              <a:p>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895351"/>
                <a:ext cx="9144000" cy="3429002"/>
              </a:xfrm>
              <a:blipFill>
                <a:blip r:embed="rId2"/>
                <a:stretch>
                  <a:fillRect t="-1601" b="-8007"/>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55</a:t>
            </a:fld>
            <a:endParaRPr lang="en-US" dirty="0"/>
          </a:p>
        </p:txBody>
      </p:sp>
    </p:spTree>
    <p:extLst>
      <p:ext uri="{BB962C8B-B14F-4D97-AF65-F5344CB8AC3E}">
        <p14:creationId xmlns:p14="http://schemas.microsoft.com/office/powerpoint/2010/main" val="3344107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Transformations (A.6c)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895351"/>
                <a:ext cx="9144000" cy="3429002"/>
              </a:xfrm>
            </p:spPr>
            <p:txBody>
              <a:bodyPr>
                <a:noAutofit/>
              </a:bodyPr>
              <a:lstStyle/>
              <a:p>
                <a:pPr marL="114300" indent="0">
                  <a:buNone/>
                </a:pPr>
                <a:r>
                  <a:rPr lang="en-US" sz="2400" b="1" dirty="0"/>
                  <a:t>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 for the graph of the parent function </a:t>
                </a:r>
                <a:r>
                  <a:rPr lang="en-US" sz="2400" b="1" i="1" dirty="0">
                    <a:latin typeface="Times New Roman" panose="02020603050405020304" pitchFamily="18" charset="0"/>
                    <a:cs typeface="Times New Roman" panose="02020603050405020304" pitchFamily="18" charset="0"/>
                  </a:rPr>
                  <a:t>y</a:t>
                </a:r>
                <a:r>
                  <a:rPr lang="en-US" sz="2400" b="1" dirty="0"/>
                  <a:t> = </a:t>
                </a:r>
                <a:r>
                  <a:rPr lang="en-US" sz="2400" b="1" i="1" dirty="0">
                    <a:latin typeface="Times New Roman" panose="02020603050405020304" pitchFamily="18" charset="0"/>
                    <a:cs typeface="Times New Roman" panose="02020603050405020304" pitchFamily="18" charset="0"/>
                  </a:rPr>
                  <a:t>x</a:t>
                </a:r>
                <a:r>
                  <a:rPr lang="en-US" sz="2400" b="1" dirty="0"/>
                  <a:t>  that is –</a:t>
                </a:r>
              </a:p>
              <a:p>
                <a:pPr marL="114300" indent="0">
                  <a:buNone/>
                </a:pPr>
                <a:endParaRPr lang="en-US" sz="2400" dirty="0"/>
              </a:p>
              <a:p>
                <a:pPr marL="114300" indent="0">
                  <a:buNone/>
                </a:pPr>
                <a:r>
                  <a:rPr lang="en-US" sz="2400" b="1" dirty="0"/>
                  <a:t>a)  dilated by a factor of 3 ?</a:t>
                </a:r>
              </a:p>
              <a:p>
                <a:pPr marL="114300" indent="0">
                  <a:buNone/>
                </a:pPr>
                <a:endParaRPr lang="en-US" sz="2400" dirty="0"/>
              </a:p>
              <a:p>
                <a:pPr marL="114300" indent="0">
                  <a:buNone/>
                </a:pPr>
                <a:r>
                  <a:rPr lang="en-US" sz="2400" b="1" dirty="0"/>
                  <a:t>b)  reflected over the </a:t>
                </a:r>
                <a:r>
                  <a:rPr lang="en-US" sz="2400" b="1" i="1" dirty="0">
                    <a:latin typeface="Times New Roman" panose="02020603050405020304" pitchFamily="18" charset="0"/>
                    <a:cs typeface="Times New Roman" panose="02020603050405020304" pitchFamily="18" charset="0"/>
                  </a:rPr>
                  <a:t>y</a:t>
                </a:r>
                <a:r>
                  <a:rPr lang="en-US" sz="2400" b="1" dirty="0"/>
                  <a:t>-axis?</a:t>
                </a:r>
              </a:p>
              <a:p>
                <a:pPr marL="114300" indent="0">
                  <a:buNone/>
                </a:pPr>
                <a:endParaRPr lang="en-US" sz="2400" dirty="0"/>
              </a:p>
              <a:p>
                <a:pPr marL="114300" indent="0">
                  <a:buNone/>
                </a:pPr>
                <a:r>
                  <a:rPr lang="en-US" sz="2400" b="1" dirty="0"/>
                  <a:t>c)  dilated by a factor of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𝟐</m:t>
                        </m:r>
                      </m:num>
                      <m:den>
                        <m:r>
                          <a:rPr lang="en-US" sz="2400" b="1" i="1" smtClean="0">
                            <a:latin typeface="Cambria Math"/>
                          </a:rPr>
                          <m:t>𝟓</m:t>
                        </m:r>
                      </m:den>
                    </m:f>
                    <m:r>
                      <a:rPr lang="en-US" sz="2400" b="1" i="0" smtClean="0">
                        <a:latin typeface="Cambria Math" panose="02040503050406030204" pitchFamily="18" charset="0"/>
                      </a:rPr>
                      <m:t> </m:t>
                    </m:r>
                  </m:oMath>
                </a14:m>
                <a:r>
                  <a:rPr lang="en-US" sz="2400" b="1" dirty="0"/>
                  <a:t>?</a:t>
                </a:r>
              </a:p>
              <a:p>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895351"/>
                <a:ext cx="9144000" cy="3429002"/>
              </a:xfrm>
              <a:blipFill>
                <a:blip r:embed="rId3"/>
                <a:stretch>
                  <a:fillRect t="-1601" b="-8007"/>
                </a:stretch>
              </a:blipFill>
            </p:spPr>
            <p:txBody>
              <a:bodyPr/>
              <a:lstStyle/>
              <a:p>
                <a:r>
                  <a:rPr lang="en-US">
                    <a:noFill/>
                  </a:rPr>
                  <a:t> </a:t>
                </a:r>
              </a:p>
            </p:txBody>
          </p:sp>
        </mc:Fallback>
      </mc:AlternateContent>
      <p:sp>
        <p:nvSpPr>
          <p:cNvPr id="9" name="Rectangle 8"/>
          <p:cNvSpPr/>
          <p:nvPr/>
        </p:nvSpPr>
        <p:spPr>
          <a:xfrm>
            <a:off x="4438049" y="2114550"/>
            <a:ext cx="3791551" cy="461665"/>
          </a:xfrm>
          <a:prstGeom prst="rect">
            <a:avLst/>
          </a:prstGeom>
        </p:spPr>
        <p:txBody>
          <a:bodyPr wrap="none">
            <a:spAutoFit/>
          </a:bodyPr>
          <a:lstStyle/>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slope = 3,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is 0</a:t>
            </a:r>
          </a:p>
        </p:txBody>
      </p:sp>
      <p:sp>
        <p:nvSpPr>
          <p:cNvPr id="7" name="Rounded Rectangle 6" descr="A rectangle indicates the correct solution."/>
          <p:cNvSpPr/>
          <p:nvPr/>
        </p:nvSpPr>
        <p:spPr>
          <a:xfrm>
            <a:off x="4446604" y="2114549"/>
            <a:ext cx="3803349" cy="4572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9285" y="2527222"/>
            <a:ext cx="7848177" cy="461665"/>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is also 3 </a:t>
            </a:r>
          </a:p>
        </p:txBody>
      </p:sp>
      <p:sp>
        <p:nvSpPr>
          <p:cNvPr id="10" name="Rectangle 9"/>
          <p:cNvSpPr/>
          <p:nvPr/>
        </p:nvSpPr>
        <p:spPr>
          <a:xfrm>
            <a:off x="4630639" y="3024485"/>
            <a:ext cx="3903761" cy="461665"/>
          </a:xfrm>
          <a:prstGeom prst="rect">
            <a:avLst/>
          </a:prstGeom>
        </p:spPr>
        <p:txBody>
          <a:bodyPr wrap="none">
            <a:spAutoFit/>
          </a:bodyPr>
          <a:lstStyle/>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slope = -1,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is 0</a:t>
            </a:r>
          </a:p>
        </p:txBody>
      </p:sp>
      <p:sp>
        <p:nvSpPr>
          <p:cNvPr id="12" name="Rounded Rectangle 11" descr="A rectangle indicates the correct solution."/>
          <p:cNvSpPr/>
          <p:nvPr/>
        </p:nvSpPr>
        <p:spPr>
          <a:xfrm>
            <a:off x="4741576" y="3024484"/>
            <a:ext cx="3792823" cy="4616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4471740" y="3895251"/>
                <a:ext cx="3753079" cy="616964"/>
              </a:xfrm>
              <a:prstGeom prst="rect">
                <a:avLst/>
              </a:prstGeom>
            </p:spPr>
            <p:txBody>
              <a:bodyPr wrap="none">
                <a:spAutoFit/>
              </a:bodyPr>
              <a:lstStyle/>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slope = </a:t>
                </a:r>
                <a14:m>
                  <m:oMath xmlns:m="http://schemas.openxmlformats.org/officeDocument/2006/math">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a:rPr>
                          <m:t>2</m:t>
                        </m:r>
                      </m:num>
                      <m:den>
                        <m:r>
                          <a:rPr lang="en-US" sz="2400" b="0" i="1">
                            <a:solidFill>
                              <a:srgbClr val="C00000"/>
                            </a:solidFill>
                            <a:latin typeface="Cambria Math"/>
                          </a:rPr>
                          <m:t>5</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is 0</a:t>
                </a:r>
              </a:p>
            </p:txBody>
          </p:sp>
        </mc:Choice>
        <mc:Fallback xmlns="">
          <p:sp>
            <p:nvSpPr>
              <p:cNvPr id="11" name="Rectangle 10"/>
              <p:cNvSpPr>
                <a:spLocks noRot="1" noChangeAspect="1" noMove="1" noResize="1" noEditPoints="1" noAdjustHandles="1" noChangeArrowheads="1" noChangeShapeType="1" noTextEdit="1"/>
              </p:cNvSpPr>
              <p:nvPr/>
            </p:nvSpPr>
            <p:spPr>
              <a:xfrm>
                <a:off x="4471739" y="5193668"/>
                <a:ext cx="3764877" cy="616964"/>
              </a:xfrm>
              <a:prstGeom prst="rect">
                <a:avLst/>
              </a:prstGeom>
              <a:blipFill rotWithShape="1">
                <a:blip r:embed="rId4"/>
                <a:stretch>
                  <a:fillRect r="-1297" b="-8911"/>
                </a:stretch>
              </a:blipFill>
            </p:spPr>
            <p:txBody>
              <a:bodyPr/>
              <a:lstStyle/>
              <a:p>
                <a:r>
                  <a:rPr lang="en-US">
                    <a:noFill/>
                  </a:rPr>
                  <a:t> </a:t>
                </a:r>
              </a:p>
            </p:txBody>
          </p:sp>
        </mc:Fallback>
      </mc:AlternateContent>
      <p:sp>
        <p:nvSpPr>
          <p:cNvPr id="13" name="Rounded Rectangle 12" descr="A rectangle indicates the correct solution."/>
          <p:cNvSpPr/>
          <p:nvPr/>
        </p:nvSpPr>
        <p:spPr>
          <a:xfrm>
            <a:off x="4602324" y="3908695"/>
            <a:ext cx="3647629" cy="60351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56</a:t>
            </a:fld>
            <a:endParaRPr lang="en-US" dirty="0"/>
          </a:p>
        </p:txBody>
      </p:sp>
    </p:spTree>
    <p:extLst>
      <p:ext uri="{BB962C8B-B14F-4D97-AF65-F5344CB8AC3E}">
        <p14:creationId xmlns:p14="http://schemas.microsoft.com/office/powerpoint/2010/main" val="1169475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7"/>
          </a:xfrm>
          <a:solidFill>
            <a:schemeClr val="tx1"/>
          </a:solidFill>
        </p:spPr>
        <p:txBody>
          <a:bodyPr>
            <a:noAutofit/>
          </a:bodyPr>
          <a:lstStyle/>
          <a:p>
            <a:r>
              <a:rPr lang="en-US" sz="2800" dirty="0">
                <a:solidFill>
                  <a:schemeClr val="bg1"/>
                </a:solidFill>
              </a:rPr>
              <a:t>Linear and Quadratic Functions</a:t>
            </a:r>
          </a:p>
        </p:txBody>
      </p:sp>
      <p:sp>
        <p:nvSpPr>
          <p:cNvPr id="4" name="Content Placeholder 3"/>
          <p:cNvSpPr>
            <a:spLocks noGrp="1"/>
          </p:cNvSpPr>
          <p:nvPr>
            <p:ph idx="1"/>
          </p:nvPr>
        </p:nvSpPr>
        <p:spPr>
          <a:xfrm>
            <a:off x="0" y="590550"/>
            <a:ext cx="9144000" cy="3429002"/>
          </a:xfrm>
        </p:spPr>
        <p:txBody>
          <a:bodyPr>
            <a:noAutofit/>
          </a:bodyPr>
          <a:lstStyle/>
          <a:p>
            <a:pPr marL="114300" indent="0">
              <a:spcBef>
                <a:spcPts val="0"/>
              </a:spcBef>
              <a:buNone/>
            </a:pPr>
            <a:r>
              <a:rPr lang="en-US" sz="2400" dirty="0"/>
              <a:t>SOL A.7</a:t>
            </a:r>
          </a:p>
          <a:p>
            <a:pPr marL="114300" indent="0">
              <a:spcBef>
                <a:spcPts val="0"/>
              </a:spcBef>
              <a:buNone/>
            </a:pPr>
            <a:r>
              <a:rPr lang="en-US" sz="2400" dirty="0"/>
              <a:t>The student will investigate and analyze linear and quadratic function families and their characteristics both algebraically and graphically, including</a:t>
            </a:r>
          </a:p>
          <a:p>
            <a:pPr marL="114300" indent="0">
              <a:spcBef>
                <a:spcPts val="0"/>
              </a:spcBef>
              <a:buNone/>
            </a:pPr>
            <a:r>
              <a:rPr lang="en-US" sz="2400" dirty="0">
                <a:solidFill>
                  <a:srgbClr val="C00000"/>
                </a:solidFill>
              </a:rPr>
              <a:t>a) determining whether a relation is a function;</a:t>
            </a:r>
          </a:p>
          <a:p>
            <a:pPr marL="114300" lvl="0" indent="0">
              <a:spcBef>
                <a:spcPts val="0"/>
              </a:spcBef>
              <a:buNone/>
            </a:pPr>
            <a:r>
              <a:rPr lang="en-US" sz="2400" dirty="0">
                <a:solidFill>
                  <a:srgbClr val="C00000"/>
                </a:solidFill>
              </a:rPr>
              <a:t>b) domain and range;</a:t>
            </a:r>
          </a:p>
          <a:p>
            <a:pPr marL="114300" indent="0">
              <a:spcBef>
                <a:spcPts val="0"/>
              </a:spcBef>
              <a:buNone/>
            </a:pPr>
            <a:r>
              <a:rPr lang="en-US" sz="2400" dirty="0">
                <a:solidFill>
                  <a:srgbClr val="C00000"/>
                </a:solidFill>
              </a:rPr>
              <a:t>c) zeros;</a:t>
            </a:r>
          </a:p>
          <a:p>
            <a:pPr marL="114300" indent="0">
              <a:spcBef>
                <a:spcPts val="0"/>
              </a:spcBef>
              <a:buNone/>
            </a:pPr>
            <a:r>
              <a:rPr lang="en-US" sz="2400" dirty="0">
                <a:solidFill>
                  <a:srgbClr val="C00000"/>
                </a:solidFill>
              </a:rPr>
              <a:t>d) intercepts;</a:t>
            </a:r>
          </a:p>
          <a:p>
            <a:pPr marL="114300" indent="0">
              <a:spcBef>
                <a:spcPts val="0"/>
              </a:spcBef>
              <a:buNone/>
            </a:pPr>
            <a:r>
              <a:rPr lang="en-US" sz="2400" dirty="0">
                <a:solidFill>
                  <a:srgbClr val="C00000"/>
                </a:solidFill>
              </a:rPr>
              <a:t>e) values of a function for elements in its domain</a:t>
            </a:r>
            <a:r>
              <a:rPr lang="en-US" sz="2400" dirty="0"/>
              <a:t>;</a:t>
            </a:r>
            <a:r>
              <a:rPr lang="en-US" sz="2400" dirty="0">
                <a:solidFill>
                  <a:srgbClr val="C00000"/>
                </a:solidFill>
              </a:rPr>
              <a:t> </a:t>
            </a:r>
            <a:r>
              <a:rPr lang="en-US" sz="2400" dirty="0"/>
              <a:t>and</a:t>
            </a:r>
          </a:p>
          <a:p>
            <a:pPr marL="457200" indent="-346075">
              <a:spcBef>
                <a:spcPts val="0"/>
              </a:spcBef>
              <a:buNone/>
            </a:pPr>
            <a:r>
              <a:rPr lang="en-US" sz="2400" dirty="0"/>
              <a:t>f) connections between and among multiple representations of functions using verbal descriptions, tables, equations, and graphs.</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57</a:t>
            </a:fld>
            <a:endParaRPr lang="en-US" dirty="0"/>
          </a:p>
        </p:txBody>
      </p:sp>
    </p:spTree>
    <p:extLst>
      <p:ext uri="{BB962C8B-B14F-4D97-AF65-F5344CB8AC3E}">
        <p14:creationId xmlns:p14="http://schemas.microsoft.com/office/powerpoint/2010/main" val="1839966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Relations and Functions (A.7a)</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applying</a:t>
            </a:r>
            <a:r>
              <a:rPr lang="en-US" sz="2400" dirty="0">
                <a:solidFill>
                  <a:srgbClr val="FF0000"/>
                </a:solidFill>
              </a:rPr>
              <a:t> </a:t>
            </a:r>
            <a:r>
              <a:rPr lang="en-US" sz="2400" dirty="0"/>
              <a:t>mathematical vocabulary, such as “</a:t>
            </a:r>
            <a:r>
              <a:rPr lang="en-US" sz="2400" i="1" dirty="0">
                <a:latin typeface="Times New Roman" panose="02020603050405020304" pitchFamily="18" charset="0"/>
                <a:cs typeface="Times New Roman" panose="02020603050405020304" pitchFamily="18" charset="0"/>
              </a:rPr>
              <a:t>y</a:t>
            </a:r>
            <a:r>
              <a:rPr lang="en-US" sz="2400" dirty="0"/>
              <a:t> as a function of </a:t>
            </a:r>
            <a:r>
              <a:rPr lang="en-US" sz="2400" i="1" dirty="0">
                <a:latin typeface="Times New Roman" panose="02020603050405020304" pitchFamily="18" charset="0"/>
                <a:cs typeface="Times New Roman" panose="02020603050405020304" pitchFamily="18" charset="0"/>
              </a:rPr>
              <a:t>x</a:t>
            </a:r>
            <a:r>
              <a:rPr lang="en-US" sz="2400" dirty="0"/>
              <a:t>.” </a:t>
            </a:r>
          </a:p>
          <a:p>
            <a:pPr marL="114300" indent="0">
              <a:buNone/>
            </a:pPr>
            <a:r>
              <a:rPr lang="en-US" sz="2400" dirty="0">
                <a:solidFill>
                  <a:srgbClr val="C00000"/>
                </a:solidFill>
              </a:rPr>
              <a:t>Common errors on SOL test items include the misuse of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as a function of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assuming that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-value of an ordered pair in a relation cannot repeat. </a:t>
            </a:r>
          </a:p>
        </p:txBody>
      </p:sp>
    </p:spTree>
    <p:extLst>
      <p:ext uri="{BB962C8B-B14F-4D97-AF65-F5344CB8AC3E}">
        <p14:creationId xmlns:p14="http://schemas.microsoft.com/office/powerpoint/2010/main" val="3589222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Relations and Functions (A.7a) </a:t>
            </a:r>
          </a:p>
        </p:txBody>
      </p:sp>
      <p:sp>
        <p:nvSpPr>
          <p:cNvPr id="4" name="TextBox 3"/>
          <p:cNvSpPr txBox="1"/>
          <p:nvPr/>
        </p:nvSpPr>
        <p:spPr>
          <a:xfrm>
            <a:off x="-11526" y="792431"/>
            <a:ext cx="2962857" cy="2308324"/>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Relations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 </a:t>
            </a:r>
            <a:r>
              <a:rPr lang="en-US" sz="2400" b="1" dirty="0">
                <a:latin typeface="Tahoma" panose="020B0604030504040204" pitchFamily="34" charset="0"/>
                <a:ea typeface="Tahoma" panose="020B0604030504040204" pitchFamily="34" charset="0"/>
                <a:cs typeface="Tahoma" panose="020B0604030504040204" pitchFamily="34" charset="0"/>
              </a:rPr>
              <a:t>and </a:t>
            </a:r>
            <a:r>
              <a:rPr lang="en-US" sz="2400" b="1" i="1" dirty="0">
                <a:latin typeface="Times New Roman" panose="02020603050405020304" pitchFamily="18" charset="0"/>
                <a:ea typeface="Tahoma" panose="020B0604030504040204" pitchFamily="34" charset="0"/>
                <a:cs typeface="Times New Roman" panose="02020603050405020304" pitchFamily="18" charset="0"/>
              </a:rPr>
              <a:t>H</a:t>
            </a:r>
            <a:r>
              <a:rPr lang="en-US" sz="2400" b="1" dirty="0">
                <a:latin typeface="Tahoma" panose="020B0604030504040204" pitchFamily="34" charset="0"/>
                <a:ea typeface="Tahoma" panose="020B0604030504040204" pitchFamily="34" charset="0"/>
                <a:cs typeface="Tahoma" panose="020B0604030504040204" pitchFamily="34" charset="0"/>
              </a:rPr>
              <a:t> are shown. Select an ordered pair                   to make each statement true.</a:t>
            </a:r>
            <a:r>
              <a:rPr lang="en-US" sz="2400" i="1" dirty="0">
                <a:latin typeface="Times New Roman" panose="02020603050405020304" pitchFamily="18" charset="0"/>
                <a:ea typeface="Tahoma" panose="020B0604030504040204" pitchFamily="34" charset="0"/>
                <a:cs typeface="Times New Roman" panose="02020603050405020304" pitchFamily="18"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descr="Refer to the graph on your screen." title="Relation G"/>
          <p:cNvGrpSpPr/>
          <p:nvPr/>
        </p:nvGrpSpPr>
        <p:grpSpPr>
          <a:xfrm>
            <a:off x="3657600" y="720539"/>
            <a:ext cx="2452686" cy="2398086"/>
            <a:chOff x="3109912" y="788617"/>
            <a:chExt cx="3000374" cy="3297831"/>
          </a:xfrm>
        </p:grpSpPr>
        <p:sp>
          <p:nvSpPr>
            <p:cNvPr id="5" name="TextBox 4"/>
            <p:cNvSpPr txBox="1"/>
            <p:nvPr/>
          </p:nvSpPr>
          <p:spPr>
            <a:xfrm>
              <a:off x="3723522" y="788617"/>
              <a:ext cx="2236745" cy="634878"/>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a:t>
              </a:r>
            </a:p>
          </p:txBody>
        </p:sp>
        <p:pic>
          <p:nvPicPr>
            <p:cNvPr id="6" name="Picture 2" descr="A graph with three labeled points." title="A graph"/>
            <p:cNvPicPr>
              <a:picLocks noChangeAspect="1" noChangeArrowheads="1"/>
            </p:cNvPicPr>
            <p:nvPr/>
          </p:nvPicPr>
          <p:blipFill rotWithShape="1">
            <a:blip r:embed="rId2">
              <a:extLst>
                <a:ext uri="{28A0092B-C50C-407E-A947-70E740481C1C}">
                  <a14:useLocalDpi xmlns:a14="http://schemas.microsoft.com/office/drawing/2010/main" val="0"/>
                </a:ext>
              </a:extLst>
            </a:blip>
            <a:srcRect t="3661"/>
            <a:stretch/>
          </p:blipFill>
          <p:spPr bwMode="auto">
            <a:xfrm>
              <a:off x="3109912" y="1312492"/>
              <a:ext cx="3000374" cy="277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3219450" y="1302967"/>
              <a:ext cx="274081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descr="Refer to the mapping on your screen." title="Relation H"/>
          <p:cNvGrpSpPr/>
          <p:nvPr/>
        </p:nvGrpSpPr>
        <p:grpSpPr>
          <a:xfrm>
            <a:off x="6252410" y="728294"/>
            <a:ext cx="1824790" cy="1856714"/>
            <a:chOff x="613610" y="4450356"/>
            <a:chExt cx="1824790" cy="1996080"/>
          </a:xfrm>
        </p:grpSpPr>
        <p:sp>
          <p:nvSpPr>
            <p:cNvPr id="7" name="TextBox 6"/>
            <p:cNvSpPr txBox="1"/>
            <p:nvPr/>
          </p:nvSpPr>
          <p:spPr>
            <a:xfrm>
              <a:off x="613610" y="4450356"/>
              <a:ext cx="1824790" cy="615553"/>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H</a:t>
              </a:r>
            </a:p>
          </p:txBody>
        </p:sp>
        <p:pic>
          <p:nvPicPr>
            <p:cNvPr id="1029" name="Picture 5" descr="Refer to the mapping on you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92" y="4837372"/>
              <a:ext cx="1202815" cy="160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0" y="2967142"/>
            <a:ext cx="8839200" cy="1692771"/>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a:latin typeface="Tahoma" panose="020B0604030504040204" pitchFamily="34" charset="0"/>
                <a:ea typeface="Tahoma" panose="020B0604030504040204" pitchFamily="34" charset="0"/>
                <a:cs typeface="Tahoma" panose="020B0604030504040204" pitchFamily="34" charset="0"/>
              </a:rPr>
              <a:t>represents </a:t>
            </a:r>
            <a:r>
              <a:rPr lang="en-US" sz="2400" b="1" i="1" dirty="0">
                <a:latin typeface="Times New Roman" panose="02020603050405020304" pitchFamily="18" charset="0"/>
                <a:cs typeface="Times New Roman" panose="02020603050405020304" pitchFamily="18" charset="0"/>
              </a:rPr>
              <a:t>y</a:t>
            </a:r>
            <a:r>
              <a:rPr lang="en-US" sz="2400" b="1" dirty="0">
                <a:latin typeface="Tahoma" panose="020B0604030504040204" pitchFamily="34" charset="0"/>
                <a:ea typeface="Tahoma" panose="020B0604030504040204" pitchFamily="34" charset="0"/>
                <a:cs typeface="Tahoma" panose="020B0604030504040204" pitchFamily="34" charset="0"/>
              </a:rPr>
              <a:t> as a function of </a:t>
            </a:r>
            <a:r>
              <a:rPr lang="en-US" sz="2400" b="1" i="1" dirty="0">
                <a:latin typeface="Times New Roman" panose="02020603050405020304" pitchFamily="18" charset="0"/>
                <a:cs typeface="Times New Roman" panose="02020603050405020304" pitchFamily="18" charset="0"/>
              </a:rPr>
              <a:t>x</a:t>
            </a:r>
            <a:r>
              <a:rPr lang="en-US" sz="2400" b="1" i="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if the point with coordinates               is removed from the relation.</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H </a:t>
            </a:r>
            <a:r>
              <a:rPr lang="en-US" sz="2400" b="1" dirty="0">
                <a:latin typeface="Tahoma" panose="020B0604030504040204" pitchFamily="34" charset="0"/>
                <a:ea typeface="Tahoma" panose="020B0604030504040204" pitchFamily="34" charset="0"/>
                <a:cs typeface="Tahoma" panose="020B0604030504040204" pitchFamily="34" charset="0"/>
              </a:rPr>
              <a:t>represents </a:t>
            </a:r>
            <a:r>
              <a:rPr lang="en-US" sz="2400" b="1" i="1" dirty="0">
                <a:latin typeface="Times New Roman" panose="02020603050405020304" pitchFamily="18" charset="0"/>
                <a:cs typeface="Times New Roman" panose="02020603050405020304" pitchFamily="18" charset="0"/>
              </a:rPr>
              <a:t>y</a:t>
            </a:r>
            <a:r>
              <a:rPr lang="en-US" sz="2400" b="1" dirty="0">
                <a:latin typeface="Tahoma" panose="020B0604030504040204" pitchFamily="34" charset="0"/>
                <a:ea typeface="Tahoma" panose="020B0604030504040204" pitchFamily="34" charset="0"/>
                <a:cs typeface="Tahoma" panose="020B0604030504040204" pitchFamily="34" charset="0"/>
              </a:rPr>
              <a:t> as a function of </a:t>
            </a:r>
            <a:r>
              <a:rPr lang="en-US" sz="2400" b="1" i="1" dirty="0">
                <a:latin typeface="Times New Roman" panose="02020603050405020304" pitchFamily="18" charset="0"/>
                <a:cs typeface="Times New Roman" panose="02020603050405020304" pitchFamily="18" charset="0"/>
              </a:rPr>
              <a:t>x</a:t>
            </a:r>
            <a:r>
              <a:rPr lang="en-US" sz="2400" b="1" dirty="0">
                <a:latin typeface="Tahoma" panose="020B0604030504040204" pitchFamily="34" charset="0"/>
                <a:ea typeface="Tahoma" panose="020B0604030504040204" pitchFamily="34" charset="0"/>
                <a:cs typeface="Tahoma" panose="020B0604030504040204" pitchFamily="34" charset="0"/>
              </a:rPr>
              <a:t> if the point with coordinates               is removed from the relation.</a:t>
            </a:r>
          </a:p>
        </p:txBody>
      </p:sp>
      <p:sp>
        <p:nvSpPr>
          <p:cNvPr id="10" name="TextBox 9" descr="Empty box"/>
          <p:cNvSpPr txBox="1"/>
          <p:nvPr/>
        </p:nvSpPr>
        <p:spPr>
          <a:xfrm>
            <a:off x="2714625" y="3421618"/>
            <a:ext cx="1219200" cy="369332"/>
          </a:xfrm>
          <a:prstGeom prst="rect">
            <a:avLst/>
          </a:prstGeom>
          <a:noFill/>
          <a:ln w="28575">
            <a:solidFill>
              <a:schemeClr val="tx1"/>
            </a:solidFill>
          </a:ln>
        </p:spPr>
        <p:txBody>
          <a:bodyPr wrap="square" rtlCol="0">
            <a:spAutoFit/>
          </a:bodyPr>
          <a:lstStyle/>
          <a:p>
            <a:endParaRPr lang="en-US" dirty="0"/>
          </a:p>
        </p:txBody>
      </p:sp>
      <p:sp>
        <p:nvSpPr>
          <p:cNvPr id="22" name="TextBox 21" descr="Empty box"/>
          <p:cNvSpPr txBox="1"/>
          <p:nvPr/>
        </p:nvSpPr>
        <p:spPr>
          <a:xfrm>
            <a:off x="2714625" y="4226203"/>
            <a:ext cx="1219200" cy="369332"/>
          </a:xfrm>
          <a:prstGeom prst="rect">
            <a:avLst/>
          </a:prstGeom>
          <a:noFill/>
          <a:ln w="28575">
            <a:solidFill>
              <a:schemeClr val="tx1"/>
            </a:solidFill>
          </a:ln>
        </p:spPr>
        <p:txBody>
          <a:bodyPr wrap="square" rtlCol="0">
            <a:spAutoFit/>
          </a:bodyPr>
          <a:lstStyle/>
          <a:p>
            <a:endParaRPr lang="en-US" dirty="0"/>
          </a:p>
        </p:txBody>
      </p:sp>
      <p:grpSp>
        <p:nvGrpSpPr>
          <p:cNvPr id="8" name="Group 7" descr="The ordered pairs negative four, zero, negative one, negative seven, five, four, negative three, negative two."/>
          <p:cNvGrpSpPr/>
          <p:nvPr/>
        </p:nvGrpSpPr>
        <p:grpSpPr>
          <a:xfrm>
            <a:off x="1600200" y="4631357"/>
            <a:ext cx="5000625" cy="461665"/>
            <a:chOff x="3305175" y="4542689"/>
            <a:chExt cx="5000625" cy="615553"/>
          </a:xfrm>
        </p:grpSpPr>
        <p:sp>
          <p:nvSpPr>
            <p:cNvPr id="20" name="TextBox 19"/>
            <p:cNvSpPr txBox="1"/>
            <p:nvPr/>
          </p:nvSpPr>
          <p:spPr>
            <a:xfrm>
              <a:off x="3305175" y="4542689"/>
              <a:ext cx="1114425" cy="615553"/>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 0)</a:t>
              </a:r>
            </a:p>
          </p:txBody>
        </p:sp>
        <p:sp>
          <p:nvSpPr>
            <p:cNvPr id="23" name="TextBox 22"/>
            <p:cNvSpPr txBox="1"/>
            <p:nvPr/>
          </p:nvSpPr>
          <p:spPr>
            <a:xfrm>
              <a:off x="4495800" y="4542689"/>
              <a:ext cx="1219200" cy="615553"/>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 -7)</a:t>
              </a:r>
            </a:p>
          </p:txBody>
        </p:sp>
        <p:sp>
          <p:nvSpPr>
            <p:cNvPr id="24" name="TextBox 23"/>
            <p:cNvSpPr txBox="1"/>
            <p:nvPr/>
          </p:nvSpPr>
          <p:spPr>
            <a:xfrm>
              <a:off x="5795962" y="4542689"/>
              <a:ext cx="1114425" cy="615553"/>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(5, 4)</a:t>
              </a:r>
            </a:p>
          </p:txBody>
        </p:sp>
        <p:sp>
          <p:nvSpPr>
            <p:cNvPr id="25" name="TextBox 24"/>
            <p:cNvSpPr txBox="1"/>
            <p:nvPr/>
          </p:nvSpPr>
          <p:spPr>
            <a:xfrm>
              <a:off x="7062787" y="4542689"/>
              <a:ext cx="1243013" cy="615553"/>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 -2)</a:t>
              </a:r>
            </a:p>
          </p:txBody>
        </p:sp>
      </p:gr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59</a:t>
            </a:fld>
            <a:endParaRPr lang="en-US" dirty="0"/>
          </a:p>
        </p:txBody>
      </p:sp>
    </p:spTree>
    <p:extLst>
      <p:ext uri="{BB962C8B-B14F-4D97-AF65-F5344CB8AC3E}">
        <p14:creationId xmlns:p14="http://schemas.microsoft.com/office/powerpoint/2010/main" val="374214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114300" indent="0">
              <a:buNone/>
            </a:pPr>
            <a:r>
              <a:rPr lang="en-US" sz="2400" dirty="0"/>
              <a:t>Students would benefit from additional practice simplifying ratios of monomial expressions using laws of exponents.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squaring or cubing the exponents instead of multiplying the powers when raising a power to a power; and</a:t>
            </a:r>
          </a:p>
          <a:p>
            <a:pPr>
              <a:buClrTx/>
            </a:pPr>
            <a:r>
              <a:rPr lang="en-US" sz="2400" dirty="0">
                <a:solidFill>
                  <a:srgbClr val="C00000"/>
                </a:solidFill>
              </a:rPr>
              <a:t>taking the difference between the exponents when using the quotient theorem without regard to the sign of the exponent in the denominator.</a:t>
            </a:r>
          </a:p>
        </p:txBody>
      </p:sp>
      <p:sp>
        <p:nvSpPr>
          <p:cNvPr id="2" name="Title 1"/>
          <p:cNvSpPr>
            <a:spLocks noGrp="1"/>
          </p:cNvSpPr>
          <p:nvPr>
            <p:ph type="title"/>
          </p:nvPr>
        </p:nvSpPr>
        <p:spPr/>
        <p:txBody>
          <a:bodyPr>
            <a:normAutofit/>
          </a:bodyPr>
          <a:lstStyle/>
          <a:p>
            <a:r>
              <a:rPr lang="en-US" sz="2800" dirty="0"/>
              <a:t>Applying Laws of Exponents (A.2a) </a:t>
            </a:r>
          </a:p>
        </p:txBody>
      </p:sp>
    </p:spTree>
    <p:extLst>
      <p:ext uri="{BB962C8B-B14F-4D97-AF65-F5344CB8AC3E}">
        <p14:creationId xmlns:p14="http://schemas.microsoft.com/office/powerpoint/2010/main" val="3263421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Answers to Practice #1 with Relations and Functions (A.7a) </a:t>
            </a:r>
          </a:p>
        </p:txBody>
      </p:sp>
      <p:sp>
        <p:nvSpPr>
          <p:cNvPr id="4" name="TextBox 3"/>
          <p:cNvSpPr txBox="1"/>
          <p:nvPr/>
        </p:nvSpPr>
        <p:spPr>
          <a:xfrm>
            <a:off x="-11526" y="792431"/>
            <a:ext cx="2962857" cy="2308324"/>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Relations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 </a:t>
            </a:r>
            <a:r>
              <a:rPr lang="en-US" sz="2400" b="1" dirty="0">
                <a:latin typeface="Tahoma" panose="020B0604030504040204" pitchFamily="34" charset="0"/>
                <a:ea typeface="Tahoma" panose="020B0604030504040204" pitchFamily="34" charset="0"/>
                <a:cs typeface="Tahoma" panose="020B0604030504040204" pitchFamily="34" charset="0"/>
              </a:rPr>
              <a:t>and </a:t>
            </a:r>
            <a:r>
              <a:rPr lang="en-US" sz="2400" b="1" i="1" dirty="0">
                <a:latin typeface="Times New Roman" panose="02020603050405020304" pitchFamily="18" charset="0"/>
                <a:ea typeface="Tahoma" panose="020B0604030504040204" pitchFamily="34" charset="0"/>
                <a:cs typeface="Times New Roman" panose="02020603050405020304" pitchFamily="18" charset="0"/>
              </a:rPr>
              <a:t>H</a:t>
            </a:r>
            <a:r>
              <a:rPr lang="en-US" sz="2400" b="1" dirty="0">
                <a:latin typeface="Tahoma" panose="020B0604030504040204" pitchFamily="34" charset="0"/>
                <a:ea typeface="Tahoma" panose="020B0604030504040204" pitchFamily="34" charset="0"/>
                <a:cs typeface="Tahoma" panose="020B0604030504040204" pitchFamily="34" charset="0"/>
              </a:rPr>
              <a:t> are shown. Select an ordered pair                   to make each statement true. </a:t>
            </a:r>
            <a:r>
              <a:rPr lang="en-US" sz="2400" i="1" dirty="0">
                <a:latin typeface="Times New Roman" panose="02020603050405020304" pitchFamily="18" charset="0"/>
                <a:ea typeface="Tahoma" panose="020B0604030504040204" pitchFamily="34" charset="0"/>
                <a:cs typeface="Times New Roman" panose="02020603050405020304" pitchFamily="18"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descr="Refer to the graph on your screen." title="Relation G"/>
          <p:cNvGrpSpPr/>
          <p:nvPr/>
        </p:nvGrpSpPr>
        <p:grpSpPr>
          <a:xfrm>
            <a:off x="3657600" y="720539"/>
            <a:ext cx="2452686" cy="2398086"/>
            <a:chOff x="3109912" y="788617"/>
            <a:chExt cx="3000374" cy="3297831"/>
          </a:xfrm>
        </p:grpSpPr>
        <p:sp>
          <p:nvSpPr>
            <p:cNvPr id="28" name="TextBox 27"/>
            <p:cNvSpPr txBox="1"/>
            <p:nvPr/>
          </p:nvSpPr>
          <p:spPr>
            <a:xfrm>
              <a:off x="3723522" y="788617"/>
              <a:ext cx="2236745" cy="634878"/>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a:t>
              </a:r>
            </a:p>
          </p:txBody>
        </p:sp>
        <p:pic>
          <p:nvPicPr>
            <p:cNvPr id="30" name="Picture 2" descr="A graph with three labeled points." title="A graph"/>
            <p:cNvPicPr>
              <a:picLocks noChangeAspect="1" noChangeArrowheads="1"/>
            </p:cNvPicPr>
            <p:nvPr/>
          </p:nvPicPr>
          <p:blipFill rotWithShape="1">
            <a:blip r:embed="rId2">
              <a:extLst>
                <a:ext uri="{28A0092B-C50C-407E-A947-70E740481C1C}">
                  <a14:useLocalDpi xmlns:a14="http://schemas.microsoft.com/office/drawing/2010/main" val="0"/>
                </a:ext>
              </a:extLst>
            </a:blip>
            <a:srcRect t="3661"/>
            <a:stretch/>
          </p:blipFill>
          <p:spPr bwMode="auto">
            <a:xfrm>
              <a:off x="3109912" y="1312492"/>
              <a:ext cx="3000374" cy="277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Connector 30"/>
            <p:cNvCxnSpPr/>
            <p:nvPr/>
          </p:nvCxnSpPr>
          <p:spPr>
            <a:xfrm>
              <a:off x="3219450" y="1302967"/>
              <a:ext cx="274081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descr="Refer to the mapping on your screen." title="Relation H"/>
          <p:cNvGrpSpPr/>
          <p:nvPr/>
        </p:nvGrpSpPr>
        <p:grpSpPr>
          <a:xfrm>
            <a:off x="6328610" y="742950"/>
            <a:ext cx="1824790" cy="1856714"/>
            <a:chOff x="613610" y="4450356"/>
            <a:chExt cx="1824790" cy="1996080"/>
          </a:xfrm>
        </p:grpSpPr>
        <p:sp>
          <p:nvSpPr>
            <p:cNvPr id="7" name="TextBox 6"/>
            <p:cNvSpPr txBox="1"/>
            <p:nvPr/>
          </p:nvSpPr>
          <p:spPr>
            <a:xfrm>
              <a:off x="613610" y="4450356"/>
              <a:ext cx="1824790" cy="615553"/>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H</a:t>
              </a:r>
            </a:p>
          </p:txBody>
        </p:sp>
        <p:pic>
          <p:nvPicPr>
            <p:cNvPr id="1029" name="Picture 5" descr="Refer to the mapping on you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92" y="4837372"/>
              <a:ext cx="1202815" cy="160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2" name="TextBox 31"/>
          <p:cNvSpPr txBox="1"/>
          <p:nvPr/>
        </p:nvSpPr>
        <p:spPr>
          <a:xfrm>
            <a:off x="0" y="3012579"/>
            <a:ext cx="8839200" cy="1692771"/>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G</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a:latin typeface="Tahoma" panose="020B0604030504040204" pitchFamily="34" charset="0"/>
                <a:ea typeface="Tahoma" panose="020B0604030504040204" pitchFamily="34" charset="0"/>
                <a:cs typeface="Tahoma" panose="020B0604030504040204" pitchFamily="34" charset="0"/>
              </a:rPr>
              <a:t>represents </a:t>
            </a:r>
            <a:r>
              <a:rPr lang="en-US" sz="2400" b="1" i="1" dirty="0">
                <a:latin typeface="Times New Roman" panose="02020603050405020304" pitchFamily="18" charset="0"/>
                <a:cs typeface="Times New Roman" panose="02020603050405020304" pitchFamily="18" charset="0"/>
              </a:rPr>
              <a:t>y</a:t>
            </a:r>
            <a:r>
              <a:rPr lang="en-US" sz="2400" b="1" dirty="0">
                <a:latin typeface="Tahoma" panose="020B0604030504040204" pitchFamily="34" charset="0"/>
                <a:ea typeface="Tahoma" panose="020B0604030504040204" pitchFamily="34" charset="0"/>
                <a:cs typeface="Tahoma" panose="020B0604030504040204" pitchFamily="34" charset="0"/>
              </a:rPr>
              <a:t> as a function of </a:t>
            </a:r>
            <a:r>
              <a:rPr lang="en-US" sz="2400" b="1" i="1" dirty="0">
                <a:latin typeface="Times New Roman" panose="02020603050405020304" pitchFamily="18" charset="0"/>
                <a:cs typeface="Times New Roman" panose="02020603050405020304" pitchFamily="18" charset="0"/>
              </a:rPr>
              <a:t>x</a:t>
            </a:r>
            <a:r>
              <a:rPr lang="en-US" sz="2400" b="1" i="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if the point with coordinates               is removed from the relation.</a:t>
            </a:r>
          </a:p>
          <a:p>
            <a:endParaRPr lang="en-US" sz="4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Relation </a:t>
            </a:r>
            <a:r>
              <a:rPr lang="en-US" sz="2400" b="1" i="1" dirty="0">
                <a:latin typeface="Times New Roman" panose="02020603050405020304" pitchFamily="18" charset="0"/>
                <a:ea typeface="Tahoma" panose="020B0604030504040204" pitchFamily="34" charset="0"/>
                <a:cs typeface="Times New Roman" panose="02020603050405020304" pitchFamily="18" charset="0"/>
              </a:rPr>
              <a:t>H </a:t>
            </a:r>
            <a:r>
              <a:rPr lang="en-US" sz="2400" b="1" dirty="0">
                <a:latin typeface="Tahoma" panose="020B0604030504040204" pitchFamily="34" charset="0"/>
                <a:ea typeface="Tahoma" panose="020B0604030504040204" pitchFamily="34" charset="0"/>
                <a:cs typeface="Tahoma" panose="020B0604030504040204" pitchFamily="34" charset="0"/>
              </a:rPr>
              <a:t>represents </a:t>
            </a:r>
            <a:r>
              <a:rPr lang="en-US" sz="2400" b="1" i="1" dirty="0">
                <a:latin typeface="Times New Roman" panose="02020603050405020304" pitchFamily="18" charset="0"/>
                <a:cs typeface="Times New Roman" panose="02020603050405020304" pitchFamily="18" charset="0"/>
              </a:rPr>
              <a:t>y</a:t>
            </a:r>
            <a:r>
              <a:rPr lang="en-US" sz="2400" b="1" dirty="0">
                <a:latin typeface="Tahoma" panose="020B0604030504040204" pitchFamily="34" charset="0"/>
                <a:ea typeface="Tahoma" panose="020B0604030504040204" pitchFamily="34" charset="0"/>
                <a:cs typeface="Tahoma" panose="020B0604030504040204" pitchFamily="34" charset="0"/>
              </a:rPr>
              <a:t> as a function of </a:t>
            </a:r>
            <a:r>
              <a:rPr lang="en-US" sz="2400" b="1" i="1" dirty="0">
                <a:latin typeface="Times New Roman" panose="02020603050405020304" pitchFamily="18" charset="0"/>
                <a:cs typeface="Times New Roman" panose="02020603050405020304" pitchFamily="18" charset="0"/>
              </a:rPr>
              <a:t>x</a:t>
            </a:r>
            <a:r>
              <a:rPr lang="en-US" sz="2400" b="1" dirty="0">
                <a:latin typeface="Tahoma" panose="020B0604030504040204" pitchFamily="34" charset="0"/>
                <a:ea typeface="Tahoma" panose="020B0604030504040204" pitchFamily="34" charset="0"/>
                <a:cs typeface="Tahoma" panose="020B0604030504040204" pitchFamily="34" charset="0"/>
              </a:rPr>
              <a:t> if the point with coordinates               is removed from the relation.</a:t>
            </a:r>
          </a:p>
        </p:txBody>
      </p:sp>
      <p:sp>
        <p:nvSpPr>
          <p:cNvPr id="21" name="TextBox 20"/>
          <p:cNvSpPr txBox="1"/>
          <p:nvPr/>
        </p:nvSpPr>
        <p:spPr>
          <a:xfrm>
            <a:off x="2768523" y="3409950"/>
            <a:ext cx="1219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 -2)</a:t>
            </a:r>
          </a:p>
        </p:txBody>
      </p:sp>
      <p:sp>
        <p:nvSpPr>
          <p:cNvPr id="26" name="TextBox 25" descr="A rectangle indicates the correct solution."/>
          <p:cNvSpPr txBox="1"/>
          <p:nvPr/>
        </p:nvSpPr>
        <p:spPr>
          <a:xfrm>
            <a:off x="2757753" y="3472418"/>
            <a:ext cx="1219200" cy="369332"/>
          </a:xfrm>
          <a:prstGeom prst="rect">
            <a:avLst/>
          </a:prstGeom>
          <a:noFill/>
          <a:ln w="28575">
            <a:solidFill>
              <a:srgbClr val="C00000"/>
            </a:solidFill>
          </a:ln>
        </p:spPr>
        <p:txBody>
          <a:bodyPr wrap="square" rtlCol="0">
            <a:spAutoFit/>
          </a:bodyPr>
          <a:lstStyle/>
          <a:p>
            <a:endParaRPr lang="en-US" dirty="0"/>
          </a:p>
        </p:txBody>
      </p:sp>
      <p:sp>
        <p:nvSpPr>
          <p:cNvPr id="27" name="TextBox 26"/>
          <p:cNvSpPr txBox="1"/>
          <p:nvPr/>
        </p:nvSpPr>
        <p:spPr>
          <a:xfrm>
            <a:off x="2743200" y="4184740"/>
            <a:ext cx="1219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 -7)</a:t>
            </a:r>
          </a:p>
        </p:txBody>
      </p:sp>
      <p:sp>
        <p:nvSpPr>
          <p:cNvPr id="29" name="TextBox 28" descr="A rectangle indicates the correct solution."/>
          <p:cNvSpPr txBox="1"/>
          <p:nvPr/>
        </p:nvSpPr>
        <p:spPr>
          <a:xfrm>
            <a:off x="2743200" y="4215214"/>
            <a:ext cx="1219200" cy="369332"/>
          </a:xfrm>
          <a:prstGeom prst="rect">
            <a:avLst/>
          </a:prstGeom>
          <a:noFill/>
          <a:ln w="28575">
            <a:solidFill>
              <a:srgbClr val="C00000"/>
            </a:solidFill>
          </a:ln>
        </p:spPr>
        <p:txBody>
          <a:bodyPr wrap="square" rtlCol="0">
            <a:spAutoFit/>
          </a:bodyPr>
          <a:lstStyle/>
          <a:p>
            <a:endParaRPr lang="en-US" dirty="0"/>
          </a:p>
        </p:txBody>
      </p:sp>
      <p:grpSp>
        <p:nvGrpSpPr>
          <p:cNvPr id="8" name="Group 7" descr="The ordered pairs negative four, zero, negative one, negative seven, five, four, negative three, negative two."/>
          <p:cNvGrpSpPr/>
          <p:nvPr/>
        </p:nvGrpSpPr>
        <p:grpSpPr>
          <a:xfrm>
            <a:off x="1600200" y="4631357"/>
            <a:ext cx="5000625" cy="461665"/>
            <a:chOff x="3305175" y="4542689"/>
            <a:chExt cx="5000625" cy="615553"/>
          </a:xfrm>
        </p:grpSpPr>
        <p:sp>
          <p:nvSpPr>
            <p:cNvPr id="20" name="TextBox 19"/>
            <p:cNvSpPr txBox="1"/>
            <p:nvPr/>
          </p:nvSpPr>
          <p:spPr>
            <a:xfrm>
              <a:off x="3305175" y="4542689"/>
              <a:ext cx="1114425" cy="615553"/>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 0)</a:t>
              </a:r>
            </a:p>
          </p:txBody>
        </p:sp>
        <p:sp>
          <p:nvSpPr>
            <p:cNvPr id="23" name="TextBox 22"/>
            <p:cNvSpPr txBox="1"/>
            <p:nvPr/>
          </p:nvSpPr>
          <p:spPr>
            <a:xfrm>
              <a:off x="4495800" y="4542689"/>
              <a:ext cx="1219200" cy="615553"/>
            </a:xfrm>
            <a:prstGeom prst="rect">
              <a:avLst/>
            </a:prstGeom>
            <a:noFill/>
            <a:ln w="28575">
              <a:solidFill>
                <a:schemeClr val="tx1"/>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 -7)</a:t>
              </a:r>
            </a:p>
          </p:txBody>
        </p:sp>
        <p:sp>
          <p:nvSpPr>
            <p:cNvPr id="24" name="TextBox 23"/>
            <p:cNvSpPr txBox="1"/>
            <p:nvPr/>
          </p:nvSpPr>
          <p:spPr>
            <a:xfrm>
              <a:off x="5795962" y="4542689"/>
              <a:ext cx="1114425" cy="615553"/>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(5, 4)</a:t>
              </a:r>
            </a:p>
          </p:txBody>
        </p:sp>
        <p:sp>
          <p:nvSpPr>
            <p:cNvPr id="25" name="TextBox 24"/>
            <p:cNvSpPr txBox="1"/>
            <p:nvPr/>
          </p:nvSpPr>
          <p:spPr>
            <a:xfrm>
              <a:off x="7062787" y="4542689"/>
              <a:ext cx="1243013" cy="615553"/>
            </a:xfrm>
            <a:prstGeom prst="rect">
              <a:avLst/>
            </a:prstGeom>
            <a:noFill/>
            <a:ln w="28575">
              <a:solidFill>
                <a:schemeClr val="tx1"/>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 -2)</a:t>
              </a:r>
            </a:p>
          </p:txBody>
        </p:sp>
      </p:gr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60</a:t>
            </a:fld>
            <a:endParaRPr lang="en-US" dirty="0"/>
          </a:p>
        </p:txBody>
      </p:sp>
    </p:spTree>
    <p:extLst>
      <p:ext uri="{BB962C8B-B14F-4D97-AF65-F5344CB8AC3E}">
        <p14:creationId xmlns:p14="http://schemas.microsoft.com/office/powerpoint/2010/main" val="4197517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Relations and Functions (A.7a)</a:t>
            </a:r>
          </a:p>
        </p:txBody>
      </p:sp>
      <p:sp>
        <p:nvSpPr>
          <p:cNvPr id="4" name="Content Placeholder 3"/>
          <p:cNvSpPr>
            <a:spLocks noGrp="1"/>
          </p:cNvSpPr>
          <p:nvPr>
            <p:ph idx="1"/>
          </p:nvPr>
        </p:nvSpPr>
        <p:spPr>
          <a:xfrm>
            <a:off x="76201" y="895351"/>
            <a:ext cx="4953000" cy="3429002"/>
          </a:xfrm>
        </p:spPr>
        <p:txBody>
          <a:bodyPr/>
          <a:lstStyle/>
          <a:p>
            <a:pPr marL="114300" indent="0">
              <a:buNone/>
            </a:pPr>
            <a:r>
              <a:rPr lang="en-US" sz="2400" b="1" dirty="0"/>
              <a:t>Four points of a relation are shown.  Plot one additional point so that the resulting relation does NOT represent      </a:t>
            </a:r>
            <a:r>
              <a:rPr lang="en-US" sz="2400" b="1" i="1" dirty="0">
                <a:latin typeface="Times New Roman" panose="02020603050405020304" pitchFamily="18" charset="0"/>
                <a:cs typeface="Times New Roman" panose="02020603050405020304" pitchFamily="18" charset="0"/>
              </a:rPr>
              <a:t>y</a:t>
            </a:r>
            <a:r>
              <a:rPr lang="en-US" sz="2400" b="1" dirty="0"/>
              <a:t> as a function of </a:t>
            </a:r>
            <a:r>
              <a:rPr lang="en-US" sz="2400" b="1" i="1" dirty="0">
                <a:latin typeface="Times New Roman" panose="02020603050405020304" pitchFamily="18" charset="0"/>
                <a:cs typeface="Times New Roman" panose="02020603050405020304" pitchFamily="18" charset="0"/>
              </a:rPr>
              <a:t>x</a:t>
            </a:r>
            <a:r>
              <a:rPr lang="en-US" sz="2400" b="1" dirty="0"/>
              <a:t>.</a:t>
            </a:r>
          </a:p>
          <a:p>
            <a:endParaRPr lang="en-US" dirty="0"/>
          </a:p>
        </p:txBody>
      </p:sp>
      <p:pic>
        <p:nvPicPr>
          <p:cNvPr id="1026" name="Picture 2" descr="A graph with four labeled points.  Refer to the graph on you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47750"/>
            <a:ext cx="3668136" cy="3677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61</a:t>
            </a:fld>
            <a:endParaRPr lang="en-US" dirty="0"/>
          </a:p>
        </p:txBody>
      </p:sp>
    </p:spTree>
    <p:extLst>
      <p:ext uri="{BB962C8B-B14F-4D97-AF65-F5344CB8AC3E}">
        <p14:creationId xmlns:p14="http://schemas.microsoft.com/office/powerpoint/2010/main" val="3573272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 2 with Relations and Functions (A.7a)</a:t>
            </a:r>
          </a:p>
        </p:txBody>
      </p:sp>
      <p:sp>
        <p:nvSpPr>
          <p:cNvPr id="4" name="Content Placeholder 3"/>
          <p:cNvSpPr>
            <a:spLocks noGrp="1"/>
          </p:cNvSpPr>
          <p:nvPr>
            <p:ph idx="1"/>
          </p:nvPr>
        </p:nvSpPr>
        <p:spPr>
          <a:xfrm>
            <a:off x="76201" y="895351"/>
            <a:ext cx="4953000" cy="3429002"/>
          </a:xfrm>
        </p:spPr>
        <p:txBody>
          <a:bodyPr/>
          <a:lstStyle/>
          <a:p>
            <a:pPr marL="114300" indent="0">
              <a:buNone/>
            </a:pPr>
            <a:r>
              <a:rPr lang="en-US" sz="2400" b="1" dirty="0"/>
              <a:t>Four points of a relation are shown.  Plot one additional point so that the resulting relation does NOT represent      </a:t>
            </a:r>
            <a:r>
              <a:rPr lang="en-US" sz="2400" b="1" i="1" dirty="0">
                <a:latin typeface="Times New Roman" panose="02020603050405020304" pitchFamily="18" charset="0"/>
                <a:cs typeface="Times New Roman" panose="02020603050405020304" pitchFamily="18" charset="0"/>
              </a:rPr>
              <a:t>y</a:t>
            </a:r>
            <a:r>
              <a:rPr lang="en-US" sz="2400" b="1" dirty="0"/>
              <a:t> as a function of </a:t>
            </a:r>
            <a:r>
              <a:rPr lang="en-US" sz="2400" b="1" i="1" dirty="0">
                <a:latin typeface="Times New Roman" panose="02020603050405020304" pitchFamily="18" charset="0"/>
                <a:cs typeface="Times New Roman" panose="02020603050405020304" pitchFamily="18" charset="0"/>
              </a:rPr>
              <a:t>x</a:t>
            </a:r>
            <a:r>
              <a:rPr lang="en-US" sz="2400" b="1" dirty="0"/>
              <a:t>.</a:t>
            </a:r>
          </a:p>
          <a:p>
            <a:endParaRPr lang="en-US" dirty="0"/>
          </a:p>
        </p:txBody>
      </p:sp>
      <p:pic>
        <p:nvPicPr>
          <p:cNvPr id="1026" name="Picture 2" descr="A graph with four labeled points.  Refer to the graph on you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47750"/>
            <a:ext cx="3668136" cy="3677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40874" y="2743021"/>
            <a:ext cx="4724400" cy="1200329"/>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Students should plot any point with an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-coordinate of -3, -1, 1, or 2.</a:t>
            </a:r>
          </a:p>
        </p:txBody>
      </p:sp>
      <p:sp>
        <p:nvSpPr>
          <p:cNvPr id="7" name="Rounded Rectangle 6" descr="A rectangle indicating the correct solutin."/>
          <p:cNvSpPr/>
          <p:nvPr/>
        </p:nvSpPr>
        <p:spPr>
          <a:xfrm>
            <a:off x="140874" y="2802646"/>
            <a:ext cx="4648200" cy="11407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168" y="4092021"/>
            <a:ext cx="5105399"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plotting a point with a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-coordinate of -2, -1, 1, or 3</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62</a:t>
            </a:fld>
            <a:endParaRPr lang="en-US" dirty="0"/>
          </a:p>
        </p:txBody>
      </p:sp>
    </p:spTree>
    <p:extLst>
      <p:ext uri="{BB962C8B-B14F-4D97-AF65-F5344CB8AC3E}">
        <p14:creationId xmlns:p14="http://schemas.microsoft.com/office/powerpoint/2010/main" val="469199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14034"/>
          </a:xfrm>
        </p:spPr>
        <p:txBody>
          <a:bodyPr>
            <a:normAutofit/>
          </a:bodyPr>
          <a:lstStyle/>
          <a:p>
            <a:r>
              <a:rPr lang="en-US" sz="2800" dirty="0">
                <a:solidFill>
                  <a:schemeClr val="bg1"/>
                </a:solidFill>
              </a:rPr>
              <a:t>Determining Domain and Range (A.7b)</a:t>
            </a:r>
          </a:p>
        </p:txBody>
      </p:sp>
      <p:sp>
        <p:nvSpPr>
          <p:cNvPr id="4" name="Content Placeholder 3"/>
          <p:cNvSpPr>
            <a:spLocks noGrp="1"/>
          </p:cNvSpPr>
          <p:nvPr>
            <p:ph idx="1"/>
          </p:nvPr>
        </p:nvSpPr>
        <p:spPr>
          <a:xfrm>
            <a:off x="0" y="737393"/>
            <a:ext cx="9143999" cy="3891757"/>
          </a:xfrm>
        </p:spPr>
        <p:txBody>
          <a:bodyPr>
            <a:noAutofit/>
          </a:bodyPr>
          <a:lstStyle/>
          <a:p>
            <a:pPr marL="114300" indent="0">
              <a:buNone/>
            </a:pPr>
            <a:r>
              <a:rPr lang="en-US" sz="2400" dirty="0"/>
              <a:t>Students would benefit from additional practice finding domain and range when given an equation and using parameters for domain and range to graph a function.</a:t>
            </a:r>
          </a:p>
          <a:p>
            <a:pPr marL="114300" indent="0">
              <a:lnSpc>
                <a:spcPct val="110000"/>
              </a:lnSpc>
              <a:spcBef>
                <a:spcPts val="0"/>
              </a:spcBef>
              <a:buNone/>
            </a:pPr>
            <a:r>
              <a:rPr lang="en-US" sz="2400" dirty="0">
                <a:solidFill>
                  <a:srgbClr val="C00000"/>
                </a:solidFill>
              </a:rPr>
              <a:t>Common errors on SOL test items include:</a:t>
            </a:r>
          </a:p>
          <a:p>
            <a:pPr>
              <a:lnSpc>
                <a:spcPct val="110000"/>
              </a:lnSpc>
              <a:spcBef>
                <a:spcPts val="0"/>
              </a:spcBef>
            </a:pPr>
            <a:r>
              <a:rPr lang="en-US" sz="2400" dirty="0">
                <a:solidFill>
                  <a:srgbClr val="C00000"/>
                </a:solidFill>
              </a:rPr>
              <a:t>using the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-coordinate of the vertex to describe the range of the function; and</a:t>
            </a:r>
          </a:p>
          <a:p>
            <a:pPr>
              <a:lnSpc>
                <a:spcPct val="110000"/>
              </a:lnSpc>
              <a:spcBef>
                <a:spcPts val="0"/>
              </a:spcBef>
            </a:pPr>
            <a:r>
              <a:rPr lang="en-US" sz="2400" dirty="0">
                <a:solidFill>
                  <a:srgbClr val="C00000"/>
                </a:solidFill>
              </a:rPr>
              <a:t>using restricted domain and range intervals as an actual point to graphically represent a relation. For example, when given a restricted domain of  values greater than or equal to -4 and less than or equal to 2, student plots (-4, 2).</a:t>
            </a:r>
          </a:p>
        </p:txBody>
      </p:sp>
      <p:sp>
        <p:nvSpPr>
          <p:cNvPr id="2" name="Slide Number Placeholder 1"/>
          <p:cNvSpPr>
            <a:spLocks noGrp="1"/>
          </p:cNvSpPr>
          <p:nvPr>
            <p:ph type="sldNum" sz="quarter" idx="4294967295"/>
          </p:nvPr>
        </p:nvSpPr>
        <p:spPr>
          <a:xfrm>
            <a:off x="8594725" y="4560888"/>
            <a:ext cx="549275" cy="296862"/>
          </a:xfrm>
          <a:prstGeom prst="bracketPair">
            <a:avLst>
              <a:gd name="adj" fmla="val 17949"/>
            </a:avLst>
          </a:prstGeom>
        </p:spPr>
        <p:txBody>
          <a:bodyPr/>
          <a:lstStyle/>
          <a:p>
            <a:fld id="{43CD8AB1-7AF0-4DFF-A047-6CE4F0A7C691}" type="slidenum">
              <a:rPr lang="en-US" smtClean="0"/>
              <a:t>63</a:t>
            </a:fld>
            <a:endParaRPr lang="en-US" dirty="0"/>
          </a:p>
        </p:txBody>
      </p:sp>
    </p:spTree>
    <p:extLst>
      <p:ext uri="{BB962C8B-B14F-4D97-AF65-F5344CB8AC3E}">
        <p14:creationId xmlns:p14="http://schemas.microsoft.com/office/powerpoint/2010/main" val="1012321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 1 with Domain and Range (A.7b)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114300" indent="0">
                  <a:buNone/>
                </a:pPr>
                <a:r>
                  <a:rPr lang="en-US" sz="2400" b="1" dirty="0"/>
                  <a:t>The range of </a:t>
                </a:r>
                <a14:m>
                  <m:oMath xmlns:m="http://schemas.openxmlformats.org/officeDocument/2006/math">
                    <m:r>
                      <a:rPr lang="en-US" sz="2400" b="1" i="1">
                        <a:latin typeface="Cambria Math"/>
                      </a:rPr>
                      <m:t>𝒈</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r>
                              <a:rPr lang="en-US" sz="2400" b="1" i="1">
                                <a:latin typeface="Cambria Math"/>
                              </a:rPr>
                              <m:t>𝒙</m:t>
                            </m:r>
                            <m:r>
                              <a:rPr lang="en-US" sz="2400" b="1" i="1">
                                <a:latin typeface="Cambria Math"/>
                              </a:rPr>
                              <m:t>−</m:t>
                            </m:r>
                            <m:r>
                              <a:rPr lang="en-US" sz="2400" b="1" i="1">
                                <a:latin typeface="Cambria Math"/>
                              </a:rPr>
                              <m:t>𝟕</m:t>
                            </m:r>
                          </m:e>
                        </m:d>
                      </m:e>
                      <m:sup>
                        <m:r>
                          <a:rPr lang="en-US" sz="2400" b="1" i="1">
                            <a:latin typeface="Cambria Math"/>
                          </a:rPr>
                          <m:t>𝟐</m:t>
                        </m:r>
                      </m:sup>
                    </m:sSup>
                    <m:r>
                      <a:rPr lang="en-US" sz="2400" b="1" i="1">
                        <a:latin typeface="Cambria Math"/>
                      </a:rPr>
                      <m:t>+</m:t>
                    </m:r>
                    <m:r>
                      <a:rPr lang="en-US" sz="2400" b="1" i="1" smtClean="0">
                        <a:latin typeface="Cambria Math"/>
                      </a:rPr>
                      <m:t> </m:t>
                    </m:r>
                    <m:r>
                      <a:rPr lang="en-US" sz="2400" b="1" i="1">
                        <a:latin typeface="Cambria Math"/>
                      </a:rPr>
                      <m:t>𝟑</m:t>
                    </m:r>
                  </m:oMath>
                </a14:m>
                <a:r>
                  <a:rPr lang="en-US" sz="2400" b="1" dirty="0"/>
                  <a:t> is all real numbers –</a:t>
                </a:r>
              </a:p>
              <a:p>
                <a:pPr marL="114300" indent="0">
                  <a:buNone/>
                </a:pPr>
                <a:endParaRPr lang="en-US" sz="800" dirty="0"/>
              </a:p>
              <a:p>
                <a:pPr marL="571500" indent="-457200">
                  <a:buAutoNum type="alphaUcPeriod"/>
                </a:pPr>
                <a:r>
                  <a:rPr lang="en-US" sz="2400" dirty="0"/>
                  <a:t>less than or equal to </a:t>
                </a:r>
                <a14:m>
                  <m:oMath xmlns:m="http://schemas.openxmlformats.org/officeDocument/2006/math">
                    <m:r>
                      <a:rPr lang="en-US" sz="2400" b="0" i="1">
                        <a:latin typeface="Cambria Math"/>
                      </a:rPr>
                      <m:t>7</m:t>
                    </m:r>
                    <m:r>
                      <a:rPr lang="en-US" sz="2400" b="1" i="1">
                        <a:latin typeface="Cambria Math"/>
                      </a:rPr>
                      <m:t> </m:t>
                    </m:r>
                  </m:oMath>
                </a14:m>
                <a:endParaRPr lang="en-US" sz="2400" dirty="0"/>
              </a:p>
              <a:p>
                <a:pPr marL="571500" indent="-457200">
                  <a:buAutoNum type="alphaUcPeriod"/>
                </a:pPr>
                <a:r>
                  <a:rPr lang="en-US" sz="2400" dirty="0"/>
                  <a:t>less than or equal to </a:t>
                </a:r>
                <a14:m>
                  <m:oMath xmlns:m="http://schemas.openxmlformats.org/officeDocument/2006/math">
                    <m:r>
                      <a:rPr lang="en-US" sz="2400" b="0" i="1">
                        <a:latin typeface="Cambria Math"/>
                      </a:rPr>
                      <m:t>3</m:t>
                    </m:r>
                  </m:oMath>
                </a14:m>
                <a:endParaRPr lang="en-US" sz="2400" dirty="0"/>
              </a:p>
              <a:p>
                <a:pPr marL="571500" indent="-457200">
                  <a:buAutoNum type="alphaUcPeriod" startAt="3"/>
                </a:pPr>
                <a:r>
                  <a:rPr lang="en-US" sz="2400" dirty="0"/>
                  <a:t>greater than or equal to </a:t>
                </a:r>
                <a14:m>
                  <m:oMath xmlns:m="http://schemas.openxmlformats.org/officeDocument/2006/math">
                    <m:r>
                      <a:rPr lang="en-US" sz="2400" b="0" i="1">
                        <a:latin typeface="Cambria Math"/>
                      </a:rPr>
                      <m:t>7 </m:t>
                    </m:r>
                  </m:oMath>
                </a14:m>
                <a:endParaRPr lang="en-US" sz="2400" dirty="0"/>
              </a:p>
              <a:p>
                <a:pPr marL="571500" indent="-457200">
                  <a:buAutoNum type="alphaUcPeriod" startAt="3"/>
                </a:pPr>
                <a:r>
                  <a:rPr lang="en-US" sz="2400" dirty="0"/>
                  <a:t>greater than or equal to </a:t>
                </a:r>
                <a14:m>
                  <m:oMath xmlns:m="http://schemas.openxmlformats.org/officeDocument/2006/math">
                    <m:r>
                      <a:rPr lang="en-US" sz="2400" b="0" i="1">
                        <a:latin typeface="Cambria Math"/>
                      </a:rPr>
                      <m:t>3</m:t>
                    </m:r>
                  </m:oMath>
                </a14:m>
                <a:endParaRPr lang="en-US" sz="24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64</a:t>
            </a:fld>
            <a:endParaRPr lang="en-US" dirty="0"/>
          </a:p>
        </p:txBody>
      </p:sp>
    </p:spTree>
    <p:extLst>
      <p:ext uri="{BB962C8B-B14F-4D97-AF65-F5344CB8AC3E}">
        <p14:creationId xmlns:p14="http://schemas.microsoft.com/office/powerpoint/2010/main" val="104604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 1 with Domain and Range (A.7b)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ln>
                <a:noFill/>
              </a:ln>
            </p:spPr>
            <p:txBody>
              <a:bodyPr/>
              <a:lstStyle/>
              <a:p>
                <a:pPr marL="114300" indent="0">
                  <a:buNone/>
                </a:pPr>
                <a:r>
                  <a:rPr lang="en-US" sz="2400" b="1" dirty="0"/>
                  <a:t>The range of </a:t>
                </a:r>
                <a14:m>
                  <m:oMath xmlns:m="http://schemas.openxmlformats.org/officeDocument/2006/math">
                    <m:r>
                      <a:rPr lang="en-US" sz="2400" b="1" i="1">
                        <a:latin typeface="Cambria Math"/>
                      </a:rPr>
                      <m:t>𝒈</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r>
                              <a:rPr lang="en-US" sz="2400" b="1" i="1">
                                <a:latin typeface="Cambria Math"/>
                              </a:rPr>
                              <m:t>𝒙</m:t>
                            </m:r>
                            <m:r>
                              <a:rPr lang="en-US" sz="2400" b="1" i="1">
                                <a:latin typeface="Cambria Math"/>
                              </a:rPr>
                              <m:t>−</m:t>
                            </m:r>
                            <m:r>
                              <a:rPr lang="en-US" sz="2400" b="1" i="1">
                                <a:latin typeface="Cambria Math"/>
                              </a:rPr>
                              <m:t>𝟕</m:t>
                            </m:r>
                          </m:e>
                        </m:d>
                      </m:e>
                      <m:sup>
                        <m:r>
                          <a:rPr lang="en-US" sz="2400" b="1" i="1">
                            <a:latin typeface="Cambria Math"/>
                          </a:rPr>
                          <m:t>𝟐</m:t>
                        </m:r>
                      </m:sup>
                    </m:sSup>
                    <m:r>
                      <a:rPr lang="en-US" sz="2400" b="1" i="1">
                        <a:latin typeface="Cambria Math"/>
                      </a:rPr>
                      <m:t>+</m:t>
                    </m:r>
                    <m:r>
                      <a:rPr lang="en-US" sz="2400" b="1" i="1" smtClean="0">
                        <a:latin typeface="Cambria Math"/>
                      </a:rPr>
                      <m:t> </m:t>
                    </m:r>
                    <m:r>
                      <a:rPr lang="en-US" sz="2400" b="1" i="1">
                        <a:latin typeface="Cambria Math"/>
                      </a:rPr>
                      <m:t>𝟑</m:t>
                    </m:r>
                  </m:oMath>
                </a14:m>
                <a:r>
                  <a:rPr lang="en-US" sz="2400" b="1" dirty="0"/>
                  <a:t> is all real numbers–</a:t>
                </a:r>
              </a:p>
              <a:p>
                <a:pPr marL="114300" indent="0">
                  <a:buNone/>
                </a:pPr>
                <a:endParaRPr lang="en-US" sz="800" dirty="0"/>
              </a:p>
              <a:p>
                <a:pPr marL="114300" indent="0">
                  <a:buNone/>
                </a:pPr>
                <a:r>
                  <a:rPr lang="en-US" sz="2400" dirty="0"/>
                  <a:t>A.  less than or equal to </a:t>
                </a:r>
                <a14:m>
                  <m:oMath xmlns:m="http://schemas.openxmlformats.org/officeDocument/2006/math">
                    <m:r>
                      <a:rPr lang="en-US" sz="2400" b="0" i="1">
                        <a:latin typeface="Cambria Math"/>
                      </a:rPr>
                      <m:t>7</m:t>
                    </m:r>
                  </m:oMath>
                </a14:m>
                <a:endParaRPr lang="en-US" sz="2400" dirty="0"/>
              </a:p>
              <a:p>
                <a:pPr marL="114300" indent="0">
                  <a:buNone/>
                </a:pPr>
                <a:r>
                  <a:rPr lang="en-US" sz="2400" dirty="0">
                    <a:solidFill>
                      <a:srgbClr val="C00000"/>
                    </a:solidFill>
                  </a:rPr>
                  <a:t>B.  less than or equal to </a:t>
                </a:r>
                <a14:m>
                  <m:oMath xmlns:m="http://schemas.openxmlformats.org/officeDocument/2006/math">
                    <m:r>
                      <a:rPr lang="en-US" sz="2400" b="0" i="1" smtClean="0">
                        <a:solidFill>
                          <a:srgbClr val="C00000"/>
                        </a:solidFill>
                        <a:latin typeface="Cambria Math"/>
                      </a:rPr>
                      <m:t>3</m:t>
                    </m:r>
                  </m:oMath>
                </a14:m>
                <a:endParaRPr lang="en-US" sz="2400" dirty="0">
                  <a:solidFill>
                    <a:srgbClr val="C00000"/>
                  </a:solidFill>
                </a:endParaRPr>
              </a:p>
              <a:p>
                <a:pPr marL="114300" indent="0">
                  <a:buNone/>
                </a:pPr>
                <a:r>
                  <a:rPr lang="en-US" sz="2400" dirty="0"/>
                  <a:t>C.  greater than or equal to </a:t>
                </a:r>
                <a14:m>
                  <m:oMath xmlns:m="http://schemas.openxmlformats.org/officeDocument/2006/math">
                    <m:r>
                      <a:rPr lang="en-US" sz="2400" b="0" i="1">
                        <a:latin typeface="Cambria Math"/>
                      </a:rPr>
                      <m:t>7</m:t>
                    </m:r>
                  </m:oMath>
                </a14:m>
                <a:endParaRPr lang="en-US" sz="2400" dirty="0"/>
              </a:p>
              <a:p>
                <a:pPr marL="114300" indent="0">
                  <a:buNone/>
                </a:pPr>
                <a:r>
                  <a:rPr lang="en-US" sz="2400" dirty="0"/>
                  <a:t>D.  greater than or equal to </a:t>
                </a:r>
                <a14:m>
                  <m:oMath xmlns:m="http://schemas.openxmlformats.org/officeDocument/2006/math">
                    <m:r>
                      <a:rPr lang="en-US" sz="2400" b="0" i="1">
                        <a:latin typeface="Cambria Math"/>
                      </a:rPr>
                      <m:t>3</m:t>
                    </m:r>
                  </m:oMath>
                </a14:m>
                <a:endParaRPr lang="en-US" sz="2400" dirty="0"/>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a:ln>
                <a:noFill/>
              </a:ln>
            </p:spPr>
            <p:txBody>
              <a:bodyPr/>
              <a:lstStyle/>
              <a:p>
                <a:r>
                  <a:rPr lang="en-US">
                    <a:noFill/>
                  </a:rPr>
                  <a:t> </a:t>
                </a:r>
              </a:p>
            </p:txBody>
          </p:sp>
        </mc:Fallback>
      </mc:AlternateContent>
      <p:sp>
        <p:nvSpPr>
          <p:cNvPr id="9" name="Rounded Rectangle 8" descr="A rectangle indicates the correct solution."/>
          <p:cNvSpPr/>
          <p:nvPr/>
        </p:nvSpPr>
        <p:spPr>
          <a:xfrm>
            <a:off x="73243" y="1992886"/>
            <a:ext cx="3976206" cy="3619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16668" y="1504950"/>
            <a:ext cx="3819698" cy="1261884"/>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a:t>
            </a:r>
            <a:r>
              <a:rPr lang="en-US" sz="28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-coordinate of the vertex as the range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descr="An arrow indicating the common error."/>
          <p:cNvCxnSpPr/>
          <p:nvPr/>
        </p:nvCxnSpPr>
        <p:spPr>
          <a:xfrm flipH="1">
            <a:off x="3866199" y="1733551"/>
            <a:ext cx="70580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65</a:t>
            </a:fld>
            <a:endParaRPr lang="en-US" dirty="0"/>
          </a:p>
        </p:txBody>
      </p:sp>
    </p:spTree>
    <p:extLst>
      <p:ext uri="{BB962C8B-B14F-4D97-AF65-F5344CB8AC3E}">
        <p14:creationId xmlns:p14="http://schemas.microsoft.com/office/powerpoint/2010/main" val="2763321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22"/>
            <a:ext cx="9144000" cy="894228"/>
          </a:xfrm>
          <a:solidFill>
            <a:schemeClr val="tx1"/>
          </a:solidFill>
        </p:spPr>
        <p:txBody>
          <a:bodyPr>
            <a:normAutofit fontScale="90000"/>
          </a:bodyPr>
          <a:lstStyle/>
          <a:p>
            <a:r>
              <a:rPr lang="en-US" dirty="0">
                <a:solidFill>
                  <a:schemeClr val="bg1"/>
                </a:solidFill>
              </a:rPr>
              <a:t>Suggested Practice #2 with Domain and Range (A.7b)</a:t>
            </a:r>
            <a:endParaRPr lang="en-US" dirty="0"/>
          </a:p>
        </p:txBody>
      </p:sp>
      <p:sp>
        <p:nvSpPr>
          <p:cNvPr id="4" name="Content Placeholder 3"/>
          <p:cNvSpPr>
            <a:spLocks noGrp="1"/>
          </p:cNvSpPr>
          <p:nvPr>
            <p:ph idx="1"/>
          </p:nvPr>
        </p:nvSpPr>
        <p:spPr>
          <a:xfrm>
            <a:off x="11526" y="895350"/>
            <a:ext cx="5703474" cy="3429002"/>
          </a:xfrm>
        </p:spPr>
        <p:txBody>
          <a:bodyPr/>
          <a:lstStyle/>
          <a:p>
            <a:pPr marL="114300" indent="0">
              <a:buNone/>
            </a:pPr>
            <a:r>
              <a:rPr lang="en-US" sz="2400" b="1" dirty="0"/>
              <a:t>Plot the endpoints of a line segment that represents a relation with: </a:t>
            </a:r>
          </a:p>
          <a:p>
            <a:pPr marL="114300" indent="0">
              <a:buNone/>
            </a:pPr>
            <a:endParaRPr lang="en-US" sz="2400" b="1" dirty="0"/>
          </a:p>
          <a:p>
            <a:pPr marL="114300" indent="0">
              <a:buNone/>
            </a:pPr>
            <a:endParaRPr lang="en-US" dirty="0"/>
          </a:p>
        </p:txBody>
      </p:sp>
      <p:sp>
        <p:nvSpPr>
          <p:cNvPr id="5" name="TextBox 4"/>
          <p:cNvSpPr txBox="1"/>
          <p:nvPr/>
        </p:nvSpPr>
        <p:spPr>
          <a:xfrm>
            <a:off x="67235" y="2038350"/>
            <a:ext cx="5659291" cy="280076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Domain:</a:t>
            </a:r>
            <a:r>
              <a:rPr lang="en-US" sz="2400" dirty="0">
                <a:latin typeface="Tahoma" panose="020B0604030504040204" pitchFamily="34" charset="0"/>
                <a:ea typeface="Tahoma" panose="020B0604030504040204" pitchFamily="34" charset="0"/>
                <a:cs typeface="Tahoma" panose="020B0604030504040204" pitchFamily="34" charset="0"/>
              </a:rPr>
              <a:t> the set of all real numbers greater than or equal to -1 and less than or equal to 3</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Range:</a:t>
            </a:r>
            <a:r>
              <a:rPr lang="en-US" sz="2400" dirty="0">
                <a:latin typeface="Tahoma" panose="020B0604030504040204" pitchFamily="34" charset="0"/>
                <a:ea typeface="Tahoma" panose="020B0604030504040204" pitchFamily="34" charset="0"/>
                <a:cs typeface="Tahoma" panose="020B0604030504040204" pitchFamily="34" charset="0"/>
              </a:rPr>
              <a:t> the set of all real numbers greater than or equal to -2 and less than or equal to 4</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Refer to the graph on your screen.  The vertical axis is from negative five to fife in increments of one. The horizontal axis is from negative five  to five in increments of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66588"/>
            <a:ext cx="3365389"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66</a:t>
            </a:fld>
            <a:endParaRPr lang="en-US" dirty="0"/>
          </a:p>
        </p:txBody>
      </p:sp>
    </p:spTree>
    <p:extLst>
      <p:ext uri="{BB962C8B-B14F-4D97-AF65-F5344CB8AC3E}">
        <p14:creationId xmlns:p14="http://schemas.microsoft.com/office/powerpoint/2010/main" val="3334886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Suggested Practice #2 with Domain and Range (A.7b)</a:t>
            </a:r>
            <a:endParaRPr lang="en-US" sz="2800" dirty="0"/>
          </a:p>
        </p:txBody>
      </p:sp>
      <p:sp>
        <p:nvSpPr>
          <p:cNvPr id="4" name="Content Placeholder 3"/>
          <p:cNvSpPr>
            <a:spLocks noGrp="1"/>
          </p:cNvSpPr>
          <p:nvPr>
            <p:ph idx="1"/>
          </p:nvPr>
        </p:nvSpPr>
        <p:spPr>
          <a:xfrm>
            <a:off x="11526" y="895350"/>
            <a:ext cx="5703474" cy="3429002"/>
          </a:xfrm>
        </p:spPr>
        <p:txBody>
          <a:bodyPr/>
          <a:lstStyle/>
          <a:p>
            <a:pPr marL="114300" indent="0">
              <a:buNone/>
            </a:pPr>
            <a:r>
              <a:rPr lang="en-US" sz="2400" b="1" dirty="0"/>
              <a:t>Plot the endpoints of a line segment that represents a relation with: </a:t>
            </a:r>
          </a:p>
          <a:p>
            <a:pPr marL="114300" indent="0">
              <a:buNone/>
            </a:pPr>
            <a:endParaRPr lang="en-US" sz="2400" b="1" dirty="0"/>
          </a:p>
          <a:p>
            <a:pPr marL="114300" indent="0">
              <a:buNone/>
            </a:pPr>
            <a:endParaRPr lang="en-US" dirty="0"/>
          </a:p>
        </p:txBody>
      </p:sp>
      <p:sp>
        <p:nvSpPr>
          <p:cNvPr id="5" name="TextBox 4"/>
          <p:cNvSpPr txBox="1"/>
          <p:nvPr/>
        </p:nvSpPr>
        <p:spPr>
          <a:xfrm>
            <a:off x="56989" y="2038350"/>
            <a:ext cx="5659291" cy="280076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Domain:</a:t>
            </a:r>
            <a:r>
              <a:rPr lang="en-US" sz="2400" dirty="0">
                <a:latin typeface="Tahoma" panose="020B0604030504040204" pitchFamily="34" charset="0"/>
                <a:ea typeface="Tahoma" panose="020B0604030504040204" pitchFamily="34" charset="0"/>
                <a:cs typeface="Tahoma" panose="020B0604030504040204" pitchFamily="34" charset="0"/>
              </a:rPr>
              <a:t> the set of all real numbers greater than or equal to -1 and less than or equal to 3</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Range:</a:t>
            </a:r>
            <a:r>
              <a:rPr lang="en-US" sz="2400" dirty="0">
                <a:latin typeface="Tahoma" panose="020B0604030504040204" pitchFamily="34" charset="0"/>
                <a:ea typeface="Tahoma" panose="020B0604030504040204" pitchFamily="34" charset="0"/>
                <a:cs typeface="Tahoma" panose="020B0604030504040204" pitchFamily="34" charset="0"/>
              </a:rPr>
              <a:t> the set of all real numbers greater than or equal to -2 and less than or equal to 4</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3" name="Group 2" descr="A graph with two line sements drawn.  One of the line segments is from the ordered pair negative one, four to the ordered pair three, negative two.  Another line segement is from the ordered pari negative one, negative two to the ordered pair three, four."/>
          <p:cNvGrpSpPr/>
          <p:nvPr/>
        </p:nvGrpSpPr>
        <p:grpSpPr>
          <a:xfrm>
            <a:off x="5638800" y="926247"/>
            <a:ext cx="3458094" cy="3296743"/>
            <a:chOff x="5514575" y="930881"/>
            <a:chExt cx="3458094" cy="3296743"/>
          </a:xfrm>
        </p:grpSpPr>
        <p:pic>
          <p:nvPicPr>
            <p:cNvPr id="10" name="Picture 9" descr="A graph with two line sements drawn.  One of the line segments is from the ordered pair negative one, four to the ordered pair three, negative two.  Another line segement is from the ordered pari negative one, negative two to the ordered pair three, four."/>
            <p:cNvPicPr>
              <a:picLocks noChangeAspect="1"/>
            </p:cNvPicPr>
            <p:nvPr/>
          </p:nvPicPr>
          <p:blipFill>
            <a:blip r:embed="rId3"/>
            <a:stretch>
              <a:fillRect/>
            </a:stretch>
          </p:blipFill>
          <p:spPr>
            <a:xfrm>
              <a:off x="5514575" y="930881"/>
              <a:ext cx="3458094" cy="3296743"/>
            </a:xfrm>
            <a:prstGeom prst="rect">
              <a:avLst/>
            </a:prstGeom>
            <a:ln w="9525">
              <a:solidFill>
                <a:schemeClr val="tx1"/>
              </a:solidFill>
            </a:ln>
          </p:spPr>
        </p:pic>
        <p:sp>
          <p:nvSpPr>
            <p:cNvPr id="11" name="TextBox 10"/>
            <p:cNvSpPr txBox="1"/>
            <p:nvPr/>
          </p:nvSpPr>
          <p:spPr>
            <a:xfrm>
              <a:off x="6229574" y="1097518"/>
              <a:ext cx="762000" cy="369332"/>
            </a:xfrm>
            <a:prstGeom prst="rect">
              <a:avLst/>
            </a:prstGeom>
            <a:noFill/>
          </p:spPr>
          <p:txBody>
            <a:bodyPr wrap="square" rtlCol="0">
              <a:spAutoFit/>
            </a:bodyPr>
            <a:lstStyle/>
            <a:p>
              <a:r>
                <a:rPr lang="en-US" dirty="0"/>
                <a:t>(-1, 4)</a:t>
              </a:r>
            </a:p>
          </p:txBody>
        </p:sp>
        <p:sp>
          <p:nvSpPr>
            <p:cNvPr id="12" name="TextBox 11"/>
            <p:cNvSpPr txBox="1"/>
            <p:nvPr/>
          </p:nvSpPr>
          <p:spPr>
            <a:xfrm>
              <a:off x="6565109" y="3193678"/>
              <a:ext cx="840121" cy="369332"/>
            </a:xfrm>
            <a:prstGeom prst="rect">
              <a:avLst/>
            </a:prstGeom>
            <a:noFill/>
          </p:spPr>
          <p:txBody>
            <a:bodyPr wrap="square" rtlCol="0">
              <a:spAutoFit/>
            </a:bodyPr>
            <a:lstStyle/>
            <a:p>
              <a:r>
                <a:rPr lang="en-US" dirty="0"/>
                <a:t>(-1, -2)</a:t>
              </a:r>
            </a:p>
          </p:txBody>
        </p:sp>
        <p:sp>
          <p:nvSpPr>
            <p:cNvPr id="13" name="TextBox 12"/>
            <p:cNvSpPr txBox="1"/>
            <p:nvPr/>
          </p:nvSpPr>
          <p:spPr>
            <a:xfrm>
              <a:off x="8210669" y="1079749"/>
              <a:ext cx="762000" cy="369332"/>
            </a:xfrm>
            <a:prstGeom prst="rect">
              <a:avLst/>
            </a:prstGeom>
            <a:noFill/>
          </p:spPr>
          <p:txBody>
            <a:bodyPr wrap="square" rtlCol="0">
              <a:spAutoFit/>
            </a:bodyPr>
            <a:lstStyle/>
            <a:p>
              <a:r>
                <a:rPr lang="en-US" dirty="0"/>
                <a:t>(3, 4)</a:t>
              </a:r>
            </a:p>
          </p:txBody>
        </p:sp>
        <p:sp>
          <p:nvSpPr>
            <p:cNvPr id="14" name="TextBox 13"/>
            <p:cNvSpPr txBox="1"/>
            <p:nvPr/>
          </p:nvSpPr>
          <p:spPr>
            <a:xfrm>
              <a:off x="7928064" y="3181352"/>
              <a:ext cx="762000" cy="369332"/>
            </a:xfrm>
            <a:prstGeom prst="rect">
              <a:avLst/>
            </a:prstGeom>
            <a:noFill/>
          </p:spPr>
          <p:txBody>
            <a:bodyPr wrap="square" rtlCol="0">
              <a:spAutoFit/>
            </a:bodyPr>
            <a:lstStyle/>
            <a:p>
              <a:r>
                <a:rPr lang="en-US" dirty="0"/>
                <a:t>(3, -2)</a:t>
              </a:r>
            </a:p>
          </p:txBody>
        </p:sp>
      </p:grpSp>
      <p:sp>
        <p:nvSpPr>
          <p:cNvPr id="8" name="TextBox 7"/>
          <p:cNvSpPr txBox="1"/>
          <p:nvPr/>
        </p:nvSpPr>
        <p:spPr>
          <a:xfrm>
            <a:off x="2667000" y="4263156"/>
            <a:ext cx="525780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Possible solutions: (-1, -2) and (3, 4)</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or (-1, 4) and (3, -2)       </a:t>
            </a:r>
          </a:p>
        </p:txBody>
      </p:sp>
      <p:sp>
        <p:nvSpPr>
          <p:cNvPr id="15" name="Rounded Rectangle 14" descr="A rectangle indicating the correct solutin."/>
          <p:cNvSpPr/>
          <p:nvPr/>
        </p:nvSpPr>
        <p:spPr>
          <a:xfrm>
            <a:off x="2692400" y="4222990"/>
            <a:ext cx="5232400" cy="8711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67</a:t>
            </a:fld>
            <a:endParaRPr lang="en-US" dirty="0"/>
          </a:p>
        </p:txBody>
      </p:sp>
    </p:spTree>
    <p:extLst>
      <p:ext uri="{BB962C8B-B14F-4D97-AF65-F5344CB8AC3E}">
        <p14:creationId xmlns:p14="http://schemas.microsoft.com/office/powerpoint/2010/main" val="3462428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Zeros of a Function (A.7c)</a:t>
            </a:r>
          </a:p>
        </p:txBody>
      </p:sp>
      <p:sp>
        <p:nvSpPr>
          <p:cNvPr id="4" name="Content Placeholder 3"/>
          <p:cNvSpPr>
            <a:spLocks noGrp="1"/>
          </p:cNvSpPr>
          <p:nvPr>
            <p:ph idx="1"/>
          </p:nvPr>
        </p:nvSpPr>
        <p:spPr>
          <a:xfrm>
            <a:off x="0" y="819150"/>
            <a:ext cx="9144000" cy="3657599"/>
          </a:xfrm>
        </p:spPr>
        <p:txBody>
          <a:bodyPr>
            <a:noAutofit/>
          </a:bodyPr>
          <a:lstStyle/>
          <a:p>
            <a:pPr marL="114300" indent="0">
              <a:spcBef>
                <a:spcPts val="0"/>
              </a:spcBef>
              <a:buNone/>
            </a:pPr>
            <a:r>
              <a:rPr lang="en-US" sz="2400" dirty="0"/>
              <a:t>Students would benefit from additional practice with finding zeros of a function and comparing functions that contain numeric or variable terms that are constant. </a:t>
            </a:r>
          </a:p>
          <a:p>
            <a:pPr marL="114300" indent="0">
              <a:spcBef>
                <a:spcPts val="0"/>
              </a:spcBef>
              <a:buNone/>
            </a:pPr>
            <a:endParaRPr lang="en-US" sz="800" dirty="0"/>
          </a:p>
          <a:p>
            <a:pPr marL="114300" indent="0">
              <a:spcBef>
                <a:spcPts val="0"/>
              </a:spcBef>
              <a:buNone/>
            </a:pPr>
            <a:r>
              <a:rPr lang="en-US" sz="2400" dirty="0">
                <a:solidFill>
                  <a:srgbClr val="C00000"/>
                </a:solidFill>
              </a:rPr>
              <a:t>Common errors on SOL test items include:</a:t>
            </a:r>
          </a:p>
          <a:p>
            <a:pPr>
              <a:spcBef>
                <a:spcPts val="0"/>
              </a:spcBef>
              <a:buClrTx/>
            </a:pPr>
            <a:r>
              <a:rPr lang="en-US" sz="2400" dirty="0">
                <a:solidFill>
                  <a:srgbClr val="C00000"/>
                </a:solidFill>
              </a:rPr>
              <a:t>replacing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with zero instead of setting the function equal to zero when determining zeros of a function; </a:t>
            </a:r>
          </a:p>
          <a:p>
            <a:pPr>
              <a:spcBef>
                <a:spcPts val="0"/>
              </a:spcBef>
              <a:buClrTx/>
            </a:pPr>
            <a:r>
              <a:rPr lang="en-US" sz="2400" dirty="0">
                <a:solidFill>
                  <a:srgbClr val="C00000"/>
                </a:solidFill>
              </a:rPr>
              <a:t>finding equivalent zeros when comparing functions; and</a:t>
            </a:r>
          </a:p>
          <a:p>
            <a:pPr>
              <a:spcBef>
                <a:spcPts val="0"/>
              </a:spcBef>
              <a:buClrTx/>
            </a:pPr>
            <a:r>
              <a:rPr lang="en-US" sz="2400" dirty="0">
                <a:solidFill>
                  <a:srgbClr val="C00000"/>
                </a:solidFill>
              </a:rPr>
              <a:t>using a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value as a zero of a function.</a:t>
            </a:r>
          </a:p>
        </p:txBody>
      </p:sp>
    </p:spTree>
    <p:extLst>
      <p:ext uri="{BB962C8B-B14F-4D97-AF65-F5344CB8AC3E}">
        <p14:creationId xmlns:p14="http://schemas.microsoft.com/office/powerpoint/2010/main" val="3394024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Zeros of a Function (A.7c)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3886199"/>
              </a:xfrm>
            </p:spPr>
            <p:txBody>
              <a:bodyPr>
                <a:normAutofit fontScale="92500"/>
              </a:bodyPr>
              <a:lstStyle/>
              <a:p>
                <a:pPr marL="114300" indent="0">
                  <a:buNone/>
                </a:pPr>
                <a:r>
                  <a:rPr lang="en-US" sz="2600" b="1" dirty="0"/>
                  <a:t>Let </a:t>
                </a:r>
                <a14:m>
                  <m:oMath xmlns:m="http://schemas.openxmlformats.org/officeDocument/2006/math">
                    <m:r>
                      <a:rPr lang="en-US" sz="2600" b="1" i="1">
                        <a:latin typeface="Cambria Math"/>
                      </a:rPr>
                      <m:t>𝒈</m:t>
                    </m:r>
                    <m:d>
                      <m:dPr>
                        <m:ctrlPr>
                          <a:rPr lang="en-US" sz="2600" b="1" i="1">
                            <a:latin typeface="Cambria Math" panose="02040503050406030204" pitchFamily="18" charset="0"/>
                          </a:rPr>
                        </m:ctrlPr>
                      </m:dPr>
                      <m:e>
                        <m:r>
                          <a:rPr lang="en-US" sz="2600" b="1" i="1">
                            <a:latin typeface="Cambria Math"/>
                          </a:rPr>
                          <m:t>𝒙</m:t>
                        </m:r>
                      </m:e>
                    </m:d>
                    <m:r>
                      <a:rPr lang="en-US" sz="2600" b="1" i="1">
                        <a:latin typeface="Cambria Math"/>
                      </a:rPr>
                      <m:t>=</m:t>
                    </m:r>
                    <m:r>
                      <a:rPr lang="en-US" sz="2600" b="1" i="1">
                        <a:latin typeface="Cambria Math"/>
                      </a:rPr>
                      <m:t>𝟒</m:t>
                    </m:r>
                    <m:r>
                      <a:rPr lang="en-US" sz="2600" b="1" i="1">
                        <a:latin typeface="Cambria Math"/>
                      </a:rPr>
                      <m:t>𝒙</m:t>
                    </m:r>
                    <m:r>
                      <a:rPr lang="en-US" sz="2600" b="1" i="1">
                        <a:latin typeface="Cambria Math"/>
                      </a:rPr>
                      <m:t>−</m:t>
                    </m:r>
                    <m:r>
                      <a:rPr lang="en-US" sz="2600" b="1" i="1">
                        <a:latin typeface="Cambria Math"/>
                      </a:rPr>
                      <m:t>𝟐𝟎</m:t>
                    </m:r>
                  </m:oMath>
                </a14:m>
                <a:r>
                  <a:rPr lang="en-US" sz="2600" b="1" dirty="0"/>
                  <a:t> and </a:t>
                </a:r>
                <a14:m>
                  <m:oMath xmlns:m="http://schemas.openxmlformats.org/officeDocument/2006/math">
                    <m:r>
                      <a:rPr lang="en-US" sz="2600" b="1" i="1">
                        <a:latin typeface="Cambria Math"/>
                      </a:rPr>
                      <m:t>𝒉</m:t>
                    </m:r>
                    <m:d>
                      <m:dPr>
                        <m:ctrlPr>
                          <a:rPr lang="en-US" sz="2600" b="1" i="1">
                            <a:latin typeface="Cambria Math" panose="02040503050406030204" pitchFamily="18" charset="0"/>
                          </a:rPr>
                        </m:ctrlPr>
                      </m:dPr>
                      <m:e>
                        <m:r>
                          <a:rPr lang="en-US" sz="2600" b="1" i="1">
                            <a:latin typeface="Cambria Math"/>
                          </a:rPr>
                          <m:t>𝒙</m:t>
                        </m:r>
                      </m:e>
                    </m:d>
                    <m:r>
                      <a:rPr lang="en-US" sz="2600" b="1" i="1">
                        <a:latin typeface="Cambria Math"/>
                      </a:rPr>
                      <m:t>=</m:t>
                    </m:r>
                    <m:r>
                      <a:rPr lang="en-US" sz="2600" b="1" i="1" smtClean="0">
                        <a:latin typeface="Cambria Math" panose="02040503050406030204" pitchFamily="18" charset="0"/>
                      </a:rPr>
                      <m:t>−</m:t>
                    </m:r>
                    <m:f>
                      <m:fPr>
                        <m:ctrlPr>
                          <a:rPr lang="en-US" sz="2600" b="1" i="1">
                            <a:latin typeface="Cambria Math" panose="02040503050406030204" pitchFamily="18" charset="0"/>
                          </a:rPr>
                        </m:ctrlPr>
                      </m:fPr>
                      <m:num>
                        <m:r>
                          <a:rPr lang="en-US" sz="2600" b="1" i="1">
                            <a:latin typeface="Cambria Math"/>
                          </a:rPr>
                          <m:t>𝟏</m:t>
                        </m:r>
                      </m:num>
                      <m:den>
                        <m:r>
                          <a:rPr lang="en-US" sz="2600" b="1" i="1">
                            <a:latin typeface="Cambria Math"/>
                          </a:rPr>
                          <m:t>𝟐</m:t>
                        </m:r>
                      </m:den>
                    </m:f>
                    <m:r>
                      <a:rPr lang="en-US" sz="2600" b="1" i="1">
                        <a:latin typeface="Cambria Math"/>
                      </a:rPr>
                      <m:t>𝒙</m:t>
                    </m:r>
                    <m:r>
                      <a:rPr lang="en-US" sz="2600" b="1" i="1">
                        <a:latin typeface="Cambria Math"/>
                      </a:rPr>
                      <m:t>+</m:t>
                    </m:r>
                    <m:r>
                      <a:rPr lang="en-US" sz="2600" b="1" i="1">
                        <a:latin typeface="Cambria Math"/>
                      </a:rPr>
                      <m:t>𝒌</m:t>
                    </m:r>
                  </m:oMath>
                </a14:m>
                <a:r>
                  <a:rPr lang="en-US" sz="2600" b="1" dirty="0"/>
                  <a:t>.  For what value of </a:t>
                </a:r>
                <a:r>
                  <a:rPr lang="en-US" sz="2600" b="1" i="1" dirty="0">
                    <a:latin typeface="Times New Roman" panose="02020603050405020304" pitchFamily="18" charset="0"/>
                    <a:cs typeface="Times New Roman" panose="02020603050405020304" pitchFamily="18" charset="0"/>
                  </a:rPr>
                  <a:t>k</a:t>
                </a:r>
                <a:r>
                  <a:rPr lang="en-US" sz="2600" b="1" dirty="0"/>
                  <a:t> is the zero of </a:t>
                </a:r>
                <a14:m>
                  <m:oMath xmlns:m="http://schemas.openxmlformats.org/officeDocument/2006/math">
                    <m:r>
                      <a:rPr lang="en-US" sz="2600" b="1" i="1">
                        <a:latin typeface="Cambria Math"/>
                      </a:rPr>
                      <m:t>𝒉</m:t>
                    </m:r>
                    <m:r>
                      <a:rPr lang="en-US" sz="2600" b="1" i="1">
                        <a:latin typeface="Cambria Math"/>
                      </a:rPr>
                      <m:t>(</m:t>
                    </m:r>
                    <m:r>
                      <a:rPr lang="en-US" sz="2600" b="1" i="1">
                        <a:latin typeface="Cambria Math"/>
                      </a:rPr>
                      <m:t>𝒙</m:t>
                    </m:r>
                    <m:r>
                      <a:rPr lang="en-US" sz="2600" b="1" i="1">
                        <a:latin typeface="Cambria Math"/>
                      </a:rPr>
                      <m:t>)</m:t>
                    </m:r>
                  </m:oMath>
                </a14:m>
                <a:r>
                  <a:rPr lang="en-US" sz="2600" b="1" dirty="0"/>
                  <a:t> equivalent to the zero of </a:t>
                </a:r>
                <a14:m>
                  <m:oMath xmlns:m="http://schemas.openxmlformats.org/officeDocument/2006/math">
                    <m:r>
                      <a:rPr lang="en-US" sz="2600" b="1" i="1">
                        <a:latin typeface="Cambria Math"/>
                      </a:rPr>
                      <m:t>𝒈</m:t>
                    </m:r>
                    <m:r>
                      <a:rPr lang="en-US" sz="2600" b="1" i="1">
                        <a:latin typeface="Cambria Math"/>
                      </a:rPr>
                      <m:t>(</m:t>
                    </m:r>
                    <m:r>
                      <a:rPr lang="en-US" sz="2600" b="1" i="1">
                        <a:latin typeface="Cambria Math"/>
                      </a:rPr>
                      <m:t>𝒙</m:t>
                    </m:r>
                    <m:r>
                      <a:rPr lang="en-US" sz="2600" b="1" i="1">
                        <a:latin typeface="Cambria Math"/>
                      </a:rPr>
                      <m:t>)</m:t>
                    </m:r>
                  </m:oMath>
                </a14:m>
                <a:r>
                  <a:rPr lang="en-US" sz="2600" b="1" dirty="0"/>
                  <a:t>?</a:t>
                </a:r>
              </a:p>
              <a:p>
                <a:pPr marL="114300" indent="0">
                  <a:buNone/>
                </a:pPr>
                <a:r>
                  <a:rPr lang="en-US" dirty="0"/>
                  <a:t> </a:t>
                </a:r>
              </a:p>
              <a:p>
                <a:pPr marL="114300" indent="0">
                  <a:buNone/>
                </a:pPr>
                <a:r>
                  <a:rPr lang="en-US" dirty="0"/>
                  <a:t>A.  </a:t>
                </a:r>
                <a14:m>
                  <m:oMath xmlns:m="http://schemas.openxmlformats.org/officeDocument/2006/math">
                    <m:r>
                      <a:rPr lang="en-US" i="1">
                        <a:latin typeface="Cambria Math"/>
                      </a:rPr>
                      <m:t>−20</m:t>
                    </m:r>
                  </m:oMath>
                </a14:m>
                <a:endParaRPr lang="en-US" dirty="0"/>
              </a:p>
              <a:p>
                <a:pPr marL="114300" indent="0">
                  <a:buNone/>
                </a:pPr>
                <a:r>
                  <a:rPr lang="en-US" dirty="0"/>
                  <a:t>B.  </a:t>
                </a:r>
                <a14:m>
                  <m:oMath xmlns:m="http://schemas.openxmlformats.org/officeDocument/2006/math">
                    <m:r>
                      <a:rPr lang="en-US" i="1">
                        <a:latin typeface="Cambria Math"/>
                      </a:rPr>
                      <m:t>−</m:t>
                    </m:r>
                    <m:f>
                      <m:fPr>
                        <m:ctrlPr>
                          <a:rPr lang="en-US" i="1">
                            <a:latin typeface="Cambria Math" panose="02040503050406030204" pitchFamily="18" charset="0"/>
                          </a:rPr>
                        </m:ctrlPr>
                      </m:fPr>
                      <m:num>
                        <m:r>
                          <a:rPr lang="en-US" i="1">
                            <a:latin typeface="Cambria Math"/>
                          </a:rPr>
                          <m:t>5</m:t>
                        </m:r>
                      </m:num>
                      <m:den>
                        <m:r>
                          <a:rPr lang="en-US" i="1">
                            <a:latin typeface="Cambria Math"/>
                          </a:rPr>
                          <m:t>2</m:t>
                        </m:r>
                      </m:den>
                    </m:f>
                  </m:oMath>
                </a14:m>
                <a:endParaRPr lang="en-US" dirty="0"/>
              </a:p>
              <a:p>
                <a:pPr marL="114300" indent="0">
                  <a:buNone/>
                </a:pPr>
                <a:r>
                  <a:rPr lang="en-US" dirty="0">
                    <a:solidFill>
                      <a:schemeClr val="tx1"/>
                    </a:solidFill>
                  </a:rPr>
                  <a:t>C.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a:rPr>
                          <m:t>5</m:t>
                        </m:r>
                      </m:num>
                      <m:den>
                        <m:r>
                          <a:rPr lang="en-US" i="1">
                            <a:solidFill>
                              <a:schemeClr val="tx1"/>
                            </a:solidFill>
                            <a:latin typeface="Cambria Math"/>
                          </a:rPr>
                          <m:t>2</m:t>
                        </m:r>
                      </m:den>
                    </m:f>
                  </m:oMath>
                </a14:m>
                <a:endParaRPr lang="en-US" dirty="0"/>
              </a:p>
              <a:p>
                <a:pPr marL="114300" indent="0">
                  <a:buNone/>
                </a:pPr>
                <a:r>
                  <a:rPr lang="en-US" dirty="0"/>
                  <a:t>D.	</a:t>
                </a:r>
                <a14:m>
                  <m:oMath xmlns:m="http://schemas.openxmlformats.org/officeDocument/2006/math">
                    <m:r>
                      <a:rPr lang="en-US" i="1">
                        <a:latin typeface="Cambria Math"/>
                      </a:rPr>
                      <m:t>5</m:t>
                    </m:r>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3886199"/>
              </a:xfrm>
              <a:blipFill>
                <a:blip r:embed="rId2"/>
                <a:stretch>
                  <a:fillRect r="-1571" b="-785"/>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69</a:t>
            </a:fld>
            <a:endParaRPr lang="en-US" dirty="0"/>
          </a:p>
        </p:txBody>
      </p:sp>
    </p:spTree>
    <p:extLst>
      <p:ext uri="{BB962C8B-B14F-4D97-AF65-F5344CB8AC3E}">
        <p14:creationId xmlns:p14="http://schemas.microsoft.com/office/powerpoint/2010/main" val="262373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047750"/>
                <a:ext cx="8927385" cy="3429002"/>
              </a:xfrm>
            </p:spPr>
            <p:txBody>
              <a:bodyPr/>
              <a:lstStyle/>
              <a:p>
                <a:pPr marL="114300" indent="0">
                  <a:buNone/>
                </a:pPr>
                <a:r>
                  <a:rPr lang="en-US" sz="2400" b="1" dirty="0"/>
                  <a:t>Simplify:</a:t>
                </a:r>
                <a:r>
                  <a:rPr lang="en-US" sz="2400" dirty="0"/>
                  <a:t>	</a:t>
                </a:r>
                <a14:m>
                  <m:oMath xmlns:m="http://schemas.openxmlformats.org/officeDocument/2006/math">
                    <m:r>
                      <a:rPr lang="en-US" sz="2400" b="1" i="1" smtClean="0">
                        <a:latin typeface="Cambria Math"/>
                      </a:rPr>
                      <m:t>(</m:t>
                    </m:r>
                    <m:sSup>
                      <m:sSupPr>
                        <m:ctrlPr>
                          <a:rPr lang="en-US" sz="2400" b="1" i="1" smtClean="0">
                            <a:latin typeface="Cambria Math" panose="02040503050406030204" pitchFamily="18" charset="0"/>
                          </a:rPr>
                        </m:ctrlPr>
                      </m:sSupPr>
                      <m:e>
                        <m:sSup>
                          <m:sSupPr>
                            <m:ctrlPr>
                              <a:rPr lang="en-US" sz="2400" b="1" i="1" smtClean="0">
                                <a:latin typeface="Cambria Math" panose="02040503050406030204" pitchFamily="18" charset="0"/>
                              </a:rPr>
                            </m:ctrlPr>
                          </m:sSupPr>
                          <m:e>
                            <m:r>
                              <a:rPr lang="en-US" sz="2400" b="1" i="1" smtClean="0">
                                <a:latin typeface="Cambria Math"/>
                              </a:rPr>
                              <m:t>𝟑</m:t>
                            </m:r>
                            <m:r>
                              <a:rPr lang="en-US" sz="2400" b="1" i="1" smtClean="0">
                                <a:latin typeface="Cambria Math"/>
                              </a:rPr>
                              <m:t>𝒙</m:t>
                            </m:r>
                          </m:e>
                          <m:sup>
                            <m:r>
                              <a:rPr lang="en-US" sz="2400" b="1" i="1" smtClean="0">
                                <a:latin typeface="Cambria Math"/>
                              </a:rPr>
                              <m:t>𝟐</m:t>
                            </m:r>
                          </m:sup>
                        </m:sSup>
                        <m:r>
                          <a:rPr lang="en-US" sz="2400" b="1" i="1" smtClean="0">
                            <a:latin typeface="Cambria Math"/>
                          </a:rPr>
                          <m:t>)</m:t>
                        </m:r>
                      </m:e>
                      <m:sup>
                        <m:r>
                          <a:rPr lang="en-US" sz="2400" b="1" i="1" smtClean="0">
                            <a:latin typeface="Cambria Math"/>
                          </a:rPr>
                          <m:t>𝟑</m:t>
                        </m:r>
                      </m:sup>
                    </m:sSup>
                    <m:r>
                      <a:rPr lang="en-US" sz="2400" b="1" i="1" smtClean="0">
                        <a:latin typeface="Cambria Math"/>
                      </a:rPr>
                      <m:t> </m:t>
                    </m:r>
                    <m:r>
                      <a:rPr lang="en-US" sz="2400" b="1" i="1">
                        <a:latin typeface="Cambria Math"/>
                      </a:rPr>
                      <m:t>(</m:t>
                    </m:r>
                    <m:sSup>
                      <m:sSupPr>
                        <m:ctrlPr>
                          <a:rPr lang="en-US" sz="2400" b="1" i="1">
                            <a:latin typeface="Cambria Math" panose="02040503050406030204" pitchFamily="18" charset="0"/>
                          </a:rPr>
                        </m:ctrlPr>
                      </m:sSupPr>
                      <m:e>
                        <m:sSup>
                          <m:sSupPr>
                            <m:ctrlPr>
                              <a:rPr lang="en-US" sz="2400" b="1" i="1">
                                <a:latin typeface="Cambria Math" panose="02040503050406030204" pitchFamily="18" charset="0"/>
                              </a:rPr>
                            </m:ctrlPr>
                          </m:sSupPr>
                          <m:e>
                            <m:r>
                              <a:rPr lang="en-US" sz="2400" b="1" i="1" smtClean="0">
                                <a:latin typeface="Cambria Math"/>
                              </a:rPr>
                              <m:t>𝟐</m:t>
                            </m:r>
                            <m:r>
                              <a:rPr lang="en-US" sz="2400" b="1" i="1" smtClean="0">
                                <a:latin typeface="Cambria Math"/>
                              </a:rPr>
                              <m:t>𝒙</m:t>
                            </m:r>
                          </m:e>
                          <m:sup>
                            <m:r>
                              <a:rPr lang="en-US" sz="2400" b="1" i="1" smtClean="0">
                                <a:latin typeface="Cambria Math"/>
                              </a:rPr>
                              <m:t>𝟒</m:t>
                            </m:r>
                          </m:sup>
                        </m:sSup>
                        <m:r>
                          <a:rPr lang="en-US" sz="2400" b="1" i="1">
                            <a:latin typeface="Cambria Math"/>
                          </a:rPr>
                          <m:t>)</m:t>
                        </m:r>
                      </m:e>
                      <m:sup>
                        <m:r>
                          <a:rPr lang="en-US" sz="2400" b="1" i="1" smtClean="0">
                            <a:latin typeface="Cambria Math"/>
                          </a:rPr>
                          <m:t>𝟐</m:t>
                        </m:r>
                      </m:sup>
                    </m:sSup>
                  </m:oMath>
                </a14:m>
                <a:endParaRPr lang="en-US" sz="2400" b="1"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047750"/>
                <a:ext cx="8927385" cy="3429002"/>
              </a:xfrm>
              <a:blipFill rotWithShape="1">
                <a:blip r:embed="rId2"/>
                <a:stretch>
                  <a:fillRect t="-1423"/>
                </a:stretch>
              </a:blipFill>
            </p:spPr>
            <p:txBody>
              <a:bodyPr/>
              <a:lstStyle/>
              <a:p>
                <a:r>
                  <a:rPr lang="en-US">
                    <a:noFill/>
                  </a:rPr>
                  <a:t> </a:t>
                </a:r>
              </a:p>
            </p:txBody>
          </p:sp>
        </mc:Fallback>
      </mc:AlternateContent>
      <p:sp>
        <p:nvSpPr>
          <p:cNvPr id="6"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7</a:t>
            </a:fld>
            <a:endParaRPr lang="en-US" dirty="0"/>
          </a:p>
        </p:txBody>
      </p:sp>
    </p:spTree>
    <p:extLst>
      <p:ext uri="{BB962C8B-B14F-4D97-AF65-F5344CB8AC3E}">
        <p14:creationId xmlns:p14="http://schemas.microsoft.com/office/powerpoint/2010/main" val="738864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with Zeros of a Function (A.7c)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3962399"/>
              </a:xfrm>
            </p:spPr>
            <p:txBody>
              <a:bodyPr>
                <a:normAutofit lnSpcReduction="10000"/>
              </a:bodyPr>
              <a:lstStyle/>
              <a:p>
                <a:pPr marL="114300" indent="0">
                  <a:buNone/>
                </a:pPr>
                <a:r>
                  <a:rPr lang="en-US" sz="2400" b="1" dirty="0"/>
                  <a:t>Let </a:t>
                </a:r>
                <a14:m>
                  <m:oMath xmlns:m="http://schemas.openxmlformats.org/officeDocument/2006/math">
                    <m:r>
                      <a:rPr lang="en-US" sz="2400" b="1" i="1">
                        <a:latin typeface="Cambria Math"/>
                      </a:rPr>
                      <m:t>𝒈</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r>
                      <a:rPr lang="en-US" sz="2400" b="1" i="1">
                        <a:latin typeface="Cambria Math"/>
                      </a:rPr>
                      <m:t>𝟒</m:t>
                    </m:r>
                    <m:r>
                      <a:rPr lang="en-US" sz="2400" b="1" i="1">
                        <a:latin typeface="Cambria Math"/>
                      </a:rPr>
                      <m:t>𝒙</m:t>
                    </m:r>
                    <m:r>
                      <a:rPr lang="en-US" sz="2400" b="1" i="1">
                        <a:latin typeface="Cambria Math"/>
                      </a:rPr>
                      <m:t>−</m:t>
                    </m:r>
                    <m:r>
                      <a:rPr lang="en-US" sz="2400" b="1" i="1">
                        <a:latin typeface="Cambria Math"/>
                      </a:rPr>
                      <m:t>𝟐𝟎</m:t>
                    </m:r>
                  </m:oMath>
                </a14:m>
                <a:r>
                  <a:rPr lang="en-US" sz="2400" b="1" dirty="0"/>
                  <a:t> and </a:t>
                </a:r>
                <a14:m>
                  <m:oMath xmlns:m="http://schemas.openxmlformats.org/officeDocument/2006/math">
                    <m:r>
                      <a:rPr lang="en-US" sz="2400" b="1" i="1">
                        <a:latin typeface="Cambria Math"/>
                      </a:rPr>
                      <m:t>𝒉</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m:t>
                        </m:r>
                      </m:den>
                    </m:f>
                    <m:r>
                      <a:rPr lang="en-US" sz="2400" b="1" i="1">
                        <a:latin typeface="Cambria Math"/>
                      </a:rPr>
                      <m:t>𝒙</m:t>
                    </m:r>
                    <m:r>
                      <a:rPr lang="en-US" sz="2400" b="1" i="1">
                        <a:latin typeface="Cambria Math"/>
                      </a:rPr>
                      <m:t>+</m:t>
                    </m:r>
                    <m:r>
                      <a:rPr lang="en-US" sz="2400" b="1" i="1">
                        <a:latin typeface="Cambria Math"/>
                      </a:rPr>
                      <m:t>𝒌</m:t>
                    </m:r>
                  </m:oMath>
                </a14:m>
                <a:r>
                  <a:rPr lang="en-US" sz="2400" b="1" dirty="0"/>
                  <a:t>.  For what value of </a:t>
                </a:r>
                <a:r>
                  <a:rPr lang="en-US" sz="2400" b="1" i="1" dirty="0">
                    <a:latin typeface="Times New Roman" panose="02020603050405020304" pitchFamily="18" charset="0"/>
                    <a:cs typeface="Times New Roman" panose="02020603050405020304" pitchFamily="18" charset="0"/>
                  </a:rPr>
                  <a:t>k</a:t>
                </a:r>
                <a:r>
                  <a:rPr lang="en-US" sz="2400" b="1" dirty="0"/>
                  <a:t> is the zero of </a:t>
                </a:r>
                <a14:m>
                  <m:oMath xmlns:m="http://schemas.openxmlformats.org/officeDocument/2006/math">
                    <m:r>
                      <a:rPr lang="en-US" sz="2400" b="1" i="1">
                        <a:latin typeface="Cambria Math"/>
                      </a:rPr>
                      <m:t>𝒉</m:t>
                    </m:r>
                    <m:r>
                      <a:rPr lang="en-US" sz="2400" b="1" i="1">
                        <a:latin typeface="Cambria Math"/>
                      </a:rPr>
                      <m:t>(</m:t>
                    </m:r>
                    <m:r>
                      <a:rPr lang="en-US" sz="2400" b="1" i="1">
                        <a:latin typeface="Cambria Math"/>
                      </a:rPr>
                      <m:t>𝒙</m:t>
                    </m:r>
                    <m:r>
                      <a:rPr lang="en-US" sz="2400" b="1" i="1">
                        <a:latin typeface="Cambria Math"/>
                      </a:rPr>
                      <m:t>)</m:t>
                    </m:r>
                  </m:oMath>
                </a14:m>
                <a:r>
                  <a:rPr lang="en-US" sz="2400" b="1" dirty="0"/>
                  <a:t> equivalent to the zero of </a:t>
                </a:r>
                <a14:m>
                  <m:oMath xmlns:m="http://schemas.openxmlformats.org/officeDocument/2006/math">
                    <m:r>
                      <a:rPr lang="en-US" sz="2400" b="1" i="1">
                        <a:latin typeface="Cambria Math"/>
                      </a:rPr>
                      <m:t>𝒈</m:t>
                    </m:r>
                    <m:r>
                      <a:rPr lang="en-US" sz="2400" b="1" i="1">
                        <a:latin typeface="Cambria Math"/>
                      </a:rPr>
                      <m:t>(</m:t>
                    </m:r>
                    <m:r>
                      <a:rPr lang="en-US" sz="2400" b="1" i="1">
                        <a:latin typeface="Cambria Math"/>
                      </a:rPr>
                      <m:t>𝒙</m:t>
                    </m:r>
                    <m:r>
                      <a:rPr lang="en-US" sz="2400" b="1" i="1">
                        <a:latin typeface="Cambria Math"/>
                      </a:rPr>
                      <m:t>)</m:t>
                    </m:r>
                  </m:oMath>
                </a14:m>
                <a:r>
                  <a:rPr lang="en-US" sz="2400" b="1" dirty="0"/>
                  <a:t>?</a:t>
                </a:r>
              </a:p>
              <a:p>
                <a:pPr marL="114300" indent="0">
                  <a:buNone/>
                </a:pPr>
                <a:endParaRPr lang="en-US" sz="800" dirty="0"/>
              </a:p>
              <a:p>
                <a:pPr marL="114300" indent="0">
                  <a:buNone/>
                </a:pPr>
                <a:endParaRPr lang="en-US" dirty="0"/>
              </a:p>
              <a:p>
                <a:pPr marL="114300" indent="0">
                  <a:buNone/>
                </a:pPr>
                <a:r>
                  <a:rPr lang="en-US" dirty="0"/>
                  <a:t>A.  </a:t>
                </a:r>
                <a14:m>
                  <m:oMath xmlns:m="http://schemas.openxmlformats.org/officeDocument/2006/math">
                    <m:r>
                      <a:rPr lang="en-US" i="1">
                        <a:latin typeface="Cambria Math"/>
                      </a:rPr>
                      <m:t>−20</m:t>
                    </m:r>
                  </m:oMath>
                </a14:m>
                <a:endParaRPr lang="en-US" dirty="0"/>
              </a:p>
              <a:p>
                <a:pPr marL="114300" indent="0">
                  <a:buNone/>
                </a:pPr>
                <a:r>
                  <a:rPr lang="en-US" dirty="0"/>
                  <a:t>B.  </a:t>
                </a:r>
                <a14:m>
                  <m:oMath xmlns:m="http://schemas.openxmlformats.org/officeDocument/2006/math">
                    <m:r>
                      <a:rPr lang="en-US" i="1">
                        <a:latin typeface="Cambria Math"/>
                      </a:rPr>
                      <m:t>−</m:t>
                    </m:r>
                    <m:f>
                      <m:fPr>
                        <m:ctrlPr>
                          <a:rPr lang="en-US" i="1">
                            <a:latin typeface="Cambria Math" panose="02040503050406030204" pitchFamily="18" charset="0"/>
                          </a:rPr>
                        </m:ctrlPr>
                      </m:fPr>
                      <m:num>
                        <m:r>
                          <a:rPr lang="en-US" i="1">
                            <a:latin typeface="Cambria Math"/>
                          </a:rPr>
                          <m:t>5</m:t>
                        </m:r>
                      </m:num>
                      <m:den>
                        <m:r>
                          <a:rPr lang="en-US" i="1">
                            <a:latin typeface="Cambria Math"/>
                          </a:rPr>
                          <m:t>2</m:t>
                        </m:r>
                      </m:den>
                    </m:f>
                  </m:oMath>
                </a14:m>
                <a:endParaRPr lang="en-US" dirty="0"/>
              </a:p>
              <a:p>
                <a:pPr marL="114300" indent="0">
                  <a:buNone/>
                </a:pPr>
                <a:r>
                  <a:rPr lang="en-US" dirty="0">
                    <a:solidFill>
                      <a:srgbClr val="C00000"/>
                    </a:solidFill>
                  </a:rPr>
                  <a:t>C.	</a:t>
                </a:r>
                <a14:m>
                  <m:oMath xmlns:m="http://schemas.openxmlformats.org/officeDocument/2006/math">
                    <m:f>
                      <m:fPr>
                        <m:ctrlPr>
                          <a:rPr lang="en-US" i="1">
                            <a:solidFill>
                              <a:srgbClr val="C00000"/>
                            </a:solidFill>
                            <a:latin typeface="Cambria Math" panose="02040503050406030204" pitchFamily="18" charset="0"/>
                          </a:rPr>
                        </m:ctrlPr>
                      </m:fPr>
                      <m:num>
                        <m:r>
                          <a:rPr lang="en-US" i="1">
                            <a:solidFill>
                              <a:srgbClr val="C00000"/>
                            </a:solidFill>
                            <a:latin typeface="Cambria Math"/>
                          </a:rPr>
                          <m:t>5</m:t>
                        </m:r>
                      </m:num>
                      <m:den>
                        <m:r>
                          <a:rPr lang="en-US" i="1">
                            <a:solidFill>
                              <a:srgbClr val="C00000"/>
                            </a:solidFill>
                            <a:latin typeface="Cambria Math"/>
                          </a:rPr>
                          <m:t>2</m:t>
                        </m:r>
                      </m:den>
                    </m:f>
                  </m:oMath>
                </a14:m>
                <a:endParaRPr lang="en-US" dirty="0"/>
              </a:p>
              <a:p>
                <a:pPr marL="114300" indent="0">
                  <a:buNone/>
                </a:pPr>
                <a:r>
                  <a:rPr lang="en-US" dirty="0"/>
                  <a:t>D.	</a:t>
                </a:r>
                <a14:m>
                  <m:oMath xmlns:m="http://schemas.openxmlformats.org/officeDocument/2006/math">
                    <m:r>
                      <a:rPr lang="en-US" i="1">
                        <a:latin typeface="Cambria Math"/>
                      </a:rPr>
                      <m:t>5</m:t>
                    </m:r>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3962399"/>
              </a:xfrm>
              <a:blipFill>
                <a:blip r:embed="rId2"/>
                <a:stretch>
                  <a:fillRect l="-137" t="-462" r="-1571"/>
                </a:stretch>
              </a:blipFill>
            </p:spPr>
            <p:txBody>
              <a:bodyPr/>
              <a:lstStyle/>
              <a:p>
                <a:r>
                  <a:rPr lang="en-US">
                    <a:noFill/>
                  </a:rPr>
                  <a:t> </a:t>
                </a:r>
              </a:p>
            </p:txBody>
          </p:sp>
        </mc:Fallback>
      </mc:AlternateContent>
      <p:sp>
        <p:nvSpPr>
          <p:cNvPr id="7" name="Rounded Rectangle 6" descr="A rectangle indicates the correct solution."/>
          <p:cNvSpPr/>
          <p:nvPr/>
        </p:nvSpPr>
        <p:spPr>
          <a:xfrm>
            <a:off x="243327" y="3546383"/>
            <a:ext cx="1219200" cy="68755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49483" y="2312253"/>
            <a:ext cx="6245241"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a:t>
            </a:r>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g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as value for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p>
        </p:txBody>
      </p:sp>
      <p:cxnSp>
        <p:nvCxnSpPr>
          <p:cNvPr id="8" name="Straight Arrow Connector 7" descr="An arrow indicating the common error."/>
          <p:cNvCxnSpPr/>
          <p:nvPr/>
        </p:nvCxnSpPr>
        <p:spPr>
          <a:xfrm flipH="1">
            <a:off x="1720210" y="2571750"/>
            <a:ext cx="62927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91906" y="4095750"/>
            <a:ext cx="5614219"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zero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g</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as the value for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p>
        </p:txBody>
      </p:sp>
      <p:cxnSp>
        <p:nvCxnSpPr>
          <p:cNvPr id="9" name="Straight Arrow Connector 8" descr="An arrow indicating the common error."/>
          <p:cNvCxnSpPr/>
          <p:nvPr/>
        </p:nvCxnSpPr>
        <p:spPr>
          <a:xfrm flipH="1">
            <a:off x="1462527" y="4407734"/>
            <a:ext cx="49652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70</a:t>
            </a:fld>
            <a:endParaRPr lang="en-US" dirty="0"/>
          </a:p>
        </p:txBody>
      </p:sp>
    </p:spTree>
    <p:extLst>
      <p:ext uri="{BB962C8B-B14F-4D97-AF65-F5344CB8AC3E}">
        <p14:creationId xmlns:p14="http://schemas.microsoft.com/office/powerpoint/2010/main" val="2801499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Determining </a:t>
            </a:r>
            <a:r>
              <a:rPr lang="en-US" sz="2800" i="1" dirty="0">
                <a:latin typeface="Times New Roman" panose="02020603050405020304" pitchFamily="18" charset="0"/>
                <a:cs typeface="Times New Roman" panose="02020603050405020304" pitchFamily="18" charset="0"/>
              </a:rPr>
              <a:t>x</a:t>
            </a:r>
            <a:r>
              <a:rPr lang="en-US" sz="2800" dirty="0"/>
              <a:t>- and </a:t>
            </a:r>
            <a:r>
              <a:rPr lang="en-US" sz="2800" i="1" dirty="0">
                <a:latin typeface="Times New Roman" panose="02020603050405020304" pitchFamily="18" charset="0"/>
                <a:cs typeface="Times New Roman" panose="02020603050405020304" pitchFamily="18" charset="0"/>
              </a:rPr>
              <a:t>y</a:t>
            </a:r>
            <a:r>
              <a:rPr lang="en-US" sz="2800" dirty="0"/>
              <a:t>-intercepts  of a Function (A.7d)</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finding the </a:t>
            </a:r>
            <a:r>
              <a:rPr lang="en-US" sz="2400" i="1" dirty="0">
                <a:latin typeface="Times New Roman" panose="02020603050405020304" pitchFamily="18" charset="0"/>
                <a:cs typeface="Times New Roman" panose="02020603050405020304" pitchFamily="18" charset="0"/>
              </a:rPr>
              <a:t>x</a:t>
            </a:r>
            <a:r>
              <a:rPr lang="en-US" sz="2400" dirty="0"/>
              <a:t>- and </a:t>
            </a:r>
            <a:r>
              <a:rPr lang="en-US" sz="2400" i="1" dirty="0">
                <a:latin typeface="Times New Roman" panose="02020603050405020304" pitchFamily="18" charset="0"/>
                <a:cs typeface="Times New Roman" panose="02020603050405020304" pitchFamily="18" charset="0"/>
              </a:rPr>
              <a:t>y</a:t>
            </a:r>
            <a:r>
              <a:rPr lang="en-US" sz="2400" dirty="0"/>
              <a:t>-intercepts when comparing two functions.</a:t>
            </a:r>
          </a:p>
          <a:p>
            <a:pPr marL="114300" indent="0">
              <a:buNone/>
            </a:pPr>
            <a:r>
              <a:rPr lang="en-US" sz="2400" dirty="0">
                <a:solidFill>
                  <a:srgbClr val="C00000"/>
                </a:solidFill>
              </a:rPr>
              <a:t>Common error on SOL test items include using an intercept of one function to determine an unknown value of a second function.</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71</a:t>
            </a:fld>
            <a:endParaRPr lang="en-US" dirty="0"/>
          </a:p>
        </p:txBody>
      </p:sp>
    </p:spTree>
    <p:extLst>
      <p:ext uri="{BB962C8B-B14F-4D97-AF65-F5344CB8AC3E}">
        <p14:creationId xmlns:p14="http://schemas.microsoft.com/office/powerpoint/2010/main" val="3651259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9"/>
          </a:xfrm>
          <a:solidFill>
            <a:schemeClr val="tx1"/>
          </a:solidFill>
        </p:spPr>
        <p:txBody>
          <a:bodyPr>
            <a:noAutofit/>
          </a:bodyPr>
          <a:lstStyle/>
          <a:p>
            <a:r>
              <a:rPr lang="en-US" sz="2800" dirty="0">
                <a:solidFill>
                  <a:schemeClr val="bg1"/>
                </a:solidFill>
              </a:rPr>
              <a:t>Suggested Practice with Determining </a:t>
            </a:r>
            <a:r>
              <a:rPr lang="en-US" sz="2800" i="1" dirty="0">
                <a:solidFill>
                  <a:schemeClr val="bg1"/>
                </a:solidFill>
                <a:latin typeface="Times New Roman" panose="02020603050405020304" pitchFamily="18" charset="0"/>
                <a:cs typeface="Times New Roman" panose="02020603050405020304" pitchFamily="18" charset="0"/>
              </a:rPr>
              <a:t>x</a:t>
            </a:r>
            <a:r>
              <a:rPr lang="en-US" sz="2800" dirty="0">
                <a:solidFill>
                  <a:schemeClr val="bg1"/>
                </a:solidFill>
              </a:rPr>
              <a:t>- and </a:t>
            </a:r>
            <a:br>
              <a:rPr lang="en-US" sz="2800" dirty="0">
                <a:solidFill>
                  <a:schemeClr val="bg1"/>
                </a:solidFill>
              </a:rPr>
            </a:b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-intercepts of a Function (A.7d)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1047748"/>
                <a:ext cx="8927385" cy="3886202"/>
              </a:xfrm>
            </p:spPr>
            <p:txBody>
              <a:bodyPr>
                <a:normAutofit fontScale="92500" lnSpcReduction="20000"/>
              </a:bodyPr>
              <a:lstStyle/>
              <a:p>
                <a:pPr marL="114300" indent="0">
                  <a:lnSpc>
                    <a:spcPct val="110000"/>
                  </a:lnSpc>
                  <a:spcBef>
                    <a:spcPts val="800"/>
                  </a:spcBef>
                  <a:buNone/>
                </a:pPr>
                <a:r>
                  <a:rPr lang="en-US" sz="2600" b="1" dirty="0"/>
                  <a:t>Let </a:t>
                </a:r>
                <a14:m>
                  <m:oMath xmlns:m="http://schemas.openxmlformats.org/officeDocument/2006/math">
                    <m:r>
                      <a:rPr lang="en-US" sz="2600" b="1" i="1">
                        <a:latin typeface="Cambria Math"/>
                      </a:rPr>
                      <m:t>𝒑</m:t>
                    </m:r>
                    <m:d>
                      <m:dPr>
                        <m:ctrlPr>
                          <a:rPr lang="en-US" sz="2600" b="1" i="1">
                            <a:latin typeface="Cambria Math" panose="02040503050406030204" pitchFamily="18" charset="0"/>
                          </a:rPr>
                        </m:ctrlPr>
                      </m:dPr>
                      <m:e>
                        <m:r>
                          <a:rPr lang="en-US" sz="2600" b="1" i="1">
                            <a:latin typeface="Cambria Math"/>
                          </a:rPr>
                          <m:t>𝒙</m:t>
                        </m:r>
                      </m:e>
                    </m:d>
                    <m:r>
                      <a:rPr lang="en-US" sz="2600" b="1" i="1">
                        <a:latin typeface="Cambria Math"/>
                      </a:rPr>
                      <m:t>=</m:t>
                    </m:r>
                    <m:r>
                      <a:rPr lang="en-US" sz="2600" b="1" i="1">
                        <a:latin typeface="Cambria Math"/>
                      </a:rPr>
                      <m:t>𝟒</m:t>
                    </m:r>
                    <m:r>
                      <a:rPr lang="en-US" sz="2600" b="1" i="1">
                        <a:latin typeface="Cambria Math"/>
                      </a:rPr>
                      <m:t>𝒙</m:t>
                    </m:r>
                    <m:r>
                      <a:rPr lang="en-US" sz="2600" b="1" i="1">
                        <a:latin typeface="Cambria Math"/>
                      </a:rPr>
                      <m:t>−</m:t>
                    </m:r>
                    <m:r>
                      <a:rPr lang="en-US" sz="2600" b="1" i="1">
                        <a:latin typeface="Cambria Math"/>
                      </a:rPr>
                      <m:t>𝟏𝟖</m:t>
                    </m:r>
                  </m:oMath>
                </a14:m>
                <a:r>
                  <a:rPr lang="en-US" sz="2600" b="1" dirty="0"/>
                  <a:t> and </a:t>
                </a:r>
                <a14:m>
                  <m:oMath xmlns:m="http://schemas.openxmlformats.org/officeDocument/2006/math">
                    <m:r>
                      <a:rPr lang="en-US" sz="2600" b="1" i="1">
                        <a:latin typeface="Cambria Math"/>
                      </a:rPr>
                      <m:t>𝒒</m:t>
                    </m:r>
                    <m:d>
                      <m:dPr>
                        <m:ctrlPr>
                          <a:rPr lang="en-US" sz="2600" b="1" i="1">
                            <a:latin typeface="Cambria Math" panose="02040503050406030204" pitchFamily="18" charset="0"/>
                          </a:rPr>
                        </m:ctrlPr>
                      </m:dPr>
                      <m:e>
                        <m:r>
                          <a:rPr lang="en-US" sz="2600" b="1" i="1">
                            <a:latin typeface="Cambria Math"/>
                          </a:rPr>
                          <m:t>𝒙</m:t>
                        </m:r>
                      </m:e>
                    </m:d>
                    <m:r>
                      <a:rPr lang="en-US" sz="2600" b="1" i="1">
                        <a:latin typeface="Cambria Math"/>
                      </a:rPr>
                      <m:t>=</m:t>
                    </m:r>
                    <m:r>
                      <a:rPr lang="en-US" sz="2600" b="1" i="1">
                        <a:latin typeface="Cambria Math"/>
                      </a:rPr>
                      <m:t>𝟐</m:t>
                    </m:r>
                    <m:r>
                      <a:rPr lang="en-US" sz="2600" b="1" i="1">
                        <a:latin typeface="Cambria Math"/>
                      </a:rPr>
                      <m:t>𝒙</m:t>
                    </m:r>
                    <m:r>
                      <a:rPr lang="en-US" sz="2600" b="1" i="1">
                        <a:latin typeface="Cambria Math"/>
                      </a:rPr>
                      <m:t>+</m:t>
                    </m:r>
                    <m:r>
                      <a:rPr lang="en-US" sz="2600" b="1" i="1">
                        <a:latin typeface="Cambria Math"/>
                      </a:rPr>
                      <m:t>𝒌</m:t>
                    </m:r>
                  </m:oMath>
                </a14:m>
                <a:r>
                  <a:rPr lang="en-US" sz="2600" b="1" dirty="0"/>
                  <a:t>.  For which value of </a:t>
                </a:r>
                <a:r>
                  <a:rPr lang="en-US" sz="2600" b="1" i="1" dirty="0">
                    <a:latin typeface="Times New Roman" panose="02020603050405020304" pitchFamily="18" charset="0"/>
                    <a:cs typeface="Times New Roman" panose="02020603050405020304" pitchFamily="18" charset="0"/>
                  </a:rPr>
                  <a:t>k</a:t>
                </a:r>
                <a:r>
                  <a:rPr lang="en-US" sz="2600" b="1" dirty="0">
                    <a:latin typeface="Times New Roman" panose="02020603050405020304" pitchFamily="18" charset="0"/>
                    <a:cs typeface="Times New Roman" panose="02020603050405020304" pitchFamily="18" charset="0"/>
                  </a:rPr>
                  <a:t> </a:t>
                </a:r>
                <a:r>
                  <a:rPr lang="en-US" sz="2600" b="1" dirty="0"/>
                  <a:t>will the </a:t>
                </a:r>
                <a:r>
                  <a:rPr lang="en-US" sz="2600" b="1" i="1" dirty="0">
                    <a:latin typeface="Times New Roman" panose="02020603050405020304" pitchFamily="18" charset="0"/>
                    <a:cs typeface="Times New Roman" panose="02020603050405020304" pitchFamily="18" charset="0"/>
                  </a:rPr>
                  <a:t>x</a:t>
                </a:r>
                <a:r>
                  <a:rPr lang="en-US" sz="2600" b="1" dirty="0"/>
                  <a:t>-intercept of </a:t>
                </a:r>
                <a14:m>
                  <m:oMath xmlns:m="http://schemas.openxmlformats.org/officeDocument/2006/math">
                    <m:r>
                      <a:rPr lang="en-US" sz="2600" b="1" i="1">
                        <a:latin typeface="Cambria Math"/>
                      </a:rPr>
                      <m:t>𝒒</m:t>
                    </m:r>
                    <m:r>
                      <a:rPr lang="en-US" sz="2600" b="1" i="1">
                        <a:latin typeface="Cambria Math"/>
                      </a:rPr>
                      <m:t>(</m:t>
                    </m:r>
                    <m:r>
                      <a:rPr lang="en-US" sz="2600" b="1" i="1">
                        <a:latin typeface="Cambria Math"/>
                      </a:rPr>
                      <m:t>𝒙</m:t>
                    </m:r>
                    <m:r>
                      <a:rPr lang="en-US" sz="2600" b="1" i="1">
                        <a:latin typeface="Cambria Math"/>
                      </a:rPr>
                      <m:t>)</m:t>
                    </m:r>
                  </m:oMath>
                </a14:m>
                <a:r>
                  <a:rPr lang="en-US" sz="2600" b="1" dirty="0"/>
                  <a:t> be equivalent to the </a:t>
                </a:r>
                <a:r>
                  <a:rPr lang="en-US" sz="2600" b="1" i="1" dirty="0">
                    <a:latin typeface="Times New Roman" panose="02020603050405020304" pitchFamily="18" charset="0"/>
                    <a:cs typeface="Times New Roman" panose="02020603050405020304" pitchFamily="18" charset="0"/>
                  </a:rPr>
                  <a:t>x</a:t>
                </a:r>
                <a:r>
                  <a:rPr lang="en-US" sz="2600" b="1" dirty="0"/>
                  <a:t>-intercept of </a:t>
                </a:r>
                <a14:m>
                  <m:oMath xmlns:m="http://schemas.openxmlformats.org/officeDocument/2006/math">
                    <m:r>
                      <a:rPr lang="en-US" sz="2600" b="1" i="1">
                        <a:latin typeface="Cambria Math"/>
                      </a:rPr>
                      <m:t>𝒑</m:t>
                    </m:r>
                    <m:r>
                      <a:rPr lang="en-US" sz="2600" b="1" i="1">
                        <a:latin typeface="Cambria Math"/>
                      </a:rPr>
                      <m:t>(</m:t>
                    </m:r>
                    <m:r>
                      <a:rPr lang="en-US" sz="2600" b="1" i="1">
                        <a:latin typeface="Cambria Math"/>
                      </a:rPr>
                      <m:t>𝒙</m:t>
                    </m:r>
                    <m:r>
                      <a:rPr lang="en-US" sz="2600" b="1" i="1">
                        <a:latin typeface="Cambria Math"/>
                      </a:rPr>
                      <m:t>)</m:t>
                    </m:r>
                  </m:oMath>
                </a14:m>
                <a:r>
                  <a:rPr lang="en-US" sz="2600" b="1" dirty="0"/>
                  <a:t>?</a:t>
                </a:r>
              </a:p>
              <a:p>
                <a:pPr marL="114300" indent="0">
                  <a:spcBef>
                    <a:spcPts val="800"/>
                  </a:spcBef>
                  <a:buNone/>
                </a:pPr>
                <a:r>
                  <a:rPr lang="en-US" sz="2600" dirty="0"/>
                  <a:t> </a:t>
                </a:r>
              </a:p>
              <a:p>
                <a:pPr marL="114300" indent="0">
                  <a:spcAft>
                    <a:spcPts val="600"/>
                  </a:spcAft>
                  <a:buNone/>
                </a:pPr>
                <a:r>
                  <a:rPr lang="en-US" dirty="0"/>
                  <a:t>A.   </a:t>
                </a:r>
                <a14:m>
                  <m:oMath xmlns:m="http://schemas.openxmlformats.org/officeDocument/2006/math">
                    <m:r>
                      <a:rPr lang="en-US" i="1">
                        <a:latin typeface="Cambria Math"/>
                      </a:rPr>
                      <m:t>9</m:t>
                    </m:r>
                  </m:oMath>
                </a14:m>
                <a:endParaRPr lang="en-US" dirty="0"/>
              </a:p>
              <a:p>
                <a:pPr marL="114300" indent="0">
                  <a:spcAft>
                    <a:spcPts val="600"/>
                  </a:spcAft>
                  <a:buNone/>
                </a:pPr>
                <a:r>
                  <a:rPr lang="en-US" dirty="0"/>
                  <a:t>B.   </a:t>
                </a:r>
                <a14:m>
                  <m:oMath xmlns:m="http://schemas.openxmlformats.org/officeDocument/2006/math">
                    <m:f>
                      <m:fPr>
                        <m:ctrlPr>
                          <a:rPr lang="en-US" i="1">
                            <a:latin typeface="Cambria Math" panose="02040503050406030204" pitchFamily="18" charset="0"/>
                          </a:rPr>
                        </m:ctrlPr>
                      </m:fPr>
                      <m:num>
                        <m:r>
                          <a:rPr lang="en-US" i="1">
                            <a:latin typeface="Cambria Math"/>
                          </a:rPr>
                          <m:t>9</m:t>
                        </m:r>
                      </m:num>
                      <m:den>
                        <m:r>
                          <a:rPr lang="en-US" b="0" i="1" smtClean="0">
                            <a:latin typeface="Cambria Math"/>
                          </a:rPr>
                          <m:t>2</m:t>
                        </m:r>
                      </m:den>
                    </m:f>
                  </m:oMath>
                </a14:m>
                <a:endParaRPr lang="en-US" dirty="0"/>
              </a:p>
              <a:p>
                <a:pPr marL="114300" indent="0">
                  <a:spcAft>
                    <a:spcPts val="600"/>
                  </a:spcAft>
                  <a:buNone/>
                </a:pPr>
                <a:r>
                  <a:rPr lang="en-US" dirty="0"/>
                  <a:t>C.  </a:t>
                </a:r>
                <a14:m>
                  <m:oMath xmlns:m="http://schemas.openxmlformats.org/officeDocument/2006/math">
                    <m:r>
                      <a:rPr lang="en-US" i="1">
                        <a:latin typeface="Cambria Math"/>
                      </a:rPr>
                      <m:t>−</m:t>
                    </m:r>
                    <m:f>
                      <m:fPr>
                        <m:ctrlPr>
                          <a:rPr lang="en-US" i="1">
                            <a:latin typeface="Cambria Math" panose="02040503050406030204" pitchFamily="18" charset="0"/>
                          </a:rPr>
                        </m:ctrlPr>
                      </m:fPr>
                      <m:num>
                        <m:r>
                          <a:rPr lang="en-US" i="1">
                            <a:latin typeface="Cambria Math"/>
                          </a:rPr>
                          <m:t>9</m:t>
                        </m:r>
                      </m:num>
                      <m:den>
                        <m:r>
                          <a:rPr lang="en-US" b="0" i="1" smtClean="0">
                            <a:latin typeface="Cambria Math"/>
                          </a:rPr>
                          <m:t>2</m:t>
                        </m:r>
                      </m:den>
                    </m:f>
                  </m:oMath>
                </a14:m>
                <a:endParaRPr lang="en-US" dirty="0"/>
              </a:p>
              <a:p>
                <a:pPr marL="114300" indent="0">
                  <a:spcAft>
                    <a:spcPts val="600"/>
                  </a:spcAft>
                  <a:buNone/>
                </a:pPr>
                <a:r>
                  <a:rPr lang="en-US" dirty="0"/>
                  <a:t>D.  </a:t>
                </a:r>
                <a14:m>
                  <m:oMath xmlns:m="http://schemas.openxmlformats.org/officeDocument/2006/math">
                    <m:r>
                      <a:rPr lang="en-US" i="1">
                        <a:latin typeface="Cambria Math"/>
                      </a:rPr>
                      <m:t>−9</m:t>
                    </m:r>
                  </m:oMath>
                </a14:m>
                <a:r>
                  <a:rPr lang="en-US" dirty="0"/>
                  <a:t> </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1047748"/>
                <a:ext cx="8927385" cy="3886202"/>
              </a:xfrm>
              <a:blipFill>
                <a:blip r:embed="rId2"/>
                <a:stretch>
                  <a:fillRect t="-2355"/>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72</a:t>
            </a:fld>
            <a:endParaRPr lang="en-US" dirty="0"/>
          </a:p>
        </p:txBody>
      </p:sp>
    </p:spTree>
    <p:extLst>
      <p:ext uri="{BB962C8B-B14F-4D97-AF65-F5344CB8AC3E}">
        <p14:creationId xmlns:p14="http://schemas.microsoft.com/office/powerpoint/2010/main" val="1834683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1046629"/>
          </a:xfrm>
          <a:solidFill>
            <a:schemeClr val="tx1"/>
          </a:solidFill>
        </p:spPr>
        <p:txBody>
          <a:bodyPr>
            <a:noAutofit/>
          </a:bodyPr>
          <a:lstStyle/>
          <a:p>
            <a:r>
              <a:rPr lang="en-US" sz="2800" dirty="0">
                <a:solidFill>
                  <a:schemeClr val="bg1"/>
                </a:solidFill>
              </a:rPr>
              <a:t>Answer to Practice with Determining </a:t>
            </a:r>
            <a:r>
              <a:rPr lang="en-US" sz="2800" i="1" dirty="0">
                <a:solidFill>
                  <a:schemeClr val="bg1"/>
                </a:solidFill>
                <a:latin typeface="Times New Roman" panose="02020603050405020304" pitchFamily="18" charset="0"/>
                <a:cs typeface="Times New Roman" panose="02020603050405020304" pitchFamily="18" charset="0"/>
              </a:rPr>
              <a:t>x</a:t>
            </a:r>
            <a:r>
              <a:rPr lang="en-US" sz="2800" dirty="0">
                <a:solidFill>
                  <a:schemeClr val="bg1"/>
                </a:solidFill>
              </a:rPr>
              <a:t>- and </a:t>
            </a:r>
            <a:br>
              <a:rPr lang="en-US" sz="2800" dirty="0">
                <a:solidFill>
                  <a:schemeClr val="bg1"/>
                </a:solidFill>
              </a:rPr>
            </a:b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-intercepts of a Function (A.7d)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1" y="971548"/>
                <a:ext cx="8382000" cy="4038602"/>
              </a:xfrm>
            </p:spPr>
            <p:txBody>
              <a:bodyPr>
                <a:normAutofit/>
              </a:bodyPr>
              <a:lstStyle/>
              <a:p>
                <a:pPr marL="114300" indent="0">
                  <a:lnSpc>
                    <a:spcPct val="110000"/>
                  </a:lnSpc>
                  <a:spcBef>
                    <a:spcPts val="800"/>
                  </a:spcBef>
                  <a:buNone/>
                </a:pPr>
                <a:r>
                  <a:rPr lang="en-US" sz="2400" b="1" dirty="0"/>
                  <a:t>Let </a:t>
                </a:r>
                <a14:m>
                  <m:oMath xmlns:m="http://schemas.openxmlformats.org/officeDocument/2006/math">
                    <m:r>
                      <a:rPr lang="en-US" sz="2400" b="1" i="1">
                        <a:latin typeface="Cambria Math"/>
                      </a:rPr>
                      <m:t>𝒑</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r>
                      <a:rPr lang="en-US" sz="2400" b="1" i="1">
                        <a:latin typeface="Cambria Math"/>
                      </a:rPr>
                      <m:t>𝟒</m:t>
                    </m:r>
                    <m:r>
                      <a:rPr lang="en-US" sz="2400" b="1" i="1">
                        <a:latin typeface="Cambria Math"/>
                      </a:rPr>
                      <m:t>𝒙</m:t>
                    </m:r>
                    <m:r>
                      <a:rPr lang="en-US" sz="2400" b="1" i="1">
                        <a:latin typeface="Cambria Math"/>
                      </a:rPr>
                      <m:t>−</m:t>
                    </m:r>
                    <m:r>
                      <a:rPr lang="en-US" sz="2400" b="1" i="1">
                        <a:latin typeface="Cambria Math"/>
                      </a:rPr>
                      <m:t>𝟏𝟖</m:t>
                    </m:r>
                  </m:oMath>
                </a14:m>
                <a:r>
                  <a:rPr lang="en-US" sz="2400" b="1" dirty="0"/>
                  <a:t> and </a:t>
                </a:r>
                <a14:m>
                  <m:oMath xmlns:m="http://schemas.openxmlformats.org/officeDocument/2006/math">
                    <m:r>
                      <a:rPr lang="en-US" sz="2400" b="1" i="1">
                        <a:latin typeface="Cambria Math"/>
                      </a:rPr>
                      <m:t>𝒒</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r>
                      <a:rPr lang="en-US" sz="2400" b="1" i="1">
                        <a:latin typeface="Cambria Math"/>
                      </a:rPr>
                      <m:t>𝟐</m:t>
                    </m:r>
                    <m:r>
                      <a:rPr lang="en-US" sz="2400" b="1" i="1">
                        <a:latin typeface="Cambria Math"/>
                      </a:rPr>
                      <m:t>𝒙</m:t>
                    </m:r>
                    <m:r>
                      <a:rPr lang="en-US" sz="2400" b="1" i="1">
                        <a:latin typeface="Cambria Math"/>
                      </a:rPr>
                      <m:t>+</m:t>
                    </m:r>
                    <m:r>
                      <a:rPr lang="en-US" sz="2400" b="1" i="1">
                        <a:latin typeface="Cambria Math"/>
                      </a:rPr>
                      <m:t>𝒌</m:t>
                    </m:r>
                  </m:oMath>
                </a14:m>
                <a:r>
                  <a:rPr lang="en-US" sz="2400" b="1" dirty="0"/>
                  <a:t>.  For which value of </a:t>
                </a:r>
                <a:r>
                  <a:rPr lang="en-US" sz="2400" b="1" i="1" dirty="0">
                    <a:latin typeface="Times New Roman" panose="02020603050405020304" pitchFamily="18" charset="0"/>
                    <a:cs typeface="Times New Roman" panose="02020603050405020304" pitchFamily="18" charset="0"/>
                  </a:rPr>
                  <a:t>k</a:t>
                </a:r>
                <a:r>
                  <a:rPr lang="en-US" sz="2400" b="1" dirty="0">
                    <a:latin typeface="Times New Roman" panose="02020603050405020304" pitchFamily="18" charset="0"/>
                    <a:cs typeface="Times New Roman" panose="02020603050405020304" pitchFamily="18" charset="0"/>
                  </a:rPr>
                  <a:t> </a:t>
                </a:r>
                <a:r>
                  <a:rPr lang="en-US" sz="2400" b="1" dirty="0"/>
                  <a:t>will the </a:t>
                </a:r>
                <a:r>
                  <a:rPr lang="en-US" sz="2400" b="1" i="1" dirty="0">
                    <a:latin typeface="Times New Roman" panose="02020603050405020304" pitchFamily="18" charset="0"/>
                    <a:cs typeface="Times New Roman" panose="02020603050405020304" pitchFamily="18" charset="0"/>
                  </a:rPr>
                  <a:t>x</a:t>
                </a:r>
                <a:r>
                  <a:rPr lang="en-US" sz="2400" b="1" dirty="0"/>
                  <a:t>-intercept of </a:t>
                </a:r>
                <a14:m>
                  <m:oMath xmlns:m="http://schemas.openxmlformats.org/officeDocument/2006/math">
                    <m:r>
                      <a:rPr lang="en-US" sz="2400" b="1" i="1" smtClean="0">
                        <a:latin typeface="Cambria Math"/>
                      </a:rPr>
                      <m:t>𝒒</m:t>
                    </m:r>
                    <m:r>
                      <a:rPr lang="en-US" sz="2400" b="1" i="1">
                        <a:latin typeface="Cambria Math"/>
                      </a:rPr>
                      <m:t>(</m:t>
                    </m:r>
                    <m:r>
                      <a:rPr lang="en-US" sz="2400" b="1" i="1">
                        <a:latin typeface="Cambria Math"/>
                      </a:rPr>
                      <m:t>𝒙</m:t>
                    </m:r>
                    <m:r>
                      <a:rPr lang="en-US" sz="2400" b="1" i="1">
                        <a:latin typeface="Cambria Math"/>
                      </a:rPr>
                      <m:t>)</m:t>
                    </m:r>
                  </m:oMath>
                </a14:m>
                <a:r>
                  <a:rPr lang="en-US" sz="2400" b="1" dirty="0"/>
                  <a:t> be equivalent to the </a:t>
                </a:r>
                <a:r>
                  <a:rPr lang="en-US" sz="2400" b="1" i="1" dirty="0">
                    <a:latin typeface="Times New Roman" panose="02020603050405020304" pitchFamily="18" charset="0"/>
                    <a:cs typeface="Times New Roman" panose="02020603050405020304" pitchFamily="18" charset="0"/>
                  </a:rPr>
                  <a:t>x</a:t>
                </a:r>
                <a:r>
                  <a:rPr lang="en-US" sz="2400" b="1" dirty="0"/>
                  <a:t>-intercept of </a:t>
                </a:r>
                <a14:m>
                  <m:oMath xmlns:m="http://schemas.openxmlformats.org/officeDocument/2006/math">
                    <m:r>
                      <a:rPr lang="en-US" sz="2400" b="1" i="1">
                        <a:latin typeface="Cambria Math"/>
                      </a:rPr>
                      <m:t>𝒑</m:t>
                    </m:r>
                    <m:r>
                      <a:rPr lang="en-US" sz="2400" b="1" i="1">
                        <a:latin typeface="Cambria Math"/>
                      </a:rPr>
                      <m:t>(</m:t>
                    </m:r>
                    <m:r>
                      <a:rPr lang="en-US" sz="2400" b="1" i="1">
                        <a:latin typeface="Cambria Math"/>
                      </a:rPr>
                      <m:t>𝒙</m:t>
                    </m:r>
                    <m:r>
                      <a:rPr lang="en-US" sz="2400" b="1" i="1">
                        <a:latin typeface="Cambria Math"/>
                      </a:rPr>
                      <m:t>)</m:t>
                    </m:r>
                  </m:oMath>
                </a14:m>
                <a:r>
                  <a:rPr lang="en-US" sz="2400" b="1" dirty="0"/>
                  <a:t>?</a:t>
                </a:r>
              </a:p>
              <a:p>
                <a:pPr marL="114300" indent="0">
                  <a:buNone/>
                </a:pPr>
                <a:r>
                  <a:rPr lang="en-US" sz="2600" dirty="0"/>
                  <a:t> </a:t>
                </a:r>
              </a:p>
              <a:p>
                <a:pPr marL="114300" indent="0">
                  <a:buNone/>
                </a:pPr>
                <a:r>
                  <a:rPr lang="en-US" sz="2400" dirty="0"/>
                  <a:t>A.   </a:t>
                </a:r>
                <a14:m>
                  <m:oMath xmlns:m="http://schemas.openxmlformats.org/officeDocument/2006/math">
                    <m:r>
                      <a:rPr lang="en-US" sz="2400" i="1">
                        <a:latin typeface="Cambria Math"/>
                      </a:rPr>
                      <m:t>9</m:t>
                    </m:r>
                  </m:oMath>
                </a14:m>
                <a:endParaRPr lang="en-US" sz="2400" dirty="0"/>
              </a:p>
              <a:p>
                <a:pPr marL="114300" indent="0">
                  <a:buNone/>
                </a:pPr>
                <a:r>
                  <a:rPr lang="en-US" sz="2400" dirty="0"/>
                  <a:t>B.   </a:t>
                </a:r>
                <a14:m>
                  <m:oMath xmlns:m="http://schemas.openxmlformats.org/officeDocument/2006/math">
                    <m:f>
                      <m:fPr>
                        <m:ctrlPr>
                          <a:rPr lang="en-US" sz="2400" i="1">
                            <a:latin typeface="Cambria Math" panose="02040503050406030204" pitchFamily="18" charset="0"/>
                          </a:rPr>
                        </m:ctrlPr>
                      </m:fPr>
                      <m:num>
                        <m:r>
                          <a:rPr lang="en-US" sz="2400" i="1">
                            <a:latin typeface="Cambria Math"/>
                          </a:rPr>
                          <m:t>9</m:t>
                        </m:r>
                      </m:num>
                      <m:den>
                        <m:r>
                          <a:rPr lang="en-US" sz="2400" b="0" i="1" smtClean="0">
                            <a:latin typeface="Cambria Math"/>
                          </a:rPr>
                          <m:t>2</m:t>
                        </m:r>
                      </m:den>
                    </m:f>
                  </m:oMath>
                </a14:m>
                <a:endParaRPr lang="en-US" sz="2400" dirty="0"/>
              </a:p>
              <a:p>
                <a:pPr marL="114300" indent="0">
                  <a:buNone/>
                </a:pPr>
                <a:r>
                  <a:rPr lang="en-US" sz="2400" dirty="0"/>
                  <a:t>C. </a:t>
                </a:r>
                <a14:m>
                  <m:oMath xmlns:m="http://schemas.openxmlformats.org/officeDocument/2006/math">
                    <m:r>
                      <a:rPr lang="en-US" sz="2400" b="0" i="0" smtClean="0">
                        <a:latin typeface="Cambria Math" panose="02040503050406030204" pitchFamily="18" charset="0"/>
                      </a:rPr>
                      <m:t> </m:t>
                    </m:r>
                    <m:r>
                      <a:rPr lang="en-US" sz="2400" i="1">
                        <a:latin typeface="Cambria Math"/>
                      </a:rPr>
                      <m:t>−</m:t>
                    </m:r>
                    <m:f>
                      <m:fPr>
                        <m:ctrlPr>
                          <a:rPr lang="en-US" sz="2400" i="1">
                            <a:latin typeface="Cambria Math" panose="02040503050406030204" pitchFamily="18" charset="0"/>
                          </a:rPr>
                        </m:ctrlPr>
                      </m:fPr>
                      <m:num>
                        <m:r>
                          <a:rPr lang="en-US" sz="2400" i="1">
                            <a:latin typeface="Cambria Math"/>
                          </a:rPr>
                          <m:t>9</m:t>
                        </m:r>
                      </m:num>
                      <m:den>
                        <m:r>
                          <a:rPr lang="en-US" sz="2400" b="0" i="1" smtClean="0">
                            <a:latin typeface="Cambria Math"/>
                          </a:rPr>
                          <m:t>2</m:t>
                        </m:r>
                      </m:den>
                    </m:f>
                  </m:oMath>
                </a14:m>
                <a:endParaRPr lang="en-US" sz="2400" dirty="0"/>
              </a:p>
              <a:p>
                <a:pPr marL="114300" indent="0">
                  <a:buNone/>
                </a:pPr>
                <a:r>
                  <a:rPr lang="en-US" sz="2400" dirty="0">
                    <a:solidFill>
                      <a:srgbClr val="C00000"/>
                    </a:solidFill>
                  </a:rPr>
                  <a:t>D.  </a:t>
                </a:r>
                <a14:m>
                  <m:oMath xmlns:m="http://schemas.openxmlformats.org/officeDocument/2006/math">
                    <m:r>
                      <a:rPr lang="en-US" sz="2400" i="1">
                        <a:solidFill>
                          <a:srgbClr val="C00000"/>
                        </a:solidFill>
                        <a:latin typeface="Cambria Math"/>
                      </a:rPr>
                      <m:t>−9</m:t>
                    </m:r>
                  </m:oMath>
                </a14:m>
                <a:r>
                  <a:rPr lang="en-US" sz="2400" dirty="0">
                    <a:solidFill>
                      <a:srgbClr val="C00000"/>
                    </a:solidFill>
                  </a:rPr>
                  <a:t> </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1" y="971548"/>
                <a:ext cx="8382000" cy="4038602"/>
              </a:xfrm>
              <a:blipFill>
                <a:blip r:embed="rId2"/>
                <a:stretch>
                  <a:fillRect t="-1207" r="-1455"/>
                </a:stretch>
              </a:blipFill>
            </p:spPr>
            <p:txBody>
              <a:bodyPr/>
              <a:lstStyle/>
              <a:p>
                <a:r>
                  <a:rPr lang="en-US">
                    <a:noFill/>
                  </a:rPr>
                  <a:t> </a:t>
                </a:r>
              </a:p>
            </p:txBody>
          </p:sp>
        </mc:Fallback>
      </mc:AlternateContent>
      <p:sp>
        <p:nvSpPr>
          <p:cNvPr id="7" name="Rounded Rectangle 6" descr="A rectangle indicates the correct solution."/>
          <p:cNvSpPr/>
          <p:nvPr/>
        </p:nvSpPr>
        <p:spPr>
          <a:xfrm>
            <a:off x="199104" y="4468668"/>
            <a:ext cx="1172496" cy="3636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9602" y="2731353"/>
            <a:ext cx="6321398" cy="830997"/>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as the value for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p>
        </p:txBody>
      </p:sp>
      <p:cxnSp>
        <p:nvCxnSpPr>
          <p:cNvPr id="6" name="Straight Arrow Connector 5" descr="An arrow indicating the common error."/>
          <p:cNvCxnSpPr/>
          <p:nvPr/>
        </p:nvCxnSpPr>
        <p:spPr>
          <a:xfrm flipH="1">
            <a:off x="1219200" y="3028950"/>
            <a:ext cx="381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73</a:t>
            </a:fld>
            <a:endParaRPr lang="en-US" dirty="0"/>
          </a:p>
        </p:txBody>
      </p:sp>
    </p:spTree>
    <p:extLst>
      <p:ext uri="{BB962C8B-B14F-4D97-AF65-F5344CB8AC3E}">
        <p14:creationId xmlns:p14="http://schemas.microsoft.com/office/powerpoint/2010/main" val="4018473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8"/>
          </a:xfrm>
        </p:spPr>
        <p:txBody>
          <a:bodyPr>
            <a:normAutofit/>
          </a:bodyPr>
          <a:lstStyle/>
          <a:p>
            <a:r>
              <a:rPr lang="en-US" sz="2800" dirty="0"/>
              <a:t>Determining Values of a Function (A.7e)</a:t>
            </a:r>
          </a:p>
        </p:txBody>
      </p:sp>
      <p:sp>
        <p:nvSpPr>
          <p:cNvPr id="4" name="Content Placeholder 3"/>
          <p:cNvSpPr>
            <a:spLocks noGrp="1"/>
          </p:cNvSpPr>
          <p:nvPr>
            <p:ph idx="1"/>
          </p:nvPr>
        </p:nvSpPr>
        <p:spPr>
          <a:xfrm>
            <a:off x="0" y="666750"/>
            <a:ext cx="8927385" cy="3810000"/>
          </a:xfrm>
        </p:spPr>
        <p:txBody>
          <a:bodyPr>
            <a:normAutofit/>
          </a:bodyPr>
          <a:lstStyle/>
          <a:p>
            <a:pPr marL="114300" indent="0">
              <a:buNone/>
            </a:pPr>
            <a:r>
              <a:rPr lang="en-US" sz="2400" dirty="0"/>
              <a:t>Students would benefit from additional practice with finding values</a:t>
            </a:r>
            <a:r>
              <a:rPr lang="en-US" sz="2400" i="1" dirty="0"/>
              <a:t> </a:t>
            </a:r>
            <a:r>
              <a:rPr lang="en-US" sz="2400" dirty="0"/>
              <a:t>of a function.</a:t>
            </a:r>
          </a:p>
          <a:p>
            <a:pPr marL="114300" indent="0">
              <a:buNone/>
            </a:pPr>
            <a:r>
              <a:rPr lang="en-US" sz="2400" dirty="0">
                <a:solidFill>
                  <a:srgbClr val="C00000"/>
                </a:solidFill>
              </a:rPr>
              <a:t>Common errors on SOL test items include mistaking the value of the unknown variable for the value of a specified domain when the value of a function and a missing coefficient must be determined first.</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74</a:t>
            </a:fld>
            <a:endParaRPr lang="en-US" dirty="0"/>
          </a:p>
        </p:txBody>
      </p:sp>
    </p:spTree>
    <p:extLst>
      <p:ext uri="{BB962C8B-B14F-4D97-AF65-F5344CB8AC3E}">
        <p14:creationId xmlns:p14="http://schemas.microsoft.com/office/powerpoint/2010/main" val="2985467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fontScale="90000"/>
          </a:bodyPr>
          <a:lstStyle/>
          <a:p>
            <a:r>
              <a:rPr lang="en-US" sz="2800" dirty="0">
                <a:solidFill>
                  <a:schemeClr val="bg1"/>
                </a:solidFill>
              </a:rPr>
              <a:t>Suggested Practice with Determining the Value of a Function (A.7e)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Let </a:t>
                </a:r>
                <a14:m>
                  <m:oMath xmlns:m="http://schemas.openxmlformats.org/officeDocument/2006/math">
                    <m:r>
                      <a:rPr lang="en-US" sz="2400" b="1" i="1">
                        <a:latin typeface="Cambria Math"/>
                      </a:rPr>
                      <m:t>𝒉</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𝟐</m:t>
                        </m:r>
                        <m:r>
                          <a:rPr lang="en-US" sz="2400" b="1" i="1">
                            <a:latin typeface="Cambria Math"/>
                          </a:rPr>
                          <m:t> </m:t>
                        </m:r>
                      </m:sup>
                    </m:sSup>
                    <m:r>
                      <a:rPr lang="en-US" sz="2400" b="1" i="1">
                        <a:latin typeface="Cambria Math"/>
                      </a:rPr>
                      <m:t>+</m:t>
                    </m:r>
                    <m:r>
                      <a:rPr lang="en-US" sz="2400" b="1" i="1">
                        <a:latin typeface="Cambria Math"/>
                      </a:rPr>
                      <m:t>𝒌𝒙</m:t>
                    </m:r>
                    <m:r>
                      <a:rPr lang="en-US" sz="2400" b="1" i="1">
                        <a:latin typeface="Cambria Math"/>
                      </a:rPr>
                      <m:t>−</m:t>
                    </m:r>
                    <m:r>
                      <a:rPr lang="en-US" sz="2400" b="1" i="1">
                        <a:latin typeface="Cambria Math"/>
                      </a:rPr>
                      <m:t>𝟖</m:t>
                    </m:r>
                  </m:oMath>
                </a14:m>
                <a:r>
                  <a:rPr lang="en-US" sz="2400" b="1" dirty="0"/>
                  <a:t>.  If </a:t>
                </a:r>
                <a14:m>
                  <m:oMath xmlns:m="http://schemas.openxmlformats.org/officeDocument/2006/math">
                    <m:r>
                      <a:rPr lang="en-US" sz="2400" b="1" i="1">
                        <a:latin typeface="Cambria Math"/>
                      </a:rPr>
                      <m:t>𝒉</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𝟏</m:t>
                        </m:r>
                      </m:e>
                    </m:d>
                    <m:r>
                      <a:rPr lang="en-US" sz="2400" b="1" i="1">
                        <a:latin typeface="Cambria Math"/>
                      </a:rPr>
                      <m:t>=−</m:t>
                    </m:r>
                    <m:r>
                      <a:rPr lang="en-US" sz="2400" b="1" i="1">
                        <a:latin typeface="Cambria Math"/>
                      </a:rPr>
                      <m:t>𝟓</m:t>
                    </m:r>
                  </m:oMath>
                </a14:m>
                <a:r>
                  <a:rPr lang="en-US" sz="2400" b="1" dirty="0"/>
                  <a:t>, what is the value of </a:t>
                </a:r>
                <a14:m>
                  <m:oMath xmlns:m="http://schemas.openxmlformats.org/officeDocument/2006/math">
                    <m:r>
                      <a:rPr lang="en-US" sz="2400" b="1" i="1">
                        <a:latin typeface="Cambria Math"/>
                      </a:rPr>
                      <m:t>𝒉</m:t>
                    </m:r>
                    <m:r>
                      <a:rPr lang="en-US" sz="2400" b="1" i="1">
                        <a:latin typeface="Cambria Math"/>
                      </a:rPr>
                      <m:t>(</m:t>
                    </m:r>
                    <m:r>
                      <a:rPr lang="en-US" sz="2400" b="1" i="1">
                        <a:latin typeface="Cambria Math"/>
                      </a:rPr>
                      <m:t>𝟒</m:t>
                    </m:r>
                    <m:r>
                      <a:rPr lang="en-US" sz="2400" b="1" i="1">
                        <a:latin typeface="Cambria Math"/>
                      </a:rPr>
                      <m:t>)</m:t>
                    </m:r>
                  </m:oMath>
                </a14:m>
                <a:r>
                  <a:rPr lang="en-US" sz="2400" b="1" dirty="0"/>
                  <a:t>?</a:t>
                </a:r>
              </a:p>
              <a:p>
                <a:pPr marL="114300" indent="0">
                  <a:buNone/>
                </a:pPr>
                <a:r>
                  <a:rPr lang="en-US" dirty="0"/>
                  <a:t> </a:t>
                </a:r>
              </a:p>
              <a:p>
                <a:pPr marL="114300" indent="0">
                  <a:buNone/>
                </a:pPr>
                <a:r>
                  <a:rPr lang="en-US" sz="2400" dirty="0"/>
                  <a:t>A.    </a:t>
                </a:r>
                <a14:m>
                  <m:oMath xmlns:m="http://schemas.openxmlformats.org/officeDocument/2006/math">
                    <m:r>
                      <a:rPr lang="en-US" sz="2400" i="1">
                        <a:latin typeface="Cambria Math"/>
                      </a:rPr>
                      <m:t>−</m:t>
                    </m:r>
                    <m:r>
                      <a:rPr lang="en-US" sz="2400" b="0" i="1" smtClean="0">
                        <a:latin typeface="Cambria Math"/>
                      </a:rPr>
                      <m:t>2</m:t>
                    </m:r>
                  </m:oMath>
                </a14:m>
                <a:endParaRPr lang="en-US" sz="2400" b="0" dirty="0"/>
              </a:p>
              <a:p>
                <a:pPr marL="114300" indent="0">
                  <a:buNone/>
                </a:pPr>
                <a:r>
                  <a:rPr lang="en-US" sz="2400" dirty="0"/>
                  <a:t>B.    </a:t>
                </a:r>
                <a14:m>
                  <m:oMath xmlns:m="http://schemas.openxmlformats.org/officeDocument/2006/math">
                    <m:r>
                      <a:rPr lang="en-US" sz="2400" i="1">
                        <a:latin typeface="Cambria Math"/>
                      </a:rPr>
                      <m:t>−</m:t>
                    </m:r>
                    <m:r>
                      <a:rPr lang="en-US" sz="2400" b="0" i="1" smtClean="0">
                        <a:latin typeface="Cambria Math"/>
                      </a:rPr>
                      <m:t>1</m:t>
                    </m:r>
                  </m:oMath>
                </a14:m>
                <a:endParaRPr lang="en-US" sz="2400" b="0" dirty="0"/>
              </a:p>
              <a:p>
                <a:pPr marL="114300" indent="0">
                  <a:buNone/>
                </a:pPr>
                <a:r>
                  <a:rPr lang="en-US" sz="2400" dirty="0"/>
                  <a:t>C.     </a:t>
                </a:r>
                <a14:m>
                  <m:oMath xmlns:m="http://schemas.openxmlformats.org/officeDocument/2006/math">
                    <m:r>
                      <a:rPr lang="en-US" sz="2400" b="0" i="0" smtClean="0">
                        <a:latin typeface="Cambria Math"/>
                      </a:rPr>
                      <m:t> </m:t>
                    </m:r>
                    <m:r>
                      <a:rPr lang="en-US" sz="2400" b="0" i="1" smtClean="0">
                        <a:latin typeface="Cambria Math"/>
                      </a:rPr>
                      <m:t> </m:t>
                    </m:r>
                    <m:r>
                      <a:rPr lang="en-US" sz="2400" i="1">
                        <a:latin typeface="Cambria Math"/>
                      </a:rPr>
                      <m:t>0</m:t>
                    </m:r>
                  </m:oMath>
                </a14:m>
                <a:endParaRPr lang="en-US" sz="2400" dirty="0"/>
              </a:p>
              <a:p>
                <a:pPr marL="114300" indent="0">
                  <a:buNone/>
                </a:pPr>
                <a:r>
                  <a:rPr lang="en-US" sz="2400" dirty="0"/>
                  <a:t>D.     </a:t>
                </a:r>
                <a14:m>
                  <m:oMath xmlns:m="http://schemas.openxmlformats.org/officeDocument/2006/math">
                    <m:r>
                      <a:rPr lang="en-US" sz="2400" b="0" i="0" smtClean="0">
                        <a:latin typeface="Cambria Math"/>
                      </a:rPr>
                      <m:t> </m:t>
                    </m:r>
                    <m:r>
                      <a:rPr lang="en-US" sz="2400" b="0" i="1" smtClean="0">
                        <a:latin typeface="Cambria Math" panose="02040503050406030204" pitchFamily="18" charset="0"/>
                      </a:rPr>
                      <m:t> </m:t>
                    </m:r>
                    <m:r>
                      <a:rPr lang="en-US" sz="2400" i="1">
                        <a:latin typeface="Cambria Math"/>
                      </a:rPr>
                      <m:t>8</m:t>
                    </m:r>
                  </m:oMath>
                </a14:m>
                <a:r>
                  <a:rPr lang="en-US" sz="2400" dirty="0"/>
                  <a:t>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75</a:t>
            </a:fld>
            <a:endParaRPr lang="en-US" dirty="0"/>
          </a:p>
        </p:txBody>
      </p:sp>
    </p:spTree>
    <p:extLst>
      <p:ext uri="{BB962C8B-B14F-4D97-AF65-F5344CB8AC3E}">
        <p14:creationId xmlns:p14="http://schemas.microsoft.com/office/powerpoint/2010/main" val="259212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fontScale="90000"/>
          </a:bodyPr>
          <a:lstStyle/>
          <a:p>
            <a:r>
              <a:rPr lang="en-US" sz="2800" dirty="0">
                <a:solidFill>
                  <a:schemeClr val="bg1"/>
                </a:solidFill>
              </a:rPr>
              <a:t>Answer to Practice with Determining the Value of a Function (A.7e)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114300" indent="0">
                  <a:buNone/>
                </a:pPr>
                <a:r>
                  <a:rPr lang="en-US" sz="2400" b="1" dirty="0"/>
                  <a:t>Let </a:t>
                </a:r>
                <a14:m>
                  <m:oMath xmlns:m="http://schemas.openxmlformats.org/officeDocument/2006/math">
                    <m:r>
                      <a:rPr lang="en-US" sz="2400" b="1" i="1">
                        <a:latin typeface="Cambria Math"/>
                      </a:rPr>
                      <m:t>𝒉</m:t>
                    </m:r>
                    <m:d>
                      <m:dPr>
                        <m:ctrlPr>
                          <a:rPr lang="en-US" sz="2400" b="1" i="1">
                            <a:latin typeface="Cambria Math" panose="02040503050406030204" pitchFamily="18" charset="0"/>
                          </a:rPr>
                        </m:ctrlPr>
                      </m:dPr>
                      <m:e>
                        <m:r>
                          <a:rPr lang="en-US" sz="2400" b="1" i="1">
                            <a:latin typeface="Cambria Math"/>
                          </a:rPr>
                          <m:t>𝒙</m:t>
                        </m:r>
                      </m:e>
                    </m:d>
                    <m:r>
                      <a:rPr lang="en-US" sz="2400" b="1" i="1">
                        <a:latin typeface="Cambria Math"/>
                      </a:rPr>
                      <m:t>=</m:t>
                    </m:r>
                    <m:sSup>
                      <m:sSupPr>
                        <m:ctrlPr>
                          <a:rPr lang="en-US" sz="2400" b="1" i="1">
                            <a:latin typeface="Cambria Math" panose="02040503050406030204" pitchFamily="18" charset="0"/>
                          </a:rPr>
                        </m:ctrlPr>
                      </m:sSupPr>
                      <m:e>
                        <m:r>
                          <a:rPr lang="en-US" sz="2400" b="1" i="1">
                            <a:latin typeface="Cambria Math"/>
                          </a:rPr>
                          <m:t>𝒙</m:t>
                        </m:r>
                      </m:e>
                      <m:sup>
                        <m:r>
                          <a:rPr lang="en-US" sz="2400" b="1" i="1">
                            <a:latin typeface="Cambria Math"/>
                          </a:rPr>
                          <m:t>𝟐</m:t>
                        </m:r>
                        <m:r>
                          <a:rPr lang="en-US" sz="2400" b="1" i="1">
                            <a:latin typeface="Cambria Math"/>
                          </a:rPr>
                          <m:t> </m:t>
                        </m:r>
                      </m:sup>
                    </m:sSup>
                    <m:r>
                      <a:rPr lang="en-US" sz="2400" b="1" i="1">
                        <a:latin typeface="Cambria Math"/>
                      </a:rPr>
                      <m:t>+</m:t>
                    </m:r>
                    <m:r>
                      <a:rPr lang="en-US" sz="2400" b="1" i="1">
                        <a:latin typeface="Cambria Math"/>
                      </a:rPr>
                      <m:t>𝒌𝒙</m:t>
                    </m:r>
                    <m:r>
                      <a:rPr lang="en-US" sz="2400" b="1" i="1">
                        <a:latin typeface="Cambria Math"/>
                      </a:rPr>
                      <m:t>−</m:t>
                    </m:r>
                    <m:r>
                      <a:rPr lang="en-US" sz="2400" b="1" i="1">
                        <a:latin typeface="Cambria Math"/>
                      </a:rPr>
                      <m:t>𝟖</m:t>
                    </m:r>
                  </m:oMath>
                </a14:m>
                <a:r>
                  <a:rPr lang="en-US" sz="2400" b="1" dirty="0"/>
                  <a:t>.  If </a:t>
                </a:r>
                <a14:m>
                  <m:oMath xmlns:m="http://schemas.openxmlformats.org/officeDocument/2006/math">
                    <m:r>
                      <a:rPr lang="en-US" sz="2400" b="1" i="1">
                        <a:latin typeface="Cambria Math"/>
                      </a:rPr>
                      <m:t>𝒉</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𝟏</m:t>
                        </m:r>
                      </m:e>
                    </m:d>
                    <m:r>
                      <a:rPr lang="en-US" sz="2400" b="1" i="1">
                        <a:latin typeface="Cambria Math"/>
                      </a:rPr>
                      <m:t>=−</m:t>
                    </m:r>
                    <m:r>
                      <a:rPr lang="en-US" sz="2400" b="1" i="1">
                        <a:latin typeface="Cambria Math"/>
                      </a:rPr>
                      <m:t>𝟓</m:t>
                    </m:r>
                  </m:oMath>
                </a14:m>
                <a:r>
                  <a:rPr lang="en-US" sz="2400" b="1" dirty="0"/>
                  <a:t>, what is the value of </a:t>
                </a:r>
                <a14:m>
                  <m:oMath xmlns:m="http://schemas.openxmlformats.org/officeDocument/2006/math">
                    <m:r>
                      <a:rPr lang="en-US" sz="2400" b="1" i="1">
                        <a:latin typeface="Cambria Math"/>
                      </a:rPr>
                      <m:t>𝒉</m:t>
                    </m:r>
                    <m:r>
                      <a:rPr lang="en-US" sz="2400" b="1" i="1">
                        <a:latin typeface="Cambria Math"/>
                      </a:rPr>
                      <m:t>(</m:t>
                    </m:r>
                    <m:r>
                      <a:rPr lang="en-US" sz="2400" b="1" i="1">
                        <a:latin typeface="Cambria Math"/>
                      </a:rPr>
                      <m:t>𝟒</m:t>
                    </m:r>
                    <m:r>
                      <a:rPr lang="en-US" sz="2400" b="1" i="1">
                        <a:latin typeface="Cambria Math"/>
                      </a:rPr>
                      <m:t>)</m:t>
                    </m:r>
                  </m:oMath>
                </a14:m>
                <a:r>
                  <a:rPr lang="en-US" sz="2400" b="1" dirty="0"/>
                  <a:t>?</a:t>
                </a:r>
              </a:p>
              <a:p>
                <a:pPr marL="114300" indent="0">
                  <a:buNone/>
                </a:pPr>
                <a:r>
                  <a:rPr lang="en-US" dirty="0"/>
                  <a:t> </a:t>
                </a:r>
              </a:p>
              <a:p>
                <a:pPr marL="114300" indent="0">
                  <a:buNone/>
                </a:pPr>
                <a:r>
                  <a:rPr lang="en-US" sz="2400" dirty="0"/>
                  <a:t>A.    </a:t>
                </a:r>
                <a14:m>
                  <m:oMath xmlns:m="http://schemas.openxmlformats.org/officeDocument/2006/math">
                    <m:r>
                      <a:rPr lang="en-US" sz="2400" i="1">
                        <a:latin typeface="Cambria Math"/>
                      </a:rPr>
                      <m:t>−</m:t>
                    </m:r>
                    <m:r>
                      <a:rPr lang="en-US" sz="2400" b="0" i="1" smtClean="0">
                        <a:latin typeface="Cambria Math"/>
                      </a:rPr>
                      <m:t>2</m:t>
                    </m:r>
                  </m:oMath>
                </a14:m>
                <a:endParaRPr lang="en-US" sz="2400" b="0" dirty="0"/>
              </a:p>
              <a:p>
                <a:pPr marL="114300" indent="0">
                  <a:buNone/>
                </a:pPr>
                <a:r>
                  <a:rPr lang="en-US" sz="2400" dirty="0"/>
                  <a:t>B.    </a:t>
                </a:r>
                <a14:m>
                  <m:oMath xmlns:m="http://schemas.openxmlformats.org/officeDocument/2006/math">
                    <m:r>
                      <a:rPr lang="en-US" sz="2400" i="1">
                        <a:latin typeface="Cambria Math"/>
                      </a:rPr>
                      <m:t>−</m:t>
                    </m:r>
                    <m:r>
                      <a:rPr lang="en-US" sz="2400" b="0" i="1" smtClean="0">
                        <a:latin typeface="Cambria Math"/>
                      </a:rPr>
                      <m:t>1</m:t>
                    </m:r>
                  </m:oMath>
                </a14:m>
                <a:endParaRPr lang="en-US" sz="2400" b="0" dirty="0"/>
              </a:p>
              <a:p>
                <a:pPr marL="114300" indent="0">
                  <a:buNone/>
                </a:pPr>
                <a:r>
                  <a:rPr lang="en-US" sz="2400" dirty="0">
                    <a:solidFill>
                      <a:srgbClr val="C00000"/>
                    </a:solidFill>
                  </a:rPr>
                  <a:t>C.     </a:t>
                </a:r>
                <a14:m>
                  <m:oMath xmlns:m="http://schemas.openxmlformats.org/officeDocument/2006/math">
                    <m:r>
                      <a:rPr lang="en-US" sz="2400" b="0" i="0" smtClean="0">
                        <a:solidFill>
                          <a:srgbClr val="C00000"/>
                        </a:solidFill>
                        <a:latin typeface="Cambria Math"/>
                      </a:rPr>
                      <m:t> </m:t>
                    </m:r>
                    <m:r>
                      <a:rPr lang="en-US" sz="2400" i="1">
                        <a:solidFill>
                          <a:srgbClr val="C00000"/>
                        </a:solidFill>
                        <a:latin typeface="Cambria Math"/>
                      </a:rPr>
                      <m:t>0</m:t>
                    </m:r>
                  </m:oMath>
                </a14:m>
                <a:endParaRPr lang="en-US" sz="2400" dirty="0">
                  <a:solidFill>
                    <a:srgbClr val="C00000"/>
                  </a:solidFill>
                </a:endParaRPr>
              </a:p>
              <a:p>
                <a:pPr marL="114300" indent="0">
                  <a:buNone/>
                </a:pPr>
                <a:r>
                  <a:rPr lang="en-US" sz="2400" dirty="0"/>
                  <a:t>D.     </a:t>
                </a:r>
                <a14:m>
                  <m:oMath xmlns:m="http://schemas.openxmlformats.org/officeDocument/2006/math">
                    <m:r>
                      <a:rPr lang="en-US" sz="2400" b="0" i="0" smtClean="0">
                        <a:latin typeface="Cambria Math" panose="02040503050406030204" pitchFamily="18" charset="0"/>
                      </a:rPr>
                      <m:t> </m:t>
                    </m:r>
                    <m:r>
                      <a:rPr lang="en-US" sz="2400" i="1">
                        <a:latin typeface="Cambria Math"/>
                      </a:rPr>
                      <m:t>8</m:t>
                    </m:r>
                  </m:oMath>
                </a14:m>
                <a:r>
                  <a:rPr lang="en-US" sz="2400" dirty="0"/>
                  <a:t> </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8" name="Rounded Rectangle 7" descr="A rectangle indicates the correct solution."/>
          <p:cNvSpPr/>
          <p:nvPr/>
        </p:nvSpPr>
        <p:spPr>
          <a:xfrm>
            <a:off x="174738" y="3133724"/>
            <a:ext cx="1290480" cy="4286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3418" y="2251285"/>
            <a:ext cx="51054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 </a:t>
            </a:r>
          </a:p>
        </p:txBody>
      </p:sp>
      <p:cxnSp>
        <p:nvCxnSpPr>
          <p:cNvPr id="9" name="Straight Arrow Connector 8" descr="An arrow indicating the common error."/>
          <p:cNvCxnSpPr/>
          <p:nvPr/>
        </p:nvCxnSpPr>
        <p:spPr>
          <a:xfrm flipH="1">
            <a:off x="1465218" y="2495550"/>
            <a:ext cx="838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303417" y="2641729"/>
                <a:ext cx="6798705"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the given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 of </a:t>
                </a:r>
                <a14:m>
                  <m:oMath xmlns:m="http://schemas.openxmlformats.org/officeDocument/2006/math">
                    <m:r>
                      <a:rPr lang="en-US" sz="2400" i="1" smtClean="0">
                        <a:solidFill>
                          <a:srgbClr val="C00000"/>
                        </a:solidFill>
                        <a:latin typeface="Cambria Math"/>
                      </a:rPr>
                      <m:t>−1</m:t>
                    </m:r>
                  </m:oMath>
                </a14:m>
                <a:endParaRPr lang="en-US" sz="2400" dirty="0">
                  <a:solidFill>
                    <a:srgbClr val="C00000"/>
                  </a:solidFill>
                </a:endParaRP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03417" y="2641729"/>
                <a:ext cx="6798705" cy="830997"/>
              </a:xfrm>
              <a:prstGeom prst="rect">
                <a:avLst/>
              </a:prstGeom>
              <a:blipFill>
                <a:blip r:embed="rId3"/>
                <a:stretch>
                  <a:fillRect l="-1435" t="-8029"/>
                </a:stretch>
              </a:blipFill>
              <a:ln w="28575">
                <a:noFill/>
              </a:ln>
            </p:spPr>
            <p:txBody>
              <a:bodyPr/>
              <a:lstStyle/>
              <a:p>
                <a:r>
                  <a:rPr lang="en-US">
                    <a:noFill/>
                  </a:rPr>
                  <a:t> </a:t>
                </a:r>
              </a:p>
            </p:txBody>
          </p:sp>
        </mc:Fallback>
      </mc:AlternateContent>
      <p:cxnSp>
        <p:nvCxnSpPr>
          <p:cNvPr id="10" name="Straight Arrow Connector 9" descr="An arrow indicating the common error."/>
          <p:cNvCxnSpPr/>
          <p:nvPr/>
        </p:nvCxnSpPr>
        <p:spPr>
          <a:xfrm flipH="1">
            <a:off x="1465218" y="2876550"/>
            <a:ext cx="838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76</a:t>
            </a:fld>
            <a:endParaRPr lang="en-US" dirty="0"/>
          </a:p>
        </p:txBody>
      </p:sp>
    </p:spTree>
    <p:extLst>
      <p:ext uri="{BB962C8B-B14F-4D97-AF65-F5344CB8AC3E}">
        <p14:creationId xmlns:p14="http://schemas.microsoft.com/office/powerpoint/2010/main" val="29739749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Direct and Inverse Variation</a:t>
            </a:r>
          </a:p>
        </p:txBody>
      </p:sp>
      <p:sp>
        <p:nvSpPr>
          <p:cNvPr id="4" name="Content Placeholder 3"/>
          <p:cNvSpPr>
            <a:spLocks noGrp="1"/>
          </p:cNvSpPr>
          <p:nvPr>
            <p:ph idx="1"/>
          </p:nvPr>
        </p:nvSpPr>
        <p:spPr/>
        <p:txBody>
          <a:bodyPr>
            <a:normAutofit/>
          </a:bodyPr>
          <a:lstStyle/>
          <a:p>
            <a:pPr marL="114300" indent="0">
              <a:buNone/>
            </a:pPr>
            <a:r>
              <a:rPr lang="en-US" sz="2400" dirty="0"/>
              <a:t>SOL A.8</a:t>
            </a:r>
          </a:p>
          <a:p>
            <a:pPr marL="114300" indent="0">
              <a:buNone/>
            </a:pPr>
            <a:r>
              <a:rPr lang="en-US" sz="2400" dirty="0">
                <a:solidFill>
                  <a:srgbClr val="C00000"/>
                </a:solidFill>
              </a:rPr>
              <a:t>The student, given a data set or practical situation, will analyze a relation to determine whether a direct or inverse variation exists, and represent a direct variation algebraically and graphically and an inverse variation algebraically.</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77</a:t>
            </a:fld>
            <a:endParaRPr lang="en-US" dirty="0"/>
          </a:p>
        </p:txBody>
      </p:sp>
    </p:spTree>
    <p:extLst>
      <p:ext uri="{BB962C8B-B14F-4D97-AF65-F5344CB8AC3E}">
        <p14:creationId xmlns:p14="http://schemas.microsoft.com/office/powerpoint/2010/main" val="1044027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Equations and Practical Problems with Direct and Inverse Variation (A.8)</a:t>
            </a:r>
          </a:p>
        </p:txBody>
      </p:sp>
      <p:sp>
        <p:nvSpPr>
          <p:cNvPr id="4" name="Content Placeholder 3"/>
          <p:cNvSpPr>
            <a:spLocks noGrp="1"/>
          </p:cNvSpPr>
          <p:nvPr>
            <p:ph idx="1"/>
          </p:nvPr>
        </p:nvSpPr>
        <p:spPr>
          <a:xfrm>
            <a:off x="0" y="819148"/>
            <a:ext cx="8915400" cy="3429002"/>
          </a:xfrm>
        </p:spPr>
        <p:txBody>
          <a:bodyPr>
            <a:noAutofit/>
          </a:bodyPr>
          <a:lstStyle/>
          <a:p>
            <a:pPr marL="114300" indent="0">
              <a:buNone/>
            </a:pPr>
            <a:r>
              <a:rPr lang="en-US" sz="2400" dirty="0"/>
              <a:t>Students would benefit from additional practice identifying equations that represent a direct or inverse variation and modeling practical problems involving either a direct or inverse variation.</a:t>
            </a:r>
          </a:p>
          <a:p>
            <a:pPr marL="114300" indent="0">
              <a:buNone/>
            </a:pPr>
            <a:endParaRPr lang="en-US" sz="1000" dirty="0"/>
          </a:p>
          <a:p>
            <a:pPr marL="114300" indent="0">
              <a:spcBef>
                <a:spcPts val="0"/>
              </a:spcBef>
              <a:buNone/>
            </a:pPr>
            <a:r>
              <a:rPr lang="en-US" sz="2400" dirty="0">
                <a:solidFill>
                  <a:srgbClr val="C00000"/>
                </a:solidFill>
              </a:rPr>
              <a:t>Common errors on SOL test items include:</a:t>
            </a:r>
          </a:p>
          <a:p>
            <a:pPr>
              <a:spcBef>
                <a:spcPts val="0"/>
              </a:spcBef>
              <a:buClrTx/>
            </a:pPr>
            <a:r>
              <a:rPr lang="en-US" sz="2400" dirty="0">
                <a:solidFill>
                  <a:srgbClr val="C00000"/>
                </a:solidFill>
              </a:rPr>
              <a:t>identifying equations where </a:t>
            </a:r>
            <a:r>
              <a:rPr lang="en-US" sz="2400" b="1" i="1" dirty="0">
                <a:solidFill>
                  <a:srgbClr val="C00000"/>
                </a:solidFill>
                <a:latin typeface="Times New Roman" panose="02020603050405020304" pitchFamily="18" charset="0"/>
                <a:cs typeface="Times New Roman" panose="02020603050405020304" pitchFamily="18" charset="0"/>
              </a:rPr>
              <a:t>x </a:t>
            </a:r>
            <a:r>
              <a:rPr lang="en-US" sz="2400" dirty="0">
                <a:solidFill>
                  <a:srgbClr val="C00000"/>
                </a:solidFill>
              </a:rPr>
              <a:t>has a rational coefficient as representing an inverse variation; and</a:t>
            </a:r>
            <a:endParaRPr lang="en-US" sz="2400" strike="sngStrike" dirty="0">
              <a:solidFill>
                <a:srgbClr val="C00000"/>
              </a:solidFill>
            </a:endParaRPr>
          </a:p>
          <a:p>
            <a:pPr>
              <a:spcBef>
                <a:spcPts val="0"/>
              </a:spcBef>
              <a:buClrTx/>
            </a:pPr>
            <a:r>
              <a:rPr lang="en-US" sz="2400" dirty="0">
                <a:solidFill>
                  <a:srgbClr val="C00000"/>
                </a:solidFill>
              </a:rPr>
              <a:t>using a direct relationship to model an inverse relationship and vice versa.</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78</a:t>
            </a:fld>
            <a:endParaRPr lang="en-US" dirty="0"/>
          </a:p>
        </p:txBody>
      </p:sp>
    </p:spTree>
    <p:extLst>
      <p:ext uri="{BB962C8B-B14F-4D97-AF65-F5344CB8AC3E}">
        <p14:creationId xmlns:p14="http://schemas.microsoft.com/office/powerpoint/2010/main" val="10772359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84681"/>
          </a:xfrm>
          <a:solidFill>
            <a:schemeClr val="tx1"/>
          </a:solidFill>
        </p:spPr>
        <p:txBody>
          <a:bodyPr>
            <a:noAutofit/>
          </a:bodyPr>
          <a:lstStyle/>
          <a:p>
            <a:r>
              <a:rPr lang="en-US" sz="2800" dirty="0">
                <a:solidFill>
                  <a:schemeClr val="bg1"/>
                </a:solidFill>
              </a:rPr>
              <a:t>Suggested Practice #1 with Variation (A.8)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pPr marL="514350" indent="-400050">
                  <a:buNone/>
                </a:pPr>
                <a:r>
                  <a:rPr lang="en-US" sz="2400" dirty="0"/>
                  <a:t>1) </a:t>
                </a:r>
                <a:r>
                  <a:rPr lang="en-US" sz="2400" b="1" dirty="0"/>
                  <a:t>Label each equation as a direct variation, an inverse variation, or neither direct nor inverse variation.</a:t>
                </a:r>
              </a:p>
              <a:p>
                <a:pPr marL="114300" indent="0">
                  <a:buNone/>
                </a:pPr>
                <a:endParaRPr lang="en-US" sz="2400" dirty="0"/>
              </a:p>
              <a:p>
                <a:pPr marL="114300" indent="0">
                  <a:buNone/>
                </a:pPr>
                <a14:m>
                  <m:oMath xmlns:m="http://schemas.openxmlformats.org/officeDocument/2006/math">
                    <m:r>
                      <a:rPr lang="en-US" sz="3500" b="0" i="1" smtClean="0">
                        <a:latin typeface="Cambria Math" panose="02040503050406030204" pitchFamily="18" charset="0"/>
                      </a:rPr>
                      <m:t> </m:t>
                    </m:r>
                    <m:r>
                      <a:rPr lang="en-US" sz="3500" b="0" i="1" smtClean="0">
                        <a:latin typeface="Cambria Math" panose="02040503050406030204" pitchFamily="18" charset="0"/>
                      </a:rPr>
                      <m:t>𝑦</m:t>
                    </m:r>
                    <m:r>
                      <a:rPr lang="en-US" sz="3500" b="0" i="1" smtClean="0">
                        <a:latin typeface="Cambria Math" panose="02040503050406030204" pitchFamily="18" charset="0"/>
                      </a:rPr>
                      <m:t>=</m:t>
                    </m:r>
                    <m:f>
                      <m:fPr>
                        <m:ctrlPr>
                          <a:rPr lang="en-US" sz="3500" b="0" i="1" smtClean="0">
                            <a:latin typeface="Cambria Math" panose="02040503050406030204" pitchFamily="18" charset="0"/>
                          </a:rPr>
                        </m:ctrlPr>
                      </m:fPr>
                      <m:num>
                        <m:r>
                          <a:rPr lang="en-US" sz="3500" b="0" i="1" smtClean="0">
                            <a:latin typeface="Cambria Math" panose="02040503050406030204" pitchFamily="18" charset="0"/>
                          </a:rPr>
                          <m:t>𝑥</m:t>
                        </m:r>
                      </m:num>
                      <m:den>
                        <m:r>
                          <a:rPr lang="en-US" sz="3500" b="0" i="1" smtClean="0">
                            <a:latin typeface="Cambria Math" panose="02040503050406030204" pitchFamily="18" charset="0"/>
                          </a:rPr>
                          <m:t>60</m:t>
                        </m:r>
                      </m:den>
                    </m:f>
                  </m:oMath>
                </a14:m>
                <a:r>
                  <a:rPr lang="en-US" dirty="0"/>
                  <a: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=60</m:t>
                    </m:r>
                  </m:oMath>
                </a14:m>
                <a:r>
                  <a:rPr lang="en-US" dirty="0"/>
                  <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=60</m:t>
                    </m:r>
                  </m:oMath>
                </a14:m>
                <a:r>
                  <a:rPr lang="en-US" dirty="0"/>
                  <a:t>	</a:t>
                </a:r>
                <a14:m>
                  <m:oMath xmlns:m="http://schemas.openxmlformats.org/officeDocument/2006/math">
                    <m:r>
                      <a:rPr lang="en-US" sz="3200" b="0" i="1" smtClean="0">
                        <a:latin typeface="Cambria Math" panose="02040503050406030204" pitchFamily="18" charset="0"/>
                      </a:rPr>
                      <m:t>𝑦</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60</m:t>
                        </m:r>
                      </m:num>
                      <m:den>
                        <m:r>
                          <a:rPr lang="en-US" sz="3200" b="0" i="1" smtClean="0">
                            <a:latin typeface="Cambria Math" panose="02040503050406030204" pitchFamily="18" charset="0"/>
                          </a:rPr>
                          <m:t>𝑥</m:t>
                        </m:r>
                      </m:den>
                    </m:f>
                  </m:oMath>
                </a14:m>
                <a:r>
                  <a:rPr lang="en-US" sz="3200" dirty="0"/>
                  <a:t>     </a:t>
                </a:r>
                <a14:m>
                  <m:oMath xmlns:m="http://schemas.openxmlformats.org/officeDocument/2006/math">
                    <m:r>
                      <a:rPr lang="en-US" sz="3200" b="0" i="0" dirty="0" smtClean="0">
                        <a:latin typeface="Cambria Math" panose="02040503050406030204" pitchFamily="18" charset="0"/>
                      </a:rPr>
                      <m:t> </m:t>
                    </m:r>
                    <m:r>
                      <a:rPr lang="en-US" sz="3200" b="0" i="1" dirty="0" smtClean="0">
                        <a:latin typeface="Cambria Math" panose="02040503050406030204" pitchFamily="18" charset="0"/>
                      </a:rPr>
                      <m:t>𝑦</m:t>
                    </m:r>
                    <m:r>
                      <a:rPr lang="en-US" sz="3200" b="0" i="1" dirty="0" smtClean="0">
                        <a:latin typeface="Cambria Math" panose="02040503050406030204" pitchFamily="18" charset="0"/>
                      </a:rPr>
                      <m:t>=60</m:t>
                    </m:r>
                    <m:r>
                      <a:rPr lang="en-US" sz="3200" b="0" i="1" dirty="0" smtClean="0">
                        <a:latin typeface="Cambria Math" panose="02040503050406030204" pitchFamily="18" charset="0"/>
                      </a:rPr>
                      <m:t>𝑥</m:t>
                    </m:r>
                  </m:oMath>
                </a14:m>
                <a:endParaRPr lang="en-US" sz="3200" dirty="0"/>
              </a:p>
              <a:p>
                <a:pPr marL="114300" indent="0">
                  <a:buNone/>
                </a:pPr>
                <a:endParaRPr lang="en-US" sz="2400" dirty="0"/>
              </a:p>
              <a:p>
                <a:pPr marL="114300" indent="0">
                  <a:buNone/>
                </a:pPr>
                <a:endParaRPr lang="en-US" sz="2400" dirty="0"/>
              </a:p>
              <a:p>
                <a:pPr marL="457200" indent="-342900">
                  <a:buNone/>
                </a:pPr>
                <a:r>
                  <a:rPr lang="en-US" sz="2400" dirty="0"/>
                  <a:t>2) </a:t>
                </a:r>
                <a:r>
                  <a:rPr lang="en-US" sz="2400" b="1" dirty="0"/>
                  <a:t>The points (-4, 8) and (</a:t>
                </a:r>
                <a:r>
                  <a:rPr lang="en-US" sz="2400" b="1" i="1" dirty="0">
                    <a:latin typeface="Times New Roman" panose="02020603050405020304" pitchFamily="18" charset="0"/>
                    <a:cs typeface="Times New Roman" panose="02020603050405020304" pitchFamily="18" charset="0"/>
                  </a:rPr>
                  <a:t>x</a:t>
                </a:r>
                <a:r>
                  <a:rPr lang="en-US" sz="2400" b="1" dirty="0"/>
                  <a:t>, 2) are elements of an inverse  variation.  What is the value of </a:t>
                </a:r>
                <a:r>
                  <a:rPr lang="en-US" sz="2400" b="1" i="1" dirty="0">
                    <a:latin typeface="Times New Roman" panose="02020603050405020304" pitchFamily="18" charset="0"/>
                    <a:cs typeface="Times New Roman" panose="02020603050405020304" pitchFamily="18" charset="0"/>
                  </a:rPr>
                  <a:t>x</a:t>
                </a:r>
                <a:r>
                  <a:rPr lang="en-US" sz="2400" b="1" dirty="0"/>
                  <a:t> ?</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2135"/>
                </a:stretch>
              </a:blipFill>
            </p:spPr>
            <p:txBody>
              <a:bodyPr/>
              <a:lstStyle/>
              <a:p>
                <a:r>
                  <a:rPr lang="en-US">
                    <a:noFill/>
                  </a:rPr>
                  <a:t> </a:t>
                </a:r>
              </a:p>
            </p:txBody>
          </p:sp>
        </mc:Fallback>
      </mc:AlternateContent>
      <p:grpSp>
        <p:nvGrpSpPr>
          <p:cNvPr id="11" name="Group 10" descr="Five answer options are shown.  First answer option is y equals fraction numerator x denominator sixty closed fraction.  Second option is x plus y equals sixty.  Third option is x times y equals sixty.  Fourth option is y equals fraction numerator sixty denominator x closed fraction.  Fifth option is y equals sixty times x."/>
          <p:cNvGrpSpPr/>
          <p:nvPr/>
        </p:nvGrpSpPr>
        <p:grpSpPr>
          <a:xfrm>
            <a:off x="112518" y="1977518"/>
            <a:ext cx="8822505" cy="769684"/>
            <a:chOff x="112518" y="1977518"/>
            <a:chExt cx="8822505" cy="769684"/>
          </a:xfrm>
        </p:grpSpPr>
        <p:sp>
          <p:nvSpPr>
            <p:cNvPr id="8" name="Rectangle 7"/>
            <p:cNvSpPr/>
            <p:nvPr/>
          </p:nvSpPr>
          <p:spPr>
            <a:xfrm>
              <a:off x="112518" y="1977518"/>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1985202"/>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85318" y="1980239"/>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2925" y="1980239"/>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58623" y="1980239"/>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79</a:t>
            </a:fld>
            <a:endParaRPr lang="en-US" dirty="0"/>
          </a:p>
        </p:txBody>
      </p:sp>
    </p:spTree>
    <p:extLst>
      <p:ext uri="{BB962C8B-B14F-4D97-AF65-F5344CB8AC3E}">
        <p14:creationId xmlns:p14="http://schemas.microsoft.com/office/powerpoint/2010/main" val="365101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4087" y="1047750"/>
                <a:ext cx="9144000" cy="3429002"/>
              </a:xfrm>
            </p:spPr>
            <p:txBody>
              <a:bodyPr/>
              <a:lstStyle/>
              <a:p>
                <a:pPr marL="114300" indent="0">
                  <a:buNone/>
                </a:pPr>
                <a:r>
                  <a:rPr lang="en-US" sz="2400" b="1" dirty="0"/>
                  <a:t>Simplify:</a:t>
                </a:r>
                <a:r>
                  <a:rPr lang="en-US" sz="2400" dirty="0"/>
                  <a:t>	</a:t>
                </a:r>
                <a14:m>
                  <m:oMath xmlns:m="http://schemas.openxmlformats.org/officeDocument/2006/math">
                    <m:r>
                      <a:rPr lang="en-US" sz="2400" b="1" i="1" smtClean="0">
                        <a:latin typeface="Cambria Math"/>
                      </a:rPr>
                      <m:t>(</m:t>
                    </m:r>
                    <m:sSup>
                      <m:sSupPr>
                        <m:ctrlPr>
                          <a:rPr lang="en-US" sz="2400" b="1" i="1" smtClean="0">
                            <a:latin typeface="Cambria Math" panose="02040503050406030204" pitchFamily="18" charset="0"/>
                          </a:rPr>
                        </m:ctrlPr>
                      </m:sSupPr>
                      <m:e>
                        <m:sSup>
                          <m:sSupPr>
                            <m:ctrlPr>
                              <a:rPr lang="en-US" sz="2400" b="1" i="1" smtClean="0">
                                <a:latin typeface="Cambria Math" panose="02040503050406030204" pitchFamily="18" charset="0"/>
                              </a:rPr>
                            </m:ctrlPr>
                          </m:sSupPr>
                          <m:e>
                            <m:r>
                              <a:rPr lang="en-US" sz="2400" b="1" i="1" smtClean="0">
                                <a:latin typeface="Cambria Math"/>
                              </a:rPr>
                              <m:t>𝟑</m:t>
                            </m:r>
                            <m:r>
                              <a:rPr lang="en-US" sz="2400" b="1" i="1" smtClean="0">
                                <a:latin typeface="Cambria Math"/>
                              </a:rPr>
                              <m:t>𝒙</m:t>
                            </m:r>
                          </m:e>
                          <m:sup>
                            <m:r>
                              <a:rPr lang="en-US" sz="2400" b="1" i="1" smtClean="0">
                                <a:latin typeface="Cambria Math"/>
                              </a:rPr>
                              <m:t>𝟐</m:t>
                            </m:r>
                          </m:sup>
                        </m:sSup>
                        <m:r>
                          <a:rPr lang="en-US" sz="2400" b="1" i="1" smtClean="0">
                            <a:latin typeface="Cambria Math"/>
                          </a:rPr>
                          <m:t>)</m:t>
                        </m:r>
                      </m:e>
                      <m:sup>
                        <m:r>
                          <a:rPr lang="en-US" sz="2400" b="1" i="1" smtClean="0">
                            <a:latin typeface="Cambria Math"/>
                          </a:rPr>
                          <m:t>𝟑</m:t>
                        </m:r>
                      </m:sup>
                    </m:sSup>
                    <m:r>
                      <a:rPr lang="en-US" sz="2400" b="1" i="1" smtClean="0">
                        <a:latin typeface="Cambria Math"/>
                      </a:rPr>
                      <m:t> </m:t>
                    </m:r>
                    <m:r>
                      <a:rPr lang="en-US" sz="2400" b="1" i="1">
                        <a:latin typeface="Cambria Math"/>
                      </a:rPr>
                      <m:t>(</m:t>
                    </m:r>
                    <m:sSup>
                      <m:sSupPr>
                        <m:ctrlPr>
                          <a:rPr lang="en-US" sz="2400" b="1" i="1">
                            <a:latin typeface="Cambria Math" panose="02040503050406030204" pitchFamily="18" charset="0"/>
                          </a:rPr>
                        </m:ctrlPr>
                      </m:sSupPr>
                      <m:e>
                        <m:sSup>
                          <m:sSupPr>
                            <m:ctrlPr>
                              <a:rPr lang="en-US" sz="2400" b="1" i="1">
                                <a:latin typeface="Cambria Math" panose="02040503050406030204" pitchFamily="18" charset="0"/>
                              </a:rPr>
                            </m:ctrlPr>
                          </m:sSupPr>
                          <m:e>
                            <m:r>
                              <a:rPr lang="en-US" sz="2400" b="1" i="1" smtClean="0">
                                <a:latin typeface="Cambria Math"/>
                              </a:rPr>
                              <m:t>𝟐</m:t>
                            </m:r>
                            <m:r>
                              <a:rPr lang="en-US" sz="2400" b="1" i="1" smtClean="0">
                                <a:latin typeface="Cambria Math"/>
                              </a:rPr>
                              <m:t>𝒙</m:t>
                            </m:r>
                          </m:e>
                          <m:sup>
                            <m:r>
                              <a:rPr lang="en-US" sz="2400" b="1" i="1" smtClean="0">
                                <a:latin typeface="Cambria Math"/>
                              </a:rPr>
                              <m:t>𝟒</m:t>
                            </m:r>
                          </m:sup>
                        </m:sSup>
                        <m:r>
                          <a:rPr lang="en-US" sz="2400" b="1" i="1">
                            <a:latin typeface="Cambria Math"/>
                          </a:rPr>
                          <m:t>)</m:t>
                        </m:r>
                      </m:e>
                      <m:sup>
                        <m:r>
                          <a:rPr lang="en-US" sz="2400" b="1" i="1" smtClean="0">
                            <a:latin typeface="Cambria Math"/>
                          </a:rPr>
                          <m:t>𝟐</m:t>
                        </m:r>
                      </m:sup>
                    </m:sSup>
                  </m:oMath>
                </a14:m>
                <a:endParaRPr lang="en-US" sz="2400" b="1"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4087" y="1047750"/>
                <a:ext cx="9144000" cy="3429002"/>
              </a:xfrm>
              <a:blipFill rotWithShape="1">
                <a:blip r:embed="rId2"/>
                <a:stretch>
                  <a:fillRect t="-1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57400" y="1887375"/>
                <a:ext cx="1676400"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C00000"/>
                              </a:solidFill>
                              <a:latin typeface="Cambria Math" panose="02040503050406030204" pitchFamily="18" charset="0"/>
                            </a:rPr>
                          </m:ctrlPr>
                        </m:sSupPr>
                        <m:e>
                          <m:r>
                            <a:rPr lang="en-US" sz="2400" b="0" i="1" smtClean="0">
                              <a:solidFill>
                                <a:srgbClr val="C00000"/>
                              </a:solidFill>
                              <a:latin typeface="Cambria Math"/>
                            </a:rPr>
                            <m:t>108</m:t>
                          </m:r>
                          <m:r>
                            <a:rPr lang="en-US" sz="2400" b="0" i="1" smtClean="0">
                              <a:solidFill>
                                <a:srgbClr val="C00000"/>
                              </a:solidFill>
                              <a:latin typeface="Cambria Math"/>
                            </a:rPr>
                            <m:t>𝑥</m:t>
                          </m:r>
                        </m:e>
                        <m:sup>
                          <m:r>
                            <a:rPr lang="en-US" sz="2400" b="0" i="1" smtClean="0">
                              <a:solidFill>
                                <a:srgbClr val="C00000"/>
                              </a:solidFill>
                              <a:latin typeface="Cambria Math"/>
                            </a:rPr>
                            <m:t>14</m:t>
                          </m:r>
                        </m:sup>
                      </m:sSup>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057400" y="1887375"/>
                <a:ext cx="1676400" cy="470000"/>
              </a:xfrm>
              <a:prstGeom prst="rect">
                <a:avLst/>
              </a:prstGeom>
              <a:blipFill>
                <a:blip r:embed="rId3"/>
                <a:stretch>
                  <a:fillRect/>
                </a:stretch>
              </a:blipFill>
            </p:spPr>
            <p:txBody>
              <a:bodyPr/>
              <a:lstStyle/>
              <a:p>
                <a:r>
                  <a:rPr lang="en-US">
                    <a:noFill/>
                  </a:rPr>
                  <a:t> </a:t>
                </a:r>
              </a:p>
            </p:txBody>
          </p:sp>
        </mc:Fallback>
      </mc:AlternateContent>
      <p:sp>
        <p:nvSpPr>
          <p:cNvPr id="8" name="Rounded Rectangle 7" descr="A rectangle indicates the correct solution."/>
          <p:cNvSpPr/>
          <p:nvPr/>
        </p:nvSpPr>
        <p:spPr>
          <a:xfrm>
            <a:off x="2057400" y="1930614"/>
            <a:ext cx="1676400" cy="34783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mc:AlternateContent xmlns:mc="http://schemas.openxmlformats.org/markup-compatibility/2006" xmlns:a14="http://schemas.microsoft.com/office/drawing/2010/main">
        <mc:Choice Requires="a14">
          <p:sp>
            <p:nvSpPr>
              <p:cNvPr id="9" name="TextBox 8"/>
              <p:cNvSpPr txBox="1"/>
              <p:nvPr/>
            </p:nvSpPr>
            <p:spPr>
              <a:xfrm>
                <a:off x="228600" y="2724150"/>
                <a:ext cx="73152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squaring or cubing an exponent instead of multiplying the exponents</a:t>
                </a:r>
              </a:p>
              <a:p>
                <a:r>
                  <a:rPr lang="en-US" sz="2400" dirty="0">
                    <a:solidFill>
                      <a:srgbClr val="C00000"/>
                    </a:solidFill>
                  </a:rPr>
                  <a:t>	</a:t>
                </a:r>
                <a14:m>
                  <m:oMath xmlns:m="http://schemas.openxmlformats.org/officeDocument/2006/math">
                    <m:d>
                      <m:dPr>
                        <m:ctrlPr>
                          <a:rPr lang="en-US" sz="2400" i="1" smtClean="0">
                            <a:solidFill>
                              <a:srgbClr val="C00000"/>
                            </a:solidFill>
                            <a:latin typeface="Cambria Math" panose="02040503050406030204" pitchFamily="18" charset="0"/>
                          </a:rPr>
                        </m:ctrlPr>
                      </m:dPr>
                      <m:e>
                        <m:sSup>
                          <m:sSupPr>
                            <m:ctrlPr>
                              <a:rPr lang="en-US" sz="2400" i="1" smtClean="0">
                                <a:solidFill>
                                  <a:srgbClr val="C00000"/>
                                </a:solidFill>
                                <a:latin typeface="Cambria Math" panose="02040503050406030204" pitchFamily="18" charset="0"/>
                              </a:rPr>
                            </m:ctrlPr>
                          </m:sSupPr>
                          <m:e>
                            <m:r>
                              <a:rPr lang="en-US" sz="2400" b="0" i="1" smtClean="0">
                                <a:solidFill>
                                  <a:srgbClr val="C00000"/>
                                </a:solidFill>
                                <a:latin typeface="Cambria Math"/>
                              </a:rPr>
                              <m:t>27</m:t>
                            </m:r>
                            <m:r>
                              <a:rPr lang="en-US" sz="2400" b="0" i="1" smtClean="0">
                                <a:solidFill>
                                  <a:srgbClr val="C00000"/>
                                </a:solidFill>
                                <a:latin typeface="Cambria Math"/>
                              </a:rPr>
                              <m:t>𝑥</m:t>
                            </m:r>
                          </m:e>
                          <m:sup>
                            <m:r>
                              <a:rPr lang="en-US" sz="2400" b="0" i="1" smtClean="0">
                                <a:solidFill>
                                  <a:srgbClr val="C00000"/>
                                </a:solidFill>
                                <a:latin typeface="Cambria Math"/>
                              </a:rPr>
                              <m:t>8</m:t>
                            </m:r>
                          </m:sup>
                        </m:sSup>
                      </m:e>
                    </m:d>
                    <m:d>
                      <m:dPr>
                        <m:ctrlPr>
                          <a:rPr lang="en-US" sz="2400" b="0" i="1" smtClean="0">
                            <a:solidFill>
                              <a:srgbClr val="C00000"/>
                            </a:solidFill>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a:rPr>
                              <m:t>4</m:t>
                            </m:r>
                            <m:r>
                              <a:rPr lang="en-US" sz="2400" b="0" i="1" smtClean="0">
                                <a:solidFill>
                                  <a:srgbClr val="C00000"/>
                                </a:solidFill>
                                <a:latin typeface="Cambria Math"/>
                              </a:rPr>
                              <m:t>𝑥</m:t>
                            </m:r>
                          </m:e>
                          <m:sup>
                            <m:r>
                              <a:rPr lang="en-US" sz="2400" b="0" i="1" smtClean="0">
                                <a:solidFill>
                                  <a:srgbClr val="C00000"/>
                                </a:solidFill>
                                <a:latin typeface="Cambria Math"/>
                              </a:rPr>
                              <m:t>16</m:t>
                            </m:r>
                          </m:sup>
                        </m:sSup>
                      </m:e>
                    </m:d>
                    <m:r>
                      <a:rPr lang="en-US" sz="2400" b="0" i="1" smtClean="0">
                        <a:solidFill>
                          <a:srgbClr val="C00000"/>
                        </a:solidFill>
                        <a:latin typeface="Cambria Math"/>
                      </a:rPr>
                      <m:t>=</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400" i="1" dirty="0" smtClean="0">
                            <a:solidFill>
                              <a:srgbClr val="C00000"/>
                            </a:solidFill>
                            <a:latin typeface="Cambria Math" panose="02040503050406030204" pitchFamily="18" charset="0"/>
                          </a:rPr>
                        </m:ctrlPr>
                      </m:sSupPr>
                      <m:e>
                        <m:r>
                          <a:rPr lang="en-US" sz="2400" b="0" i="1" dirty="0" smtClean="0">
                            <a:solidFill>
                              <a:srgbClr val="C00000"/>
                            </a:solidFill>
                            <a:latin typeface="Cambria Math"/>
                          </a:rPr>
                          <m:t>108</m:t>
                        </m:r>
                        <m:r>
                          <a:rPr lang="en-US" sz="2400" b="0" i="1" dirty="0" smtClean="0">
                            <a:solidFill>
                              <a:srgbClr val="C00000"/>
                            </a:solidFill>
                            <a:latin typeface="Cambria Math"/>
                          </a:rPr>
                          <m:t>𝑥</m:t>
                        </m:r>
                      </m:e>
                      <m:sup>
                        <m:r>
                          <a:rPr lang="en-US" sz="2400" b="0" i="1" dirty="0" smtClean="0">
                            <a:solidFill>
                              <a:srgbClr val="C00000"/>
                            </a:solidFill>
                            <a:latin typeface="Cambria Math"/>
                          </a:rPr>
                          <m:t>24</m:t>
                        </m:r>
                      </m:sup>
                    </m:sSup>
                  </m:oMath>
                </a14:m>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600" y="2724150"/>
                <a:ext cx="7315200" cy="1200329"/>
              </a:xfrm>
              <a:prstGeom prst="rect">
                <a:avLst/>
              </a:prstGeom>
              <a:blipFill>
                <a:blip r:embed="rId4"/>
                <a:stretch>
                  <a:fillRect l="-1333" t="-4061"/>
                </a:stretch>
              </a:blipFill>
            </p:spPr>
            <p:txBody>
              <a:bodyPr/>
              <a:lstStyle/>
              <a:p>
                <a:r>
                  <a:rPr lang="en-US">
                    <a:noFill/>
                  </a:rPr>
                  <a:t> </a:t>
                </a:r>
              </a:p>
            </p:txBody>
          </p:sp>
        </mc:Fallback>
      </mc:AlternateContent>
      <p:sp>
        <p:nvSpPr>
          <p:cNvPr id="10"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8</a:t>
            </a:fld>
            <a:endParaRPr lang="en-US" dirty="0"/>
          </a:p>
        </p:txBody>
      </p:sp>
    </p:spTree>
    <p:extLst>
      <p:ext uri="{BB962C8B-B14F-4D97-AF65-F5344CB8AC3E}">
        <p14:creationId xmlns:p14="http://schemas.microsoft.com/office/powerpoint/2010/main" val="2385288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84681"/>
          </a:xfrm>
          <a:solidFill>
            <a:schemeClr val="tx1"/>
          </a:solidFill>
        </p:spPr>
        <p:txBody>
          <a:bodyPr>
            <a:noAutofit/>
          </a:bodyPr>
          <a:lstStyle/>
          <a:p>
            <a:r>
              <a:rPr lang="en-US" sz="2800" dirty="0">
                <a:solidFill>
                  <a:schemeClr val="bg1"/>
                </a:solidFill>
              </a:rPr>
              <a:t>Answer to Practice #1 with Variation (A.8)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pPr marL="514350" indent="-400050">
                  <a:buNone/>
                </a:pPr>
                <a:r>
                  <a:rPr lang="en-US" sz="2400" dirty="0"/>
                  <a:t>1) </a:t>
                </a:r>
                <a:r>
                  <a:rPr lang="en-US" sz="2400" b="1" dirty="0"/>
                  <a:t>Label each equation as a direct variation, an inverse variation, or neither direct nor inverse variation.</a:t>
                </a:r>
              </a:p>
              <a:p>
                <a:pPr marL="114300" indent="0">
                  <a:buNone/>
                </a:pPr>
                <a:endParaRPr lang="en-US" sz="2400" dirty="0"/>
              </a:p>
              <a:p>
                <a:pPr marL="114300" indent="0">
                  <a:buNone/>
                </a:pPr>
                <a14:m>
                  <m:oMath xmlns:m="http://schemas.openxmlformats.org/officeDocument/2006/math">
                    <m:r>
                      <a:rPr lang="en-US" sz="3500" b="0" i="1" smtClean="0">
                        <a:latin typeface="Cambria Math" panose="02040503050406030204" pitchFamily="18" charset="0"/>
                      </a:rPr>
                      <m:t> </m:t>
                    </m:r>
                    <m:r>
                      <a:rPr lang="en-US" sz="3500" b="0" i="1" smtClean="0">
                        <a:latin typeface="Cambria Math" panose="02040503050406030204" pitchFamily="18" charset="0"/>
                      </a:rPr>
                      <m:t>𝑦</m:t>
                    </m:r>
                    <m:r>
                      <a:rPr lang="en-US" sz="3500" b="0" i="1" smtClean="0">
                        <a:latin typeface="Cambria Math" panose="02040503050406030204" pitchFamily="18" charset="0"/>
                      </a:rPr>
                      <m:t>=</m:t>
                    </m:r>
                    <m:f>
                      <m:fPr>
                        <m:ctrlPr>
                          <a:rPr lang="en-US" sz="3500" b="0" i="1" smtClean="0">
                            <a:latin typeface="Cambria Math" panose="02040503050406030204" pitchFamily="18" charset="0"/>
                          </a:rPr>
                        </m:ctrlPr>
                      </m:fPr>
                      <m:num>
                        <m:r>
                          <a:rPr lang="en-US" sz="3500" b="0" i="1" smtClean="0">
                            <a:latin typeface="Cambria Math" panose="02040503050406030204" pitchFamily="18" charset="0"/>
                          </a:rPr>
                          <m:t>𝑥</m:t>
                        </m:r>
                      </m:num>
                      <m:den>
                        <m:r>
                          <a:rPr lang="en-US" sz="3500" b="0" i="1" smtClean="0">
                            <a:latin typeface="Cambria Math" panose="02040503050406030204" pitchFamily="18" charset="0"/>
                          </a:rPr>
                          <m:t>60</m:t>
                        </m:r>
                      </m:den>
                    </m:f>
                  </m:oMath>
                </a14:m>
                <a:r>
                  <a:rPr lang="en-US" dirty="0"/>
                  <a: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=60</m:t>
                    </m:r>
                  </m:oMath>
                </a14:m>
                <a:r>
                  <a:rPr lang="en-US" dirty="0"/>
                  <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=60</m:t>
                    </m:r>
                  </m:oMath>
                </a14:m>
                <a:r>
                  <a:rPr lang="en-US" dirty="0"/>
                  <a:t>	</a:t>
                </a:r>
                <a14:m>
                  <m:oMath xmlns:m="http://schemas.openxmlformats.org/officeDocument/2006/math">
                    <m:r>
                      <a:rPr lang="en-US" sz="3200" b="0" i="1" smtClean="0">
                        <a:latin typeface="Cambria Math" panose="02040503050406030204" pitchFamily="18" charset="0"/>
                      </a:rPr>
                      <m:t>𝑦</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60</m:t>
                        </m:r>
                      </m:num>
                      <m:den>
                        <m:r>
                          <a:rPr lang="en-US" sz="3200" b="0" i="1" smtClean="0">
                            <a:latin typeface="Cambria Math" panose="02040503050406030204" pitchFamily="18" charset="0"/>
                          </a:rPr>
                          <m:t>𝑥</m:t>
                        </m:r>
                      </m:den>
                    </m:f>
                  </m:oMath>
                </a14:m>
                <a:r>
                  <a:rPr lang="en-US" sz="3200" dirty="0"/>
                  <a:t>     </a:t>
                </a:r>
                <a14:m>
                  <m:oMath xmlns:m="http://schemas.openxmlformats.org/officeDocument/2006/math">
                    <m:r>
                      <a:rPr lang="en-US" sz="3200" b="0" i="0" dirty="0" smtClean="0">
                        <a:latin typeface="Cambria Math" panose="02040503050406030204" pitchFamily="18" charset="0"/>
                      </a:rPr>
                      <m:t> </m:t>
                    </m:r>
                    <m:r>
                      <a:rPr lang="en-US" sz="3200" b="0" i="1" dirty="0" smtClean="0">
                        <a:latin typeface="Cambria Math" panose="02040503050406030204" pitchFamily="18" charset="0"/>
                      </a:rPr>
                      <m:t>𝑦</m:t>
                    </m:r>
                    <m:r>
                      <a:rPr lang="en-US" sz="3200" b="0" i="1" dirty="0" smtClean="0">
                        <a:latin typeface="Cambria Math" panose="02040503050406030204" pitchFamily="18" charset="0"/>
                      </a:rPr>
                      <m:t>=60</m:t>
                    </m:r>
                    <m:r>
                      <a:rPr lang="en-US" sz="3200" b="0" i="1" dirty="0" smtClean="0">
                        <a:latin typeface="Cambria Math" panose="02040503050406030204" pitchFamily="18" charset="0"/>
                      </a:rPr>
                      <m:t>𝑥</m:t>
                    </m:r>
                  </m:oMath>
                </a14:m>
                <a:endParaRPr lang="en-US" sz="3200" dirty="0"/>
              </a:p>
              <a:p>
                <a:pPr marL="114300" indent="0">
                  <a:buNone/>
                </a:pPr>
                <a:endParaRPr lang="en-US" sz="2400" dirty="0"/>
              </a:p>
              <a:p>
                <a:pPr marL="114300" indent="0">
                  <a:buNone/>
                </a:pPr>
                <a:endParaRPr lang="en-US" sz="2400" dirty="0"/>
              </a:p>
              <a:p>
                <a:pPr marL="457200" indent="-342900">
                  <a:buNone/>
                </a:pPr>
                <a:r>
                  <a:rPr lang="en-US" sz="2400" dirty="0"/>
                  <a:t>2) </a:t>
                </a:r>
                <a:r>
                  <a:rPr lang="en-US" sz="2400" b="1" dirty="0"/>
                  <a:t>The points (-4, 8) and (</a:t>
                </a:r>
                <a:r>
                  <a:rPr lang="en-US" sz="2400" b="1" i="1" dirty="0">
                    <a:latin typeface="Times New Roman" panose="02020603050405020304" pitchFamily="18" charset="0"/>
                    <a:cs typeface="Times New Roman" panose="02020603050405020304" pitchFamily="18" charset="0"/>
                  </a:rPr>
                  <a:t>x</a:t>
                </a:r>
                <a:r>
                  <a:rPr lang="en-US" sz="2400" b="1" dirty="0"/>
                  <a:t>, 2) are elements of an inverse  variation.  What is the value of </a:t>
                </a:r>
                <a:r>
                  <a:rPr lang="en-US" sz="2400" b="1" i="1" dirty="0">
                    <a:latin typeface="Times New Roman" panose="02020603050405020304" pitchFamily="18" charset="0"/>
                    <a:cs typeface="Times New Roman" panose="02020603050405020304" pitchFamily="18" charset="0"/>
                  </a:rPr>
                  <a:t>x</a:t>
                </a:r>
                <a:r>
                  <a:rPr lang="en-US" sz="2400" b="1" dirty="0"/>
                  <a:t> ?</a:t>
                </a:r>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2135"/>
                </a:stretch>
              </a:blipFill>
            </p:spPr>
            <p:txBody>
              <a:bodyPr/>
              <a:lstStyle/>
              <a:p>
                <a:r>
                  <a:rPr lang="en-US">
                    <a:noFill/>
                  </a:rPr>
                  <a:t> </a:t>
                </a:r>
              </a:p>
            </p:txBody>
          </p:sp>
        </mc:Fallback>
      </mc:AlternateContent>
      <p:grpSp>
        <p:nvGrpSpPr>
          <p:cNvPr id="24" name="Group 23" descr="Five answer options are shown.  First answer option is y equals fraction numerator x denominator sixty closed fraction.  Second option is x plus y equals sixty.  Third option is x times y equals sixty.  Fourth option is y equals fraction numerator sixty denominator x closed fraction.  Fifth option is y equals sixty times x."/>
          <p:cNvGrpSpPr/>
          <p:nvPr/>
        </p:nvGrpSpPr>
        <p:grpSpPr>
          <a:xfrm>
            <a:off x="112518" y="1977518"/>
            <a:ext cx="8822505" cy="769684"/>
            <a:chOff x="112518" y="1977518"/>
            <a:chExt cx="8822505" cy="769684"/>
          </a:xfrm>
        </p:grpSpPr>
        <p:sp>
          <p:nvSpPr>
            <p:cNvPr id="8" name="Rectangle 7"/>
            <p:cNvSpPr/>
            <p:nvPr/>
          </p:nvSpPr>
          <p:spPr>
            <a:xfrm>
              <a:off x="112518" y="1977518"/>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1985202"/>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85318" y="1980239"/>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2925" y="1980239"/>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58623" y="1980239"/>
              <a:ext cx="1676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81000" y="2772975"/>
            <a:ext cx="12192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Direct</a:t>
            </a:r>
          </a:p>
        </p:txBody>
      </p:sp>
      <p:sp>
        <p:nvSpPr>
          <p:cNvPr id="16" name="Rounded Rectangle 15" descr="A rectangle indicates the correct solution."/>
          <p:cNvSpPr/>
          <p:nvPr/>
        </p:nvSpPr>
        <p:spPr>
          <a:xfrm>
            <a:off x="284881" y="2845406"/>
            <a:ext cx="12192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133600" y="2772974"/>
            <a:ext cx="12192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Neither</a:t>
            </a:r>
          </a:p>
        </p:txBody>
      </p:sp>
      <p:sp>
        <p:nvSpPr>
          <p:cNvPr id="17" name="Rounded Rectangle 16" descr="A rectangle indicates the correct solution."/>
          <p:cNvSpPr/>
          <p:nvPr/>
        </p:nvSpPr>
        <p:spPr>
          <a:xfrm>
            <a:off x="2093762" y="2830680"/>
            <a:ext cx="12192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09298" y="2773063"/>
            <a:ext cx="12192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Inverse</a:t>
            </a:r>
          </a:p>
        </p:txBody>
      </p:sp>
      <p:sp>
        <p:nvSpPr>
          <p:cNvPr id="18" name="Rounded Rectangle 17" descr="A rectangle indicates the correct solution."/>
          <p:cNvSpPr/>
          <p:nvPr/>
        </p:nvSpPr>
        <p:spPr>
          <a:xfrm>
            <a:off x="3909298" y="2845407"/>
            <a:ext cx="12192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11525" y="2772974"/>
            <a:ext cx="12192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Inverse</a:t>
            </a:r>
          </a:p>
        </p:txBody>
      </p:sp>
      <p:sp>
        <p:nvSpPr>
          <p:cNvPr id="19" name="Rounded Rectangle 18" descr="A rectangle indicates the correct solution."/>
          <p:cNvSpPr/>
          <p:nvPr/>
        </p:nvSpPr>
        <p:spPr>
          <a:xfrm>
            <a:off x="5711525" y="2836443"/>
            <a:ext cx="12192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87223" y="2772974"/>
            <a:ext cx="12192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Direct</a:t>
            </a:r>
          </a:p>
        </p:txBody>
      </p:sp>
      <p:sp>
        <p:nvSpPr>
          <p:cNvPr id="20" name="Rounded Rectangle 19" descr="A rectangle indicates the correct solution."/>
          <p:cNvSpPr/>
          <p:nvPr/>
        </p:nvSpPr>
        <p:spPr>
          <a:xfrm>
            <a:off x="7371781" y="2830681"/>
            <a:ext cx="12192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43000" y="4072235"/>
            <a:ext cx="1343332" cy="461665"/>
          </a:xfrm>
          <a:prstGeom prst="rect">
            <a:avLst/>
          </a:prstGeom>
          <a:noFill/>
          <a:ln w="28575">
            <a:noFill/>
          </a:ln>
        </p:spPr>
        <p:txBody>
          <a:bodyPr wrap="square" rtlCol="0">
            <a:spAutoFit/>
          </a:bodyPr>
          <a:lstStyle/>
          <a:p>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i="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-16</a:t>
            </a:r>
          </a:p>
        </p:txBody>
      </p:sp>
      <p:sp>
        <p:nvSpPr>
          <p:cNvPr id="22" name="Rounded Rectangle 21" descr="A rectangle indicates the correct solution."/>
          <p:cNvSpPr/>
          <p:nvPr/>
        </p:nvSpPr>
        <p:spPr>
          <a:xfrm>
            <a:off x="1117252" y="4125272"/>
            <a:ext cx="1343332"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285268" y="4038168"/>
            <a:ext cx="4152900" cy="830997"/>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a direct relationship to obtain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i="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-1</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80</a:t>
            </a:fld>
            <a:endParaRPr lang="en-US" dirty="0"/>
          </a:p>
        </p:txBody>
      </p:sp>
    </p:spTree>
    <p:extLst>
      <p:ext uri="{BB962C8B-B14F-4D97-AF65-F5344CB8AC3E}">
        <p14:creationId xmlns:p14="http://schemas.microsoft.com/office/powerpoint/2010/main" val="879537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65627"/>
          </a:xfrm>
          <a:solidFill>
            <a:schemeClr val="tx1"/>
          </a:solidFill>
        </p:spPr>
        <p:txBody>
          <a:bodyPr>
            <a:noAutofit/>
          </a:bodyPr>
          <a:lstStyle/>
          <a:p>
            <a:r>
              <a:rPr lang="en-US" sz="2800" dirty="0">
                <a:solidFill>
                  <a:schemeClr val="bg1"/>
                </a:solidFill>
              </a:rPr>
              <a:t>Suggested Practice #2 with Variation (A.8)</a:t>
            </a:r>
          </a:p>
        </p:txBody>
      </p:sp>
      <mc:AlternateContent xmlns:mc="http://schemas.openxmlformats.org/markup-compatibility/2006" xmlns:a14="http://schemas.microsoft.com/office/drawing/2010/main">
        <mc:Choice Requires="a14">
          <p:sp>
            <p:nvSpPr>
              <p:cNvPr id="5" name="Content Placeholder 3"/>
              <p:cNvSpPr txBox="1">
                <a:spLocks/>
              </p:cNvSpPr>
              <p:nvPr/>
            </p:nvSpPr>
            <p:spPr>
              <a:xfrm>
                <a:off x="152400" y="819150"/>
                <a:ext cx="9144000" cy="43243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n-US" sz="2400" b="1" dirty="0"/>
                  <a:t>It takes Lucy 20 minutes to complete her homework at a rate of 2 problems per minute.  Let </a:t>
                </a:r>
                <a:r>
                  <a:rPr lang="en-US" sz="2400" b="1" i="1" dirty="0">
                    <a:latin typeface="Times New Roman" panose="02020603050405020304" pitchFamily="18" charset="0"/>
                    <a:cs typeface="Times New Roman" panose="02020603050405020304" pitchFamily="18" charset="0"/>
                  </a:rPr>
                  <a:t>y</a:t>
                </a:r>
                <a:r>
                  <a:rPr lang="en-US" sz="2400" b="1" dirty="0"/>
                  <a:t> represent the total number of minutes it takes Lucy to complete her homework at a rate of </a:t>
                </a:r>
                <a:r>
                  <a:rPr lang="en-US" sz="2400" b="1" i="1" dirty="0">
                    <a:latin typeface="Times New Roman" panose="02020603050405020304" pitchFamily="18" charset="0"/>
                    <a:cs typeface="Times New Roman" panose="02020603050405020304" pitchFamily="18" charset="0"/>
                  </a:rPr>
                  <a:t>x</a:t>
                </a:r>
                <a:r>
                  <a:rPr lang="en-US" sz="2400" b="1" dirty="0"/>
                  <a:t> problems per minute.  Which equation can be used to represent the relationship between </a:t>
                </a:r>
                <a:r>
                  <a:rPr lang="en-US" sz="2400" b="1" i="1"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a:t>
                </a:r>
                <a:r>
                  <a:rPr lang="en-US" sz="2400" b="1" dirty="0"/>
                  <a:t>and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Font typeface="Arial" panose="020B0604020202020204" pitchFamily="34" charset="0"/>
                  <a:buNone/>
                </a:pPr>
                <a:r>
                  <a:rPr lang="en-US" sz="2600" dirty="0"/>
                  <a:t> </a:t>
                </a:r>
              </a:p>
              <a:p>
                <a:pPr marL="114300" indent="0">
                  <a:buFont typeface="Arial" panose="020B0604020202020204" pitchFamily="34" charset="0"/>
                  <a:buNone/>
                </a:pPr>
                <a:r>
                  <a:rPr lang="en-US" sz="2600" dirty="0"/>
                  <a:t>A. </a:t>
                </a:r>
                <a14:m>
                  <m:oMath xmlns:m="http://schemas.openxmlformats.org/officeDocument/2006/math">
                    <m:r>
                      <a:rPr lang="en-US" sz="2600" i="1">
                        <a:latin typeface="Cambria Math"/>
                      </a:rPr>
                      <m:t>𝑦</m:t>
                    </m:r>
                    <m:r>
                      <a:rPr lang="en-US" sz="2600" i="1">
                        <a:latin typeface="Cambria Math"/>
                      </a:rPr>
                      <m:t>=10</m:t>
                    </m:r>
                    <m:r>
                      <a:rPr lang="en-US" sz="2600" i="1">
                        <a:latin typeface="Cambria Math"/>
                      </a:rPr>
                      <m:t>𝑥</m:t>
                    </m:r>
                  </m:oMath>
                </a14:m>
                <a:r>
                  <a:rPr lang="en-US" sz="2600" dirty="0"/>
                  <a:t>		B. </a:t>
                </a:r>
                <a14:m>
                  <m:oMath xmlns:m="http://schemas.openxmlformats.org/officeDocument/2006/math">
                    <m:r>
                      <a:rPr lang="en-US" sz="2600" i="1">
                        <a:latin typeface="Cambria Math"/>
                      </a:rPr>
                      <m:t>𝑦</m:t>
                    </m:r>
                    <m:r>
                      <a:rPr lang="en-US" sz="2600" i="1">
                        <a:latin typeface="Cambria Math"/>
                      </a:rPr>
                      <m:t>=40</m:t>
                    </m:r>
                    <m:r>
                      <a:rPr lang="en-US" sz="2600" i="1">
                        <a:latin typeface="Cambria Math"/>
                      </a:rPr>
                      <m:t>𝑥</m:t>
                    </m:r>
                  </m:oMath>
                </a14:m>
                <a:r>
                  <a:rPr lang="en-US" sz="2600" dirty="0"/>
                  <a:t>		</a:t>
                </a:r>
              </a:p>
              <a:p>
                <a:pPr marL="114300" indent="0">
                  <a:buFont typeface="Arial" panose="020B0604020202020204" pitchFamily="34" charset="0"/>
                  <a:buNone/>
                </a:pPr>
                <a:r>
                  <a:rPr lang="en-US" sz="2600" dirty="0"/>
                  <a:t>C. </a:t>
                </a:r>
                <a14:m>
                  <m:oMath xmlns:m="http://schemas.openxmlformats.org/officeDocument/2006/math">
                    <m:r>
                      <a:rPr lang="en-US" sz="2600" i="1">
                        <a:latin typeface="Cambria Math"/>
                      </a:rPr>
                      <m:t>𝑦</m:t>
                    </m:r>
                    <m:r>
                      <a:rPr lang="en-US" sz="2600" i="1">
                        <a:latin typeface="Cambria Math"/>
                      </a:rPr>
                      <m:t>=</m:t>
                    </m:r>
                    <m:f>
                      <m:fPr>
                        <m:ctrlPr>
                          <a:rPr lang="en-US" sz="2600" i="1">
                            <a:latin typeface="Cambria Math" panose="02040503050406030204" pitchFamily="18" charset="0"/>
                          </a:rPr>
                        </m:ctrlPr>
                      </m:fPr>
                      <m:num>
                        <m:r>
                          <a:rPr lang="en-US" sz="2600" i="1">
                            <a:latin typeface="Cambria Math"/>
                          </a:rPr>
                          <m:t>10</m:t>
                        </m:r>
                      </m:num>
                      <m:den>
                        <m:r>
                          <a:rPr lang="en-US" sz="2600" i="1">
                            <a:latin typeface="Cambria Math"/>
                          </a:rPr>
                          <m:t>𝑥</m:t>
                        </m:r>
                      </m:den>
                    </m:f>
                  </m:oMath>
                </a14:m>
                <a:r>
                  <a:rPr lang="en-US" sz="2600" dirty="0"/>
                  <a:t>		</a:t>
                </a:r>
                <a:r>
                  <a:rPr lang="en-US" sz="2600" dirty="0">
                    <a:solidFill>
                      <a:schemeClr val="tx1"/>
                    </a:solidFill>
                  </a:rPr>
                  <a:t>D. </a:t>
                </a:r>
                <a14:m>
                  <m:oMath xmlns:m="http://schemas.openxmlformats.org/officeDocument/2006/math">
                    <m:r>
                      <a:rPr lang="en-US" sz="2600" i="1" smtClean="0">
                        <a:solidFill>
                          <a:schemeClr val="tx1"/>
                        </a:solidFill>
                        <a:latin typeface="Cambria Math"/>
                      </a:rPr>
                      <m:t>𝑦</m:t>
                    </m:r>
                    <m:r>
                      <a:rPr lang="en-US" sz="2600" i="1" smtClean="0">
                        <a:solidFill>
                          <a:schemeClr val="tx1"/>
                        </a:solidFill>
                        <a:latin typeface="Cambria Math"/>
                      </a:rPr>
                      <m:t>=</m:t>
                    </m:r>
                    <m:f>
                      <m:fPr>
                        <m:ctrlPr>
                          <a:rPr lang="en-US" sz="2600" i="1">
                            <a:solidFill>
                              <a:schemeClr val="tx1"/>
                            </a:solidFill>
                            <a:latin typeface="Cambria Math" panose="02040503050406030204" pitchFamily="18" charset="0"/>
                          </a:rPr>
                        </m:ctrlPr>
                      </m:fPr>
                      <m:num>
                        <m:r>
                          <a:rPr lang="en-US" sz="2600" i="1">
                            <a:solidFill>
                              <a:schemeClr val="tx1"/>
                            </a:solidFill>
                            <a:latin typeface="Cambria Math"/>
                          </a:rPr>
                          <m:t>40</m:t>
                        </m:r>
                      </m:num>
                      <m:den>
                        <m:r>
                          <a:rPr lang="en-US" sz="2600" i="1">
                            <a:solidFill>
                              <a:schemeClr val="tx1"/>
                            </a:solidFill>
                            <a:latin typeface="Cambria Math"/>
                          </a:rPr>
                          <m:t>𝑥</m:t>
                        </m:r>
                      </m:den>
                    </m:f>
                  </m:oMath>
                </a14:m>
                <a:endParaRPr lang="en-US" sz="2600" dirty="0"/>
              </a:p>
              <a:p>
                <a:endParaRPr lang="en-US" dirty="0"/>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152400" y="819150"/>
                <a:ext cx="9144000" cy="4324349"/>
              </a:xfrm>
              <a:prstGeom prst="rect">
                <a:avLst/>
              </a:prstGeom>
              <a:blipFill>
                <a:blip r:embed="rId2"/>
                <a:stretch>
                  <a:fillRect t="-1127" r="-267"/>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81</a:t>
            </a:fld>
            <a:endParaRPr lang="en-US" dirty="0"/>
          </a:p>
        </p:txBody>
      </p:sp>
    </p:spTree>
    <p:extLst>
      <p:ext uri="{BB962C8B-B14F-4D97-AF65-F5344CB8AC3E}">
        <p14:creationId xmlns:p14="http://schemas.microsoft.com/office/powerpoint/2010/main" val="2971869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65627"/>
          </a:xfrm>
          <a:solidFill>
            <a:schemeClr val="tx1"/>
          </a:solidFill>
        </p:spPr>
        <p:txBody>
          <a:bodyPr>
            <a:noAutofit/>
          </a:bodyPr>
          <a:lstStyle/>
          <a:p>
            <a:r>
              <a:rPr lang="en-US" sz="2800" dirty="0">
                <a:solidFill>
                  <a:schemeClr val="bg1"/>
                </a:solidFill>
              </a:rPr>
              <a:t>Answer to Practice #2 with Variation (A.8)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819151"/>
                <a:ext cx="9144000" cy="4324349"/>
              </a:xfrm>
            </p:spPr>
            <p:txBody>
              <a:bodyPr>
                <a:normAutofit/>
              </a:bodyPr>
              <a:lstStyle/>
              <a:p>
                <a:pPr marL="114300" indent="0">
                  <a:buNone/>
                </a:pPr>
                <a:r>
                  <a:rPr lang="en-US" sz="2400" b="1" dirty="0"/>
                  <a:t>It takes Lucy 20 minutes to complete her homework at a rate of 2 problems per minute.  Let </a:t>
                </a:r>
                <a:r>
                  <a:rPr lang="en-US" sz="2400" b="1" i="1" dirty="0">
                    <a:latin typeface="Times New Roman" panose="02020603050405020304" pitchFamily="18" charset="0"/>
                    <a:cs typeface="Times New Roman" panose="02020603050405020304" pitchFamily="18" charset="0"/>
                  </a:rPr>
                  <a:t>y</a:t>
                </a:r>
                <a:r>
                  <a:rPr lang="en-US" sz="2400" b="1" dirty="0"/>
                  <a:t> represent the total number of minutes it takes Lucy to complete her homework at a rate of </a:t>
                </a:r>
                <a:r>
                  <a:rPr lang="en-US" sz="2400" b="1" i="1" dirty="0">
                    <a:latin typeface="Times New Roman" panose="02020603050405020304" pitchFamily="18" charset="0"/>
                    <a:cs typeface="Times New Roman" panose="02020603050405020304" pitchFamily="18" charset="0"/>
                  </a:rPr>
                  <a:t>x</a:t>
                </a:r>
                <a:r>
                  <a:rPr lang="en-US" sz="2400" b="1" dirty="0"/>
                  <a:t> problems per minute.  Which equation can be used to represent the relationship between </a:t>
                </a:r>
                <a:r>
                  <a:rPr lang="en-US" sz="2400" b="1" i="1"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a:t>
                </a:r>
                <a:r>
                  <a:rPr lang="en-US" sz="2400" b="1" dirty="0"/>
                  <a:t>and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None/>
                </a:pPr>
                <a:r>
                  <a:rPr lang="en-US" dirty="0"/>
                  <a:t> </a:t>
                </a:r>
              </a:p>
              <a:p>
                <a:pPr marL="114300" indent="0">
                  <a:buNone/>
                </a:pPr>
                <a:r>
                  <a:rPr lang="en-US" sz="2400" dirty="0"/>
                  <a:t>A.  </a:t>
                </a:r>
                <a14:m>
                  <m:oMath xmlns:m="http://schemas.openxmlformats.org/officeDocument/2006/math">
                    <m:r>
                      <a:rPr lang="en-US" sz="2400" i="1">
                        <a:latin typeface="Cambria Math"/>
                      </a:rPr>
                      <m:t>𝑦</m:t>
                    </m:r>
                    <m:r>
                      <a:rPr lang="en-US" sz="2400" i="1">
                        <a:latin typeface="Cambria Math"/>
                      </a:rPr>
                      <m:t>=10</m:t>
                    </m:r>
                    <m:r>
                      <a:rPr lang="en-US" sz="2400" i="1">
                        <a:latin typeface="Cambria Math"/>
                      </a:rPr>
                      <m:t>𝑥</m:t>
                    </m:r>
                  </m:oMath>
                </a14:m>
                <a:r>
                  <a:rPr lang="en-US" sz="2400" dirty="0"/>
                  <a:t>		B. </a:t>
                </a:r>
                <a14:m>
                  <m:oMath xmlns:m="http://schemas.openxmlformats.org/officeDocument/2006/math">
                    <m:r>
                      <a:rPr lang="en-US" sz="2400" i="1">
                        <a:latin typeface="Cambria Math"/>
                      </a:rPr>
                      <m:t>𝑦</m:t>
                    </m:r>
                    <m:r>
                      <a:rPr lang="en-US" sz="2400" i="1">
                        <a:latin typeface="Cambria Math"/>
                      </a:rPr>
                      <m:t>=40</m:t>
                    </m:r>
                    <m:r>
                      <a:rPr lang="en-US" sz="2400" i="1">
                        <a:latin typeface="Cambria Math"/>
                      </a:rPr>
                      <m:t>𝑥</m:t>
                    </m:r>
                  </m:oMath>
                </a14:m>
                <a:r>
                  <a:rPr lang="en-US" sz="2400" dirty="0"/>
                  <a:t>		</a:t>
                </a:r>
              </a:p>
              <a:p>
                <a:pPr marL="114300" indent="0">
                  <a:buNone/>
                </a:pPr>
                <a:r>
                  <a:rPr lang="en-US" sz="2400" dirty="0"/>
                  <a:t>C.  </a:t>
                </a:r>
                <a14:m>
                  <m:oMath xmlns:m="http://schemas.openxmlformats.org/officeDocument/2006/math">
                    <m:r>
                      <a:rPr lang="en-US" sz="2400" i="1">
                        <a:latin typeface="Cambria Math"/>
                      </a:rPr>
                      <m:t>𝑦</m:t>
                    </m:r>
                    <m:r>
                      <a:rPr lang="en-US" sz="2400" i="1">
                        <a:latin typeface="Cambria Math"/>
                      </a:rPr>
                      <m:t>=</m:t>
                    </m:r>
                    <m:f>
                      <m:fPr>
                        <m:ctrlPr>
                          <a:rPr lang="en-US" sz="2400" i="1">
                            <a:latin typeface="Cambria Math" panose="02040503050406030204" pitchFamily="18" charset="0"/>
                          </a:rPr>
                        </m:ctrlPr>
                      </m:fPr>
                      <m:num>
                        <m:r>
                          <a:rPr lang="en-US" sz="2400" i="1">
                            <a:latin typeface="Cambria Math"/>
                          </a:rPr>
                          <m:t>10</m:t>
                        </m:r>
                      </m:num>
                      <m:den>
                        <m:r>
                          <a:rPr lang="en-US" sz="2400" i="1">
                            <a:latin typeface="Cambria Math"/>
                          </a:rPr>
                          <m:t>𝑥</m:t>
                        </m:r>
                      </m:den>
                    </m:f>
                  </m:oMath>
                </a14:m>
                <a:r>
                  <a:rPr lang="en-US" sz="2400" dirty="0"/>
                  <a:t>		</a:t>
                </a:r>
                <a:r>
                  <a:rPr lang="en-US" sz="2400" dirty="0">
                    <a:solidFill>
                      <a:srgbClr val="C00000"/>
                    </a:solidFill>
                  </a:rPr>
                  <a:t>D.</a:t>
                </a:r>
                <a:r>
                  <a:rPr lang="en-US" sz="2400" dirty="0"/>
                  <a:t> </a:t>
                </a:r>
                <a14:m>
                  <m:oMath xmlns:m="http://schemas.openxmlformats.org/officeDocument/2006/math">
                    <m:r>
                      <a:rPr lang="en-US" sz="2400" i="1" smtClean="0">
                        <a:solidFill>
                          <a:srgbClr val="C00000"/>
                        </a:solidFill>
                        <a:latin typeface="Cambria Math"/>
                      </a:rPr>
                      <m:t>𝑦</m:t>
                    </m:r>
                    <m:r>
                      <a:rPr lang="en-US" sz="2400" i="1" smtClean="0">
                        <a:solidFill>
                          <a:srgbClr val="C00000"/>
                        </a:solidFill>
                        <a:latin typeface="Cambria Math"/>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a:rPr>
                          <m:t>40</m:t>
                        </m:r>
                      </m:num>
                      <m:den>
                        <m:r>
                          <a:rPr lang="en-US" sz="2400" i="1">
                            <a:solidFill>
                              <a:srgbClr val="C00000"/>
                            </a:solidFill>
                            <a:latin typeface="Cambria Math"/>
                          </a:rPr>
                          <m:t>𝑥</m:t>
                        </m:r>
                      </m:den>
                    </m:f>
                  </m:oMath>
                </a14:m>
                <a:endParaRPr lang="en-US" sz="24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819151"/>
                <a:ext cx="9144000" cy="4324349"/>
              </a:xfrm>
              <a:blipFill>
                <a:blip r:embed="rId2"/>
                <a:stretch>
                  <a:fillRect t="-1127" r="-267"/>
                </a:stretch>
              </a:blipFill>
            </p:spPr>
            <p:txBody>
              <a:bodyPr/>
              <a:lstStyle/>
              <a:p>
                <a:r>
                  <a:rPr lang="en-US">
                    <a:noFill/>
                  </a:rPr>
                  <a:t> </a:t>
                </a:r>
              </a:p>
            </p:txBody>
          </p:sp>
        </mc:Fallback>
      </mc:AlternateContent>
      <p:sp>
        <p:nvSpPr>
          <p:cNvPr id="9" name="Rounded Rectangle 8" descr="A rectangle indicates the correct solution."/>
          <p:cNvSpPr/>
          <p:nvPr/>
        </p:nvSpPr>
        <p:spPr>
          <a:xfrm>
            <a:off x="2743200" y="4079420"/>
            <a:ext cx="1752600" cy="70213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29200" y="2876550"/>
            <a:ext cx="4114800" cy="1569660"/>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believing 2 problems per minute is a fixed rate and thus assuming a direct relationship exists</a:t>
            </a:r>
          </a:p>
        </p:txBody>
      </p:sp>
      <p:cxnSp>
        <p:nvCxnSpPr>
          <p:cNvPr id="6" name="Straight Arrow Connector 5" descr="An arrow indicating the common error."/>
          <p:cNvCxnSpPr/>
          <p:nvPr/>
        </p:nvCxnSpPr>
        <p:spPr>
          <a:xfrm flipH="1">
            <a:off x="1828800" y="3181350"/>
            <a:ext cx="320040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82</a:t>
            </a:fld>
            <a:endParaRPr lang="en-US" dirty="0"/>
          </a:p>
        </p:txBody>
      </p:sp>
    </p:spTree>
    <p:extLst>
      <p:ext uri="{BB962C8B-B14F-4D97-AF65-F5344CB8AC3E}">
        <p14:creationId xmlns:p14="http://schemas.microsoft.com/office/powerpoint/2010/main" val="36109829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13227"/>
          </a:xfrm>
          <a:solidFill>
            <a:schemeClr val="tx1"/>
          </a:solidFill>
        </p:spPr>
        <p:txBody>
          <a:bodyPr>
            <a:noAutofit/>
          </a:bodyPr>
          <a:lstStyle/>
          <a:p>
            <a:r>
              <a:rPr lang="en-US" sz="2800" dirty="0">
                <a:solidFill>
                  <a:schemeClr val="bg1"/>
                </a:solidFill>
              </a:rPr>
              <a:t>Suggested Practice #3 with Variation (A.8)</a:t>
            </a:r>
          </a:p>
        </p:txBody>
      </p:sp>
      <p:sp>
        <p:nvSpPr>
          <p:cNvPr id="4" name="Content Placeholder 3"/>
          <p:cNvSpPr>
            <a:spLocks noGrp="1"/>
          </p:cNvSpPr>
          <p:nvPr>
            <p:ph idx="1"/>
          </p:nvPr>
        </p:nvSpPr>
        <p:spPr>
          <a:xfrm>
            <a:off x="0" y="514348"/>
            <a:ext cx="9144000" cy="3429002"/>
          </a:xfrm>
        </p:spPr>
        <p:txBody>
          <a:bodyPr/>
          <a:lstStyle/>
          <a:p>
            <a:pPr marL="114300" indent="0">
              <a:spcBef>
                <a:spcPts val="0"/>
              </a:spcBef>
              <a:buNone/>
            </a:pPr>
            <a:r>
              <a:rPr lang="en-US" sz="2400" b="1" dirty="0"/>
              <a:t>The number of cakes sold varies directly with the number of people who attend a fair each day.  If 200 cakes are sold when 3,000 people attend the fair, which two statements are true?</a:t>
            </a:r>
          </a:p>
          <a:p>
            <a:pPr marL="114300" indent="0">
              <a:buNone/>
            </a:pPr>
            <a:endParaRPr lang="en-US" dirty="0"/>
          </a:p>
        </p:txBody>
      </p:sp>
      <p:grpSp>
        <p:nvGrpSpPr>
          <p:cNvPr id="10" name="Group 9" descr="Refer to the statements shown on your screen."/>
          <p:cNvGrpSpPr/>
          <p:nvPr/>
        </p:nvGrpSpPr>
        <p:grpSpPr>
          <a:xfrm>
            <a:off x="8495" y="2152053"/>
            <a:ext cx="9153605" cy="2986071"/>
            <a:chOff x="761177" y="2941928"/>
            <a:chExt cx="6788924" cy="3124846"/>
          </a:xfrm>
        </p:grpSpPr>
        <p:sp>
          <p:nvSpPr>
            <p:cNvPr id="11" name="TextBox 10"/>
            <p:cNvSpPr txBox="1"/>
            <p:nvPr/>
          </p:nvSpPr>
          <p:spPr>
            <a:xfrm>
              <a:off x="762000" y="2941928"/>
              <a:ext cx="6781800" cy="439201"/>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number of cakes sold is 80 when 7,500 people attend the fair.</a:t>
              </a:r>
            </a:p>
          </p:txBody>
        </p:sp>
        <p:sp>
          <p:nvSpPr>
            <p:cNvPr id="12" name="TextBox 11"/>
            <p:cNvSpPr txBox="1"/>
            <p:nvPr/>
          </p:nvSpPr>
          <p:spPr>
            <a:xfrm>
              <a:off x="761177" y="3374452"/>
              <a:ext cx="6788924" cy="956580"/>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number of cakes sold is 275 when 4,125 people attend the fair.</a:t>
              </a:r>
            </a:p>
          </p:txBody>
        </p:sp>
        <p:sp>
          <p:nvSpPr>
            <p:cNvPr id="13" name="TextBox 12"/>
            <p:cNvSpPr txBox="1"/>
            <p:nvPr/>
          </p:nvSpPr>
          <p:spPr>
            <a:xfrm>
              <a:off x="762000" y="4331589"/>
              <a:ext cx="6781800" cy="869618"/>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number of cakes sold is 300 when 2,000 people attend the fair.</a:t>
              </a:r>
            </a:p>
          </p:txBody>
        </p:sp>
        <p:sp>
          <p:nvSpPr>
            <p:cNvPr id="14" name="TextBox 13"/>
            <p:cNvSpPr txBox="1"/>
            <p:nvPr/>
          </p:nvSpPr>
          <p:spPr>
            <a:xfrm>
              <a:off x="762000" y="5197154"/>
              <a:ext cx="6781800" cy="869620"/>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number of cakes sold is 650 when 9,750 people attend the fair.</a:t>
              </a:r>
            </a:p>
          </p:txBody>
        </p:sp>
      </p:grpSp>
      <p:sp>
        <p:nvSpPr>
          <p:cNvPr id="2" name="Slide Number Placeholder 1"/>
          <p:cNvSpPr>
            <a:spLocks noGrp="1"/>
          </p:cNvSpPr>
          <p:nvPr>
            <p:ph type="sldNum" sz="quarter" idx="4294967295"/>
          </p:nvPr>
        </p:nvSpPr>
        <p:spPr>
          <a:xfrm>
            <a:off x="8594725" y="4789488"/>
            <a:ext cx="549275" cy="296862"/>
          </a:xfrm>
          <a:prstGeom prst="bracketPair">
            <a:avLst>
              <a:gd name="adj" fmla="val 17949"/>
            </a:avLst>
          </a:prstGeom>
        </p:spPr>
        <p:txBody>
          <a:bodyPr/>
          <a:lstStyle/>
          <a:p>
            <a:fld id="{43CD8AB1-7AF0-4DFF-A047-6CE4F0A7C691}" type="slidenum">
              <a:rPr lang="en-US" smtClean="0"/>
              <a:t>83</a:t>
            </a:fld>
            <a:endParaRPr lang="en-US" dirty="0"/>
          </a:p>
        </p:txBody>
      </p:sp>
    </p:spTree>
    <p:extLst>
      <p:ext uri="{BB962C8B-B14F-4D97-AF65-F5344CB8AC3E}">
        <p14:creationId xmlns:p14="http://schemas.microsoft.com/office/powerpoint/2010/main" val="1159494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437027"/>
          </a:xfrm>
          <a:solidFill>
            <a:schemeClr val="tx1"/>
          </a:solidFill>
        </p:spPr>
        <p:txBody>
          <a:bodyPr>
            <a:noAutofit/>
          </a:bodyPr>
          <a:lstStyle/>
          <a:p>
            <a:r>
              <a:rPr lang="en-US" sz="2800" dirty="0">
                <a:solidFill>
                  <a:schemeClr val="bg1"/>
                </a:solidFill>
              </a:rPr>
              <a:t>Answer to Practice #3 with Variation (A.8)</a:t>
            </a:r>
          </a:p>
        </p:txBody>
      </p:sp>
      <p:sp>
        <p:nvSpPr>
          <p:cNvPr id="4" name="Content Placeholder 3"/>
          <p:cNvSpPr>
            <a:spLocks noGrp="1"/>
          </p:cNvSpPr>
          <p:nvPr>
            <p:ph idx="1"/>
          </p:nvPr>
        </p:nvSpPr>
        <p:spPr>
          <a:xfrm>
            <a:off x="0" y="361310"/>
            <a:ext cx="9144000" cy="3429002"/>
          </a:xfrm>
        </p:spPr>
        <p:txBody>
          <a:bodyPr/>
          <a:lstStyle/>
          <a:p>
            <a:pPr marL="114300" indent="0">
              <a:spcBef>
                <a:spcPts val="0"/>
              </a:spcBef>
              <a:buNone/>
            </a:pPr>
            <a:r>
              <a:rPr lang="en-US" sz="2400" b="1" dirty="0"/>
              <a:t>The number of cakes sold varies directly with the number of people who attend a fair each day.  If 200 cakes are sold when 3,000 people attend the fair, which two statements are true?</a:t>
            </a:r>
          </a:p>
          <a:p>
            <a:pPr marL="114300" indent="0">
              <a:buNone/>
            </a:pPr>
            <a:endParaRPr lang="en-US" dirty="0"/>
          </a:p>
        </p:txBody>
      </p:sp>
      <p:sp>
        <p:nvSpPr>
          <p:cNvPr id="11" name="TextBox 10"/>
          <p:cNvSpPr txBox="1"/>
          <p:nvPr/>
        </p:nvSpPr>
        <p:spPr>
          <a:xfrm>
            <a:off x="9605" y="2169258"/>
            <a:ext cx="9144000" cy="461665"/>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number of cakes sold is 80 when 7,500 people attend the fair.</a:t>
            </a:r>
          </a:p>
        </p:txBody>
      </p:sp>
      <p:sp>
        <p:nvSpPr>
          <p:cNvPr id="12" name="TextBox 11"/>
          <p:cNvSpPr txBox="1"/>
          <p:nvPr/>
        </p:nvSpPr>
        <p:spPr>
          <a:xfrm>
            <a:off x="9605" y="2625613"/>
            <a:ext cx="9144000" cy="830997"/>
          </a:xfrm>
          <a:prstGeom prst="rect">
            <a:avLst/>
          </a:prstGeom>
          <a:noFill/>
          <a:ln w="28575">
            <a:solidFill>
              <a:schemeClr val="tx1"/>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number of cakes sold is 275 when 4,125 people attend the fair.</a:t>
            </a:r>
          </a:p>
        </p:txBody>
      </p:sp>
      <p:sp>
        <p:nvSpPr>
          <p:cNvPr id="13" name="TextBox 12"/>
          <p:cNvSpPr txBox="1"/>
          <p:nvPr/>
        </p:nvSpPr>
        <p:spPr>
          <a:xfrm>
            <a:off x="9605" y="3458125"/>
            <a:ext cx="9144000" cy="830997"/>
          </a:xfrm>
          <a:prstGeom prst="rect">
            <a:avLst/>
          </a:prstGeom>
          <a:noFill/>
          <a:ln w="2857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number of cakes sold is 300 when 2,000 people attend the fair.</a:t>
            </a:r>
          </a:p>
        </p:txBody>
      </p:sp>
      <p:sp>
        <p:nvSpPr>
          <p:cNvPr id="14" name="TextBox 13"/>
          <p:cNvSpPr txBox="1"/>
          <p:nvPr/>
        </p:nvSpPr>
        <p:spPr>
          <a:xfrm>
            <a:off x="9605" y="4289609"/>
            <a:ext cx="9144000" cy="830997"/>
          </a:xfrm>
          <a:prstGeom prst="rect">
            <a:avLst/>
          </a:prstGeom>
          <a:noFill/>
          <a:ln w="28575">
            <a:solidFill>
              <a:schemeClr val="tx1"/>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number of cakes sold is 650 when 9,750 people attend the fair.</a:t>
            </a:r>
          </a:p>
        </p:txBody>
      </p:sp>
      <p:sp>
        <p:nvSpPr>
          <p:cNvPr id="15" name="TextBox 14"/>
          <p:cNvSpPr txBox="1"/>
          <p:nvPr/>
        </p:nvSpPr>
        <p:spPr>
          <a:xfrm>
            <a:off x="5181600" y="1368505"/>
            <a:ext cx="38100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an inverse relationship</a:t>
            </a:r>
          </a:p>
        </p:txBody>
      </p:sp>
      <p:cxnSp>
        <p:nvCxnSpPr>
          <p:cNvPr id="16" name="Straight Arrow Connector 15" descr="An arrow indicating the common error."/>
          <p:cNvCxnSpPr/>
          <p:nvPr/>
        </p:nvCxnSpPr>
        <p:spPr>
          <a:xfrm flipH="1">
            <a:off x="3886200" y="1747288"/>
            <a:ext cx="1295400" cy="4988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n arrow indicating the common error."/>
          <p:cNvCxnSpPr/>
          <p:nvPr/>
        </p:nvCxnSpPr>
        <p:spPr>
          <a:xfrm flipH="1">
            <a:off x="3897086" y="1746801"/>
            <a:ext cx="1274909" cy="18706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594725" y="4789488"/>
            <a:ext cx="549275" cy="296862"/>
          </a:xfrm>
          <a:prstGeom prst="bracketPair">
            <a:avLst>
              <a:gd name="adj" fmla="val 17949"/>
            </a:avLst>
          </a:prstGeom>
        </p:spPr>
        <p:txBody>
          <a:bodyPr/>
          <a:lstStyle/>
          <a:p>
            <a:fld id="{43CD8AB1-7AF0-4DFF-A047-6CE4F0A7C691}" type="slidenum">
              <a:rPr lang="en-US" smtClean="0"/>
              <a:t>84</a:t>
            </a:fld>
            <a:endParaRPr lang="en-US" dirty="0"/>
          </a:p>
        </p:txBody>
      </p:sp>
    </p:spTree>
    <p:extLst>
      <p:ext uri="{BB962C8B-B14F-4D97-AF65-F5344CB8AC3E}">
        <p14:creationId xmlns:p14="http://schemas.microsoft.com/office/powerpoint/2010/main" val="27987685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Curves of Best Fit </a:t>
            </a:r>
          </a:p>
        </p:txBody>
      </p:sp>
      <p:sp>
        <p:nvSpPr>
          <p:cNvPr id="4" name="Content Placeholder 3"/>
          <p:cNvSpPr>
            <a:spLocks noGrp="1"/>
          </p:cNvSpPr>
          <p:nvPr>
            <p:ph idx="1"/>
          </p:nvPr>
        </p:nvSpPr>
        <p:spPr/>
        <p:txBody>
          <a:bodyPr>
            <a:normAutofit/>
          </a:bodyPr>
          <a:lstStyle/>
          <a:p>
            <a:pPr marL="114300" indent="0">
              <a:buNone/>
            </a:pPr>
            <a:r>
              <a:rPr lang="en-US" sz="2400" dirty="0"/>
              <a:t>SOL A.9</a:t>
            </a:r>
          </a:p>
          <a:p>
            <a:pPr marL="114300" indent="0">
              <a:buNone/>
            </a:pPr>
            <a:r>
              <a:rPr lang="en-US" sz="2400" dirty="0">
                <a:solidFill>
                  <a:srgbClr val="C00000"/>
                </a:solidFill>
              </a:rPr>
              <a:t>The student will collect and analyze data, determine the equation of the curve of best fit in order to make predictions, and solve practical problems, using mathematical models of linear and quadratic functions.</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85</a:t>
            </a:fld>
            <a:endParaRPr lang="en-US" dirty="0"/>
          </a:p>
        </p:txBody>
      </p:sp>
    </p:spTree>
    <p:extLst>
      <p:ext uri="{BB962C8B-B14F-4D97-AF65-F5344CB8AC3E}">
        <p14:creationId xmlns:p14="http://schemas.microsoft.com/office/powerpoint/2010/main" val="373022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Making Predictions with Curves of Best Fit (A.9)</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making predictions using a curve of best fit.</a:t>
            </a:r>
          </a:p>
          <a:p>
            <a:pPr marL="114300" indent="0">
              <a:buNone/>
            </a:pPr>
            <a:r>
              <a:rPr lang="en-US" sz="2400" dirty="0">
                <a:solidFill>
                  <a:srgbClr val="C00000"/>
                </a:solidFill>
              </a:rPr>
              <a:t>Common errors on SOL test items result from students only using the first two points in a given data set to determine the equation of the curve of best fit and then using that equation to make predictions.</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86</a:t>
            </a:fld>
            <a:endParaRPr lang="en-US" dirty="0"/>
          </a:p>
        </p:txBody>
      </p:sp>
    </p:spTree>
    <p:extLst>
      <p:ext uri="{BB962C8B-B14F-4D97-AF65-F5344CB8AC3E}">
        <p14:creationId xmlns:p14="http://schemas.microsoft.com/office/powerpoint/2010/main" val="4067550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8"/>
          </a:xfrm>
          <a:solidFill>
            <a:schemeClr val="tx1"/>
          </a:solidFill>
        </p:spPr>
        <p:txBody>
          <a:bodyPr>
            <a:normAutofit/>
          </a:bodyPr>
          <a:lstStyle/>
          <a:p>
            <a:r>
              <a:rPr lang="en-US" sz="2800" dirty="0">
                <a:solidFill>
                  <a:schemeClr val="bg1"/>
                </a:solidFill>
              </a:rPr>
              <a:t>Suggested Practice with Curves of Best Fit (A.9)</a:t>
            </a:r>
          </a:p>
        </p:txBody>
      </p:sp>
      <p:sp>
        <p:nvSpPr>
          <p:cNvPr id="4" name="Content Placeholder 3"/>
          <p:cNvSpPr>
            <a:spLocks noGrp="1"/>
          </p:cNvSpPr>
          <p:nvPr>
            <p:ph idx="1"/>
          </p:nvPr>
        </p:nvSpPr>
        <p:spPr>
          <a:xfrm>
            <a:off x="0" y="666750"/>
            <a:ext cx="9144000" cy="4724400"/>
          </a:xfrm>
        </p:spPr>
        <p:txBody>
          <a:bodyPr>
            <a:normAutofit fontScale="40000" lnSpcReduction="20000"/>
          </a:bodyPr>
          <a:lstStyle/>
          <a:p>
            <a:pPr marL="114300" indent="0">
              <a:buNone/>
            </a:pPr>
            <a:r>
              <a:rPr lang="en-US" sz="6000" b="1" dirty="0"/>
              <a:t>A restaurant lists the total number of fat grams,</a:t>
            </a:r>
            <a:r>
              <a:rPr lang="en-US" sz="6000" b="1" i="1" dirty="0">
                <a:latin typeface="Times New Roman" panose="02020603050405020304" pitchFamily="18" charset="0"/>
                <a:cs typeface="Times New Roman" panose="02020603050405020304" pitchFamily="18" charset="0"/>
              </a:rPr>
              <a:t> x</a:t>
            </a:r>
            <a:r>
              <a:rPr lang="en-US" sz="6000" b="1" dirty="0"/>
              <a:t>,</a:t>
            </a:r>
            <a:r>
              <a:rPr lang="en-US" sz="6000" b="1" i="1" dirty="0">
                <a:latin typeface="Times New Roman" panose="02020603050405020304" pitchFamily="18" charset="0"/>
                <a:cs typeface="Times New Roman" panose="02020603050405020304" pitchFamily="18" charset="0"/>
              </a:rPr>
              <a:t> </a:t>
            </a:r>
            <a:r>
              <a:rPr lang="en-US" sz="6000" b="1" dirty="0"/>
              <a:t>and total calories, </a:t>
            </a:r>
            <a:r>
              <a:rPr lang="en-US" sz="6000" b="1" i="1" dirty="0">
                <a:latin typeface="Times New Roman" panose="02020603050405020304" pitchFamily="18" charset="0"/>
                <a:cs typeface="Times New Roman" panose="02020603050405020304" pitchFamily="18" charset="0"/>
              </a:rPr>
              <a:t>y</a:t>
            </a:r>
            <a:r>
              <a:rPr lang="en-US" sz="6000" b="1" dirty="0"/>
              <a:t>, of each item on its menu.</a:t>
            </a:r>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6000" b="1" dirty="0"/>
          </a:p>
          <a:p>
            <a:pPr marL="114300" indent="0">
              <a:buNone/>
            </a:pPr>
            <a:endParaRPr lang="en-US" sz="6000" b="1" dirty="0"/>
          </a:p>
          <a:p>
            <a:pPr marL="114300" indent="0">
              <a:buNone/>
            </a:pPr>
            <a:r>
              <a:rPr lang="en-US" sz="6000" b="1" dirty="0"/>
              <a:t>Using the line of best fit for this data, complete each sentence.</a:t>
            </a:r>
            <a:endParaRPr lang="en-US" sz="6000" dirty="0"/>
          </a:p>
          <a:p>
            <a:pPr marL="514350" indent="-400050">
              <a:buNone/>
            </a:pPr>
            <a:r>
              <a:rPr lang="en-US" sz="6000" dirty="0"/>
              <a:t>1) If the value of </a:t>
            </a:r>
            <a:r>
              <a:rPr lang="en-US" sz="6000" i="1" dirty="0">
                <a:latin typeface="Times New Roman" panose="02020603050405020304" pitchFamily="18" charset="0"/>
                <a:cs typeface="Times New Roman" panose="02020603050405020304" pitchFamily="18" charset="0"/>
              </a:rPr>
              <a:t>x</a:t>
            </a:r>
            <a:r>
              <a:rPr lang="en-US" sz="6000" dirty="0"/>
              <a:t> is 45 fat grams, then the value of </a:t>
            </a:r>
            <a:r>
              <a:rPr lang="en-US" sz="6000" i="1" dirty="0">
                <a:latin typeface="Times New Roman" panose="02020603050405020304" pitchFamily="18" charset="0"/>
                <a:cs typeface="Times New Roman" panose="02020603050405020304" pitchFamily="18" charset="0"/>
              </a:rPr>
              <a:t>y</a:t>
            </a:r>
            <a:r>
              <a:rPr lang="en-US" sz="6000" dirty="0"/>
              <a:t> is expected to be approximately ________ total calories.</a:t>
            </a:r>
          </a:p>
          <a:p>
            <a:pPr marL="514350" indent="-400050">
              <a:buNone/>
            </a:pPr>
            <a:r>
              <a:rPr lang="en-US" sz="6000" dirty="0"/>
              <a:t>2) If the value of </a:t>
            </a:r>
            <a:r>
              <a:rPr lang="en-US" sz="6000" i="1" dirty="0">
                <a:latin typeface="Times New Roman" panose="02020603050405020304" pitchFamily="18" charset="0"/>
                <a:cs typeface="Times New Roman" panose="02020603050405020304" pitchFamily="18" charset="0"/>
              </a:rPr>
              <a:t>x</a:t>
            </a:r>
            <a:r>
              <a:rPr lang="en-US" sz="6000" dirty="0"/>
              <a:t> is approximately _______ fat grams, then </a:t>
            </a:r>
          </a:p>
          <a:p>
            <a:pPr marL="514350" indent="-400050">
              <a:buNone/>
            </a:pPr>
            <a:r>
              <a:rPr lang="en-US" sz="6000" dirty="0"/>
              <a:t>	the value of </a:t>
            </a:r>
            <a:r>
              <a:rPr lang="en-US" sz="6000" i="1" dirty="0">
                <a:latin typeface="Times New Roman" panose="02020603050405020304" pitchFamily="18" charset="0"/>
                <a:cs typeface="Times New Roman" panose="02020603050405020304" pitchFamily="18" charset="0"/>
              </a:rPr>
              <a:t>y </a:t>
            </a:r>
            <a:r>
              <a:rPr lang="en-US" sz="6000" dirty="0"/>
              <a:t>is 800 total calories.</a:t>
            </a:r>
          </a:p>
          <a:p>
            <a:pPr marL="114300" indent="0">
              <a:buNone/>
            </a:pPr>
            <a:endParaRPr lang="en-US" sz="2400" dirty="0"/>
          </a:p>
          <a:p>
            <a:endParaRPr lang="en-US" dirty="0"/>
          </a:p>
        </p:txBody>
      </p:sp>
      <p:graphicFrame>
        <p:nvGraphicFramePr>
          <p:cNvPr id="9" name="Table 8" descr="An eight column table read left to right, top to bottom.  First row: x, five, nine, thirteen, twenty, twenty-one, thirty, thirty-four.  Last row: y, two hundred eighty, three hundred, four hundred forty, four hundred twenty, five hundred thirty, five hundred ninety."/>
          <p:cNvGraphicFramePr>
            <a:graphicFrameLocks noGrp="1"/>
          </p:cNvGraphicFramePr>
          <p:nvPr>
            <p:extLst>
              <p:ext uri="{D42A27DB-BD31-4B8C-83A1-F6EECF244321}">
                <p14:modId xmlns:p14="http://schemas.microsoft.com/office/powerpoint/2010/main" val="799327243"/>
              </p:ext>
            </p:extLst>
          </p:nvPr>
        </p:nvGraphicFramePr>
        <p:xfrm>
          <a:off x="1295400" y="1475975"/>
          <a:ext cx="5943600" cy="990600"/>
        </p:xfrm>
        <a:graphic>
          <a:graphicData uri="http://schemas.openxmlformats.org/drawingml/2006/table">
            <a:tbl>
              <a:tblPr firstRow="1" bandRow="1">
                <a:tableStyleId>{5940675A-B579-460E-94D1-54222C63F5DA}</a:tableStyleId>
              </a:tblPr>
              <a:tblGrid>
                <a:gridCol w="74295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742950">
                  <a:extLst>
                    <a:ext uri="{9D8B030D-6E8A-4147-A177-3AD203B41FA5}">
                      <a16:colId xmlns:a16="http://schemas.microsoft.com/office/drawing/2014/main" val="20007"/>
                    </a:ext>
                  </a:extLst>
                </a:gridCol>
              </a:tblGrid>
              <a:tr h="4953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9</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13</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21</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34</a:t>
                      </a:r>
                    </a:p>
                  </a:txBody>
                  <a:tcPr marT="34290" marB="34290"/>
                </a:tc>
                <a:extLst>
                  <a:ext uri="{0D108BD9-81ED-4DB2-BD59-A6C34878D82A}">
                    <a16:rowId xmlns:a16="http://schemas.microsoft.com/office/drawing/2014/main" val="10000"/>
                  </a:ext>
                </a:extLst>
              </a:tr>
              <a:tr h="4953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280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300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320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440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420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530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590</a:t>
                      </a:r>
                    </a:p>
                  </a:txBody>
                  <a:tcPr marT="34290" marB="34290"/>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87</a:t>
            </a:fld>
            <a:endParaRPr lang="en-US" dirty="0"/>
          </a:p>
        </p:txBody>
      </p:sp>
    </p:spTree>
    <p:extLst>
      <p:ext uri="{BB962C8B-B14F-4D97-AF65-F5344CB8AC3E}">
        <p14:creationId xmlns:p14="http://schemas.microsoft.com/office/powerpoint/2010/main" val="2798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8"/>
          </a:xfrm>
          <a:solidFill>
            <a:schemeClr val="tx1"/>
          </a:solidFill>
        </p:spPr>
        <p:txBody>
          <a:bodyPr>
            <a:normAutofit/>
          </a:bodyPr>
          <a:lstStyle/>
          <a:p>
            <a:r>
              <a:rPr lang="en-US" sz="2800" dirty="0">
                <a:solidFill>
                  <a:schemeClr val="bg1"/>
                </a:solidFill>
              </a:rPr>
              <a:t>Answer to Practice with Curves of Best Fit (A.9)</a:t>
            </a:r>
          </a:p>
        </p:txBody>
      </p:sp>
      <p:sp>
        <p:nvSpPr>
          <p:cNvPr id="4" name="Content Placeholder 3"/>
          <p:cNvSpPr>
            <a:spLocks noGrp="1"/>
          </p:cNvSpPr>
          <p:nvPr>
            <p:ph idx="1"/>
          </p:nvPr>
        </p:nvSpPr>
        <p:spPr>
          <a:xfrm>
            <a:off x="0" y="666750"/>
            <a:ext cx="9144000" cy="4724400"/>
          </a:xfrm>
        </p:spPr>
        <p:txBody>
          <a:bodyPr>
            <a:normAutofit fontScale="40000" lnSpcReduction="20000"/>
          </a:bodyPr>
          <a:lstStyle/>
          <a:p>
            <a:pPr marL="114300" indent="0">
              <a:buNone/>
            </a:pPr>
            <a:r>
              <a:rPr lang="en-US" sz="6000" b="1" dirty="0"/>
              <a:t>A restaurant lists the total number of fat grams,</a:t>
            </a:r>
            <a:r>
              <a:rPr lang="en-US" sz="6000" b="1" i="1" dirty="0">
                <a:latin typeface="Times New Roman" panose="02020603050405020304" pitchFamily="18" charset="0"/>
                <a:cs typeface="Times New Roman" panose="02020603050405020304" pitchFamily="18" charset="0"/>
              </a:rPr>
              <a:t> x</a:t>
            </a:r>
            <a:r>
              <a:rPr lang="en-US" sz="6000" b="1" dirty="0"/>
              <a:t>,</a:t>
            </a:r>
            <a:r>
              <a:rPr lang="en-US" sz="6000" b="1" i="1" dirty="0">
                <a:latin typeface="Times New Roman" panose="02020603050405020304" pitchFamily="18" charset="0"/>
                <a:cs typeface="Times New Roman" panose="02020603050405020304" pitchFamily="18" charset="0"/>
              </a:rPr>
              <a:t> </a:t>
            </a:r>
            <a:r>
              <a:rPr lang="en-US" sz="6000" b="1" dirty="0"/>
              <a:t>and total calories, </a:t>
            </a:r>
            <a:r>
              <a:rPr lang="en-US" sz="6000" b="1" i="1" dirty="0">
                <a:latin typeface="Times New Roman" panose="02020603050405020304" pitchFamily="18" charset="0"/>
                <a:cs typeface="Times New Roman" panose="02020603050405020304" pitchFamily="18" charset="0"/>
              </a:rPr>
              <a:t>y</a:t>
            </a:r>
            <a:r>
              <a:rPr lang="en-US" sz="6000" b="1" dirty="0"/>
              <a:t>, of each item on its menu.</a:t>
            </a:r>
          </a:p>
          <a:p>
            <a:pPr marL="114300" indent="0">
              <a:buNone/>
            </a:pPr>
            <a:endParaRPr lang="en-US" sz="4400" dirty="0"/>
          </a:p>
          <a:p>
            <a:pPr marL="114300" indent="0">
              <a:buNone/>
            </a:pPr>
            <a:endParaRPr lang="en-US" sz="4400" dirty="0"/>
          </a:p>
          <a:p>
            <a:pPr marL="114300" indent="0">
              <a:buNone/>
            </a:pPr>
            <a:endParaRPr lang="en-US" sz="4400" dirty="0"/>
          </a:p>
          <a:p>
            <a:pPr marL="114300" indent="0">
              <a:buNone/>
            </a:pPr>
            <a:endParaRPr lang="en-US" sz="6000" b="1" dirty="0"/>
          </a:p>
          <a:p>
            <a:pPr marL="114300" indent="0">
              <a:buNone/>
            </a:pPr>
            <a:endParaRPr lang="en-US" sz="6000" b="1" dirty="0"/>
          </a:p>
          <a:p>
            <a:pPr marL="114300" indent="0">
              <a:buNone/>
            </a:pPr>
            <a:r>
              <a:rPr lang="en-US" sz="6000" b="1" dirty="0"/>
              <a:t>Using the line of best fit for this data, complete each sentence.</a:t>
            </a:r>
            <a:endParaRPr lang="en-US" sz="6000" dirty="0"/>
          </a:p>
          <a:p>
            <a:pPr marL="514350" indent="-400050">
              <a:buNone/>
            </a:pPr>
            <a:r>
              <a:rPr lang="en-US" sz="6000" dirty="0"/>
              <a:t>1) If the value of </a:t>
            </a:r>
            <a:r>
              <a:rPr lang="en-US" sz="6000" i="1" dirty="0">
                <a:latin typeface="Times New Roman" panose="02020603050405020304" pitchFamily="18" charset="0"/>
                <a:cs typeface="Times New Roman" panose="02020603050405020304" pitchFamily="18" charset="0"/>
              </a:rPr>
              <a:t>x</a:t>
            </a:r>
            <a:r>
              <a:rPr lang="en-US" sz="6000" dirty="0"/>
              <a:t> is 45 fat grams, then the value of </a:t>
            </a:r>
            <a:r>
              <a:rPr lang="en-US" sz="6000" i="1" dirty="0">
                <a:latin typeface="Times New Roman" panose="02020603050405020304" pitchFamily="18" charset="0"/>
                <a:cs typeface="Times New Roman" panose="02020603050405020304" pitchFamily="18" charset="0"/>
              </a:rPr>
              <a:t>y</a:t>
            </a:r>
            <a:r>
              <a:rPr lang="en-US" sz="6000" dirty="0"/>
              <a:t> is expected to be approximately ________ total calories.</a:t>
            </a:r>
          </a:p>
          <a:p>
            <a:pPr marL="514350" indent="-400050">
              <a:buNone/>
            </a:pPr>
            <a:r>
              <a:rPr lang="en-US" sz="6000" dirty="0"/>
              <a:t>2) If the value of </a:t>
            </a:r>
            <a:r>
              <a:rPr lang="en-US" sz="6000" i="1" dirty="0">
                <a:latin typeface="Times New Roman" panose="02020603050405020304" pitchFamily="18" charset="0"/>
                <a:cs typeface="Times New Roman" panose="02020603050405020304" pitchFamily="18" charset="0"/>
              </a:rPr>
              <a:t>x</a:t>
            </a:r>
            <a:r>
              <a:rPr lang="en-US" sz="6000" dirty="0"/>
              <a:t> is approximately _______ fat grams, then </a:t>
            </a:r>
          </a:p>
          <a:p>
            <a:pPr marL="514350" indent="-400050">
              <a:buNone/>
            </a:pPr>
            <a:r>
              <a:rPr lang="en-US" sz="6000" dirty="0"/>
              <a:t>	the value of </a:t>
            </a:r>
            <a:r>
              <a:rPr lang="en-US" sz="6000" i="1" dirty="0">
                <a:latin typeface="Times New Roman" panose="02020603050405020304" pitchFamily="18" charset="0"/>
                <a:cs typeface="Times New Roman" panose="02020603050405020304" pitchFamily="18" charset="0"/>
              </a:rPr>
              <a:t>y </a:t>
            </a:r>
            <a:r>
              <a:rPr lang="en-US" sz="6000" dirty="0"/>
              <a:t>is 800 total calories. </a:t>
            </a:r>
            <a:endParaRPr lang="en-US" sz="2400" dirty="0"/>
          </a:p>
          <a:p>
            <a:endParaRPr lang="en-US" dirty="0"/>
          </a:p>
        </p:txBody>
      </p:sp>
      <p:graphicFrame>
        <p:nvGraphicFramePr>
          <p:cNvPr id="9" name="Table 8" descr="An eight column table read left to right, top to bottom.  First row: x, five, nine, thirteen, twenty, twenty-one, thirty, thirty-four.  Last row: y, two hundred eighty, three hundred, four hundred forty, four hundred twenty, five hundred thirty, five hundred ninety."/>
          <p:cNvGraphicFramePr>
            <a:graphicFrameLocks noGrp="1"/>
          </p:cNvGraphicFramePr>
          <p:nvPr>
            <p:extLst>
              <p:ext uri="{D42A27DB-BD31-4B8C-83A1-F6EECF244321}">
                <p14:modId xmlns:p14="http://schemas.microsoft.com/office/powerpoint/2010/main" val="2162105585"/>
              </p:ext>
            </p:extLst>
          </p:nvPr>
        </p:nvGraphicFramePr>
        <p:xfrm>
          <a:off x="1295400" y="1475975"/>
          <a:ext cx="5943600" cy="990600"/>
        </p:xfrm>
        <a:graphic>
          <a:graphicData uri="http://schemas.openxmlformats.org/drawingml/2006/table">
            <a:tbl>
              <a:tblPr firstRow="1" bandRow="1">
                <a:tableStyleId>{5940675A-B579-460E-94D1-54222C63F5DA}</a:tableStyleId>
              </a:tblPr>
              <a:tblGrid>
                <a:gridCol w="74295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742950">
                  <a:extLst>
                    <a:ext uri="{9D8B030D-6E8A-4147-A177-3AD203B41FA5}">
                      <a16:colId xmlns:a16="http://schemas.microsoft.com/office/drawing/2014/main" val="20007"/>
                    </a:ext>
                  </a:extLst>
                </a:gridCol>
              </a:tblGrid>
              <a:tr h="4953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9</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13</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21</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34</a:t>
                      </a:r>
                    </a:p>
                  </a:txBody>
                  <a:tcPr marT="34290" marB="34290"/>
                </a:tc>
                <a:extLst>
                  <a:ext uri="{0D108BD9-81ED-4DB2-BD59-A6C34878D82A}">
                    <a16:rowId xmlns:a16="http://schemas.microsoft.com/office/drawing/2014/main" val="10000"/>
                  </a:ext>
                </a:extLst>
              </a:tr>
              <a:tr h="4953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280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300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320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440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420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530</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590</a:t>
                      </a:r>
                    </a:p>
                  </a:txBody>
                  <a:tcPr marT="34290" marB="34290"/>
                </a:tc>
                <a:extLst>
                  <a:ext uri="{0D108BD9-81ED-4DB2-BD59-A6C34878D82A}">
                    <a16:rowId xmlns:a16="http://schemas.microsoft.com/office/drawing/2014/main" val="10001"/>
                  </a:ext>
                </a:extLst>
              </a:tr>
            </a:tbl>
          </a:graphicData>
        </a:graphic>
      </p:graphicFrame>
      <p:sp>
        <p:nvSpPr>
          <p:cNvPr id="6" name="TextBox 5"/>
          <p:cNvSpPr txBox="1"/>
          <p:nvPr/>
        </p:nvSpPr>
        <p:spPr>
          <a:xfrm>
            <a:off x="4953000" y="3722985"/>
            <a:ext cx="762000"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700</a:t>
            </a:r>
          </a:p>
        </p:txBody>
      </p:sp>
      <p:sp>
        <p:nvSpPr>
          <p:cNvPr id="8" name="Rounded Rectangle 7" descr="A rectangle indicates the correct solution."/>
          <p:cNvSpPr/>
          <p:nvPr/>
        </p:nvSpPr>
        <p:spPr>
          <a:xfrm>
            <a:off x="4838700" y="3828745"/>
            <a:ext cx="990600" cy="27970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0" y="4091285"/>
            <a:ext cx="578603" cy="461665"/>
          </a:xfrm>
          <a:prstGeom prst="rect">
            <a:avLst/>
          </a:prstGeom>
          <a:noFill/>
          <a:ln w="28575">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54</a:t>
            </a:r>
          </a:p>
        </p:txBody>
      </p:sp>
      <p:sp>
        <p:nvSpPr>
          <p:cNvPr id="10" name="Rounded Rectangle 9" descr="A rectangle indicates the correct solution."/>
          <p:cNvSpPr/>
          <p:nvPr/>
        </p:nvSpPr>
        <p:spPr>
          <a:xfrm>
            <a:off x="5128001" y="4197045"/>
            <a:ext cx="990600" cy="27970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88</a:t>
            </a:fld>
            <a:endParaRPr lang="en-US" dirty="0"/>
          </a:p>
        </p:txBody>
      </p:sp>
    </p:spTree>
    <p:extLst>
      <p:ext uri="{BB962C8B-B14F-4D97-AF65-F5344CB8AC3E}">
        <p14:creationId xmlns:p14="http://schemas.microsoft.com/office/powerpoint/2010/main" val="10645312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Practice Items</a:t>
            </a:r>
          </a:p>
        </p:txBody>
      </p:sp>
      <p:sp>
        <p:nvSpPr>
          <p:cNvPr id="7" name="Content Placeholder 2"/>
          <p:cNvSpPr>
            <a:spLocks noGrp="1"/>
          </p:cNvSpPr>
          <p:nvPr>
            <p:ph idx="1"/>
          </p:nvPr>
        </p:nvSpPr>
        <p:spPr/>
        <p:txBody>
          <a:bodyPr>
            <a:normAutofit/>
          </a:bodyPr>
          <a:lstStyle/>
          <a:p>
            <a:pPr marL="114300" indent="0">
              <a:buNone/>
            </a:pPr>
            <a:endParaRPr lang="en-US" dirty="0"/>
          </a:p>
          <a:p>
            <a:pPr marL="114300" indent="0">
              <a:buNone/>
            </a:pPr>
            <a:r>
              <a:rPr lang="en-US" dirty="0"/>
              <a:t>This concludes the student performance information for the spring 2019 Algebra I SOL test.</a:t>
            </a:r>
          </a:p>
          <a:p>
            <a:pPr marL="114300" indent="0">
              <a:buNone/>
            </a:pPr>
            <a:endParaRPr lang="en-US" dirty="0"/>
          </a:p>
          <a:p>
            <a:pPr marL="114300" indent="0">
              <a:buNone/>
            </a:pPr>
            <a:r>
              <a:rPr lang="en-US" dirty="0"/>
              <a:t>Additional information on accessing practice items and the Guided Practice Suggestions can be found on the Virginia Department of Education </a:t>
            </a:r>
            <a:r>
              <a:rPr lang="en-US" dirty="0">
                <a:hlinkClick r:id="rId3"/>
              </a:rPr>
              <a:t>website</a:t>
            </a:r>
            <a:r>
              <a:rPr lang="en-US" dirty="0"/>
              <a:t>.</a:t>
            </a:r>
          </a:p>
        </p:txBody>
      </p:sp>
    </p:spTree>
    <p:extLst>
      <p:ext uri="{BB962C8B-B14F-4D97-AF65-F5344CB8AC3E}">
        <p14:creationId xmlns:p14="http://schemas.microsoft.com/office/powerpoint/2010/main" val="64237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Applying Laws of Exponents (A.2a)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483" y="1034214"/>
                <a:ext cx="9127351" cy="4128016"/>
              </a:xfrm>
            </p:spPr>
            <p:txBody>
              <a:bodyPr>
                <a:normAutofit fontScale="92500" lnSpcReduction="20000"/>
              </a:bodyPr>
              <a:lstStyle/>
              <a:p>
                <a:pPr marL="114300" indent="0">
                  <a:buNone/>
                </a:pPr>
                <a:r>
                  <a:rPr lang="en-US" sz="2600" b="1" dirty="0"/>
                  <a:t>Given:</a:t>
                </a:r>
              </a:p>
              <a:p>
                <a:pPr marL="114300" indent="0">
                  <a:buNone/>
                </a:pPr>
                <a:endParaRPr lang="en-US" sz="1700"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f>
                        <m:fPr>
                          <m:ctrlPr>
                            <a:rPr lang="en-US" sz="2600" b="1" i="1">
                              <a:latin typeface="Cambria Math" panose="02040503050406030204" pitchFamily="18" charset="0"/>
                            </a:rPr>
                          </m:ctrlPr>
                        </m:fPr>
                        <m:num>
                          <m:sSup>
                            <m:sSupPr>
                              <m:ctrlPr>
                                <a:rPr lang="en-US" sz="2600" b="1" i="1">
                                  <a:latin typeface="Cambria Math" panose="02040503050406030204" pitchFamily="18" charset="0"/>
                                </a:rPr>
                              </m:ctrlPr>
                            </m:sSupPr>
                            <m:e>
                              <m:d>
                                <m:dPr>
                                  <m:ctrlPr>
                                    <a:rPr lang="en-US" sz="2600" b="1" i="1">
                                      <a:latin typeface="Cambria Math" panose="02040503050406030204" pitchFamily="18" charset="0"/>
                                    </a:rPr>
                                  </m:ctrlPr>
                                </m:dPr>
                                <m:e>
                                  <m:sSup>
                                    <m:sSupPr>
                                      <m:ctrlPr>
                                        <a:rPr lang="en-US" sz="2600" b="1" i="1">
                                          <a:latin typeface="Cambria Math" panose="02040503050406030204" pitchFamily="18" charset="0"/>
                                        </a:rPr>
                                      </m:ctrlPr>
                                    </m:sSupPr>
                                    <m:e>
                                      <m:r>
                                        <a:rPr lang="en-US" sz="2600" b="1" i="1">
                                          <a:latin typeface="Cambria Math"/>
                                        </a:rPr>
                                        <m:t>𝒙</m:t>
                                      </m:r>
                                    </m:e>
                                    <m:sup>
                                      <m:r>
                                        <a:rPr lang="en-US" sz="2600" b="1" i="1">
                                          <a:latin typeface="Cambria Math"/>
                                        </a:rPr>
                                        <m:t>𝟖</m:t>
                                      </m:r>
                                    </m:sup>
                                  </m:sSup>
                                  <m:r>
                                    <a:rPr lang="en-US" sz="2600" b="1" i="1">
                                      <a:latin typeface="Cambria Math"/>
                                    </a:rPr>
                                    <m:t> </m:t>
                                  </m:r>
                                </m:e>
                              </m:d>
                            </m:e>
                            <m:sup>
                              <m:r>
                                <a:rPr lang="en-US" sz="2600" b="1" i="1">
                                  <a:latin typeface="Cambria Math"/>
                                </a:rPr>
                                <m:t>𝒑</m:t>
                              </m:r>
                            </m:sup>
                          </m:sSup>
                        </m:num>
                        <m:den>
                          <m:sSup>
                            <m:sSupPr>
                              <m:ctrlPr>
                                <a:rPr lang="en-US" sz="2600" b="1" i="1">
                                  <a:latin typeface="Cambria Math" panose="02040503050406030204" pitchFamily="18" charset="0"/>
                                </a:rPr>
                              </m:ctrlPr>
                            </m:sSupPr>
                            <m:e>
                              <m:d>
                                <m:dPr>
                                  <m:ctrlPr>
                                    <a:rPr lang="en-US" sz="2600" b="1" i="1">
                                      <a:latin typeface="Cambria Math" panose="02040503050406030204" pitchFamily="18" charset="0"/>
                                    </a:rPr>
                                  </m:ctrlPr>
                                </m:dPr>
                                <m:e>
                                  <m:sSup>
                                    <m:sSupPr>
                                      <m:ctrlPr>
                                        <a:rPr lang="en-US" sz="2600" b="1" i="1">
                                          <a:latin typeface="Cambria Math" panose="02040503050406030204" pitchFamily="18" charset="0"/>
                                        </a:rPr>
                                      </m:ctrlPr>
                                    </m:sSupPr>
                                    <m:e>
                                      <m:r>
                                        <a:rPr lang="en-US" sz="2600" b="1" i="1">
                                          <a:latin typeface="Cambria Math"/>
                                        </a:rPr>
                                        <m:t>𝒙</m:t>
                                      </m:r>
                                    </m:e>
                                    <m:sup>
                                      <m:r>
                                        <a:rPr lang="en-US" sz="2600" b="1" i="1">
                                          <a:latin typeface="Cambria Math"/>
                                        </a:rPr>
                                        <m:t>𝟒</m:t>
                                      </m:r>
                                    </m:sup>
                                  </m:sSup>
                                  <m:r>
                                    <a:rPr lang="en-US" sz="2600" b="1" i="1">
                                      <a:latin typeface="Cambria Math"/>
                                    </a:rPr>
                                    <m:t> </m:t>
                                  </m:r>
                                </m:e>
                              </m:d>
                            </m:e>
                            <m:sup>
                              <m:r>
                                <a:rPr lang="en-US" sz="2600" b="1" i="1">
                                  <a:latin typeface="Cambria Math"/>
                                </a:rPr>
                                <m:t>−</m:t>
                              </m:r>
                              <m:r>
                                <a:rPr lang="en-US" sz="2600" b="1" i="1">
                                  <a:latin typeface="Cambria Math"/>
                                </a:rPr>
                                <m:t>𝟒</m:t>
                              </m:r>
                            </m:sup>
                          </m:sSup>
                        </m:den>
                      </m:f>
                    </m:oMath>
                  </m:oMathPara>
                </a14:m>
                <a:endParaRPr lang="en-US" sz="2600" b="1" dirty="0"/>
              </a:p>
              <a:p>
                <a:pPr marL="114300" indent="0">
                  <a:buNone/>
                </a:pPr>
                <a:endParaRPr lang="en-US" sz="2600" dirty="0"/>
              </a:p>
              <a:p>
                <a:pPr marL="114300" indent="0">
                  <a:buNone/>
                </a:pPr>
                <a:r>
                  <a:rPr lang="en-US" sz="2600" b="1" dirty="0"/>
                  <a:t>For what value of </a:t>
                </a:r>
                <a:r>
                  <a:rPr lang="en-US" sz="2600" b="1" i="1" dirty="0">
                    <a:latin typeface="Times New Roman" panose="02020603050405020304" pitchFamily="18" charset="0"/>
                    <a:cs typeface="Times New Roman" panose="02020603050405020304" pitchFamily="18" charset="0"/>
                  </a:rPr>
                  <a:t>p</a:t>
                </a:r>
                <a:r>
                  <a:rPr lang="en-US" sz="2600" b="1" dirty="0"/>
                  <a:t> is the given expression equivalent to </a:t>
                </a:r>
                <a14:m>
                  <m:oMath xmlns:m="http://schemas.openxmlformats.org/officeDocument/2006/math">
                    <m:sSup>
                      <m:sSupPr>
                        <m:ctrlPr>
                          <a:rPr lang="en-US" sz="2600" b="1" i="1">
                            <a:latin typeface="Cambria Math" panose="02040503050406030204" pitchFamily="18" charset="0"/>
                          </a:rPr>
                        </m:ctrlPr>
                      </m:sSupPr>
                      <m:e>
                        <m:r>
                          <a:rPr lang="en-US" sz="2600" b="1" i="1">
                            <a:latin typeface="Cambria Math"/>
                          </a:rPr>
                          <m:t>𝒙</m:t>
                        </m:r>
                      </m:e>
                      <m:sup>
                        <m:r>
                          <a:rPr lang="en-US" sz="2600" b="1" i="1">
                            <a:latin typeface="Cambria Math"/>
                          </a:rPr>
                          <m:t>𝟒𝟖</m:t>
                        </m:r>
                      </m:sup>
                    </m:sSup>
                  </m:oMath>
                </a14:m>
                <a:r>
                  <a:rPr lang="en-US" sz="2600" b="1" dirty="0"/>
                  <a:t> when </a:t>
                </a:r>
                <a:r>
                  <a:rPr lang="en-US" sz="2600" b="1" i="1" dirty="0">
                    <a:latin typeface="Times New Roman" panose="02020603050405020304" pitchFamily="18" charset="0"/>
                    <a:cs typeface="Times New Roman" panose="02020603050405020304" pitchFamily="18" charset="0"/>
                  </a:rPr>
                  <a:t>x</a:t>
                </a:r>
                <a:r>
                  <a:rPr lang="en-US" sz="2600" b="1" dirty="0"/>
                  <a:t> </a:t>
                </a:r>
                <a14:m>
                  <m:oMath xmlns:m="http://schemas.openxmlformats.org/officeDocument/2006/math">
                    <m:r>
                      <a:rPr lang="en-US" sz="2600" b="1" i="1">
                        <a:latin typeface="Cambria Math"/>
                      </a:rPr>
                      <m:t>≠</m:t>
                    </m:r>
                    <m:r>
                      <a:rPr lang="en-US" sz="2600" b="1" i="1">
                        <a:latin typeface="Cambria Math"/>
                      </a:rPr>
                      <m:t>𝟎</m:t>
                    </m:r>
                  </m:oMath>
                </a14:m>
                <a:r>
                  <a:rPr lang="en-US" sz="2600" b="1" dirty="0"/>
                  <a:t> ?</a:t>
                </a:r>
              </a:p>
              <a:p>
                <a:pPr marL="114300" indent="0">
                  <a:buNone/>
                </a:pPr>
                <a:r>
                  <a:rPr lang="en-US" sz="2600" dirty="0"/>
                  <a:t>A.   </a:t>
                </a:r>
                <a:r>
                  <a:rPr lang="en-US" sz="2600" dirty="0">
                    <a:latin typeface="Cambria Math" panose="02040503050406030204" pitchFamily="18" charset="0"/>
                    <a:ea typeface="Cambria Math" panose="02040503050406030204" pitchFamily="18" charset="0"/>
                  </a:rPr>
                  <a:t>2</a:t>
                </a:r>
                <a:r>
                  <a:rPr lang="en-US" sz="2600" dirty="0"/>
                  <a:t>  </a:t>
                </a:r>
              </a:p>
              <a:p>
                <a:pPr marL="114300" indent="0">
                  <a:buNone/>
                </a:pPr>
                <a:r>
                  <a:rPr lang="en-US" sz="2600" dirty="0"/>
                  <a:t>B.   </a:t>
                </a:r>
                <a:r>
                  <a:rPr lang="en-US" sz="2600" dirty="0">
                    <a:latin typeface="Cambria Math" panose="02040503050406030204" pitchFamily="18" charset="0"/>
                    <a:ea typeface="Cambria Math" panose="02040503050406030204" pitchFamily="18" charset="0"/>
                  </a:rPr>
                  <a:t>4</a:t>
                </a:r>
                <a:r>
                  <a:rPr lang="en-US" sz="2600" dirty="0"/>
                  <a:t>  </a:t>
                </a:r>
              </a:p>
              <a:p>
                <a:pPr marL="114300" indent="0">
                  <a:buNone/>
                </a:pPr>
                <a:r>
                  <a:rPr lang="en-US" sz="2600" dirty="0"/>
                  <a:t>C.   </a:t>
                </a:r>
                <a:r>
                  <a:rPr lang="en-US" sz="2600" dirty="0">
                    <a:latin typeface="Cambria Math" panose="02040503050406030204" pitchFamily="18" charset="0"/>
                    <a:ea typeface="Cambria Math" panose="02040503050406030204" pitchFamily="18" charset="0"/>
                  </a:rPr>
                  <a:t>6</a:t>
                </a:r>
                <a:r>
                  <a:rPr lang="en-US" sz="2600" dirty="0"/>
                  <a:t>   </a:t>
                </a:r>
              </a:p>
              <a:p>
                <a:pPr marL="114300" indent="0">
                  <a:buNone/>
                </a:pPr>
                <a:r>
                  <a:rPr lang="en-US" sz="2600" dirty="0"/>
                  <a:t>D.   </a:t>
                </a:r>
                <a:r>
                  <a:rPr lang="en-US" sz="2600" dirty="0">
                    <a:latin typeface="Cambria Math" panose="02040503050406030204" pitchFamily="18" charset="0"/>
                    <a:ea typeface="Cambria Math" panose="02040503050406030204" pitchFamily="18" charset="0"/>
                  </a:rPr>
                  <a:t>8</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483" y="1034214"/>
                <a:ext cx="9127351" cy="4128016"/>
              </a:xfrm>
              <a:blipFill>
                <a:blip r:embed="rId2"/>
                <a:stretch>
                  <a:fillRect t="-2954"/>
                </a:stretch>
              </a:blipFill>
            </p:spPr>
            <p:txBody>
              <a:bodyPr/>
              <a:lstStyle/>
              <a:p>
                <a:r>
                  <a:rPr lang="en-US">
                    <a:noFill/>
                  </a:rPr>
                  <a:t> </a:t>
                </a:r>
              </a:p>
            </p:txBody>
          </p:sp>
        </mc:Fallback>
      </mc:AlternateContent>
      <p:sp>
        <p:nvSpPr>
          <p:cNvPr id="6" name="Slide Number Placeholder 1"/>
          <p:cNvSpPr txBox="1">
            <a:spLocks/>
          </p:cNvSpPr>
          <p:nvPr/>
        </p:nvSpPr>
        <p:spPr>
          <a:xfrm>
            <a:off x="8594725" y="4237038"/>
            <a:ext cx="549275" cy="296862"/>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D8AB1-7AF0-4DFF-A047-6CE4F0A7C691}" type="slidenum">
              <a:rPr lang="en-US" smtClean="0"/>
              <a:pPr/>
              <a:t>9</a:t>
            </a:fld>
            <a:endParaRPr lang="en-US" dirty="0"/>
          </a:p>
        </p:txBody>
      </p:sp>
    </p:spTree>
    <p:extLst>
      <p:ext uri="{BB962C8B-B14F-4D97-AF65-F5344CB8AC3E}">
        <p14:creationId xmlns:p14="http://schemas.microsoft.com/office/powerpoint/2010/main" val="22275544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p:txBody>
          <a:bodyPr/>
          <a:lstStyle/>
          <a:p>
            <a:r>
              <a:rPr lang="en-US" dirty="0"/>
              <a:t>For questions regarding assessment, please contact </a:t>
            </a:r>
            <a:r>
              <a:rPr lang="en-US" dirty="0">
                <a:hlinkClick r:id="rId3"/>
              </a:rPr>
              <a:t>student_assessment@doe.virginia.gov</a:t>
            </a:r>
            <a:endParaRPr lang="en-US" dirty="0"/>
          </a:p>
          <a:p>
            <a:endParaRPr lang="en-US" dirty="0"/>
          </a:p>
          <a:p>
            <a:r>
              <a:rPr lang="en-US" dirty="0"/>
              <a:t>For questions regarding instruction, please contact </a:t>
            </a:r>
            <a:r>
              <a:rPr lang="en-US" dirty="0">
                <a:hlinkClick r:id="rId4"/>
              </a:rPr>
              <a:t>vdoe.mathematics@doe.virginia.gov</a:t>
            </a:r>
            <a:endParaRPr lang="en-US" dirty="0"/>
          </a:p>
          <a:p>
            <a:pPr marL="0" indent="0">
              <a:buNone/>
            </a:pPr>
            <a:endParaRPr lang="en-US" dirty="0"/>
          </a:p>
        </p:txBody>
      </p:sp>
    </p:spTree>
    <p:extLst>
      <p:ext uri="{BB962C8B-B14F-4D97-AF65-F5344CB8AC3E}">
        <p14:creationId xmlns:p14="http://schemas.microsoft.com/office/powerpoint/2010/main" val="2479081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7021</TotalTime>
  <Words>6751</Words>
  <Application>Microsoft Office PowerPoint</Application>
  <PresentationFormat>On-screen Show (16:9)</PresentationFormat>
  <Paragraphs>720</Paragraphs>
  <Slides>90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Laws of Exponents</vt:lpstr>
      <vt:lpstr>Applying Laws of Exponents (A.2a) </vt:lpstr>
      <vt:lpstr>Suggested Practice #1 with Applying Laws of Exponents (A.2a)</vt:lpstr>
      <vt:lpstr>Answer to Practice #1 with Applying Laws of Exponents (A.2a)</vt:lpstr>
      <vt:lpstr>Suggested Practice #2 with Applying Laws of Exponents (A.2a)</vt:lpstr>
      <vt:lpstr>Answer to Practice #2 with Applying Laws of Exponents (A.2a)</vt:lpstr>
      <vt:lpstr>Suggested Practice #3 with Applying Laws of Exponents (A.2a)</vt:lpstr>
      <vt:lpstr>Answer to Practice #3 with Applying Laws of Exponents (A.2a)</vt:lpstr>
      <vt:lpstr>Suggested Practice #4 with Applying Laws of Exponents (A.2a)</vt:lpstr>
      <vt:lpstr>Answer to Practice #4 with Applying Laws of Exponents (A.2a)</vt:lpstr>
      <vt:lpstr>Simplifying Square Roots and Cube Roots</vt:lpstr>
      <vt:lpstr>Simplifying Cube Roots (A.3b)</vt:lpstr>
      <vt:lpstr>Suggested Practice with Simplifying Cube Roots (A.3b)</vt:lpstr>
      <vt:lpstr>Answer to Suggested Practice with Simplifying Cube Roots (A.3b)</vt:lpstr>
      <vt:lpstr>Solving Equations and Systems of Equations</vt:lpstr>
      <vt:lpstr>Solving Linear Equations (A.4a)</vt:lpstr>
      <vt:lpstr>Suggested Practice #1 with Solving Linear Equations (A.4a)</vt:lpstr>
      <vt:lpstr>Answer to Practice #1 with Solving Linear Equations (A.4a)</vt:lpstr>
      <vt:lpstr>Suggested Practice #2 with Solving Linear Equations (A.4a)</vt:lpstr>
      <vt:lpstr>Answers to Practice #2 with Solving Linear Equations (A.4a)</vt:lpstr>
      <vt:lpstr>Solving Quadratic Equations (A.4b)</vt:lpstr>
      <vt:lpstr>Suggested Practice with Solving Quadratics (A.4b)</vt:lpstr>
      <vt:lpstr>Answers to Practice with Solving Quadratics (A.4b)</vt:lpstr>
      <vt:lpstr>Solving Literal Equations (A.4c)</vt:lpstr>
      <vt:lpstr>Suggested Practice #1 with Solving Literal Equations (A.4c)</vt:lpstr>
      <vt:lpstr>Answer to Practice #1 with Solving Literal Equations (A.4c)</vt:lpstr>
      <vt:lpstr>Suggested Practice with Solving Literal Equations (A.4c)</vt:lpstr>
      <vt:lpstr>Answers to Practice with Solving Literal Equations (A.4c)</vt:lpstr>
      <vt:lpstr>Additional Practice with Solving Literal Equations (A.4c)</vt:lpstr>
      <vt:lpstr>Answers to Additional Practice with Solving Literal Equations (A.4c)</vt:lpstr>
      <vt:lpstr>Solving Linear Inequalities and Systems of Linear Inequalities</vt:lpstr>
      <vt:lpstr>Representing Solutions to a System of Linear Inequalities (A.5)</vt:lpstr>
      <vt:lpstr>Suggested Practice with Systems of Linear Inequalities (A.5d)</vt:lpstr>
      <vt:lpstr>Answer to Practice with Systems of Linear Inequalities (A.5d)</vt:lpstr>
      <vt:lpstr>Graphing and Writing Linear Equations</vt:lpstr>
      <vt:lpstr>Determining Slope of a Line (A.6a)</vt:lpstr>
      <vt:lpstr>Suggested Practice #1 with Determining Slope of a Line (A.6a)</vt:lpstr>
      <vt:lpstr>Answer to Practice #1 with Determining Slope of a Line (A.6a)</vt:lpstr>
      <vt:lpstr>Suggested Practice #2 with Determining Slope of a Line (A.6a)</vt:lpstr>
      <vt:lpstr>Answer to Practice #2 with Determining Slope of a Line (A.6a)</vt:lpstr>
      <vt:lpstr>Additional Practice with Determining Slope of a Line (A.6a)</vt:lpstr>
      <vt:lpstr>Answer to Additional Practice with Determining Slope of a Line (A.6a)</vt:lpstr>
      <vt:lpstr>Writing Equations of Parallel and Perpendicular Lines (A.6b)</vt:lpstr>
      <vt:lpstr>Suggested Practice #1 with Equations of Parallel and Perpendicular Lines (A.6b) </vt:lpstr>
      <vt:lpstr>Answers to Practice #1 with Equations of Parallel and Perpendicular Lines (A.6b)</vt:lpstr>
      <vt:lpstr>Suggested Practice #2 with Equations of Parallel and Perpendicular Lines (A.6b)</vt:lpstr>
      <vt:lpstr>Answer to Practice #2 with Equations of Parallel and Perpendicular Lines (A.6b)</vt:lpstr>
      <vt:lpstr>Transformations (A.6c)</vt:lpstr>
      <vt:lpstr>Suggested Practice #1 with Transformations (A.6c)</vt:lpstr>
      <vt:lpstr>Answer to Practice #1 with Transformations (A.6c)</vt:lpstr>
      <vt:lpstr>Suggested Practice #2 with Transformations (A.6c)</vt:lpstr>
      <vt:lpstr>Answer to Practice #2 with Transformations (A.6c)</vt:lpstr>
      <vt:lpstr>Linear and Quadratic Functions</vt:lpstr>
      <vt:lpstr>Relations and Functions (A.7a)</vt:lpstr>
      <vt:lpstr>Suggested Practice #1 with Relations and Functions (A.7a) </vt:lpstr>
      <vt:lpstr>Answers to Practice #1 with Relations and Functions (A.7a) </vt:lpstr>
      <vt:lpstr>Suggested Practice #2 with Relations and Functions (A.7a)</vt:lpstr>
      <vt:lpstr>Answer to Practice # 2 with Relations and Functions (A.7a)</vt:lpstr>
      <vt:lpstr>Determining Domain and Range (A.7b)</vt:lpstr>
      <vt:lpstr>Suggested Practice # 1 with Domain and Range (A.7b) </vt:lpstr>
      <vt:lpstr>Answer to Practice # 1 with Domain and Range (A.7b) </vt:lpstr>
      <vt:lpstr>Suggested Practice #2 with Domain and Range (A.7b)</vt:lpstr>
      <vt:lpstr>Answer to Suggested Practice #2 with Domain and Range (A.7b)</vt:lpstr>
      <vt:lpstr>Zeros of a Function (A.7c)</vt:lpstr>
      <vt:lpstr>Suggested Practice with Zeros of a Function (A.7c)</vt:lpstr>
      <vt:lpstr>Answer to Practice with Zeros of a Function (A.7c)</vt:lpstr>
      <vt:lpstr>Determining x- and y-intercepts  of a Function (A.7d)</vt:lpstr>
      <vt:lpstr>Suggested Practice with Determining x- and  y-intercepts of a Function (A.7d)</vt:lpstr>
      <vt:lpstr>Answer to Practice with Determining x- and  y-intercepts of a Function (A.7d)</vt:lpstr>
      <vt:lpstr>Determining Values of a Function (A.7e)</vt:lpstr>
      <vt:lpstr>Suggested Practice with Determining the Value of a Function (A.7e)</vt:lpstr>
      <vt:lpstr>Answer to Practice with Determining the Value of a Function (A.7e)</vt:lpstr>
      <vt:lpstr>Direct and Inverse Variation</vt:lpstr>
      <vt:lpstr>Equations and Practical Problems with Direct and Inverse Variation (A.8)</vt:lpstr>
      <vt:lpstr>Suggested Practice #1 with Variation (A.8)</vt:lpstr>
      <vt:lpstr>Answer to Practice #1 with Variation (A.8)</vt:lpstr>
      <vt:lpstr>Suggested Practice #2 with Variation (A.8)</vt:lpstr>
      <vt:lpstr>Answer to Practice #2 with Variation (A.8)</vt:lpstr>
      <vt:lpstr>Suggested Practice #3 with Variation (A.8)</vt:lpstr>
      <vt:lpstr>Answer to Practice #3 with Variation (A.8)</vt:lpstr>
      <vt:lpstr>Curves of Best Fit </vt:lpstr>
      <vt:lpstr>Making Predictions with Curves of Best Fit (A.9)</vt:lpstr>
      <vt:lpstr>Suggested Practice with Curves of Best Fit (A.9)</vt:lpstr>
      <vt:lpstr>Answer to Practice with Curves of Best Fit (A.9)</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307</cp:revision>
  <dcterms:created xsi:type="dcterms:W3CDTF">2019-02-13T14:37:28Z</dcterms:created>
  <dcterms:modified xsi:type="dcterms:W3CDTF">2023-07-26T11:40:17Z</dcterms:modified>
</cp:coreProperties>
</file>