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40"/>
  </p:notesMasterIdLst>
  <p:sldIdLst>
    <p:sldId id="258" r:id="rId2"/>
    <p:sldId id="259" r:id="rId3"/>
    <p:sldId id="264" r:id="rId4"/>
    <p:sldId id="303" r:id="rId5"/>
    <p:sldId id="265" r:id="rId6"/>
    <p:sldId id="304" r:id="rId7"/>
    <p:sldId id="272" r:id="rId8"/>
    <p:sldId id="270" r:id="rId9"/>
    <p:sldId id="295" r:id="rId10"/>
    <p:sldId id="273" r:id="rId11"/>
    <p:sldId id="296" r:id="rId12"/>
    <p:sldId id="266" r:id="rId13"/>
    <p:sldId id="301" r:id="rId14"/>
    <p:sldId id="305" r:id="rId15"/>
    <p:sldId id="267" r:id="rId16"/>
    <p:sldId id="268" r:id="rId17"/>
    <p:sldId id="274" r:id="rId18"/>
    <p:sldId id="275" r:id="rId19"/>
    <p:sldId id="276" r:id="rId20"/>
    <p:sldId id="277" r:id="rId21"/>
    <p:sldId id="297" r:id="rId22"/>
    <p:sldId id="298" r:id="rId23"/>
    <p:sldId id="280" r:id="rId24"/>
    <p:sldId id="281" r:id="rId25"/>
    <p:sldId id="283" r:id="rId26"/>
    <p:sldId id="284" r:id="rId27"/>
    <p:sldId id="300" r:id="rId28"/>
    <p:sldId id="285" r:id="rId29"/>
    <p:sldId id="299" r:id="rId30"/>
    <p:sldId id="286" r:id="rId31"/>
    <p:sldId id="287" r:id="rId32"/>
    <p:sldId id="288" r:id="rId33"/>
    <p:sldId id="289" r:id="rId34"/>
    <p:sldId id="290" r:id="rId35"/>
    <p:sldId id="291" r:id="rId36"/>
    <p:sldId id="292" r:id="rId37"/>
    <p:sldId id="293" r:id="rId38"/>
    <p:sldId id="294" r:id="rId39"/>
  </p:sldIdLst>
  <p:sldSz cx="9144000" cy="5143500" type="screen16x9"/>
  <p:notesSz cx="6858000" cy="9144000"/>
  <p:embeddedFontLst>
    <p:embeddedFont>
      <p:font typeface="Josefin Sans" pitchFamily="2" charset="0"/>
      <p:regular r:id="rId41"/>
      <p:bold r:id="rId42"/>
      <p:italic r:id="rId43"/>
      <p:boldItalic r:id="rId44"/>
    </p:embeddedFont>
    <p:embeddedFont>
      <p:font typeface="Tahoma" panose="020B0604030504040204" pitchFamily="3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18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sen, Anne (DOE)" initials="PA(" lastIdx="20" clrIdx="0">
    <p:extLst>
      <p:ext uri="{19B8F6BF-5375-455C-9EA6-DF929625EA0E}">
        <p15:presenceInfo xmlns:p15="http://schemas.microsoft.com/office/powerpoint/2012/main" userId="S-1-5-21-3102109963-2641124013-111641105-823309" providerId="AD"/>
      </p:ext>
    </p:extLst>
  </p:cmAuthor>
  <p:cmAuthor id="2" name="Cook, Holli (DOE)" initials="CH(" lastIdx="7" clrIdx="1">
    <p:extLst>
      <p:ext uri="{19B8F6BF-5375-455C-9EA6-DF929625EA0E}">
        <p15:presenceInfo xmlns:p15="http://schemas.microsoft.com/office/powerpoint/2012/main" userId="S-1-5-21-3102109963-2641124013-111641105-651725" providerId="AD"/>
      </p:ext>
    </p:extLst>
  </p:cmAuthor>
  <p:cmAuthor id="3" name="VITA Program" initials="VP" lastIdx="1" clrIdx="2">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84836" autoAdjust="0"/>
  </p:normalViewPr>
  <p:slideViewPr>
    <p:cSldViewPr snapToGrid="0">
      <p:cViewPr varScale="1">
        <p:scale>
          <a:sx n="42" d="100"/>
          <a:sy n="42" d="100"/>
        </p:scale>
        <p:origin x="744" y="36"/>
      </p:cViewPr>
      <p:guideLst>
        <p:guide orient="horz" pos="1620"/>
        <p:guide pos="18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b214e8332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b214e8332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applies</a:t>
            </a:r>
            <a:r>
              <a:rPr lang="en-US" baseline="0" dirty="0"/>
              <a:t> to reporting to parents on an individual assessment.</a:t>
            </a:r>
            <a:endParaRPr lang="en-US" dirty="0"/>
          </a:p>
        </p:txBody>
      </p:sp>
      <p:sp>
        <p:nvSpPr>
          <p:cNvPr id="4" name="Slide Number Placeholder 3"/>
          <p:cNvSpPr>
            <a:spLocks noGrp="1"/>
          </p:cNvSpPr>
          <p:nvPr>
            <p:ph type="sldNum" sz="quarter" idx="10"/>
          </p:nvPr>
        </p:nvSpPr>
        <p:spPr/>
        <p:txBody>
          <a:bodyPr/>
          <a:lstStyle/>
          <a:p>
            <a:fld id="{3189071D-233E-4B16-8186-19E52A85B7F9}" type="slidenum">
              <a:rPr lang="en-US" smtClean="0"/>
              <a:t>12</a:t>
            </a:fld>
            <a:endParaRPr lang="en-US"/>
          </a:p>
        </p:txBody>
      </p:sp>
    </p:spTree>
    <p:extLst>
      <p:ext uri="{BB962C8B-B14F-4D97-AF65-F5344CB8AC3E}">
        <p14:creationId xmlns:p14="http://schemas.microsoft.com/office/powerpoint/2010/main" val="1570505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9071D-233E-4B16-8186-19E52A85B7F9}" type="slidenum">
              <a:rPr lang="en-US" smtClean="0"/>
              <a:t>15</a:t>
            </a:fld>
            <a:endParaRPr lang="en-US"/>
          </a:p>
        </p:txBody>
      </p:sp>
    </p:spTree>
    <p:extLst>
      <p:ext uri="{BB962C8B-B14F-4D97-AF65-F5344CB8AC3E}">
        <p14:creationId xmlns:p14="http://schemas.microsoft.com/office/powerpoint/2010/main" val="3129102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aseline="0" dirty="0"/>
              <a:t>For comparison, the short paper component of the Grade 8 Writing SOL test has two readers. Having two readers is best practice but is not required for the LAA. School divisions are not expected to mimic the way that SOL scores are reported but are encouraged to include the same information.</a:t>
            </a:r>
          </a:p>
          <a:p>
            <a:endParaRPr lang="en-US" baseline="0" dirty="0"/>
          </a:p>
        </p:txBody>
      </p:sp>
      <p:sp>
        <p:nvSpPr>
          <p:cNvPr id="4" name="Slide Number Placeholder 3"/>
          <p:cNvSpPr>
            <a:spLocks noGrp="1"/>
          </p:cNvSpPr>
          <p:nvPr>
            <p:ph type="sldNum" sz="quarter" idx="10"/>
          </p:nvPr>
        </p:nvSpPr>
        <p:spPr/>
        <p:txBody>
          <a:bodyPr/>
          <a:lstStyle/>
          <a:p>
            <a:fld id="{3189071D-233E-4B16-8186-19E52A85B7F9}" type="slidenum">
              <a:rPr lang="en-US" smtClean="0"/>
              <a:t>16</a:t>
            </a:fld>
            <a:endParaRPr lang="en-US"/>
          </a:p>
        </p:txBody>
      </p:sp>
    </p:spTree>
    <p:extLst>
      <p:ext uri="{BB962C8B-B14F-4D97-AF65-F5344CB8AC3E}">
        <p14:creationId xmlns:p14="http://schemas.microsoft.com/office/powerpoint/2010/main" val="529147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p:txBody>
          <a:bodyPr/>
          <a:lstStyle/>
          <a:p>
            <a:fld id="{3189071D-233E-4B16-8186-19E52A85B7F9}" type="slidenum">
              <a:rPr lang="en-US" smtClean="0"/>
              <a:t>18</a:t>
            </a:fld>
            <a:endParaRPr lang="en-US"/>
          </a:p>
        </p:txBody>
      </p:sp>
    </p:spTree>
    <p:extLst>
      <p:ext uri="{BB962C8B-B14F-4D97-AF65-F5344CB8AC3E}">
        <p14:creationId xmlns:p14="http://schemas.microsoft.com/office/powerpoint/2010/main" val="2780045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2138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p:txBody>
          <a:bodyPr/>
          <a:lstStyle/>
          <a:p>
            <a:fld id="{3189071D-233E-4B16-8186-19E52A85B7F9}" type="slidenum">
              <a:rPr lang="en-US" smtClean="0"/>
              <a:t>24</a:t>
            </a:fld>
            <a:endParaRPr lang="en-US"/>
          </a:p>
        </p:txBody>
      </p:sp>
    </p:spTree>
    <p:extLst>
      <p:ext uri="{BB962C8B-B14F-4D97-AF65-F5344CB8AC3E}">
        <p14:creationId xmlns:p14="http://schemas.microsoft.com/office/powerpoint/2010/main" val="1979972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9071D-233E-4B16-8186-19E52A85B7F9}" type="slidenum">
              <a:rPr lang="en-US" smtClean="0"/>
              <a:t>25</a:t>
            </a:fld>
            <a:endParaRPr lang="en-US"/>
          </a:p>
        </p:txBody>
      </p:sp>
    </p:spTree>
    <p:extLst>
      <p:ext uri="{BB962C8B-B14F-4D97-AF65-F5344CB8AC3E}">
        <p14:creationId xmlns:p14="http://schemas.microsoft.com/office/powerpoint/2010/main" val="110971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9071D-233E-4B16-8186-19E52A85B7F9}" type="slidenum">
              <a:rPr lang="en-US" smtClean="0"/>
              <a:t>26</a:t>
            </a:fld>
            <a:endParaRPr lang="en-US"/>
          </a:p>
        </p:txBody>
      </p:sp>
    </p:spTree>
    <p:extLst>
      <p:ext uri="{BB962C8B-B14F-4D97-AF65-F5344CB8AC3E}">
        <p14:creationId xmlns:p14="http://schemas.microsoft.com/office/powerpoint/2010/main" val="3185340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9071D-233E-4B16-8186-19E52A85B7F9}" type="slidenum">
              <a:rPr lang="en-US" smtClean="0"/>
              <a:t>27</a:t>
            </a:fld>
            <a:endParaRPr lang="en-US"/>
          </a:p>
        </p:txBody>
      </p:sp>
    </p:spTree>
    <p:extLst>
      <p:ext uri="{BB962C8B-B14F-4D97-AF65-F5344CB8AC3E}">
        <p14:creationId xmlns:p14="http://schemas.microsoft.com/office/powerpoint/2010/main" val="3765675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9071D-233E-4B16-8186-19E52A85B7F9}" type="slidenum">
              <a:rPr lang="en-US" smtClean="0"/>
              <a:t>28</a:t>
            </a:fld>
            <a:endParaRPr lang="en-US"/>
          </a:p>
        </p:txBody>
      </p:sp>
    </p:spTree>
    <p:extLst>
      <p:ext uri="{BB962C8B-B14F-4D97-AF65-F5344CB8AC3E}">
        <p14:creationId xmlns:p14="http://schemas.microsoft.com/office/powerpoint/2010/main" val="36921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bde90a416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bde90a416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9071D-233E-4B16-8186-19E52A85B7F9}" type="slidenum">
              <a:rPr lang="en-US" smtClean="0"/>
              <a:t>29</a:t>
            </a:fld>
            <a:endParaRPr lang="en-US"/>
          </a:p>
        </p:txBody>
      </p:sp>
    </p:spTree>
    <p:extLst>
      <p:ext uri="{BB962C8B-B14F-4D97-AF65-F5344CB8AC3E}">
        <p14:creationId xmlns:p14="http://schemas.microsoft.com/office/powerpoint/2010/main" val="1454411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Note:</a:t>
            </a:r>
            <a:r>
              <a:rPr lang="en-US" baseline="0" dirty="0"/>
              <a:t> Some examples from the February 2021 presentation have been adapted to fit the local alternative assessments that are required for the tests eliminated by the General Assembly in 2014.</a:t>
            </a:r>
            <a:endParaRPr lang="en-US" dirty="0"/>
          </a:p>
        </p:txBody>
      </p:sp>
      <p:sp>
        <p:nvSpPr>
          <p:cNvPr id="4" name="Slide Number Placeholder 3"/>
          <p:cNvSpPr>
            <a:spLocks noGrp="1"/>
          </p:cNvSpPr>
          <p:nvPr>
            <p:ph type="sldNum" sz="quarter" idx="10"/>
          </p:nvPr>
        </p:nvSpPr>
        <p:spPr/>
        <p:txBody>
          <a:bodyPr/>
          <a:lstStyle/>
          <a:p>
            <a:fld id="{3189071D-233E-4B16-8186-19E52A85B7F9}" type="slidenum">
              <a:rPr lang="en-US" smtClean="0"/>
              <a:t>31</a:t>
            </a:fld>
            <a:endParaRPr lang="en-US"/>
          </a:p>
        </p:txBody>
      </p:sp>
    </p:spTree>
    <p:extLst>
      <p:ext uri="{BB962C8B-B14F-4D97-AF65-F5344CB8AC3E}">
        <p14:creationId xmlns:p14="http://schemas.microsoft.com/office/powerpoint/2010/main" val="1746516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This example from a school division shows</a:t>
            </a:r>
            <a:r>
              <a:rPr lang="en-US" baseline="0" dirty="0"/>
              <a:t> one way that scores for local alternative assessments collected in a portfolio to cover the Reporting Strands could be reported in one document. Separate scores for each performance task should be reported as the individual tasks are completed and scored.</a:t>
            </a:r>
            <a:endParaRPr lang="en-US" dirty="0"/>
          </a:p>
        </p:txBody>
      </p:sp>
      <p:sp>
        <p:nvSpPr>
          <p:cNvPr id="4" name="Slide Number Placeholder 3"/>
          <p:cNvSpPr>
            <a:spLocks noGrp="1"/>
          </p:cNvSpPr>
          <p:nvPr>
            <p:ph type="sldNum" sz="quarter" idx="10"/>
          </p:nvPr>
        </p:nvSpPr>
        <p:spPr/>
        <p:txBody>
          <a:bodyPr/>
          <a:lstStyle/>
          <a:p>
            <a:fld id="{3189071D-233E-4B16-8186-19E52A85B7F9}" type="slidenum">
              <a:rPr lang="en-US" smtClean="0"/>
              <a:t>32</a:t>
            </a:fld>
            <a:endParaRPr lang="en-US"/>
          </a:p>
        </p:txBody>
      </p:sp>
    </p:spTree>
    <p:extLst>
      <p:ext uri="{BB962C8B-B14F-4D97-AF65-F5344CB8AC3E}">
        <p14:creationId xmlns:p14="http://schemas.microsoft.com/office/powerpoint/2010/main" val="1988466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 narrative for</a:t>
            </a:r>
            <a:r>
              <a:rPr lang="en-US" baseline="0" dirty="0"/>
              <a:t> parents provides an easy-to-follow description of why this type of assessment was administered in addition to information about the content that was measured.</a:t>
            </a:r>
            <a:endParaRPr lang="en-US" dirty="0"/>
          </a:p>
        </p:txBody>
      </p:sp>
      <p:sp>
        <p:nvSpPr>
          <p:cNvPr id="4" name="Slide Number Placeholder 3"/>
          <p:cNvSpPr>
            <a:spLocks noGrp="1"/>
          </p:cNvSpPr>
          <p:nvPr>
            <p:ph type="sldNum" sz="quarter" idx="10"/>
          </p:nvPr>
        </p:nvSpPr>
        <p:spPr/>
        <p:txBody>
          <a:bodyPr/>
          <a:lstStyle/>
          <a:p>
            <a:fld id="{3189071D-233E-4B16-8186-19E52A85B7F9}" type="slidenum">
              <a:rPr lang="en-US" smtClean="0"/>
              <a:t>33</a:t>
            </a:fld>
            <a:endParaRPr lang="en-US"/>
          </a:p>
        </p:txBody>
      </p:sp>
    </p:spTree>
    <p:extLst>
      <p:ext uri="{BB962C8B-B14F-4D97-AF65-F5344CB8AC3E}">
        <p14:creationId xmlns:p14="http://schemas.microsoft.com/office/powerpoint/2010/main" val="1324704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One score report that combines information on SOL test</a:t>
            </a:r>
            <a:r>
              <a:rPr lang="en-US" baseline="0" dirty="0"/>
              <a:t> scores and all of the LAA administered throughout the year might be helpful to send at the end of the school year. It is important to provide feedback on performance on LAA as those are scored to keep families informed of current progress.</a:t>
            </a:r>
            <a:endParaRPr lang="en-US" dirty="0"/>
          </a:p>
        </p:txBody>
      </p:sp>
      <p:sp>
        <p:nvSpPr>
          <p:cNvPr id="4" name="Slide Number Placeholder 3"/>
          <p:cNvSpPr>
            <a:spLocks noGrp="1"/>
          </p:cNvSpPr>
          <p:nvPr>
            <p:ph type="sldNum" sz="quarter" idx="10"/>
          </p:nvPr>
        </p:nvSpPr>
        <p:spPr/>
        <p:txBody>
          <a:bodyPr/>
          <a:lstStyle/>
          <a:p>
            <a:fld id="{3189071D-233E-4B16-8186-19E52A85B7F9}" type="slidenum">
              <a:rPr lang="en-US" smtClean="0"/>
              <a:t>34</a:t>
            </a:fld>
            <a:endParaRPr lang="en-US"/>
          </a:p>
        </p:txBody>
      </p:sp>
    </p:spTree>
    <p:extLst>
      <p:ext uri="{BB962C8B-B14F-4D97-AF65-F5344CB8AC3E}">
        <p14:creationId xmlns:p14="http://schemas.microsoft.com/office/powerpoint/2010/main" val="1901361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This slide</a:t>
            </a:r>
            <a:r>
              <a:rPr lang="en-US" baseline="0" dirty="0"/>
              <a:t>, along with </a:t>
            </a:r>
            <a:r>
              <a:rPr lang="en-US" dirty="0"/>
              <a:t>the following two slides, p</a:t>
            </a:r>
            <a:r>
              <a:rPr lang="en-US" baseline="0" dirty="0"/>
              <a:t>rovides an example of a narrative that describes the way that grade 5 writing samples have been scored.</a:t>
            </a:r>
          </a:p>
          <a:p>
            <a:pPr marL="158750" indent="0">
              <a:buNone/>
            </a:pPr>
            <a:r>
              <a:rPr lang="en-US" i="1" baseline="0" dirty="0"/>
              <a:t>Note: This explanation for scoring in grade 5 writing is adapted from slides that originally described the scoring in grade 8 writing.</a:t>
            </a:r>
            <a:endParaRPr lang="en-US" i="1" dirty="0"/>
          </a:p>
        </p:txBody>
      </p:sp>
      <p:sp>
        <p:nvSpPr>
          <p:cNvPr id="4" name="Slide Number Placeholder 3"/>
          <p:cNvSpPr>
            <a:spLocks noGrp="1"/>
          </p:cNvSpPr>
          <p:nvPr>
            <p:ph type="sldNum" sz="quarter" idx="10"/>
          </p:nvPr>
        </p:nvSpPr>
        <p:spPr/>
        <p:txBody>
          <a:bodyPr/>
          <a:lstStyle/>
          <a:p>
            <a:fld id="{3189071D-233E-4B16-8186-19E52A85B7F9}" type="slidenum">
              <a:rPr lang="en-US" smtClean="0"/>
              <a:t>35</a:t>
            </a:fld>
            <a:endParaRPr lang="en-US"/>
          </a:p>
        </p:txBody>
      </p:sp>
    </p:spTree>
    <p:extLst>
      <p:ext uri="{BB962C8B-B14F-4D97-AF65-F5344CB8AC3E}">
        <p14:creationId xmlns:p14="http://schemas.microsoft.com/office/powerpoint/2010/main" val="1942328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Having</a:t>
            </a:r>
            <a:r>
              <a:rPr lang="en-US" baseline="0" dirty="0"/>
              <a:t> two readers is best practice for grade 5 writing but is not required.</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i="1" baseline="0" dirty="0"/>
              <a:t>Note: This explanation for scoring in grade 5 writing is adapted from slides that originally described the scoring in grade 8 writing.</a:t>
            </a:r>
            <a:endParaRPr lang="en-US" i="1" dirty="0"/>
          </a:p>
          <a:p>
            <a:pPr marL="158750" indent="0">
              <a:buNone/>
            </a:pPr>
            <a:endParaRPr lang="en-US" dirty="0"/>
          </a:p>
        </p:txBody>
      </p:sp>
      <p:sp>
        <p:nvSpPr>
          <p:cNvPr id="4" name="Slide Number Placeholder 3"/>
          <p:cNvSpPr>
            <a:spLocks noGrp="1"/>
          </p:cNvSpPr>
          <p:nvPr>
            <p:ph type="sldNum" sz="quarter" idx="10"/>
          </p:nvPr>
        </p:nvSpPr>
        <p:spPr/>
        <p:txBody>
          <a:bodyPr/>
          <a:lstStyle/>
          <a:p>
            <a:fld id="{3189071D-233E-4B16-8186-19E52A85B7F9}" type="slidenum">
              <a:rPr lang="en-US" smtClean="0"/>
              <a:t>36</a:t>
            </a:fld>
            <a:endParaRPr lang="en-US"/>
          </a:p>
        </p:txBody>
      </p:sp>
    </p:spTree>
    <p:extLst>
      <p:ext uri="{BB962C8B-B14F-4D97-AF65-F5344CB8AC3E}">
        <p14:creationId xmlns:p14="http://schemas.microsoft.com/office/powerpoint/2010/main" val="3430435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 description</a:t>
            </a:r>
            <a:r>
              <a:rPr lang="en-US" baseline="0" dirty="0"/>
              <a:t> indicates that this assessment was completed independently without teacher feedback or collaboration with peers during the drafting process.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i="1" baseline="0" dirty="0"/>
              <a:t>Note: This explanation for scoring in grade 5 writing is adapted from slides that originally described the scoring in grade 8 writing.</a:t>
            </a:r>
            <a:endParaRPr lang="en-US" i="1" dirty="0"/>
          </a:p>
          <a:p>
            <a:pPr marL="158750" indent="0">
              <a:buNone/>
            </a:pPr>
            <a:endParaRPr lang="en-US" dirty="0"/>
          </a:p>
        </p:txBody>
      </p:sp>
      <p:sp>
        <p:nvSpPr>
          <p:cNvPr id="4" name="Slide Number Placeholder 3"/>
          <p:cNvSpPr>
            <a:spLocks noGrp="1"/>
          </p:cNvSpPr>
          <p:nvPr>
            <p:ph type="sldNum" sz="quarter" idx="10"/>
          </p:nvPr>
        </p:nvSpPr>
        <p:spPr/>
        <p:txBody>
          <a:bodyPr/>
          <a:lstStyle/>
          <a:p>
            <a:fld id="{3189071D-233E-4B16-8186-19E52A85B7F9}" type="slidenum">
              <a:rPr lang="en-US" smtClean="0"/>
              <a:t>37</a:t>
            </a:fld>
            <a:endParaRPr lang="en-US"/>
          </a:p>
        </p:txBody>
      </p:sp>
    </p:spTree>
    <p:extLst>
      <p:ext uri="{BB962C8B-B14F-4D97-AF65-F5344CB8AC3E}">
        <p14:creationId xmlns:p14="http://schemas.microsoft.com/office/powerpoint/2010/main" val="945497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9071D-233E-4B16-8186-19E52A85B7F9}" type="slidenum">
              <a:rPr lang="en-US" smtClean="0"/>
              <a:t>38</a:t>
            </a:fld>
            <a:endParaRPr lang="en-US"/>
          </a:p>
        </p:txBody>
      </p:sp>
    </p:spTree>
    <p:extLst>
      <p:ext uri="{BB962C8B-B14F-4D97-AF65-F5344CB8AC3E}">
        <p14:creationId xmlns:p14="http://schemas.microsoft.com/office/powerpoint/2010/main" val="2241122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9071D-233E-4B16-8186-19E52A85B7F9}" type="slidenum">
              <a:rPr lang="en-US" smtClean="0"/>
              <a:t>3</a:t>
            </a:fld>
            <a:endParaRPr lang="en-US"/>
          </a:p>
        </p:txBody>
      </p:sp>
    </p:spTree>
    <p:extLst>
      <p:ext uri="{BB962C8B-B14F-4D97-AF65-F5344CB8AC3E}">
        <p14:creationId xmlns:p14="http://schemas.microsoft.com/office/powerpoint/2010/main" val="1814158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9071D-233E-4B16-8186-19E52A85B7F9}" type="slidenum">
              <a:rPr lang="en-US" smtClean="0"/>
              <a:t>4</a:t>
            </a:fld>
            <a:endParaRPr lang="en-US"/>
          </a:p>
        </p:txBody>
      </p:sp>
    </p:spTree>
    <p:extLst>
      <p:ext uri="{BB962C8B-B14F-4D97-AF65-F5344CB8AC3E}">
        <p14:creationId xmlns:p14="http://schemas.microsoft.com/office/powerpoint/2010/main" val="2182627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9071D-233E-4B16-8186-19E52A85B7F9}" type="slidenum">
              <a:rPr lang="en-US" smtClean="0"/>
              <a:t>5</a:t>
            </a:fld>
            <a:endParaRPr lang="en-US"/>
          </a:p>
        </p:txBody>
      </p:sp>
    </p:spTree>
    <p:extLst>
      <p:ext uri="{BB962C8B-B14F-4D97-AF65-F5344CB8AC3E}">
        <p14:creationId xmlns:p14="http://schemas.microsoft.com/office/powerpoint/2010/main" val="2648939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9071D-233E-4B16-8186-19E52A85B7F9}" type="slidenum">
              <a:rPr lang="en-US" smtClean="0"/>
              <a:t>6</a:t>
            </a:fld>
            <a:endParaRPr lang="en-US"/>
          </a:p>
        </p:txBody>
      </p:sp>
    </p:spTree>
    <p:extLst>
      <p:ext uri="{BB962C8B-B14F-4D97-AF65-F5344CB8AC3E}">
        <p14:creationId xmlns:p14="http://schemas.microsoft.com/office/powerpoint/2010/main" val="1846652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9071D-233E-4B16-8186-19E52A85B7F9}" type="slidenum">
              <a:rPr lang="en-US" smtClean="0"/>
              <a:t>7</a:t>
            </a:fld>
            <a:endParaRPr lang="en-US"/>
          </a:p>
        </p:txBody>
      </p:sp>
    </p:spTree>
    <p:extLst>
      <p:ext uri="{BB962C8B-B14F-4D97-AF65-F5344CB8AC3E}">
        <p14:creationId xmlns:p14="http://schemas.microsoft.com/office/powerpoint/2010/main" val="790547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9071D-233E-4B16-8186-19E52A85B7F9}" type="slidenum">
              <a:rPr lang="en-US" smtClean="0"/>
              <a:t>8</a:t>
            </a:fld>
            <a:endParaRPr lang="en-US"/>
          </a:p>
        </p:txBody>
      </p:sp>
    </p:spTree>
    <p:extLst>
      <p:ext uri="{BB962C8B-B14F-4D97-AF65-F5344CB8AC3E}">
        <p14:creationId xmlns:p14="http://schemas.microsoft.com/office/powerpoint/2010/main" val="425347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9071D-233E-4B16-8186-19E52A85B7F9}" type="slidenum">
              <a:rPr lang="en-US" smtClean="0"/>
              <a:t>9</a:t>
            </a:fld>
            <a:endParaRPr lang="en-US"/>
          </a:p>
        </p:txBody>
      </p:sp>
    </p:spTree>
    <p:extLst>
      <p:ext uri="{BB962C8B-B14F-4D97-AF65-F5344CB8AC3E}">
        <p14:creationId xmlns:p14="http://schemas.microsoft.com/office/powerpoint/2010/main" val="3828564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14"/>
        <p:cNvGrpSpPr/>
        <p:nvPr/>
      </p:nvGrpSpPr>
      <p:grpSpPr>
        <a:xfrm>
          <a:off x="0" y="0"/>
          <a:ext cx="0" cy="0"/>
          <a:chOff x="0" y="0"/>
          <a:chExt cx="0" cy="0"/>
        </a:xfrm>
      </p:grpSpPr>
      <p:pic>
        <p:nvPicPr>
          <p:cNvPr id="15" name="Google Shape;15;p3"/>
          <p:cNvPicPr preferRelativeResize="0"/>
          <p:nvPr/>
        </p:nvPicPr>
        <p:blipFill>
          <a:blip r:embed="rId3">
            <a:alphaModFix/>
          </a:blip>
          <a:stretch>
            <a:fillRect/>
          </a:stretch>
        </p:blipFill>
        <p:spPr>
          <a:xfrm>
            <a:off x="0" y="2381"/>
            <a:ext cx="9144000" cy="5138738"/>
          </a:xfrm>
          <a:prstGeom prst="rect">
            <a:avLst/>
          </a:prstGeom>
          <a:noFill/>
          <a:ln>
            <a:noFill/>
          </a:ln>
        </p:spPr>
      </p:pic>
      <p:sp>
        <p:nvSpPr>
          <p:cNvPr id="16" name="Google Shape;16;p3"/>
          <p:cNvSpPr/>
          <p:nvPr/>
        </p:nvSpPr>
        <p:spPr>
          <a:xfrm>
            <a:off x="642600" y="1358950"/>
            <a:ext cx="7943100" cy="2833800"/>
          </a:xfrm>
          <a:prstGeom prst="roundRect">
            <a:avLst>
              <a:gd name="adj" fmla="val 16667"/>
            </a:avLst>
          </a:prstGeom>
          <a:solidFill>
            <a:srgbClr val="FFFFFF">
              <a:alpha val="70390"/>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311708" y="1244950"/>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 name="Google Shape;18;p3"/>
          <p:cNvSpPr txBox="1">
            <a:spLocks noGrp="1"/>
          </p:cNvSpPr>
          <p:nvPr>
            <p:ph type="subTitle" idx="1"/>
          </p:nvPr>
        </p:nvSpPr>
        <p:spPr>
          <a:xfrm>
            <a:off x="311700" y="3334500"/>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 name="Google Shape;19;p3"/>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3"/>
          <p:cNvSpPr txBox="1">
            <a:spLocks noGrp="1"/>
          </p:cNvSpPr>
          <p:nvPr>
            <p:ph type="body" idx="1"/>
          </p:nvPr>
        </p:nvSpPr>
        <p:spPr>
          <a:xfrm>
            <a:off x="369650" y="37933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600"/>
              <a:buNone/>
              <a:defRPr/>
            </a:lvl1pPr>
          </a:lstStyle>
          <a:p>
            <a:endParaRPr/>
          </a:p>
        </p:txBody>
      </p:sp>
      <p:sp>
        <p:nvSpPr>
          <p:cNvPr id="61" name="Google Shape;61;p13"/>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2"/>
        <p:cNvGrpSpPr/>
        <p:nvPr/>
      </p:nvGrpSpPr>
      <p:grpSpPr>
        <a:xfrm>
          <a:off x="0" y="0"/>
          <a:ext cx="0" cy="0"/>
          <a:chOff x="0" y="0"/>
          <a:chExt cx="0" cy="0"/>
        </a:xfrm>
      </p:grpSpPr>
      <p:sp>
        <p:nvSpPr>
          <p:cNvPr id="63" name="Google Shape;63;p1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4" name="Google Shape;64;p1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1600"/>
              </a:spcBef>
              <a:spcAft>
                <a:spcPts val="0"/>
              </a:spcAft>
              <a:buSzPts val="16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5" name="Google Shape;65;p14"/>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5"/>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19903" y="4649752"/>
            <a:ext cx="4330976" cy="508864"/>
          </a:xfrm>
          <a:prstGeom prst="rect">
            <a:avLst/>
          </a:prstGeom>
        </p:spPr>
        <p:txBody>
          <a:bodyPr/>
          <a:lstStyle/>
          <a:p>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5784573" y="4767261"/>
            <a:ext cx="613742" cy="273844"/>
          </a:xfrm>
          <a:prstGeom prst="rect">
            <a:avLst/>
          </a:prstGeom>
        </p:spPr>
        <p:txBody>
          <a:bodyPr/>
          <a:lstStyle/>
          <a:p>
            <a:fld id="{6FCCF220-994A-4EAD-8160-4C937871A9DB}" type="slidenum">
              <a:rPr lang="en-US" smtClean="0"/>
              <a:t>‹#›</a:t>
            </a:fld>
            <a:endParaRPr lang="en-US"/>
          </a:p>
        </p:txBody>
      </p:sp>
    </p:spTree>
    <p:extLst>
      <p:ext uri="{BB962C8B-B14F-4D97-AF65-F5344CB8AC3E}">
        <p14:creationId xmlns:p14="http://schemas.microsoft.com/office/powerpoint/2010/main" val="374488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5202" y="273844"/>
            <a:ext cx="8140148" cy="779704"/>
          </a:xfrm>
        </p:spPr>
        <p:txBody>
          <a:bodyPr>
            <a:normAutofit/>
          </a:bodyPr>
          <a:lstStyle>
            <a:lvl1pPr>
              <a:defRPr sz="300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477078" y="1157288"/>
            <a:ext cx="8038272" cy="3475435"/>
          </a:xfrm>
        </p:spPr>
        <p:txBody>
          <a:bodyPr/>
          <a:lstStyle>
            <a:lvl1pPr>
              <a:lnSpc>
                <a:spcPct val="100000"/>
              </a:lnSpc>
              <a:buClr>
                <a:srgbClr val="DB244D"/>
              </a:buClr>
              <a:buSzPct val="110000"/>
              <a:defRPr sz="2100">
                <a:latin typeface="Tahoma" panose="020B0604030504040204" pitchFamily="34" charset="0"/>
                <a:ea typeface="Tahoma" panose="020B0604030504040204" pitchFamily="34" charset="0"/>
                <a:cs typeface="Tahoma" panose="020B0604030504040204" pitchFamily="34" charset="0"/>
              </a:defRPr>
            </a:lvl1pPr>
            <a:lvl2pPr>
              <a:lnSpc>
                <a:spcPct val="100000"/>
              </a:lnSpc>
              <a:buClr>
                <a:srgbClr val="DB244D"/>
              </a:buClr>
              <a:buSzPct val="110000"/>
              <a:defRPr sz="1950">
                <a:latin typeface="Tahoma" panose="020B0604030504040204" pitchFamily="34" charset="0"/>
                <a:ea typeface="Tahoma" panose="020B0604030504040204" pitchFamily="34" charset="0"/>
                <a:cs typeface="Tahoma" panose="020B0604030504040204" pitchFamily="34" charset="0"/>
              </a:defRPr>
            </a:lvl2pPr>
            <a:lvl3pPr>
              <a:lnSpc>
                <a:spcPct val="100000"/>
              </a:lnSpc>
              <a:buClr>
                <a:srgbClr val="DB244D"/>
              </a:buClr>
              <a:buSzPct val="110000"/>
              <a:defRPr sz="1800">
                <a:latin typeface="Tahoma" panose="020B0604030504040204" pitchFamily="34" charset="0"/>
                <a:ea typeface="Tahoma" panose="020B0604030504040204" pitchFamily="34" charset="0"/>
                <a:cs typeface="Tahoma" panose="020B0604030504040204" pitchFamily="34" charset="0"/>
              </a:defRPr>
            </a:lvl3pPr>
            <a:lvl4pPr>
              <a:buClr>
                <a:srgbClr val="DB244D"/>
              </a:buClr>
              <a:buSzPct val="110000"/>
              <a:defRPr sz="1800">
                <a:latin typeface="Tahoma" panose="020B0604030504040204" pitchFamily="34" charset="0"/>
                <a:ea typeface="Tahoma" panose="020B0604030504040204" pitchFamily="34" charset="0"/>
                <a:cs typeface="Tahoma" panose="020B0604030504040204" pitchFamily="34" charset="0"/>
              </a:defRPr>
            </a:lvl4pPr>
            <a:lvl5pPr>
              <a:buClr>
                <a:srgbClr val="DB244D"/>
              </a:buClr>
              <a:buSzPct val="110000"/>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0"/>
          </p:nvPr>
        </p:nvSpPr>
        <p:spPr>
          <a:xfrm>
            <a:off x="6820727" y="4714644"/>
            <a:ext cx="499441" cy="377245"/>
          </a:xfrm>
          <a:prstGeom prst="rect">
            <a:avLst/>
          </a:prstGeom>
        </p:spPr>
        <p:txBody>
          <a:bodyPr/>
          <a:lstStyle>
            <a:lvl1pPr>
              <a:defRPr>
                <a:solidFill>
                  <a:schemeClr val="tx1"/>
                </a:solidFill>
              </a:defRPr>
            </a:lvl1pPr>
          </a:lstStyle>
          <a:p>
            <a:fld id="{716489AA-3815-412E-9246-6854CFBF1D45}" type="slidenum">
              <a:rPr lang="en-US" smtClean="0"/>
              <a:pPr/>
              <a:t>‹#›</a:t>
            </a:fld>
            <a:endParaRPr lang="en-US" dirty="0"/>
          </a:p>
        </p:txBody>
      </p:sp>
    </p:spTree>
    <p:extLst>
      <p:ext uri="{BB962C8B-B14F-4D97-AF65-F5344CB8AC3E}">
        <p14:creationId xmlns:p14="http://schemas.microsoft.com/office/powerpoint/2010/main" val="191107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4"/>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5"/>
          <p:cNvSpPr txBox="1">
            <a:spLocks noGrp="1"/>
          </p:cNvSpPr>
          <p:nvPr>
            <p:ph type="body" idx="1"/>
          </p:nvPr>
        </p:nvSpPr>
        <p:spPr>
          <a:xfrm>
            <a:off x="785950" y="1386425"/>
            <a:ext cx="8183400" cy="3416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1600"/>
              </a:spcBef>
              <a:spcAft>
                <a:spcPts val="0"/>
              </a:spcAft>
              <a:buSzPts val="16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5" name="Google Shape;25;p5"/>
          <p:cNvSpPr txBox="1">
            <a:spLocks noGrp="1"/>
          </p:cNvSpPr>
          <p:nvPr>
            <p:ph type="sldNum" idx="12"/>
          </p:nvPr>
        </p:nvSpPr>
        <p:spPr>
          <a:xfrm>
            <a:off x="579233"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pic>
        <p:nvPicPr>
          <p:cNvPr id="26" name="Google Shape;26;p5"/>
          <p:cNvPicPr preferRelativeResize="0"/>
          <p:nvPr/>
        </p:nvPicPr>
        <p:blipFill>
          <a:blip r:embed="rId2">
            <a:alphaModFix/>
          </a:blip>
          <a:stretch>
            <a:fillRect/>
          </a:stretch>
        </p:blipFill>
        <p:spPr>
          <a:xfrm rot="-5400000">
            <a:off x="-2104462" y="2429713"/>
            <a:ext cx="4739475" cy="279300"/>
          </a:xfrm>
          <a:prstGeom prst="rect">
            <a:avLst/>
          </a:prstGeom>
          <a:noFill/>
          <a:ln>
            <a:noFill/>
          </a:ln>
        </p:spPr>
      </p:pic>
      <p:sp>
        <p:nvSpPr>
          <p:cNvPr id="27" name="Google Shape;27;p5"/>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No Side Logo">
  <p:cSld name="TITLE_AND_BODY_1">
    <p:spTree>
      <p:nvGrpSpPr>
        <p:cNvPr id="1" name="Shape 28"/>
        <p:cNvGrpSpPr/>
        <p:nvPr/>
      </p:nvGrpSpPr>
      <p:grpSpPr>
        <a:xfrm>
          <a:off x="0" y="0"/>
          <a:ext cx="0" cy="0"/>
          <a:chOff x="0" y="0"/>
          <a:chExt cx="0" cy="0"/>
        </a:xfrm>
      </p:grpSpPr>
      <p:sp>
        <p:nvSpPr>
          <p:cNvPr id="29" name="Google Shape;29;p6"/>
          <p:cNvSpPr txBox="1">
            <a:spLocks noGrp="1"/>
          </p:cNvSpPr>
          <p:nvPr>
            <p:ph type="body" idx="1"/>
          </p:nvPr>
        </p:nvSpPr>
        <p:spPr>
          <a:xfrm>
            <a:off x="448625" y="1100275"/>
            <a:ext cx="8520600" cy="3416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lvl1pPr>
            <a:lvl2pPr marL="914400" lvl="1" indent="-330200" rtl="0">
              <a:spcBef>
                <a:spcPts val="1600"/>
              </a:spcBef>
              <a:spcAft>
                <a:spcPts val="0"/>
              </a:spcAft>
              <a:buSzPts val="16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0" name="Google Shape;30;p6"/>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31" name="Google Shape;31;p6"/>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 No Side Logo">
  <p:cSld name="TITLE_AND_TWO_COLUMNS_1">
    <p:spTree>
      <p:nvGrpSpPr>
        <p:cNvPr id="1" name="Shape 38"/>
        <p:cNvGrpSpPr/>
        <p:nvPr/>
      </p:nvGrpSpPr>
      <p:grpSpPr>
        <a:xfrm>
          <a:off x="0" y="0"/>
          <a:ext cx="0" cy="0"/>
          <a:chOff x="0" y="0"/>
          <a:chExt cx="0" cy="0"/>
        </a:xfrm>
      </p:grpSpPr>
      <p:sp>
        <p:nvSpPr>
          <p:cNvPr id="39" name="Google Shape;39;p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0" name="Google Shape;40;p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1" name="Google Shape;41;p8"/>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42" name="Google Shape;42;p8"/>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9"/>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45" name="Google Shape;45;p9"/>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1389600"/>
            <a:ext cx="42549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8" name="Google Shape;48;p10"/>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49" name="Google Shape;49;p10"/>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0"/>
        <p:cNvGrpSpPr/>
        <p:nvPr/>
      </p:nvGrpSpPr>
      <p:grpSpPr>
        <a:xfrm>
          <a:off x="0" y="0"/>
          <a:ext cx="0" cy="0"/>
          <a:chOff x="0" y="0"/>
          <a:chExt cx="0" cy="0"/>
        </a:xfrm>
      </p:grpSpPr>
      <p:sp>
        <p:nvSpPr>
          <p:cNvPr id="51" name="Google Shape;51;p1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2" name="Google Shape;52;p11"/>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sp>
        <p:nvSpPr>
          <p:cNvPr id="54" name="Google Shape;54;p1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2"/>
          <p:cNvSpPr txBox="1">
            <a:spLocks noGrp="1"/>
          </p:cNvSpPr>
          <p:nvPr>
            <p:ph type="title"/>
          </p:nvPr>
        </p:nvSpPr>
        <p:spPr>
          <a:xfrm>
            <a:off x="270750" y="1680900"/>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6" name="Google Shape;56;p12"/>
          <p:cNvSpPr txBox="1">
            <a:spLocks noGrp="1"/>
          </p:cNvSpPr>
          <p:nvPr>
            <p:ph type="subTitle" idx="1"/>
          </p:nvPr>
        </p:nvSpPr>
        <p:spPr>
          <a:xfrm>
            <a:off x="270750" y="3250800"/>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7" name="Google Shape;57;p1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1600"/>
              </a:spcBef>
              <a:spcAft>
                <a:spcPts val="0"/>
              </a:spcAft>
              <a:buSzPts val="16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8" name="Google Shape;58;p12"/>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448625" y="11002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rgbClr val="101820"/>
              </a:buClr>
              <a:buSzPts val="1600"/>
              <a:buFont typeface="Josefin Sans"/>
              <a:buChar char="●"/>
              <a:defRPr sz="1600" b="1">
                <a:solidFill>
                  <a:srgbClr val="101820"/>
                </a:solidFill>
                <a:latin typeface="Josefin Sans"/>
                <a:ea typeface="Josefin Sans"/>
                <a:cs typeface="Josefin Sans"/>
                <a:sym typeface="Josefin Sans"/>
              </a:defRPr>
            </a:lvl1pPr>
            <a:lvl2pPr marL="914400" lvl="1" indent="-330200">
              <a:lnSpc>
                <a:spcPct val="115000"/>
              </a:lnSpc>
              <a:spcBef>
                <a:spcPts val="1600"/>
              </a:spcBef>
              <a:spcAft>
                <a:spcPts val="0"/>
              </a:spcAft>
              <a:buClr>
                <a:schemeClr val="dk2"/>
              </a:buClr>
              <a:buSzPts val="1600"/>
              <a:buFont typeface="Josefin Sans"/>
              <a:buChar char="○"/>
              <a:defRPr sz="1600" b="1">
                <a:solidFill>
                  <a:schemeClr val="dk2"/>
                </a:solidFill>
                <a:latin typeface="Josefin Sans"/>
                <a:ea typeface="Josefin Sans"/>
                <a:cs typeface="Josefin Sans"/>
                <a:sym typeface="Josefin Sans"/>
              </a:defRPr>
            </a:lvl2pPr>
            <a:lvl3pPr marL="1371600" lvl="2" indent="-317500">
              <a:lnSpc>
                <a:spcPct val="115000"/>
              </a:lnSpc>
              <a:spcBef>
                <a:spcPts val="1600"/>
              </a:spcBef>
              <a:spcAft>
                <a:spcPts val="0"/>
              </a:spcAft>
              <a:buClr>
                <a:srgbClr val="D50032"/>
              </a:buClr>
              <a:buSzPts val="1400"/>
              <a:buFont typeface="Josefin Sans"/>
              <a:buChar char="■"/>
              <a:defRPr b="1">
                <a:solidFill>
                  <a:srgbClr val="D50032"/>
                </a:solidFill>
                <a:latin typeface="Josefin Sans"/>
                <a:ea typeface="Josefin Sans"/>
                <a:cs typeface="Josefin Sans"/>
                <a:sym typeface="Josefin Sans"/>
              </a:defRPr>
            </a:lvl3pPr>
            <a:lvl4pPr marL="1828800" lvl="3" indent="-317500">
              <a:lnSpc>
                <a:spcPct val="115000"/>
              </a:lnSpc>
              <a:spcBef>
                <a:spcPts val="1600"/>
              </a:spcBef>
              <a:spcAft>
                <a:spcPts val="0"/>
              </a:spcAft>
              <a:buClr>
                <a:schemeClr val="dk2"/>
              </a:buClr>
              <a:buSzPts val="1400"/>
              <a:buFont typeface="Josefin Sans"/>
              <a:buChar char="●"/>
              <a:defRPr b="1">
                <a:solidFill>
                  <a:schemeClr val="dk2"/>
                </a:solidFill>
                <a:latin typeface="Josefin Sans"/>
                <a:ea typeface="Josefin Sans"/>
                <a:cs typeface="Josefin Sans"/>
                <a:sym typeface="Josefin Sans"/>
              </a:defRPr>
            </a:lvl4pPr>
            <a:lvl5pPr marL="2286000" lvl="4" indent="-317500">
              <a:lnSpc>
                <a:spcPct val="115000"/>
              </a:lnSpc>
              <a:spcBef>
                <a:spcPts val="1600"/>
              </a:spcBef>
              <a:spcAft>
                <a:spcPts val="0"/>
              </a:spcAft>
              <a:buClr>
                <a:srgbClr val="D50032"/>
              </a:buClr>
              <a:buSzPts val="1400"/>
              <a:buFont typeface="Josefin Sans"/>
              <a:buChar char="○"/>
              <a:defRPr i="1">
                <a:solidFill>
                  <a:srgbClr val="D50032"/>
                </a:solidFill>
                <a:latin typeface="Josefin Sans"/>
                <a:ea typeface="Josefin Sans"/>
                <a:cs typeface="Josefin Sans"/>
                <a:sym typeface="Josefin Sans"/>
              </a:defRPr>
            </a:lvl5pPr>
            <a:lvl6pPr marL="2743200" lvl="5" indent="-3175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6pPr>
            <a:lvl7pPr marL="3200400" lvl="6" indent="-3175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7pPr>
            <a:lvl8pPr marL="3657600" lvl="7" indent="-317500">
              <a:lnSpc>
                <a:spcPct val="115000"/>
              </a:lnSpc>
              <a:spcBef>
                <a:spcPts val="1600"/>
              </a:spcBef>
              <a:spcAft>
                <a:spcPts val="0"/>
              </a:spcAft>
              <a:buClr>
                <a:schemeClr val="dk2"/>
              </a:buClr>
              <a:buSzPts val="1400"/>
              <a:buFont typeface="Josefin Sans"/>
              <a:buChar char="○"/>
              <a:defRPr b="1">
                <a:solidFill>
                  <a:schemeClr val="dk2"/>
                </a:solidFill>
                <a:latin typeface="Josefin Sans"/>
                <a:ea typeface="Josefin Sans"/>
                <a:cs typeface="Josefin Sans"/>
                <a:sym typeface="Josefin Sans"/>
              </a:defRPr>
            </a:lvl8pPr>
            <a:lvl9pPr marL="4114800" lvl="8" indent="-317500">
              <a:lnSpc>
                <a:spcPct val="115000"/>
              </a:lnSpc>
              <a:spcBef>
                <a:spcPts val="1600"/>
              </a:spcBef>
              <a:spcAft>
                <a:spcPts val="1600"/>
              </a:spcAft>
              <a:buClr>
                <a:schemeClr val="dk2"/>
              </a:buClr>
              <a:buSzPts val="1400"/>
              <a:buFont typeface="Josefin Sans"/>
              <a:buChar char="■"/>
              <a:defRPr b="1">
                <a:solidFill>
                  <a:schemeClr val="dk2"/>
                </a:solidFill>
                <a:latin typeface="Josefin Sans"/>
                <a:ea typeface="Josefin Sans"/>
                <a:cs typeface="Josefin Sans"/>
                <a:sym typeface="Josefin Sans"/>
              </a:defRPr>
            </a:lvl9pPr>
          </a:lstStyle>
          <a:p>
            <a:endParaRPr/>
          </a:p>
        </p:txBody>
      </p:sp>
      <p:sp>
        <p:nvSpPr>
          <p:cNvPr id="7" name="Google Shape;7;p1"/>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lvl="0">
              <a:buNone/>
              <a:defRPr sz="1000">
                <a:solidFill>
                  <a:srgbClr val="B7B7B7"/>
                </a:solidFill>
              </a:defRPr>
            </a:lvl1pPr>
            <a:lvl2pPr lvl="1">
              <a:buNone/>
              <a:defRPr sz="1000">
                <a:solidFill>
                  <a:srgbClr val="B7B7B7"/>
                </a:solidFill>
              </a:defRPr>
            </a:lvl2pPr>
            <a:lvl3pPr lvl="2">
              <a:buNone/>
              <a:defRPr sz="1000">
                <a:solidFill>
                  <a:srgbClr val="B7B7B7"/>
                </a:solidFill>
              </a:defRPr>
            </a:lvl3pPr>
            <a:lvl4pPr lvl="3">
              <a:buNone/>
              <a:defRPr sz="1000">
                <a:solidFill>
                  <a:srgbClr val="B7B7B7"/>
                </a:solidFill>
              </a:defRPr>
            </a:lvl4pPr>
            <a:lvl5pPr lvl="4">
              <a:buNone/>
              <a:defRPr sz="1000">
                <a:solidFill>
                  <a:srgbClr val="B7B7B7"/>
                </a:solidFill>
              </a:defRPr>
            </a:lvl5pPr>
            <a:lvl6pPr lvl="5">
              <a:buNone/>
              <a:defRPr sz="1000">
                <a:solidFill>
                  <a:srgbClr val="B7B7B7"/>
                </a:solidFill>
              </a:defRPr>
            </a:lvl6pPr>
            <a:lvl7pPr lvl="6">
              <a:buNone/>
              <a:defRPr sz="1000">
                <a:solidFill>
                  <a:srgbClr val="B7B7B7"/>
                </a:solidFill>
              </a:defRPr>
            </a:lvl7pPr>
            <a:lvl8pPr lvl="7">
              <a:buNone/>
              <a:defRPr sz="1000">
                <a:solidFill>
                  <a:srgbClr val="B7B7B7"/>
                </a:solidFill>
              </a:defRPr>
            </a:lvl8pPr>
            <a:lvl9pPr lvl="8">
              <a:buNone/>
              <a:defRPr sz="1000">
                <a:solidFill>
                  <a:srgbClr val="B7B7B7"/>
                </a:solidFill>
              </a:defRPr>
            </a:lvl9pPr>
          </a:lstStyle>
          <a:p>
            <a:pPr marL="0" lvl="0" indent="0" algn="l" rtl="0">
              <a:spcBef>
                <a:spcPts val="0"/>
              </a:spcBef>
              <a:spcAft>
                <a:spcPts val="0"/>
              </a:spcAft>
              <a:buNone/>
            </a:pPr>
            <a:fld id="{00000000-1234-1234-1234-123412341234}" type="slidenum">
              <a:rPr lang="en"/>
              <a:t>‹#›</a:t>
            </a:fld>
            <a:endParaRPr>
              <a:solidFill>
                <a:srgbClr val="999999"/>
              </a:solidFill>
            </a:endParaRPr>
          </a:p>
        </p:txBody>
      </p:sp>
      <p:pic>
        <p:nvPicPr>
          <p:cNvPr id="8" name="Google Shape;8;p1"/>
          <p:cNvPicPr preferRelativeResize="0"/>
          <p:nvPr/>
        </p:nvPicPr>
        <p:blipFill>
          <a:blip r:embed="rId17">
            <a:alphaModFix/>
          </a:blip>
          <a:stretch>
            <a:fillRect/>
          </a:stretch>
        </p:blipFill>
        <p:spPr>
          <a:xfrm>
            <a:off x="6934892" y="4427575"/>
            <a:ext cx="2034333" cy="678100"/>
          </a:xfrm>
          <a:prstGeom prst="rect">
            <a:avLst/>
          </a:prstGeom>
          <a:noFill/>
          <a:ln>
            <a:noFill/>
          </a:ln>
        </p:spPr>
      </p:pic>
      <p:sp>
        <p:nvSpPr>
          <p:cNvPr id="9" name="Google Shape;9;p1"/>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3" r:id="rId13"/>
    <p:sldLayoutId id="2147483664"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doe.virginia.gov/teaching-learning-assessment/k-12-standards-instruction/history-and-social-science/assessment-resources/-fsiteid-1#!/"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hyperlink" Target="https://www.doe.virginia.gov/teaching-learning-assessment/student-assessment/virginia-sol-assessment-program/performance-assessments-local-alternative-assessment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doe.virginia.gov/home/showpublisheddocument/20614/638043629367600000" TargetMode="External"/><Relationship Id="rId2" Type="http://schemas.openxmlformats.org/officeDocument/2006/relationships/hyperlink" Target="https://www.youtube.com/watch?v=cwYuP9s1t8M&amp;authuser=0"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doe.virginia.gov/teaching-learning-assessment/student-assessment/virginia-sol-assessment-program/performance-assessments-local-alternative-assessments"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hyperlink" Target="https://va.scoring.pearsonassessments.com/understandscoring/"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www.doe.virginia.gov/teaching-learning-assessment/k-12-standards-instruction/science/assessment-resources#!/"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hyperlink" Target="https://www.doe.virginia.gov/home/showdocument?id=30072" TargetMode="External"/><Relationship Id="rId4" Type="http://schemas.openxmlformats.org/officeDocument/2006/relationships/hyperlink" Target="https://www.doe.virginia.gov/teaching-learning-assessment/student-assessment/virginia-sol-assessment-program/performance-assessments-local-alternative-assessment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hyperlink" Target="mailto:Student_Assessment@doe.virginia.gov" TargetMode="External"/><Relationship Id="rId7" Type="http://schemas.openxmlformats.org/officeDocument/2006/relationships/hyperlink" Target="mailto:Anne.Petersen@doe.virginia.gov"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hyperlink" Target="mailto:vdoe.hss.elementary@doe.virginia.gov" TargetMode="External"/><Relationship Id="rId5" Type="http://schemas.openxmlformats.org/officeDocument/2006/relationships/hyperlink" Target="mailto:vdoe.hss.secondary@doe.virginia.gov" TargetMode="External"/><Relationship Id="rId4" Type="http://schemas.openxmlformats.org/officeDocument/2006/relationships/hyperlink" Target="mailto:Jill.Nogueras@doe.Virginia.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8" name="Google Shape;88;p18"/>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a:t>
            </a:fld>
            <a:endParaRPr/>
          </a:p>
        </p:txBody>
      </p:sp>
      <p:sp>
        <p:nvSpPr>
          <p:cNvPr id="5" name="Title 1"/>
          <p:cNvSpPr>
            <a:spLocks noGrp="1"/>
          </p:cNvSpPr>
          <p:nvPr>
            <p:ph type="ctrTitle"/>
          </p:nvPr>
        </p:nvSpPr>
        <p:spPr>
          <a:xfrm>
            <a:off x="311150" y="1244600"/>
            <a:ext cx="8521700" cy="2052638"/>
          </a:xfrm>
        </p:spPr>
        <p:txBody>
          <a:bodyPr/>
          <a:lstStyle/>
          <a:p>
            <a:r>
              <a:rPr lang="en-US" sz="4000" dirty="0"/>
              <a:t>Local Alternative Assessments: Reporting to Parents &amp; Reminders for Scoring</a:t>
            </a:r>
          </a:p>
        </p:txBody>
      </p:sp>
      <p:sp>
        <p:nvSpPr>
          <p:cNvPr id="6" name="Text Placeholder 2"/>
          <p:cNvSpPr>
            <a:spLocks noGrp="1"/>
          </p:cNvSpPr>
          <p:nvPr>
            <p:ph type="subTitle" idx="1"/>
          </p:nvPr>
        </p:nvSpPr>
        <p:spPr>
          <a:xfrm>
            <a:off x="311150" y="3333750"/>
            <a:ext cx="8521700" cy="793750"/>
          </a:xfrm>
        </p:spPr>
        <p:txBody>
          <a:bodyPr>
            <a:normAutofit lnSpcReduction="10000"/>
          </a:bodyPr>
          <a:lstStyle/>
          <a:p>
            <a:r>
              <a:rPr lang="en-US" sz="2100" dirty="0">
                <a:solidFill>
                  <a:schemeClr val="tx1"/>
                </a:solidFill>
              </a:rPr>
              <a:t>Best Practices and </a:t>
            </a:r>
          </a:p>
          <a:p>
            <a:r>
              <a:rPr lang="en-US" sz="2100" dirty="0">
                <a:solidFill>
                  <a:schemeClr val="tx1"/>
                </a:solidFill>
              </a:rPr>
              <a:t>Examples from School Divisions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40" y="710708"/>
            <a:ext cx="8792848" cy="3776219"/>
          </a:xfrm>
        </p:spPr>
        <p:txBody>
          <a:bodyPr>
            <a:noAutofit/>
          </a:bodyPr>
          <a:lstStyle/>
          <a:p>
            <a:r>
              <a:rPr lang="en-US" sz="2200" dirty="0">
                <a:latin typeface="Josefin Sans" panose="020B0604020202020204" charset="0"/>
              </a:rPr>
              <a:t>LAA may be formative or summative. The nature and intent of the LAA should be clear in the information reported to parents.</a:t>
            </a:r>
          </a:p>
          <a:p>
            <a:pPr lvl="1">
              <a:spcBef>
                <a:spcPts val="0"/>
              </a:spcBef>
            </a:pPr>
            <a:r>
              <a:rPr lang="en-US" sz="2200" dirty="0">
                <a:latin typeface="Josefin Sans" panose="020B0604020202020204" charset="0"/>
              </a:rPr>
              <a:t>School divisions can choose to use formative assessment and provide feedback to students on task responses as part of instruction. </a:t>
            </a:r>
          </a:p>
          <a:p>
            <a:pPr lvl="1">
              <a:spcBef>
                <a:spcPts val="0"/>
              </a:spcBef>
            </a:pPr>
            <a:r>
              <a:rPr lang="en-US" sz="2200" dirty="0">
                <a:latin typeface="Josefin Sans" panose="020B0604020202020204" charset="0"/>
              </a:rPr>
              <a:t>If feedback from teachers or peers has been provided and applied by students before scoring, it is best practice to include this information in reporting, as the results reflect the ability to interpret and apply feedback.</a:t>
            </a:r>
          </a:p>
        </p:txBody>
      </p:sp>
      <p:sp>
        <p:nvSpPr>
          <p:cNvPr id="4" name="Slide Number Placeholder 3"/>
          <p:cNvSpPr>
            <a:spLocks noGrp="1"/>
          </p:cNvSpPr>
          <p:nvPr>
            <p:ph type="sldNum" sz="quarter" idx="10"/>
          </p:nvPr>
        </p:nvSpPr>
        <p:spPr>
          <a:xfrm>
            <a:off x="6742071" y="4714644"/>
            <a:ext cx="499441" cy="377245"/>
          </a:xfrm>
        </p:spPr>
        <p:txBody>
          <a:bodyPr/>
          <a:lstStyle/>
          <a:p>
            <a:fld id="{716489AA-3815-412E-9246-6854CFBF1D45}" type="slidenum">
              <a:rPr lang="en-US" smtClean="0"/>
              <a:pPr/>
              <a:t>10</a:t>
            </a:fld>
            <a:endParaRPr lang="en-US" dirty="0"/>
          </a:p>
        </p:txBody>
      </p:sp>
      <p:sp>
        <p:nvSpPr>
          <p:cNvPr id="5" name="Title 1"/>
          <p:cNvSpPr>
            <a:spLocks noGrp="1"/>
          </p:cNvSpPr>
          <p:nvPr>
            <p:ph type="title"/>
          </p:nvPr>
        </p:nvSpPr>
        <p:spPr>
          <a:xfrm>
            <a:off x="74431" y="71823"/>
            <a:ext cx="9144000" cy="779704"/>
          </a:xfrm>
        </p:spPr>
        <p:txBody>
          <a:bodyPr>
            <a:normAutofit fontScale="90000"/>
          </a:bodyPr>
          <a:lstStyle/>
          <a:p>
            <a:r>
              <a:rPr lang="en-US" sz="3600" dirty="0">
                <a:latin typeface="Josefin Sans" panose="020B0604020202020204" charset="0"/>
              </a:rPr>
              <a:t>Considerations for Reporting to Parents </a:t>
            </a:r>
            <a:r>
              <a:rPr lang="en-US" sz="1800" dirty="0">
                <a:latin typeface="Josefin Sans" panose="020B0604020202020204" charset="0"/>
              </a:rPr>
              <a:t>(4 of 5)</a:t>
            </a:r>
            <a:endParaRPr lang="en-US" dirty="0">
              <a:latin typeface="Josefin Sans" panose="020B0604020202020204" charset="0"/>
            </a:endParaRPr>
          </a:p>
        </p:txBody>
      </p:sp>
    </p:spTree>
    <p:extLst>
      <p:ext uri="{BB962C8B-B14F-4D97-AF65-F5344CB8AC3E}">
        <p14:creationId xmlns:p14="http://schemas.microsoft.com/office/powerpoint/2010/main" val="2930199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57288"/>
            <a:ext cx="9144000" cy="3776219"/>
          </a:xfrm>
        </p:spPr>
        <p:txBody>
          <a:bodyPr>
            <a:noAutofit/>
          </a:bodyPr>
          <a:lstStyle/>
          <a:p>
            <a:r>
              <a:rPr lang="en-US" sz="2400" dirty="0">
                <a:latin typeface="Josefin Sans" panose="020B0604020202020204" charset="0"/>
              </a:rPr>
              <a:t>School divisions are encouraged to include opportunities for both formative and summative LAA when this is feasible. </a:t>
            </a:r>
          </a:p>
          <a:p>
            <a:pPr lvl="1">
              <a:spcBef>
                <a:spcPts val="0"/>
              </a:spcBef>
            </a:pPr>
            <a:r>
              <a:rPr lang="en-US" sz="2250" dirty="0">
                <a:latin typeface="Josefin Sans" panose="020B0604020202020204" charset="0"/>
              </a:rPr>
              <a:t>Formative assessment opportunities may result in stronger independent performance on summative assessments.</a:t>
            </a:r>
          </a:p>
          <a:p>
            <a:pPr lvl="1">
              <a:spcBef>
                <a:spcPts val="0"/>
              </a:spcBef>
            </a:pPr>
            <a:r>
              <a:rPr lang="en-US" sz="2250" dirty="0">
                <a:latin typeface="Josefin Sans" panose="020B0604020202020204" charset="0"/>
              </a:rPr>
              <a:t>Formative assessments offer opportunities for teachers to provide parents information on “glows and grows” that will be used to guide instruction. </a:t>
            </a:r>
          </a:p>
        </p:txBody>
      </p:sp>
      <p:sp>
        <p:nvSpPr>
          <p:cNvPr id="4" name="Slide Number Placeholder 3"/>
          <p:cNvSpPr>
            <a:spLocks noGrp="1"/>
          </p:cNvSpPr>
          <p:nvPr>
            <p:ph type="sldNum" sz="quarter" idx="10"/>
          </p:nvPr>
        </p:nvSpPr>
        <p:spPr>
          <a:xfrm>
            <a:off x="6771567" y="4714644"/>
            <a:ext cx="499441" cy="377245"/>
          </a:xfrm>
        </p:spPr>
        <p:txBody>
          <a:bodyPr/>
          <a:lstStyle/>
          <a:p>
            <a:fld id="{716489AA-3815-412E-9246-6854CFBF1D45}" type="slidenum">
              <a:rPr lang="en-US" smtClean="0"/>
              <a:pPr/>
              <a:t>11</a:t>
            </a:fld>
            <a:endParaRPr lang="en-US" dirty="0"/>
          </a:p>
        </p:txBody>
      </p:sp>
      <p:sp>
        <p:nvSpPr>
          <p:cNvPr id="5" name="Title 1"/>
          <p:cNvSpPr>
            <a:spLocks noGrp="1"/>
          </p:cNvSpPr>
          <p:nvPr>
            <p:ph type="title"/>
          </p:nvPr>
        </p:nvSpPr>
        <p:spPr>
          <a:xfrm>
            <a:off x="74431" y="273844"/>
            <a:ext cx="9144000" cy="779704"/>
          </a:xfrm>
        </p:spPr>
        <p:txBody>
          <a:bodyPr>
            <a:normAutofit fontScale="90000"/>
          </a:bodyPr>
          <a:lstStyle/>
          <a:p>
            <a:r>
              <a:rPr lang="en-US" sz="3600" dirty="0">
                <a:latin typeface="Josefin Sans" panose="020B0604020202020204" charset="0"/>
              </a:rPr>
              <a:t>Considerations for Reporting to Parents </a:t>
            </a:r>
            <a:r>
              <a:rPr lang="en-US" sz="1800" dirty="0">
                <a:latin typeface="Josefin Sans" panose="020B0604020202020204" charset="0"/>
              </a:rPr>
              <a:t>(5 of 5)</a:t>
            </a:r>
            <a:endParaRPr lang="en-US" dirty="0">
              <a:latin typeface="Josefin Sans" panose="020B0604020202020204" charset="0"/>
            </a:endParaRPr>
          </a:p>
        </p:txBody>
      </p:sp>
    </p:spTree>
    <p:extLst>
      <p:ext uri="{BB962C8B-B14F-4D97-AF65-F5344CB8AC3E}">
        <p14:creationId xmlns:p14="http://schemas.microsoft.com/office/powerpoint/2010/main" val="827297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34" y="175876"/>
            <a:ext cx="8597348" cy="779704"/>
          </a:xfrm>
        </p:spPr>
        <p:txBody>
          <a:bodyPr>
            <a:noAutofit/>
          </a:bodyPr>
          <a:lstStyle/>
          <a:p>
            <a:r>
              <a:rPr lang="en-US" sz="2700" dirty="0">
                <a:latin typeface="Josefin Sans" panose="020B0604020202020204" charset="0"/>
              </a:rPr>
              <a:t>Reporting Performance Assessment Results Administered as LAA in History and Social Science</a:t>
            </a:r>
          </a:p>
        </p:txBody>
      </p:sp>
      <p:sp>
        <p:nvSpPr>
          <p:cNvPr id="3" name="Content Placeholder 2"/>
          <p:cNvSpPr>
            <a:spLocks noGrp="1"/>
          </p:cNvSpPr>
          <p:nvPr>
            <p:ph idx="1"/>
          </p:nvPr>
        </p:nvSpPr>
        <p:spPr>
          <a:xfrm>
            <a:off x="150506" y="1158917"/>
            <a:ext cx="8724076" cy="3475435"/>
          </a:xfrm>
        </p:spPr>
        <p:txBody>
          <a:bodyPr/>
          <a:lstStyle/>
          <a:p>
            <a:r>
              <a:rPr lang="en-US" sz="2200" dirty="0">
                <a:latin typeface="Josefin Sans" panose="020B0604020202020204" charset="0"/>
              </a:rPr>
              <a:t>Core Expectations: One holistic score that reflects the preponderance of the evidence for the core expectations should be reported for each performance task.</a:t>
            </a:r>
          </a:p>
          <a:p>
            <a:r>
              <a:rPr lang="en-US" sz="2200" dirty="0">
                <a:latin typeface="Josefin Sans" panose="020B0604020202020204" charset="0"/>
              </a:rPr>
              <a:t>Task Specific Content and Skills: One holistic score that reflects the preponderance of the evidence for the content and skills that are specific to the performance task should be reported.</a:t>
            </a:r>
          </a:p>
          <a:p>
            <a:r>
              <a:rPr lang="en-US" sz="2200" dirty="0">
                <a:latin typeface="Josefin Sans" panose="020B0604020202020204" charset="0"/>
              </a:rPr>
              <a:t>In addition to these holistic scores, it will be helpful to show the range of possible scores and the descriptors or indicators for each score.</a:t>
            </a:r>
          </a:p>
        </p:txBody>
      </p:sp>
      <p:sp>
        <p:nvSpPr>
          <p:cNvPr id="4" name="Slide Number Placeholder 3"/>
          <p:cNvSpPr>
            <a:spLocks noGrp="1"/>
          </p:cNvSpPr>
          <p:nvPr>
            <p:ph type="sldNum" sz="quarter" idx="10"/>
          </p:nvPr>
        </p:nvSpPr>
        <p:spPr>
          <a:xfrm>
            <a:off x="6771567" y="4714644"/>
            <a:ext cx="499441" cy="377245"/>
          </a:xfrm>
        </p:spPr>
        <p:txBody>
          <a:bodyPr/>
          <a:lstStyle/>
          <a:p>
            <a:fld id="{716489AA-3815-412E-9246-6854CFBF1D45}" type="slidenum">
              <a:rPr lang="en-US" smtClean="0"/>
              <a:pPr/>
              <a:t>12</a:t>
            </a:fld>
            <a:endParaRPr lang="en-US" dirty="0"/>
          </a:p>
        </p:txBody>
      </p:sp>
    </p:spTree>
    <p:extLst>
      <p:ext uri="{BB962C8B-B14F-4D97-AF65-F5344CB8AC3E}">
        <p14:creationId xmlns:p14="http://schemas.microsoft.com/office/powerpoint/2010/main" val="3088841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8" y="295663"/>
            <a:ext cx="8140148" cy="779704"/>
          </a:xfrm>
        </p:spPr>
        <p:txBody>
          <a:bodyPr>
            <a:normAutofit fontScale="90000"/>
          </a:bodyPr>
          <a:lstStyle/>
          <a:p>
            <a:r>
              <a:rPr lang="en-US" sz="3200" dirty="0">
                <a:latin typeface="Josefin Sans" panose="020B0604020202020204" charset="0"/>
              </a:rPr>
              <a:t>Reporting Performance Assessment Results Administered as LAA in Science </a:t>
            </a:r>
            <a:r>
              <a:rPr lang="en-US" sz="1600" dirty="0">
                <a:latin typeface="Josefin Sans" panose="020B0604020202020204" charset="0"/>
              </a:rPr>
              <a:t>(1 of 2)</a:t>
            </a:r>
            <a:endParaRPr lang="en-US" dirty="0"/>
          </a:p>
        </p:txBody>
      </p:sp>
      <p:sp>
        <p:nvSpPr>
          <p:cNvPr id="3" name="Content Placeholder 2"/>
          <p:cNvSpPr>
            <a:spLocks noGrp="1"/>
          </p:cNvSpPr>
          <p:nvPr>
            <p:ph idx="1"/>
          </p:nvPr>
        </p:nvSpPr>
        <p:spPr>
          <a:xfrm>
            <a:off x="220653" y="1310969"/>
            <a:ext cx="8277887" cy="3475435"/>
          </a:xfrm>
        </p:spPr>
        <p:txBody>
          <a:bodyPr/>
          <a:lstStyle/>
          <a:p>
            <a:r>
              <a:rPr lang="en-US" sz="2400" dirty="0">
                <a:latin typeface="Josefin Sans" panose="020B0604020202020204" charset="0"/>
              </a:rPr>
              <a:t>The 3-5 science common rubrics were created as formative assessment tools to indicate student growth over time as students engage in the scientific and engineering practices and develop science conceptual understanding. </a:t>
            </a:r>
          </a:p>
          <a:p>
            <a:r>
              <a:rPr lang="en-US" sz="2400" dirty="0">
                <a:latin typeface="Josefin Sans" panose="020B0604020202020204" charset="0"/>
              </a:rPr>
              <a:t>Expectations for student performance for each category of the rubrics during different times of the year should be determined by educator teams and communicated to parents.</a:t>
            </a:r>
          </a:p>
          <a:p>
            <a:pPr marL="127000" indent="0">
              <a:buNone/>
            </a:pPr>
            <a:endParaRPr lang="en-US" sz="2400" dirty="0"/>
          </a:p>
        </p:txBody>
      </p:sp>
      <p:sp>
        <p:nvSpPr>
          <p:cNvPr id="4" name="Slide Number Placeholder 3"/>
          <p:cNvSpPr>
            <a:spLocks noGrp="1"/>
          </p:cNvSpPr>
          <p:nvPr>
            <p:ph type="sldNum" sz="quarter" idx="10"/>
          </p:nvPr>
        </p:nvSpPr>
        <p:spPr>
          <a:xfrm>
            <a:off x="6771567" y="4714644"/>
            <a:ext cx="499441" cy="377245"/>
          </a:xfrm>
        </p:spPr>
        <p:txBody>
          <a:bodyPr/>
          <a:lstStyle/>
          <a:p>
            <a:fld id="{716489AA-3815-412E-9246-6854CFBF1D45}" type="slidenum">
              <a:rPr lang="en-US" smtClean="0"/>
              <a:pPr/>
              <a:t>13</a:t>
            </a:fld>
            <a:endParaRPr lang="en-US" dirty="0"/>
          </a:p>
        </p:txBody>
      </p:sp>
    </p:spTree>
    <p:extLst>
      <p:ext uri="{BB962C8B-B14F-4D97-AF65-F5344CB8AC3E}">
        <p14:creationId xmlns:p14="http://schemas.microsoft.com/office/powerpoint/2010/main" val="995133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8" y="295663"/>
            <a:ext cx="8140148" cy="779704"/>
          </a:xfrm>
        </p:spPr>
        <p:txBody>
          <a:bodyPr>
            <a:normAutofit fontScale="90000"/>
          </a:bodyPr>
          <a:lstStyle/>
          <a:p>
            <a:r>
              <a:rPr lang="en-US" sz="3200" dirty="0">
                <a:latin typeface="Josefin Sans" panose="020B0604020202020204" charset="0"/>
              </a:rPr>
              <a:t>Reporting Performance Assessment Results Administered as LAA in Science </a:t>
            </a:r>
            <a:r>
              <a:rPr lang="en-US" sz="1600" dirty="0">
                <a:latin typeface="Josefin Sans" panose="020B0604020202020204" charset="0"/>
              </a:rPr>
              <a:t>(2 of 2)</a:t>
            </a:r>
            <a:endParaRPr lang="en-US" dirty="0"/>
          </a:p>
        </p:txBody>
      </p:sp>
      <p:sp>
        <p:nvSpPr>
          <p:cNvPr id="3" name="Content Placeholder 2"/>
          <p:cNvSpPr>
            <a:spLocks noGrp="1"/>
          </p:cNvSpPr>
          <p:nvPr>
            <p:ph idx="1"/>
          </p:nvPr>
        </p:nvSpPr>
        <p:spPr>
          <a:xfrm>
            <a:off x="220653" y="1310969"/>
            <a:ext cx="8277887" cy="3475435"/>
          </a:xfrm>
        </p:spPr>
        <p:txBody>
          <a:bodyPr/>
          <a:lstStyle/>
          <a:p>
            <a:r>
              <a:rPr lang="en-US" sz="2200" dirty="0">
                <a:latin typeface="Josefin Sans" panose="020B0604020202020204" charset="0"/>
              </a:rPr>
              <a:t>Task Specific Content and Skills: One holistic score that reflects the preponderance of the evidence for the content and skills that are specific to the performance task may be reported.  Alternatively, parent communication may include areas of strength and areas of growth in lieu of a holistic score.</a:t>
            </a:r>
          </a:p>
          <a:p>
            <a:r>
              <a:rPr lang="en-US" sz="2200" dirty="0">
                <a:latin typeface="Josefin Sans" panose="020B0604020202020204" charset="0"/>
              </a:rPr>
              <a:t>It may be helpful to show the range of possible scores and the descriptors or indicators for each score that reflects where students should perform at different points through the academic year.</a:t>
            </a:r>
          </a:p>
          <a:p>
            <a:endParaRPr lang="en-US" sz="2200" dirty="0"/>
          </a:p>
        </p:txBody>
      </p:sp>
      <p:sp>
        <p:nvSpPr>
          <p:cNvPr id="4" name="Slide Number Placeholder 3"/>
          <p:cNvSpPr>
            <a:spLocks noGrp="1"/>
          </p:cNvSpPr>
          <p:nvPr>
            <p:ph type="sldNum" sz="quarter" idx="10"/>
          </p:nvPr>
        </p:nvSpPr>
        <p:spPr>
          <a:xfrm>
            <a:off x="6771567" y="4714644"/>
            <a:ext cx="499441" cy="377245"/>
          </a:xfrm>
        </p:spPr>
        <p:txBody>
          <a:bodyPr/>
          <a:lstStyle/>
          <a:p>
            <a:fld id="{716489AA-3815-412E-9246-6854CFBF1D45}" type="slidenum">
              <a:rPr lang="en-US" smtClean="0"/>
              <a:pPr/>
              <a:t>14</a:t>
            </a:fld>
            <a:endParaRPr lang="en-US" dirty="0"/>
          </a:p>
        </p:txBody>
      </p:sp>
    </p:spTree>
    <p:extLst>
      <p:ext uri="{BB962C8B-B14F-4D97-AF65-F5344CB8AC3E}">
        <p14:creationId xmlns:p14="http://schemas.microsoft.com/office/powerpoint/2010/main" val="177313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54" y="53416"/>
            <a:ext cx="8140148" cy="779704"/>
          </a:xfrm>
        </p:spPr>
        <p:txBody>
          <a:bodyPr>
            <a:noAutofit/>
          </a:bodyPr>
          <a:lstStyle/>
          <a:p>
            <a:r>
              <a:rPr lang="en-US" sz="2800" dirty="0">
                <a:latin typeface="Josefin Sans" panose="020B0604020202020204" charset="0"/>
              </a:rPr>
              <a:t>Reporting Performance Assessment Results Administered as LAA in Writing</a:t>
            </a:r>
          </a:p>
        </p:txBody>
      </p:sp>
      <p:sp>
        <p:nvSpPr>
          <p:cNvPr id="3" name="Content Placeholder 2"/>
          <p:cNvSpPr>
            <a:spLocks noGrp="1"/>
          </p:cNvSpPr>
          <p:nvPr>
            <p:ph idx="1"/>
          </p:nvPr>
        </p:nvSpPr>
        <p:spPr>
          <a:xfrm>
            <a:off x="-61763" y="904204"/>
            <a:ext cx="9075134" cy="3475435"/>
          </a:xfrm>
        </p:spPr>
        <p:txBody>
          <a:bodyPr>
            <a:noAutofit/>
          </a:bodyPr>
          <a:lstStyle/>
          <a:p>
            <a:r>
              <a:rPr lang="en-US" dirty="0">
                <a:latin typeface="Josefin Sans" panose="020B0604020202020204" charset="0"/>
              </a:rPr>
              <a:t>Consider mirroring what is reported for the short paper component on the SOL Writing tests.</a:t>
            </a:r>
          </a:p>
          <a:p>
            <a:r>
              <a:rPr lang="en-US" dirty="0">
                <a:latin typeface="Josefin Sans" panose="020B0604020202020204" charset="0"/>
              </a:rPr>
              <a:t>On the SOL test, one score for each domain (Composing/Written Expression and Usage and Mechanics) is reported, and then domain scores are combined. An example is provided on the next slide.</a:t>
            </a:r>
          </a:p>
          <a:p>
            <a:pPr lvl="1">
              <a:spcBef>
                <a:spcPts val="0"/>
              </a:spcBef>
            </a:pPr>
            <a:r>
              <a:rPr lang="en-US" sz="2100" dirty="0">
                <a:latin typeface="Josefin Sans" panose="020B0604020202020204" charset="0"/>
              </a:rPr>
              <a:t>Composing/Written Expression: one score that is counted twice</a:t>
            </a:r>
          </a:p>
          <a:p>
            <a:pPr lvl="1">
              <a:spcBef>
                <a:spcPts val="0"/>
              </a:spcBef>
            </a:pPr>
            <a:r>
              <a:rPr lang="en-US" sz="2100" dirty="0">
                <a:latin typeface="Josefin Sans" panose="020B0604020202020204" charset="0"/>
              </a:rPr>
              <a:t>Usage and Mechanics: one score that is counted once</a:t>
            </a:r>
          </a:p>
          <a:p>
            <a:r>
              <a:rPr lang="en-US" dirty="0">
                <a:latin typeface="Josefin Sans" panose="020B0604020202020204" charset="0"/>
              </a:rPr>
              <a:t>It is best practice to include the rubric, which shows the range of possible scores and the descriptors or indicators for each score.</a:t>
            </a:r>
          </a:p>
        </p:txBody>
      </p:sp>
      <p:sp>
        <p:nvSpPr>
          <p:cNvPr id="4" name="Slide Number Placeholder 3"/>
          <p:cNvSpPr>
            <a:spLocks noGrp="1"/>
          </p:cNvSpPr>
          <p:nvPr>
            <p:ph type="sldNum" sz="quarter" idx="10"/>
          </p:nvPr>
        </p:nvSpPr>
        <p:spPr>
          <a:xfrm>
            <a:off x="6771567" y="4714644"/>
            <a:ext cx="499441" cy="377245"/>
          </a:xfrm>
        </p:spPr>
        <p:txBody>
          <a:bodyPr/>
          <a:lstStyle/>
          <a:p>
            <a:fld id="{716489AA-3815-412E-9246-6854CFBF1D45}" type="slidenum">
              <a:rPr lang="en-US" smtClean="0"/>
              <a:pPr/>
              <a:t>15</a:t>
            </a:fld>
            <a:endParaRPr lang="en-US" dirty="0"/>
          </a:p>
        </p:txBody>
      </p:sp>
    </p:spTree>
    <p:extLst>
      <p:ext uri="{BB962C8B-B14F-4D97-AF65-F5344CB8AC3E}">
        <p14:creationId xmlns:p14="http://schemas.microsoft.com/office/powerpoint/2010/main" val="3250733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202" y="77906"/>
            <a:ext cx="8140148" cy="779704"/>
          </a:xfrm>
        </p:spPr>
        <p:txBody>
          <a:bodyPr>
            <a:normAutofit/>
          </a:bodyPr>
          <a:lstStyle/>
          <a:p>
            <a:r>
              <a:rPr lang="en-US" sz="2800" dirty="0">
                <a:latin typeface="Josefin Sans" panose="020B0604020202020204" charset="0"/>
              </a:rPr>
              <a:t>Short Paper SOL Score Report Example</a:t>
            </a:r>
          </a:p>
        </p:txBody>
      </p:sp>
      <p:sp>
        <p:nvSpPr>
          <p:cNvPr id="3" name="Content Placeholder 2"/>
          <p:cNvSpPr>
            <a:spLocks noGrp="1"/>
          </p:cNvSpPr>
          <p:nvPr>
            <p:ph idx="1"/>
          </p:nvPr>
        </p:nvSpPr>
        <p:spPr>
          <a:xfrm>
            <a:off x="2702379" y="600801"/>
            <a:ext cx="6262007" cy="4354921"/>
          </a:xfrm>
        </p:spPr>
        <p:txBody>
          <a:bodyPr>
            <a:normAutofit fontScale="85000" lnSpcReduction="10000"/>
          </a:bodyPr>
          <a:lstStyle/>
          <a:p>
            <a:r>
              <a:rPr lang="en-US" dirty="0">
                <a:latin typeface="Josefin Sans" panose="020B0604020202020204" charset="0"/>
              </a:rPr>
              <a:t>“Writing: Understanding Your Student’s SOL Report” (available in </a:t>
            </a:r>
            <a:r>
              <a:rPr lang="en-US" dirty="0" err="1">
                <a:latin typeface="Josefin Sans" panose="020B0604020202020204" charset="0"/>
              </a:rPr>
              <a:t>PearsonAccess</a:t>
            </a:r>
            <a:r>
              <a:rPr lang="en-US" baseline="30000" dirty="0" err="1">
                <a:latin typeface="Josefin Sans" panose="020B0604020202020204" charset="0"/>
              </a:rPr>
              <a:t>next</a:t>
            </a:r>
            <a:r>
              <a:rPr lang="en-US" dirty="0">
                <a:latin typeface="Josefin Sans" panose="020B0604020202020204" charset="0"/>
              </a:rPr>
              <a:t>) shows how domain scores are reported on the SOL Writing Tests. The document also states:</a:t>
            </a:r>
          </a:p>
          <a:p>
            <a:pPr lvl="1">
              <a:spcBef>
                <a:spcPts val="0"/>
              </a:spcBef>
            </a:pPr>
            <a:r>
              <a:rPr lang="en-US" sz="2400" dirty="0">
                <a:latin typeface="Josefin Sans" panose="020B0604020202020204" charset="0"/>
              </a:rPr>
              <a:t>All short papers are read by at least two readers</a:t>
            </a:r>
            <a:r>
              <a:rPr lang="en-US" sz="2400" dirty="0">
                <a:solidFill>
                  <a:srgbClr val="C00000"/>
                </a:solidFill>
                <a:latin typeface="Josefin Sans" panose="020B0604020202020204" charset="0"/>
              </a:rPr>
              <a:t>*</a:t>
            </a:r>
            <a:r>
              <a:rPr lang="en-US" sz="2400" dirty="0">
                <a:latin typeface="Josefin Sans" panose="020B0604020202020204" charset="0"/>
              </a:rPr>
              <a:t> who assign a score to each of two domains: 1) composing/written expression and 2) usage/mechanics.</a:t>
            </a:r>
          </a:p>
          <a:p>
            <a:pPr lvl="1">
              <a:spcBef>
                <a:spcPts val="0"/>
              </a:spcBef>
            </a:pPr>
            <a:r>
              <a:rPr lang="en-US" sz="2400" dirty="0">
                <a:latin typeface="Josefin Sans" panose="020B0604020202020204" charset="0"/>
              </a:rPr>
              <a:t>The student’s short paper score </a:t>
            </a:r>
            <a:r>
              <a:rPr lang="en-US" sz="2100" dirty="0">
                <a:latin typeface="Josefin Sans" panose="020B0604020202020204" charset="0"/>
              </a:rPr>
              <a:t>is the sum of both</a:t>
            </a:r>
            <a:r>
              <a:rPr lang="en-US" sz="2100" dirty="0">
                <a:solidFill>
                  <a:srgbClr val="C00000"/>
                </a:solidFill>
                <a:latin typeface="Josefin Sans" panose="020B0604020202020204" charset="0"/>
              </a:rPr>
              <a:t>*</a:t>
            </a:r>
            <a:r>
              <a:rPr lang="en-US" sz="2100" dirty="0">
                <a:latin typeface="Josefin Sans" panose="020B0604020202020204" charset="0"/>
              </a:rPr>
              <a:t> readers’ scores and is presented for each domain and for the short paper as a whole. The number of points possible for each domain and the short paper are shown in the Short Paper (SP) column.</a:t>
            </a:r>
          </a:p>
          <a:p>
            <a:pPr marL="0" indent="0">
              <a:buNone/>
            </a:pPr>
            <a:r>
              <a:rPr lang="en-US" dirty="0">
                <a:solidFill>
                  <a:srgbClr val="C00000"/>
                </a:solidFill>
                <a:latin typeface="Josefin Sans" panose="020B0604020202020204" charset="0"/>
              </a:rPr>
              <a:t>*For LAA, having two readers is best practice but is not required.</a:t>
            </a:r>
          </a:p>
        </p:txBody>
      </p:sp>
      <p:sp>
        <p:nvSpPr>
          <p:cNvPr id="4" name="Slide Number Placeholder 3"/>
          <p:cNvSpPr>
            <a:spLocks noGrp="1"/>
          </p:cNvSpPr>
          <p:nvPr>
            <p:ph type="sldNum" sz="quarter" idx="10"/>
          </p:nvPr>
        </p:nvSpPr>
        <p:spPr>
          <a:xfrm>
            <a:off x="6761735" y="4714644"/>
            <a:ext cx="499441" cy="377245"/>
          </a:xfrm>
        </p:spPr>
        <p:txBody>
          <a:bodyPr/>
          <a:lstStyle/>
          <a:p>
            <a:fld id="{716489AA-3815-412E-9246-6854CFBF1D45}" type="slidenum">
              <a:rPr lang="en-US" smtClean="0"/>
              <a:pPr/>
              <a:t>16</a:t>
            </a:fld>
            <a:endParaRPr lang="en-US" dirty="0"/>
          </a:p>
        </p:txBody>
      </p:sp>
      <p:pic>
        <p:nvPicPr>
          <p:cNvPr id="5" name="Picture 4" descr="Image shows how the short paper component scores are reported on the Writing SOL tests." title="Image from Writing SOL Report Backer"/>
          <p:cNvPicPr>
            <a:picLocks noChangeAspect="1"/>
          </p:cNvPicPr>
          <p:nvPr/>
        </p:nvPicPr>
        <p:blipFill>
          <a:blip r:embed="rId3"/>
          <a:stretch>
            <a:fillRect/>
          </a:stretch>
        </p:blipFill>
        <p:spPr>
          <a:xfrm>
            <a:off x="283207" y="1627095"/>
            <a:ext cx="2542393" cy="2443339"/>
          </a:xfrm>
          <a:prstGeom prst="rect">
            <a:avLst/>
          </a:prstGeom>
          <a:ln>
            <a:solidFill>
              <a:schemeClr val="tx1"/>
            </a:solidFill>
          </a:ln>
        </p:spPr>
      </p:pic>
    </p:spTree>
    <p:extLst>
      <p:ext uri="{BB962C8B-B14F-4D97-AF65-F5344CB8AC3E}">
        <p14:creationId xmlns:p14="http://schemas.microsoft.com/office/powerpoint/2010/main" val="1158412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for LAA</a:t>
            </a:r>
          </a:p>
        </p:txBody>
      </p:sp>
      <p:sp>
        <p:nvSpPr>
          <p:cNvPr id="4" name="Slide Number Placeholder 3"/>
          <p:cNvSpPr>
            <a:spLocks noGrp="1"/>
          </p:cNvSpPr>
          <p:nvPr>
            <p:ph type="sldNum" sz="quarter" idx="12"/>
          </p:nvPr>
        </p:nvSpPr>
        <p:spPr>
          <a:xfrm>
            <a:off x="6718639" y="4767261"/>
            <a:ext cx="613742" cy="273844"/>
          </a:xfrm>
        </p:spPr>
        <p:txBody>
          <a:bodyPr/>
          <a:lstStyle/>
          <a:p>
            <a:fld id="{6FCCF220-994A-4EAD-8160-4C937871A9DB}" type="slidenum">
              <a:rPr lang="en-US" smtClean="0"/>
              <a:t>17</a:t>
            </a:fld>
            <a:endParaRPr lang="en-US"/>
          </a:p>
        </p:txBody>
      </p:sp>
    </p:spTree>
    <p:extLst>
      <p:ext uri="{BB962C8B-B14F-4D97-AF65-F5344CB8AC3E}">
        <p14:creationId xmlns:p14="http://schemas.microsoft.com/office/powerpoint/2010/main" val="1895494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202" y="146248"/>
            <a:ext cx="8140148" cy="779704"/>
          </a:xfrm>
        </p:spPr>
        <p:txBody>
          <a:bodyPr/>
          <a:lstStyle/>
          <a:p>
            <a:r>
              <a:rPr lang="en-US" dirty="0">
                <a:latin typeface="Josefin Sans" panose="020B0604020202020204" charset="0"/>
              </a:rPr>
              <a:t>History and Social Science LAA Resources</a:t>
            </a:r>
          </a:p>
        </p:txBody>
      </p:sp>
      <p:sp>
        <p:nvSpPr>
          <p:cNvPr id="3" name="Content Placeholder 2"/>
          <p:cNvSpPr>
            <a:spLocks noGrp="1"/>
          </p:cNvSpPr>
          <p:nvPr>
            <p:ph idx="1"/>
          </p:nvPr>
        </p:nvSpPr>
        <p:spPr>
          <a:xfrm>
            <a:off x="-6" y="745195"/>
            <a:ext cx="9005777" cy="3579175"/>
          </a:xfrm>
        </p:spPr>
        <p:txBody>
          <a:bodyPr>
            <a:noAutofit/>
          </a:bodyPr>
          <a:lstStyle/>
          <a:p>
            <a:r>
              <a:rPr lang="en-US" sz="2150" dirty="0">
                <a:latin typeface="Josefin Sans" panose="020B0604020202020204" charset="0"/>
              </a:rPr>
              <a:t>State-developed common rubrics are posted on the </a:t>
            </a:r>
            <a:r>
              <a:rPr lang="en-US" sz="2150" dirty="0">
                <a:latin typeface="Josefin Sans" panose="020B0604020202020204" charset="0"/>
                <a:hlinkClick r:id="rId3"/>
              </a:rPr>
              <a:t>History and Social Science (HSS) Instruction web page</a:t>
            </a:r>
            <a:r>
              <a:rPr lang="en-US" sz="2150" dirty="0">
                <a:latin typeface="Josefin Sans" panose="020B0604020202020204" charset="0"/>
              </a:rPr>
              <a:t>.</a:t>
            </a:r>
          </a:p>
          <a:p>
            <a:r>
              <a:rPr lang="en-US" sz="2150" dirty="0">
                <a:latin typeface="Josefin Sans" panose="020B0604020202020204" charset="0"/>
              </a:rPr>
              <a:t>Additional resources for these local alternative assessments are posted on the </a:t>
            </a:r>
            <a:r>
              <a:rPr lang="en-US" sz="2150" dirty="0">
                <a:latin typeface="Josefin Sans" panose="020B0604020202020204" charset="0"/>
                <a:hlinkClick r:id="rId4"/>
              </a:rPr>
              <a:t>Performance Assessments &amp; Local Alternative Assessments web page</a:t>
            </a:r>
            <a:r>
              <a:rPr lang="en-US" sz="2150" dirty="0">
                <a:latin typeface="Josefin Sans" panose="020B0604020202020204" charset="0"/>
              </a:rPr>
              <a:t>.</a:t>
            </a:r>
          </a:p>
          <a:p>
            <a:pPr>
              <a:lnSpc>
                <a:spcPct val="90000"/>
              </a:lnSpc>
            </a:pPr>
            <a:r>
              <a:rPr lang="en-US" sz="2150" dirty="0">
                <a:latin typeface="Josefin Sans" panose="020B0604020202020204" charset="0"/>
              </a:rPr>
              <a:t>Performance assessments and performance tasks in HSS should be scored holistically using the common rubric chosen by the school division, as these rubrics are not course or grade-specific.</a:t>
            </a:r>
          </a:p>
          <a:p>
            <a:pPr lvl="1">
              <a:spcBef>
                <a:spcPts val="0"/>
              </a:spcBef>
            </a:pPr>
            <a:r>
              <a:rPr lang="en-US" sz="2150" dirty="0">
                <a:latin typeface="Josefin Sans" panose="020B0604020202020204" charset="0"/>
              </a:rPr>
              <a:t>For example, school divisions may use either the Upper Elementary or Middle School common rubric when scoring student responses in U.S. History to 1865, depending on which is most appropriate for their students. </a:t>
            </a:r>
          </a:p>
        </p:txBody>
      </p:sp>
      <p:sp>
        <p:nvSpPr>
          <p:cNvPr id="4" name="Slide Number Placeholder 3"/>
          <p:cNvSpPr>
            <a:spLocks noGrp="1"/>
          </p:cNvSpPr>
          <p:nvPr>
            <p:ph type="sldNum" sz="quarter" idx="10"/>
          </p:nvPr>
        </p:nvSpPr>
        <p:spPr>
          <a:xfrm>
            <a:off x="6771567" y="4714644"/>
            <a:ext cx="499441" cy="377245"/>
          </a:xfrm>
        </p:spPr>
        <p:txBody>
          <a:bodyPr/>
          <a:lstStyle/>
          <a:p>
            <a:fld id="{716489AA-3815-412E-9246-6854CFBF1D45}" type="slidenum">
              <a:rPr lang="en-US" smtClean="0"/>
              <a:pPr/>
              <a:t>18</a:t>
            </a:fld>
            <a:endParaRPr lang="en-US" dirty="0"/>
          </a:p>
        </p:txBody>
      </p:sp>
    </p:spTree>
    <p:extLst>
      <p:ext uri="{BB962C8B-B14F-4D97-AF65-F5344CB8AC3E}">
        <p14:creationId xmlns:p14="http://schemas.microsoft.com/office/powerpoint/2010/main" val="472127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202" y="93086"/>
            <a:ext cx="8140148" cy="779704"/>
          </a:xfrm>
        </p:spPr>
        <p:txBody>
          <a:bodyPr>
            <a:normAutofit/>
          </a:bodyPr>
          <a:lstStyle/>
          <a:p>
            <a:r>
              <a:rPr lang="en-US" dirty="0">
                <a:latin typeface="Josefin Sans" panose="020B0604020202020204" charset="0"/>
              </a:rPr>
              <a:t>History and Social Science Scoring Support</a:t>
            </a:r>
          </a:p>
        </p:txBody>
      </p:sp>
      <p:sp>
        <p:nvSpPr>
          <p:cNvPr id="3" name="Content Placeholder 2"/>
          <p:cNvSpPr>
            <a:spLocks noGrp="1"/>
          </p:cNvSpPr>
          <p:nvPr>
            <p:ph idx="1"/>
          </p:nvPr>
        </p:nvSpPr>
        <p:spPr>
          <a:xfrm>
            <a:off x="-1" y="701750"/>
            <a:ext cx="9048307" cy="3930974"/>
          </a:xfrm>
        </p:spPr>
        <p:txBody>
          <a:bodyPr>
            <a:noAutofit/>
          </a:bodyPr>
          <a:lstStyle/>
          <a:p>
            <a:pPr>
              <a:lnSpc>
                <a:spcPct val="90000"/>
              </a:lnSpc>
            </a:pPr>
            <a:r>
              <a:rPr lang="en-US" sz="2200" dirty="0">
                <a:latin typeface="Josefin Sans" panose="020B0604020202020204" charset="0"/>
                <a:hlinkClick r:id="rId2"/>
              </a:rPr>
              <a:t>Conducting a Holistic Scoring Event: </a:t>
            </a:r>
            <a:r>
              <a:rPr lang="en-US" sz="2200" dirty="0">
                <a:latin typeface="Josefin Sans" panose="020B0604020202020204" charset="0"/>
              </a:rPr>
              <a:t>This YouTube video can be used virtually or in person to establish local training processes for scoring. It can be used directly with potential scorers to</a:t>
            </a:r>
          </a:p>
          <a:p>
            <a:pPr lvl="1">
              <a:spcBef>
                <a:spcPts val="0"/>
              </a:spcBef>
            </a:pPr>
            <a:r>
              <a:rPr lang="en-US" sz="2200" dirty="0">
                <a:latin typeface="Josefin Sans" panose="020B0604020202020204" charset="0"/>
              </a:rPr>
              <a:t>Establish norms for scoring</a:t>
            </a:r>
          </a:p>
          <a:p>
            <a:pPr lvl="1">
              <a:spcBef>
                <a:spcPts val="0"/>
              </a:spcBef>
            </a:pPr>
            <a:r>
              <a:rPr lang="en-US" sz="2200" dirty="0">
                <a:latin typeface="Josefin Sans" panose="020B0604020202020204" charset="0"/>
              </a:rPr>
              <a:t>Familiarize potential scorers with the rubrics </a:t>
            </a:r>
          </a:p>
          <a:p>
            <a:pPr lvl="1">
              <a:spcBef>
                <a:spcPts val="0"/>
              </a:spcBef>
            </a:pPr>
            <a:r>
              <a:rPr lang="en-US" sz="2200" dirty="0">
                <a:latin typeface="Josefin Sans" panose="020B0604020202020204" charset="0"/>
              </a:rPr>
              <a:t>Conduct calibration exercises with locally developed tasks</a:t>
            </a:r>
          </a:p>
          <a:p>
            <a:r>
              <a:rPr lang="en-US" sz="2200" dirty="0">
                <a:latin typeface="Josefin Sans" panose="020B0604020202020204" charset="0"/>
                <a:hlinkClick r:id="rId3"/>
              </a:rPr>
              <a:t>Principles of Scoring Student Work</a:t>
            </a:r>
            <a:r>
              <a:rPr lang="en-US" sz="2200" dirty="0">
                <a:latin typeface="Josefin Sans" panose="020B0604020202020204" charset="0"/>
              </a:rPr>
              <a:t>: </a:t>
            </a:r>
            <a:r>
              <a:rPr lang="en-US" sz="2200" i="1" dirty="0">
                <a:latin typeface="Josefin Sans" panose="020B0604020202020204" charset="0"/>
              </a:rPr>
              <a:t>Principles of Scoring Student Work </a:t>
            </a:r>
            <a:r>
              <a:rPr lang="en-US" sz="2200" dirty="0">
                <a:latin typeface="Josefin Sans" panose="020B0604020202020204" charset="0"/>
              </a:rPr>
              <a:t>was authored by the Stanford Center for Assessment, Learning, &amp; Equity (SCALE). This document provides guidance for using a rubric to score performance tasks and performance assessments.  </a:t>
            </a:r>
          </a:p>
        </p:txBody>
      </p:sp>
      <p:sp>
        <p:nvSpPr>
          <p:cNvPr id="4" name="Slide Number Placeholder 3"/>
          <p:cNvSpPr>
            <a:spLocks noGrp="1"/>
          </p:cNvSpPr>
          <p:nvPr>
            <p:ph type="sldNum" sz="quarter" idx="10"/>
          </p:nvPr>
        </p:nvSpPr>
        <p:spPr>
          <a:xfrm>
            <a:off x="6771567" y="4714644"/>
            <a:ext cx="499441" cy="377245"/>
          </a:xfrm>
        </p:spPr>
        <p:txBody>
          <a:bodyPr/>
          <a:lstStyle/>
          <a:p>
            <a:fld id="{716489AA-3815-412E-9246-6854CFBF1D45}" type="slidenum">
              <a:rPr lang="en-US" smtClean="0"/>
              <a:pPr/>
              <a:t>19</a:t>
            </a:fld>
            <a:endParaRPr lang="en-US" dirty="0"/>
          </a:p>
        </p:txBody>
      </p:sp>
    </p:spTree>
    <p:extLst>
      <p:ext uri="{BB962C8B-B14F-4D97-AF65-F5344CB8AC3E}">
        <p14:creationId xmlns:p14="http://schemas.microsoft.com/office/powerpoint/2010/main" val="38543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body" idx="1"/>
          </p:nvPr>
        </p:nvSpPr>
        <p:spPr>
          <a:xfrm>
            <a:off x="785950" y="1386425"/>
            <a:ext cx="8183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sz="2400" dirty="0"/>
              <a:t>These slides have been adapted from the Assessment Updates Webinar held in February, 2021, by the Office of Student Assessment in conjunction with the Office of Humanities. </a:t>
            </a:r>
            <a:endParaRPr sz="2400" dirty="0"/>
          </a:p>
        </p:txBody>
      </p:sp>
      <p:sp>
        <p:nvSpPr>
          <p:cNvPr id="94" name="Google Shape;94;p19"/>
          <p:cNvSpPr txBox="1">
            <a:spLocks noGrp="1"/>
          </p:cNvSpPr>
          <p:nvPr>
            <p:ph type="sldNum" idx="12"/>
          </p:nvPr>
        </p:nvSpPr>
        <p:spPr>
          <a:xfrm>
            <a:off x="579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sp>
        <p:nvSpPr>
          <p:cNvPr id="95" name="Google Shape;95;p19"/>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Please Note</a:t>
            </a:r>
            <a:endParaRPr dirty="0"/>
          </a:p>
        </p:txBody>
      </p:sp>
      <p:sp>
        <p:nvSpPr>
          <p:cNvPr id="5" name="Slide Number Placeholder 3"/>
          <p:cNvSpPr txBox="1">
            <a:spLocks/>
          </p:cNvSpPr>
          <p:nvPr/>
        </p:nvSpPr>
        <p:spPr>
          <a:xfrm>
            <a:off x="6820727" y="4714644"/>
            <a:ext cx="499441" cy="37724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dirty="0"/>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94" y="137869"/>
            <a:ext cx="8140148" cy="779704"/>
          </a:xfrm>
        </p:spPr>
        <p:txBody>
          <a:bodyPr/>
          <a:lstStyle/>
          <a:p>
            <a:r>
              <a:rPr lang="en-US" dirty="0">
                <a:latin typeface="Josefin Sans" panose="020B0604020202020204" charset="0"/>
              </a:rPr>
              <a:t>Writing Resources</a:t>
            </a:r>
          </a:p>
        </p:txBody>
      </p:sp>
      <p:sp>
        <p:nvSpPr>
          <p:cNvPr id="3" name="Content Placeholder 2"/>
          <p:cNvSpPr>
            <a:spLocks noGrp="1"/>
          </p:cNvSpPr>
          <p:nvPr>
            <p:ph idx="1"/>
          </p:nvPr>
        </p:nvSpPr>
        <p:spPr>
          <a:xfrm>
            <a:off x="88117" y="893654"/>
            <a:ext cx="8917660" cy="3475435"/>
          </a:xfrm>
        </p:spPr>
        <p:txBody>
          <a:bodyPr>
            <a:noAutofit/>
          </a:bodyPr>
          <a:lstStyle/>
          <a:p>
            <a:pPr>
              <a:lnSpc>
                <a:spcPct val="114000"/>
              </a:lnSpc>
            </a:pPr>
            <a:r>
              <a:rPr lang="en-US" sz="2400" dirty="0">
                <a:latin typeface="Josefin Sans" panose="020B0604020202020204" charset="0"/>
              </a:rPr>
              <a:t>State-developed writing rubrics aligned to the 2017 English SOL are available on the </a:t>
            </a:r>
            <a:r>
              <a:rPr lang="en-US" sz="2400" dirty="0">
                <a:latin typeface="Josefin Sans" panose="020B0604020202020204" charset="0"/>
                <a:hlinkClick r:id="rId2"/>
              </a:rPr>
              <a:t>Performance Assessments &amp; Local Alternative Assessments web page </a:t>
            </a:r>
            <a:r>
              <a:rPr lang="en-US" sz="2400" dirty="0">
                <a:latin typeface="Josefin Sans" panose="020B0604020202020204" charset="0"/>
              </a:rPr>
              <a:t>and must be used for scoring.</a:t>
            </a:r>
          </a:p>
          <a:p>
            <a:pPr>
              <a:lnSpc>
                <a:spcPct val="114000"/>
              </a:lnSpc>
            </a:pPr>
            <a:r>
              <a:rPr lang="en-US" sz="2400" dirty="0">
                <a:latin typeface="Josefin Sans" panose="020B0604020202020204" charset="0"/>
              </a:rPr>
              <a:t>Additional resources for these local alternative assessments are included on this web page.</a:t>
            </a:r>
          </a:p>
          <a:p>
            <a:pPr>
              <a:lnSpc>
                <a:spcPct val="114000"/>
              </a:lnSpc>
            </a:pPr>
            <a:r>
              <a:rPr lang="en-US" sz="2400" dirty="0">
                <a:latin typeface="Josefin Sans" panose="020B0604020202020204" charset="0"/>
              </a:rPr>
              <a:t>Performance assessments and performance tasks administered as LAA should be scored holistically.</a:t>
            </a:r>
          </a:p>
        </p:txBody>
      </p:sp>
      <p:sp>
        <p:nvSpPr>
          <p:cNvPr id="4" name="Slide Number Placeholder 3"/>
          <p:cNvSpPr>
            <a:spLocks noGrp="1"/>
          </p:cNvSpPr>
          <p:nvPr>
            <p:ph type="sldNum" sz="quarter" idx="10"/>
          </p:nvPr>
        </p:nvSpPr>
        <p:spPr>
          <a:xfrm>
            <a:off x="6771567" y="4714644"/>
            <a:ext cx="499441" cy="377245"/>
          </a:xfrm>
        </p:spPr>
        <p:txBody>
          <a:bodyPr/>
          <a:lstStyle/>
          <a:p>
            <a:fld id="{716489AA-3815-412E-9246-6854CFBF1D45}" type="slidenum">
              <a:rPr lang="en-US" smtClean="0"/>
              <a:pPr/>
              <a:t>20</a:t>
            </a:fld>
            <a:endParaRPr lang="en-US" dirty="0"/>
          </a:p>
        </p:txBody>
      </p:sp>
    </p:spTree>
    <p:extLst>
      <p:ext uri="{BB962C8B-B14F-4D97-AF65-F5344CB8AC3E}">
        <p14:creationId xmlns:p14="http://schemas.microsoft.com/office/powerpoint/2010/main" val="2626297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0" y="124984"/>
            <a:ext cx="8140148" cy="779704"/>
          </a:xfrm>
        </p:spPr>
        <p:txBody>
          <a:bodyPr>
            <a:normAutofit/>
          </a:bodyPr>
          <a:lstStyle/>
          <a:p>
            <a:r>
              <a:rPr lang="en-US" sz="3200" dirty="0">
                <a:latin typeface="Josefin Sans" panose="020B0604020202020204" charset="0"/>
              </a:rPr>
              <a:t>Writing: Scoring Training and Support</a:t>
            </a:r>
          </a:p>
        </p:txBody>
      </p:sp>
      <p:sp>
        <p:nvSpPr>
          <p:cNvPr id="3" name="Content Placeholder 2"/>
          <p:cNvSpPr>
            <a:spLocks noGrp="1"/>
          </p:cNvSpPr>
          <p:nvPr>
            <p:ph idx="1"/>
          </p:nvPr>
        </p:nvSpPr>
        <p:spPr>
          <a:xfrm>
            <a:off x="-4" y="669848"/>
            <a:ext cx="9037678" cy="3686425"/>
          </a:xfrm>
        </p:spPr>
        <p:txBody>
          <a:bodyPr>
            <a:noAutofit/>
          </a:bodyPr>
          <a:lstStyle/>
          <a:p>
            <a:r>
              <a:rPr lang="en-US" dirty="0">
                <a:latin typeface="Josefin Sans" panose="020B0604020202020204" charset="0"/>
                <a:hlinkClick r:id="rId2"/>
              </a:rPr>
              <a:t>Understand Scoring</a:t>
            </a:r>
            <a:r>
              <a:rPr lang="en-US" dirty="0">
                <a:latin typeface="Josefin Sans" panose="020B0604020202020204" charset="0"/>
              </a:rPr>
              <a:t>: This resource is available to assist with the training processes for scoring in writing. The Learn About Scoring section contains information necessary for accurately scoring student writing according to VDOE standards. It can be used directly with potential scorers to</a:t>
            </a:r>
          </a:p>
          <a:p>
            <a:pPr lvl="1">
              <a:spcBef>
                <a:spcPts val="0"/>
              </a:spcBef>
            </a:pPr>
            <a:r>
              <a:rPr lang="en-US" sz="2100" dirty="0">
                <a:latin typeface="Josefin Sans" panose="020B0604020202020204" charset="0"/>
              </a:rPr>
              <a:t>Establish norms for scoring</a:t>
            </a:r>
          </a:p>
          <a:p>
            <a:pPr lvl="1">
              <a:spcBef>
                <a:spcPts val="0"/>
              </a:spcBef>
            </a:pPr>
            <a:r>
              <a:rPr lang="en-US" sz="2100" dirty="0">
                <a:latin typeface="Josefin Sans" panose="020B0604020202020204" charset="0"/>
              </a:rPr>
              <a:t>Familiarize potential scorers with the rubrics and anchor sets</a:t>
            </a:r>
          </a:p>
          <a:p>
            <a:pPr lvl="1">
              <a:spcBef>
                <a:spcPts val="0"/>
              </a:spcBef>
            </a:pPr>
            <a:r>
              <a:rPr lang="en-US" sz="2100" dirty="0">
                <a:latin typeface="Josefin Sans" panose="020B0604020202020204" charset="0"/>
              </a:rPr>
              <a:t>Practice and verify scoring through use of Virginia student writing</a:t>
            </a:r>
          </a:p>
          <a:p>
            <a:r>
              <a:rPr lang="en-US" dirty="0">
                <a:latin typeface="Josefin Sans" panose="020B0604020202020204" charset="0"/>
              </a:rPr>
              <a:t>Note: Unlike with the performance assessment to verify credits in writing for the end of course, VDOE does not require scorers pass a Verification Set to qualify to score the local alternative assessments for grade 8 writing. </a:t>
            </a:r>
          </a:p>
          <a:p>
            <a:endParaRPr lang="en-US" dirty="0">
              <a:latin typeface="Josefin Sans" panose="020B0604020202020204" charset="0"/>
            </a:endParaRPr>
          </a:p>
        </p:txBody>
      </p:sp>
      <p:sp>
        <p:nvSpPr>
          <p:cNvPr id="4" name="Slide Number Placeholder 3"/>
          <p:cNvSpPr>
            <a:spLocks noGrp="1"/>
          </p:cNvSpPr>
          <p:nvPr>
            <p:ph type="sldNum" sz="quarter" idx="10"/>
          </p:nvPr>
        </p:nvSpPr>
        <p:spPr>
          <a:xfrm>
            <a:off x="6771567" y="4714644"/>
            <a:ext cx="499441" cy="377245"/>
          </a:xfrm>
        </p:spPr>
        <p:txBody>
          <a:bodyPr/>
          <a:lstStyle/>
          <a:p>
            <a:fld id="{716489AA-3815-412E-9246-6854CFBF1D45}" type="slidenum">
              <a:rPr lang="en-US" smtClean="0"/>
              <a:pPr/>
              <a:t>21</a:t>
            </a:fld>
            <a:endParaRPr lang="en-US" dirty="0"/>
          </a:p>
        </p:txBody>
      </p:sp>
    </p:spTree>
    <p:extLst>
      <p:ext uri="{BB962C8B-B14F-4D97-AF65-F5344CB8AC3E}">
        <p14:creationId xmlns:p14="http://schemas.microsoft.com/office/powerpoint/2010/main" val="3511334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202" y="210784"/>
            <a:ext cx="8140148" cy="779704"/>
          </a:xfrm>
        </p:spPr>
        <p:txBody>
          <a:bodyPr/>
          <a:lstStyle/>
          <a:p>
            <a:r>
              <a:rPr lang="en-US" dirty="0">
                <a:latin typeface="Josefin Sans" panose="020B0604020202020204" charset="0"/>
              </a:rPr>
              <a:t>Science LAA Resources</a:t>
            </a:r>
          </a:p>
        </p:txBody>
      </p:sp>
      <p:sp>
        <p:nvSpPr>
          <p:cNvPr id="3" name="Content Placeholder 2"/>
          <p:cNvSpPr>
            <a:spLocks noGrp="1"/>
          </p:cNvSpPr>
          <p:nvPr>
            <p:ph idx="1"/>
          </p:nvPr>
        </p:nvSpPr>
        <p:spPr>
          <a:xfrm>
            <a:off x="37259" y="781482"/>
            <a:ext cx="8476122" cy="3475435"/>
          </a:xfrm>
        </p:spPr>
        <p:txBody>
          <a:bodyPr/>
          <a:lstStyle/>
          <a:p>
            <a:r>
              <a:rPr lang="en-US" sz="2200" dirty="0">
                <a:latin typeface="Josefin Sans" panose="020B0604020202020204" charset="0"/>
              </a:rPr>
              <a:t>State-developed common rubrics are posted on the </a:t>
            </a:r>
            <a:r>
              <a:rPr lang="en-US" sz="2200" dirty="0">
                <a:latin typeface="Josefin Sans" panose="020B0604020202020204" charset="0"/>
                <a:hlinkClick r:id="rId3"/>
              </a:rPr>
              <a:t>Science Instruction Performance Assessment Page.  </a:t>
            </a:r>
            <a:r>
              <a:rPr lang="en-US" sz="2200" dirty="0">
                <a:latin typeface="Josefin Sans" panose="020B0604020202020204" charset="0"/>
              </a:rPr>
              <a:t>Additional resources on this page include exemplar performance assessments, common rubrics for different grade bands, and student-friendly versions of several of these rubrics.</a:t>
            </a:r>
          </a:p>
          <a:p>
            <a:r>
              <a:rPr lang="en-US" sz="2200" dirty="0">
                <a:latin typeface="Josefin Sans" panose="020B0604020202020204" charset="0"/>
              </a:rPr>
              <a:t>Additional resources for these local alternative assessments are posted on the </a:t>
            </a:r>
            <a:r>
              <a:rPr lang="en-US" sz="2200" dirty="0">
                <a:latin typeface="Josefin Sans" panose="020B0604020202020204" charset="0"/>
                <a:hlinkClick r:id="rId4"/>
              </a:rPr>
              <a:t>Performance Assessments &amp; Local Alternative Assessments web page</a:t>
            </a:r>
            <a:r>
              <a:rPr lang="en-US" sz="2200" dirty="0">
                <a:latin typeface="Josefin Sans" panose="020B0604020202020204" charset="0"/>
              </a:rPr>
              <a:t>.</a:t>
            </a:r>
          </a:p>
          <a:p>
            <a:r>
              <a:rPr lang="en-US" sz="2200" dirty="0">
                <a:latin typeface="Josefin Sans" panose="020B0604020202020204" charset="0"/>
              </a:rPr>
              <a:t>The “leaves” in the </a:t>
            </a:r>
            <a:r>
              <a:rPr lang="en-US" sz="2200" dirty="0">
                <a:latin typeface="Josefin Sans" panose="020B0604020202020204" charset="0"/>
                <a:hlinkClick r:id="rId5"/>
              </a:rPr>
              <a:t>2018 Science Standards of Learning Curriculum Framework </a:t>
            </a:r>
            <a:r>
              <a:rPr lang="en-US" sz="2200" dirty="0">
                <a:latin typeface="Josefin Sans" panose="020B0604020202020204" charset="0"/>
              </a:rPr>
              <a:t>serve as guidance for the development of performance assessments.</a:t>
            </a:r>
          </a:p>
        </p:txBody>
      </p:sp>
      <p:sp>
        <p:nvSpPr>
          <p:cNvPr id="4" name="Slide Number Placeholder 3"/>
          <p:cNvSpPr>
            <a:spLocks noGrp="1"/>
          </p:cNvSpPr>
          <p:nvPr>
            <p:ph type="sldNum" sz="quarter" idx="10"/>
          </p:nvPr>
        </p:nvSpPr>
        <p:spPr>
          <a:xfrm>
            <a:off x="6771567" y="4714644"/>
            <a:ext cx="499441" cy="377245"/>
          </a:xfrm>
        </p:spPr>
        <p:txBody>
          <a:bodyPr/>
          <a:lstStyle/>
          <a:p>
            <a:fld id="{716489AA-3815-412E-9246-6854CFBF1D45}" type="slidenum">
              <a:rPr lang="en-US" smtClean="0"/>
              <a:pPr/>
              <a:t>22</a:t>
            </a:fld>
            <a:endParaRPr lang="en-US" dirty="0"/>
          </a:p>
        </p:txBody>
      </p:sp>
    </p:spTree>
    <p:extLst>
      <p:ext uri="{BB962C8B-B14F-4D97-AF65-F5344CB8AC3E}">
        <p14:creationId xmlns:p14="http://schemas.microsoft.com/office/powerpoint/2010/main" val="810265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Reminders for LAA Administration and Holistic Scoring</a:t>
            </a:r>
          </a:p>
        </p:txBody>
      </p:sp>
      <p:sp>
        <p:nvSpPr>
          <p:cNvPr id="4" name="Slide Number Placeholder 3"/>
          <p:cNvSpPr>
            <a:spLocks noGrp="1"/>
          </p:cNvSpPr>
          <p:nvPr>
            <p:ph type="sldNum" sz="quarter" idx="12"/>
          </p:nvPr>
        </p:nvSpPr>
        <p:spPr>
          <a:xfrm>
            <a:off x="6689141" y="4767261"/>
            <a:ext cx="613742" cy="273844"/>
          </a:xfrm>
        </p:spPr>
        <p:txBody>
          <a:bodyPr/>
          <a:lstStyle/>
          <a:p>
            <a:fld id="{6FCCF220-994A-4EAD-8160-4C937871A9DB}" type="slidenum">
              <a:rPr lang="en-US" smtClean="0"/>
              <a:t>23</a:t>
            </a:fld>
            <a:endParaRPr lang="en-US" dirty="0"/>
          </a:p>
        </p:txBody>
      </p:sp>
    </p:spTree>
    <p:extLst>
      <p:ext uri="{BB962C8B-B14F-4D97-AF65-F5344CB8AC3E}">
        <p14:creationId xmlns:p14="http://schemas.microsoft.com/office/powerpoint/2010/main" val="1809364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202" y="199413"/>
            <a:ext cx="8140148" cy="779704"/>
          </a:xfrm>
        </p:spPr>
        <p:txBody>
          <a:bodyPr/>
          <a:lstStyle/>
          <a:p>
            <a:r>
              <a:rPr lang="en-US" dirty="0">
                <a:latin typeface="Josefin Sans" panose="020B0604020202020204" charset="0"/>
              </a:rPr>
              <a:t>LAA Administration Reminders </a:t>
            </a:r>
            <a:r>
              <a:rPr lang="en-US" sz="1800" dirty="0">
                <a:latin typeface="Josefin Sans" panose="020B0604020202020204" charset="0"/>
              </a:rPr>
              <a:t>(1 of 2)</a:t>
            </a:r>
            <a:endParaRPr lang="en-US" dirty="0">
              <a:latin typeface="Josefin Sans" panose="020B0604020202020204" charset="0"/>
            </a:endParaRPr>
          </a:p>
        </p:txBody>
      </p:sp>
      <p:sp>
        <p:nvSpPr>
          <p:cNvPr id="3" name="Content Placeholder 2"/>
          <p:cNvSpPr>
            <a:spLocks noGrp="1"/>
          </p:cNvSpPr>
          <p:nvPr>
            <p:ph idx="1"/>
          </p:nvPr>
        </p:nvSpPr>
        <p:spPr>
          <a:xfrm>
            <a:off x="74428" y="797438"/>
            <a:ext cx="8941981" cy="3750221"/>
          </a:xfrm>
        </p:spPr>
        <p:txBody>
          <a:bodyPr>
            <a:noAutofit/>
          </a:bodyPr>
          <a:lstStyle/>
          <a:p>
            <a:pPr>
              <a:lnSpc>
                <a:spcPct val="114000"/>
              </a:lnSpc>
            </a:pPr>
            <a:r>
              <a:rPr lang="en-US" sz="2200" dirty="0">
                <a:latin typeface="Josefin Sans" panose="020B0604020202020204" charset="0"/>
              </a:rPr>
              <a:t>School divisions have the discretion to administer local alternative assessments virtually (synchronously or asynchronously) and/ or in person.</a:t>
            </a:r>
          </a:p>
          <a:p>
            <a:pPr>
              <a:lnSpc>
                <a:spcPct val="114000"/>
              </a:lnSpc>
            </a:pPr>
            <a:r>
              <a:rPr lang="en-US" sz="2200" dirty="0">
                <a:latin typeface="Josefin Sans" panose="020B0604020202020204" charset="0"/>
              </a:rPr>
              <a:t>Appropriate testing conditions for LAA are at the discretion of the local school division and should reflect the practices established for other local assessments that are administered virtually or in person.</a:t>
            </a:r>
          </a:p>
          <a:p>
            <a:pPr>
              <a:lnSpc>
                <a:spcPct val="114000"/>
              </a:lnSpc>
            </a:pPr>
            <a:r>
              <a:rPr lang="en-US" sz="2200" dirty="0">
                <a:latin typeface="Josefin Sans" panose="020B0604020202020204" charset="0"/>
              </a:rPr>
              <a:t>LAA should be scored before the end of the semester/ school year in order to include performance information in final grades.</a:t>
            </a:r>
          </a:p>
          <a:p>
            <a:pPr marL="127000" indent="0">
              <a:lnSpc>
                <a:spcPct val="114000"/>
              </a:lnSpc>
              <a:buNone/>
            </a:pPr>
            <a:endParaRPr lang="en-US" sz="2200" dirty="0">
              <a:latin typeface="Josefin Sans" panose="020B0604020202020204" charset="0"/>
            </a:endParaRPr>
          </a:p>
        </p:txBody>
      </p:sp>
      <p:sp>
        <p:nvSpPr>
          <p:cNvPr id="4" name="Slide Number Placeholder 3"/>
          <p:cNvSpPr>
            <a:spLocks noGrp="1"/>
          </p:cNvSpPr>
          <p:nvPr>
            <p:ph type="sldNum" sz="quarter" idx="10"/>
          </p:nvPr>
        </p:nvSpPr>
        <p:spPr>
          <a:xfrm>
            <a:off x="6771567" y="4714644"/>
            <a:ext cx="499441" cy="377245"/>
          </a:xfrm>
        </p:spPr>
        <p:txBody>
          <a:bodyPr/>
          <a:lstStyle/>
          <a:p>
            <a:fld id="{716489AA-3815-412E-9246-6854CFBF1D45}" type="slidenum">
              <a:rPr lang="en-US" smtClean="0"/>
              <a:pPr/>
              <a:t>24</a:t>
            </a:fld>
            <a:endParaRPr lang="en-US" dirty="0"/>
          </a:p>
        </p:txBody>
      </p:sp>
    </p:spTree>
    <p:extLst>
      <p:ext uri="{BB962C8B-B14F-4D97-AF65-F5344CB8AC3E}">
        <p14:creationId xmlns:p14="http://schemas.microsoft.com/office/powerpoint/2010/main" val="1301928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Josefin Sans" panose="020B0604020202020204" charset="0"/>
              </a:rPr>
              <a:t>Information on Holistic Scoring</a:t>
            </a:r>
          </a:p>
        </p:txBody>
      </p:sp>
      <p:sp>
        <p:nvSpPr>
          <p:cNvPr id="3" name="Content Placeholder 2"/>
          <p:cNvSpPr>
            <a:spLocks noGrp="1"/>
          </p:cNvSpPr>
          <p:nvPr>
            <p:ph idx="1"/>
          </p:nvPr>
        </p:nvSpPr>
        <p:spPr>
          <a:xfrm>
            <a:off x="189995" y="891485"/>
            <a:ext cx="8581864" cy="3475435"/>
          </a:xfrm>
        </p:spPr>
        <p:txBody>
          <a:bodyPr/>
          <a:lstStyle/>
          <a:p>
            <a:pPr>
              <a:lnSpc>
                <a:spcPct val="114000"/>
              </a:lnSpc>
            </a:pPr>
            <a:r>
              <a:rPr lang="en-US" sz="2300" dirty="0">
                <a:latin typeface="Josefin Sans" panose="020B0604020202020204" charset="0"/>
              </a:rPr>
              <a:t>Information on holistic scoring is provided to assist school divisions as they establish local processes and practices for scoring performance assessments.</a:t>
            </a:r>
          </a:p>
          <a:p>
            <a:pPr>
              <a:lnSpc>
                <a:spcPct val="114000"/>
              </a:lnSpc>
            </a:pPr>
            <a:r>
              <a:rPr lang="en-US" sz="2300" dirty="0">
                <a:latin typeface="Josefin Sans" panose="020B0604020202020204" charset="0"/>
              </a:rPr>
              <a:t>The information on the next two slides is from </a:t>
            </a:r>
            <a:r>
              <a:rPr lang="en-US" sz="2300" i="1" dirty="0">
                <a:latin typeface="Josefin Sans" panose="020B0604020202020204" charset="0"/>
              </a:rPr>
              <a:t>Principles of Scoring Student Work,</a:t>
            </a:r>
            <a:r>
              <a:rPr lang="en-US" sz="2300" dirty="0">
                <a:latin typeface="Josefin Sans" panose="020B0604020202020204" charset="0"/>
              </a:rPr>
              <a:t> authored by the Stanford Center for Assessment, Learning, &amp; Equity (SCALE).</a:t>
            </a:r>
          </a:p>
        </p:txBody>
      </p:sp>
      <p:sp>
        <p:nvSpPr>
          <p:cNvPr id="4" name="Slide Number Placeholder 3"/>
          <p:cNvSpPr>
            <a:spLocks noGrp="1"/>
          </p:cNvSpPr>
          <p:nvPr>
            <p:ph type="sldNum" sz="quarter" idx="10"/>
          </p:nvPr>
        </p:nvSpPr>
        <p:spPr>
          <a:xfrm>
            <a:off x="6771567" y="4714644"/>
            <a:ext cx="499441" cy="377245"/>
          </a:xfrm>
        </p:spPr>
        <p:txBody>
          <a:bodyPr/>
          <a:lstStyle/>
          <a:p>
            <a:fld id="{716489AA-3815-412E-9246-6854CFBF1D45}" type="slidenum">
              <a:rPr lang="en-US" smtClean="0"/>
              <a:pPr/>
              <a:t>25</a:t>
            </a:fld>
            <a:endParaRPr lang="en-US" dirty="0"/>
          </a:p>
        </p:txBody>
      </p:sp>
    </p:spTree>
    <p:extLst>
      <p:ext uri="{BB962C8B-B14F-4D97-AF65-F5344CB8AC3E}">
        <p14:creationId xmlns:p14="http://schemas.microsoft.com/office/powerpoint/2010/main" val="760552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79" y="103720"/>
            <a:ext cx="8140148" cy="779704"/>
          </a:xfrm>
        </p:spPr>
        <p:txBody>
          <a:bodyPr/>
          <a:lstStyle/>
          <a:p>
            <a:r>
              <a:rPr lang="en-US" dirty="0">
                <a:latin typeface="Josefin Sans" panose="020B0604020202020204" charset="0"/>
              </a:rPr>
              <a:t>Holistic Scoring </a:t>
            </a:r>
            <a:r>
              <a:rPr lang="en-US" sz="1800" dirty="0">
                <a:latin typeface="Josefin Sans" panose="020B0604020202020204" charset="0"/>
              </a:rPr>
              <a:t>(1 of 4)</a:t>
            </a:r>
          </a:p>
        </p:txBody>
      </p:sp>
      <p:sp>
        <p:nvSpPr>
          <p:cNvPr id="3" name="Content Placeholder 2"/>
          <p:cNvSpPr>
            <a:spLocks noGrp="1"/>
          </p:cNvSpPr>
          <p:nvPr>
            <p:ph idx="1"/>
          </p:nvPr>
        </p:nvSpPr>
        <p:spPr>
          <a:xfrm>
            <a:off x="200624" y="801090"/>
            <a:ext cx="8486176" cy="3683185"/>
          </a:xfrm>
        </p:spPr>
        <p:txBody>
          <a:bodyPr>
            <a:noAutofit/>
          </a:bodyPr>
          <a:lstStyle/>
          <a:p>
            <a:pPr marL="0" indent="0">
              <a:lnSpc>
                <a:spcPct val="114000"/>
              </a:lnSpc>
              <a:buNone/>
            </a:pPr>
            <a:r>
              <a:rPr lang="en-US" sz="2400" dirty="0">
                <a:latin typeface="Josefin Sans" panose="020B0604020202020204" charset="0"/>
              </a:rPr>
              <a:t>From </a:t>
            </a:r>
            <a:r>
              <a:rPr lang="en-US" sz="2400" i="1" dirty="0">
                <a:latin typeface="Josefin Sans" panose="020B0604020202020204" charset="0"/>
              </a:rPr>
              <a:t>Principles of Scoring Student Work, </a:t>
            </a:r>
            <a:r>
              <a:rPr lang="en-US" sz="2400" dirty="0">
                <a:latin typeface="Josefin Sans" panose="020B0604020202020204" charset="0"/>
              </a:rPr>
              <a:t>SCALE, 2016:</a:t>
            </a:r>
          </a:p>
          <a:p>
            <a:pPr>
              <a:lnSpc>
                <a:spcPct val="114000"/>
              </a:lnSpc>
            </a:pPr>
            <a:r>
              <a:rPr lang="en-US" sz="2400" dirty="0">
                <a:latin typeface="Josefin Sans" panose="020B0604020202020204" charset="0"/>
              </a:rPr>
              <a:t>Rubric scores are “an attempt to apply the rubric’s language and meaning.”</a:t>
            </a:r>
          </a:p>
          <a:p>
            <a:pPr>
              <a:lnSpc>
                <a:spcPct val="114000"/>
              </a:lnSpc>
            </a:pPr>
            <a:r>
              <a:rPr lang="en-US" sz="2400" dirty="0">
                <a:latin typeface="Josefin Sans" panose="020B0604020202020204" charset="0"/>
              </a:rPr>
              <a:t>“Calibration with other scorers requires us to base our judgments on the evidence that everyone can see, not on what a particular person feels.”</a:t>
            </a:r>
          </a:p>
          <a:p>
            <a:pPr>
              <a:lnSpc>
                <a:spcPct val="114000"/>
              </a:lnSpc>
            </a:pPr>
            <a:r>
              <a:rPr lang="en-US" sz="2400" dirty="0">
                <a:latin typeface="Josefin Sans" panose="020B0604020202020204" charset="0"/>
              </a:rPr>
              <a:t>Scorers who attend to what is in the student work, rather than what is not, tend to score more accurately. </a:t>
            </a:r>
          </a:p>
        </p:txBody>
      </p:sp>
      <p:sp>
        <p:nvSpPr>
          <p:cNvPr id="4" name="Slide Number Placeholder 3"/>
          <p:cNvSpPr>
            <a:spLocks noGrp="1"/>
          </p:cNvSpPr>
          <p:nvPr>
            <p:ph type="sldNum" sz="quarter" idx="10"/>
          </p:nvPr>
        </p:nvSpPr>
        <p:spPr>
          <a:xfrm>
            <a:off x="6771567" y="4714644"/>
            <a:ext cx="499441" cy="377245"/>
          </a:xfrm>
        </p:spPr>
        <p:txBody>
          <a:bodyPr/>
          <a:lstStyle/>
          <a:p>
            <a:fld id="{716489AA-3815-412E-9246-6854CFBF1D45}" type="slidenum">
              <a:rPr lang="en-US" smtClean="0"/>
              <a:pPr/>
              <a:t>26</a:t>
            </a:fld>
            <a:endParaRPr lang="en-US" dirty="0"/>
          </a:p>
        </p:txBody>
      </p:sp>
    </p:spTree>
    <p:extLst>
      <p:ext uri="{BB962C8B-B14F-4D97-AF65-F5344CB8AC3E}">
        <p14:creationId xmlns:p14="http://schemas.microsoft.com/office/powerpoint/2010/main" val="4243351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79" y="103720"/>
            <a:ext cx="8140148" cy="779704"/>
          </a:xfrm>
        </p:spPr>
        <p:txBody>
          <a:bodyPr/>
          <a:lstStyle/>
          <a:p>
            <a:r>
              <a:rPr lang="en-US" dirty="0">
                <a:latin typeface="Josefin Sans" panose="020B0604020202020204" charset="0"/>
              </a:rPr>
              <a:t>Holistic Scoring </a:t>
            </a:r>
            <a:r>
              <a:rPr lang="en-US" sz="1800" dirty="0">
                <a:latin typeface="Josefin Sans" panose="020B0604020202020204" charset="0"/>
              </a:rPr>
              <a:t>(2 of 4)</a:t>
            </a:r>
          </a:p>
        </p:txBody>
      </p:sp>
      <p:sp>
        <p:nvSpPr>
          <p:cNvPr id="3" name="Content Placeholder 2"/>
          <p:cNvSpPr>
            <a:spLocks noGrp="1"/>
          </p:cNvSpPr>
          <p:nvPr>
            <p:ph idx="1"/>
          </p:nvPr>
        </p:nvSpPr>
        <p:spPr>
          <a:xfrm>
            <a:off x="200624" y="843616"/>
            <a:ext cx="8422381" cy="3683185"/>
          </a:xfrm>
        </p:spPr>
        <p:txBody>
          <a:bodyPr>
            <a:noAutofit/>
          </a:bodyPr>
          <a:lstStyle/>
          <a:p>
            <a:pPr marL="0" indent="0">
              <a:lnSpc>
                <a:spcPct val="114000"/>
              </a:lnSpc>
              <a:buNone/>
            </a:pPr>
            <a:r>
              <a:rPr lang="en-US" sz="2400" dirty="0">
                <a:latin typeface="Josefin Sans" panose="020B0604020202020204" charset="0"/>
              </a:rPr>
              <a:t>From </a:t>
            </a:r>
            <a:r>
              <a:rPr lang="en-US" sz="2400" i="1" dirty="0">
                <a:latin typeface="Josefin Sans" panose="020B0604020202020204" charset="0"/>
              </a:rPr>
              <a:t>Principles of Scoring Student Work, </a:t>
            </a:r>
            <a:r>
              <a:rPr lang="en-US" sz="2400" dirty="0">
                <a:latin typeface="Josefin Sans" panose="020B0604020202020204" charset="0"/>
              </a:rPr>
              <a:t>SCALE, 2016:</a:t>
            </a:r>
          </a:p>
          <a:p>
            <a:pPr>
              <a:lnSpc>
                <a:spcPct val="114000"/>
              </a:lnSpc>
            </a:pPr>
            <a:r>
              <a:rPr lang="en-US" sz="2400" dirty="0">
                <a:latin typeface="Josefin Sans" panose="020B0604020202020204" charset="0"/>
              </a:rPr>
              <a:t>“The [holistic] score must be based on the overall performance as evidenced throughout the student work. Therefore, the score is not based on the student’s best or worst moment; rather, it reflects what is generally true about the student’s overall performance within each of the scoring dimensions.”</a:t>
            </a:r>
          </a:p>
        </p:txBody>
      </p:sp>
      <p:sp>
        <p:nvSpPr>
          <p:cNvPr id="4" name="Slide Number Placeholder 3"/>
          <p:cNvSpPr>
            <a:spLocks noGrp="1"/>
          </p:cNvSpPr>
          <p:nvPr>
            <p:ph type="sldNum" sz="quarter" idx="10"/>
          </p:nvPr>
        </p:nvSpPr>
        <p:spPr>
          <a:xfrm>
            <a:off x="6761735" y="4714644"/>
            <a:ext cx="499441" cy="377245"/>
          </a:xfrm>
        </p:spPr>
        <p:txBody>
          <a:bodyPr/>
          <a:lstStyle/>
          <a:p>
            <a:fld id="{716489AA-3815-412E-9246-6854CFBF1D45}" type="slidenum">
              <a:rPr lang="en-US" smtClean="0"/>
              <a:pPr/>
              <a:t>27</a:t>
            </a:fld>
            <a:endParaRPr lang="en-US" dirty="0"/>
          </a:p>
        </p:txBody>
      </p:sp>
    </p:spTree>
    <p:extLst>
      <p:ext uri="{BB962C8B-B14F-4D97-AF65-F5344CB8AC3E}">
        <p14:creationId xmlns:p14="http://schemas.microsoft.com/office/powerpoint/2010/main" val="1713012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70" y="156881"/>
            <a:ext cx="8140148" cy="779704"/>
          </a:xfrm>
        </p:spPr>
        <p:txBody>
          <a:bodyPr>
            <a:normAutofit/>
          </a:bodyPr>
          <a:lstStyle/>
          <a:p>
            <a:r>
              <a:rPr lang="en-US" dirty="0">
                <a:latin typeface="Josefin Sans" panose="020B0604020202020204" charset="0"/>
              </a:rPr>
              <a:t>Holistic Scoring </a:t>
            </a:r>
            <a:r>
              <a:rPr lang="en-US" sz="1800" dirty="0">
                <a:latin typeface="Josefin Sans" panose="020B0604020202020204" charset="0"/>
              </a:rPr>
              <a:t>(3 of 4)</a:t>
            </a:r>
          </a:p>
        </p:txBody>
      </p:sp>
      <p:sp>
        <p:nvSpPr>
          <p:cNvPr id="3" name="Content Placeholder 2"/>
          <p:cNvSpPr>
            <a:spLocks noGrp="1"/>
          </p:cNvSpPr>
          <p:nvPr>
            <p:ph idx="1"/>
          </p:nvPr>
        </p:nvSpPr>
        <p:spPr>
          <a:xfrm>
            <a:off x="179364" y="1125387"/>
            <a:ext cx="8656292" cy="3475435"/>
          </a:xfrm>
        </p:spPr>
        <p:txBody>
          <a:bodyPr>
            <a:noAutofit/>
          </a:bodyPr>
          <a:lstStyle/>
          <a:p>
            <a:pPr>
              <a:lnSpc>
                <a:spcPct val="114000"/>
              </a:lnSpc>
            </a:pPr>
            <a:r>
              <a:rPr lang="en-US" sz="2400" dirty="0">
                <a:latin typeface="Josefin Sans" panose="020B0604020202020204" charset="0"/>
              </a:rPr>
              <a:t>Rubrics are not meant to be lists of mandatory criteria a student must meet in order to achieve a score point.</a:t>
            </a:r>
          </a:p>
          <a:p>
            <a:pPr lvl="1">
              <a:lnSpc>
                <a:spcPct val="114000"/>
              </a:lnSpc>
              <a:spcBef>
                <a:spcPts val="0"/>
              </a:spcBef>
            </a:pPr>
            <a:r>
              <a:rPr lang="en-US" sz="2400" dirty="0">
                <a:latin typeface="Josefin Sans" panose="020B0604020202020204" charset="0"/>
              </a:rPr>
              <a:t>Student work may demonstrate some characteristics of one score point and some of another but ultimately should be assigned a "best fit" or most appropriate score.</a:t>
            </a:r>
          </a:p>
          <a:p>
            <a:pPr marL="127000" indent="0">
              <a:lnSpc>
                <a:spcPct val="114000"/>
              </a:lnSpc>
              <a:buNone/>
            </a:pPr>
            <a:endParaRPr lang="en-US" sz="2400" dirty="0">
              <a:latin typeface="Josefin Sans" panose="020B0604020202020204" charset="0"/>
            </a:endParaRPr>
          </a:p>
        </p:txBody>
      </p:sp>
      <p:sp>
        <p:nvSpPr>
          <p:cNvPr id="4" name="Slide Number Placeholder 3"/>
          <p:cNvSpPr>
            <a:spLocks noGrp="1"/>
          </p:cNvSpPr>
          <p:nvPr>
            <p:ph type="sldNum" sz="quarter" idx="10"/>
          </p:nvPr>
        </p:nvSpPr>
        <p:spPr>
          <a:xfrm>
            <a:off x="6771567" y="4714644"/>
            <a:ext cx="499441" cy="377245"/>
          </a:xfrm>
        </p:spPr>
        <p:txBody>
          <a:bodyPr/>
          <a:lstStyle/>
          <a:p>
            <a:fld id="{716489AA-3815-412E-9246-6854CFBF1D45}" type="slidenum">
              <a:rPr lang="en-US" smtClean="0"/>
              <a:pPr/>
              <a:t>28</a:t>
            </a:fld>
            <a:endParaRPr lang="en-US" dirty="0"/>
          </a:p>
        </p:txBody>
      </p:sp>
    </p:spTree>
    <p:extLst>
      <p:ext uri="{BB962C8B-B14F-4D97-AF65-F5344CB8AC3E}">
        <p14:creationId xmlns:p14="http://schemas.microsoft.com/office/powerpoint/2010/main" val="312461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70" y="156881"/>
            <a:ext cx="8140148" cy="779704"/>
          </a:xfrm>
        </p:spPr>
        <p:txBody>
          <a:bodyPr>
            <a:normAutofit/>
          </a:bodyPr>
          <a:lstStyle/>
          <a:p>
            <a:r>
              <a:rPr lang="en-US" dirty="0">
                <a:latin typeface="Josefin Sans" panose="020B0604020202020204" charset="0"/>
              </a:rPr>
              <a:t>Holistic Scoring </a:t>
            </a:r>
            <a:r>
              <a:rPr lang="en-US" sz="1800" dirty="0">
                <a:latin typeface="Josefin Sans" panose="020B0604020202020204" charset="0"/>
              </a:rPr>
              <a:t>(4 of 4)</a:t>
            </a:r>
          </a:p>
        </p:txBody>
      </p:sp>
      <p:sp>
        <p:nvSpPr>
          <p:cNvPr id="3" name="Content Placeholder 2"/>
          <p:cNvSpPr>
            <a:spLocks noGrp="1"/>
          </p:cNvSpPr>
          <p:nvPr>
            <p:ph idx="1"/>
          </p:nvPr>
        </p:nvSpPr>
        <p:spPr>
          <a:xfrm>
            <a:off x="-1397" y="868234"/>
            <a:ext cx="8964636" cy="3475435"/>
          </a:xfrm>
        </p:spPr>
        <p:txBody>
          <a:bodyPr>
            <a:noAutofit/>
          </a:bodyPr>
          <a:lstStyle/>
          <a:p>
            <a:r>
              <a:rPr lang="en-US" sz="2200" dirty="0">
                <a:latin typeface="Josefin Sans" panose="020B0604020202020204" charset="0"/>
              </a:rPr>
              <a:t>One of the most important points in learning how to apply a rubric consistently is to let go of existing prejudices. </a:t>
            </a:r>
          </a:p>
          <a:p>
            <a:pPr lvl="1">
              <a:spcBef>
                <a:spcPts val="0"/>
              </a:spcBef>
            </a:pPr>
            <a:r>
              <a:rPr lang="en-US" sz="2200" dirty="0">
                <a:latin typeface="Josefin Sans" panose="020B0604020202020204" charset="0"/>
              </a:rPr>
              <a:t>When scoring with a rubric, one of the most difficult tasks is to accept the boundaries of the rubric when those boundaries differ from a scorer’s own teaching practices or beliefs. </a:t>
            </a:r>
          </a:p>
          <a:p>
            <a:pPr lvl="1">
              <a:spcBef>
                <a:spcPts val="0"/>
              </a:spcBef>
            </a:pPr>
            <a:r>
              <a:rPr lang="en-US" sz="2200" dirty="0">
                <a:latin typeface="Josefin Sans" panose="020B0604020202020204" charset="0"/>
              </a:rPr>
              <a:t>This is not to suggest teachers must adopt that rubric’s criteria for classroom assignments. Large-scale assessments and classroom-based assessments may very well measure somewhat different skills in a different manner.</a:t>
            </a:r>
          </a:p>
        </p:txBody>
      </p:sp>
      <p:sp>
        <p:nvSpPr>
          <p:cNvPr id="4" name="Slide Number Placeholder 3"/>
          <p:cNvSpPr>
            <a:spLocks noGrp="1"/>
          </p:cNvSpPr>
          <p:nvPr>
            <p:ph type="sldNum" sz="quarter" idx="10"/>
          </p:nvPr>
        </p:nvSpPr>
        <p:spPr>
          <a:xfrm>
            <a:off x="6771567" y="4714644"/>
            <a:ext cx="499441" cy="377245"/>
          </a:xfrm>
        </p:spPr>
        <p:txBody>
          <a:bodyPr/>
          <a:lstStyle/>
          <a:p>
            <a:fld id="{716489AA-3815-412E-9246-6854CFBF1D45}" type="slidenum">
              <a:rPr lang="en-US" smtClean="0"/>
              <a:pPr/>
              <a:t>29</a:t>
            </a:fld>
            <a:endParaRPr lang="en-US" dirty="0"/>
          </a:p>
        </p:txBody>
      </p:sp>
    </p:spTree>
    <p:extLst>
      <p:ext uri="{BB962C8B-B14F-4D97-AF65-F5344CB8AC3E}">
        <p14:creationId xmlns:p14="http://schemas.microsoft.com/office/powerpoint/2010/main" val="950381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202" y="105162"/>
            <a:ext cx="8140148" cy="779704"/>
          </a:xfrm>
        </p:spPr>
        <p:txBody>
          <a:bodyPr/>
          <a:lstStyle/>
          <a:p>
            <a:r>
              <a:rPr lang="en-US" dirty="0">
                <a:latin typeface="Josefin Sans" panose="020B0604020202020204" charset="0"/>
              </a:rPr>
              <a:t>To Consider </a:t>
            </a:r>
            <a:r>
              <a:rPr lang="en-US" sz="1600" dirty="0">
                <a:latin typeface="Josefin Sans" panose="020B0604020202020204" charset="0"/>
              </a:rPr>
              <a:t>(1 of 2)</a:t>
            </a:r>
          </a:p>
        </p:txBody>
      </p:sp>
      <p:sp>
        <p:nvSpPr>
          <p:cNvPr id="3" name="Content Placeholder 2"/>
          <p:cNvSpPr>
            <a:spLocks noGrp="1"/>
          </p:cNvSpPr>
          <p:nvPr>
            <p:ph idx="1"/>
          </p:nvPr>
        </p:nvSpPr>
        <p:spPr>
          <a:xfrm>
            <a:off x="184108" y="713393"/>
            <a:ext cx="8693562" cy="3475435"/>
          </a:xfrm>
        </p:spPr>
        <p:txBody>
          <a:bodyPr>
            <a:noAutofit/>
          </a:bodyPr>
          <a:lstStyle/>
          <a:p>
            <a:pPr>
              <a:lnSpc>
                <a:spcPct val="90000"/>
              </a:lnSpc>
            </a:pPr>
            <a:r>
              <a:rPr lang="en-US" sz="2700" dirty="0">
                <a:latin typeface="Josefin Sans" panose="020B0604020202020204" charset="0"/>
              </a:rPr>
              <a:t>What information about student performance does your school division share about Balanced Assessment Plans and the local alternative assessments that are administered in place of the Standards of Learning tests eliminated by the General Assembly in 2014?</a:t>
            </a:r>
          </a:p>
          <a:p>
            <a:pPr>
              <a:lnSpc>
                <a:spcPct val="90000"/>
              </a:lnSpc>
            </a:pPr>
            <a:r>
              <a:rPr lang="en-US" sz="2700" dirty="0">
                <a:latin typeface="Josefin Sans" panose="020B0604020202020204" charset="0"/>
              </a:rPr>
              <a:t>Who are the stakeholders to be considered when sharing this information?</a:t>
            </a:r>
          </a:p>
          <a:p>
            <a:pPr>
              <a:lnSpc>
                <a:spcPct val="90000"/>
              </a:lnSpc>
            </a:pPr>
            <a:r>
              <a:rPr lang="en-US" sz="2700" dirty="0">
                <a:latin typeface="Josefin Sans" panose="020B0604020202020204" charset="0"/>
              </a:rPr>
              <a:t>What information is provided to parents about the rubrics used for scoring and how to interpret the resulting scores?</a:t>
            </a:r>
          </a:p>
          <a:p>
            <a:pPr marL="127000" indent="0">
              <a:lnSpc>
                <a:spcPct val="90000"/>
              </a:lnSpc>
              <a:buNone/>
            </a:pPr>
            <a:endParaRPr lang="en-US" sz="2700" dirty="0">
              <a:latin typeface="Josefin Sans" panose="020B0604020202020204" charset="0"/>
            </a:endParaRPr>
          </a:p>
        </p:txBody>
      </p:sp>
      <p:sp>
        <p:nvSpPr>
          <p:cNvPr id="4" name="Slide Number Placeholder 3"/>
          <p:cNvSpPr>
            <a:spLocks noGrp="1"/>
          </p:cNvSpPr>
          <p:nvPr>
            <p:ph type="sldNum" sz="quarter" idx="10"/>
          </p:nvPr>
        </p:nvSpPr>
        <p:spPr/>
        <p:txBody>
          <a:bodyPr/>
          <a:lstStyle/>
          <a:p>
            <a:fld id="{716489AA-3815-412E-9246-6854CFBF1D45}" type="slidenum">
              <a:rPr lang="en-US" smtClean="0"/>
              <a:pPr/>
              <a:t>3</a:t>
            </a:fld>
            <a:endParaRPr lang="en-US" dirty="0"/>
          </a:p>
        </p:txBody>
      </p:sp>
    </p:spTree>
    <p:extLst>
      <p:ext uri="{BB962C8B-B14F-4D97-AF65-F5344CB8AC3E}">
        <p14:creationId xmlns:p14="http://schemas.microsoft.com/office/powerpoint/2010/main" val="2864618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Reporting LAA Performance</a:t>
            </a:r>
          </a:p>
        </p:txBody>
      </p:sp>
      <p:sp>
        <p:nvSpPr>
          <p:cNvPr id="4" name="Slide Number Placeholder 3"/>
          <p:cNvSpPr>
            <a:spLocks noGrp="1"/>
          </p:cNvSpPr>
          <p:nvPr>
            <p:ph type="sldNum" sz="quarter" idx="12"/>
          </p:nvPr>
        </p:nvSpPr>
        <p:spPr>
          <a:xfrm>
            <a:off x="6708801" y="4767261"/>
            <a:ext cx="613742" cy="273844"/>
          </a:xfrm>
        </p:spPr>
        <p:txBody>
          <a:bodyPr/>
          <a:lstStyle/>
          <a:p>
            <a:fld id="{6FCCF220-994A-4EAD-8160-4C937871A9DB}" type="slidenum">
              <a:rPr lang="en-US" smtClean="0"/>
              <a:t>30</a:t>
            </a:fld>
            <a:endParaRPr lang="en-US" dirty="0"/>
          </a:p>
        </p:txBody>
      </p:sp>
    </p:spTree>
    <p:extLst>
      <p:ext uri="{BB962C8B-B14F-4D97-AF65-F5344CB8AC3E}">
        <p14:creationId xmlns:p14="http://schemas.microsoft.com/office/powerpoint/2010/main" val="4113187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Josefin Sans" panose="020B0604020202020204" charset="0"/>
              </a:rPr>
              <a:t>Examples from School Divisions</a:t>
            </a:r>
          </a:p>
        </p:txBody>
      </p:sp>
      <p:sp>
        <p:nvSpPr>
          <p:cNvPr id="3" name="Content Placeholder 2"/>
          <p:cNvSpPr>
            <a:spLocks noGrp="1"/>
          </p:cNvSpPr>
          <p:nvPr>
            <p:ph idx="1"/>
          </p:nvPr>
        </p:nvSpPr>
        <p:spPr>
          <a:xfrm>
            <a:off x="477078" y="1029692"/>
            <a:ext cx="8038272" cy="3475435"/>
          </a:xfrm>
        </p:spPr>
        <p:txBody>
          <a:bodyPr/>
          <a:lstStyle/>
          <a:p>
            <a:pPr>
              <a:lnSpc>
                <a:spcPct val="114000"/>
              </a:lnSpc>
            </a:pPr>
            <a:r>
              <a:rPr lang="en-US" sz="2400" dirty="0">
                <a:latin typeface="Josefin Sans" panose="020B0604020202020204" charset="0"/>
              </a:rPr>
              <a:t>Examples that highlight ways to report student achievement on local alternative assessments have been taken from documents shared with VDOE by school divisions.</a:t>
            </a:r>
          </a:p>
          <a:p>
            <a:pPr>
              <a:lnSpc>
                <a:spcPct val="114000"/>
              </a:lnSpc>
            </a:pPr>
            <a:r>
              <a:rPr lang="en-US" sz="2400" dirty="0">
                <a:latin typeface="Josefin Sans" panose="020B0604020202020204" charset="0"/>
              </a:rPr>
              <a:t>The willingness to share the information contained in these local reports and how they are structured is much appreciated!</a:t>
            </a:r>
          </a:p>
          <a:p>
            <a:pPr>
              <a:lnSpc>
                <a:spcPct val="114000"/>
              </a:lnSpc>
            </a:pPr>
            <a:r>
              <a:rPr lang="en-US" sz="2400" dirty="0">
                <a:latin typeface="Josefin Sans" panose="020B0604020202020204" charset="0"/>
              </a:rPr>
              <a:t>Please refer to the “notes” section for each slide for important considerations.</a:t>
            </a:r>
          </a:p>
        </p:txBody>
      </p:sp>
      <p:sp>
        <p:nvSpPr>
          <p:cNvPr id="4" name="Slide Number Placeholder 3"/>
          <p:cNvSpPr>
            <a:spLocks noGrp="1"/>
          </p:cNvSpPr>
          <p:nvPr>
            <p:ph type="sldNum" sz="quarter" idx="10"/>
          </p:nvPr>
        </p:nvSpPr>
        <p:spPr>
          <a:xfrm>
            <a:off x="6771567" y="4714644"/>
            <a:ext cx="499441" cy="377245"/>
          </a:xfrm>
        </p:spPr>
        <p:txBody>
          <a:bodyPr/>
          <a:lstStyle/>
          <a:p>
            <a:fld id="{716489AA-3815-412E-9246-6854CFBF1D45}" type="slidenum">
              <a:rPr lang="en-US" smtClean="0"/>
              <a:pPr/>
              <a:t>31</a:t>
            </a:fld>
            <a:endParaRPr lang="en-US" dirty="0"/>
          </a:p>
        </p:txBody>
      </p:sp>
    </p:spTree>
    <p:extLst>
      <p:ext uri="{BB962C8B-B14F-4D97-AF65-F5344CB8AC3E}">
        <p14:creationId xmlns:p14="http://schemas.microsoft.com/office/powerpoint/2010/main" val="334133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202" y="273844"/>
            <a:ext cx="8460454" cy="779704"/>
          </a:xfrm>
        </p:spPr>
        <p:txBody>
          <a:bodyPr>
            <a:normAutofit/>
          </a:bodyPr>
          <a:lstStyle/>
          <a:p>
            <a:r>
              <a:rPr lang="en-US" sz="2800" dirty="0">
                <a:latin typeface="Josefin Sans" panose="020B0604020202020204" charset="0"/>
              </a:rPr>
              <a:t>3</a:t>
            </a:r>
            <a:r>
              <a:rPr lang="en-US" sz="2800" baseline="30000" dirty="0">
                <a:latin typeface="Josefin Sans" panose="020B0604020202020204" charset="0"/>
              </a:rPr>
              <a:t>rd</a:t>
            </a:r>
            <a:r>
              <a:rPr lang="en-US" sz="2800" dirty="0">
                <a:latin typeface="Josefin Sans" panose="020B0604020202020204" charset="0"/>
              </a:rPr>
              <a:t> Grade SOL History Portfolio Assessment</a:t>
            </a:r>
          </a:p>
        </p:txBody>
      </p:sp>
      <p:sp>
        <p:nvSpPr>
          <p:cNvPr id="4" name="Slide Number Placeholder 3"/>
          <p:cNvSpPr>
            <a:spLocks noGrp="1"/>
          </p:cNvSpPr>
          <p:nvPr>
            <p:ph type="sldNum" sz="quarter" idx="10"/>
          </p:nvPr>
        </p:nvSpPr>
        <p:spPr>
          <a:xfrm>
            <a:off x="6761735" y="4714644"/>
            <a:ext cx="499441" cy="377245"/>
          </a:xfrm>
        </p:spPr>
        <p:txBody>
          <a:bodyPr/>
          <a:lstStyle/>
          <a:p>
            <a:fld id="{716489AA-3815-412E-9246-6854CFBF1D45}" type="slidenum">
              <a:rPr lang="en-US" smtClean="0"/>
              <a:pPr/>
              <a:t>32</a:t>
            </a:fld>
            <a:endParaRPr lang="en-US" dirty="0"/>
          </a:p>
        </p:txBody>
      </p:sp>
      <p:pic>
        <p:nvPicPr>
          <p:cNvPr id="5" name="Picture 4" descr="Image shows scores for LAA in history portfolio that cover the reporting strands." title="Image of 3rd grade history portfolio assessment scores"/>
          <p:cNvPicPr>
            <a:picLocks noChangeAspect="1"/>
          </p:cNvPicPr>
          <p:nvPr/>
        </p:nvPicPr>
        <p:blipFill>
          <a:blip r:embed="rId3"/>
          <a:stretch>
            <a:fillRect/>
          </a:stretch>
        </p:blipFill>
        <p:spPr>
          <a:xfrm>
            <a:off x="487877" y="945246"/>
            <a:ext cx="7038017" cy="3635447"/>
          </a:xfrm>
          <a:prstGeom prst="rect">
            <a:avLst/>
          </a:prstGeom>
        </p:spPr>
      </p:pic>
    </p:spTree>
    <p:extLst>
      <p:ext uri="{BB962C8B-B14F-4D97-AF65-F5344CB8AC3E}">
        <p14:creationId xmlns:p14="http://schemas.microsoft.com/office/powerpoint/2010/main" val="3623912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39" y="132643"/>
            <a:ext cx="3243902" cy="779704"/>
          </a:xfrm>
        </p:spPr>
        <p:txBody>
          <a:bodyPr>
            <a:normAutofit fontScale="90000"/>
          </a:bodyPr>
          <a:lstStyle/>
          <a:p>
            <a:r>
              <a:rPr lang="en-US" dirty="0">
                <a:latin typeface="Josefin Sans" panose="020B0604020202020204" charset="0"/>
              </a:rPr>
              <a:t>Parent Letter and </a:t>
            </a:r>
            <a:br>
              <a:rPr lang="en-US" dirty="0">
                <a:latin typeface="Josefin Sans" panose="020B0604020202020204" charset="0"/>
              </a:rPr>
            </a:br>
            <a:r>
              <a:rPr lang="en-US" dirty="0">
                <a:latin typeface="Josefin Sans" panose="020B0604020202020204" charset="0"/>
              </a:rPr>
              <a:t>Scoring Combined</a:t>
            </a:r>
          </a:p>
        </p:txBody>
      </p:sp>
      <p:sp>
        <p:nvSpPr>
          <p:cNvPr id="4" name="Slide Number Placeholder 3"/>
          <p:cNvSpPr>
            <a:spLocks noGrp="1"/>
          </p:cNvSpPr>
          <p:nvPr>
            <p:ph type="sldNum" sz="quarter" idx="10"/>
          </p:nvPr>
        </p:nvSpPr>
        <p:spPr>
          <a:xfrm>
            <a:off x="6771567" y="4714644"/>
            <a:ext cx="499441" cy="377245"/>
          </a:xfrm>
        </p:spPr>
        <p:txBody>
          <a:bodyPr/>
          <a:lstStyle/>
          <a:p>
            <a:fld id="{716489AA-3815-412E-9246-6854CFBF1D45}" type="slidenum">
              <a:rPr lang="en-US" smtClean="0"/>
              <a:pPr/>
              <a:t>33</a:t>
            </a:fld>
            <a:endParaRPr lang="en-US" dirty="0"/>
          </a:p>
        </p:txBody>
      </p:sp>
      <p:pic>
        <p:nvPicPr>
          <p:cNvPr id="6" name="Picture 5" descr="Image shows parent letter explaining the assessment and SOL measured as well as a score table." title="Impage of Parent Letter and Scores"/>
          <p:cNvPicPr>
            <a:picLocks noChangeAspect="1"/>
          </p:cNvPicPr>
          <p:nvPr/>
        </p:nvPicPr>
        <p:blipFill>
          <a:blip r:embed="rId3"/>
          <a:stretch>
            <a:fillRect/>
          </a:stretch>
        </p:blipFill>
        <p:spPr>
          <a:xfrm>
            <a:off x="4224036" y="81436"/>
            <a:ext cx="4614039" cy="4246015"/>
          </a:xfrm>
          <a:prstGeom prst="rect">
            <a:avLst/>
          </a:prstGeom>
          <a:ln>
            <a:solidFill>
              <a:schemeClr val="tx1"/>
            </a:solidFill>
          </a:ln>
        </p:spPr>
      </p:pic>
      <p:sp>
        <p:nvSpPr>
          <p:cNvPr id="7" name="Content Placeholder 2"/>
          <p:cNvSpPr>
            <a:spLocks noGrp="1"/>
          </p:cNvSpPr>
          <p:nvPr>
            <p:ph idx="1"/>
          </p:nvPr>
        </p:nvSpPr>
        <p:spPr>
          <a:xfrm>
            <a:off x="0" y="997793"/>
            <a:ext cx="3668233" cy="3716851"/>
          </a:xfrm>
        </p:spPr>
        <p:txBody>
          <a:bodyPr>
            <a:noAutofit/>
          </a:bodyPr>
          <a:lstStyle/>
          <a:p>
            <a:r>
              <a:rPr lang="en-US" sz="2200" dirty="0">
                <a:latin typeface="Josefin Sans" panose="020B0604020202020204" charset="0"/>
              </a:rPr>
              <a:t>In this example, one performance assessment has been used to measure progress in Writing and in U.S. History to 1865.</a:t>
            </a:r>
          </a:p>
          <a:p>
            <a:r>
              <a:rPr lang="en-US" sz="2200" dirty="0">
                <a:latin typeface="Josefin Sans" panose="020B0604020202020204" charset="0"/>
              </a:rPr>
              <a:t>Evidence is evaluated in each content area independently of the other.</a:t>
            </a:r>
          </a:p>
        </p:txBody>
      </p:sp>
    </p:spTree>
    <p:extLst>
      <p:ext uri="{BB962C8B-B14F-4D97-AF65-F5344CB8AC3E}">
        <p14:creationId xmlns:p14="http://schemas.microsoft.com/office/powerpoint/2010/main" val="343705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81" y="273844"/>
            <a:ext cx="4117746" cy="779704"/>
          </a:xfrm>
        </p:spPr>
        <p:txBody>
          <a:bodyPr>
            <a:normAutofit fontScale="90000"/>
          </a:bodyPr>
          <a:lstStyle/>
          <a:p>
            <a:r>
              <a:rPr lang="en-US" dirty="0">
                <a:latin typeface="Josefin Sans" panose="020B0604020202020204" charset="0"/>
              </a:rPr>
              <a:t>Grade 3 SOL Tests and LAA Combined Report</a:t>
            </a:r>
          </a:p>
        </p:txBody>
      </p:sp>
      <p:sp>
        <p:nvSpPr>
          <p:cNvPr id="3" name="Content Placeholder 2"/>
          <p:cNvSpPr>
            <a:spLocks noGrp="1"/>
          </p:cNvSpPr>
          <p:nvPr>
            <p:ph idx="1"/>
          </p:nvPr>
        </p:nvSpPr>
        <p:spPr>
          <a:xfrm>
            <a:off x="119480" y="1194381"/>
            <a:ext cx="4261134" cy="3475435"/>
          </a:xfrm>
        </p:spPr>
        <p:txBody>
          <a:bodyPr>
            <a:noAutofit/>
          </a:bodyPr>
          <a:lstStyle/>
          <a:p>
            <a:pPr>
              <a:lnSpc>
                <a:spcPct val="90000"/>
              </a:lnSpc>
            </a:pPr>
            <a:r>
              <a:rPr lang="en-US" dirty="0">
                <a:latin typeface="Josefin Sans" panose="020B0604020202020204" charset="0"/>
              </a:rPr>
              <a:t>This example combines information from Standards of Learning tests and Local Alternative Assessments administered in grade 3.</a:t>
            </a:r>
          </a:p>
          <a:p>
            <a:r>
              <a:rPr lang="en-US" dirty="0">
                <a:latin typeface="Josefin Sans" panose="020B0604020202020204" charset="0"/>
              </a:rPr>
              <a:t>Each science assessment covers several SOL and each is evaluated separately. </a:t>
            </a:r>
          </a:p>
          <a:p>
            <a:r>
              <a:rPr lang="en-US" dirty="0">
                <a:latin typeface="Josefin Sans" panose="020B0604020202020204" charset="0"/>
              </a:rPr>
              <a:t>Listing the SOL for each LAA on the report itself is best practice.</a:t>
            </a:r>
          </a:p>
        </p:txBody>
      </p:sp>
      <p:sp>
        <p:nvSpPr>
          <p:cNvPr id="4" name="Slide Number Placeholder 3"/>
          <p:cNvSpPr>
            <a:spLocks noGrp="1"/>
          </p:cNvSpPr>
          <p:nvPr>
            <p:ph type="sldNum" sz="quarter" idx="10"/>
          </p:nvPr>
        </p:nvSpPr>
        <p:spPr>
          <a:xfrm>
            <a:off x="6771567" y="4714644"/>
            <a:ext cx="499441" cy="377245"/>
          </a:xfrm>
        </p:spPr>
        <p:txBody>
          <a:bodyPr/>
          <a:lstStyle/>
          <a:p>
            <a:fld id="{716489AA-3815-412E-9246-6854CFBF1D45}" type="slidenum">
              <a:rPr lang="en-US" smtClean="0"/>
              <a:pPr/>
              <a:t>34</a:t>
            </a:fld>
            <a:endParaRPr lang="en-US" dirty="0"/>
          </a:p>
        </p:txBody>
      </p:sp>
      <p:pic>
        <p:nvPicPr>
          <p:cNvPr id="6" name="Picture 5" descr="Image of report that includes information on SOL scores as well as LAA scores for different content areas." title="Score Report: Combined SOL and LAA"/>
          <p:cNvPicPr>
            <a:picLocks noChangeAspect="1"/>
          </p:cNvPicPr>
          <p:nvPr/>
        </p:nvPicPr>
        <p:blipFill>
          <a:blip r:embed="rId3"/>
          <a:stretch>
            <a:fillRect/>
          </a:stretch>
        </p:blipFill>
        <p:spPr>
          <a:xfrm>
            <a:off x="4740531" y="318574"/>
            <a:ext cx="3979940" cy="3902552"/>
          </a:xfrm>
          <a:prstGeom prst="rect">
            <a:avLst/>
          </a:prstGeom>
          <a:ln>
            <a:solidFill>
              <a:schemeClr val="tx1"/>
            </a:solidFill>
          </a:ln>
        </p:spPr>
      </p:pic>
    </p:spTree>
    <p:extLst>
      <p:ext uri="{BB962C8B-B14F-4D97-AF65-F5344CB8AC3E}">
        <p14:creationId xmlns:p14="http://schemas.microsoft.com/office/powerpoint/2010/main" val="3024248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Josefin Sans" panose="020B0604020202020204" charset="0"/>
              </a:rPr>
              <a:t>Scoring Explanation: Writing </a:t>
            </a:r>
            <a:r>
              <a:rPr lang="en-US" sz="1800" dirty="0">
                <a:latin typeface="Josefin Sans" panose="020B0604020202020204" charset="0"/>
              </a:rPr>
              <a:t>(1 of 3)</a:t>
            </a:r>
            <a:endParaRPr lang="en-US" dirty="0">
              <a:latin typeface="Josefin Sans" panose="020B0604020202020204" charset="0"/>
            </a:endParaRPr>
          </a:p>
        </p:txBody>
      </p:sp>
      <p:sp>
        <p:nvSpPr>
          <p:cNvPr id="3" name="Content Placeholder 2"/>
          <p:cNvSpPr>
            <a:spLocks noGrp="1"/>
          </p:cNvSpPr>
          <p:nvPr>
            <p:ph idx="1"/>
          </p:nvPr>
        </p:nvSpPr>
        <p:spPr>
          <a:xfrm>
            <a:off x="106326" y="967563"/>
            <a:ext cx="8931347" cy="3763465"/>
          </a:xfrm>
        </p:spPr>
        <p:txBody>
          <a:bodyPr>
            <a:noAutofit/>
          </a:bodyPr>
          <a:lstStyle/>
          <a:p>
            <a:pPr marL="0" indent="0">
              <a:buNone/>
            </a:pPr>
            <a:r>
              <a:rPr lang="en-US" sz="2000" dirty="0">
                <a:latin typeface="Josefin Sans" panose="020B0604020202020204" charset="0"/>
              </a:rPr>
              <a:t>Sample Note to Parents:</a:t>
            </a:r>
          </a:p>
          <a:p>
            <a:pPr marL="0" indent="0">
              <a:lnSpc>
                <a:spcPct val="90000"/>
              </a:lnSpc>
              <a:buNone/>
            </a:pPr>
            <a:r>
              <a:rPr lang="en-US" sz="2000" dirty="0">
                <a:latin typeface="Josefin Sans" panose="020B0604020202020204" charset="0"/>
              </a:rPr>
              <a:t>Student responses to writing tasks for Grade 5 Writing are scored using focused holistic scoring. Writing samples are evaluated based on specific elements or domains of writing, and each domain is scored independent of the other. Each student response receives two scores, one for each of the writing domains identified: Composing/Written Expression and Usage/Mechanics. Each domain is scored holistically. The score reflects the reader’s overall impression of each of the domains. The scorer weighs the student’s relative strengths or weaknesses in each of the two domains and then assigns a score point for each domain that most accurately describes the attributes of the paper. Therefore, each paper receives a separate score for Composing/Written Expression and for Usage/Mechanics.</a:t>
            </a:r>
          </a:p>
        </p:txBody>
      </p:sp>
      <p:sp>
        <p:nvSpPr>
          <p:cNvPr id="4" name="Slide Number Placeholder 3"/>
          <p:cNvSpPr>
            <a:spLocks noGrp="1"/>
          </p:cNvSpPr>
          <p:nvPr>
            <p:ph type="sldNum" sz="quarter" idx="10"/>
          </p:nvPr>
        </p:nvSpPr>
        <p:spPr>
          <a:xfrm>
            <a:off x="6771567" y="4714644"/>
            <a:ext cx="499441" cy="377245"/>
          </a:xfrm>
        </p:spPr>
        <p:txBody>
          <a:bodyPr/>
          <a:lstStyle/>
          <a:p>
            <a:fld id="{716489AA-3815-412E-9246-6854CFBF1D45}" type="slidenum">
              <a:rPr lang="en-US" smtClean="0"/>
              <a:pPr/>
              <a:t>35</a:t>
            </a:fld>
            <a:endParaRPr lang="en-US" dirty="0"/>
          </a:p>
        </p:txBody>
      </p:sp>
    </p:spTree>
    <p:extLst>
      <p:ext uri="{BB962C8B-B14F-4D97-AF65-F5344CB8AC3E}">
        <p14:creationId xmlns:p14="http://schemas.microsoft.com/office/powerpoint/2010/main" val="1825902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855" y="914400"/>
            <a:ext cx="8782493" cy="3955312"/>
          </a:xfrm>
        </p:spPr>
        <p:txBody>
          <a:bodyPr>
            <a:noAutofit/>
          </a:bodyPr>
          <a:lstStyle/>
          <a:p>
            <a:pPr marL="0" indent="0">
              <a:buNone/>
            </a:pPr>
            <a:r>
              <a:rPr lang="en-US" sz="2150" dirty="0">
                <a:latin typeface="Josefin Sans" panose="020B0604020202020204" charset="0"/>
              </a:rPr>
              <a:t>(Sample Note to Parents, continued)</a:t>
            </a:r>
          </a:p>
          <a:p>
            <a:pPr marL="0" indent="0">
              <a:lnSpc>
                <a:spcPct val="90000"/>
              </a:lnSpc>
              <a:buNone/>
            </a:pPr>
            <a:r>
              <a:rPr lang="en-US" sz="2150" dirty="0">
                <a:latin typeface="Josefin Sans" panose="020B0604020202020204" charset="0"/>
              </a:rPr>
              <a:t>In our school division, all papers are read by two readers, which is best practice. The student’s score for each domain being the total of the score assigned by both readers. The Composing/Written Expression score is counted twice, and the Usage/Mechanics score is counted once in calculating the total score. Therefore, in the total score of the student’s writing sample, the Composing/Written Expression score counts 2/3 and the Usage/Mechanics score counts 1/3. For example, in the Composing/Written Expression domain, if Reader A scores the student’s paper a 3 and Reader B scores the student’s paper a 2, the student’s weighted score in the Composing/Written Expression domain is 10 (5 points, counted twice). </a:t>
            </a:r>
          </a:p>
          <a:p>
            <a:endParaRPr lang="en-US" sz="2150" dirty="0">
              <a:latin typeface="Josefin Sans" panose="020B0604020202020204" charset="0"/>
            </a:endParaRPr>
          </a:p>
        </p:txBody>
      </p:sp>
      <p:sp>
        <p:nvSpPr>
          <p:cNvPr id="4" name="Slide Number Placeholder 3"/>
          <p:cNvSpPr>
            <a:spLocks noGrp="1"/>
          </p:cNvSpPr>
          <p:nvPr>
            <p:ph type="sldNum" sz="quarter" idx="10"/>
          </p:nvPr>
        </p:nvSpPr>
        <p:spPr>
          <a:xfrm>
            <a:off x="6761735" y="4714644"/>
            <a:ext cx="499441" cy="377245"/>
          </a:xfrm>
        </p:spPr>
        <p:txBody>
          <a:bodyPr/>
          <a:lstStyle/>
          <a:p>
            <a:fld id="{716489AA-3815-412E-9246-6854CFBF1D45}" type="slidenum">
              <a:rPr lang="en-US" smtClean="0"/>
              <a:pPr/>
              <a:t>36</a:t>
            </a:fld>
            <a:endParaRPr lang="en-US" dirty="0"/>
          </a:p>
        </p:txBody>
      </p:sp>
      <p:sp>
        <p:nvSpPr>
          <p:cNvPr id="5" name="Title 1"/>
          <p:cNvSpPr>
            <a:spLocks noGrp="1"/>
          </p:cNvSpPr>
          <p:nvPr>
            <p:ph type="title"/>
          </p:nvPr>
        </p:nvSpPr>
        <p:spPr/>
        <p:txBody>
          <a:bodyPr>
            <a:normAutofit/>
          </a:bodyPr>
          <a:lstStyle/>
          <a:p>
            <a:r>
              <a:rPr lang="en-US" dirty="0">
                <a:latin typeface="Josefin Sans" panose="020B0604020202020204" charset="0"/>
              </a:rPr>
              <a:t>Scoring Explanation: Writing </a:t>
            </a:r>
            <a:r>
              <a:rPr lang="en-US" sz="1800" dirty="0">
                <a:latin typeface="Josefin Sans" panose="020B0604020202020204" charset="0"/>
              </a:rPr>
              <a:t>(2 of 3)</a:t>
            </a:r>
            <a:endParaRPr lang="en-US" dirty="0">
              <a:latin typeface="Josefin Sans" panose="020B0604020202020204" charset="0"/>
            </a:endParaRPr>
          </a:p>
        </p:txBody>
      </p:sp>
    </p:spTree>
    <p:extLst>
      <p:ext uri="{BB962C8B-B14F-4D97-AF65-F5344CB8AC3E}">
        <p14:creationId xmlns:p14="http://schemas.microsoft.com/office/powerpoint/2010/main" val="3931021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693" y="733647"/>
            <a:ext cx="8931349" cy="3691578"/>
          </a:xfrm>
        </p:spPr>
        <p:txBody>
          <a:bodyPr/>
          <a:lstStyle/>
          <a:p>
            <a:pPr marL="0" indent="0">
              <a:buNone/>
            </a:pPr>
            <a:r>
              <a:rPr lang="en-US" sz="2000" dirty="0">
                <a:latin typeface="Josefin Sans" panose="020B0604020202020204" charset="0"/>
              </a:rPr>
              <a:t>Performance Task Topic: </a:t>
            </a:r>
            <a:r>
              <a:rPr lang="en-US" sz="2000" dirty="0">
                <a:latin typeface="+mn-lt"/>
              </a:rPr>
              <a:t>_________________________</a:t>
            </a:r>
            <a:r>
              <a:rPr lang="en-US" sz="2000" dirty="0">
                <a:latin typeface="Josefin Sans" panose="020B0604020202020204" charset="0"/>
              </a:rPr>
              <a:t> </a:t>
            </a:r>
          </a:p>
          <a:p>
            <a:pPr marL="0" indent="0">
              <a:buNone/>
            </a:pPr>
            <a:r>
              <a:rPr lang="en-US" sz="2000" dirty="0">
                <a:latin typeface="Josefin Sans" panose="020B0604020202020204" charset="0"/>
              </a:rPr>
              <a:t>Students completed their responses to this topic independently over the course of two class periods. Students had access to notes taken previously on the literature used in the response and to blank graphic organizers. </a:t>
            </a:r>
          </a:p>
          <a:p>
            <a:pPr marL="342900" lvl="1" indent="0">
              <a:spcBef>
                <a:spcPts val="600"/>
              </a:spcBef>
              <a:buNone/>
            </a:pPr>
            <a:r>
              <a:rPr lang="en-US" sz="2000" i="1" dirty="0">
                <a:latin typeface="Josefin Sans" panose="020B0604020202020204" charset="0"/>
              </a:rPr>
              <a:t>Please refer to the attached Scoring Rubric for descriptive information about scores for each domain.</a:t>
            </a:r>
          </a:p>
          <a:p>
            <a:pPr marL="342900" lvl="1" indent="0">
              <a:buNone/>
            </a:pPr>
            <a:endParaRPr lang="en-US" sz="2000" dirty="0">
              <a:latin typeface="Josefin Sans" panose="020B0604020202020204" charset="0"/>
            </a:endParaRPr>
          </a:p>
        </p:txBody>
      </p:sp>
      <p:sp>
        <p:nvSpPr>
          <p:cNvPr id="4" name="Slide Number Placeholder 3"/>
          <p:cNvSpPr>
            <a:spLocks noGrp="1"/>
          </p:cNvSpPr>
          <p:nvPr>
            <p:ph type="sldNum" sz="quarter" idx="10"/>
          </p:nvPr>
        </p:nvSpPr>
        <p:spPr>
          <a:xfrm>
            <a:off x="6761735" y="4714644"/>
            <a:ext cx="499441" cy="377245"/>
          </a:xfrm>
        </p:spPr>
        <p:txBody>
          <a:bodyPr/>
          <a:lstStyle/>
          <a:p>
            <a:fld id="{716489AA-3815-412E-9246-6854CFBF1D45}" type="slidenum">
              <a:rPr lang="en-US" smtClean="0"/>
              <a:pPr/>
              <a:t>37</a:t>
            </a:fld>
            <a:endParaRPr lang="en-US" dirty="0"/>
          </a:p>
        </p:txBody>
      </p:sp>
      <p:sp>
        <p:nvSpPr>
          <p:cNvPr id="5" name="Title 1"/>
          <p:cNvSpPr>
            <a:spLocks noGrp="1"/>
          </p:cNvSpPr>
          <p:nvPr>
            <p:ph type="title"/>
          </p:nvPr>
        </p:nvSpPr>
        <p:spPr>
          <a:xfrm>
            <a:off x="375202" y="156881"/>
            <a:ext cx="8140148" cy="779704"/>
          </a:xfrm>
        </p:spPr>
        <p:txBody>
          <a:bodyPr>
            <a:normAutofit/>
          </a:bodyPr>
          <a:lstStyle/>
          <a:p>
            <a:r>
              <a:rPr lang="en-US" dirty="0">
                <a:latin typeface="Josefin Sans" panose="020B0604020202020204" charset="0"/>
              </a:rPr>
              <a:t>Scoring Explanation: Writing </a:t>
            </a:r>
            <a:r>
              <a:rPr lang="en-US" sz="1800" dirty="0">
                <a:latin typeface="Josefin Sans" panose="020B0604020202020204" charset="0"/>
              </a:rPr>
              <a:t>(3 of 3)</a:t>
            </a:r>
            <a:endParaRPr lang="en-US" dirty="0">
              <a:latin typeface="Josefin Sans" panose="020B0604020202020204" charset="0"/>
            </a:endParaRPr>
          </a:p>
        </p:txBody>
      </p:sp>
      <p:pic>
        <p:nvPicPr>
          <p:cNvPr id="7" name="Picture 6" descr="Image shows a table that provides the scores for the Composing/Written Expression domain, the Usage/Mechanics domain, the total points earned for each domain, and the total points possible. The score for Composing/Written Expression is counted twice to determin Total Pointed Earned for this domain." title="Scoring Summary Information"/>
          <p:cNvPicPr>
            <a:picLocks noChangeAspect="1"/>
          </p:cNvPicPr>
          <p:nvPr/>
        </p:nvPicPr>
        <p:blipFill>
          <a:blip r:embed="rId3"/>
          <a:stretch>
            <a:fillRect/>
          </a:stretch>
        </p:blipFill>
        <p:spPr>
          <a:xfrm>
            <a:off x="538067" y="3099944"/>
            <a:ext cx="5714298" cy="1938780"/>
          </a:xfrm>
          <a:prstGeom prst="rect">
            <a:avLst/>
          </a:prstGeom>
        </p:spPr>
      </p:pic>
    </p:spTree>
    <p:extLst>
      <p:ext uri="{BB962C8B-B14F-4D97-AF65-F5344CB8AC3E}">
        <p14:creationId xmlns:p14="http://schemas.microsoft.com/office/powerpoint/2010/main" val="1686677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202" y="114349"/>
            <a:ext cx="8140148" cy="779704"/>
          </a:xfrm>
        </p:spPr>
        <p:txBody>
          <a:bodyPr/>
          <a:lstStyle/>
          <a:p>
            <a:r>
              <a:rPr lang="en-US" dirty="0">
                <a:latin typeface="Josefin Sans" panose="020B0604020202020204" charset="0"/>
              </a:rPr>
              <a:t>Contact Information</a:t>
            </a:r>
          </a:p>
        </p:txBody>
      </p:sp>
      <p:sp>
        <p:nvSpPr>
          <p:cNvPr id="3" name="Content Placeholder 2"/>
          <p:cNvSpPr>
            <a:spLocks noGrp="1"/>
          </p:cNvSpPr>
          <p:nvPr>
            <p:ph idx="1"/>
          </p:nvPr>
        </p:nvSpPr>
        <p:spPr>
          <a:xfrm>
            <a:off x="189999" y="917054"/>
            <a:ext cx="8038272" cy="3986212"/>
          </a:xfrm>
        </p:spPr>
        <p:txBody>
          <a:bodyPr/>
          <a:lstStyle/>
          <a:p>
            <a:pPr>
              <a:lnSpc>
                <a:spcPct val="114000"/>
              </a:lnSpc>
            </a:pPr>
            <a:r>
              <a:rPr lang="en-US" dirty="0">
                <a:latin typeface="Josefin Sans" panose="020B0604020202020204" charset="0"/>
              </a:rPr>
              <a:t>Office of Student Assessment</a:t>
            </a:r>
          </a:p>
          <a:p>
            <a:pPr lvl="1">
              <a:lnSpc>
                <a:spcPct val="114000"/>
              </a:lnSpc>
              <a:spcBef>
                <a:spcPts val="0"/>
              </a:spcBef>
            </a:pPr>
            <a:r>
              <a:rPr lang="en-US" dirty="0">
                <a:latin typeface="Josefin Sans" panose="020B0604020202020204" charset="0"/>
                <a:hlinkClick r:id="rId3"/>
              </a:rPr>
              <a:t>Student_Assessment@doe.virginia.gov</a:t>
            </a:r>
            <a:endParaRPr lang="en-US" dirty="0">
              <a:latin typeface="Josefin Sans" panose="020B0604020202020204" charset="0"/>
            </a:endParaRPr>
          </a:p>
          <a:p>
            <a:pPr lvl="1">
              <a:lnSpc>
                <a:spcPct val="114000"/>
              </a:lnSpc>
              <a:spcBef>
                <a:spcPts val="0"/>
              </a:spcBef>
            </a:pPr>
            <a:r>
              <a:rPr lang="en-US" dirty="0">
                <a:latin typeface="Josefin Sans" panose="020B0604020202020204" charset="0"/>
              </a:rPr>
              <a:t>(804) 225-2102</a:t>
            </a:r>
          </a:p>
          <a:p>
            <a:pPr>
              <a:lnSpc>
                <a:spcPct val="114000"/>
              </a:lnSpc>
            </a:pPr>
            <a:r>
              <a:rPr lang="en-US" dirty="0">
                <a:latin typeface="Josefin Sans" panose="020B0604020202020204" charset="0"/>
              </a:rPr>
              <a:t>Jill </a:t>
            </a:r>
            <a:r>
              <a:rPr lang="en-US" dirty="0" err="1">
                <a:latin typeface="Josefin Sans" panose="020B0604020202020204" charset="0"/>
              </a:rPr>
              <a:t>Nogueras</a:t>
            </a:r>
            <a:r>
              <a:rPr lang="en-US" dirty="0">
                <a:latin typeface="Josefin Sans" panose="020B0604020202020204" charset="0"/>
              </a:rPr>
              <a:t>, K-12 English Coordinator </a:t>
            </a:r>
          </a:p>
          <a:p>
            <a:pPr lvl="1">
              <a:lnSpc>
                <a:spcPct val="114000"/>
              </a:lnSpc>
              <a:spcBef>
                <a:spcPts val="0"/>
              </a:spcBef>
            </a:pPr>
            <a:r>
              <a:rPr lang="en-US" dirty="0">
                <a:latin typeface="Josefin Sans" panose="020B0604020202020204" charset="0"/>
                <a:hlinkClick r:id="rId4"/>
              </a:rPr>
              <a:t>Jill.Nogueras@doe.Virginia.gov</a:t>
            </a:r>
            <a:endParaRPr lang="en-US" dirty="0">
              <a:latin typeface="Josefin Sans" panose="020B0604020202020204" charset="0"/>
            </a:endParaRPr>
          </a:p>
          <a:p>
            <a:pPr>
              <a:lnSpc>
                <a:spcPct val="114000"/>
              </a:lnSpc>
            </a:pPr>
            <a:r>
              <a:rPr lang="en-US" dirty="0">
                <a:latin typeface="Josefin Sans" panose="020B0604020202020204" charset="0"/>
              </a:rPr>
              <a:t>History and Social Science</a:t>
            </a:r>
          </a:p>
          <a:p>
            <a:pPr lvl="1">
              <a:lnSpc>
                <a:spcPct val="114000"/>
              </a:lnSpc>
              <a:spcBef>
                <a:spcPts val="0"/>
              </a:spcBef>
            </a:pPr>
            <a:r>
              <a:rPr lang="en-US" dirty="0">
                <a:latin typeface="Josefin Sans" panose="020B0604020202020204" charset="0"/>
                <a:hlinkClick r:id="rId5"/>
              </a:rPr>
              <a:t>vdoe.hss.secondary@doe.virginia.gov</a:t>
            </a:r>
            <a:endParaRPr lang="en-US" dirty="0">
              <a:latin typeface="Josefin Sans" panose="020B0604020202020204" charset="0"/>
            </a:endParaRPr>
          </a:p>
          <a:p>
            <a:pPr lvl="1">
              <a:lnSpc>
                <a:spcPct val="114000"/>
              </a:lnSpc>
              <a:spcBef>
                <a:spcPts val="0"/>
              </a:spcBef>
            </a:pPr>
            <a:r>
              <a:rPr lang="en-US" dirty="0">
                <a:latin typeface="Josefin Sans" panose="020B0604020202020204" charset="0"/>
                <a:hlinkClick r:id="rId6"/>
              </a:rPr>
              <a:t>vdoe.hss.elementary@doe.virginia.gov</a:t>
            </a:r>
            <a:endParaRPr lang="en-US" dirty="0">
              <a:latin typeface="Josefin Sans" panose="020B0604020202020204" charset="0"/>
            </a:endParaRPr>
          </a:p>
          <a:p>
            <a:pPr>
              <a:lnSpc>
                <a:spcPct val="114000"/>
              </a:lnSpc>
            </a:pPr>
            <a:r>
              <a:rPr lang="en-US" dirty="0">
                <a:latin typeface="Josefin Sans" panose="020B0604020202020204" charset="0"/>
              </a:rPr>
              <a:t>Anne Petersen, Ph.D., Science Coordinator</a:t>
            </a:r>
          </a:p>
          <a:p>
            <a:pPr lvl="1">
              <a:lnSpc>
                <a:spcPct val="114000"/>
              </a:lnSpc>
              <a:spcBef>
                <a:spcPts val="0"/>
              </a:spcBef>
            </a:pPr>
            <a:r>
              <a:rPr lang="en-US" dirty="0">
                <a:latin typeface="Josefin Sans" panose="020B0604020202020204" charset="0"/>
                <a:hlinkClick r:id="rId7"/>
              </a:rPr>
              <a:t>Anne.Petersen@doe.virginia.gov</a:t>
            </a:r>
            <a:endParaRPr lang="en-US" dirty="0">
              <a:latin typeface="Josefin Sans" panose="020B0604020202020204" charset="0"/>
            </a:endParaRPr>
          </a:p>
          <a:p>
            <a:pPr lvl="1">
              <a:lnSpc>
                <a:spcPct val="114000"/>
              </a:lnSpc>
            </a:pPr>
            <a:endParaRPr lang="en-US" dirty="0">
              <a:latin typeface="Josefin Sans" panose="020B0604020202020204" charset="0"/>
            </a:endParaRPr>
          </a:p>
        </p:txBody>
      </p:sp>
      <p:sp>
        <p:nvSpPr>
          <p:cNvPr id="4" name="Slide Number Placeholder 3"/>
          <p:cNvSpPr>
            <a:spLocks noGrp="1"/>
          </p:cNvSpPr>
          <p:nvPr>
            <p:ph type="sldNum" sz="quarter" idx="10"/>
          </p:nvPr>
        </p:nvSpPr>
        <p:spPr>
          <a:xfrm>
            <a:off x="6771567" y="4714644"/>
            <a:ext cx="499441" cy="377245"/>
          </a:xfrm>
        </p:spPr>
        <p:txBody>
          <a:bodyPr/>
          <a:lstStyle/>
          <a:p>
            <a:fld id="{716489AA-3815-412E-9246-6854CFBF1D45}" type="slidenum">
              <a:rPr lang="en-US" smtClean="0"/>
              <a:pPr/>
              <a:t>38</a:t>
            </a:fld>
            <a:endParaRPr lang="en-US" dirty="0"/>
          </a:p>
        </p:txBody>
      </p:sp>
    </p:spTree>
    <p:extLst>
      <p:ext uri="{BB962C8B-B14F-4D97-AF65-F5344CB8AC3E}">
        <p14:creationId xmlns:p14="http://schemas.microsoft.com/office/powerpoint/2010/main" val="1217834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202" y="105162"/>
            <a:ext cx="8140148" cy="779704"/>
          </a:xfrm>
        </p:spPr>
        <p:txBody>
          <a:bodyPr/>
          <a:lstStyle/>
          <a:p>
            <a:r>
              <a:rPr lang="en-US" dirty="0">
                <a:latin typeface="Josefin Sans" panose="020B0604020202020204" charset="0"/>
              </a:rPr>
              <a:t>To Consider </a:t>
            </a:r>
            <a:r>
              <a:rPr lang="en-US" sz="1600" dirty="0">
                <a:latin typeface="Josefin Sans" panose="020B0604020202020204" charset="0"/>
              </a:rPr>
              <a:t>(2 of 2)</a:t>
            </a:r>
          </a:p>
        </p:txBody>
      </p:sp>
      <p:sp>
        <p:nvSpPr>
          <p:cNvPr id="3" name="Content Placeholder 2"/>
          <p:cNvSpPr>
            <a:spLocks noGrp="1"/>
          </p:cNvSpPr>
          <p:nvPr>
            <p:ph idx="1"/>
          </p:nvPr>
        </p:nvSpPr>
        <p:spPr>
          <a:xfrm>
            <a:off x="98495" y="702882"/>
            <a:ext cx="8693562" cy="3475435"/>
          </a:xfrm>
        </p:spPr>
        <p:txBody>
          <a:bodyPr>
            <a:noAutofit/>
          </a:bodyPr>
          <a:lstStyle/>
          <a:p>
            <a:r>
              <a:rPr lang="en-US" sz="2700" dirty="0">
                <a:latin typeface="Josefin Sans" panose="020B0604020202020204" charset="0"/>
              </a:rPr>
              <a:t>How (and how often) is information concerning performance assessments and a student’s scores on LAA communicated to parents and families?</a:t>
            </a:r>
          </a:p>
          <a:p>
            <a:r>
              <a:rPr lang="en-US" sz="2700" dirty="0">
                <a:latin typeface="Josefin Sans" panose="020B0604020202020204" charset="0"/>
              </a:rPr>
              <a:t>Will information on student performance also be shared as part of a summary at the conclusion of the year?</a:t>
            </a:r>
          </a:p>
        </p:txBody>
      </p:sp>
      <p:sp>
        <p:nvSpPr>
          <p:cNvPr id="4" name="Slide Number Placeholder 3"/>
          <p:cNvSpPr>
            <a:spLocks noGrp="1"/>
          </p:cNvSpPr>
          <p:nvPr>
            <p:ph type="sldNum" sz="quarter" idx="10"/>
          </p:nvPr>
        </p:nvSpPr>
        <p:spPr/>
        <p:txBody>
          <a:bodyPr/>
          <a:lstStyle/>
          <a:p>
            <a:fld id="{716489AA-3815-412E-9246-6854CFBF1D45}" type="slidenum">
              <a:rPr lang="en-US" smtClean="0"/>
              <a:pPr/>
              <a:t>4</a:t>
            </a:fld>
            <a:endParaRPr lang="en-US" dirty="0"/>
          </a:p>
        </p:txBody>
      </p:sp>
    </p:spTree>
    <p:extLst>
      <p:ext uri="{BB962C8B-B14F-4D97-AF65-F5344CB8AC3E}">
        <p14:creationId xmlns:p14="http://schemas.microsoft.com/office/powerpoint/2010/main" val="3174090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202" y="143219"/>
            <a:ext cx="8140148" cy="779704"/>
          </a:xfrm>
        </p:spPr>
        <p:txBody>
          <a:bodyPr/>
          <a:lstStyle/>
          <a:p>
            <a:r>
              <a:rPr lang="en-US" dirty="0">
                <a:latin typeface="Josefin Sans" panose="020B0604020202020204" charset="0"/>
              </a:rPr>
              <a:t>Feedback on Student Performance </a:t>
            </a:r>
            <a:r>
              <a:rPr lang="en-US" sz="1600" dirty="0">
                <a:latin typeface="Josefin Sans" panose="020B0604020202020204" charset="0"/>
              </a:rPr>
              <a:t>(1 of 2)</a:t>
            </a:r>
          </a:p>
        </p:txBody>
      </p:sp>
      <p:sp>
        <p:nvSpPr>
          <p:cNvPr id="3" name="Content Placeholder 2"/>
          <p:cNvSpPr>
            <a:spLocks noGrp="1"/>
          </p:cNvSpPr>
          <p:nvPr>
            <p:ph idx="1"/>
          </p:nvPr>
        </p:nvSpPr>
        <p:spPr>
          <a:xfrm>
            <a:off x="93364" y="738702"/>
            <a:ext cx="8808898" cy="3475435"/>
          </a:xfrm>
        </p:spPr>
        <p:txBody>
          <a:bodyPr>
            <a:noAutofit/>
          </a:bodyPr>
          <a:lstStyle/>
          <a:p>
            <a:r>
              <a:rPr lang="en-US" sz="2700" dirty="0">
                <a:latin typeface="Josefin Sans" panose="020B0604020202020204" charset="0"/>
              </a:rPr>
              <a:t>Feedback on student performance should be provided whether the performance assessment is formative or summative.</a:t>
            </a:r>
          </a:p>
          <a:p>
            <a:r>
              <a:rPr lang="en-US" sz="2700" dirty="0">
                <a:latin typeface="Josefin Sans" panose="020B0604020202020204" charset="0"/>
              </a:rPr>
              <a:t>School divisions may want to avoid determining proficiency levels that are associated with the SOL tests (e.g., Pass/Proficient, Fail/Does Not Meet). </a:t>
            </a:r>
          </a:p>
          <a:p>
            <a:endParaRPr lang="en-US" sz="2700" dirty="0">
              <a:latin typeface="Josefin Sans" panose="020B0604020202020204" charset="0"/>
            </a:endParaRPr>
          </a:p>
        </p:txBody>
      </p:sp>
      <p:sp>
        <p:nvSpPr>
          <p:cNvPr id="4" name="Slide Number Placeholder 3"/>
          <p:cNvSpPr>
            <a:spLocks noGrp="1"/>
          </p:cNvSpPr>
          <p:nvPr>
            <p:ph type="sldNum" sz="quarter" idx="10"/>
          </p:nvPr>
        </p:nvSpPr>
        <p:spPr/>
        <p:txBody>
          <a:bodyPr/>
          <a:lstStyle/>
          <a:p>
            <a:fld id="{716489AA-3815-412E-9246-6854CFBF1D45}" type="slidenum">
              <a:rPr lang="en-US" smtClean="0"/>
              <a:pPr/>
              <a:t>5</a:t>
            </a:fld>
            <a:endParaRPr lang="en-US" dirty="0"/>
          </a:p>
        </p:txBody>
      </p:sp>
    </p:spTree>
    <p:extLst>
      <p:ext uri="{BB962C8B-B14F-4D97-AF65-F5344CB8AC3E}">
        <p14:creationId xmlns:p14="http://schemas.microsoft.com/office/powerpoint/2010/main" val="2843481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202" y="132709"/>
            <a:ext cx="8140148" cy="779704"/>
          </a:xfrm>
        </p:spPr>
        <p:txBody>
          <a:bodyPr/>
          <a:lstStyle/>
          <a:p>
            <a:r>
              <a:rPr lang="en-US" dirty="0">
                <a:latin typeface="Josefin Sans" panose="020B0604020202020204" charset="0"/>
              </a:rPr>
              <a:t>Feedback on Student Performance </a:t>
            </a:r>
            <a:r>
              <a:rPr lang="en-US" sz="1600" dirty="0">
                <a:latin typeface="Josefin Sans" panose="020B0604020202020204" charset="0"/>
              </a:rPr>
              <a:t>(2 of 2)</a:t>
            </a:r>
          </a:p>
        </p:txBody>
      </p:sp>
      <p:sp>
        <p:nvSpPr>
          <p:cNvPr id="3" name="Content Placeholder 2"/>
          <p:cNvSpPr>
            <a:spLocks noGrp="1"/>
          </p:cNvSpPr>
          <p:nvPr>
            <p:ph idx="1"/>
          </p:nvPr>
        </p:nvSpPr>
        <p:spPr>
          <a:xfrm>
            <a:off x="9284" y="801762"/>
            <a:ext cx="9134716" cy="3475435"/>
          </a:xfrm>
        </p:spPr>
        <p:txBody>
          <a:bodyPr>
            <a:noAutofit/>
          </a:bodyPr>
          <a:lstStyle/>
          <a:p>
            <a:r>
              <a:rPr lang="en-US" sz="2700" dirty="0">
                <a:latin typeface="Josefin Sans" panose="020B0604020202020204" charset="0"/>
              </a:rPr>
              <a:t>For summative assessments, school divisions should determine criteria for passing based on local scoring and local grading practices.</a:t>
            </a:r>
          </a:p>
          <a:p>
            <a:pPr lvl="1">
              <a:spcBef>
                <a:spcPts val="0"/>
              </a:spcBef>
            </a:pPr>
            <a:r>
              <a:rPr lang="en-US" sz="2400" dirty="0">
                <a:latin typeface="Josefin Sans" panose="020B0604020202020204" charset="0"/>
              </a:rPr>
              <a:t>Feedback to parents on LAA performance should indicate if a student has passed. Consider if it is helpful to indicate when a student needs more instruction in the content/ skills measured by the LAA.</a:t>
            </a:r>
          </a:p>
          <a:p>
            <a:pPr lvl="1">
              <a:spcBef>
                <a:spcPts val="0"/>
              </a:spcBef>
            </a:pPr>
            <a:r>
              <a:rPr lang="en-US" sz="2400" dirty="0">
                <a:latin typeface="Josefin Sans" panose="020B0604020202020204" charset="0"/>
              </a:rPr>
              <a:t>Consider providing feedback to parents on a student’s performance on individual LAA as well as overall performance on LAA for the course.</a:t>
            </a:r>
          </a:p>
          <a:p>
            <a:pPr marL="127000" indent="0">
              <a:buNone/>
            </a:pPr>
            <a:endParaRPr lang="en-US" sz="2600" dirty="0">
              <a:latin typeface="Josefin Sans" panose="020B0604020202020204" charset="0"/>
            </a:endParaRPr>
          </a:p>
        </p:txBody>
      </p:sp>
      <p:sp>
        <p:nvSpPr>
          <p:cNvPr id="4" name="Slide Number Placeholder 3"/>
          <p:cNvSpPr>
            <a:spLocks noGrp="1"/>
          </p:cNvSpPr>
          <p:nvPr>
            <p:ph type="sldNum" sz="quarter" idx="10"/>
          </p:nvPr>
        </p:nvSpPr>
        <p:spPr/>
        <p:txBody>
          <a:bodyPr/>
          <a:lstStyle/>
          <a:p>
            <a:fld id="{716489AA-3815-412E-9246-6854CFBF1D45}" type="slidenum">
              <a:rPr lang="en-US" smtClean="0"/>
              <a:pPr/>
              <a:t>6</a:t>
            </a:fld>
            <a:endParaRPr lang="en-US" dirty="0"/>
          </a:p>
        </p:txBody>
      </p:sp>
    </p:spTree>
    <p:extLst>
      <p:ext uri="{BB962C8B-B14F-4D97-AF65-F5344CB8AC3E}">
        <p14:creationId xmlns:p14="http://schemas.microsoft.com/office/powerpoint/2010/main" val="385678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214" y="791528"/>
            <a:ext cx="8038272" cy="3475435"/>
          </a:xfrm>
        </p:spPr>
        <p:txBody>
          <a:bodyPr/>
          <a:lstStyle/>
          <a:p>
            <a:pPr marL="127000" indent="0">
              <a:lnSpc>
                <a:spcPct val="114000"/>
              </a:lnSpc>
              <a:buNone/>
            </a:pPr>
            <a:r>
              <a:rPr lang="en-US" sz="2600" dirty="0">
                <a:latin typeface="Josefin Sans" panose="020B0604020202020204" charset="0"/>
              </a:rPr>
              <a:t>Key considerations</a:t>
            </a:r>
          </a:p>
          <a:p>
            <a:pPr>
              <a:lnSpc>
                <a:spcPct val="114000"/>
              </a:lnSpc>
            </a:pPr>
            <a:r>
              <a:rPr lang="en-US" sz="2600" dirty="0">
                <a:latin typeface="Josefin Sans" panose="020B0604020202020204" charset="0"/>
              </a:rPr>
              <a:t>In reports to parents, school divisions should indicate if students are passing/ meeting grade level expectations in the course or if they would benefit from additional instruction in the skills and content measured by the LAA.</a:t>
            </a:r>
          </a:p>
          <a:p>
            <a:pPr>
              <a:lnSpc>
                <a:spcPct val="114000"/>
              </a:lnSpc>
            </a:pPr>
            <a:r>
              <a:rPr lang="en-US" sz="2600" dirty="0">
                <a:latin typeface="Josefin Sans" panose="020B0604020202020204" charset="0"/>
              </a:rPr>
              <a:t>Changing rubric scores to percentages to determine a grade is not recommended.</a:t>
            </a:r>
          </a:p>
          <a:p>
            <a:pPr marL="0" indent="0">
              <a:buNone/>
            </a:pPr>
            <a:endParaRPr lang="en-US" sz="2600" dirty="0">
              <a:latin typeface="Josefin Sans" panose="020B0604020202020204" charset="0"/>
            </a:endParaRPr>
          </a:p>
        </p:txBody>
      </p:sp>
      <p:sp>
        <p:nvSpPr>
          <p:cNvPr id="4" name="Slide Number Placeholder 3"/>
          <p:cNvSpPr>
            <a:spLocks noGrp="1"/>
          </p:cNvSpPr>
          <p:nvPr>
            <p:ph type="sldNum" sz="quarter" idx="10"/>
          </p:nvPr>
        </p:nvSpPr>
        <p:spPr/>
        <p:txBody>
          <a:bodyPr/>
          <a:lstStyle/>
          <a:p>
            <a:fld id="{716489AA-3815-412E-9246-6854CFBF1D45}" type="slidenum">
              <a:rPr lang="en-US" smtClean="0"/>
              <a:pPr/>
              <a:t>7</a:t>
            </a:fld>
            <a:endParaRPr lang="en-US" dirty="0"/>
          </a:p>
        </p:txBody>
      </p:sp>
      <p:sp>
        <p:nvSpPr>
          <p:cNvPr id="5" name="Title 1"/>
          <p:cNvSpPr>
            <a:spLocks noGrp="1"/>
          </p:cNvSpPr>
          <p:nvPr>
            <p:ph type="title"/>
          </p:nvPr>
        </p:nvSpPr>
        <p:spPr>
          <a:xfrm>
            <a:off x="116958" y="273844"/>
            <a:ext cx="9027042" cy="779704"/>
          </a:xfrm>
        </p:spPr>
        <p:txBody>
          <a:bodyPr>
            <a:normAutofit fontScale="90000"/>
          </a:bodyPr>
          <a:lstStyle/>
          <a:p>
            <a:r>
              <a:rPr lang="en-US" sz="3600" dirty="0">
                <a:latin typeface="Josefin Sans" panose="020B0604020202020204" charset="0"/>
              </a:rPr>
              <a:t>Considerations for Reporting to Parents </a:t>
            </a:r>
            <a:r>
              <a:rPr lang="en-US" sz="1800" dirty="0">
                <a:latin typeface="Josefin Sans" panose="020B0604020202020204" charset="0"/>
              </a:rPr>
              <a:t>(1 of 5)</a:t>
            </a:r>
            <a:endParaRPr lang="en-US" dirty="0">
              <a:latin typeface="Josefin Sans" panose="020B0604020202020204" charset="0"/>
            </a:endParaRPr>
          </a:p>
        </p:txBody>
      </p:sp>
    </p:spTree>
    <p:extLst>
      <p:ext uri="{BB962C8B-B14F-4D97-AF65-F5344CB8AC3E}">
        <p14:creationId xmlns:p14="http://schemas.microsoft.com/office/powerpoint/2010/main" val="102948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4"/>
            <a:ext cx="9144000" cy="779704"/>
          </a:xfrm>
        </p:spPr>
        <p:txBody>
          <a:bodyPr>
            <a:normAutofit fontScale="90000"/>
          </a:bodyPr>
          <a:lstStyle/>
          <a:p>
            <a:r>
              <a:rPr lang="en-US" sz="3600" dirty="0">
                <a:latin typeface="Josefin Sans" panose="020B0604020202020204" charset="0"/>
              </a:rPr>
              <a:t>Considerations for Reporting to Parents </a:t>
            </a:r>
            <a:r>
              <a:rPr lang="en-US" sz="1800" dirty="0">
                <a:latin typeface="Josefin Sans" panose="020B0604020202020204" charset="0"/>
              </a:rPr>
              <a:t>(2 of 5)</a:t>
            </a:r>
            <a:endParaRPr lang="en-US" dirty="0">
              <a:latin typeface="Josefin Sans" panose="020B0604020202020204" charset="0"/>
            </a:endParaRPr>
          </a:p>
        </p:txBody>
      </p:sp>
      <p:sp>
        <p:nvSpPr>
          <p:cNvPr id="3" name="Content Placeholder 2"/>
          <p:cNvSpPr>
            <a:spLocks noGrp="1"/>
          </p:cNvSpPr>
          <p:nvPr>
            <p:ph idx="1"/>
          </p:nvPr>
        </p:nvSpPr>
        <p:spPr>
          <a:xfrm>
            <a:off x="287080" y="1048084"/>
            <a:ext cx="8527311" cy="3666560"/>
          </a:xfrm>
        </p:spPr>
        <p:txBody>
          <a:bodyPr>
            <a:noAutofit/>
          </a:bodyPr>
          <a:lstStyle/>
          <a:p>
            <a:r>
              <a:rPr lang="en-US" sz="2400" dirty="0">
                <a:latin typeface="Josefin Sans" panose="020B0604020202020204" charset="0"/>
              </a:rPr>
              <a:t>Rubric scores should not be translated to percentages used in grading, as the resulting percentage may not accurately represent the student’s achievement. </a:t>
            </a:r>
          </a:p>
          <a:p>
            <a:pPr lvl="1">
              <a:spcBef>
                <a:spcPts val="0"/>
              </a:spcBef>
            </a:pPr>
            <a:r>
              <a:rPr lang="en-US" sz="2400" dirty="0">
                <a:latin typeface="Josefin Sans" panose="020B0604020202020204" charset="0"/>
              </a:rPr>
              <a:t>Example: ¾ = 75% may translate to a C/D on the local grading scale, but this grade may not accurately represent the meaning of the score assigned</a:t>
            </a:r>
          </a:p>
          <a:p>
            <a:pPr marL="584200" lvl="1" indent="0">
              <a:buNone/>
            </a:pPr>
            <a:endParaRPr lang="en-US" sz="2400" dirty="0">
              <a:latin typeface="Josefin Sans" panose="020B0604020202020204" charset="0"/>
            </a:endParaRPr>
          </a:p>
          <a:p>
            <a:pPr lvl="1"/>
            <a:endParaRPr lang="en-US" sz="2400" dirty="0">
              <a:latin typeface="Josefin Sans" panose="020B0604020202020204" charset="0"/>
            </a:endParaRPr>
          </a:p>
        </p:txBody>
      </p:sp>
      <p:sp>
        <p:nvSpPr>
          <p:cNvPr id="4" name="Slide Number Placeholder 3"/>
          <p:cNvSpPr>
            <a:spLocks noGrp="1"/>
          </p:cNvSpPr>
          <p:nvPr>
            <p:ph type="sldNum" sz="quarter" idx="10"/>
          </p:nvPr>
        </p:nvSpPr>
        <p:spPr/>
        <p:txBody>
          <a:bodyPr/>
          <a:lstStyle/>
          <a:p>
            <a:fld id="{716489AA-3815-412E-9246-6854CFBF1D45}" type="slidenum">
              <a:rPr lang="en-US" smtClean="0"/>
              <a:pPr/>
              <a:t>8</a:t>
            </a:fld>
            <a:endParaRPr lang="en-US" dirty="0"/>
          </a:p>
        </p:txBody>
      </p:sp>
    </p:spTree>
    <p:extLst>
      <p:ext uri="{BB962C8B-B14F-4D97-AF65-F5344CB8AC3E}">
        <p14:creationId xmlns:p14="http://schemas.microsoft.com/office/powerpoint/2010/main" val="3199524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4"/>
            <a:ext cx="9144000" cy="779704"/>
          </a:xfrm>
        </p:spPr>
        <p:txBody>
          <a:bodyPr>
            <a:normAutofit fontScale="90000"/>
          </a:bodyPr>
          <a:lstStyle/>
          <a:p>
            <a:r>
              <a:rPr lang="en-US" sz="3600" dirty="0">
                <a:latin typeface="Josefin Sans" panose="020B0604020202020204" charset="0"/>
              </a:rPr>
              <a:t>Considerations for Reporting to Parents </a:t>
            </a:r>
            <a:r>
              <a:rPr lang="en-US" sz="1800" dirty="0">
                <a:latin typeface="Josefin Sans" panose="020B0604020202020204" charset="0"/>
              </a:rPr>
              <a:t>(3 of 5)</a:t>
            </a:r>
            <a:endParaRPr lang="en-US" dirty="0">
              <a:latin typeface="Josefin Sans" panose="020B0604020202020204" charset="0"/>
            </a:endParaRPr>
          </a:p>
        </p:txBody>
      </p:sp>
      <p:sp>
        <p:nvSpPr>
          <p:cNvPr id="3" name="Content Placeholder 2"/>
          <p:cNvSpPr>
            <a:spLocks noGrp="1"/>
          </p:cNvSpPr>
          <p:nvPr>
            <p:ph idx="1"/>
          </p:nvPr>
        </p:nvSpPr>
        <p:spPr>
          <a:xfrm>
            <a:off x="10622" y="813798"/>
            <a:ext cx="8537956" cy="3666560"/>
          </a:xfrm>
        </p:spPr>
        <p:txBody>
          <a:bodyPr>
            <a:noAutofit/>
          </a:bodyPr>
          <a:lstStyle/>
          <a:p>
            <a:pPr lvl="1">
              <a:spcBef>
                <a:spcPts val="0"/>
              </a:spcBef>
            </a:pPr>
            <a:r>
              <a:rPr lang="en-US" sz="2400" dirty="0">
                <a:latin typeface="Josefin Sans" panose="020B0604020202020204" charset="0"/>
              </a:rPr>
              <a:t>Instead, a statement such as the following may be more appropriate for the preceding example: </a:t>
            </a:r>
          </a:p>
          <a:p>
            <a:pPr lvl="2">
              <a:spcBef>
                <a:spcPts val="0"/>
              </a:spcBef>
            </a:pPr>
            <a:r>
              <a:rPr lang="en-US" sz="2250" dirty="0">
                <a:latin typeface="Josefin Sans" panose="020B0604020202020204" charset="0"/>
              </a:rPr>
              <a:t>A work sample earns 3 out of 4 possible points, demonstrating an ability to analyze and interpret the information sources provided and to support an explanation and accurately distinguish fact from opinion. On this assessment, the student demonstrates mastery of the Core Expectations.</a:t>
            </a:r>
          </a:p>
        </p:txBody>
      </p:sp>
      <p:sp>
        <p:nvSpPr>
          <p:cNvPr id="4" name="Slide Number Placeholder 3"/>
          <p:cNvSpPr>
            <a:spLocks noGrp="1"/>
          </p:cNvSpPr>
          <p:nvPr>
            <p:ph type="sldNum" sz="quarter" idx="10"/>
          </p:nvPr>
        </p:nvSpPr>
        <p:spPr/>
        <p:txBody>
          <a:bodyPr/>
          <a:lstStyle/>
          <a:p>
            <a:fld id="{716489AA-3815-412E-9246-6854CFBF1D45}" type="slidenum">
              <a:rPr lang="en-US" smtClean="0"/>
              <a:pPr/>
              <a:t>9</a:t>
            </a:fld>
            <a:endParaRPr lang="en-US" dirty="0"/>
          </a:p>
        </p:txBody>
      </p:sp>
    </p:spTree>
    <p:extLst>
      <p:ext uri="{BB962C8B-B14F-4D97-AF65-F5344CB8AC3E}">
        <p14:creationId xmlns:p14="http://schemas.microsoft.com/office/powerpoint/2010/main" val="360112555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1081</TotalTime>
  <Words>3175</Words>
  <Application>Microsoft Office PowerPoint</Application>
  <PresentationFormat>On-screen Show (16:9)</PresentationFormat>
  <Paragraphs>217</Paragraphs>
  <Slides>38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Tahoma</vt:lpstr>
      <vt:lpstr>Josefin Sans</vt:lpstr>
      <vt:lpstr>Simple Light</vt:lpstr>
      <vt:lpstr>Local Alternative Assessments: Reporting to Parents &amp; Reminders for Scoring</vt:lpstr>
      <vt:lpstr>Please Note</vt:lpstr>
      <vt:lpstr>To Consider (1 of 2)</vt:lpstr>
      <vt:lpstr>To Consider (2 of 2)</vt:lpstr>
      <vt:lpstr>Feedback on Student Performance (1 of 2)</vt:lpstr>
      <vt:lpstr>Feedback on Student Performance (2 of 2)</vt:lpstr>
      <vt:lpstr>Considerations for Reporting to Parents (1 of 5)</vt:lpstr>
      <vt:lpstr>Considerations for Reporting to Parents (2 of 5)</vt:lpstr>
      <vt:lpstr>Considerations for Reporting to Parents (3 of 5)</vt:lpstr>
      <vt:lpstr>Considerations for Reporting to Parents (4 of 5)</vt:lpstr>
      <vt:lpstr>Considerations for Reporting to Parents (5 of 5)</vt:lpstr>
      <vt:lpstr>Reporting Performance Assessment Results Administered as LAA in History and Social Science</vt:lpstr>
      <vt:lpstr>Reporting Performance Assessment Results Administered as LAA in Science (1 of 2)</vt:lpstr>
      <vt:lpstr>Reporting Performance Assessment Results Administered as LAA in Science (2 of 2)</vt:lpstr>
      <vt:lpstr>Reporting Performance Assessment Results Administered as LAA in Writing</vt:lpstr>
      <vt:lpstr>Short Paper SOL Score Report Example</vt:lpstr>
      <vt:lpstr>Resources for LAA</vt:lpstr>
      <vt:lpstr>History and Social Science LAA Resources</vt:lpstr>
      <vt:lpstr>History and Social Science Scoring Support</vt:lpstr>
      <vt:lpstr>Writing Resources</vt:lpstr>
      <vt:lpstr>Writing: Scoring Training and Support</vt:lpstr>
      <vt:lpstr>Science LAA Resources</vt:lpstr>
      <vt:lpstr>Reminders for LAA Administration and Holistic Scoring</vt:lpstr>
      <vt:lpstr>LAA Administration Reminders (1 of 2)</vt:lpstr>
      <vt:lpstr>Information on Holistic Scoring</vt:lpstr>
      <vt:lpstr>Holistic Scoring (1 of 4)</vt:lpstr>
      <vt:lpstr>Holistic Scoring (2 of 4)</vt:lpstr>
      <vt:lpstr>Holistic Scoring (3 of 4)</vt:lpstr>
      <vt:lpstr>Holistic Scoring (4 of 4)</vt:lpstr>
      <vt:lpstr>Examples of Reporting LAA Performance</vt:lpstr>
      <vt:lpstr>Examples from School Divisions</vt:lpstr>
      <vt:lpstr>3rd Grade SOL History Portfolio Assessment</vt:lpstr>
      <vt:lpstr>Parent Letter and  Scoring Combined</vt:lpstr>
      <vt:lpstr>Grade 3 SOL Tests and LAA Combined Report</vt:lpstr>
      <vt:lpstr>Scoring Explanation: Writing (1 of 3)</vt:lpstr>
      <vt:lpstr>Scoring Explanation: Writing (2 of 3)</vt:lpstr>
      <vt:lpstr>Scoring Explanation: Writing (3 of 3)</vt:lpstr>
      <vt:lpstr>Contact Information</vt:lpstr>
    </vt:vector>
  </TitlesOfParts>
  <Company>Virginia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laa-reporting-scoring</dc:title>
  <dc:creator>Virginia Department of Education</dc:creator>
  <cp:lastModifiedBy>Cook, Holli (DOE)</cp:lastModifiedBy>
  <cp:revision>44</cp:revision>
  <dcterms:modified xsi:type="dcterms:W3CDTF">2023-07-20T23:25:01Z</dcterms:modified>
</cp:coreProperties>
</file>