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258" r:id="rId3"/>
    <p:sldId id="259" r:id="rId4"/>
    <p:sldId id="266" r:id="rId5"/>
    <p:sldId id="300" r:id="rId6"/>
    <p:sldId id="290" r:id="rId7"/>
    <p:sldId id="298" r:id="rId8"/>
    <p:sldId id="294" r:id="rId9"/>
    <p:sldId id="295" r:id="rId10"/>
    <p:sldId id="301" r:id="rId11"/>
    <p:sldId id="291" r:id="rId12"/>
    <p:sldId id="262" r:id="rId13"/>
    <p:sldId id="302" r:id="rId14"/>
    <p:sldId id="296" r:id="rId15"/>
    <p:sldId id="267" r:id="rId16"/>
    <p:sldId id="293" r:id="rId17"/>
    <p:sldId id="303" r:id="rId18"/>
    <p:sldId id="288" r:id="rId19"/>
    <p:sldId id="284" r:id="rId20"/>
    <p:sldId id="310" r:id="rId21"/>
    <p:sldId id="287" r:id="rId22"/>
    <p:sldId id="289" r:id="rId23"/>
    <p:sldId id="308" r:id="rId24"/>
    <p:sldId id="306" r:id="rId25"/>
    <p:sldId id="307" r:id="rId26"/>
    <p:sldId id="309" r:id="rId27"/>
    <p:sldId id="268" r:id="rId28"/>
    <p:sldId id="26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5349" autoAdjust="0"/>
  </p:normalViewPr>
  <p:slideViewPr>
    <p:cSldViewPr snapToGrid="0">
      <p:cViewPr varScale="1">
        <p:scale>
          <a:sx n="95" d="100"/>
          <a:sy n="95" d="100"/>
        </p:scale>
        <p:origin x="10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5F45E0-96ED-4A89-9B80-7EA1C37615C9}" type="doc">
      <dgm:prSet loTypeId="urn:microsoft.com/office/officeart/2005/8/layout/h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A8795CB-561F-4461-BCB3-F62A1FBA6331}">
      <dgm:prSet phldrT="[Text]"/>
      <dgm:spPr/>
      <dgm:t>
        <a:bodyPr/>
        <a:lstStyle/>
        <a:p>
          <a:r>
            <a:rPr lang="en-US" dirty="0" smtClean="0"/>
            <a:t>Active Internet Access for Remote Learning Codes</a:t>
          </a:r>
          <a:endParaRPr lang="en-US" dirty="0"/>
        </a:p>
      </dgm:t>
    </dgm:pt>
    <dgm:pt modelId="{09EC84ED-A987-4F20-997A-11D35256B72C}" type="parTrans" cxnId="{2AE98C22-24F7-4C1B-A1D1-DF6BB4776605}">
      <dgm:prSet/>
      <dgm:spPr/>
      <dgm:t>
        <a:bodyPr/>
        <a:lstStyle/>
        <a:p>
          <a:endParaRPr lang="en-US"/>
        </a:p>
      </dgm:t>
    </dgm:pt>
    <dgm:pt modelId="{347283C9-2A4E-4644-B290-15D84D4C970B}" type="sibTrans" cxnId="{2AE98C22-24F7-4C1B-A1D1-DF6BB4776605}">
      <dgm:prSet/>
      <dgm:spPr/>
      <dgm:t>
        <a:bodyPr/>
        <a:lstStyle/>
        <a:p>
          <a:endParaRPr lang="en-US"/>
        </a:p>
      </dgm:t>
    </dgm:pt>
    <dgm:pt modelId="{C954BB95-FD84-4E49-ADE8-678EF2ACA0C0}">
      <dgm:prSet phldrT="[Text]" custT="1"/>
      <dgm:spPr/>
      <dgm:t>
        <a:bodyPr/>
        <a:lstStyle/>
        <a:p>
          <a:pPr algn="ctr"/>
          <a:r>
            <a:rPr lang="en-US" sz="2400" dirty="0" smtClean="0">
              <a:effectLst/>
            </a:rPr>
            <a:t>1. Internet access at home allows for live streaming, classroom instruction, real time interaction with teachers and classmates</a:t>
          </a:r>
          <a:endParaRPr lang="en-US" sz="2400" dirty="0"/>
        </a:p>
      </dgm:t>
    </dgm:pt>
    <dgm:pt modelId="{8D6072BE-8F7C-4759-9FEC-9F1D2FF76992}" type="parTrans" cxnId="{FFEBB758-C3D0-46E0-9A64-3757F305E4ED}">
      <dgm:prSet/>
      <dgm:spPr/>
      <dgm:t>
        <a:bodyPr/>
        <a:lstStyle/>
        <a:p>
          <a:endParaRPr lang="en-US"/>
        </a:p>
      </dgm:t>
    </dgm:pt>
    <dgm:pt modelId="{DC998FE4-4AB7-465E-BB5D-8FD1BB9D3075}" type="sibTrans" cxnId="{FFEBB758-C3D0-46E0-9A64-3757F305E4ED}">
      <dgm:prSet/>
      <dgm:spPr/>
      <dgm:t>
        <a:bodyPr/>
        <a:lstStyle/>
        <a:p>
          <a:endParaRPr lang="en-US"/>
        </a:p>
      </dgm:t>
    </dgm:pt>
    <dgm:pt modelId="{7B584D44-4ACA-441C-8BB5-4F96D9300BE2}">
      <dgm:prSet phldrT="[Text]" custT="1"/>
      <dgm:spPr/>
      <dgm:t>
        <a:bodyPr/>
        <a:lstStyle/>
        <a:p>
          <a:pPr algn="ctr"/>
          <a:endParaRPr lang="en-US" sz="2000" dirty="0" smtClean="0">
            <a:effectLst/>
          </a:endParaRPr>
        </a:p>
        <a:p>
          <a:pPr algn="ctr"/>
          <a:r>
            <a:rPr lang="en-US" sz="2400" dirty="0" smtClean="0">
              <a:effectLst/>
            </a:rPr>
            <a:t>2. Internet access at home is available but too slow for live streaming or real time interaction</a:t>
          </a:r>
        </a:p>
        <a:p>
          <a:pPr algn="ctr"/>
          <a:r>
            <a:rPr lang="en-US" sz="2000" dirty="0" smtClean="0"/>
            <a:t>	</a:t>
          </a:r>
        </a:p>
      </dgm:t>
    </dgm:pt>
    <dgm:pt modelId="{E6E01E4B-E33A-45B0-B627-3B7BB1A73351}" type="parTrans" cxnId="{5C932F21-7F11-4354-A45C-0F13B2DA22E1}">
      <dgm:prSet/>
      <dgm:spPr/>
      <dgm:t>
        <a:bodyPr/>
        <a:lstStyle/>
        <a:p>
          <a:endParaRPr lang="en-US"/>
        </a:p>
      </dgm:t>
    </dgm:pt>
    <dgm:pt modelId="{78B63B0C-5A13-4186-A0B7-08D17F6C90F3}" type="sibTrans" cxnId="{5C932F21-7F11-4354-A45C-0F13B2DA22E1}">
      <dgm:prSet/>
      <dgm:spPr/>
      <dgm:t>
        <a:bodyPr/>
        <a:lstStyle/>
        <a:p>
          <a:endParaRPr lang="en-US"/>
        </a:p>
      </dgm:t>
    </dgm:pt>
    <dgm:pt modelId="{3410CBF0-F866-44D6-89C6-C58C73E216DC}">
      <dgm:prSet custT="1"/>
      <dgm:spPr/>
      <dgm:t>
        <a:bodyPr/>
        <a:lstStyle/>
        <a:p>
          <a:pPr algn="ctr"/>
          <a:r>
            <a:rPr lang="en-US" sz="2400" dirty="0" smtClean="0"/>
            <a:t>5. </a:t>
          </a:r>
          <a:r>
            <a:rPr lang="en-US" sz="2400" dirty="0" smtClean="0">
              <a:effectLst/>
            </a:rPr>
            <a:t>No internet connection available at home for unknown reasons</a:t>
          </a:r>
        </a:p>
      </dgm:t>
    </dgm:pt>
    <dgm:pt modelId="{3CB749A4-6A00-455D-AAC4-8ACEAE961339}" type="parTrans" cxnId="{60EA2BCF-5AA3-4F57-96DC-7E1FDD0510EC}">
      <dgm:prSet/>
      <dgm:spPr/>
      <dgm:t>
        <a:bodyPr/>
        <a:lstStyle/>
        <a:p>
          <a:endParaRPr lang="en-US"/>
        </a:p>
      </dgm:t>
    </dgm:pt>
    <dgm:pt modelId="{5513BF46-DFB5-4E23-BD81-44EFCF17F628}" type="sibTrans" cxnId="{60EA2BCF-5AA3-4F57-96DC-7E1FDD0510EC}">
      <dgm:prSet/>
      <dgm:spPr/>
      <dgm:t>
        <a:bodyPr/>
        <a:lstStyle/>
        <a:p>
          <a:endParaRPr lang="en-US"/>
        </a:p>
      </dgm:t>
    </dgm:pt>
    <dgm:pt modelId="{A91ACCDD-406B-4D3D-B476-96CA2C169250}">
      <dgm:prSet custT="1"/>
      <dgm:spPr/>
      <dgm:t>
        <a:bodyPr/>
        <a:lstStyle/>
        <a:p>
          <a:pPr algn="ctr"/>
          <a:r>
            <a:rPr lang="en-US" sz="2400" b="1" i="1" dirty="0" smtClean="0"/>
            <a:t>7. No internet connection at home due to cost of service</a:t>
          </a:r>
          <a:endParaRPr lang="en-US" sz="2400" b="1" i="1" dirty="0"/>
        </a:p>
      </dgm:t>
    </dgm:pt>
    <dgm:pt modelId="{0CE749C8-2B99-48BB-9CAB-F06C2B62E8D9}" type="parTrans" cxnId="{A1A714AD-27C9-4446-8AE4-AB8084C58984}">
      <dgm:prSet/>
      <dgm:spPr/>
      <dgm:t>
        <a:bodyPr/>
        <a:lstStyle/>
        <a:p>
          <a:endParaRPr lang="en-US"/>
        </a:p>
      </dgm:t>
    </dgm:pt>
    <dgm:pt modelId="{2C7FEF68-F5D1-4441-B8AA-72B90080165A}" type="sibTrans" cxnId="{A1A714AD-27C9-4446-8AE4-AB8084C58984}">
      <dgm:prSet/>
      <dgm:spPr/>
      <dgm:t>
        <a:bodyPr/>
        <a:lstStyle/>
        <a:p>
          <a:endParaRPr lang="en-US"/>
        </a:p>
      </dgm:t>
    </dgm:pt>
    <dgm:pt modelId="{E3425815-EB00-4F3A-B4AA-C7C4363DAFF9}">
      <dgm:prSet custT="1"/>
      <dgm:spPr/>
      <dgm:t>
        <a:bodyPr/>
        <a:lstStyle/>
        <a:p>
          <a:pPr algn="ctr"/>
          <a:r>
            <a:rPr lang="en-US" sz="2400" b="1" i="1" dirty="0" smtClean="0"/>
            <a:t>8. No internet connection at home due to service availability </a:t>
          </a:r>
          <a:endParaRPr lang="en-US" sz="2400" b="1" i="1" dirty="0"/>
        </a:p>
      </dgm:t>
    </dgm:pt>
    <dgm:pt modelId="{277D1428-BAAC-4A4A-BB29-1D8842732F10}" type="parTrans" cxnId="{AF9F153D-776D-4809-B049-37EF6AFB5727}">
      <dgm:prSet/>
      <dgm:spPr/>
      <dgm:t>
        <a:bodyPr/>
        <a:lstStyle/>
        <a:p>
          <a:endParaRPr lang="en-US"/>
        </a:p>
      </dgm:t>
    </dgm:pt>
    <dgm:pt modelId="{1A9D47B7-A3C9-4E5B-ABE3-B36056AF6BC1}" type="sibTrans" cxnId="{AF9F153D-776D-4809-B049-37EF6AFB5727}">
      <dgm:prSet/>
      <dgm:spPr/>
      <dgm:t>
        <a:bodyPr/>
        <a:lstStyle/>
        <a:p>
          <a:endParaRPr lang="en-US"/>
        </a:p>
      </dgm:t>
    </dgm:pt>
    <dgm:pt modelId="{699D642E-5F1C-4965-BD06-A7FE6368B8FA}" type="pres">
      <dgm:prSet presAssocID="{485F45E0-96ED-4A89-9B80-7EA1C37615C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AE6781-223E-4F63-8C09-3546CFBEE14D}" type="pres">
      <dgm:prSet presAssocID="{7A8795CB-561F-4461-BCB3-F62A1FBA6331}" presName="roof" presStyleLbl="dkBgShp" presStyleIdx="0" presStyleCnt="2" custLinFactNeighborX="-1217" custLinFactNeighborY="680"/>
      <dgm:spPr/>
      <dgm:t>
        <a:bodyPr/>
        <a:lstStyle/>
        <a:p>
          <a:endParaRPr lang="en-US"/>
        </a:p>
      </dgm:t>
    </dgm:pt>
    <dgm:pt modelId="{2C562635-34E4-4CD9-9F28-424FBA00F7F0}" type="pres">
      <dgm:prSet presAssocID="{7A8795CB-561F-4461-BCB3-F62A1FBA6331}" presName="pillars" presStyleCnt="0"/>
      <dgm:spPr/>
    </dgm:pt>
    <dgm:pt modelId="{37A37007-EB66-4D24-B3A7-C662CC6210B9}" type="pres">
      <dgm:prSet presAssocID="{7A8795CB-561F-4461-BCB3-F62A1FBA6331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9D819-97EE-4006-BB1E-E3EFA9DDA16A}" type="pres">
      <dgm:prSet presAssocID="{7B584D44-4ACA-441C-8BB5-4F96D9300BE2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B3F798-B7C3-49A0-87EB-B23BD38AE2A9}" type="pres">
      <dgm:prSet presAssocID="{3410CBF0-F866-44D6-89C6-C58C73E216DC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DD540-616C-4E89-89F7-F4D31422CD2A}" type="pres">
      <dgm:prSet presAssocID="{A91ACCDD-406B-4D3D-B476-96CA2C169250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4BB2A-DA10-468D-8A66-BCAC13E32CBB}" type="pres">
      <dgm:prSet presAssocID="{E3425815-EB00-4F3A-B4AA-C7C4363DAFF9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4B2FC7-AF57-4A29-A300-AE656A94EBE6}" type="pres">
      <dgm:prSet presAssocID="{7A8795CB-561F-4461-BCB3-F62A1FBA6331}" presName="base" presStyleLbl="dkBgShp" presStyleIdx="1" presStyleCnt="2"/>
      <dgm:spPr/>
    </dgm:pt>
  </dgm:ptLst>
  <dgm:cxnLst>
    <dgm:cxn modelId="{D5CCC2DF-0D6B-4236-A330-1840F28F3519}" type="presOf" srcId="{C954BB95-FD84-4E49-ADE8-678EF2ACA0C0}" destId="{37A37007-EB66-4D24-B3A7-C662CC6210B9}" srcOrd="0" destOrd="0" presId="urn:microsoft.com/office/officeart/2005/8/layout/hList3"/>
    <dgm:cxn modelId="{5C932F21-7F11-4354-A45C-0F13B2DA22E1}" srcId="{7A8795CB-561F-4461-BCB3-F62A1FBA6331}" destId="{7B584D44-4ACA-441C-8BB5-4F96D9300BE2}" srcOrd="1" destOrd="0" parTransId="{E6E01E4B-E33A-45B0-B627-3B7BB1A73351}" sibTransId="{78B63B0C-5A13-4186-A0B7-08D17F6C90F3}"/>
    <dgm:cxn modelId="{AF9F153D-776D-4809-B049-37EF6AFB5727}" srcId="{7A8795CB-561F-4461-BCB3-F62A1FBA6331}" destId="{E3425815-EB00-4F3A-B4AA-C7C4363DAFF9}" srcOrd="4" destOrd="0" parTransId="{277D1428-BAAC-4A4A-BB29-1D8842732F10}" sibTransId="{1A9D47B7-A3C9-4E5B-ABE3-B36056AF6BC1}"/>
    <dgm:cxn modelId="{BD3B1601-9E1F-4BDB-84AF-E6E81907AFDC}" type="presOf" srcId="{E3425815-EB00-4F3A-B4AA-C7C4363DAFF9}" destId="{67B4BB2A-DA10-468D-8A66-BCAC13E32CBB}" srcOrd="0" destOrd="0" presId="urn:microsoft.com/office/officeart/2005/8/layout/hList3"/>
    <dgm:cxn modelId="{C6E9281C-5918-4DBF-B701-5B43B9999925}" type="presOf" srcId="{A91ACCDD-406B-4D3D-B476-96CA2C169250}" destId="{38FDD540-616C-4E89-89F7-F4D31422CD2A}" srcOrd="0" destOrd="0" presId="urn:microsoft.com/office/officeart/2005/8/layout/hList3"/>
    <dgm:cxn modelId="{24216050-048E-4CF0-9F56-DE357A493DC1}" type="presOf" srcId="{485F45E0-96ED-4A89-9B80-7EA1C37615C9}" destId="{699D642E-5F1C-4965-BD06-A7FE6368B8FA}" srcOrd="0" destOrd="0" presId="urn:microsoft.com/office/officeart/2005/8/layout/hList3"/>
    <dgm:cxn modelId="{A1A714AD-27C9-4446-8AE4-AB8084C58984}" srcId="{7A8795CB-561F-4461-BCB3-F62A1FBA6331}" destId="{A91ACCDD-406B-4D3D-B476-96CA2C169250}" srcOrd="3" destOrd="0" parTransId="{0CE749C8-2B99-48BB-9CAB-F06C2B62E8D9}" sibTransId="{2C7FEF68-F5D1-4441-B8AA-72B90080165A}"/>
    <dgm:cxn modelId="{60EA2BCF-5AA3-4F57-96DC-7E1FDD0510EC}" srcId="{7A8795CB-561F-4461-BCB3-F62A1FBA6331}" destId="{3410CBF0-F866-44D6-89C6-C58C73E216DC}" srcOrd="2" destOrd="0" parTransId="{3CB749A4-6A00-455D-AAC4-8ACEAE961339}" sibTransId="{5513BF46-DFB5-4E23-BD81-44EFCF17F628}"/>
    <dgm:cxn modelId="{E15BE18C-BEE1-456A-9092-665D0BFC452A}" type="presOf" srcId="{3410CBF0-F866-44D6-89C6-C58C73E216DC}" destId="{C1B3F798-B7C3-49A0-87EB-B23BD38AE2A9}" srcOrd="0" destOrd="0" presId="urn:microsoft.com/office/officeart/2005/8/layout/hList3"/>
    <dgm:cxn modelId="{AAAA1A2B-C8E7-477A-8DF3-282E8E8584A9}" type="presOf" srcId="{7A8795CB-561F-4461-BCB3-F62A1FBA6331}" destId="{19AE6781-223E-4F63-8C09-3546CFBEE14D}" srcOrd="0" destOrd="0" presId="urn:microsoft.com/office/officeart/2005/8/layout/hList3"/>
    <dgm:cxn modelId="{E0F67426-BC6C-495E-A2B5-BD07F571EDF6}" type="presOf" srcId="{7B584D44-4ACA-441C-8BB5-4F96D9300BE2}" destId="{1D19D819-97EE-4006-BB1E-E3EFA9DDA16A}" srcOrd="0" destOrd="0" presId="urn:microsoft.com/office/officeart/2005/8/layout/hList3"/>
    <dgm:cxn modelId="{2AE98C22-24F7-4C1B-A1D1-DF6BB4776605}" srcId="{485F45E0-96ED-4A89-9B80-7EA1C37615C9}" destId="{7A8795CB-561F-4461-BCB3-F62A1FBA6331}" srcOrd="0" destOrd="0" parTransId="{09EC84ED-A987-4F20-997A-11D35256B72C}" sibTransId="{347283C9-2A4E-4644-B290-15D84D4C970B}"/>
    <dgm:cxn modelId="{FFEBB758-C3D0-46E0-9A64-3757F305E4ED}" srcId="{7A8795CB-561F-4461-BCB3-F62A1FBA6331}" destId="{C954BB95-FD84-4E49-ADE8-678EF2ACA0C0}" srcOrd="0" destOrd="0" parTransId="{8D6072BE-8F7C-4759-9FEC-9F1D2FF76992}" sibTransId="{DC998FE4-4AB7-465E-BB5D-8FD1BB9D3075}"/>
    <dgm:cxn modelId="{CDC8FFEE-4E71-4B49-9869-7B0E533B8667}" type="presParOf" srcId="{699D642E-5F1C-4965-BD06-A7FE6368B8FA}" destId="{19AE6781-223E-4F63-8C09-3546CFBEE14D}" srcOrd="0" destOrd="0" presId="urn:microsoft.com/office/officeart/2005/8/layout/hList3"/>
    <dgm:cxn modelId="{EB29D38F-7DD7-4C23-BEB0-A0221503A3FD}" type="presParOf" srcId="{699D642E-5F1C-4965-BD06-A7FE6368B8FA}" destId="{2C562635-34E4-4CD9-9F28-424FBA00F7F0}" srcOrd="1" destOrd="0" presId="urn:microsoft.com/office/officeart/2005/8/layout/hList3"/>
    <dgm:cxn modelId="{62D4481B-E541-4D23-84FE-B008068C2734}" type="presParOf" srcId="{2C562635-34E4-4CD9-9F28-424FBA00F7F0}" destId="{37A37007-EB66-4D24-B3A7-C662CC6210B9}" srcOrd="0" destOrd="0" presId="urn:microsoft.com/office/officeart/2005/8/layout/hList3"/>
    <dgm:cxn modelId="{A171639B-374B-4AB5-BA78-5A5EC2882826}" type="presParOf" srcId="{2C562635-34E4-4CD9-9F28-424FBA00F7F0}" destId="{1D19D819-97EE-4006-BB1E-E3EFA9DDA16A}" srcOrd="1" destOrd="0" presId="urn:microsoft.com/office/officeart/2005/8/layout/hList3"/>
    <dgm:cxn modelId="{B4ED3AEE-5E3D-488A-A07D-686D9D52825E}" type="presParOf" srcId="{2C562635-34E4-4CD9-9F28-424FBA00F7F0}" destId="{C1B3F798-B7C3-49A0-87EB-B23BD38AE2A9}" srcOrd="2" destOrd="0" presId="urn:microsoft.com/office/officeart/2005/8/layout/hList3"/>
    <dgm:cxn modelId="{AC5B8CB1-E76F-4A13-AA6E-94966F14701A}" type="presParOf" srcId="{2C562635-34E4-4CD9-9F28-424FBA00F7F0}" destId="{38FDD540-616C-4E89-89F7-F4D31422CD2A}" srcOrd="3" destOrd="0" presId="urn:microsoft.com/office/officeart/2005/8/layout/hList3"/>
    <dgm:cxn modelId="{A7866C01-84B0-48BF-BC03-FE454743C7F7}" type="presParOf" srcId="{2C562635-34E4-4CD9-9F28-424FBA00F7F0}" destId="{67B4BB2A-DA10-468D-8A66-BCAC13E32CBB}" srcOrd="4" destOrd="0" presId="urn:microsoft.com/office/officeart/2005/8/layout/hList3"/>
    <dgm:cxn modelId="{B60A5CB8-044F-420F-94AF-84A5DC1FAA60}" type="presParOf" srcId="{699D642E-5F1C-4965-BD06-A7FE6368B8FA}" destId="{FC4B2FC7-AF57-4A29-A300-AE656A94EBE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5F45E0-96ED-4A89-9B80-7EA1C37615C9}" type="doc">
      <dgm:prSet loTypeId="urn:microsoft.com/office/officeart/2005/8/layout/h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A8795CB-561F-4461-BCB3-F62A1FBA6331}">
      <dgm:prSet phldrT="[Text]"/>
      <dgm:spPr/>
      <dgm:t>
        <a:bodyPr/>
        <a:lstStyle/>
        <a:p>
          <a:r>
            <a:rPr lang="en-US" dirty="0" smtClean="0"/>
            <a:t>Retired Internet Access for Remote Learning Codes</a:t>
          </a:r>
          <a:endParaRPr lang="en-US" dirty="0"/>
        </a:p>
      </dgm:t>
    </dgm:pt>
    <dgm:pt modelId="{09EC84ED-A987-4F20-997A-11D35256B72C}" type="parTrans" cxnId="{2AE98C22-24F7-4C1B-A1D1-DF6BB4776605}">
      <dgm:prSet/>
      <dgm:spPr/>
      <dgm:t>
        <a:bodyPr/>
        <a:lstStyle/>
        <a:p>
          <a:endParaRPr lang="en-US"/>
        </a:p>
      </dgm:t>
    </dgm:pt>
    <dgm:pt modelId="{347283C9-2A4E-4644-B290-15D84D4C970B}" type="sibTrans" cxnId="{2AE98C22-24F7-4C1B-A1D1-DF6BB4776605}">
      <dgm:prSet/>
      <dgm:spPr/>
      <dgm:t>
        <a:bodyPr/>
        <a:lstStyle/>
        <a:p>
          <a:endParaRPr lang="en-US"/>
        </a:p>
      </dgm:t>
    </dgm:pt>
    <dgm:pt modelId="{3410CBF0-F866-44D6-89C6-C58C73E216DC}">
      <dgm:prSet custT="1"/>
      <dgm:spPr/>
      <dgm:t>
        <a:bodyPr/>
        <a:lstStyle/>
        <a:p>
          <a:pPr algn="ctr"/>
          <a:r>
            <a:rPr lang="en-US" sz="2400" dirty="0" smtClean="0"/>
            <a:t>3. Public connection NOT at home (coffee shop, fast food restaurant, recreation center, etc.)</a:t>
          </a:r>
          <a:endParaRPr lang="en-US" sz="2400" dirty="0" smtClean="0">
            <a:effectLst/>
          </a:endParaRPr>
        </a:p>
      </dgm:t>
    </dgm:pt>
    <dgm:pt modelId="{3CB749A4-6A00-455D-AAC4-8ACEAE961339}" type="parTrans" cxnId="{60EA2BCF-5AA3-4F57-96DC-7E1FDD0510EC}">
      <dgm:prSet/>
      <dgm:spPr/>
      <dgm:t>
        <a:bodyPr/>
        <a:lstStyle/>
        <a:p>
          <a:endParaRPr lang="en-US"/>
        </a:p>
      </dgm:t>
    </dgm:pt>
    <dgm:pt modelId="{5513BF46-DFB5-4E23-BD81-44EFCF17F628}" type="sibTrans" cxnId="{60EA2BCF-5AA3-4F57-96DC-7E1FDD0510EC}">
      <dgm:prSet/>
      <dgm:spPr/>
      <dgm:t>
        <a:bodyPr/>
        <a:lstStyle/>
        <a:p>
          <a:endParaRPr lang="en-US"/>
        </a:p>
      </dgm:t>
    </dgm:pt>
    <dgm:pt modelId="{A91ACCDD-406B-4D3D-B476-96CA2C169250}">
      <dgm:prSet custT="1"/>
      <dgm:spPr/>
      <dgm:t>
        <a:bodyPr/>
        <a:lstStyle/>
        <a:p>
          <a:pPr algn="ctr"/>
          <a:r>
            <a:rPr lang="en-US" sz="2400" dirty="0" smtClean="0"/>
            <a:t>4. Other</a:t>
          </a:r>
          <a:endParaRPr lang="en-US" sz="2400" dirty="0"/>
        </a:p>
      </dgm:t>
    </dgm:pt>
    <dgm:pt modelId="{0CE749C8-2B99-48BB-9CAB-F06C2B62E8D9}" type="parTrans" cxnId="{A1A714AD-27C9-4446-8AE4-AB8084C58984}">
      <dgm:prSet/>
      <dgm:spPr/>
      <dgm:t>
        <a:bodyPr/>
        <a:lstStyle/>
        <a:p>
          <a:endParaRPr lang="en-US"/>
        </a:p>
      </dgm:t>
    </dgm:pt>
    <dgm:pt modelId="{2C7FEF68-F5D1-4441-B8AA-72B90080165A}" type="sibTrans" cxnId="{A1A714AD-27C9-4446-8AE4-AB8084C58984}">
      <dgm:prSet/>
      <dgm:spPr/>
      <dgm:t>
        <a:bodyPr/>
        <a:lstStyle/>
        <a:p>
          <a:endParaRPr lang="en-US"/>
        </a:p>
      </dgm:t>
    </dgm:pt>
    <dgm:pt modelId="{E3425815-EB00-4F3A-B4AA-C7C4363DAFF9}">
      <dgm:prSet custT="1"/>
      <dgm:spPr/>
      <dgm:t>
        <a:bodyPr/>
        <a:lstStyle/>
        <a:p>
          <a:pPr algn="ctr"/>
          <a:r>
            <a:rPr lang="en-US" sz="2400" b="0" i="0" dirty="0" smtClean="0"/>
            <a:t>6. Unknown</a:t>
          </a:r>
          <a:endParaRPr lang="en-US" sz="2400" b="0" i="0" dirty="0"/>
        </a:p>
      </dgm:t>
    </dgm:pt>
    <dgm:pt modelId="{277D1428-BAAC-4A4A-BB29-1D8842732F10}" type="parTrans" cxnId="{AF9F153D-776D-4809-B049-37EF6AFB5727}">
      <dgm:prSet/>
      <dgm:spPr/>
      <dgm:t>
        <a:bodyPr/>
        <a:lstStyle/>
        <a:p>
          <a:endParaRPr lang="en-US"/>
        </a:p>
      </dgm:t>
    </dgm:pt>
    <dgm:pt modelId="{1A9D47B7-A3C9-4E5B-ABE3-B36056AF6BC1}" type="sibTrans" cxnId="{AF9F153D-776D-4809-B049-37EF6AFB5727}">
      <dgm:prSet/>
      <dgm:spPr/>
      <dgm:t>
        <a:bodyPr/>
        <a:lstStyle/>
        <a:p>
          <a:endParaRPr lang="en-US"/>
        </a:p>
      </dgm:t>
    </dgm:pt>
    <dgm:pt modelId="{699D642E-5F1C-4965-BD06-A7FE6368B8FA}" type="pres">
      <dgm:prSet presAssocID="{485F45E0-96ED-4A89-9B80-7EA1C37615C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AE6781-223E-4F63-8C09-3546CFBEE14D}" type="pres">
      <dgm:prSet presAssocID="{7A8795CB-561F-4461-BCB3-F62A1FBA6331}" presName="roof" presStyleLbl="dkBgShp" presStyleIdx="0" presStyleCnt="2" custLinFactNeighborX="-1217" custLinFactNeighborY="680"/>
      <dgm:spPr/>
      <dgm:t>
        <a:bodyPr/>
        <a:lstStyle/>
        <a:p>
          <a:endParaRPr lang="en-US"/>
        </a:p>
      </dgm:t>
    </dgm:pt>
    <dgm:pt modelId="{2C562635-34E4-4CD9-9F28-424FBA00F7F0}" type="pres">
      <dgm:prSet presAssocID="{7A8795CB-561F-4461-BCB3-F62A1FBA6331}" presName="pillars" presStyleCnt="0"/>
      <dgm:spPr/>
    </dgm:pt>
    <dgm:pt modelId="{37A37007-EB66-4D24-B3A7-C662CC6210B9}" type="pres">
      <dgm:prSet presAssocID="{7A8795CB-561F-4461-BCB3-F62A1FBA6331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DD540-616C-4E89-89F7-F4D31422CD2A}" type="pres">
      <dgm:prSet presAssocID="{A91ACCDD-406B-4D3D-B476-96CA2C169250}" presName="pillarX" presStyleLbl="node1" presStyleIdx="1" presStyleCnt="3" custScaleX="920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4BB2A-DA10-468D-8A66-BCAC13E32CBB}" type="pres">
      <dgm:prSet presAssocID="{E3425815-EB00-4F3A-B4AA-C7C4363DAFF9}" presName="pillarX" presStyleLbl="node1" presStyleIdx="2" presStyleCnt="3" custLinFactNeighborX="-15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4B2FC7-AF57-4A29-A300-AE656A94EBE6}" type="pres">
      <dgm:prSet presAssocID="{7A8795CB-561F-4461-BCB3-F62A1FBA6331}" presName="base" presStyleLbl="dkBgShp" presStyleIdx="1" presStyleCnt="2"/>
      <dgm:spPr/>
    </dgm:pt>
  </dgm:ptLst>
  <dgm:cxnLst>
    <dgm:cxn modelId="{2AE98C22-24F7-4C1B-A1D1-DF6BB4776605}" srcId="{485F45E0-96ED-4A89-9B80-7EA1C37615C9}" destId="{7A8795CB-561F-4461-BCB3-F62A1FBA6331}" srcOrd="0" destOrd="0" parTransId="{09EC84ED-A987-4F20-997A-11D35256B72C}" sibTransId="{347283C9-2A4E-4644-B290-15D84D4C970B}"/>
    <dgm:cxn modelId="{BD3B1601-9E1F-4BDB-84AF-E6E81907AFDC}" type="presOf" srcId="{E3425815-EB00-4F3A-B4AA-C7C4363DAFF9}" destId="{67B4BB2A-DA10-468D-8A66-BCAC13E32CBB}" srcOrd="0" destOrd="0" presId="urn:microsoft.com/office/officeart/2005/8/layout/hList3"/>
    <dgm:cxn modelId="{0969856A-C4E7-40C4-978F-42E98624EBDC}" type="presOf" srcId="{3410CBF0-F866-44D6-89C6-C58C73E216DC}" destId="{37A37007-EB66-4D24-B3A7-C662CC6210B9}" srcOrd="0" destOrd="0" presId="urn:microsoft.com/office/officeart/2005/8/layout/hList3"/>
    <dgm:cxn modelId="{C6E9281C-5918-4DBF-B701-5B43B9999925}" type="presOf" srcId="{A91ACCDD-406B-4D3D-B476-96CA2C169250}" destId="{38FDD540-616C-4E89-89F7-F4D31422CD2A}" srcOrd="0" destOrd="0" presId="urn:microsoft.com/office/officeart/2005/8/layout/hList3"/>
    <dgm:cxn modelId="{AF9F153D-776D-4809-B049-37EF6AFB5727}" srcId="{7A8795CB-561F-4461-BCB3-F62A1FBA6331}" destId="{E3425815-EB00-4F3A-B4AA-C7C4363DAFF9}" srcOrd="2" destOrd="0" parTransId="{277D1428-BAAC-4A4A-BB29-1D8842732F10}" sibTransId="{1A9D47B7-A3C9-4E5B-ABE3-B36056AF6BC1}"/>
    <dgm:cxn modelId="{A1A714AD-27C9-4446-8AE4-AB8084C58984}" srcId="{7A8795CB-561F-4461-BCB3-F62A1FBA6331}" destId="{A91ACCDD-406B-4D3D-B476-96CA2C169250}" srcOrd="1" destOrd="0" parTransId="{0CE749C8-2B99-48BB-9CAB-F06C2B62E8D9}" sibTransId="{2C7FEF68-F5D1-4441-B8AA-72B90080165A}"/>
    <dgm:cxn modelId="{60EA2BCF-5AA3-4F57-96DC-7E1FDD0510EC}" srcId="{7A8795CB-561F-4461-BCB3-F62A1FBA6331}" destId="{3410CBF0-F866-44D6-89C6-C58C73E216DC}" srcOrd="0" destOrd="0" parTransId="{3CB749A4-6A00-455D-AAC4-8ACEAE961339}" sibTransId="{5513BF46-DFB5-4E23-BD81-44EFCF17F628}"/>
    <dgm:cxn modelId="{24216050-048E-4CF0-9F56-DE357A493DC1}" type="presOf" srcId="{485F45E0-96ED-4A89-9B80-7EA1C37615C9}" destId="{699D642E-5F1C-4965-BD06-A7FE6368B8FA}" srcOrd="0" destOrd="0" presId="urn:microsoft.com/office/officeart/2005/8/layout/hList3"/>
    <dgm:cxn modelId="{AAAA1A2B-C8E7-477A-8DF3-282E8E8584A9}" type="presOf" srcId="{7A8795CB-561F-4461-BCB3-F62A1FBA6331}" destId="{19AE6781-223E-4F63-8C09-3546CFBEE14D}" srcOrd="0" destOrd="0" presId="urn:microsoft.com/office/officeart/2005/8/layout/hList3"/>
    <dgm:cxn modelId="{CDC8FFEE-4E71-4B49-9869-7B0E533B8667}" type="presParOf" srcId="{699D642E-5F1C-4965-BD06-A7FE6368B8FA}" destId="{19AE6781-223E-4F63-8C09-3546CFBEE14D}" srcOrd="0" destOrd="0" presId="urn:microsoft.com/office/officeart/2005/8/layout/hList3"/>
    <dgm:cxn modelId="{EB29D38F-7DD7-4C23-BEB0-A0221503A3FD}" type="presParOf" srcId="{699D642E-5F1C-4965-BD06-A7FE6368B8FA}" destId="{2C562635-34E4-4CD9-9F28-424FBA00F7F0}" srcOrd="1" destOrd="0" presId="urn:microsoft.com/office/officeart/2005/8/layout/hList3"/>
    <dgm:cxn modelId="{62D4481B-E541-4D23-84FE-B008068C2734}" type="presParOf" srcId="{2C562635-34E4-4CD9-9F28-424FBA00F7F0}" destId="{37A37007-EB66-4D24-B3A7-C662CC6210B9}" srcOrd="0" destOrd="0" presId="urn:microsoft.com/office/officeart/2005/8/layout/hList3"/>
    <dgm:cxn modelId="{AC5B8CB1-E76F-4A13-AA6E-94966F14701A}" type="presParOf" srcId="{2C562635-34E4-4CD9-9F28-424FBA00F7F0}" destId="{38FDD540-616C-4E89-89F7-F4D31422CD2A}" srcOrd="1" destOrd="0" presId="urn:microsoft.com/office/officeart/2005/8/layout/hList3"/>
    <dgm:cxn modelId="{A7866C01-84B0-48BF-BC03-FE454743C7F7}" type="presParOf" srcId="{2C562635-34E4-4CD9-9F28-424FBA00F7F0}" destId="{67B4BB2A-DA10-468D-8A66-BCAC13E32CBB}" srcOrd="2" destOrd="0" presId="urn:microsoft.com/office/officeart/2005/8/layout/hList3"/>
    <dgm:cxn modelId="{B60A5CB8-044F-420F-94AF-84A5DC1FAA60}" type="presParOf" srcId="{699D642E-5F1C-4965-BD06-A7FE6368B8FA}" destId="{FC4B2FC7-AF57-4A29-A300-AE656A94EBE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5F45E0-96ED-4A89-9B80-7EA1C37615C9}" type="doc">
      <dgm:prSet loTypeId="urn:microsoft.com/office/officeart/2005/8/layout/list1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A8795CB-561F-4461-BCB3-F62A1FBA6331}">
      <dgm:prSet phldrT="[Text]"/>
      <dgm:spPr/>
      <dgm:t>
        <a:bodyPr/>
        <a:lstStyle/>
        <a:p>
          <a:r>
            <a:rPr lang="en-US" dirty="0" smtClean="0"/>
            <a:t>CTE Finisher Codes</a:t>
          </a:r>
          <a:endParaRPr lang="en-US" dirty="0"/>
        </a:p>
      </dgm:t>
    </dgm:pt>
    <dgm:pt modelId="{09EC84ED-A987-4F20-997A-11D35256B72C}" type="parTrans" cxnId="{2AE98C22-24F7-4C1B-A1D1-DF6BB4776605}">
      <dgm:prSet/>
      <dgm:spPr/>
      <dgm:t>
        <a:bodyPr/>
        <a:lstStyle/>
        <a:p>
          <a:endParaRPr lang="en-US"/>
        </a:p>
      </dgm:t>
    </dgm:pt>
    <dgm:pt modelId="{347283C9-2A4E-4644-B290-15D84D4C970B}" type="sibTrans" cxnId="{2AE98C22-24F7-4C1B-A1D1-DF6BB4776605}">
      <dgm:prSet/>
      <dgm:spPr/>
      <dgm:t>
        <a:bodyPr/>
        <a:lstStyle/>
        <a:p>
          <a:endParaRPr lang="en-US"/>
        </a:p>
      </dgm:t>
    </dgm:pt>
    <dgm:pt modelId="{CEEED7F3-5641-4468-B567-411BBB8AB849}">
      <dgm:prSet custT="1"/>
      <dgm:spPr/>
      <dgm:t>
        <a:bodyPr anchor="ctr"/>
        <a:lstStyle/>
        <a:p>
          <a:pPr algn="l"/>
          <a:r>
            <a:rPr lang="en-US" sz="2400" baseline="0" dirty="0" smtClean="0"/>
            <a:t>1. </a:t>
          </a:r>
          <a:r>
            <a:rPr lang="en-US" sz="2400" dirty="0" smtClean="0"/>
            <a:t>Student finished CTE requirements for completion</a:t>
          </a:r>
          <a:r>
            <a:rPr lang="en-US" sz="2400" baseline="0" dirty="0" smtClean="0"/>
            <a:t>. (Perkins IV)</a:t>
          </a:r>
          <a:endParaRPr lang="en-US" sz="2400" baseline="0" dirty="0"/>
        </a:p>
      </dgm:t>
    </dgm:pt>
    <dgm:pt modelId="{37B80E03-1ACA-4E8A-923B-03C8A4F43DD4}" type="parTrans" cxnId="{C3BB894A-7A58-4FD6-9A66-9CA7997E2EF0}">
      <dgm:prSet/>
      <dgm:spPr/>
      <dgm:t>
        <a:bodyPr/>
        <a:lstStyle/>
        <a:p>
          <a:endParaRPr lang="en-US"/>
        </a:p>
      </dgm:t>
    </dgm:pt>
    <dgm:pt modelId="{DE8F05F8-BCA2-4513-9E48-2E79CE88AB6E}" type="sibTrans" cxnId="{C3BB894A-7A58-4FD6-9A66-9CA7997E2EF0}">
      <dgm:prSet/>
      <dgm:spPr/>
      <dgm:t>
        <a:bodyPr/>
        <a:lstStyle/>
        <a:p>
          <a:endParaRPr lang="en-US"/>
        </a:p>
      </dgm:t>
    </dgm:pt>
    <dgm:pt modelId="{59E1398C-5F06-4058-8EBC-A35200BA6FFB}">
      <dgm:prSet custT="1"/>
      <dgm:spPr/>
      <dgm:t>
        <a:bodyPr anchor="ctr"/>
        <a:lstStyle/>
        <a:p>
          <a:pPr algn="l"/>
          <a:r>
            <a:rPr lang="en-US" sz="2400" baseline="0" dirty="0" smtClean="0"/>
            <a:t>3. </a:t>
          </a:r>
          <a:r>
            <a:rPr lang="en-US" sz="2400" dirty="0" smtClean="0"/>
            <a:t>Student took at least one state-approved CTE course since 7</a:t>
          </a:r>
          <a:r>
            <a:rPr lang="en-US" sz="2400" baseline="30000" dirty="0" smtClean="0"/>
            <a:t>th</a:t>
          </a:r>
          <a:r>
            <a:rPr lang="en-US" sz="2400" dirty="0" smtClean="0"/>
            <a:t> grade but has not finished CTE requirements for completion</a:t>
          </a:r>
          <a:endParaRPr lang="en-US" sz="2400" baseline="0" dirty="0"/>
        </a:p>
      </dgm:t>
    </dgm:pt>
    <dgm:pt modelId="{DC33C6D1-1685-48BC-B401-786F4E37ECFF}" type="parTrans" cxnId="{497E1FC7-7B94-4F1C-BD39-7A8FA73E091F}">
      <dgm:prSet/>
      <dgm:spPr/>
      <dgm:t>
        <a:bodyPr/>
        <a:lstStyle/>
        <a:p>
          <a:endParaRPr lang="en-US"/>
        </a:p>
      </dgm:t>
    </dgm:pt>
    <dgm:pt modelId="{50988F9E-E1FD-43F9-8A9A-F85F824C413B}" type="sibTrans" cxnId="{497E1FC7-7B94-4F1C-BD39-7A8FA73E091F}">
      <dgm:prSet/>
      <dgm:spPr/>
      <dgm:t>
        <a:bodyPr/>
        <a:lstStyle/>
        <a:p>
          <a:endParaRPr lang="en-US"/>
        </a:p>
      </dgm:t>
    </dgm:pt>
    <dgm:pt modelId="{99447DF8-0CE4-475A-BD9B-FC502CFD70D4}">
      <dgm:prSet custT="1"/>
      <dgm:spPr/>
      <dgm:t>
        <a:bodyPr anchor="ctr"/>
        <a:lstStyle/>
        <a:p>
          <a:pPr algn="l"/>
          <a:r>
            <a:rPr lang="en-US" sz="2400" baseline="0" dirty="0" smtClean="0"/>
            <a:t>4. Student has not taken any state-approved CTE courses since 7</a:t>
          </a:r>
          <a:r>
            <a:rPr lang="en-US" sz="2400" baseline="30000" dirty="0" smtClean="0"/>
            <a:t>th</a:t>
          </a:r>
          <a:r>
            <a:rPr lang="en-US" sz="2400" baseline="0" dirty="0" smtClean="0"/>
            <a:t> grade</a:t>
          </a:r>
          <a:endParaRPr lang="en-US" sz="2400" baseline="0" dirty="0"/>
        </a:p>
      </dgm:t>
    </dgm:pt>
    <dgm:pt modelId="{1542B4CF-5686-4287-8F13-55CC89DCC5D3}" type="parTrans" cxnId="{99031D0D-7D40-4994-9D89-5BE55E09A979}">
      <dgm:prSet/>
      <dgm:spPr/>
      <dgm:t>
        <a:bodyPr/>
        <a:lstStyle/>
        <a:p>
          <a:endParaRPr lang="en-US"/>
        </a:p>
      </dgm:t>
    </dgm:pt>
    <dgm:pt modelId="{F7F36F56-B395-4A88-A37D-BB0479F23102}" type="sibTrans" cxnId="{99031D0D-7D40-4994-9D89-5BE55E09A979}">
      <dgm:prSet/>
      <dgm:spPr/>
      <dgm:t>
        <a:bodyPr/>
        <a:lstStyle/>
        <a:p>
          <a:endParaRPr lang="en-US"/>
        </a:p>
      </dgm:t>
    </dgm:pt>
    <dgm:pt modelId="{1BD2A6BC-2C06-4F36-9086-9A3EB0D24D8C}">
      <dgm:prSet custT="1"/>
      <dgm:spPr/>
      <dgm:t>
        <a:bodyPr anchor="ctr"/>
        <a:lstStyle/>
        <a:p>
          <a:pPr algn="l"/>
          <a:r>
            <a:rPr lang="en-US" sz="2400" baseline="0" dirty="0" smtClean="0"/>
            <a:t>5. Student finished CTE requirements for completion and completion of a CTE dual enrollment course</a:t>
          </a:r>
          <a:endParaRPr lang="en-US" sz="2400" baseline="0" dirty="0"/>
        </a:p>
      </dgm:t>
    </dgm:pt>
    <dgm:pt modelId="{E14049B0-4221-4760-831B-5070E2FF2CF5}" type="parTrans" cxnId="{EF9962A6-AF27-4AFE-8766-302686F97B3C}">
      <dgm:prSet/>
      <dgm:spPr/>
      <dgm:t>
        <a:bodyPr/>
        <a:lstStyle/>
        <a:p>
          <a:endParaRPr lang="en-US"/>
        </a:p>
      </dgm:t>
    </dgm:pt>
    <dgm:pt modelId="{999BBB42-637F-465C-8213-E1F07F17350C}" type="sibTrans" cxnId="{EF9962A6-AF27-4AFE-8766-302686F97B3C}">
      <dgm:prSet/>
      <dgm:spPr/>
      <dgm:t>
        <a:bodyPr/>
        <a:lstStyle/>
        <a:p>
          <a:endParaRPr lang="en-US"/>
        </a:p>
      </dgm:t>
    </dgm:pt>
    <dgm:pt modelId="{866A5906-20F6-4368-8491-06180CDD70C0}">
      <dgm:prSet custT="1"/>
      <dgm:spPr/>
      <dgm:t>
        <a:bodyPr anchor="ctr"/>
        <a:lstStyle/>
        <a:p>
          <a:pPr algn="l"/>
          <a:r>
            <a:rPr lang="en-US" sz="2400" baseline="0" dirty="0" smtClean="0"/>
            <a:t>6. Student has completed 2 state-approved CTE courses in a sequence but has not met the requirements for graduation (Perkins V)</a:t>
          </a:r>
          <a:endParaRPr lang="en-US" sz="2400" baseline="0" dirty="0"/>
        </a:p>
      </dgm:t>
    </dgm:pt>
    <dgm:pt modelId="{5FCA1862-EB71-4508-955C-8BF302C210CD}" type="parTrans" cxnId="{4C76B504-ACF9-4C8F-8AD7-A77A64FA3F80}">
      <dgm:prSet/>
      <dgm:spPr/>
      <dgm:t>
        <a:bodyPr/>
        <a:lstStyle/>
        <a:p>
          <a:endParaRPr lang="en-US"/>
        </a:p>
      </dgm:t>
    </dgm:pt>
    <dgm:pt modelId="{69A53565-9960-45FA-A9D5-67B71A1591B7}" type="sibTrans" cxnId="{4C76B504-ACF9-4C8F-8AD7-A77A64FA3F80}">
      <dgm:prSet/>
      <dgm:spPr/>
      <dgm:t>
        <a:bodyPr/>
        <a:lstStyle/>
        <a:p>
          <a:endParaRPr lang="en-US"/>
        </a:p>
      </dgm:t>
    </dgm:pt>
    <dgm:pt modelId="{3A6B548D-A8D9-4520-BB4E-FCFCB7504A84}">
      <dgm:prSet custT="1"/>
      <dgm:spPr/>
      <dgm:t>
        <a:bodyPr anchor="ctr"/>
        <a:lstStyle/>
        <a:p>
          <a:pPr algn="l"/>
          <a:r>
            <a:rPr lang="en-US" sz="2800" b="1" i="1" baseline="0" dirty="0" smtClean="0"/>
            <a:t>7. Student has completed at least 3 years of Junior Reserve Officers’ Training Corps (JROTC)</a:t>
          </a:r>
          <a:endParaRPr lang="en-US" sz="2800" b="1" i="1" baseline="0" dirty="0"/>
        </a:p>
      </dgm:t>
    </dgm:pt>
    <dgm:pt modelId="{576D8220-6ED4-477C-98AB-BE67677961DF}" type="parTrans" cxnId="{14EB2C47-5DFD-4FFA-BEF4-ABF7ED176641}">
      <dgm:prSet/>
      <dgm:spPr/>
      <dgm:t>
        <a:bodyPr/>
        <a:lstStyle/>
        <a:p>
          <a:endParaRPr lang="en-US"/>
        </a:p>
      </dgm:t>
    </dgm:pt>
    <dgm:pt modelId="{6ABBE6F1-D249-4A73-8071-F583B3F19EDB}" type="sibTrans" cxnId="{14EB2C47-5DFD-4FFA-BEF4-ABF7ED176641}">
      <dgm:prSet/>
      <dgm:spPr/>
      <dgm:t>
        <a:bodyPr/>
        <a:lstStyle/>
        <a:p>
          <a:endParaRPr lang="en-US"/>
        </a:p>
      </dgm:t>
    </dgm:pt>
    <dgm:pt modelId="{3211EC6B-DEE8-43E6-8661-38C927A3B59A}" type="pres">
      <dgm:prSet presAssocID="{485F45E0-96ED-4A89-9B80-7EA1C37615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35B92B-547B-4EE1-84F7-F9E0E82A09A6}" type="pres">
      <dgm:prSet presAssocID="{7A8795CB-561F-4461-BCB3-F62A1FBA6331}" presName="parentLin" presStyleCnt="0"/>
      <dgm:spPr/>
    </dgm:pt>
    <dgm:pt modelId="{911BC6D4-BBC2-437E-8CE1-9DD061AB1895}" type="pres">
      <dgm:prSet presAssocID="{7A8795CB-561F-4461-BCB3-F62A1FBA633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9517DF0-2158-4850-8F0E-26DE1C641A9A}" type="pres">
      <dgm:prSet presAssocID="{7A8795CB-561F-4461-BCB3-F62A1FBA633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3E8384-1584-4B1B-97C6-76E8196570A4}" type="pres">
      <dgm:prSet presAssocID="{7A8795CB-561F-4461-BCB3-F62A1FBA6331}" presName="negativeSpace" presStyleCnt="0"/>
      <dgm:spPr/>
    </dgm:pt>
    <dgm:pt modelId="{811CA25C-B597-4904-ADAF-DF6CCAC2C2C7}" type="pres">
      <dgm:prSet presAssocID="{7A8795CB-561F-4461-BCB3-F62A1FBA633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9962A6-AF27-4AFE-8766-302686F97B3C}" srcId="{7A8795CB-561F-4461-BCB3-F62A1FBA6331}" destId="{1BD2A6BC-2C06-4F36-9086-9A3EB0D24D8C}" srcOrd="3" destOrd="0" parTransId="{E14049B0-4221-4760-831B-5070E2FF2CF5}" sibTransId="{999BBB42-637F-465C-8213-E1F07F17350C}"/>
    <dgm:cxn modelId="{FBD8C071-F9CD-43F1-B9B9-5CA613D4BB4E}" type="presOf" srcId="{59E1398C-5F06-4058-8EBC-A35200BA6FFB}" destId="{811CA25C-B597-4904-ADAF-DF6CCAC2C2C7}" srcOrd="0" destOrd="1" presId="urn:microsoft.com/office/officeart/2005/8/layout/list1"/>
    <dgm:cxn modelId="{2AE98C22-24F7-4C1B-A1D1-DF6BB4776605}" srcId="{485F45E0-96ED-4A89-9B80-7EA1C37615C9}" destId="{7A8795CB-561F-4461-BCB3-F62A1FBA6331}" srcOrd="0" destOrd="0" parTransId="{09EC84ED-A987-4F20-997A-11D35256B72C}" sibTransId="{347283C9-2A4E-4644-B290-15D84D4C970B}"/>
    <dgm:cxn modelId="{D03D9A3F-4372-4B9C-B4E2-E9B9B969D15F}" type="presOf" srcId="{1BD2A6BC-2C06-4F36-9086-9A3EB0D24D8C}" destId="{811CA25C-B597-4904-ADAF-DF6CCAC2C2C7}" srcOrd="0" destOrd="3" presId="urn:microsoft.com/office/officeart/2005/8/layout/list1"/>
    <dgm:cxn modelId="{497E1FC7-7B94-4F1C-BD39-7A8FA73E091F}" srcId="{7A8795CB-561F-4461-BCB3-F62A1FBA6331}" destId="{59E1398C-5F06-4058-8EBC-A35200BA6FFB}" srcOrd="1" destOrd="0" parTransId="{DC33C6D1-1685-48BC-B401-786F4E37ECFF}" sibTransId="{50988F9E-E1FD-43F9-8A9A-F85F824C413B}"/>
    <dgm:cxn modelId="{0A8A8E2C-B068-4ECA-B13A-043A94762E4D}" type="presOf" srcId="{CEEED7F3-5641-4468-B567-411BBB8AB849}" destId="{811CA25C-B597-4904-ADAF-DF6CCAC2C2C7}" srcOrd="0" destOrd="0" presId="urn:microsoft.com/office/officeart/2005/8/layout/list1"/>
    <dgm:cxn modelId="{9056C63D-E8F7-41AA-97B8-8416B63BE0A0}" type="presOf" srcId="{7A8795CB-561F-4461-BCB3-F62A1FBA6331}" destId="{A9517DF0-2158-4850-8F0E-26DE1C641A9A}" srcOrd="1" destOrd="0" presId="urn:microsoft.com/office/officeart/2005/8/layout/list1"/>
    <dgm:cxn modelId="{C3BB894A-7A58-4FD6-9A66-9CA7997E2EF0}" srcId="{7A8795CB-561F-4461-BCB3-F62A1FBA6331}" destId="{CEEED7F3-5641-4468-B567-411BBB8AB849}" srcOrd="0" destOrd="0" parTransId="{37B80E03-1ACA-4E8A-923B-03C8A4F43DD4}" sibTransId="{DE8F05F8-BCA2-4513-9E48-2E79CE88AB6E}"/>
    <dgm:cxn modelId="{6AA53B9B-BF4F-4DC3-9C54-4EA6DC317E16}" type="presOf" srcId="{7A8795CB-561F-4461-BCB3-F62A1FBA6331}" destId="{911BC6D4-BBC2-437E-8CE1-9DD061AB1895}" srcOrd="0" destOrd="0" presId="urn:microsoft.com/office/officeart/2005/8/layout/list1"/>
    <dgm:cxn modelId="{4C76B504-ACF9-4C8F-8AD7-A77A64FA3F80}" srcId="{7A8795CB-561F-4461-BCB3-F62A1FBA6331}" destId="{866A5906-20F6-4368-8491-06180CDD70C0}" srcOrd="4" destOrd="0" parTransId="{5FCA1862-EB71-4508-955C-8BF302C210CD}" sibTransId="{69A53565-9960-45FA-A9D5-67B71A1591B7}"/>
    <dgm:cxn modelId="{BF8B771E-94BD-4BF5-80FC-57C4D1D2DBF5}" type="presOf" srcId="{866A5906-20F6-4368-8491-06180CDD70C0}" destId="{811CA25C-B597-4904-ADAF-DF6CCAC2C2C7}" srcOrd="0" destOrd="4" presId="urn:microsoft.com/office/officeart/2005/8/layout/list1"/>
    <dgm:cxn modelId="{D1275A56-6A51-4944-B260-896ADEF47934}" type="presOf" srcId="{485F45E0-96ED-4A89-9B80-7EA1C37615C9}" destId="{3211EC6B-DEE8-43E6-8661-38C927A3B59A}" srcOrd="0" destOrd="0" presId="urn:microsoft.com/office/officeart/2005/8/layout/list1"/>
    <dgm:cxn modelId="{267CB5C8-416B-4F28-8B7A-6C2136ED3ACF}" type="presOf" srcId="{3A6B548D-A8D9-4520-BB4E-FCFCB7504A84}" destId="{811CA25C-B597-4904-ADAF-DF6CCAC2C2C7}" srcOrd="0" destOrd="5" presId="urn:microsoft.com/office/officeart/2005/8/layout/list1"/>
    <dgm:cxn modelId="{14EB2C47-5DFD-4FFA-BEF4-ABF7ED176641}" srcId="{7A8795CB-561F-4461-BCB3-F62A1FBA6331}" destId="{3A6B548D-A8D9-4520-BB4E-FCFCB7504A84}" srcOrd="5" destOrd="0" parTransId="{576D8220-6ED4-477C-98AB-BE67677961DF}" sibTransId="{6ABBE6F1-D249-4A73-8071-F583B3F19EDB}"/>
    <dgm:cxn modelId="{99031D0D-7D40-4994-9D89-5BE55E09A979}" srcId="{7A8795CB-561F-4461-BCB3-F62A1FBA6331}" destId="{99447DF8-0CE4-475A-BD9B-FC502CFD70D4}" srcOrd="2" destOrd="0" parTransId="{1542B4CF-5686-4287-8F13-55CC89DCC5D3}" sibTransId="{F7F36F56-B395-4A88-A37D-BB0479F23102}"/>
    <dgm:cxn modelId="{FE7EEA0D-0BBA-4B71-9643-7DB2398D5A03}" type="presOf" srcId="{99447DF8-0CE4-475A-BD9B-FC502CFD70D4}" destId="{811CA25C-B597-4904-ADAF-DF6CCAC2C2C7}" srcOrd="0" destOrd="2" presId="urn:microsoft.com/office/officeart/2005/8/layout/list1"/>
    <dgm:cxn modelId="{1CA6C355-D944-4EF5-8BE9-2B850F9397A6}" type="presParOf" srcId="{3211EC6B-DEE8-43E6-8661-38C927A3B59A}" destId="{2935B92B-547B-4EE1-84F7-F9E0E82A09A6}" srcOrd="0" destOrd="0" presId="urn:microsoft.com/office/officeart/2005/8/layout/list1"/>
    <dgm:cxn modelId="{BA0FE589-539B-47A7-9F1E-1EBBEE540B78}" type="presParOf" srcId="{2935B92B-547B-4EE1-84F7-F9E0E82A09A6}" destId="{911BC6D4-BBC2-437E-8CE1-9DD061AB1895}" srcOrd="0" destOrd="0" presId="urn:microsoft.com/office/officeart/2005/8/layout/list1"/>
    <dgm:cxn modelId="{378A01B9-7095-4BCE-855E-F3D33E0C9E90}" type="presParOf" srcId="{2935B92B-547B-4EE1-84F7-F9E0E82A09A6}" destId="{A9517DF0-2158-4850-8F0E-26DE1C641A9A}" srcOrd="1" destOrd="0" presId="urn:microsoft.com/office/officeart/2005/8/layout/list1"/>
    <dgm:cxn modelId="{6F30C237-304E-4F58-93E5-BEEEA635B426}" type="presParOf" srcId="{3211EC6B-DEE8-43E6-8661-38C927A3B59A}" destId="{093E8384-1584-4B1B-97C6-76E8196570A4}" srcOrd="1" destOrd="0" presId="urn:microsoft.com/office/officeart/2005/8/layout/list1"/>
    <dgm:cxn modelId="{7E83EC67-CE1B-4765-B05D-EEB08EAEA8EB}" type="presParOf" srcId="{3211EC6B-DEE8-43E6-8661-38C927A3B59A}" destId="{811CA25C-B597-4904-ADAF-DF6CCAC2C2C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5F45E0-96ED-4A89-9B80-7EA1C37615C9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A8795CB-561F-4461-BCB3-F62A1FBA6331}">
      <dgm:prSet phldrT="[Text]"/>
      <dgm:spPr/>
      <dgm:t>
        <a:bodyPr/>
        <a:lstStyle/>
        <a:p>
          <a:r>
            <a:rPr lang="en-US" dirty="0" smtClean="0"/>
            <a:t>Full Time Virtual Program Codes</a:t>
          </a:r>
          <a:endParaRPr lang="en-US" dirty="0"/>
        </a:p>
      </dgm:t>
    </dgm:pt>
    <dgm:pt modelId="{09EC84ED-A987-4F20-997A-11D35256B72C}" type="parTrans" cxnId="{2AE98C22-24F7-4C1B-A1D1-DF6BB4776605}">
      <dgm:prSet/>
      <dgm:spPr/>
      <dgm:t>
        <a:bodyPr/>
        <a:lstStyle/>
        <a:p>
          <a:endParaRPr lang="en-US"/>
        </a:p>
      </dgm:t>
    </dgm:pt>
    <dgm:pt modelId="{347283C9-2A4E-4644-B290-15D84D4C970B}" type="sibTrans" cxnId="{2AE98C22-24F7-4C1B-A1D1-DF6BB4776605}">
      <dgm:prSet/>
      <dgm:spPr/>
      <dgm:t>
        <a:bodyPr/>
        <a:lstStyle/>
        <a:p>
          <a:endParaRPr lang="en-US"/>
        </a:p>
      </dgm:t>
    </dgm:pt>
    <dgm:pt modelId="{C954BB95-FD84-4E49-ADE8-678EF2ACA0C0}">
      <dgm:prSet phldrT="[Text]" custT="1"/>
      <dgm:spPr/>
      <dgm:t>
        <a:bodyPr anchor="t"/>
        <a:lstStyle/>
        <a:p>
          <a:pPr algn="l"/>
          <a:endParaRPr lang="en-US" sz="1400" dirty="0"/>
        </a:p>
      </dgm:t>
    </dgm:pt>
    <dgm:pt modelId="{8D6072BE-8F7C-4759-9FEC-9F1D2FF76992}" type="parTrans" cxnId="{FFEBB758-C3D0-46E0-9A64-3757F305E4ED}">
      <dgm:prSet/>
      <dgm:spPr/>
      <dgm:t>
        <a:bodyPr/>
        <a:lstStyle/>
        <a:p>
          <a:endParaRPr lang="en-US"/>
        </a:p>
      </dgm:t>
    </dgm:pt>
    <dgm:pt modelId="{DC998FE4-4AB7-465E-BB5D-8FD1BB9D3075}" type="sibTrans" cxnId="{FFEBB758-C3D0-46E0-9A64-3757F305E4ED}">
      <dgm:prSet/>
      <dgm:spPr/>
      <dgm:t>
        <a:bodyPr/>
        <a:lstStyle/>
        <a:p>
          <a:endParaRPr lang="en-US"/>
        </a:p>
      </dgm:t>
    </dgm:pt>
    <dgm:pt modelId="{D059365D-6EB0-4AB3-84E2-C5DF3A9EAFAC}">
      <dgm:prSet custT="1"/>
      <dgm:spPr/>
      <dgm:t>
        <a:bodyPr anchor="t"/>
        <a:lstStyle/>
        <a:p>
          <a:pPr algn="l"/>
          <a:endParaRPr lang="en-US" sz="2000" dirty="0"/>
        </a:p>
      </dgm:t>
    </dgm:pt>
    <dgm:pt modelId="{4B122DB7-1104-403A-9FD5-CF0D1EF79B4A}" type="parTrans" cxnId="{88E07E9D-8D52-4CED-8636-1BE6F819F24E}">
      <dgm:prSet/>
      <dgm:spPr/>
      <dgm:t>
        <a:bodyPr/>
        <a:lstStyle/>
        <a:p>
          <a:endParaRPr lang="en-US"/>
        </a:p>
      </dgm:t>
    </dgm:pt>
    <dgm:pt modelId="{B76A7C7E-311C-4893-8C70-03A4BCEBA551}" type="sibTrans" cxnId="{88E07E9D-8D52-4CED-8636-1BE6F819F24E}">
      <dgm:prSet/>
      <dgm:spPr/>
      <dgm:t>
        <a:bodyPr/>
        <a:lstStyle/>
        <a:p>
          <a:endParaRPr lang="en-US"/>
        </a:p>
      </dgm:t>
    </dgm:pt>
    <dgm:pt modelId="{F966C0F3-10E7-412E-9C28-E939ACB1739F}">
      <dgm:prSet custT="1"/>
      <dgm:spPr/>
      <dgm:t>
        <a:bodyPr anchor="t"/>
        <a:lstStyle/>
        <a:p>
          <a:pPr algn="l"/>
          <a:endParaRPr lang="en-US" sz="2000"/>
        </a:p>
      </dgm:t>
    </dgm:pt>
    <dgm:pt modelId="{DC8ED098-6D62-4307-BA81-4ED45240A79F}" type="parTrans" cxnId="{1FE04C51-33B0-4C8C-B19C-D4373EE1FBF8}">
      <dgm:prSet/>
      <dgm:spPr/>
      <dgm:t>
        <a:bodyPr/>
        <a:lstStyle/>
        <a:p>
          <a:endParaRPr lang="en-US"/>
        </a:p>
      </dgm:t>
    </dgm:pt>
    <dgm:pt modelId="{18EC331C-AF76-4208-B1CA-DA515B6BE411}" type="sibTrans" cxnId="{1FE04C51-33B0-4C8C-B19C-D4373EE1FBF8}">
      <dgm:prSet/>
      <dgm:spPr/>
      <dgm:t>
        <a:bodyPr/>
        <a:lstStyle/>
        <a:p>
          <a:endParaRPr lang="en-US"/>
        </a:p>
      </dgm:t>
    </dgm:pt>
    <dgm:pt modelId="{5E590E4C-7889-48C1-858C-9A34DFC1F36A}">
      <dgm:prSet custT="1"/>
      <dgm:spPr/>
      <dgm:t>
        <a:bodyPr anchor="t"/>
        <a:lstStyle/>
        <a:p>
          <a:pPr algn="l"/>
          <a:endParaRPr lang="en-US" sz="2000"/>
        </a:p>
      </dgm:t>
    </dgm:pt>
    <dgm:pt modelId="{357DE840-A528-4B51-9038-CDE518EA61AC}" type="parTrans" cxnId="{EC0A234B-104C-4816-A3DC-2F8CD3E64CC8}">
      <dgm:prSet/>
      <dgm:spPr/>
      <dgm:t>
        <a:bodyPr/>
        <a:lstStyle/>
        <a:p>
          <a:endParaRPr lang="en-US"/>
        </a:p>
      </dgm:t>
    </dgm:pt>
    <dgm:pt modelId="{63007A5F-A696-4775-A79A-1B0DC101103F}" type="sibTrans" cxnId="{EC0A234B-104C-4816-A3DC-2F8CD3E64CC8}">
      <dgm:prSet/>
      <dgm:spPr/>
      <dgm:t>
        <a:bodyPr/>
        <a:lstStyle/>
        <a:p>
          <a:endParaRPr lang="en-US"/>
        </a:p>
      </dgm:t>
    </dgm:pt>
    <dgm:pt modelId="{CEEED7F3-5641-4468-B567-411BBB8AB849}">
      <dgm:prSet custT="1"/>
      <dgm:spPr/>
      <dgm:t>
        <a:bodyPr anchor="t"/>
        <a:lstStyle/>
        <a:p>
          <a:r>
            <a:rPr lang="en-US" sz="2400" baseline="0" dirty="0" smtClean="0"/>
            <a:t>1. Participates from home, not homebound, not homebased.</a:t>
          </a:r>
          <a:endParaRPr lang="en-US" sz="2400" baseline="0" dirty="0"/>
        </a:p>
      </dgm:t>
    </dgm:pt>
    <dgm:pt modelId="{37B80E03-1ACA-4E8A-923B-03C8A4F43DD4}" type="parTrans" cxnId="{C3BB894A-7A58-4FD6-9A66-9CA7997E2EF0}">
      <dgm:prSet/>
      <dgm:spPr/>
      <dgm:t>
        <a:bodyPr/>
        <a:lstStyle/>
        <a:p>
          <a:endParaRPr lang="en-US"/>
        </a:p>
      </dgm:t>
    </dgm:pt>
    <dgm:pt modelId="{DE8F05F8-BCA2-4513-9E48-2E79CE88AB6E}" type="sibTrans" cxnId="{C3BB894A-7A58-4FD6-9A66-9CA7997E2EF0}">
      <dgm:prSet/>
      <dgm:spPr/>
      <dgm:t>
        <a:bodyPr/>
        <a:lstStyle/>
        <a:p>
          <a:endParaRPr lang="en-US"/>
        </a:p>
      </dgm:t>
    </dgm:pt>
    <dgm:pt modelId="{59E1398C-5F06-4058-8EBC-A35200BA6FFB}">
      <dgm:prSet custT="1"/>
      <dgm:spPr/>
      <dgm:t>
        <a:bodyPr anchor="t"/>
        <a:lstStyle/>
        <a:p>
          <a:r>
            <a:rPr lang="en-US" sz="2400" baseline="0" dirty="0" smtClean="0"/>
            <a:t>2. Participates from home while on homebound or </a:t>
          </a:r>
          <a:r>
            <a:rPr lang="en-US" sz="2400" b="1" i="1" baseline="0" dirty="0" smtClean="0"/>
            <a:t>homebased</a:t>
          </a:r>
          <a:r>
            <a:rPr lang="en-US" sz="2400" baseline="0" dirty="0" smtClean="0"/>
            <a:t> education</a:t>
          </a:r>
          <a:endParaRPr lang="en-US" sz="2400" baseline="0" dirty="0"/>
        </a:p>
      </dgm:t>
    </dgm:pt>
    <dgm:pt modelId="{DC33C6D1-1685-48BC-B401-786F4E37ECFF}" type="parTrans" cxnId="{497E1FC7-7B94-4F1C-BD39-7A8FA73E091F}">
      <dgm:prSet/>
      <dgm:spPr/>
      <dgm:t>
        <a:bodyPr/>
        <a:lstStyle/>
        <a:p>
          <a:endParaRPr lang="en-US"/>
        </a:p>
      </dgm:t>
    </dgm:pt>
    <dgm:pt modelId="{50988F9E-E1FD-43F9-8A9A-F85F824C413B}" type="sibTrans" cxnId="{497E1FC7-7B94-4F1C-BD39-7A8FA73E091F}">
      <dgm:prSet/>
      <dgm:spPr/>
      <dgm:t>
        <a:bodyPr/>
        <a:lstStyle/>
        <a:p>
          <a:endParaRPr lang="en-US"/>
        </a:p>
      </dgm:t>
    </dgm:pt>
    <dgm:pt modelId="{1BD2A6BC-2C06-4F36-9086-9A3EB0D24D8C}">
      <dgm:prSet custT="1"/>
      <dgm:spPr/>
      <dgm:t>
        <a:bodyPr anchor="t"/>
        <a:lstStyle/>
        <a:p>
          <a:r>
            <a:rPr lang="en-US" sz="2400" baseline="0" dirty="0" smtClean="0"/>
            <a:t>4. Participates from home during a </a:t>
          </a:r>
          <a:r>
            <a:rPr lang="en-US" sz="2400" b="1" i="1" baseline="0" dirty="0" smtClean="0"/>
            <a:t>home-ed </a:t>
          </a:r>
          <a:r>
            <a:rPr lang="en-US" sz="2400" baseline="0" dirty="0" smtClean="0"/>
            <a:t>short-term suspension </a:t>
          </a:r>
          <a:endParaRPr lang="en-US" sz="2400" baseline="0" dirty="0"/>
        </a:p>
      </dgm:t>
    </dgm:pt>
    <dgm:pt modelId="{E14049B0-4221-4760-831B-5070E2FF2CF5}" type="parTrans" cxnId="{EF9962A6-AF27-4AFE-8766-302686F97B3C}">
      <dgm:prSet/>
      <dgm:spPr/>
      <dgm:t>
        <a:bodyPr/>
        <a:lstStyle/>
        <a:p>
          <a:endParaRPr lang="en-US"/>
        </a:p>
      </dgm:t>
    </dgm:pt>
    <dgm:pt modelId="{999BBB42-637F-465C-8213-E1F07F17350C}" type="sibTrans" cxnId="{EF9962A6-AF27-4AFE-8766-302686F97B3C}">
      <dgm:prSet/>
      <dgm:spPr/>
      <dgm:t>
        <a:bodyPr/>
        <a:lstStyle/>
        <a:p>
          <a:endParaRPr lang="en-US"/>
        </a:p>
      </dgm:t>
    </dgm:pt>
    <dgm:pt modelId="{866A5906-20F6-4368-8491-06180CDD70C0}">
      <dgm:prSet custT="1"/>
      <dgm:spPr/>
      <dgm:t>
        <a:bodyPr anchor="t"/>
        <a:lstStyle/>
        <a:p>
          <a:r>
            <a:rPr lang="en-US" sz="2400" baseline="0" dirty="0" smtClean="0"/>
            <a:t>5. Participates from a public school facility</a:t>
          </a:r>
          <a:endParaRPr lang="en-US" sz="2400" baseline="0" dirty="0"/>
        </a:p>
      </dgm:t>
    </dgm:pt>
    <dgm:pt modelId="{5FCA1862-EB71-4508-955C-8BF302C210CD}" type="parTrans" cxnId="{4C76B504-ACF9-4C8F-8AD7-A77A64FA3F80}">
      <dgm:prSet/>
      <dgm:spPr/>
      <dgm:t>
        <a:bodyPr/>
        <a:lstStyle/>
        <a:p>
          <a:endParaRPr lang="en-US"/>
        </a:p>
      </dgm:t>
    </dgm:pt>
    <dgm:pt modelId="{69A53565-9960-45FA-A9D5-67B71A1591B7}" type="sibTrans" cxnId="{4C76B504-ACF9-4C8F-8AD7-A77A64FA3F80}">
      <dgm:prSet/>
      <dgm:spPr/>
      <dgm:t>
        <a:bodyPr/>
        <a:lstStyle/>
        <a:p>
          <a:endParaRPr lang="en-US"/>
        </a:p>
      </dgm:t>
    </dgm:pt>
    <dgm:pt modelId="{3A6B548D-A8D9-4520-BB4E-FCFCB7504A84}">
      <dgm:prSet custT="1"/>
      <dgm:spPr/>
      <dgm:t>
        <a:bodyPr anchor="t"/>
        <a:lstStyle/>
        <a:p>
          <a:r>
            <a:rPr lang="en-US" sz="2400" baseline="0" dirty="0" smtClean="0"/>
            <a:t>6. Participates from a private school facility</a:t>
          </a:r>
          <a:endParaRPr lang="en-US" sz="2400" baseline="0" dirty="0"/>
        </a:p>
      </dgm:t>
    </dgm:pt>
    <dgm:pt modelId="{576D8220-6ED4-477C-98AB-BE67677961DF}" type="parTrans" cxnId="{14EB2C47-5DFD-4FFA-BEF4-ABF7ED176641}">
      <dgm:prSet/>
      <dgm:spPr/>
      <dgm:t>
        <a:bodyPr/>
        <a:lstStyle/>
        <a:p>
          <a:endParaRPr lang="en-US"/>
        </a:p>
      </dgm:t>
    </dgm:pt>
    <dgm:pt modelId="{6ABBE6F1-D249-4A73-8071-F583B3F19EDB}" type="sibTrans" cxnId="{14EB2C47-5DFD-4FFA-BEF4-ABF7ED176641}">
      <dgm:prSet/>
      <dgm:spPr/>
      <dgm:t>
        <a:bodyPr/>
        <a:lstStyle/>
        <a:p>
          <a:endParaRPr lang="en-US"/>
        </a:p>
      </dgm:t>
    </dgm:pt>
    <dgm:pt modelId="{D1872D1F-3B70-433D-9375-AA71F073CCB8}">
      <dgm:prSet custT="1"/>
      <dgm:spPr/>
      <dgm:t>
        <a:bodyPr anchor="t"/>
        <a:lstStyle/>
        <a:p>
          <a:r>
            <a:rPr lang="en-US" sz="2400" baseline="0" dirty="0" smtClean="0"/>
            <a:t>7. Participates from another location</a:t>
          </a:r>
          <a:endParaRPr lang="en-US" sz="2400" baseline="0" dirty="0"/>
        </a:p>
      </dgm:t>
    </dgm:pt>
    <dgm:pt modelId="{4B60936D-B946-488A-825B-C5AA59AB7ECB}" type="parTrans" cxnId="{CEB720EB-B805-4EF4-A53A-04C4CA879652}">
      <dgm:prSet/>
      <dgm:spPr/>
      <dgm:t>
        <a:bodyPr/>
        <a:lstStyle/>
        <a:p>
          <a:endParaRPr lang="en-US"/>
        </a:p>
      </dgm:t>
    </dgm:pt>
    <dgm:pt modelId="{82F1740C-DEB1-48B9-A6D1-7684AFF91FE5}" type="sibTrans" cxnId="{CEB720EB-B805-4EF4-A53A-04C4CA879652}">
      <dgm:prSet/>
      <dgm:spPr/>
      <dgm:t>
        <a:bodyPr/>
        <a:lstStyle/>
        <a:p>
          <a:endParaRPr lang="en-US"/>
        </a:p>
      </dgm:t>
    </dgm:pt>
    <dgm:pt modelId="{9CB470BA-7411-41B3-8C56-C7AADE369D1F}">
      <dgm:prSet custT="1"/>
      <dgm:spPr/>
      <dgm:t>
        <a:bodyPr anchor="t"/>
        <a:lstStyle/>
        <a:p>
          <a:r>
            <a:rPr lang="en-US" sz="2400" baseline="0" dirty="0" smtClean="0"/>
            <a:t>8. Participates in a full-time Virtual Virginia program </a:t>
          </a:r>
          <a:endParaRPr lang="en-US" sz="2400" baseline="0" dirty="0"/>
        </a:p>
      </dgm:t>
    </dgm:pt>
    <dgm:pt modelId="{509A9ED5-7A55-4B29-891B-91604F7E41B9}" type="parTrans" cxnId="{F1B6B5DD-0975-4658-8E9F-A2B9E3B5AB5A}">
      <dgm:prSet/>
      <dgm:spPr/>
      <dgm:t>
        <a:bodyPr/>
        <a:lstStyle/>
        <a:p>
          <a:endParaRPr lang="en-US"/>
        </a:p>
      </dgm:t>
    </dgm:pt>
    <dgm:pt modelId="{B16C5250-1A42-4EFC-8CDC-D9BD24E43FF3}" type="sibTrans" cxnId="{F1B6B5DD-0975-4658-8E9F-A2B9E3B5AB5A}">
      <dgm:prSet/>
      <dgm:spPr/>
      <dgm:t>
        <a:bodyPr/>
        <a:lstStyle/>
        <a:p>
          <a:endParaRPr lang="en-US"/>
        </a:p>
      </dgm:t>
    </dgm:pt>
    <dgm:pt modelId="{D12F765C-C943-4389-BCC5-50995F5EBAC5}">
      <dgm:prSet custT="1"/>
      <dgm:spPr/>
      <dgm:t>
        <a:bodyPr anchor="t"/>
        <a:lstStyle/>
        <a:p>
          <a:r>
            <a:rPr lang="en-US" sz="2400" baseline="0" dirty="0" smtClean="0"/>
            <a:t>3. Participates from home during a </a:t>
          </a:r>
          <a:r>
            <a:rPr lang="en-US" sz="2400" b="1" i="1" baseline="0" dirty="0" smtClean="0"/>
            <a:t>home-ed</a:t>
          </a:r>
          <a:r>
            <a:rPr lang="en-US" sz="2400" baseline="0" dirty="0" smtClean="0"/>
            <a:t> expulsion or long-term suspension</a:t>
          </a:r>
          <a:endParaRPr lang="en-US" sz="2400" baseline="0" dirty="0"/>
        </a:p>
      </dgm:t>
    </dgm:pt>
    <dgm:pt modelId="{A8C079BD-5AD6-4C06-A3F1-B15CEB2AAFFB}" type="parTrans" cxnId="{E0E770BE-7C59-4C99-A453-9C26DE729C14}">
      <dgm:prSet/>
      <dgm:spPr/>
    </dgm:pt>
    <dgm:pt modelId="{362A114E-B5F8-4536-81A1-B504909F8BCD}" type="sibTrans" cxnId="{E0E770BE-7C59-4C99-A453-9C26DE729C14}">
      <dgm:prSet/>
      <dgm:spPr/>
    </dgm:pt>
    <dgm:pt modelId="{2BBFD766-7AC7-4E42-B26C-7FD569F7797F}" type="pres">
      <dgm:prSet presAssocID="{485F45E0-96ED-4A89-9B80-7EA1C37615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8B4BCF-21C2-41A5-B7B8-AEC47CDB8B2D}" type="pres">
      <dgm:prSet presAssocID="{7A8795CB-561F-4461-BCB3-F62A1FBA6331}" presName="linNode" presStyleCnt="0"/>
      <dgm:spPr/>
      <dgm:t>
        <a:bodyPr/>
        <a:lstStyle/>
        <a:p>
          <a:endParaRPr lang="en-US"/>
        </a:p>
      </dgm:t>
    </dgm:pt>
    <dgm:pt modelId="{478FF43F-7AC5-4576-A040-A8290C438AE7}" type="pres">
      <dgm:prSet presAssocID="{7A8795CB-561F-4461-BCB3-F62A1FBA6331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EBF768-3194-44FF-996C-02EAA1236887}" type="pres">
      <dgm:prSet presAssocID="{7A8795CB-561F-4461-BCB3-F62A1FBA6331}" presName="descendantText" presStyleLbl="alignAccFollowNode1" presStyleIdx="0" presStyleCnt="1" custScaleY="1187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2A4742-751D-486A-8603-4FDC8BB3718B}" type="presOf" srcId="{866A5906-20F6-4368-8491-06180CDD70C0}" destId="{35EBF768-3194-44FF-996C-02EAA1236887}" srcOrd="0" destOrd="5" presId="urn:microsoft.com/office/officeart/2005/8/layout/vList5"/>
    <dgm:cxn modelId="{E0E770BE-7C59-4C99-A453-9C26DE729C14}" srcId="{7A8795CB-561F-4461-BCB3-F62A1FBA6331}" destId="{D12F765C-C943-4389-BCC5-50995F5EBAC5}" srcOrd="3" destOrd="0" parTransId="{A8C079BD-5AD6-4C06-A3F1-B15CEB2AAFFB}" sibTransId="{362A114E-B5F8-4536-81A1-B504909F8BCD}"/>
    <dgm:cxn modelId="{EF9962A6-AF27-4AFE-8766-302686F97B3C}" srcId="{7A8795CB-561F-4461-BCB3-F62A1FBA6331}" destId="{1BD2A6BC-2C06-4F36-9086-9A3EB0D24D8C}" srcOrd="4" destOrd="0" parTransId="{E14049B0-4221-4760-831B-5070E2FF2CF5}" sibTransId="{999BBB42-637F-465C-8213-E1F07F17350C}"/>
    <dgm:cxn modelId="{F9E70DEF-36DD-4828-9C17-800B2BF4BAE8}" type="presOf" srcId="{485F45E0-96ED-4A89-9B80-7EA1C37615C9}" destId="{2BBFD766-7AC7-4E42-B26C-7FD569F7797F}" srcOrd="0" destOrd="0" presId="urn:microsoft.com/office/officeart/2005/8/layout/vList5"/>
    <dgm:cxn modelId="{3511BBB1-28BB-4D3F-BBEF-69EAC303CC59}" type="presOf" srcId="{9CB470BA-7411-41B3-8C56-C7AADE369D1F}" destId="{35EBF768-3194-44FF-996C-02EAA1236887}" srcOrd="0" destOrd="8" presId="urn:microsoft.com/office/officeart/2005/8/layout/vList5"/>
    <dgm:cxn modelId="{EC0A234B-104C-4816-A3DC-2F8CD3E64CC8}" srcId="{7A8795CB-561F-4461-BCB3-F62A1FBA6331}" destId="{5E590E4C-7889-48C1-858C-9A34DFC1F36A}" srcOrd="10" destOrd="0" parTransId="{357DE840-A528-4B51-9038-CDE518EA61AC}" sibTransId="{63007A5F-A696-4775-A79A-1B0DC101103F}"/>
    <dgm:cxn modelId="{A8398104-97D7-4E82-8BBA-A1E94769D94E}" type="presOf" srcId="{7A8795CB-561F-4461-BCB3-F62A1FBA6331}" destId="{478FF43F-7AC5-4576-A040-A8290C438AE7}" srcOrd="0" destOrd="0" presId="urn:microsoft.com/office/officeart/2005/8/layout/vList5"/>
    <dgm:cxn modelId="{2AE98C22-24F7-4C1B-A1D1-DF6BB4776605}" srcId="{485F45E0-96ED-4A89-9B80-7EA1C37615C9}" destId="{7A8795CB-561F-4461-BCB3-F62A1FBA6331}" srcOrd="0" destOrd="0" parTransId="{09EC84ED-A987-4F20-997A-11D35256B72C}" sibTransId="{347283C9-2A4E-4644-B290-15D84D4C970B}"/>
    <dgm:cxn modelId="{F180B7F2-1F22-4977-B0E1-1F73242BF48C}" type="presOf" srcId="{CEEED7F3-5641-4468-B567-411BBB8AB849}" destId="{35EBF768-3194-44FF-996C-02EAA1236887}" srcOrd="0" destOrd="1" presId="urn:microsoft.com/office/officeart/2005/8/layout/vList5"/>
    <dgm:cxn modelId="{9FB6CD69-EF6E-4512-8129-20D93D4E69A7}" type="presOf" srcId="{C954BB95-FD84-4E49-ADE8-678EF2ACA0C0}" destId="{35EBF768-3194-44FF-996C-02EAA1236887}" srcOrd="0" destOrd="0" presId="urn:microsoft.com/office/officeart/2005/8/layout/vList5"/>
    <dgm:cxn modelId="{497E1FC7-7B94-4F1C-BD39-7A8FA73E091F}" srcId="{7A8795CB-561F-4461-BCB3-F62A1FBA6331}" destId="{59E1398C-5F06-4058-8EBC-A35200BA6FFB}" srcOrd="2" destOrd="0" parTransId="{DC33C6D1-1685-48BC-B401-786F4E37ECFF}" sibTransId="{50988F9E-E1FD-43F9-8A9A-F85F824C413B}"/>
    <dgm:cxn modelId="{88E07E9D-8D52-4CED-8636-1BE6F819F24E}" srcId="{7A8795CB-561F-4461-BCB3-F62A1FBA6331}" destId="{D059365D-6EB0-4AB3-84E2-C5DF3A9EAFAC}" srcOrd="9" destOrd="0" parTransId="{4B122DB7-1104-403A-9FD5-CF0D1EF79B4A}" sibTransId="{B76A7C7E-311C-4893-8C70-03A4BCEBA551}"/>
    <dgm:cxn modelId="{1FE04C51-33B0-4C8C-B19C-D4373EE1FBF8}" srcId="{7A8795CB-561F-4461-BCB3-F62A1FBA6331}" destId="{F966C0F3-10E7-412E-9C28-E939ACB1739F}" srcOrd="11" destOrd="0" parTransId="{DC8ED098-6D62-4307-BA81-4ED45240A79F}" sibTransId="{18EC331C-AF76-4208-B1CA-DA515B6BE411}"/>
    <dgm:cxn modelId="{C3BB894A-7A58-4FD6-9A66-9CA7997E2EF0}" srcId="{7A8795CB-561F-4461-BCB3-F62A1FBA6331}" destId="{CEEED7F3-5641-4468-B567-411BBB8AB849}" srcOrd="1" destOrd="0" parTransId="{37B80E03-1ACA-4E8A-923B-03C8A4F43DD4}" sibTransId="{DE8F05F8-BCA2-4513-9E48-2E79CE88AB6E}"/>
    <dgm:cxn modelId="{0F0955BE-3197-4381-A7A3-99C3DA9717D6}" type="presOf" srcId="{1BD2A6BC-2C06-4F36-9086-9A3EB0D24D8C}" destId="{35EBF768-3194-44FF-996C-02EAA1236887}" srcOrd="0" destOrd="4" presId="urn:microsoft.com/office/officeart/2005/8/layout/vList5"/>
    <dgm:cxn modelId="{4C76B504-ACF9-4C8F-8AD7-A77A64FA3F80}" srcId="{7A8795CB-561F-4461-BCB3-F62A1FBA6331}" destId="{866A5906-20F6-4368-8491-06180CDD70C0}" srcOrd="5" destOrd="0" parTransId="{5FCA1862-EB71-4508-955C-8BF302C210CD}" sibTransId="{69A53565-9960-45FA-A9D5-67B71A1591B7}"/>
    <dgm:cxn modelId="{9D4AD144-A4F5-4AD0-890E-860CDE450318}" type="presOf" srcId="{3A6B548D-A8D9-4520-BB4E-FCFCB7504A84}" destId="{35EBF768-3194-44FF-996C-02EAA1236887}" srcOrd="0" destOrd="6" presId="urn:microsoft.com/office/officeart/2005/8/layout/vList5"/>
    <dgm:cxn modelId="{8B23E92B-1213-4A55-9A6A-79E707649F9B}" type="presOf" srcId="{D12F765C-C943-4389-BCC5-50995F5EBAC5}" destId="{35EBF768-3194-44FF-996C-02EAA1236887}" srcOrd="0" destOrd="3" presId="urn:microsoft.com/office/officeart/2005/8/layout/vList5"/>
    <dgm:cxn modelId="{47ACB7E7-8B96-408E-81B0-015F35D90EE6}" type="presOf" srcId="{D1872D1F-3B70-433D-9375-AA71F073CCB8}" destId="{35EBF768-3194-44FF-996C-02EAA1236887}" srcOrd="0" destOrd="7" presId="urn:microsoft.com/office/officeart/2005/8/layout/vList5"/>
    <dgm:cxn modelId="{CEB720EB-B805-4EF4-A53A-04C4CA879652}" srcId="{7A8795CB-561F-4461-BCB3-F62A1FBA6331}" destId="{D1872D1F-3B70-433D-9375-AA71F073CCB8}" srcOrd="7" destOrd="0" parTransId="{4B60936D-B946-488A-825B-C5AA59AB7ECB}" sibTransId="{82F1740C-DEB1-48B9-A6D1-7684AFF91FE5}"/>
    <dgm:cxn modelId="{14EB2C47-5DFD-4FFA-BEF4-ABF7ED176641}" srcId="{7A8795CB-561F-4461-BCB3-F62A1FBA6331}" destId="{3A6B548D-A8D9-4520-BB4E-FCFCB7504A84}" srcOrd="6" destOrd="0" parTransId="{576D8220-6ED4-477C-98AB-BE67677961DF}" sibTransId="{6ABBE6F1-D249-4A73-8071-F583B3F19EDB}"/>
    <dgm:cxn modelId="{6E5342F1-FF26-41A7-8D73-946B3CC618A4}" type="presOf" srcId="{D059365D-6EB0-4AB3-84E2-C5DF3A9EAFAC}" destId="{35EBF768-3194-44FF-996C-02EAA1236887}" srcOrd="0" destOrd="9" presId="urn:microsoft.com/office/officeart/2005/8/layout/vList5"/>
    <dgm:cxn modelId="{F1B6B5DD-0975-4658-8E9F-A2B9E3B5AB5A}" srcId="{7A8795CB-561F-4461-BCB3-F62A1FBA6331}" destId="{9CB470BA-7411-41B3-8C56-C7AADE369D1F}" srcOrd="8" destOrd="0" parTransId="{509A9ED5-7A55-4B29-891B-91604F7E41B9}" sibTransId="{B16C5250-1A42-4EFC-8CDC-D9BD24E43FF3}"/>
    <dgm:cxn modelId="{50BA2963-E3CA-47A2-BE15-B8D5813652C1}" type="presOf" srcId="{59E1398C-5F06-4058-8EBC-A35200BA6FFB}" destId="{35EBF768-3194-44FF-996C-02EAA1236887}" srcOrd="0" destOrd="2" presId="urn:microsoft.com/office/officeart/2005/8/layout/vList5"/>
    <dgm:cxn modelId="{8AF07821-1645-4526-812B-367EB9D96662}" type="presOf" srcId="{F966C0F3-10E7-412E-9C28-E939ACB1739F}" destId="{35EBF768-3194-44FF-996C-02EAA1236887}" srcOrd="0" destOrd="11" presId="urn:microsoft.com/office/officeart/2005/8/layout/vList5"/>
    <dgm:cxn modelId="{74C7BCF4-4645-4D56-AF18-2941CA0CCF0A}" type="presOf" srcId="{5E590E4C-7889-48C1-858C-9A34DFC1F36A}" destId="{35EBF768-3194-44FF-996C-02EAA1236887}" srcOrd="0" destOrd="10" presId="urn:microsoft.com/office/officeart/2005/8/layout/vList5"/>
    <dgm:cxn modelId="{FFEBB758-C3D0-46E0-9A64-3757F305E4ED}" srcId="{7A8795CB-561F-4461-BCB3-F62A1FBA6331}" destId="{C954BB95-FD84-4E49-ADE8-678EF2ACA0C0}" srcOrd="0" destOrd="0" parTransId="{8D6072BE-8F7C-4759-9FEC-9F1D2FF76992}" sibTransId="{DC998FE4-4AB7-465E-BB5D-8FD1BB9D3075}"/>
    <dgm:cxn modelId="{75BE110D-8793-489C-AFD2-D5564BB19D84}" type="presParOf" srcId="{2BBFD766-7AC7-4E42-B26C-7FD569F7797F}" destId="{F68B4BCF-21C2-41A5-B7B8-AEC47CDB8B2D}" srcOrd="0" destOrd="0" presId="urn:microsoft.com/office/officeart/2005/8/layout/vList5"/>
    <dgm:cxn modelId="{EE45A372-5B85-4E29-BBA3-F0E0B9A62802}" type="presParOf" srcId="{F68B4BCF-21C2-41A5-B7B8-AEC47CDB8B2D}" destId="{478FF43F-7AC5-4576-A040-A8290C438AE7}" srcOrd="0" destOrd="0" presId="urn:microsoft.com/office/officeart/2005/8/layout/vList5"/>
    <dgm:cxn modelId="{91CF5861-3445-45AA-A66F-B91D22C3969F}" type="presParOf" srcId="{F68B4BCF-21C2-41A5-B7B8-AEC47CDB8B2D}" destId="{35EBF768-3194-44FF-996C-02EAA123688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E6781-223E-4F63-8C09-3546CFBEE14D}">
      <dsp:nvSpPr>
        <dsp:cNvPr id="0" name=""/>
        <dsp:cNvSpPr/>
      </dsp:nvSpPr>
      <dsp:spPr>
        <a:xfrm>
          <a:off x="0" y="10155"/>
          <a:ext cx="11684000" cy="149352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Active Internet Access for Remote Learning Codes</a:t>
          </a:r>
          <a:endParaRPr lang="en-US" sz="4400" kern="1200" dirty="0"/>
        </a:p>
      </dsp:txBody>
      <dsp:txXfrm>
        <a:off x="0" y="10155"/>
        <a:ext cx="11684000" cy="1493520"/>
      </dsp:txXfrm>
    </dsp:sp>
    <dsp:sp modelId="{37A37007-EB66-4D24-B3A7-C662CC6210B9}">
      <dsp:nvSpPr>
        <dsp:cNvPr id="0" name=""/>
        <dsp:cNvSpPr/>
      </dsp:nvSpPr>
      <dsp:spPr>
        <a:xfrm>
          <a:off x="1426" y="1493520"/>
          <a:ext cx="2336229" cy="31363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/>
            </a:rPr>
            <a:t>1. Internet access at home allows for live streaming, classroom instruction, real time interaction with teachers and classmates</a:t>
          </a:r>
          <a:endParaRPr lang="en-US" sz="2400" kern="1200" dirty="0"/>
        </a:p>
      </dsp:txBody>
      <dsp:txXfrm>
        <a:off x="1426" y="1493520"/>
        <a:ext cx="2336229" cy="3136392"/>
      </dsp:txXfrm>
    </dsp:sp>
    <dsp:sp modelId="{1D19D819-97EE-4006-BB1E-E3EFA9DDA16A}">
      <dsp:nvSpPr>
        <dsp:cNvPr id="0" name=""/>
        <dsp:cNvSpPr/>
      </dsp:nvSpPr>
      <dsp:spPr>
        <a:xfrm>
          <a:off x="2337655" y="1493520"/>
          <a:ext cx="2336229" cy="31363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effectLst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/>
            </a:rPr>
            <a:t>2. Internet access at home is available but too slow for live streaming or real time interaction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	</a:t>
          </a:r>
        </a:p>
      </dsp:txBody>
      <dsp:txXfrm>
        <a:off x="2337655" y="1493520"/>
        <a:ext cx="2336229" cy="3136392"/>
      </dsp:txXfrm>
    </dsp:sp>
    <dsp:sp modelId="{C1B3F798-B7C3-49A0-87EB-B23BD38AE2A9}">
      <dsp:nvSpPr>
        <dsp:cNvPr id="0" name=""/>
        <dsp:cNvSpPr/>
      </dsp:nvSpPr>
      <dsp:spPr>
        <a:xfrm>
          <a:off x="4673885" y="1493520"/>
          <a:ext cx="2336229" cy="31363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5. </a:t>
          </a:r>
          <a:r>
            <a:rPr lang="en-US" sz="2400" kern="1200" dirty="0" smtClean="0">
              <a:effectLst/>
            </a:rPr>
            <a:t>No internet connection available at home for unknown reasons</a:t>
          </a:r>
        </a:p>
      </dsp:txBody>
      <dsp:txXfrm>
        <a:off x="4673885" y="1493520"/>
        <a:ext cx="2336229" cy="3136392"/>
      </dsp:txXfrm>
    </dsp:sp>
    <dsp:sp modelId="{38FDD540-616C-4E89-89F7-F4D31422CD2A}">
      <dsp:nvSpPr>
        <dsp:cNvPr id="0" name=""/>
        <dsp:cNvSpPr/>
      </dsp:nvSpPr>
      <dsp:spPr>
        <a:xfrm>
          <a:off x="7010114" y="1493520"/>
          <a:ext cx="2336229" cy="31363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/>
            <a:t>7. No internet connection at home due to cost of service</a:t>
          </a:r>
          <a:endParaRPr lang="en-US" sz="2400" b="1" i="1" kern="1200" dirty="0"/>
        </a:p>
      </dsp:txBody>
      <dsp:txXfrm>
        <a:off x="7010114" y="1493520"/>
        <a:ext cx="2336229" cy="3136392"/>
      </dsp:txXfrm>
    </dsp:sp>
    <dsp:sp modelId="{67B4BB2A-DA10-468D-8A66-BCAC13E32CBB}">
      <dsp:nvSpPr>
        <dsp:cNvPr id="0" name=""/>
        <dsp:cNvSpPr/>
      </dsp:nvSpPr>
      <dsp:spPr>
        <a:xfrm>
          <a:off x="9346344" y="1493520"/>
          <a:ext cx="2336229" cy="31363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/>
            <a:t>8. No internet connection at home due to service availability </a:t>
          </a:r>
          <a:endParaRPr lang="en-US" sz="2400" b="1" i="1" kern="1200" dirty="0"/>
        </a:p>
      </dsp:txBody>
      <dsp:txXfrm>
        <a:off x="9346344" y="1493520"/>
        <a:ext cx="2336229" cy="3136392"/>
      </dsp:txXfrm>
    </dsp:sp>
    <dsp:sp modelId="{FC4B2FC7-AF57-4A29-A300-AE656A94EBE6}">
      <dsp:nvSpPr>
        <dsp:cNvPr id="0" name=""/>
        <dsp:cNvSpPr/>
      </dsp:nvSpPr>
      <dsp:spPr>
        <a:xfrm>
          <a:off x="0" y="4629912"/>
          <a:ext cx="11684000" cy="34848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E6781-223E-4F63-8C09-3546CFBEE14D}">
      <dsp:nvSpPr>
        <dsp:cNvPr id="0" name=""/>
        <dsp:cNvSpPr/>
      </dsp:nvSpPr>
      <dsp:spPr>
        <a:xfrm>
          <a:off x="0" y="10155"/>
          <a:ext cx="11684000" cy="149352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Retired Internet Access for Remote Learning Codes</a:t>
          </a:r>
          <a:endParaRPr lang="en-US" sz="4300" kern="1200" dirty="0"/>
        </a:p>
      </dsp:txBody>
      <dsp:txXfrm>
        <a:off x="0" y="10155"/>
        <a:ext cx="11684000" cy="1493520"/>
      </dsp:txXfrm>
    </dsp:sp>
    <dsp:sp modelId="{37A37007-EB66-4D24-B3A7-C662CC6210B9}">
      <dsp:nvSpPr>
        <dsp:cNvPr id="0" name=""/>
        <dsp:cNvSpPr/>
      </dsp:nvSpPr>
      <dsp:spPr>
        <a:xfrm>
          <a:off x="3000" y="1493520"/>
          <a:ext cx="3999259" cy="31363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3. Public connection NOT at home (coffee shop, fast food restaurant, recreation center, etc.)</a:t>
          </a:r>
          <a:endParaRPr lang="en-US" sz="2400" kern="1200" dirty="0" smtClean="0">
            <a:effectLst/>
          </a:endParaRPr>
        </a:p>
      </dsp:txBody>
      <dsp:txXfrm>
        <a:off x="3000" y="1493520"/>
        <a:ext cx="3999259" cy="3136392"/>
      </dsp:txXfrm>
    </dsp:sp>
    <dsp:sp modelId="{38FDD540-616C-4E89-89F7-F4D31422CD2A}">
      <dsp:nvSpPr>
        <dsp:cNvPr id="0" name=""/>
        <dsp:cNvSpPr/>
      </dsp:nvSpPr>
      <dsp:spPr>
        <a:xfrm>
          <a:off x="4002260" y="1493520"/>
          <a:ext cx="3679478" cy="31363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4. Other</a:t>
          </a:r>
          <a:endParaRPr lang="en-US" sz="2400" kern="1200" dirty="0"/>
        </a:p>
      </dsp:txBody>
      <dsp:txXfrm>
        <a:off x="4002260" y="1493520"/>
        <a:ext cx="3679478" cy="3136392"/>
      </dsp:txXfrm>
    </dsp:sp>
    <dsp:sp modelId="{67B4BB2A-DA10-468D-8A66-BCAC13E32CBB}">
      <dsp:nvSpPr>
        <dsp:cNvPr id="0" name=""/>
        <dsp:cNvSpPr/>
      </dsp:nvSpPr>
      <dsp:spPr>
        <a:xfrm>
          <a:off x="7617871" y="1493520"/>
          <a:ext cx="3999259" cy="31363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 smtClean="0"/>
            <a:t>6. Unknown</a:t>
          </a:r>
          <a:endParaRPr lang="en-US" sz="2400" b="0" i="0" kern="1200" dirty="0"/>
        </a:p>
      </dsp:txBody>
      <dsp:txXfrm>
        <a:off x="7617871" y="1493520"/>
        <a:ext cx="3999259" cy="3136392"/>
      </dsp:txXfrm>
    </dsp:sp>
    <dsp:sp modelId="{FC4B2FC7-AF57-4A29-A300-AE656A94EBE6}">
      <dsp:nvSpPr>
        <dsp:cNvPr id="0" name=""/>
        <dsp:cNvSpPr/>
      </dsp:nvSpPr>
      <dsp:spPr>
        <a:xfrm>
          <a:off x="0" y="4629912"/>
          <a:ext cx="11684000" cy="34848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CA25C-B597-4904-ADAF-DF6CCAC2C2C7}">
      <dsp:nvSpPr>
        <dsp:cNvPr id="0" name=""/>
        <dsp:cNvSpPr/>
      </dsp:nvSpPr>
      <dsp:spPr>
        <a:xfrm>
          <a:off x="0" y="769979"/>
          <a:ext cx="11831320" cy="49959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242" tIns="1083056" rIns="918242" bIns="170688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baseline="0" dirty="0" smtClean="0"/>
            <a:t>1. </a:t>
          </a:r>
          <a:r>
            <a:rPr lang="en-US" sz="2400" kern="1200" dirty="0" smtClean="0"/>
            <a:t>Student finished CTE requirements for completion</a:t>
          </a:r>
          <a:r>
            <a:rPr lang="en-US" sz="2400" kern="1200" baseline="0" dirty="0" smtClean="0"/>
            <a:t>. (Perkins IV)</a:t>
          </a:r>
          <a:endParaRPr lang="en-US" sz="2400" kern="1200" baseline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baseline="0" dirty="0" smtClean="0"/>
            <a:t>3. </a:t>
          </a:r>
          <a:r>
            <a:rPr lang="en-US" sz="2400" kern="1200" dirty="0" smtClean="0"/>
            <a:t>Student took at least one state-approved CTE course since 7</a:t>
          </a:r>
          <a:r>
            <a:rPr lang="en-US" sz="2400" kern="1200" baseline="30000" dirty="0" smtClean="0"/>
            <a:t>th</a:t>
          </a:r>
          <a:r>
            <a:rPr lang="en-US" sz="2400" kern="1200" dirty="0" smtClean="0"/>
            <a:t> grade but has not finished CTE requirements for completion</a:t>
          </a:r>
          <a:endParaRPr lang="en-US" sz="2400" kern="1200" baseline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baseline="0" dirty="0" smtClean="0"/>
            <a:t>4. Student has not taken any state-approved CTE courses since 7</a:t>
          </a:r>
          <a:r>
            <a:rPr lang="en-US" sz="2400" kern="1200" baseline="30000" dirty="0" smtClean="0"/>
            <a:t>th</a:t>
          </a:r>
          <a:r>
            <a:rPr lang="en-US" sz="2400" kern="1200" baseline="0" dirty="0" smtClean="0"/>
            <a:t> grade</a:t>
          </a:r>
          <a:endParaRPr lang="en-US" sz="2400" kern="1200" baseline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baseline="0" dirty="0" smtClean="0"/>
            <a:t>5. Student finished CTE requirements for completion and completion of a CTE dual enrollment course</a:t>
          </a:r>
          <a:endParaRPr lang="en-US" sz="2400" kern="1200" baseline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baseline="0" dirty="0" smtClean="0"/>
            <a:t>6. Student has completed 2 state-approved CTE courses in a sequence but has not met the requirements for graduation (Perkins V)</a:t>
          </a:r>
          <a:endParaRPr lang="en-US" sz="2400" kern="1200" baseline="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i="1" kern="1200" baseline="0" dirty="0" smtClean="0"/>
            <a:t>7. Student has completed at least 3 years of Junior Reserve Officers’ Training Corps (JROTC)</a:t>
          </a:r>
          <a:endParaRPr lang="en-US" sz="2800" b="1" i="1" kern="1200" baseline="0" dirty="0"/>
        </a:p>
      </dsp:txBody>
      <dsp:txXfrm>
        <a:off x="0" y="769979"/>
        <a:ext cx="11831320" cy="4995900"/>
      </dsp:txXfrm>
    </dsp:sp>
    <dsp:sp modelId="{A9517DF0-2158-4850-8F0E-26DE1C641A9A}">
      <dsp:nvSpPr>
        <dsp:cNvPr id="0" name=""/>
        <dsp:cNvSpPr/>
      </dsp:nvSpPr>
      <dsp:spPr>
        <a:xfrm>
          <a:off x="591566" y="2459"/>
          <a:ext cx="8281924" cy="1535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3037" tIns="0" rIns="313037" bIns="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CTE Finisher Codes</a:t>
          </a:r>
          <a:endParaRPr lang="en-US" sz="5200" kern="1200" dirty="0"/>
        </a:p>
      </dsp:txBody>
      <dsp:txXfrm>
        <a:off x="666500" y="77393"/>
        <a:ext cx="8132056" cy="13851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BF768-3194-44FF-996C-02EAA1236887}">
      <dsp:nvSpPr>
        <dsp:cNvPr id="0" name=""/>
        <dsp:cNvSpPr/>
      </dsp:nvSpPr>
      <dsp:spPr>
        <a:xfrm rot="5400000">
          <a:off x="5308588" y="-901852"/>
          <a:ext cx="5473418" cy="75720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baseline="0" dirty="0" smtClean="0"/>
            <a:t>1. Participates from home, not homebound, not homebased.</a:t>
          </a:r>
          <a:endParaRPr lang="en-US" sz="2400" kern="1200" baseline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baseline="0" dirty="0" smtClean="0"/>
            <a:t>2. Participates from home while on homebound or </a:t>
          </a:r>
          <a:r>
            <a:rPr lang="en-US" sz="2400" b="1" i="1" kern="1200" baseline="0" dirty="0" smtClean="0"/>
            <a:t>homebased</a:t>
          </a:r>
          <a:r>
            <a:rPr lang="en-US" sz="2400" kern="1200" baseline="0" dirty="0" smtClean="0"/>
            <a:t> education</a:t>
          </a:r>
          <a:endParaRPr lang="en-US" sz="2400" kern="1200" baseline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baseline="0" dirty="0" smtClean="0"/>
            <a:t>3. Participates from home during a </a:t>
          </a:r>
          <a:r>
            <a:rPr lang="en-US" sz="2400" b="1" i="1" kern="1200" baseline="0" dirty="0" smtClean="0"/>
            <a:t>home-ed</a:t>
          </a:r>
          <a:r>
            <a:rPr lang="en-US" sz="2400" kern="1200" baseline="0" dirty="0" smtClean="0"/>
            <a:t> expulsion or long-term suspension</a:t>
          </a:r>
          <a:endParaRPr lang="en-US" sz="2400" kern="1200" baseline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baseline="0" dirty="0" smtClean="0"/>
            <a:t>4. Participates from home during a </a:t>
          </a:r>
          <a:r>
            <a:rPr lang="en-US" sz="2400" b="1" i="1" kern="1200" baseline="0" dirty="0" smtClean="0"/>
            <a:t>home-ed </a:t>
          </a:r>
          <a:r>
            <a:rPr lang="en-US" sz="2400" kern="1200" baseline="0" dirty="0" smtClean="0"/>
            <a:t>short-term suspension </a:t>
          </a:r>
          <a:endParaRPr lang="en-US" sz="2400" kern="1200" baseline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baseline="0" dirty="0" smtClean="0"/>
            <a:t>5. Participates from a public school facility</a:t>
          </a:r>
          <a:endParaRPr lang="en-US" sz="2400" kern="1200" baseline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baseline="0" dirty="0" smtClean="0"/>
            <a:t>6. Participates from a private school facility</a:t>
          </a:r>
          <a:endParaRPr lang="en-US" sz="2400" kern="1200" baseline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baseline="0" dirty="0" smtClean="0"/>
            <a:t>7. Participates from another location</a:t>
          </a:r>
          <a:endParaRPr lang="en-US" sz="2400" kern="1200" baseline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baseline="0" dirty="0" smtClean="0"/>
            <a:t>8. Participates in a full-time Virtual Virginia program </a:t>
          </a:r>
          <a:endParaRPr lang="en-US" sz="2400" kern="1200" baseline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/>
        </a:p>
      </dsp:txBody>
      <dsp:txXfrm rot="-5400000">
        <a:off x="4259275" y="414651"/>
        <a:ext cx="7304854" cy="4939038"/>
      </dsp:txXfrm>
    </dsp:sp>
    <dsp:sp modelId="{478FF43F-7AC5-4576-A040-A8290C438AE7}">
      <dsp:nvSpPr>
        <dsp:cNvPr id="0" name=""/>
        <dsp:cNvSpPr/>
      </dsp:nvSpPr>
      <dsp:spPr>
        <a:xfrm>
          <a:off x="0" y="2816"/>
          <a:ext cx="4259275" cy="576270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Full Time Virtual Program Codes</a:t>
          </a:r>
          <a:endParaRPr lang="en-US" sz="6500" kern="1200" dirty="0"/>
        </a:p>
      </dsp:txBody>
      <dsp:txXfrm>
        <a:off x="207921" y="210737"/>
        <a:ext cx="3843433" cy="5346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BEA26-961E-4AC0-8929-153DBC0120CB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18228-B946-4BAE-84D4-573B7DFA0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01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18228-B946-4BAE-84D4-573B7DFA0B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67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Only when you have an expected return date can you use W970. If the LEA doesn’t have contact or an expected return date, the student cannot be reported with a W970.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18228-B946-4BAE-84D4-573B7DFA0B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59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Typically, we would</a:t>
            </a:r>
            <a:r>
              <a:rPr lang="en-US" baseline="0" dirty="0" smtClean="0"/>
              <a:t> require a withdraw for students with at least one day in membership. Since this student has never </a:t>
            </a:r>
            <a:r>
              <a:rPr lang="en-US" baseline="0" dirty="0" smtClean="0"/>
              <a:t>had a day in membership, </a:t>
            </a:r>
            <a:r>
              <a:rPr lang="en-US" baseline="0" dirty="0" smtClean="0"/>
              <a:t>we do not require a withdraw record.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18228-B946-4BAE-84D4-573B7DFA0B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92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codes are specific to Virtual Virginia and are all required.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18228-B946-4BAE-84D4-573B7DFA0B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28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</a:t>
            </a:r>
            <a:r>
              <a:rPr lang="en-US" baseline="0" dirty="0" smtClean="0"/>
              <a:t> can tell part time Stride students from MSC. </a:t>
            </a:r>
            <a:r>
              <a:rPr lang="en-US" baseline="0" dirty="0" smtClean="0"/>
              <a:t>The rule of thumb is to report where the student received 50% or more of their instruction as the Serving School.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18228-B946-4BAE-84D4-573B7DFA0B0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37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can tell part time Stride students from MSC. </a:t>
            </a:r>
            <a:r>
              <a:rPr lang="en-US" baseline="0" dirty="0" smtClean="0"/>
              <a:t>The rule of thumb is to report where the student received 50% or more of their instruction as the Serving School.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18228-B946-4BAE-84D4-573B7DFA0B0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74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Plug training webinar and website updates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18228-B946-4BAE-84D4-573B7DFA0B0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15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18228-B946-4BAE-84D4-573B7DFA0B0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56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18228-B946-4BAE-84D4-573B7DFA0B0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404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18228-B946-4BAE-84D4-573B7DFA0B0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37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18228-B946-4BAE-84D4-573B7DFA0B0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20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data will be used to support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Virginia Department of Housing and Community Development for its Virginia Telecommunication Initiative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Senate Bill 724. </a:t>
            </a:r>
            <a:r>
              <a:rPr lang="en-US" u="sng" dirty="0" smtClean="0"/>
              <a:t>Required for all students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Note</a:t>
            </a:r>
            <a:r>
              <a:rPr lang="en-US" baseline="0" dirty="0" smtClean="0"/>
              <a:t> the t</a:t>
            </a:r>
            <a:r>
              <a:rPr lang="en-US" dirty="0" smtClean="0"/>
              <a:t>hree retired codes – Public access, Other, and</a:t>
            </a:r>
            <a:r>
              <a:rPr lang="en-US" baseline="0" dirty="0" smtClean="0"/>
              <a:t> U</a:t>
            </a:r>
            <a:r>
              <a:rPr lang="en-US" dirty="0" smtClean="0"/>
              <a:t>nknown.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18228-B946-4BAE-84D4-573B7DFA0B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107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Write down QA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18228-B946-4BAE-84D4-573B7DFA0B0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93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codes were</a:t>
            </a:r>
            <a:r>
              <a:rPr lang="en-US" baseline="0" dirty="0" smtClean="0"/>
              <a:t> retired in an effort to get the best data.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18228-B946-4BAE-84D4-573B7DFA0B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46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CTE Completer Code 7 has been added for students</a:t>
            </a:r>
            <a:r>
              <a:rPr lang="en-US" baseline="0" dirty="0" smtClean="0"/>
              <a:t> who have completed at least 3 years of JROTC.  Eligible for inclusion in CCCRI if they pass a CTE credentialing exam.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18228-B946-4BAE-84D4-573B7DFA0B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62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new edit will ensure that this Credit Accommodation code is only reported with</a:t>
            </a:r>
            <a:r>
              <a:rPr lang="en-US" baseline="0" dirty="0" smtClean="0"/>
              <a:t> an Advanced Diploma. All others are only for Standard diploma (Graduate/Other Completer Code 1).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18228-B946-4BAE-84D4-573B7DFA0B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02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Full Time Virtual Program code language has been adjusted to accommodate the addition of Home-ed services. Code 3 still refers to a long-term</a:t>
            </a:r>
            <a:r>
              <a:rPr lang="en-US" baseline="0" dirty="0" smtClean="0"/>
              <a:t> suspension or expulsion and code 4 still refers to a short term expulsion. We added the language for clarification. Used to say homebased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18228-B946-4BAE-84D4-573B7DFA0B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59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18228-B946-4BAE-84D4-573B7DFA0B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87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VDOE fulfills these</a:t>
            </a:r>
            <a:r>
              <a:rPr lang="en-US" baseline="0" dirty="0" smtClean="0"/>
              <a:t> requirements through other means and they are no longer necessary in the Fall Miscellaneous Collection.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18228-B946-4BAE-84D4-573B7DFA0B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45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who miss</a:t>
            </a:r>
            <a:r>
              <a:rPr lang="en-US" baseline="0" dirty="0" smtClean="0"/>
              <a:t> &gt;=15 consecutive days must be withdrawn from VA Public Schools. Since this student never attended, they must have an N record with zero days present. Entry Date and Entry Code are not required with N records.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18228-B946-4BAE-84D4-573B7DFA0B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12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311400"/>
            <a:ext cx="8534400" cy="175260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97" y="5102370"/>
            <a:ext cx="2022683" cy="87316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1495"/>
            <a:ext cx="12192000" cy="1143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902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82"/>
          <a:stretch/>
        </p:blipFill>
        <p:spPr>
          <a:xfrm>
            <a:off x="1" y="649321"/>
            <a:ext cx="5080000" cy="52874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5"/>
            <a:ext cx="12192000" cy="1143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468439"/>
            <a:ext cx="6299200" cy="56496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108200"/>
            <a:ext cx="6299200" cy="34893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97" y="5102370"/>
            <a:ext cx="2022683" cy="8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9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82"/>
          <a:stretch/>
        </p:blipFill>
        <p:spPr>
          <a:xfrm>
            <a:off x="1" y="649321"/>
            <a:ext cx="5080000" cy="52874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5"/>
            <a:ext cx="12192000" cy="1143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1600202"/>
            <a:ext cx="6299200" cy="416559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97" y="5102370"/>
            <a:ext cx="2022683" cy="8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07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" r="30362"/>
          <a:stretch/>
        </p:blipFill>
        <p:spPr bwMode="auto">
          <a:xfrm>
            <a:off x="-1" y="1"/>
            <a:ext cx="5480703" cy="593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0" y="204696"/>
            <a:ext cx="5689600" cy="139550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4267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1803400"/>
            <a:ext cx="5689600" cy="38608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97" y="5102370"/>
            <a:ext cx="2022683" cy="8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81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0" t="7869"/>
          <a:stretch/>
        </p:blipFill>
        <p:spPr>
          <a:xfrm>
            <a:off x="6630200" y="467170"/>
            <a:ext cx="5561800" cy="54696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5"/>
            <a:ext cx="12192000" cy="1143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000" y="1468439"/>
            <a:ext cx="5791200" cy="56496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000" y="2108200"/>
            <a:ext cx="5791200" cy="34893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97" y="5102370"/>
            <a:ext cx="2022683" cy="8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65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4" t="4479" r="8935"/>
          <a:stretch/>
        </p:blipFill>
        <p:spPr>
          <a:xfrm>
            <a:off x="5731381" y="0"/>
            <a:ext cx="6460620" cy="593969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08000" y="204696"/>
            <a:ext cx="4572000" cy="170030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4267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000" y="2108200"/>
            <a:ext cx="4572000" cy="34893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97" y="5102370"/>
            <a:ext cx="2022683" cy="8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0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5" t="8586" r="-21"/>
          <a:stretch/>
        </p:blipFill>
        <p:spPr>
          <a:xfrm>
            <a:off x="5617436" y="-1974"/>
            <a:ext cx="6574563" cy="594093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08000" y="204696"/>
            <a:ext cx="4572000" cy="170030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4267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508000" y="2108200"/>
            <a:ext cx="4572000" cy="34893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97" y="5102370"/>
            <a:ext cx="2022683" cy="8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27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97" y="5102370"/>
            <a:ext cx="2022683" cy="87316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495"/>
            <a:ext cx="12192000" cy="1143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0" y="1600202"/>
            <a:ext cx="10160000" cy="416559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 title="decorative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2" y="1891089"/>
            <a:ext cx="2011597" cy="423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98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5"/>
            <a:ext cx="12192000" cy="1143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97" y="5102370"/>
            <a:ext cx="2022683" cy="8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47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39515" r="16456" b="-1"/>
          <a:stretch/>
        </p:blipFill>
        <p:spPr>
          <a:xfrm>
            <a:off x="0" y="0"/>
            <a:ext cx="12192000" cy="594141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" y="3"/>
            <a:ext cx="12192001" cy="5945179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tIns="121920" rIns="365760" rtlCol="0" anchor="t" anchorCtr="0"/>
          <a:lstStyle/>
          <a:p>
            <a:pPr algn="l"/>
            <a:r>
              <a:rPr lang="en-US" sz="1867" dirty="0" smtClean="0">
                <a:solidFill>
                  <a:schemeClr val="tx1"/>
                </a:solidFill>
              </a:rPr>
              <a:t/>
            </a:r>
            <a:br>
              <a:rPr lang="en-US" sz="1867" dirty="0" smtClean="0">
                <a:solidFill>
                  <a:schemeClr val="tx1"/>
                </a:solidFill>
              </a:rPr>
            </a:br>
            <a:endParaRPr lang="en-US" sz="1867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5"/>
            <a:ext cx="12192000" cy="1143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97" y="5102370"/>
            <a:ext cx="2022683" cy="8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0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53940"/>
            <a:ext cx="12222788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5"/>
            <a:ext cx="12192000" cy="1143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97" y="5102370"/>
            <a:ext cx="2022683" cy="8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70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429000"/>
            <a:ext cx="8534400" cy="175260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295401"/>
            <a:ext cx="12192000" cy="1828799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97" y="5102370"/>
            <a:ext cx="2022683" cy="8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29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53940"/>
            <a:ext cx="12222788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5"/>
            <a:ext cx="12192000" cy="1143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title="decorative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7" r="17287"/>
          <a:stretch/>
        </p:blipFill>
        <p:spPr>
          <a:xfrm>
            <a:off x="9956800" y="2640219"/>
            <a:ext cx="2265987" cy="3328052"/>
          </a:xfrm>
          <a:prstGeom prst="rect">
            <a:avLst/>
          </a:prstGeom>
        </p:spPr>
      </p:pic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97" y="5102370"/>
            <a:ext cx="2022683" cy="8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88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53940"/>
            <a:ext cx="12222788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5"/>
            <a:ext cx="12192000" cy="1143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 title="decorative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1" y="2639618"/>
            <a:ext cx="2672393" cy="3302445"/>
          </a:xfrm>
          <a:prstGeom prst="rect">
            <a:avLst/>
          </a:prstGeom>
        </p:spPr>
      </p:pic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97" y="5102370"/>
            <a:ext cx="2022683" cy="8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99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53940"/>
            <a:ext cx="12222788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5"/>
            <a:ext cx="12192000" cy="1143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title="decorative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6"/>
          <a:stretch/>
        </p:blipFill>
        <p:spPr>
          <a:xfrm>
            <a:off x="9064229" y="2717799"/>
            <a:ext cx="3127772" cy="3224263"/>
          </a:xfrm>
          <a:prstGeom prst="rect">
            <a:avLst/>
          </a:prstGeom>
        </p:spPr>
      </p:pic>
      <p:pic>
        <p:nvPicPr>
          <p:cNvPr id="9" name="Picture 8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97" y="5102370"/>
            <a:ext cx="2022683" cy="8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58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53940"/>
            <a:ext cx="12222788" cy="6096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13132" y="1397000"/>
            <a:ext cx="5377616" cy="44411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tIns="121920" rIns="365760" rtlCol="0" anchor="t" anchorCtr="0"/>
          <a:lstStyle/>
          <a:p>
            <a:pPr algn="l"/>
            <a:r>
              <a:rPr lang="en-US" sz="1867" dirty="0" smtClean="0">
                <a:solidFill>
                  <a:schemeClr val="tx1"/>
                </a:solidFill>
              </a:rPr>
              <a:t/>
            </a:r>
            <a:br>
              <a:rPr lang="en-US" sz="1867" dirty="0" smtClean="0">
                <a:solidFill>
                  <a:schemeClr val="tx1"/>
                </a:solidFill>
              </a:rPr>
            </a:br>
            <a:endParaRPr lang="en-US" sz="1867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258152" y="1397000"/>
            <a:ext cx="5377616" cy="44411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tIns="121920" rIns="365760" rtlCol="0" anchor="t" anchorCtr="0"/>
          <a:lstStyle/>
          <a:p>
            <a:pPr algn="l"/>
            <a:r>
              <a:rPr lang="en-US" sz="1867" dirty="0" smtClean="0">
                <a:solidFill>
                  <a:schemeClr val="tx1"/>
                </a:solidFill>
              </a:rPr>
              <a:t/>
            </a:r>
            <a:br>
              <a:rPr lang="en-US" sz="1867" dirty="0" smtClean="0">
                <a:solidFill>
                  <a:schemeClr val="tx1"/>
                </a:solidFill>
              </a:rPr>
            </a:br>
            <a:endParaRPr lang="en-US" sz="1867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5"/>
            <a:ext cx="12192000" cy="1143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181600" cy="4063999"/>
          </a:xfrm>
        </p:spPr>
        <p:txBody>
          <a:bodyPr/>
          <a:lstStyle>
            <a:lvl1pPr>
              <a:defRPr sz="3733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667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600202"/>
            <a:ext cx="5080000" cy="4063999"/>
          </a:xfrm>
        </p:spPr>
        <p:txBody>
          <a:bodyPr/>
          <a:lstStyle>
            <a:lvl1pPr>
              <a:defRPr sz="3733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667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 title="decorative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330" y="1891089"/>
            <a:ext cx="2011597" cy="4234488"/>
          </a:xfrm>
          <a:prstGeom prst="rect">
            <a:avLst/>
          </a:prstGeom>
        </p:spPr>
      </p:pic>
      <p:pic>
        <p:nvPicPr>
          <p:cNvPr id="12" name="Picture 11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97" y="5102370"/>
            <a:ext cx="2022683" cy="8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53940"/>
            <a:ext cx="12222788" cy="6096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13132" y="1397000"/>
            <a:ext cx="5377616" cy="44411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tIns="121920" rIns="365760" rtlCol="0" anchor="t" anchorCtr="0"/>
          <a:lstStyle/>
          <a:p>
            <a:pPr algn="l"/>
            <a:r>
              <a:rPr lang="en-US" sz="1867" dirty="0" smtClean="0">
                <a:solidFill>
                  <a:schemeClr val="tx1"/>
                </a:solidFill>
              </a:rPr>
              <a:t/>
            </a:r>
            <a:br>
              <a:rPr lang="en-US" sz="1867" dirty="0" smtClean="0">
                <a:solidFill>
                  <a:schemeClr val="tx1"/>
                </a:solidFill>
              </a:rPr>
            </a:br>
            <a:endParaRPr lang="en-US" sz="1867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258152" y="1397000"/>
            <a:ext cx="5377616" cy="44411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tIns="121920" rIns="365760" rtlCol="0" anchor="t" anchorCtr="0"/>
          <a:lstStyle/>
          <a:p>
            <a:pPr algn="l"/>
            <a:r>
              <a:rPr lang="en-US" sz="1867" dirty="0" smtClean="0">
                <a:solidFill>
                  <a:schemeClr val="tx1"/>
                </a:solidFill>
              </a:rPr>
              <a:t/>
            </a:r>
            <a:br>
              <a:rPr lang="en-US" sz="1867" dirty="0" smtClean="0">
                <a:solidFill>
                  <a:schemeClr val="tx1"/>
                </a:solidFill>
              </a:rPr>
            </a:br>
            <a:endParaRPr lang="en-US" sz="1867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5"/>
            <a:ext cx="12192000" cy="1143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181600" cy="4063999"/>
          </a:xfrm>
        </p:spPr>
        <p:txBody>
          <a:bodyPr/>
          <a:lstStyle>
            <a:lvl1pPr>
              <a:defRPr sz="3733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667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600202"/>
            <a:ext cx="5080000" cy="4063999"/>
          </a:xfrm>
        </p:spPr>
        <p:txBody>
          <a:bodyPr/>
          <a:lstStyle>
            <a:lvl1pPr>
              <a:defRPr sz="3733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667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97" y="5102370"/>
            <a:ext cx="2022683" cy="8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21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165599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165599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97" y="5102370"/>
            <a:ext cx="2022683" cy="8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0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4893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4893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97" y="5102370"/>
            <a:ext cx="2022683" cy="8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4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320815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391149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97" y="5102370"/>
            <a:ext cx="2022683" cy="8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28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965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267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pic>
        <p:nvPicPr>
          <p:cNvPr id="10" name="Picture 9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97" y="5102370"/>
            <a:ext cx="2022683" cy="8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93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0" b="14951"/>
          <a:stretch/>
        </p:blipFill>
        <p:spPr>
          <a:xfrm>
            <a:off x="0" y="1034717"/>
            <a:ext cx="12192000" cy="4891335"/>
          </a:xfrm>
          <a:prstGeom prst="rect">
            <a:avLst/>
          </a:prstGeom>
        </p:spPr>
      </p:pic>
      <p:pic>
        <p:nvPicPr>
          <p:cNvPr id="5" name="Picture 4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97" y="5102370"/>
            <a:ext cx="2022683" cy="87316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495"/>
            <a:ext cx="12192000" cy="1143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002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0" b="14951"/>
          <a:stretch/>
        </p:blipFill>
        <p:spPr>
          <a:xfrm>
            <a:off x="0" y="1034717"/>
            <a:ext cx="12192000" cy="4891335"/>
          </a:xfrm>
          <a:prstGeom prst="rect">
            <a:avLst/>
          </a:prstGeom>
        </p:spPr>
      </p:pic>
      <p:pic>
        <p:nvPicPr>
          <p:cNvPr id="9" name="Picture 8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97" y="5102370"/>
            <a:ext cx="2022683" cy="873167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1495"/>
            <a:ext cx="12192000" cy="1143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4496"/>
            <a:ext cx="12192000" cy="658905"/>
          </a:xfrm>
          <a:solidFill>
            <a:srgbClr val="000000">
              <a:alpha val="49020"/>
            </a:srgbClr>
          </a:solidFill>
        </p:spPr>
        <p:txBody>
          <a:bodyPr>
            <a:normAutofit/>
          </a:bodyPr>
          <a:lstStyle>
            <a:lvl1pPr marL="0" indent="0" algn="ctr">
              <a:buNone/>
              <a:defRPr sz="3733" i="1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83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39515" r="16456" b="-1"/>
          <a:stretch/>
        </p:blipFill>
        <p:spPr>
          <a:xfrm>
            <a:off x="0" y="0"/>
            <a:ext cx="12192000" cy="59414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3"/>
            <a:ext cx="12192001" cy="5945179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tIns="121920" rIns="365760" rtlCol="0" anchor="t" anchorCtr="0"/>
          <a:lstStyle/>
          <a:p>
            <a:pPr algn="l"/>
            <a:r>
              <a:rPr lang="en-US" sz="1867" dirty="0" smtClean="0">
                <a:solidFill>
                  <a:schemeClr val="tx1"/>
                </a:solidFill>
              </a:rPr>
              <a:t/>
            </a:r>
            <a:br>
              <a:rPr lang="en-US" sz="1867" dirty="0" smtClean="0">
                <a:solidFill>
                  <a:schemeClr val="tx1"/>
                </a:solidFill>
              </a:rPr>
            </a:br>
            <a:endParaRPr lang="en-US" sz="1867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495"/>
            <a:ext cx="12192000" cy="1143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97" y="5102370"/>
            <a:ext cx="2022683" cy="8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17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97" y="5102370"/>
            <a:ext cx="2022683" cy="87316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495"/>
            <a:ext cx="12192000" cy="1143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565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5"/>
            <a:ext cx="12192000" cy="1143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hood11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32"/>
          <a:stretch/>
        </p:blipFill>
        <p:spPr>
          <a:xfrm>
            <a:off x="8614920" y="3158461"/>
            <a:ext cx="3577081" cy="2809811"/>
          </a:xfrm>
          <a:prstGeom prst="rect">
            <a:avLst/>
          </a:prstGeom>
        </p:spPr>
      </p:pic>
      <p:pic>
        <p:nvPicPr>
          <p:cNvPr id="5" name="Picture 4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97" y="5102370"/>
            <a:ext cx="2022683" cy="8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5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5"/>
          <a:stretch/>
        </p:blipFill>
        <p:spPr>
          <a:xfrm>
            <a:off x="2" y="1092201"/>
            <a:ext cx="5116081" cy="4845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5"/>
            <a:ext cx="12192000" cy="1143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468439"/>
            <a:ext cx="6299200" cy="56496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108200"/>
            <a:ext cx="6299200" cy="34893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97" y="5102370"/>
            <a:ext cx="2022683" cy="8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08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5"/>
          <a:stretch/>
        </p:blipFill>
        <p:spPr>
          <a:xfrm>
            <a:off x="2" y="1092201"/>
            <a:ext cx="5116081" cy="4845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5"/>
            <a:ext cx="12192000" cy="1143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1600202"/>
            <a:ext cx="6299200" cy="416559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97" y="5102370"/>
            <a:ext cx="2022683" cy="8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57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" y="5949887"/>
            <a:ext cx="1220174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8" name="Picture 7" title="Virginia is for Learners logo"/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748" y="5993449"/>
            <a:ext cx="1760945" cy="81502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5949887"/>
            <a:ext cx="12192000" cy="0"/>
          </a:xfrm>
          <a:prstGeom prst="line">
            <a:avLst/>
          </a:prstGeom>
          <a:ln>
            <a:solidFill>
              <a:srgbClr val="E20D3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221203" y="6223995"/>
            <a:ext cx="2844800" cy="366183"/>
          </a:xfrm>
          <a:prstGeom prst="rect">
            <a:avLst/>
          </a:prstGeom>
          <a:noFill/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A3BA662-FE18-4FD4-9A53-B2CA0A2E752A}" type="slidenum">
              <a:rPr lang="en-US" sz="2667" smtClean="0">
                <a:solidFill>
                  <a:schemeClr val="bg1"/>
                </a:solidFill>
              </a:rPr>
              <a:pPr algn="l"/>
              <a:t>‹#›</a:t>
            </a:fld>
            <a:endParaRPr lang="en-US" sz="266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8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virginia.gov/info_management/data_collection/student_record_collection/index.s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doe.virginia.gov/info_management/data_collection/student_record_collection/data_definitions.shtml" TargetMode="External"/><Relationship Id="rId4" Type="http://schemas.openxmlformats.org/officeDocument/2006/relationships/hyperlink" Target="https://www.doe.virginia.gov/info_management/data_collection/student_record_collection/code_values/index.s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Brittney.Kanard@doe.virginia.gov" TargetMode="External"/><Relationship Id="rId2" Type="http://schemas.openxmlformats.org/officeDocument/2006/relationships/hyperlink" Target="http://www.doe.virginia.gov/info_management/data_collection/student_record_collection/index.shtml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Susan.M.Williams@doe.virginia.gov" TargetMode="External"/><Relationship Id="rId5" Type="http://schemas.openxmlformats.org/officeDocument/2006/relationships/hyperlink" Target="mailto:carol.wellsbazzichi@doe.virginia.gov" TargetMode="External"/><Relationship Id="rId4" Type="http://schemas.openxmlformats.org/officeDocument/2006/relationships/hyperlink" Target="mailto:resultshelp@doe.virginia.g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virginia.gov/info_management/data_collection/student_record_collection/index.s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doe.virginia.gov/info_management/data_collection/student_record_collection/code_values/index.s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Record Collection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2022-2023 Updates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08000" y="6199096"/>
            <a:ext cx="3251200" cy="658905"/>
          </a:xfrm>
          <a:prstGeom prst="rect">
            <a:avLst/>
          </a:prstGeom>
          <a:solidFill>
            <a:srgbClr val="000000">
              <a:alpha val="49020"/>
            </a:srgbClr>
          </a:solidFill>
        </p:spPr>
        <p:txBody>
          <a:bodyPr vert="horz" lIns="121920" tIns="60960" rIns="121920" bIns="6096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July 2022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591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1600" y="2108200"/>
            <a:ext cx="12192000" cy="1143000"/>
          </a:xfrm>
        </p:spPr>
        <p:txBody>
          <a:bodyPr/>
          <a:lstStyle/>
          <a:p>
            <a:r>
              <a:rPr lang="en-US" dirty="0" smtClean="0"/>
              <a:t>Data Element Updates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6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56080" y="3347720"/>
            <a:ext cx="8534400" cy="17526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47138493"/>
              </p:ext>
            </p:extLst>
          </p:nvPr>
        </p:nvGraphicFramePr>
        <p:xfrm>
          <a:off x="76200" y="76200"/>
          <a:ext cx="11831320" cy="5768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197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PK Age for VPI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4496"/>
            <a:ext cx="11582400" cy="46213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3600" dirty="0" smtClean="0"/>
          </a:p>
          <a:p>
            <a:r>
              <a:rPr lang="en-US" dirty="0" smtClean="0"/>
              <a:t>The maximum age for VPI students was increased in </a:t>
            </a:r>
            <a:r>
              <a:rPr lang="en-US" dirty="0" smtClean="0"/>
              <a:t>2021-2022 </a:t>
            </a:r>
            <a:r>
              <a:rPr lang="en-US" dirty="0" smtClean="0"/>
              <a:t>due to </a:t>
            </a:r>
            <a:r>
              <a:rPr lang="en-US" dirty="0" err="1" smtClean="0"/>
              <a:t>Covid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age edits </a:t>
            </a:r>
            <a:r>
              <a:rPr lang="en-US" dirty="0" smtClean="0"/>
              <a:t>will be </a:t>
            </a:r>
            <a:r>
              <a:rPr lang="en-US" dirty="0" smtClean="0"/>
              <a:t>revised to allow </a:t>
            </a:r>
            <a:r>
              <a:rPr lang="en-US" dirty="0" smtClean="0"/>
              <a:t>students </a:t>
            </a:r>
          </a:p>
          <a:p>
            <a:pPr lvl="1"/>
            <a:r>
              <a:rPr lang="en-US" dirty="0" smtClean="0"/>
              <a:t>greater than 4 and less than </a:t>
            </a:r>
            <a:r>
              <a:rPr lang="en-US" dirty="0" smtClean="0"/>
              <a:t>6 </a:t>
            </a:r>
            <a:r>
              <a:rPr lang="en-US" dirty="0" smtClean="0"/>
              <a:t>as of 9/30 for PK Funding Source 3 (VPI).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reater than 3 and less than 4 as of 9/30 for PK Funding Source 12 (VPI - Pilot </a:t>
            </a:r>
            <a:r>
              <a:rPr lang="en-US" dirty="0"/>
              <a:t>for Three-Year-Old Students)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131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2145" y="1903920"/>
            <a:ext cx="12192000" cy="1143000"/>
          </a:xfrm>
        </p:spPr>
        <p:txBody>
          <a:bodyPr/>
          <a:lstStyle/>
          <a:p>
            <a:r>
              <a:rPr lang="en-US" dirty="0" smtClean="0"/>
              <a:t>Retired Miscellaneous Collections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02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Retired Miscellaneous Collections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4496"/>
            <a:ext cx="11582400" cy="46213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/>
          </a:p>
          <a:p>
            <a:r>
              <a:rPr lang="en-US" dirty="0" smtClean="0"/>
              <a:t>The following counts are being retired from the Fall Miscellaneous Collection.</a:t>
            </a:r>
          </a:p>
          <a:p>
            <a:pPr lvl="1"/>
            <a:r>
              <a:rPr lang="en-US" dirty="0" smtClean="0"/>
              <a:t>ADM Projections</a:t>
            </a:r>
          </a:p>
          <a:p>
            <a:pPr lvl="1"/>
            <a:r>
              <a:rPr lang="en-US" dirty="0" smtClean="0"/>
              <a:t>Head Start Counts	</a:t>
            </a:r>
          </a:p>
          <a:p>
            <a:pPr lvl="1"/>
            <a:r>
              <a:rPr lang="en-US" dirty="0" smtClean="0"/>
              <a:t>Membership in English Courses 6-12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27"/>
          <a:stretch/>
        </p:blipFill>
        <p:spPr>
          <a:xfrm>
            <a:off x="8560185" y="2586446"/>
            <a:ext cx="2356007" cy="251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72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58312"/>
            <a:ext cx="12192000" cy="1143000"/>
          </a:xfrm>
        </p:spPr>
        <p:txBody>
          <a:bodyPr anchor="ctr"/>
          <a:lstStyle/>
          <a:p>
            <a:r>
              <a:rPr lang="en-US" dirty="0" smtClean="0"/>
              <a:t>Scenarios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385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Show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Mike was expected to begin school on September 6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this year but he did not attend a single day by October 1</a:t>
            </a:r>
            <a:r>
              <a:rPr lang="en-US" sz="3600" baseline="30000" dirty="0" smtClean="0"/>
              <a:t>st </a:t>
            </a:r>
            <a:r>
              <a:rPr lang="en-US" sz="3600" dirty="0" smtClean="0"/>
              <a:t>. Administration has not been able to contact his parents. 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601176"/>
              </p:ext>
            </p:extLst>
          </p:nvPr>
        </p:nvGraphicFramePr>
        <p:xfrm>
          <a:off x="826853" y="3975254"/>
          <a:ext cx="10096173" cy="12840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83026">
                  <a:extLst>
                    <a:ext uri="{9D8B030D-6E8A-4147-A177-3AD203B41FA5}">
                      <a16:colId xmlns:a16="http://schemas.microsoft.com/office/drawing/2014/main" val="2415053764"/>
                    </a:ext>
                  </a:extLst>
                </a:gridCol>
                <a:gridCol w="1183026">
                  <a:extLst>
                    <a:ext uri="{9D8B030D-6E8A-4147-A177-3AD203B41FA5}">
                      <a16:colId xmlns:a16="http://schemas.microsoft.com/office/drawing/2014/main" val="541509549"/>
                    </a:ext>
                  </a:extLst>
                </a:gridCol>
                <a:gridCol w="1183026">
                  <a:extLst>
                    <a:ext uri="{9D8B030D-6E8A-4147-A177-3AD203B41FA5}">
                      <a16:colId xmlns:a16="http://schemas.microsoft.com/office/drawing/2014/main" val="216475477"/>
                    </a:ext>
                  </a:extLst>
                </a:gridCol>
                <a:gridCol w="1489848">
                  <a:extLst>
                    <a:ext uri="{9D8B030D-6E8A-4147-A177-3AD203B41FA5}">
                      <a16:colId xmlns:a16="http://schemas.microsoft.com/office/drawing/2014/main" val="3630346010"/>
                    </a:ext>
                  </a:extLst>
                </a:gridCol>
                <a:gridCol w="1692613">
                  <a:extLst>
                    <a:ext uri="{9D8B030D-6E8A-4147-A177-3AD203B41FA5}">
                      <a16:colId xmlns:a16="http://schemas.microsoft.com/office/drawing/2014/main" val="975758352"/>
                    </a:ext>
                  </a:extLst>
                </a:gridCol>
                <a:gridCol w="1702341">
                  <a:extLst>
                    <a:ext uri="{9D8B030D-6E8A-4147-A177-3AD203B41FA5}">
                      <a16:colId xmlns:a16="http://schemas.microsoft.com/office/drawing/2014/main" val="2674942396"/>
                    </a:ext>
                  </a:extLst>
                </a:gridCol>
                <a:gridCol w="1662293">
                  <a:extLst>
                    <a:ext uri="{9D8B030D-6E8A-4147-A177-3AD203B41FA5}">
                      <a16:colId xmlns:a16="http://schemas.microsoft.com/office/drawing/2014/main" val="16440963"/>
                    </a:ext>
                  </a:extLst>
                </a:gridCol>
              </a:tblGrid>
              <a:tr h="9338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Active Status Code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Entry Code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Entry Date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Exit Code</a:t>
                      </a:r>
                      <a:endParaRPr lang="en-US" sz="18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Exit Date</a:t>
                      </a:r>
                      <a:endParaRPr lang="en-US" sz="18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Aggregate Days</a:t>
                      </a:r>
                      <a:r>
                        <a:rPr lang="en-US" sz="18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Present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Aggregate Days</a:t>
                      </a:r>
                      <a:r>
                        <a:rPr lang="en-US" sz="18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Absent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451202410"/>
                  </a:ext>
                </a:extLst>
              </a:tr>
              <a:tr h="3501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ctr" defTabSz="121917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Null</a:t>
                      </a:r>
                      <a:endParaRPr lang="en-US" sz="1600" i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ctr" defTabSz="121917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Null</a:t>
                      </a:r>
                      <a:endParaRPr lang="en-US" sz="1600" i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l" defTabSz="121917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W880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9/6/2022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689516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03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Expected to Return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Julian </a:t>
            </a:r>
            <a:r>
              <a:rPr lang="en-US" sz="3200" dirty="0"/>
              <a:t>completes the previous school year with </a:t>
            </a:r>
            <a:r>
              <a:rPr lang="en-US" sz="3200" dirty="0" smtClean="0"/>
              <a:t>the </a:t>
            </a:r>
            <a:r>
              <a:rPr lang="en-US" sz="3200" dirty="0"/>
              <a:t>division but the student returns to school late because the family went back to their country in the summer and has planned to return in the middle of October. 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36580" y="3780701"/>
          <a:ext cx="10096173" cy="12840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83026">
                  <a:extLst>
                    <a:ext uri="{9D8B030D-6E8A-4147-A177-3AD203B41FA5}">
                      <a16:colId xmlns:a16="http://schemas.microsoft.com/office/drawing/2014/main" val="2415053764"/>
                    </a:ext>
                  </a:extLst>
                </a:gridCol>
                <a:gridCol w="1183026">
                  <a:extLst>
                    <a:ext uri="{9D8B030D-6E8A-4147-A177-3AD203B41FA5}">
                      <a16:colId xmlns:a16="http://schemas.microsoft.com/office/drawing/2014/main" val="541509549"/>
                    </a:ext>
                  </a:extLst>
                </a:gridCol>
                <a:gridCol w="1183026">
                  <a:extLst>
                    <a:ext uri="{9D8B030D-6E8A-4147-A177-3AD203B41FA5}">
                      <a16:colId xmlns:a16="http://schemas.microsoft.com/office/drawing/2014/main" val="216475477"/>
                    </a:ext>
                  </a:extLst>
                </a:gridCol>
                <a:gridCol w="1489848">
                  <a:extLst>
                    <a:ext uri="{9D8B030D-6E8A-4147-A177-3AD203B41FA5}">
                      <a16:colId xmlns:a16="http://schemas.microsoft.com/office/drawing/2014/main" val="3630346010"/>
                    </a:ext>
                  </a:extLst>
                </a:gridCol>
                <a:gridCol w="1692613">
                  <a:extLst>
                    <a:ext uri="{9D8B030D-6E8A-4147-A177-3AD203B41FA5}">
                      <a16:colId xmlns:a16="http://schemas.microsoft.com/office/drawing/2014/main" val="975758352"/>
                    </a:ext>
                  </a:extLst>
                </a:gridCol>
                <a:gridCol w="1702341">
                  <a:extLst>
                    <a:ext uri="{9D8B030D-6E8A-4147-A177-3AD203B41FA5}">
                      <a16:colId xmlns:a16="http://schemas.microsoft.com/office/drawing/2014/main" val="2674942396"/>
                    </a:ext>
                  </a:extLst>
                </a:gridCol>
                <a:gridCol w="1662293">
                  <a:extLst>
                    <a:ext uri="{9D8B030D-6E8A-4147-A177-3AD203B41FA5}">
                      <a16:colId xmlns:a16="http://schemas.microsoft.com/office/drawing/2014/main" val="16440963"/>
                    </a:ext>
                  </a:extLst>
                </a:gridCol>
              </a:tblGrid>
              <a:tr h="9338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Active Status Code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Entry Code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Entry Date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Exit Code</a:t>
                      </a:r>
                      <a:endParaRPr lang="en-US" sz="18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Exit Date</a:t>
                      </a:r>
                      <a:endParaRPr lang="en-US" sz="18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Aggregate Days</a:t>
                      </a:r>
                      <a:r>
                        <a:rPr lang="en-US" sz="18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Present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Aggregate Days</a:t>
                      </a:r>
                      <a:r>
                        <a:rPr lang="en-US" sz="18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Absent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451202410"/>
                  </a:ext>
                </a:extLst>
              </a:tr>
              <a:tr h="3501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ctr" defTabSz="121917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Null</a:t>
                      </a:r>
                      <a:endParaRPr lang="en-US" sz="1600" i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ctr" defTabSz="121917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Null</a:t>
                      </a:r>
                      <a:endParaRPr lang="en-US" sz="1600" i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l" defTabSz="121917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W970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9/6/2022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689516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94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PK - No Show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900" dirty="0" smtClean="0"/>
              <a:t>Luke was enrolled to begin PK services this Fall. After thinking about it more, their parents decided to wait one more year before enrolling this student.</a:t>
            </a:r>
          </a:p>
          <a:p>
            <a:endParaRPr lang="en-US" dirty="0" smtClean="0"/>
          </a:p>
          <a:p>
            <a:r>
              <a:rPr lang="en-US" dirty="0" smtClean="0"/>
              <a:t>VDOE does not require a record for this student since they were never enrolled in VA Public Schools.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11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Virginia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9462"/>
            <a:ext cx="10972800" cy="4165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 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077491"/>
              </p:ext>
            </p:extLst>
          </p:nvPr>
        </p:nvGraphicFramePr>
        <p:xfrm>
          <a:off x="250722" y="3095592"/>
          <a:ext cx="11331678" cy="174133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82530">
                  <a:extLst>
                    <a:ext uri="{9D8B030D-6E8A-4147-A177-3AD203B41FA5}">
                      <a16:colId xmlns:a16="http://schemas.microsoft.com/office/drawing/2014/main" val="2405675140"/>
                    </a:ext>
                  </a:extLst>
                </a:gridCol>
                <a:gridCol w="1351909">
                  <a:extLst>
                    <a:ext uri="{9D8B030D-6E8A-4147-A177-3AD203B41FA5}">
                      <a16:colId xmlns:a16="http://schemas.microsoft.com/office/drawing/2014/main" val="1405167079"/>
                    </a:ext>
                  </a:extLst>
                </a:gridCol>
                <a:gridCol w="1424904">
                  <a:extLst>
                    <a:ext uri="{9D8B030D-6E8A-4147-A177-3AD203B41FA5}">
                      <a16:colId xmlns:a16="http://schemas.microsoft.com/office/drawing/2014/main" val="1394698487"/>
                    </a:ext>
                  </a:extLst>
                </a:gridCol>
                <a:gridCol w="996957">
                  <a:extLst>
                    <a:ext uri="{9D8B030D-6E8A-4147-A177-3AD203B41FA5}">
                      <a16:colId xmlns:a16="http://schemas.microsoft.com/office/drawing/2014/main" val="541509549"/>
                    </a:ext>
                  </a:extLst>
                </a:gridCol>
                <a:gridCol w="1118681">
                  <a:extLst>
                    <a:ext uri="{9D8B030D-6E8A-4147-A177-3AD203B41FA5}">
                      <a16:colId xmlns:a16="http://schemas.microsoft.com/office/drawing/2014/main" val="216475477"/>
                    </a:ext>
                  </a:extLst>
                </a:gridCol>
                <a:gridCol w="846307">
                  <a:extLst>
                    <a:ext uri="{9D8B030D-6E8A-4147-A177-3AD203B41FA5}">
                      <a16:colId xmlns:a16="http://schemas.microsoft.com/office/drawing/2014/main" val="3630346010"/>
                    </a:ext>
                  </a:extLst>
                </a:gridCol>
                <a:gridCol w="1128408">
                  <a:extLst>
                    <a:ext uri="{9D8B030D-6E8A-4147-A177-3AD203B41FA5}">
                      <a16:colId xmlns:a16="http://schemas.microsoft.com/office/drawing/2014/main" val="975758352"/>
                    </a:ext>
                  </a:extLst>
                </a:gridCol>
                <a:gridCol w="1760706">
                  <a:extLst>
                    <a:ext uri="{9D8B030D-6E8A-4147-A177-3AD203B41FA5}">
                      <a16:colId xmlns:a16="http://schemas.microsoft.com/office/drawing/2014/main" val="2674942396"/>
                    </a:ext>
                  </a:extLst>
                </a:gridCol>
                <a:gridCol w="1621276">
                  <a:extLst>
                    <a:ext uri="{9D8B030D-6E8A-4147-A177-3AD203B41FA5}">
                      <a16:colId xmlns:a16="http://schemas.microsoft.com/office/drawing/2014/main" val="2963095458"/>
                    </a:ext>
                  </a:extLst>
                </a:gridCol>
              </a:tblGrid>
              <a:tr h="12516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Active Status Code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Responsible Division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Responsible School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Serving Division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Serving School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Tuition Paid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MOP Flag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Full Time</a:t>
                      </a:r>
                      <a:r>
                        <a:rPr lang="en-US" sz="18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Virtual Program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Remote Instruction Percent</a:t>
                      </a:r>
                      <a:r>
                        <a:rPr lang="en-US" sz="18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Time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451202410"/>
                  </a:ext>
                </a:extLst>
              </a:tr>
              <a:tr h="4897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l" defTabSz="121917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68951691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09600" y="1420238"/>
            <a:ext cx="10972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Bryce in enrolled full time in Virtual Virginia (501/10). Virtual Virginia provides the curriculum and instruction.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6982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Updates &amp; Clarification to Data Elements</a:t>
            </a:r>
          </a:p>
          <a:p>
            <a:r>
              <a:rPr lang="en-US" dirty="0" smtClean="0"/>
              <a:t>Scenarios</a:t>
            </a:r>
          </a:p>
          <a:p>
            <a:r>
              <a:rPr lang="en-US" dirty="0" smtClean="0"/>
              <a:t>Resources</a:t>
            </a:r>
          </a:p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12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Time Stride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9462"/>
            <a:ext cx="10972800" cy="4165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609600" y="1420238"/>
            <a:ext cx="10972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Luke attends a division that offers services through Stride. The division has created a virtual academy (140) to serve students like him and has partnered with Stride to provide the curriculum and instruction. </a:t>
            </a:r>
          </a:p>
          <a:p>
            <a:endParaRPr lang="en-U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43714" y="3553201"/>
          <a:ext cx="11617025" cy="174133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09789">
                  <a:extLst>
                    <a:ext uri="{9D8B030D-6E8A-4147-A177-3AD203B41FA5}">
                      <a16:colId xmlns:a16="http://schemas.microsoft.com/office/drawing/2014/main" val="2405675140"/>
                    </a:ext>
                  </a:extLst>
                </a:gridCol>
                <a:gridCol w="1385952">
                  <a:extLst>
                    <a:ext uri="{9D8B030D-6E8A-4147-A177-3AD203B41FA5}">
                      <a16:colId xmlns:a16="http://schemas.microsoft.com/office/drawing/2014/main" val="1405167079"/>
                    </a:ext>
                  </a:extLst>
                </a:gridCol>
                <a:gridCol w="1460785">
                  <a:extLst>
                    <a:ext uri="{9D8B030D-6E8A-4147-A177-3AD203B41FA5}">
                      <a16:colId xmlns:a16="http://schemas.microsoft.com/office/drawing/2014/main" val="1394698487"/>
                    </a:ext>
                  </a:extLst>
                </a:gridCol>
                <a:gridCol w="1022062">
                  <a:extLst>
                    <a:ext uri="{9D8B030D-6E8A-4147-A177-3AD203B41FA5}">
                      <a16:colId xmlns:a16="http://schemas.microsoft.com/office/drawing/2014/main" val="541509549"/>
                    </a:ext>
                  </a:extLst>
                </a:gridCol>
                <a:gridCol w="1146851">
                  <a:extLst>
                    <a:ext uri="{9D8B030D-6E8A-4147-A177-3AD203B41FA5}">
                      <a16:colId xmlns:a16="http://schemas.microsoft.com/office/drawing/2014/main" val="216475477"/>
                    </a:ext>
                  </a:extLst>
                </a:gridCol>
                <a:gridCol w="867618">
                  <a:extLst>
                    <a:ext uri="{9D8B030D-6E8A-4147-A177-3AD203B41FA5}">
                      <a16:colId xmlns:a16="http://schemas.microsoft.com/office/drawing/2014/main" val="3630346010"/>
                    </a:ext>
                  </a:extLst>
                </a:gridCol>
                <a:gridCol w="1156823">
                  <a:extLst>
                    <a:ext uri="{9D8B030D-6E8A-4147-A177-3AD203B41FA5}">
                      <a16:colId xmlns:a16="http://schemas.microsoft.com/office/drawing/2014/main" val="975758352"/>
                    </a:ext>
                  </a:extLst>
                </a:gridCol>
                <a:gridCol w="1805043">
                  <a:extLst>
                    <a:ext uri="{9D8B030D-6E8A-4147-A177-3AD203B41FA5}">
                      <a16:colId xmlns:a16="http://schemas.microsoft.com/office/drawing/2014/main" val="2674942396"/>
                    </a:ext>
                  </a:extLst>
                </a:gridCol>
                <a:gridCol w="1662102">
                  <a:extLst>
                    <a:ext uri="{9D8B030D-6E8A-4147-A177-3AD203B41FA5}">
                      <a16:colId xmlns:a16="http://schemas.microsoft.com/office/drawing/2014/main" val="2963095458"/>
                    </a:ext>
                  </a:extLst>
                </a:gridCol>
              </a:tblGrid>
              <a:tr h="12516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Active Status Code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Responsible Division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Responsible School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Serving Division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Serving School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Tuition Paid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MOP Flag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Full Time</a:t>
                      </a:r>
                      <a:r>
                        <a:rPr lang="en-US" sz="18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Virtual Program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Remote Instruction Percent</a:t>
                      </a:r>
                      <a:r>
                        <a:rPr lang="en-US" sz="18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Time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451202410"/>
                  </a:ext>
                </a:extLst>
              </a:tr>
              <a:tr h="4897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l" defTabSz="121917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null</a:t>
                      </a:r>
                      <a:endParaRPr lang="en-US" sz="1800" i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689516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40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Time Stride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9462"/>
            <a:ext cx="10972800" cy="4165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609600" y="1420238"/>
            <a:ext cx="10972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Nevaeh attends a division that offers services through Stride. She takes one course a semester with Stride which provides the curriculum and instruction. </a:t>
            </a:r>
          </a:p>
          <a:p>
            <a:endParaRPr lang="en-U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322170"/>
              </p:ext>
            </p:extLst>
          </p:nvPr>
        </p:nvGraphicFramePr>
        <p:xfrm>
          <a:off x="143714" y="3553201"/>
          <a:ext cx="11617025" cy="174133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09789">
                  <a:extLst>
                    <a:ext uri="{9D8B030D-6E8A-4147-A177-3AD203B41FA5}">
                      <a16:colId xmlns:a16="http://schemas.microsoft.com/office/drawing/2014/main" val="2405675140"/>
                    </a:ext>
                  </a:extLst>
                </a:gridCol>
                <a:gridCol w="1385952">
                  <a:extLst>
                    <a:ext uri="{9D8B030D-6E8A-4147-A177-3AD203B41FA5}">
                      <a16:colId xmlns:a16="http://schemas.microsoft.com/office/drawing/2014/main" val="1405167079"/>
                    </a:ext>
                  </a:extLst>
                </a:gridCol>
                <a:gridCol w="1460785">
                  <a:extLst>
                    <a:ext uri="{9D8B030D-6E8A-4147-A177-3AD203B41FA5}">
                      <a16:colId xmlns:a16="http://schemas.microsoft.com/office/drawing/2014/main" val="1394698487"/>
                    </a:ext>
                  </a:extLst>
                </a:gridCol>
                <a:gridCol w="1022062">
                  <a:extLst>
                    <a:ext uri="{9D8B030D-6E8A-4147-A177-3AD203B41FA5}">
                      <a16:colId xmlns:a16="http://schemas.microsoft.com/office/drawing/2014/main" val="541509549"/>
                    </a:ext>
                  </a:extLst>
                </a:gridCol>
                <a:gridCol w="1146851">
                  <a:extLst>
                    <a:ext uri="{9D8B030D-6E8A-4147-A177-3AD203B41FA5}">
                      <a16:colId xmlns:a16="http://schemas.microsoft.com/office/drawing/2014/main" val="216475477"/>
                    </a:ext>
                  </a:extLst>
                </a:gridCol>
                <a:gridCol w="867618">
                  <a:extLst>
                    <a:ext uri="{9D8B030D-6E8A-4147-A177-3AD203B41FA5}">
                      <a16:colId xmlns:a16="http://schemas.microsoft.com/office/drawing/2014/main" val="3630346010"/>
                    </a:ext>
                  </a:extLst>
                </a:gridCol>
                <a:gridCol w="1156823">
                  <a:extLst>
                    <a:ext uri="{9D8B030D-6E8A-4147-A177-3AD203B41FA5}">
                      <a16:colId xmlns:a16="http://schemas.microsoft.com/office/drawing/2014/main" val="975758352"/>
                    </a:ext>
                  </a:extLst>
                </a:gridCol>
                <a:gridCol w="1805043">
                  <a:extLst>
                    <a:ext uri="{9D8B030D-6E8A-4147-A177-3AD203B41FA5}">
                      <a16:colId xmlns:a16="http://schemas.microsoft.com/office/drawing/2014/main" val="2674942396"/>
                    </a:ext>
                  </a:extLst>
                </a:gridCol>
                <a:gridCol w="1662102">
                  <a:extLst>
                    <a:ext uri="{9D8B030D-6E8A-4147-A177-3AD203B41FA5}">
                      <a16:colId xmlns:a16="http://schemas.microsoft.com/office/drawing/2014/main" val="2963095458"/>
                    </a:ext>
                  </a:extLst>
                </a:gridCol>
              </a:tblGrid>
              <a:tr h="12516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Active Status Code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Responsible Division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Responsible School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Serving Division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Serving School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Tuition Paid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MOP Flag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Full Time</a:t>
                      </a:r>
                      <a:r>
                        <a:rPr lang="en-US" sz="18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Virtual Program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Remote Instruction Percent</a:t>
                      </a:r>
                      <a:r>
                        <a:rPr lang="en-US" sz="18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Time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451202410"/>
                  </a:ext>
                </a:extLst>
              </a:tr>
              <a:tr h="4897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l" defTabSz="121917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null</a:t>
                      </a:r>
                      <a:endParaRPr lang="en-US" sz="1800" i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null</a:t>
                      </a:r>
                      <a:endParaRPr lang="en-US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689516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22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39895"/>
            <a:ext cx="12192000" cy="1143000"/>
          </a:xfrm>
        </p:spPr>
        <p:txBody>
          <a:bodyPr/>
          <a:lstStyle/>
          <a:p>
            <a:r>
              <a:rPr lang="en-US" dirty="0" smtClean="0"/>
              <a:t>Resources</a:t>
            </a:r>
            <a:br>
              <a:rPr lang="en-US" dirty="0" smtClean="0"/>
            </a:b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027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SRC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4496"/>
            <a:ext cx="11582400" cy="4621306"/>
          </a:xfrm>
        </p:spPr>
        <p:txBody>
          <a:bodyPr>
            <a:normAutofit/>
          </a:bodyPr>
          <a:lstStyle/>
          <a:p>
            <a:r>
              <a:rPr lang="en-US" sz="3600" dirty="0" smtClean="0">
                <a:hlinkClick r:id="rId3"/>
              </a:rPr>
              <a:t>SRC Website</a:t>
            </a:r>
            <a:endParaRPr lang="en-US" sz="3600" dirty="0" smtClean="0"/>
          </a:p>
          <a:p>
            <a:pPr lvl="1"/>
            <a:r>
              <a:rPr lang="en-US" sz="3066" dirty="0" smtClean="0"/>
              <a:t>Documentation</a:t>
            </a:r>
          </a:p>
          <a:p>
            <a:pPr lvl="1"/>
            <a:r>
              <a:rPr lang="en-US" sz="3066" dirty="0" smtClean="0">
                <a:hlinkClick r:id="rId4"/>
              </a:rPr>
              <a:t>Code values</a:t>
            </a:r>
            <a:endParaRPr lang="en-US" sz="3066" dirty="0" smtClean="0"/>
          </a:p>
          <a:p>
            <a:pPr lvl="1"/>
            <a:r>
              <a:rPr lang="en-US" sz="3066" dirty="0" smtClean="0">
                <a:hlinkClick r:id="rId5"/>
              </a:rPr>
              <a:t>Data Definitions</a:t>
            </a:r>
            <a:endParaRPr lang="en-US" sz="3066" dirty="0" smtClean="0"/>
          </a:p>
          <a:p>
            <a:pPr lvl="1"/>
            <a:r>
              <a:rPr lang="en-US" sz="3066" dirty="0" smtClean="0"/>
              <a:t>Scenarios</a:t>
            </a:r>
          </a:p>
          <a:p>
            <a:pPr lvl="1"/>
            <a:r>
              <a:rPr lang="en-US" sz="3066" dirty="0" smtClean="0"/>
              <a:t>Webinars</a:t>
            </a:r>
          </a:p>
        </p:txBody>
      </p:sp>
    </p:spTree>
    <p:extLst>
      <p:ext uri="{BB962C8B-B14F-4D97-AF65-F5344CB8AC3E}">
        <p14:creationId xmlns:p14="http://schemas.microsoft.com/office/powerpoint/2010/main" val="2786150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SRC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4496"/>
            <a:ext cx="11582400" cy="4621306"/>
          </a:xfrm>
        </p:spPr>
        <p:txBody>
          <a:bodyPr>
            <a:normAutofit/>
          </a:bodyPr>
          <a:lstStyle/>
          <a:p>
            <a:r>
              <a:rPr lang="en-US" sz="3600" dirty="0"/>
              <a:t>SSWS SRC </a:t>
            </a:r>
            <a:r>
              <a:rPr lang="en-US" sz="3600" dirty="0" smtClean="0"/>
              <a:t>Application</a:t>
            </a:r>
          </a:p>
          <a:p>
            <a:pPr lvl="1"/>
            <a:r>
              <a:rPr lang="en-US" sz="3066" dirty="0" smtClean="0"/>
              <a:t>SRC Documentation and Private School Listing</a:t>
            </a:r>
          </a:p>
          <a:p>
            <a:pPr marL="609585" lvl="1" indent="0">
              <a:buNone/>
            </a:pPr>
            <a:endParaRPr lang="en-US" sz="3066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92" y="2542168"/>
            <a:ext cx="10954008" cy="23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90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SRC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4496"/>
            <a:ext cx="11582400" cy="4621306"/>
          </a:xfrm>
        </p:spPr>
        <p:txBody>
          <a:bodyPr>
            <a:normAutofit/>
          </a:bodyPr>
          <a:lstStyle/>
          <a:p>
            <a:r>
              <a:rPr lang="en-US" sz="3600" dirty="0"/>
              <a:t>School Listing Report- includes all school numbers needed for VDOE reporting that are not provided in the public listing on the VDOE website</a:t>
            </a:r>
            <a:r>
              <a:rPr lang="en-US" sz="3600" dirty="0" smtClean="0"/>
              <a:t>.</a:t>
            </a:r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535" y="2363821"/>
            <a:ext cx="3728198" cy="3401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882" y="3080002"/>
            <a:ext cx="6118705" cy="190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52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Intro to SRC 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4496"/>
            <a:ext cx="11582400" cy="4621306"/>
          </a:xfrm>
        </p:spPr>
        <p:txBody>
          <a:bodyPr>
            <a:normAutofit/>
          </a:bodyPr>
          <a:lstStyle/>
          <a:p>
            <a:pPr lvl="1"/>
            <a:r>
              <a:rPr lang="en-US" sz="3600" dirty="0" smtClean="0"/>
              <a:t>Training webinar is scheduled for September 20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at 1:00 pm</a:t>
            </a:r>
          </a:p>
          <a:p>
            <a:pPr lvl="2"/>
            <a:r>
              <a:rPr lang="en-US" sz="3067" dirty="0" smtClean="0"/>
              <a:t>Ideal for staff new to SRC or experienced staff looking for a refresher</a:t>
            </a:r>
          </a:p>
          <a:p>
            <a:pPr lvl="2"/>
            <a:r>
              <a:rPr lang="en-US" sz="3067" dirty="0" smtClean="0"/>
              <a:t>Will provide overview of requirements </a:t>
            </a:r>
          </a:p>
          <a:p>
            <a:pPr lvl="2"/>
            <a:r>
              <a:rPr lang="en-US" sz="3067" dirty="0" smtClean="0"/>
              <a:t>Review use of SRC data</a:t>
            </a:r>
          </a:p>
          <a:p>
            <a:pPr lvl="2"/>
            <a:r>
              <a:rPr lang="en-US" sz="3067" dirty="0" smtClean="0"/>
              <a:t>SSWS submission and error resolution</a:t>
            </a:r>
          </a:p>
          <a:p>
            <a:pPr lvl="2"/>
            <a:r>
              <a:rPr lang="en-US" sz="3067" dirty="0" smtClean="0"/>
              <a:t>Reporting Tools</a:t>
            </a:r>
          </a:p>
          <a:p>
            <a:pPr marL="1219170" lvl="2" indent="0">
              <a:buNone/>
            </a:pPr>
            <a:endParaRPr lang="en-US" sz="3067" dirty="0" smtClean="0"/>
          </a:p>
          <a:p>
            <a:pPr marL="1219170" lvl="2" indent="0">
              <a:buNone/>
            </a:pPr>
            <a:endParaRPr lang="en-US" sz="3067" dirty="0"/>
          </a:p>
        </p:txBody>
      </p:sp>
    </p:spTree>
    <p:extLst>
      <p:ext uri="{BB962C8B-B14F-4D97-AF65-F5344CB8AC3E}">
        <p14:creationId xmlns:p14="http://schemas.microsoft.com/office/powerpoint/2010/main" val="3943484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69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SRC 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1295400"/>
            <a:ext cx="6214821" cy="41326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400" b="1" dirty="0"/>
              <a:t>Student Record Collection web site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http://www.doe.virginia.gov/info_management/data_collection/student_record_collection/index.shtml</a:t>
            </a:r>
            <a:endParaRPr lang="en-US" sz="2400" dirty="0"/>
          </a:p>
          <a:p>
            <a:pPr marL="0" indent="0">
              <a:buNone/>
            </a:pPr>
            <a:r>
              <a:rPr lang="en-US" sz="1900" b="1" dirty="0" smtClean="0"/>
              <a:t>Brittney </a:t>
            </a:r>
            <a:r>
              <a:rPr lang="en-US" sz="1900" b="1" dirty="0" err="1" smtClean="0"/>
              <a:t>Kanard</a:t>
            </a:r>
            <a:r>
              <a:rPr lang="en-US" sz="1900" b="1" dirty="0" smtClean="0"/>
              <a:t>, </a:t>
            </a:r>
            <a:r>
              <a:rPr lang="en-US" sz="1900" b="1" dirty="0"/>
              <a:t>Education Data Specialist</a:t>
            </a:r>
          </a:p>
          <a:p>
            <a:pPr marL="0" indent="0">
              <a:buNone/>
            </a:pPr>
            <a:r>
              <a:rPr lang="en-US" sz="1900" dirty="0"/>
              <a:t>Phone: </a:t>
            </a:r>
            <a:r>
              <a:rPr lang="en-US" sz="1900" dirty="0" smtClean="0"/>
              <a:t>804-225-3909</a:t>
            </a:r>
            <a:endParaRPr lang="en-US" sz="1900" dirty="0"/>
          </a:p>
          <a:p>
            <a:pPr marL="0" indent="0">
              <a:buNone/>
            </a:pPr>
            <a:r>
              <a:rPr lang="en-US" sz="1900" dirty="0"/>
              <a:t>Email: </a:t>
            </a:r>
            <a:r>
              <a:rPr lang="en-US" sz="1900" dirty="0" smtClean="0">
                <a:hlinkClick r:id="rId3"/>
              </a:rPr>
              <a:t>Brittney.Kanard@doe.virginia.gov</a:t>
            </a:r>
            <a:r>
              <a:rPr lang="en-US" sz="1900" dirty="0" smtClean="0"/>
              <a:t>  </a:t>
            </a:r>
            <a:r>
              <a:rPr lang="en-US" sz="1900" dirty="0"/>
              <a:t>or</a:t>
            </a:r>
          </a:p>
          <a:p>
            <a:pPr marL="0" indent="0">
              <a:buNone/>
            </a:pPr>
            <a:r>
              <a:rPr lang="en-US" sz="1900" dirty="0"/>
              <a:t>            </a:t>
            </a:r>
            <a:r>
              <a:rPr lang="en-US" sz="1900" dirty="0">
                <a:hlinkClick r:id="rId4"/>
              </a:rPr>
              <a:t>resultshelp@doe.virginia.gov</a:t>
            </a:r>
            <a:r>
              <a:rPr lang="en-US" sz="1900" dirty="0"/>
              <a:t> </a:t>
            </a:r>
            <a:endParaRPr lang="en-US" sz="1900" dirty="0" smtClean="0"/>
          </a:p>
          <a:p>
            <a:pPr marL="0" indent="0">
              <a:buNone/>
            </a:pPr>
            <a:r>
              <a:rPr lang="nl-NL" sz="1900" b="1" dirty="0"/>
              <a:t>Carol Wells Bazzichi, Data Collection Manager</a:t>
            </a:r>
          </a:p>
          <a:p>
            <a:pPr marL="0" indent="0">
              <a:buNone/>
            </a:pPr>
            <a:r>
              <a:rPr lang="nl-NL" sz="1900" dirty="0"/>
              <a:t>Email: </a:t>
            </a:r>
            <a:r>
              <a:rPr lang="nl-NL" sz="1900" dirty="0">
                <a:hlinkClick r:id="rId5"/>
              </a:rPr>
              <a:t>Carol.WellsBazzichi@doe.virginia.gov</a:t>
            </a:r>
            <a:endParaRPr lang="nl-NL" sz="1900" dirty="0"/>
          </a:p>
          <a:p>
            <a:pPr marL="0" indent="0">
              <a:buNone/>
            </a:pPr>
            <a:r>
              <a:rPr lang="en-US" sz="1900" b="1" dirty="0" smtClean="0"/>
              <a:t>Susan </a:t>
            </a:r>
            <a:r>
              <a:rPr lang="en-US" sz="1900" b="1" dirty="0"/>
              <a:t>Williams, Director of Data </a:t>
            </a:r>
            <a:r>
              <a:rPr lang="en-US" sz="1900" b="1" dirty="0" smtClean="0"/>
              <a:t>Services</a:t>
            </a:r>
          </a:p>
          <a:p>
            <a:pPr marL="0" indent="0">
              <a:buNone/>
            </a:pPr>
            <a:r>
              <a:rPr lang="en-US" sz="1900" dirty="0" smtClean="0"/>
              <a:t>Email: </a:t>
            </a:r>
            <a:r>
              <a:rPr lang="en-US" sz="1900" dirty="0" smtClean="0">
                <a:hlinkClick r:id="rId6"/>
              </a:rPr>
              <a:t>Susan.M.Williams@doe.virginia.gov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24171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417" y="1670455"/>
            <a:ext cx="12192000" cy="1143000"/>
          </a:xfrm>
        </p:spPr>
        <p:txBody>
          <a:bodyPr/>
          <a:lstStyle/>
          <a:p>
            <a:r>
              <a:rPr lang="en-US" dirty="0" smtClean="0"/>
              <a:t>Updates &amp; Clarification to Data Elements for 2022-2023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28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Internet Access for Remote Learning Code</a:t>
            </a:r>
          </a:p>
          <a:p>
            <a:r>
              <a:rPr lang="en-US" dirty="0" smtClean="0"/>
              <a:t>Full Time Virtual Program Code</a:t>
            </a:r>
          </a:p>
          <a:p>
            <a:r>
              <a:rPr lang="en-US" dirty="0" smtClean="0"/>
              <a:t>CTE Finisher Code</a:t>
            </a:r>
          </a:p>
          <a:p>
            <a:r>
              <a:rPr lang="en-US" dirty="0" smtClean="0"/>
              <a:t>Credit Accommodation Code</a:t>
            </a:r>
          </a:p>
          <a:p>
            <a:r>
              <a:rPr lang="en-US" dirty="0" smtClean="0"/>
              <a:t>PK Age for VPI</a:t>
            </a:r>
          </a:p>
          <a:p>
            <a:r>
              <a:rPr lang="en-US" dirty="0" smtClean="0"/>
              <a:t>Retired Miscellaneous Collection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4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1600" y="2108200"/>
            <a:ext cx="12192000" cy="1143000"/>
          </a:xfrm>
        </p:spPr>
        <p:txBody>
          <a:bodyPr/>
          <a:lstStyle/>
          <a:p>
            <a:r>
              <a:rPr lang="en-US" dirty="0" smtClean="0"/>
              <a:t>New Code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80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56080" y="3347720"/>
            <a:ext cx="8534400" cy="17526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82276008"/>
              </p:ext>
            </p:extLst>
          </p:nvPr>
        </p:nvGraphicFramePr>
        <p:xfrm>
          <a:off x="223520" y="121920"/>
          <a:ext cx="11684000" cy="497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437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56080" y="3347720"/>
            <a:ext cx="8534400" cy="17526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65284925"/>
              </p:ext>
            </p:extLst>
          </p:nvPr>
        </p:nvGraphicFramePr>
        <p:xfrm>
          <a:off x="223520" y="121919"/>
          <a:ext cx="11684000" cy="4978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47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56080" y="3347720"/>
            <a:ext cx="8534400" cy="17526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44692100"/>
              </p:ext>
            </p:extLst>
          </p:nvPr>
        </p:nvGraphicFramePr>
        <p:xfrm>
          <a:off x="76200" y="76200"/>
          <a:ext cx="11831320" cy="5768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699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Accommodation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4496"/>
            <a:ext cx="11582400" cy="4621306"/>
          </a:xfrm>
        </p:spPr>
        <p:txBody>
          <a:bodyPr>
            <a:normAutofit fontScale="92500"/>
          </a:bodyPr>
          <a:lstStyle/>
          <a:p>
            <a:r>
              <a:rPr lang="en-US" sz="3600" i="1" dirty="0" smtClean="0"/>
              <a:t>New! </a:t>
            </a:r>
          </a:p>
          <a:p>
            <a:r>
              <a:rPr lang="en-US" sz="3600" dirty="0" smtClean="0"/>
              <a:t>5 - </a:t>
            </a:r>
            <a:r>
              <a:rPr lang="en-US" dirty="0" smtClean="0"/>
              <a:t>World </a:t>
            </a:r>
            <a:r>
              <a:rPr lang="en-US" dirty="0"/>
              <a:t>Language and Computer Science – Computer Science substitutes for World </a:t>
            </a:r>
            <a:r>
              <a:rPr lang="en-US" dirty="0" smtClean="0"/>
              <a:t>Language</a:t>
            </a:r>
          </a:p>
          <a:p>
            <a:r>
              <a:rPr lang="en-US" sz="3600" dirty="0" smtClean="0"/>
              <a:t>Only Credit Accommodation code allowed with an Advanced Diploma (Graduate/Other Completer Code 2).</a:t>
            </a:r>
          </a:p>
          <a:p>
            <a:r>
              <a:rPr lang="en-US" sz="3600" dirty="0" smtClean="0"/>
              <a:t>For the full list, please visit the </a:t>
            </a:r>
            <a:r>
              <a:rPr lang="en-US" sz="3600" dirty="0" smtClean="0">
                <a:hlinkClick r:id="rId3"/>
              </a:rPr>
              <a:t>SRC Website </a:t>
            </a:r>
            <a:r>
              <a:rPr lang="en-US" sz="3600" dirty="0" smtClean="0"/>
              <a:t>and select </a:t>
            </a:r>
            <a:r>
              <a:rPr lang="en-US" sz="3600" dirty="0" smtClean="0">
                <a:hlinkClick r:id="rId4"/>
              </a:rPr>
              <a:t>Code Values</a:t>
            </a:r>
            <a:r>
              <a:rPr lang="en-US" sz="3600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98899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13223</TotalTime>
  <Words>1426</Words>
  <Application>Microsoft Office PowerPoint</Application>
  <PresentationFormat>Widescreen</PresentationFormat>
  <Paragraphs>231</Paragraphs>
  <Slides>28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1_Office Theme</vt:lpstr>
      <vt:lpstr>Student Record Collection</vt:lpstr>
      <vt:lpstr>Agenda</vt:lpstr>
      <vt:lpstr>Updates &amp; Clarification to Data Elements for 2022-2023</vt:lpstr>
      <vt:lpstr>Overview</vt:lpstr>
      <vt:lpstr>New Code Values</vt:lpstr>
      <vt:lpstr>PowerPoint Presentation</vt:lpstr>
      <vt:lpstr>PowerPoint Presentation</vt:lpstr>
      <vt:lpstr>PowerPoint Presentation</vt:lpstr>
      <vt:lpstr>Credit Accommodation </vt:lpstr>
      <vt:lpstr>Data Element Updates </vt:lpstr>
      <vt:lpstr>PowerPoint Presentation</vt:lpstr>
      <vt:lpstr>PK Age for VPI </vt:lpstr>
      <vt:lpstr>Retired Miscellaneous Collections</vt:lpstr>
      <vt:lpstr>Retired Miscellaneous Collections </vt:lpstr>
      <vt:lpstr>Scenarios</vt:lpstr>
      <vt:lpstr>No Show</vt:lpstr>
      <vt:lpstr>Student Expected to Return</vt:lpstr>
      <vt:lpstr>PK - No Show</vt:lpstr>
      <vt:lpstr>Virtual Virginia</vt:lpstr>
      <vt:lpstr>Full Time Stride</vt:lpstr>
      <vt:lpstr>Part Time Stride</vt:lpstr>
      <vt:lpstr>Resources </vt:lpstr>
      <vt:lpstr>SRC Resources</vt:lpstr>
      <vt:lpstr>SRC Resources</vt:lpstr>
      <vt:lpstr>SRC Resources</vt:lpstr>
      <vt:lpstr>Upcoming Intro to SRC Webinar</vt:lpstr>
      <vt:lpstr>Questions</vt:lpstr>
      <vt:lpstr>SRC Contact Information</vt:lpstr>
    </vt:vector>
  </TitlesOfParts>
  <Company>Virginia Information Technologies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Record Collection</dc:title>
  <dc:creator>VITA Program</dc:creator>
  <cp:lastModifiedBy>VITA Program</cp:lastModifiedBy>
  <cp:revision>98</cp:revision>
  <dcterms:created xsi:type="dcterms:W3CDTF">2021-07-14T14:52:34Z</dcterms:created>
  <dcterms:modified xsi:type="dcterms:W3CDTF">2022-08-16T13:32:09Z</dcterms:modified>
</cp:coreProperties>
</file>