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49"/>
  </p:notesMasterIdLst>
  <p:handoutMasterIdLst>
    <p:handoutMasterId r:id="rId50"/>
  </p:handoutMasterIdLst>
  <p:sldIdLst>
    <p:sldId id="256" r:id="rId2"/>
    <p:sldId id="257" r:id="rId3"/>
    <p:sldId id="270" r:id="rId4"/>
    <p:sldId id="269" r:id="rId5"/>
    <p:sldId id="271" r:id="rId6"/>
    <p:sldId id="272" r:id="rId7"/>
    <p:sldId id="273" r:id="rId8"/>
    <p:sldId id="274" r:id="rId9"/>
    <p:sldId id="275" r:id="rId10"/>
    <p:sldId id="276" r:id="rId11"/>
    <p:sldId id="277" r:id="rId12"/>
    <p:sldId id="278" r:id="rId13"/>
    <p:sldId id="279" r:id="rId14"/>
    <p:sldId id="280" r:id="rId15"/>
    <p:sldId id="281" r:id="rId16"/>
    <p:sldId id="282" r:id="rId17"/>
    <p:sldId id="284" r:id="rId18"/>
    <p:sldId id="285" r:id="rId19"/>
    <p:sldId id="286" r:id="rId20"/>
    <p:sldId id="287" r:id="rId21"/>
    <p:sldId id="288" r:id="rId22"/>
    <p:sldId id="289" r:id="rId23"/>
    <p:sldId id="312" r:id="rId24"/>
    <p:sldId id="290" r:id="rId25"/>
    <p:sldId id="291" r:id="rId26"/>
    <p:sldId id="313" r:id="rId27"/>
    <p:sldId id="292" r:id="rId28"/>
    <p:sldId id="293" r:id="rId29"/>
    <p:sldId id="294" r:id="rId30"/>
    <p:sldId id="295" r:id="rId31"/>
    <p:sldId id="296" r:id="rId32"/>
    <p:sldId id="297" r:id="rId33"/>
    <p:sldId id="298" r:id="rId34"/>
    <p:sldId id="299" r:id="rId35"/>
    <p:sldId id="300" r:id="rId36"/>
    <p:sldId id="301" r:id="rId37"/>
    <p:sldId id="302" r:id="rId38"/>
    <p:sldId id="303" r:id="rId39"/>
    <p:sldId id="304" r:id="rId40"/>
    <p:sldId id="305" r:id="rId41"/>
    <p:sldId id="306" r:id="rId42"/>
    <p:sldId id="307" r:id="rId43"/>
    <p:sldId id="308" r:id="rId44"/>
    <p:sldId id="309" r:id="rId45"/>
    <p:sldId id="310" r:id="rId46"/>
    <p:sldId id="311" r:id="rId47"/>
    <p:sldId id="263" r:id="rId4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22536"/>
    <a:srgbClr val="0F150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862"/>
    <p:restoredTop sz="93979" autoAdjust="0"/>
  </p:normalViewPr>
  <p:slideViewPr>
    <p:cSldViewPr snapToGrid="0" snapToObjects="1">
      <p:cViewPr varScale="1">
        <p:scale>
          <a:sx n="93" d="100"/>
          <a:sy n="93" d="100"/>
        </p:scale>
        <p:origin x="246" y="84"/>
      </p:cViewPr>
      <p:guideLst>
        <p:guide orient="horz" pos="2160"/>
        <p:guide pos="3840"/>
      </p:guideLst>
    </p:cSldViewPr>
  </p:slideViewPr>
  <p:notesTextViewPr>
    <p:cViewPr>
      <p:scale>
        <a:sx n="1" d="1"/>
        <a:sy n="1" d="1"/>
      </p:scale>
      <p:origin x="0" y="0"/>
    </p:cViewPr>
  </p:notesTextViewPr>
  <p:notesViewPr>
    <p:cSldViewPr snapToGrid="0" snapToObjects="1" showGuides="1">
      <p:cViewPr varScale="1">
        <p:scale>
          <a:sx n="119" d="100"/>
          <a:sy n="119" d="100"/>
        </p:scale>
        <p:origin x="3776" y="184"/>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7.png"/><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ADBEB67F-3624-234A-BE7D-97C67BD9A009}"/>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b="1" dirty="0">
              <a:solidFill>
                <a:srgbClr val="C22536"/>
              </a:solidFill>
              <a:latin typeface="Trebuchet MS" panose="020B0703020202090204" pitchFamily="34" charset="0"/>
            </a:endParaRPr>
          </a:p>
        </p:txBody>
      </p:sp>
      <p:sp>
        <p:nvSpPr>
          <p:cNvPr id="3" name="Date Placeholder 2">
            <a:extLst>
              <a:ext uri="{FF2B5EF4-FFF2-40B4-BE49-F238E27FC236}">
                <a16:creationId xmlns:a16="http://schemas.microsoft.com/office/drawing/2014/main" id="{F0A71B46-14D8-8E4E-94CF-DB08BF66876A}"/>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5143E934-413D-2241-80FF-C05625C2FD5A}" type="datetimeFigureOut">
              <a:rPr lang="en-US" smtClean="0">
                <a:latin typeface="Trebuchet MS" panose="020B0703020202090204" pitchFamily="34" charset="0"/>
              </a:rPr>
              <a:t>7/22/2022</a:t>
            </a:fld>
            <a:endParaRPr lang="en-US" dirty="0">
              <a:latin typeface="Trebuchet MS" panose="020B0703020202090204" pitchFamily="34" charset="0"/>
            </a:endParaRPr>
          </a:p>
        </p:txBody>
      </p:sp>
      <p:sp>
        <p:nvSpPr>
          <p:cNvPr id="4" name="Footer Placeholder 3">
            <a:extLst>
              <a:ext uri="{FF2B5EF4-FFF2-40B4-BE49-F238E27FC236}">
                <a16:creationId xmlns:a16="http://schemas.microsoft.com/office/drawing/2014/main" id="{F95BD1B1-635F-414B-AFB2-E2495A2A7E13}"/>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latin typeface="Trebuchet MS" panose="020B0703020202090204" pitchFamily="34" charset="0"/>
            </a:endParaRPr>
          </a:p>
        </p:txBody>
      </p:sp>
      <p:sp>
        <p:nvSpPr>
          <p:cNvPr id="5" name="Slide Number Placeholder 4">
            <a:extLst>
              <a:ext uri="{FF2B5EF4-FFF2-40B4-BE49-F238E27FC236}">
                <a16:creationId xmlns:a16="http://schemas.microsoft.com/office/drawing/2014/main" id="{C8D6C7FA-15A0-1745-8468-8DF229C5912D}"/>
              </a:ext>
            </a:extLst>
          </p:cNvPr>
          <p:cNvSpPr>
            <a:spLocks noGrp="1"/>
          </p:cNvSpPr>
          <p:nvPr>
            <p:ph type="sldNum" sz="quarter" idx="3"/>
          </p:nvPr>
        </p:nvSpPr>
        <p:spPr>
          <a:xfrm>
            <a:off x="3884613" y="8685213"/>
            <a:ext cx="1214512" cy="458787"/>
          </a:xfrm>
          <a:prstGeom prst="rect">
            <a:avLst/>
          </a:prstGeom>
        </p:spPr>
        <p:txBody>
          <a:bodyPr vert="horz" lIns="91440" tIns="45720" rIns="91440" bIns="45720" rtlCol="0" anchor="b"/>
          <a:lstStyle>
            <a:lvl1pPr algn="r">
              <a:defRPr sz="1200"/>
            </a:lvl1pPr>
          </a:lstStyle>
          <a:p>
            <a:fld id="{421CEE23-1D07-DC48-9F09-438665CE0303}" type="slidenum">
              <a:rPr lang="en-US" smtClean="0">
                <a:latin typeface="Trebuchet MS" panose="020B0703020202090204" pitchFamily="34" charset="0"/>
              </a:rPr>
              <a:t>‹#›</a:t>
            </a:fld>
            <a:endParaRPr lang="en-US" dirty="0">
              <a:latin typeface="Trebuchet MS" panose="020B0703020202090204" pitchFamily="34" charset="0"/>
            </a:endParaRPr>
          </a:p>
        </p:txBody>
      </p:sp>
      <p:pic>
        <p:nvPicPr>
          <p:cNvPr id="8" name="Picture 7" descr="Virginia Department of Education">
            <a:extLst>
              <a:ext uri="{FF2B5EF4-FFF2-40B4-BE49-F238E27FC236}">
                <a16:creationId xmlns:a16="http://schemas.microsoft.com/office/drawing/2014/main" id="{D52D0C5F-12A8-2744-8BAB-43409134C888}"/>
              </a:ext>
            </a:extLst>
          </p:cNvPr>
          <p:cNvPicPr>
            <a:picLocks noChangeAspect="1"/>
          </p:cNvPicPr>
          <p:nvPr/>
        </p:nvPicPr>
        <p:blipFill>
          <a:blip r:embed="rId2"/>
          <a:stretch>
            <a:fillRect/>
          </a:stretch>
        </p:blipFill>
        <p:spPr>
          <a:xfrm rot="16200000">
            <a:off x="-3294337" y="4376445"/>
            <a:ext cx="7047450" cy="403060"/>
          </a:xfrm>
          <a:prstGeom prst="rect">
            <a:avLst/>
          </a:prstGeom>
        </p:spPr>
      </p:pic>
      <p:pic>
        <p:nvPicPr>
          <p:cNvPr id="9" name="Picture 8" descr="VDOE Logo">
            <a:extLst>
              <a:ext uri="{FF2B5EF4-FFF2-40B4-BE49-F238E27FC236}">
                <a16:creationId xmlns:a16="http://schemas.microsoft.com/office/drawing/2014/main" id="{E9796202-4EA2-B645-87AB-B65B91A70239}"/>
              </a:ext>
            </a:extLst>
          </p:cNvPr>
          <p:cNvPicPr>
            <a:picLocks noChangeAspect="1"/>
          </p:cNvPicPr>
          <p:nvPr/>
        </p:nvPicPr>
        <p:blipFill>
          <a:blip r:embed="rId3"/>
          <a:stretch>
            <a:fillRect/>
          </a:stretch>
        </p:blipFill>
        <p:spPr>
          <a:xfrm>
            <a:off x="5392029" y="8699765"/>
            <a:ext cx="1376362" cy="458787"/>
          </a:xfrm>
          <a:prstGeom prst="rect">
            <a:avLst/>
          </a:prstGeom>
        </p:spPr>
      </p:pic>
    </p:spTree>
    <p:extLst>
      <p:ext uri="{BB962C8B-B14F-4D97-AF65-F5344CB8AC3E}">
        <p14:creationId xmlns:p14="http://schemas.microsoft.com/office/powerpoint/2010/main" val="291584701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7.png"/><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b="0" i="0" spc="0">
                <a:solidFill>
                  <a:srgbClr val="C22536"/>
                </a:solidFill>
                <a:latin typeface="Trebuchet MS" panose="020B0703020202090204" pitchFamily="34" charset="0"/>
              </a:defRPr>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b="0" i="0">
                <a:latin typeface="Trebuchet MS" panose="020B0703020202090204" pitchFamily="34" charset="0"/>
              </a:defRPr>
            </a:lvl1pPr>
          </a:lstStyle>
          <a:p>
            <a:fld id="{DECE677D-151F-BC40-B7BE-400103977BBA}" type="datetimeFigureOut">
              <a:rPr lang="en-US" smtClean="0"/>
              <a:pPr/>
              <a:t>7/22/2022</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b="0" i="0">
                <a:latin typeface="Trebuchet MS" panose="020B0703020202090204" pitchFamily="34" charset="0"/>
              </a:defRPr>
            </a:lvl1pPr>
          </a:lstStyle>
          <a:p>
            <a:endParaRPr lang="en-US" dirty="0"/>
          </a:p>
        </p:txBody>
      </p:sp>
      <p:sp>
        <p:nvSpPr>
          <p:cNvPr id="7" name="Slide Number Placeholder 6"/>
          <p:cNvSpPr>
            <a:spLocks noGrp="1"/>
          </p:cNvSpPr>
          <p:nvPr>
            <p:ph type="sldNum" sz="quarter" idx="5"/>
          </p:nvPr>
        </p:nvSpPr>
        <p:spPr>
          <a:xfrm>
            <a:off x="3884613" y="8685213"/>
            <a:ext cx="1507416" cy="458787"/>
          </a:xfrm>
          <a:prstGeom prst="rect">
            <a:avLst/>
          </a:prstGeom>
        </p:spPr>
        <p:txBody>
          <a:bodyPr vert="horz" lIns="91440" tIns="45720" rIns="91440" bIns="45720" rtlCol="0" anchor="b"/>
          <a:lstStyle>
            <a:lvl1pPr algn="r">
              <a:defRPr sz="1200" b="0" i="0">
                <a:latin typeface="Trebuchet MS" panose="020B0703020202090204" pitchFamily="34" charset="0"/>
              </a:defRPr>
            </a:lvl1pPr>
          </a:lstStyle>
          <a:p>
            <a:fld id="{8571A650-665F-B049-BFDF-C141BB58E043}" type="slidenum">
              <a:rPr lang="en-US" smtClean="0"/>
              <a:pPr/>
              <a:t>‹#›</a:t>
            </a:fld>
            <a:endParaRPr lang="en-US" dirty="0"/>
          </a:p>
        </p:txBody>
      </p:sp>
      <p:pic>
        <p:nvPicPr>
          <p:cNvPr id="8" name="Picture 7" descr="Virginia Department of Education">
            <a:extLst>
              <a:ext uri="{FF2B5EF4-FFF2-40B4-BE49-F238E27FC236}">
                <a16:creationId xmlns:a16="http://schemas.microsoft.com/office/drawing/2014/main" id="{1192FC82-0DC6-BE4B-AD31-32623ABF6535}"/>
              </a:ext>
            </a:extLst>
          </p:cNvPr>
          <p:cNvPicPr>
            <a:picLocks noChangeAspect="1"/>
          </p:cNvPicPr>
          <p:nvPr/>
        </p:nvPicPr>
        <p:blipFill>
          <a:blip r:embed="rId2"/>
          <a:stretch>
            <a:fillRect/>
          </a:stretch>
        </p:blipFill>
        <p:spPr>
          <a:xfrm rot="16200000">
            <a:off x="-3294337" y="4376445"/>
            <a:ext cx="7047450" cy="403060"/>
          </a:xfrm>
          <a:prstGeom prst="rect">
            <a:avLst/>
          </a:prstGeom>
        </p:spPr>
      </p:pic>
      <p:pic>
        <p:nvPicPr>
          <p:cNvPr id="9" name="Picture 8" descr="VDOE Logo">
            <a:extLst>
              <a:ext uri="{FF2B5EF4-FFF2-40B4-BE49-F238E27FC236}">
                <a16:creationId xmlns:a16="http://schemas.microsoft.com/office/drawing/2014/main" id="{C661D7A9-1EE3-1E4B-991D-69264DAF9DA3}"/>
              </a:ext>
            </a:extLst>
          </p:cNvPr>
          <p:cNvPicPr>
            <a:picLocks noChangeAspect="1"/>
          </p:cNvPicPr>
          <p:nvPr/>
        </p:nvPicPr>
        <p:blipFill>
          <a:blip r:embed="rId3"/>
          <a:stretch>
            <a:fillRect/>
          </a:stretch>
        </p:blipFill>
        <p:spPr>
          <a:xfrm>
            <a:off x="5392029" y="8699765"/>
            <a:ext cx="1376362" cy="458787"/>
          </a:xfrm>
          <a:prstGeom prst="rect">
            <a:avLst/>
          </a:prstGeom>
        </p:spPr>
      </p:pic>
    </p:spTree>
    <p:extLst>
      <p:ext uri="{BB962C8B-B14F-4D97-AF65-F5344CB8AC3E}">
        <p14:creationId xmlns:p14="http://schemas.microsoft.com/office/powerpoint/2010/main" val="328452218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Plain Title Pag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6AE310-B2A3-6647-965A-0672E5ACD3F9}"/>
              </a:ext>
            </a:extLst>
          </p:cNvPr>
          <p:cNvSpPr>
            <a:spLocks noGrp="1"/>
          </p:cNvSpPr>
          <p:nvPr>
            <p:ph type="ctrTitle" hasCustomPrompt="1"/>
          </p:nvPr>
        </p:nvSpPr>
        <p:spPr>
          <a:xfrm>
            <a:off x="1524000" y="1559679"/>
            <a:ext cx="9144000" cy="2387600"/>
          </a:xfrm>
        </p:spPr>
        <p:txBody>
          <a:bodyPr anchor="b"/>
          <a:lstStyle>
            <a:lvl1pPr algn="ctr">
              <a:defRPr sz="6000"/>
            </a:lvl1pPr>
          </a:lstStyle>
          <a:p>
            <a:r>
              <a:rPr lang="en-US" dirty="0"/>
              <a:t>CLICK TO EDIT MASTER TITLE STYLE</a:t>
            </a:r>
          </a:p>
        </p:txBody>
      </p:sp>
      <p:sp>
        <p:nvSpPr>
          <p:cNvPr id="3" name="Subtitle 2">
            <a:extLst>
              <a:ext uri="{FF2B5EF4-FFF2-40B4-BE49-F238E27FC236}">
                <a16:creationId xmlns:a16="http://schemas.microsoft.com/office/drawing/2014/main" id="{F7A8242C-4802-014C-B7DB-0EB13E7D1DE7}"/>
              </a:ext>
            </a:extLst>
          </p:cNvPr>
          <p:cNvSpPr>
            <a:spLocks noGrp="1"/>
          </p:cNvSpPr>
          <p:nvPr>
            <p:ph type="subTitle" idx="1"/>
          </p:nvPr>
        </p:nvSpPr>
        <p:spPr>
          <a:xfrm>
            <a:off x="1524000" y="4039354"/>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0A80A98C-80CC-0D41-9984-BCB90EBA09DD}"/>
              </a:ext>
            </a:extLst>
          </p:cNvPr>
          <p:cNvSpPr>
            <a:spLocks noGrp="1"/>
          </p:cNvSpPr>
          <p:nvPr>
            <p:ph type="dt" sz="half" idx="10"/>
          </p:nvPr>
        </p:nvSpPr>
        <p:spPr/>
        <p:txBody>
          <a:bodyPr/>
          <a:lstStyle/>
          <a:p>
            <a:fld id="{60D43C1D-525C-4B48-A8BF-8449553F6BCB}" type="datetimeFigureOut">
              <a:rPr lang="en-US" smtClean="0"/>
              <a:t>7/22/2022</a:t>
            </a:fld>
            <a:endParaRPr lang="en-US" dirty="0"/>
          </a:p>
        </p:txBody>
      </p:sp>
      <p:sp>
        <p:nvSpPr>
          <p:cNvPr id="5" name="Footer Placeholder 4">
            <a:extLst>
              <a:ext uri="{FF2B5EF4-FFF2-40B4-BE49-F238E27FC236}">
                <a16:creationId xmlns:a16="http://schemas.microsoft.com/office/drawing/2014/main" id="{176EB225-67A7-7441-A763-F6EA0D53C22B}"/>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3DCD539D-A897-6B49-ABFF-326C0DF1032F}"/>
              </a:ext>
            </a:extLst>
          </p:cNvPr>
          <p:cNvSpPr>
            <a:spLocks noGrp="1"/>
          </p:cNvSpPr>
          <p:nvPr>
            <p:ph type="sldNum" sz="quarter" idx="12"/>
          </p:nvPr>
        </p:nvSpPr>
        <p:spPr>
          <a:xfrm>
            <a:off x="8610600" y="6356350"/>
            <a:ext cx="1011740" cy="365125"/>
          </a:xfrm>
        </p:spPr>
        <p:txBody>
          <a:bodyPr/>
          <a:lstStyle/>
          <a:p>
            <a:fld id="{25E842EE-07A5-BF42-B259-F0753968FB43}" type="slidenum">
              <a:rPr lang="en-US" smtClean="0"/>
              <a:t>‹#›</a:t>
            </a:fld>
            <a:endParaRPr lang="en-US" dirty="0"/>
          </a:p>
        </p:txBody>
      </p:sp>
    </p:spTree>
    <p:extLst>
      <p:ext uri="{BB962C8B-B14F-4D97-AF65-F5344CB8AC3E}">
        <p14:creationId xmlns:p14="http://schemas.microsoft.com/office/powerpoint/2010/main" val="374370116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DF960C6-7F4A-744C-BF8F-8A2C51F8F9CC}"/>
              </a:ext>
            </a:extLst>
          </p:cNvPr>
          <p:cNvSpPr>
            <a:spLocks noGrp="1"/>
          </p:cNvSpPr>
          <p:nvPr>
            <p:ph type="dt" sz="half" idx="10"/>
          </p:nvPr>
        </p:nvSpPr>
        <p:spPr/>
        <p:txBody>
          <a:bodyPr/>
          <a:lstStyle/>
          <a:p>
            <a:fld id="{60D43C1D-525C-4B48-A8BF-8449553F6BCB}" type="datetimeFigureOut">
              <a:rPr lang="en-US" smtClean="0"/>
              <a:t>7/22/2022</a:t>
            </a:fld>
            <a:endParaRPr lang="en-US" dirty="0"/>
          </a:p>
        </p:txBody>
      </p:sp>
      <p:sp>
        <p:nvSpPr>
          <p:cNvPr id="3" name="Footer Placeholder 2">
            <a:extLst>
              <a:ext uri="{FF2B5EF4-FFF2-40B4-BE49-F238E27FC236}">
                <a16:creationId xmlns:a16="http://schemas.microsoft.com/office/drawing/2014/main" id="{3C09D876-0C7E-B749-BD85-0976334DB6E4}"/>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1FE3A808-8322-C440-8203-47F849A789EE}"/>
              </a:ext>
            </a:extLst>
          </p:cNvPr>
          <p:cNvSpPr>
            <a:spLocks noGrp="1"/>
          </p:cNvSpPr>
          <p:nvPr>
            <p:ph type="sldNum" sz="quarter" idx="12"/>
          </p:nvPr>
        </p:nvSpPr>
        <p:spPr>
          <a:xfrm>
            <a:off x="8610600" y="6356350"/>
            <a:ext cx="1093839" cy="365125"/>
          </a:xfrm>
        </p:spPr>
        <p:txBody>
          <a:bodyPr/>
          <a:lstStyle/>
          <a:p>
            <a:fld id="{25E842EE-07A5-BF42-B259-F0753968FB43}" type="slidenum">
              <a:rPr lang="en-US" smtClean="0"/>
              <a:t>‹#›</a:t>
            </a:fld>
            <a:endParaRPr lang="en-US" dirty="0"/>
          </a:p>
        </p:txBody>
      </p:sp>
    </p:spTree>
    <p:extLst>
      <p:ext uri="{BB962C8B-B14F-4D97-AF65-F5344CB8AC3E}">
        <p14:creationId xmlns:p14="http://schemas.microsoft.com/office/powerpoint/2010/main" val="133516863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BB1A88-AFE8-A54C-B51A-2D647978F1BB}"/>
              </a:ext>
            </a:extLst>
          </p:cNvPr>
          <p:cNvSpPr>
            <a:spLocks noGrp="1"/>
          </p:cNvSpPr>
          <p:nvPr>
            <p:ph type="title" hasCustomPrompt="1"/>
          </p:nvPr>
        </p:nvSpPr>
        <p:spPr>
          <a:xfrm>
            <a:off x="836612" y="1311965"/>
            <a:ext cx="3932237" cy="1421296"/>
          </a:xfrm>
        </p:spPr>
        <p:txBody>
          <a:bodyPr anchor="b"/>
          <a:lstStyle>
            <a:lvl1pPr>
              <a:defRPr sz="3200"/>
            </a:lvl1pPr>
          </a:lstStyle>
          <a:p>
            <a:r>
              <a:rPr lang="en-US" dirty="0"/>
              <a:t>CLICK TO EDIT MASTER TITLE STYLE</a:t>
            </a:r>
          </a:p>
        </p:txBody>
      </p:sp>
      <p:sp>
        <p:nvSpPr>
          <p:cNvPr id="3" name="Content Placeholder 2">
            <a:extLst>
              <a:ext uri="{FF2B5EF4-FFF2-40B4-BE49-F238E27FC236}">
                <a16:creationId xmlns:a16="http://schemas.microsoft.com/office/drawing/2014/main" id="{28FC7F50-58AA-DF45-B32D-87AE2232A740}"/>
              </a:ext>
            </a:extLst>
          </p:cNvPr>
          <p:cNvSpPr>
            <a:spLocks noGrp="1"/>
          </p:cNvSpPr>
          <p:nvPr>
            <p:ph idx="1" hasCustomPrompt="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a:extLst>
              <a:ext uri="{FF2B5EF4-FFF2-40B4-BE49-F238E27FC236}">
                <a16:creationId xmlns:a16="http://schemas.microsoft.com/office/drawing/2014/main" id="{07BEC63D-5DB8-2549-A6DC-3AE4FFC8287B}"/>
              </a:ext>
            </a:extLst>
          </p:cNvPr>
          <p:cNvSpPr>
            <a:spLocks noGrp="1"/>
          </p:cNvSpPr>
          <p:nvPr>
            <p:ph type="body" sz="half" idx="2"/>
          </p:nvPr>
        </p:nvSpPr>
        <p:spPr>
          <a:xfrm>
            <a:off x="839788" y="2822712"/>
            <a:ext cx="3932237" cy="304627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5EBDF3F-63C7-194E-90BB-2FFE901799F1}"/>
              </a:ext>
            </a:extLst>
          </p:cNvPr>
          <p:cNvSpPr>
            <a:spLocks noGrp="1"/>
          </p:cNvSpPr>
          <p:nvPr>
            <p:ph type="dt" sz="half" idx="10"/>
          </p:nvPr>
        </p:nvSpPr>
        <p:spPr/>
        <p:txBody>
          <a:bodyPr/>
          <a:lstStyle/>
          <a:p>
            <a:fld id="{60D43C1D-525C-4B48-A8BF-8449553F6BCB}" type="datetimeFigureOut">
              <a:rPr lang="en-US" smtClean="0"/>
              <a:t>7/22/2022</a:t>
            </a:fld>
            <a:endParaRPr lang="en-US" dirty="0"/>
          </a:p>
        </p:txBody>
      </p:sp>
      <p:sp>
        <p:nvSpPr>
          <p:cNvPr id="6" name="Footer Placeholder 5">
            <a:extLst>
              <a:ext uri="{FF2B5EF4-FFF2-40B4-BE49-F238E27FC236}">
                <a16:creationId xmlns:a16="http://schemas.microsoft.com/office/drawing/2014/main" id="{B3B007A3-0D7A-FE4A-BD36-A3814A97725C}"/>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49823BB4-D04E-4D47-AE43-AC43E4893AF5}"/>
              </a:ext>
            </a:extLst>
          </p:cNvPr>
          <p:cNvSpPr>
            <a:spLocks noGrp="1"/>
          </p:cNvSpPr>
          <p:nvPr>
            <p:ph type="sldNum" sz="quarter" idx="12"/>
          </p:nvPr>
        </p:nvSpPr>
        <p:spPr>
          <a:xfrm>
            <a:off x="8610601" y="6356350"/>
            <a:ext cx="1011740" cy="365125"/>
          </a:xfrm>
        </p:spPr>
        <p:txBody>
          <a:bodyPr/>
          <a:lstStyle/>
          <a:p>
            <a:fld id="{25E842EE-07A5-BF42-B259-F0753968FB43}" type="slidenum">
              <a:rPr lang="en-US" smtClean="0"/>
              <a:t>‹#›</a:t>
            </a:fld>
            <a:endParaRPr lang="en-US" dirty="0"/>
          </a:p>
        </p:txBody>
      </p:sp>
    </p:spTree>
    <p:extLst>
      <p:ext uri="{BB962C8B-B14F-4D97-AF65-F5344CB8AC3E}">
        <p14:creationId xmlns:p14="http://schemas.microsoft.com/office/powerpoint/2010/main" val="753251338"/>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C40FAC-A966-EB40-B718-B36C3AA431C9}"/>
              </a:ext>
            </a:extLst>
          </p:cNvPr>
          <p:cNvSpPr>
            <a:spLocks noGrp="1"/>
          </p:cNvSpPr>
          <p:nvPr>
            <p:ph type="title" hasCustomPrompt="1"/>
          </p:nvPr>
        </p:nvSpPr>
        <p:spPr>
          <a:xfrm>
            <a:off x="836612" y="1113182"/>
            <a:ext cx="3932237" cy="1600200"/>
          </a:xfrm>
        </p:spPr>
        <p:txBody>
          <a:bodyPr anchor="b"/>
          <a:lstStyle>
            <a:lvl1pPr>
              <a:defRPr sz="3200"/>
            </a:lvl1pPr>
          </a:lstStyle>
          <a:p>
            <a:r>
              <a:rPr lang="en-US" dirty="0"/>
              <a:t>CLICK TO EDIT MASTER TITLE STYLE</a:t>
            </a:r>
          </a:p>
        </p:txBody>
      </p:sp>
      <p:sp>
        <p:nvSpPr>
          <p:cNvPr id="3" name="Picture Placeholder 2">
            <a:extLst>
              <a:ext uri="{FF2B5EF4-FFF2-40B4-BE49-F238E27FC236}">
                <a16:creationId xmlns:a16="http://schemas.microsoft.com/office/drawing/2014/main" id="{10CA688B-0B10-5347-AC86-08C5918FC09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a:extLst>
              <a:ext uri="{FF2B5EF4-FFF2-40B4-BE49-F238E27FC236}">
                <a16:creationId xmlns:a16="http://schemas.microsoft.com/office/drawing/2014/main" id="{5F3FAED0-9BFB-F945-9335-961186608DB2}"/>
              </a:ext>
            </a:extLst>
          </p:cNvPr>
          <p:cNvSpPr>
            <a:spLocks noGrp="1"/>
          </p:cNvSpPr>
          <p:nvPr>
            <p:ph type="body" sz="half" idx="2"/>
          </p:nvPr>
        </p:nvSpPr>
        <p:spPr>
          <a:xfrm>
            <a:off x="839788" y="2822713"/>
            <a:ext cx="3932237" cy="304627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F80F83F-0B12-314D-A137-CCE170591F6F}"/>
              </a:ext>
            </a:extLst>
          </p:cNvPr>
          <p:cNvSpPr>
            <a:spLocks noGrp="1"/>
          </p:cNvSpPr>
          <p:nvPr>
            <p:ph type="dt" sz="half" idx="10"/>
          </p:nvPr>
        </p:nvSpPr>
        <p:spPr/>
        <p:txBody>
          <a:bodyPr/>
          <a:lstStyle/>
          <a:p>
            <a:fld id="{60D43C1D-525C-4B48-A8BF-8449553F6BCB}" type="datetimeFigureOut">
              <a:rPr lang="en-US" smtClean="0"/>
              <a:t>7/22/2022</a:t>
            </a:fld>
            <a:endParaRPr lang="en-US" dirty="0"/>
          </a:p>
        </p:txBody>
      </p:sp>
      <p:sp>
        <p:nvSpPr>
          <p:cNvPr id="6" name="Footer Placeholder 5">
            <a:extLst>
              <a:ext uri="{FF2B5EF4-FFF2-40B4-BE49-F238E27FC236}">
                <a16:creationId xmlns:a16="http://schemas.microsoft.com/office/drawing/2014/main" id="{ABB1EA84-6206-0348-B9EE-477BCC9EE318}"/>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6D6C2C83-7EB9-B04A-A394-EB1EDAC2F4F3}"/>
              </a:ext>
            </a:extLst>
          </p:cNvPr>
          <p:cNvSpPr>
            <a:spLocks noGrp="1"/>
          </p:cNvSpPr>
          <p:nvPr>
            <p:ph type="sldNum" sz="quarter" idx="12"/>
          </p:nvPr>
        </p:nvSpPr>
        <p:spPr>
          <a:xfrm>
            <a:off x="8610600" y="6356350"/>
            <a:ext cx="1113503" cy="365125"/>
          </a:xfrm>
        </p:spPr>
        <p:txBody>
          <a:bodyPr/>
          <a:lstStyle/>
          <a:p>
            <a:fld id="{25E842EE-07A5-BF42-B259-F0753968FB43}" type="slidenum">
              <a:rPr lang="en-US" smtClean="0"/>
              <a:t>‹#›</a:t>
            </a:fld>
            <a:endParaRPr lang="en-US" dirty="0"/>
          </a:p>
        </p:txBody>
      </p:sp>
    </p:spTree>
    <p:extLst>
      <p:ext uri="{BB962C8B-B14F-4D97-AF65-F5344CB8AC3E}">
        <p14:creationId xmlns:p14="http://schemas.microsoft.com/office/powerpoint/2010/main" val="328449566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pic>
        <p:nvPicPr>
          <p:cNvPr id="10" name="Picture 9" descr="Background pattern&#10;&#10;Description automatically generated">
            <a:extLst>
              <a:ext uri="{FF2B5EF4-FFF2-40B4-BE49-F238E27FC236}">
                <a16:creationId xmlns:a16="http://schemas.microsoft.com/office/drawing/2014/main" id="{4DA29478-D789-7E49-BD5B-06E1A0D073F1}"/>
              </a:ext>
            </a:extLst>
          </p:cNvPr>
          <p:cNvPicPr>
            <a:picLocks noChangeAspect="1"/>
          </p:cNvPicPr>
          <p:nvPr userDrawn="1"/>
        </p:nvPicPr>
        <p:blipFill>
          <a:blip r:embed="rId2"/>
          <a:stretch>
            <a:fillRect/>
          </a:stretch>
        </p:blipFill>
        <p:spPr>
          <a:xfrm rot="5400000">
            <a:off x="2667000" y="-2666998"/>
            <a:ext cx="6858000" cy="12192000"/>
          </a:xfrm>
          <a:prstGeom prst="rect">
            <a:avLst/>
          </a:prstGeom>
        </p:spPr>
      </p:pic>
      <p:sp>
        <p:nvSpPr>
          <p:cNvPr id="2" name="Title 1">
            <a:extLst>
              <a:ext uri="{FF2B5EF4-FFF2-40B4-BE49-F238E27FC236}">
                <a16:creationId xmlns:a16="http://schemas.microsoft.com/office/drawing/2014/main" id="{E22C7536-2E25-2F45-9661-BB75AE31D1F6}"/>
              </a:ext>
            </a:extLst>
          </p:cNvPr>
          <p:cNvSpPr>
            <a:spLocks noGrp="1"/>
          </p:cNvSpPr>
          <p:nvPr>
            <p:ph type="title" hasCustomPrompt="1"/>
          </p:nvPr>
        </p:nvSpPr>
        <p:spPr>
          <a:xfrm>
            <a:off x="838200" y="1214160"/>
            <a:ext cx="10515600" cy="882995"/>
          </a:xfrm>
        </p:spPr>
        <p:txBody>
          <a:bodyPr/>
          <a:lstStyle/>
          <a:p>
            <a:r>
              <a:rPr lang="en-US" dirty="0"/>
              <a:t>CLICK TO EDIT MASTER TITLE STYLE</a:t>
            </a:r>
          </a:p>
        </p:txBody>
      </p:sp>
      <p:sp>
        <p:nvSpPr>
          <p:cNvPr id="3" name="Vertical Text Placeholder 2">
            <a:extLst>
              <a:ext uri="{FF2B5EF4-FFF2-40B4-BE49-F238E27FC236}">
                <a16:creationId xmlns:a16="http://schemas.microsoft.com/office/drawing/2014/main" id="{C2D02BC5-43A8-0F44-A88C-BAC7C865BCCD}"/>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76A541D-046D-E646-8667-7861921E09CE}"/>
              </a:ext>
            </a:extLst>
          </p:cNvPr>
          <p:cNvSpPr>
            <a:spLocks noGrp="1"/>
          </p:cNvSpPr>
          <p:nvPr>
            <p:ph type="dt" sz="half" idx="10"/>
          </p:nvPr>
        </p:nvSpPr>
        <p:spPr/>
        <p:txBody>
          <a:bodyPr/>
          <a:lstStyle/>
          <a:p>
            <a:fld id="{60D43C1D-525C-4B48-A8BF-8449553F6BCB}" type="datetimeFigureOut">
              <a:rPr lang="en-US" smtClean="0"/>
              <a:t>7/22/2022</a:t>
            </a:fld>
            <a:endParaRPr lang="en-US" dirty="0"/>
          </a:p>
        </p:txBody>
      </p:sp>
      <p:sp>
        <p:nvSpPr>
          <p:cNvPr id="5" name="Footer Placeholder 4">
            <a:extLst>
              <a:ext uri="{FF2B5EF4-FFF2-40B4-BE49-F238E27FC236}">
                <a16:creationId xmlns:a16="http://schemas.microsoft.com/office/drawing/2014/main" id="{7BE8590C-D18E-7C45-B268-C1357BA4EEC0}"/>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10B12B81-246B-EE4E-9D91-3137518F6F2D}"/>
              </a:ext>
            </a:extLst>
          </p:cNvPr>
          <p:cNvSpPr>
            <a:spLocks noGrp="1"/>
          </p:cNvSpPr>
          <p:nvPr>
            <p:ph type="sldNum" sz="quarter" idx="12"/>
          </p:nvPr>
        </p:nvSpPr>
        <p:spPr>
          <a:xfrm>
            <a:off x="8610600" y="6356350"/>
            <a:ext cx="1011740" cy="365125"/>
          </a:xfrm>
        </p:spPr>
        <p:txBody>
          <a:bodyPr/>
          <a:lstStyle/>
          <a:p>
            <a:fld id="{25E842EE-07A5-BF42-B259-F0753968FB43}" type="slidenum">
              <a:rPr lang="en-US" smtClean="0"/>
              <a:t>‹#›</a:t>
            </a:fld>
            <a:endParaRPr lang="en-US" dirty="0"/>
          </a:p>
        </p:txBody>
      </p:sp>
      <p:pic>
        <p:nvPicPr>
          <p:cNvPr id="8" name="Picture 7" descr="VDOE Logo">
            <a:extLst>
              <a:ext uri="{FF2B5EF4-FFF2-40B4-BE49-F238E27FC236}">
                <a16:creationId xmlns:a16="http://schemas.microsoft.com/office/drawing/2014/main" id="{6CBA4CDE-C368-E442-9A5A-0A7858749495}"/>
              </a:ext>
            </a:extLst>
          </p:cNvPr>
          <p:cNvPicPr>
            <a:picLocks noChangeAspect="1"/>
          </p:cNvPicPr>
          <p:nvPr userDrawn="1"/>
        </p:nvPicPr>
        <p:blipFill>
          <a:blip r:embed="rId3"/>
          <a:stretch>
            <a:fillRect/>
          </a:stretch>
        </p:blipFill>
        <p:spPr>
          <a:xfrm>
            <a:off x="9622340" y="6116944"/>
            <a:ext cx="2531806" cy="843935"/>
          </a:xfrm>
          <a:prstGeom prst="rect">
            <a:avLst/>
          </a:prstGeom>
        </p:spPr>
      </p:pic>
    </p:spTree>
    <p:extLst>
      <p:ext uri="{BB962C8B-B14F-4D97-AF65-F5344CB8AC3E}">
        <p14:creationId xmlns:p14="http://schemas.microsoft.com/office/powerpoint/2010/main" val="66569123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pic>
        <p:nvPicPr>
          <p:cNvPr id="10" name="Picture 9" descr="Background pattern&#10;&#10;Description automatically generated">
            <a:extLst>
              <a:ext uri="{FF2B5EF4-FFF2-40B4-BE49-F238E27FC236}">
                <a16:creationId xmlns:a16="http://schemas.microsoft.com/office/drawing/2014/main" id="{30F18E15-629C-2E45-9C9D-C7FC94F31FB1}"/>
              </a:ext>
            </a:extLst>
          </p:cNvPr>
          <p:cNvPicPr>
            <a:picLocks noChangeAspect="1"/>
          </p:cNvPicPr>
          <p:nvPr userDrawn="1"/>
        </p:nvPicPr>
        <p:blipFill>
          <a:blip r:embed="rId2"/>
          <a:stretch>
            <a:fillRect/>
          </a:stretch>
        </p:blipFill>
        <p:spPr>
          <a:xfrm rot="5400000">
            <a:off x="2667000" y="-2666998"/>
            <a:ext cx="6858001" cy="12192002"/>
          </a:xfrm>
          <a:prstGeom prst="rect">
            <a:avLst/>
          </a:prstGeom>
        </p:spPr>
      </p:pic>
      <p:sp>
        <p:nvSpPr>
          <p:cNvPr id="2" name="Vertical Title 1">
            <a:extLst>
              <a:ext uri="{FF2B5EF4-FFF2-40B4-BE49-F238E27FC236}">
                <a16:creationId xmlns:a16="http://schemas.microsoft.com/office/drawing/2014/main" id="{BD3CCD4F-E8A2-CD4A-8502-87185309A2B5}"/>
              </a:ext>
            </a:extLst>
          </p:cNvPr>
          <p:cNvSpPr>
            <a:spLocks noGrp="1"/>
          </p:cNvSpPr>
          <p:nvPr>
            <p:ph type="title" orient="vert" hasCustomPrompt="1"/>
          </p:nvPr>
        </p:nvSpPr>
        <p:spPr>
          <a:xfrm>
            <a:off x="8724900" y="365125"/>
            <a:ext cx="2628900" cy="5811838"/>
          </a:xfrm>
        </p:spPr>
        <p:txBody>
          <a:bodyPr vert="eaVert"/>
          <a:lstStyle/>
          <a:p>
            <a:r>
              <a:rPr lang="en-US" dirty="0"/>
              <a:t>CLICK TO EDIT MASTER TITLE STYLE</a:t>
            </a:r>
          </a:p>
        </p:txBody>
      </p:sp>
      <p:sp>
        <p:nvSpPr>
          <p:cNvPr id="3" name="Vertical Text Placeholder 2">
            <a:extLst>
              <a:ext uri="{FF2B5EF4-FFF2-40B4-BE49-F238E27FC236}">
                <a16:creationId xmlns:a16="http://schemas.microsoft.com/office/drawing/2014/main" id="{96AF95DD-0E52-554A-BB8B-00B1FD99586E}"/>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F7471DC-CACF-994C-A9F6-F80360817877}"/>
              </a:ext>
            </a:extLst>
          </p:cNvPr>
          <p:cNvSpPr>
            <a:spLocks noGrp="1"/>
          </p:cNvSpPr>
          <p:nvPr>
            <p:ph type="dt" sz="half" idx="10"/>
          </p:nvPr>
        </p:nvSpPr>
        <p:spPr/>
        <p:txBody>
          <a:bodyPr/>
          <a:lstStyle/>
          <a:p>
            <a:fld id="{60D43C1D-525C-4B48-A8BF-8449553F6BCB}" type="datetimeFigureOut">
              <a:rPr lang="en-US" smtClean="0"/>
              <a:t>7/22/2022</a:t>
            </a:fld>
            <a:endParaRPr lang="en-US" dirty="0"/>
          </a:p>
        </p:txBody>
      </p:sp>
      <p:sp>
        <p:nvSpPr>
          <p:cNvPr id="5" name="Footer Placeholder 4">
            <a:extLst>
              <a:ext uri="{FF2B5EF4-FFF2-40B4-BE49-F238E27FC236}">
                <a16:creationId xmlns:a16="http://schemas.microsoft.com/office/drawing/2014/main" id="{B07BC845-AD43-F143-AD7E-C9DCC6461E49}"/>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E29A7573-B410-BF4A-9E0C-4619F1313732}"/>
              </a:ext>
            </a:extLst>
          </p:cNvPr>
          <p:cNvSpPr>
            <a:spLocks noGrp="1"/>
          </p:cNvSpPr>
          <p:nvPr>
            <p:ph type="sldNum" sz="quarter" idx="12"/>
          </p:nvPr>
        </p:nvSpPr>
        <p:spPr>
          <a:xfrm>
            <a:off x="8610600" y="6356350"/>
            <a:ext cx="1011740" cy="365125"/>
          </a:xfrm>
        </p:spPr>
        <p:txBody>
          <a:bodyPr/>
          <a:lstStyle/>
          <a:p>
            <a:fld id="{25E842EE-07A5-BF42-B259-F0753968FB43}" type="slidenum">
              <a:rPr lang="en-US" smtClean="0"/>
              <a:t>‹#›</a:t>
            </a:fld>
            <a:endParaRPr lang="en-US" dirty="0"/>
          </a:p>
        </p:txBody>
      </p:sp>
    </p:spTree>
    <p:extLst>
      <p:ext uri="{BB962C8B-B14F-4D97-AF65-F5344CB8AC3E}">
        <p14:creationId xmlns:p14="http://schemas.microsoft.com/office/powerpoint/2010/main" val="284756479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Custom Layout">
    <p:spTree>
      <p:nvGrpSpPr>
        <p:cNvPr id="1" name=""/>
        <p:cNvGrpSpPr/>
        <p:nvPr/>
      </p:nvGrpSpPr>
      <p:grpSpPr>
        <a:xfrm>
          <a:off x="0" y="0"/>
          <a:ext cx="0" cy="0"/>
          <a:chOff x="0" y="0"/>
          <a:chExt cx="0" cy="0"/>
        </a:xfrm>
      </p:grpSpPr>
      <p:pic>
        <p:nvPicPr>
          <p:cNvPr id="9" name="Picture 8" descr="A picture containing photo, newspaper, different, many&#10;&#10;Description automatically generated">
            <a:extLst>
              <a:ext uri="{FF2B5EF4-FFF2-40B4-BE49-F238E27FC236}">
                <a16:creationId xmlns:a16="http://schemas.microsoft.com/office/drawing/2014/main" id="{A4E9C55D-20C8-F142-843E-CEDBD8321DE5}"/>
              </a:ext>
            </a:extLst>
          </p:cNvPr>
          <p:cNvPicPr>
            <a:picLocks noChangeAspect="1"/>
          </p:cNvPicPr>
          <p:nvPr userDrawn="1"/>
        </p:nvPicPr>
        <p:blipFill>
          <a:blip r:embed="rId2">
            <a:alphaModFix amt="20000"/>
          </a:blip>
          <a:stretch>
            <a:fillRect/>
          </a:stretch>
        </p:blipFill>
        <p:spPr>
          <a:xfrm>
            <a:off x="0" y="1673"/>
            <a:ext cx="12192000" cy="6854653"/>
          </a:xfrm>
          <a:prstGeom prst="rect">
            <a:avLst/>
          </a:prstGeom>
        </p:spPr>
      </p:pic>
      <p:sp>
        <p:nvSpPr>
          <p:cNvPr id="3" name="Date Placeholder 2">
            <a:extLst>
              <a:ext uri="{FF2B5EF4-FFF2-40B4-BE49-F238E27FC236}">
                <a16:creationId xmlns:a16="http://schemas.microsoft.com/office/drawing/2014/main" id="{1EC52538-36D0-8943-9136-3BA029FC0932}"/>
              </a:ext>
            </a:extLst>
          </p:cNvPr>
          <p:cNvSpPr>
            <a:spLocks noGrp="1"/>
          </p:cNvSpPr>
          <p:nvPr>
            <p:ph type="dt" sz="half" idx="10"/>
          </p:nvPr>
        </p:nvSpPr>
        <p:spPr/>
        <p:txBody>
          <a:bodyPr/>
          <a:lstStyle/>
          <a:p>
            <a:fld id="{60D43C1D-525C-4B48-A8BF-8449553F6BCB}" type="datetimeFigureOut">
              <a:rPr lang="en-US" smtClean="0"/>
              <a:t>7/22/2022</a:t>
            </a:fld>
            <a:endParaRPr lang="en-US" dirty="0"/>
          </a:p>
        </p:txBody>
      </p:sp>
      <p:sp>
        <p:nvSpPr>
          <p:cNvPr id="4" name="Footer Placeholder 3">
            <a:extLst>
              <a:ext uri="{FF2B5EF4-FFF2-40B4-BE49-F238E27FC236}">
                <a16:creationId xmlns:a16="http://schemas.microsoft.com/office/drawing/2014/main" id="{3E37C020-2CFF-9347-B513-B8FBEB7243FD}"/>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58A6B8E1-B5E4-3048-87CE-BCB72C1AF6C5}"/>
              </a:ext>
            </a:extLst>
          </p:cNvPr>
          <p:cNvSpPr>
            <a:spLocks noGrp="1"/>
          </p:cNvSpPr>
          <p:nvPr>
            <p:ph type="sldNum" sz="quarter" idx="12"/>
          </p:nvPr>
        </p:nvSpPr>
        <p:spPr/>
        <p:txBody>
          <a:bodyPr/>
          <a:lstStyle/>
          <a:p>
            <a:fld id="{25E842EE-07A5-BF42-B259-F0753968FB43}" type="slidenum">
              <a:rPr lang="en-US" smtClean="0"/>
              <a:t>‹#›</a:t>
            </a:fld>
            <a:endParaRPr lang="en-US" dirty="0"/>
          </a:p>
        </p:txBody>
      </p:sp>
      <p:sp>
        <p:nvSpPr>
          <p:cNvPr id="6" name="Title 1">
            <a:extLst>
              <a:ext uri="{FF2B5EF4-FFF2-40B4-BE49-F238E27FC236}">
                <a16:creationId xmlns:a16="http://schemas.microsoft.com/office/drawing/2014/main" id="{1BC19C0C-ED9D-2442-BCBB-B31C9C1A8D3D}"/>
              </a:ext>
            </a:extLst>
          </p:cNvPr>
          <p:cNvSpPr>
            <a:spLocks noGrp="1"/>
          </p:cNvSpPr>
          <p:nvPr>
            <p:ph type="ctrTitle" hasCustomPrompt="1"/>
          </p:nvPr>
        </p:nvSpPr>
        <p:spPr>
          <a:xfrm>
            <a:off x="1524000" y="2235199"/>
            <a:ext cx="9144000" cy="2387600"/>
          </a:xfrm>
          <a:solidFill>
            <a:schemeClr val="bg1">
              <a:alpha val="63000"/>
            </a:schemeClr>
          </a:solidFill>
          <a:ln w="79375" cap="rnd">
            <a:solidFill>
              <a:srgbClr val="C00000">
                <a:alpha val="79000"/>
              </a:srgbClr>
            </a:solidFill>
            <a:extLst>
              <a:ext uri="{C807C97D-BFC1-408E-A445-0C87EB9F89A2}">
                <ask:lineSketchStyleProps xmlns="" xmlns:ask="http://schemas.microsoft.com/office/drawing/2018/sketchyshapes" sd="1219033472">
                  <a:custGeom>
                    <a:avLst/>
                    <a:gdLst>
                      <a:gd name="connsiteX0" fmla="*/ 0 w 9144000"/>
                      <a:gd name="connsiteY0" fmla="*/ 0 h 2387600"/>
                      <a:gd name="connsiteX1" fmla="*/ 9144000 w 9144000"/>
                      <a:gd name="connsiteY1" fmla="*/ 0 h 2387600"/>
                      <a:gd name="connsiteX2" fmla="*/ 9144000 w 9144000"/>
                      <a:gd name="connsiteY2" fmla="*/ 2387600 h 2387600"/>
                      <a:gd name="connsiteX3" fmla="*/ 0 w 9144000"/>
                      <a:gd name="connsiteY3" fmla="*/ 2387600 h 2387600"/>
                      <a:gd name="connsiteX4" fmla="*/ 0 w 9144000"/>
                      <a:gd name="connsiteY4" fmla="*/ 0 h 23876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2387600" fill="none" extrusionOk="0">
                        <a:moveTo>
                          <a:pt x="0" y="0"/>
                        </a:moveTo>
                        <a:cubicBezTo>
                          <a:pt x="3028269" y="-49533"/>
                          <a:pt x="5283183" y="-14809"/>
                          <a:pt x="9144000" y="0"/>
                        </a:cubicBezTo>
                        <a:cubicBezTo>
                          <a:pt x="9231639" y="505107"/>
                          <a:pt x="9071321" y="1690582"/>
                          <a:pt x="9144000" y="2387600"/>
                        </a:cubicBezTo>
                        <a:cubicBezTo>
                          <a:pt x="4837205" y="2339369"/>
                          <a:pt x="2638381" y="2472055"/>
                          <a:pt x="0" y="2387600"/>
                        </a:cubicBezTo>
                        <a:cubicBezTo>
                          <a:pt x="-38581" y="2075969"/>
                          <a:pt x="63341" y="553084"/>
                          <a:pt x="0" y="0"/>
                        </a:cubicBezTo>
                        <a:close/>
                      </a:path>
                      <a:path w="9144000" h="2387600" stroke="0" extrusionOk="0">
                        <a:moveTo>
                          <a:pt x="0" y="0"/>
                        </a:moveTo>
                        <a:cubicBezTo>
                          <a:pt x="2613657" y="118645"/>
                          <a:pt x="5770383" y="116012"/>
                          <a:pt x="9144000" y="0"/>
                        </a:cubicBezTo>
                        <a:cubicBezTo>
                          <a:pt x="9011118" y="637795"/>
                          <a:pt x="9228951" y="1714952"/>
                          <a:pt x="9144000" y="2387600"/>
                        </a:cubicBezTo>
                        <a:cubicBezTo>
                          <a:pt x="5690229" y="2522200"/>
                          <a:pt x="3865307" y="2230404"/>
                          <a:pt x="0" y="2387600"/>
                        </a:cubicBezTo>
                        <a:cubicBezTo>
                          <a:pt x="-20187" y="1892462"/>
                          <a:pt x="-152480" y="696011"/>
                          <a:pt x="0" y="0"/>
                        </a:cubicBezTo>
                        <a:close/>
                      </a:path>
                    </a:pathLst>
                  </a:custGeom>
                  <ask:type>
                    <ask:lineSketchNone/>
                  </ask:type>
                </ask:lineSketchStyleProps>
              </a:ext>
            </a:extLst>
          </a:ln>
        </p:spPr>
        <p:txBody>
          <a:bodyPr anchor="ctr"/>
          <a:lstStyle>
            <a:lvl1pPr algn="ctr">
              <a:defRPr sz="6000"/>
            </a:lvl1pPr>
          </a:lstStyle>
          <a:p>
            <a:r>
              <a:rPr lang="en-US" dirty="0"/>
              <a:t>CLICK TO EDIT MASTER TITLE STYLE</a:t>
            </a:r>
          </a:p>
        </p:txBody>
      </p:sp>
      <p:sp>
        <p:nvSpPr>
          <p:cNvPr id="7" name="Subtitle 2">
            <a:extLst>
              <a:ext uri="{FF2B5EF4-FFF2-40B4-BE49-F238E27FC236}">
                <a16:creationId xmlns:a16="http://schemas.microsoft.com/office/drawing/2014/main" id="{6FAF135A-0843-6144-9054-47528ADE8BB1}"/>
              </a:ext>
            </a:extLst>
          </p:cNvPr>
          <p:cNvSpPr>
            <a:spLocks noGrp="1"/>
          </p:cNvSpPr>
          <p:nvPr>
            <p:ph type="subTitle" idx="1"/>
          </p:nvPr>
        </p:nvSpPr>
        <p:spPr>
          <a:xfrm>
            <a:off x="1445341" y="4714875"/>
            <a:ext cx="9144000" cy="1028615"/>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Tree>
    <p:extLst>
      <p:ext uri="{BB962C8B-B14F-4D97-AF65-F5344CB8AC3E}">
        <p14:creationId xmlns:p14="http://schemas.microsoft.com/office/powerpoint/2010/main" val="174352332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B9B7AB-606C-0D40-B684-4BDA97E3EDB9}"/>
              </a:ext>
            </a:extLst>
          </p:cNvPr>
          <p:cNvSpPr>
            <a:spLocks noGrp="1"/>
          </p:cNvSpPr>
          <p:nvPr>
            <p:ph type="title" hasCustomPrompt="1"/>
          </p:nvPr>
        </p:nvSpPr>
        <p:spPr/>
        <p:txBody>
          <a:bodyPr/>
          <a:lstStyle/>
          <a:p>
            <a:r>
              <a:rPr lang="en-US" dirty="0"/>
              <a:t>CLICK TO EDIT MASTER TITLE STYLE</a:t>
            </a:r>
          </a:p>
        </p:txBody>
      </p:sp>
      <p:sp>
        <p:nvSpPr>
          <p:cNvPr id="3" name="Content Placeholder 2">
            <a:extLst>
              <a:ext uri="{FF2B5EF4-FFF2-40B4-BE49-F238E27FC236}">
                <a16:creationId xmlns:a16="http://schemas.microsoft.com/office/drawing/2014/main" id="{A66753B7-4C1A-D24B-8C8F-03213C232418}"/>
              </a:ext>
            </a:extLst>
          </p:cNvPr>
          <p:cNvSpPr>
            <a:spLocks noGrp="1"/>
          </p:cNvSpPr>
          <p:nvPr>
            <p:ph idx="1"/>
          </p:nvPr>
        </p:nvSpPr>
        <p:spPr/>
        <p:txBody>
          <a:bodyPr/>
          <a:lstStyle>
            <a:lvl4pPr>
              <a:defRPr b="1"/>
            </a:lvl4pPr>
            <a:lvl5pPr>
              <a:defRPr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2C346F76-8402-6341-B3F4-2FE03082E345}"/>
              </a:ext>
            </a:extLst>
          </p:cNvPr>
          <p:cNvSpPr>
            <a:spLocks noGrp="1"/>
          </p:cNvSpPr>
          <p:nvPr>
            <p:ph type="dt" sz="half" idx="10"/>
          </p:nvPr>
        </p:nvSpPr>
        <p:spPr/>
        <p:txBody>
          <a:bodyPr/>
          <a:lstStyle/>
          <a:p>
            <a:fld id="{60D43C1D-525C-4B48-A8BF-8449553F6BCB}" type="datetimeFigureOut">
              <a:rPr lang="en-US" smtClean="0"/>
              <a:t>7/22/2022</a:t>
            </a:fld>
            <a:endParaRPr lang="en-US" dirty="0"/>
          </a:p>
        </p:txBody>
      </p:sp>
      <p:sp>
        <p:nvSpPr>
          <p:cNvPr id="5" name="Footer Placeholder 4">
            <a:extLst>
              <a:ext uri="{FF2B5EF4-FFF2-40B4-BE49-F238E27FC236}">
                <a16:creationId xmlns:a16="http://schemas.microsoft.com/office/drawing/2014/main" id="{459E86AB-7A1F-7D4F-B9D8-F2E1B7F0099A}"/>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C8B0628B-7A3B-3D47-9E97-1ECAAB155582}"/>
              </a:ext>
            </a:extLst>
          </p:cNvPr>
          <p:cNvSpPr>
            <a:spLocks noGrp="1"/>
          </p:cNvSpPr>
          <p:nvPr>
            <p:ph type="sldNum" sz="quarter" idx="12"/>
          </p:nvPr>
        </p:nvSpPr>
        <p:spPr>
          <a:xfrm>
            <a:off x="8610600" y="6356350"/>
            <a:ext cx="1011740" cy="365125"/>
          </a:xfrm>
        </p:spPr>
        <p:txBody>
          <a:bodyPr/>
          <a:lstStyle/>
          <a:p>
            <a:fld id="{25E842EE-07A5-BF42-B259-F0753968FB43}" type="slidenum">
              <a:rPr lang="en-US" smtClean="0"/>
              <a:t>‹#›</a:t>
            </a:fld>
            <a:endParaRPr lang="en-US" dirty="0"/>
          </a:p>
        </p:txBody>
      </p:sp>
    </p:spTree>
    <p:extLst>
      <p:ext uri="{BB962C8B-B14F-4D97-AF65-F5344CB8AC3E}">
        <p14:creationId xmlns:p14="http://schemas.microsoft.com/office/powerpoint/2010/main" val="3648984542"/>
      </p:ext>
    </p:extLst>
  </p:cSld>
  <p:clrMapOvr>
    <a:masterClrMapping/>
  </p:clrMapOvr>
  <p:timing>
    <p:tnLst>
      <p:par>
        <p:cTn id="1" dur="indefinite" restart="never" nodeType="tmRoot"/>
      </p:par>
    </p:tnLst>
  </p:timing>
  <p:extLst mod="1">
    <p:ext uri="{DCECCB84-F9BA-43D5-87BE-67443E8EF086}">
      <p15:sldGuideLst xmlns:p15="http://schemas.microsoft.com/office/powerpoint/2012/main">
        <p15:guide id="1" orient="horz" pos="4248"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F33047-276D-7B4B-8EC1-868BD0A3EB10}"/>
              </a:ext>
            </a:extLst>
          </p:cNvPr>
          <p:cNvSpPr>
            <a:spLocks noGrp="1"/>
          </p:cNvSpPr>
          <p:nvPr>
            <p:ph type="title" hasCustomPrompt="1"/>
          </p:nvPr>
        </p:nvSpPr>
        <p:spPr>
          <a:xfrm>
            <a:off x="831850" y="1103459"/>
            <a:ext cx="10515600" cy="2852737"/>
          </a:xfrm>
        </p:spPr>
        <p:txBody>
          <a:bodyPr anchor="b">
            <a:normAutofit/>
          </a:bodyPr>
          <a:lstStyle>
            <a:lvl1pPr>
              <a:defRPr sz="5000"/>
            </a:lvl1pPr>
          </a:lstStyle>
          <a:p>
            <a:r>
              <a:rPr lang="en-US" dirty="0"/>
              <a:t>CLICK TO EDIT MASTER TITLE STYLE</a:t>
            </a:r>
          </a:p>
        </p:txBody>
      </p:sp>
      <p:sp>
        <p:nvSpPr>
          <p:cNvPr id="3" name="Text Placeholder 2">
            <a:extLst>
              <a:ext uri="{FF2B5EF4-FFF2-40B4-BE49-F238E27FC236}">
                <a16:creationId xmlns:a16="http://schemas.microsoft.com/office/drawing/2014/main" id="{9A33CC05-4285-424F-B45C-6F03D93B683F}"/>
              </a:ext>
            </a:extLst>
          </p:cNvPr>
          <p:cNvSpPr>
            <a:spLocks noGrp="1"/>
          </p:cNvSpPr>
          <p:nvPr>
            <p:ph type="body" idx="1"/>
          </p:nvPr>
        </p:nvSpPr>
        <p:spPr>
          <a:xfrm>
            <a:off x="831850" y="4112391"/>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C809812F-6681-B242-8680-A05F6FD61D3D}"/>
              </a:ext>
            </a:extLst>
          </p:cNvPr>
          <p:cNvSpPr>
            <a:spLocks noGrp="1"/>
          </p:cNvSpPr>
          <p:nvPr>
            <p:ph type="dt" sz="half" idx="10"/>
          </p:nvPr>
        </p:nvSpPr>
        <p:spPr/>
        <p:txBody>
          <a:bodyPr/>
          <a:lstStyle/>
          <a:p>
            <a:fld id="{60D43C1D-525C-4B48-A8BF-8449553F6BCB}" type="datetimeFigureOut">
              <a:rPr lang="en-US" smtClean="0"/>
              <a:t>7/22/2022</a:t>
            </a:fld>
            <a:endParaRPr lang="en-US" dirty="0"/>
          </a:p>
        </p:txBody>
      </p:sp>
      <p:sp>
        <p:nvSpPr>
          <p:cNvPr id="5" name="Footer Placeholder 4">
            <a:extLst>
              <a:ext uri="{FF2B5EF4-FFF2-40B4-BE49-F238E27FC236}">
                <a16:creationId xmlns:a16="http://schemas.microsoft.com/office/drawing/2014/main" id="{686AF7FF-3FC7-D446-B3F8-3105126EA474}"/>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CC66E180-FFC6-AB41-87C3-DB6A6B2E7626}"/>
              </a:ext>
            </a:extLst>
          </p:cNvPr>
          <p:cNvSpPr>
            <a:spLocks noGrp="1"/>
          </p:cNvSpPr>
          <p:nvPr>
            <p:ph type="sldNum" sz="quarter" idx="12"/>
          </p:nvPr>
        </p:nvSpPr>
        <p:spPr>
          <a:xfrm>
            <a:off x="8610600" y="6356350"/>
            <a:ext cx="1011740" cy="365125"/>
          </a:xfrm>
        </p:spPr>
        <p:txBody>
          <a:bodyPr/>
          <a:lstStyle/>
          <a:p>
            <a:fld id="{25E842EE-07A5-BF42-B259-F0753968FB43}" type="slidenum">
              <a:rPr lang="en-US" smtClean="0"/>
              <a:t>‹#›</a:t>
            </a:fld>
            <a:endParaRPr lang="en-US" dirty="0"/>
          </a:p>
        </p:txBody>
      </p:sp>
    </p:spTree>
    <p:extLst>
      <p:ext uri="{BB962C8B-B14F-4D97-AF65-F5344CB8AC3E}">
        <p14:creationId xmlns:p14="http://schemas.microsoft.com/office/powerpoint/2010/main" val="3345208941"/>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secHead" preserve="1">
  <p:cSld name="Alternate Section Header - BLACK">
    <p:bg>
      <p:bgPr>
        <a:solidFill>
          <a:schemeClr val="accent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F33047-276D-7B4B-8EC1-868BD0A3EB10}"/>
              </a:ext>
            </a:extLst>
          </p:cNvPr>
          <p:cNvSpPr>
            <a:spLocks noGrp="1"/>
          </p:cNvSpPr>
          <p:nvPr>
            <p:ph type="title" hasCustomPrompt="1"/>
          </p:nvPr>
        </p:nvSpPr>
        <p:spPr>
          <a:xfrm>
            <a:off x="831850" y="1709738"/>
            <a:ext cx="10515600" cy="2852737"/>
          </a:xfrm>
        </p:spPr>
        <p:txBody>
          <a:bodyPr anchor="b">
            <a:normAutofit/>
          </a:bodyPr>
          <a:lstStyle>
            <a:lvl1pPr>
              <a:defRPr sz="5000"/>
            </a:lvl1pPr>
          </a:lstStyle>
          <a:p>
            <a:r>
              <a:rPr lang="en-US" dirty="0"/>
              <a:t>CLICK TO EDIT MASTER TITLE STYLE</a:t>
            </a:r>
          </a:p>
        </p:txBody>
      </p:sp>
      <p:sp>
        <p:nvSpPr>
          <p:cNvPr id="3" name="Text Placeholder 2">
            <a:extLst>
              <a:ext uri="{FF2B5EF4-FFF2-40B4-BE49-F238E27FC236}">
                <a16:creationId xmlns:a16="http://schemas.microsoft.com/office/drawing/2014/main" id="{9A33CC05-4285-424F-B45C-6F03D93B683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C809812F-6681-B242-8680-A05F6FD61D3D}"/>
              </a:ext>
            </a:extLst>
          </p:cNvPr>
          <p:cNvSpPr>
            <a:spLocks noGrp="1"/>
          </p:cNvSpPr>
          <p:nvPr>
            <p:ph type="dt" sz="half" idx="10"/>
          </p:nvPr>
        </p:nvSpPr>
        <p:spPr/>
        <p:txBody>
          <a:bodyPr/>
          <a:lstStyle/>
          <a:p>
            <a:fld id="{60D43C1D-525C-4B48-A8BF-8449553F6BCB}" type="datetimeFigureOut">
              <a:rPr lang="en-US" smtClean="0"/>
              <a:t>7/22/2022</a:t>
            </a:fld>
            <a:endParaRPr lang="en-US" dirty="0"/>
          </a:p>
        </p:txBody>
      </p:sp>
      <p:sp>
        <p:nvSpPr>
          <p:cNvPr id="5" name="Footer Placeholder 4">
            <a:extLst>
              <a:ext uri="{FF2B5EF4-FFF2-40B4-BE49-F238E27FC236}">
                <a16:creationId xmlns:a16="http://schemas.microsoft.com/office/drawing/2014/main" id="{686AF7FF-3FC7-D446-B3F8-3105126EA474}"/>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CC66E180-FFC6-AB41-87C3-DB6A6B2E7626}"/>
              </a:ext>
            </a:extLst>
          </p:cNvPr>
          <p:cNvSpPr>
            <a:spLocks noGrp="1"/>
          </p:cNvSpPr>
          <p:nvPr>
            <p:ph type="sldNum" sz="quarter" idx="12"/>
          </p:nvPr>
        </p:nvSpPr>
        <p:spPr>
          <a:xfrm>
            <a:off x="8610600" y="6356350"/>
            <a:ext cx="1011740" cy="365125"/>
          </a:xfrm>
        </p:spPr>
        <p:txBody>
          <a:bodyPr/>
          <a:lstStyle/>
          <a:p>
            <a:fld id="{25E842EE-07A5-BF42-B259-F0753968FB43}" type="slidenum">
              <a:rPr lang="en-US" smtClean="0"/>
              <a:t>‹#›</a:t>
            </a:fld>
            <a:endParaRPr lang="en-US" dirty="0"/>
          </a:p>
        </p:txBody>
      </p:sp>
      <p:pic>
        <p:nvPicPr>
          <p:cNvPr id="9" name="Picture 8" descr="VDOE LOGO">
            <a:extLst>
              <a:ext uri="{FF2B5EF4-FFF2-40B4-BE49-F238E27FC236}">
                <a16:creationId xmlns:a16="http://schemas.microsoft.com/office/drawing/2014/main" id="{C57264E4-1543-EF49-B280-9D8B3A43B8F7}"/>
              </a:ext>
            </a:extLst>
          </p:cNvPr>
          <p:cNvPicPr>
            <a:picLocks noChangeAspect="1"/>
          </p:cNvPicPr>
          <p:nvPr userDrawn="1"/>
        </p:nvPicPr>
        <p:blipFill>
          <a:blip r:embed="rId2"/>
          <a:stretch>
            <a:fillRect/>
          </a:stretch>
        </p:blipFill>
        <p:spPr>
          <a:xfrm>
            <a:off x="9729374" y="6116638"/>
            <a:ext cx="2462625" cy="820875"/>
          </a:xfrm>
          <a:prstGeom prst="rect">
            <a:avLst/>
          </a:prstGeom>
        </p:spPr>
      </p:pic>
    </p:spTree>
    <p:extLst>
      <p:ext uri="{BB962C8B-B14F-4D97-AF65-F5344CB8AC3E}">
        <p14:creationId xmlns:p14="http://schemas.microsoft.com/office/powerpoint/2010/main" val="511577695"/>
      </p:ext>
    </p:extLst>
  </p:cSld>
  <p:clrMapOvr>
    <a:overrideClrMapping bg1="dk1" tx1="lt1" bg2="dk2" tx2="lt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secHead" preserve="1">
  <p:cSld name="Alternate Section Header - RED">
    <p:bg>
      <p:bgPr>
        <a:solidFill>
          <a:schemeClr val="accent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F33047-276D-7B4B-8EC1-868BD0A3EB10}"/>
              </a:ext>
            </a:extLst>
          </p:cNvPr>
          <p:cNvSpPr>
            <a:spLocks noGrp="1"/>
          </p:cNvSpPr>
          <p:nvPr>
            <p:ph type="title" hasCustomPrompt="1"/>
          </p:nvPr>
        </p:nvSpPr>
        <p:spPr>
          <a:xfrm>
            <a:off x="831850" y="1709738"/>
            <a:ext cx="10515600" cy="2852737"/>
          </a:xfrm>
        </p:spPr>
        <p:txBody>
          <a:bodyPr anchor="b">
            <a:normAutofit/>
          </a:bodyPr>
          <a:lstStyle>
            <a:lvl1pPr>
              <a:defRPr sz="5000">
                <a:solidFill>
                  <a:schemeClr val="tx1"/>
                </a:solidFill>
              </a:defRPr>
            </a:lvl1pPr>
          </a:lstStyle>
          <a:p>
            <a:r>
              <a:rPr lang="en-US" dirty="0"/>
              <a:t>CLICK TO EDIT MASTER TITLE STYLE</a:t>
            </a:r>
          </a:p>
        </p:txBody>
      </p:sp>
      <p:sp>
        <p:nvSpPr>
          <p:cNvPr id="3" name="Text Placeholder 2">
            <a:extLst>
              <a:ext uri="{FF2B5EF4-FFF2-40B4-BE49-F238E27FC236}">
                <a16:creationId xmlns:a16="http://schemas.microsoft.com/office/drawing/2014/main" id="{9A33CC05-4285-424F-B45C-6F03D93B683F}"/>
              </a:ext>
            </a:extLst>
          </p:cNvPr>
          <p:cNvSpPr>
            <a:spLocks noGrp="1"/>
          </p:cNvSpPr>
          <p:nvPr>
            <p:ph type="body" idx="1"/>
          </p:nvPr>
        </p:nvSpPr>
        <p:spPr>
          <a:xfrm>
            <a:off x="831850" y="4589463"/>
            <a:ext cx="10515600" cy="1500187"/>
          </a:xfrm>
        </p:spPr>
        <p:txBody>
          <a:bodyPr/>
          <a:lstStyle>
            <a:lvl1pPr marL="0" indent="0">
              <a:buNone/>
              <a:defRPr sz="24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C809812F-6681-B242-8680-A05F6FD61D3D}"/>
              </a:ext>
            </a:extLst>
          </p:cNvPr>
          <p:cNvSpPr>
            <a:spLocks noGrp="1"/>
          </p:cNvSpPr>
          <p:nvPr>
            <p:ph type="dt" sz="half" idx="10"/>
          </p:nvPr>
        </p:nvSpPr>
        <p:spPr/>
        <p:txBody>
          <a:bodyPr/>
          <a:lstStyle/>
          <a:p>
            <a:fld id="{60D43C1D-525C-4B48-A8BF-8449553F6BCB}" type="datetimeFigureOut">
              <a:rPr lang="en-US" smtClean="0"/>
              <a:t>7/22/2022</a:t>
            </a:fld>
            <a:endParaRPr lang="en-US" dirty="0"/>
          </a:p>
        </p:txBody>
      </p:sp>
      <p:sp>
        <p:nvSpPr>
          <p:cNvPr id="5" name="Footer Placeholder 4">
            <a:extLst>
              <a:ext uri="{FF2B5EF4-FFF2-40B4-BE49-F238E27FC236}">
                <a16:creationId xmlns:a16="http://schemas.microsoft.com/office/drawing/2014/main" id="{686AF7FF-3FC7-D446-B3F8-3105126EA474}"/>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CC66E180-FFC6-AB41-87C3-DB6A6B2E7626}"/>
              </a:ext>
            </a:extLst>
          </p:cNvPr>
          <p:cNvSpPr>
            <a:spLocks noGrp="1"/>
          </p:cNvSpPr>
          <p:nvPr>
            <p:ph type="sldNum" sz="quarter" idx="12"/>
          </p:nvPr>
        </p:nvSpPr>
        <p:spPr>
          <a:xfrm>
            <a:off x="8610600" y="6356350"/>
            <a:ext cx="1011740" cy="365125"/>
          </a:xfrm>
        </p:spPr>
        <p:txBody>
          <a:bodyPr/>
          <a:lstStyle/>
          <a:p>
            <a:fld id="{25E842EE-07A5-BF42-B259-F0753968FB43}" type="slidenum">
              <a:rPr lang="en-US" smtClean="0"/>
              <a:t>‹#›</a:t>
            </a:fld>
            <a:endParaRPr lang="en-US" dirty="0"/>
          </a:p>
        </p:txBody>
      </p:sp>
      <p:pic>
        <p:nvPicPr>
          <p:cNvPr id="8" name="Picture 7" descr="VDOE LOGO">
            <a:extLst>
              <a:ext uri="{FF2B5EF4-FFF2-40B4-BE49-F238E27FC236}">
                <a16:creationId xmlns:a16="http://schemas.microsoft.com/office/drawing/2014/main" id="{5F227AE2-8874-7A40-9831-19C57F464528}"/>
              </a:ext>
            </a:extLst>
          </p:cNvPr>
          <p:cNvPicPr>
            <a:picLocks noChangeAspect="1"/>
          </p:cNvPicPr>
          <p:nvPr userDrawn="1"/>
        </p:nvPicPr>
        <p:blipFill>
          <a:blip r:embed="rId2">
            <a:biLevel thresh="50000"/>
            <a:extLst>
              <a:ext uri="{BEBA8EAE-BF5A-486C-A8C5-ECC9F3942E4B}">
                <a14:imgProps xmlns:a14="http://schemas.microsoft.com/office/drawing/2010/main">
                  <a14:imgLayer r:embed="rId3">
                    <a14:imgEffect>
                      <a14:colorTemperature colorTemp="4161"/>
                    </a14:imgEffect>
                    <a14:imgEffect>
                      <a14:saturation sat="0"/>
                    </a14:imgEffect>
                  </a14:imgLayer>
                </a14:imgProps>
              </a:ext>
            </a:extLst>
          </a:blip>
          <a:stretch>
            <a:fillRect/>
          </a:stretch>
        </p:blipFill>
        <p:spPr>
          <a:xfrm>
            <a:off x="9622340" y="6089650"/>
            <a:ext cx="2531806" cy="843935"/>
          </a:xfrm>
          <a:prstGeom prst="rect">
            <a:avLst/>
          </a:prstGeom>
        </p:spPr>
      </p:pic>
    </p:spTree>
    <p:extLst>
      <p:ext uri="{BB962C8B-B14F-4D97-AF65-F5344CB8AC3E}">
        <p14:creationId xmlns:p14="http://schemas.microsoft.com/office/powerpoint/2010/main" val="3984298559"/>
      </p:ext>
    </p:extLst>
  </p:cSld>
  <p:clrMapOvr>
    <a:overrideClrMapping bg1="dk1" tx1="lt1" bg2="dk2" tx2="lt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2F6C33-E047-8042-B9FD-EEA89DEE0139}"/>
              </a:ext>
            </a:extLst>
          </p:cNvPr>
          <p:cNvSpPr>
            <a:spLocks noGrp="1"/>
          </p:cNvSpPr>
          <p:nvPr>
            <p:ph type="title" hasCustomPrompt="1"/>
          </p:nvPr>
        </p:nvSpPr>
        <p:spPr/>
        <p:txBody>
          <a:bodyPr/>
          <a:lstStyle/>
          <a:p>
            <a:r>
              <a:rPr lang="en-US" dirty="0"/>
              <a:t>CLICK TO EDIT MASTER TITLE STYLE</a:t>
            </a:r>
          </a:p>
        </p:txBody>
      </p:sp>
      <p:sp>
        <p:nvSpPr>
          <p:cNvPr id="3" name="Content Placeholder 2">
            <a:extLst>
              <a:ext uri="{FF2B5EF4-FFF2-40B4-BE49-F238E27FC236}">
                <a16:creationId xmlns:a16="http://schemas.microsoft.com/office/drawing/2014/main" id="{DFC93FE7-9A64-794B-B4F1-97A19EA9E9BE}"/>
              </a:ext>
            </a:extLst>
          </p:cNvPr>
          <p:cNvSpPr>
            <a:spLocks noGrp="1"/>
          </p:cNvSpPr>
          <p:nvPr>
            <p:ph sz="half" idx="1"/>
          </p:nvPr>
        </p:nvSpPr>
        <p:spPr>
          <a:xfrm>
            <a:off x="838200" y="2027581"/>
            <a:ext cx="5181600" cy="4149381"/>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a:extLst>
              <a:ext uri="{FF2B5EF4-FFF2-40B4-BE49-F238E27FC236}">
                <a16:creationId xmlns:a16="http://schemas.microsoft.com/office/drawing/2014/main" id="{7F474B55-E1F1-3B4A-ABC6-A4E955E28526}"/>
              </a:ext>
            </a:extLst>
          </p:cNvPr>
          <p:cNvSpPr>
            <a:spLocks noGrp="1"/>
          </p:cNvSpPr>
          <p:nvPr>
            <p:ph sz="half" idx="2"/>
          </p:nvPr>
        </p:nvSpPr>
        <p:spPr>
          <a:xfrm>
            <a:off x="6172200" y="2027581"/>
            <a:ext cx="5181600" cy="4149382"/>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a:extLst>
              <a:ext uri="{FF2B5EF4-FFF2-40B4-BE49-F238E27FC236}">
                <a16:creationId xmlns:a16="http://schemas.microsoft.com/office/drawing/2014/main" id="{1B902E4F-B545-794E-A7DA-C4DB4113AF97}"/>
              </a:ext>
            </a:extLst>
          </p:cNvPr>
          <p:cNvSpPr>
            <a:spLocks noGrp="1"/>
          </p:cNvSpPr>
          <p:nvPr>
            <p:ph type="dt" sz="half" idx="10"/>
          </p:nvPr>
        </p:nvSpPr>
        <p:spPr/>
        <p:txBody>
          <a:bodyPr/>
          <a:lstStyle/>
          <a:p>
            <a:fld id="{60D43C1D-525C-4B48-A8BF-8449553F6BCB}" type="datetimeFigureOut">
              <a:rPr lang="en-US" smtClean="0"/>
              <a:t>7/22/2022</a:t>
            </a:fld>
            <a:endParaRPr lang="en-US" dirty="0"/>
          </a:p>
        </p:txBody>
      </p:sp>
      <p:sp>
        <p:nvSpPr>
          <p:cNvPr id="6" name="Footer Placeholder 5">
            <a:extLst>
              <a:ext uri="{FF2B5EF4-FFF2-40B4-BE49-F238E27FC236}">
                <a16:creationId xmlns:a16="http://schemas.microsoft.com/office/drawing/2014/main" id="{AD2F9B49-F6CF-B045-A923-F32066B633EB}"/>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B01DE6A1-D218-924D-B299-0C020BE59DE9}"/>
              </a:ext>
            </a:extLst>
          </p:cNvPr>
          <p:cNvSpPr>
            <a:spLocks noGrp="1"/>
          </p:cNvSpPr>
          <p:nvPr>
            <p:ph type="sldNum" sz="quarter" idx="12"/>
          </p:nvPr>
        </p:nvSpPr>
        <p:spPr>
          <a:xfrm>
            <a:off x="8610600" y="6356350"/>
            <a:ext cx="1011740" cy="365125"/>
          </a:xfrm>
        </p:spPr>
        <p:txBody>
          <a:bodyPr/>
          <a:lstStyle/>
          <a:p>
            <a:fld id="{25E842EE-07A5-BF42-B259-F0753968FB43}" type="slidenum">
              <a:rPr lang="en-US" smtClean="0"/>
              <a:t>‹#›</a:t>
            </a:fld>
            <a:endParaRPr lang="en-US" dirty="0"/>
          </a:p>
        </p:txBody>
      </p:sp>
    </p:spTree>
    <p:extLst>
      <p:ext uri="{BB962C8B-B14F-4D97-AF65-F5344CB8AC3E}">
        <p14:creationId xmlns:p14="http://schemas.microsoft.com/office/powerpoint/2010/main" val="271953764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1CC07E-7C7E-B547-85FD-31EA3032136A}"/>
              </a:ext>
            </a:extLst>
          </p:cNvPr>
          <p:cNvSpPr>
            <a:spLocks noGrp="1"/>
          </p:cNvSpPr>
          <p:nvPr>
            <p:ph type="title" hasCustomPrompt="1"/>
          </p:nvPr>
        </p:nvSpPr>
        <p:spPr>
          <a:xfrm>
            <a:off x="839788" y="1325563"/>
            <a:ext cx="10515600" cy="365125"/>
          </a:xfrm>
        </p:spPr>
        <p:txBody>
          <a:bodyPr/>
          <a:lstStyle/>
          <a:p>
            <a:r>
              <a:rPr lang="en-US" dirty="0"/>
              <a:t>CLICK TO EDIT MASTER TITLE STYLE</a:t>
            </a:r>
          </a:p>
        </p:txBody>
      </p:sp>
      <p:sp>
        <p:nvSpPr>
          <p:cNvPr id="3" name="Text Placeholder 2">
            <a:extLst>
              <a:ext uri="{FF2B5EF4-FFF2-40B4-BE49-F238E27FC236}">
                <a16:creationId xmlns:a16="http://schemas.microsoft.com/office/drawing/2014/main" id="{F3823DEE-DD0F-CD41-AB02-3601C77041E9}"/>
              </a:ext>
            </a:extLst>
          </p:cNvPr>
          <p:cNvSpPr>
            <a:spLocks noGrp="1"/>
          </p:cNvSpPr>
          <p:nvPr>
            <p:ph type="body" idx="1" hasCustomPrompt="1"/>
          </p:nvPr>
        </p:nvSpPr>
        <p:spPr>
          <a:xfrm>
            <a:off x="839788" y="1857375"/>
            <a:ext cx="5157787" cy="895762"/>
          </a:xfrm>
        </p:spPr>
        <p:txBody>
          <a:bodyPr anchor="b"/>
          <a:lstStyle>
            <a:lvl1pPr marL="0" indent="0">
              <a:buNone/>
              <a:defRPr sz="2400" b="1">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a:extLst>
              <a:ext uri="{FF2B5EF4-FFF2-40B4-BE49-F238E27FC236}">
                <a16:creationId xmlns:a16="http://schemas.microsoft.com/office/drawing/2014/main" id="{283D6200-416C-4347-9D0F-06E7BB0B7F9D}"/>
              </a:ext>
            </a:extLst>
          </p:cNvPr>
          <p:cNvSpPr>
            <a:spLocks noGrp="1"/>
          </p:cNvSpPr>
          <p:nvPr>
            <p:ph sz="half" idx="2"/>
          </p:nvPr>
        </p:nvSpPr>
        <p:spPr>
          <a:xfrm>
            <a:off x="839788" y="2832651"/>
            <a:ext cx="5157787" cy="3357011"/>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a:extLst>
              <a:ext uri="{FF2B5EF4-FFF2-40B4-BE49-F238E27FC236}">
                <a16:creationId xmlns:a16="http://schemas.microsoft.com/office/drawing/2014/main" id="{D8A05453-E146-5E40-BFA4-6C0D1771F6F2}"/>
              </a:ext>
            </a:extLst>
          </p:cNvPr>
          <p:cNvSpPr>
            <a:spLocks noGrp="1"/>
          </p:cNvSpPr>
          <p:nvPr>
            <p:ph type="body" sz="quarter" idx="3" hasCustomPrompt="1"/>
          </p:nvPr>
        </p:nvSpPr>
        <p:spPr>
          <a:xfrm>
            <a:off x="6172200" y="1857373"/>
            <a:ext cx="5183188" cy="895763"/>
          </a:xfrm>
        </p:spPr>
        <p:txBody>
          <a:bodyPr anchor="b"/>
          <a:lstStyle>
            <a:lvl1pPr marL="0" indent="0">
              <a:buNone/>
              <a:defRPr sz="2400" b="1">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a:extLst>
              <a:ext uri="{FF2B5EF4-FFF2-40B4-BE49-F238E27FC236}">
                <a16:creationId xmlns:a16="http://schemas.microsoft.com/office/drawing/2014/main" id="{972C7AAB-57E5-A244-A9E2-9BB60A0866B2}"/>
              </a:ext>
            </a:extLst>
          </p:cNvPr>
          <p:cNvSpPr>
            <a:spLocks noGrp="1"/>
          </p:cNvSpPr>
          <p:nvPr>
            <p:ph sz="quarter" idx="4"/>
          </p:nvPr>
        </p:nvSpPr>
        <p:spPr>
          <a:xfrm>
            <a:off x="6172200" y="2832651"/>
            <a:ext cx="5183188" cy="3357011"/>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a:extLst>
              <a:ext uri="{FF2B5EF4-FFF2-40B4-BE49-F238E27FC236}">
                <a16:creationId xmlns:a16="http://schemas.microsoft.com/office/drawing/2014/main" id="{7A939773-C6DB-8744-9611-FD786BDF6DEB}"/>
              </a:ext>
            </a:extLst>
          </p:cNvPr>
          <p:cNvSpPr>
            <a:spLocks noGrp="1"/>
          </p:cNvSpPr>
          <p:nvPr>
            <p:ph type="dt" sz="half" idx="10"/>
          </p:nvPr>
        </p:nvSpPr>
        <p:spPr/>
        <p:txBody>
          <a:bodyPr/>
          <a:lstStyle/>
          <a:p>
            <a:fld id="{60D43C1D-525C-4B48-A8BF-8449553F6BCB}" type="datetimeFigureOut">
              <a:rPr lang="en-US" smtClean="0"/>
              <a:t>7/22/2022</a:t>
            </a:fld>
            <a:endParaRPr lang="en-US" dirty="0"/>
          </a:p>
        </p:txBody>
      </p:sp>
      <p:sp>
        <p:nvSpPr>
          <p:cNvPr id="8" name="Footer Placeholder 7">
            <a:extLst>
              <a:ext uri="{FF2B5EF4-FFF2-40B4-BE49-F238E27FC236}">
                <a16:creationId xmlns:a16="http://schemas.microsoft.com/office/drawing/2014/main" id="{B5D21116-DE87-5D4D-9156-D18A0F548C21}"/>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44294A27-86D2-D846-8D27-41A8FE9A202E}"/>
              </a:ext>
            </a:extLst>
          </p:cNvPr>
          <p:cNvSpPr>
            <a:spLocks noGrp="1"/>
          </p:cNvSpPr>
          <p:nvPr>
            <p:ph type="sldNum" sz="quarter" idx="12"/>
          </p:nvPr>
        </p:nvSpPr>
        <p:spPr>
          <a:xfrm>
            <a:off x="8610600" y="6356350"/>
            <a:ext cx="1113503" cy="365125"/>
          </a:xfrm>
        </p:spPr>
        <p:txBody>
          <a:bodyPr/>
          <a:lstStyle/>
          <a:p>
            <a:fld id="{25E842EE-07A5-BF42-B259-F0753968FB43}" type="slidenum">
              <a:rPr lang="en-US" smtClean="0"/>
              <a:t>‹#›</a:t>
            </a:fld>
            <a:endParaRPr lang="en-US" dirty="0"/>
          </a:p>
        </p:txBody>
      </p:sp>
    </p:spTree>
    <p:extLst>
      <p:ext uri="{BB962C8B-B14F-4D97-AF65-F5344CB8AC3E}">
        <p14:creationId xmlns:p14="http://schemas.microsoft.com/office/powerpoint/2010/main" val="420721385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3CF210-A759-0846-8760-CEF7526727E0}"/>
              </a:ext>
            </a:extLst>
          </p:cNvPr>
          <p:cNvSpPr>
            <a:spLocks noGrp="1"/>
          </p:cNvSpPr>
          <p:nvPr>
            <p:ph type="title" hasCustomPrompt="1"/>
          </p:nvPr>
        </p:nvSpPr>
        <p:spPr/>
        <p:txBody>
          <a:bodyPr/>
          <a:lstStyle/>
          <a:p>
            <a:r>
              <a:rPr lang="en-US" dirty="0"/>
              <a:t>CLICK TO EDIT MASTER TITLE STYLE</a:t>
            </a:r>
          </a:p>
        </p:txBody>
      </p:sp>
      <p:sp>
        <p:nvSpPr>
          <p:cNvPr id="3" name="Date Placeholder 2">
            <a:extLst>
              <a:ext uri="{FF2B5EF4-FFF2-40B4-BE49-F238E27FC236}">
                <a16:creationId xmlns:a16="http://schemas.microsoft.com/office/drawing/2014/main" id="{E5E47EAE-B3E1-914A-A9EA-B67F2957269E}"/>
              </a:ext>
            </a:extLst>
          </p:cNvPr>
          <p:cNvSpPr>
            <a:spLocks noGrp="1"/>
          </p:cNvSpPr>
          <p:nvPr>
            <p:ph type="dt" sz="half" idx="10"/>
          </p:nvPr>
        </p:nvSpPr>
        <p:spPr/>
        <p:txBody>
          <a:bodyPr/>
          <a:lstStyle/>
          <a:p>
            <a:fld id="{60D43C1D-525C-4B48-A8BF-8449553F6BCB}" type="datetimeFigureOut">
              <a:rPr lang="en-US" smtClean="0"/>
              <a:t>7/22/2022</a:t>
            </a:fld>
            <a:endParaRPr lang="en-US" dirty="0"/>
          </a:p>
        </p:txBody>
      </p:sp>
      <p:sp>
        <p:nvSpPr>
          <p:cNvPr id="4" name="Footer Placeholder 3">
            <a:extLst>
              <a:ext uri="{FF2B5EF4-FFF2-40B4-BE49-F238E27FC236}">
                <a16:creationId xmlns:a16="http://schemas.microsoft.com/office/drawing/2014/main" id="{345CF8E0-6DD4-E04A-BADF-0BFE189121F0}"/>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909EDF7F-92FD-6C47-BC15-A1988B0A05E8}"/>
              </a:ext>
            </a:extLst>
          </p:cNvPr>
          <p:cNvSpPr>
            <a:spLocks noGrp="1"/>
          </p:cNvSpPr>
          <p:nvPr>
            <p:ph type="sldNum" sz="quarter" idx="12"/>
          </p:nvPr>
        </p:nvSpPr>
        <p:spPr>
          <a:xfrm>
            <a:off x="8610600" y="6356350"/>
            <a:ext cx="1011740" cy="365125"/>
          </a:xfrm>
        </p:spPr>
        <p:txBody>
          <a:bodyPr/>
          <a:lstStyle/>
          <a:p>
            <a:fld id="{25E842EE-07A5-BF42-B259-F0753968FB43}" type="slidenum">
              <a:rPr lang="en-US" smtClean="0"/>
              <a:t>‹#›</a:t>
            </a:fld>
            <a:endParaRPr lang="en-US" dirty="0"/>
          </a:p>
        </p:txBody>
      </p:sp>
    </p:spTree>
    <p:extLst>
      <p:ext uri="{BB962C8B-B14F-4D97-AF65-F5344CB8AC3E}">
        <p14:creationId xmlns:p14="http://schemas.microsoft.com/office/powerpoint/2010/main" val="342727719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8" name="Picture 7" descr="A picture containing text, businesscard, envelope, vector graphics&#10;&#10;Description automatically generated">
            <a:extLst>
              <a:ext uri="{FF2B5EF4-FFF2-40B4-BE49-F238E27FC236}">
                <a16:creationId xmlns:a16="http://schemas.microsoft.com/office/drawing/2014/main" id="{B5CC8136-79F5-8846-8D21-2BB433F6766A}"/>
              </a:ext>
            </a:extLst>
          </p:cNvPr>
          <p:cNvPicPr>
            <a:picLocks noChangeAspect="1"/>
          </p:cNvPicPr>
          <p:nvPr userDrawn="1"/>
        </p:nvPicPr>
        <p:blipFill>
          <a:blip r:embed="rId16"/>
          <a:stretch>
            <a:fillRect/>
          </a:stretch>
        </p:blipFill>
        <p:spPr>
          <a:xfrm>
            <a:off x="0" y="0"/>
            <a:ext cx="12192000" cy="6858000"/>
          </a:xfrm>
          <a:prstGeom prst="rect">
            <a:avLst/>
          </a:prstGeom>
        </p:spPr>
      </p:pic>
      <p:sp>
        <p:nvSpPr>
          <p:cNvPr id="2" name="Title Placeholder 1">
            <a:extLst>
              <a:ext uri="{FF2B5EF4-FFF2-40B4-BE49-F238E27FC236}">
                <a16:creationId xmlns:a16="http://schemas.microsoft.com/office/drawing/2014/main" id="{8A53AB0E-A9BC-604D-8351-C5AA74114405}"/>
              </a:ext>
            </a:extLst>
          </p:cNvPr>
          <p:cNvSpPr>
            <a:spLocks noGrp="1"/>
          </p:cNvSpPr>
          <p:nvPr>
            <p:ph type="title"/>
          </p:nvPr>
        </p:nvSpPr>
        <p:spPr>
          <a:xfrm>
            <a:off x="838200" y="1144587"/>
            <a:ext cx="10515600" cy="882995"/>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563969AE-B29A-1B40-B153-8430374BD150}"/>
              </a:ext>
            </a:extLst>
          </p:cNvPr>
          <p:cNvSpPr>
            <a:spLocks noGrp="1"/>
          </p:cNvSpPr>
          <p:nvPr>
            <p:ph type="body" idx="1"/>
          </p:nvPr>
        </p:nvSpPr>
        <p:spPr>
          <a:xfrm>
            <a:off x="838200" y="2246243"/>
            <a:ext cx="10515600" cy="3930719"/>
          </a:xfrm>
          <a:prstGeom prst="rect">
            <a:avLst/>
          </a:prstGeom>
          <a:ln>
            <a:noFill/>
          </a:ln>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a:extLst>
              <a:ext uri="{FF2B5EF4-FFF2-40B4-BE49-F238E27FC236}">
                <a16:creationId xmlns:a16="http://schemas.microsoft.com/office/drawing/2014/main" id="{EFCA7ED8-273B-C149-B525-6793764CF7D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0D43C1D-525C-4B48-A8BF-8449553F6BCB}" type="datetimeFigureOut">
              <a:rPr lang="en-US" smtClean="0"/>
              <a:t>7/22/2022</a:t>
            </a:fld>
            <a:endParaRPr lang="en-US" dirty="0"/>
          </a:p>
        </p:txBody>
      </p:sp>
      <p:sp>
        <p:nvSpPr>
          <p:cNvPr id="5" name="Footer Placeholder 4">
            <a:extLst>
              <a:ext uri="{FF2B5EF4-FFF2-40B4-BE49-F238E27FC236}">
                <a16:creationId xmlns:a16="http://schemas.microsoft.com/office/drawing/2014/main" id="{322E0AB7-5C2B-F248-A0F3-AE0DF36BF3D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A007AF6F-269C-7C47-8A86-3F20A3EB87B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5E842EE-07A5-BF42-B259-F0753968FB43}" type="slidenum">
              <a:rPr lang="en-US" smtClean="0"/>
              <a:t>‹#›</a:t>
            </a:fld>
            <a:endParaRPr lang="en-US" dirty="0"/>
          </a:p>
        </p:txBody>
      </p:sp>
    </p:spTree>
    <p:extLst>
      <p:ext uri="{BB962C8B-B14F-4D97-AF65-F5344CB8AC3E}">
        <p14:creationId xmlns:p14="http://schemas.microsoft.com/office/powerpoint/2010/main" val="587777068"/>
      </p:ext>
    </p:extLst>
  </p:cSld>
  <p:clrMap bg1="lt1" tx1="dk1" bg2="lt2" tx2="dk2" accent1="accent1" accent2="accent2" accent3="accent3" accent4="accent4" accent5="accent5" accent6="accent6" hlink="hlink" folHlink="folHlink"/>
  <p:sldLayoutIdLst>
    <p:sldLayoutId id="2147483649" r:id="rId1"/>
    <p:sldLayoutId id="2147483660" r:id="rId2"/>
    <p:sldLayoutId id="2147483650" r:id="rId3"/>
    <p:sldLayoutId id="2147483651" r:id="rId4"/>
    <p:sldLayoutId id="2147483661" r:id="rId5"/>
    <p:sldLayoutId id="2147483662" r:id="rId6"/>
    <p:sldLayoutId id="2147483652" r:id="rId7"/>
    <p:sldLayoutId id="2147483653" r:id="rId8"/>
    <p:sldLayoutId id="2147483654" r:id="rId9"/>
    <p:sldLayoutId id="2147483655" r:id="rId10"/>
    <p:sldLayoutId id="2147483656" r:id="rId11"/>
    <p:sldLayoutId id="2147483657" r:id="rId12"/>
    <p:sldLayoutId id="2147483658" r:id="rId13"/>
    <p:sldLayoutId id="2147483659" r:id="rId14"/>
  </p:sldLayoutIdLst>
  <p:timing>
    <p:tnLst>
      <p:par>
        <p:cTn id="1" dur="indefinite" restart="never" nodeType="tmRoot"/>
      </p:par>
    </p:tnLst>
  </p:timing>
  <p:txStyles>
    <p:titleStyle>
      <a:lvl1pPr algn="l" defTabSz="914400" rtl="0" eaLnBrk="1" latinLnBrk="0" hangingPunct="1">
        <a:lnSpc>
          <a:spcPct val="90000"/>
        </a:lnSpc>
        <a:spcBef>
          <a:spcPct val="0"/>
        </a:spcBef>
        <a:buNone/>
        <a:defRPr sz="4400" kern="1200">
          <a:solidFill>
            <a:schemeClr val="accent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1" kern="1200">
          <a:solidFill>
            <a:srgbClr val="C22536"/>
          </a:solidFill>
          <a:latin typeface="+mj-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lang="en-US" sz="2000" b="1" kern="1200" baseline="0" dirty="0" smtClean="0">
          <a:ln>
            <a:noFill/>
          </a:ln>
          <a:solidFill>
            <a:schemeClr val="tx1"/>
          </a:solidFill>
          <a:latin typeface="+mj-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1" kern="1200">
          <a:solidFill>
            <a:schemeClr val="accent1"/>
          </a:solidFill>
          <a:latin typeface="+mj-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1" i="1" kern="1200">
          <a:solidFill>
            <a:schemeClr val="accent5"/>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4248" userDrawn="1">
          <p15:clr>
            <a:srgbClr val="F26B43"/>
          </p15:clr>
        </p15:guide>
        <p15:guide id="2" pos="72" userDrawn="1">
          <p15:clr>
            <a:srgbClr val="F26B43"/>
          </p15:clr>
        </p15:guide>
        <p15:guide id="3" pos="7608" userDrawn="1">
          <p15:clr>
            <a:srgbClr val="F26B43"/>
          </p15:clr>
        </p15:guide>
        <p15:guide id="4" orient="horz" pos="72"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3.xml"/><Relationship Id="rId4" Type="http://schemas.openxmlformats.org/officeDocument/2006/relationships/image" Target="../media/image10.png"/></Relationships>
</file>

<file path=ppt/slides/_rels/slide3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3.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jpeg"/></Relationships>
</file>

<file path=ppt/slides/_rels/slide39.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3.xml"/><Relationship Id="rId5" Type="http://schemas.openxmlformats.org/officeDocument/2006/relationships/image" Target="../media/image21.png"/><Relationship Id="rId4" Type="http://schemas.openxmlformats.org/officeDocument/2006/relationships/image" Target="../media/image20.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3" Type="http://schemas.openxmlformats.org/officeDocument/2006/relationships/image" Target="../media/image23.jpeg"/><Relationship Id="rId7" Type="http://schemas.openxmlformats.org/officeDocument/2006/relationships/image" Target="../media/image27.jpeg"/><Relationship Id="rId2" Type="http://schemas.openxmlformats.org/officeDocument/2006/relationships/image" Target="../media/image22.jpeg"/><Relationship Id="rId1" Type="http://schemas.openxmlformats.org/officeDocument/2006/relationships/slideLayout" Target="../slideLayouts/slideLayout3.xml"/><Relationship Id="rId6" Type="http://schemas.openxmlformats.org/officeDocument/2006/relationships/image" Target="../media/image26.gif"/><Relationship Id="rId5" Type="http://schemas.openxmlformats.org/officeDocument/2006/relationships/image" Target="../media/image25.jpeg"/><Relationship Id="rId4" Type="http://schemas.openxmlformats.org/officeDocument/2006/relationships/image" Target="../media/image24.jpeg"/></Relationships>
</file>

<file path=ppt/slides/_rels/slide41.xml.rels><?xml version="1.0" encoding="UTF-8" standalone="yes"?>
<Relationships xmlns="http://schemas.openxmlformats.org/package/2006/relationships"><Relationship Id="rId3" Type="http://schemas.openxmlformats.org/officeDocument/2006/relationships/image" Target="../media/image29.jpeg"/><Relationship Id="rId7" Type="http://schemas.openxmlformats.org/officeDocument/2006/relationships/image" Target="../media/image33.jpeg"/><Relationship Id="rId2" Type="http://schemas.openxmlformats.org/officeDocument/2006/relationships/image" Target="../media/image28.jpeg"/><Relationship Id="rId1" Type="http://schemas.openxmlformats.org/officeDocument/2006/relationships/slideLayout" Target="../slideLayouts/slideLayout3.xml"/><Relationship Id="rId6" Type="http://schemas.openxmlformats.org/officeDocument/2006/relationships/image" Target="../media/image32.jpeg"/><Relationship Id="rId5" Type="http://schemas.openxmlformats.org/officeDocument/2006/relationships/image" Target="../media/image31.png"/><Relationship Id="rId4" Type="http://schemas.openxmlformats.org/officeDocument/2006/relationships/image" Target="../media/image30.jpeg"/></Relationships>
</file>

<file path=ppt/slides/_rels/slide42.xml.rels><?xml version="1.0" encoding="UTF-8" standalone="yes"?>
<Relationships xmlns="http://schemas.openxmlformats.org/package/2006/relationships"><Relationship Id="rId8" Type="http://schemas.openxmlformats.org/officeDocument/2006/relationships/image" Target="../media/image40.jpeg"/><Relationship Id="rId3" Type="http://schemas.openxmlformats.org/officeDocument/2006/relationships/image" Target="../media/image35.png"/><Relationship Id="rId7" Type="http://schemas.openxmlformats.org/officeDocument/2006/relationships/image" Target="../media/image39.jpeg"/><Relationship Id="rId12" Type="http://schemas.openxmlformats.org/officeDocument/2006/relationships/image" Target="../media/image44.jpeg"/><Relationship Id="rId2" Type="http://schemas.openxmlformats.org/officeDocument/2006/relationships/image" Target="../media/image34.png"/><Relationship Id="rId1" Type="http://schemas.openxmlformats.org/officeDocument/2006/relationships/slideLayout" Target="../slideLayouts/slideLayout3.xml"/><Relationship Id="rId6" Type="http://schemas.openxmlformats.org/officeDocument/2006/relationships/image" Target="../media/image38.jpeg"/><Relationship Id="rId11" Type="http://schemas.openxmlformats.org/officeDocument/2006/relationships/image" Target="../media/image43.png"/><Relationship Id="rId5" Type="http://schemas.openxmlformats.org/officeDocument/2006/relationships/image" Target="../media/image37.jpeg"/><Relationship Id="rId10" Type="http://schemas.openxmlformats.org/officeDocument/2006/relationships/image" Target="../media/image42.jpeg"/><Relationship Id="rId4" Type="http://schemas.openxmlformats.org/officeDocument/2006/relationships/image" Target="../media/image36.jpeg"/><Relationship Id="rId9" Type="http://schemas.openxmlformats.org/officeDocument/2006/relationships/image" Target="../media/image41.jpeg"/></Relationships>
</file>

<file path=ppt/slides/_rels/slide43.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image" Target="../media/image45.png"/><Relationship Id="rId1" Type="http://schemas.openxmlformats.org/officeDocument/2006/relationships/slideLayout" Target="../slideLayouts/slideLayout3.xml"/><Relationship Id="rId6" Type="http://schemas.openxmlformats.org/officeDocument/2006/relationships/image" Target="../media/image49.jpeg"/><Relationship Id="rId5" Type="http://schemas.openxmlformats.org/officeDocument/2006/relationships/image" Target="../media/image48.jpeg"/><Relationship Id="rId4" Type="http://schemas.openxmlformats.org/officeDocument/2006/relationships/image" Target="../media/image47.png"/></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40ECC2-D1DE-824E-B8B5-9D81406A2BD7}"/>
              </a:ext>
            </a:extLst>
          </p:cNvPr>
          <p:cNvSpPr>
            <a:spLocks noGrp="1"/>
          </p:cNvSpPr>
          <p:nvPr>
            <p:ph type="ctrTitle"/>
          </p:nvPr>
        </p:nvSpPr>
        <p:spPr>
          <a:xfrm>
            <a:off x="1524000" y="2080966"/>
            <a:ext cx="9144000" cy="1909763"/>
          </a:xfrm>
        </p:spPr>
        <p:txBody>
          <a:bodyPr/>
          <a:lstStyle/>
          <a:p>
            <a:r>
              <a:rPr lang="en-US" dirty="0"/>
              <a:t>CTE Civil Rights </a:t>
            </a:r>
            <a:br>
              <a:rPr lang="en-US" dirty="0"/>
            </a:br>
            <a:r>
              <a:rPr lang="en-US" dirty="0"/>
              <a:t>Review Process</a:t>
            </a:r>
          </a:p>
        </p:txBody>
      </p:sp>
      <p:sp>
        <p:nvSpPr>
          <p:cNvPr id="3" name="Subtitle 2">
            <a:extLst>
              <a:ext uri="{FF2B5EF4-FFF2-40B4-BE49-F238E27FC236}">
                <a16:creationId xmlns:a16="http://schemas.microsoft.com/office/drawing/2014/main" id="{56B9AC50-2ABC-F04E-A1B5-771F39CCBCF5}"/>
              </a:ext>
            </a:extLst>
          </p:cNvPr>
          <p:cNvSpPr>
            <a:spLocks noGrp="1"/>
          </p:cNvSpPr>
          <p:nvPr>
            <p:ph type="subTitle" idx="1"/>
          </p:nvPr>
        </p:nvSpPr>
        <p:spPr>
          <a:xfrm>
            <a:off x="1524000" y="4082805"/>
            <a:ext cx="9144000" cy="1655762"/>
          </a:xfrm>
        </p:spPr>
        <p:txBody>
          <a:bodyPr/>
          <a:lstStyle/>
          <a:p>
            <a:r>
              <a:rPr lang="en-US" dirty="0" smtClean="0"/>
              <a:t>Office </a:t>
            </a:r>
            <a:r>
              <a:rPr lang="en-US" dirty="0"/>
              <a:t>of Career, Technical, and Adult Education</a:t>
            </a:r>
          </a:p>
        </p:txBody>
      </p:sp>
    </p:spTree>
    <p:extLst>
      <p:ext uri="{BB962C8B-B14F-4D97-AF65-F5344CB8AC3E}">
        <p14:creationId xmlns:p14="http://schemas.microsoft.com/office/powerpoint/2010/main" val="29177370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C83464-568F-1A4D-8035-179BE6C25CD7}"/>
              </a:ext>
            </a:extLst>
          </p:cNvPr>
          <p:cNvSpPr>
            <a:spLocks noGrp="1"/>
          </p:cNvSpPr>
          <p:nvPr>
            <p:ph type="title"/>
          </p:nvPr>
        </p:nvSpPr>
        <p:spPr/>
        <p:txBody>
          <a:bodyPr>
            <a:normAutofit/>
          </a:bodyPr>
          <a:lstStyle/>
          <a:p>
            <a:r>
              <a:rPr lang="en-US" dirty="0"/>
              <a:t>Compliance is </a:t>
            </a:r>
            <a:r>
              <a:rPr lang="en-US" dirty="0" smtClean="0"/>
              <a:t>a Shared </a:t>
            </a:r>
            <a:r>
              <a:rPr lang="en-US" dirty="0"/>
              <a:t>Responsibility</a:t>
            </a:r>
          </a:p>
        </p:txBody>
      </p:sp>
      <p:sp>
        <p:nvSpPr>
          <p:cNvPr id="3" name="Content Placeholder 2">
            <a:extLst>
              <a:ext uri="{FF2B5EF4-FFF2-40B4-BE49-F238E27FC236}">
                <a16:creationId xmlns:a16="http://schemas.microsoft.com/office/drawing/2014/main" id="{36E2D0F2-5017-F549-81E7-02FFFCEAFDE9}"/>
              </a:ext>
            </a:extLst>
          </p:cNvPr>
          <p:cNvSpPr>
            <a:spLocks noGrp="1"/>
          </p:cNvSpPr>
          <p:nvPr>
            <p:ph idx="1"/>
          </p:nvPr>
        </p:nvSpPr>
        <p:spPr/>
        <p:txBody>
          <a:bodyPr>
            <a:normAutofit fontScale="92500" lnSpcReduction="20000"/>
          </a:bodyPr>
          <a:lstStyle/>
          <a:p>
            <a:pPr marL="0" indent="0">
              <a:buNone/>
            </a:pPr>
            <a:r>
              <a:rPr lang="en-US" b="1" i="1" dirty="0"/>
              <a:t>Who should be involved?</a:t>
            </a:r>
          </a:p>
          <a:p>
            <a:r>
              <a:rPr lang="en-US" dirty="0" smtClean="0"/>
              <a:t>Superintendent			</a:t>
            </a:r>
          </a:p>
          <a:p>
            <a:r>
              <a:rPr lang="en-US" dirty="0" smtClean="0"/>
              <a:t>CTE </a:t>
            </a:r>
            <a:r>
              <a:rPr lang="en-US" dirty="0"/>
              <a:t>Administrator/Director </a:t>
            </a:r>
          </a:p>
          <a:p>
            <a:r>
              <a:rPr lang="en-US" dirty="0"/>
              <a:t>Director of Facilities/Maintenance/Construction</a:t>
            </a:r>
          </a:p>
          <a:p>
            <a:r>
              <a:rPr lang="en-US" dirty="0"/>
              <a:t>Director of Human Resources</a:t>
            </a:r>
          </a:p>
          <a:p>
            <a:r>
              <a:rPr lang="en-US" dirty="0"/>
              <a:t>Title IX Coordinator</a:t>
            </a:r>
          </a:p>
          <a:p>
            <a:r>
              <a:rPr lang="en-US" dirty="0"/>
              <a:t>504 Coordinator</a:t>
            </a:r>
          </a:p>
          <a:p>
            <a:r>
              <a:rPr lang="en-US" dirty="0"/>
              <a:t>Directors of Special Education, School Counseling, and EL/LEP</a:t>
            </a:r>
          </a:p>
          <a:p>
            <a:r>
              <a:rPr lang="en-US" dirty="0"/>
              <a:t>Building Administrators</a:t>
            </a:r>
          </a:p>
        </p:txBody>
      </p:sp>
    </p:spTree>
    <p:extLst>
      <p:ext uri="{BB962C8B-B14F-4D97-AF65-F5344CB8AC3E}">
        <p14:creationId xmlns:p14="http://schemas.microsoft.com/office/powerpoint/2010/main" val="87279709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C83464-568F-1A4D-8035-179BE6C25CD7}"/>
              </a:ext>
            </a:extLst>
          </p:cNvPr>
          <p:cNvSpPr>
            <a:spLocks noGrp="1"/>
          </p:cNvSpPr>
          <p:nvPr>
            <p:ph type="title"/>
          </p:nvPr>
        </p:nvSpPr>
        <p:spPr/>
        <p:txBody>
          <a:bodyPr>
            <a:normAutofit/>
          </a:bodyPr>
          <a:lstStyle/>
          <a:p>
            <a:r>
              <a:rPr lang="en-US" dirty="0"/>
              <a:t>Scope of </a:t>
            </a:r>
            <a:r>
              <a:rPr lang="en-US" dirty="0" smtClean="0"/>
              <a:t>On-Site </a:t>
            </a:r>
            <a:r>
              <a:rPr lang="en-US" dirty="0"/>
              <a:t>Visit (1 of 2)</a:t>
            </a:r>
          </a:p>
        </p:txBody>
      </p:sp>
      <p:sp>
        <p:nvSpPr>
          <p:cNvPr id="3" name="Content Placeholder 2">
            <a:extLst>
              <a:ext uri="{FF2B5EF4-FFF2-40B4-BE49-F238E27FC236}">
                <a16:creationId xmlns:a16="http://schemas.microsoft.com/office/drawing/2014/main" id="{36E2D0F2-5017-F549-81E7-02FFFCEAFDE9}"/>
              </a:ext>
            </a:extLst>
          </p:cNvPr>
          <p:cNvSpPr>
            <a:spLocks noGrp="1"/>
          </p:cNvSpPr>
          <p:nvPr>
            <p:ph idx="1"/>
          </p:nvPr>
        </p:nvSpPr>
        <p:spPr/>
        <p:txBody>
          <a:bodyPr>
            <a:normAutofit/>
          </a:bodyPr>
          <a:lstStyle/>
          <a:p>
            <a:r>
              <a:rPr lang="en-US" dirty="0"/>
              <a:t>VDOE CTE team </a:t>
            </a:r>
            <a:endParaRPr lang="en-US" dirty="0" smtClean="0"/>
          </a:p>
          <a:p>
            <a:pPr lvl="1"/>
            <a:r>
              <a:rPr lang="en-US" dirty="0" smtClean="0"/>
              <a:t>Reviews data</a:t>
            </a:r>
            <a:endParaRPr lang="en-US" dirty="0"/>
          </a:p>
          <a:p>
            <a:pPr lvl="1"/>
            <a:r>
              <a:rPr lang="en-US" dirty="0" smtClean="0"/>
              <a:t>Interviews </a:t>
            </a:r>
            <a:r>
              <a:rPr lang="en-US" dirty="0"/>
              <a:t>central office administration, building administration, CTE teaching staff, Section 504 building coordinator, EL/LEP lead teacher/building coordinator, transition specialist, special education lead teacher/ building coordinator, school counselors, and CTE </a:t>
            </a:r>
            <a:r>
              <a:rPr lang="en-US" dirty="0" smtClean="0"/>
              <a:t>students</a:t>
            </a:r>
          </a:p>
          <a:p>
            <a:pPr lvl="1"/>
            <a:r>
              <a:rPr lang="en-US" dirty="0" smtClean="0"/>
              <a:t>Performs </a:t>
            </a:r>
            <a:r>
              <a:rPr lang="en-US" dirty="0"/>
              <a:t>walkthroughs of schools to determine the level of compliance in the following categories:</a:t>
            </a:r>
          </a:p>
        </p:txBody>
      </p:sp>
    </p:spTree>
    <p:extLst>
      <p:ext uri="{BB962C8B-B14F-4D97-AF65-F5344CB8AC3E}">
        <p14:creationId xmlns:p14="http://schemas.microsoft.com/office/powerpoint/2010/main" val="338483651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C83464-568F-1A4D-8035-179BE6C25CD7}"/>
              </a:ext>
            </a:extLst>
          </p:cNvPr>
          <p:cNvSpPr>
            <a:spLocks noGrp="1"/>
          </p:cNvSpPr>
          <p:nvPr>
            <p:ph type="title"/>
          </p:nvPr>
        </p:nvSpPr>
        <p:spPr/>
        <p:txBody>
          <a:bodyPr>
            <a:normAutofit/>
          </a:bodyPr>
          <a:lstStyle/>
          <a:p>
            <a:r>
              <a:rPr lang="en-US" dirty="0"/>
              <a:t>Scope of </a:t>
            </a:r>
            <a:r>
              <a:rPr lang="en-US" dirty="0" smtClean="0"/>
              <a:t>On-Site </a:t>
            </a:r>
            <a:r>
              <a:rPr lang="en-US" dirty="0"/>
              <a:t>Visit </a:t>
            </a:r>
            <a:r>
              <a:rPr lang="en-US" dirty="0" smtClean="0"/>
              <a:t>(2 of </a:t>
            </a:r>
            <a:r>
              <a:rPr lang="en-US" dirty="0"/>
              <a:t>2)</a:t>
            </a:r>
          </a:p>
        </p:txBody>
      </p:sp>
      <p:sp>
        <p:nvSpPr>
          <p:cNvPr id="3" name="Content Placeholder 2">
            <a:extLst>
              <a:ext uri="{FF2B5EF4-FFF2-40B4-BE49-F238E27FC236}">
                <a16:creationId xmlns:a16="http://schemas.microsoft.com/office/drawing/2014/main" id="{36E2D0F2-5017-F549-81E7-02FFFCEAFDE9}"/>
              </a:ext>
            </a:extLst>
          </p:cNvPr>
          <p:cNvSpPr>
            <a:spLocks noGrp="1"/>
          </p:cNvSpPr>
          <p:nvPr>
            <p:ph idx="1"/>
          </p:nvPr>
        </p:nvSpPr>
        <p:spPr/>
        <p:txBody>
          <a:bodyPr>
            <a:normAutofit fontScale="85000" lnSpcReduction="20000"/>
          </a:bodyPr>
          <a:lstStyle/>
          <a:p>
            <a:r>
              <a:rPr lang="en-US" dirty="0"/>
              <a:t>Program Accessibility</a:t>
            </a:r>
          </a:p>
          <a:p>
            <a:pPr lvl="1"/>
            <a:r>
              <a:rPr lang="en-US" dirty="0"/>
              <a:t>Administrative</a:t>
            </a:r>
          </a:p>
          <a:p>
            <a:pPr lvl="1"/>
            <a:r>
              <a:rPr lang="en-US" dirty="0"/>
              <a:t>Site Location and Student Eligibility</a:t>
            </a:r>
          </a:p>
          <a:p>
            <a:pPr lvl="1"/>
            <a:r>
              <a:rPr lang="en-US" dirty="0"/>
              <a:t>Admission</a:t>
            </a:r>
          </a:p>
          <a:p>
            <a:pPr lvl="1"/>
            <a:r>
              <a:rPr lang="en-US" dirty="0"/>
              <a:t>Recruitment </a:t>
            </a:r>
          </a:p>
          <a:p>
            <a:pPr lvl="1"/>
            <a:r>
              <a:rPr lang="en-US" dirty="0"/>
              <a:t>Student Financial Assistance</a:t>
            </a:r>
          </a:p>
          <a:p>
            <a:pPr lvl="1"/>
            <a:r>
              <a:rPr lang="en-US" dirty="0"/>
              <a:t>Career Guidance and School Counseling</a:t>
            </a:r>
          </a:p>
          <a:p>
            <a:pPr lvl="1"/>
            <a:r>
              <a:rPr lang="en-US" dirty="0"/>
              <a:t>Services for Students with Disabilities (SWD)</a:t>
            </a:r>
          </a:p>
          <a:p>
            <a:pPr lvl="1"/>
            <a:r>
              <a:rPr lang="en-US" dirty="0"/>
              <a:t>Work-Based Learning</a:t>
            </a:r>
          </a:p>
          <a:p>
            <a:pPr lvl="1"/>
            <a:r>
              <a:rPr lang="en-US" dirty="0"/>
              <a:t>Employment</a:t>
            </a:r>
          </a:p>
          <a:p>
            <a:r>
              <a:rPr lang="en-US" dirty="0"/>
              <a:t>Facility Accessibility</a:t>
            </a:r>
          </a:p>
          <a:p>
            <a:r>
              <a:rPr lang="en-US" dirty="0"/>
              <a:t>Facility Comparability</a:t>
            </a:r>
          </a:p>
        </p:txBody>
      </p:sp>
    </p:spTree>
    <p:extLst>
      <p:ext uri="{BB962C8B-B14F-4D97-AF65-F5344CB8AC3E}">
        <p14:creationId xmlns:p14="http://schemas.microsoft.com/office/powerpoint/2010/main" val="29689102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C83464-568F-1A4D-8035-179BE6C25CD7}"/>
              </a:ext>
            </a:extLst>
          </p:cNvPr>
          <p:cNvSpPr>
            <a:spLocks noGrp="1"/>
          </p:cNvSpPr>
          <p:nvPr>
            <p:ph type="title"/>
          </p:nvPr>
        </p:nvSpPr>
        <p:spPr>
          <a:xfrm>
            <a:off x="838200" y="1310100"/>
            <a:ext cx="10515600" cy="882995"/>
          </a:xfrm>
        </p:spPr>
        <p:txBody>
          <a:bodyPr>
            <a:normAutofit/>
          </a:bodyPr>
          <a:lstStyle/>
          <a:p>
            <a:r>
              <a:rPr lang="en-US" dirty="0"/>
              <a:t>Administrative (1 of </a:t>
            </a:r>
            <a:r>
              <a:rPr lang="en-US" dirty="0" smtClean="0"/>
              <a:t>9)</a:t>
            </a:r>
            <a:endParaRPr lang="en-US" dirty="0"/>
          </a:p>
        </p:txBody>
      </p:sp>
      <p:sp>
        <p:nvSpPr>
          <p:cNvPr id="3" name="Content Placeholder 2">
            <a:extLst>
              <a:ext uri="{FF2B5EF4-FFF2-40B4-BE49-F238E27FC236}">
                <a16:creationId xmlns:a16="http://schemas.microsoft.com/office/drawing/2014/main" id="{36E2D0F2-5017-F549-81E7-02FFFCEAFDE9}"/>
              </a:ext>
            </a:extLst>
          </p:cNvPr>
          <p:cNvSpPr>
            <a:spLocks noGrp="1"/>
          </p:cNvSpPr>
          <p:nvPr>
            <p:ph idx="1"/>
          </p:nvPr>
        </p:nvSpPr>
        <p:spPr/>
        <p:txBody>
          <a:bodyPr>
            <a:normAutofit/>
          </a:bodyPr>
          <a:lstStyle/>
          <a:p>
            <a:r>
              <a:rPr lang="en-US" dirty="0"/>
              <a:t>Basic procedures are in place to ensure nondiscrimination</a:t>
            </a:r>
          </a:p>
          <a:p>
            <a:pPr lvl="1"/>
            <a:r>
              <a:rPr lang="en-US" dirty="0"/>
              <a:t>continuous notice of nondiscrimination</a:t>
            </a:r>
          </a:p>
          <a:p>
            <a:pPr lvl="1"/>
            <a:r>
              <a:rPr lang="en-US" dirty="0"/>
              <a:t>grievance procedure must be disseminated to allow students, parents, and staff process for reporting alleged discrimination</a:t>
            </a:r>
          </a:p>
          <a:p>
            <a:pPr lvl="1"/>
            <a:r>
              <a:rPr lang="en-US" dirty="0"/>
              <a:t>annual public notice of nondiscrimination</a:t>
            </a:r>
          </a:p>
          <a:p>
            <a:pPr lvl="1"/>
            <a:r>
              <a:rPr lang="en-US" dirty="0"/>
              <a:t>designation of a person or persons to coordinate activities under Title IX, Section 504, and Title II</a:t>
            </a:r>
          </a:p>
        </p:txBody>
      </p:sp>
    </p:spTree>
    <p:extLst>
      <p:ext uri="{BB962C8B-B14F-4D97-AF65-F5344CB8AC3E}">
        <p14:creationId xmlns:p14="http://schemas.microsoft.com/office/powerpoint/2010/main" val="36360039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C83464-568F-1A4D-8035-179BE6C25CD7}"/>
              </a:ext>
            </a:extLst>
          </p:cNvPr>
          <p:cNvSpPr>
            <a:spLocks noGrp="1"/>
          </p:cNvSpPr>
          <p:nvPr>
            <p:ph type="title"/>
          </p:nvPr>
        </p:nvSpPr>
        <p:spPr>
          <a:xfrm>
            <a:off x="838200" y="1310100"/>
            <a:ext cx="10515600" cy="882995"/>
          </a:xfrm>
        </p:spPr>
        <p:txBody>
          <a:bodyPr>
            <a:normAutofit/>
          </a:bodyPr>
          <a:lstStyle/>
          <a:p>
            <a:r>
              <a:rPr lang="en-US" dirty="0"/>
              <a:t>Administrative </a:t>
            </a:r>
            <a:r>
              <a:rPr lang="en-US" dirty="0" smtClean="0"/>
              <a:t>(2 </a:t>
            </a:r>
            <a:r>
              <a:rPr lang="en-US" dirty="0"/>
              <a:t>of </a:t>
            </a:r>
            <a:r>
              <a:rPr lang="en-US" dirty="0" smtClean="0"/>
              <a:t>9)</a:t>
            </a:r>
            <a:endParaRPr lang="en-US" dirty="0"/>
          </a:p>
        </p:txBody>
      </p:sp>
      <p:sp>
        <p:nvSpPr>
          <p:cNvPr id="3" name="Content Placeholder 2">
            <a:extLst>
              <a:ext uri="{FF2B5EF4-FFF2-40B4-BE49-F238E27FC236}">
                <a16:creationId xmlns:a16="http://schemas.microsoft.com/office/drawing/2014/main" id="{36E2D0F2-5017-F549-81E7-02FFFCEAFDE9}"/>
              </a:ext>
            </a:extLst>
          </p:cNvPr>
          <p:cNvSpPr>
            <a:spLocks noGrp="1"/>
          </p:cNvSpPr>
          <p:nvPr>
            <p:ph idx="1"/>
          </p:nvPr>
        </p:nvSpPr>
        <p:spPr/>
        <p:txBody>
          <a:bodyPr>
            <a:normAutofit/>
          </a:bodyPr>
          <a:lstStyle/>
          <a:p>
            <a:r>
              <a:rPr lang="en-US" dirty="0"/>
              <a:t>All procedures must also be provided in the language of any community of national origin that is approximately equal to or greater than 5% of the total enrollment of the school division</a:t>
            </a:r>
          </a:p>
        </p:txBody>
      </p:sp>
    </p:spTree>
    <p:extLst>
      <p:ext uri="{BB962C8B-B14F-4D97-AF65-F5344CB8AC3E}">
        <p14:creationId xmlns:p14="http://schemas.microsoft.com/office/powerpoint/2010/main" val="215470137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C83464-568F-1A4D-8035-179BE6C25CD7}"/>
              </a:ext>
            </a:extLst>
          </p:cNvPr>
          <p:cNvSpPr>
            <a:spLocks noGrp="1"/>
          </p:cNvSpPr>
          <p:nvPr>
            <p:ph type="title"/>
          </p:nvPr>
        </p:nvSpPr>
        <p:spPr>
          <a:xfrm>
            <a:off x="838200" y="1310100"/>
            <a:ext cx="10515600" cy="882995"/>
          </a:xfrm>
        </p:spPr>
        <p:txBody>
          <a:bodyPr>
            <a:normAutofit/>
          </a:bodyPr>
          <a:lstStyle/>
          <a:p>
            <a:r>
              <a:rPr lang="en-US" dirty="0"/>
              <a:t>Administrative </a:t>
            </a:r>
            <a:r>
              <a:rPr lang="en-US" dirty="0" smtClean="0"/>
              <a:t>(3 </a:t>
            </a:r>
            <a:r>
              <a:rPr lang="en-US" dirty="0"/>
              <a:t>of </a:t>
            </a:r>
            <a:r>
              <a:rPr lang="en-US" dirty="0" smtClean="0"/>
              <a:t>9)</a:t>
            </a:r>
            <a:endParaRPr lang="en-US" dirty="0"/>
          </a:p>
        </p:txBody>
      </p:sp>
      <p:sp>
        <p:nvSpPr>
          <p:cNvPr id="3" name="Content Placeholder 2">
            <a:extLst>
              <a:ext uri="{FF2B5EF4-FFF2-40B4-BE49-F238E27FC236}">
                <a16:creationId xmlns:a16="http://schemas.microsoft.com/office/drawing/2014/main" id="{36E2D0F2-5017-F549-81E7-02FFFCEAFDE9}"/>
              </a:ext>
            </a:extLst>
          </p:cNvPr>
          <p:cNvSpPr>
            <a:spLocks noGrp="1"/>
          </p:cNvSpPr>
          <p:nvPr>
            <p:ph idx="1"/>
          </p:nvPr>
        </p:nvSpPr>
        <p:spPr/>
        <p:txBody>
          <a:bodyPr>
            <a:normAutofit/>
          </a:bodyPr>
          <a:lstStyle/>
          <a:p>
            <a:r>
              <a:rPr lang="en-US" dirty="0"/>
              <a:t>Continuous Notice of Nondiscrimination</a:t>
            </a:r>
          </a:p>
          <a:p>
            <a:pPr lvl="1"/>
            <a:r>
              <a:rPr lang="en-US" dirty="0"/>
              <a:t>Post in CTE classrooms and guidance area, and include in all handbooks and other major publications</a:t>
            </a:r>
          </a:p>
          <a:p>
            <a:pPr lvl="1"/>
            <a:r>
              <a:rPr lang="en-US" dirty="0"/>
              <a:t>Disseminate to students, employees, parents and the general public</a:t>
            </a:r>
          </a:p>
        </p:txBody>
      </p:sp>
    </p:spTree>
    <p:extLst>
      <p:ext uri="{BB962C8B-B14F-4D97-AF65-F5344CB8AC3E}">
        <p14:creationId xmlns:p14="http://schemas.microsoft.com/office/powerpoint/2010/main" val="37889241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C83464-568F-1A4D-8035-179BE6C25CD7}"/>
              </a:ext>
            </a:extLst>
          </p:cNvPr>
          <p:cNvSpPr>
            <a:spLocks noGrp="1"/>
          </p:cNvSpPr>
          <p:nvPr>
            <p:ph type="title"/>
          </p:nvPr>
        </p:nvSpPr>
        <p:spPr>
          <a:xfrm>
            <a:off x="838200" y="1310100"/>
            <a:ext cx="10515600" cy="882995"/>
          </a:xfrm>
        </p:spPr>
        <p:txBody>
          <a:bodyPr>
            <a:normAutofit/>
          </a:bodyPr>
          <a:lstStyle/>
          <a:p>
            <a:r>
              <a:rPr lang="en-US" dirty="0"/>
              <a:t>Administrative (4 of </a:t>
            </a:r>
            <a:r>
              <a:rPr lang="en-US" dirty="0" smtClean="0"/>
              <a:t>9)</a:t>
            </a:r>
            <a:endParaRPr lang="en-US" dirty="0"/>
          </a:p>
        </p:txBody>
      </p:sp>
      <p:sp>
        <p:nvSpPr>
          <p:cNvPr id="3" name="Content Placeholder 2">
            <a:extLst>
              <a:ext uri="{FF2B5EF4-FFF2-40B4-BE49-F238E27FC236}">
                <a16:creationId xmlns:a16="http://schemas.microsoft.com/office/drawing/2014/main" id="{36E2D0F2-5017-F549-81E7-02FFFCEAFDE9}"/>
              </a:ext>
            </a:extLst>
          </p:cNvPr>
          <p:cNvSpPr>
            <a:spLocks noGrp="1"/>
          </p:cNvSpPr>
          <p:nvPr>
            <p:ph idx="1"/>
          </p:nvPr>
        </p:nvSpPr>
        <p:spPr/>
        <p:txBody>
          <a:bodyPr>
            <a:normAutofit/>
          </a:bodyPr>
          <a:lstStyle/>
          <a:p>
            <a:r>
              <a:rPr lang="en-US" dirty="0"/>
              <a:t>Example of a Continuous Notice of Nondiscrimination</a:t>
            </a:r>
          </a:p>
          <a:p>
            <a:pPr lvl="1"/>
            <a:r>
              <a:rPr lang="en-US" dirty="0"/>
              <a:t>The XYZ Schools and its Career and Technical Education Programs do not discriminate on the basis of race, color, national origin, sex, disability, or age in its programs and activities and, if applicable, provides equal access to the Boy Scouts and other designated youth groups. </a:t>
            </a:r>
          </a:p>
        </p:txBody>
      </p:sp>
    </p:spTree>
    <p:extLst>
      <p:ext uri="{BB962C8B-B14F-4D97-AF65-F5344CB8AC3E}">
        <p14:creationId xmlns:p14="http://schemas.microsoft.com/office/powerpoint/2010/main" val="79905079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C83464-568F-1A4D-8035-179BE6C25CD7}"/>
              </a:ext>
            </a:extLst>
          </p:cNvPr>
          <p:cNvSpPr>
            <a:spLocks noGrp="1"/>
          </p:cNvSpPr>
          <p:nvPr>
            <p:ph type="title"/>
          </p:nvPr>
        </p:nvSpPr>
        <p:spPr>
          <a:xfrm>
            <a:off x="838200" y="1310100"/>
            <a:ext cx="10515600" cy="882995"/>
          </a:xfrm>
        </p:spPr>
        <p:txBody>
          <a:bodyPr>
            <a:normAutofit/>
          </a:bodyPr>
          <a:lstStyle/>
          <a:p>
            <a:r>
              <a:rPr lang="en-US" dirty="0"/>
              <a:t>Administrative </a:t>
            </a:r>
            <a:r>
              <a:rPr lang="en-US" dirty="0" smtClean="0"/>
              <a:t>(5 </a:t>
            </a:r>
            <a:r>
              <a:rPr lang="en-US" dirty="0"/>
              <a:t>of </a:t>
            </a:r>
            <a:r>
              <a:rPr lang="en-US" dirty="0" smtClean="0"/>
              <a:t>9)</a:t>
            </a:r>
            <a:endParaRPr lang="en-US" dirty="0"/>
          </a:p>
        </p:txBody>
      </p:sp>
      <p:sp>
        <p:nvSpPr>
          <p:cNvPr id="3" name="Content Placeholder 2">
            <a:extLst>
              <a:ext uri="{FF2B5EF4-FFF2-40B4-BE49-F238E27FC236}">
                <a16:creationId xmlns:a16="http://schemas.microsoft.com/office/drawing/2014/main" id="{36E2D0F2-5017-F549-81E7-02FFFCEAFDE9}"/>
              </a:ext>
            </a:extLst>
          </p:cNvPr>
          <p:cNvSpPr>
            <a:spLocks noGrp="1"/>
          </p:cNvSpPr>
          <p:nvPr>
            <p:ph idx="1"/>
          </p:nvPr>
        </p:nvSpPr>
        <p:spPr/>
        <p:txBody>
          <a:bodyPr>
            <a:normAutofit/>
          </a:bodyPr>
          <a:lstStyle/>
          <a:p>
            <a:r>
              <a:rPr lang="en-US" dirty="0"/>
              <a:t>Grievance Procedures</a:t>
            </a:r>
          </a:p>
          <a:p>
            <a:pPr lvl="1"/>
            <a:r>
              <a:rPr lang="en-US" dirty="0"/>
              <a:t>Board-approved procedures must be disseminated based on federal requirements</a:t>
            </a:r>
          </a:p>
          <a:p>
            <a:pPr lvl="1"/>
            <a:r>
              <a:rPr lang="en-US" dirty="0"/>
              <a:t>The procedures must be included in student and employee handbooks</a:t>
            </a:r>
          </a:p>
        </p:txBody>
      </p:sp>
    </p:spTree>
    <p:extLst>
      <p:ext uri="{BB962C8B-B14F-4D97-AF65-F5344CB8AC3E}">
        <p14:creationId xmlns:p14="http://schemas.microsoft.com/office/powerpoint/2010/main" val="117693401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C83464-568F-1A4D-8035-179BE6C25CD7}"/>
              </a:ext>
            </a:extLst>
          </p:cNvPr>
          <p:cNvSpPr>
            <a:spLocks noGrp="1"/>
          </p:cNvSpPr>
          <p:nvPr>
            <p:ph type="title"/>
          </p:nvPr>
        </p:nvSpPr>
        <p:spPr>
          <a:xfrm>
            <a:off x="838200" y="1310100"/>
            <a:ext cx="10515600" cy="882995"/>
          </a:xfrm>
        </p:spPr>
        <p:txBody>
          <a:bodyPr>
            <a:normAutofit/>
          </a:bodyPr>
          <a:lstStyle/>
          <a:p>
            <a:r>
              <a:rPr lang="en-US" dirty="0"/>
              <a:t>Administrative </a:t>
            </a:r>
            <a:r>
              <a:rPr lang="en-US" dirty="0" smtClean="0"/>
              <a:t>(6 </a:t>
            </a:r>
            <a:r>
              <a:rPr lang="en-US" dirty="0"/>
              <a:t>of </a:t>
            </a:r>
            <a:r>
              <a:rPr lang="en-US" dirty="0" smtClean="0"/>
              <a:t>9)</a:t>
            </a:r>
            <a:endParaRPr lang="en-US" dirty="0"/>
          </a:p>
        </p:txBody>
      </p:sp>
      <p:sp>
        <p:nvSpPr>
          <p:cNvPr id="3" name="Content Placeholder 2">
            <a:extLst>
              <a:ext uri="{FF2B5EF4-FFF2-40B4-BE49-F238E27FC236}">
                <a16:creationId xmlns:a16="http://schemas.microsoft.com/office/drawing/2014/main" id="{36E2D0F2-5017-F549-81E7-02FFFCEAFDE9}"/>
              </a:ext>
            </a:extLst>
          </p:cNvPr>
          <p:cNvSpPr>
            <a:spLocks noGrp="1"/>
          </p:cNvSpPr>
          <p:nvPr>
            <p:ph idx="1"/>
          </p:nvPr>
        </p:nvSpPr>
        <p:spPr/>
        <p:txBody>
          <a:bodyPr>
            <a:normAutofit/>
          </a:bodyPr>
          <a:lstStyle/>
          <a:p>
            <a:r>
              <a:rPr lang="en-US" dirty="0"/>
              <a:t>Annual Notice of Nondiscrimination</a:t>
            </a:r>
          </a:p>
          <a:p>
            <a:pPr lvl="1"/>
            <a:r>
              <a:rPr lang="en-US" dirty="0"/>
              <a:t>Prior to the start of the school year, LEAs must </a:t>
            </a:r>
            <a:r>
              <a:rPr lang="en-US" dirty="0">
                <a:solidFill>
                  <a:srgbClr val="0F150D"/>
                </a:solidFill>
              </a:rPr>
              <a:t>advise students, parents, employees and general public</a:t>
            </a:r>
            <a:r>
              <a:rPr lang="en-US" dirty="0"/>
              <a:t> that all CTE opportunities will be offered without regard to race, color, national origin, sex, or disability</a:t>
            </a:r>
          </a:p>
          <a:p>
            <a:pPr lvl="1"/>
            <a:r>
              <a:rPr lang="en-US" dirty="0"/>
              <a:t>Notice includes </a:t>
            </a:r>
          </a:p>
          <a:p>
            <a:pPr lvl="2"/>
            <a:r>
              <a:rPr lang="en-US" dirty="0"/>
              <a:t>Brief summary of program offerings and admission criteria</a:t>
            </a:r>
          </a:p>
          <a:p>
            <a:pPr lvl="2"/>
            <a:r>
              <a:rPr lang="en-US" dirty="0"/>
              <a:t>Name, title, address, email, and telephone number of person designated to coordinate Title IX and Section 504</a:t>
            </a:r>
          </a:p>
        </p:txBody>
      </p:sp>
    </p:spTree>
    <p:extLst>
      <p:ext uri="{BB962C8B-B14F-4D97-AF65-F5344CB8AC3E}">
        <p14:creationId xmlns:p14="http://schemas.microsoft.com/office/powerpoint/2010/main" val="153637627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C83464-568F-1A4D-8035-179BE6C25CD7}"/>
              </a:ext>
            </a:extLst>
          </p:cNvPr>
          <p:cNvSpPr>
            <a:spLocks noGrp="1"/>
          </p:cNvSpPr>
          <p:nvPr>
            <p:ph type="title"/>
          </p:nvPr>
        </p:nvSpPr>
        <p:spPr>
          <a:xfrm>
            <a:off x="838200" y="1310100"/>
            <a:ext cx="10515600" cy="882995"/>
          </a:xfrm>
        </p:spPr>
        <p:txBody>
          <a:bodyPr>
            <a:normAutofit/>
          </a:bodyPr>
          <a:lstStyle/>
          <a:p>
            <a:r>
              <a:rPr lang="en-US" dirty="0"/>
              <a:t>Administrative </a:t>
            </a:r>
            <a:r>
              <a:rPr lang="en-US" dirty="0" smtClean="0"/>
              <a:t>(7 </a:t>
            </a:r>
            <a:r>
              <a:rPr lang="en-US" dirty="0"/>
              <a:t>of </a:t>
            </a:r>
            <a:r>
              <a:rPr lang="en-US" dirty="0" smtClean="0"/>
              <a:t>9)</a:t>
            </a:r>
            <a:endParaRPr lang="en-US" dirty="0"/>
          </a:p>
        </p:txBody>
      </p:sp>
      <p:sp>
        <p:nvSpPr>
          <p:cNvPr id="3" name="Content Placeholder 2">
            <a:extLst>
              <a:ext uri="{FF2B5EF4-FFF2-40B4-BE49-F238E27FC236}">
                <a16:creationId xmlns:a16="http://schemas.microsoft.com/office/drawing/2014/main" id="{36E2D0F2-5017-F549-81E7-02FFFCEAFDE9}"/>
              </a:ext>
            </a:extLst>
          </p:cNvPr>
          <p:cNvSpPr>
            <a:spLocks noGrp="1"/>
          </p:cNvSpPr>
          <p:nvPr>
            <p:ph idx="1"/>
          </p:nvPr>
        </p:nvSpPr>
        <p:spPr/>
        <p:txBody>
          <a:bodyPr>
            <a:normAutofit/>
          </a:bodyPr>
          <a:lstStyle/>
          <a:p>
            <a:r>
              <a:rPr lang="en-US" dirty="0"/>
              <a:t>Annual Notice of Nondiscrimination</a:t>
            </a:r>
          </a:p>
          <a:p>
            <a:pPr lvl="1"/>
            <a:r>
              <a:rPr lang="en-US" dirty="0"/>
              <a:t>Published in </a:t>
            </a:r>
          </a:p>
          <a:p>
            <a:pPr lvl="2"/>
            <a:r>
              <a:rPr lang="en-US" dirty="0"/>
              <a:t>Local newspapers</a:t>
            </a:r>
          </a:p>
          <a:p>
            <a:pPr lvl="2"/>
            <a:r>
              <a:rPr lang="en-US" dirty="0"/>
              <a:t>School major publications</a:t>
            </a:r>
          </a:p>
          <a:p>
            <a:pPr lvl="2"/>
            <a:r>
              <a:rPr lang="en-US" dirty="0"/>
              <a:t>School division website</a:t>
            </a:r>
          </a:p>
          <a:p>
            <a:pPr lvl="2"/>
            <a:r>
              <a:rPr lang="en-US" dirty="0"/>
              <a:t>Other media that reaches students, parents, employees and the general public, including minorities, women, and persons with disabilities </a:t>
            </a:r>
          </a:p>
        </p:txBody>
      </p:sp>
    </p:spTree>
    <p:extLst>
      <p:ext uri="{BB962C8B-B14F-4D97-AF65-F5344CB8AC3E}">
        <p14:creationId xmlns:p14="http://schemas.microsoft.com/office/powerpoint/2010/main" val="105879100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C83464-568F-1A4D-8035-179BE6C25CD7}"/>
              </a:ext>
            </a:extLst>
          </p:cNvPr>
          <p:cNvSpPr>
            <a:spLocks noGrp="1"/>
          </p:cNvSpPr>
          <p:nvPr>
            <p:ph type="title"/>
          </p:nvPr>
        </p:nvSpPr>
        <p:spPr/>
        <p:txBody>
          <a:bodyPr>
            <a:normAutofit/>
          </a:bodyPr>
          <a:lstStyle/>
          <a:p>
            <a:r>
              <a:rPr lang="en-US" dirty="0"/>
              <a:t>Overview</a:t>
            </a:r>
          </a:p>
        </p:txBody>
      </p:sp>
      <p:sp>
        <p:nvSpPr>
          <p:cNvPr id="3" name="Content Placeholder 2">
            <a:extLst>
              <a:ext uri="{FF2B5EF4-FFF2-40B4-BE49-F238E27FC236}">
                <a16:creationId xmlns:a16="http://schemas.microsoft.com/office/drawing/2014/main" id="{36E2D0F2-5017-F549-81E7-02FFFCEAFDE9}"/>
              </a:ext>
            </a:extLst>
          </p:cNvPr>
          <p:cNvSpPr>
            <a:spLocks noGrp="1"/>
          </p:cNvSpPr>
          <p:nvPr>
            <p:ph idx="1"/>
          </p:nvPr>
        </p:nvSpPr>
        <p:spPr/>
        <p:txBody>
          <a:bodyPr>
            <a:normAutofit/>
          </a:bodyPr>
          <a:lstStyle/>
          <a:p>
            <a:pPr marL="0" indent="0">
              <a:buNone/>
            </a:pPr>
            <a:r>
              <a:rPr lang="en-US" dirty="0"/>
              <a:t>CTE Civil Rights Review</a:t>
            </a:r>
          </a:p>
          <a:p>
            <a:pPr lvl="1"/>
            <a:r>
              <a:rPr lang="en-US" dirty="0"/>
              <a:t>Purpose</a:t>
            </a:r>
          </a:p>
          <a:p>
            <a:pPr lvl="1"/>
            <a:r>
              <a:rPr lang="en-US" dirty="0"/>
              <a:t>CTE is Interrelated</a:t>
            </a:r>
          </a:p>
          <a:p>
            <a:pPr lvl="1"/>
            <a:r>
              <a:rPr lang="en-US" dirty="0"/>
              <a:t>Federal Laws and Regulations</a:t>
            </a:r>
          </a:p>
          <a:p>
            <a:pPr lvl="1"/>
            <a:r>
              <a:rPr lang="en-US" dirty="0"/>
              <a:t>Review Process</a:t>
            </a:r>
          </a:p>
          <a:p>
            <a:pPr lvl="1"/>
            <a:r>
              <a:rPr lang="en-US" dirty="0"/>
              <a:t>Scope of On-Site Visit </a:t>
            </a:r>
          </a:p>
          <a:p>
            <a:pPr lvl="2"/>
            <a:r>
              <a:rPr lang="en-US" dirty="0"/>
              <a:t>Program Compliance</a:t>
            </a:r>
          </a:p>
          <a:p>
            <a:pPr lvl="2"/>
            <a:r>
              <a:rPr lang="en-US" dirty="0"/>
              <a:t>Facility Compliance</a:t>
            </a:r>
          </a:p>
          <a:p>
            <a:pPr lvl="2"/>
            <a:r>
              <a:rPr lang="en-US" dirty="0"/>
              <a:t>Comparable </a:t>
            </a:r>
            <a:r>
              <a:rPr lang="en-US" dirty="0" smtClean="0"/>
              <a:t>Facilities</a:t>
            </a:r>
            <a:endParaRPr lang="en-US" dirty="0"/>
          </a:p>
        </p:txBody>
      </p:sp>
    </p:spTree>
    <p:extLst>
      <p:ext uri="{BB962C8B-B14F-4D97-AF65-F5344CB8AC3E}">
        <p14:creationId xmlns:p14="http://schemas.microsoft.com/office/powerpoint/2010/main" val="69352538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C83464-568F-1A4D-8035-179BE6C25CD7}"/>
              </a:ext>
            </a:extLst>
          </p:cNvPr>
          <p:cNvSpPr>
            <a:spLocks noGrp="1"/>
          </p:cNvSpPr>
          <p:nvPr>
            <p:ph type="title"/>
          </p:nvPr>
        </p:nvSpPr>
        <p:spPr>
          <a:xfrm>
            <a:off x="838200" y="1310100"/>
            <a:ext cx="10515600" cy="882995"/>
          </a:xfrm>
        </p:spPr>
        <p:txBody>
          <a:bodyPr>
            <a:normAutofit/>
          </a:bodyPr>
          <a:lstStyle/>
          <a:p>
            <a:r>
              <a:rPr lang="en-US" dirty="0"/>
              <a:t>Administrative </a:t>
            </a:r>
            <a:r>
              <a:rPr lang="en-US" dirty="0" smtClean="0"/>
              <a:t>(8 of 9)</a:t>
            </a:r>
            <a:endParaRPr lang="en-US" dirty="0"/>
          </a:p>
        </p:txBody>
      </p:sp>
      <p:sp>
        <p:nvSpPr>
          <p:cNvPr id="3" name="Content Placeholder 2">
            <a:extLst>
              <a:ext uri="{FF2B5EF4-FFF2-40B4-BE49-F238E27FC236}">
                <a16:creationId xmlns:a16="http://schemas.microsoft.com/office/drawing/2014/main" id="{36E2D0F2-5017-F549-81E7-02FFFCEAFDE9}"/>
              </a:ext>
            </a:extLst>
          </p:cNvPr>
          <p:cNvSpPr>
            <a:spLocks noGrp="1"/>
          </p:cNvSpPr>
          <p:nvPr>
            <p:ph idx="1"/>
          </p:nvPr>
        </p:nvSpPr>
        <p:spPr/>
        <p:txBody>
          <a:bodyPr>
            <a:normAutofit lnSpcReduction="10000"/>
          </a:bodyPr>
          <a:lstStyle/>
          <a:p>
            <a:r>
              <a:rPr lang="en-US" dirty="0"/>
              <a:t>Annual Notice of Nondiscrimination Example:</a:t>
            </a:r>
          </a:p>
          <a:p>
            <a:pPr lvl="1"/>
            <a:r>
              <a:rPr lang="en-US" dirty="0"/>
              <a:t>XYZ Schools offer a wide range of Career and Technical Education programs, including Agricultural Education, Business &amp; Information Technology, Career Connections, Family &amp; Consumer Sciences, Health &amp; Medical Sciences, Marketing, Technology Education, and Trade &amp; Industrial Education.</a:t>
            </a:r>
          </a:p>
          <a:p>
            <a:pPr lvl="1"/>
            <a:endParaRPr lang="en-US" dirty="0"/>
          </a:p>
          <a:p>
            <a:pPr lvl="1"/>
            <a:r>
              <a:rPr lang="en-US" dirty="0"/>
              <a:t>The XYZ Schools and its Career and Technical Education Programs do not discriminate on the basis of race, color, national origin, sex, disability, or age in its programs and activities and, if applicable, provides equal access to the Boy Scouts and other designated youth groups.</a:t>
            </a:r>
          </a:p>
        </p:txBody>
      </p:sp>
    </p:spTree>
    <p:extLst>
      <p:ext uri="{BB962C8B-B14F-4D97-AF65-F5344CB8AC3E}">
        <p14:creationId xmlns:p14="http://schemas.microsoft.com/office/powerpoint/2010/main" val="238750677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C83464-568F-1A4D-8035-179BE6C25CD7}"/>
              </a:ext>
            </a:extLst>
          </p:cNvPr>
          <p:cNvSpPr>
            <a:spLocks noGrp="1"/>
          </p:cNvSpPr>
          <p:nvPr>
            <p:ph type="title"/>
          </p:nvPr>
        </p:nvSpPr>
        <p:spPr>
          <a:xfrm>
            <a:off x="838200" y="1310100"/>
            <a:ext cx="10515600" cy="882995"/>
          </a:xfrm>
        </p:spPr>
        <p:txBody>
          <a:bodyPr>
            <a:normAutofit/>
          </a:bodyPr>
          <a:lstStyle/>
          <a:p>
            <a:r>
              <a:rPr lang="en-US" dirty="0"/>
              <a:t>Administrative </a:t>
            </a:r>
            <a:r>
              <a:rPr lang="en-US" dirty="0" smtClean="0"/>
              <a:t>(9 of 9)</a:t>
            </a:r>
            <a:endParaRPr lang="en-US" dirty="0"/>
          </a:p>
        </p:txBody>
      </p:sp>
      <p:sp>
        <p:nvSpPr>
          <p:cNvPr id="3" name="Content Placeholder 2">
            <a:extLst>
              <a:ext uri="{FF2B5EF4-FFF2-40B4-BE49-F238E27FC236}">
                <a16:creationId xmlns:a16="http://schemas.microsoft.com/office/drawing/2014/main" id="{36E2D0F2-5017-F549-81E7-02FFFCEAFDE9}"/>
              </a:ext>
            </a:extLst>
          </p:cNvPr>
          <p:cNvSpPr>
            <a:spLocks noGrp="1"/>
          </p:cNvSpPr>
          <p:nvPr>
            <p:ph idx="1"/>
          </p:nvPr>
        </p:nvSpPr>
        <p:spPr/>
        <p:txBody>
          <a:bodyPr>
            <a:normAutofit/>
          </a:bodyPr>
          <a:lstStyle/>
          <a:p>
            <a:r>
              <a:rPr lang="en-US" dirty="0" smtClean="0"/>
              <a:t>Annual Notice of Nondiscrimination Example:</a:t>
            </a:r>
          </a:p>
          <a:p>
            <a:pPr lvl="1"/>
            <a:r>
              <a:rPr lang="en-US" dirty="0" smtClean="0"/>
              <a:t>The </a:t>
            </a:r>
            <a:r>
              <a:rPr lang="en-US" dirty="0"/>
              <a:t>following person(s) has/have been designated to handle inquiries regarding the nondiscrimination policies: (If two different persons have been designated, list separately)</a:t>
            </a:r>
          </a:p>
          <a:p>
            <a:pPr lvl="1"/>
            <a:endParaRPr lang="en-US" dirty="0"/>
          </a:p>
          <a:p>
            <a:pPr lvl="2"/>
            <a:r>
              <a:rPr lang="en-US" dirty="0"/>
              <a:t>Name and Title</a:t>
            </a:r>
          </a:p>
          <a:p>
            <a:pPr lvl="2"/>
            <a:r>
              <a:rPr lang="en-US" dirty="0"/>
              <a:t>Office Address</a:t>
            </a:r>
          </a:p>
          <a:p>
            <a:pPr lvl="2"/>
            <a:r>
              <a:rPr lang="en-US" dirty="0"/>
              <a:t>Email </a:t>
            </a:r>
          </a:p>
          <a:p>
            <a:pPr lvl="2"/>
            <a:r>
              <a:rPr lang="en-US" dirty="0"/>
              <a:t>Telephone Number</a:t>
            </a:r>
          </a:p>
        </p:txBody>
      </p:sp>
    </p:spTree>
    <p:extLst>
      <p:ext uri="{BB962C8B-B14F-4D97-AF65-F5344CB8AC3E}">
        <p14:creationId xmlns:p14="http://schemas.microsoft.com/office/powerpoint/2010/main" val="317174076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C83464-568F-1A4D-8035-179BE6C25CD7}"/>
              </a:ext>
            </a:extLst>
          </p:cNvPr>
          <p:cNvSpPr>
            <a:spLocks noGrp="1"/>
          </p:cNvSpPr>
          <p:nvPr>
            <p:ph type="title"/>
          </p:nvPr>
        </p:nvSpPr>
        <p:spPr>
          <a:xfrm>
            <a:off x="838200" y="1310100"/>
            <a:ext cx="10515600" cy="882995"/>
          </a:xfrm>
        </p:spPr>
        <p:txBody>
          <a:bodyPr>
            <a:normAutofit/>
          </a:bodyPr>
          <a:lstStyle/>
          <a:p>
            <a:r>
              <a:rPr lang="en-US" dirty="0"/>
              <a:t>Site Location and Student Eligibility</a:t>
            </a:r>
          </a:p>
        </p:txBody>
      </p:sp>
      <p:sp>
        <p:nvSpPr>
          <p:cNvPr id="3" name="Content Placeholder 2">
            <a:extLst>
              <a:ext uri="{FF2B5EF4-FFF2-40B4-BE49-F238E27FC236}">
                <a16:creationId xmlns:a16="http://schemas.microsoft.com/office/drawing/2014/main" id="{36E2D0F2-5017-F549-81E7-02FFFCEAFDE9}"/>
              </a:ext>
            </a:extLst>
          </p:cNvPr>
          <p:cNvSpPr>
            <a:spLocks noGrp="1"/>
          </p:cNvSpPr>
          <p:nvPr>
            <p:ph idx="1"/>
          </p:nvPr>
        </p:nvSpPr>
        <p:spPr/>
        <p:txBody>
          <a:bodyPr>
            <a:normAutofit/>
          </a:bodyPr>
          <a:lstStyle/>
          <a:p>
            <a:r>
              <a:rPr lang="en-US" dirty="0"/>
              <a:t>Eligibility criteria for admission to division facilities or programs do not discriminate on basis of race, color, national origin, sex, or disability.</a:t>
            </a:r>
          </a:p>
        </p:txBody>
      </p:sp>
    </p:spTree>
    <p:extLst>
      <p:ext uri="{BB962C8B-B14F-4D97-AF65-F5344CB8AC3E}">
        <p14:creationId xmlns:p14="http://schemas.microsoft.com/office/powerpoint/2010/main" val="115914827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C83464-568F-1A4D-8035-179BE6C25CD7}"/>
              </a:ext>
            </a:extLst>
          </p:cNvPr>
          <p:cNvSpPr>
            <a:spLocks noGrp="1"/>
          </p:cNvSpPr>
          <p:nvPr>
            <p:ph type="title"/>
          </p:nvPr>
        </p:nvSpPr>
        <p:spPr>
          <a:xfrm>
            <a:off x="838200" y="1310100"/>
            <a:ext cx="10515600" cy="882995"/>
          </a:xfrm>
        </p:spPr>
        <p:txBody>
          <a:bodyPr>
            <a:normAutofit/>
          </a:bodyPr>
          <a:lstStyle/>
          <a:p>
            <a:r>
              <a:rPr lang="en-US" dirty="0"/>
              <a:t>Recruitment (1 of 2)</a:t>
            </a:r>
          </a:p>
        </p:txBody>
      </p:sp>
      <p:sp>
        <p:nvSpPr>
          <p:cNvPr id="3" name="Content Placeholder 2">
            <a:extLst>
              <a:ext uri="{FF2B5EF4-FFF2-40B4-BE49-F238E27FC236}">
                <a16:creationId xmlns:a16="http://schemas.microsoft.com/office/drawing/2014/main" id="{36E2D0F2-5017-F549-81E7-02FFFCEAFDE9}"/>
              </a:ext>
            </a:extLst>
          </p:cNvPr>
          <p:cNvSpPr>
            <a:spLocks noGrp="1"/>
          </p:cNvSpPr>
          <p:nvPr>
            <p:ph idx="1"/>
          </p:nvPr>
        </p:nvSpPr>
        <p:spPr/>
        <p:txBody>
          <a:bodyPr>
            <a:normAutofit/>
          </a:bodyPr>
          <a:lstStyle/>
          <a:p>
            <a:r>
              <a:rPr lang="en-US" dirty="0"/>
              <a:t>Policies, procedures and/or practices for selecting and using </a:t>
            </a:r>
            <a:r>
              <a:rPr lang="en-US" b="1" dirty="0"/>
              <a:t>representative</a:t>
            </a:r>
            <a:r>
              <a:rPr lang="en-US" dirty="0"/>
              <a:t> recruitment materials to ensure that career and occupational opportunities are not limited on the basis of race, color, national origin, sex, or disability</a:t>
            </a:r>
          </a:p>
        </p:txBody>
      </p:sp>
    </p:spTree>
    <p:extLst>
      <p:ext uri="{BB962C8B-B14F-4D97-AF65-F5344CB8AC3E}">
        <p14:creationId xmlns:p14="http://schemas.microsoft.com/office/powerpoint/2010/main" val="1472518819"/>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C83464-568F-1A4D-8035-179BE6C25CD7}"/>
              </a:ext>
            </a:extLst>
          </p:cNvPr>
          <p:cNvSpPr>
            <a:spLocks noGrp="1"/>
          </p:cNvSpPr>
          <p:nvPr>
            <p:ph type="title"/>
          </p:nvPr>
        </p:nvSpPr>
        <p:spPr>
          <a:xfrm>
            <a:off x="838200" y="1310100"/>
            <a:ext cx="10515600" cy="882995"/>
          </a:xfrm>
        </p:spPr>
        <p:txBody>
          <a:bodyPr>
            <a:normAutofit/>
          </a:bodyPr>
          <a:lstStyle/>
          <a:p>
            <a:r>
              <a:rPr lang="en-US" dirty="0"/>
              <a:t>Recruitment </a:t>
            </a:r>
            <a:r>
              <a:rPr lang="en-US" dirty="0" smtClean="0"/>
              <a:t>(2 </a:t>
            </a:r>
            <a:r>
              <a:rPr lang="en-US" dirty="0"/>
              <a:t>of 2)</a:t>
            </a:r>
          </a:p>
        </p:txBody>
      </p:sp>
      <p:sp>
        <p:nvSpPr>
          <p:cNvPr id="3" name="Content Placeholder 2">
            <a:extLst>
              <a:ext uri="{FF2B5EF4-FFF2-40B4-BE49-F238E27FC236}">
                <a16:creationId xmlns:a16="http://schemas.microsoft.com/office/drawing/2014/main" id="{36E2D0F2-5017-F549-81E7-02FFFCEAFDE9}"/>
              </a:ext>
            </a:extLst>
          </p:cNvPr>
          <p:cNvSpPr>
            <a:spLocks noGrp="1"/>
          </p:cNvSpPr>
          <p:nvPr>
            <p:ph idx="1"/>
          </p:nvPr>
        </p:nvSpPr>
        <p:spPr/>
        <p:txBody>
          <a:bodyPr>
            <a:normAutofit/>
          </a:bodyPr>
          <a:lstStyle/>
          <a:p>
            <a:r>
              <a:rPr lang="en-US" dirty="0"/>
              <a:t>School divisions should have:</a:t>
            </a:r>
          </a:p>
          <a:p>
            <a:pPr lvl="1"/>
            <a:r>
              <a:rPr lang="en-US" dirty="0"/>
              <a:t>Recruitment plans</a:t>
            </a:r>
          </a:p>
          <a:p>
            <a:pPr lvl="1"/>
            <a:r>
              <a:rPr lang="en-US" dirty="0"/>
              <a:t>Brochures and materials with persons of differing races, sexes, and disabilities</a:t>
            </a:r>
          </a:p>
          <a:p>
            <a:pPr lvl="1"/>
            <a:r>
              <a:rPr lang="en-US" dirty="0"/>
              <a:t>Brochures available for students and parents who speak languages other than English</a:t>
            </a:r>
          </a:p>
          <a:p>
            <a:pPr lvl="1"/>
            <a:r>
              <a:rPr lang="en-US" dirty="0"/>
              <a:t>Orientation session</a:t>
            </a:r>
          </a:p>
          <a:p>
            <a:pPr lvl="1"/>
            <a:r>
              <a:rPr lang="en-US" dirty="0"/>
              <a:t>Parent night</a:t>
            </a:r>
          </a:p>
        </p:txBody>
      </p:sp>
    </p:spTree>
    <p:extLst>
      <p:ext uri="{BB962C8B-B14F-4D97-AF65-F5344CB8AC3E}">
        <p14:creationId xmlns:p14="http://schemas.microsoft.com/office/powerpoint/2010/main" val="2114739041"/>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C83464-568F-1A4D-8035-179BE6C25CD7}"/>
              </a:ext>
            </a:extLst>
          </p:cNvPr>
          <p:cNvSpPr>
            <a:spLocks noGrp="1"/>
          </p:cNvSpPr>
          <p:nvPr>
            <p:ph type="title"/>
          </p:nvPr>
        </p:nvSpPr>
        <p:spPr>
          <a:xfrm>
            <a:off x="838200" y="1310100"/>
            <a:ext cx="10515600" cy="882995"/>
          </a:xfrm>
        </p:spPr>
        <p:txBody>
          <a:bodyPr>
            <a:normAutofit/>
          </a:bodyPr>
          <a:lstStyle/>
          <a:p>
            <a:r>
              <a:rPr lang="en-US" dirty="0"/>
              <a:t>Admission </a:t>
            </a:r>
            <a:r>
              <a:rPr lang="en-US" dirty="0" smtClean="0"/>
              <a:t>(1 </a:t>
            </a:r>
            <a:r>
              <a:rPr lang="en-US" dirty="0"/>
              <a:t>of 3)</a:t>
            </a:r>
          </a:p>
        </p:txBody>
      </p:sp>
      <p:sp>
        <p:nvSpPr>
          <p:cNvPr id="3" name="Content Placeholder 2">
            <a:extLst>
              <a:ext uri="{FF2B5EF4-FFF2-40B4-BE49-F238E27FC236}">
                <a16:creationId xmlns:a16="http://schemas.microsoft.com/office/drawing/2014/main" id="{36E2D0F2-5017-F549-81E7-02FFFCEAFDE9}"/>
              </a:ext>
            </a:extLst>
          </p:cNvPr>
          <p:cNvSpPr>
            <a:spLocks noGrp="1"/>
          </p:cNvSpPr>
          <p:nvPr>
            <p:ph idx="1"/>
          </p:nvPr>
        </p:nvSpPr>
        <p:spPr/>
        <p:txBody>
          <a:bodyPr>
            <a:normAutofit/>
          </a:bodyPr>
          <a:lstStyle/>
          <a:p>
            <a:r>
              <a:rPr lang="en-US" dirty="0"/>
              <a:t>Admission criteria to CTE programs does not discriminate on the basis of race, color, national origin, sex, or disability</a:t>
            </a:r>
          </a:p>
          <a:p>
            <a:pPr lvl="1"/>
            <a:r>
              <a:rPr lang="en-US" dirty="0"/>
              <a:t>Provide access to CTE courses to students with a disability despite perceptions that employment opportunities may be more limited for individuals with disabilities</a:t>
            </a:r>
          </a:p>
          <a:p>
            <a:pPr lvl="1"/>
            <a:r>
              <a:rPr lang="en-US" dirty="0"/>
              <a:t>Assess students with limited English proficiency on their ability to participate in and benefit from CTE programs</a:t>
            </a:r>
          </a:p>
        </p:txBody>
      </p:sp>
    </p:spTree>
    <p:extLst>
      <p:ext uri="{BB962C8B-B14F-4D97-AF65-F5344CB8AC3E}">
        <p14:creationId xmlns:p14="http://schemas.microsoft.com/office/powerpoint/2010/main" val="716857812"/>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C83464-568F-1A4D-8035-179BE6C25CD7}"/>
              </a:ext>
            </a:extLst>
          </p:cNvPr>
          <p:cNvSpPr>
            <a:spLocks noGrp="1"/>
          </p:cNvSpPr>
          <p:nvPr>
            <p:ph type="title"/>
          </p:nvPr>
        </p:nvSpPr>
        <p:spPr>
          <a:xfrm>
            <a:off x="838200" y="1310100"/>
            <a:ext cx="10515600" cy="882995"/>
          </a:xfrm>
        </p:spPr>
        <p:txBody>
          <a:bodyPr>
            <a:normAutofit/>
          </a:bodyPr>
          <a:lstStyle/>
          <a:p>
            <a:r>
              <a:rPr lang="en-US" dirty="0"/>
              <a:t>Admission </a:t>
            </a:r>
            <a:r>
              <a:rPr lang="en-US" dirty="0" smtClean="0"/>
              <a:t>(2 </a:t>
            </a:r>
            <a:r>
              <a:rPr lang="en-US" dirty="0"/>
              <a:t>of 3)</a:t>
            </a:r>
          </a:p>
        </p:txBody>
      </p:sp>
      <p:sp>
        <p:nvSpPr>
          <p:cNvPr id="3" name="Content Placeholder 2">
            <a:extLst>
              <a:ext uri="{FF2B5EF4-FFF2-40B4-BE49-F238E27FC236}">
                <a16:creationId xmlns:a16="http://schemas.microsoft.com/office/drawing/2014/main" id="{36E2D0F2-5017-F549-81E7-02FFFCEAFDE9}"/>
              </a:ext>
            </a:extLst>
          </p:cNvPr>
          <p:cNvSpPr>
            <a:spLocks noGrp="1"/>
          </p:cNvSpPr>
          <p:nvPr>
            <p:ph idx="1"/>
          </p:nvPr>
        </p:nvSpPr>
        <p:spPr/>
        <p:txBody>
          <a:bodyPr>
            <a:normAutofit/>
          </a:bodyPr>
          <a:lstStyle/>
          <a:p>
            <a:r>
              <a:rPr lang="en-US" dirty="0"/>
              <a:t>Compare the demographic data:</a:t>
            </a:r>
          </a:p>
          <a:p>
            <a:pPr lvl="1"/>
            <a:r>
              <a:rPr lang="en-US" dirty="0" smtClean="0"/>
              <a:t>School </a:t>
            </a:r>
            <a:r>
              <a:rPr lang="en-US" dirty="0"/>
              <a:t>division’s CTE student enrollment demographics to the overall demographics of the school division</a:t>
            </a:r>
          </a:p>
          <a:p>
            <a:pPr lvl="1"/>
            <a:r>
              <a:rPr lang="en-US" dirty="0"/>
              <a:t>Student enrollment demographics for each CTE course to the student  demographics of the high school </a:t>
            </a:r>
          </a:p>
        </p:txBody>
      </p:sp>
    </p:spTree>
    <p:extLst>
      <p:ext uri="{BB962C8B-B14F-4D97-AF65-F5344CB8AC3E}">
        <p14:creationId xmlns:p14="http://schemas.microsoft.com/office/powerpoint/2010/main" val="2762460174"/>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C83464-568F-1A4D-8035-179BE6C25CD7}"/>
              </a:ext>
            </a:extLst>
          </p:cNvPr>
          <p:cNvSpPr>
            <a:spLocks noGrp="1"/>
          </p:cNvSpPr>
          <p:nvPr>
            <p:ph type="title"/>
          </p:nvPr>
        </p:nvSpPr>
        <p:spPr>
          <a:xfrm>
            <a:off x="838200" y="1310100"/>
            <a:ext cx="10515600" cy="882995"/>
          </a:xfrm>
        </p:spPr>
        <p:txBody>
          <a:bodyPr>
            <a:normAutofit/>
          </a:bodyPr>
          <a:lstStyle/>
          <a:p>
            <a:r>
              <a:rPr lang="en-US" dirty="0"/>
              <a:t>Admission </a:t>
            </a:r>
            <a:r>
              <a:rPr lang="en-US" dirty="0" smtClean="0"/>
              <a:t>(3 </a:t>
            </a:r>
            <a:r>
              <a:rPr lang="en-US" dirty="0"/>
              <a:t>of 3)</a:t>
            </a:r>
          </a:p>
        </p:txBody>
      </p:sp>
      <p:sp>
        <p:nvSpPr>
          <p:cNvPr id="3" name="Content Placeholder 2">
            <a:extLst>
              <a:ext uri="{FF2B5EF4-FFF2-40B4-BE49-F238E27FC236}">
                <a16:creationId xmlns:a16="http://schemas.microsoft.com/office/drawing/2014/main" id="{36E2D0F2-5017-F549-81E7-02FFFCEAFDE9}"/>
              </a:ext>
            </a:extLst>
          </p:cNvPr>
          <p:cNvSpPr>
            <a:spLocks noGrp="1"/>
          </p:cNvSpPr>
          <p:nvPr>
            <p:ph idx="1"/>
          </p:nvPr>
        </p:nvSpPr>
        <p:spPr/>
        <p:txBody>
          <a:bodyPr>
            <a:normAutofit/>
          </a:bodyPr>
          <a:lstStyle/>
          <a:p>
            <a:r>
              <a:rPr lang="en-US" dirty="0"/>
              <a:t>Look outside of the scope of the CTE civil rights review process</a:t>
            </a:r>
          </a:p>
          <a:p>
            <a:pPr lvl="1"/>
            <a:r>
              <a:rPr lang="en-US" dirty="0"/>
              <a:t>Consider enrollment in higher level mathematics and science courses, or honors and Advanced Placement courses, etc…</a:t>
            </a:r>
          </a:p>
          <a:p>
            <a:pPr lvl="1"/>
            <a:r>
              <a:rPr lang="en-US" dirty="0"/>
              <a:t>Build student interest and skills throughout elementary, middle, and high school</a:t>
            </a:r>
          </a:p>
        </p:txBody>
      </p:sp>
    </p:spTree>
    <p:extLst>
      <p:ext uri="{BB962C8B-B14F-4D97-AF65-F5344CB8AC3E}">
        <p14:creationId xmlns:p14="http://schemas.microsoft.com/office/powerpoint/2010/main" val="2762867367"/>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C83464-568F-1A4D-8035-179BE6C25CD7}"/>
              </a:ext>
            </a:extLst>
          </p:cNvPr>
          <p:cNvSpPr>
            <a:spLocks noGrp="1"/>
          </p:cNvSpPr>
          <p:nvPr>
            <p:ph type="title"/>
          </p:nvPr>
        </p:nvSpPr>
        <p:spPr>
          <a:xfrm>
            <a:off x="838200" y="1310100"/>
            <a:ext cx="10515600" cy="882995"/>
          </a:xfrm>
        </p:spPr>
        <p:txBody>
          <a:bodyPr>
            <a:normAutofit/>
          </a:bodyPr>
          <a:lstStyle/>
          <a:p>
            <a:r>
              <a:rPr lang="en-US" dirty="0"/>
              <a:t>Student Financial Assistance</a:t>
            </a:r>
          </a:p>
        </p:txBody>
      </p:sp>
      <p:sp>
        <p:nvSpPr>
          <p:cNvPr id="3" name="Content Placeholder 2">
            <a:extLst>
              <a:ext uri="{FF2B5EF4-FFF2-40B4-BE49-F238E27FC236}">
                <a16:creationId xmlns:a16="http://schemas.microsoft.com/office/drawing/2014/main" id="{36E2D0F2-5017-F549-81E7-02FFFCEAFDE9}"/>
              </a:ext>
            </a:extLst>
          </p:cNvPr>
          <p:cNvSpPr>
            <a:spLocks noGrp="1"/>
          </p:cNvSpPr>
          <p:nvPr>
            <p:ph idx="1"/>
          </p:nvPr>
        </p:nvSpPr>
        <p:spPr/>
        <p:txBody>
          <a:bodyPr>
            <a:normAutofit/>
          </a:bodyPr>
          <a:lstStyle/>
          <a:p>
            <a:r>
              <a:rPr lang="en-US" dirty="0"/>
              <a:t>Information is equitably written and includes the nondiscrimination statement</a:t>
            </a:r>
          </a:p>
          <a:p>
            <a:pPr lvl="1"/>
            <a:r>
              <a:rPr lang="en-US" dirty="0"/>
              <a:t>May include scholarships, dues, fees, clothing</a:t>
            </a:r>
            <a:r>
              <a:rPr lang="en-US" dirty="0" smtClean="0"/>
              <a:t>, </a:t>
            </a:r>
            <a:r>
              <a:rPr lang="en-US" dirty="0"/>
              <a:t>transportation</a:t>
            </a:r>
          </a:p>
          <a:p>
            <a:pPr lvl="1"/>
            <a:r>
              <a:rPr lang="en-US" dirty="0"/>
              <a:t>Previous years’ scholarship awards should be representative of school division’s demographics</a:t>
            </a:r>
          </a:p>
          <a:p>
            <a:pPr lvl="1"/>
            <a:r>
              <a:rPr lang="en-US" dirty="0"/>
              <a:t>Persons with limited English proficiency receive information about financial assistance in their language</a:t>
            </a:r>
          </a:p>
        </p:txBody>
      </p:sp>
    </p:spTree>
    <p:extLst>
      <p:ext uri="{BB962C8B-B14F-4D97-AF65-F5344CB8AC3E}">
        <p14:creationId xmlns:p14="http://schemas.microsoft.com/office/powerpoint/2010/main" val="3604305276"/>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C83464-568F-1A4D-8035-179BE6C25CD7}"/>
              </a:ext>
            </a:extLst>
          </p:cNvPr>
          <p:cNvSpPr>
            <a:spLocks noGrp="1"/>
          </p:cNvSpPr>
          <p:nvPr>
            <p:ph type="title"/>
          </p:nvPr>
        </p:nvSpPr>
        <p:spPr>
          <a:xfrm>
            <a:off x="838200" y="1310100"/>
            <a:ext cx="10515600" cy="882995"/>
          </a:xfrm>
        </p:spPr>
        <p:txBody>
          <a:bodyPr>
            <a:normAutofit fontScale="90000"/>
          </a:bodyPr>
          <a:lstStyle/>
          <a:p>
            <a:r>
              <a:rPr lang="en-US" dirty="0"/>
              <a:t>Career Guidance and School Counseling </a:t>
            </a:r>
            <a:r>
              <a:rPr lang="en-US" dirty="0" smtClean="0"/>
              <a:t/>
            </a:r>
            <a:br>
              <a:rPr lang="en-US" dirty="0" smtClean="0"/>
            </a:br>
            <a:r>
              <a:rPr lang="en-US" dirty="0" smtClean="0"/>
              <a:t>(1 of 2)</a:t>
            </a:r>
            <a:endParaRPr lang="en-US" dirty="0"/>
          </a:p>
        </p:txBody>
      </p:sp>
      <p:sp>
        <p:nvSpPr>
          <p:cNvPr id="3" name="Content Placeholder 2">
            <a:extLst>
              <a:ext uri="{FF2B5EF4-FFF2-40B4-BE49-F238E27FC236}">
                <a16:creationId xmlns:a16="http://schemas.microsoft.com/office/drawing/2014/main" id="{36E2D0F2-5017-F549-81E7-02FFFCEAFDE9}"/>
              </a:ext>
            </a:extLst>
          </p:cNvPr>
          <p:cNvSpPr>
            <a:spLocks noGrp="1"/>
          </p:cNvSpPr>
          <p:nvPr>
            <p:ph idx="1"/>
          </p:nvPr>
        </p:nvSpPr>
        <p:spPr/>
        <p:txBody>
          <a:bodyPr>
            <a:normAutofit/>
          </a:bodyPr>
          <a:lstStyle/>
          <a:p>
            <a:r>
              <a:rPr lang="en-US" dirty="0"/>
              <a:t>School divisions must ensure that school counselors do not direct a student to enroll in a particular course or predict a student’s likelihood of success based on race, color, national origin, sex, or </a:t>
            </a:r>
            <a:r>
              <a:rPr lang="en-US" dirty="0" smtClean="0"/>
              <a:t>disability</a:t>
            </a:r>
          </a:p>
          <a:p>
            <a:pPr marL="0" indent="0">
              <a:buNone/>
            </a:pPr>
            <a:endParaRPr lang="en-US" dirty="0"/>
          </a:p>
        </p:txBody>
      </p:sp>
    </p:spTree>
    <p:extLst>
      <p:ext uri="{BB962C8B-B14F-4D97-AF65-F5344CB8AC3E}">
        <p14:creationId xmlns:p14="http://schemas.microsoft.com/office/powerpoint/2010/main" val="98484717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C83464-568F-1A4D-8035-179BE6C25CD7}"/>
              </a:ext>
            </a:extLst>
          </p:cNvPr>
          <p:cNvSpPr>
            <a:spLocks noGrp="1"/>
          </p:cNvSpPr>
          <p:nvPr>
            <p:ph type="title"/>
          </p:nvPr>
        </p:nvSpPr>
        <p:spPr/>
        <p:txBody>
          <a:bodyPr>
            <a:normAutofit fontScale="90000"/>
          </a:bodyPr>
          <a:lstStyle/>
          <a:p>
            <a:r>
              <a:rPr lang="en-US" dirty="0"/>
              <a:t>Purpose of CTE </a:t>
            </a:r>
            <a:r>
              <a:rPr lang="en-US" dirty="0" smtClean="0"/>
              <a:t>Civil </a:t>
            </a:r>
            <a:r>
              <a:rPr lang="en-US" dirty="0"/>
              <a:t>Rights Reviews (1 of 2)</a:t>
            </a:r>
          </a:p>
        </p:txBody>
      </p:sp>
      <p:sp>
        <p:nvSpPr>
          <p:cNvPr id="3" name="Content Placeholder 2">
            <a:extLst>
              <a:ext uri="{FF2B5EF4-FFF2-40B4-BE49-F238E27FC236}">
                <a16:creationId xmlns:a16="http://schemas.microsoft.com/office/drawing/2014/main" id="{36E2D0F2-5017-F549-81E7-02FFFCEAFDE9}"/>
              </a:ext>
            </a:extLst>
          </p:cNvPr>
          <p:cNvSpPr>
            <a:spLocks noGrp="1"/>
          </p:cNvSpPr>
          <p:nvPr>
            <p:ph idx="1"/>
          </p:nvPr>
        </p:nvSpPr>
        <p:spPr/>
        <p:txBody>
          <a:bodyPr/>
          <a:lstStyle/>
          <a:p>
            <a:r>
              <a:rPr lang="en-US" dirty="0"/>
              <a:t>Ensure that each student enjoys equal access to CTE programs and activities, receiving federal funds, regardless of race, color, national origin, sex, or disability.</a:t>
            </a:r>
          </a:p>
        </p:txBody>
      </p:sp>
    </p:spTree>
    <p:extLst>
      <p:ext uri="{BB962C8B-B14F-4D97-AF65-F5344CB8AC3E}">
        <p14:creationId xmlns:p14="http://schemas.microsoft.com/office/powerpoint/2010/main" val="497282457"/>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C83464-568F-1A4D-8035-179BE6C25CD7}"/>
              </a:ext>
            </a:extLst>
          </p:cNvPr>
          <p:cNvSpPr>
            <a:spLocks noGrp="1"/>
          </p:cNvSpPr>
          <p:nvPr>
            <p:ph type="title"/>
          </p:nvPr>
        </p:nvSpPr>
        <p:spPr>
          <a:xfrm>
            <a:off x="838200" y="1310100"/>
            <a:ext cx="10515600" cy="882995"/>
          </a:xfrm>
        </p:spPr>
        <p:txBody>
          <a:bodyPr>
            <a:normAutofit fontScale="90000"/>
          </a:bodyPr>
          <a:lstStyle/>
          <a:p>
            <a:r>
              <a:rPr lang="en-US" dirty="0"/>
              <a:t>Career Guidance and School Counseling </a:t>
            </a:r>
            <a:r>
              <a:rPr lang="en-US" dirty="0" smtClean="0"/>
              <a:t/>
            </a:r>
            <a:br>
              <a:rPr lang="en-US" dirty="0" smtClean="0"/>
            </a:br>
            <a:r>
              <a:rPr lang="en-US" dirty="0" smtClean="0"/>
              <a:t>(2 of 2)</a:t>
            </a:r>
            <a:endParaRPr lang="en-US" dirty="0"/>
          </a:p>
        </p:txBody>
      </p:sp>
      <p:sp>
        <p:nvSpPr>
          <p:cNvPr id="3" name="Content Placeholder 2">
            <a:extLst>
              <a:ext uri="{FF2B5EF4-FFF2-40B4-BE49-F238E27FC236}">
                <a16:creationId xmlns:a16="http://schemas.microsoft.com/office/drawing/2014/main" id="{36E2D0F2-5017-F549-81E7-02FFFCEAFDE9}"/>
              </a:ext>
            </a:extLst>
          </p:cNvPr>
          <p:cNvSpPr>
            <a:spLocks noGrp="1"/>
          </p:cNvSpPr>
          <p:nvPr>
            <p:ph idx="1"/>
          </p:nvPr>
        </p:nvSpPr>
        <p:spPr/>
        <p:txBody>
          <a:bodyPr>
            <a:normAutofit/>
          </a:bodyPr>
          <a:lstStyle/>
          <a:p>
            <a:r>
              <a:rPr lang="en-US" dirty="0"/>
              <a:t>School counselors</a:t>
            </a:r>
          </a:p>
          <a:p>
            <a:pPr lvl="1"/>
            <a:r>
              <a:rPr lang="en-US" dirty="0"/>
              <a:t>May not counsel Students with Disabilities (SWD) toward more restrictive career objectives than students without disabilities with similar abilities and interest</a:t>
            </a:r>
          </a:p>
          <a:p>
            <a:pPr lvl="1"/>
            <a:r>
              <a:rPr lang="en-US" dirty="0"/>
              <a:t>May not counsel students toward gender-specific career choices</a:t>
            </a:r>
          </a:p>
          <a:p>
            <a:pPr lvl="1"/>
            <a:r>
              <a:rPr lang="en-US" dirty="0"/>
              <a:t>Must be able to effectively communicate with students who have limited English language skills and/or hearing impairments</a:t>
            </a:r>
          </a:p>
          <a:p>
            <a:pPr marL="0" indent="0">
              <a:buNone/>
            </a:pPr>
            <a:endParaRPr lang="en-US" dirty="0"/>
          </a:p>
        </p:txBody>
      </p:sp>
    </p:spTree>
    <p:extLst>
      <p:ext uri="{BB962C8B-B14F-4D97-AF65-F5344CB8AC3E}">
        <p14:creationId xmlns:p14="http://schemas.microsoft.com/office/powerpoint/2010/main" val="2942133165"/>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C83464-568F-1A4D-8035-179BE6C25CD7}"/>
              </a:ext>
            </a:extLst>
          </p:cNvPr>
          <p:cNvSpPr>
            <a:spLocks noGrp="1"/>
          </p:cNvSpPr>
          <p:nvPr>
            <p:ph type="title"/>
          </p:nvPr>
        </p:nvSpPr>
        <p:spPr>
          <a:xfrm>
            <a:off x="838200" y="1310100"/>
            <a:ext cx="10515600" cy="882995"/>
          </a:xfrm>
        </p:spPr>
        <p:txBody>
          <a:bodyPr>
            <a:normAutofit fontScale="90000"/>
          </a:bodyPr>
          <a:lstStyle/>
          <a:p>
            <a:r>
              <a:rPr lang="en-US" dirty="0"/>
              <a:t>Services for Students </a:t>
            </a:r>
            <a:r>
              <a:rPr lang="en-US" dirty="0" smtClean="0"/>
              <a:t>with </a:t>
            </a:r>
            <a:r>
              <a:rPr lang="en-US" dirty="0"/>
              <a:t>Disabilities (SWD) (1 of 2)</a:t>
            </a:r>
          </a:p>
        </p:txBody>
      </p:sp>
      <p:sp>
        <p:nvSpPr>
          <p:cNvPr id="3" name="Content Placeholder 2">
            <a:extLst>
              <a:ext uri="{FF2B5EF4-FFF2-40B4-BE49-F238E27FC236}">
                <a16:creationId xmlns:a16="http://schemas.microsoft.com/office/drawing/2014/main" id="{36E2D0F2-5017-F549-81E7-02FFFCEAFDE9}"/>
              </a:ext>
            </a:extLst>
          </p:cNvPr>
          <p:cNvSpPr>
            <a:spLocks noGrp="1"/>
          </p:cNvSpPr>
          <p:nvPr>
            <p:ph idx="1"/>
          </p:nvPr>
        </p:nvSpPr>
        <p:spPr/>
        <p:txBody>
          <a:bodyPr>
            <a:normAutofit/>
          </a:bodyPr>
          <a:lstStyle/>
          <a:p>
            <a:r>
              <a:rPr lang="en-US" dirty="0"/>
              <a:t>On the basis of disability, a division may not exclude any qualified SWD from any course, course of study, or other part of its educational program or activity</a:t>
            </a:r>
          </a:p>
          <a:p>
            <a:pPr lvl="1"/>
            <a:r>
              <a:rPr lang="en-US" dirty="0"/>
              <a:t>Provision of Free Appropriate Public Education (FAPE)</a:t>
            </a:r>
          </a:p>
          <a:p>
            <a:pPr lvl="1"/>
            <a:r>
              <a:rPr lang="en-US" dirty="0"/>
              <a:t>Placement decisions made by a group of people knowledgeable about the student, the meaning of the evaluation and data, and placement options</a:t>
            </a:r>
          </a:p>
          <a:p>
            <a:pPr marL="0" indent="0">
              <a:buNone/>
            </a:pPr>
            <a:endParaRPr lang="en-US" dirty="0"/>
          </a:p>
        </p:txBody>
      </p:sp>
    </p:spTree>
    <p:extLst>
      <p:ext uri="{BB962C8B-B14F-4D97-AF65-F5344CB8AC3E}">
        <p14:creationId xmlns:p14="http://schemas.microsoft.com/office/powerpoint/2010/main" val="615408774"/>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C83464-568F-1A4D-8035-179BE6C25CD7}"/>
              </a:ext>
            </a:extLst>
          </p:cNvPr>
          <p:cNvSpPr>
            <a:spLocks noGrp="1"/>
          </p:cNvSpPr>
          <p:nvPr>
            <p:ph type="title"/>
          </p:nvPr>
        </p:nvSpPr>
        <p:spPr>
          <a:xfrm>
            <a:off x="838200" y="1310100"/>
            <a:ext cx="10515600" cy="882995"/>
          </a:xfrm>
        </p:spPr>
        <p:txBody>
          <a:bodyPr>
            <a:normAutofit fontScale="90000"/>
          </a:bodyPr>
          <a:lstStyle/>
          <a:p>
            <a:r>
              <a:rPr lang="en-US" dirty="0"/>
              <a:t>Services for Students </a:t>
            </a:r>
            <a:r>
              <a:rPr lang="en-US" dirty="0" smtClean="0"/>
              <a:t>with </a:t>
            </a:r>
            <a:r>
              <a:rPr lang="en-US" dirty="0"/>
              <a:t>Disabilities (SWD) </a:t>
            </a:r>
            <a:r>
              <a:rPr lang="en-US" dirty="0" smtClean="0"/>
              <a:t>(2 of </a:t>
            </a:r>
            <a:r>
              <a:rPr lang="en-US" dirty="0"/>
              <a:t>2)</a:t>
            </a:r>
          </a:p>
        </p:txBody>
      </p:sp>
      <p:sp>
        <p:nvSpPr>
          <p:cNvPr id="3" name="Content Placeholder 2">
            <a:extLst>
              <a:ext uri="{FF2B5EF4-FFF2-40B4-BE49-F238E27FC236}">
                <a16:creationId xmlns:a16="http://schemas.microsoft.com/office/drawing/2014/main" id="{36E2D0F2-5017-F549-81E7-02FFFCEAFDE9}"/>
              </a:ext>
            </a:extLst>
          </p:cNvPr>
          <p:cNvSpPr>
            <a:spLocks noGrp="1"/>
          </p:cNvSpPr>
          <p:nvPr>
            <p:ph idx="1"/>
          </p:nvPr>
        </p:nvSpPr>
        <p:spPr/>
        <p:txBody>
          <a:bodyPr>
            <a:normAutofit/>
          </a:bodyPr>
          <a:lstStyle/>
          <a:p>
            <a:r>
              <a:rPr lang="en-US" dirty="0"/>
              <a:t>Related instructional aids or services should be available as determined by Individualized Education Program (IEP) or Section 504 team</a:t>
            </a:r>
          </a:p>
          <a:p>
            <a:r>
              <a:rPr lang="en-US" dirty="0"/>
              <a:t>Academic achievement tests should measure ability and achievement, rather than disability</a:t>
            </a:r>
          </a:p>
          <a:p>
            <a:r>
              <a:rPr lang="en-US" dirty="0"/>
              <a:t>SWD placed in the educational setting most appropriate for the student’s individual needs (Least Restrictive Environment [LRE])</a:t>
            </a:r>
          </a:p>
          <a:p>
            <a:pPr marL="0" indent="0">
              <a:buNone/>
            </a:pPr>
            <a:endParaRPr lang="en-US" dirty="0"/>
          </a:p>
        </p:txBody>
      </p:sp>
    </p:spTree>
    <p:extLst>
      <p:ext uri="{BB962C8B-B14F-4D97-AF65-F5344CB8AC3E}">
        <p14:creationId xmlns:p14="http://schemas.microsoft.com/office/powerpoint/2010/main" val="3074253774"/>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C83464-568F-1A4D-8035-179BE6C25CD7}"/>
              </a:ext>
            </a:extLst>
          </p:cNvPr>
          <p:cNvSpPr>
            <a:spLocks noGrp="1"/>
          </p:cNvSpPr>
          <p:nvPr>
            <p:ph type="title"/>
          </p:nvPr>
        </p:nvSpPr>
        <p:spPr>
          <a:xfrm>
            <a:off x="838200" y="1310100"/>
            <a:ext cx="10515600" cy="882995"/>
          </a:xfrm>
        </p:spPr>
        <p:txBody>
          <a:bodyPr>
            <a:normAutofit/>
          </a:bodyPr>
          <a:lstStyle/>
          <a:p>
            <a:r>
              <a:rPr lang="en-US" dirty="0"/>
              <a:t>Work-Based Learning</a:t>
            </a:r>
          </a:p>
        </p:txBody>
      </p:sp>
      <p:sp>
        <p:nvSpPr>
          <p:cNvPr id="3" name="Content Placeholder 2">
            <a:extLst>
              <a:ext uri="{FF2B5EF4-FFF2-40B4-BE49-F238E27FC236}">
                <a16:creationId xmlns:a16="http://schemas.microsoft.com/office/drawing/2014/main" id="{36E2D0F2-5017-F549-81E7-02FFFCEAFDE9}"/>
              </a:ext>
            </a:extLst>
          </p:cNvPr>
          <p:cNvSpPr>
            <a:spLocks noGrp="1"/>
          </p:cNvSpPr>
          <p:nvPr>
            <p:ph idx="1"/>
          </p:nvPr>
        </p:nvSpPr>
        <p:spPr/>
        <p:txBody>
          <a:bodyPr>
            <a:normAutofit/>
          </a:bodyPr>
          <a:lstStyle/>
          <a:p>
            <a:r>
              <a:rPr lang="en-US" dirty="0"/>
              <a:t>Work-based learning opportunities are available to all students regardless of race, color, national origin, sex, or disability</a:t>
            </a:r>
          </a:p>
          <a:p>
            <a:r>
              <a:rPr lang="en-US" dirty="0"/>
              <a:t>Work-training agreements must contain a written assurance of nondiscrimination signed by the employer and school personnel</a:t>
            </a:r>
          </a:p>
          <a:p>
            <a:pPr marL="0" indent="0">
              <a:buNone/>
            </a:pPr>
            <a:endParaRPr lang="en-US" dirty="0"/>
          </a:p>
        </p:txBody>
      </p:sp>
    </p:spTree>
    <p:extLst>
      <p:ext uri="{BB962C8B-B14F-4D97-AF65-F5344CB8AC3E}">
        <p14:creationId xmlns:p14="http://schemas.microsoft.com/office/powerpoint/2010/main" val="143591780"/>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C83464-568F-1A4D-8035-179BE6C25CD7}"/>
              </a:ext>
            </a:extLst>
          </p:cNvPr>
          <p:cNvSpPr>
            <a:spLocks noGrp="1"/>
          </p:cNvSpPr>
          <p:nvPr>
            <p:ph type="title"/>
          </p:nvPr>
        </p:nvSpPr>
        <p:spPr>
          <a:xfrm>
            <a:off x="838200" y="1310100"/>
            <a:ext cx="10515600" cy="882995"/>
          </a:xfrm>
        </p:spPr>
        <p:txBody>
          <a:bodyPr>
            <a:normAutofit/>
          </a:bodyPr>
          <a:lstStyle/>
          <a:p>
            <a:r>
              <a:rPr lang="en-US" dirty="0"/>
              <a:t>Employment</a:t>
            </a:r>
          </a:p>
        </p:txBody>
      </p:sp>
      <p:sp>
        <p:nvSpPr>
          <p:cNvPr id="3" name="Content Placeholder 2">
            <a:extLst>
              <a:ext uri="{FF2B5EF4-FFF2-40B4-BE49-F238E27FC236}">
                <a16:creationId xmlns:a16="http://schemas.microsoft.com/office/drawing/2014/main" id="{36E2D0F2-5017-F549-81E7-02FFFCEAFDE9}"/>
              </a:ext>
            </a:extLst>
          </p:cNvPr>
          <p:cNvSpPr>
            <a:spLocks noGrp="1"/>
          </p:cNvSpPr>
          <p:nvPr>
            <p:ph idx="1"/>
          </p:nvPr>
        </p:nvSpPr>
        <p:spPr/>
        <p:txBody>
          <a:bodyPr>
            <a:normAutofit/>
          </a:bodyPr>
          <a:lstStyle/>
          <a:p>
            <a:r>
              <a:rPr lang="en-US" dirty="0"/>
              <a:t>Employment practices are conducted without regard to race, color, national origin, sex, or disability of applicants or employees</a:t>
            </a:r>
          </a:p>
          <a:p>
            <a:pPr lvl="1"/>
            <a:r>
              <a:rPr lang="en-US" dirty="0"/>
              <a:t>Application forms and materials are free from prohibited questions concerning disability, marital, or parental status</a:t>
            </a:r>
          </a:p>
          <a:p>
            <a:pPr lvl="1"/>
            <a:r>
              <a:rPr lang="en-US" dirty="0"/>
              <a:t>Salaries are based upon the conditions and responsibilities of employment without regard to race, color, national origin, sex, or disability</a:t>
            </a:r>
          </a:p>
          <a:p>
            <a:pPr marL="0" indent="0">
              <a:buNone/>
            </a:pPr>
            <a:endParaRPr lang="en-US" dirty="0"/>
          </a:p>
        </p:txBody>
      </p:sp>
    </p:spTree>
    <p:extLst>
      <p:ext uri="{BB962C8B-B14F-4D97-AF65-F5344CB8AC3E}">
        <p14:creationId xmlns:p14="http://schemas.microsoft.com/office/powerpoint/2010/main" val="542241721"/>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C83464-568F-1A4D-8035-179BE6C25CD7}"/>
              </a:ext>
            </a:extLst>
          </p:cNvPr>
          <p:cNvSpPr>
            <a:spLocks noGrp="1"/>
          </p:cNvSpPr>
          <p:nvPr>
            <p:ph type="title"/>
          </p:nvPr>
        </p:nvSpPr>
        <p:spPr>
          <a:xfrm>
            <a:off x="838200" y="1310100"/>
            <a:ext cx="10515600" cy="882995"/>
          </a:xfrm>
        </p:spPr>
        <p:txBody>
          <a:bodyPr>
            <a:normAutofit/>
          </a:bodyPr>
          <a:lstStyle/>
          <a:p>
            <a:r>
              <a:rPr lang="en-US" dirty="0"/>
              <a:t>Facility Compliance (1 of 3)</a:t>
            </a:r>
          </a:p>
        </p:txBody>
      </p:sp>
      <p:sp>
        <p:nvSpPr>
          <p:cNvPr id="3" name="Content Placeholder 2">
            <a:extLst>
              <a:ext uri="{FF2B5EF4-FFF2-40B4-BE49-F238E27FC236}">
                <a16:creationId xmlns:a16="http://schemas.microsoft.com/office/drawing/2014/main" id="{36E2D0F2-5017-F549-81E7-02FFFCEAFDE9}"/>
              </a:ext>
            </a:extLst>
          </p:cNvPr>
          <p:cNvSpPr>
            <a:spLocks noGrp="1"/>
          </p:cNvSpPr>
          <p:nvPr>
            <p:ph idx="1"/>
          </p:nvPr>
        </p:nvSpPr>
        <p:spPr/>
        <p:txBody>
          <a:bodyPr>
            <a:normAutofit/>
          </a:bodyPr>
          <a:lstStyle/>
          <a:p>
            <a:r>
              <a:rPr lang="en-US" dirty="0"/>
              <a:t>Accessible Facilities:  Individuals with disabilities may not be excluded from enjoying the benefits of a school’s programs or services because its facilities are inaccessible to or unusable by person with disabilities</a:t>
            </a:r>
          </a:p>
          <a:p>
            <a:pPr marL="0" indent="0">
              <a:buNone/>
            </a:pPr>
            <a:endParaRPr lang="en-US" dirty="0"/>
          </a:p>
        </p:txBody>
      </p:sp>
      <p:pic>
        <p:nvPicPr>
          <p:cNvPr id="4" name="Picture 3" descr="Symbol for Handicapped Accessible"/>
          <p:cNvPicPr>
            <a:picLocks noChangeAspect="1"/>
          </p:cNvPicPr>
          <p:nvPr/>
        </p:nvPicPr>
        <p:blipFill>
          <a:blip r:embed="rId2"/>
          <a:stretch>
            <a:fillRect/>
          </a:stretch>
        </p:blipFill>
        <p:spPr>
          <a:xfrm>
            <a:off x="1534501" y="4357919"/>
            <a:ext cx="1237595" cy="1237595"/>
          </a:xfrm>
          <a:prstGeom prst="rect">
            <a:avLst/>
          </a:prstGeom>
        </p:spPr>
      </p:pic>
      <p:pic>
        <p:nvPicPr>
          <p:cNvPr id="5" name="Picture 4" descr="Symbol for Handicapped Accessible"/>
          <p:cNvPicPr>
            <a:picLocks noChangeAspect="1"/>
          </p:cNvPicPr>
          <p:nvPr/>
        </p:nvPicPr>
        <p:blipFill>
          <a:blip r:embed="rId3"/>
          <a:stretch>
            <a:fillRect/>
          </a:stretch>
        </p:blipFill>
        <p:spPr>
          <a:xfrm>
            <a:off x="4705992" y="4211602"/>
            <a:ext cx="1390008" cy="1383912"/>
          </a:xfrm>
          <a:prstGeom prst="rect">
            <a:avLst/>
          </a:prstGeom>
        </p:spPr>
      </p:pic>
      <p:pic>
        <p:nvPicPr>
          <p:cNvPr id="6" name="Picture 5" descr="Symbol for Handicapped Accessible"/>
          <p:cNvPicPr>
            <a:picLocks noChangeAspect="1"/>
          </p:cNvPicPr>
          <p:nvPr/>
        </p:nvPicPr>
        <p:blipFill>
          <a:blip r:embed="rId4"/>
          <a:stretch>
            <a:fillRect/>
          </a:stretch>
        </p:blipFill>
        <p:spPr>
          <a:xfrm>
            <a:off x="7721956" y="4092905"/>
            <a:ext cx="1603387" cy="1603387"/>
          </a:xfrm>
          <a:prstGeom prst="rect">
            <a:avLst/>
          </a:prstGeom>
        </p:spPr>
      </p:pic>
    </p:spTree>
    <p:extLst>
      <p:ext uri="{BB962C8B-B14F-4D97-AF65-F5344CB8AC3E}">
        <p14:creationId xmlns:p14="http://schemas.microsoft.com/office/powerpoint/2010/main" val="436761830"/>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C83464-568F-1A4D-8035-179BE6C25CD7}"/>
              </a:ext>
            </a:extLst>
          </p:cNvPr>
          <p:cNvSpPr>
            <a:spLocks noGrp="1"/>
          </p:cNvSpPr>
          <p:nvPr>
            <p:ph type="title"/>
          </p:nvPr>
        </p:nvSpPr>
        <p:spPr>
          <a:xfrm>
            <a:off x="838200" y="1310100"/>
            <a:ext cx="10515600" cy="882995"/>
          </a:xfrm>
        </p:spPr>
        <p:txBody>
          <a:bodyPr>
            <a:normAutofit/>
          </a:bodyPr>
          <a:lstStyle/>
          <a:p>
            <a:r>
              <a:rPr lang="en-US" dirty="0"/>
              <a:t>Facility Compliance </a:t>
            </a:r>
            <a:r>
              <a:rPr lang="en-US" dirty="0" smtClean="0"/>
              <a:t>(2 </a:t>
            </a:r>
            <a:r>
              <a:rPr lang="en-US" dirty="0"/>
              <a:t>of 3)</a:t>
            </a:r>
          </a:p>
        </p:txBody>
      </p:sp>
      <p:sp>
        <p:nvSpPr>
          <p:cNvPr id="3" name="Content Placeholder 2">
            <a:extLst>
              <a:ext uri="{FF2B5EF4-FFF2-40B4-BE49-F238E27FC236}">
                <a16:creationId xmlns:a16="http://schemas.microsoft.com/office/drawing/2014/main" id="{36E2D0F2-5017-F549-81E7-02FFFCEAFDE9}"/>
              </a:ext>
            </a:extLst>
          </p:cNvPr>
          <p:cNvSpPr>
            <a:spLocks noGrp="1"/>
          </p:cNvSpPr>
          <p:nvPr>
            <p:ph idx="1"/>
          </p:nvPr>
        </p:nvSpPr>
        <p:spPr/>
        <p:txBody>
          <a:bodyPr>
            <a:normAutofit/>
          </a:bodyPr>
          <a:lstStyle/>
          <a:p>
            <a:r>
              <a:rPr lang="en-US" dirty="0"/>
              <a:t>What is a facility</a:t>
            </a:r>
          </a:p>
          <a:p>
            <a:pPr lvl="1"/>
            <a:r>
              <a:rPr lang="en-US" dirty="0"/>
              <a:t>Title II of the ADA</a:t>
            </a:r>
          </a:p>
          <a:p>
            <a:pPr lvl="2"/>
            <a:r>
              <a:rPr lang="en-US" dirty="0"/>
              <a:t>“all or any portion of buildings, structures, sites, complexes, equipment … roads, walks, passageways, parking lots, or other personal property”</a:t>
            </a:r>
          </a:p>
          <a:p>
            <a:pPr lvl="1"/>
            <a:r>
              <a:rPr lang="en-US" dirty="0"/>
              <a:t>Section 504</a:t>
            </a:r>
          </a:p>
          <a:p>
            <a:pPr lvl="2"/>
            <a:r>
              <a:rPr lang="en-US" dirty="0"/>
              <a:t>“all or any portion of buildings, structures, equipment, roads, walks, parking lots, or other real or personal property”</a:t>
            </a:r>
          </a:p>
          <a:p>
            <a:pPr marL="0" indent="0">
              <a:buNone/>
            </a:pPr>
            <a:endParaRPr lang="en-US" dirty="0"/>
          </a:p>
        </p:txBody>
      </p:sp>
      <p:pic>
        <p:nvPicPr>
          <p:cNvPr id="7" name="Picture 6" descr="Sample Diagram of School"/>
          <p:cNvPicPr>
            <a:picLocks noChangeAspect="1"/>
          </p:cNvPicPr>
          <p:nvPr/>
        </p:nvPicPr>
        <p:blipFill>
          <a:blip r:embed="rId2"/>
          <a:stretch>
            <a:fillRect/>
          </a:stretch>
        </p:blipFill>
        <p:spPr>
          <a:xfrm rot="16200000">
            <a:off x="7325128" y="3325061"/>
            <a:ext cx="2719052" cy="4346825"/>
          </a:xfrm>
          <a:prstGeom prst="rect">
            <a:avLst/>
          </a:prstGeom>
        </p:spPr>
      </p:pic>
    </p:spTree>
    <p:extLst>
      <p:ext uri="{BB962C8B-B14F-4D97-AF65-F5344CB8AC3E}">
        <p14:creationId xmlns:p14="http://schemas.microsoft.com/office/powerpoint/2010/main" val="1272260858"/>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C83464-568F-1A4D-8035-179BE6C25CD7}"/>
              </a:ext>
            </a:extLst>
          </p:cNvPr>
          <p:cNvSpPr>
            <a:spLocks noGrp="1"/>
          </p:cNvSpPr>
          <p:nvPr>
            <p:ph type="title"/>
          </p:nvPr>
        </p:nvSpPr>
        <p:spPr>
          <a:xfrm>
            <a:off x="838200" y="1310100"/>
            <a:ext cx="10515600" cy="882995"/>
          </a:xfrm>
        </p:spPr>
        <p:txBody>
          <a:bodyPr>
            <a:normAutofit/>
          </a:bodyPr>
          <a:lstStyle/>
          <a:p>
            <a:r>
              <a:rPr lang="en-US" dirty="0"/>
              <a:t>Facility Compliance </a:t>
            </a:r>
            <a:r>
              <a:rPr lang="en-US" dirty="0" smtClean="0"/>
              <a:t>(3 </a:t>
            </a:r>
            <a:r>
              <a:rPr lang="en-US" dirty="0"/>
              <a:t>of 3)</a:t>
            </a:r>
          </a:p>
        </p:txBody>
      </p:sp>
      <p:sp>
        <p:nvSpPr>
          <p:cNvPr id="3" name="Content Placeholder 2">
            <a:extLst>
              <a:ext uri="{FF2B5EF4-FFF2-40B4-BE49-F238E27FC236}">
                <a16:creationId xmlns:a16="http://schemas.microsoft.com/office/drawing/2014/main" id="{36E2D0F2-5017-F549-81E7-02FFFCEAFDE9}"/>
              </a:ext>
            </a:extLst>
          </p:cNvPr>
          <p:cNvSpPr>
            <a:spLocks noGrp="1"/>
          </p:cNvSpPr>
          <p:nvPr>
            <p:ph idx="1"/>
          </p:nvPr>
        </p:nvSpPr>
        <p:spPr/>
        <p:txBody>
          <a:bodyPr>
            <a:normAutofit/>
          </a:bodyPr>
          <a:lstStyle/>
          <a:p>
            <a:r>
              <a:rPr lang="en-US" dirty="0"/>
              <a:t>Several factors to consider </a:t>
            </a:r>
          </a:p>
          <a:p>
            <a:pPr lvl="1"/>
            <a:r>
              <a:rPr lang="en-US" dirty="0"/>
              <a:t>When did construction start (ground breaking date, not Certificate of Occupancy received date)</a:t>
            </a:r>
          </a:p>
          <a:p>
            <a:pPr lvl="2"/>
            <a:r>
              <a:rPr lang="en-US" dirty="0"/>
              <a:t>Readily Accessible: Before 6/1977</a:t>
            </a:r>
          </a:p>
          <a:p>
            <a:pPr lvl="2"/>
            <a:r>
              <a:rPr lang="en-US" dirty="0"/>
              <a:t>ANSI: From 6/1977-12/1990</a:t>
            </a:r>
          </a:p>
          <a:p>
            <a:pPr lvl="2"/>
            <a:r>
              <a:rPr lang="en-US" dirty="0"/>
              <a:t>UFAS: From 1/1991-12/1991</a:t>
            </a:r>
          </a:p>
          <a:p>
            <a:pPr lvl="2"/>
            <a:r>
              <a:rPr lang="en-US" dirty="0"/>
              <a:t>ADA 1991: After 1/1992</a:t>
            </a:r>
          </a:p>
          <a:p>
            <a:pPr lvl="2"/>
            <a:r>
              <a:rPr lang="en-US" dirty="0"/>
              <a:t>ADA 2010: After 3/15/2011</a:t>
            </a:r>
          </a:p>
          <a:p>
            <a:pPr lvl="1"/>
            <a:r>
              <a:rPr lang="en-US" dirty="0"/>
              <a:t>Has there been a </a:t>
            </a:r>
            <a:r>
              <a:rPr lang="en-US" dirty="0">
                <a:solidFill>
                  <a:srgbClr val="0F150D"/>
                </a:solidFill>
              </a:rPr>
              <a:t>substantial alteration </a:t>
            </a:r>
            <a:r>
              <a:rPr lang="en-US" dirty="0"/>
              <a:t>to a room, wing, and/or the building? (Use above dates and standards for altered portion)</a:t>
            </a:r>
          </a:p>
          <a:p>
            <a:pPr marL="0" indent="0">
              <a:buNone/>
            </a:pPr>
            <a:endParaRPr lang="en-US" dirty="0"/>
          </a:p>
        </p:txBody>
      </p:sp>
      <p:pic>
        <p:nvPicPr>
          <p:cNvPr id="4" name="Picture 3" descr="Picture showning groundbreaking"/>
          <p:cNvPicPr>
            <a:picLocks noChangeAspect="1"/>
          </p:cNvPicPr>
          <p:nvPr/>
        </p:nvPicPr>
        <p:blipFill>
          <a:blip r:embed="rId2"/>
          <a:stretch>
            <a:fillRect/>
          </a:stretch>
        </p:blipFill>
        <p:spPr>
          <a:xfrm>
            <a:off x="8161662" y="3409908"/>
            <a:ext cx="1749704" cy="1603387"/>
          </a:xfrm>
          <a:prstGeom prst="rect">
            <a:avLst/>
          </a:prstGeom>
        </p:spPr>
      </p:pic>
    </p:spTree>
    <p:extLst>
      <p:ext uri="{BB962C8B-B14F-4D97-AF65-F5344CB8AC3E}">
        <p14:creationId xmlns:p14="http://schemas.microsoft.com/office/powerpoint/2010/main" val="2238239410"/>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C83464-568F-1A4D-8035-179BE6C25CD7}"/>
              </a:ext>
            </a:extLst>
          </p:cNvPr>
          <p:cNvSpPr>
            <a:spLocks noGrp="1"/>
          </p:cNvSpPr>
          <p:nvPr>
            <p:ph type="title"/>
          </p:nvPr>
        </p:nvSpPr>
        <p:spPr>
          <a:xfrm>
            <a:off x="838200" y="1310100"/>
            <a:ext cx="10842938" cy="882995"/>
          </a:xfrm>
        </p:spPr>
        <p:txBody>
          <a:bodyPr>
            <a:normAutofit fontScale="90000"/>
          </a:bodyPr>
          <a:lstStyle/>
          <a:p>
            <a:r>
              <a:rPr lang="en-US" dirty="0"/>
              <a:t>Frequent Areas of </a:t>
            </a:r>
            <a:r>
              <a:rPr lang="en-US" dirty="0" smtClean="0"/>
              <a:t>Accessibility Noncompliance </a:t>
            </a:r>
            <a:r>
              <a:rPr lang="en-US" dirty="0"/>
              <a:t>(1 of 6)</a:t>
            </a:r>
          </a:p>
        </p:txBody>
      </p:sp>
      <p:sp>
        <p:nvSpPr>
          <p:cNvPr id="3" name="Content Placeholder 2">
            <a:extLst>
              <a:ext uri="{FF2B5EF4-FFF2-40B4-BE49-F238E27FC236}">
                <a16:creationId xmlns:a16="http://schemas.microsoft.com/office/drawing/2014/main" id="{36E2D0F2-5017-F549-81E7-02FFFCEAFDE9}"/>
              </a:ext>
            </a:extLst>
          </p:cNvPr>
          <p:cNvSpPr>
            <a:spLocks noGrp="1"/>
          </p:cNvSpPr>
          <p:nvPr>
            <p:ph idx="1"/>
          </p:nvPr>
        </p:nvSpPr>
        <p:spPr>
          <a:xfrm>
            <a:off x="838200" y="2362153"/>
            <a:ext cx="10515600" cy="3930719"/>
          </a:xfrm>
        </p:spPr>
        <p:txBody>
          <a:bodyPr>
            <a:normAutofit/>
          </a:bodyPr>
          <a:lstStyle/>
          <a:p>
            <a:pPr marL="0" lvl="0" indent="0">
              <a:buNone/>
            </a:pPr>
            <a:r>
              <a:rPr lang="en-US" dirty="0"/>
              <a:t>Signage:  Accessible entrance, restrooms and stairwells </a:t>
            </a:r>
          </a:p>
          <a:p>
            <a:pPr marL="0" lvl="0" indent="0">
              <a:buNone/>
            </a:pPr>
            <a:r>
              <a:rPr lang="en-US" i="1" dirty="0"/>
              <a:t>Note: indoor signage is required to have raised characters and Braille</a:t>
            </a:r>
          </a:p>
          <a:p>
            <a:pPr marL="0" indent="0">
              <a:buNone/>
            </a:pPr>
            <a:endParaRPr lang="en-US" dirty="0"/>
          </a:p>
        </p:txBody>
      </p:sp>
      <p:pic>
        <p:nvPicPr>
          <p:cNvPr id="5" name="Picture 8" descr="1 of 5 examples of accessible signage"/>
          <p:cNvPicPr>
            <a:picLocks noChangeAspect="1" noChangeArrowheads="1"/>
          </p:cNvPicPr>
          <p:nvPr/>
        </p:nvPicPr>
        <p:blipFill>
          <a:blip r:embed="rId2"/>
          <a:srcRect/>
          <a:stretch>
            <a:fillRect/>
          </a:stretch>
        </p:blipFill>
        <p:spPr bwMode="auto">
          <a:xfrm>
            <a:off x="623276" y="3853446"/>
            <a:ext cx="2162439" cy="2162907"/>
          </a:xfrm>
          <a:prstGeom prst="rect">
            <a:avLst/>
          </a:prstGeom>
          <a:noFill/>
          <a:ln w="9525">
            <a:noFill/>
            <a:miter lim="800000"/>
            <a:headEnd/>
            <a:tailEnd/>
          </a:ln>
        </p:spPr>
      </p:pic>
      <p:pic>
        <p:nvPicPr>
          <p:cNvPr id="6" name="Picture 2" descr="2 of 5 examples of accessible signag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96702" y="3431693"/>
            <a:ext cx="2654847" cy="2654847"/>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7" descr="4 of 5 examples of accessible signage"/>
          <p:cNvPicPr>
            <a:picLocks noChangeAspect="1" noChangeArrowheads="1"/>
          </p:cNvPicPr>
          <p:nvPr/>
        </p:nvPicPr>
        <p:blipFill>
          <a:blip r:embed="rId4"/>
          <a:srcRect/>
          <a:stretch>
            <a:fillRect/>
          </a:stretch>
        </p:blipFill>
        <p:spPr bwMode="auto">
          <a:xfrm>
            <a:off x="7397665" y="3750279"/>
            <a:ext cx="2265654" cy="2266074"/>
          </a:xfrm>
          <a:prstGeom prst="rect">
            <a:avLst/>
          </a:prstGeom>
          <a:noFill/>
          <a:ln w="9525">
            <a:noFill/>
            <a:miter lim="800000"/>
            <a:headEnd/>
            <a:tailEnd/>
          </a:ln>
        </p:spPr>
      </p:pic>
      <p:pic>
        <p:nvPicPr>
          <p:cNvPr id="9" name="Picture 4" descr="3 of 5 examples of accessible signage"/>
          <p:cNvPicPr>
            <a:picLocks noChangeAspect="1" noChangeArrowheads="1"/>
          </p:cNvPicPr>
          <p:nvPr/>
        </p:nvPicPr>
        <p:blipFill>
          <a:blip r:embed="rId5"/>
          <a:srcRect/>
          <a:stretch>
            <a:fillRect/>
          </a:stretch>
        </p:blipFill>
        <p:spPr bwMode="auto">
          <a:xfrm>
            <a:off x="5151549" y="4192796"/>
            <a:ext cx="2331128" cy="797713"/>
          </a:xfrm>
          <a:prstGeom prst="rect">
            <a:avLst/>
          </a:prstGeom>
          <a:noFill/>
          <a:ln w="9525">
            <a:noFill/>
            <a:miter lim="800000"/>
            <a:headEnd/>
            <a:tailEnd/>
          </a:ln>
        </p:spPr>
      </p:pic>
      <p:pic>
        <p:nvPicPr>
          <p:cNvPr id="10" name="Picture 3" descr="5 of 5 examples of accessible signag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468595" y="3843351"/>
            <a:ext cx="2079930" cy="207993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53200866"/>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C83464-568F-1A4D-8035-179BE6C25CD7}"/>
              </a:ext>
            </a:extLst>
          </p:cNvPr>
          <p:cNvSpPr>
            <a:spLocks noGrp="1"/>
          </p:cNvSpPr>
          <p:nvPr>
            <p:ph type="title"/>
          </p:nvPr>
        </p:nvSpPr>
        <p:spPr>
          <a:xfrm>
            <a:off x="838200" y="1310100"/>
            <a:ext cx="10842938" cy="882995"/>
          </a:xfrm>
        </p:spPr>
        <p:txBody>
          <a:bodyPr>
            <a:normAutofit fontScale="90000"/>
          </a:bodyPr>
          <a:lstStyle/>
          <a:p>
            <a:r>
              <a:rPr lang="en-US" dirty="0"/>
              <a:t>Frequent Areas of </a:t>
            </a:r>
            <a:r>
              <a:rPr lang="en-US" dirty="0" smtClean="0"/>
              <a:t>Accessibility Noncompliance (2 </a:t>
            </a:r>
            <a:r>
              <a:rPr lang="en-US" dirty="0"/>
              <a:t>of 6)</a:t>
            </a:r>
          </a:p>
        </p:txBody>
      </p:sp>
      <p:sp>
        <p:nvSpPr>
          <p:cNvPr id="3" name="Content Placeholder 2">
            <a:extLst>
              <a:ext uri="{FF2B5EF4-FFF2-40B4-BE49-F238E27FC236}">
                <a16:creationId xmlns:a16="http://schemas.microsoft.com/office/drawing/2014/main" id="{36E2D0F2-5017-F549-81E7-02FFFCEAFDE9}"/>
              </a:ext>
            </a:extLst>
          </p:cNvPr>
          <p:cNvSpPr>
            <a:spLocks noGrp="1"/>
          </p:cNvSpPr>
          <p:nvPr>
            <p:ph idx="1"/>
          </p:nvPr>
        </p:nvSpPr>
        <p:spPr>
          <a:xfrm>
            <a:off x="838200" y="2387910"/>
            <a:ext cx="10515600" cy="3930719"/>
          </a:xfrm>
        </p:spPr>
        <p:txBody>
          <a:bodyPr>
            <a:normAutofit/>
          </a:bodyPr>
          <a:lstStyle/>
          <a:p>
            <a:pPr marL="0" lvl="0" indent="0">
              <a:buNone/>
            </a:pPr>
            <a:r>
              <a:rPr lang="en-US" dirty="0"/>
              <a:t>Parking:  Required spaces and paths of travel to entrances</a:t>
            </a:r>
          </a:p>
          <a:p>
            <a:pPr marL="0" indent="0">
              <a:buNone/>
            </a:pPr>
            <a:endParaRPr lang="en-US" dirty="0"/>
          </a:p>
        </p:txBody>
      </p:sp>
      <p:pic>
        <p:nvPicPr>
          <p:cNvPr id="15" name="Picture 2" descr="Picture 1 of 2 of handicap parking area "/>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32645" y="3548891"/>
            <a:ext cx="2590800" cy="2561460"/>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5" descr="Picture of marked street crossing"/>
          <p:cNvPicPr>
            <a:picLocks noChangeAspect="1" noChangeArrowheads="1"/>
          </p:cNvPicPr>
          <p:nvPr/>
        </p:nvPicPr>
        <p:blipFill>
          <a:blip r:embed="rId3"/>
          <a:srcRect/>
          <a:stretch>
            <a:fillRect/>
          </a:stretch>
        </p:blipFill>
        <p:spPr bwMode="auto">
          <a:xfrm>
            <a:off x="9324219" y="4829620"/>
            <a:ext cx="2317869" cy="1476414"/>
          </a:xfrm>
          <a:prstGeom prst="rect">
            <a:avLst/>
          </a:prstGeom>
          <a:noFill/>
          <a:ln w="9525">
            <a:noFill/>
            <a:miter lim="800000"/>
            <a:headEnd/>
            <a:tailEnd/>
          </a:ln>
        </p:spPr>
      </p:pic>
      <p:pic>
        <p:nvPicPr>
          <p:cNvPr id="17" name="Picture 6" descr="Picture of accessible sidewalk"/>
          <p:cNvPicPr>
            <a:picLocks noChangeAspect="1" noChangeArrowheads="1"/>
          </p:cNvPicPr>
          <p:nvPr/>
        </p:nvPicPr>
        <p:blipFill>
          <a:blip r:embed="rId4"/>
          <a:srcRect/>
          <a:stretch>
            <a:fillRect/>
          </a:stretch>
        </p:blipFill>
        <p:spPr bwMode="auto">
          <a:xfrm>
            <a:off x="9404976" y="2860639"/>
            <a:ext cx="1956756" cy="1771474"/>
          </a:xfrm>
          <a:prstGeom prst="rect">
            <a:avLst/>
          </a:prstGeom>
          <a:noFill/>
          <a:ln w="9525">
            <a:noFill/>
            <a:miter lim="800000"/>
            <a:headEnd/>
            <a:tailEnd/>
          </a:ln>
        </p:spPr>
      </p:pic>
      <p:pic>
        <p:nvPicPr>
          <p:cNvPr id="18" name="Picture 4" descr="Picture 2 of 2 of handicap parking area "/>
          <p:cNvPicPr>
            <a:picLocks noChangeAspect="1" noChangeArrowheads="1"/>
          </p:cNvPicPr>
          <p:nvPr/>
        </p:nvPicPr>
        <p:blipFill>
          <a:blip r:embed="rId5"/>
          <a:srcRect/>
          <a:stretch>
            <a:fillRect/>
          </a:stretch>
        </p:blipFill>
        <p:spPr bwMode="auto">
          <a:xfrm>
            <a:off x="4100022" y="3606169"/>
            <a:ext cx="4728377" cy="2446903"/>
          </a:xfrm>
          <a:prstGeom prst="rect">
            <a:avLst/>
          </a:prstGeom>
          <a:noFill/>
          <a:ln w="9525">
            <a:noFill/>
            <a:miter lim="800000"/>
            <a:headEnd/>
            <a:tailEnd/>
          </a:ln>
        </p:spPr>
      </p:pic>
    </p:spTree>
    <p:extLst>
      <p:ext uri="{BB962C8B-B14F-4D97-AF65-F5344CB8AC3E}">
        <p14:creationId xmlns:p14="http://schemas.microsoft.com/office/powerpoint/2010/main" val="366511097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C83464-568F-1A4D-8035-179BE6C25CD7}"/>
              </a:ext>
            </a:extLst>
          </p:cNvPr>
          <p:cNvSpPr>
            <a:spLocks noGrp="1"/>
          </p:cNvSpPr>
          <p:nvPr>
            <p:ph type="title"/>
          </p:nvPr>
        </p:nvSpPr>
        <p:spPr/>
        <p:txBody>
          <a:bodyPr>
            <a:normAutofit fontScale="90000"/>
          </a:bodyPr>
          <a:lstStyle/>
          <a:p>
            <a:r>
              <a:rPr lang="en-US" dirty="0"/>
              <a:t>Purpo</a:t>
            </a:r>
            <a:r>
              <a:rPr lang="en-US" dirty="0">
                <a:solidFill>
                  <a:srgbClr val="FF0000"/>
                </a:solidFill>
              </a:rPr>
              <a:t>s</a:t>
            </a:r>
            <a:r>
              <a:rPr lang="en-US" dirty="0"/>
              <a:t>e of CTE </a:t>
            </a:r>
            <a:r>
              <a:rPr lang="en-US" dirty="0" smtClean="0"/>
              <a:t>Civil </a:t>
            </a:r>
            <a:r>
              <a:rPr lang="en-US" dirty="0"/>
              <a:t>Rights Reviews </a:t>
            </a:r>
            <a:r>
              <a:rPr lang="en-US" dirty="0" smtClean="0"/>
              <a:t>(2 </a:t>
            </a:r>
            <a:r>
              <a:rPr lang="en-US" dirty="0"/>
              <a:t>of 2)</a:t>
            </a:r>
          </a:p>
        </p:txBody>
      </p:sp>
      <p:sp>
        <p:nvSpPr>
          <p:cNvPr id="3" name="Content Placeholder 2">
            <a:extLst>
              <a:ext uri="{FF2B5EF4-FFF2-40B4-BE49-F238E27FC236}">
                <a16:creationId xmlns:a16="http://schemas.microsoft.com/office/drawing/2014/main" id="{36E2D0F2-5017-F549-81E7-02FFFCEAFDE9}"/>
              </a:ext>
            </a:extLst>
          </p:cNvPr>
          <p:cNvSpPr>
            <a:spLocks noGrp="1"/>
          </p:cNvSpPr>
          <p:nvPr>
            <p:ph idx="1"/>
          </p:nvPr>
        </p:nvSpPr>
        <p:spPr/>
        <p:txBody>
          <a:bodyPr>
            <a:normAutofit/>
          </a:bodyPr>
          <a:lstStyle/>
          <a:p>
            <a:r>
              <a:rPr lang="en-US" dirty="0"/>
              <a:t>Fulfill VDOE’s obligations to the U.S. Department of Education’s Office for Civil Rights (OCR) to review and/or assist school division's CTE programs, that receive federal funding, in complying with the federal civil rights laws using the “Vocational Education Program Guidelines for Eliminating Discrimination and Denial of Services on the Basis or Race, Color, National Origin, Sex, and Handicap” (Guidelines)</a:t>
            </a:r>
          </a:p>
          <a:p>
            <a:pPr lvl="2"/>
            <a:r>
              <a:rPr lang="en-US" dirty="0"/>
              <a:t>Provide for </a:t>
            </a:r>
            <a:r>
              <a:rPr lang="en-US" dirty="0">
                <a:solidFill>
                  <a:srgbClr val="FF0000"/>
                </a:solidFill>
              </a:rPr>
              <a:t>methods of administration </a:t>
            </a:r>
            <a:r>
              <a:rPr lang="en-US" dirty="0"/>
              <a:t>(MOA) by states to give reasonable assurance that each state and federal funding recipients will comply with </a:t>
            </a:r>
            <a:r>
              <a:rPr lang="en-US" dirty="0" smtClean="0"/>
              <a:t>requirements.</a:t>
            </a:r>
            <a:endParaRPr lang="en-US" dirty="0"/>
          </a:p>
        </p:txBody>
      </p:sp>
    </p:spTree>
    <p:extLst>
      <p:ext uri="{BB962C8B-B14F-4D97-AF65-F5344CB8AC3E}">
        <p14:creationId xmlns:p14="http://schemas.microsoft.com/office/powerpoint/2010/main" val="757722177"/>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C83464-568F-1A4D-8035-179BE6C25CD7}"/>
              </a:ext>
            </a:extLst>
          </p:cNvPr>
          <p:cNvSpPr>
            <a:spLocks noGrp="1"/>
          </p:cNvSpPr>
          <p:nvPr>
            <p:ph type="title"/>
          </p:nvPr>
        </p:nvSpPr>
        <p:spPr>
          <a:xfrm>
            <a:off x="838200" y="1310100"/>
            <a:ext cx="10842938" cy="882995"/>
          </a:xfrm>
        </p:spPr>
        <p:txBody>
          <a:bodyPr>
            <a:normAutofit fontScale="90000"/>
          </a:bodyPr>
          <a:lstStyle/>
          <a:p>
            <a:r>
              <a:rPr lang="en-US" dirty="0" smtClean="0"/>
              <a:t>Frequent Areas of Accessibility Noncompliance (3 of 6)</a:t>
            </a:r>
            <a:endParaRPr lang="en-US" dirty="0"/>
          </a:p>
        </p:txBody>
      </p:sp>
      <p:sp>
        <p:nvSpPr>
          <p:cNvPr id="3" name="Content Placeholder 2">
            <a:extLst>
              <a:ext uri="{FF2B5EF4-FFF2-40B4-BE49-F238E27FC236}">
                <a16:creationId xmlns:a16="http://schemas.microsoft.com/office/drawing/2014/main" id="{36E2D0F2-5017-F549-81E7-02FFFCEAFDE9}"/>
              </a:ext>
            </a:extLst>
          </p:cNvPr>
          <p:cNvSpPr>
            <a:spLocks noGrp="1"/>
          </p:cNvSpPr>
          <p:nvPr>
            <p:ph idx="1"/>
          </p:nvPr>
        </p:nvSpPr>
        <p:spPr>
          <a:xfrm>
            <a:off x="838200" y="2387910"/>
            <a:ext cx="10515600" cy="3930719"/>
          </a:xfrm>
        </p:spPr>
        <p:txBody>
          <a:bodyPr>
            <a:normAutofit/>
          </a:bodyPr>
          <a:lstStyle/>
          <a:p>
            <a:pPr marL="0" lvl="0" indent="0">
              <a:buNone/>
            </a:pPr>
            <a:r>
              <a:rPr lang="en-US" dirty="0"/>
              <a:t>Paths of travel in compliance:  Walkways, ramps, and lifts </a:t>
            </a:r>
          </a:p>
          <a:p>
            <a:pPr marL="0" indent="0">
              <a:buNone/>
            </a:pPr>
            <a:endParaRPr lang="en-US" dirty="0"/>
          </a:p>
        </p:txBody>
      </p:sp>
      <p:pic>
        <p:nvPicPr>
          <p:cNvPr id="9" name="Picture 2" descr="Pictures of accessible walkway path"/>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120141" y="3763617"/>
            <a:ext cx="2120711" cy="1997958"/>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2" descr="Picture of accessible sidewalk with dimensions"/>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391762" y="2990557"/>
            <a:ext cx="2544445" cy="1961996"/>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10" descr="imagesCA4HQL8Y"/>
          <p:cNvPicPr/>
          <p:nvPr/>
        </p:nvPicPr>
        <p:blipFill rotWithShape="1">
          <a:blip r:embed="rId4"/>
          <a:srcRect l="51385"/>
          <a:stretch/>
        </p:blipFill>
        <p:spPr bwMode="auto">
          <a:xfrm>
            <a:off x="10334980" y="3516780"/>
            <a:ext cx="1745126" cy="2580801"/>
          </a:xfrm>
          <a:prstGeom prst="rect">
            <a:avLst/>
          </a:prstGeom>
          <a:noFill/>
          <a:ln>
            <a:noFill/>
          </a:ln>
          <a:extLst>
            <a:ext uri="{53640926-AAD7-44D8-BBD7-CCE9431645EC}">
              <a14:shadowObscured xmlns:a14="http://schemas.microsoft.com/office/drawing/2010/main"/>
            </a:ext>
          </a:extLst>
        </p:spPr>
      </p:pic>
      <p:pic>
        <p:nvPicPr>
          <p:cNvPr id="13" name="Picture 5" descr="Picture 1 of 2 of accessible wheelchair lift "/>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23775" y="3395599"/>
            <a:ext cx="2118463" cy="2630888"/>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3" descr="Picture 2 of 2 of accessible wheelchair lift "/>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391762" y="5123225"/>
            <a:ext cx="2634251" cy="1725889"/>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6" descr="Picture of accessible wheelchair lift for stairs"/>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529095" y="3338262"/>
            <a:ext cx="2097840" cy="274556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42282392"/>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C83464-568F-1A4D-8035-179BE6C25CD7}"/>
              </a:ext>
            </a:extLst>
          </p:cNvPr>
          <p:cNvSpPr>
            <a:spLocks noGrp="1"/>
          </p:cNvSpPr>
          <p:nvPr>
            <p:ph type="title"/>
          </p:nvPr>
        </p:nvSpPr>
        <p:spPr>
          <a:xfrm>
            <a:off x="838200" y="1310100"/>
            <a:ext cx="10842938" cy="882995"/>
          </a:xfrm>
        </p:spPr>
        <p:txBody>
          <a:bodyPr>
            <a:normAutofit fontScale="90000"/>
          </a:bodyPr>
          <a:lstStyle/>
          <a:p>
            <a:r>
              <a:rPr lang="en-US" dirty="0" smtClean="0"/>
              <a:t>Frequent Areas of Accessibility Noncompliance (4 of 6)</a:t>
            </a:r>
            <a:endParaRPr lang="en-US" dirty="0"/>
          </a:p>
        </p:txBody>
      </p:sp>
      <p:sp>
        <p:nvSpPr>
          <p:cNvPr id="3" name="Content Placeholder 2">
            <a:extLst>
              <a:ext uri="{FF2B5EF4-FFF2-40B4-BE49-F238E27FC236}">
                <a16:creationId xmlns:a16="http://schemas.microsoft.com/office/drawing/2014/main" id="{36E2D0F2-5017-F549-81E7-02FFFCEAFDE9}"/>
              </a:ext>
            </a:extLst>
          </p:cNvPr>
          <p:cNvSpPr>
            <a:spLocks noGrp="1"/>
          </p:cNvSpPr>
          <p:nvPr>
            <p:ph idx="1"/>
          </p:nvPr>
        </p:nvSpPr>
        <p:spPr>
          <a:xfrm>
            <a:off x="838200" y="2387910"/>
            <a:ext cx="10515600" cy="3930719"/>
          </a:xfrm>
        </p:spPr>
        <p:txBody>
          <a:bodyPr>
            <a:normAutofit/>
          </a:bodyPr>
          <a:lstStyle/>
          <a:p>
            <a:pPr marL="0" indent="0">
              <a:buNone/>
            </a:pPr>
            <a:r>
              <a:rPr lang="en-US" dirty="0"/>
              <a:t>Paths of travel not in compliance: Walkways and ramps </a:t>
            </a:r>
          </a:p>
          <a:p>
            <a:pPr marL="0" indent="0">
              <a:buNone/>
            </a:pPr>
            <a:endParaRPr lang="en-US" dirty="0"/>
          </a:p>
        </p:txBody>
      </p:sp>
      <p:pic>
        <p:nvPicPr>
          <p:cNvPr id="23" name="Picture 7" descr="Picture 1 of 6 of noncompliant walkway/ramp"/>
          <p:cNvPicPr>
            <a:picLocks noChangeAspect="1" noChangeArrowheads="1"/>
          </p:cNvPicPr>
          <p:nvPr/>
        </p:nvPicPr>
        <p:blipFill>
          <a:blip r:embed="rId2"/>
          <a:srcRect/>
          <a:stretch>
            <a:fillRect/>
          </a:stretch>
        </p:blipFill>
        <p:spPr bwMode="auto">
          <a:xfrm>
            <a:off x="1498379" y="2844914"/>
            <a:ext cx="2431644" cy="1705193"/>
          </a:xfrm>
          <a:prstGeom prst="rect">
            <a:avLst/>
          </a:prstGeom>
          <a:noFill/>
          <a:ln w="9525">
            <a:noFill/>
            <a:miter lim="800000"/>
            <a:headEnd/>
            <a:tailEnd/>
          </a:ln>
        </p:spPr>
      </p:pic>
      <p:pic>
        <p:nvPicPr>
          <p:cNvPr id="24" name="Picture 4" descr="Picture 2 of 6 of noncompliant walkway/ramp"/>
          <p:cNvPicPr>
            <a:picLocks noChangeAspect="1" noChangeArrowheads="1"/>
          </p:cNvPicPr>
          <p:nvPr/>
        </p:nvPicPr>
        <p:blipFill>
          <a:blip r:embed="rId3"/>
          <a:srcRect/>
          <a:stretch>
            <a:fillRect/>
          </a:stretch>
        </p:blipFill>
        <p:spPr bwMode="auto">
          <a:xfrm>
            <a:off x="4776047" y="2844914"/>
            <a:ext cx="3631477" cy="1658472"/>
          </a:xfrm>
          <a:prstGeom prst="rect">
            <a:avLst/>
          </a:prstGeom>
          <a:noFill/>
          <a:ln w="9525">
            <a:noFill/>
            <a:miter lim="800000"/>
            <a:headEnd/>
            <a:tailEnd/>
          </a:ln>
        </p:spPr>
      </p:pic>
      <p:pic>
        <p:nvPicPr>
          <p:cNvPr id="25" name="Picture 3" descr="Picture 3 of 6 of noncompliant walkway/ramp"/>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541518" y="4698201"/>
            <a:ext cx="2116630" cy="1600199"/>
          </a:xfrm>
          <a:prstGeom prst="rect">
            <a:avLst/>
          </a:prstGeom>
          <a:noFill/>
          <a:extLst>
            <a:ext uri="{909E8E84-426E-40DD-AFC4-6F175D3DCCD1}">
              <a14:hiddenFill xmlns:a14="http://schemas.microsoft.com/office/drawing/2010/main">
                <a:solidFill>
                  <a:srgbClr val="FFFFFF"/>
                </a:solidFill>
              </a14:hiddenFill>
            </a:ext>
          </a:extLst>
        </p:spPr>
      </p:pic>
      <p:pic>
        <p:nvPicPr>
          <p:cNvPr id="26" name="Picture 2" descr="Picture 4 of 6 of noncompliant walkway/ramp"/>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424740" y="4698201"/>
            <a:ext cx="2587689" cy="1620428"/>
          </a:xfrm>
          <a:prstGeom prst="rect">
            <a:avLst/>
          </a:prstGeom>
          <a:noFill/>
          <a:extLst>
            <a:ext uri="{909E8E84-426E-40DD-AFC4-6F175D3DCCD1}">
              <a14:hiddenFill xmlns:a14="http://schemas.microsoft.com/office/drawing/2010/main">
                <a:solidFill>
                  <a:srgbClr val="FFFFFF"/>
                </a:solidFill>
              </a14:hiddenFill>
            </a:ext>
          </a:extLst>
        </p:spPr>
      </p:pic>
      <p:pic>
        <p:nvPicPr>
          <p:cNvPr id="27" name="Picture 6" descr="Picture 5 of 6 of noncompliant walkway/ramp"/>
          <p:cNvPicPr>
            <a:picLocks noChangeAspect="1" noChangeArrowheads="1"/>
          </p:cNvPicPr>
          <p:nvPr/>
        </p:nvPicPr>
        <p:blipFill>
          <a:blip r:embed="rId6"/>
          <a:srcRect/>
          <a:stretch>
            <a:fillRect/>
          </a:stretch>
        </p:blipFill>
        <p:spPr bwMode="auto">
          <a:xfrm>
            <a:off x="8820391" y="3552834"/>
            <a:ext cx="2860747" cy="2290734"/>
          </a:xfrm>
          <a:prstGeom prst="rect">
            <a:avLst/>
          </a:prstGeom>
          <a:noFill/>
          <a:ln w="9525">
            <a:noFill/>
            <a:miter lim="800000"/>
            <a:headEnd/>
            <a:tailEnd/>
          </a:ln>
        </p:spPr>
      </p:pic>
      <p:pic>
        <p:nvPicPr>
          <p:cNvPr id="28" name="Picture 2" descr="Picture 6 of 6 of noncompliant walkway/ramp"/>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254521" y="4698201"/>
            <a:ext cx="2044905" cy="16001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7538332"/>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C83464-568F-1A4D-8035-179BE6C25CD7}"/>
              </a:ext>
            </a:extLst>
          </p:cNvPr>
          <p:cNvSpPr>
            <a:spLocks noGrp="1"/>
          </p:cNvSpPr>
          <p:nvPr>
            <p:ph type="title"/>
          </p:nvPr>
        </p:nvSpPr>
        <p:spPr>
          <a:xfrm>
            <a:off x="838200" y="1310100"/>
            <a:ext cx="10842938" cy="882995"/>
          </a:xfrm>
        </p:spPr>
        <p:txBody>
          <a:bodyPr>
            <a:normAutofit fontScale="90000"/>
          </a:bodyPr>
          <a:lstStyle/>
          <a:p>
            <a:r>
              <a:rPr lang="en-US" dirty="0" smtClean="0"/>
              <a:t>Frequent Areas of Accessibility Noncompliance (5 of 6)</a:t>
            </a:r>
            <a:endParaRPr lang="en-US" dirty="0"/>
          </a:p>
        </p:txBody>
      </p:sp>
      <p:sp>
        <p:nvSpPr>
          <p:cNvPr id="3" name="Content Placeholder 2">
            <a:extLst>
              <a:ext uri="{FF2B5EF4-FFF2-40B4-BE49-F238E27FC236}">
                <a16:creationId xmlns:a16="http://schemas.microsoft.com/office/drawing/2014/main" id="{36E2D0F2-5017-F549-81E7-02FFFCEAFDE9}"/>
              </a:ext>
            </a:extLst>
          </p:cNvPr>
          <p:cNvSpPr>
            <a:spLocks noGrp="1"/>
          </p:cNvSpPr>
          <p:nvPr>
            <p:ph idx="1"/>
          </p:nvPr>
        </p:nvSpPr>
        <p:spPr>
          <a:xfrm>
            <a:off x="838200" y="2387910"/>
            <a:ext cx="10515600" cy="3930719"/>
          </a:xfrm>
        </p:spPr>
        <p:txBody>
          <a:bodyPr>
            <a:normAutofit/>
          </a:bodyPr>
          <a:lstStyle/>
          <a:p>
            <a:pPr marL="0" indent="0">
              <a:buNone/>
            </a:pPr>
            <a:r>
              <a:rPr lang="en-US" dirty="0"/>
              <a:t>Drinking fountains, thresholds, seating, and door hardware </a:t>
            </a:r>
          </a:p>
          <a:p>
            <a:pPr marL="0" indent="0">
              <a:buNone/>
            </a:pPr>
            <a:endParaRPr lang="en-US" dirty="0"/>
          </a:p>
        </p:txBody>
      </p:sp>
      <p:pic>
        <p:nvPicPr>
          <p:cNvPr id="17" name="Picture 2" descr="Picture of safety bars correct and incorrect us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915359" y="4570917"/>
            <a:ext cx="3213750" cy="1508656"/>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3" descr="Picture of handle to doo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861652" y="3193624"/>
            <a:ext cx="1138238" cy="1138238"/>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11" descr="Picture of round door knob"/>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663382" y="3502325"/>
            <a:ext cx="1117712" cy="646113"/>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3" descr="Picture of standing old school water fountain"/>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68107" y="3193775"/>
            <a:ext cx="2014440" cy="2858962"/>
          </a:xfrm>
          <a:prstGeom prst="rect">
            <a:avLst/>
          </a:prstGeom>
          <a:noFill/>
          <a:extLst>
            <a:ext uri="{909E8E84-426E-40DD-AFC4-6F175D3DCCD1}">
              <a14:hiddenFill xmlns:a14="http://schemas.microsoft.com/office/drawing/2010/main">
                <a:solidFill>
                  <a:srgbClr val="FFFFFF"/>
                </a:solidFill>
              </a14:hiddenFill>
            </a:ext>
          </a:extLst>
        </p:spPr>
      </p:pic>
      <p:pic>
        <p:nvPicPr>
          <p:cNvPr id="21" name="Picture 4" descr="Picture of wall mounted old school water fountain"/>
          <p:cNvPicPr>
            <a:picLocks noChangeAspect="1" noChangeArrowheads="1"/>
          </p:cNvPicPr>
          <p:nvPr/>
        </p:nvPicPr>
        <p:blipFill rotWithShape="1">
          <a:blip r:embed="rId6">
            <a:extLst>
              <a:ext uri="{28A0092B-C50C-407E-A947-70E740481C1C}">
                <a14:useLocalDpi xmlns:a14="http://schemas.microsoft.com/office/drawing/2010/main" val="0"/>
              </a:ext>
            </a:extLst>
          </a:blip>
          <a:srcRect r="29603"/>
          <a:stretch/>
        </p:blipFill>
        <p:spPr bwMode="auto">
          <a:xfrm>
            <a:off x="3309057" y="4816267"/>
            <a:ext cx="1481151" cy="1575985"/>
          </a:xfrm>
          <a:prstGeom prst="rect">
            <a:avLst/>
          </a:prstGeom>
          <a:noFill/>
          <a:extLst>
            <a:ext uri="{909E8E84-426E-40DD-AFC4-6F175D3DCCD1}">
              <a14:hiddenFill xmlns:a14="http://schemas.microsoft.com/office/drawing/2010/main">
                <a:solidFill>
                  <a:srgbClr val="FFFFFF"/>
                </a:solidFill>
              </a14:hiddenFill>
            </a:ext>
          </a:extLst>
        </p:spPr>
      </p:pic>
      <p:pic>
        <p:nvPicPr>
          <p:cNvPr id="22" name="Picture 2" descr="Picture of handicapped accessible water fountain"/>
          <p:cNvPicPr>
            <a:picLocks noChangeAspect="1" noChangeArrowheads="1"/>
          </p:cNvPicPr>
          <p:nvPr/>
        </p:nvPicPr>
        <p:blipFill rotWithShape="1">
          <a:blip r:embed="rId7">
            <a:extLst>
              <a:ext uri="{28A0092B-C50C-407E-A947-70E740481C1C}">
                <a14:useLocalDpi xmlns:a14="http://schemas.microsoft.com/office/drawing/2010/main" val="0"/>
              </a:ext>
            </a:extLst>
          </a:blip>
          <a:srcRect l="21964" r="10585"/>
          <a:stretch/>
        </p:blipFill>
        <p:spPr bwMode="auto">
          <a:xfrm>
            <a:off x="3141021" y="2918946"/>
            <a:ext cx="1874358" cy="1812872"/>
          </a:xfrm>
          <a:prstGeom prst="rect">
            <a:avLst/>
          </a:prstGeom>
          <a:noFill/>
          <a:extLst>
            <a:ext uri="{909E8E84-426E-40DD-AFC4-6F175D3DCCD1}">
              <a14:hiddenFill xmlns:a14="http://schemas.microsoft.com/office/drawing/2010/main">
                <a:solidFill>
                  <a:srgbClr val="FFFFFF"/>
                </a:solidFill>
              </a14:hiddenFill>
            </a:ext>
          </a:extLst>
        </p:spPr>
      </p:pic>
      <p:pic>
        <p:nvPicPr>
          <p:cNvPr id="29" name="Picture 4" descr="Picture of door sweep"/>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5229198" y="2921926"/>
            <a:ext cx="1733603" cy="1744788"/>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pic>
        <p:nvPicPr>
          <p:cNvPr id="30" name="Picture 5" descr="Pictures of 5-row-ADA-bleache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7390439" y="3507184"/>
            <a:ext cx="1947224" cy="1036897"/>
          </a:xfrm>
          <a:prstGeom prst="rect">
            <a:avLst/>
          </a:prstGeom>
          <a:noFill/>
          <a:extLst>
            <a:ext uri="{909E8E84-426E-40DD-AFC4-6F175D3DCCD1}">
              <a14:hiddenFill xmlns:a14="http://schemas.microsoft.com/office/drawing/2010/main">
                <a:solidFill>
                  <a:srgbClr val="FFFFFF"/>
                </a:solidFill>
              </a14:hiddenFill>
            </a:ext>
          </a:extLst>
        </p:spPr>
      </p:pic>
      <p:pic>
        <p:nvPicPr>
          <p:cNvPr id="31" name="Picture 8" descr="Pictures of wheelchair at a picnic table with proper accessiblity"/>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7029630" y="5142696"/>
            <a:ext cx="1780462" cy="753471"/>
          </a:xfrm>
          <a:prstGeom prst="rect">
            <a:avLst/>
          </a:prstGeom>
          <a:noFill/>
          <a:extLst>
            <a:ext uri="{909E8E84-426E-40DD-AFC4-6F175D3DCCD1}">
              <a14:hiddenFill xmlns:a14="http://schemas.microsoft.com/office/drawing/2010/main">
                <a:solidFill>
                  <a:srgbClr val="FFFFFF"/>
                </a:solidFill>
              </a14:hiddenFill>
            </a:ext>
          </a:extLst>
        </p:spPr>
      </p:pic>
      <p:pic>
        <p:nvPicPr>
          <p:cNvPr id="32" name="Picture 7" descr="Picture of handicap person in wheelchair at a table"/>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5492350" y="4998629"/>
            <a:ext cx="1432013" cy="1432013"/>
          </a:xfrm>
          <a:prstGeom prst="rect">
            <a:avLst/>
          </a:prstGeom>
          <a:noFill/>
          <a:extLst>
            <a:ext uri="{909E8E84-426E-40DD-AFC4-6F175D3DCCD1}">
              <a14:hiddenFill xmlns:a14="http://schemas.microsoft.com/office/drawing/2010/main">
                <a:solidFill>
                  <a:srgbClr val="FFFFFF"/>
                </a:solidFill>
              </a14:hiddenFill>
            </a:ext>
          </a:extLst>
        </p:spPr>
      </p:pic>
      <p:pic>
        <p:nvPicPr>
          <p:cNvPr id="33" name="Picture 9" descr="Picture 1 of signage for NO"/>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10366725" y="3912313"/>
            <a:ext cx="311018" cy="31101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17472813"/>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8" name="Picture 2" descr="Pictures of handicap in wheelchair deminisons for bathroom acces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680058" y="2676733"/>
            <a:ext cx="3110989" cy="3641896"/>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84C83464-568F-1A4D-8035-179BE6C25CD7}"/>
              </a:ext>
            </a:extLst>
          </p:cNvPr>
          <p:cNvSpPr>
            <a:spLocks noGrp="1"/>
          </p:cNvSpPr>
          <p:nvPr>
            <p:ph type="title"/>
          </p:nvPr>
        </p:nvSpPr>
        <p:spPr>
          <a:xfrm>
            <a:off x="838200" y="1310100"/>
            <a:ext cx="10842938" cy="882995"/>
          </a:xfrm>
        </p:spPr>
        <p:txBody>
          <a:bodyPr>
            <a:normAutofit/>
          </a:bodyPr>
          <a:lstStyle/>
          <a:p>
            <a:pPr lvl="0" defTabSz="457200">
              <a:lnSpc>
                <a:spcPct val="100000"/>
              </a:lnSpc>
              <a:spcBef>
                <a:spcPct val="20000"/>
              </a:spcBef>
              <a:buClr>
                <a:srgbClr val="FF6600"/>
              </a:buClr>
            </a:pPr>
            <a:r>
              <a:rPr lang="en-US" sz="3200" dirty="0"/>
              <a:t>Frequent Areas of Accessibility Noncompliance </a:t>
            </a:r>
            <a:r>
              <a:rPr lang="en-US" sz="3200" dirty="0" smtClean="0"/>
              <a:t>(6 </a:t>
            </a:r>
            <a:r>
              <a:rPr lang="en-US" sz="3200" dirty="0"/>
              <a:t>of 6)</a:t>
            </a:r>
            <a:endParaRPr lang="en-US" sz="3200" dirty="0">
              <a:solidFill>
                <a:prstClr val="black"/>
              </a:solidFill>
              <a:latin typeface="Georgia" panose="02040502050405020303" pitchFamily="18" charset="0"/>
              <a:ea typeface="+mn-ea"/>
              <a:cs typeface="+mn-cs"/>
            </a:endParaRPr>
          </a:p>
        </p:txBody>
      </p:sp>
      <p:sp>
        <p:nvSpPr>
          <p:cNvPr id="3" name="Content Placeholder 2">
            <a:extLst>
              <a:ext uri="{FF2B5EF4-FFF2-40B4-BE49-F238E27FC236}">
                <a16:creationId xmlns:a16="http://schemas.microsoft.com/office/drawing/2014/main" id="{36E2D0F2-5017-F549-81E7-02FFFCEAFDE9}"/>
              </a:ext>
            </a:extLst>
          </p:cNvPr>
          <p:cNvSpPr>
            <a:spLocks noGrp="1"/>
          </p:cNvSpPr>
          <p:nvPr>
            <p:ph idx="1"/>
          </p:nvPr>
        </p:nvSpPr>
        <p:spPr>
          <a:xfrm>
            <a:off x="838200" y="2387910"/>
            <a:ext cx="10515600" cy="3930719"/>
          </a:xfrm>
        </p:spPr>
        <p:txBody>
          <a:bodyPr>
            <a:normAutofit/>
          </a:bodyPr>
          <a:lstStyle/>
          <a:p>
            <a:pPr marL="0" indent="0">
              <a:buNone/>
            </a:pPr>
            <a:r>
              <a:rPr lang="en-US" dirty="0"/>
              <a:t>Restrooms:  Stalls, grab bars, and dispenser height</a:t>
            </a:r>
          </a:p>
          <a:p>
            <a:pPr marL="0" indent="0">
              <a:buNone/>
            </a:pPr>
            <a:endParaRPr lang="en-US" dirty="0"/>
          </a:p>
        </p:txBody>
      </p:sp>
      <p:pic>
        <p:nvPicPr>
          <p:cNvPr id="56" name="Picture 4" descr="Picture of nonompliance bathroom"/>
          <p:cNvPicPr>
            <a:picLocks noChangeAspect="1" noChangeArrowheads="1"/>
          </p:cNvPicPr>
          <p:nvPr/>
        </p:nvPicPr>
        <p:blipFill>
          <a:blip r:embed="rId3"/>
          <a:srcRect/>
          <a:stretch>
            <a:fillRect/>
          </a:stretch>
        </p:blipFill>
        <p:spPr bwMode="auto">
          <a:xfrm>
            <a:off x="931607" y="3032211"/>
            <a:ext cx="2349782" cy="2793821"/>
          </a:xfrm>
          <a:prstGeom prst="rect">
            <a:avLst/>
          </a:prstGeom>
          <a:noFill/>
          <a:ln w="9525">
            <a:noFill/>
            <a:miter lim="800000"/>
            <a:headEnd/>
            <a:tailEnd/>
          </a:ln>
        </p:spPr>
      </p:pic>
      <p:pic>
        <p:nvPicPr>
          <p:cNvPr id="57" name="Picture 5" descr="Picture of bathroom stall with grab bars&#10;"/>
          <p:cNvPicPr>
            <a:picLocks noChangeAspect="1" noChangeArrowheads="1"/>
          </p:cNvPicPr>
          <p:nvPr/>
        </p:nvPicPr>
        <p:blipFill>
          <a:blip r:embed="rId4"/>
          <a:srcRect/>
          <a:stretch>
            <a:fillRect/>
          </a:stretch>
        </p:blipFill>
        <p:spPr bwMode="auto">
          <a:xfrm>
            <a:off x="3617844" y="3325513"/>
            <a:ext cx="3098076" cy="2320214"/>
          </a:xfrm>
          <a:prstGeom prst="rect">
            <a:avLst/>
          </a:prstGeom>
          <a:noFill/>
          <a:ln w="9525">
            <a:noFill/>
            <a:miter lim="800000"/>
            <a:headEnd/>
            <a:tailEnd/>
          </a:ln>
        </p:spPr>
      </p:pic>
      <p:pic>
        <p:nvPicPr>
          <p:cNvPr id="59" name="Picture 6" descr="Picture of paper towel dispenser"/>
          <p:cNvPicPr>
            <a:picLocks noChangeAspect="1" noChangeArrowheads="1"/>
          </p:cNvPicPr>
          <p:nvPr/>
        </p:nvPicPr>
        <p:blipFill>
          <a:blip r:embed="rId5"/>
          <a:srcRect/>
          <a:stretch>
            <a:fillRect/>
          </a:stretch>
        </p:blipFill>
        <p:spPr bwMode="auto">
          <a:xfrm>
            <a:off x="7052375" y="3325513"/>
            <a:ext cx="723484" cy="941504"/>
          </a:xfrm>
          <a:prstGeom prst="rect">
            <a:avLst/>
          </a:prstGeom>
          <a:noFill/>
          <a:ln w="9525">
            <a:noFill/>
            <a:miter lim="800000"/>
            <a:headEnd/>
            <a:tailEnd/>
          </a:ln>
        </p:spPr>
      </p:pic>
      <p:pic>
        <p:nvPicPr>
          <p:cNvPr id="60" name="Picture 4" descr="Pictures of soap dispense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851333" y="4671410"/>
            <a:ext cx="1122546" cy="106641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1957340"/>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C83464-568F-1A4D-8035-179BE6C25CD7}"/>
              </a:ext>
            </a:extLst>
          </p:cNvPr>
          <p:cNvSpPr>
            <a:spLocks noGrp="1"/>
          </p:cNvSpPr>
          <p:nvPr>
            <p:ph type="title"/>
          </p:nvPr>
        </p:nvSpPr>
        <p:spPr>
          <a:xfrm>
            <a:off x="838200" y="1310100"/>
            <a:ext cx="10515600" cy="882995"/>
          </a:xfrm>
        </p:spPr>
        <p:txBody>
          <a:bodyPr>
            <a:normAutofit/>
          </a:bodyPr>
          <a:lstStyle/>
          <a:p>
            <a:r>
              <a:rPr lang="en-US" b="1" cap="small" dirty="0">
                <a:latin typeface="Georgia" panose="02040502050405020303" pitchFamily="18" charset="0"/>
              </a:rPr>
              <a:t>Comparable Facilities</a:t>
            </a:r>
            <a:endParaRPr lang="en-US" dirty="0"/>
          </a:p>
        </p:txBody>
      </p:sp>
      <p:sp>
        <p:nvSpPr>
          <p:cNvPr id="3" name="Content Placeholder 2">
            <a:extLst>
              <a:ext uri="{FF2B5EF4-FFF2-40B4-BE49-F238E27FC236}">
                <a16:creationId xmlns:a16="http://schemas.microsoft.com/office/drawing/2014/main" id="{36E2D0F2-5017-F549-81E7-02FFFCEAFDE9}"/>
              </a:ext>
            </a:extLst>
          </p:cNvPr>
          <p:cNvSpPr>
            <a:spLocks noGrp="1"/>
          </p:cNvSpPr>
          <p:nvPr>
            <p:ph idx="1"/>
          </p:nvPr>
        </p:nvSpPr>
        <p:spPr/>
        <p:txBody>
          <a:bodyPr>
            <a:normAutofit/>
          </a:bodyPr>
          <a:lstStyle/>
          <a:p>
            <a:r>
              <a:rPr lang="en-US" dirty="0"/>
              <a:t>Separate facilities provided for students who are male/female or with/without disabilities should be similar in quality and convenience </a:t>
            </a:r>
          </a:p>
          <a:p>
            <a:r>
              <a:rPr lang="en-US" dirty="0"/>
              <a:t>Separate facilities should also be located in similar proximity to associated restrooms, classrooms, cafeteria, gymnasium, or labs</a:t>
            </a:r>
          </a:p>
          <a:p>
            <a:pPr marL="0" indent="0">
              <a:buNone/>
            </a:pPr>
            <a:endParaRPr lang="en-US" dirty="0"/>
          </a:p>
        </p:txBody>
      </p:sp>
    </p:spTree>
    <p:extLst>
      <p:ext uri="{BB962C8B-B14F-4D97-AF65-F5344CB8AC3E}">
        <p14:creationId xmlns:p14="http://schemas.microsoft.com/office/powerpoint/2010/main" val="3819463579"/>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C83464-568F-1A4D-8035-179BE6C25CD7}"/>
              </a:ext>
            </a:extLst>
          </p:cNvPr>
          <p:cNvSpPr>
            <a:spLocks noGrp="1"/>
          </p:cNvSpPr>
          <p:nvPr>
            <p:ph type="title"/>
          </p:nvPr>
        </p:nvSpPr>
        <p:spPr>
          <a:xfrm>
            <a:off x="838200" y="1310100"/>
            <a:ext cx="10515600" cy="882995"/>
          </a:xfrm>
        </p:spPr>
        <p:txBody>
          <a:bodyPr>
            <a:normAutofit fontScale="90000"/>
          </a:bodyPr>
          <a:lstStyle/>
          <a:p>
            <a:r>
              <a:rPr lang="en-US" b="1" cap="small" dirty="0" smtClean="0">
                <a:latin typeface="Georgia" panose="02040502050405020303" pitchFamily="18" charset="0"/>
              </a:rPr>
              <a:t>Overview Civil </a:t>
            </a:r>
            <a:r>
              <a:rPr lang="en-US" b="1" cap="small" dirty="0">
                <a:latin typeface="Georgia" panose="02040502050405020303" pitchFamily="18" charset="0"/>
              </a:rPr>
              <a:t>Rights Review Process </a:t>
            </a:r>
            <a:r>
              <a:rPr lang="en-US" sz="3600" b="1" cap="small" dirty="0">
                <a:latin typeface="Georgia" panose="02040502050405020303" pitchFamily="18" charset="0"/>
              </a:rPr>
              <a:t>(1 of 2)</a:t>
            </a:r>
            <a:endParaRPr lang="en-US" dirty="0"/>
          </a:p>
        </p:txBody>
      </p:sp>
      <p:sp>
        <p:nvSpPr>
          <p:cNvPr id="3" name="Content Placeholder 2">
            <a:extLst>
              <a:ext uri="{FF2B5EF4-FFF2-40B4-BE49-F238E27FC236}">
                <a16:creationId xmlns:a16="http://schemas.microsoft.com/office/drawing/2014/main" id="{36E2D0F2-5017-F549-81E7-02FFFCEAFDE9}"/>
              </a:ext>
            </a:extLst>
          </p:cNvPr>
          <p:cNvSpPr>
            <a:spLocks noGrp="1"/>
          </p:cNvSpPr>
          <p:nvPr>
            <p:ph idx="1"/>
          </p:nvPr>
        </p:nvSpPr>
        <p:spPr/>
        <p:txBody>
          <a:bodyPr>
            <a:normAutofit fontScale="92500" lnSpcReduction="10000"/>
          </a:bodyPr>
          <a:lstStyle/>
          <a:p>
            <a:r>
              <a:rPr lang="en-US" dirty="0"/>
              <a:t>Targeting Plan/School Division Ranking</a:t>
            </a:r>
          </a:p>
          <a:p>
            <a:r>
              <a:rPr lang="en-US" dirty="0"/>
              <a:t>Selection Letters- Four school divisions per year</a:t>
            </a:r>
          </a:p>
          <a:p>
            <a:r>
              <a:rPr lang="en-US" dirty="0"/>
              <a:t>Orientation for Division (if requested)</a:t>
            </a:r>
          </a:p>
          <a:p>
            <a:r>
              <a:rPr lang="en-US" dirty="0"/>
              <a:t>Requested Information- Information needed prior to on-site visit (not inclusive):</a:t>
            </a:r>
          </a:p>
          <a:p>
            <a:pPr lvl="1"/>
            <a:r>
              <a:rPr lang="en-US" dirty="0"/>
              <a:t>Site map and floor plan with date(s) of original construction and area(s) of subsequent renovation/alteration</a:t>
            </a:r>
          </a:p>
          <a:p>
            <a:pPr lvl="1"/>
            <a:r>
              <a:rPr lang="en-US" dirty="0"/>
              <a:t>Grievance procedures</a:t>
            </a:r>
          </a:p>
          <a:p>
            <a:pPr lvl="1"/>
            <a:r>
              <a:rPr lang="en-US" dirty="0"/>
              <a:t>Samples of major division publications</a:t>
            </a:r>
          </a:p>
          <a:p>
            <a:r>
              <a:rPr lang="en-US" dirty="0"/>
              <a:t>On-Site Visit</a:t>
            </a:r>
          </a:p>
          <a:p>
            <a:pPr marL="0" indent="0">
              <a:buNone/>
            </a:pPr>
            <a:endParaRPr lang="en-US" dirty="0"/>
          </a:p>
        </p:txBody>
      </p:sp>
    </p:spTree>
    <p:extLst>
      <p:ext uri="{BB962C8B-B14F-4D97-AF65-F5344CB8AC3E}">
        <p14:creationId xmlns:p14="http://schemas.microsoft.com/office/powerpoint/2010/main" val="1506879975"/>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C83464-568F-1A4D-8035-179BE6C25CD7}"/>
              </a:ext>
            </a:extLst>
          </p:cNvPr>
          <p:cNvSpPr>
            <a:spLocks noGrp="1"/>
          </p:cNvSpPr>
          <p:nvPr>
            <p:ph type="title"/>
          </p:nvPr>
        </p:nvSpPr>
        <p:spPr>
          <a:xfrm>
            <a:off x="838200" y="1310100"/>
            <a:ext cx="10515600" cy="882995"/>
          </a:xfrm>
        </p:spPr>
        <p:txBody>
          <a:bodyPr>
            <a:normAutofit fontScale="90000"/>
          </a:bodyPr>
          <a:lstStyle/>
          <a:p>
            <a:r>
              <a:rPr lang="en-US" b="1" cap="small" dirty="0" smtClean="0">
                <a:latin typeface="Georgia" panose="02040502050405020303" pitchFamily="18" charset="0"/>
              </a:rPr>
              <a:t>Overview Civil </a:t>
            </a:r>
            <a:r>
              <a:rPr lang="en-US" b="1" cap="small" dirty="0">
                <a:latin typeface="Georgia" panose="02040502050405020303" pitchFamily="18" charset="0"/>
              </a:rPr>
              <a:t>Rights Review Process </a:t>
            </a:r>
            <a:r>
              <a:rPr lang="en-US" sz="3600" b="1" cap="small" dirty="0" smtClean="0">
                <a:latin typeface="Georgia" panose="02040502050405020303" pitchFamily="18" charset="0"/>
              </a:rPr>
              <a:t>(2 </a:t>
            </a:r>
            <a:r>
              <a:rPr lang="en-US" sz="3600" b="1" cap="small" dirty="0">
                <a:latin typeface="Georgia" panose="02040502050405020303" pitchFamily="18" charset="0"/>
              </a:rPr>
              <a:t>of 2)</a:t>
            </a:r>
            <a:endParaRPr lang="en-US" dirty="0"/>
          </a:p>
        </p:txBody>
      </p:sp>
      <p:sp>
        <p:nvSpPr>
          <p:cNvPr id="3" name="Content Placeholder 2">
            <a:extLst>
              <a:ext uri="{FF2B5EF4-FFF2-40B4-BE49-F238E27FC236}">
                <a16:creationId xmlns:a16="http://schemas.microsoft.com/office/drawing/2014/main" id="{36E2D0F2-5017-F549-81E7-02FFFCEAFDE9}"/>
              </a:ext>
            </a:extLst>
          </p:cNvPr>
          <p:cNvSpPr>
            <a:spLocks noGrp="1"/>
          </p:cNvSpPr>
          <p:nvPr>
            <p:ph idx="1"/>
          </p:nvPr>
        </p:nvSpPr>
        <p:spPr/>
        <p:txBody>
          <a:bodyPr>
            <a:normAutofit fontScale="92500" lnSpcReduction="10000"/>
          </a:bodyPr>
          <a:lstStyle/>
          <a:p>
            <a:r>
              <a:rPr lang="en-US" b="1" dirty="0"/>
              <a:t>Letter of Findings (LOF</a:t>
            </a:r>
            <a:r>
              <a:rPr lang="en-US" b="1" dirty="0" smtClean="0"/>
              <a:t>) - </a:t>
            </a:r>
            <a:r>
              <a:rPr lang="en-US" dirty="0"/>
              <a:t>Report detailing noncompliance issues provided  to the school division within 45 days of the conclusion of the on-site visit</a:t>
            </a:r>
          </a:p>
          <a:p>
            <a:r>
              <a:rPr lang="en-US" b="1" dirty="0"/>
              <a:t>Voluntary Compliance Plan (VCP</a:t>
            </a:r>
            <a:r>
              <a:rPr lang="en-US" dirty="0" smtClean="0"/>
              <a:t>) - </a:t>
            </a:r>
            <a:r>
              <a:rPr lang="en-US" dirty="0"/>
              <a:t>Plan detailing school division’s  proposed actions to remedy noncompliance issues and finalized within 30 days of division’s receipt of LOF</a:t>
            </a:r>
          </a:p>
          <a:p>
            <a:r>
              <a:rPr lang="en-US" b="1" dirty="0" smtClean="0"/>
              <a:t>Monitor -</a:t>
            </a:r>
            <a:r>
              <a:rPr lang="en-US" dirty="0" smtClean="0"/>
              <a:t> </a:t>
            </a:r>
            <a:r>
              <a:rPr lang="en-US" dirty="0"/>
              <a:t>State-level follow-up with school division to ensure completion of VCP</a:t>
            </a:r>
          </a:p>
          <a:p>
            <a:r>
              <a:rPr lang="en-US" b="1" dirty="0"/>
              <a:t>Letter of </a:t>
            </a:r>
            <a:r>
              <a:rPr lang="en-US" b="1" dirty="0" smtClean="0"/>
              <a:t>Closure - </a:t>
            </a:r>
            <a:r>
              <a:rPr lang="en-US" dirty="0"/>
              <a:t>Sent to superintendent upon evidence of completion approved by VDOE</a:t>
            </a:r>
          </a:p>
          <a:p>
            <a:pPr marL="0" indent="0">
              <a:buNone/>
            </a:pPr>
            <a:endParaRPr lang="en-US" dirty="0"/>
          </a:p>
        </p:txBody>
      </p:sp>
    </p:spTree>
    <p:extLst>
      <p:ext uri="{BB962C8B-B14F-4D97-AF65-F5344CB8AC3E}">
        <p14:creationId xmlns:p14="http://schemas.microsoft.com/office/powerpoint/2010/main" val="217612535"/>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txBox="1">
            <a:spLocks/>
          </p:cNvSpPr>
          <p:nvPr/>
        </p:nvSpPr>
        <p:spPr>
          <a:xfrm>
            <a:off x="2302564" y="1934818"/>
            <a:ext cx="6960705" cy="4704522"/>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1" kern="1200">
                <a:solidFill>
                  <a:srgbClr val="C22536"/>
                </a:solidFill>
                <a:latin typeface="+mj-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lang="en-US" sz="2000" b="1" kern="1200" baseline="0" dirty="0" smtClean="0">
                <a:ln>
                  <a:noFill/>
                </a:ln>
                <a:solidFill>
                  <a:schemeClr val="tx1"/>
                </a:solidFill>
                <a:latin typeface="+mj-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1" kern="1200">
                <a:solidFill>
                  <a:schemeClr val="accent1"/>
                </a:solidFill>
                <a:latin typeface="+mj-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1" i="1" kern="1200">
                <a:solidFill>
                  <a:schemeClr val="accent5"/>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defTabSz="914608" eaLnBrk="0" hangingPunct="0">
              <a:buFont typeface="Arial" panose="020B0604020202020204" pitchFamily="34" charset="0"/>
              <a:buNone/>
              <a:defRPr/>
            </a:pPr>
            <a:r>
              <a:rPr lang="en-US" sz="2600" b="1" dirty="0"/>
              <a:t>Office of Career, Technical, and</a:t>
            </a:r>
          </a:p>
          <a:p>
            <a:pPr marL="0" indent="0" algn="ctr" defTabSz="914608" eaLnBrk="0" hangingPunct="0">
              <a:buFont typeface="Arial" panose="020B0604020202020204" pitchFamily="34" charset="0"/>
              <a:buNone/>
              <a:defRPr/>
            </a:pPr>
            <a:r>
              <a:rPr lang="en-US" sz="2600" b="1" dirty="0"/>
              <a:t>Adult Education</a:t>
            </a:r>
          </a:p>
          <a:p>
            <a:pPr marL="0" indent="0" algn="ctr" defTabSz="914608" eaLnBrk="0" hangingPunct="0">
              <a:buFont typeface="Arial" panose="020B0604020202020204" pitchFamily="34" charset="0"/>
              <a:buNone/>
              <a:defRPr/>
            </a:pPr>
            <a:r>
              <a:rPr lang="en-US" sz="2600" b="1" dirty="0" smtClean="0"/>
              <a:t>William </a:t>
            </a:r>
            <a:r>
              <a:rPr lang="en-US" sz="2600" b="1" dirty="0"/>
              <a:t>Hatch, J.D. </a:t>
            </a:r>
          </a:p>
          <a:p>
            <a:pPr marL="0" indent="0" algn="ctr" defTabSz="914608" eaLnBrk="0" hangingPunct="0">
              <a:buFont typeface="Arial" panose="020B0604020202020204" pitchFamily="34" charset="0"/>
              <a:buNone/>
              <a:defRPr/>
            </a:pPr>
            <a:r>
              <a:rPr lang="en-US" sz="2600" dirty="0"/>
              <a:t>Planning, Administration and Accountability Coordinator</a:t>
            </a:r>
          </a:p>
          <a:p>
            <a:pPr marL="0" indent="0" algn="ctr" defTabSz="914608" eaLnBrk="0" hangingPunct="0">
              <a:buFont typeface="Arial" panose="020B0604020202020204" pitchFamily="34" charset="0"/>
              <a:buNone/>
              <a:defRPr/>
            </a:pPr>
            <a:r>
              <a:rPr lang="en-US" sz="2600" dirty="0"/>
              <a:t>804.225.3077</a:t>
            </a:r>
          </a:p>
          <a:p>
            <a:pPr marL="0" indent="0" algn="ctr" defTabSz="914608" eaLnBrk="0" hangingPunct="0">
              <a:buFont typeface="Arial" panose="020B0604020202020204" pitchFamily="34" charset="0"/>
              <a:buNone/>
              <a:defRPr/>
            </a:pPr>
            <a:r>
              <a:rPr lang="en-US" sz="2600" dirty="0"/>
              <a:t>William.Hatch@doe.virginia.gov</a:t>
            </a:r>
          </a:p>
        </p:txBody>
      </p:sp>
    </p:spTree>
    <p:extLst>
      <p:ext uri="{BB962C8B-B14F-4D97-AF65-F5344CB8AC3E}">
        <p14:creationId xmlns:p14="http://schemas.microsoft.com/office/powerpoint/2010/main" val="403869955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C83464-568F-1A4D-8035-179BE6C25CD7}"/>
              </a:ext>
            </a:extLst>
          </p:cNvPr>
          <p:cNvSpPr>
            <a:spLocks noGrp="1"/>
          </p:cNvSpPr>
          <p:nvPr>
            <p:ph type="title"/>
          </p:nvPr>
        </p:nvSpPr>
        <p:spPr/>
        <p:txBody>
          <a:bodyPr>
            <a:normAutofit/>
          </a:bodyPr>
          <a:lstStyle/>
          <a:p>
            <a:r>
              <a:rPr lang="en-US" dirty="0"/>
              <a:t>CTE Civil Rights Review</a:t>
            </a:r>
          </a:p>
        </p:txBody>
      </p:sp>
      <p:sp>
        <p:nvSpPr>
          <p:cNvPr id="3" name="Content Placeholder 2">
            <a:extLst>
              <a:ext uri="{FF2B5EF4-FFF2-40B4-BE49-F238E27FC236}">
                <a16:creationId xmlns:a16="http://schemas.microsoft.com/office/drawing/2014/main" id="{36E2D0F2-5017-F549-81E7-02FFFCEAFDE9}"/>
              </a:ext>
            </a:extLst>
          </p:cNvPr>
          <p:cNvSpPr>
            <a:spLocks noGrp="1"/>
          </p:cNvSpPr>
          <p:nvPr>
            <p:ph idx="1"/>
          </p:nvPr>
        </p:nvSpPr>
        <p:spPr/>
        <p:txBody>
          <a:bodyPr>
            <a:normAutofit/>
          </a:bodyPr>
          <a:lstStyle/>
          <a:p>
            <a:r>
              <a:rPr lang="en-US" dirty="0"/>
              <a:t>1973 lawsuit against, the U.S. Department of  Education to enforce civil rights requirements in CTE</a:t>
            </a:r>
          </a:p>
          <a:p>
            <a:r>
              <a:rPr lang="en-US" dirty="0"/>
              <a:t>As a result, the </a:t>
            </a:r>
            <a:r>
              <a:rPr lang="en-US" b="1" i="1" dirty="0"/>
              <a:t>guidelines</a:t>
            </a:r>
            <a:r>
              <a:rPr lang="en-US" dirty="0"/>
              <a:t> were created to  preform the CTE Civil Rights compliance review </a:t>
            </a:r>
          </a:p>
          <a:p>
            <a:r>
              <a:rPr lang="en-US" dirty="0"/>
              <a:t>The </a:t>
            </a:r>
            <a:r>
              <a:rPr lang="en-US" b="1" i="1" dirty="0"/>
              <a:t>guidelines</a:t>
            </a:r>
            <a:r>
              <a:rPr lang="en-US" dirty="0"/>
              <a:t> continue to regulate the application of the related federal civil rights laws to govern the review of CTE programs</a:t>
            </a:r>
          </a:p>
        </p:txBody>
      </p:sp>
    </p:spTree>
    <p:extLst>
      <p:ext uri="{BB962C8B-B14F-4D97-AF65-F5344CB8AC3E}">
        <p14:creationId xmlns:p14="http://schemas.microsoft.com/office/powerpoint/2010/main" val="341630624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C83464-568F-1A4D-8035-179BE6C25CD7}"/>
              </a:ext>
            </a:extLst>
          </p:cNvPr>
          <p:cNvSpPr>
            <a:spLocks noGrp="1"/>
          </p:cNvSpPr>
          <p:nvPr>
            <p:ph type="title"/>
          </p:nvPr>
        </p:nvSpPr>
        <p:spPr/>
        <p:txBody>
          <a:bodyPr>
            <a:normAutofit/>
          </a:bodyPr>
          <a:lstStyle/>
          <a:p>
            <a:r>
              <a:rPr lang="en-US" dirty="0"/>
              <a:t>Federal Laws and Regulations (1 of 2)</a:t>
            </a:r>
          </a:p>
        </p:txBody>
      </p:sp>
      <p:sp>
        <p:nvSpPr>
          <p:cNvPr id="3" name="Content Placeholder 2">
            <a:extLst>
              <a:ext uri="{FF2B5EF4-FFF2-40B4-BE49-F238E27FC236}">
                <a16:creationId xmlns:a16="http://schemas.microsoft.com/office/drawing/2014/main" id="{36E2D0F2-5017-F549-81E7-02FFFCEAFDE9}"/>
              </a:ext>
            </a:extLst>
          </p:cNvPr>
          <p:cNvSpPr>
            <a:spLocks noGrp="1"/>
          </p:cNvSpPr>
          <p:nvPr>
            <p:ph idx="1"/>
          </p:nvPr>
        </p:nvSpPr>
        <p:spPr/>
        <p:txBody>
          <a:bodyPr>
            <a:normAutofit lnSpcReduction="10000"/>
          </a:bodyPr>
          <a:lstStyle/>
          <a:p>
            <a:r>
              <a:rPr lang="en-US" dirty="0"/>
              <a:t>The Guidelines</a:t>
            </a:r>
          </a:p>
          <a:p>
            <a:pPr lvl="1"/>
            <a:r>
              <a:rPr lang="en-US" dirty="0"/>
              <a:t>Requires, and provides guidance for, state recipients to monitor sub-recipients for civil rights compliance through collecting and  analyzing data, conducting periodic reviews, providing technical assistance and reporting of activities and findings to OCR</a:t>
            </a:r>
          </a:p>
          <a:p>
            <a:r>
              <a:rPr lang="en-US" dirty="0"/>
              <a:t>Title IX of the Education Amendments of 1972</a:t>
            </a:r>
          </a:p>
          <a:p>
            <a:pPr lvl="1"/>
            <a:r>
              <a:rPr lang="en-US" dirty="0"/>
              <a:t>Prohibits discrimination on basis of sex in education programs receiving federal funding</a:t>
            </a:r>
          </a:p>
          <a:p>
            <a:r>
              <a:rPr lang="en-US" dirty="0"/>
              <a:t>U.S. Department of Education Title IX Final Rule </a:t>
            </a:r>
          </a:p>
          <a:p>
            <a:pPr lvl="1"/>
            <a:r>
              <a:rPr lang="en-US" dirty="0"/>
              <a:t>C</a:t>
            </a:r>
            <a:r>
              <a:rPr lang="en-US" dirty="0" smtClean="0"/>
              <a:t>arries </a:t>
            </a:r>
            <a:r>
              <a:rPr lang="en-US" dirty="0"/>
              <a:t>the force and effect of law as of August 14, 2020</a:t>
            </a:r>
          </a:p>
        </p:txBody>
      </p:sp>
    </p:spTree>
    <p:extLst>
      <p:ext uri="{BB962C8B-B14F-4D97-AF65-F5344CB8AC3E}">
        <p14:creationId xmlns:p14="http://schemas.microsoft.com/office/powerpoint/2010/main" val="264238614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C83464-568F-1A4D-8035-179BE6C25CD7}"/>
              </a:ext>
            </a:extLst>
          </p:cNvPr>
          <p:cNvSpPr>
            <a:spLocks noGrp="1"/>
          </p:cNvSpPr>
          <p:nvPr>
            <p:ph type="title"/>
          </p:nvPr>
        </p:nvSpPr>
        <p:spPr/>
        <p:txBody>
          <a:bodyPr>
            <a:normAutofit/>
          </a:bodyPr>
          <a:lstStyle/>
          <a:p>
            <a:r>
              <a:rPr lang="en-US" dirty="0"/>
              <a:t>Federal Laws and Regulations </a:t>
            </a:r>
            <a:r>
              <a:rPr lang="en-US" dirty="0" smtClean="0"/>
              <a:t>(2 </a:t>
            </a:r>
            <a:r>
              <a:rPr lang="en-US" dirty="0"/>
              <a:t>of 2)</a:t>
            </a:r>
          </a:p>
        </p:txBody>
      </p:sp>
      <p:sp>
        <p:nvSpPr>
          <p:cNvPr id="3" name="Content Placeholder 2">
            <a:extLst>
              <a:ext uri="{FF2B5EF4-FFF2-40B4-BE49-F238E27FC236}">
                <a16:creationId xmlns:a16="http://schemas.microsoft.com/office/drawing/2014/main" id="{36E2D0F2-5017-F549-81E7-02FFFCEAFDE9}"/>
              </a:ext>
            </a:extLst>
          </p:cNvPr>
          <p:cNvSpPr>
            <a:spLocks noGrp="1"/>
          </p:cNvSpPr>
          <p:nvPr>
            <p:ph idx="1"/>
          </p:nvPr>
        </p:nvSpPr>
        <p:spPr/>
        <p:txBody>
          <a:bodyPr>
            <a:normAutofit/>
          </a:bodyPr>
          <a:lstStyle/>
          <a:p>
            <a:r>
              <a:rPr lang="en-US" dirty="0"/>
              <a:t>Section 504 of the Rehabilitation Act of 1973</a:t>
            </a:r>
          </a:p>
          <a:p>
            <a:pPr lvl="1"/>
            <a:r>
              <a:rPr lang="en-US" dirty="0"/>
              <a:t>Prohibits discrimination on the basis of disability in any program or activity receiving federal funding</a:t>
            </a:r>
          </a:p>
          <a:p>
            <a:r>
              <a:rPr lang="en-US" dirty="0"/>
              <a:t>Title VI of the Civil Rights Act of 1964</a:t>
            </a:r>
          </a:p>
          <a:p>
            <a:pPr lvl="1"/>
            <a:r>
              <a:rPr lang="en-US" dirty="0"/>
              <a:t>Prohibits discrimination on the basis of race, color and national origin in any program receiving federal funding</a:t>
            </a:r>
          </a:p>
          <a:p>
            <a:r>
              <a:rPr lang="en-US" dirty="0"/>
              <a:t>Title II of the Americans with Disabilities Act</a:t>
            </a:r>
          </a:p>
          <a:p>
            <a:pPr lvl="1"/>
            <a:r>
              <a:rPr lang="en-US" dirty="0"/>
              <a:t>Prohibits discrimination on the basis of disability by public entities</a:t>
            </a:r>
          </a:p>
        </p:txBody>
      </p:sp>
    </p:spTree>
    <p:extLst>
      <p:ext uri="{BB962C8B-B14F-4D97-AF65-F5344CB8AC3E}">
        <p14:creationId xmlns:p14="http://schemas.microsoft.com/office/powerpoint/2010/main" val="287021659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C83464-568F-1A4D-8035-179BE6C25CD7}"/>
              </a:ext>
            </a:extLst>
          </p:cNvPr>
          <p:cNvSpPr>
            <a:spLocks noGrp="1"/>
          </p:cNvSpPr>
          <p:nvPr>
            <p:ph type="title"/>
          </p:nvPr>
        </p:nvSpPr>
        <p:spPr/>
        <p:txBody>
          <a:bodyPr>
            <a:normAutofit/>
          </a:bodyPr>
          <a:lstStyle/>
          <a:p>
            <a:r>
              <a:rPr lang="en-US" dirty="0"/>
              <a:t>Civil Rights Review Process  (1 of 2)</a:t>
            </a:r>
          </a:p>
        </p:txBody>
      </p:sp>
      <p:sp>
        <p:nvSpPr>
          <p:cNvPr id="3" name="Content Placeholder 2">
            <a:extLst>
              <a:ext uri="{FF2B5EF4-FFF2-40B4-BE49-F238E27FC236}">
                <a16:creationId xmlns:a16="http://schemas.microsoft.com/office/drawing/2014/main" id="{36E2D0F2-5017-F549-81E7-02FFFCEAFDE9}"/>
              </a:ext>
            </a:extLst>
          </p:cNvPr>
          <p:cNvSpPr>
            <a:spLocks noGrp="1"/>
          </p:cNvSpPr>
          <p:nvPr>
            <p:ph idx="1"/>
          </p:nvPr>
        </p:nvSpPr>
        <p:spPr/>
        <p:txBody>
          <a:bodyPr>
            <a:normAutofit lnSpcReduction="10000"/>
          </a:bodyPr>
          <a:lstStyle/>
          <a:p>
            <a:r>
              <a:rPr lang="en-US" b="1" i="1" dirty="0"/>
              <a:t>Targeting Plan</a:t>
            </a:r>
            <a:r>
              <a:rPr lang="en-US" dirty="0"/>
              <a:t>- School divisions are targeted on a 6-year cyclical schedule with about 22 school divisions ranked per year</a:t>
            </a:r>
          </a:p>
          <a:p>
            <a:r>
              <a:rPr lang="en-US" b="1" i="1" dirty="0"/>
              <a:t>Notification Letter</a:t>
            </a:r>
            <a:r>
              <a:rPr lang="en-US" dirty="0"/>
              <a:t>- Sent to four top-ranked school divisions per year identified by targeting plan</a:t>
            </a:r>
          </a:p>
          <a:p>
            <a:r>
              <a:rPr lang="en-US" b="1" i="1" dirty="0"/>
              <a:t>Scheduled Telephone Conferences</a:t>
            </a:r>
          </a:p>
          <a:p>
            <a:r>
              <a:rPr lang="en-US" b="1" i="1" dirty="0"/>
              <a:t>Request for Informatio</a:t>
            </a:r>
            <a:r>
              <a:rPr lang="en-US" dirty="0"/>
              <a:t>n- Information needed prior to on-site visit </a:t>
            </a:r>
          </a:p>
          <a:p>
            <a:r>
              <a:rPr lang="en-US" b="1" i="1" dirty="0"/>
              <a:t>On-Site </a:t>
            </a:r>
            <a:r>
              <a:rPr lang="en-US" b="1" i="1" dirty="0" smtClean="0"/>
              <a:t>Visit</a:t>
            </a:r>
            <a:endParaRPr lang="en-US" b="1" i="1" dirty="0"/>
          </a:p>
        </p:txBody>
      </p:sp>
    </p:spTree>
    <p:extLst>
      <p:ext uri="{BB962C8B-B14F-4D97-AF65-F5344CB8AC3E}">
        <p14:creationId xmlns:p14="http://schemas.microsoft.com/office/powerpoint/2010/main" val="156532413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C83464-568F-1A4D-8035-179BE6C25CD7}"/>
              </a:ext>
            </a:extLst>
          </p:cNvPr>
          <p:cNvSpPr>
            <a:spLocks noGrp="1"/>
          </p:cNvSpPr>
          <p:nvPr>
            <p:ph type="title"/>
          </p:nvPr>
        </p:nvSpPr>
        <p:spPr/>
        <p:txBody>
          <a:bodyPr>
            <a:normAutofit/>
          </a:bodyPr>
          <a:lstStyle/>
          <a:p>
            <a:r>
              <a:rPr lang="en-US" dirty="0"/>
              <a:t>Civil Rights Review Process  </a:t>
            </a:r>
            <a:r>
              <a:rPr lang="en-US" dirty="0" smtClean="0"/>
              <a:t>(2 </a:t>
            </a:r>
            <a:r>
              <a:rPr lang="en-US" dirty="0"/>
              <a:t>of 2)</a:t>
            </a:r>
          </a:p>
        </p:txBody>
      </p:sp>
      <p:sp>
        <p:nvSpPr>
          <p:cNvPr id="3" name="Content Placeholder 2">
            <a:extLst>
              <a:ext uri="{FF2B5EF4-FFF2-40B4-BE49-F238E27FC236}">
                <a16:creationId xmlns:a16="http://schemas.microsoft.com/office/drawing/2014/main" id="{36E2D0F2-5017-F549-81E7-02FFFCEAFDE9}"/>
              </a:ext>
            </a:extLst>
          </p:cNvPr>
          <p:cNvSpPr>
            <a:spLocks noGrp="1"/>
          </p:cNvSpPr>
          <p:nvPr>
            <p:ph idx="1"/>
          </p:nvPr>
        </p:nvSpPr>
        <p:spPr/>
        <p:txBody>
          <a:bodyPr>
            <a:normAutofit fontScale="92500" lnSpcReduction="10000"/>
          </a:bodyPr>
          <a:lstStyle/>
          <a:p>
            <a:r>
              <a:rPr lang="en-US" b="1" dirty="0"/>
              <a:t>Letter of Findings (LOF</a:t>
            </a:r>
            <a:r>
              <a:rPr lang="en-US" dirty="0"/>
              <a:t>)- Report detailing noncompliance issues provided to school division within 45 days of the conclusion of the on-site visit</a:t>
            </a:r>
          </a:p>
          <a:p>
            <a:r>
              <a:rPr lang="en-US" b="1" dirty="0"/>
              <a:t>Voluntary Compliance Plan (VCP)</a:t>
            </a:r>
            <a:r>
              <a:rPr lang="en-US" dirty="0"/>
              <a:t>- Plan detailing school division’s proposed actions to remedy noncompliance issues to be finalized within 90 days of </a:t>
            </a:r>
            <a:r>
              <a:rPr lang="en-US" dirty="0" smtClean="0"/>
              <a:t>school </a:t>
            </a:r>
            <a:r>
              <a:rPr lang="en-US" dirty="0"/>
              <a:t>division’s receipt of LOF</a:t>
            </a:r>
          </a:p>
          <a:p>
            <a:r>
              <a:rPr lang="en-US" b="1" dirty="0"/>
              <a:t>Monitor-</a:t>
            </a:r>
            <a:r>
              <a:rPr lang="en-US" dirty="0"/>
              <a:t> State-level follow-up with school division to ensure completion of VCP</a:t>
            </a:r>
          </a:p>
          <a:p>
            <a:r>
              <a:rPr lang="en-US" b="1" dirty="0"/>
              <a:t>Letter of Closure- </a:t>
            </a:r>
            <a:r>
              <a:rPr lang="en-US" dirty="0"/>
              <a:t>Sent to superintendent upon evidence of completion approved by VDOE</a:t>
            </a:r>
          </a:p>
        </p:txBody>
      </p:sp>
    </p:spTree>
    <p:extLst>
      <p:ext uri="{BB962C8B-B14F-4D97-AF65-F5344CB8AC3E}">
        <p14:creationId xmlns:p14="http://schemas.microsoft.com/office/powerpoint/2010/main" val="752238271"/>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Custom 3">
      <a:dk1>
        <a:sysClr val="windowText" lastClr="000000"/>
      </a:dk1>
      <a:lt1>
        <a:sysClr val="window" lastClr="FFFFFF"/>
      </a:lt1>
      <a:dk2>
        <a:srgbClr val="101820"/>
      </a:dk2>
      <a:lt2>
        <a:srgbClr val="F1E6B2"/>
      </a:lt2>
      <a:accent1>
        <a:srgbClr val="D50032"/>
      </a:accent1>
      <a:accent2>
        <a:srgbClr val="101820"/>
      </a:accent2>
      <a:accent3>
        <a:srgbClr val="259591"/>
      </a:accent3>
      <a:accent4>
        <a:srgbClr val="FFC72C"/>
      </a:accent4>
      <a:accent5>
        <a:srgbClr val="7F7F7F"/>
      </a:accent5>
      <a:accent6>
        <a:srgbClr val="F1E6B2"/>
      </a:accent6>
      <a:hlink>
        <a:srgbClr val="D50032"/>
      </a:hlink>
      <a:folHlink>
        <a:srgbClr val="000000"/>
      </a:folHlink>
    </a:clrScheme>
    <a:fontScheme name="VDOE">
      <a:majorFont>
        <a:latin typeface="Trebuchet MS"/>
        <a:ea typeface=""/>
        <a:cs typeface=""/>
      </a:majorFont>
      <a:minorFont>
        <a:latin typeface="Times New Roman"/>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VDOE Powerpoint Template" id="{FA43A020-2741-024B-9D6D-8E9A51B511C3}" vid="{24F4AC3A-8CB1-494F-9AC0-9D7AF3348A59}"/>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905</TotalTime>
  <Words>2439</Words>
  <Application>Microsoft Office PowerPoint</Application>
  <PresentationFormat>Widescreen</PresentationFormat>
  <Paragraphs>222</Paragraphs>
  <Slides>47</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47</vt:i4>
      </vt:variant>
    </vt:vector>
  </HeadingPairs>
  <TitlesOfParts>
    <vt:vector size="53" baseType="lpstr">
      <vt:lpstr>Arial</vt:lpstr>
      <vt:lpstr>Calibri</vt:lpstr>
      <vt:lpstr>Georgia</vt:lpstr>
      <vt:lpstr>Times New Roman</vt:lpstr>
      <vt:lpstr>Trebuchet MS</vt:lpstr>
      <vt:lpstr>Office Theme</vt:lpstr>
      <vt:lpstr>CTE Civil Rights  Review Process</vt:lpstr>
      <vt:lpstr>Overview</vt:lpstr>
      <vt:lpstr>Purpose of CTE Civil Rights Reviews (1 of 2)</vt:lpstr>
      <vt:lpstr>Purpose of CTE Civil Rights Reviews (2 of 2)</vt:lpstr>
      <vt:lpstr>CTE Civil Rights Review</vt:lpstr>
      <vt:lpstr>Federal Laws and Regulations (1 of 2)</vt:lpstr>
      <vt:lpstr>Federal Laws and Regulations (2 of 2)</vt:lpstr>
      <vt:lpstr>Civil Rights Review Process  (1 of 2)</vt:lpstr>
      <vt:lpstr>Civil Rights Review Process  (2 of 2)</vt:lpstr>
      <vt:lpstr>Compliance is a Shared Responsibility</vt:lpstr>
      <vt:lpstr>Scope of On-Site Visit (1 of 2)</vt:lpstr>
      <vt:lpstr>Scope of On-Site Visit (2 of 2)</vt:lpstr>
      <vt:lpstr>Administrative (1 of 9)</vt:lpstr>
      <vt:lpstr>Administrative (2 of 9)</vt:lpstr>
      <vt:lpstr>Administrative (3 of 9)</vt:lpstr>
      <vt:lpstr>Administrative (4 of 9)</vt:lpstr>
      <vt:lpstr>Administrative (5 of 9)</vt:lpstr>
      <vt:lpstr>Administrative (6 of 9)</vt:lpstr>
      <vt:lpstr>Administrative (7 of 9)</vt:lpstr>
      <vt:lpstr>Administrative (8 of 9)</vt:lpstr>
      <vt:lpstr>Administrative (9 of 9)</vt:lpstr>
      <vt:lpstr>Site Location and Student Eligibility</vt:lpstr>
      <vt:lpstr>Recruitment (1 of 2)</vt:lpstr>
      <vt:lpstr>Recruitment (2 of 2)</vt:lpstr>
      <vt:lpstr>Admission (1 of 3)</vt:lpstr>
      <vt:lpstr>Admission (2 of 3)</vt:lpstr>
      <vt:lpstr>Admission (3 of 3)</vt:lpstr>
      <vt:lpstr>Student Financial Assistance</vt:lpstr>
      <vt:lpstr>Career Guidance and School Counseling  (1 of 2)</vt:lpstr>
      <vt:lpstr>Career Guidance and School Counseling  (2 of 2)</vt:lpstr>
      <vt:lpstr>Services for Students with Disabilities (SWD) (1 of 2)</vt:lpstr>
      <vt:lpstr>Services for Students with Disabilities (SWD) (2 of 2)</vt:lpstr>
      <vt:lpstr>Work-Based Learning</vt:lpstr>
      <vt:lpstr>Employment</vt:lpstr>
      <vt:lpstr>Facility Compliance (1 of 3)</vt:lpstr>
      <vt:lpstr>Facility Compliance (2 of 3)</vt:lpstr>
      <vt:lpstr>Facility Compliance (3 of 3)</vt:lpstr>
      <vt:lpstr>Frequent Areas of Accessibility Noncompliance (1 of 6)</vt:lpstr>
      <vt:lpstr>Frequent Areas of Accessibility Noncompliance (2 of 6)</vt:lpstr>
      <vt:lpstr>Frequent Areas of Accessibility Noncompliance (3 of 6)</vt:lpstr>
      <vt:lpstr>Frequent Areas of Accessibility Noncompliance (4 of 6)</vt:lpstr>
      <vt:lpstr>Frequent Areas of Accessibility Noncompliance (5 of 6)</vt:lpstr>
      <vt:lpstr>Frequent Areas of Accessibility Noncompliance (6 of 6)</vt:lpstr>
      <vt:lpstr>Comparable Facilities</vt:lpstr>
      <vt:lpstr>Overview Civil Rights Review Process (1 of 2)</vt:lpstr>
      <vt:lpstr>Overview Civil Rights Review Process (2 of 2)</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CTE Civil Rights Review Process</dc:title>
  <dc:creator>Timothy Nuthall</dc:creator>
  <cp:lastModifiedBy>VITA Program</cp:lastModifiedBy>
  <cp:revision>40</cp:revision>
  <dcterms:created xsi:type="dcterms:W3CDTF">2020-12-16T13:53:34Z</dcterms:created>
  <dcterms:modified xsi:type="dcterms:W3CDTF">2022-07-22T13:45:57Z</dcterms:modified>
</cp:coreProperties>
</file>