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62" r:id="rId1"/>
  </p:sldMasterIdLst>
  <p:notesMasterIdLst>
    <p:notesMasterId r:id="rId53"/>
  </p:notesMasterIdLst>
  <p:sldIdLst>
    <p:sldId id="256" r:id="rId2"/>
    <p:sldId id="257" r:id="rId3"/>
    <p:sldId id="258" r:id="rId4"/>
    <p:sldId id="283" r:id="rId5"/>
    <p:sldId id="284" r:id="rId6"/>
    <p:sldId id="285" r:id="rId7"/>
    <p:sldId id="286" r:id="rId8"/>
    <p:sldId id="287" r:id="rId9"/>
    <p:sldId id="288" r:id="rId10"/>
    <p:sldId id="259" r:id="rId11"/>
    <p:sldId id="261" r:id="rId12"/>
    <p:sldId id="289" r:id="rId13"/>
    <p:sldId id="298" r:id="rId14"/>
    <p:sldId id="299" r:id="rId15"/>
    <p:sldId id="300" r:id="rId16"/>
    <p:sldId id="301" r:id="rId17"/>
    <p:sldId id="290" r:id="rId18"/>
    <p:sldId id="278" r:id="rId19"/>
    <p:sldId id="304" r:id="rId20"/>
    <p:sldId id="303" r:id="rId21"/>
    <p:sldId id="302" r:id="rId22"/>
    <p:sldId id="291" r:id="rId23"/>
    <p:sldId id="292" r:id="rId24"/>
    <p:sldId id="305" r:id="rId25"/>
    <p:sldId id="306" r:id="rId26"/>
    <p:sldId id="307" r:id="rId27"/>
    <p:sldId id="308" r:id="rId28"/>
    <p:sldId id="293" r:id="rId29"/>
    <p:sldId id="294" r:id="rId30"/>
    <p:sldId id="309" r:id="rId31"/>
    <p:sldId id="310" r:id="rId32"/>
    <p:sldId id="321" r:id="rId33"/>
    <p:sldId id="322" r:id="rId34"/>
    <p:sldId id="311" r:id="rId35"/>
    <p:sldId id="313" r:id="rId36"/>
    <p:sldId id="295" r:id="rId37"/>
    <p:sldId id="319" r:id="rId38"/>
    <p:sldId id="314" r:id="rId39"/>
    <p:sldId id="315" r:id="rId40"/>
    <p:sldId id="316" r:id="rId41"/>
    <p:sldId id="312" r:id="rId42"/>
    <p:sldId id="296" r:id="rId43"/>
    <p:sldId id="317" r:id="rId44"/>
    <p:sldId id="276" r:id="rId45"/>
    <p:sldId id="318" r:id="rId46"/>
    <p:sldId id="277" r:id="rId47"/>
    <p:sldId id="320" r:id="rId48"/>
    <p:sldId id="323" r:id="rId49"/>
    <p:sldId id="324" r:id="rId50"/>
    <p:sldId id="325" r:id="rId51"/>
    <p:sldId id="326" r:id="rId52"/>
  </p:sldIdLst>
  <p:sldSz cx="9144000" cy="5143500" type="screen16x9"/>
  <p:notesSz cx="6858000" cy="9144000"/>
  <p:embeddedFontLst>
    <p:embeddedFont>
      <p:font typeface="Josefin Sans" panose="020B0604020202020204" charset="0"/>
      <p:regular r:id="rId54"/>
      <p:bold r:id="rId55"/>
      <p:italic r:id="rId56"/>
      <p:boldItalic r:id="rId57"/>
    </p:embeddedFont>
    <p:embeddedFont>
      <p:font typeface="Trebuchet MS" panose="020B060302020202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7640FB-FBFC-491A-9E02-E8ADD2DA8144}">
  <a:tblStyle styleId="{B97640FB-FBFC-491A-9E02-E8ADD2DA814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8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d8e3c12a3f_2_9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gd8e3c12a3f_2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d8e3c12a3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d8e3c12a3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d8e3c12a3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d8e3c12a3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dfaac4f2f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dfaac4f2f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7967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dfaac4f2f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dfaac4f2f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8551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d8e3c12a3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d8e3c12a3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8380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dfaac4f2fe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dfaac4f2f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3802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d8e3c12a3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d8e3c12a3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5675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d8e3c12a3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d8e3c12a3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0168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dfaac4f2fe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dfaac4f2f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5525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dfaac4f2fe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dfaac4f2f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2368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d8e3c12a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d8e3c12a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dfaac4f2f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dfaac4f2f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0472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dfaac4f2fe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dfaac4f2fe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0980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dfaac4f2fe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dfaac4f2fe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2005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dfaac4f2fe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dfaac4f2fe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176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d8e3c12a3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d8e3c12a3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7274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dfaac4f2fe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dfaac4f2fe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2123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dfaac4f2fe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dfaac4f2f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2993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dfaac4f2fe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dfaac4f2fe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21689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dfaac4f2fe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dfaac4f2fe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32521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dfaac4f2fe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dfaac4f2fe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1910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d8e3c12a3f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d8e3c12a3f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dfaac4f2fe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dfaac4f2fe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7938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dfaac4f2fe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dfaac4f2fe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83993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d8e3c12a3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d8e3c12a3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00626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dfaac4f2fe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dfaac4f2fe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54334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dfaac4f2fe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dfaac4f2fe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44715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dfaac4f2fe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dfaac4f2fe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04886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d8e3c12a3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d8e3c12a3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41222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dfaac4f2fe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dfaac4f2fe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6234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d8e3c12a3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d8e3c12a3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60754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dfaac4f2fe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dfaac4f2fe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5171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dfaac4f2fe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dfaac4f2fe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66331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dfaac4f2fe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dfaac4f2fe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74835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dfaac4f2fe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dfaac4f2fe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23930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d8e3c12a3f_0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d8e3c12a3f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dfaac4f2fe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dfaac4f2fe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45584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d8e3c12a3f_0_3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d8e3c12a3f_0_34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gd8e3c12a3f_0_345:notes"/>
          <p:cNvSpPr txBox="1">
            <a:spLocks noGrp="1"/>
          </p:cNvSpPr>
          <p:nvPr>
            <p:ph type="sldNum" idx="12"/>
          </p:nvPr>
        </p:nvSpPr>
        <p:spPr>
          <a:xfrm>
            <a:off x="3884613" y="8685213"/>
            <a:ext cx="15075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46</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d8e3c12a3f_0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d8e3c12a3f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45055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dfaac4f2fe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dfaac4f2fe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0595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dfaac4f2fe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dfaac4f2fe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60096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dfaac4f2fe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dfaac4f2fe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67819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dfaac4f2fe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dfaac4f2fe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9955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d8e3c12a3f_0_3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d8e3c12a3f_0_33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gd8e3c12a3f_0_337:notes"/>
          <p:cNvSpPr txBox="1">
            <a:spLocks noGrp="1"/>
          </p:cNvSpPr>
          <p:nvPr>
            <p:ph type="sldNum" idx="12"/>
          </p:nvPr>
        </p:nvSpPr>
        <p:spPr>
          <a:xfrm>
            <a:off x="3884613" y="8685213"/>
            <a:ext cx="15075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5</a:t>
            </a:fld>
            <a:endParaRPr/>
          </a:p>
        </p:txBody>
      </p:sp>
    </p:spTree>
    <p:extLst>
      <p:ext uri="{BB962C8B-B14F-4D97-AF65-F5344CB8AC3E}">
        <p14:creationId xmlns:p14="http://schemas.microsoft.com/office/powerpoint/2010/main" val="259403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dfaac4f2fe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dfaac4f2fe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6593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dfaac4f2fe_2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dfaac4f2fe_2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ym typeface="Times New Roman"/>
            </a:endParaRPr>
          </a:p>
        </p:txBody>
      </p:sp>
    </p:spTree>
    <p:extLst>
      <p:ext uri="{BB962C8B-B14F-4D97-AF65-F5344CB8AC3E}">
        <p14:creationId xmlns:p14="http://schemas.microsoft.com/office/powerpoint/2010/main" val="344552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dfaac4f2fe_2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dfaac4f2fe_2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7906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dfaac4f2fe_2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dfaac4f2fe_2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7710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 name="Google Shape;13;p2"/>
          <p:cNvSpPr txBox="1">
            <a:spLocks noGrp="1"/>
          </p:cNvSpPr>
          <p:nvPr>
            <p:ph type="ftr" idx="11"/>
          </p:nvPr>
        </p:nvSpPr>
        <p:spPr>
          <a:xfrm>
            <a:off x="3028950" y="4525434"/>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 name="Google Shape;14;p2"/>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chemeClr val="dk1"/>
                </a:solidFill>
                <a:latin typeface="Times New Roman"/>
                <a:ea typeface="Times New Roman"/>
                <a:cs typeface="Times New Roman"/>
                <a:sym typeface="Times New Roman"/>
              </a:defRPr>
            </a:lvl1pPr>
            <a:lvl2pPr marL="0" lvl="1" indent="0" algn="l">
              <a:spcBef>
                <a:spcPts val="0"/>
              </a:spcBef>
              <a:buNone/>
              <a:defRPr sz="900" b="0" i="0" u="none" strike="noStrike" cap="none">
                <a:solidFill>
                  <a:schemeClr val="dk1"/>
                </a:solidFill>
                <a:latin typeface="Times New Roman"/>
                <a:ea typeface="Times New Roman"/>
                <a:cs typeface="Times New Roman"/>
                <a:sym typeface="Times New Roman"/>
              </a:defRPr>
            </a:lvl2pPr>
            <a:lvl3pPr marL="0" lvl="2" indent="0" algn="l">
              <a:spcBef>
                <a:spcPts val="0"/>
              </a:spcBef>
              <a:buNone/>
              <a:defRPr sz="900" b="0" i="0" u="none" strike="noStrike" cap="none">
                <a:solidFill>
                  <a:schemeClr val="dk1"/>
                </a:solidFill>
                <a:latin typeface="Times New Roman"/>
                <a:ea typeface="Times New Roman"/>
                <a:cs typeface="Times New Roman"/>
                <a:sym typeface="Times New Roman"/>
              </a:defRPr>
            </a:lvl3pPr>
            <a:lvl4pPr marL="0" lvl="3" indent="0" algn="l">
              <a:spcBef>
                <a:spcPts val="0"/>
              </a:spcBef>
              <a:buNone/>
              <a:defRPr sz="900" b="0" i="0" u="none" strike="noStrike" cap="none">
                <a:solidFill>
                  <a:schemeClr val="dk1"/>
                </a:solidFill>
                <a:latin typeface="Times New Roman"/>
                <a:ea typeface="Times New Roman"/>
                <a:cs typeface="Times New Roman"/>
                <a:sym typeface="Times New Roman"/>
              </a:defRPr>
            </a:lvl4pPr>
            <a:lvl5pPr marL="0" lvl="4" indent="0" algn="l">
              <a:spcBef>
                <a:spcPts val="0"/>
              </a:spcBef>
              <a:buNone/>
              <a:defRPr sz="900" b="0" i="0" u="none" strike="noStrike" cap="none">
                <a:solidFill>
                  <a:schemeClr val="dk1"/>
                </a:solidFill>
                <a:latin typeface="Times New Roman"/>
                <a:ea typeface="Times New Roman"/>
                <a:cs typeface="Times New Roman"/>
                <a:sym typeface="Times New Roman"/>
              </a:defRPr>
            </a:lvl5pPr>
            <a:lvl6pPr marL="0" lvl="5" indent="0" algn="l">
              <a:spcBef>
                <a:spcPts val="0"/>
              </a:spcBef>
              <a:buNone/>
              <a:defRPr sz="900" b="0" i="0" u="none" strike="noStrike" cap="none">
                <a:solidFill>
                  <a:schemeClr val="dk1"/>
                </a:solidFill>
                <a:latin typeface="Times New Roman"/>
                <a:ea typeface="Times New Roman"/>
                <a:cs typeface="Times New Roman"/>
                <a:sym typeface="Times New Roman"/>
              </a:defRPr>
            </a:lvl6pPr>
            <a:lvl7pPr marL="0" lvl="6" indent="0" algn="l">
              <a:spcBef>
                <a:spcPts val="0"/>
              </a:spcBef>
              <a:buNone/>
              <a:defRPr sz="900" b="0" i="0" u="none" strike="noStrike" cap="none">
                <a:solidFill>
                  <a:schemeClr val="dk1"/>
                </a:solidFill>
                <a:latin typeface="Times New Roman"/>
                <a:ea typeface="Times New Roman"/>
                <a:cs typeface="Times New Roman"/>
                <a:sym typeface="Times New Roman"/>
              </a:defRPr>
            </a:lvl7pPr>
            <a:lvl8pPr marL="0" lvl="7" indent="0" algn="l">
              <a:spcBef>
                <a:spcPts val="0"/>
              </a:spcBef>
              <a:buNone/>
              <a:defRPr sz="900" b="0" i="0" u="none" strike="noStrike" cap="none">
                <a:solidFill>
                  <a:schemeClr val="dk1"/>
                </a:solidFill>
                <a:latin typeface="Times New Roman"/>
                <a:ea typeface="Times New Roman"/>
                <a:cs typeface="Times New Roman"/>
                <a:sym typeface="Times New Roman"/>
              </a:defRPr>
            </a:lvl8pPr>
            <a:lvl9pPr marL="0" lvl="8" indent="0" algn="l">
              <a:spcBef>
                <a:spcPts val="0"/>
              </a:spcBef>
              <a:buNone/>
              <a:defRPr sz="900" b="0" i="0" u="none" strike="noStrike" cap="none">
                <a:solidFill>
                  <a:schemeClr val="dk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
        <p:nvSpPr>
          <p:cNvPr id="15" name="Google Shape;15;p2"/>
          <p:cNvSpPr txBox="1">
            <a:spLocks noGrp="1"/>
          </p:cNvSpPr>
          <p:nvPr>
            <p:ph type="ctrTitle"/>
          </p:nvPr>
        </p:nvSpPr>
        <p:spPr>
          <a:xfrm>
            <a:off x="1143000" y="1676399"/>
            <a:ext cx="6858000" cy="1790700"/>
          </a:xfrm>
          <a:prstGeom prst="rect">
            <a:avLst/>
          </a:prstGeom>
          <a:solidFill>
            <a:schemeClr val="lt1">
              <a:alpha val="62745"/>
            </a:schemeClr>
          </a:solidFill>
          <a:ln w="79375" cap="rnd" cmpd="sng">
            <a:solidFill>
              <a:srgbClr val="C00000">
                <a:alpha val="78823"/>
              </a:srgbClr>
            </a:solidFill>
            <a:prstDash val="solid"/>
            <a:round/>
            <a:headEnd type="none" w="sm" len="sm"/>
            <a:tailEnd type="none" w="sm" len="sm"/>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accent1"/>
              </a:buClr>
              <a:buSzPts val="4500"/>
              <a:buFont typeface="Trebuchet MS"/>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 name="Google Shape;16;p2"/>
          <p:cNvSpPr txBox="1">
            <a:spLocks noGrp="1"/>
          </p:cNvSpPr>
          <p:nvPr>
            <p:ph type="subTitle" idx="1"/>
          </p:nvPr>
        </p:nvSpPr>
        <p:spPr>
          <a:xfrm>
            <a:off x="1084006" y="3536156"/>
            <a:ext cx="6858000" cy="77146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rgbClr val="C22536"/>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accent1"/>
              </a:buClr>
              <a:buSzPts val="1200"/>
              <a:buNone/>
              <a:defRPr sz="1200"/>
            </a:lvl4pPr>
            <a:lvl5pPr lvl="4" algn="ctr">
              <a:lnSpc>
                <a:spcPct val="90000"/>
              </a:lnSpc>
              <a:spcBef>
                <a:spcPts val="400"/>
              </a:spcBef>
              <a:spcAft>
                <a:spcPts val="0"/>
              </a:spcAft>
              <a:buClr>
                <a:schemeClr val="accent5"/>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627459" y="834887"/>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400"/>
              <a:buFont typeface="Trebuchet MS"/>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9" name="Google Shape;69;p11"/>
          <p:cNvSpPr>
            <a:spLocks noGrp="1"/>
          </p:cNvSpPr>
          <p:nvPr>
            <p:ph type="pic" idx="2"/>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l" rtl="0">
              <a:lnSpc>
                <a:spcPct val="90000"/>
              </a:lnSpc>
              <a:spcBef>
                <a:spcPts val="400"/>
              </a:spcBef>
              <a:spcAft>
                <a:spcPts val="0"/>
              </a:spcAft>
              <a:buClr>
                <a:srgbClr val="C22536"/>
              </a:buClr>
              <a:buSzPts val="2100"/>
              <a:buFont typeface="Arial"/>
              <a:buNone/>
              <a:defRPr sz="2100" b="1" i="0" u="none" strike="noStrike" cap="none">
                <a:solidFill>
                  <a:srgbClr val="C22536"/>
                </a:solidFill>
                <a:latin typeface="Trebuchet MS"/>
                <a:ea typeface="Trebuchet MS"/>
                <a:cs typeface="Trebuchet MS"/>
                <a:sym typeface="Trebuchet MS"/>
              </a:defRPr>
            </a:lvl2pPr>
            <a:lvl3pPr marR="0" lvl="2" algn="l" rtl="0">
              <a:lnSpc>
                <a:spcPct val="90000"/>
              </a:lnSpc>
              <a:spcBef>
                <a:spcPts val="400"/>
              </a:spcBef>
              <a:spcAft>
                <a:spcPts val="0"/>
              </a:spcAft>
              <a:buClr>
                <a:schemeClr val="dk1"/>
              </a:buClr>
              <a:buSzPts val="1800"/>
              <a:buFont typeface="Arial"/>
              <a:buNone/>
              <a:defRPr sz="1800" b="1" i="0" u="none" strike="noStrike" cap="none">
                <a:solidFill>
                  <a:schemeClr val="dk1"/>
                </a:solidFill>
                <a:latin typeface="Trebuchet MS"/>
                <a:ea typeface="Trebuchet MS"/>
                <a:cs typeface="Trebuchet MS"/>
                <a:sym typeface="Trebuchet MS"/>
              </a:defRPr>
            </a:lvl3pPr>
            <a:lvl4pPr marR="0" lvl="3" algn="l" rtl="0">
              <a:lnSpc>
                <a:spcPct val="90000"/>
              </a:lnSpc>
              <a:spcBef>
                <a:spcPts val="400"/>
              </a:spcBef>
              <a:spcAft>
                <a:spcPts val="0"/>
              </a:spcAft>
              <a:buClr>
                <a:schemeClr val="accent1"/>
              </a:buClr>
              <a:buSzPts val="1500"/>
              <a:buFont typeface="Arial"/>
              <a:buNone/>
              <a:defRPr sz="1500" b="1" i="0" u="none" strike="noStrike" cap="none">
                <a:solidFill>
                  <a:schemeClr val="accent1"/>
                </a:solidFill>
                <a:latin typeface="Trebuchet MS"/>
                <a:ea typeface="Trebuchet MS"/>
                <a:cs typeface="Trebuchet MS"/>
                <a:sym typeface="Trebuchet MS"/>
              </a:defRPr>
            </a:lvl4pPr>
            <a:lvl5pPr marR="0" lvl="4" algn="l" rtl="0">
              <a:lnSpc>
                <a:spcPct val="90000"/>
              </a:lnSpc>
              <a:spcBef>
                <a:spcPts val="400"/>
              </a:spcBef>
              <a:spcAft>
                <a:spcPts val="0"/>
              </a:spcAft>
              <a:buClr>
                <a:schemeClr val="accent5"/>
              </a:buClr>
              <a:buSzPts val="1500"/>
              <a:buFont typeface="Arial"/>
              <a:buNone/>
              <a:defRPr sz="1500" b="1" i="1" u="none" strike="noStrike" cap="none">
                <a:solidFill>
                  <a:schemeClr val="accent5"/>
                </a:solidFill>
                <a:latin typeface="Trebuchet MS"/>
                <a:ea typeface="Trebuchet MS"/>
                <a:cs typeface="Trebuchet MS"/>
                <a:sym typeface="Trebuchet MS"/>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imes New Roman"/>
                <a:ea typeface="Times New Roman"/>
                <a:cs typeface="Times New Roman"/>
                <a:sym typeface="Times New Roman"/>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imes New Roman"/>
                <a:ea typeface="Times New Roman"/>
                <a:cs typeface="Times New Roman"/>
                <a:sym typeface="Times New Roman"/>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imes New Roman"/>
                <a:ea typeface="Times New Roman"/>
                <a:cs typeface="Times New Roman"/>
                <a:sym typeface="Times New Roman"/>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imes New Roman"/>
                <a:ea typeface="Times New Roman"/>
                <a:cs typeface="Times New Roman"/>
                <a:sym typeface="Times New Roman"/>
              </a:defRPr>
            </a:lvl9pPr>
          </a:lstStyle>
          <a:p>
            <a:endParaRPr/>
          </a:p>
        </p:txBody>
      </p:sp>
      <p:sp>
        <p:nvSpPr>
          <p:cNvPr id="70" name="Google Shape;70;p11"/>
          <p:cNvSpPr txBox="1">
            <a:spLocks noGrp="1"/>
          </p:cNvSpPr>
          <p:nvPr>
            <p:ph type="body" idx="1"/>
          </p:nvPr>
        </p:nvSpPr>
        <p:spPr>
          <a:xfrm>
            <a:off x="629841" y="2117035"/>
            <a:ext cx="2949178" cy="2284705"/>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rgbClr val="C22536"/>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accent1"/>
              </a:buClr>
              <a:buSzPts val="800"/>
              <a:buNone/>
              <a:defRPr sz="800"/>
            </a:lvl4pPr>
            <a:lvl5pPr marL="2286000" lvl="4" indent="-228600" algn="l">
              <a:lnSpc>
                <a:spcPct val="90000"/>
              </a:lnSpc>
              <a:spcBef>
                <a:spcPts val="400"/>
              </a:spcBef>
              <a:spcAft>
                <a:spcPts val="0"/>
              </a:spcAft>
              <a:buClr>
                <a:schemeClr val="accent5"/>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71" name="Google Shape;71;p11"/>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1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1"/>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chemeClr val="lt1"/>
                </a:solidFill>
                <a:latin typeface="Times New Roman"/>
                <a:ea typeface="Times New Roman"/>
                <a:cs typeface="Times New Roman"/>
                <a:sym typeface="Times New Roman"/>
              </a:defRPr>
            </a:lvl1pPr>
            <a:lvl2pPr marL="0" lvl="1" indent="0" algn="l">
              <a:spcBef>
                <a:spcPts val="0"/>
              </a:spcBef>
              <a:buNone/>
              <a:defRPr sz="900" b="0" i="0" u="none" strike="noStrike" cap="none">
                <a:solidFill>
                  <a:schemeClr val="lt1"/>
                </a:solidFill>
                <a:latin typeface="Times New Roman"/>
                <a:ea typeface="Times New Roman"/>
                <a:cs typeface="Times New Roman"/>
                <a:sym typeface="Times New Roman"/>
              </a:defRPr>
            </a:lvl2pPr>
            <a:lvl3pPr marL="0" lvl="2" indent="0" algn="l">
              <a:spcBef>
                <a:spcPts val="0"/>
              </a:spcBef>
              <a:buNone/>
              <a:defRPr sz="900" b="0" i="0" u="none" strike="noStrike" cap="none">
                <a:solidFill>
                  <a:schemeClr val="lt1"/>
                </a:solidFill>
                <a:latin typeface="Times New Roman"/>
                <a:ea typeface="Times New Roman"/>
                <a:cs typeface="Times New Roman"/>
                <a:sym typeface="Times New Roman"/>
              </a:defRPr>
            </a:lvl3pPr>
            <a:lvl4pPr marL="0" lvl="3" indent="0" algn="l">
              <a:spcBef>
                <a:spcPts val="0"/>
              </a:spcBef>
              <a:buNone/>
              <a:defRPr sz="900" b="0" i="0" u="none" strike="noStrike" cap="none">
                <a:solidFill>
                  <a:schemeClr val="lt1"/>
                </a:solidFill>
                <a:latin typeface="Times New Roman"/>
                <a:ea typeface="Times New Roman"/>
                <a:cs typeface="Times New Roman"/>
                <a:sym typeface="Times New Roman"/>
              </a:defRPr>
            </a:lvl4pPr>
            <a:lvl5pPr marL="0" lvl="4" indent="0" algn="l">
              <a:spcBef>
                <a:spcPts val="0"/>
              </a:spcBef>
              <a:buNone/>
              <a:defRPr sz="900" b="0" i="0" u="none" strike="noStrike" cap="none">
                <a:solidFill>
                  <a:schemeClr val="lt1"/>
                </a:solidFill>
                <a:latin typeface="Times New Roman"/>
                <a:ea typeface="Times New Roman"/>
                <a:cs typeface="Times New Roman"/>
                <a:sym typeface="Times New Roman"/>
              </a:defRPr>
            </a:lvl5pPr>
            <a:lvl6pPr marL="0" lvl="5" indent="0" algn="l">
              <a:spcBef>
                <a:spcPts val="0"/>
              </a:spcBef>
              <a:buNone/>
              <a:defRPr sz="900" b="0" i="0" u="none" strike="noStrike" cap="none">
                <a:solidFill>
                  <a:schemeClr val="lt1"/>
                </a:solidFill>
                <a:latin typeface="Times New Roman"/>
                <a:ea typeface="Times New Roman"/>
                <a:cs typeface="Times New Roman"/>
                <a:sym typeface="Times New Roman"/>
              </a:defRPr>
            </a:lvl6pPr>
            <a:lvl7pPr marL="0" lvl="6" indent="0" algn="l">
              <a:spcBef>
                <a:spcPts val="0"/>
              </a:spcBef>
              <a:buNone/>
              <a:defRPr sz="900" b="0" i="0" u="none" strike="noStrike" cap="none">
                <a:solidFill>
                  <a:schemeClr val="lt1"/>
                </a:solidFill>
                <a:latin typeface="Times New Roman"/>
                <a:ea typeface="Times New Roman"/>
                <a:cs typeface="Times New Roman"/>
                <a:sym typeface="Times New Roman"/>
              </a:defRPr>
            </a:lvl7pPr>
            <a:lvl8pPr marL="0" lvl="7" indent="0" algn="l">
              <a:spcBef>
                <a:spcPts val="0"/>
              </a:spcBef>
              <a:buNone/>
              <a:defRPr sz="900" b="0" i="0" u="none" strike="noStrike" cap="none">
                <a:solidFill>
                  <a:schemeClr val="lt1"/>
                </a:solidFill>
                <a:latin typeface="Times New Roman"/>
                <a:ea typeface="Times New Roman"/>
                <a:cs typeface="Times New Roman"/>
                <a:sym typeface="Times New Roman"/>
              </a:defRPr>
            </a:lvl8pPr>
            <a:lvl9pPr marL="0" lvl="8" indent="0" algn="l">
              <a:spcBef>
                <a:spcPts val="0"/>
              </a:spcBef>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accent2"/>
        </a:solidFill>
        <a:effectLst/>
      </p:bgPr>
    </p:bg>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3800"/>
              <a:buFont typeface="Trebuchet MS"/>
              <a:buNone/>
              <a:defRPr sz="38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2"/>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800"/>
              <a:buNone/>
              <a:defRPr sz="1800">
                <a:solidFill>
                  <a:schemeClr val="lt1"/>
                </a:solidFill>
              </a:defRPr>
            </a:lvl1pPr>
            <a:lvl2pPr marL="914400" lvl="1" indent="-228600" algn="l">
              <a:lnSpc>
                <a:spcPct val="90000"/>
              </a:lnSpc>
              <a:spcBef>
                <a:spcPts val="400"/>
              </a:spcBef>
              <a:spcAft>
                <a:spcPts val="0"/>
              </a:spcAft>
              <a:buClr>
                <a:schemeClr val="lt1"/>
              </a:buClr>
              <a:buSzPts val="1500"/>
              <a:buNone/>
              <a:defRPr sz="1500">
                <a:solidFill>
                  <a:schemeClr val="lt1"/>
                </a:solidFill>
              </a:defRPr>
            </a:lvl2pPr>
            <a:lvl3pPr marL="1371600" lvl="2" indent="-228600" algn="l">
              <a:lnSpc>
                <a:spcPct val="90000"/>
              </a:lnSpc>
              <a:spcBef>
                <a:spcPts val="400"/>
              </a:spcBef>
              <a:spcAft>
                <a:spcPts val="0"/>
              </a:spcAft>
              <a:buClr>
                <a:schemeClr val="lt1"/>
              </a:buClr>
              <a:buSzPts val="1400"/>
              <a:buNone/>
              <a:defRPr sz="1400">
                <a:solidFill>
                  <a:schemeClr val="lt1"/>
                </a:solidFill>
              </a:defRPr>
            </a:lvl3pPr>
            <a:lvl4pPr marL="1828800" lvl="3" indent="-228600" algn="l">
              <a:lnSpc>
                <a:spcPct val="90000"/>
              </a:lnSpc>
              <a:spcBef>
                <a:spcPts val="400"/>
              </a:spcBef>
              <a:spcAft>
                <a:spcPts val="0"/>
              </a:spcAft>
              <a:buClr>
                <a:schemeClr val="lt1"/>
              </a:buClr>
              <a:buSzPts val="1200"/>
              <a:buNone/>
              <a:defRPr sz="1200">
                <a:solidFill>
                  <a:schemeClr val="lt1"/>
                </a:solidFill>
              </a:defRPr>
            </a:lvl4pPr>
            <a:lvl5pPr marL="2286000" lvl="4" indent="-228600" algn="l">
              <a:lnSpc>
                <a:spcPct val="90000"/>
              </a:lnSpc>
              <a:spcBef>
                <a:spcPts val="400"/>
              </a:spcBef>
              <a:spcAft>
                <a:spcPts val="0"/>
              </a:spcAft>
              <a:buClr>
                <a:schemeClr val="lt1"/>
              </a:buClr>
              <a:buSzPts val="1200"/>
              <a:buNone/>
              <a:defRPr sz="1200">
                <a:solidFill>
                  <a:schemeClr val="lt1"/>
                </a:solidFill>
              </a:defRPr>
            </a:lvl5pPr>
            <a:lvl6pPr marL="2743200" lvl="5" indent="-228600" algn="l">
              <a:lnSpc>
                <a:spcPct val="90000"/>
              </a:lnSpc>
              <a:spcBef>
                <a:spcPts val="400"/>
              </a:spcBef>
              <a:spcAft>
                <a:spcPts val="0"/>
              </a:spcAft>
              <a:buClr>
                <a:schemeClr val="lt1"/>
              </a:buClr>
              <a:buSzPts val="1200"/>
              <a:buNone/>
              <a:defRPr sz="1200">
                <a:solidFill>
                  <a:schemeClr val="lt1"/>
                </a:solidFill>
              </a:defRPr>
            </a:lvl6pPr>
            <a:lvl7pPr marL="3200400" lvl="6" indent="-228600" algn="l">
              <a:lnSpc>
                <a:spcPct val="90000"/>
              </a:lnSpc>
              <a:spcBef>
                <a:spcPts val="400"/>
              </a:spcBef>
              <a:spcAft>
                <a:spcPts val="0"/>
              </a:spcAft>
              <a:buClr>
                <a:schemeClr val="lt1"/>
              </a:buClr>
              <a:buSzPts val="1200"/>
              <a:buNone/>
              <a:defRPr sz="1200">
                <a:solidFill>
                  <a:schemeClr val="lt1"/>
                </a:solidFill>
              </a:defRPr>
            </a:lvl7pPr>
            <a:lvl8pPr marL="3657600" lvl="7" indent="-228600" algn="l">
              <a:lnSpc>
                <a:spcPct val="90000"/>
              </a:lnSpc>
              <a:spcBef>
                <a:spcPts val="400"/>
              </a:spcBef>
              <a:spcAft>
                <a:spcPts val="0"/>
              </a:spcAft>
              <a:buClr>
                <a:schemeClr val="lt1"/>
              </a:buClr>
              <a:buSzPts val="1200"/>
              <a:buNone/>
              <a:defRPr sz="1200">
                <a:solidFill>
                  <a:schemeClr val="lt1"/>
                </a:solidFill>
              </a:defRPr>
            </a:lvl8pPr>
            <a:lvl9pPr marL="4114800" lvl="8" indent="-228600" algn="l">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77" name="Google Shape;77;p12"/>
          <p:cNvSpPr txBox="1">
            <a:spLocks noGrp="1"/>
          </p:cNvSpPr>
          <p:nvPr>
            <p:ph type="dt" idx="10"/>
          </p:nvPr>
        </p:nvSpPr>
        <p:spPr>
          <a:xfrm>
            <a:off x="6249301" y="4767263"/>
            <a:ext cx="1105265"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8" name="Google Shape;78;p1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pic>
        <p:nvPicPr>
          <p:cNvPr id="79" name="Google Shape;79;p12" descr="VDOE LOGO"/>
          <p:cNvPicPr preferRelativeResize="0"/>
          <p:nvPr/>
        </p:nvPicPr>
        <p:blipFill rotWithShape="1">
          <a:blip r:embed="rId2">
            <a:alphaModFix/>
          </a:blip>
          <a:srcRect/>
          <a:stretch/>
        </p:blipFill>
        <p:spPr>
          <a:xfrm>
            <a:off x="7297031" y="4587478"/>
            <a:ext cx="1846969" cy="615656"/>
          </a:xfrm>
          <a:prstGeom prst="rect">
            <a:avLst/>
          </a:prstGeom>
          <a:noFill/>
          <a:ln>
            <a:noFill/>
          </a:ln>
        </p:spPr>
      </p:pic>
      <p:sp>
        <p:nvSpPr>
          <p:cNvPr id="80" name="Google Shape;80;p12"/>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chemeClr val="lt1"/>
                </a:solidFill>
                <a:latin typeface="Times New Roman"/>
                <a:ea typeface="Times New Roman"/>
                <a:cs typeface="Times New Roman"/>
                <a:sym typeface="Times New Roman"/>
              </a:defRPr>
            </a:lvl1pPr>
            <a:lvl2pPr marL="0" lvl="1" indent="0" algn="l">
              <a:spcBef>
                <a:spcPts val="0"/>
              </a:spcBef>
              <a:buNone/>
              <a:defRPr sz="900" b="0" i="0" u="none" strike="noStrike" cap="none">
                <a:solidFill>
                  <a:schemeClr val="lt1"/>
                </a:solidFill>
                <a:latin typeface="Times New Roman"/>
                <a:ea typeface="Times New Roman"/>
                <a:cs typeface="Times New Roman"/>
                <a:sym typeface="Times New Roman"/>
              </a:defRPr>
            </a:lvl2pPr>
            <a:lvl3pPr marL="0" lvl="2" indent="0" algn="l">
              <a:spcBef>
                <a:spcPts val="0"/>
              </a:spcBef>
              <a:buNone/>
              <a:defRPr sz="900" b="0" i="0" u="none" strike="noStrike" cap="none">
                <a:solidFill>
                  <a:schemeClr val="lt1"/>
                </a:solidFill>
                <a:latin typeface="Times New Roman"/>
                <a:ea typeface="Times New Roman"/>
                <a:cs typeface="Times New Roman"/>
                <a:sym typeface="Times New Roman"/>
              </a:defRPr>
            </a:lvl3pPr>
            <a:lvl4pPr marL="0" lvl="3" indent="0" algn="l">
              <a:spcBef>
                <a:spcPts val="0"/>
              </a:spcBef>
              <a:buNone/>
              <a:defRPr sz="900" b="0" i="0" u="none" strike="noStrike" cap="none">
                <a:solidFill>
                  <a:schemeClr val="lt1"/>
                </a:solidFill>
                <a:latin typeface="Times New Roman"/>
                <a:ea typeface="Times New Roman"/>
                <a:cs typeface="Times New Roman"/>
                <a:sym typeface="Times New Roman"/>
              </a:defRPr>
            </a:lvl4pPr>
            <a:lvl5pPr marL="0" lvl="4" indent="0" algn="l">
              <a:spcBef>
                <a:spcPts val="0"/>
              </a:spcBef>
              <a:buNone/>
              <a:defRPr sz="900" b="0" i="0" u="none" strike="noStrike" cap="none">
                <a:solidFill>
                  <a:schemeClr val="lt1"/>
                </a:solidFill>
                <a:latin typeface="Times New Roman"/>
                <a:ea typeface="Times New Roman"/>
                <a:cs typeface="Times New Roman"/>
                <a:sym typeface="Times New Roman"/>
              </a:defRPr>
            </a:lvl5pPr>
            <a:lvl6pPr marL="0" lvl="5" indent="0" algn="l">
              <a:spcBef>
                <a:spcPts val="0"/>
              </a:spcBef>
              <a:buNone/>
              <a:defRPr sz="900" b="0" i="0" u="none" strike="noStrike" cap="none">
                <a:solidFill>
                  <a:schemeClr val="lt1"/>
                </a:solidFill>
                <a:latin typeface="Times New Roman"/>
                <a:ea typeface="Times New Roman"/>
                <a:cs typeface="Times New Roman"/>
                <a:sym typeface="Times New Roman"/>
              </a:defRPr>
            </a:lvl6pPr>
            <a:lvl7pPr marL="0" lvl="6" indent="0" algn="l">
              <a:spcBef>
                <a:spcPts val="0"/>
              </a:spcBef>
              <a:buNone/>
              <a:defRPr sz="900" b="0" i="0" u="none" strike="noStrike" cap="none">
                <a:solidFill>
                  <a:schemeClr val="lt1"/>
                </a:solidFill>
                <a:latin typeface="Times New Roman"/>
                <a:ea typeface="Times New Roman"/>
                <a:cs typeface="Times New Roman"/>
                <a:sym typeface="Times New Roman"/>
              </a:defRPr>
            </a:lvl7pPr>
            <a:lvl8pPr marL="0" lvl="7" indent="0" algn="l">
              <a:spcBef>
                <a:spcPts val="0"/>
              </a:spcBef>
              <a:buNone/>
              <a:defRPr sz="900" b="0" i="0" u="none" strike="noStrike" cap="none">
                <a:solidFill>
                  <a:schemeClr val="lt1"/>
                </a:solidFill>
                <a:latin typeface="Times New Roman"/>
                <a:ea typeface="Times New Roman"/>
                <a:cs typeface="Times New Roman"/>
                <a:sym typeface="Times New Roman"/>
              </a:defRPr>
            </a:lvl8pPr>
            <a:lvl9pPr marL="0" lvl="8" indent="0" algn="l">
              <a:spcBef>
                <a:spcPts val="0"/>
              </a:spcBef>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chemeClr val="accent1"/>
        </a:solidFill>
        <a:effectLst/>
      </p:bgPr>
    </p:bg>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3800"/>
              <a:buFont typeface="Trebuchet MS"/>
              <a:buNone/>
              <a:defRPr sz="38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3"/>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800"/>
              <a:buNone/>
              <a:defRPr sz="1800">
                <a:solidFill>
                  <a:schemeClr val="dk1"/>
                </a:solidFill>
              </a:defRPr>
            </a:lvl1pPr>
            <a:lvl2pPr marL="914400" lvl="1" indent="-228600" algn="l">
              <a:lnSpc>
                <a:spcPct val="90000"/>
              </a:lnSpc>
              <a:spcBef>
                <a:spcPts val="400"/>
              </a:spcBef>
              <a:spcAft>
                <a:spcPts val="0"/>
              </a:spcAft>
              <a:buClr>
                <a:schemeClr val="lt1"/>
              </a:buClr>
              <a:buSzPts val="1500"/>
              <a:buNone/>
              <a:defRPr sz="1500">
                <a:solidFill>
                  <a:schemeClr val="lt1"/>
                </a:solidFill>
              </a:defRPr>
            </a:lvl2pPr>
            <a:lvl3pPr marL="1371600" lvl="2" indent="-228600" algn="l">
              <a:lnSpc>
                <a:spcPct val="90000"/>
              </a:lnSpc>
              <a:spcBef>
                <a:spcPts val="400"/>
              </a:spcBef>
              <a:spcAft>
                <a:spcPts val="0"/>
              </a:spcAft>
              <a:buClr>
                <a:schemeClr val="lt1"/>
              </a:buClr>
              <a:buSzPts val="1400"/>
              <a:buNone/>
              <a:defRPr sz="1400">
                <a:solidFill>
                  <a:schemeClr val="lt1"/>
                </a:solidFill>
              </a:defRPr>
            </a:lvl3pPr>
            <a:lvl4pPr marL="1828800" lvl="3" indent="-228600" algn="l">
              <a:lnSpc>
                <a:spcPct val="90000"/>
              </a:lnSpc>
              <a:spcBef>
                <a:spcPts val="400"/>
              </a:spcBef>
              <a:spcAft>
                <a:spcPts val="0"/>
              </a:spcAft>
              <a:buClr>
                <a:schemeClr val="lt1"/>
              </a:buClr>
              <a:buSzPts val="1200"/>
              <a:buNone/>
              <a:defRPr sz="1200">
                <a:solidFill>
                  <a:schemeClr val="lt1"/>
                </a:solidFill>
              </a:defRPr>
            </a:lvl4pPr>
            <a:lvl5pPr marL="2286000" lvl="4" indent="-228600" algn="l">
              <a:lnSpc>
                <a:spcPct val="90000"/>
              </a:lnSpc>
              <a:spcBef>
                <a:spcPts val="400"/>
              </a:spcBef>
              <a:spcAft>
                <a:spcPts val="0"/>
              </a:spcAft>
              <a:buClr>
                <a:schemeClr val="lt1"/>
              </a:buClr>
              <a:buSzPts val="1200"/>
              <a:buNone/>
              <a:defRPr sz="1200">
                <a:solidFill>
                  <a:schemeClr val="lt1"/>
                </a:solidFill>
              </a:defRPr>
            </a:lvl5pPr>
            <a:lvl6pPr marL="2743200" lvl="5" indent="-228600" algn="l">
              <a:lnSpc>
                <a:spcPct val="90000"/>
              </a:lnSpc>
              <a:spcBef>
                <a:spcPts val="400"/>
              </a:spcBef>
              <a:spcAft>
                <a:spcPts val="0"/>
              </a:spcAft>
              <a:buClr>
                <a:schemeClr val="lt1"/>
              </a:buClr>
              <a:buSzPts val="1200"/>
              <a:buNone/>
              <a:defRPr sz="1200">
                <a:solidFill>
                  <a:schemeClr val="lt1"/>
                </a:solidFill>
              </a:defRPr>
            </a:lvl6pPr>
            <a:lvl7pPr marL="3200400" lvl="6" indent="-228600" algn="l">
              <a:lnSpc>
                <a:spcPct val="90000"/>
              </a:lnSpc>
              <a:spcBef>
                <a:spcPts val="400"/>
              </a:spcBef>
              <a:spcAft>
                <a:spcPts val="0"/>
              </a:spcAft>
              <a:buClr>
                <a:schemeClr val="lt1"/>
              </a:buClr>
              <a:buSzPts val="1200"/>
              <a:buNone/>
              <a:defRPr sz="1200">
                <a:solidFill>
                  <a:schemeClr val="lt1"/>
                </a:solidFill>
              </a:defRPr>
            </a:lvl7pPr>
            <a:lvl8pPr marL="3657600" lvl="7" indent="-228600" algn="l">
              <a:lnSpc>
                <a:spcPct val="90000"/>
              </a:lnSpc>
              <a:spcBef>
                <a:spcPts val="400"/>
              </a:spcBef>
              <a:spcAft>
                <a:spcPts val="0"/>
              </a:spcAft>
              <a:buClr>
                <a:schemeClr val="lt1"/>
              </a:buClr>
              <a:buSzPts val="1200"/>
              <a:buNone/>
              <a:defRPr sz="1200">
                <a:solidFill>
                  <a:schemeClr val="lt1"/>
                </a:solidFill>
              </a:defRPr>
            </a:lvl8pPr>
            <a:lvl9pPr marL="4114800" lvl="8" indent="-228600" algn="l">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84" name="Google Shape;84;p13"/>
          <p:cNvSpPr txBox="1">
            <a:spLocks noGrp="1"/>
          </p:cNvSpPr>
          <p:nvPr>
            <p:ph type="dt" idx="10"/>
          </p:nvPr>
        </p:nvSpPr>
        <p:spPr>
          <a:xfrm>
            <a:off x="6200606" y="4767263"/>
            <a:ext cx="1029815"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5" name="Google Shape;85;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pic>
        <p:nvPicPr>
          <p:cNvPr id="86" name="Google Shape;86;p13" descr="VDOE LOGO"/>
          <p:cNvPicPr preferRelativeResize="0"/>
          <p:nvPr/>
        </p:nvPicPr>
        <p:blipFill rotWithShape="1">
          <a:blip r:embed="rId2">
            <a:alphaModFix/>
          </a:blip>
          <a:srcRect/>
          <a:stretch/>
        </p:blipFill>
        <p:spPr>
          <a:xfrm>
            <a:off x="7216755" y="4567238"/>
            <a:ext cx="1898854" cy="632951"/>
          </a:xfrm>
          <a:prstGeom prst="rect">
            <a:avLst/>
          </a:prstGeom>
          <a:noFill/>
          <a:ln>
            <a:noFill/>
          </a:ln>
        </p:spPr>
      </p:pic>
      <p:sp>
        <p:nvSpPr>
          <p:cNvPr id="87" name="Google Shape;87;p13"/>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chemeClr val="lt1"/>
                </a:solidFill>
                <a:latin typeface="Times New Roman"/>
                <a:ea typeface="Times New Roman"/>
                <a:cs typeface="Times New Roman"/>
                <a:sym typeface="Times New Roman"/>
              </a:defRPr>
            </a:lvl1pPr>
            <a:lvl2pPr marL="0" lvl="1" indent="0" algn="l">
              <a:spcBef>
                <a:spcPts val="0"/>
              </a:spcBef>
              <a:buNone/>
              <a:defRPr sz="900" b="0" i="0" u="none" strike="noStrike" cap="none">
                <a:solidFill>
                  <a:schemeClr val="lt1"/>
                </a:solidFill>
                <a:latin typeface="Times New Roman"/>
                <a:ea typeface="Times New Roman"/>
                <a:cs typeface="Times New Roman"/>
                <a:sym typeface="Times New Roman"/>
              </a:defRPr>
            </a:lvl2pPr>
            <a:lvl3pPr marL="0" lvl="2" indent="0" algn="l">
              <a:spcBef>
                <a:spcPts val="0"/>
              </a:spcBef>
              <a:buNone/>
              <a:defRPr sz="900" b="0" i="0" u="none" strike="noStrike" cap="none">
                <a:solidFill>
                  <a:schemeClr val="lt1"/>
                </a:solidFill>
                <a:latin typeface="Times New Roman"/>
                <a:ea typeface="Times New Roman"/>
                <a:cs typeface="Times New Roman"/>
                <a:sym typeface="Times New Roman"/>
              </a:defRPr>
            </a:lvl3pPr>
            <a:lvl4pPr marL="0" lvl="3" indent="0" algn="l">
              <a:spcBef>
                <a:spcPts val="0"/>
              </a:spcBef>
              <a:buNone/>
              <a:defRPr sz="900" b="0" i="0" u="none" strike="noStrike" cap="none">
                <a:solidFill>
                  <a:schemeClr val="lt1"/>
                </a:solidFill>
                <a:latin typeface="Times New Roman"/>
                <a:ea typeface="Times New Roman"/>
                <a:cs typeface="Times New Roman"/>
                <a:sym typeface="Times New Roman"/>
              </a:defRPr>
            </a:lvl4pPr>
            <a:lvl5pPr marL="0" lvl="4" indent="0" algn="l">
              <a:spcBef>
                <a:spcPts val="0"/>
              </a:spcBef>
              <a:buNone/>
              <a:defRPr sz="900" b="0" i="0" u="none" strike="noStrike" cap="none">
                <a:solidFill>
                  <a:schemeClr val="lt1"/>
                </a:solidFill>
                <a:latin typeface="Times New Roman"/>
                <a:ea typeface="Times New Roman"/>
                <a:cs typeface="Times New Roman"/>
                <a:sym typeface="Times New Roman"/>
              </a:defRPr>
            </a:lvl5pPr>
            <a:lvl6pPr marL="0" lvl="5" indent="0" algn="l">
              <a:spcBef>
                <a:spcPts val="0"/>
              </a:spcBef>
              <a:buNone/>
              <a:defRPr sz="900" b="0" i="0" u="none" strike="noStrike" cap="none">
                <a:solidFill>
                  <a:schemeClr val="lt1"/>
                </a:solidFill>
                <a:latin typeface="Times New Roman"/>
                <a:ea typeface="Times New Roman"/>
                <a:cs typeface="Times New Roman"/>
                <a:sym typeface="Times New Roman"/>
              </a:defRPr>
            </a:lvl6pPr>
            <a:lvl7pPr marL="0" lvl="6" indent="0" algn="l">
              <a:spcBef>
                <a:spcPts val="0"/>
              </a:spcBef>
              <a:buNone/>
              <a:defRPr sz="900" b="0" i="0" u="none" strike="noStrike" cap="none">
                <a:solidFill>
                  <a:schemeClr val="lt1"/>
                </a:solidFill>
                <a:latin typeface="Times New Roman"/>
                <a:ea typeface="Times New Roman"/>
                <a:cs typeface="Times New Roman"/>
                <a:sym typeface="Times New Roman"/>
              </a:defRPr>
            </a:lvl7pPr>
            <a:lvl8pPr marL="0" lvl="7" indent="0" algn="l">
              <a:spcBef>
                <a:spcPts val="0"/>
              </a:spcBef>
              <a:buNone/>
              <a:defRPr sz="900" b="0" i="0" u="none" strike="noStrike" cap="none">
                <a:solidFill>
                  <a:schemeClr val="lt1"/>
                </a:solidFill>
                <a:latin typeface="Times New Roman"/>
                <a:ea typeface="Times New Roman"/>
                <a:cs typeface="Times New Roman"/>
                <a:sym typeface="Times New Roman"/>
              </a:defRPr>
            </a:lvl8pPr>
            <a:lvl9pPr marL="0" lvl="8" indent="0" algn="l">
              <a:spcBef>
                <a:spcPts val="0"/>
              </a:spcBef>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8"/>
        <p:cNvGrpSpPr/>
        <p:nvPr/>
      </p:nvGrpSpPr>
      <p:grpSpPr>
        <a:xfrm>
          <a:off x="0" y="0"/>
          <a:ext cx="0" cy="0"/>
          <a:chOff x="0" y="0"/>
          <a:chExt cx="0" cy="0"/>
        </a:xfrm>
      </p:grpSpPr>
      <p:sp>
        <p:nvSpPr>
          <p:cNvPr id="89" name="Google Shape;89;p14" descr="Background pattern&#10;&#10;Description automatically generated"/>
          <p:cNvSpPr/>
          <p:nvPr/>
        </p:nvSpPr>
        <p:spPr>
          <a:xfrm rot="5400000">
            <a:off x="2000250" y="-2000249"/>
            <a:ext cx="5143500" cy="9144000"/>
          </a:xfrm>
          <a:prstGeom prst="rect">
            <a:avLst/>
          </a:prstGeom>
          <a:solidFill>
            <a:srgbClr val="FFFFFF"/>
          </a:solidFill>
          <a:ln>
            <a:noFill/>
          </a:ln>
        </p:spPr>
      </p:sp>
      <p:sp>
        <p:nvSpPr>
          <p:cNvPr id="90" name="Google Shape;90;p14"/>
          <p:cNvSpPr txBox="1">
            <a:spLocks noGrp="1"/>
          </p:cNvSpPr>
          <p:nvPr>
            <p:ph type="title"/>
          </p:nvPr>
        </p:nvSpPr>
        <p:spPr>
          <a:xfrm>
            <a:off x="628650" y="910620"/>
            <a:ext cx="7886700" cy="662246"/>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1" name="Google Shape;91;p14"/>
          <p:cNvSpPr txBox="1">
            <a:spLocks noGrp="1"/>
          </p:cNvSpPr>
          <p:nvPr>
            <p:ph type="body" idx="1"/>
          </p:nvPr>
        </p:nvSpPr>
        <p:spPr>
          <a:xfrm rot="5400000">
            <a:off x="3097980" y="-784648"/>
            <a:ext cx="2948039"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accent1"/>
              </a:buClr>
              <a:buSzPts val="1400"/>
              <a:buChar char="•"/>
              <a:defRPr/>
            </a:lvl4pPr>
            <a:lvl5pPr marL="2286000" lvl="4" indent="-317500" algn="l">
              <a:lnSpc>
                <a:spcPct val="90000"/>
              </a:lnSpc>
              <a:spcBef>
                <a:spcPts val="400"/>
              </a:spcBef>
              <a:spcAft>
                <a:spcPts val="0"/>
              </a:spcAft>
              <a:buClr>
                <a:schemeClr val="accent5"/>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2" name="Google Shape;92;p14"/>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4"/>
          <p:cNvSpPr txBox="1">
            <a:spLocks noGrp="1"/>
          </p:cNvSpPr>
          <p:nvPr>
            <p:ph type="sldNum" idx="12"/>
          </p:nvPr>
        </p:nvSpPr>
        <p:spPr>
          <a:xfrm>
            <a:off x="6457950" y="4767263"/>
            <a:ext cx="758805"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15" descr="Background pattern&#10;&#10;Description automatically generated"/>
          <p:cNvSpPr/>
          <p:nvPr/>
        </p:nvSpPr>
        <p:spPr>
          <a:xfrm rot="5400000">
            <a:off x="2000250" y="-2000249"/>
            <a:ext cx="5143501" cy="9144001"/>
          </a:xfrm>
          <a:prstGeom prst="rect">
            <a:avLst/>
          </a:prstGeom>
          <a:solidFill>
            <a:srgbClr val="FFFFFF"/>
          </a:solidFill>
          <a:ln>
            <a:noFill/>
          </a:ln>
        </p:spPr>
      </p:sp>
      <p:sp>
        <p:nvSpPr>
          <p:cNvPr id="97" name="Google Shape;97;p15"/>
          <p:cNvSpPr txBox="1">
            <a:spLocks noGrp="1"/>
          </p:cNvSpPr>
          <p:nvPr>
            <p:ph type="title"/>
          </p:nvPr>
        </p:nvSpPr>
        <p:spPr>
          <a:xfrm rot="5400000">
            <a:off x="5350073" y="1467446"/>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8" name="Google Shape;98;p15"/>
          <p:cNvSpPr txBox="1">
            <a:spLocks noGrp="1"/>
          </p:cNvSpPr>
          <p:nvPr>
            <p:ph type="body" idx="1"/>
          </p:nvPr>
        </p:nvSpPr>
        <p:spPr>
          <a:xfrm rot="5400000">
            <a:off x="1349573" y="-447079"/>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accent1"/>
              </a:buClr>
              <a:buSzPts val="1400"/>
              <a:buChar char="•"/>
              <a:defRPr/>
            </a:lvl4pPr>
            <a:lvl5pPr marL="2286000" lvl="4" indent="-317500" algn="l">
              <a:lnSpc>
                <a:spcPct val="90000"/>
              </a:lnSpc>
              <a:spcBef>
                <a:spcPts val="400"/>
              </a:spcBef>
              <a:spcAft>
                <a:spcPts val="0"/>
              </a:spcAft>
              <a:buClr>
                <a:schemeClr val="accent5"/>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9" name="Google Shape;99;p15"/>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0" name="Google Shape;100;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1" name="Google Shape;101;p15"/>
          <p:cNvSpPr txBox="1">
            <a:spLocks noGrp="1"/>
          </p:cNvSpPr>
          <p:nvPr>
            <p:ph type="sldNum" idx="12"/>
          </p:nvPr>
        </p:nvSpPr>
        <p:spPr>
          <a:xfrm>
            <a:off x="6457950" y="4767263"/>
            <a:ext cx="758805"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143000" y="1169759"/>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1"/>
              </a:buClr>
              <a:buSzPts val="4500"/>
              <a:buFont typeface="Trebuchet MS"/>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 name="Google Shape;19;p3"/>
          <p:cNvSpPr txBox="1">
            <a:spLocks noGrp="1"/>
          </p:cNvSpPr>
          <p:nvPr>
            <p:ph type="subTitle" idx="1"/>
          </p:nvPr>
        </p:nvSpPr>
        <p:spPr>
          <a:xfrm>
            <a:off x="1143000" y="3029515"/>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rgbClr val="C22536"/>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accent1"/>
              </a:buClr>
              <a:buSzPts val="1200"/>
              <a:buNone/>
              <a:defRPr sz="1200"/>
            </a:lvl4pPr>
            <a:lvl5pPr lvl="4" algn="ctr">
              <a:lnSpc>
                <a:spcPct val="90000"/>
              </a:lnSpc>
              <a:spcBef>
                <a:spcPts val="400"/>
              </a:spcBef>
              <a:spcAft>
                <a:spcPts val="0"/>
              </a:spcAft>
              <a:buClr>
                <a:schemeClr val="accent5"/>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0" name="Google Shape;20;p3"/>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 name="Google Shape;21;p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2" name="Google Shape;22;p3"/>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chemeClr val="lt1"/>
                </a:solidFill>
                <a:latin typeface="Times New Roman"/>
                <a:ea typeface="Times New Roman"/>
                <a:cs typeface="Times New Roman"/>
                <a:sym typeface="Times New Roman"/>
              </a:defRPr>
            </a:lvl1pPr>
            <a:lvl2pPr marL="0" lvl="1" indent="0" algn="l">
              <a:spcBef>
                <a:spcPts val="0"/>
              </a:spcBef>
              <a:buNone/>
              <a:defRPr sz="900" b="0" i="0" u="none" strike="noStrike" cap="none">
                <a:solidFill>
                  <a:schemeClr val="lt1"/>
                </a:solidFill>
                <a:latin typeface="Times New Roman"/>
                <a:ea typeface="Times New Roman"/>
                <a:cs typeface="Times New Roman"/>
                <a:sym typeface="Times New Roman"/>
              </a:defRPr>
            </a:lvl2pPr>
            <a:lvl3pPr marL="0" lvl="2" indent="0" algn="l">
              <a:spcBef>
                <a:spcPts val="0"/>
              </a:spcBef>
              <a:buNone/>
              <a:defRPr sz="900" b="0" i="0" u="none" strike="noStrike" cap="none">
                <a:solidFill>
                  <a:schemeClr val="lt1"/>
                </a:solidFill>
                <a:latin typeface="Times New Roman"/>
                <a:ea typeface="Times New Roman"/>
                <a:cs typeface="Times New Roman"/>
                <a:sym typeface="Times New Roman"/>
              </a:defRPr>
            </a:lvl3pPr>
            <a:lvl4pPr marL="0" lvl="3" indent="0" algn="l">
              <a:spcBef>
                <a:spcPts val="0"/>
              </a:spcBef>
              <a:buNone/>
              <a:defRPr sz="900" b="0" i="0" u="none" strike="noStrike" cap="none">
                <a:solidFill>
                  <a:schemeClr val="lt1"/>
                </a:solidFill>
                <a:latin typeface="Times New Roman"/>
                <a:ea typeface="Times New Roman"/>
                <a:cs typeface="Times New Roman"/>
                <a:sym typeface="Times New Roman"/>
              </a:defRPr>
            </a:lvl4pPr>
            <a:lvl5pPr marL="0" lvl="4" indent="0" algn="l">
              <a:spcBef>
                <a:spcPts val="0"/>
              </a:spcBef>
              <a:buNone/>
              <a:defRPr sz="900" b="0" i="0" u="none" strike="noStrike" cap="none">
                <a:solidFill>
                  <a:schemeClr val="lt1"/>
                </a:solidFill>
                <a:latin typeface="Times New Roman"/>
                <a:ea typeface="Times New Roman"/>
                <a:cs typeface="Times New Roman"/>
                <a:sym typeface="Times New Roman"/>
              </a:defRPr>
            </a:lvl5pPr>
            <a:lvl6pPr marL="0" lvl="5" indent="0" algn="l">
              <a:spcBef>
                <a:spcPts val="0"/>
              </a:spcBef>
              <a:buNone/>
              <a:defRPr sz="900" b="0" i="0" u="none" strike="noStrike" cap="none">
                <a:solidFill>
                  <a:schemeClr val="lt1"/>
                </a:solidFill>
                <a:latin typeface="Times New Roman"/>
                <a:ea typeface="Times New Roman"/>
                <a:cs typeface="Times New Roman"/>
                <a:sym typeface="Times New Roman"/>
              </a:defRPr>
            </a:lvl6pPr>
            <a:lvl7pPr marL="0" lvl="6" indent="0" algn="l">
              <a:spcBef>
                <a:spcPts val="0"/>
              </a:spcBef>
              <a:buNone/>
              <a:defRPr sz="900" b="0" i="0" u="none" strike="noStrike" cap="none">
                <a:solidFill>
                  <a:schemeClr val="lt1"/>
                </a:solidFill>
                <a:latin typeface="Times New Roman"/>
                <a:ea typeface="Times New Roman"/>
                <a:cs typeface="Times New Roman"/>
                <a:sym typeface="Times New Roman"/>
              </a:defRPr>
            </a:lvl7pPr>
            <a:lvl8pPr marL="0" lvl="7" indent="0" algn="l">
              <a:spcBef>
                <a:spcPts val="0"/>
              </a:spcBef>
              <a:buNone/>
              <a:defRPr sz="900" b="0" i="0" u="none" strike="noStrike" cap="none">
                <a:solidFill>
                  <a:schemeClr val="lt1"/>
                </a:solidFill>
                <a:latin typeface="Times New Roman"/>
                <a:ea typeface="Times New Roman"/>
                <a:cs typeface="Times New Roman"/>
                <a:sym typeface="Times New Roman"/>
              </a:defRPr>
            </a:lvl8pPr>
            <a:lvl9pPr marL="0" lvl="8" indent="0" algn="l">
              <a:spcBef>
                <a:spcPts val="0"/>
              </a:spcBef>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28650" y="858440"/>
            <a:ext cx="7886700" cy="662246"/>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 name="Google Shape;25;p4"/>
          <p:cNvSpPr txBox="1">
            <a:spLocks noGrp="1"/>
          </p:cNvSpPr>
          <p:nvPr>
            <p:ph type="body" idx="1"/>
          </p:nvPr>
        </p:nvSpPr>
        <p:spPr>
          <a:xfrm>
            <a:off x="628650" y="1684682"/>
            <a:ext cx="7886700" cy="2948039"/>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accent1"/>
              </a:buClr>
              <a:buSzPts val="1400"/>
              <a:buChar char="•"/>
              <a:defRPr b="1"/>
            </a:lvl4pPr>
            <a:lvl5pPr marL="2286000" lvl="4" indent="-317500" algn="l">
              <a:lnSpc>
                <a:spcPct val="90000"/>
              </a:lnSpc>
              <a:spcBef>
                <a:spcPts val="400"/>
              </a:spcBef>
              <a:spcAft>
                <a:spcPts val="0"/>
              </a:spcAft>
              <a:buClr>
                <a:schemeClr val="accent5"/>
              </a:buClr>
              <a:buSzPts val="1400"/>
              <a:buChar char="•"/>
              <a:defRPr b="1"/>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 name="Google Shape;26;p4"/>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7" name="Google Shape;27;p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8" name="Google Shape;28;p4"/>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chemeClr val="lt1"/>
                </a:solidFill>
                <a:latin typeface="Times New Roman"/>
                <a:ea typeface="Times New Roman"/>
                <a:cs typeface="Times New Roman"/>
                <a:sym typeface="Times New Roman"/>
              </a:defRPr>
            </a:lvl1pPr>
            <a:lvl2pPr marL="0" lvl="1" indent="0" algn="l">
              <a:spcBef>
                <a:spcPts val="0"/>
              </a:spcBef>
              <a:buNone/>
              <a:defRPr sz="900" b="0" i="0" u="none" strike="noStrike" cap="none">
                <a:solidFill>
                  <a:schemeClr val="lt1"/>
                </a:solidFill>
                <a:latin typeface="Times New Roman"/>
                <a:ea typeface="Times New Roman"/>
                <a:cs typeface="Times New Roman"/>
                <a:sym typeface="Times New Roman"/>
              </a:defRPr>
            </a:lvl2pPr>
            <a:lvl3pPr marL="0" lvl="2" indent="0" algn="l">
              <a:spcBef>
                <a:spcPts val="0"/>
              </a:spcBef>
              <a:buNone/>
              <a:defRPr sz="900" b="0" i="0" u="none" strike="noStrike" cap="none">
                <a:solidFill>
                  <a:schemeClr val="lt1"/>
                </a:solidFill>
                <a:latin typeface="Times New Roman"/>
                <a:ea typeface="Times New Roman"/>
                <a:cs typeface="Times New Roman"/>
                <a:sym typeface="Times New Roman"/>
              </a:defRPr>
            </a:lvl3pPr>
            <a:lvl4pPr marL="0" lvl="3" indent="0" algn="l">
              <a:spcBef>
                <a:spcPts val="0"/>
              </a:spcBef>
              <a:buNone/>
              <a:defRPr sz="900" b="0" i="0" u="none" strike="noStrike" cap="none">
                <a:solidFill>
                  <a:schemeClr val="lt1"/>
                </a:solidFill>
                <a:latin typeface="Times New Roman"/>
                <a:ea typeface="Times New Roman"/>
                <a:cs typeface="Times New Roman"/>
                <a:sym typeface="Times New Roman"/>
              </a:defRPr>
            </a:lvl4pPr>
            <a:lvl5pPr marL="0" lvl="4" indent="0" algn="l">
              <a:spcBef>
                <a:spcPts val="0"/>
              </a:spcBef>
              <a:buNone/>
              <a:defRPr sz="900" b="0" i="0" u="none" strike="noStrike" cap="none">
                <a:solidFill>
                  <a:schemeClr val="lt1"/>
                </a:solidFill>
                <a:latin typeface="Times New Roman"/>
                <a:ea typeface="Times New Roman"/>
                <a:cs typeface="Times New Roman"/>
                <a:sym typeface="Times New Roman"/>
              </a:defRPr>
            </a:lvl5pPr>
            <a:lvl6pPr marL="0" lvl="5" indent="0" algn="l">
              <a:spcBef>
                <a:spcPts val="0"/>
              </a:spcBef>
              <a:buNone/>
              <a:defRPr sz="900" b="0" i="0" u="none" strike="noStrike" cap="none">
                <a:solidFill>
                  <a:schemeClr val="lt1"/>
                </a:solidFill>
                <a:latin typeface="Times New Roman"/>
                <a:ea typeface="Times New Roman"/>
                <a:cs typeface="Times New Roman"/>
                <a:sym typeface="Times New Roman"/>
              </a:defRPr>
            </a:lvl6pPr>
            <a:lvl7pPr marL="0" lvl="6" indent="0" algn="l">
              <a:spcBef>
                <a:spcPts val="0"/>
              </a:spcBef>
              <a:buNone/>
              <a:defRPr sz="900" b="0" i="0" u="none" strike="noStrike" cap="none">
                <a:solidFill>
                  <a:schemeClr val="lt1"/>
                </a:solidFill>
                <a:latin typeface="Times New Roman"/>
                <a:ea typeface="Times New Roman"/>
                <a:cs typeface="Times New Roman"/>
                <a:sym typeface="Times New Roman"/>
              </a:defRPr>
            </a:lvl7pPr>
            <a:lvl8pPr marL="0" lvl="7" indent="0" algn="l">
              <a:spcBef>
                <a:spcPts val="0"/>
              </a:spcBef>
              <a:buNone/>
              <a:defRPr sz="900" b="0" i="0" u="none" strike="noStrike" cap="none">
                <a:solidFill>
                  <a:schemeClr val="lt1"/>
                </a:solidFill>
                <a:latin typeface="Times New Roman"/>
                <a:ea typeface="Times New Roman"/>
                <a:cs typeface="Times New Roman"/>
                <a:sym typeface="Times New Roman"/>
              </a:defRPr>
            </a:lvl8pPr>
            <a:lvl9pPr marL="0" lvl="8" indent="0" algn="l">
              <a:spcBef>
                <a:spcPts val="0"/>
              </a:spcBef>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318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623888" y="82759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3800"/>
              <a:buFont typeface="Trebuchet MS"/>
              <a:buNone/>
              <a:defRPr sz="38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 name="Google Shape;31;p5"/>
          <p:cNvSpPr txBox="1">
            <a:spLocks noGrp="1"/>
          </p:cNvSpPr>
          <p:nvPr>
            <p:ph type="body" idx="1"/>
          </p:nvPr>
        </p:nvSpPr>
        <p:spPr>
          <a:xfrm>
            <a:off x="623888" y="3084293"/>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32" name="Google Shape;32;p5"/>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3" name="Google Shape;33;p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4" name="Google Shape;34;p5"/>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chemeClr val="lt1"/>
                </a:solidFill>
                <a:latin typeface="Times New Roman"/>
                <a:ea typeface="Times New Roman"/>
                <a:cs typeface="Times New Roman"/>
                <a:sym typeface="Times New Roman"/>
              </a:defRPr>
            </a:lvl1pPr>
            <a:lvl2pPr marL="0" lvl="1" indent="0" algn="l">
              <a:spcBef>
                <a:spcPts val="0"/>
              </a:spcBef>
              <a:buNone/>
              <a:defRPr sz="900" b="0" i="0" u="none" strike="noStrike" cap="none">
                <a:solidFill>
                  <a:schemeClr val="lt1"/>
                </a:solidFill>
                <a:latin typeface="Times New Roman"/>
                <a:ea typeface="Times New Roman"/>
                <a:cs typeface="Times New Roman"/>
                <a:sym typeface="Times New Roman"/>
              </a:defRPr>
            </a:lvl2pPr>
            <a:lvl3pPr marL="0" lvl="2" indent="0" algn="l">
              <a:spcBef>
                <a:spcPts val="0"/>
              </a:spcBef>
              <a:buNone/>
              <a:defRPr sz="900" b="0" i="0" u="none" strike="noStrike" cap="none">
                <a:solidFill>
                  <a:schemeClr val="lt1"/>
                </a:solidFill>
                <a:latin typeface="Times New Roman"/>
                <a:ea typeface="Times New Roman"/>
                <a:cs typeface="Times New Roman"/>
                <a:sym typeface="Times New Roman"/>
              </a:defRPr>
            </a:lvl3pPr>
            <a:lvl4pPr marL="0" lvl="3" indent="0" algn="l">
              <a:spcBef>
                <a:spcPts val="0"/>
              </a:spcBef>
              <a:buNone/>
              <a:defRPr sz="900" b="0" i="0" u="none" strike="noStrike" cap="none">
                <a:solidFill>
                  <a:schemeClr val="lt1"/>
                </a:solidFill>
                <a:latin typeface="Times New Roman"/>
                <a:ea typeface="Times New Roman"/>
                <a:cs typeface="Times New Roman"/>
                <a:sym typeface="Times New Roman"/>
              </a:defRPr>
            </a:lvl4pPr>
            <a:lvl5pPr marL="0" lvl="4" indent="0" algn="l">
              <a:spcBef>
                <a:spcPts val="0"/>
              </a:spcBef>
              <a:buNone/>
              <a:defRPr sz="900" b="0" i="0" u="none" strike="noStrike" cap="none">
                <a:solidFill>
                  <a:schemeClr val="lt1"/>
                </a:solidFill>
                <a:latin typeface="Times New Roman"/>
                <a:ea typeface="Times New Roman"/>
                <a:cs typeface="Times New Roman"/>
                <a:sym typeface="Times New Roman"/>
              </a:defRPr>
            </a:lvl5pPr>
            <a:lvl6pPr marL="0" lvl="5" indent="0" algn="l">
              <a:spcBef>
                <a:spcPts val="0"/>
              </a:spcBef>
              <a:buNone/>
              <a:defRPr sz="900" b="0" i="0" u="none" strike="noStrike" cap="none">
                <a:solidFill>
                  <a:schemeClr val="lt1"/>
                </a:solidFill>
                <a:latin typeface="Times New Roman"/>
                <a:ea typeface="Times New Roman"/>
                <a:cs typeface="Times New Roman"/>
                <a:sym typeface="Times New Roman"/>
              </a:defRPr>
            </a:lvl6pPr>
            <a:lvl7pPr marL="0" lvl="6" indent="0" algn="l">
              <a:spcBef>
                <a:spcPts val="0"/>
              </a:spcBef>
              <a:buNone/>
              <a:defRPr sz="900" b="0" i="0" u="none" strike="noStrike" cap="none">
                <a:solidFill>
                  <a:schemeClr val="lt1"/>
                </a:solidFill>
                <a:latin typeface="Times New Roman"/>
                <a:ea typeface="Times New Roman"/>
                <a:cs typeface="Times New Roman"/>
                <a:sym typeface="Times New Roman"/>
              </a:defRPr>
            </a:lvl7pPr>
            <a:lvl8pPr marL="0" lvl="7" indent="0" algn="l">
              <a:spcBef>
                <a:spcPts val="0"/>
              </a:spcBef>
              <a:buNone/>
              <a:defRPr sz="900" b="0" i="0" u="none" strike="noStrike" cap="none">
                <a:solidFill>
                  <a:schemeClr val="lt1"/>
                </a:solidFill>
                <a:latin typeface="Times New Roman"/>
                <a:ea typeface="Times New Roman"/>
                <a:cs typeface="Times New Roman"/>
                <a:sym typeface="Times New Roman"/>
              </a:defRPr>
            </a:lvl8pPr>
            <a:lvl9pPr marL="0" lvl="8" indent="0" algn="l">
              <a:spcBef>
                <a:spcPts val="0"/>
              </a:spcBef>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628650" y="858440"/>
            <a:ext cx="7886700" cy="662246"/>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7" name="Google Shape;37;p6"/>
          <p:cNvSpPr txBox="1">
            <a:spLocks noGrp="1"/>
          </p:cNvSpPr>
          <p:nvPr>
            <p:ph type="body" idx="1"/>
          </p:nvPr>
        </p:nvSpPr>
        <p:spPr>
          <a:xfrm>
            <a:off x="628650" y="1520686"/>
            <a:ext cx="3886200" cy="3112036"/>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accent1"/>
              </a:buClr>
              <a:buSzPts val="1400"/>
              <a:buChar char="•"/>
              <a:defRPr/>
            </a:lvl4pPr>
            <a:lvl5pPr marL="2286000" lvl="4" indent="-317500" algn="l">
              <a:lnSpc>
                <a:spcPct val="90000"/>
              </a:lnSpc>
              <a:spcBef>
                <a:spcPts val="400"/>
              </a:spcBef>
              <a:spcAft>
                <a:spcPts val="0"/>
              </a:spcAft>
              <a:buClr>
                <a:schemeClr val="accent5"/>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8" name="Google Shape;38;p6"/>
          <p:cNvSpPr txBox="1">
            <a:spLocks noGrp="1"/>
          </p:cNvSpPr>
          <p:nvPr>
            <p:ph type="body" idx="2"/>
          </p:nvPr>
        </p:nvSpPr>
        <p:spPr>
          <a:xfrm>
            <a:off x="4629150" y="1520686"/>
            <a:ext cx="3886200" cy="3112036"/>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accent1"/>
              </a:buClr>
              <a:buSzPts val="1400"/>
              <a:buChar char="•"/>
              <a:defRPr/>
            </a:lvl4pPr>
            <a:lvl5pPr marL="2286000" lvl="4" indent="-317500" algn="l">
              <a:lnSpc>
                <a:spcPct val="90000"/>
              </a:lnSpc>
              <a:spcBef>
                <a:spcPts val="400"/>
              </a:spcBef>
              <a:spcAft>
                <a:spcPts val="0"/>
              </a:spcAft>
              <a:buClr>
                <a:schemeClr val="accent5"/>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 name="Google Shape;39;p6"/>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0" name="Google Shape;40;p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1" name="Google Shape;41;p6"/>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chemeClr val="lt1"/>
                </a:solidFill>
                <a:latin typeface="Times New Roman"/>
                <a:ea typeface="Times New Roman"/>
                <a:cs typeface="Times New Roman"/>
                <a:sym typeface="Times New Roman"/>
              </a:defRPr>
            </a:lvl1pPr>
            <a:lvl2pPr marL="0" lvl="1" indent="0" algn="l">
              <a:spcBef>
                <a:spcPts val="0"/>
              </a:spcBef>
              <a:buNone/>
              <a:defRPr sz="900" b="0" i="0" u="none" strike="noStrike" cap="none">
                <a:solidFill>
                  <a:schemeClr val="lt1"/>
                </a:solidFill>
                <a:latin typeface="Times New Roman"/>
                <a:ea typeface="Times New Roman"/>
                <a:cs typeface="Times New Roman"/>
                <a:sym typeface="Times New Roman"/>
              </a:defRPr>
            </a:lvl2pPr>
            <a:lvl3pPr marL="0" lvl="2" indent="0" algn="l">
              <a:spcBef>
                <a:spcPts val="0"/>
              </a:spcBef>
              <a:buNone/>
              <a:defRPr sz="900" b="0" i="0" u="none" strike="noStrike" cap="none">
                <a:solidFill>
                  <a:schemeClr val="lt1"/>
                </a:solidFill>
                <a:latin typeface="Times New Roman"/>
                <a:ea typeface="Times New Roman"/>
                <a:cs typeface="Times New Roman"/>
                <a:sym typeface="Times New Roman"/>
              </a:defRPr>
            </a:lvl3pPr>
            <a:lvl4pPr marL="0" lvl="3" indent="0" algn="l">
              <a:spcBef>
                <a:spcPts val="0"/>
              </a:spcBef>
              <a:buNone/>
              <a:defRPr sz="900" b="0" i="0" u="none" strike="noStrike" cap="none">
                <a:solidFill>
                  <a:schemeClr val="lt1"/>
                </a:solidFill>
                <a:latin typeface="Times New Roman"/>
                <a:ea typeface="Times New Roman"/>
                <a:cs typeface="Times New Roman"/>
                <a:sym typeface="Times New Roman"/>
              </a:defRPr>
            </a:lvl4pPr>
            <a:lvl5pPr marL="0" lvl="4" indent="0" algn="l">
              <a:spcBef>
                <a:spcPts val="0"/>
              </a:spcBef>
              <a:buNone/>
              <a:defRPr sz="900" b="0" i="0" u="none" strike="noStrike" cap="none">
                <a:solidFill>
                  <a:schemeClr val="lt1"/>
                </a:solidFill>
                <a:latin typeface="Times New Roman"/>
                <a:ea typeface="Times New Roman"/>
                <a:cs typeface="Times New Roman"/>
                <a:sym typeface="Times New Roman"/>
              </a:defRPr>
            </a:lvl5pPr>
            <a:lvl6pPr marL="0" lvl="5" indent="0" algn="l">
              <a:spcBef>
                <a:spcPts val="0"/>
              </a:spcBef>
              <a:buNone/>
              <a:defRPr sz="900" b="0" i="0" u="none" strike="noStrike" cap="none">
                <a:solidFill>
                  <a:schemeClr val="lt1"/>
                </a:solidFill>
                <a:latin typeface="Times New Roman"/>
                <a:ea typeface="Times New Roman"/>
                <a:cs typeface="Times New Roman"/>
                <a:sym typeface="Times New Roman"/>
              </a:defRPr>
            </a:lvl6pPr>
            <a:lvl7pPr marL="0" lvl="6" indent="0" algn="l">
              <a:spcBef>
                <a:spcPts val="0"/>
              </a:spcBef>
              <a:buNone/>
              <a:defRPr sz="900" b="0" i="0" u="none" strike="noStrike" cap="none">
                <a:solidFill>
                  <a:schemeClr val="lt1"/>
                </a:solidFill>
                <a:latin typeface="Times New Roman"/>
                <a:ea typeface="Times New Roman"/>
                <a:cs typeface="Times New Roman"/>
                <a:sym typeface="Times New Roman"/>
              </a:defRPr>
            </a:lvl7pPr>
            <a:lvl8pPr marL="0" lvl="7" indent="0" algn="l">
              <a:spcBef>
                <a:spcPts val="0"/>
              </a:spcBef>
              <a:buNone/>
              <a:defRPr sz="900" b="0" i="0" u="none" strike="noStrike" cap="none">
                <a:solidFill>
                  <a:schemeClr val="lt1"/>
                </a:solidFill>
                <a:latin typeface="Times New Roman"/>
                <a:ea typeface="Times New Roman"/>
                <a:cs typeface="Times New Roman"/>
                <a:sym typeface="Times New Roman"/>
              </a:defRPr>
            </a:lvl8pPr>
            <a:lvl9pPr marL="0" lvl="8" indent="0" algn="l">
              <a:spcBef>
                <a:spcPts val="0"/>
              </a:spcBef>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629841" y="994172"/>
            <a:ext cx="7886700" cy="273844"/>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4" name="Google Shape;44;p7"/>
          <p:cNvSpPr txBox="1">
            <a:spLocks noGrp="1"/>
          </p:cNvSpPr>
          <p:nvPr>
            <p:ph type="body" idx="1"/>
          </p:nvPr>
        </p:nvSpPr>
        <p:spPr>
          <a:xfrm>
            <a:off x="629841" y="1393031"/>
            <a:ext cx="3868340" cy="671821"/>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solidFill>
                  <a:schemeClr val="dk1"/>
                </a:solidFill>
              </a:defRPr>
            </a:lvl1pPr>
            <a:lvl2pPr marL="914400" lvl="1" indent="-228600" algn="l">
              <a:lnSpc>
                <a:spcPct val="90000"/>
              </a:lnSpc>
              <a:spcBef>
                <a:spcPts val="400"/>
              </a:spcBef>
              <a:spcAft>
                <a:spcPts val="0"/>
              </a:spcAft>
              <a:buClr>
                <a:srgbClr val="C22536"/>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accent1"/>
              </a:buClr>
              <a:buSzPts val="1200"/>
              <a:buNone/>
              <a:defRPr sz="1200" b="1"/>
            </a:lvl4pPr>
            <a:lvl5pPr marL="2286000" lvl="4" indent="-228600" algn="l">
              <a:lnSpc>
                <a:spcPct val="90000"/>
              </a:lnSpc>
              <a:spcBef>
                <a:spcPts val="400"/>
              </a:spcBef>
              <a:spcAft>
                <a:spcPts val="0"/>
              </a:spcAft>
              <a:buClr>
                <a:schemeClr val="accent5"/>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5" name="Google Shape;45;p7"/>
          <p:cNvSpPr txBox="1">
            <a:spLocks noGrp="1"/>
          </p:cNvSpPr>
          <p:nvPr>
            <p:ph type="body" idx="2"/>
          </p:nvPr>
        </p:nvSpPr>
        <p:spPr>
          <a:xfrm>
            <a:off x="629841" y="2124488"/>
            <a:ext cx="3868340" cy="2517758"/>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accent1"/>
              </a:buClr>
              <a:buSzPts val="1400"/>
              <a:buChar char="•"/>
              <a:defRPr/>
            </a:lvl4pPr>
            <a:lvl5pPr marL="2286000" lvl="4" indent="-317500" algn="l">
              <a:lnSpc>
                <a:spcPct val="90000"/>
              </a:lnSpc>
              <a:spcBef>
                <a:spcPts val="400"/>
              </a:spcBef>
              <a:spcAft>
                <a:spcPts val="0"/>
              </a:spcAft>
              <a:buClr>
                <a:schemeClr val="accent5"/>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6" name="Google Shape;46;p7"/>
          <p:cNvSpPr txBox="1">
            <a:spLocks noGrp="1"/>
          </p:cNvSpPr>
          <p:nvPr>
            <p:ph type="body" idx="3"/>
          </p:nvPr>
        </p:nvSpPr>
        <p:spPr>
          <a:xfrm>
            <a:off x="4629150" y="1393030"/>
            <a:ext cx="3887391" cy="671822"/>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solidFill>
                  <a:schemeClr val="dk1"/>
                </a:solidFill>
              </a:defRPr>
            </a:lvl1pPr>
            <a:lvl2pPr marL="914400" lvl="1" indent="-228600" algn="l">
              <a:lnSpc>
                <a:spcPct val="90000"/>
              </a:lnSpc>
              <a:spcBef>
                <a:spcPts val="400"/>
              </a:spcBef>
              <a:spcAft>
                <a:spcPts val="0"/>
              </a:spcAft>
              <a:buClr>
                <a:srgbClr val="C22536"/>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accent1"/>
              </a:buClr>
              <a:buSzPts val="1200"/>
              <a:buNone/>
              <a:defRPr sz="1200" b="1"/>
            </a:lvl4pPr>
            <a:lvl5pPr marL="2286000" lvl="4" indent="-228600" algn="l">
              <a:lnSpc>
                <a:spcPct val="90000"/>
              </a:lnSpc>
              <a:spcBef>
                <a:spcPts val="400"/>
              </a:spcBef>
              <a:spcAft>
                <a:spcPts val="0"/>
              </a:spcAft>
              <a:buClr>
                <a:schemeClr val="accent5"/>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7" name="Google Shape;47;p7"/>
          <p:cNvSpPr txBox="1">
            <a:spLocks noGrp="1"/>
          </p:cNvSpPr>
          <p:nvPr>
            <p:ph type="body" idx="4"/>
          </p:nvPr>
        </p:nvSpPr>
        <p:spPr>
          <a:xfrm>
            <a:off x="4629150" y="2124488"/>
            <a:ext cx="3887391" cy="2517758"/>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accent1"/>
              </a:buClr>
              <a:buSzPts val="1400"/>
              <a:buChar char="•"/>
              <a:defRPr/>
            </a:lvl4pPr>
            <a:lvl5pPr marL="2286000" lvl="4" indent="-317500" algn="l">
              <a:lnSpc>
                <a:spcPct val="90000"/>
              </a:lnSpc>
              <a:spcBef>
                <a:spcPts val="400"/>
              </a:spcBef>
              <a:spcAft>
                <a:spcPts val="0"/>
              </a:spcAft>
              <a:buClr>
                <a:schemeClr val="accent5"/>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8" name="Google Shape;48;p7"/>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9" name="Google Shape;49;p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0" name="Google Shape;50;p7"/>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chemeClr val="lt1"/>
                </a:solidFill>
                <a:latin typeface="Times New Roman"/>
                <a:ea typeface="Times New Roman"/>
                <a:cs typeface="Times New Roman"/>
                <a:sym typeface="Times New Roman"/>
              </a:defRPr>
            </a:lvl1pPr>
            <a:lvl2pPr marL="0" lvl="1" indent="0" algn="l">
              <a:spcBef>
                <a:spcPts val="0"/>
              </a:spcBef>
              <a:buNone/>
              <a:defRPr sz="900" b="0" i="0" u="none" strike="noStrike" cap="none">
                <a:solidFill>
                  <a:schemeClr val="lt1"/>
                </a:solidFill>
                <a:latin typeface="Times New Roman"/>
                <a:ea typeface="Times New Roman"/>
                <a:cs typeface="Times New Roman"/>
                <a:sym typeface="Times New Roman"/>
              </a:defRPr>
            </a:lvl2pPr>
            <a:lvl3pPr marL="0" lvl="2" indent="0" algn="l">
              <a:spcBef>
                <a:spcPts val="0"/>
              </a:spcBef>
              <a:buNone/>
              <a:defRPr sz="900" b="0" i="0" u="none" strike="noStrike" cap="none">
                <a:solidFill>
                  <a:schemeClr val="lt1"/>
                </a:solidFill>
                <a:latin typeface="Times New Roman"/>
                <a:ea typeface="Times New Roman"/>
                <a:cs typeface="Times New Roman"/>
                <a:sym typeface="Times New Roman"/>
              </a:defRPr>
            </a:lvl3pPr>
            <a:lvl4pPr marL="0" lvl="3" indent="0" algn="l">
              <a:spcBef>
                <a:spcPts val="0"/>
              </a:spcBef>
              <a:buNone/>
              <a:defRPr sz="900" b="0" i="0" u="none" strike="noStrike" cap="none">
                <a:solidFill>
                  <a:schemeClr val="lt1"/>
                </a:solidFill>
                <a:latin typeface="Times New Roman"/>
                <a:ea typeface="Times New Roman"/>
                <a:cs typeface="Times New Roman"/>
                <a:sym typeface="Times New Roman"/>
              </a:defRPr>
            </a:lvl4pPr>
            <a:lvl5pPr marL="0" lvl="4" indent="0" algn="l">
              <a:spcBef>
                <a:spcPts val="0"/>
              </a:spcBef>
              <a:buNone/>
              <a:defRPr sz="900" b="0" i="0" u="none" strike="noStrike" cap="none">
                <a:solidFill>
                  <a:schemeClr val="lt1"/>
                </a:solidFill>
                <a:latin typeface="Times New Roman"/>
                <a:ea typeface="Times New Roman"/>
                <a:cs typeface="Times New Roman"/>
                <a:sym typeface="Times New Roman"/>
              </a:defRPr>
            </a:lvl5pPr>
            <a:lvl6pPr marL="0" lvl="5" indent="0" algn="l">
              <a:spcBef>
                <a:spcPts val="0"/>
              </a:spcBef>
              <a:buNone/>
              <a:defRPr sz="900" b="0" i="0" u="none" strike="noStrike" cap="none">
                <a:solidFill>
                  <a:schemeClr val="lt1"/>
                </a:solidFill>
                <a:latin typeface="Times New Roman"/>
                <a:ea typeface="Times New Roman"/>
                <a:cs typeface="Times New Roman"/>
                <a:sym typeface="Times New Roman"/>
              </a:defRPr>
            </a:lvl6pPr>
            <a:lvl7pPr marL="0" lvl="6" indent="0" algn="l">
              <a:spcBef>
                <a:spcPts val="0"/>
              </a:spcBef>
              <a:buNone/>
              <a:defRPr sz="900" b="0" i="0" u="none" strike="noStrike" cap="none">
                <a:solidFill>
                  <a:schemeClr val="lt1"/>
                </a:solidFill>
                <a:latin typeface="Times New Roman"/>
                <a:ea typeface="Times New Roman"/>
                <a:cs typeface="Times New Roman"/>
                <a:sym typeface="Times New Roman"/>
              </a:defRPr>
            </a:lvl7pPr>
            <a:lvl8pPr marL="0" lvl="7" indent="0" algn="l">
              <a:spcBef>
                <a:spcPts val="0"/>
              </a:spcBef>
              <a:buNone/>
              <a:defRPr sz="900" b="0" i="0" u="none" strike="noStrike" cap="none">
                <a:solidFill>
                  <a:schemeClr val="lt1"/>
                </a:solidFill>
                <a:latin typeface="Times New Roman"/>
                <a:ea typeface="Times New Roman"/>
                <a:cs typeface="Times New Roman"/>
                <a:sym typeface="Times New Roman"/>
              </a:defRPr>
            </a:lvl8pPr>
            <a:lvl9pPr marL="0" lvl="8" indent="0" algn="l">
              <a:spcBef>
                <a:spcPts val="0"/>
              </a:spcBef>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628650" y="858440"/>
            <a:ext cx="7886700" cy="662246"/>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3" name="Google Shape;53;p8"/>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4" name="Google Shape;54;p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5" name="Google Shape;55;p8"/>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chemeClr val="lt1"/>
                </a:solidFill>
                <a:latin typeface="Times New Roman"/>
                <a:ea typeface="Times New Roman"/>
                <a:cs typeface="Times New Roman"/>
                <a:sym typeface="Times New Roman"/>
              </a:defRPr>
            </a:lvl1pPr>
            <a:lvl2pPr marL="0" lvl="1" indent="0" algn="l">
              <a:spcBef>
                <a:spcPts val="0"/>
              </a:spcBef>
              <a:buNone/>
              <a:defRPr sz="900" b="0" i="0" u="none" strike="noStrike" cap="none">
                <a:solidFill>
                  <a:schemeClr val="lt1"/>
                </a:solidFill>
                <a:latin typeface="Times New Roman"/>
                <a:ea typeface="Times New Roman"/>
                <a:cs typeface="Times New Roman"/>
                <a:sym typeface="Times New Roman"/>
              </a:defRPr>
            </a:lvl2pPr>
            <a:lvl3pPr marL="0" lvl="2" indent="0" algn="l">
              <a:spcBef>
                <a:spcPts val="0"/>
              </a:spcBef>
              <a:buNone/>
              <a:defRPr sz="900" b="0" i="0" u="none" strike="noStrike" cap="none">
                <a:solidFill>
                  <a:schemeClr val="lt1"/>
                </a:solidFill>
                <a:latin typeface="Times New Roman"/>
                <a:ea typeface="Times New Roman"/>
                <a:cs typeface="Times New Roman"/>
                <a:sym typeface="Times New Roman"/>
              </a:defRPr>
            </a:lvl3pPr>
            <a:lvl4pPr marL="0" lvl="3" indent="0" algn="l">
              <a:spcBef>
                <a:spcPts val="0"/>
              </a:spcBef>
              <a:buNone/>
              <a:defRPr sz="900" b="0" i="0" u="none" strike="noStrike" cap="none">
                <a:solidFill>
                  <a:schemeClr val="lt1"/>
                </a:solidFill>
                <a:latin typeface="Times New Roman"/>
                <a:ea typeface="Times New Roman"/>
                <a:cs typeface="Times New Roman"/>
                <a:sym typeface="Times New Roman"/>
              </a:defRPr>
            </a:lvl4pPr>
            <a:lvl5pPr marL="0" lvl="4" indent="0" algn="l">
              <a:spcBef>
                <a:spcPts val="0"/>
              </a:spcBef>
              <a:buNone/>
              <a:defRPr sz="900" b="0" i="0" u="none" strike="noStrike" cap="none">
                <a:solidFill>
                  <a:schemeClr val="lt1"/>
                </a:solidFill>
                <a:latin typeface="Times New Roman"/>
                <a:ea typeface="Times New Roman"/>
                <a:cs typeface="Times New Roman"/>
                <a:sym typeface="Times New Roman"/>
              </a:defRPr>
            </a:lvl5pPr>
            <a:lvl6pPr marL="0" lvl="5" indent="0" algn="l">
              <a:spcBef>
                <a:spcPts val="0"/>
              </a:spcBef>
              <a:buNone/>
              <a:defRPr sz="900" b="0" i="0" u="none" strike="noStrike" cap="none">
                <a:solidFill>
                  <a:schemeClr val="lt1"/>
                </a:solidFill>
                <a:latin typeface="Times New Roman"/>
                <a:ea typeface="Times New Roman"/>
                <a:cs typeface="Times New Roman"/>
                <a:sym typeface="Times New Roman"/>
              </a:defRPr>
            </a:lvl6pPr>
            <a:lvl7pPr marL="0" lvl="6" indent="0" algn="l">
              <a:spcBef>
                <a:spcPts val="0"/>
              </a:spcBef>
              <a:buNone/>
              <a:defRPr sz="900" b="0" i="0" u="none" strike="noStrike" cap="none">
                <a:solidFill>
                  <a:schemeClr val="lt1"/>
                </a:solidFill>
                <a:latin typeface="Times New Roman"/>
                <a:ea typeface="Times New Roman"/>
                <a:cs typeface="Times New Roman"/>
                <a:sym typeface="Times New Roman"/>
              </a:defRPr>
            </a:lvl7pPr>
            <a:lvl8pPr marL="0" lvl="7" indent="0" algn="l">
              <a:spcBef>
                <a:spcPts val="0"/>
              </a:spcBef>
              <a:buNone/>
              <a:defRPr sz="900" b="0" i="0" u="none" strike="noStrike" cap="none">
                <a:solidFill>
                  <a:schemeClr val="lt1"/>
                </a:solidFill>
                <a:latin typeface="Times New Roman"/>
                <a:ea typeface="Times New Roman"/>
                <a:cs typeface="Times New Roman"/>
                <a:sym typeface="Times New Roman"/>
              </a:defRPr>
            </a:lvl8pPr>
            <a:lvl9pPr marL="0" lvl="8" indent="0" algn="l">
              <a:spcBef>
                <a:spcPts val="0"/>
              </a:spcBef>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9"/>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8" name="Google Shape;58;p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9" name="Google Shape;59;p9"/>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chemeClr val="lt1"/>
                </a:solidFill>
                <a:latin typeface="Times New Roman"/>
                <a:ea typeface="Times New Roman"/>
                <a:cs typeface="Times New Roman"/>
                <a:sym typeface="Times New Roman"/>
              </a:defRPr>
            </a:lvl1pPr>
            <a:lvl2pPr marL="0" lvl="1" indent="0" algn="l">
              <a:spcBef>
                <a:spcPts val="0"/>
              </a:spcBef>
              <a:buNone/>
              <a:defRPr sz="900" b="0" i="0" u="none" strike="noStrike" cap="none">
                <a:solidFill>
                  <a:schemeClr val="lt1"/>
                </a:solidFill>
                <a:latin typeface="Times New Roman"/>
                <a:ea typeface="Times New Roman"/>
                <a:cs typeface="Times New Roman"/>
                <a:sym typeface="Times New Roman"/>
              </a:defRPr>
            </a:lvl2pPr>
            <a:lvl3pPr marL="0" lvl="2" indent="0" algn="l">
              <a:spcBef>
                <a:spcPts val="0"/>
              </a:spcBef>
              <a:buNone/>
              <a:defRPr sz="900" b="0" i="0" u="none" strike="noStrike" cap="none">
                <a:solidFill>
                  <a:schemeClr val="lt1"/>
                </a:solidFill>
                <a:latin typeface="Times New Roman"/>
                <a:ea typeface="Times New Roman"/>
                <a:cs typeface="Times New Roman"/>
                <a:sym typeface="Times New Roman"/>
              </a:defRPr>
            </a:lvl3pPr>
            <a:lvl4pPr marL="0" lvl="3" indent="0" algn="l">
              <a:spcBef>
                <a:spcPts val="0"/>
              </a:spcBef>
              <a:buNone/>
              <a:defRPr sz="900" b="0" i="0" u="none" strike="noStrike" cap="none">
                <a:solidFill>
                  <a:schemeClr val="lt1"/>
                </a:solidFill>
                <a:latin typeface="Times New Roman"/>
                <a:ea typeface="Times New Roman"/>
                <a:cs typeface="Times New Roman"/>
                <a:sym typeface="Times New Roman"/>
              </a:defRPr>
            </a:lvl4pPr>
            <a:lvl5pPr marL="0" lvl="4" indent="0" algn="l">
              <a:spcBef>
                <a:spcPts val="0"/>
              </a:spcBef>
              <a:buNone/>
              <a:defRPr sz="900" b="0" i="0" u="none" strike="noStrike" cap="none">
                <a:solidFill>
                  <a:schemeClr val="lt1"/>
                </a:solidFill>
                <a:latin typeface="Times New Roman"/>
                <a:ea typeface="Times New Roman"/>
                <a:cs typeface="Times New Roman"/>
                <a:sym typeface="Times New Roman"/>
              </a:defRPr>
            </a:lvl5pPr>
            <a:lvl6pPr marL="0" lvl="5" indent="0" algn="l">
              <a:spcBef>
                <a:spcPts val="0"/>
              </a:spcBef>
              <a:buNone/>
              <a:defRPr sz="900" b="0" i="0" u="none" strike="noStrike" cap="none">
                <a:solidFill>
                  <a:schemeClr val="lt1"/>
                </a:solidFill>
                <a:latin typeface="Times New Roman"/>
                <a:ea typeface="Times New Roman"/>
                <a:cs typeface="Times New Roman"/>
                <a:sym typeface="Times New Roman"/>
              </a:defRPr>
            </a:lvl6pPr>
            <a:lvl7pPr marL="0" lvl="6" indent="0" algn="l">
              <a:spcBef>
                <a:spcPts val="0"/>
              </a:spcBef>
              <a:buNone/>
              <a:defRPr sz="900" b="0" i="0" u="none" strike="noStrike" cap="none">
                <a:solidFill>
                  <a:schemeClr val="lt1"/>
                </a:solidFill>
                <a:latin typeface="Times New Roman"/>
                <a:ea typeface="Times New Roman"/>
                <a:cs typeface="Times New Roman"/>
                <a:sym typeface="Times New Roman"/>
              </a:defRPr>
            </a:lvl7pPr>
            <a:lvl8pPr marL="0" lvl="7" indent="0" algn="l">
              <a:spcBef>
                <a:spcPts val="0"/>
              </a:spcBef>
              <a:buNone/>
              <a:defRPr sz="900" b="0" i="0" u="none" strike="noStrike" cap="none">
                <a:solidFill>
                  <a:schemeClr val="lt1"/>
                </a:solidFill>
                <a:latin typeface="Times New Roman"/>
                <a:ea typeface="Times New Roman"/>
                <a:cs typeface="Times New Roman"/>
                <a:sym typeface="Times New Roman"/>
              </a:defRPr>
            </a:lvl8pPr>
            <a:lvl9pPr marL="0" lvl="8" indent="0" algn="l">
              <a:spcBef>
                <a:spcPts val="0"/>
              </a:spcBef>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627459" y="983974"/>
            <a:ext cx="2949178" cy="1065972"/>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400"/>
              <a:buFont typeface="Trebuchet MS"/>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2" name="Google Shape;62;p10"/>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rgbClr val="C22536"/>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accent1"/>
              </a:buClr>
              <a:buSzPts val="1500"/>
              <a:buChar char="•"/>
              <a:defRPr sz="1500"/>
            </a:lvl4pPr>
            <a:lvl5pPr marL="2286000" lvl="4" indent="-323850" algn="l">
              <a:lnSpc>
                <a:spcPct val="90000"/>
              </a:lnSpc>
              <a:spcBef>
                <a:spcPts val="400"/>
              </a:spcBef>
              <a:spcAft>
                <a:spcPts val="0"/>
              </a:spcAft>
              <a:buClr>
                <a:schemeClr val="accent5"/>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63" name="Google Shape;63;p10"/>
          <p:cNvSpPr txBox="1">
            <a:spLocks noGrp="1"/>
          </p:cNvSpPr>
          <p:nvPr>
            <p:ph type="body" idx="2"/>
          </p:nvPr>
        </p:nvSpPr>
        <p:spPr>
          <a:xfrm>
            <a:off x="629841" y="2117034"/>
            <a:ext cx="2949178" cy="2284706"/>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rgbClr val="C22536"/>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accent1"/>
              </a:buClr>
              <a:buSzPts val="800"/>
              <a:buNone/>
              <a:defRPr sz="800"/>
            </a:lvl4pPr>
            <a:lvl5pPr marL="2286000" lvl="4" indent="-228600" algn="l">
              <a:lnSpc>
                <a:spcPct val="90000"/>
              </a:lnSpc>
              <a:spcBef>
                <a:spcPts val="400"/>
              </a:spcBef>
              <a:spcAft>
                <a:spcPts val="0"/>
              </a:spcAft>
              <a:buClr>
                <a:schemeClr val="accent5"/>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4" name="Google Shape;64;p10"/>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5" name="Google Shape;65;p1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0"/>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chemeClr val="lt1"/>
                </a:solidFill>
                <a:latin typeface="Times New Roman"/>
                <a:ea typeface="Times New Roman"/>
                <a:cs typeface="Times New Roman"/>
                <a:sym typeface="Times New Roman"/>
              </a:defRPr>
            </a:lvl1pPr>
            <a:lvl2pPr marL="0" lvl="1" indent="0" algn="l">
              <a:spcBef>
                <a:spcPts val="0"/>
              </a:spcBef>
              <a:buNone/>
              <a:defRPr sz="900" b="0" i="0" u="none" strike="noStrike" cap="none">
                <a:solidFill>
                  <a:schemeClr val="lt1"/>
                </a:solidFill>
                <a:latin typeface="Times New Roman"/>
                <a:ea typeface="Times New Roman"/>
                <a:cs typeface="Times New Roman"/>
                <a:sym typeface="Times New Roman"/>
              </a:defRPr>
            </a:lvl2pPr>
            <a:lvl3pPr marL="0" lvl="2" indent="0" algn="l">
              <a:spcBef>
                <a:spcPts val="0"/>
              </a:spcBef>
              <a:buNone/>
              <a:defRPr sz="900" b="0" i="0" u="none" strike="noStrike" cap="none">
                <a:solidFill>
                  <a:schemeClr val="lt1"/>
                </a:solidFill>
                <a:latin typeface="Times New Roman"/>
                <a:ea typeface="Times New Roman"/>
                <a:cs typeface="Times New Roman"/>
                <a:sym typeface="Times New Roman"/>
              </a:defRPr>
            </a:lvl3pPr>
            <a:lvl4pPr marL="0" lvl="3" indent="0" algn="l">
              <a:spcBef>
                <a:spcPts val="0"/>
              </a:spcBef>
              <a:buNone/>
              <a:defRPr sz="900" b="0" i="0" u="none" strike="noStrike" cap="none">
                <a:solidFill>
                  <a:schemeClr val="lt1"/>
                </a:solidFill>
                <a:latin typeface="Times New Roman"/>
                <a:ea typeface="Times New Roman"/>
                <a:cs typeface="Times New Roman"/>
                <a:sym typeface="Times New Roman"/>
              </a:defRPr>
            </a:lvl4pPr>
            <a:lvl5pPr marL="0" lvl="4" indent="0" algn="l">
              <a:spcBef>
                <a:spcPts val="0"/>
              </a:spcBef>
              <a:buNone/>
              <a:defRPr sz="900" b="0" i="0" u="none" strike="noStrike" cap="none">
                <a:solidFill>
                  <a:schemeClr val="lt1"/>
                </a:solidFill>
                <a:latin typeface="Times New Roman"/>
                <a:ea typeface="Times New Roman"/>
                <a:cs typeface="Times New Roman"/>
                <a:sym typeface="Times New Roman"/>
              </a:defRPr>
            </a:lvl5pPr>
            <a:lvl6pPr marL="0" lvl="5" indent="0" algn="l">
              <a:spcBef>
                <a:spcPts val="0"/>
              </a:spcBef>
              <a:buNone/>
              <a:defRPr sz="900" b="0" i="0" u="none" strike="noStrike" cap="none">
                <a:solidFill>
                  <a:schemeClr val="lt1"/>
                </a:solidFill>
                <a:latin typeface="Times New Roman"/>
                <a:ea typeface="Times New Roman"/>
                <a:cs typeface="Times New Roman"/>
                <a:sym typeface="Times New Roman"/>
              </a:defRPr>
            </a:lvl6pPr>
            <a:lvl7pPr marL="0" lvl="6" indent="0" algn="l">
              <a:spcBef>
                <a:spcPts val="0"/>
              </a:spcBef>
              <a:buNone/>
              <a:defRPr sz="900" b="0" i="0" u="none" strike="noStrike" cap="none">
                <a:solidFill>
                  <a:schemeClr val="lt1"/>
                </a:solidFill>
                <a:latin typeface="Times New Roman"/>
                <a:ea typeface="Times New Roman"/>
                <a:cs typeface="Times New Roman"/>
                <a:sym typeface="Times New Roman"/>
              </a:defRPr>
            </a:lvl7pPr>
            <a:lvl8pPr marL="0" lvl="7" indent="0" algn="l">
              <a:spcBef>
                <a:spcPts val="0"/>
              </a:spcBef>
              <a:buNone/>
              <a:defRPr sz="900" b="0" i="0" u="none" strike="noStrike" cap="none">
                <a:solidFill>
                  <a:schemeClr val="lt1"/>
                </a:solidFill>
                <a:latin typeface="Times New Roman"/>
                <a:ea typeface="Times New Roman"/>
                <a:cs typeface="Times New Roman"/>
                <a:sym typeface="Times New Roman"/>
              </a:defRPr>
            </a:lvl8pPr>
            <a:lvl9pPr marL="0" lvl="8" indent="0" algn="l">
              <a:spcBef>
                <a:spcPts val="0"/>
              </a:spcBef>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858440"/>
            <a:ext cx="7886700" cy="662246"/>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accent1"/>
              </a:buClr>
              <a:buSzPts val="3300"/>
              <a:buFont typeface="Trebuchet MS"/>
              <a:buNone/>
              <a:defRPr sz="3300" b="0" i="0" u="none" strike="noStrike" cap="none">
                <a:solidFill>
                  <a:schemeClr val="accent1"/>
                </a:solidFill>
                <a:latin typeface="Trebuchet MS"/>
                <a:ea typeface="Trebuchet MS"/>
                <a:cs typeface="Trebuchet MS"/>
                <a:sym typeface="Trebuchet M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684682"/>
            <a:ext cx="7886700" cy="2948039"/>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400"/>
              </a:spcBef>
              <a:spcAft>
                <a:spcPts val="0"/>
              </a:spcAft>
              <a:buClr>
                <a:srgbClr val="C22536"/>
              </a:buClr>
              <a:buSzPts val="1800"/>
              <a:buFont typeface="Arial"/>
              <a:buChar char="•"/>
              <a:defRPr sz="1800" b="1" i="0" u="none" strike="noStrike" cap="none">
                <a:solidFill>
                  <a:srgbClr val="C22536"/>
                </a:solidFill>
                <a:latin typeface="Trebuchet MS"/>
                <a:ea typeface="Trebuchet MS"/>
                <a:cs typeface="Trebuchet MS"/>
                <a:sym typeface="Trebuchet MS"/>
              </a:defRPr>
            </a:lvl2pPr>
            <a:lvl3pPr marL="1371600" marR="0" lvl="2" indent="-323850" algn="l" rtl="0">
              <a:lnSpc>
                <a:spcPct val="90000"/>
              </a:lnSpc>
              <a:spcBef>
                <a:spcPts val="400"/>
              </a:spcBef>
              <a:spcAft>
                <a:spcPts val="0"/>
              </a:spcAft>
              <a:buClr>
                <a:schemeClr val="dk1"/>
              </a:buClr>
              <a:buSzPts val="1500"/>
              <a:buFont typeface="Arial"/>
              <a:buChar char="•"/>
              <a:defRPr sz="1500" b="1" i="0" u="none" strike="noStrike" cap="none">
                <a:solidFill>
                  <a:schemeClr val="dk1"/>
                </a:solidFill>
                <a:latin typeface="Trebuchet MS"/>
                <a:ea typeface="Trebuchet MS"/>
                <a:cs typeface="Trebuchet MS"/>
                <a:sym typeface="Trebuchet MS"/>
              </a:defRPr>
            </a:lvl3pPr>
            <a:lvl4pPr marL="1828800" marR="0" lvl="3" indent="-317500" algn="l" rtl="0">
              <a:lnSpc>
                <a:spcPct val="90000"/>
              </a:lnSpc>
              <a:spcBef>
                <a:spcPts val="400"/>
              </a:spcBef>
              <a:spcAft>
                <a:spcPts val="0"/>
              </a:spcAft>
              <a:buClr>
                <a:schemeClr val="accent1"/>
              </a:buClr>
              <a:buSzPts val="1400"/>
              <a:buFont typeface="Arial"/>
              <a:buChar char="•"/>
              <a:defRPr sz="1400" b="1" i="0" u="none" strike="noStrike" cap="none">
                <a:solidFill>
                  <a:schemeClr val="accent1"/>
                </a:solidFill>
                <a:latin typeface="Trebuchet MS"/>
                <a:ea typeface="Trebuchet MS"/>
                <a:cs typeface="Trebuchet MS"/>
                <a:sym typeface="Trebuchet MS"/>
              </a:defRPr>
            </a:lvl4pPr>
            <a:lvl5pPr marL="2286000" marR="0" lvl="4" indent="-317500" algn="l" rtl="0">
              <a:lnSpc>
                <a:spcPct val="90000"/>
              </a:lnSpc>
              <a:spcBef>
                <a:spcPts val="400"/>
              </a:spcBef>
              <a:spcAft>
                <a:spcPts val="0"/>
              </a:spcAft>
              <a:buClr>
                <a:schemeClr val="accent5"/>
              </a:buClr>
              <a:buSzPts val="1400"/>
              <a:buFont typeface="Arial"/>
              <a:buChar char="•"/>
              <a:defRPr sz="1400" b="1" i="1" u="none" strike="noStrike" cap="none">
                <a:solidFill>
                  <a:schemeClr val="accent5"/>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p1"/>
          <p:cNvSpPr txBox="1">
            <a:spLocks noGrp="1"/>
          </p:cNvSpPr>
          <p:nvPr>
            <p:ph type="dt" idx="10"/>
          </p:nvPr>
        </p:nvSpPr>
        <p:spPr>
          <a:xfrm>
            <a:off x="6725579" y="4525435"/>
            <a:ext cx="2057400" cy="273844"/>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9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9" name="Google Shape;9;p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100"/>
              <a:buNone/>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10" name="Google Shape;10;p1"/>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lvl1pPr marL="0" marR="0" lvl="0" indent="0" algn="l" rtl="0">
              <a:spcBef>
                <a:spcPts val="0"/>
              </a:spcBef>
              <a:buNone/>
              <a:defRPr sz="900" b="0" i="0" u="none" strike="noStrike" cap="none">
                <a:solidFill>
                  <a:schemeClr val="lt1"/>
                </a:solidFill>
                <a:latin typeface="Times New Roman"/>
                <a:ea typeface="Times New Roman"/>
                <a:cs typeface="Times New Roman"/>
                <a:sym typeface="Times New Roman"/>
              </a:defRPr>
            </a:lvl1pPr>
            <a:lvl2pPr marL="0" marR="0" lvl="1" indent="0" algn="l" rtl="0">
              <a:spcBef>
                <a:spcPts val="0"/>
              </a:spcBef>
              <a:buNone/>
              <a:defRPr sz="900" b="0" i="0" u="none" strike="noStrike" cap="none">
                <a:solidFill>
                  <a:schemeClr val="lt1"/>
                </a:solidFill>
                <a:latin typeface="Times New Roman"/>
                <a:ea typeface="Times New Roman"/>
                <a:cs typeface="Times New Roman"/>
                <a:sym typeface="Times New Roman"/>
              </a:defRPr>
            </a:lvl2pPr>
            <a:lvl3pPr marL="0" marR="0" lvl="2" indent="0" algn="l" rtl="0">
              <a:spcBef>
                <a:spcPts val="0"/>
              </a:spcBef>
              <a:buNone/>
              <a:defRPr sz="900" b="0" i="0" u="none" strike="noStrike" cap="none">
                <a:solidFill>
                  <a:schemeClr val="lt1"/>
                </a:solidFill>
                <a:latin typeface="Times New Roman"/>
                <a:ea typeface="Times New Roman"/>
                <a:cs typeface="Times New Roman"/>
                <a:sym typeface="Times New Roman"/>
              </a:defRPr>
            </a:lvl3pPr>
            <a:lvl4pPr marL="0" marR="0" lvl="3" indent="0" algn="l" rtl="0">
              <a:spcBef>
                <a:spcPts val="0"/>
              </a:spcBef>
              <a:buNone/>
              <a:defRPr sz="900" b="0" i="0" u="none" strike="noStrike" cap="none">
                <a:solidFill>
                  <a:schemeClr val="lt1"/>
                </a:solidFill>
                <a:latin typeface="Times New Roman"/>
                <a:ea typeface="Times New Roman"/>
                <a:cs typeface="Times New Roman"/>
                <a:sym typeface="Times New Roman"/>
              </a:defRPr>
            </a:lvl4pPr>
            <a:lvl5pPr marL="0" marR="0" lvl="4" indent="0" algn="l" rtl="0">
              <a:spcBef>
                <a:spcPts val="0"/>
              </a:spcBef>
              <a:buNone/>
              <a:defRPr sz="900" b="0" i="0" u="none" strike="noStrike" cap="none">
                <a:solidFill>
                  <a:schemeClr val="lt1"/>
                </a:solidFill>
                <a:latin typeface="Times New Roman"/>
                <a:ea typeface="Times New Roman"/>
                <a:cs typeface="Times New Roman"/>
                <a:sym typeface="Times New Roman"/>
              </a:defRPr>
            </a:lvl5pPr>
            <a:lvl6pPr marL="0" marR="0" lvl="5" indent="0" algn="l" rtl="0">
              <a:spcBef>
                <a:spcPts val="0"/>
              </a:spcBef>
              <a:buNone/>
              <a:defRPr sz="900" b="0" i="0" u="none" strike="noStrike" cap="none">
                <a:solidFill>
                  <a:schemeClr val="lt1"/>
                </a:solidFill>
                <a:latin typeface="Times New Roman"/>
                <a:ea typeface="Times New Roman"/>
                <a:cs typeface="Times New Roman"/>
                <a:sym typeface="Times New Roman"/>
              </a:defRPr>
            </a:lvl6pPr>
            <a:lvl7pPr marL="0" marR="0" lvl="6" indent="0" algn="l" rtl="0">
              <a:spcBef>
                <a:spcPts val="0"/>
              </a:spcBef>
              <a:buNone/>
              <a:defRPr sz="900" b="0" i="0" u="none" strike="noStrike" cap="none">
                <a:solidFill>
                  <a:schemeClr val="lt1"/>
                </a:solidFill>
                <a:latin typeface="Times New Roman"/>
                <a:ea typeface="Times New Roman"/>
                <a:cs typeface="Times New Roman"/>
                <a:sym typeface="Times New Roman"/>
              </a:defRPr>
            </a:lvl7pPr>
            <a:lvl8pPr marL="0" marR="0" lvl="7" indent="0" algn="l" rtl="0">
              <a:spcBef>
                <a:spcPts val="0"/>
              </a:spcBef>
              <a:buNone/>
              <a:defRPr sz="900" b="0" i="0" u="none" strike="noStrike" cap="none">
                <a:solidFill>
                  <a:schemeClr val="lt1"/>
                </a:solidFill>
                <a:latin typeface="Times New Roman"/>
                <a:ea typeface="Times New Roman"/>
                <a:cs typeface="Times New Roman"/>
                <a:sym typeface="Times New Roman"/>
              </a:defRPr>
            </a:lvl8pPr>
            <a:lvl9pPr marL="0" marR="0" lvl="8" indent="0" algn="l" rtl="0">
              <a:spcBef>
                <a:spcPts val="0"/>
              </a:spcBef>
              <a:buNone/>
              <a:defRPr sz="900" b="0" i="0" u="none" strike="noStrike" cap="none">
                <a:solidFill>
                  <a:schemeClr val="l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186">
          <p15:clr>
            <a:srgbClr val="F26B43"/>
          </p15:clr>
        </p15:guide>
        <p15:guide id="2" pos="54">
          <p15:clr>
            <a:srgbClr val="F26B43"/>
          </p15:clr>
        </p15:guide>
        <p15:guide id="3" pos="5706">
          <p15:clr>
            <a:srgbClr val="F26B43"/>
          </p15:clr>
        </p15:guide>
        <p15:guide id="4" orient="horz" pos="5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doe.virginia.gov/administrators/superintendents_memos/2021/110-21.pdf"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oese.ed.gov/files/2021/05/ESSER.GEER_.FAQs_5.26.21_745AM_FINALb0cd6833f6f46e03ba2d97d30aff953260028045f9ef3b18ea602db4b32b1d99.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federalregister.gov/public-inspection/2021-08359/american-rescue-plan-act-elementary-and-secondary-school-emergency-relief-fund."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ies.ed.gov/ncee/wwc/"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ies.ed.gov/ncee/edlabs/regions/pacific/elm.asp"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oese.ed.gov/files/2021/01/Final_ESSERII_CoverLetter_1.5.21.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www.doe.virginia.gov/administrators/superintendents_memos/2021/090-21.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ecfr.federalregister.gov/current/title-2/subtitle-A/chapter-II/part-200/subpart-D/subject-group-ECFR8feb98c2e3e5ad2/section-200.322"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ecfr.federalregister.gov/current/title-34/subtitle-A/part-76/subpart-F/subject-group-ECFR0c65e40eca00876/section-76.600"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s://ecfr.federalregister.gov/current/title-34/subtitle-A/part-75/subpart-E?toc=1"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ecfr.federalregister.gov/current/title-34/subtitle-A/part-76/subpart-F"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oese.ed.gov/files/2021/06/21-0099-MOEq-FAQs.-FINAL.pdf"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mailto:Lynn.Sodat@doe.virginia.gov"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hyperlink" Target="mailto:VDOEfederalrelief@doe.virginia.gov" TargetMode="External"/><Relationship Id="rId5" Type="http://schemas.openxmlformats.org/officeDocument/2006/relationships/hyperlink" Target="mailto:Roland.Coleman@doe.virginia.gov" TargetMode="External"/><Relationship Id="rId4" Type="http://schemas.openxmlformats.org/officeDocument/2006/relationships/hyperlink" Target="mailto:Valerie.Gooss@doe.virginia.gov"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oese.ed.gov/files/2020/04/ESSERF-Certification-and-Agreement-2.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oese.ed.gov/offices/american-rescue-plan/american-rescue-plan-elementary-and-secondary-school-emergency-relie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doe.virginia.gov/administrators/superintendents_memos/2020/110-20d.docx" TargetMode="External"/><Relationship Id="rId7" Type="http://schemas.openxmlformats.org/officeDocument/2006/relationships/hyperlink" Target="https://oese.ed.gov/files/2021/05/ESSER.GEER_.FAQs_5.26.21_745AM_FINALb0cd6833f6f46e03ba2d97d30aff953260028045f9ef3b18ea602db4b32b1d99.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www.doe.virginia.gov/federal_programs/cares/index.shtml" TargetMode="External"/><Relationship Id="rId5" Type="http://schemas.openxmlformats.org/officeDocument/2006/relationships/hyperlink" Target="https://www.doe.virginia.gov/administrators/superintendents_memos/2021/110-21d.docx" TargetMode="External"/><Relationship Id="rId4" Type="http://schemas.openxmlformats.org/officeDocument/2006/relationships/hyperlink" Target="https://www.doe.virginia.gov/administrators/superintendents_memos/2021/012-21d.docx"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ctrTitle"/>
          </p:nvPr>
        </p:nvSpPr>
        <p:spPr>
          <a:xfrm>
            <a:off x="361021" y="1169759"/>
            <a:ext cx="8413524" cy="17907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accent1"/>
              </a:buClr>
              <a:buSzPts val="4500"/>
              <a:buFont typeface="Trebuchet MS"/>
              <a:buNone/>
            </a:pPr>
            <a:r>
              <a:rPr lang="en-US" sz="2800" b="1" dirty="0" smtClean="0">
                <a:solidFill>
                  <a:schemeClr val="dk1"/>
                </a:solidFill>
                <a:latin typeface="Josefin Sans"/>
                <a:ea typeface="Josefin Sans"/>
                <a:cs typeface="Josefin Sans"/>
                <a:sym typeface="Josefin Sans"/>
              </a:rPr>
              <a:t>U.S. Department of Education Guidance on</a:t>
            </a:r>
            <a:br>
              <a:rPr lang="en-US" sz="2800" b="1" dirty="0" smtClean="0">
                <a:solidFill>
                  <a:schemeClr val="dk1"/>
                </a:solidFill>
                <a:latin typeface="Josefin Sans"/>
                <a:ea typeface="Josefin Sans"/>
                <a:cs typeface="Josefin Sans"/>
                <a:sym typeface="Josefin Sans"/>
              </a:rPr>
            </a:br>
            <a:r>
              <a:rPr lang="en-US" sz="2800" b="1" dirty="0" smtClean="0">
                <a:solidFill>
                  <a:schemeClr val="dk1"/>
                </a:solidFill>
                <a:latin typeface="Josefin Sans"/>
                <a:ea typeface="Josefin Sans"/>
                <a:cs typeface="Josefin Sans"/>
                <a:sym typeface="Josefin Sans"/>
              </a:rPr>
              <a:t>ESSER and GEER Fund Spending</a:t>
            </a:r>
            <a:endParaRPr sz="3200" b="1" dirty="0">
              <a:solidFill>
                <a:schemeClr val="dk1"/>
              </a:solidFill>
              <a:latin typeface="Josefin Sans"/>
              <a:ea typeface="Josefin Sans"/>
              <a:cs typeface="Josefin Sans"/>
              <a:sym typeface="Josefin Sans"/>
            </a:endParaRPr>
          </a:p>
          <a:p>
            <a:pPr marL="0" lvl="0" indent="0" algn="ctr" rtl="0">
              <a:lnSpc>
                <a:spcPct val="90000"/>
              </a:lnSpc>
              <a:spcBef>
                <a:spcPts val="0"/>
              </a:spcBef>
              <a:spcAft>
                <a:spcPts val="0"/>
              </a:spcAft>
              <a:buClr>
                <a:schemeClr val="accent1"/>
              </a:buClr>
              <a:buSzPts val="4500"/>
              <a:buFont typeface="Trebuchet MS"/>
              <a:buNone/>
            </a:pPr>
            <a:endParaRPr sz="1100" dirty="0"/>
          </a:p>
        </p:txBody>
      </p:sp>
      <p:sp>
        <p:nvSpPr>
          <p:cNvPr id="107" name="Google Shape;107;p16"/>
          <p:cNvSpPr txBox="1">
            <a:spLocks noGrp="1"/>
          </p:cNvSpPr>
          <p:nvPr>
            <p:ph type="subTitle" idx="1"/>
          </p:nvPr>
        </p:nvSpPr>
        <p:spPr>
          <a:xfrm>
            <a:off x="1143000" y="3200652"/>
            <a:ext cx="6858000" cy="10707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dk1"/>
              </a:buClr>
              <a:buSzPts val="1800"/>
              <a:buNone/>
            </a:pPr>
            <a:r>
              <a:rPr lang="en" sz="1900">
                <a:solidFill>
                  <a:schemeClr val="accent3"/>
                </a:solidFill>
                <a:latin typeface="Josefin Sans"/>
                <a:ea typeface="Josefin Sans"/>
                <a:cs typeface="Josefin Sans"/>
                <a:sym typeface="Josefin Sans"/>
              </a:rPr>
              <a:t>May 2021</a:t>
            </a:r>
            <a:endParaRPr sz="1900">
              <a:solidFill>
                <a:schemeClr val="accent3"/>
              </a:solidFill>
              <a:latin typeface="Josefin Sans"/>
              <a:ea typeface="Josefin Sans"/>
              <a:cs typeface="Josefin Sans"/>
              <a:sym typeface="Josefin Sans"/>
            </a:endParaRPr>
          </a:p>
        </p:txBody>
      </p:sp>
      <p:sp>
        <p:nvSpPr>
          <p:cNvPr id="108" name="Google Shape;108;p16"/>
          <p:cNvSpPr txBox="1">
            <a:spLocks noGrp="1"/>
          </p:cNvSpPr>
          <p:nvPr>
            <p:ph type="sldNum" idx="12"/>
          </p:nvPr>
        </p:nvSpPr>
        <p:spPr>
          <a:xfrm>
            <a:off x="361021" y="4691992"/>
            <a:ext cx="2057400" cy="273844"/>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a:t>
            </a:fl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900" dirty="0">
                <a:latin typeface="Josefin Sans"/>
                <a:ea typeface="Josefin Sans"/>
                <a:cs typeface="Josefin Sans"/>
                <a:sym typeface="Josefin Sans"/>
              </a:rPr>
              <a:t>The ARP </a:t>
            </a:r>
            <a:r>
              <a:rPr lang="en" sz="2900" dirty="0" smtClean="0">
                <a:latin typeface="Josefin Sans"/>
                <a:ea typeface="Josefin Sans"/>
                <a:cs typeface="Josefin Sans"/>
                <a:sym typeface="Josefin Sans"/>
              </a:rPr>
              <a:t>Act – ESSER III</a:t>
            </a:r>
            <a:endParaRPr sz="2900" dirty="0">
              <a:latin typeface="Josefin Sans"/>
              <a:ea typeface="Josefin Sans"/>
              <a:cs typeface="Josefin Sans"/>
              <a:sym typeface="Josefin Sans"/>
            </a:endParaRPr>
          </a:p>
        </p:txBody>
      </p:sp>
      <p:sp>
        <p:nvSpPr>
          <p:cNvPr id="126" name="Google Shape;126;p19"/>
          <p:cNvSpPr txBox="1">
            <a:spLocks noGrp="1"/>
          </p:cNvSpPr>
          <p:nvPr>
            <p:ph type="body" idx="1"/>
          </p:nvPr>
        </p:nvSpPr>
        <p:spPr>
          <a:xfrm>
            <a:off x="397164" y="1274618"/>
            <a:ext cx="8118186" cy="3053364"/>
          </a:xfrm>
          <a:prstGeom prst="rect">
            <a:avLst/>
          </a:prstGeom>
        </p:spPr>
        <p:txBody>
          <a:bodyPr spcFirstLastPara="1" wrap="square" lIns="68575" tIns="34275" rIns="68575" bIns="34275" anchor="t" anchorCtr="0">
            <a:noAutofit/>
          </a:bodyPr>
          <a:lstStyle/>
          <a:p>
            <a:pPr marL="457200" lvl="0" indent="-330200" algn="l" rtl="0">
              <a:lnSpc>
                <a:spcPct val="115000"/>
              </a:lnSpc>
              <a:spcBef>
                <a:spcPts val="800"/>
              </a:spcBef>
              <a:spcAft>
                <a:spcPts val="0"/>
              </a:spcAft>
              <a:buSzPts val="1600"/>
              <a:buFont typeface="Josefin Sans"/>
              <a:buChar char="•"/>
            </a:pPr>
            <a:r>
              <a:rPr lang="en" sz="1600" dirty="0">
                <a:latin typeface="Josefin Sans"/>
                <a:ea typeface="Josefin Sans"/>
                <a:cs typeface="Josefin Sans"/>
                <a:sym typeface="Josefin Sans"/>
              </a:rPr>
              <a:t>Includes $2.1 Billion in Elementary and Secondary School Emergency Relief (ESSER) III funds for </a:t>
            </a:r>
            <a:r>
              <a:rPr lang="en" sz="1600" dirty="0" smtClean="0">
                <a:latin typeface="Josefin Sans"/>
                <a:ea typeface="Josefin Sans"/>
                <a:cs typeface="Josefin Sans"/>
                <a:sym typeface="Josefin Sans"/>
              </a:rPr>
              <a:t>Virginia</a:t>
            </a:r>
          </a:p>
          <a:p>
            <a:pPr lvl="0">
              <a:lnSpc>
                <a:spcPct val="115000"/>
              </a:lnSpc>
              <a:spcBef>
                <a:spcPts val="0"/>
              </a:spcBef>
              <a:buFont typeface="Josefin Sans"/>
              <a:buChar char="•"/>
            </a:pPr>
            <a:r>
              <a:rPr lang="en-US" sz="1600" dirty="0" smtClean="0">
                <a:latin typeface="Josefin Sans"/>
                <a:ea typeface="Josefin Sans"/>
                <a:cs typeface="Josefin Sans"/>
                <a:sym typeface="Josefin Sans"/>
              </a:rPr>
              <a:t>LEA </a:t>
            </a:r>
            <a:r>
              <a:rPr lang="en-US" sz="1600" dirty="0">
                <a:latin typeface="Josefin Sans"/>
                <a:ea typeface="Josefin Sans"/>
                <a:cs typeface="Josefin Sans"/>
                <a:sym typeface="Josefin Sans"/>
              </a:rPr>
              <a:t>awards were announced via </a:t>
            </a:r>
            <a:r>
              <a:rPr lang="en-US" sz="1600" u="sng" dirty="0">
                <a:solidFill>
                  <a:schemeClr val="hlink"/>
                </a:solidFill>
                <a:latin typeface="Josefin Sans"/>
                <a:ea typeface="Josefin Sans"/>
                <a:cs typeface="Josefin Sans"/>
                <a:sym typeface="Josefin Sans"/>
                <a:hlinkClick r:id="rId3"/>
              </a:rPr>
              <a:t>Superintendent’s Memo 110-21</a:t>
            </a:r>
            <a:r>
              <a:rPr lang="en-US" sz="1600" dirty="0">
                <a:latin typeface="Josefin Sans"/>
                <a:ea typeface="Josefin Sans"/>
                <a:cs typeface="Josefin Sans"/>
                <a:sym typeface="Josefin Sans"/>
              </a:rPr>
              <a:t> on April 30, 2021</a:t>
            </a:r>
          </a:p>
          <a:p>
            <a:pPr lvl="0">
              <a:lnSpc>
                <a:spcPct val="115000"/>
              </a:lnSpc>
              <a:spcBef>
                <a:spcPts val="0"/>
              </a:spcBef>
              <a:buFont typeface="Josefin Sans"/>
              <a:buChar char="•"/>
            </a:pPr>
            <a:r>
              <a:rPr lang="en-US" sz="1600" dirty="0">
                <a:latin typeface="Josefin Sans"/>
                <a:ea typeface="Josefin Sans"/>
                <a:cs typeface="Josefin Sans"/>
                <a:sym typeface="Josefin Sans"/>
              </a:rPr>
              <a:t>Two thirds of the total award is available as of April 30, 2021; the remaining third will be available at the conclusion of a state application </a:t>
            </a:r>
            <a:r>
              <a:rPr lang="en-US" sz="1600" dirty="0" smtClean="0">
                <a:latin typeface="Josefin Sans"/>
                <a:ea typeface="Josefin Sans"/>
                <a:cs typeface="Josefin Sans"/>
                <a:sym typeface="Josefin Sans"/>
              </a:rPr>
              <a:t>process</a:t>
            </a:r>
          </a:p>
          <a:p>
            <a:pPr>
              <a:lnSpc>
                <a:spcPct val="115000"/>
              </a:lnSpc>
              <a:spcBef>
                <a:spcPts val="0"/>
              </a:spcBef>
              <a:buFont typeface="Josefin Sans"/>
              <a:buChar char="•"/>
            </a:pPr>
            <a:r>
              <a:rPr lang="en-US" sz="1600" b="1" dirty="0">
                <a:solidFill>
                  <a:schemeClr val="accent3"/>
                </a:solidFill>
                <a:latin typeface="Josefin Sans"/>
                <a:ea typeface="Josefin Sans"/>
                <a:cs typeface="Josefin Sans"/>
                <a:sym typeface="Josefin Sans"/>
              </a:rPr>
              <a:t>Requires LEAs to use 20% of their formula funds to address learning </a:t>
            </a:r>
            <a:r>
              <a:rPr lang="en-US" sz="1600" b="1" dirty="0" smtClean="0">
                <a:solidFill>
                  <a:schemeClr val="accent3"/>
                </a:solidFill>
                <a:latin typeface="Josefin Sans"/>
                <a:ea typeface="Josefin Sans"/>
                <a:cs typeface="Josefin Sans"/>
                <a:sym typeface="Josefin Sans"/>
              </a:rPr>
              <a:t>loss</a:t>
            </a:r>
            <a:endParaRPr lang="en-US" sz="1600" b="1" dirty="0">
              <a:solidFill>
                <a:schemeClr val="accent3"/>
              </a:solidFill>
              <a:latin typeface="Josefin Sans"/>
              <a:ea typeface="Josefin Sans"/>
              <a:cs typeface="Josefin Sans"/>
              <a:sym typeface="Josefin Sans"/>
            </a:endParaRPr>
          </a:p>
          <a:p>
            <a:pPr lvl="0">
              <a:lnSpc>
                <a:spcPct val="115000"/>
              </a:lnSpc>
              <a:spcBef>
                <a:spcPts val="0"/>
              </a:spcBef>
              <a:buFont typeface="Josefin Sans"/>
              <a:buChar char="•"/>
            </a:pPr>
            <a:r>
              <a:rPr lang="en-US" sz="1600" dirty="0">
                <a:latin typeface="Josefin Sans"/>
                <a:ea typeface="Josefin Sans"/>
                <a:cs typeface="Josefin Sans"/>
                <a:sym typeface="Josefin Sans"/>
              </a:rPr>
              <a:t>The LEA funding application and Guidelines, Instructions, and Assurances were emailed to division coordinators and may also be downloaded from the SharePoint </a:t>
            </a:r>
            <a:r>
              <a:rPr lang="en-US" sz="1600" dirty="0" smtClean="0">
                <a:latin typeface="Josefin Sans"/>
                <a:ea typeface="Josefin Sans"/>
                <a:cs typeface="Josefin Sans"/>
                <a:sym typeface="Josefin Sans"/>
              </a:rPr>
              <a:t>site</a:t>
            </a:r>
          </a:p>
          <a:p>
            <a:pPr lvl="0">
              <a:lnSpc>
                <a:spcPct val="115000"/>
              </a:lnSpc>
              <a:spcBef>
                <a:spcPts val="0"/>
              </a:spcBef>
              <a:buFont typeface="Josefin Sans"/>
              <a:buChar char="•"/>
            </a:pPr>
            <a:r>
              <a:rPr lang="en-US" sz="1600" dirty="0" smtClean="0">
                <a:latin typeface="Josefin Sans"/>
                <a:ea typeface="Josefin Sans"/>
                <a:cs typeface="Josefin Sans"/>
                <a:sym typeface="Josefin Sans"/>
              </a:rPr>
              <a:t>LEA </a:t>
            </a:r>
            <a:r>
              <a:rPr lang="en-US" sz="1600" dirty="0">
                <a:latin typeface="Josefin Sans"/>
                <a:ea typeface="Josefin Sans"/>
                <a:cs typeface="Josefin Sans"/>
                <a:sym typeface="Josefin Sans"/>
              </a:rPr>
              <a:t>applications are due on </a:t>
            </a:r>
            <a:r>
              <a:rPr lang="en-US" sz="1600" b="1" dirty="0">
                <a:solidFill>
                  <a:schemeClr val="accent3"/>
                </a:solidFill>
                <a:latin typeface="Josefin Sans"/>
                <a:ea typeface="Josefin Sans"/>
                <a:cs typeface="Josefin Sans"/>
                <a:sym typeface="Josefin Sans"/>
              </a:rPr>
              <a:t>September 1, 2021</a:t>
            </a:r>
            <a:r>
              <a:rPr lang="en-US" sz="1600" dirty="0">
                <a:latin typeface="Josefin Sans"/>
                <a:ea typeface="Josefin Sans"/>
                <a:cs typeface="Josefin Sans"/>
                <a:sym typeface="Josefin Sans"/>
              </a:rPr>
              <a:t> and can be submitted prior to the due </a:t>
            </a:r>
            <a:r>
              <a:rPr lang="en-US" sz="1600" dirty="0" smtClean="0">
                <a:latin typeface="Josefin Sans"/>
                <a:ea typeface="Josefin Sans"/>
                <a:cs typeface="Josefin Sans"/>
                <a:sym typeface="Josefin Sans"/>
              </a:rPr>
              <a:t>date</a:t>
            </a:r>
            <a:endParaRPr lang="en" sz="1600" dirty="0">
              <a:latin typeface="Josefin Sans"/>
              <a:ea typeface="Josefin Sans"/>
              <a:cs typeface="Josefin Sans"/>
              <a:sym typeface="Josefin San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623888" y="827594"/>
            <a:ext cx="7886700" cy="21396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3200" dirty="0" smtClean="0">
                <a:solidFill>
                  <a:schemeClr val="accent3"/>
                </a:solidFill>
                <a:latin typeface="Josefin Sans"/>
                <a:ea typeface="Josefin Sans"/>
                <a:cs typeface="Josefin Sans"/>
                <a:sym typeface="Josefin Sans"/>
              </a:rPr>
              <a:t>Guidance Overview</a:t>
            </a:r>
            <a:endParaRPr sz="3200" dirty="0">
              <a:solidFill>
                <a:schemeClr val="accent3"/>
              </a:solidFill>
              <a:latin typeface="Josefin Sans"/>
              <a:ea typeface="Josefin Sans"/>
              <a:cs typeface="Josefin Sans"/>
              <a:sym typeface="Josefin Sans"/>
            </a:endParaRPr>
          </a:p>
        </p:txBody>
      </p:sp>
      <p:sp>
        <p:nvSpPr>
          <p:cNvPr id="139" name="Google Shape;139;p21"/>
          <p:cNvSpPr txBox="1">
            <a:spLocks noGrp="1"/>
          </p:cNvSpPr>
          <p:nvPr>
            <p:ph type="body" idx="1"/>
          </p:nvPr>
        </p:nvSpPr>
        <p:spPr>
          <a:xfrm>
            <a:off x="623888" y="3084293"/>
            <a:ext cx="7886700" cy="11250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5"/>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900" dirty="0">
                <a:latin typeface="Josefin Sans"/>
                <a:ea typeface="Josefin Sans"/>
                <a:cs typeface="Josefin Sans"/>
                <a:sym typeface="Josefin Sans"/>
              </a:rPr>
              <a:t>ESSER </a:t>
            </a:r>
            <a:r>
              <a:rPr lang="en" sz="2900" dirty="0" smtClean="0">
                <a:latin typeface="Josefin Sans"/>
                <a:ea typeface="Josefin Sans"/>
                <a:cs typeface="Josefin Sans"/>
                <a:sym typeface="Josefin Sans"/>
              </a:rPr>
              <a:t>and </a:t>
            </a:r>
            <a:r>
              <a:rPr lang="en" sz="2900" dirty="0">
                <a:latin typeface="Josefin Sans"/>
                <a:ea typeface="Josefin Sans"/>
                <a:cs typeface="Josefin Sans"/>
                <a:sym typeface="Josefin Sans"/>
              </a:rPr>
              <a:t>GEER </a:t>
            </a:r>
            <a:r>
              <a:rPr lang="en" sz="2900" dirty="0" smtClean="0">
                <a:latin typeface="Josefin Sans"/>
                <a:ea typeface="Josefin Sans"/>
                <a:cs typeface="Josefin Sans"/>
                <a:sym typeface="Josefin Sans"/>
              </a:rPr>
              <a:t>Spending Guidance</a:t>
            </a:r>
            <a:endParaRPr sz="2900" dirty="0">
              <a:latin typeface="Josefin Sans"/>
              <a:ea typeface="Josefin Sans"/>
              <a:cs typeface="Josefin Sans"/>
              <a:sym typeface="Josefin Sans"/>
            </a:endParaRPr>
          </a:p>
        </p:txBody>
      </p:sp>
      <p:sp>
        <p:nvSpPr>
          <p:cNvPr id="304" name="Google Shape;304;p45"/>
          <p:cNvSpPr txBox="1">
            <a:spLocks noGrp="1"/>
          </p:cNvSpPr>
          <p:nvPr>
            <p:ph type="body" idx="1"/>
          </p:nvPr>
        </p:nvSpPr>
        <p:spPr>
          <a:xfrm>
            <a:off x="422996" y="1438507"/>
            <a:ext cx="8047800" cy="2919443"/>
          </a:xfrm>
          <a:prstGeom prst="rect">
            <a:avLst/>
          </a:prstGeom>
        </p:spPr>
        <p:txBody>
          <a:bodyPr spcFirstLastPara="1" wrap="square" lIns="68575" tIns="34275" rIns="68575" bIns="34275" anchor="t" anchorCtr="0">
            <a:noAutofit/>
          </a:bodyPr>
          <a:lstStyle/>
          <a:p>
            <a:pPr marL="457200" lvl="0" indent="-317500" algn="l" rtl="0">
              <a:lnSpc>
                <a:spcPct val="114000"/>
              </a:lnSpc>
              <a:spcBef>
                <a:spcPts val="800"/>
              </a:spcBef>
              <a:spcAft>
                <a:spcPts val="0"/>
              </a:spcAft>
              <a:buSzPts val="1400"/>
              <a:buFont typeface="Josefin Sans"/>
              <a:buChar char="•"/>
            </a:pPr>
            <a:r>
              <a:rPr lang="en" sz="1800" dirty="0">
                <a:latin typeface="Josefin Sans"/>
                <a:ea typeface="Josefin Sans"/>
                <a:cs typeface="Josefin Sans"/>
                <a:sym typeface="Josefin Sans"/>
              </a:rPr>
              <a:t>On May 26, 2021, the </a:t>
            </a:r>
            <a:r>
              <a:rPr lang="en" sz="1800" dirty="0" smtClean="0">
                <a:latin typeface="Josefin Sans"/>
                <a:ea typeface="Josefin Sans"/>
                <a:cs typeface="Josefin Sans"/>
                <a:sym typeface="Josefin Sans"/>
              </a:rPr>
              <a:t>USED released </a:t>
            </a:r>
            <a:r>
              <a:rPr lang="en" sz="1800" u="sng" dirty="0">
                <a:solidFill>
                  <a:schemeClr val="hlink"/>
                </a:solidFill>
                <a:latin typeface="Josefin Sans"/>
                <a:ea typeface="Josefin Sans"/>
                <a:cs typeface="Josefin Sans"/>
                <a:sym typeface="Josefin Sans"/>
                <a:hlinkClick r:id="rId3"/>
              </a:rPr>
              <a:t>guidance on allowable uses of funds under the ESSER and GEER programs</a:t>
            </a:r>
            <a:r>
              <a:rPr lang="en" sz="1800" dirty="0">
                <a:latin typeface="Josefin Sans"/>
                <a:ea typeface="Josefin Sans"/>
                <a:cs typeface="Josefin Sans"/>
                <a:sym typeface="Josefin Sans"/>
              </a:rPr>
              <a:t>.</a:t>
            </a:r>
            <a:endParaRPr sz="1800" dirty="0">
              <a:latin typeface="Josefin Sans"/>
              <a:ea typeface="Josefin Sans"/>
              <a:cs typeface="Josefin Sans"/>
              <a:sym typeface="Josefin Sans"/>
            </a:endParaRPr>
          </a:p>
          <a:p>
            <a:pPr marL="457200" lvl="0" indent="-317500" algn="l" rtl="0">
              <a:lnSpc>
                <a:spcPct val="114000"/>
              </a:lnSpc>
              <a:spcBef>
                <a:spcPts val="0"/>
              </a:spcBef>
              <a:spcAft>
                <a:spcPts val="0"/>
              </a:spcAft>
              <a:buSzPts val="1400"/>
              <a:buFont typeface="Josefin Sans"/>
              <a:buChar char="•"/>
            </a:pPr>
            <a:r>
              <a:rPr lang="en" sz="1800" dirty="0">
                <a:latin typeface="Josefin Sans"/>
                <a:ea typeface="Josefin Sans"/>
                <a:cs typeface="Josefin Sans"/>
                <a:sym typeface="Josefin Sans"/>
              </a:rPr>
              <a:t>The guidance provides information and considerations on a range of topics and funding uses, including reopening schools safely and promoting the health and safety of students, staff, and the school community; advancing educational equity in COVID-19 response; and additional fiscal considerations.</a:t>
            </a:r>
            <a:endParaRPr sz="1800" dirty="0">
              <a:latin typeface="Josefin Sans"/>
              <a:ea typeface="Josefin Sans"/>
              <a:cs typeface="Josefin Sans"/>
              <a:sym typeface="Josefin Sans"/>
            </a:endParaRPr>
          </a:p>
          <a:p>
            <a:pPr marL="0" lvl="0" indent="0" algn="l" rtl="0">
              <a:spcBef>
                <a:spcPts val="800"/>
              </a:spcBef>
              <a:spcAft>
                <a:spcPts val="0"/>
              </a:spcAft>
              <a:buNone/>
            </a:pPr>
            <a:endParaRPr dirty="0"/>
          </a:p>
        </p:txBody>
      </p:sp>
      <p:sp>
        <p:nvSpPr>
          <p:cNvPr id="305" name="Google Shape;305;p45"/>
          <p:cNvSpPr txBox="1"/>
          <p:nvPr/>
        </p:nvSpPr>
        <p:spPr>
          <a:xfrm>
            <a:off x="1664625" y="4357950"/>
            <a:ext cx="55362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600" b="1" i="1">
                <a:solidFill>
                  <a:schemeClr val="accent3"/>
                </a:solidFill>
                <a:latin typeface="Josefin Sans"/>
                <a:ea typeface="Josefin Sans"/>
                <a:cs typeface="Josefin Sans"/>
                <a:sym typeface="Josefin Sans"/>
              </a:rPr>
              <a:t>Reference: Superintendent’s Memo #157-21</a:t>
            </a:r>
            <a:endParaRPr sz="1600" b="1">
              <a:latin typeface="Trebuchet MS"/>
              <a:ea typeface="Trebuchet MS"/>
              <a:cs typeface="Trebuchet MS"/>
              <a:sym typeface="Trebuchet MS"/>
            </a:endParaRPr>
          </a:p>
        </p:txBody>
      </p:sp>
    </p:spTree>
    <p:extLst>
      <p:ext uri="{BB962C8B-B14F-4D97-AF65-F5344CB8AC3E}">
        <p14:creationId xmlns:p14="http://schemas.microsoft.com/office/powerpoint/2010/main" val="3985579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5"/>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900" dirty="0" smtClean="0">
                <a:latin typeface="Josefin Sans"/>
                <a:ea typeface="Josefin Sans"/>
                <a:cs typeface="Josefin Sans"/>
                <a:sym typeface="Josefin Sans"/>
              </a:rPr>
              <a:t>Spending Guidance Organization</a:t>
            </a:r>
            <a:endParaRPr sz="2900" dirty="0">
              <a:latin typeface="Josefin Sans"/>
              <a:ea typeface="Josefin Sans"/>
              <a:cs typeface="Josefin Sans"/>
              <a:sym typeface="Josefin Sans"/>
            </a:endParaRPr>
          </a:p>
        </p:txBody>
      </p:sp>
      <p:sp>
        <p:nvSpPr>
          <p:cNvPr id="304" name="Google Shape;304;p45"/>
          <p:cNvSpPr txBox="1">
            <a:spLocks noGrp="1"/>
          </p:cNvSpPr>
          <p:nvPr>
            <p:ph type="body" idx="1"/>
          </p:nvPr>
        </p:nvSpPr>
        <p:spPr>
          <a:xfrm>
            <a:off x="422996" y="1438507"/>
            <a:ext cx="8047800" cy="2919443"/>
          </a:xfrm>
          <a:prstGeom prst="rect">
            <a:avLst/>
          </a:prstGeom>
        </p:spPr>
        <p:txBody>
          <a:bodyPr spcFirstLastPara="1" wrap="square" lIns="68575" tIns="34275" rIns="68575" bIns="34275" anchor="t" anchorCtr="0">
            <a:noAutofit/>
          </a:bodyPr>
          <a:lstStyle/>
          <a:p>
            <a:pPr marL="139700" lvl="0" indent="0" algn="l" rtl="0">
              <a:lnSpc>
                <a:spcPct val="114000"/>
              </a:lnSpc>
              <a:spcBef>
                <a:spcPts val="800"/>
              </a:spcBef>
              <a:spcAft>
                <a:spcPts val="0"/>
              </a:spcAft>
              <a:buSzPts val="1400"/>
              <a:buNone/>
            </a:pPr>
            <a:r>
              <a:rPr lang="en-US" sz="1800" dirty="0" smtClean="0">
                <a:latin typeface="Josefin Sans"/>
                <a:ea typeface="Josefin Sans"/>
                <a:cs typeface="Josefin Sans"/>
                <a:sym typeface="Josefin Sans"/>
              </a:rPr>
              <a:t>The guidance is divided into five sections</a:t>
            </a:r>
          </a:p>
          <a:p>
            <a:pPr marL="482600" indent="-342900">
              <a:lnSpc>
                <a:spcPct val="114000"/>
              </a:lnSpc>
              <a:buFont typeface="+mj-lt"/>
              <a:buAutoNum type="alphaUcPeriod"/>
            </a:pPr>
            <a:r>
              <a:rPr lang="en-US" sz="1600" dirty="0" smtClean="0">
                <a:latin typeface="Josefin Sans"/>
                <a:ea typeface="Josefin Sans"/>
                <a:cs typeface="Josefin Sans"/>
                <a:sym typeface="Josefin Sans"/>
              </a:rPr>
              <a:t>Overview of ESSER and GEER Funds</a:t>
            </a:r>
          </a:p>
          <a:p>
            <a:pPr marL="482600" indent="-342900">
              <a:lnSpc>
                <a:spcPct val="114000"/>
              </a:lnSpc>
              <a:buFont typeface="+mj-lt"/>
              <a:buAutoNum type="alphaUcPeriod"/>
            </a:pPr>
            <a:r>
              <a:rPr lang="en-US" sz="1600" dirty="0" smtClean="0">
                <a:latin typeface="Josefin Sans"/>
                <a:ea typeface="Josefin Sans"/>
                <a:cs typeface="Josefin Sans"/>
                <a:sym typeface="Josefin Sans"/>
              </a:rPr>
              <a:t>Reopening Schools Safely and Promoting the Health and Safety of Students, Staff, and the School Community</a:t>
            </a:r>
          </a:p>
          <a:p>
            <a:pPr marL="482600" indent="-342900">
              <a:lnSpc>
                <a:spcPct val="114000"/>
              </a:lnSpc>
              <a:buFont typeface="+mj-lt"/>
              <a:buAutoNum type="alphaUcPeriod"/>
            </a:pPr>
            <a:r>
              <a:rPr lang="en-US" sz="1600" dirty="0" smtClean="0">
                <a:latin typeface="Josefin Sans"/>
                <a:ea typeface="Josefin Sans"/>
                <a:cs typeface="Josefin Sans"/>
                <a:sym typeface="Josefin Sans"/>
              </a:rPr>
              <a:t>Advancing Educational Equity in COVID-19 Response</a:t>
            </a:r>
          </a:p>
          <a:p>
            <a:pPr marL="482600" indent="-342900">
              <a:lnSpc>
                <a:spcPct val="114000"/>
              </a:lnSpc>
              <a:buFont typeface="+mj-lt"/>
              <a:buAutoNum type="alphaUcPeriod"/>
            </a:pPr>
            <a:r>
              <a:rPr lang="en-US" sz="1600" dirty="0" smtClean="0">
                <a:latin typeface="Josefin Sans"/>
                <a:ea typeface="Josefin Sans"/>
                <a:cs typeface="Josefin Sans"/>
                <a:sym typeface="Josefin Sans"/>
              </a:rPr>
              <a:t>Using ESSER and GEER Funds to Support Educators and Other School Staff</a:t>
            </a:r>
          </a:p>
          <a:p>
            <a:pPr marL="482600" indent="-342900">
              <a:lnSpc>
                <a:spcPct val="114000"/>
              </a:lnSpc>
              <a:buFont typeface="+mj-lt"/>
              <a:buAutoNum type="alphaUcPeriod"/>
            </a:pPr>
            <a:r>
              <a:rPr lang="en-US" sz="1600" dirty="0" smtClean="0">
                <a:latin typeface="Josefin Sans"/>
                <a:ea typeface="Josefin Sans"/>
                <a:cs typeface="Josefin Sans"/>
                <a:sym typeface="Josefin Sans"/>
              </a:rPr>
              <a:t>Additional Fiscal Considerations</a:t>
            </a:r>
          </a:p>
          <a:p>
            <a:pPr lvl="1">
              <a:lnSpc>
                <a:spcPct val="114000"/>
              </a:lnSpc>
              <a:spcBef>
                <a:spcPts val="800"/>
              </a:spcBef>
              <a:buFont typeface="Josefin Sans"/>
              <a:buChar char="•"/>
            </a:pPr>
            <a:endParaRPr sz="1500" dirty="0">
              <a:latin typeface="Josefin Sans"/>
              <a:ea typeface="Josefin Sans"/>
              <a:cs typeface="Josefin Sans"/>
              <a:sym typeface="Josefin Sans"/>
            </a:endParaRPr>
          </a:p>
          <a:p>
            <a:pPr marL="0" lvl="0" indent="0" algn="l" rtl="0">
              <a:spcBef>
                <a:spcPts val="800"/>
              </a:spcBef>
              <a:spcAft>
                <a:spcPts val="0"/>
              </a:spcAft>
              <a:buNone/>
            </a:pPr>
            <a:endParaRPr dirty="0"/>
          </a:p>
        </p:txBody>
      </p:sp>
    </p:spTree>
    <p:extLst>
      <p:ext uri="{BB962C8B-B14F-4D97-AF65-F5344CB8AC3E}">
        <p14:creationId xmlns:p14="http://schemas.microsoft.com/office/powerpoint/2010/main" val="1049946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623888" y="827594"/>
            <a:ext cx="7886700" cy="2139600"/>
          </a:xfrm>
          <a:prstGeom prst="rect">
            <a:avLst/>
          </a:prstGeom>
        </p:spPr>
        <p:txBody>
          <a:bodyPr spcFirstLastPara="1" wrap="square" lIns="68575" tIns="34275" rIns="68575" bIns="34275" anchor="b" anchorCtr="0">
            <a:normAutofit/>
          </a:bodyPr>
          <a:lstStyle/>
          <a:p>
            <a:pPr marL="139700">
              <a:lnSpc>
                <a:spcPct val="114000"/>
              </a:lnSpc>
            </a:pPr>
            <a:r>
              <a:rPr lang="en-US" sz="3200" dirty="0" smtClean="0">
                <a:solidFill>
                  <a:schemeClr val="accent3"/>
                </a:solidFill>
                <a:latin typeface="Josefin Sans"/>
                <a:ea typeface="Josefin Sans"/>
                <a:cs typeface="Josefin Sans"/>
                <a:sym typeface="Josefin Sans"/>
              </a:rPr>
              <a:t>Section A </a:t>
            </a:r>
            <a:br>
              <a:rPr lang="en-US" sz="3200" dirty="0" smtClean="0">
                <a:solidFill>
                  <a:schemeClr val="accent3"/>
                </a:solidFill>
                <a:latin typeface="Josefin Sans"/>
                <a:ea typeface="Josefin Sans"/>
                <a:cs typeface="Josefin Sans"/>
                <a:sym typeface="Josefin Sans"/>
              </a:rPr>
            </a:br>
            <a:r>
              <a:rPr lang="en-US" sz="3200" dirty="0" smtClean="0">
                <a:solidFill>
                  <a:schemeClr val="accent3"/>
                </a:solidFill>
                <a:latin typeface="Josefin Sans"/>
                <a:ea typeface="Josefin Sans"/>
                <a:cs typeface="Josefin Sans"/>
                <a:sym typeface="Josefin Sans"/>
              </a:rPr>
              <a:t>Overview of ESSER and GEER Funds</a:t>
            </a:r>
            <a:endParaRPr lang="en-US" sz="3200" dirty="0">
              <a:solidFill>
                <a:schemeClr val="accent3"/>
              </a:solidFill>
              <a:latin typeface="Josefin Sans"/>
              <a:ea typeface="Josefin Sans"/>
              <a:cs typeface="Josefin Sans"/>
              <a:sym typeface="Josefin Sans"/>
            </a:endParaRPr>
          </a:p>
        </p:txBody>
      </p:sp>
      <p:sp>
        <p:nvSpPr>
          <p:cNvPr id="139" name="Google Shape;139;p21"/>
          <p:cNvSpPr txBox="1">
            <a:spLocks noGrp="1"/>
          </p:cNvSpPr>
          <p:nvPr>
            <p:ph type="body" idx="1"/>
          </p:nvPr>
        </p:nvSpPr>
        <p:spPr>
          <a:xfrm>
            <a:off x="623888" y="3084293"/>
            <a:ext cx="7886700" cy="11250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dirty="0"/>
          </a:p>
        </p:txBody>
      </p:sp>
    </p:spTree>
    <p:extLst>
      <p:ext uri="{BB962C8B-B14F-4D97-AF65-F5344CB8AC3E}">
        <p14:creationId xmlns:p14="http://schemas.microsoft.com/office/powerpoint/2010/main" val="4142168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00" dirty="0" smtClean="0">
                <a:latin typeface="Josefin Sans" panose="020B0604020202020204" charset="0"/>
              </a:rPr>
              <a:t>General Considerations for </a:t>
            </a:r>
            <a:r>
              <a:rPr lang="en-US" sz="2900" dirty="0" err="1" smtClean="0">
                <a:latin typeface="Josefin Sans" panose="020B0604020202020204" charset="0"/>
              </a:rPr>
              <a:t>Allowability</a:t>
            </a:r>
            <a:endParaRPr lang="en-US" sz="2900" dirty="0">
              <a:latin typeface="Josefin Sans" panose="020B0604020202020204" charset="0"/>
            </a:endParaRPr>
          </a:p>
        </p:txBody>
      </p:sp>
      <p:sp>
        <p:nvSpPr>
          <p:cNvPr id="3" name="Text Placeholder 2"/>
          <p:cNvSpPr>
            <a:spLocks noGrp="1"/>
          </p:cNvSpPr>
          <p:nvPr>
            <p:ph type="body" idx="1"/>
          </p:nvPr>
        </p:nvSpPr>
        <p:spPr>
          <a:xfrm>
            <a:off x="323273" y="1311564"/>
            <a:ext cx="8192077" cy="3321157"/>
          </a:xfrm>
        </p:spPr>
        <p:txBody>
          <a:bodyPr>
            <a:noAutofit/>
          </a:bodyPr>
          <a:lstStyle/>
          <a:p>
            <a:pPr marL="139700" indent="0">
              <a:buNone/>
            </a:pPr>
            <a:r>
              <a:rPr lang="en-US" sz="1400" dirty="0" smtClean="0">
                <a:latin typeface="Josefin Sans" panose="020B0604020202020204" charset="0"/>
              </a:rPr>
              <a:t>Generally, in determining whether an activity is an allowable use of funds, a state educational agency (SEA) or LEA must determine: </a:t>
            </a:r>
          </a:p>
          <a:p>
            <a:r>
              <a:rPr lang="en-US" sz="1400" dirty="0" smtClean="0">
                <a:latin typeface="Josefin Sans" panose="020B0604020202020204" charset="0"/>
              </a:rPr>
              <a:t>Is the use of funds intended to prevent, prepare for, or respond to the COVID-19 pandemic, including its impact on the social, emotional, mental health, and academic needs of students? </a:t>
            </a:r>
          </a:p>
          <a:p>
            <a:r>
              <a:rPr lang="en-US" sz="1400" dirty="0" smtClean="0">
                <a:latin typeface="Josefin Sans" panose="020B0604020202020204" charset="0"/>
              </a:rPr>
              <a:t>Does the use of funds fall under one of the authorized uses of ESSER or GEER funds? </a:t>
            </a:r>
          </a:p>
          <a:p>
            <a:r>
              <a:rPr lang="en-US" sz="1400" dirty="0" smtClean="0">
                <a:latin typeface="Josefin Sans" panose="020B0604020202020204" charset="0"/>
              </a:rPr>
              <a:t>Is the use of funds permissible under the Uniform Administrative Requirements, Cost Principles, and Audit Requirements for Federal Awards (Uniform Guidance, 2 CFR Part 200)? In particular, </a:t>
            </a:r>
            <a:r>
              <a:rPr lang="en-US" sz="1400" b="1" dirty="0" smtClean="0">
                <a:solidFill>
                  <a:schemeClr val="accent1"/>
                </a:solidFill>
                <a:latin typeface="Josefin Sans" panose="020B0604020202020204" charset="0"/>
              </a:rPr>
              <a:t>is it necessary and reasonable for the performance of the ESSER or GEER award</a:t>
            </a:r>
            <a:r>
              <a:rPr lang="en-US" sz="1400" dirty="0" smtClean="0">
                <a:latin typeface="Josefin Sans" panose="020B0604020202020204" charset="0"/>
              </a:rPr>
              <a:t>?</a:t>
            </a:r>
          </a:p>
          <a:p>
            <a:pPr marL="139700" indent="0">
              <a:buNone/>
            </a:pPr>
            <a:r>
              <a:rPr lang="en-US" sz="1400" dirty="0" smtClean="0">
                <a:latin typeface="Josefin Sans" panose="020B0604020202020204" charset="0"/>
              </a:rPr>
              <a:t>These federal emergency resources are available for a wide range of activities to address diverse needs arising from or exacerbated by the COVID-19 pandemic, or to emerge stronger post-pandemic, including responding to students’ social, emotional, mental health, and academic needs and continuing to provide educational services as SEAs, LEAs, and schools respond to and recover from the pandemic. </a:t>
            </a:r>
          </a:p>
          <a:p>
            <a:pPr marL="139700" indent="0">
              <a:buNone/>
            </a:pPr>
            <a:r>
              <a:rPr lang="en-US" sz="1200" b="1" i="1" dirty="0" smtClean="0">
                <a:solidFill>
                  <a:schemeClr val="accent3"/>
                </a:solidFill>
                <a:latin typeface="Josefin Sans" panose="020B0604020202020204" charset="0"/>
              </a:rPr>
              <a:t>	USED presentation to SEAs on June 3, 2021</a:t>
            </a:r>
            <a:endParaRPr lang="en-US" sz="1200" b="1" i="1" dirty="0">
              <a:solidFill>
                <a:schemeClr val="accent3"/>
              </a:solidFill>
              <a:latin typeface="Josefin Sans" panose="020B0604020202020204" charset="0"/>
            </a:endParaRPr>
          </a:p>
        </p:txBody>
      </p:sp>
    </p:spTree>
    <p:extLst>
      <p:ext uri="{BB962C8B-B14F-4D97-AF65-F5344CB8AC3E}">
        <p14:creationId xmlns:p14="http://schemas.microsoft.com/office/powerpoint/2010/main" val="119375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00" dirty="0" smtClean="0">
                <a:latin typeface="Josefin Sans" panose="020B0604020202020204" charset="0"/>
              </a:rPr>
              <a:t>General Considerations, continued</a:t>
            </a:r>
            <a:endParaRPr lang="en-US" sz="2900" dirty="0">
              <a:latin typeface="Josefin Sans" panose="020B0604020202020204" charset="0"/>
            </a:endParaRPr>
          </a:p>
        </p:txBody>
      </p:sp>
      <p:sp>
        <p:nvSpPr>
          <p:cNvPr id="3" name="Text Placeholder 2"/>
          <p:cNvSpPr>
            <a:spLocks noGrp="1"/>
          </p:cNvSpPr>
          <p:nvPr>
            <p:ph type="body" idx="1"/>
          </p:nvPr>
        </p:nvSpPr>
        <p:spPr>
          <a:xfrm>
            <a:off x="323273" y="1357744"/>
            <a:ext cx="8192077" cy="3321157"/>
          </a:xfrm>
        </p:spPr>
        <p:txBody>
          <a:bodyPr>
            <a:noAutofit/>
          </a:bodyPr>
          <a:lstStyle/>
          <a:p>
            <a:r>
              <a:rPr lang="en-US" sz="1400" i="1" dirty="0" smtClean="0">
                <a:latin typeface="Josefin Sans" panose="020B0604020202020204" charset="0"/>
              </a:rPr>
              <a:t>Some </a:t>
            </a:r>
            <a:r>
              <a:rPr lang="en-US" sz="1400" i="1" dirty="0">
                <a:latin typeface="Josefin Sans" panose="020B0604020202020204" charset="0"/>
              </a:rPr>
              <a:t>uses of these funds may be directly focused on health and safety—such as improving ventilation and implementing prevention strategies that are, to the extent practicable, consistent with the Centers for Disease Control and Prevention (CDC) guidance. </a:t>
            </a:r>
            <a:endParaRPr lang="en-US" sz="1400" dirty="0">
              <a:latin typeface="Josefin Sans" panose="020B0604020202020204" charset="0"/>
            </a:endParaRPr>
          </a:p>
          <a:p>
            <a:r>
              <a:rPr lang="en-US" sz="1400" i="1" dirty="0" smtClean="0">
                <a:latin typeface="Josefin Sans" panose="020B0604020202020204" charset="0"/>
              </a:rPr>
              <a:t>Other </a:t>
            </a:r>
            <a:r>
              <a:rPr lang="en-US" sz="1400" i="1" dirty="0">
                <a:latin typeface="Josefin Sans" panose="020B0604020202020204" charset="0"/>
              </a:rPr>
              <a:t>allowable uses may be focused on meeting the social, emotional, mental health, and academic needs of students. That could be through preventing teacher layoffs; providing accelerated learning opportunities; implementing rigorous curricula; funding additional school counselors, school nurses, and school psychologists; increasing the number of full-service community schools; conducting any activities allowed under a number of Federal education programs; and implementing many other allowable uses as illustrated in the FAQs. </a:t>
            </a:r>
            <a:endParaRPr lang="en-US" sz="1400" dirty="0">
              <a:latin typeface="Josefin Sans" panose="020B0604020202020204" charset="0"/>
            </a:endParaRPr>
          </a:p>
          <a:p>
            <a:r>
              <a:rPr lang="en-US" sz="1400" i="1" dirty="0" smtClean="0">
                <a:latin typeface="Josefin Sans" panose="020B0604020202020204" charset="0"/>
              </a:rPr>
              <a:t>Allocating </a:t>
            </a:r>
            <a:r>
              <a:rPr lang="en-US" sz="1400" i="1" dirty="0">
                <a:latin typeface="Josefin Sans" panose="020B0604020202020204" charset="0"/>
              </a:rPr>
              <a:t>resources in ways that advance equity and ensuring they are adequate for providing the opportunities and supports students need to succeed are particularly important as we recover from the disproportionate impact of the COVID-19 pandemic on communities of color and communities experiencing poverty. </a:t>
            </a:r>
            <a:endParaRPr lang="en-US" sz="1400" dirty="0">
              <a:latin typeface="Josefin Sans" panose="020B0604020202020204" charset="0"/>
            </a:endParaRPr>
          </a:p>
          <a:p>
            <a:pPr marL="139700" indent="0">
              <a:buNone/>
            </a:pPr>
            <a:r>
              <a:rPr lang="en-US" sz="1200" b="1" i="1" dirty="0" smtClean="0">
                <a:solidFill>
                  <a:schemeClr val="accent3"/>
                </a:solidFill>
                <a:latin typeface="Josefin Sans" panose="020B0604020202020204" charset="0"/>
              </a:rPr>
              <a:t>	USED presentation to SEAs on June 3, 2021</a:t>
            </a:r>
            <a:endParaRPr lang="en-US" sz="1200" b="1" i="1" dirty="0">
              <a:solidFill>
                <a:schemeClr val="accent3"/>
              </a:solidFill>
              <a:latin typeface="Josefin Sans" panose="020B0604020202020204" charset="0"/>
            </a:endParaRPr>
          </a:p>
        </p:txBody>
      </p:sp>
    </p:spTree>
    <p:extLst>
      <p:ext uri="{BB962C8B-B14F-4D97-AF65-F5344CB8AC3E}">
        <p14:creationId xmlns:p14="http://schemas.microsoft.com/office/powerpoint/2010/main" val="3926291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6"/>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900" dirty="0" smtClean="0">
                <a:latin typeface="Josefin Sans"/>
                <a:ea typeface="Josefin Sans"/>
                <a:cs typeface="Josefin Sans"/>
                <a:sym typeface="Josefin Sans"/>
              </a:rPr>
              <a:t>New Provisions for LEAs (A-4)</a:t>
            </a:r>
            <a:endParaRPr sz="2900" dirty="0">
              <a:latin typeface="Josefin Sans"/>
              <a:ea typeface="Josefin Sans"/>
              <a:cs typeface="Josefin Sans"/>
              <a:sym typeface="Josefin Sans"/>
            </a:endParaRPr>
          </a:p>
        </p:txBody>
      </p:sp>
      <p:sp>
        <p:nvSpPr>
          <p:cNvPr id="311" name="Google Shape;311;p46"/>
          <p:cNvSpPr txBox="1">
            <a:spLocks noGrp="1"/>
          </p:cNvSpPr>
          <p:nvPr>
            <p:ph type="body" idx="1"/>
          </p:nvPr>
        </p:nvSpPr>
        <p:spPr>
          <a:xfrm>
            <a:off x="467600" y="1396606"/>
            <a:ext cx="8279236" cy="3373200"/>
          </a:xfrm>
          <a:prstGeom prst="rect">
            <a:avLst/>
          </a:prstGeom>
        </p:spPr>
        <p:txBody>
          <a:bodyPr spcFirstLastPara="1" wrap="square" lIns="68575" tIns="34275" rIns="68575" bIns="34275" anchor="t" anchorCtr="0">
            <a:noAutofit/>
          </a:bodyPr>
          <a:lstStyle/>
          <a:p>
            <a:pPr marL="146368" lvl="0" indent="0" algn="l" rtl="0">
              <a:lnSpc>
                <a:spcPct val="115000"/>
              </a:lnSpc>
              <a:spcBef>
                <a:spcPts val="800"/>
              </a:spcBef>
              <a:spcAft>
                <a:spcPts val="0"/>
              </a:spcAft>
              <a:buSzPct val="66666"/>
              <a:buNone/>
            </a:pPr>
            <a:r>
              <a:rPr lang="en" sz="1800" dirty="0" smtClean="0">
                <a:latin typeface="Josefin Sans"/>
                <a:ea typeface="Josefin Sans"/>
                <a:cs typeface="Josefin Sans"/>
                <a:sym typeface="Josefin Sans"/>
              </a:rPr>
              <a:t>The ARP ESSER statute and </a:t>
            </a:r>
            <a:r>
              <a:rPr lang="en" sz="1800" dirty="0" smtClean="0">
                <a:latin typeface="Josefin Sans"/>
                <a:ea typeface="Josefin Sans"/>
                <a:cs typeface="Josefin Sans"/>
                <a:sym typeface="Josefin Sans"/>
                <a:hlinkClick r:id="rId3"/>
              </a:rPr>
              <a:t>interim final rule</a:t>
            </a:r>
            <a:r>
              <a:rPr lang="en" sz="1800" dirty="0" smtClean="0">
                <a:latin typeface="Josefin Sans"/>
                <a:ea typeface="Josefin Sans"/>
                <a:cs typeface="Josefin Sans"/>
                <a:sym typeface="Josefin Sans"/>
              </a:rPr>
              <a:t> requirements include several new provisions for LEAs: </a:t>
            </a:r>
            <a:endParaRPr sz="1800" dirty="0">
              <a:latin typeface="Josefin Sans"/>
              <a:ea typeface="Josefin Sans"/>
              <a:cs typeface="Josefin Sans"/>
              <a:sym typeface="Josefin Sans"/>
            </a:endParaRPr>
          </a:p>
          <a:p>
            <a:pPr marL="457200" lvl="0" indent="-310832" algn="l" rtl="0">
              <a:lnSpc>
                <a:spcPct val="115000"/>
              </a:lnSpc>
              <a:spcBef>
                <a:spcPts val="0"/>
              </a:spcBef>
              <a:spcAft>
                <a:spcPts val="0"/>
              </a:spcAft>
              <a:buSzPct val="66666"/>
              <a:buFont typeface="Josefin Sans"/>
              <a:buChar char="•"/>
            </a:pPr>
            <a:r>
              <a:rPr lang="en-US" sz="1800" dirty="0" smtClean="0">
                <a:latin typeface="Josefin Sans"/>
                <a:ea typeface="Josefin Sans"/>
                <a:cs typeface="Josefin Sans"/>
                <a:sym typeface="Josefin Sans"/>
              </a:rPr>
              <a:t>Plan for Safe Return to In-Person Instruction and Continuity of Services</a:t>
            </a:r>
          </a:p>
          <a:p>
            <a:pPr marL="457200" lvl="0" indent="-310832" algn="l" rtl="0">
              <a:lnSpc>
                <a:spcPct val="115000"/>
              </a:lnSpc>
              <a:spcBef>
                <a:spcPts val="0"/>
              </a:spcBef>
              <a:spcAft>
                <a:spcPts val="0"/>
              </a:spcAft>
              <a:buSzPct val="66666"/>
              <a:buFont typeface="Josefin Sans"/>
              <a:buChar char="•"/>
            </a:pPr>
            <a:r>
              <a:rPr lang="en-US" sz="1800" dirty="0" smtClean="0">
                <a:latin typeface="Josefin Sans"/>
                <a:ea typeface="Josefin Sans"/>
                <a:cs typeface="Josefin Sans"/>
                <a:sym typeface="Josefin Sans"/>
              </a:rPr>
              <a:t>Plan for the use of ARP ESSER funds</a:t>
            </a:r>
          </a:p>
          <a:p>
            <a:pPr marL="457200" lvl="0" indent="-310832" algn="l" rtl="0">
              <a:lnSpc>
                <a:spcPct val="115000"/>
              </a:lnSpc>
              <a:spcBef>
                <a:spcPts val="0"/>
              </a:spcBef>
              <a:spcAft>
                <a:spcPts val="0"/>
              </a:spcAft>
              <a:buSzPct val="66666"/>
              <a:buFont typeface="Josefin Sans"/>
              <a:buChar char="•"/>
            </a:pPr>
            <a:r>
              <a:rPr lang="en-US" sz="1800" dirty="0" smtClean="0">
                <a:latin typeface="Josefin Sans"/>
                <a:ea typeface="Josefin Sans"/>
                <a:cs typeface="Josefin Sans"/>
                <a:sym typeface="Josefin Sans"/>
              </a:rPr>
              <a:t>Reservation to address the academic impact of lost instructional time</a:t>
            </a:r>
          </a:p>
          <a:p>
            <a:pPr marL="457200" lvl="0" indent="-310832" algn="l" rtl="0">
              <a:lnSpc>
                <a:spcPct val="115000"/>
              </a:lnSpc>
              <a:spcBef>
                <a:spcPts val="0"/>
              </a:spcBef>
              <a:spcAft>
                <a:spcPts val="0"/>
              </a:spcAft>
              <a:buSzPct val="66666"/>
              <a:buFont typeface="Josefin Sans"/>
              <a:buChar char="•"/>
            </a:pPr>
            <a:r>
              <a:rPr lang="en-US" sz="1800" dirty="0" smtClean="0">
                <a:latin typeface="Josefin Sans"/>
                <a:ea typeface="Josefin Sans"/>
                <a:cs typeface="Josefin Sans"/>
                <a:sym typeface="Josefin Sans"/>
              </a:rPr>
              <a:t>Maintenance of Equity for high poverty schools (Superintendent’s Memo pending)</a:t>
            </a:r>
          </a:p>
          <a:p>
            <a:pPr marL="457200" lvl="0" indent="-310832" algn="l" rtl="0">
              <a:lnSpc>
                <a:spcPct val="115000"/>
              </a:lnSpc>
              <a:spcBef>
                <a:spcPts val="0"/>
              </a:spcBef>
              <a:spcAft>
                <a:spcPts val="0"/>
              </a:spcAft>
              <a:buSzPct val="66666"/>
              <a:buFont typeface="Josefin Sans"/>
              <a:buChar char="•"/>
            </a:pPr>
            <a:endParaRPr dirty="0">
              <a:latin typeface="Josefin Sans"/>
              <a:ea typeface="Josefin Sans"/>
              <a:cs typeface="Josefin Sans"/>
              <a:sym typeface="Josefin Sans"/>
            </a:endParaRPr>
          </a:p>
          <a:p>
            <a:pPr marL="0" lvl="0" indent="0" algn="l" rtl="0">
              <a:spcBef>
                <a:spcPts val="800"/>
              </a:spcBef>
              <a:spcAft>
                <a:spcPts val="0"/>
              </a:spcAft>
              <a:buNone/>
            </a:pPr>
            <a:endParaRPr dirty="0"/>
          </a:p>
        </p:txBody>
      </p:sp>
    </p:spTree>
    <p:extLst>
      <p:ext uri="{BB962C8B-B14F-4D97-AF65-F5344CB8AC3E}">
        <p14:creationId xmlns:p14="http://schemas.microsoft.com/office/powerpoint/2010/main" val="812779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900" dirty="0" smtClean="0">
                <a:latin typeface="Josefin Sans"/>
                <a:ea typeface="Josefin Sans"/>
                <a:cs typeface="Josefin Sans"/>
                <a:sym typeface="Josefin Sans"/>
              </a:rPr>
              <a:t>Addressing Learning Loss (A-4)</a:t>
            </a:r>
            <a:endParaRPr sz="2900" dirty="0">
              <a:latin typeface="Josefin Sans"/>
              <a:ea typeface="Josefin Sans"/>
              <a:cs typeface="Josefin Sans"/>
              <a:sym typeface="Josefin Sans"/>
            </a:endParaRPr>
          </a:p>
        </p:txBody>
      </p:sp>
      <p:sp>
        <p:nvSpPr>
          <p:cNvPr id="126" name="Google Shape;126;p19"/>
          <p:cNvSpPr txBox="1">
            <a:spLocks noGrp="1"/>
          </p:cNvSpPr>
          <p:nvPr>
            <p:ph type="body" idx="1"/>
          </p:nvPr>
        </p:nvSpPr>
        <p:spPr>
          <a:xfrm>
            <a:off x="350981" y="1379881"/>
            <a:ext cx="8525163" cy="3229063"/>
          </a:xfrm>
          <a:prstGeom prst="rect">
            <a:avLst/>
          </a:prstGeom>
        </p:spPr>
        <p:txBody>
          <a:bodyPr spcFirstLastPara="1" wrap="square" lIns="68575" tIns="34275" rIns="68575" bIns="34275" anchor="t" anchorCtr="0">
            <a:noAutofit/>
          </a:bodyPr>
          <a:lstStyle/>
          <a:p>
            <a:pPr marL="127000" lvl="0" indent="0">
              <a:lnSpc>
                <a:spcPct val="115000"/>
              </a:lnSpc>
              <a:buSzPts val="1600"/>
              <a:buNone/>
            </a:pPr>
            <a:r>
              <a:rPr lang="en-US" sz="1600" dirty="0" smtClean="0">
                <a:latin typeface="Josefin Sans" panose="020B0604020202020204" charset="0"/>
              </a:rPr>
              <a:t>Section 2001(e)(1) of the ARP Act requires an LEA to reserve not less than 20 percent of its ARP ESSER allocation to address the academic impact of lost instructional time through the implementation of </a:t>
            </a:r>
            <a:r>
              <a:rPr lang="en-US" sz="1600" b="1" dirty="0" smtClean="0">
                <a:solidFill>
                  <a:schemeClr val="accent3"/>
                </a:solidFill>
                <a:latin typeface="Josefin Sans" panose="020B0604020202020204" charset="0"/>
              </a:rPr>
              <a:t>evidence-based interventions, </a:t>
            </a:r>
            <a:r>
              <a:rPr lang="en-US" sz="1600" b="1" i="1" dirty="0" smtClean="0">
                <a:solidFill>
                  <a:schemeClr val="accent3"/>
                </a:solidFill>
                <a:latin typeface="Josefin Sans" panose="020B0604020202020204" charset="0"/>
              </a:rPr>
              <a:t>such as </a:t>
            </a:r>
            <a:r>
              <a:rPr lang="en-US" sz="1600" dirty="0">
                <a:latin typeface="Josefin Sans" panose="020B0604020202020204" charset="0"/>
              </a:rPr>
              <a:t>summer learning or summer enrichment, extended day, comprehensive after-school programs, or extended school year programs, and ensure that the interventions implemented respond to students’ social, emotional, mental health, and academic needs and address the disproportionate impact of COVID-19 on students from low-income families, students of color, children with disabilities, English learners, migratory students, students experiencing homelessness, and children and youth in foster care</a:t>
            </a:r>
            <a:r>
              <a:rPr lang="en-US" sz="1600" dirty="0" smtClean="0">
                <a:latin typeface="Josefin Sans" panose="020B0604020202020204" charset="0"/>
              </a:rPr>
              <a:t>.</a:t>
            </a:r>
            <a:endParaRPr sz="1600" b="1" dirty="0">
              <a:solidFill>
                <a:schemeClr val="accent3"/>
              </a:solidFill>
              <a:latin typeface="Josefin Sans" panose="020B0604020202020204" charset="0"/>
              <a:ea typeface="Josefin Sans"/>
              <a:cs typeface="Josefin Sans"/>
              <a:sym typeface="Josefin Sans"/>
            </a:endParaRPr>
          </a:p>
        </p:txBody>
      </p:sp>
    </p:spTree>
    <p:extLst>
      <p:ext uri="{BB962C8B-B14F-4D97-AF65-F5344CB8AC3E}">
        <p14:creationId xmlns:p14="http://schemas.microsoft.com/office/powerpoint/2010/main" val="8531519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900" dirty="0" smtClean="0">
                <a:latin typeface="Josefin Sans"/>
                <a:ea typeface="Josefin Sans"/>
                <a:cs typeface="Josefin Sans"/>
                <a:sym typeface="Josefin Sans"/>
              </a:rPr>
              <a:t>Evidence-Based Programs (A-10)</a:t>
            </a:r>
            <a:endParaRPr sz="2900" dirty="0">
              <a:latin typeface="Josefin Sans"/>
              <a:ea typeface="Josefin Sans"/>
              <a:cs typeface="Josefin Sans"/>
              <a:sym typeface="Josefin Sans"/>
            </a:endParaRPr>
          </a:p>
        </p:txBody>
      </p:sp>
      <p:sp>
        <p:nvSpPr>
          <p:cNvPr id="126" name="Google Shape;126;p19"/>
          <p:cNvSpPr txBox="1">
            <a:spLocks noGrp="1"/>
          </p:cNvSpPr>
          <p:nvPr>
            <p:ph type="body" idx="1"/>
          </p:nvPr>
        </p:nvSpPr>
        <p:spPr>
          <a:xfrm>
            <a:off x="148683" y="1379881"/>
            <a:ext cx="8727461" cy="3229063"/>
          </a:xfrm>
          <a:prstGeom prst="rect">
            <a:avLst/>
          </a:prstGeom>
        </p:spPr>
        <p:txBody>
          <a:bodyPr spcFirstLastPara="1" wrap="square" lIns="68575" tIns="34275" rIns="68575" bIns="34275" anchor="t" anchorCtr="0">
            <a:noAutofit/>
          </a:bodyPr>
          <a:lstStyle/>
          <a:p>
            <a:pPr marL="412750" indent="-285750">
              <a:lnSpc>
                <a:spcPct val="115000"/>
              </a:lnSpc>
              <a:buSzPts val="1600"/>
            </a:pPr>
            <a:r>
              <a:rPr lang="en-US" sz="1600" dirty="0">
                <a:latin typeface="Josefin Sans" panose="020B0604020202020204" charset="0"/>
              </a:rPr>
              <a:t>The ARP Act defines the term “evidence-based” as having the meaning in section 8101(21) of the </a:t>
            </a:r>
            <a:r>
              <a:rPr lang="en-US" sz="1600" dirty="0" smtClean="0">
                <a:latin typeface="Josefin Sans" panose="020B0604020202020204" charset="0"/>
              </a:rPr>
              <a:t>ESEA (four tiers)</a:t>
            </a:r>
          </a:p>
          <a:p>
            <a:pPr marL="869950" lvl="1" indent="-285750">
              <a:lnSpc>
                <a:spcPct val="115000"/>
              </a:lnSpc>
              <a:buSzPts val="1600"/>
            </a:pPr>
            <a:r>
              <a:rPr lang="en-US" sz="1300" dirty="0">
                <a:latin typeface="Josefin Sans" panose="020B0604020202020204" charset="0"/>
              </a:rPr>
              <a:t>Demonstrates a statistically significant effect on improving student outcomes or other relevant outcomes based </a:t>
            </a:r>
            <a:r>
              <a:rPr lang="en-US" sz="1300" dirty="0" smtClean="0">
                <a:latin typeface="Josefin Sans" panose="020B0604020202020204" charset="0"/>
              </a:rPr>
              <a:t>on—</a:t>
            </a:r>
          </a:p>
          <a:p>
            <a:pPr marL="1327150" lvl="2" indent="-285750">
              <a:lnSpc>
                <a:spcPct val="115000"/>
              </a:lnSpc>
              <a:buSzPts val="1600"/>
            </a:pPr>
            <a:r>
              <a:rPr lang="en-US" sz="1200" dirty="0">
                <a:latin typeface="Josefin Sans" panose="020B0604020202020204" charset="0"/>
              </a:rPr>
              <a:t>Strong evidence from at least one well-designed and well-implemented experimental study (“tier 1”);</a:t>
            </a:r>
          </a:p>
          <a:p>
            <a:pPr marL="1327150" lvl="2" indent="-285750">
              <a:lnSpc>
                <a:spcPct val="115000"/>
              </a:lnSpc>
              <a:buSzPts val="1600"/>
            </a:pPr>
            <a:r>
              <a:rPr lang="en-US" sz="1200" dirty="0" smtClean="0">
                <a:latin typeface="Josefin Sans" panose="020B0604020202020204" charset="0"/>
              </a:rPr>
              <a:t>Moderate </a:t>
            </a:r>
            <a:r>
              <a:rPr lang="en-US" sz="1200" dirty="0">
                <a:latin typeface="Josefin Sans" panose="020B0604020202020204" charset="0"/>
              </a:rPr>
              <a:t>evidence from at least one well-designed and well-implemented quasi-experimental study (“tier 2”); or</a:t>
            </a:r>
          </a:p>
          <a:p>
            <a:pPr marL="1327150" lvl="2" indent="-285750">
              <a:lnSpc>
                <a:spcPct val="115000"/>
              </a:lnSpc>
              <a:buSzPts val="1600"/>
            </a:pPr>
            <a:r>
              <a:rPr lang="en-US" sz="1200" dirty="0" smtClean="0">
                <a:latin typeface="Josefin Sans" panose="020B0604020202020204" charset="0"/>
              </a:rPr>
              <a:t>Promising </a:t>
            </a:r>
            <a:r>
              <a:rPr lang="en-US" sz="1200" dirty="0">
                <a:latin typeface="Josefin Sans" panose="020B0604020202020204" charset="0"/>
              </a:rPr>
              <a:t>evidence from at least one well-designed and well-implemented correlational study with statistical controls for selection bias (“tier 3”); </a:t>
            </a:r>
            <a:r>
              <a:rPr lang="en-US" sz="1200" dirty="0" smtClean="0">
                <a:latin typeface="Josefin Sans" panose="020B0604020202020204" charset="0"/>
              </a:rPr>
              <a:t>or</a:t>
            </a:r>
          </a:p>
          <a:p>
            <a:pPr marL="869950" lvl="1" indent="-285750">
              <a:lnSpc>
                <a:spcPct val="115000"/>
              </a:lnSpc>
              <a:buSzPts val="1600"/>
            </a:pPr>
            <a:r>
              <a:rPr lang="en-US" sz="1300" dirty="0">
                <a:solidFill>
                  <a:srgbClr val="C00000"/>
                </a:solidFill>
                <a:latin typeface="Josefin Sans" panose="020B0604020202020204" charset="0"/>
                <a:ea typeface="Josefin Sans"/>
                <a:cs typeface="Josefin Sans"/>
                <a:sym typeface="Josefin Sans"/>
              </a:rPr>
              <a:t>Demonstrates a rationale based on high-quality research findings or positive evaluation that such activity, strategy, or intervention is likely to improve student outcomes or other relevant outcomes and includes ongoing efforts to examine the effects of such activity, strategy, or intervention (“tier 4”).</a:t>
            </a:r>
            <a:endParaRPr sz="1300" b="1" dirty="0">
              <a:solidFill>
                <a:srgbClr val="C00000"/>
              </a:solidFill>
              <a:latin typeface="Josefin Sans" panose="020B0604020202020204" charset="0"/>
              <a:ea typeface="Josefin Sans"/>
              <a:cs typeface="Josefin Sans"/>
              <a:sym typeface="Josefin Sans"/>
            </a:endParaRPr>
          </a:p>
        </p:txBody>
      </p:sp>
    </p:spTree>
    <p:extLst>
      <p:ext uri="{BB962C8B-B14F-4D97-AF65-F5344CB8AC3E}">
        <p14:creationId xmlns:p14="http://schemas.microsoft.com/office/powerpoint/2010/main" val="1523066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900">
                <a:latin typeface="Josefin Sans"/>
                <a:ea typeface="Josefin Sans"/>
                <a:cs typeface="Josefin Sans"/>
                <a:sym typeface="Josefin Sans"/>
              </a:rPr>
              <a:t>Agenda</a:t>
            </a:r>
            <a:endParaRPr sz="2900">
              <a:latin typeface="Josefin Sans"/>
              <a:ea typeface="Josefin Sans"/>
              <a:cs typeface="Josefin Sans"/>
              <a:sym typeface="Josefin Sans"/>
            </a:endParaRPr>
          </a:p>
        </p:txBody>
      </p:sp>
      <p:sp>
        <p:nvSpPr>
          <p:cNvPr id="114" name="Google Shape;114;p17"/>
          <p:cNvSpPr txBox="1">
            <a:spLocks noGrp="1"/>
          </p:cNvSpPr>
          <p:nvPr>
            <p:ph type="body" idx="1"/>
          </p:nvPr>
        </p:nvSpPr>
        <p:spPr>
          <a:xfrm>
            <a:off x="628650" y="1684682"/>
            <a:ext cx="7886700" cy="2948100"/>
          </a:xfrm>
          <a:prstGeom prst="rect">
            <a:avLst/>
          </a:prstGeom>
        </p:spPr>
        <p:txBody>
          <a:bodyPr spcFirstLastPara="1" wrap="square" lIns="68575" tIns="34275" rIns="68575" bIns="34275" anchor="t" anchorCtr="0">
            <a:normAutofit/>
          </a:bodyPr>
          <a:lstStyle/>
          <a:p>
            <a:pPr marL="457200" lvl="0" indent="-311150" algn="l" rtl="0">
              <a:lnSpc>
                <a:spcPct val="115000"/>
              </a:lnSpc>
              <a:spcBef>
                <a:spcPts val="0"/>
              </a:spcBef>
              <a:spcAft>
                <a:spcPts val="0"/>
              </a:spcAft>
              <a:buSzPts val="1300"/>
              <a:buFont typeface="Josefin Sans"/>
              <a:buChar char="•"/>
            </a:pPr>
            <a:r>
              <a:rPr lang="en" sz="2000" dirty="0" smtClean="0">
                <a:latin typeface="Josefin Sans"/>
                <a:ea typeface="Josefin Sans"/>
                <a:cs typeface="Josefin Sans"/>
                <a:sym typeface="Josefin Sans"/>
              </a:rPr>
              <a:t>Background </a:t>
            </a:r>
            <a:r>
              <a:rPr lang="en" sz="2000" dirty="0">
                <a:latin typeface="Josefin Sans"/>
                <a:ea typeface="Josefin Sans"/>
                <a:cs typeface="Josefin Sans"/>
                <a:sym typeface="Josefin Sans"/>
              </a:rPr>
              <a:t>on </a:t>
            </a:r>
            <a:r>
              <a:rPr lang="en" sz="2000" dirty="0" smtClean="0">
                <a:latin typeface="Josefin Sans"/>
                <a:ea typeface="Josefin Sans"/>
                <a:cs typeface="Josefin Sans"/>
                <a:sym typeface="Josefin Sans"/>
              </a:rPr>
              <a:t>Federal Pandemic Relief Funds </a:t>
            </a:r>
            <a:endParaRPr sz="2000" dirty="0">
              <a:latin typeface="Josefin Sans"/>
              <a:ea typeface="Josefin Sans"/>
              <a:cs typeface="Josefin Sans"/>
              <a:sym typeface="Josefin Sans"/>
            </a:endParaRPr>
          </a:p>
          <a:p>
            <a:pPr marL="457200" lvl="0" indent="-311150" algn="l" rtl="0">
              <a:lnSpc>
                <a:spcPct val="115000"/>
              </a:lnSpc>
              <a:spcBef>
                <a:spcPts val="0"/>
              </a:spcBef>
              <a:spcAft>
                <a:spcPts val="0"/>
              </a:spcAft>
              <a:buSzPts val="1300"/>
              <a:buFont typeface="Josefin Sans"/>
              <a:buChar char="•"/>
            </a:pPr>
            <a:r>
              <a:rPr lang="en-US" sz="2000" dirty="0" smtClean="0">
                <a:latin typeface="Josefin Sans"/>
                <a:ea typeface="Josefin Sans"/>
                <a:cs typeface="Josefin Sans"/>
                <a:sym typeface="Josefin Sans"/>
              </a:rPr>
              <a:t>Guidance Overview</a:t>
            </a:r>
            <a:endParaRPr sz="2000" dirty="0">
              <a:latin typeface="Josefin Sans"/>
              <a:ea typeface="Josefin Sans"/>
              <a:cs typeface="Josefin Sans"/>
              <a:sym typeface="Josefin Sans"/>
            </a:endParaRPr>
          </a:p>
          <a:p>
            <a:pPr marL="457200" lvl="0" indent="-311150" algn="l" rtl="0">
              <a:lnSpc>
                <a:spcPct val="115000"/>
              </a:lnSpc>
              <a:spcBef>
                <a:spcPts val="0"/>
              </a:spcBef>
              <a:spcAft>
                <a:spcPts val="0"/>
              </a:spcAft>
              <a:buSzPts val="1300"/>
              <a:buFont typeface="Josefin Sans"/>
              <a:buChar char="•"/>
            </a:pPr>
            <a:r>
              <a:rPr lang="en-US" sz="2000" dirty="0" smtClean="0">
                <a:latin typeface="Josefin Sans"/>
                <a:ea typeface="Josefin Sans"/>
                <a:cs typeface="Josefin Sans"/>
                <a:sym typeface="Josefin Sans"/>
              </a:rPr>
              <a:t>Construction Preapproval Process</a:t>
            </a:r>
            <a:endParaRPr sz="2000" dirty="0">
              <a:latin typeface="Josefin Sans"/>
              <a:ea typeface="Josefin Sans"/>
              <a:cs typeface="Josefin Sans"/>
              <a:sym typeface="Josefin Sans"/>
            </a:endParaRPr>
          </a:p>
          <a:p>
            <a:pPr marL="457200" lvl="0" indent="-311150" algn="l" rtl="0">
              <a:lnSpc>
                <a:spcPct val="115000"/>
              </a:lnSpc>
              <a:spcBef>
                <a:spcPts val="0"/>
              </a:spcBef>
              <a:spcAft>
                <a:spcPts val="0"/>
              </a:spcAft>
              <a:buSzPts val="1300"/>
              <a:buFont typeface="Josefin Sans"/>
              <a:buChar char="•"/>
            </a:pPr>
            <a:r>
              <a:rPr lang="en" sz="2000" dirty="0" smtClean="0">
                <a:latin typeface="Josefin Sans"/>
                <a:ea typeface="Josefin Sans"/>
                <a:cs typeface="Josefin Sans"/>
                <a:sym typeface="Josefin Sans"/>
              </a:rPr>
              <a:t>Questions/Discussion</a:t>
            </a:r>
            <a:endParaRPr sz="2000" dirty="0">
              <a:latin typeface="Josefin Sans"/>
              <a:ea typeface="Josefin Sans"/>
              <a:cs typeface="Josefin Sans"/>
              <a:sym typeface="Josefin San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6"/>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900" dirty="0" smtClean="0">
                <a:latin typeface="Josefin Sans"/>
                <a:ea typeface="Josefin Sans"/>
                <a:cs typeface="Josefin Sans"/>
                <a:sym typeface="Josefin Sans"/>
              </a:rPr>
              <a:t>Tier 4 Interventions (A-10)</a:t>
            </a:r>
            <a:endParaRPr sz="2900" dirty="0">
              <a:latin typeface="Josefin Sans"/>
              <a:ea typeface="Josefin Sans"/>
              <a:cs typeface="Josefin Sans"/>
              <a:sym typeface="Josefin Sans"/>
            </a:endParaRPr>
          </a:p>
        </p:txBody>
      </p:sp>
      <p:sp>
        <p:nvSpPr>
          <p:cNvPr id="311" name="Google Shape;311;p46"/>
          <p:cNvSpPr txBox="1">
            <a:spLocks noGrp="1"/>
          </p:cNvSpPr>
          <p:nvPr>
            <p:ph type="body" idx="1"/>
          </p:nvPr>
        </p:nvSpPr>
        <p:spPr>
          <a:xfrm>
            <a:off x="467600" y="1396606"/>
            <a:ext cx="8047800" cy="3373200"/>
          </a:xfrm>
          <a:prstGeom prst="rect">
            <a:avLst/>
          </a:prstGeom>
        </p:spPr>
        <p:txBody>
          <a:bodyPr spcFirstLastPara="1" wrap="square" lIns="68575" tIns="34275" rIns="68575" bIns="34275" anchor="t" anchorCtr="0">
            <a:normAutofit fontScale="77500" lnSpcReduction="20000"/>
          </a:bodyPr>
          <a:lstStyle/>
          <a:p>
            <a:pPr lvl="0" indent="-310832">
              <a:lnSpc>
                <a:spcPct val="115000"/>
              </a:lnSpc>
              <a:buSzPct val="66666"/>
              <a:buFont typeface="Josefin Sans"/>
              <a:buChar char="•"/>
            </a:pPr>
            <a:r>
              <a:rPr lang="en-US" dirty="0">
                <a:latin typeface="Josefin Sans"/>
                <a:ea typeface="Josefin Sans"/>
                <a:cs typeface="Josefin Sans"/>
                <a:sym typeface="Josefin Sans"/>
              </a:rPr>
              <a:t>Given the novel context created by the COVID-19 pandemic, an activity need not have generated such evidence </a:t>
            </a:r>
            <a:r>
              <a:rPr lang="en-US" i="1" dirty="0">
                <a:latin typeface="Josefin Sans"/>
                <a:ea typeface="Josefin Sans"/>
                <a:cs typeface="Josefin Sans"/>
                <a:sym typeface="Josefin Sans"/>
              </a:rPr>
              <a:t>during the COVID-19 pandemic </a:t>
            </a:r>
            <a:r>
              <a:rPr lang="en-US" dirty="0">
                <a:latin typeface="Josefin Sans"/>
                <a:ea typeface="Josefin Sans"/>
                <a:cs typeface="Josefin Sans"/>
                <a:sym typeface="Josefin Sans"/>
              </a:rPr>
              <a:t>to be considered evidence-based. </a:t>
            </a:r>
            <a:endParaRPr lang="en-US" dirty="0" smtClean="0">
              <a:latin typeface="Josefin Sans"/>
              <a:ea typeface="Josefin Sans"/>
              <a:cs typeface="Josefin Sans"/>
              <a:sym typeface="Josefin Sans"/>
            </a:endParaRPr>
          </a:p>
          <a:p>
            <a:pPr lvl="0" indent="-310832">
              <a:lnSpc>
                <a:spcPct val="115000"/>
              </a:lnSpc>
              <a:buSzPct val="66666"/>
              <a:buFont typeface="Josefin Sans"/>
              <a:buChar char="•"/>
            </a:pPr>
            <a:r>
              <a:rPr lang="en-US" dirty="0" smtClean="0">
                <a:latin typeface="Josefin Sans"/>
                <a:ea typeface="Josefin Sans"/>
                <a:cs typeface="Josefin Sans"/>
                <a:sym typeface="Josefin Sans"/>
              </a:rPr>
              <a:t>USED’s </a:t>
            </a:r>
            <a:r>
              <a:rPr lang="en-US" dirty="0" smtClean="0">
                <a:latin typeface="Josefin Sans"/>
                <a:ea typeface="Josefin Sans"/>
                <a:cs typeface="Josefin Sans"/>
                <a:sym typeface="Josefin Sans"/>
                <a:hlinkClick r:id="rId3"/>
              </a:rPr>
              <a:t>What </a:t>
            </a:r>
            <a:r>
              <a:rPr lang="en-US" dirty="0">
                <a:latin typeface="Josefin Sans"/>
                <a:ea typeface="Josefin Sans"/>
                <a:cs typeface="Josefin Sans"/>
                <a:sym typeface="Josefin Sans"/>
                <a:hlinkClick r:id="rId3"/>
              </a:rPr>
              <a:t>Works Clearinghouse</a:t>
            </a:r>
            <a:r>
              <a:rPr lang="en-US" dirty="0">
                <a:latin typeface="Josefin Sans"/>
                <a:ea typeface="Josefin Sans"/>
                <a:cs typeface="Josefin Sans"/>
                <a:sym typeface="Josefin Sans"/>
              </a:rPr>
              <a:t> </a:t>
            </a:r>
            <a:r>
              <a:rPr lang="en-US" dirty="0" smtClean="0">
                <a:latin typeface="Josefin Sans"/>
                <a:ea typeface="Josefin Sans"/>
                <a:cs typeface="Josefin Sans"/>
                <a:sym typeface="Josefin Sans"/>
              </a:rPr>
              <a:t>identifies </a:t>
            </a:r>
            <a:r>
              <a:rPr lang="en-US" dirty="0">
                <a:latin typeface="Josefin Sans"/>
                <a:ea typeface="Josefin Sans"/>
                <a:cs typeface="Josefin Sans"/>
                <a:sym typeface="Josefin Sans"/>
              </a:rPr>
              <a:t>the tier of evidence that reviewed studies meet, as applicable. </a:t>
            </a:r>
            <a:endParaRPr lang="en-US" dirty="0" smtClean="0">
              <a:latin typeface="Josefin Sans"/>
              <a:ea typeface="Josefin Sans"/>
              <a:cs typeface="Josefin Sans"/>
              <a:sym typeface="Josefin Sans"/>
            </a:endParaRPr>
          </a:p>
          <a:p>
            <a:pPr lvl="0" indent="-310832">
              <a:lnSpc>
                <a:spcPct val="115000"/>
              </a:lnSpc>
              <a:buSzPct val="66666"/>
              <a:buFont typeface="Josefin Sans"/>
              <a:buChar char="•"/>
            </a:pPr>
            <a:r>
              <a:rPr lang="en-US" dirty="0" smtClean="0">
                <a:latin typeface="Josefin Sans"/>
                <a:ea typeface="Josefin Sans"/>
                <a:cs typeface="Josefin Sans"/>
                <a:sym typeface="Josefin Sans"/>
              </a:rPr>
              <a:t>As </a:t>
            </a:r>
            <a:r>
              <a:rPr lang="en-US" dirty="0">
                <a:latin typeface="Josefin Sans"/>
                <a:ea typeface="Josefin Sans"/>
                <a:cs typeface="Josefin Sans"/>
                <a:sym typeface="Josefin Sans"/>
              </a:rPr>
              <a:t>part of the “demonstrates a rationale (tier 4)” level of evidence, grantees may develop and use approaches that are novel, if they are consistent with theoretical and empirical findings from research and the grantee will continue to review the effects of the practice to build the evidence base. </a:t>
            </a:r>
            <a:endParaRPr lang="en-US" dirty="0" smtClean="0">
              <a:latin typeface="Josefin Sans"/>
              <a:ea typeface="Josefin Sans"/>
              <a:cs typeface="Josefin Sans"/>
              <a:sym typeface="Josefin Sans"/>
            </a:endParaRPr>
          </a:p>
          <a:p>
            <a:pPr lvl="0" indent="-310832">
              <a:lnSpc>
                <a:spcPct val="115000"/>
              </a:lnSpc>
              <a:buSzPct val="66666"/>
              <a:buFont typeface="Josefin Sans"/>
              <a:buChar char="•"/>
            </a:pPr>
            <a:r>
              <a:rPr lang="en-US" dirty="0" smtClean="0">
                <a:latin typeface="Josefin Sans"/>
                <a:ea typeface="Josefin Sans"/>
                <a:cs typeface="Josefin Sans"/>
                <a:sym typeface="Josefin Sans"/>
              </a:rPr>
              <a:t>Developing </a:t>
            </a:r>
            <a:r>
              <a:rPr lang="en-US" dirty="0">
                <a:latin typeface="Josefin Sans"/>
                <a:ea typeface="Josefin Sans"/>
                <a:cs typeface="Josefin Sans"/>
                <a:sym typeface="Josefin Sans"/>
              </a:rPr>
              <a:t>a logic model can help to demonstrate a rationale. Logic model resources are available at </a:t>
            </a:r>
            <a:r>
              <a:rPr lang="en-US" dirty="0" smtClean="0">
                <a:latin typeface="Josefin Sans"/>
                <a:ea typeface="Josefin Sans"/>
                <a:cs typeface="Josefin Sans"/>
                <a:sym typeface="Josefin Sans"/>
              </a:rPr>
              <a:t>the </a:t>
            </a:r>
            <a:r>
              <a:rPr lang="en-US" dirty="0" smtClean="0">
                <a:latin typeface="Josefin Sans"/>
                <a:ea typeface="Josefin Sans"/>
                <a:cs typeface="Josefin Sans"/>
                <a:sym typeface="Josefin Sans"/>
                <a:hlinkClick r:id="rId4"/>
              </a:rPr>
              <a:t>ies.gov website</a:t>
            </a:r>
            <a:r>
              <a:rPr lang="en-US" dirty="0" smtClean="0">
                <a:latin typeface="Josefin Sans"/>
                <a:ea typeface="Josefin Sans"/>
                <a:cs typeface="Josefin Sans"/>
                <a:sym typeface="Josefin Sans"/>
              </a:rPr>
              <a:t>.</a:t>
            </a:r>
            <a:endParaRPr dirty="0"/>
          </a:p>
        </p:txBody>
      </p:sp>
    </p:spTree>
    <p:extLst>
      <p:ext uri="{BB962C8B-B14F-4D97-AF65-F5344CB8AC3E}">
        <p14:creationId xmlns:p14="http://schemas.microsoft.com/office/powerpoint/2010/main" val="237940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6"/>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900" dirty="0" smtClean="0">
                <a:latin typeface="Josefin Sans"/>
                <a:ea typeface="Josefin Sans"/>
                <a:cs typeface="Josefin Sans"/>
                <a:sym typeface="Josefin Sans"/>
              </a:rPr>
              <a:t>Time Distribution Records (A-16</a:t>
            </a:r>
            <a:r>
              <a:rPr lang="en" sz="2900" dirty="0">
                <a:latin typeface="Josefin Sans"/>
                <a:ea typeface="Josefin Sans"/>
                <a:cs typeface="Josefin Sans"/>
                <a:sym typeface="Josefin Sans"/>
              </a:rPr>
              <a:t>)</a:t>
            </a:r>
            <a:endParaRPr sz="2900" dirty="0">
              <a:latin typeface="Josefin Sans"/>
              <a:ea typeface="Josefin Sans"/>
              <a:cs typeface="Josefin Sans"/>
              <a:sym typeface="Josefin Sans"/>
            </a:endParaRPr>
          </a:p>
        </p:txBody>
      </p:sp>
      <p:sp>
        <p:nvSpPr>
          <p:cNvPr id="311" name="Google Shape;311;p46"/>
          <p:cNvSpPr txBox="1">
            <a:spLocks noGrp="1"/>
          </p:cNvSpPr>
          <p:nvPr>
            <p:ph type="body" idx="1"/>
          </p:nvPr>
        </p:nvSpPr>
        <p:spPr>
          <a:xfrm>
            <a:off x="467600" y="1396606"/>
            <a:ext cx="8047800" cy="3373200"/>
          </a:xfrm>
          <a:prstGeom prst="rect">
            <a:avLst/>
          </a:prstGeom>
        </p:spPr>
        <p:txBody>
          <a:bodyPr spcFirstLastPara="1" wrap="square" lIns="68575" tIns="34275" rIns="68575" bIns="34275" anchor="t" anchorCtr="0">
            <a:normAutofit/>
          </a:bodyPr>
          <a:lstStyle/>
          <a:p>
            <a:pPr marL="457200" lvl="0" indent="-310832" algn="l" rtl="0">
              <a:lnSpc>
                <a:spcPct val="115000"/>
              </a:lnSpc>
              <a:spcBef>
                <a:spcPts val="800"/>
              </a:spcBef>
              <a:spcAft>
                <a:spcPts val="0"/>
              </a:spcAft>
              <a:buSzPct val="66666"/>
              <a:buFont typeface="Josefin Sans"/>
              <a:buChar char="•"/>
            </a:pPr>
            <a:r>
              <a:rPr lang="en" sz="1800" dirty="0">
                <a:latin typeface="Josefin Sans"/>
                <a:ea typeface="Josefin Sans"/>
                <a:cs typeface="Josefin Sans"/>
                <a:sym typeface="Josefin Sans"/>
              </a:rPr>
              <a:t>For employees funded by ESSER and/or GEER, time distribution (“time and effort”) records are required only if an individual employee is splitting his or her time between activities that </a:t>
            </a:r>
            <a:r>
              <a:rPr lang="en" sz="1800" b="1" i="1" dirty="0">
                <a:solidFill>
                  <a:schemeClr val="accent3"/>
                </a:solidFill>
                <a:latin typeface="Josefin Sans"/>
                <a:ea typeface="Josefin Sans"/>
                <a:cs typeface="Josefin Sans"/>
                <a:sym typeface="Josefin Sans"/>
              </a:rPr>
              <a:t>may be funded </a:t>
            </a:r>
            <a:r>
              <a:rPr lang="en" sz="1800" dirty="0">
                <a:latin typeface="Josefin Sans"/>
                <a:ea typeface="Josefin Sans"/>
                <a:cs typeface="Josefin Sans"/>
                <a:sym typeface="Josefin Sans"/>
              </a:rPr>
              <a:t>under ESSER or GEER and activities that are </a:t>
            </a:r>
            <a:r>
              <a:rPr lang="en" sz="1800" b="1" i="1" dirty="0">
                <a:solidFill>
                  <a:schemeClr val="accent3"/>
                </a:solidFill>
                <a:latin typeface="Josefin Sans"/>
                <a:ea typeface="Josefin Sans"/>
                <a:cs typeface="Josefin Sans"/>
                <a:sym typeface="Josefin Sans"/>
              </a:rPr>
              <a:t>not allowable</a:t>
            </a:r>
            <a:r>
              <a:rPr lang="en" sz="1800" dirty="0">
                <a:latin typeface="Josefin Sans"/>
                <a:ea typeface="Josefin Sans"/>
                <a:cs typeface="Josefin Sans"/>
                <a:sym typeface="Josefin Sans"/>
              </a:rPr>
              <a:t> under the applicable program. </a:t>
            </a:r>
            <a:endParaRPr sz="1800" dirty="0">
              <a:latin typeface="Josefin Sans"/>
              <a:ea typeface="Josefin Sans"/>
              <a:cs typeface="Josefin Sans"/>
              <a:sym typeface="Josefin Sans"/>
            </a:endParaRPr>
          </a:p>
          <a:p>
            <a:pPr marL="457200" lvl="0" indent="-310832" algn="l" rtl="0">
              <a:lnSpc>
                <a:spcPct val="115000"/>
              </a:lnSpc>
              <a:spcBef>
                <a:spcPts val="0"/>
              </a:spcBef>
              <a:spcAft>
                <a:spcPts val="0"/>
              </a:spcAft>
              <a:buSzPct val="66666"/>
              <a:buFont typeface="Josefin Sans"/>
              <a:buChar char="•"/>
            </a:pPr>
            <a:r>
              <a:rPr lang="en" sz="1800" dirty="0">
                <a:latin typeface="Josefin Sans"/>
                <a:ea typeface="Josefin Sans"/>
                <a:cs typeface="Josefin Sans"/>
                <a:sym typeface="Josefin Sans"/>
              </a:rPr>
              <a:t>In all other cases, school divisions must maintain the records generally maintained for salaries and wages, consistent with policies and procedures that apply to all employees, whether they are paid with federal or other funds.</a:t>
            </a:r>
            <a:endParaRPr sz="1800" dirty="0">
              <a:latin typeface="Josefin Sans"/>
              <a:ea typeface="Josefin Sans"/>
              <a:cs typeface="Josefin Sans"/>
              <a:sym typeface="Josefin Sans"/>
            </a:endParaRPr>
          </a:p>
          <a:p>
            <a:pPr marL="0" lvl="0" indent="0" algn="l" rtl="0">
              <a:spcBef>
                <a:spcPts val="800"/>
              </a:spcBef>
              <a:spcAft>
                <a:spcPts val="0"/>
              </a:spcAft>
              <a:buNone/>
            </a:pPr>
            <a:endParaRPr dirty="0"/>
          </a:p>
        </p:txBody>
      </p:sp>
    </p:spTree>
    <p:extLst>
      <p:ext uri="{BB962C8B-B14F-4D97-AF65-F5344CB8AC3E}">
        <p14:creationId xmlns:p14="http://schemas.microsoft.com/office/powerpoint/2010/main" val="761052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7"/>
          <p:cNvSpPr txBox="1">
            <a:spLocks noGrp="1"/>
          </p:cNvSpPr>
          <p:nvPr>
            <p:ph type="title"/>
          </p:nvPr>
        </p:nvSpPr>
        <p:spPr>
          <a:xfrm>
            <a:off x="628650" y="1087048"/>
            <a:ext cx="7886700" cy="5070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900" dirty="0" smtClean="0">
                <a:latin typeface="Josefin Sans"/>
                <a:ea typeface="Josefin Sans"/>
                <a:cs typeface="Josefin Sans"/>
                <a:sym typeface="Josefin Sans"/>
              </a:rPr>
              <a:t>Concurrent Reimbursement of ESSER I, II, AND III Funds (A-19)</a:t>
            </a:r>
            <a:endParaRPr sz="2900" dirty="0">
              <a:latin typeface="Josefin Sans"/>
              <a:ea typeface="Josefin Sans"/>
              <a:cs typeface="Josefin Sans"/>
              <a:sym typeface="Josefin Sans"/>
            </a:endParaRPr>
          </a:p>
        </p:txBody>
      </p:sp>
      <p:sp>
        <p:nvSpPr>
          <p:cNvPr id="317" name="Google Shape;317;p47"/>
          <p:cNvSpPr txBox="1">
            <a:spLocks noGrp="1"/>
          </p:cNvSpPr>
          <p:nvPr>
            <p:ph type="body" idx="1"/>
          </p:nvPr>
        </p:nvSpPr>
        <p:spPr>
          <a:xfrm>
            <a:off x="261850" y="1776850"/>
            <a:ext cx="8882100" cy="3891600"/>
          </a:xfrm>
          <a:prstGeom prst="rect">
            <a:avLst/>
          </a:prstGeom>
        </p:spPr>
        <p:txBody>
          <a:bodyPr spcFirstLastPara="1" wrap="square" lIns="68575" tIns="34275" rIns="68575" bIns="34275" anchor="t" anchorCtr="0">
            <a:noAutofit/>
          </a:bodyPr>
          <a:lstStyle/>
          <a:p>
            <a:pPr marL="457200" lvl="0" indent="-336550" algn="l" rtl="0">
              <a:lnSpc>
                <a:spcPct val="115000"/>
              </a:lnSpc>
              <a:spcBef>
                <a:spcPts val="800"/>
              </a:spcBef>
              <a:spcAft>
                <a:spcPts val="0"/>
              </a:spcAft>
              <a:buSzPts val="1700"/>
              <a:buFont typeface="Josefin Sans"/>
              <a:buChar char="•"/>
            </a:pPr>
            <a:r>
              <a:rPr lang="en" sz="1700" dirty="0">
                <a:latin typeface="Josefin Sans"/>
                <a:ea typeface="Josefin Sans"/>
                <a:cs typeface="Josefin Sans"/>
                <a:sym typeface="Josefin Sans"/>
              </a:rPr>
              <a:t>In a </a:t>
            </a:r>
            <a:r>
              <a:rPr lang="en" sz="1700" u="sng" dirty="0">
                <a:solidFill>
                  <a:schemeClr val="hlink"/>
                </a:solidFill>
                <a:latin typeface="Josefin Sans"/>
                <a:ea typeface="Josefin Sans"/>
                <a:cs typeface="Josefin Sans"/>
                <a:sym typeface="Josefin Sans"/>
                <a:hlinkClick r:id="rId3"/>
              </a:rPr>
              <a:t>January 2021 letter to state superintendents</a:t>
            </a:r>
            <a:r>
              <a:rPr lang="en" sz="1700" dirty="0">
                <a:latin typeface="Josefin Sans"/>
                <a:ea typeface="Josefin Sans"/>
                <a:cs typeface="Josefin Sans"/>
                <a:sym typeface="Josefin Sans"/>
              </a:rPr>
              <a:t>, the USED stated that ESSER I funds should be expended prior to expending ESSER II funds.</a:t>
            </a:r>
            <a:endParaRPr sz="1700" dirty="0">
              <a:latin typeface="Josefin Sans"/>
              <a:ea typeface="Josefin Sans"/>
              <a:cs typeface="Josefin Sans"/>
              <a:sym typeface="Josefin Sans"/>
            </a:endParaRPr>
          </a:p>
          <a:p>
            <a:pPr marL="457200" lvl="0" indent="-336550" algn="l" rtl="0">
              <a:lnSpc>
                <a:spcPct val="115000"/>
              </a:lnSpc>
              <a:spcBef>
                <a:spcPts val="0"/>
              </a:spcBef>
              <a:spcAft>
                <a:spcPts val="0"/>
              </a:spcAft>
              <a:buSzPts val="1700"/>
              <a:buFont typeface="Josefin Sans"/>
              <a:buChar char="•"/>
            </a:pPr>
            <a:r>
              <a:rPr lang="en" sz="1700" u="sng" dirty="0">
                <a:solidFill>
                  <a:schemeClr val="hlink"/>
                </a:solidFill>
                <a:latin typeface="Josefin Sans"/>
                <a:ea typeface="Josefin Sans"/>
                <a:cs typeface="Josefin Sans"/>
                <a:sym typeface="Josefin Sans"/>
                <a:hlinkClick r:id="rId4"/>
              </a:rPr>
              <a:t>Superintendent’s Memo #090-21</a:t>
            </a:r>
            <a:r>
              <a:rPr lang="en" sz="1700" dirty="0">
                <a:latin typeface="Josefin Sans"/>
                <a:ea typeface="Josefin Sans"/>
                <a:cs typeface="Josefin Sans"/>
                <a:sym typeface="Josefin Sans"/>
              </a:rPr>
              <a:t> announced the ESSER I and ESSER II reimbursement process that complied with the USED letter. </a:t>
            </a:r>
            <a:endParaRPr sz="1700" dirty="0">
              <a:latin typeface="Josefin Sans"/>
              <a:ea typeface="Josefin Sans"/>
              <a:cs typeface="Josefin Sans"/>
              <a:sym typeface="Josefin Sans"/>
            </a:endParaRPr>
          </a:p>
          <a:p>
            <a:pPr marL="457200" lvl="0" indent="-336550" algn="l" rtl="0">
              <a:lnSpc>
                <a:spcPct val="115000"/>
              </a:lnSpc>
              <a:spcBef>
                <a:spcPts val="0"/>
              </a:spcBef>
              <a:spcAft>
                <a:spcPts val="0"/>
              </a:spcAft>
              <a:buSzPts val="1700"/>
              <a:buFont typeface="Josefin Sans"/>
              <a:buChar char="•"/>
            </a:pPr>
            <a:r>
              <a:rPr lang="en" sz="1700" dirty="0">
                <a:latin typeface="Josefin Sans"/>
                <a:ea typeface="Josefin Sans"/>
                <a:cs typeface="Josefin Sans"/>
                <a:sym typeface="Josefin Sans"/>
              </a:rPr>
              <a:t>The new guidance states that ESSER I, II and III funds may be spent concurrently. </a:t>
            </a:r>
            <a:endParaRPr sz="1700" dirty="0">
              <a:latin typeface="Josefin Sans"/>
              <a:ea typeface="Josefin Sans"/>
              <a:cs typeface="Josefin Sans"/>
              <a:sym typeface="Josefin Sans"/>
            </a:endParaRPr>
          </a:p>
          <a:p>
            <a:pPr marL="457200" lvl="0" indent="-336550" algn="l" rtl="0">
              <a:lnSpc>
                <a:spcPct val="115000"/>
              </a:lnSpc>
              <a:spcBef>
                <a:spcPts val="0"/>
              </a:spcBef>
              <a:spcAft>
                <a:spcPts val="0"/>
              </a:spcAft>
              <a:buSzPts val="1700"/>
              <a:buFont typeface="Josefin Sans"/>
              <a:buChar char="•"/>
            </a:pPr>
            <a:r>
              <a:rPr lang="en" sz="1700" dirty="0">
                <a:latin typeface="Josefin Sans"/>
                <a:ea typeface="Josefin Sans"/>
                <a:cs typeface="Josefin Sans"/>
                <a:sym typeface="Josefin Sans"/>
              </a:rPr>
              <a:t>The VDOE will no longer require that ESSER I funds be fully reimbursed prior to submitting reimbursement requests for ESSER II funds. </a:t>
            </a:r>
            <a:endParaRPr sz="1700" dirty="0">
              <a:latin typeface="Josefin Sans"/>
              <a:ea typeface="Josefin Sans"/>
              <a:cs typeface="Josefin Sans"/>
              <a:sym typeface="Josefin Sans"/>
            </a:endParaRPr>
          </a:p>
          <a:p>
            <a:pPr marL="457200" lvl="0" indent="-336550" algn="l" rtl="0">
              <a:lnSpc>
                <a:spcPct val="115000"/>
              </a:lnSpc>
              <a:spcBef>
                <a:spcPts val="0"/>
              </a:spcBef>
              <a:spcAft>
                <a:spcPts val="0"/>
              </a:spcAft>
              <a:buSzPts val="1700"/>
              <a:buFont typeface="Josefin Sans"/>
              <a:buChar char="•"/>
            </a:pPr>
            <a:r>
              <a:rPr lang="en" sz="1700" dirty="0">
                <a:latin typeface="Josefin Sans"/>
                <a:ea typeface="Josefin Sans"/>
                <a:cs typeface="Josefin Sans"/>
                <a:sym typeface="Josefin Sans"/>
              </a:rPr>
              <a:t>School divisions are </a:t>
            </a:r>
            <a:r>
              <a:rPr lang="en" sz="1700" b="1" dirty="0">
                <a:solidFill>
                  <a:schemeClr val="accent3"/>
                </a:solidFill>
                <a:latin typeface="Josefin Sans"/>
                <a:ea typeface="Josefin Sans"/>
                <a:cs typeface="Josefin Sans"/>
                <a:sym typeface="Josefin Sans"/>
              </a:rPr>
              <a:t>strongly encouraged</a:t>
            </a:r>
            <a:r>
              <a:rPr lang="en" sz="1700" dirty="0">
                <a:latin typeface="Josefin Sans"/>
                <a:ea typeface="Josefin Sans"/>
                <a:cs typeface="Josefin Sans"/>
                <a:sym typeface="Josefin Sans"/>
              </a:rPr>
              <a:t> to fully expend and request reimbursement for ESSER I funds prior to ESSER II funds.</a:t>
            </a:r>
            <a:endParaRPr sz="1700" dirty="0"/>
          </a:p>
        </p:txBody>
      </p:sp>
    </p:spTree>
    <p:extLst>
      <p:ext uri="{BB962C8B-B14F-4D97-AF65-F5344CB8AC3E}">
        <p14:creationId xmlns:p14="http://schemas.microsoft.com/office/powerpoint/2010/main" val="2984067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8"/>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900" dirty="0" smtClean="0">
                <a:latin typeface="Josefin Sans"/>
                <a:ea typeface="Josefin Sans"/>
                <a:cs typeface="Josefin Sans"/>
                <a:sym typeface="Josefin Sans"/>
              </a:rPr>
              <a:t>Buy American Act Provisions </a:t>
            </a:r>
            <a:r>
              <a:rPr lang="en" dirty="0" smtClean="0">
                <a:latin typeface="Josefin Sans"/>
                <a:ea typeface="Josefin Sans"/>
                <a:cs typeface="Josefin Sans"/>
                <a:sym typeface="Josefin Sans"/>
              </a:rPr>
              <a:t>(A-20</a:t>
            </a:r>
            <a:r>
              <a:rPr lang="en" dirty="0">
                <a:latin typeface="Josefin Sans"/>
                <a:ea typeface="Josefin Sans"/>
                <a:cs typeface="Josefin Sans"/>
                <a:sym typeface="Josefin Sans"/>
              </a:rPr>
              <a:t>)</a:t>
            </a:r>
            <a:endParaRPr dirty="0">
              <a:latin typeface="Josefin Sans"/>
              <a:ea typeface="Josefin Sans"/>
              <a:cs typeface="Josefin Sans"/>
              <a:sym typeface="Josefin Sans"/>
            </a:endParaRPr>
          </a:p>
        </p:txBody>
      </p:sp>
      <p:sp>
        <p:nvSpPr>
          <p:cNvPr id="323" name="Google Shape;323;p48"/>
          <p:cNvSpPr txBox="1">
            <a:spLocks noGrp="1"/>
          </p:cNvSpPr>
          <p:nvPr>
            <p:ph type="body" idx="1"/>
          </p:nvPr>
        </p:nvSpPr>
        <p:spPr>
          <a:xfrm>
            <a:off x="467600" y="1608475"/>
            <a:ext cx="8047800" cy="3373200"/>
          </a:xfrm>
          <a:prstGeom prst="rect">
            <a:avLst/>
          </a:prstGeom>
        </p:spPr>
        <p:txBody>
          <a:bodyPr spcFirstLastPara="1" wrap="square" lIns="68575" tIns="34275" rIns="68575" bIns="34275" anchor="t" anchorCtr="0">
            <a:normAutofit/>
          </a:bodyPr>
          <a:lstStyle/>
          <a:p>
            <a:pPr marL="457200" lvl="0" indent="-317500" algn="l" rtl="0">
              <a:lnSpc>
                <a:spcPct val="115000"/>
              </a:lnSpc>
              <a:spcBef>
                <a:spcPts val="800"/>
              </a:spcBef>
              <a:spcAft>
                <a:spcPts val="0"/>
              </a:spcAft>
              <a:buSzPts val="1400"/>
              <a:buFont typeface="Josefin Sans"/>
              <a:buChar char="•"/>
            </a:pPr>
            <a:r>
              <a:rPr lang="en">
                <a:latin typeface="Josefin Sans"/>
                <a:ea typeface="Josefin Sans"/>
                <a:cs typeface="Josefin Sans"/>
                <a:sym typeface="Josefin Sans"/>
              </a:rPr>
              <a:t>The Buy American Act does not apply to the ESSER I or GEER I programs. </a:t>
            </a:r>
            <a:endParaRPr>
              <a:latin typeface="Josefin Sans"/>
              <a:ea typeface="Josefin Sans"/>
              <a:cs typeface="Josefin Sans"/>
              <a:sym typeface="Josefin Sans"/>
            </a:endParaRPr>
          </a:p>
          <a:p>
            <a:pPr marL="457200" lvl="0" indent="-317500" algn="l" rtl="0">
              <a:lnSpc>
                <a:spcPct val="115000"/>
              </a:lnSpc>
              <a:spcBef>
                <a:spcPts val="0"/>
              </a:spcBef>
              <a:spcAft>
                <a:spcPts val="0"/>
              </a:spcAft>
              <a:buSzPts val="1400"/>
              <a:buFont typeface="Josefin Sans"/>
              <a:buChar char="•"/>
            </a:pPr>
            <a:r>
              <a:rPr lang="en">
                <a:latin typeface="Josefin Sans"/>
                <a:ea typeface="Josefin Sans"/>
                <a:cs typeface="Josefin Sans"/>
                <a:sym typeface="Josefin Sans"/>
              </a:rPr>
              <a:t>Awards made under ESSER II, ESSER III, and GEER II are subject to the Domestic Preference for Procurement requirement (</a:t>
            </a:r>
            <a:r>
              <a:rPr lang="en" u="sng">
                <a:solidFill>
                  <a:schemeClr val="hlink"/>
                </a:solidFill>
                <a:latin typeface="Josefin Sans"/>
                <a:ea typeface="Josefin Sans"/>
                <a:cs typeface="Josefin Sans"/>
                <a:sym typeface="Josefin Sans"/>
                <a:hlinkClick r:id="rId3"/>
              </a:rPr>
              <a:t>see 2 CFR § 200.322 of the Uniform Guidance</a:t>
            </a:r>
            <a:r>
              <a:rPr lang="en">
                <a:latin typeface="Josefin Sans"/>
                <a:ea typeface="Josefin Sans"/>
                <a:cs typeface="Josefin Sans"/>
                <a:sym typeface="Josefin Sans"/>
              </a:rPr>
              <a:t>).</a:t>
            </a:r>
            <a:endParaRPr>
              <a:latin typeface="Josefin Sans"/>
              <a:ea typeface="Josefin Sans"/>
              <a:cs typeface="Josefin Sans"/>
              <a:sym typeface="Josefin Sans"/>
            </a:endParaRPr>
          </a:p>
          <a:p>
            <a:pPr marL="0" lvl="0" indent="0" algn="l" rtl="0">
              <a:spcBef>
                <a:spcPts val="800"/>
              </a:spcBef>
              <a:spcAft>
                <a:spcPts val="0"/>
              </a:spcAft>
              <a:buNone/>
            </a:pPr>
            <a:endParaRPr/>
          </a:p>
        </p:txBody>
      </p:sp>
    </p:spTree>
    <p:extLst>
      <p:ext uri="{BB962C8B-B14F-4D97-AF65-F5344CB8AC3E}">
        <p14:creationId xmlns:p14="http://schemas.microsoft.com/office/powerpoint/2010/main" val="2377243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8"/>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900" dirty="0" smtClean="0">
                <a:latin typeface="Josefin Sans"/>
                <a:ea typeface="Josefin Sans"/>
                <a:cs typeface="Josefin Sans"/>
                <a:sym typeface="Josefin Sans"/>
              </a:rPr>
              <a:t>Improving Cybersecurity </a:t>
            </a:r>
            <a:r>
              <a:rPr lang="en" dirty="0" smtClean="0">
                <a:latin typeface="Josefin Sans"/>
                <a:ea typeface="Josefin Sans"/>
                <a:cs typeface="Josefin Sans"/>
                <a:sym typeface="Josefin Sans"/>
              </a:rPr>
              <a:t>(A-21)</a:t>
            </a:r>
            <a:endParaRPr dirty="0">
              <a:latin typeface="Josefin Sans"/>
              <a:ea typeface="Josefin Sans"/>
              <a:cs typeface="Josefin Sans"/>
              <a:sym typeface="Josefin Sans"/>
            </a:endParaRPr>
          </a:p>
        </p:txBody>
      </p:sp>
      <p:sp>
        <p:nvSpPr>
          <p:cNvPr id="323" name="Google Shape;323;p48"/>
          <p:cNvSpPr txBox="1">
            <a:spLocks noGrp="1"/>
          </p:cNvSpPr>
          <p:nvPr>
            <p:ph type="body" idx="1"/>
          </p:nvPr>
        </p:nvSpPr>
        <p:spPr>
          <a:xfrm>
            <a:off x="467600" y="1496965"/>
            <a:ext cx="8047800" cy="3373200"/>
          </a:xfrm>
          <a:prstGeom prst="rect">
            <a:avLst/>
          </a:prstGeom>
        </p:spPr>
        <p:txBody>
          <a:bodyPr spcFirstLastPara="1" wrap="square" lIns="68575" tIns="34275" rIns="68575" bIns="34275" anchor="t" anchorCtr="0">
            <a:normAutofit/>
          </a:bodyPr>
          <a:lstStyle/>
          <a:p>
            <a:pPr lvl="0">
              <a:lnSpc>
                <a:spcPct val="115000"/>
              </a:lnSpc>
              <a:buFont typeface="Josefin Sans"/>
              <a:buChar char="•"/>
            </a:pPr>
            <a:r>
              <a:rPr lang="en-US" dirty="0" smtClean="0">
                <a:latin typeface="Josefin Sans"/>
                <a:ea typeface="Josefin Sans"/>
                <a:cs typeface="Josefin Sans"/>
                <a:sym typeface="Josefin Sans"/>
              </a:rPr>
              <a:t>ESSER and GEER funds may be used to improve </a:t>
            </a:r>
            <a:r>
              <a:rPr lang="en-US" dirty="0">
                <a:latin typeface="Josefin Sans"/>
                <a:ea typeface="Josefin Sans"/>
                <a:cs typeface="Josefin Sans"/>
                <a:sym typeface="Josefin Sans"/>
              </a:rPr>
              <a:t>cybersecurity to better meet educational and other needs of students related to preventing, preparing for, or responding to </a:t>
            </a:r>
            <a:r>
              <a:rPr lang="en-US" dirty="0" smtClean="0">
                <a:latin typeface="Josefin Sans"/>
                <a:ea typeface="Josefin Sans"/>
                <a:cs typeface="Josefin Sans"/>
                <a:sym typeface="Josefin Sans"/>
              </a:rPr>
              <a:t>COVID-19. </a:t>
            </a:r>
          </a:p>
          <a:p>
            <a:pPr lvl="0">
              <a:lnSpc>
                <a:spcPct val="115000"/>
              </a:lnSpc>
              <a:buFont typeface="Josefin Sans"/>
              <a:buChar char="•"/>
            </a:pPr>
            <a:r>
              <a:rPr lang="en-US" dirty="0" smtClean="0">
                <a:latin typeface="Josefin Sans"/>
                <a:ea typeface="Josefin Sans"/>
                <a:cs typeface="Josefin Sans"/>
                <a:sym typeface="Josefin Sans"/>
              </a:rPr>
              <a:t>Expanded cybersecurity </a:t>
            </a:r>
            <a:r>
              <a:rPr lang="en-US" dirty="0">
                <a:latin typeface="Josefin Sans"/>
                <a:ea typeface="Josefin Sans"/>
                <a:cs typeface="Josefin Sans"/>
                <a:sym typeface="Josefin Sans"/>
              </a:rPr>
              <a:t>needs to facilitate </a:t>
            </a:r>
            <a:r>
              <a:rPr lang="en-US" dirty="0" smtClean="0">
                <a:latin typeface="Josefin Sans"/>
                <a:ea typeface="Josefin Sans"/>
                <a:cs typeface="Josefin Sans"/>
                <a:sym typeface="Josefin Sans"/>
              </a:rPr>
              <a:t>the increase in technology usage, such as for hybrid learning, may be addressed </a:t>
            </a:r>
            <a:r>
              <a:rPr lang="en-US" dirty="0">
                <a:latin typeface="Josefin Sans"/>
                <a:ea typeface="Josefin Sans"/>
                <a:cs typeface="Josefin Sans"/>
                <a:sym typeface="Josefin Sans"/>
              </a:rPr>
              <a:t>using </a:t>
            </a:r>
            <a:r>
              <a:rPr lang="en-US" dirty="0" smtClean="0">
                <a:latin typeface="Josefin Sans"/>
                <a:ea typeface="Josefin Sans"/>
                <a:cs typeface="Josefin Sans"/>
                <a:sym typeface="Josefin Sans"/>
              </a:rPr>
              <a:t>ESSER and GEER funds</a:t>
            </a:r>
            <a:r>
              <a:rPr lang="en-US" dirty="0">
                <a:latin typeface="Josefin Sans"/>
                <a:ea typeface="Josefin Sans"/>
                <a:cs typeface="Josefin Sans"/>
                <a:sym typeface="Josefin Sans"/>
              </a:rPr>
              <a:t>.</a:t>
            </a:r>
            <a:endParaRPr dirty="0"/>
          </a:p>
        </p:txBody>
      </p:sp>
    </p:spTree>
    <p:extLst>
      <p:ext uri="{BB962C8B-B14F-4D97-AF65-F5344CB8AC3E}">
        <p14:creationId xmlns:p14="http://schemas.microsoft.com/office/powerpoint/2010/main" val="3252732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8"/>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900" dirty="0" smtClean="0">
                <a:latin typeface="Josefin Sans"/>
                <a:ea typeface="Josefin Sans"/>
                <a:cs typeface="Josefin Sans"/>
                <a:sym typeface="Josefin Sans"/>
              </a:rPr>
              <a:t>Innovative Instructional Approaches </a:t>
            </a:r>
            <a:r>
              <a:rPr lang="en" dirty="0" smtClean="0">
                <a:latin typeface="Josefin Sans"/>
                <a:ea typeface="Josefin Sans"/>
                <a:cs typeface="Josefin Sans"/>
                <a:sym typeface="Josefin Sans"/>
              </a:rPr>
              <a:t>(A-22)</a:t>
            </a:r>
            <a:endParaRPr dirty="0">
              <a:latin typeface="Josefin Sans"/>
              <a:ea typeface="Josefin Sans"/>
              <a:cs typeface="Josefin Sans"/>
              <a:sym typeface="Josefin Sans"/>
            </a:endParaRPr>
          </a:p>
        </p:txBody>
      </p:sp>
      <p:sp>
        <p:nvSpPr>
          <p:cNvPr id="323" name="Google Shape;323;p48"/>
          <p:cNvSpPr txBox="1">
            <a:spLocks noGrp="1"/>
          </p:cNvSpPr>
          <p:nvPr>
            <p:ph type="body" idx="1"/>
          </p:nvPr>
        </p:nvSpPr>
        <p:spPr>
          <a:xfrm>
            <a:off x="467600" y="1497643"/>
            <a:ext cx="8047800" cy="3373200"/>
          </a:xfrm>
          <a:prstGeom prst="rect">
            <a:avLst/>
          </a:prstGeom>
        </p:spPr>
        <p:txBody>
          <a:bodyPr spcFirstLastPara="1" wrap="square" lIns="68575" tIns="34275" rIns="68575" bIns="34275" anchor="t" anchorCtr="0">
            <a:normAutofit fontScale="92500" lnSpcReduction="20000"/>
          </a:bodyPr>
          <a:lstStyle/>
          <a:p>
            <a:pPr lvl="0">
              <a:lnSpc>
                <a:spcPct val="115000"/>
              </a:lnSpc>
              <a:buFont typeface="Josefin Sans"/>
              <a:buChar char="•"/>
            </a:pPr>
            <a:r>
              <a:rPr lang="en-US" dirty="0" smtClean="0">
                <a:latin typeface="Josefin Sans"/>
                <a:ea typeface="Josefin Sans"/>
                <a:cs typeface="Josefin Sans"/>
                <a:sym typeface="Josefin Sans"/>
              </a:rPr>
              <a:t>ESSER and GEER funds may be used </a:t>
            </a:r>
            <a:r>
              <a:rPr lang="en-US" dirty="0">
                <a:latin typeface="Josefin Sans"/>
                <a:ea typeface="Josefin Sans"/>
                <a:cs typeface="Josefin Sans"/>
                <a:sym typeface="Josefin Sans"/>
              </a:rPr>
              <a:t>to </a:t>
            </a:r>
            <a:r>
              <a:rPr lang="en-US" dirty="0" smtClean="0">
                <a:latin typeface="Josefin Sans"/>
                <a:ea typeface="Josefin Sans"/>
                <a:cs typeface="Josefin Sans"/>
                <a:sym typeface="Josefin Sans"/>
              </a:rPr>
              <a:t>develop </a:t>
            </a:r>
            <a:r>
              <a:rPr lang="en-US" dirty="0">
                <a:latin typeface="Josefin Sans"/>
                <a:ea typeface="Josefin Sans"/>
                <a:cs typeface="Josefin Sans"/>
                <a:sym typeface="Josefin Sans"/>
              </a:rPr>
              <a:t>or implement an innovative approach to providing instruction to accelerate learning and mitigate the effects of lost instructional time for students most impacted by the COVID-19 pandemic.</a:t>
            </a:r>
          </a:p>
          <a:p>
            <a:pPr lvl="0">
              <a:lnSpc>
                <a:spcPct val="115000"/>
              </a:lnSpc>
              <a:buFont typeface="Josefin Sans"/>
              <a:buChar char="•"/>
            </a:pPr>
            <a:r>
              <a:rPr lang="en-US" dirty="0">
                <a:latin typeface="Josefin Sans"/>
                <a:ea typeface="Josefin Sans"/>
                <a:cs typeface="Josefin Sans"/>
                <a:sym typeface="Josefin Sans"/>
              </a:rPr>
              <a:t>To the extent an innovative approach is evidenced-based, </a:t>
            </a:r>
            <a:r>
              <a:rPr lang="en-US" dirty="0" smtClean="0">
                <a:latin typeface="Josefin Sans"/>
                <a:ea typeface="Josefin Sans"/>
                <a:cs typeface="Josefin Sans"/>
                <a:sym typeface="Josefin Sans"/>
              </a:rPr>
              <a:t>the ARP </a:t>
            </a:r>
            <a:r>
              <a:rPr lang="en-US" dirty="0">
                <a:latin typeface="Josefin Sans"/>
                <a:ea typeface="Josefin Sans"/>
                <a:cs typeface="Josefin Sans"/>
                <a:sym typeface="Josefin Sans"/>
              </a:rPr>
              <a:t>ESSER </a:t>
            </a:r>
            <a:r>
              <a:rPr lang="en-US" dirty="0" smtClean="0">
                <a:latin typeface="Josefin Sans"/>
                <a:ea typeface="Josefin Sans"/>
                <a:cs typeface="Josefin Sans"/>
                <a:sym typeface="Josefin Sans"/>
              </a:rPr>
              <a:t>funds reserved </a:t>
            </a:r>
            <a:r>
              <a:rPr lang="en-US" dirty="0">
                <a:latin typeface="Josefin Sans"/>
                <a:ea typeface="Josefin Sans"/>
                <a:cs typeface="Josefin Sans"/>
                <a:sym typeface="Josefin Sans"/>
              </a:rPr>
              <a:t>to </a:t>
            </a:r>
            <a:r>
              <a:rPr lang="en-US" dirty="0" smtClean="0">
                <a:latin typeface="Josefin Sans"/>
                <a:ea typeface="Josefin Sans"/>
                <a:cs typeface="Josefin Sans"/>
                <a:sym typeface="Josefin Sans"/>
              </a:rPr>
              <a:t>address </a:t>
            </a:r>
            <a:r>
              <a:rPr lang="en-US" dirty="0">
                <a:latin typeface="Josefin Sans"/>
                <a:ea typeface="Josefin Sans"/>
                <a:cs typeface="Josefin Sans"/>
                <a:sym typeface="Josefin Sans"/>
              </a:rPr>
              <a:t>the impact of lost instructional </a:t>
            </a:r>
            <a:r>
              <a:rPr lang="en-US" dirty="0" smtClean="0">
                <a:latin typeface="Josefin Sans"/>
                <a:ea typeface="Josefin Sans"/>
                <a:cs typeface="Josefin Sans"/>
                <a:sym typeface="Josefin Sans"/>
              </a:rPr>
              <a:t>time may be used. </a:t>
            </a:r>
          </a:p>
          <a:p>
            <a:pPr lvl="0">
              <a:lnSpc>
                <a:spcPct val="115000"/>
              </a:lnSpc>
              <a:buFont typeface="Josefin Sans"/>
              <a:buChar char="•"/>
            </a:pPr>
            <a:r>
              <a:rPr lang="en-US" dirty="0" smtClean="0">
                <a:latin typeface="Josefin Sans"/>
                <a:ea typeface="Josefin Sans"/>
                <a:cs typeface="Josefin Sans"/>
                <a:sym typeface="Josefin Sans"/>
              </a:rPr>
              <a:t>This </a:t>
            </a:r>
            <a:r>
              <a:rPr lang="en-US" dirty="0">
                <a:latin typeface="Josefin Sans"/>
                <a:ea typeface="Josefin Sans"/>
                <a:cs typeface="Josefin Sans"/>
                <a:sym typeface="Josefin Sans"/>
              </a:rPr>
              <a:t>could include emerging technology-based or technology-enabled approaches, including educational technology platforms, that meet this </a:t>
            </a:r>
            <a:r>
              <a:rPr lang="en-US" dirty="0" smtClean="0">
                <a:latin typeface="Josefin Sans"/>
                <a:ea typeface="Josefin Sans"/>
                <a:cs typeface="Josefin Sans"/>
                <a:sym typeface="Josefin Sans"/>
              </a:rPr>
              <a:t>definition.</a:t>
            </a:r>
            <a:endParaRPr dirty="0"/>
          </a:p>
        </p:txBody>
      </p:sp>
    </p:spTree>
    <p:extLst>
      <p:ext uri="{BB962C8B-B14F-4D97-AF65-F5344CB8AC3E}">
        <p14:creationId xmlns:p14="http://schemas.microsoft.com/office/powerpoint/2010/main" val="628038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623888" y="1400250"/>
            <a:ext cx="7886700" cy="2139600"/>
          </a:xfrm>
          <a:prstGeom prst="rect">
            <a:avLst/>
          </a:prstGeom>
        </p:spPr>
        <p:txBody>
          <a:bodyPr spcFirstLastPara="1" wrap="square" lIns="68575" tIns="34275" rIns="68575" bIns="34275" anchor="b" anchorCtr="0">
            <a:noAutofit/>
          </a:bodyPr>
          <a:lstStyle/>
          <a:p>
            <a:pPr marL="139700">
              <a:lnSpc>
                <a:spcPct val="114000"/>
              </a:lnSpc>
            </a:pPr>
            <a:r>
              <a:rPr lang="en-US" sz="3200" dirty="0" smtClean="0">
                <a:solidFill>
                  <a:schemeClr val="accent3"/>
                </a:solidFill>
                <a:latin typeface="Josefin Sans"/>
                <a:ea typeface="Josefin Sans"/>
                <a:cs typeface="Josefin Sans"/>
                <a:sym typeface="Josefin Sans"/>
              </a:rPr>
              <a:t>Section B </a:t>
            </a:r>
            <a:br>
              <a:rPr lang="en-US" sz="3200" dirty="0" smtClean="0">
                <a:solidFill>
                  <a:schemeClr val="accent3"/>
                </a:solidFill>
                <a:latin typeface="Josefin Sans"/>
                <a:ea typeface="Josefin Sans"/>
                <a:cs typeface="Josefin Sans"/>
                <a:sym typeface="Josefin Sans"/>
              </a:rPr>
            </a:br>
            <a:r>
              <a:rPr lang="en-US" sz="3200" dirty="0">
                <a:solidFill>
                  <a:schemeClr val="accent3"/>
                </a:solidFill>
                <a:latin typeface="Josefin Sans"/>
                <a:ea typeface="Josefin Sans"/>
                <a:cs typeface="Josefin Sans"/>
                <a:sym typeface="Josefin Sans"/>
              </a:rPr>
              <a:t>Reopening Schools Safely and Promoting the Health and Safety of Students, Staff, and the School Community</a:t>
            </a:r>
          </a:p>
        </p:txBody>
      </p:sp>
    </p:spTree>
    <p:extLst>
      <p:ext uri="{BB962C8B-B14F-4D97-AF65-F5344CB8AC3E}">
        <p14:creationId xmlns:p14="http://schemas.microsoft.com/office/powerpoint/2010/main" val="41738092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8"/>
          <p:cNvSpPr txBox="1">
            <a:spLocks noGrp="1"/>
          </p:cNvSpPr>
          <p:nvPr>
            <p:ph type="title"/>
          </p:nvPr>
        </p:nvSpPr>
        <p:spPr>
          <a:xfrm>
            <a:off x="628650" y="858440"/>
            <a:ext cx="7886700" cy="822578"/>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000" dirty="0" smtClean="0">
                <a:latin typeface="Josefin Sans"/>
                <a:ea typeface="Josefin Sans"/>
                <a:cs typeface="Josefin Sans"/>
                <a:sym typeface="Josefin Sans"/>
              </a:rPr>
              <a:t>COVID-19 Testing, Vaccinations, and Cleaning and Sanitization Materials and Supplies </a:t>
            </a:r>
            <a:r>
              <a:rPr lang="en" sz="2400" dirty="0" smtClean="0">
                <a:latin typeface="Josefin Sans"/>
                <a:ea typeface="Josefin Sans"/>
                <a:cs typeface="Josefin Sans"/>
                <a:sym typeface="Josefin Sans"/>
              </a:rPr>
              <a:t>(B-2 through B-4)</a:t>
            </a:r>
            <a:endParaRPr sz="2400" dirty="0">
              <a:latin typeface="Josefin Sans"/>
              <a:ea typeface="Josefin Sans"/>
              <a:cs typeface="Josefin Sans"/>
              <a:sym typeface="Josefin Sans"/>
            </a:endParaRPr>
          </a:p>
        </p:txBody>
      </p:sp>
      <p:sp>
        <p:nvSpPr>
          <p:cNvPr id="323" name="Google Shape;323;p48"/>
          <p:cNvSpPr txBox="1">
            <a:spLocks noGrp="1"/>
          </p:cNvSpPr>
          <p:nvPr>
            <p:ph type="body" idx="1"/>
          </p:nvPr>
        </p:nvSpPr>
        <p:spPr>
          <a:xfrm>
            <a:off x="467600" y="1607127"/>
            <a:ext cx="8047800" cy="3263716"/>
          </a:xfrm>
          <a:prstGeom prst="rect">
            <a:avLst/>
          </a:prstGeom>
        </p:spPr>
        <p:txBody>
          <a:bodyPr spcFirstLastPara="1" wrap="square" lIns="68575" tIns="34275" rIns="68575" bIns="34275" anchor="t" anchorCtr="0">
            <a:normAutofit/>
          </a:bodyPr>
          <a:lstStyle/>
          <a:p>
            <a:pPr lvl="0">
              <a:lnSpc>
                <a:spcPct val="115000"/>
              </a:lnSpc>
              <a:buFont typeface="Josefin Sans"/>
              <a:buChar char="•"/>
            </a:pPr>
            <a:r>
              <a:rPr lang="en-US" sz="1800" dirty="0" smtClean="0">
                <a:latin typeface="Josefin Sans"/>
                <a:ea typeface="Josefin Sans"/>
                <a:cs typeface="Josefin Sans"/>
                <a:sym typeface="Josefin Sans"/>
              </a:rPr>
              <a:t>Providing COVID-19 testing for students and staff </a:t>
            </a:r>
            <a:r>
              <a:rPr lang="en-US" sz="1800" dirty="0">
                <a:latin typeface="Josefin Sans"/>
                <a:ea typeface="Josefin Sans"/>
                <a:cs typeface="Josefin Sans"/>
                <a:sym typeface="Josefin Sans"/>
              </a:rPr>
              <a:t>is an allowable use of </a:t>
            </a:r>
            <a:r>
              <a:rPr lang="en-US" sz="1800" dirty="0" smtClean="0">
                <a:latin typeface="Josefin Sans"/>
                <a:ea typeface="Josefin Sans"/>
                <a:cs typeface="Josefin Sans"/>
                <a:sym typeface="Josefin Sans"/>
              </a:rPr>
              <a:t>ESSER and GEER funds.</a:t>
            </a:r>
          </a:p>
          <a:p>
            <a:pPr lvl="0">
              <a:lnSpc>
                <a:spcPct val="115000"/>
              </a:lnSpc>
              <a:buFont typeface="Josefin Sans"/>
              <a:buChar char="•"/>
            </a:pPr>
            <a:r>
              <a:rPr lang="en-US" sz="1800" dirty="0" smtClean="0">
                <a:latin typeface="Josefin Sans"/>
                <a:ea typeface="Josefin Sans"/>
                <a:cs typeface="Josefin Sans"/>
                <a:sym typeface="Josefin Sans"/>
              </a:rPr>
              <a:t>Funds may be used to provide COVID-19 vaccinations to teachers, staff, and eligible students. </a:t>
            </a:r>
          </a:p>
          <a:p>
            <a:pPr lvl="0">
              <a:lnSpc>
                <a:spcPct val="115000"/>
              </a:lnSpc>
              <a:buFont typeface="Josefin Sans"/>
              <a:buChar char="•"/>
            </a:pPr>
            <a:r>
              <a:rPr lang="en-US" sz="1800" dirty="0" smtClean="0">
                <a:latin typeface="Josefin Sans"/>
                <a:ea typeface="Josefin Sans"/>
                <a:cs typeface="Josefin Sans"/>
                <a:sym typeface="Josefin Sans"/>
              </a:rPr>
              <a:t>Funds may be </a:t>
            </a:r>
            <a:r>
              <a:rPr lang="en-US" sz="1800" dirty="0">
                <a:latin typeface="Josefin Sans"/>
                <a:ea typeface="Josefin Sans"/>
                <a:cs typeface="Josefin Sans"/>
                <a:sym typeface="Josefin Sans"/>
              </a:rPr>
              <a:t>used for </a:t>
            </a:r>
            <a:r>
              <a:rPr lang="en-US" sz="1800" dirty="0" smtClean="0">
                <a:latin typeface="Josefin Sans"/>
                <a:ea typeface="Josefin Sans"/>
                <a:cs typeface="Josefin Sans"/>
                <a:sym typeface="Josefin Sans"/>
              </a:rPr>
              <a:t>PPE, </a:t>
            </a:r>
            <a:r>
              <a:rPr lang="en-US" sz="1800" dirty="0">
                <a:latin typeface="Josefin Sans"/>
                <a:ea typeface="Josefin Sans"/>
                <a:cs typeface="Josefin Sans"/>
                <a:sym typeface="Josefin Sans"/>
              </a:rPr>
              <a:t>cleaning and sanitizing materials, and related supplies necessary to maintain school operations during and after the COVID-19 </a:t>
            </a:r>
            <a:r>
              <a:rPr lang="en-US" sz="1800" dirty="0" smtClean="0">
                <a:latin typeface="Josefin Sans"/>
                <a:ea typeface="Josefin Sans"/>
                <a:cs typeface="Josefin Sans"/>
                <a:sym typeface="Josefin Sans"/>
              </a:rPr>
              <a:t>pandemic.</a:t>
            </a:r>
            <a:endParaRPr sz="1800" dirty="0"/>
          </a:p>
        </p:txBody>
      </p:sp>
    </p:spTree>
    <p:extLst>
      <p:ext uri="{BB962C8B-B14F-4D97-AF65-F5344CB8AC3E}">
        <p14:creationId xmlns:p14="http://schemas.microsoft.com/office/powerpoint/2010/main" val="4185921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9"/>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900" dirty="0" smtClean="0">
                <a:latin typeface="Josefin Sans"/>
                <a:ea typeface="Josefin Sans"/>
                <a:cs typeface="Josefin Sans"/>
                <a:sym typeface="Josefin Sans"/>
              </a:rPr>
              <a:t>Construction </a:t>
            </a:r>
            <a:r>
              <a:rPr lang="en" sz="2900" dirty="0">
                <a:latin typeface="Josefin Sans"/>
                <a:ea typeface="Josefin Sans"/>
                <a:cs typeface="Josefin Sans"/>
                <a:sym typeface="Josefin Sans"/>
              </a:rPr>
              <a:t>(B-6 </a:t>
            </a:r>
            <a:r>
              <a:rPr lang="en" sz="2900" dirty="0" smtClean="0">
                <a:latin typeface="Josefin Sans"/>
                <a:ea typeface="Josefin Sans"/>
                <a:cs typeface="Josefin Sans"/>
                <a:sym typeface="Josefin Sans"/>
              </a:rPr>
              <a:t>and </a:t>
            </a:r>
            <a:r>
              <a:rPr lang="en" sz="2900" dirty="0">
                <a:latin typeface="Josefin Sans"/>
                <a:ea typeface="Josefin Sans"/>
                <a:cs typeface="Josefin Sans"/>
                <a:sym typeface="Josefin Sans"/>
              </a:rPr>
              <a:t>B-7)</a:t>
            </a:r>
            <a:endParaRPr sz="2900" dirty="0">
              <a:latin typeface="Josefin Sans"/>
              <a:ea typeface="Josefin Sans"/>
              <a:cs typeface="Josefin Sans"/>
              <a:sym typeface="Josefin Sans"/>
            </a:endParaRPr>
          </a:p>
        </p:txBody>
      </p:sp>
      <p:sp>
        <p:nvSpPr>
          <p:cNvPr id="329" name="Google Shape;329;p49"/>
          <p:cNvSpPr txBox="1">
            <a:spLocks noGrp="1"/>
          </p:cNvSpPr>
          <p:nvPr>
            <p:ph type="body" idx="1"/>
          </p:nvPr>
        </p:nvSpPr>
        <p:spPr>
          <a:xfrm>
            <a:off x="315200" y="1405054"/>
            <a:ext cx="8047800" cy="3400062"/>
          </a:xfrm>
          <a:prstGeom prst="rect">
            <a:avLst/>
          </a:prstGeom>
        </p:spPr>
        <p:txBody>
          <a:bodyPr spcFirstLastPara="1" wrap="square" lIns="68575" tIns="34275" rIns="68575" bIns="34275" anchor="t" anchorCtr="0">
            <a:noAutofit/>
          </a:bodyPr>
          <a:lstStyle/>
          <a:p>
            <a:pPr marL="457200" lvl="0" indent="-304165" algn="l" rtl="0">
              <a:lnSpc>
                <a:spcPct val="100000"/>
              </a:lnSpc>
              <a:spcBef>
                <a:spcPts val="600"/>
              </a:spcBef>
              <a:spcAft>
                <a:spcPts val="0"/>
              </a:spcAft>
              <a:buSzPct val="66666"/>
              <a:buFont typeface="Josefin Sans"/>
              <a:buChar char="•"/>
            </a:pPr>
            <a:r>
              <a:rPr lang="en" sz="1600" dirty="0">
                <a:latin typeface="Josefin Sans"/>
                <a:ea typeface="Josefin Sans"/>
                <a:cs typeface="Josefin Sans"/>
                <a:sym typeface="Josefin Sans"/>
              </a:rPr>
              <a:t>Construction, including remodeling, alterations, renovations, repairs, and new construction, is authorized under Title VII of the ESEA (Impact Aid) and therefore is an allowable use of GEER and ESSER funds. </a:t>
            </a:r>
            <a:endParaRPr lang="en" sz="1600" dirty="0" smtClean="0">
              <a:latin typeface="Josefin Sans"/>
              <a:ea typeface="Josefin Sans"/>
              <a:cs typeface="Josefin Sans"/>
              <a:sym typeface="Josefin Sans"/>
            </a:endParaRPr>
          </a:p>
          <a:p>
            <a:pPr marL="457200" lvl="0" indent="-304165" algn="l" rtl="0">
              <a:lnSpc>
                <a:spcPct val="100000"/>
              </a:lnSpc>
              <a:spcBef>
                <a:spcPts val="600"/>
              </a:spcBef>
              <a:spcAft>
                <a:spcPts val="0"/>
              </a:spcAft>
              <a:buSzPct val="66666"/>
              <a:buFont typeface="Josefin Sans"/>
              <a:buChar char="•"/>
            </a:pPr>
            <a:r>
              <a:rPr lang="en" sz="1600" dirty="0" smtClean="0">
                <a:latin typeface="Josefin Sans"/>
                <a:ea typeface="Josefin Sans"/>
                <a:cs typeface="Josefin Sans"/>
                <a:sym typeface="Josefin Sans"/>
              </a:rPr>
              <a:t>The USED discourages </a:t>
            </a:r>
            <a:r>
              <a:rPr lang="en" sz="1600" dirty="0">
                <a:latin typeface="Josefin Sans"/>
                <a:ea typeface="Josefin Sans"/>
                <a:cs typeface="Josefin Sans"/>
                <a:sym typeface="Josefin Sans"/>
              </a:rPr>
              <a:t>school divisions from using ESSER and GEER funds for new construction because this use of funds may limit a school division’s ability to support other essential needs or initiatives.</a:t>
            </a:r>
            <a:endParaRPr sz="1600" dirty="0">
              <a:latin typeface="Josefin Sans"/>
              <a:ea typeface="Josefin Sans"/>
              <a:cs typeface="Josefin Sans"/>
              <a:sym typeface="Josefin Sans"/>
            </a:endParaRPr>
          </a:p>
          <a:p>
            <a:pPr marL="457200" lvl="0" indent="-304165" algn="l" rtl="0">
              <a:lnSpc>
                <a:spcPct val="100000"/>
              </a:lnSpc>
              <a:spcBef>
                <a:spcPts val="600"/>
              </a:spcBef>
              <a:spcAft>
                <a:spcPts val="0"/>
              </a:spcAft>
              <a:buSzPct val="66666"/>
              <a:buFont typeface="Josefin Sans"/>
              <a:buChar char="•"/>
            </a:pPr>
            <a:r>
              <a:rPr lang="en" sz="1600" dirty="0">
                <a:latin typeface="Josefin Sans"/>
                <a:ea typeface="Josefin Sans"/>
                <a:cs typeface="Josefin Sans"/>
                <a:sym typeface="Josefin Sans"/>
              </a:rPr>
              <a:t>Remodeling, renovation, and new construction are often time-consuming, which may not be workable under the shorter timelines associated with ESSER and GEER funds. </a:t>
            </a:r>
            <a:endParaRPr sz="1600" dirty="0">
              <a:latin typeface="Josefin Sans"/>
              <a:ea typeface="Josefin Sans"/>
              <a:cs typeface="Josefin Sans"/>
              <a:sym typeface="Josefin Sans"/>
            </a:endParaRPr>
          </a:p>
          <a:p>
            <a:pPr marL="457200" lvl="0" indent="-304165" algn="l" rtl="0">
              <a:lnSpc>
                <a:spcPct val="100000"/>
              </a:lnSpc>
              <a:spcBef>
                <a:spcPts val="600"/>
              </a:spcBef>
              <a:spcAft>
                <a:spcPts val="0"/>
              </a:spcAft>
              <a:buSzPct val="66666"/>
              <a:buFont typeface="Josefin Sans"/>
              <a:buChar char="•"/>
            </a:pPr>
            <a:r>
              <a:rPr lang="en" sz="1600" dirty="0">
                <a:latin typeface="Josefin Sans"/>
                <a:ea typeface="Josefin Sans"/>
                <a:cs typeface="Josefin Sans"/>
                <a:sym typeface="Josefin Sans"/>
              </a:rPr>
              <a:t>These types of activities are also subject to several additional federal requirements, as detailed in the guidance.</a:t>
            </a:r>
            <a:endParaRPr sz="1600" dirty="0"/>
          </a:p>
        </p:txBody>
      </p:sp>
    </p:spTree>
    <p:extLst>
      <p:ext uri="{BB962C8B-B14F-4D97-AF65-F5344CB8AC3E}">
        <p14:creationId xmlns:p14="http://schemas.microsoft.com/office/powerpoint/2010/main" val="1077521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0"/>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900" dirty="0" smtClean="0">
                <a:latin typeface="Josefin Sans"/>
                <a:ea typeface="Josefin Sans"/>
                <a:cs typeface="Josefin Sans"/>
                <a:sym typeface="Josefin Sans"/>
              </a:rPr>
              <a:t>Construction</a:t>
            </a:r>
            <a:r>
              <a:rPr lang="en" sz="2900" dirty="0">
                <a:latin typeface="Josefin Sans"/>
                <a:ea typeface="Josefin Sans"/>
                <a:cs typeface="Josefin Sans"/>
                <a:sym typeface="Josefin Sans"/>
              </a:rPr>
              <a:t> </a:t>
            </a:r>
            <a:r>
              <a:rPr lang="en" sz="2900" dirty="0" smtClean="0">
                <a:latin typeface="Josefin Sans"/>
                <a:ea typeface="Josefin Sans"/>
                <a:cs typeface="Josefin Sans"/>
                <a:sym typeface="Josefin Sans"/>
              </a:rPr>
              <a:t>Requirements</a:t>
            </a:r>
            <a:endParaRPr sz="2900" dirty="0">
              <a:latin typeface="Josefin Sans"/>
              <a:ea typeface="Josefin Sans"/>
              <a:cs typeface="Josefin Sans"/>
              <a:sym typeface="Josefin Sans"/>
            </a:endParaRPr>
          </a:p>
        </p:txBody>
      </p:sp>
      <p:sp>
        <p:nvSpPr>
          <p:cNvPr id="335" name="Google Shape;335;p50"/>
          <p:cNvSpPr txBox="1">
            <a:spLocks noGrp="1"/>
          </p:cNvSpPr>
          <p:nvPr>
            <p:ph type="body" idx="1"/>
          </p:nvPr>
        </p:nvSpPr>
        <p:spPr>
          <a:xfrm>
            <a:off x="315200" y="1402971"/>
            <a:ext cx="8047800" cy="3373200"/>
          </a:xfrm>
          <a:prstGeom prst="rect">
            <a:avLst/>
          </a:prstGeom>
        </p:spPr>
        <p:txBody>
          <a:bodyPr spcFirstLastPara="1" wrap="square" lIns="68575" tIns="34275" rIns="68575" bIns="34275" anchor="t" anchorCtr="0">
            <a:normAutofit/>
          </a:bodyPr>
          <a:lstStyle/>
          <a:p>
            <a:pPr marL="139700" lvl="0" indent="0" algn="l" rtl="0">
              <a:lnSpc>
                <a:spcPct val="115000"/>
              </a:lnSpc>
              <a:spcBef>
                <a:spcPts val="800"/>
              </a:spcBef>
              <a:spcAft>
                <a:spcPts val="0"/>
              </a:spcAft>
              <a:buSzPts val="1400"/>
              <a:buNone/>
            </a:pPr>
            <a:r>
              <a:rPr lang="en" sz="2000" dirty="0" smtClean="0">
                <a:latin typeface="Josefin Sans"/>
                <a:ea typeface="Josefin Sans"/>
                <a:cs typeface="Josefin Sans"/>
                <a:sym typeface="Josefin Sans"/>
              </a:rPr>
              <a:t>Individual costs must:</a:t>
            </a:r>
          </a:p>
          <a:p>
            <a:pPr>
              <a:lnSpc>
                <a:spcPct val="115000"/>
              </a:lnSpc>
              <a:buFont typeface="Josefin Sans"/>
              <a:buChar char="•"/>
            </a:pPr>
            <a:r>
              <a:rPr lang="en-US" sz="1800" dirty="0">
                <a:latin typeface="Josefin Sans"/>
                <a:ea typeface="Josefin Sans"/>
                <a:cs typeface="Josefin Sans"/>
                <a:sym typeface="Josefin Sans"/>
              </a:rPr>
              <a:t>comply with the Cost Principles in 2 CFR Part 200, subpart E (e.g., the cost must be “necessary and reasonable” (2 CFR §§ 200.403-200.404)); </a:t>
            </a:r>
            <a:endParaRPr lang="en-US" sz="1800" dirty="0" smtClean="0">
              <a:latin typeface="Josefin Sans"/>
              <a:ea typeface="Josefin Sans"/>
              <a:cs typeface="Josefin Sans"/>
              <a:sym typeface="Josefin Sans"/>
            </a:endParaRPr>
          </a:p>
          <a:p>
            <a:pPr>
              <a:lnSpc>
                <a:spcPct val="115000"/>
              </a:lnSpc>
              <a:buFont typeface="Josefin Sans"/>
              <a:buChar char="•"/>
            </a:pPr>
            <a:r>
              <a:rPr lang="en-US" sz="1800" dirty="0" smtClean="0">
                <a:latin typeface="Josefin Sans"/>
                <a:ea typeface="Josefin Sans"/>
                <a:cs typeface="Josefin Sans"/>
                <a:sym typeface="Josefin Sans"/>
              </a:rPr>
              <a:t>meet </a:t>
            </a:r>
            <a:r>
              <a:rPr lang="en-US" sz="1800" dirty="0">
                <a:latin typeface="Josefin Sans"/>
                <a:ea typeface="Josefin Sans"/>
                <a:cs typeface="Josefin Sans"/>
                <a:sym typeface="Josefin Sans"/>
              </a:rPr>
              <a:t>the overall purpose of the CARES Act, CRRSA Act, or ARP Act programs, </a:t>
            </a:r>
            <a:r>
              <a:rPr lang="en-US" sz="1800" dirty="0" smtClean="0">
                <a:latin typeface="Josefin Sans"/>
                <a:ea typeface="Josefin Sans"/>
                <a:cs typeface="Josefin Sans"/>
                <a:sym typeface="Josefin Sans"/>
              </a:rPr>
              <a:t>which </a:t>
            </a:r>
            <a:r>
              <a:rPr lang="en-US" sz="1800" dirty="0">
                <a:latin typeface="Josefin Sans"/>
                <a:ea typeface="Josefin Sans"/>
                <a:cs typeface="Josefin Sans"/>
                <a:sym typeface="Josefin Sans"/>
              </a:rPr>
              <a:t>is “to prevent, prepare for, and respond to” COVID-19; and</a:t>
            </a:r>
          </a:p>
          <a:p>
            <a:pPr>
              <a:lnSpc>
                <a:spcPct val="115000"/>
              </a:lnSpc>
              <a:buFont typeface="Josefin Sans"/>
              <a:buChar char="•"/>
            </a:pPr>
            <a:r>
              <a:rPr lang="en-US" sz="1800" dirty="0">
                <a:latin typeface="Josefin Sans"/>
                <a:ea typeface="Josefin Sans"/>
                <a:cs typeface="Josefin Sans"/>
                <a:sym typeface="Josefin Sans"/>
              </a:rPr>
              <a:t>b</a:t>
            </a:r>
            <a:r>
              <a:rPr lang="en-US" sz="1800" dirty="0" smtClean="0">
                <a:latin typeface="Josefin Sans"/>
                <a:ea typeface="Josefin Sans"/>
                <a:cs typeface="Josefin Sans"/>
                <a:sym typeface="Josefin Sans"/>
              </a:rPr>
              <a:t>e consistent </a:t>
            </a:r>
            <a:r>
              <a:rPr lang="en-US" sz="1800" dirty="0">
                <a:latin typeface="Josefin Sans"/>
                <a:ea typeface="Josefin Sans"/>
                <a:cs typeface="Josefin Sans"/>
                <a:sym typeface="Josefin Sans"/>
              </a:rPr>
              <a:t>with the proper and efficient administration of those programs.</a:t>
            </a:r>
            <a:r>
              <a:rPr lang="en" sz="1800" dirty="0" smtClean="0">
                <a:latin typeface="Josefin Sans"/>
                <a:ea typeface="Josefin Sans"/>
                <a:cs typeface="Josefin Sans"/>
                <a:sym typeface="Josefin Sans"/>
              </a:rPr>
              <a:t> </a:t>
            </a:r>
            <a:endParaRPr sz="1800" dirty="0">
              <a:latin typeface="Josefin Sans"/>
              <a:ea typeface="Josefin Sans"/>
              <a:cs typeface="Josefin Sans"/>
              <a:sym typeface="Josefin Sans"/>
            </a:endParaRPr>
          </a:p>
        </p:txBody>
      </p:sp>
    </p:spTree>
    <p:extLst>
      <p:ext uri="{BB962C8B-B14F-4D97-AF65-F5344CB8AC3E}">
        <p14:creationId xmlns:p14="http://schemas.microsoft.com/office/powerpoint/2010/main" val="688120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623888" y="827594"/>
            <a:ext cx="7886700" cy="21396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3200" dirty="0">
                <a:solidFill>
                  <a:schemeClr val="accent3"/>
                </a:solidFill>
                <a:latin typeface="Josefin Sans"/>
                <a:ea typeface="Josefin Sans"/>
                <a:cs typeface="Josefin Sans"/>
                <a:sym typeface="Josefin Sans"/>
              </a:rPr>
              <a:t>Background </a:t>
            </a:r>
            <a:r>
              <a:rPr lang="en" sz="3200" dirty="0" smtClean="0">
                <a:solidFill>
                  <a:schemeClr val="accent3"/>
                </a:solidFill>
                <a:latin typeface="Josefin Sans"/>
                <a:ea typeface="Josefin Sans"/>
                <a:cs typeface="Josefin Sans"/>
                <a:sym typeface="Josefin Sans"/>
              </a:rPr>
              <a:t>on Federal Pandemic Relief Funds</a:t>
            </a:r>
            <a:endParaRPr sz="3200" dirty="0">
              <a:solidFill>
                <a:schemeClr val="accent3"/>
              </a:solidFill>
              <a:latin typeface="Josefin Sans"/>
              <a:ea typeface="Josefin Sans"/>
              <a:cs typeface="Josefin Sans"/>
              <a:sym typeface="Josefin Sans"/>
            </a:endParaRPr>
          </a:p>
        </p:txBody>
      </p:sp>
      <p:sp>
        <p:nvSpPr>
          <p:cNvPr id="120" name="Google Shape;120;p18"/>
          <p:cNvSpPr txBox="1">
            <a:spLocks noGrp="1"/>
          </p:cNvSpPr>
          <p:nvPr>
            <p:ph type="body" idx="1"/>
          </p:nvPr>
        </p:nvSpPr>
        <p:spPr>
          <a:xfrm>
            <a:off x="623888" y="3084293"/>
            <a:ext cx="7886700" cy="11250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0"/>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900" dirty="0" smtClean="0">
                <a:latin typeface="Josefin Sans"/>
                <a:ea typeface="Josefin Sans"/>
                <a:cs typeface="Josefin Sans"/>
                <a:sym typeface="Josefin Sans"/>
              </a:rPr>
              <a:t>Construction</a:t>
            </a:r>
            <a:r>
              <a:rPr lang="en" sz="2900" dirty="0">
                <a:latin typeface="Josefin Sans"/>
                <a:ea typeface="Josefin Sans"/>
                <a:cs typeface="Josefin Sans"/>
                <a:sym typeface="Josefin Sans"/>
              </a:rPr>
              <a:t> </a:t>
            </a:r>
            <a:r>
              <a:rPr lang="en" sz="2900" dirty="0" smtClean="0">
                <a:latin typeface="Josefin Sans"/>
                <a:ea typeface="Josefin Sans"/>
                <a:cs typeface="Josefin Sans"/>
                <a:sym typeface="Josefin Sans"/>
              </a:rPr>
              <a:t>Requirements (2)</a:t>
            </a:r>
            <a:endParaRPr sz="2900" dirty="0">
              <a:latin typeface="Josefin Sans"/>
              <a:ea typeface="Josefin Sans"/>
              <a:cs typeface="Josefin Sans"/>
              <a:sym typeface="Josefin Sans"/>
            </a:endParaRPr>
          </a:p>
        </p:txBody>
      </p:sp>
      <p:sp>
        <p:nvSpPr>
          <p:cNvPr id="335" name="Google Shape;335;p50"/>
          <p:cNvSpPr txBox="1">
            <a:spLocks noGrp="1"/>
          </p:cNvSpPr>
          <p:nvPr>
            <p:ph type="body" idx="1"/>
          </p:nvPr>
        </p:nvSpPr>
        <p:spPr>
          <a:xfrm>
            <a:off x="315200" y="1532275"/>
            <a:ext cx="8047800" cy="3373200"/>
          </a:xfrm>
          <a:prstGeom prst="rect">
            <a:avLst/>
          </a:prstGeom>
        </p:spPr>
        <p:txBody>
          <a:bodyPr spcFirstLastPara="1" wrap="square" lIns="68575" tIns="34275" rIns="68575" bIns="34275" anchor="t" anchorCtr="0">
            <a:normAutofit/>
          </a:bodyPr>
          <a:lstStyle/>
          <a:p>
            <a:pPr>
              <a:lnSpc>
                <a:spcPct val="115000"/>
              </a:lnSpc>
            </a:pPr>
            <a:r>
              <a:rPr lang="en" sz="2000" dirty="0" smtClean="0">
                <a:latin typeface="Josefin Sans"/>
                <a:ea typeface="Josefin Sans"/>
                <a:cs typeface="Josefin Sans"/>
                <a:sym typeface="Josefin Sans"/>
              </a:rPr>
              <a:t>Construction projects require prior written approval by the SEA.</a:t>
            </a:r>
          </a:p>
          <a:p>
            <a:pPr>
              <a:lnSpc>
                <a:spcPct val="115000"/>
              </a:lnSpc>
            </a:pPr>
            <a:r>
              <a:rPr lang="en-US" sz="2000" dirty="0">
                <a:latin typeface="Josefin Sans"/>
                <a:ea typeface="Josefin Sans"/>
                <a:cs typeface="Josefin Sans"/>
                <a:sym typeface="Josefin Sans"/>
              </a:rPr>
              <a:t>Approved construction projects (i.e., remodeling, renovation, and new </a:t>
            </a:r>
            <a:r>
              <a:rPr lang="en-US" sz="2000" dirty="0" smtClean="0">
                <a:latin typeface="Josefin Sans"/>
                <a:ea typeface="Josefin Sans"/>
                <a:cs typeface="Josefin Sans"/>
                <a:sym typeface="Josefin Sans"/>
              </a:rPr>
              <a:t>construction</a:t>
            </a:r>
            <a:r>
              <a:rPr lang="en-US" sz="2000" dirty="0">
                <a:latin typeface="Josefin Sans"/>
                <a:ea typeface="Josefin Sans"/>
                <a:cs typeface="Josefin Sans"/>
                <a:sym typeface="Josefin Sans"/>
              </a:rPr>
              <a:t>) also must comply with applicable Uniform Guidance requirements, Davis-Bacon prevailing </a:t>
            </a:r>
            <a:r>
              <a:rPr lang="en-US" sz="2000" dirty="0" smtClean="0">
                <a:latin typeface="Josefin Sans"/>
                <a:ea typeface="Josefin Sans"/>
                <a:cs typeface="Josefin Sans"/>
                <a:sym typeface="Josefin Sans"/>
              </a:rPr>
              <a:t>wage requirements, </a:t>
            </a:r>
            <a:r>
              <a:rPr lang="en-US" sz="2000" dirty="0">
                <a:latin typeface="Josefin Sans"/>
                <a:ea typeface="Josefin Sans"/>
                <a:cs typeface="Josefin Sans"/>
                <a:sym typeface="Josefin Sans"/>
              </a:rPr>
              <a:t>and all of </a:t>
            </a:r>
            <a:r>
              <a:rPr lang="en-US" sz="2000" dirty="0" smtClean="0">
                <a:latin typeface="Josefin Sans"/>
                <a:ea typeface="Josefin Sans"/>
                <a:cs typeface="Josefin Sans"/>
                <a:sym typeface="Josefin Sans"/>
              </a:rPr>
              <a:t>USED’s applicable </a:t>
            </a:r>
            <a:r>
              <a:rPr lang="en-US" sz="2000" dirty="0">
                <a:latin typeface="Josefin Sans"/>
                <a:ea typeface="Josefin Sans"/>
                <a:cs typeface="Josefin Sans"/>
                <a:sym typeface="Josefin Sans"/>
              </a:rPr>
              <a:t>regulations regarding construction at </a:t>
            </a:r>
            <a:r>
              <a:rPr lang="en-US" sz="2000" dirty="0">
                <a:latin typeface="Josefin Sans"/>
                <a:ea typeface="Josefin Sans"/>
                <a:cs typeface="Josefin Sans"/>
                <a:sym typeface="Josefin Sans"/>
                <a:hlinkClick r:id="rId3"/>
              </a:rPr>
              <a:t>34 CFR </a:t>
            </a:r>
            <a:r>
              <a:rPr lang="en-US" sz="2000" dirty="0" smtClean="0">
                <a:latin typeface="Josefin Sans"/>
                <a:ea typeface="Josefin Sans"/>
                <a:cs typeface="Josefin Sans"/>
                <a:sym typeface="Josefin Sans"/>
                <a:hlinkClick r:id="rId3"/>
              </a:rPr>
              <a:t>§§ </a:t>
            </a:r>
            <a:r>
              <a:rPr lang="en-US" sz="2000" dirty="0">
                <a:latin typeface="Josefin Sans"/>
                <a:ea typeface="Josefin Sans"/>
                <a:cs typeface="Josefin Sans"/>
                <a:sym typeface="Josefin Sans"/>
                <a:hlinkClick r:id="rId3"/>
              </a:rPr>
              <a:t>76.600 </a:t>
            </a:r>
            <a:r>
              <a:rPr lang="en-US" sz="2000" dirty="0">
                <a:latin typeface="Josefin Sans"/>
                <a:ea typeface="Josefin Sans"/>
                <a:cs typeface="Josefin Sans"/>
                <a:sym typeface="Josefin Sans"/>
              </a:rPr>
              <a:t>and </a:t>
            </a:r>
            <a:r>
              <a:rPr lang="en-US" sz="2000" dirty="0">
                <a:latin typeface="Josefin Sans"/>
                <a:ea typeface="Josefin Sans"/>
                <a:cs typeface="Josefin Sans"/>
                <a:sym typeface="Josefin Sans"/>
                <a:hlinkClick r:id="rId4"/>
              </a:rPr>
              <a:t>75.600-75.618. </a:t>
            </a:r>
            <a:endParaRPr lang="en" sz="2000" dirty="0" smtClean="0">
              <a:latin typeface="Josefin Sans"/>
              <a:ea typeface="Josefin Sans"/>
              <a:cs typeface="Josefin Sans"/>
              <a:sym typeface="Josefin Sans"/>
            </a:endParaRPr>
          </a:p>
        </p:txBody>
      </p:sp>
    </p:spTree>
    <p:extLst>
      <p:ext uri="{BB962C8B-B14F-4D97-AF65-F5344CB8AC3E}">
        <p14:creationId xmlns:p14="http://schemas.microsoft.com/office/powerpoint/2010/main" val="761421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0"/>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900" dirty="0" smtClean="0">
                <a:latin typeface="Josefin Sans"/>
                <a:ea typeface="Josefin Sans"/>
                <a:cs typeface="Josefin Sans"/>
                <a:sym typeface="Josefin Sans"/>
              </a:rPr>
              <a:t>Trailers or Modular Units (B-8)</a:t>
            </a:r>
            <a:endParaRPr sz="2900" dirty="0">
              <a:latin typeface="Josefin Sans"/>
              <a:ea typeface="Josefin Sans"/>
              <a:cs typeface="Josefin Sans"/>
              <a:sym typeface="Josefin Sans"/>
            </a:endParaRPr>
          </a:p>
        </p:txBody>
      </p:sp>
      <p:sp>
        <p:nvSpPr>
          <p:cNvPr id="335" name="Google Shape;335;p50"/>
          <p:cNvSpPr txBox="1">
            <a:spLocks noGrp="1"/>
          </p:cNvSpPr>
          <p:nvPr>
            <p:ph type="body" idx="1"/>
          </p:nvPr>
        </p:nvSpPr>
        <p:spPr>
          <a:xfrm>
            <a:off x="315200" y="1316682"/>
            <a:ext cx="8047800" cy="3373200"/>
          </a:xfrm>
          <a:prstGeom prst="rect">
            <a:avLst/>
          </a:prstGeom>
        </p:spPr>
        <p:txBody>
          <a:bodyPr spcFirstLastPara="1" wrap="square" lIns="68575" tIns="34275" rIns="68575" bIns="34275" anchor="t" anchorCtr="0">
            <a:normAutofit lnSpcReduction="10000"/>
          </a:bodyPr>
          <a:lstStyle/>
          <a:p>
            <a:pPr>
              <a:lnSpc>
                <a:spcPct val="115000"/>
              </a:lnSpc>
            </a:pPr>
            <a:r>
              <a:rPr lang="en-US" sz="2000" dirty="0" smtClean="0">
                <a:latin typeface="Josefin Sans"/>
                <a:ea typeface="Josefin Sans"/>
                <a:cs typeface="Josefin Sans"/>
                <a:sym typeface="Josefin Sans"/>
              </a:rPr>
              <a:t>ESSER and GEER funds may be used to </a:t>
            </a:r>
            <a:r>
              <a:rPr lang="en-US" sz="2000" dirty="0">
                <a:latin typeface="Josefin Sans"/>
                <a:ea typeface="Josefin Sans"/>
                <a:cs typeface="Josefin Sans"/>
                <a:sym typeface="Josefin Sans"/>
              </a:rPr>
              <a:t>purchase trailers or modular units if such purchases are </a:t>
            </a:r>
            <a:r>
              <a:rPr lang="en-US" sz="2000" dirty="0" smtClean="0">
                <a:latin typeface="Josefin Sans"/>
                <a:ea typeface="Josefin Sans"/>
                <a:cs typeface="Josefin Sans"/>
                <a:sym typeface="Josefin Sans"/>
              </a:rPr>
              <a:t>necessary </a:t>
            </a:r>
            <a:r>
              <a:rPr lang="en-US" sz="2000" dirty="0">
                <a:latin typeface="Josefin Sans"/>
                <a:ea typeface="Josefin Sans"/>
                <a:cs typeface="Josefin Sans"/>
                <a:sym typeface="Josefin Sans"/>
              </a:rPr>
              <a:t>to create additional safe learning spaces due to the COVID-19 </a:t>
            </a:r>
            <a:r>
              <a:rPr lang="en-US" sz="2000" dirty="0" smtClean="0">
                <a:latin typeface="Josefin Sans"/>
                <a:ea typeface="Josefin Sans"/>
                <a:cs typeface="Josefin Sans"/>
                <a:sym typeface="Josefin Sans"/>
              </a:rPr>
              <a:t>pandemic. </a:t>
            </a:r>
          </a:p>
          <a:p>
            <a:pPr>
              <a:lnSpc>
                <a:spcPct val="115000"/>
              </a:lnSpc>
            </a:pPr>
            <a:r>
              <a:rPr lang="en-US" sz="2000" dirty="0" smtClean="0">
                <a:latin typeface="Josefin Sans"/>
                <a:ea typeface="Josefin Sans"/>
                <a:cs typeface="Josefin Sans"/>
                <a:sym typeface="Josefin Sans"/>
              </a:rPr>
              <a:t>As </a:t>
            </a:r>
            <a:r>
              <a:rPr lang="en-US" sz="2000" dirty="0">
                <a:latin typeface="Josefin Sans"/>
                <a:ea typeface="Josefin Sans"/>
                <a:cs typeface="Josefin Sans"/>
                <a:sym typeface="Josefin Sans"/>
              </a:rPr>
              <a:t>with all costs, </a:t>
            </a:r>
            <a:r>
              <a:rPr lang="en-US" sz="2000" dirty="0" smtClean="0">
                <a:latin typeface="Josefin Sans"/>
                <a:ea typeface="Josefin Sans"/>
                <a:cs typeface="Josefin Sans"/>
                <a:sym typeface="Josefin Sans"/>
              </a:rPr>
              <a:t>the trailer or modular unit costs </a:t>
            </a:r>
            <a:r>
              <a:rPr lang="en-US" sz="2000" dirty="0">
                <a:latin typeface="Josefin Sans"/>
                <a:ea typeface="Josefin Sans"/>
                <a:cs typeface="Josefin Sans"/>
                <a:sym typeface="Josefin Sans"/>
              </a:rPr>
              <a:t>must be </a:t>
            </a:r>
            <a:r>
              <a:rPr lang="en-US" sz="2000" dirty="0" smtClean="0">
                <a:latin typeface="Josefin Sans"/>
                <a:ea typeface="Josefin Sans"/>
                <a:cs typeface="Josefin Sans"/>
                <a:sym typeface="Josefin Sans"/>
              </a:rPr>
              <a:t>reasonable </a:t>
            </a:r>
            <a:r>
              <a:rPr lang="en-US" sz="2000" dirty="0">
                <a:latin typeface="Josefin Sans"/>
                <a:ea typeface="Josefin Sans"/>
                <a:cs typeface="Josefin Sans"/>
                <a:sym typeface="Josefin Sans"/>
              </a:rPr>
              <a:t>and necessary. </a:t>
            </a:r>
            <a:endParaRPr lang="en-US" sz="2000" dirty="0" smtClean="0">
              <a:latin typeface="Josefin Sans"/>
              <a:ea typeface="Josefin Sans"/>
              <a:cs typeface="Josefin Sans"/>
              <a:sym typeface="Josefin Sans"/>
            </a:endParaRPr>
          </a:p>
          <a:p>
            <a:pPr>
              <a:lnSpc>
                <a:spcPct val="115000"/>
              </a:lnSpc>
            </a:pPr>
            <a:r>
              <a:rPr lang="en-US" sz="2000" dirty="0" smtClean="0">
                <a:latin typeface="Josefin Sans"/>
                <a:ea typeface="Josefin Sans"/>
                <a:cs typeface="Josefin Sans"/>
                <a:sym typeface="Josefin Sans"/>
              </a:rPr>
              <a:t>In </a:t>
            </a:r>
            <a:r>
              <a:rPr lang="en-US" sz="2000" dirty="0">
                <a:latin typeface="Josefin Sans"/>
                <a:ea typeface="Josefin Sans"/>
                <a:cs typeface="Josefin Sans"/>
                <a:sym typeface="Josefin Sans"/>
              </a:rPr>
              <a:t>the case of such large purchases, it may be beneficial for the LEA to do a </a:t>
            </a:r>
            <a:r>
              <a:rPr lang="en-US" sz="2000" dirty="0" smtClean="0">
                <a:latin typeface="Josefin Sans"/>
                <a:ea typeface="Josefin Sans"/>
                <a:cs typeface="Josefin Sans"/>
                <a:sym typeface="Josefin Sans"/>
              </a:rPr>
              <a:t>cost </a:t>
            </a:r>
            <a:r>
              <a:rPr lang="en-US" sz="2000" dirty="0">
                <a:latin typeface="Josefin Sans"/>
                <a:ea typeface="Josefin Sans"/>
                <a:cs typeface="Josefin Sans"/>
                <a:sym typeface="Josefin Sans"/>
              </a:rPr>
              <a:t>analysis under 2 CFR § 200.318(d) comparing the cost of buying trailers and modular units with the </a:t>
            </a:r>
            <a:r>
              <a:rPr lang="en-US" sz="2000" dirty="0" smtClean="0">
                <a:latin typeface="Josefin Sans"/>
                <a:ea typeface="Josefin Sans"/>
                <a:cs typeface="Josefin Sans"/>
                <a:sym typeface="Josefin Sans"/>
              </a:rPr>
              <a:t>cost </a:t>
            </a:r>
            <a:r>
              <a:rPr lang="en-US" sz="2000" dirty="0">
                <a:latin typeface="Josefin Sans"/>
                <a:ea typeface="Josefin Sans"/>
                <a:cs typeface="Josefin Sans"/>
                <a:sym typeface="Josefin Sans"/>
              </a:rPr>
              <a:t>of leasing, for </a:t>
            </a:r>
            <a:r>
              <a:rPr lang="en-US" sz="2000" dirty="0" smtClean="0">
                <a:latin typeface="Josefin Sans"/>
                <a:ea typeface="Josefin Sans"/>
                <a:cs typeface="Josefin Sans"/>
                <a:sym typeface="Josefin Sans"/>
              </a:rPr>
              <a:t>example.</a:t>
            </a:r>
            <a:endParaRPr lang="en" sz="2000" dirty="0" smtClean="0">
              <a:latin typeface="Josefin Sans"/>
              <a:ea typeface="Josefin Sans"/>
              <a:cs typeface="Josefin Sans"/>
              <a:sym typeface="Josefin Sans"/>
            </a:endParaRPr>
          </a:p>
        </p:txBody>
      </p:sp>
    </p:spTree>
    <p:extLst>
      <p:ext uri="{BB962C8B-B14F-4D97-AF65-F5344CB8AC3E}">
        <p14:creationId xmlns:p14="http://schemas.microsoft.com/office/powerpoint/2010/main" val="245661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0"/>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900" dirty="0" smtClean="0">
                <a:latin typeface="Josefin Sans"/>
                <a:ea typeface="Josefin Sans"/>
                <a:cs typeface="Josefin Sans"/>
                <a:sym typeface="Josefin Sans"/>
              </a:rPr>
              <a:t>USED Letter to NHDOE</a:t>
            </a:r>
            <a:endParaRPr sz="2900" dirty="0">
              <a:latin typeface="Josefin Sans"/>
              <a:ea typeface="Josefin Sans"/>
              <a:cs typeface="Josefin Sans"/>
              <a:sym typeface="Josefin Sans"/>
            </a:endParaRPr>
          </a:p>
        </p:txBody>
      </p:sp>
      <p:sp>
        <p:nvSpPr>
          <p:cNvPr id="335" name="Google Shape;335;p50"/>
          <p:cNvSpPr txBox="1">
            <a:spLocks noGrp="1"/>
          </p:cNvSpPr>
          <p:nvPr>
            <p:ph type="body" idx="1"/>
          </p:nvPr>
        </p:nvSpPr>
        <p:spPr>
          <a:xfrm>
            <a:off x="315200" y="1316682"/>
            <a:ext cx="8047800" cy="3373200"/>
          </a:xfrm>
          <a:prstGeom prst="rect">
            <a:avLst/>
          </a:prstGeom>
        </p:spPr>
        <p:txBody>
          <a:bodyPr spcFirstLastPara="1" wrap="square" lIns="68575" tIns="34275" rIns="68575" bIns="34275" anchor="t" anchorCtr="0">
            <a:normAutofit fontScale="85000" lnSpcReduction="20000"/>
          </a:bodyPr>
          <a:lstStyle/>
          <a:p>
            <a:pPr marL="139700" indent="0">
              <a:lnSpc>
                <a:spcPct val="115000"/>
              </a:lnSpc>
              <a:buNone/>
            </a:pPr>
            <a:r>
              <a:rPr lang="en-US" sz="2000" dirty="0" smtClean="0">
                <a:latin typeface="Josefin Sans"/>
                <a:ea typeface="Josefin Sans"/>
                <a:cs typeface="Josefin Sans"/>
                <a:sym typeface="Josefin Sans"/>
              </a:rPr>
              <a:t>On June 15, 2021, USED issued a letter to the Commissioner of the New Hampshire Department of Education that clarified several areas of the construction guidance. </a:t>
            </a:r>
          </a:p>
          <a:p>
            <a:pPr>
              <a:lnSpc>
                <a:spcPct val="115000"/>
              </a:lnSpc>
            </a:pPr>
            <a:r>
              <a:rPr lang="en-US" sz="2000" dirty="0" smtClean="0">
                <a:latin typeface="Josefin Sans"/>
                <a:ea typeface="Josefin Sans"/>
                <a:cs typeface="Josefin Sans"/>
                <a:sym typeface="Josefin Sans"/>
              </a:rPr>
              <a:t>The prior approval process is not specified in regulation or guidance and is determined by the SEA. </a:t>
            </a:r>
          </a:p>
          <a:p>
            <a:pPr>
              <a:lnSpc>
                <a:spcPct val="115000"/>
              </a:lnSpc>
            </a:pPr>
            <a:r>
              <a:rPr lang="en-US" sz="2000" dirty="0" smtClean="0">
                <a:latin typeface="Josefin Sans"/>
                <a:ea typeface="Josefin Sans"/>
                <a:cs typeface="Josefin Sans"/>
                <a:sym typeface="Josefin Sans"/>
              </a:rPr>
              <a:t>Prior approval is not required on minor remodeling.</a:t>
            </a:r>
          </a:p>
          <a:p>
            <a:pPr>
              <a:lnSpc>
                <a:spcPct val="115000"/>
              </a:lnSpc>
            </a:pPr>
            <a:r>
              <a:rPr lang="en-US" sz="2000" dirty="0" smtClean="0">
                <a:latin typeface="Josefin Sans"/>
                <a:ea typeface="Josefin Sans"/>
                <a:cs typeface="Josefin Sans"/>
                <a:sym typeface="Josefin Sans"/>
              </a:rPr>
              <a:t>Prior </a:t>
            </a:r>
            <a:r>
              <a:rPr lang="en-US" sz="2000" dirty="0">
                <a:latin typeface="Josefin Sans"/>
                <a:ea typeface="Josefin Sans"/>
                <a:cs typeface="Josefin Sans"/>
                <a:sym typeface="Josefin Sans"/>
              </a:rPr>
              <a:t>approval is not required before LEA bidding is advertised, and can </a:t>
            </a:r>
            <a:r>
              <a:rPr lang="en-US" sz="2000" dirty="0" smtClean="0">
                <a:latin typeface="Josefin Sans"/>
                <a:ea typeface="Josefin Sans"/>
                <a:cs typeface="Josefin Sans"/>
                <a:sym typeface="Josefin Sans"/>
              </a:rPr>
              <a:t>come </a:t>
            </a:r>
            <a:r>
              <a:rPr lang="en-US" sz="2000" dirty="0">
                <a:latin typeface="Josefin Sans"/>
                <a:ea typeface="Josefin Sans"/>
                <a:cs typeface="Josefin Sans"/>
                <a:sym typeface="Josefin Sans"/>
              </a:rPr>
              <a:t>at any point in the project </a:t>
            </a:r>
            <a:r>
              <a:rPr lang="en-US" sz="2000" dirty="0" smtClean="0">
                <a:latin typeface="Josefin Sans"/>
                <a:ea typeface="Josefin Sans"/>
                <a:cs typeface="Josefin Sans"/>
                <a:sym typeface="Josefin Sans"/>
              </a:rPr>
              <a:t>timeline determined by the SEA but no later than </a:t>
            </a:r>
            <a:r>
              <a:rPr lang="en-US" sz="2000" dirty="0">
                <a:latin typeface="Josefin Sans"/>
                <a:ea typeface="Josefin Sans"/>
                <a:cs typeface="Josefin Sans"/>
                <a:sym typeface="Josefin Sans"/>
              </a:rPr>
              <a:t>the point </a:t>
            </a:r>
            <a:r>
              <a:rPr lang="en-US" sz="2000" dirty="0" smtClean="0">
                <a:latin typeface="Josefin Sans"/>
                <a:ea typeface="Josefin Sans"/>
                <a:cs typeface="Josefin Sans"/>
                <a:sym typeface="Josefin Sans"/>
              </a:rPr>
              <a:t>of reimbursement.</a:t>
            </a:r>
          </a:p>
          <a:p>
            <a:pPr>
              <a:lnSpc>
                <a:spcPct val="115000"/>
              </a:lnSpc>
            </a:pPr>
            <a:r>
              <a:rPr lang="en-US" sz="2000" dirty="0" smtClean="0">
                <a:latin typeface="Josefin Sans"/>
                <a:ea typeface="Josefin Sans"/>
                <a:cs typeface="Josefin Sans"/>
                <a:sym typeface="Josefin Sans"/>
              </a:rPr>
              <a:t>The National Environmental Protection Agency </a:t>
            </a:r>
            <a:r>
              <a:rPr lang="en-US" sz="2000" dirty="0">
                <a:latin typeface="Josefin Sans"/>
                <a:ea typeface="Josefin Sans"/>
                <a:cs typeface="Josefin Sans"/>
                <a:sym typeface="Josefin Sans"/>
              </a:rPr>
              <a:t>requirements in section </a:t>
            </a:r>
            <a:r>
              <a:rPr lang="en-US" sz="2000" dirty="0" smtClean="0">
                <a:latin typeface="Josefin Sans"/>
                <a:ea typeface="Josefin Sans"/>
                <a:cs typeface="Josefin Sans"/>
                <a:sym typeface="Josefin Sans"/>
              </a:rPr>
              <a:t>75.601 of the Uniform Grant Guidance do not apply to LEA projects. </a:t>
            </a:r>
          </a:p>
          <a:p>
            <a:pPr>
              <a:lnSpc>
                <a:spcPct val="115000"/>
              </a:lnSpc>
            </a:pPr>
            <a:endParaRPr lang="en" sz="2000" dirty="0" smtClean="0">
              <a:latin typeface="Josefin Sans"/>
              <a:ea typeface="Josefin Sans"/>
              <a:cs typeface="Josefin Sans"/>
              <a:sym typeface="Josefin Sans"/>
            </a:endParaRPr>
          </a:p>
        </p:txBody>
      </p:sp>
    </p:spTree>
    <p:extLst>
      <p:ext uri="{BB962C8B-B14F-4D97-AF65-F5344CB8AC3E}">
        <p14:creationId xmlns:p14="http://schemas.microsoft.com/office/powerpoint/2010/main" val="2348724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0"/>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900" dirty="0" smtClean="0">
                <a:latin typeface="Josefin Sans"/>
                <a:ea typeface="Josefin Sans"/>
                <a:cs typeface="Josefin Sans"/>
                <a:sym typeface="Josefin Sans"/>
              </a:rPr>
              <a:t>USED Email to VDOE – Land Purchases</a:t>
            </a:r>
            <a:endParaRPr sz="2900" dirty="0">
              <a:latin typeface="Josefin Sans"/>
              <a:ea typeface="Josefin Sans"/>
              <a:cs typeface="Josefin Sans"/>
              <a:sym typeface="Josefin Sans"/>
            </a:endParaRPr>
          </a:p>
        </p:txBody>
      </p:sp>
      <p:sp>
        <p:nvSpPr>
          <p:cNvPr id="335" name="Google Shape;335;p50"/>
          <p:cNvSpPr txBox="1">
            <a:spLocks noGrp="1"/>
          </p:cNvSpPr>
          <p:nvPr>
            <p:ph type="body" idx="1"/>
          </p:nvPr>
        </p:nvSpPr>
        <p:spPr>
          <a:xfrm>
            <a:off x="315200" y="1316682"/>
            <a:ext cx="8047800" cy="3373200"/>
          </a:xfrm>
          <a:prstGeom prst="rect">
            <a:avLst/>
          </a:prstGeom>
        </p:spPr>
        <p:txBody>
          <a:bodyPr spcFirstLastPara="1" wrap="square" lIns="68575" tIns="34275" rIns="68575" bIns="34275" anchor="t" anchorCtr="0">
            <a:normAutofit lnSpcReduction="10000"/>
          </a:bodyPr>
          <a:lstStyle/>
          <a:p>
            <a:pPr marL="139700" indent="0">
              <a:lnSpc>
                <a:spcPct val="115000"/>
              </a:lnSpc>
              <a:buNone/>
            </a:pPr>
            <a:r>
              <a:rPr lang="en-US" sz="1200" b="1" dirty="0">
                <a:latin typeface="Josefin Sans"/>
                <a:ea typeface="Josefin Sans"/>
                <a:cs typeface="Josefin Sans"/>
                <a:sym typeface="Josefin Sans"/>
              </a:rPr>
              <a:t>May an LEA use ESSER or GEER funds to purchase land? The LEA would like to purchase land so it can build a new school to increase capacity, reduce the strain on facilities, and create better learning environments</a:t>
            </a:r>
            <a:r>
              <a:rPr lang="en-US" sz="1200" b="1" dirty="0" smtClean="0">
                <a:latin typeface="Josefin Sans"/>
                <a:ea typeface="Josefin Sans"/>
                <a:cs typeface="Josefin Sans"/>
                <a:sym typeface="Josefin Sans"/>
              </a:rPr>
              <a:t>.</a:t>
            </a:r>
            <a:endParaRPr lang="en-US" sz="1200" b="1" dirty="0">
              <a:latin typeface="Josefin Sans"/>
              <a:ea typeface="Josefin Sans"/>
              <a:cs typeface="Josefin Sans"/>
              <a:sym typeface="Josefin Sans"/>
            </a:endParaRPr>
          </a:p>
          <a:p>
            <a:pPr marL="139700" indent="0">
              <a:lnSpc>
                <a:spcPct val="115000"/>
              </a:lnSpc>
              <a:buNone/>
            </a:pPr>
            <a:r>
              <a:rPr lang="en-US" sz="1200" dirty="0">
                <a:latin typeface="Josefin Sans"/>
                <a:ea typeface="Josefin Sans"/>
                <a:cs typeface="Josefin Sans"/>
                <a:sym typeface="Josefin Sans"/>
              </a:rPr>
              <a:t>An LEA may use ESSER or GEER funds, after seeking prior written approval from its SEA, to buy land, but there are a number of requirements and considerations that an LEA should be aware of before deciding to use these funds for that purpose. In particular, 34 CFR 75.603 requires that the LEA has full title or other interest and access to the site that will ensure access for fifty years or the useful life of the project, whichever is longer. Buying the underlying land with Federal funds will also trigger a long relationship with the Federal government and if ESSER or GEER funds are used, the LEA will be required to consult with the Department on disposition instructions in the event that the property purchased with Federal funds is no longer needed before the useful life ends. (See, e.g., 2 CFR §§ 200.310-200.313</a:t>
            </a:r>
            <a:r>
              <a:rPr lang="en-US" sz="1200" dirty="0" smtClean="0">
                <a:latin typeface="Josefin Sans"/>
                <a:ea typeface="Josefin Sans"/>
                <a:cs typeface="Josefin Sans"/>
                <a:sym typeface="Josefin Sans"/>
              </a:rPr>
              <a:t>.)</a:t>
            </a:r>
            <a:endParaRPr lang="en-US" sz="1200" dirty="0">
              <a:latin typeface="Josefin Sans"/>
              <a:ea typeface="Josefin Sans"/>
              <a:cs typeface="Josefin Sans"/>
              <a:sym typeface="Josefin Sans"/>
            </a:endParaRPr>
          </a:p>
          <a:p>
            <a:pPr marL="139700" indent="0">
              <a:lnSpc>
                <a:spcPct val="115000"/>
              </a:lnSpc>
              <a:buNone/>
            </a:pPr>
            <a:r>
              <a:rPr lang="en-US" sz="1200" dirty="0">
                <a:latin typeface="Josefin Sans"/>
                <a:ea typeface="Josefin Sans"/>
                <a:cs typeface="Josefin Sans"/>
                <a:sym typeface="Josefin Sans"/>
              </a:rPr>
              <a:t>In determining whether to grant prior written approval to an LEA to use ESSER or GEER funds to purchase land, an SEA should consider the LEA’s planned immediate uses for the land to determine the necessity and reasonableness of the purchase. Note that if the </a:t>
            </a:r>
            <a:r>
              <a:rPr lang="en-US" sz="1200" dirty="0" smtClean="0">
                <a:latin typeface="Josefin Sans"/>
                <a:ea typeface="Josefin Sans"/>
                <a:cs typeface="Josefin Sans"/>
                <a:sym typeface="Josefin Sans"/>
              </a:rPr>
              <a:t>LEA </a:t>
            </a:r>
            <a:r>
              <a:rPr lang="en-US" sz="1200" dirty="0">
                <a:latin typeface="Josefin Sans"/>
                <a:ea typeface="Josefin Sans"/>
                <a:cs typeface="Josefin Sans"/>
                <a:sym typeface="Josefin Sans"/>
              </a:rPr>
              <a:t>is planning to use the land for construction, the SEA should consider whether to grant prior approval of the land purchase along with the construction </a:t>
            </a:r>
            <a:r>
              <a:rPr lang="en-US" sz="1200" dirty="0" smtClean="0">
                <a:latin typeface="Josefin Sans"/>
                <a:ea typeface="Josefin Sans"/>
                <a:cs typeface="Josefin Sans"/>
                <a:sym typeface="Josefin Sans"/>
              </a:rPr>
              <a:t>project.</a:t>
            </a:r>
            <a:endParaRPr lang="en" sz="1200" dirty="0" smtClean="0">
              <a:latin typeface="Josefin Sans"/>
              <a:ea typeface="Josefin Sans"/>
              <a:cs typeface="Josefin Sans"/>
              <a:sym typeface="Josefin Sans"/>
            </a:endParaRPr>
          </a:p>
        </p:txBody>
      </p:sp>
    </p:spTree>
    <p:extLst>
      <p:ext uri="{BB962C8B-B14F-4D97-AF65-F5344CB8AC3E}">
        <p14:creationId xmlns:p14="http://schemas.microsoft.com/office/powerpoint/2010/main" val="42160691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527824" y="1400250"/>
            <a:ext cx="8534400" cy="2139600"/>
          </a:xfrm>
          <a:prstGeom prst="rect">
            <a:avLst/>
          </a:prstGeom>
        </p:spPr>
        <p:txBody>
          <a:bodyPr spcFirstLastPara="1" wrap="square" lIns="68575" tIns="34275" rIns="68575" bIns="34275" anchor="b" anchorCtr="0">
            <a:normAutofit/>
          </a:bodyPr>
          <a:lstStyle/>
          <a:p>
            <a:pPr marL="139700">
              <a:lnSpc>
                <a:spcPct val="114000"/>
              </a:lnSpc>
            </a:pPr>
            <a:r>
              <a:rPr lang="en-US" sz="3200" dirty="0" smtClean="0">
                <a:solidFill>
                  <a:schemeClr val="accent3"/>
                </a:solidFill>
                <a:latin typeface="Josefin Sans"/>
                <a:ea typeface="Josefin Sans"/>
                <a:cs typeface="Josefin Sans"/>
                <a:sym typeface="Josefin Sans"/>
              </a:rPr>
              <a:t>Section C </a:t>
            </a:r>
            <a:br>
              <a:rPr lang="en-US" sz="3200" dirty="0" smtClean="0">
                <a:solidFill>
                  <a:schemeClr val="accent3"/>
                </a:solidFill>
                <a:latin typeface="Josefin Sans"/>
                <a:ea typeface="Josefin Sans"/>
                <a:cs typeface="Josefin Sans"/>
                <a:sym typeface="Josefin Sans"/>
              </a:rPr>
            </a:br>
            <a:r>
              <a:rPr lang="en-US" sz="3200" dirty="0" smtClean="0">
                <a:solidFill>
                  <a:schemeClr val="accent3"/>
                </a:solidFill>
                <a:latin typeface="Josefin Sans"/>
                <a:ea typeface="Josefin Sans"/>
                <a:cs typeface="Josefin Sans"/>
                <a:sym typeface="Josefin Sans"/>
              </a:rPr>
              <a:t>Advancing </a:t>
            </a:r>
            <a:r>
              <a:rPr lang="en-US" sz="3200" dirty="0">
                <a:solidFill>
                  <a:schemeClr val="accent3"/>
                </a:solidFill>
                <a:latin typeface="Josefin Sans"/>
                <a:ea typeface="Josefin Sans"/>
                <a:cs typeface="Josefin Sans"/>
                <a:sym typeface="Josefin Sans"/>
              </a:rPr>
              <a:t>Educational Equity in COVID-19 Response</a:t>
            </a:r>
          </a:p>
        </p:txBody>
      </p:sp>
    </p:spTree>
    <p:extLst>
      <p:ext uri="{BB962C8B-B14F-4D97-AF65-F5344CB8AC3E}">
        <p14:creationId xmlns:p14="http://schemas.microsoft.com/office/powerpoint/2010/main" val="35924044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1"/>
          <p:cNvSpPr txBox="1">
            <a:spLocks noGrp="1"/>
          </p:cNvSpPr>
          <p:nvPr>
            <p:ph type="title"/>
          </p:nvPr>
        </p:nvSpPr>
        <p:spPr>
          <a:xfrm>
            <a:off x="628650" y="910692"/>
            <a:ext cx="7886700" cy="6621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sz="2900" dirty="0" smtClean="0">
                <a:latin typeface="Josefin Sans"/>
                <a:ea typeface="Josefin Sans"/>
                <a:cs typeface="Josefin Sans"/>
                <a:sym typeface="Josefin Sans"/>
              </a:rPr>
              <a:t>Support for Student Groups Disproportionately Impacted by COVID-19 Impacts (C-3 through C-10)</a:t>
            </a:r>
            <a:endParaRPr sz="2900" dirty="0">
              <a:latin typeface="Josefin Sans"/>
              <a:ea typeface="Josefin Sans"/>
              <a:cs typeface="Josefin Sans"/>
              <a:sym typeface="Josefin Sans"/>
            </a:endParaRPr>
          </a:p>
        </p:txBody>
      </p:sp>
      <p:sp>
        <p:nvSpPr>
          <p:cNvPr id="341" name="Google Shape;341;p51"/>
          <p:cNvSpPr txBox="1">
            <a:spLocks noGrp="1"/>
          </p:cNvSpPr>
          <p:nvPr>
            <p:ph type="body" idx="1"/>
          </p:nvPr>
        </p:nvSpPr>
        <p:spPr>
          <a:xfrm>
            <a:off x="315200" y="1636779"/>
            <a:ext cx="8047800" cy="3373200"/>
          </a:xfrm>
          <a:prstGeom prst="rect">
            <a:avLst/>
          </a:prstGeom>
        </p:spPr>
        <p:txBody>
          <a:bodyPr spcFirstLastPara="1" wrap="square" lIns="68575" tIns="34275" rIns="68575" bIns="34275" anchor="t" anchorCtr="0">
            <a:normAutofit lnSpcReduction="10000"/>
          </a:bodyPr>
          <a:lstStyle/>
          <a:p>
            <a:pPr marL="457200" lvl="0" indent="-317500" algn="l" rtl="0">
              <a:lnSpc>
                <a:spcPct val="115000"/>
              </a:lnSpc>
              <a:spcBef>
                <a:spcPts val="0"/>
              </a:spcBef>
              <a:spcAft>
                <a:spcPts val="0"/>
              </a:spcAft>
              <a:buSzPts val="1400"/>
              <a:buFont typeface="Josefin Sans"/>
              <a:buChar char="•"/>
            </a:pPr>
            <a:r>
              <a:rPr lang="en" dirty="0" smtClean="0">
                <a:latin typeface="Josefin Sans"/>
                <a:ea typeface="Josefin Sans"/>
                <a:cs typeface="Josefin Sans"/>
                <a:sym typeface="Josefin Sans"/>
              </a:rPr>
              <a:t>Students who have lost instructional time</a:t>
            </a:r>
          </a:p>
          <a:p>
            <a:pPr marL="457200" lvl="0" indent="-317500" algn="l" rtl="0">
              <a:lnSpc>
                <a:spcPct val="115000"/>
              </a:lnSpc>
              <a:spcBef>
                <a:spcPts val="0"/>
              </a:spcBef>
              <a:spcAft>
                <a:spcPts val="0"/>
              </a:spcAft>
              <a:buSzPts val="1400"/>
              <a:buFont typeface="Josefin Sans"/>
              <a:buChar char="•"/>
            </a:pPr>
            <a:r>
              <a:rPr lang="en" dirty="0" smtClean="0">
                <a:latin typeface="Josefin Sans"/>
                <a:ea typeface="Josefin Sans"/>
                <a:cs typeface="Josefin Sans"/>
                <a:sym typeface="Josefin Sans"/>
              </a:rPr>
              <a:t>Supporting students’ social, emotional, mental health, and academic needs</a:t>
            </a:r>
          </a:p>
          <a:p>
            <a:pPr marL="457200" lvl="0" indent="-317500" algn="l" rtl="0">
              <a:lnSpc>
                <a:spcPct val="115000"/>
              </a:lnSpc>
              <a:spcBef>
                <a:spcPts val="0"/>
              </a:spcBef>
              <a:spcAft>
                <a:spcPts val="0"/>
              </a:spcAft>
              <a:buSzPts val="1400"/>
              <a:buFont typeface="Josefin Sans"/>
              <a:buChar char="•"/>
            </a:pPr>
            <a:r>
              <a:rPr lang="en" dirty="0" smtClean="0">
                <a:latin typeface="Josefin Sans"/>
                <a:ea typeface="Josefin Sans"/>
                <a:cs typeface="Josefin Sans"/>
                <a:sym typeface="Josefin Sans"/>
              </a:rPr>
              <a:t>English learners</a:t>
            </a:r>
          </a:p>
          <a:p>
            <a:pPr marL="457200" lvl="0" indent="-317500" algn="l" rtl="0">
              <a:lnSpc>
                <a:spcPct val="115000"/>
              </a:lnSpc>
              <a:spcBef>
                <a:spcPts val="0"/>
              </a:spcBef>
              <a:spcAft>
                <a:spcPts val="0"/>
              </a:spcAft>
              <a:buSzPts val="1400"/>
              <a:buFont typeface="Josefin Sans"/>
              <a:buChar char="•"/>
            </a:pPr>
            <a:r>
              <a:rPr lang="en" dirty="0" smtClean="0">
                <a:latin typeface="Josefin Sans"/>
                <a:ea typeface="Josefin Sans"/>
                <a:cs typeface="Josefin Sans"/>
                <a:sym typeface="Josefin Sans"/>
              </a:rPr>
              <a:t>Students with disabilities</a:t>
            </a:r>
          </a:p>
          <a:p>
            <a:pPr marL="457200" lvl="0" indent="-317500" algn="l" rtl="0">
              <a:lnSpc>
                <a:spcPct val="115000"/>
              </a:lnSpc>
              <a:spcBef>
                <a:spcPts val="0"/>
              </a:spcBef>
              <a:spcAft>
                <a:spcPts val="0"/>
              </a:spcAft>
              <a:buSzPts val="1400"/>
              <a:buFont typeface="Josefin Sans"/>
              <a:buChar char="•"/>
            </a:pPr>
            <a:r>
              <a:rPr lang="en" dirty="0" smtClean="0">
                <a:latin typeface="Josefin Sans"/>
                <a:ea typeface="Josefin Sans"/>
                <a:cs typeface="Josefin Sans"/>
                <a:sym typeface="Josefin Sans"/>
              </a:rPr>
              <a:t>Students experiencing homelessness</a:t>
            </a:r>
          </a:p>
          <a:p>
            <a:pPr marL="457200" lvl="0" indent="-317500" algn="l" rtl="0">
              <a:lnSpc>
                <a:spcPct val="115000"/>
              </a:lnSpc>
              <a:spcBef>
                <a:spcPts val="0"/>
              </a:spcBef>
              <a:spcAft>
                <a:spcPts val="0"/>
              </a:spcAft>
              <a:buSzPts val="1400"/>
              <a:buFont typeface="Josefin Sans"/>
              <a:buChar char="•"/>
            </a:pPr>
            <a:r>
              <a:rPr lang="en" dirty="0" smtClean="0">
                <a:latin typeface="Josefin Sans"/>
                <a:ea typeface="Josefin Sans"/>
                <a:cs typeface="Josefin Sans"/>
                <a:sym typeface="Josefin Sans"/>
              </a:rPr>
              <a:t>Children and youth in foster care</a:t>
            </a:r>
          </a:p>
          <a:p>
            <a:pPr marL="457200" lvl="0" indent="-317500" algn="l" rtl="0">
              <a:lnSpc>
                <a:spcPct val="115000"/>
              </a:lnSpc>
              <a:spcBef>
                <a:spcPts val="0"/>
              </a:spcBef>
              <a:spcAft>
                <a:spcPts val="0"/>
              </a:spcAft>
              <a:buSzPts val="1400"/>
              <a:buFont typeface="Josefin Sans"/>
              <a:buChar char="•"/>
            </a:pPr>
            <a:r>
              <a:rPr lang="en" dirty="0" smtClean="0">
                <a:latin typeface="Josefin Sans"/>
                <a:ea typeface="Josefin Sans"/>
                <a:cs typeface="Josefin Sans"/>
                <a:sym typeface="Josefin Sans"/>
              </a:rPr>
              <a:t>Migratory students</a:t>
            </a:r>
          </a:p>
          <a:p>
            <a:pPr marL="457200" lvl="0" indent="-317500" algn="l" rtl="0">
              <a:lnSpc>
                <a:spcPct val="115000"/>
              </a:lnSpc>
              <a:spcBef>
                <a:spcPts val="0"/>
              </a:spcBef>
              <a:spcAft>
                <a:spcPts val="0"/>
              </a:spcAft>
              <a:buSzPts val="1400"/>
              <a:buFont typeface="Josefin Sans"/>
              <a:buChar char="•"/>
            </a:pPr>
            <a:r>
              <a:rPr lang="en" dirty="0" smtClean="0">
                <a:latin typeface="Josefin Sans"/>
                <a:ea typeface="Josefin Sans"/>
                <a:cs typeface="Josefin Sans"/>
                <a:sym typeface="Josefin Sans"/>
              </a:rPr>
              <a:t>Students in correctional facilities</a:t>
            </a:r>
            <a:endParaRPr dirty="0">
              <a:latin typeface="Josefin Sans"/>
              <a:ea typeface="Josefin Sans"/>
              <a:cs typeface="Josefin Sans"/>
              <a:sym typeface="Josefin Sans"/>
            </a:endParaRPr>
          </a:p>
        </p:txBody>
      </p:sp>
    </p:spTree>
    <p:extLst>
      <p:ext uri="{BB962C8B-B14F-4D97-AF65-F5344CB8AC3E}">
        <p14:creationId xmlns:p14="http://schemas.microsoft.com/office/powerpoint/2010/main" val="643492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1"/>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900" dirty="0" smtClean="0">
                <a:latin typeface="Josefin Sans"/>
                <a:ea typeface="Josefin Sans"/>
                <a:cs typeface="Josefin Sans"/>
                <a:sym typeface="Josefin Sans"/>
              </a:rPr>
              <a:t>Providing Meals for Students (C-16)</a:t>
            </a:r>
            <a:endParaRPr sz="2900" dirty="0">
              <a:latin typeface="Josefin Sans"/>
              <a:ea typeface="Josefin Sans"/>
              <a:cs typeface="Josefin Sans"/>
              <a:sym typeface="Josefin Sans"/>
            </a:endParaRPr>
          </a:p>
        </p:txBody>
      </p:sp>
      <p:sp>
        <p:nvSpPr>
          <p:cNvPr id="341" name="Google Shape;341;p51"/>
          <p:cNvSpPr txBox="1">
            <a:spLocks noGrp="1"/>
          </p:cNvSpPr>
          <p:nvPr>
            <p:ph type="body" idx="1"/>
          </p:nvPr>
        </p:nvSpPr>
        <p:spPr>
          <a:xfrm>
            <a:off x="315200" y="1532275"/>
            <a:ext cx="8047800" cy="3373200"/>
          </a:xfrm>
          <a:prstGeom prst="rect">
            <a:avLst/>
          </a:prstGeom>
        </p:spPr>
        <p:txBody>
          <a:bodyPr spcFirstLastPara="1" wrap="square" lIns="68575" tIns="34275" rIns="68575" bIns="34275" anchor="t" anchorCtr="0">
            <a:normAutofit lnSpcReduction="10000"/>
          </a:bodyPr>
          <a:lstStyle/>
          <a:p>
            <a:pPr lvl="0">
              <a:lnSpc>
                <a:spcPct val="115000"/>
              </a:lnSpc>
              <a:spcBef>
                <a:spcPts val="0"/>
              </a:spcBef>
              <a:buFont typeface="Josefin Sans"/>
              <a:buChar char="•"/>
            </a:pPr>
            <a:r>
              <a:rPr lang="en-US" dirty="0" smtClean="0">
                <a:latin typeface="Josefin Sans"/>
                <a:ea typeface="Josefin Sans"/>
                <a:cs typeface="Josefin Sans"/>
                <a:sym typeface="Josefin Sans"/>
              </a:rPr>
              <a:t>USED encourages the use of </a:t>
            </a:r>
            <a:r>
              <a:rPr lang="en-US" dirty="0">
                <a:latin typeface="Josefin Sans"/>
                <a:ea typeface="Josefin Sans"/>
                <a:cs typeface="Josefin Sans"/>
                <a:sym typeface="Josefin Sans"/>
              </a:rPr>
              <a:t>U.S. </a:t>
            </a:r>
            <a:r>
              <a:rPr lang="en-US" dirty="0" smtClean="0">
                <a:latin typeface="Josefin Sans"/>
                <a:ea typeface="Josefin Sans"/>
                <a:cs typeface="Josefin Sans"/>
                <a:sym typeface="Josefin Sans"/>
              </a:rPr>
              <a:t>Department of </a:t>
            </a:r>
            <a:r>
              <a:rPr lang="en-US" dirty="0">
                <a:latin typeface="Josefin Sans"/>
                <a:ea typeface="Josefin Sans"/>
                <a:cs typeface="Josefin Sans"/>
                <a:sym typeface="Josefin Sans"/>
              </a:rPr>
              <a:t>Agriculture (USDA) or other </a:t>
            </a:r>
            <a:r>
              <a:rPr lang="en-US" dirty="0" smtClean="0">
                <a:latin typeface="Josefin Sans"/>
                <a:ea typeface="Josefin Sans"/>
                <a:cs typeface="Josefin Sans"/>
                <a:sym typeface="Josefin Sans"/>
              </a:rPr>
              <a:t>federal funs with </a:t>
            </a:r>
            <a:r>
              <a:rPr lang="en-US" dirty="0">
                <a:latin typeface="Josefin Sans"/>
                <a:ea typeface="Josefin Sans"/>
                <a:cs typeface="Josefin Sans"/>
                <a:sym typeface="Josefin Sans"/>
              </a:rPr>
              <a:t>the specific purpose of providing food services to students prior to using ESSER </a:t>
            </a:r>
            <a:r>
              <a:rPr lang="en-US" dirty="0" smtClean="0">
                <a:latin typeface="Josefin Sans"/>
                <a:ea typeface="Josefin Sans"/>
                <a:cs typeface="Josefin Sans"/>
                <a:sym typeface="Josefin Sans"/>
              </a:rPr>
              <a:t>and GEER funds </a:t>
            </a:r>
            <a:r>
              <a:rPr lang="en-US" dirty="0">
                <a:latin typeface="Josefin Sans"/>
                <a:ea typeface="Josefin Sans"/>
                <a:cs typeface="Josefin Sans"/>
                <a:sym typeface="Josefin Sans"/>
              </a:rPr>
              <a:t>for this </a:t>
            </a:r>
            <a:r>
              <a:rPr lang="en-US" dirty="0" smtClean="0">
                <a:latin typeface="Josefin Sans"/>
                <a:ea typeface="Josefin Sans"/>
                <a:cs typeface="Josefin Sans"/>
                <a:sym typeface="Josefin Sans"/>
              </a:rPr>
              <a:t>purpose.</a:t>
            </a:r>
          </a:p>
          <a:p>
            <a:pPr lvl="0">
              <a:lnSpc>
                <a:spcPct val="115000"/>
              </a:lnSpc>
              <a:spcBef>
                <a:spcPts val="0"/>
              </a:spcBef>
              <a:buFont typeface="Josefin Sans"/>
              <a:buChar char="•"/>
            </a:pPr>
            <a:r>
              <a:rPr lang="en-US" dirty="0" smtClean="0">
                <a:latin typeface="Josefin Sans"/>
                <a:ea typeface="Josefin Sans"/>
                <a:cs typeface="Josefin Sans"/>
                <a:sym typeface="Josefin Sans"/>
              </a:rPr>
              <a:t>If </a:t>
            </a:r>
            <a:r>
              <a:rPr lang="en-US" dirty="0">
                <a:latin typeface="Josefin Sans"/>
                <a:ea typeface="Josefin Sans"/>
                <a:cs typeface="Josefin Sans"/>
                <a:sym typeface="Josefin Sans"/>
              </a:rPr>
              <a:t>additional funds are necessary or such funding is not </a:t>
            </a:r>
            <a:r>
              <a:rPr lang="en-US" dirty="0" smtClean="0">
                <a:latin typeface="Josefin Sans"/>
                <a:ea typeface="Josefin Sans"/>
                <a:cs typeface="Josefin Sans"/>
                <a:sym typeface="Josefin Sans"/>
              </a:rPr>
              <a:t>available</a:t>
            </a:r>
            <a:r>
              <a:rPr lang="en-US" dirty="0">
                <a:latin typeface="Josefin Sans"/>
                <a:ea typeface="Josefin Sans"/>
                <a:cs typeface="Josefin Sans"/>
                <a:sym typeface="Josefin Sans"/>
              </a:rPr>
              <a:t>, </a:t>
            </a:r>
            <a:r>
              <a:rPr lang="en-US" dirty="0" smtClean="0">
                <a:latin typeface="Josefin Sans"/>
                <a:ea typeface="Josefin Sans"/>
                <a:cs typeface="Josefin Sans"/>
                <a:sym typeface="Josefin Sans"/>
              </a:rPr>
              <a:t>ESSER and GEER funds may be used to </a:t>
            </a:r>
            <a:r>
              <a:rPr lang="en-US" dirty="0">
                <a:latin typeface="Josefin Sans"/>
                <a:ea typeface="Josefin Sans"/>
                <a:cs typeface="Josefin Sans"/>
                <a:sym typeface="Josefin Sans"/>
              </a:rPr>
              <a:t>provide meals</a:t>
            </a:r>
            <a:r>
              <a:rPr lang="en-US" dirty="0" smtClean="0">
                <a:latin typeface="Josefin Sans"/>
                <a:ea typeface="Josefin Sans"/>
                <a:cs typeface="Josefin Sans"/>
                <a:sym typeface="Josefin Sans"/>
              </a:rPr>
              <a:t>. Allowable uses of funds include:</a:t>
            </a:r>
            <a:endParaRPr lang="en" dirty="0" smtClean="0">
              <a:latin typeface="Josefin Sans"/>
              <a:ea typeface="Josefin Sans"/>
              <a:cs typeface="Josefin Sans"/>
              <a:sym typeface="Josefin Sans"/>
            </a:endParaRPr>
          </a:p>
          <a:p>
            <a:pPr lvl="1">
              <a:lnSpc>
                <a:spcPct val="115000"/>
              </a:lnSpc>
              <a:spcBef>
                <a:spcPts val="0"/>
              </a:spcBef>
              <a:buClr>
                <a:schemeClr val="accent3"/>
              </a:buClr>
              <a:buFont typeface="Josefin Sans"/>
              <a:buChar char="•"/>
            </a:pPr>
            <a:r>
              <a:rPr lang="en" dirty="0" smtClean="0">
                <a:solidFill>
                  <a:schemeClr val="accent3"/>
                </a:solidFill>
                <a:latin typeface="Josefin Sans"/>
                <a:ea typeface="Josefin Sans"/>
                <a:cs typeface="Josefin Sans"/>
                <a:sym typeface="Josefin Sans"/>
              </a:rPr>
              <a:t>Labor costs; and</a:t>
            </a:r>
          </a:p>
          <a:p>
            <a:pPr lvl="1">
              <a:lnSpc>
                <a:spcPct val="115000"/>
              </a:lnSpc>
              <a:spcBef>
                <a:spcPts val="0"/>
              </a:spcBef>
              <a:buFont typeface="Josefin Sans"/>
              <a:buChar char="•"/>
            </a:pPr>
            <a:r>
              <a:rPr lang="en" dirty="0" smtClean="0">
                <a:solidFill>
                  <a:schemeClr val="accent3"/>
                </a:solidFill>
                <a:latin typeface="Josefin Sans"/>
                <a:ea typeface="Josefin Sans"/>
                <a:cs typeface="Josefin Sans"/>
                <a:sym typeface="Josefin Sans"/>
              </a:rPr>
              <a:t>School meal service equipment/supplies, packaging, and transportaton services.</a:t>
            </a:r>
            <a:endParaRPr dirty="0">
              <a:solidFill>
                <a:schemeClr val="accent3"/>
              </a:solidFill>
              <a:latin typeface="Josefin Sans"/>
              <a:ea typeface="Josefin Sans"/>
              <a:cs typeface="Josefin Sans"/>
              <a:sym typeface="Josefin Sans"/>
            </a:endParaRPr>
          </a:p>
        </p:txBody>
      </p:sp>
    </p:spTree>
    <p:extLst>
      <p:ext uri="{BB962C8B-B14F-4D97-AF65-F5344CB8AC3E}">
        <p14:creationId xmlns:p14="http://schemas.microsoft.com/office/powerpoint/2010/main" val="3252044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1"/>
          <p:cNvSpPr txBox="1">
            <a:spLocks noGrp="1"/>
          </p:cNvSpPr>
          <p:nvPr>
            <p:ph type="title"/>
          </p:nvPr>
        </p:nvSpPr>
        <p:spPr>
          <a:xfrm>
            <a:off x="628650" y="910692"/>
            <a:ext cx="7886700" cy="6621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sz="2900" dirty="0" smtClean="0">
                <a:latin typeface="Josefin Sans"/>
                <a:ea typeface="Josefin Sans"/>
                <a:cs typeface="Josefin Sans"/>
                <a:sym typeface="Josefin Sans"/>
              </a:rPr>
              <a:t>PreK through Post-Graduate Support (C-17 through C-27)</a:t>
            </a:r>
            <a:endParaRPr sz="2900" dirty="0">
              <a:latin typeface="Josefin Sans"/>
              <a:ea typeface="Josefin Sans"/>
              <a:cs typeface="Josefin Sans"/>
              <a:sym typeface="Josefin Sans"/>
            </a:endParaRPr>
          </a:p>
        </p:txBody>
      </p:sp>
      <p:sp>
        <p:nvSpPr>
          <p:cNvPr id="341" name="Google Shape;341;p51"/>
          <p:cNvSpPr txBox="1">
            <a:spLocks noGrp="1"/>
          </p:cNvSpPr>
          <p:nvPr>
            <p:ph type="body" idx="1"/>
          </p:nvPr>
        </p:nvSpPr>
        <p:spPr>
          <a:xfrm>
            <a:off x="315200" y="1636779"/>
            <a:ext cx="8397726" cy="3373200"/>
          </a:xfrm>
          <a:prstGeom prst="rect">
            <a:avLst/>
          </a:prstGeom>
        </p:spPr>
        <p:txBody>
          <a:bodyPr spcFirstLastPara="1" wrap="square" lIns="68575" tIns="34275" rIns="68575" bIns="34275" anchor="t" anchorCtr="0">
            <a:normAutofit fontScale="92500" lnSpcReduction="20000"/>
          </a:bodyPr>
          <a:lstStyle/>
          <a:p>
            <a:pPr marL="457200" lvl="0" indent="-317500" algn="l" rtl="0">
              <a:lnSpc>
                <a:spcPct val="115000"/>
              </a:lnSpc>
              <a:spcBef>
                <a:spcPts val="0"/>
              </a:spcBef>
              <a:spcAft>
                <a:spcPts val="0"/>
              </a:spcAft>
              <a:buSzPts val="1400"/>
              <a:buFont typeface="Josefin Sans"/>
              <a:buChar char="•"/>
            </a:pPr>
            <a:r>
              <a:rPr lang="en" dirty="0" smtClean="0">
                <a:latin typeface="Josefin Sans"/>
                <a:ea typeface="Josefin Sans"/>
                <a:cs typeface="Josefin Sans"/>
                <a:sym typeface="Josefin Sans"/>
              </a:rPr>
              <a:t>High school seniors</a:t>
            </a:r>
          </a:p>
          <a:p>
            <a:pPr marL="457200" lvl="0" indent="-317500" algn="l" rtl="0">
              <a:lnSpc>
                <a:spcPct val="115000"/>
              </a:lnSpc>
              <a:spcBef>
                <a:spcPts val="0"/>
              </a:spcBef>
              <a:spcAft>
                <a:spcPts val="0"/>
              </a:spcAft>
              <a:buSzPts val="1400"/>
              <a:buFont typeface="Josefin Sans"/>
              <a:buChar char="•"/>
            </a:pPr>
            <a:r>
              <a:rPr lang="en" dirty="0" smtClean="0">
                <a:latin typeface="Josefin Sans"/>
                <a:ea typeface="Josefin Sans"/>
                <a:cs typeface="Josefin Sans"/>
                <a:sym typeface="Josefin Sans"/>
              </a:rPr>
              <a:t>Students who graduated in 2020 or 2021 who have not yet transitioned to college or careers</a:t>
            </a:r>
          </a:p>
          <a:p>
            <a:pPr marL="457200" lvl="0" indent="-317500" algn="l" rtl="0">
              <a:lnSpc>
                <a:spcPct val="115000"/>
              </a:lnSpc>
              <a:spcBef>
                <a:spcPts val="0"/>
              </a:spcBef>
              <a:spcAft>
                <a:spcPts val="0"/>
              </a:spcAft>
              <a:buSzPts val="1400"/>
              <a:buFont typeface="Josefin Sans"/>
              <a:buChar char="•"/>
            </a:pPr>
            <a:r>
              <a:rPr lang="en" dirty="0" smtClean="0">
                <a:latin typeface="Josefin Sans"/>
                <a:ea typeface="Josefin Sans"/>
                <a:cs typeface="Josefin Sans"/>
                <a:sym typeface="Josefin Sans"/>
              </a:rPr>
              <a:t>Pre-kindergarten or other early childhood education programs</a:t>
            </a:r>
          </a:p>
          <a:p>
            <a:pPr marL="457200" lvl="0" indent="-317500" algn="l" rtl="0">
              <a:lnSpc>
                <a:spcPct val="115000"/>
              </a:lnSpc>
              <a:spcBef>
                <a:spcPts val="0"/>
              </a:spcBef>
              <a:spcAft>
                <a:spcPts val="0"/>
              </a:spcAft>
              <a:buSzPts val="1400"/>
              <a:buFont typeface="Josefin Sans"/>
              <a:buChar char="•"/>
            </a:pPr>
            <a:r>
              <a:rPr lang="en" dirty="0" smtClean="0">
                <a:latin typeface="Josefin Sans"/>
                <a:ea typeface="Josefin Sans"/>
                <a:cs typeface="Josefin Sans"/>
                <a:sym typeface="Josefin Sans"/>
              </a:rPr>
              <a:t>Adults who are eligible oto be served under the Adult Education and Family Literacy Act</a:t>
            </a:r>
          </a:p>
          <a:p>
            <a:pPr marL="457200" lvl="0" indent="-317500" algn="l" rtl="0">
              <a:lnSpc>
                <a:spcPct val="115000"/>
              </a:lnSpc>
              <a:spcBef>
                <a:spcPts val="0"/>
              </a:spcBef>
              <a:spcAft>
                <a:spcPts val="0"/>
              </a:spcAft>
              <a:buSzPts val="1400"/>
              <a:buFont typeface="Josefin Sans"/>
              <a:buChar char="•"/>
            </a:pPr>
            <a:r>
              <a:rPr lang="en" dirty="0" smtClean="0">
                <a:latin typeface="Josefin Sans"/>
                <a:ea typeface="Josefin Sans"/>
                <a:cs typeface="Josefin Sans"/>
                <a:sym typeface="Josefin Sans"/>
              </a:rPr>
              <a:t>Career and Technical Education</a:t>
            </a:r>
          </a:p>
          <a:p>
            <a:pPr marL="457200" lvl="0" indent="-317500" algn="l" rtl="0">
              <a:lnSpc>
                <a:spcPct val="115000"/>
              </a:lnSpc>
              <a:spcBef>
                <a:spcPts val="0"/>
              </a:spcBef>
              <a:spcAft>
                <a:spcPts val="0"/>
              </a:spcAft>
              <a:buSzPts val="1400"/>
              <a:buFont typeface="Josefin Sans"/>
              <a:buChar char="•"/>
            </a:pPr>
            <a:r>
              <a:rPr lang="en" dirty="0" smtClean="0">
                <a:latin typeface="Josefin Sans"/>
                <a:ea typeface="Josefin Sans"/>
                <a:cs typeface="Josefin Sans"/>
                <a:sym typeface="Josefin Sans"/>
              </a:rPr>
              <a:t>Re-engaging students who have not been able to participate in instruction</a:t>
            </a:r>
          </a:p>
          <a:p>
            <a:pPr marL="457200" lvl="0" indent="-317500" algn="l" rtl="0">
              <a:lnSpc>
                <a:spcPct val="115000"/>
              </a:lnSpc>
              <a:spcBef>
                <a:spcPts val="0"/>
              </a:spcBef>
              <a:spcAft>
                <a:spcPts val="0"/>
              </a:spcAft>
              <a:buSzPts val="1400"/>
              <a:buFont typeface="Josefin Sans"/>
              <a:buChar char="•"/>
            </a:pPr>
            <a:r>
              <a:rPr lang="en" dirty="0" smtClean="0">
                <a:latin typeface="Josefin Sans"/>
                <a:ea typeface="Josefin Sans"/>
                <a:cs typeface="Josefin Sans"/>
                <a:sym typeface="Josefin Sans"/>
              </a:rPr>
              <a:t>Community violence intervention stategies</a:t>
            </a:r>
          </a:p>
          <a:p>
            <a:pPr marL="457200" lvl="0" indent="-317500" algn="l" rtl="0">
              <a:lnSpc>
                <a:spcPct val="115000"/>
              </a:lnSpc>
              <a:spcBef>
                <a:spcPts val="0"/>
              </a:spcBef>
              <a:spcAft>
                <a:spcPts val="0"/>
              </a:spcAft>
              <a:buSzPts val="1400"/>
              <a:buFont typeface="Josefin Sans"/>
              <a:buChar char="•"/>
            </a:pPr>
            <a:r>
              <a:rPr lang="en" dirty="0" smtClean="0">
                <a:latin typeface="Josefin Sans"/>
                <a:ea typeface="Josefin Sans"/>
                <a:cs typeface="Josefin Sans"/>
                <a:sym typeface="Josefin Sans"/>
              </a:rPr>
              <a:t>Summer learni</a:t>
            </a:r>
            <a:r>
              <a:rPr lang="en-US" dirty="0" smtClean="0">
                <a:latin typeface="Josefin Sans"/>
                <a:ea typeface="Josefin Sans"/>
                <a:cs typeface="Josefin Sans"/>
                <a:sym typeface="Josefin Sans"/>
              </a:rPr>
              <a:t>ng</a:t>
            </a:r>
            <a:r>
              <a:rPr lang="en" dirty="0" smtClean="0">
                <a:latin typeface="Josefin Sans"/>
                <a:ea typeface="Josefin Sans"/>
                <a:cs typeface="Josefin Sans"/>
                <a:sym typeface="Josefin Sans"/>
              </a:rPr>
              <a:t> and enrichment</a:t>
            </a:r>
            <a:endParaRPr dirty="0">
              <a:latin typeface="Josefin Sans"/>
              <a:ea typeface="Josefin Sans"/>
              <a:cs typeface="Josefin Sans"/>
              <a:sym typeface="Josefin Sans"/>
            </a:endParaRPr>
          </a:p>
        </p:txBody>
      </p:sp>
    </p:spTree>
    <p:extLst>
      <p:ext uri="{BB962C8B-B14F-4D97-AF65-F5344CB8AC3E}">
        <p14:creationId xmlns:p14="http://schemas.microsoft.com/office/powerpoint/2010/main" val="3786340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623887" y="1400250"/>
            <a:ext cx="8155839" cy="2139600"/>
          </a:xfrm>
          <a:prstGeom prst="rect">
            <a:avLst/>
          </a:prstGeom>
        </p:spPr>
        <p:txBody>
          <a:bodyPr spcFirstLastPara="1" wrap="square" lIns="68575" tIns="34275" rIns="68575" bIns="34275" anchor="b" anchorCtr="0">
            <a:normAutofit/>
          </a:bodyPr>
          <a:lstStyle/>
          <a:p>
            <a:pPr marL="139700">
              <a:lnSpc>
                <a:spcPct val="114000"/>
              </a:lnSpc>
            </a:pPr>
            <a:r>
              <a:rPr lang="en-US" sz="3200" dirty="0" smtClean="0">
                <a:solidFill>
                  <a:schemeClr val="accent3"/>
                </a:solidFill>
                <a:latin typeface="Josefin Sans"/>
                <a:ea typeface="Josefin Sans"/>
                <a:cs typeface="Josefin Sans"/>
                <a:sym typeface="Josefin Sans"/>
              </a:rPr>
              <a:t>Section </a:t>
            </a:r>
            <a:r>
              <a:rPr lang="en-US" sz="3200" dirty="0">
                <a:solidFill>
                  <a:schemeClr val="accent3"/>
                </a:solidFill>
                <a:latin typeface="Josefin Sans"/>
                <a:ea typeface="Josefin Sans"/>
                <a:cs typeface="Josefin Sans"/>
                <a:sym typeface="Josefin Sans"/>
              </a:rPr>
              <a:t>D</a:t>
            </a:r>
            <a:r>
              <a:rPr lang="en-US" sz="3200" dirty="0" smtClean="0">
                <a:solidFill>
                  <a:schemeClr val="accent3"/>
                </a:solidFill>
                <a:latin typeface="Josefin Sans"/>
                <a:ea typeface="Josefin Sans"/>
                <a:cs typeface="Josefin Sans"/>
                <a:sym typeface="Josefin Sans"/>
              </a:rPr>
              <a:t> </a:t>
            </a:r>
            <a:br>
              <a:rPr lang="en-US" sz="3200" dirty="0" smtClean="0">
                <a:solidFill>
                  <a:schemeClr val="accent3"/>
                </a:solidFill>
                <a:latin typeface="Josefin Sans"/>
                <a:ea typeface="Josefin Sans"/>
                <a:cs typeface="Josefin Sans"/>
                <a:sym typeface="Josefin Sans"/>
              </a:rPr>
            </a:br>
            <a:r>
              <a:rPr lang="en-US" sz="3200" dirty="0" smtClean="0">
                <a:solidFill>
                  <a:schemeClr val="accent3"/>
                </a:solidFill>
                <a:latin typeface="Josefin Sans"/>
                <a:ea typeface="Josefin Sans"/>
                <a:cs typeface="Josefin Sans"/>
                <a:sym typeface="Josefin Sans"/>
              </a:rPr>
              <a:t>Using </a:t>
            </a:r>
            <a:r>
              <a:rPr lang="en-US" sz="3200" dirty="0">
                <a:solidFill>
                  <a:schemeClr val="accent3"/>
                </a:solidFill>
                <a:latin typeface="Josefin Sans"/>
                <a:ea typeface="Josefin Sans"/>
                <a:cs typeface="Josefin Sans"/>
                <a:sym typeface="Josefin Sans"/>
              </a:rPr>
              <a:t>ESSER and GEER Funds to Support Educators and Other School </a:t>
            </a:r>
            <a:r>
              <a:rPr lang="en-US" sz="3200" dirty="0" smtClean="0">
                <a:solidFill>
                  <a:schemeClr val="accent3"/>
                </a:solidFill>
                <a:latin typeface="Josefin Sans"/>
                <a:ea typeface="Josefin Sans"/>
                <a:cs typeface="Josefin Sans"/>
                <a:sym typeface="Josefin Sans"/>
              </a:rPr>
              <a:t>Staff</a:t>
            </a:r>
            <a:endParaRPr lang="en-US" sz="3200" dirty="0">
              <a:solidFill>
                <a:schemeClr val="accent3"/>
              </a:solidFill>
              <a:latin typeface="Josefin Sans"/>
              <a:ea typeface="Josefin Sans"/>
              <a:cs typeface="Josefin Sans"/>
              <a:sym typeface="Josefin Sans"/>
            </a:endParaRPr>
          </a:p>
        </p:txBody>
      </p:sp>
    </p:spTree>
    <p:extLst>
      <p:ext uri="{BB962C8B-B14F-4D97-AF65-F5344CB8AC3E}">
        <p14:creationId xmlns:p14="http://schemas.microsoft.com/office/powerpoint/2010/main" val="23682629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1"/>
          <p:cNvSpPr txBox="1">
            <a:spLocks noGrp="1"/>
          </p:cNvSpPr>
          <p:nvPr>
            <p:ph type="title"/>
          </p:nvPr>
        </p:nvSpPr>
        <p:spPr>
          <a:xfrm>
            <a:off x="628650" y="910692"/>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900" dirty="0" smtClean="0">
                <a:latin typeface="Josefin Sans"/>
                <a:ea typeface="Josefin Sans"/>
                <a:cs typeface="Josefin Sans"/>
                <a:sym typeface="Josefin Sans"/>
              </a:rPr>
              <a:t>Staff Salaries (D-1 through D-7)</a:t>
            </a:r>
            <a:endParaRPr sz="2900" dirty="0">
              <a:latin typeface="Josefin Sans"/>
              <a:ea typeface="Josefin Sans"/>
              <a:cs typeface="Josefin Sans"/>
              <a:sym typeface="Josefin Sans"/>
            </a:endParaRPr>
          </a:p>
        </p:txBody>
      </p:sp>
      <p:sp>
        <p:nvSpPr>
          <p:cNvPr id="341" name="Google Shape;341;p51"/>
          <p:cNvSpPr txBox="1">
            <a:spLocks noGrp="1"/>
          </p:cNvSpPr>
          <p:nvPr>
            <p:ph type="body" idx="1"/>
          </p:nvPr>
        </p:nvSpPr>
        <p:spPr>
          <a:xfrm>
            <a:off x="315200" y="1532275"/>
            <a:ext cx="8047800" cy="3373200"/>
          </a:xfrm>
          <a:prstGeom prst="rect">
            <a:avLst/>
          </a:prstGeom>
        </p:spPr>
        <p:txBody>
          <a:bodyPr spcFirstLastPara="1" wrap="square" lIns="68575" tIns="34275" rIns="68575" bIns="34275" anchor="t" anchorCtr="0">
            <a:normAutofit lnSpcReduction="10000"/>
          </a:bodyPr>
          <a:lstStyle/>
          <a:p>
            <a:pPr marL="457200" lvl="0" indent="-317500" algn="l" rtl="0">
              <a:lnSpc>
                <a:spcPct val="115000"/>
              </a:lnSpc>
              <a:spcBef>
                <a:spcPts val="0"/>
              </a:spcBef>
              <a:spcAft>
                <a:spcPts val="0"/>
              </a:spcAft>
              <a:buSzPts val="1400"/>
              <a:buFont typeface="Josefin Sans"/>
              <a:buChar char="•"/>
            </a:pPr>
            <a:r>
              <a:rPr lang="en" dirty="0" smtClean="0">
                <a:latin typeface="Josefin Sans"/>
                <a:ea typeface="Josefin Sans"/>
                <a:cs typeface="Josefin Sans"/>
                <a:sym typeface="Josefin Sans"/>
              </a:rPr>
              <a:t>Stabilizing the workforce, including paying salaries to avoid layoffs</a:t>
            </a:r>
          </a:p>
          <a:p>
            <a:pPr marL="457200" lvl="0" indent="-317500" algn="l" rtl="0">
              <a:lnSpc>
                <a:spcPct val="115000"/>
              </a:lnSpc>
              <a:spcBef>
                <a:spcPts val="0"/>
              </a:spcBef>
              <a:spcAft>
                <a:spcPts val="0"/>
              </a:spcAft>
              <a:buSzPts val="1400"/>
              <a:buFont typeface="Josefin Sans"/>
              <a:buChar char="•"/>
            </a:pPr>
            <a:r>
              <a:rPr lang="en" dirty="0" smtClean="0">
                <a:latin typeface="Josefin Sans"/>
                <a:ea typeface="Josefin Sans"/>
                <a:cs typeface="Josefin Sans"/>
                <a:sym typeface="Josefin Sans"/>
              </a:rPr>
              <a:t>Hiring additional health support staff</a:t>
            </a:r>
          </a:p>
          <a:p>
            <a:pPr marL="457200" lvl="0" indent="-317500" algn="l" rtl="0">
              <a:lnSpc>
                <a:spcPct val="115000"/>
              </a:lnSpc>
              <a:spcBef>
                <a:spcPts val="0"/>
              </a:spcBef>
              <a:spcAft>
                <a:spcPts val="0"/>
              </a:spcAft>
              <a:buSzPts val="1400"/>
              <a:buFont typeface="Josefin Sans"/>
              <a:buChar char="•"/>
            </a:pPr>
            <a:r>
              <a:rPr lang="en" dirty="0" smtClean="0">
                <a:latin typeface="Josefin Sans"/>
                <a:ea typeface="Josefin Sans"/>
                <a:cs typeface="Josefin Sans"/>
                <a:sym typeface="Josefin Sans"/>
              </a:rPr>
              <a:t>Paying overtime to custodians and other staff to prepare for safe reopening of schools and sustain operations</a:t>
            </a:r>
          </a:p>
          <a:p>
            <a:pPr marL="457200" lvl="0" indent="-317500" algn="l" rtl="0">
              <a:lnSpc>
                <a:spcPct val="115000"/>
              </a:lnSpc>
              <a:spcBef>
                <a:spcPts val="0"/>
              </a:spcBef>
              <a:spcAft>
                <a:spcPts val="0"/>
              </a:spcAft>
              <a:buSzPts val="1400"/>
              <a:buFont typeface="Josefin Sans"/>
              <a:buChar char="•"/>
            </a:pPr>
            <a:r>
              <a:rPr lang="en-US" dirty="0" smtClean="0">
                <a:latin typeface="Josefin Sans"/>
                <a:ea typeface="Josefin Sans"/>
                <a:cs typeface="Josefin Sans"/>
                <a:sym typeface="Josefin Sans"/>
              </a:rPr>
              <a:t>P</a:t>
            </a:r>
            <a:r>
              <a:rPr lang="en" dirty="0" smtClean="0">
                <a:latin typeface="Josefin Sans"/>
                <a:ea typeface="Josefin Sans"/>
                <a:cs typeface="Josefin Sans"/>
                <a:sym typeface="Josefin Sans"/>
              </a:rPr>
              <a:t>roviding childcare services or instructional supervision to the children of </a:t>
            </a:r>
            <a:r>
              <a:rPr lang="en-US" dirty="0" smtClean="0">
                <a:latin typeface="Josefin Sans"/>
                <a:ea typeface="Josefin Sans"/>
                <a:cs typeface="Josefin Sans"/>
                <a:sym typeface="Josefin Sans"/>
              </a:rPr>
              <a:t>school </a:t>
            </a:r>
            <a:r>
              <a:rPr lang="en" dirty="0" smtClean="0">
                <a:latin typeface="Josefin Sans"/>
                <a:ea typeface="Josefin Sans"/>
                <a:cs typeface="Josefin Sans"/>
                <a:sym typeface="Josefin Sans"/>
              </a:rPr>
              <a:t>staff to enable them to return to their school responsibilities</a:t>
            </a:r>
          </a:p>
          <a:p>
            <a:pPr marL="457200" lvl="0" indent="-317500" algn="l" rtl="0">
              <a:lnSpc>
                <a:spcPct val="115000"/>
              </a:lnSpc>
              <a:spcBef>
                <a:spcPts val="0"/>
              </a:spcBef>
              <a:spcAft>
                <a:spcPts val="0"/>
              </a:spcAft>
              <a:buSzPts val="1400"/>
              <a:buFont typeface="Josefin Sans"/>
              <a:buChar char="•"/>
            </a:pPr>
            <a:r>
              <a:rPr lang="en" dirty="0" smtClean="0">
                <a:latin typeface="Josefin Sans"/>
                <a:ea typeface="Josefin Sans"/>
                <a:cs typeface="Josefin Sans"/>
                <a:sym typeface="Josefin Sans"/>
              </a:rPr>
              <a:t>Unbudgeted increases in unemployment costs</a:t>
            </a:r>
          </a:p>
        </p:txBody>
      </p:sp>
    </p:spTree>
    <p:extLst>
      <p:ext uri="{BB962C8B-B14F-4D97-AF65-F5344CB8AC3E}">
        <p14:creationId xmlns:p14="http://schemas.microsoft.com/office/powerpoint/2010/main" val="2948022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900" dirty="0">
                <a:latin typeface="Josefin Sans"/>
                <a:ea typeface="Josefin Sans"/>
                <a:cs typeface="Josefin Sans"/>
                <a:sym typeface="Josefin Sans"/>
              </a:rPr>
              <a:t>Pandemic Relief Funding for PK-12 Education</a:t>
            </a:r>
            <a:endParaRPr sz="2900" dirty="0">
              <a:latin typeface="Josefin Sans"/>
              <a:ea typeface="Josefin Sans"/>
              <a:cs typeface="Josefin Sans"/>
              <a:sym typeface="Josefin Sans"/>
            </a:endParaRPr>
          </a:p>
        </p:txBody>
      </p:sp>
      <p:sp>
        <p:nvSpPr>
          <p:cNvPr id="114" name="Google Shape;114;p17"/>
          <p:cNvSpPr txBox="1">
            <a:spLocks noGrp="1"/>
          </p:cNvSpPr>
          <p:nvPr>
            <p:ph type="body" idx="1"/>
          </p:nvPr>
        </p:nvSpPr>
        <p:spPr>
          <a:xfrm>
            <a:off x="2521200" y="1471958"/>
            <a:ext cx="3935400" cy="3485729"/>
          </a:xfrm>
          <a:prstGeom prst="rect">
            <a:avLst/>
          </a:prstGeom>
        </p:spPr>
        <p:txBody>
          <a:bodyPr spcFirstLastPara="1" wrap="square" lIns="68575" tIns="34275" rIns="68575" bIns="34275" anchor="t" anchorCtr="0">
            <a:normAutofit fontScale="92500" lnSpcReduction="10000"/>
          </a:bodyPr>
          <a:lstStyle/>
          <a:p>
            <a:pPr marL="0" lvl="0" indent="0" algn="ctr" rtl="0">
              <a:lnSpc>
                <a:spcPct val="115000"/>
              </a:lnSpc>
              <a:spcBef>
                <a:spcPts val="0"/>
              </a:spcBef>
              <a:spcAft>
                <a:spcPts val="0"/>
              </a:spcAft>
              <a:buNone/>
            </a:pPr>
            <a:r>
              <a:rPr lang="en" sz="1800" b="1" dirty="0">
                <a:latin typeface="Josefin Sans"/>
                <a:ea typeface="Josefin Sans"/>
                <a:cs typeface="Josefin Sans"/>
                <a:sym typeface="Josefin Sans"/>
              </a:rPr>
              <a:t>Coronavirus Aid, Relief, and Economic Security (</a:t>
            </a:r>
            <a:r>
              <a:rPr lang="en" sz="1800" b="1" dirty="0">
                <a:solidFill>
                  <a:schemeClr val="accent1"/>
                </a:solidFill>
                <a:latin typeface="Josefin Sans"/>
                <a:ea typeface="Josefin Sans"/>
                <a:cs typeface="Josefin Sans"/>
                <a:sym typeface="Josefin Sans"/>
              </a:rPr>
              <a:t>CARES</a:t>
            </a:r>
            <a:r>
              <a:rPr lang="en" sz="1800" b="1" dirty="0">
                <a:latin typeface="Josefin Sans"/>
                <a:ea typeface="Josefin Sans"/>
                <a:cs typeface="Josefin Sans"/>
                <a:sym typeface="Josefin Sans"/>
              </a:rPr>
              <a:t>) Act</a:t>
            </a:r>
            <a:endParaRPr sz="1800" b="1" dirty="0">
              <a:latin typeface="Josefin Sans"/>
              <a:ea typeface="Josefin Sans"/>
              <a:cs typeface="Josefin Sans"/>
              <a:sym typeface="Josefin Sans"/>
            </a:endParaRPr>
          </a:p>
          <a:p>
            <a:pPr marL="0" lvl="0" indent="0" algn="ctr" rtl="0">
              <a:lnSpc>
                <a:spcPct val="115000"/>
              </a:lnSpc>
              <a:spcBef>
                <a:spcPts val="0"/>
              </a:spcBef>
              <a:spcAft>
                <a:spcPts val="0"/>
              </a:spcAft>
              <a:buNone/>
            </a:pPr>
            <a:r>
              <a:rPr lang="en" sz="1500" b="1" dirty="0">
                <a:solidFill>
                  <a:schemeClr val="accent3"/>
                </a:solidFill>
                <a:latin typeface="Josefin Sans"/>
                <a:ea typeface="Josefin Sans"/>
                <a:cs typeface="Josefin Sans"/>
                <a:sym typeface="Josefin Sans"/>
              </a:rPr>
              <a:t>March 2020 - Elementary and Secondary School Emergency Relief (ESSER) I</a:t>
            </a:r>
            <a:endParaRPr sz="1500" b="1" dirty="0">
              <a:solidFill>
                <a:schemeClr val="accent3"/>
              </a:solidFill>
              <a:latin typeface="Josefin Sans"/>
              <a:ea typeface="Josefin Sans"/>
              <a:cs typeface="Josefin Sans"/>
              <a:sym typeface="Josefin Sans"/>
            </a:endParaRPr>
          </a:p>
          <a:p>
            <a:pPr marL="0" lvl="0" indent="0" algn="ctr" rtl="0">
              <a:lnSpc>
                <a:spcPct val="115000"/>
              </a:lnSpc>
              <a:spcBef>
                <a:spcPts val="0"/>
              </a:spcBef>
              <a:spcAft>
                <a:spcPts val="0"/>
              </a:spcAft>
              <a:buNone/>
            </a:pPr>
            <a:endParaRPr sz="2000" dirty="0">
              <a:latin typeface="Josefin Sans"/>
              <a:ea typeface="Josefin Sans"/>
              <a:cs typeface="Josefin Sans"/>
              <a:sym typeface="Josefin Sans"/>
            </a:endParaRPr>
          </a:p>
          <a:p>
            <a:pPr marL="0" lvl="0" indent="0" algn="ctr" rtl="0">
              <a:lnSpc>
                <a:spcPct val="115000"/>
              </a:lnSpc>
              <a:spcBef>
                <a:spcPts val="0"/>
              </a:spcBef>
              <a:spcAft>
                <a:spcPts val="0"/>
              </a:spcAft>
              <a:buNone/>
            </a:pPr>
            <a:r>
              <a:rPr lang="en" sz="1800" b="1" dirty="0">
                <a:latin typeface="Josefin Sans"/>
                <a:ea typeface="Josefin Sans"/>
                <a:cs typeface="Josefin Sans"/>
                <a:sym typeface="Josefin Sans"/>
              </a:rPr>
              <a:t>Coronavirus Response and Relief Supplemental Appropriations (</a:t>
            </a:r>
            <a:r>
              <a:rPr lang="en" sz="1800" b="1" dirty="0">
                <a:solidFill>
                  <a:schemeClr val="accent1"/>
                </a:solidFill>
                <a:latin typeface="Josefin Sans"/>
                <a:ea typeface="Josefin Sans"/>
                <a:cs typeface="Josefin Sans"/>
                <a:sym typeface="Josefin Sans"/>
              </a:rPr>
              <a:t>CRRSA</a:t>
            </a:r>
            <a:r>
              <a:rPr lang="en" sz="1800" b="1" dirty="0">
                <a:latin typeface="Josefin Sans"/>
                <a:ea typeface="Josefin Sans"/>
                <a:cs typeface="Josefin Sans"/>
                <a:sym typeface="Josefin Sans"/>
              </a:rPr>
              <a:t>) Act</a:t>
            </a:r>
            <a:endParaRPr sz="1800" b="1" dirty="0">
              <a:latin typeface="Josefin Sans"/>
              <a:ea typeface="Josefin Sans"/>
              <a:cs typeface="Josefin Sans"/>
              <a:sym typeface="Josefin Sans"/>
            </a:endParaRPr>
          </a:p>
          <a:p>
            <a:pPr marL="0" lvl="0" indent="0" algn="ctr" rtl="0">
              <a:lnSpc>
                <a:spcPct val="115000"/>
              </a:lnSpc>
              <a:spcBef>
                <a:spcPts val="0"/>
              </a:spcBef>
              <a:spcAft>
                <a:spcPts val="0"/>
              </a:spcAft>
              <a:buNone/>
            </a:pPr>
            <a:r>
              <a:rPr lang="en" sz="1600" b="1" dirty="0">
                <a:solidFill>
                  <a:schemeClr val="accent3"/>
                </a:solidFill>
                <a:latin typeface="Josefin Sans"/>
                <a:ea typeface="Josefin Sans"/>
                <a:cs typeface="Josefin Sans"/>
                <a:sym typeface="Josefin Sans"/>
              </a:rPr>
              <a:t>December 2020 - ESSER II</a:t>
            </a:r>
            <a:endParaRPr sz="1600" b="1" dirty="0">
              <a:solidFill>
                <a:schemeClr val="accent3"/>
              </a:solidFill>
              <a:latin typeface="Josefin Sans"/>
              <a:ea typeface="Josefin Sans"/>
              <a:cs typeface="Josefin Sans"/>
              <a:sym typeface="Josefin Sans"/>
            </a:endParaRPr>
          </a:p>
          <a:p>
            <a:pPr marL="0" lvl="0" indent="0" algn="ctr" rtl="0">
              <a:lnSpc>
                <a:spcPct val="115000"/>
              </a:lnSpc>
              <a:spcBef>
                <a:spcPts val="0"/>
              </a:spcBef>
              <a:spcAft>
                <a:spcPts val="0"/>
              </a:spcAft>
              <a:buNone/>
            </a:pPr>
            <a:r>
              <a:rPr lang="en" sz="2000" dirty="0">
                <a:latin typeface="Josefin Sans"/>
                <a:ea typeface="Josefin Sans"/>
                <a:cs typeface="Josefin Sans"/>
                <a:sym typeface="Josefin Sans"/>
              </a:rPr>
              <a:t> </a:t>
            </a:r>
            <a:endParaRPr sz="2000" dirty="0">
              <a:latin typeface="Josefin Sans"/>
              <a:ea typeface="Josefin Sans"/>
              <a:cs typeface="Josefin Sans"/>
              <a:sym typeface="Josefin Sans"/>
            </a:endParaRPr>
          </a:p>
          <a:p>
            <a:pPr marL="0" lvl="0" indent="0" algn="ctr" rtl="0">
              <a:lnSpc>
                <a:spcPct val="115000"/>
              </a:lnSpc>
              <a:spcBef>
                <a:spcPts val="0"/>
              </a:spcBef>
              <a:spcAft>
                <a:spcPts val="0"/>
              </a:spcAft>
              <a:buNone/>
            </a:pPr>
            <a:r>
              <a:rPr lang="en" sz="1800" b="1" dirty="0">
                <a:latin typeface="Josefin Sans"/>
                <a:ea typeface="Josefin Sans"/>
                <a:cs typeface="Josefin Sans"/>
                <a:sym typeface="Josefin Sans"/>
              </a:rPr>
              <a:t>American Rescue Plan (</a:t>
            </a:r>
            <a:r>
              <a:rPr lang="en" sz="1800" b="1" dirty="0">
                <a:solidFill>
                  <a:schemeClr val="accent1"/>
                </a:solidFill>
                <a:latin typeface="Josefin Sans"/>
                <a:ea typeface="Josefin Sans"/>
                <a:cs typeface="Josefin Sans"/>
                <a:sym typeface="Josefin Sans"/>
              </a:rPr>
              <a:t>ARP</a:t>
            </a:r>
            <a:r>
              <a:rPr lang="en" sz="1800" b="1" dirty="0">
                <a:latin typeface="Josefin Sans"/>
                <a:ea typeface="Josefin Sans"/>
                <a:cs typeface="Josefin Sans"/>
                <a:sym typeface="Josefin Sans"/>
              </a:rPr>
              <a:t>) Act</a:t>
            </a:r>
            <a:endParaRPr sz="1800" b="1" dirty="0">
              <a:latin typeface="Josefin Sans"/>
              <a:ea typeface="Josefin Sans"/>
              <a:cs typeface="Josefin Sans"/>
              <a:sym typeface="Josefin Sans"/>
            </a:endParaRPr>
          </a:p>
          <a:p>
            <a:pPr marL="0" lvl="0" indent="0" algn="ctr" rtl="0">
              <a:lnSpc>
                <a:spcPct val="115000"/>
              </a:lnSpc>
              <a:spcBef>
                <a:spcPts val="0"/>
              </a:spcBef>
              <a:spcAft>
                <a:spcPts val="0"/>
              </a:spcAft>
              <a:buNone/>
            </a:pPr>
            <a:r>
              <a:rPr lang="en" sz="1600" b="1" dirty="0">
                <a:solidFill>
                  <a:schemeClr val="accent3"/>
                </a:solidFill>
                <a:latin typeface="Josefin Sans"/>
                <a:ea typeface="Josefin Sans"/>
                <a:cs typeface="Josefin Sans"/>
                <a:sym typeface="Josefin Sans"/>
              </a:rPr>
              <a:t>March 2021 - ESSER III</a:t>
            </a:r>
            <a:endParaRPr sz="1600" b="1" dirty="0">
              <a:solidFill>
                <a:schemeClr val="accent3"/>
              </a:solidFill>
              <a:latin typeface="Josefin Sans"/>
              <a:ea typeface="Josefin Sans"/>
              <a:cs typeface="Josefin Sans"/>
              <a:sym typeface="Josefin Sans"/>
            </a:endParaRPr>
          </a:p>
        </p:txBody>
      </p:sp>
      <p:pic>
        <p:nvPicPr>
          <p:cNvPr id="115" name="Google Shape;115;p17" descr="Picture of US Capitol" title="Capitol"/>
          <p:cNvPicPr preferRelativeResize="0"/>
          <p:nvPr/>
        </p:nvPicPr>
        <p:blipFill>
          <a:blip r:embed="rId3">
            <a:alphaModFix/>
          </a:blip>
          <a:stretch>
            <a:fillRect/>
          </a:stretch>
        </p:blipFill>
        <p:spPr>
          <a:xfrm>
            <a:off x="359200" y="1972061"/>
            <a:ext cx="2067825" cy="1381250"/>
          </a:xfrm>
          <a:prstGeom prst="rect">
            <a:avLst/>
          </a:prstGeom>
          <a:noFill/>
          <a:ln>
            <a:noFill/>
          </a:ln>
        </p:spPr>
      </p:pic>
      <p:pic>
        <p:nvPicPr>
          <p:cNvPr id="116" name="Google Shape;116;p17" descr="Picture of the White House" title="White House"/>
          <p:cNvPicPr preferRelativeResize="0"/>
          <p:nvPr/>
        </p:nvPicPr>
        <p:blipFill>
          <a:blip r:embed="rId4">
            <a:alphaModFix/>
          </a:blip>
          <a:stretch>
            <a:fillRect/>
          </a:stretch>
        </p:blipFill>
        <p:spPr>
          <a:xfrm>
            <a:off x="6550775" y="2114250"/>
            <a:ext cx="2386125" cy="1342200"/>
          </a:xfrm>
          <a:prstGeom prst="rect">
            <a:avLst/>
          </a:prstGeom>
          <a:noFill/>
          <a:ln>
            <a:noFill/>
          </a:ln>
        </p:spPr>
      </p:pic>
    </p:spTree>
    <p:extLst>
      <p:ext uri="{BB962C8B-B14F-4D97-AF65-F5344CB8AC3E}">
        <p14:creationId xmlns:p14="http://schemas.microsoft.com/office/powerpoint/2010/main" val="96924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623888" y="1400250"/>
            <a:ext cx="7886700" cy="2139600"/>
          </a:xfrm>
          <a:prstGeom prst="rect">
            <a:avLst/>
          </a:prstGeom>
        </p:spPr>
        <p:txBody>
          <a:bodyPr spcFirstLastPara="1" wrap="square" lIns="68575" tIns="34275" rIns="68575" bIns="34275" anchor="b" anchorCtr="0">
            <a:normAutofit/>
          </a:bodyPr>
          <a:lstStyle/>
          <a:p>
            <a:pPr marL="139700">
              <a:lnSpc>
                <a:spcPct val="114000"/>
              </a:lnSpc>
            </a:pPr>
            <a:r>
              <a:rPr lang="en-US" sz="3200" dirty="0" smtClean="0">
                <a:solidFill>
                  <a:schemeClr val="accent3"/>
                </a:solidFill>
                <a:latin typeface="Josefin Sans"/>
                <a:ea typeface="Josefin Sans"/>
                <a:cs typeface="Josefin Sans"/>
                <a:sym typeface="Josefin Sans"/>
              </a:rPr>
              <a:t>Section E </a:t>
            </a:r>
            <a:br>
              <a:rPr lang="en-US" sz="3200" dirty="0" smtClean="0">
                <a:solidFill>
                  <a:schemeClr val="accent3"/>
                </a:solidFill>
                <a:latin typeface="Josefin Sans"/>
                <a:ea typeface="Josefin Sans"/>
                <a:cs typeface="Josefin Sans"/>
                <a:sym typeface="Josefin Sans"/>
              </a:rPr>
            </a:br>
            <a:r>
              <a:rPr lang="en-US" sz="3200" dirty="0" smtClean="0">
                <a:solidFill>
                  <a:schemeClr val="accent3"/>
                </a:solidFill>
                <a:latin typeface="Josefin Sans"/>
                <a:ea typeface="Josefin Sans"/>
                <a:cs typeface="Josefin Sans"/>
                <a:sym typeface="Josefin Sans"/>
              </a:rPr>
              <a:t>Additional Fiscal Considerations</a:t>
            </a:r>
            <a:endParaRPr lang="en-US" sz="3200" dirty="0">
              <a:solidFill>
                <a:schemeClr val="accent3"/>
              </a:solidFill>
              <a:latin typeface="Josefin Sans"/>
              <a:ea typeface="Josefin Sans"/>
              <a:cs typeface="Josefin Sans"/>
              <a:sym typeface="Josefin Sans"/>
            </a:endParaRPr>
          </a:p>
        </p:txBody>
      </p:sp>
    </p:spTree>
    <p:extLst>
      <p:ext uri="{BB962C8B-B14F-4D97-AF65-F5344CB8AC3E}">
        <p14:creationId xmlns:p14="http://schemas.microsoft.com/office/powerpoint/2010/main" val="7654001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1"/>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900" dirty="0" smtClean="0">
                <a:latin typeface="Josefin Sans"/>
                <a:ea typeface="Josefin Sans"/>
                <a:cs typeface="Josefin Sans"/>
                <a:sym typeface="Josefin Sans"/>
              </a:rPr>
              <a:t>Administrative Costs (E-5</a:t>
            </a:r>
            <a:r>
              <a:rPr lang="en" sz="2900" dirty="0">
                <a:latin typeface="Josefin Sans"/>
                <a:ea typeface="Josefin Sans"/>
                <a:cs typeface="Josefin Sans"/>
                <a:sym typeface="Josefin Sans"/>
              </a:rPr>
              <a:t>)</a:t>
            </a:r>
            <a:endParaRPr sz="2900" dirty="0">
              <a:latin typeface="Josefin Sans"/>
              <a:ea typeface="Josefin Sans"/>
              <a:cs typeface="Josefin Sans"/>
              <a:sym typeface="Josefin Sans"/>
            </a:endParaRPr>
          </a:p>
        </p:txBody>
      </p:sp>
      <p:sp>
        <p:nvSpPr>
          <p:cNvPr id="341" name="Google Shape;341;p51"/>
          <p:cNvSpPr txBox="1">
            <a:spLocks noGrp="1"/>
          </p:cNvSpPr>
          <p:nvPr>
            <p:ph type="body" idx="1"/>
          </p:nvPr>
        </p:nvSpPr>
        <p:spPr>
          <a:xfrm>
            <a:off x="315200" y="1532275"/>
            <a:ext cx="8047800" cy="3373200"/>
          </a:xfrm>
          <a:prstGeom prst="rect">
            <a:avLst/>
          </a:prstGeom>
        </p:spPr>
        <p:txBody>
          <a:bodyPr spcFirstLastPara="1" wrap="square" lIns="68575" tIns="34275" rIns="68575" bIns="34275" anchor="t" anchorCtr="0">
            <a:normAutofit/>
          </a:bodyPr>
          <a:lstStyle/>
          <a:p>
            <a:pPr marL="457200" lvl="0" indent="-317500" algn="l" rtl="0">
              <a:lnSpc>
                <a:spcPct val="115000"/>
              </a:lnSpc>
              <a:spcBef>
                <a:spcPts val="800"/>
              </a:spcBef>
              <a:spcAft>
                <a:spcPts val="0"/>
              </a:spcAft>
              <a:buSzPts val="1400"/>
              <a:buFont typeface="Josefin Sans"/>
              <a:buChar char="•"/>
            </a:pPr>
            <a:r>
              <a:rPr lang="en">
                <a:latin typeface="Josefin Sans"/>
                <a:ea typeface="Josefin Sans"/>
                <a:cs typeface="Josefin Sans"/>
                <a:sym typeface="Josefin Sans"/>
              </a:rPr>
              <a:t>A school division may charge reasonable and necessary administrative costs to effectively administer ESSER and/or GEER programs. </a:t>
            </a:r>
            <a:endParaRPr>
              <a:latin typeface="Josefin Sans"/>
              <a:ea typeface="Josefin Sans"/>
              <a:cs typeface="Josefin Sans"/>
              <a:sym typeface="Josefin Sans"/>
            </a:endParaRPr>
          </a:p>
          <a:p>
            <a:pPr marL="457200" lvl="0" indent="-317500" algn="l" rtl="0">
              <a:lnSpc>
                <a:spcPct val="115000"/>
              </a:lnSpc>
              <a:spcBef>
                <a:spcPts val="0"/>
              </a:spcBef>
              <a:spcAft>
                <a:spcPts val="0"/>
              </a:spcAft>
              <a:buSzPts val="1400"/>
              <a:buFont typeface="Josefin Sans"/>
              <a:buChar char="•"/>
            </a:pPr>
            <a:r>
              <a:rPr lang="en">
                <a:latin typeface="Josefin Sans"/>
                <a:ea typeface="Josefin Sans"/>
                <a:cs typeface="Josefin Sans"/>
                <a:sym typeface="Josefin Sans"/>
              </a:rPr>
              <a:t>For example, an LEA may use ESSER funds to hire personnel to assist in the planning, implementation, and oversight of ESSER fund activities.</a:t>
            </a:r>
            <a:endParaRPr>
              <a:latin typeface="Josefin Sans"/>
              <a:ea typeface="Josefin Sans"/>
              <a:cs typeface="Josefin Sans"/>
              <a:sym typeface="Josefin Sans"/>
            </a:endParaRPr>
          </a:p>
        </p:txBody>
      </p:sp>
    </p:spTree>
    <p:extLst>
      <p:ext uri="{BB962C8B-B14F-4D97-AF65-F5344CB8AC3E}">
        <p14:creationId xmlns:p14="http://schemas.microsoft.com/office/powerpoint/2010/main" val="24306637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2"/>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900" dirty="0" smtClean="0">
                <a:latin typeface="Josefin Sans"/>
                <a:ea typeface="Josefin Sans"/>
                <a:cs typeface="Josefin Sans"/>
                <a:sym typeface="Josefin Sans"/>
              </a:rPr>
              <a:t>Indirect Costs (E-8</a:t>
            </a:r>
            <a:r>
              <a:rPr lang="en" sz="2900" dirty="0">
                <a:latin typeface="Josefin Sans"/>
                <a:ea typeface="Josefin Sans"/>
                <a:cs typeface="Josefin Sans"/>
                <a:sym typeface="Josefin Sans"/>
              </a:rPr>
              <a:t>)</a:t>
            </a:r>
            <a:endParaRPr sz="2900" dirty="0">
              <a:latin typeface="Josefin Sans"/>
              <a:ea typeface="Josefin Sans"/>
              <a:cs typeface="Josefin Sans"/>
              <a:sym typeface="Josefin Sans"/>
            </a:endParaRPr>
          </a:p>
        </p:txBody>
      </p:sp>
      <p:sp>
        <p:nvSpPr>
          <p:cNvPr id="347" name="Google Shape;347;p52"/>
          <p:cNvSpPr txBox="1">
            <a:spLocks noGrp="1"/>
          </p:cNvSpPr>
          <p:nvPr>
            <p:ph type="body" idx="1"/>
          </p:nvPr>
        </p:nvSpPr>
        <p:spPr>
          <a:xfrm>
            <a:off x="315200" y="1440834"/>
            <a:ext cx="8047800" cy="3373200"/>
          </a:xfrm>
          <a:prstGeom prst="rect">
            <a:avLst/>
          </a:prstGeom>
        </p:spPr>
        <p:txBody>
          <a:bodyPr spcFirstLastPara="1" wrap="square" lIns="68575" tIns="34275" rIns="68575" bIns="34275" anchor="t" anchorCtr="0">
            <a:normAutofit/>
          </a:bodyPr>
          <a:lstStyle/>
          <a:p>
            <a:pPr marL="457200" lvl="0" indent="-317500" algn="l" rtl="0">
              <a:lnSpc>
                <a:spcPct val="115000"/>
              </a:lnSpc>
              <a:spcBef>
                <a:spcPts val="800"/>
              </a:spcBef>
              <a:spcAft>
                <a:spcPts val="0"/>
              </a:spcAft>
              <a:buSzPts val="1400"/>
              <a:buFont typeface="Josefin Sans"/>
              <a:buChar char="•"/>
            </a:pPr>
            <a:r>
              <a:rPr lang="en" sz="2000" dirty="0">
                <a:latin typeface="Josefin Sans"/>
                <a:ea typeface="Josefin Sans"/>
                <a:cs typeface="Josefin Sans"/>
                <a:sym typeface="Josefin Sans"/>
              </a:rPr>
              <a:t>A school division may charge indirect costs to its ESSER or GEER Fund subgrant. </a:t>
            </a:r>
            <a:endParaRPr sz="2000" dirty="0">
              <a:latin typeface="Josefin Sans"/>
              <a:ea typeface="Josefin Sans"/>
              <a:cs typeface="Josefin Sans"/>
              <a:sym typeface="Josefin Sans"/>
            </a:endParaRPr>
          </a:p>
          <a:p>
            <a:pPr marL="457200" lvl="0" indent="-317500" algn="l" rtl="0">
              <a:lnSpc>
                <a:spcPct val="115000"/>
              </a:lnSpc>
              <a:spcBef>
                <a:spcPts val="0"/>
              </a:spcBef>
              <a:spcAft>
                <a:spcPts val="0"/>
              </a:spcAft>
              <a:buSzPts val="1400"/>
              <a:buFont typeface="Josefin Sans"/>
              <a:buChar char="•"/>
            </a:pPr>
            <a:r>
              <a:rPr lang="en" sz="2000" dirty="0">
                <a:latin typeface="Josefin Sans"/>
                <a:ea typeface="Josefin Sans"/>
                <a:cs typeface="Josefin Sans"/>
                <a:sym typeface="Josefin Sans"/>
              </a:rPr>
              <a:t>Indirect costs and rates must comply with the Uniform Guidance and the USED’s administrative regulations (see </a:t>
            </a:r>
            <a:r>
              <a:rPr lang="en" sz="2000" u="sng" dirty="0">
                <a:solidFill>
                  <a:schemeClr val="hlink"/>
                </a:solidFill>
                <a:latin typeface="Josefin Sans"/>
                <a:ea typeface="Josefin Sans"/>
                <a:cs typeface="Josefin Sans"/>
                <a:sym typeface="Josefin Sans"/>
                <a:hlinkClick r:id="rId3"/>
              </a:rPr>
              <a:t>34 CFR §§ 76.560-76.563 of the Uniform Guidance</a:t>
            </a:r>
            <a:r>
              <a:rPr lang="en" sz="2000" dirty="0">
                <a:latin typeface="Josefin Sans"/>
                <a:ea typeface="Josefin Sans"/>
                <a:cs typeface="Josefin Sans"/>
                <a:sym typeface="Josefin Sans"/>
              </a:rPr>
              <a:t>). </a:t>
            </a:r>
            <a:endParaRPr sz="2000" dirty="0">
              <a:latin typeface="Josefin Sans"/>
              <a:ea typeface="Josefin Sans"/>
              <a:cs typeface="Josefin Sans"/>
              <a:sym typeface="Josefin Sans"/>
            </a:endParaRPr>
          </a:p>
          <a:p>
            <a:pPr marL="457200" lvl="0" indent="-317500" algn="l" rtl="0">
              <a:lnSpc>
                <a:spcPct val="115000"/>
              </a:lnSpc>
              <a:spcBef>
                <a:spcPts val="0"/>
              </a:spcBef>
              <a:spcAft>
                <a:spcPts val="0"/>
              </a:spcAft>
              <a:buSzPts val="1400"/>
              <a:buFont typeface="Josefin Sans"/>
              <a:buChar char="•"/>
            </a:pPr>
            <a:r>
              <a:rPr lang="en" sz="2000" dirty="0">
                <a:latin typeface="Josefin Sans"/>
                <a:ea typeface="Josefin Sans"/>
                <a:cs typeface="Josefin Sans"/>
                <a:sym typeface="Josefin Sans"/>
              </a:rPr>
              <a:t>Because the ESSER and GEER funds do not have a supplanting prohibition, a school division may use its unrestricted indirect cost rate.</a:t>
            </a:r>
            <a:endParaRPr sz="2000" dirty="0">
              <a:latin typeface="Josefin Sans"/>
              <a:ea typeface="Josefin Sans"/>
              <a:cs typeface="Josefin Sans"/>
              <a:sym typeface="Josefin Sans"/>
            </a:endParaRPr>
          </a:p>
        </p:txBody>
      </p:sp>
    </p:spTree>
    <p:extLst>
      <p:ext uri="{BB962C8B-B14F-4D97-AF65-F5344CB8AC3E}">
        <p14:creationId xmlns:p14="http://schemas.microsoft.com/office/powerpoint/2010/main" val="39287389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2"/>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sz="2900" dirty="0" smtClean="0">
                <a:latin typeface="Josefin Sans"/>
                <a:ea typeface="Josefin Sans"/>
                <a:cs typeface="Josefin Sans"/>
                <a:sym typeface="Josefin Sans"/>
              </a:rPr>
              <a:t>Revenue Loss and Fiscal Considerations for O</a:t>
            </a:r>
            <a:r>
              <a:rPr lang="en-US" sz="2900" dirty="0" smtClean="0">
                <a:latin typeface="Josefin Sans"/>
                <a:ea typeface="Josefin Sans"/>
                <a:cs typeface="Josefin Sans"/>
                <a:sym typeface="Josefin Sans"/>
              </a:rPr>
              <a:t>t</a:t>
            </a:r>
            <a:r>
              <a:rPr lang="en" sz="2900" dirty="0" smtClean="0">
                <a:latin typeface="Josefin Sans"/>
                <a:ea typeface="Josefin Sans"/>
                <a:cs typeface="Josefin Sans"/>
                <a:sym typeface="Josefin Sans"/>
              </a:rPr>
              <a:t>her Programs (E-10 through E-14)</a:t>
            </a:r>
            <a:endParaRPr sz="2900" dirty="0">
              <a:latin typeface="Josefin Sans"/>
              <a:ea typeface="Josefin Sans"/>
              <a:cs typeface="Josefin Sans"/>
              <a:sym typeface="Josefin Sans"/>
            </a:endParaRPr>
          </a:p>
        </p:txBody>
      </p:sp>
      <p:sp>
        <p:nvSpPr>
          <p:cNvPr id="347" name="Google Shape;347;p52"/>
          <p:cNvSpPr txBox="1">
            <a:spLocks noGrp="1"/>
          </p:cNvSpPr>
          <p:nvPr>
            <p:ph type="body" idx="1"/>
          </p:nvPr>
        </p:nvSpPr>
        <p:spPr>
          <a:xfrm>
            <a:off x="315200" y="1532275"/>
            <a:ext cx="8047800" cy="3373200"/>
          </a:xfrm>
          <a:prstGeom prst="rect">
            <a:avLst/>
          </a:prstGeom>
        </p:spPr>
        <p:txBody>
          <a:bodyPr spcFirstLastPara="1" wrap="square" lIns="68575" tIns="34275" rIns="68575" bIns="34275" anchor="t" anchorCtr="0">
            <a:normAutofit fontScale="92500" lnSpcReduction="10000"/>
          </a:bodyPr>
          <a:lstStyle/>
          <a:p>
            <a:pPr lvl="0">
              <a:lnSpc>
                <a:spcPct val="115000"/>
              </a:lnSpc>
              <a:buFont typeface="Josefin Sans"/>
              <a:buChar char="•"/>
            </a:pPr>
            <a:r>
              <a:rPr lang="en" sz="2000" dirty="0" smtClean="0">
                <a:latin typeface="Josefin Sans"/>
                <a:ea typeface="Josefin Sans"/>
                <a:cs typeface="Josefin Sans"/>
                <a:sym typeface="Josefin Sans"/>
              </a:rPr>
              <a:t>A </a:t>
            </a:r>
            <a:r>
              <a:rPr lang="en-US" sz="2000" dirty="0" smtClean="0">
                <a:latin typeface="Josefin Sans"/>
                <a:ea typeface="Josefin Sans"/>
                <a:cs typeface="Josefin Sans"/>
                <a:sym typeface="Josefin Sans"/>
              </a:rPr>
              <a:t>transfer of ESSER or GEER funds to a “rainy day” fund would not constitute an “obligation” of the funds. </a:t>
            </a:r>
          </a:p>
          <a:p>
            <a:pPr lvl="0">
              <a:lnSpc>
                <a:spcPct val="115000"/>
              </a:lnSpc>
              <a:buFont typeface="Josefin Sans"/>
              <a:buChar char="•"/>
            </a:pPr>
            <a:r>
              <a:rPr lang="en-US" sz="2000" dirty="0" smtClean="0">
                <a:latin typeface="Josefin Sans"/>
                <a:ea typeface="Josefin Sans"/>
                <a:cs typeface="Josefin Sans"/>
                <a:sym typeface="Josefin Sans"/>
              </a:rPr>
              <a:t>ESSER and GEER funds must be obligated for specific allowable activities.</a:t>
            </a:r>
          </a:p>
          <a:p>
            <a:pPr lvl="0">
              <a:lnSpc>
                <a:spcPct val="115000"/>
              </a:lnSpc>
              <a:buFont typeface="Josefin Sans"/>
              <a:buChar char="•"/>
            </a:pPr>
            <a:r>
              <a:rPr lang="en-US" sz="2000" dirty="0" smtClean="0">
                <a:latin typeface="Josefin Sans"/>
                <a:ea typeface="Josefin Sans"/>
                <a:cs typeface="Josefin Sans"/>
                <a:sym typeface="Josefin Sans"/>
              </a:rPr>
              <a:t>ESSER and GEER funds may be used to bridge budget shortfalls if the deficit is related to the COVID-19 pandemic and the ESSER and GEER funds are needed for education-related expenses.</a:t>
            </a:r>
          </a:p>
          <a:p>
            <a:pPr lvl="0">
              <a:lnSpc>
                <a:spcPct val="115000"/>
              </a:lnSpc>
              <a:buFont typeface="Josefin Sans"/>
              <a:buChar char="•"/>
            </a:pPr>
            <a:r>
              <a:rPr lang="en-US" sz="2000" dirty="0" smtClean="0">
                <a:latin typeface="Josefin Sans"/>
                <a:ea typeface="Josefin Sans"/>
                <a:cs typeface="Josefin Sans"/>
                <a:sym typeface="Josefin Sans"/>
              </a:rPr>
              <a:t>Maintenance of effort requirements for other federal programs continue to apply.</a:t>
            </a:r>
          </a:p>
          <a:p>
            <a:pPr lvl="0">
              <a:lnSpc>
                <a:spcPct val="115000"/>
              </a:lnSpc>
              <a:buFont typeface="Josefin Sans"/>
              <a:buChar char="•"/>
            </a:pPr>
            <a:endParaRPr lang="en-US" sz="2000" dirty="0" smtClean="0">
              <a:latin typeface="Josefin Sans"/>
              <a:ea typeface="Josefin Sans"/>
              <a:cs typeface="Josefin Sans"/>
              <a:sym typeface="Josefin Sans"/>
            </a:endParaRPr>
          </a:p>
          <a:p>
            <a:pPr lvl="0">
              <a:lnSpc>
                <a:spcPct val="115000"/>
              </a:lnSpc>
              <a:buFont typeface="Josefin Sans"/>
              <a:buChar char="•"/>
            </a:pPr>
            <a:endParaRPr lang="en-US" sz="2000" dirty="0" smtClean="0">
              <a:latin typeface="Josefin Sans"/>
              <a:ea typeface="Josefin Sans"/>
              <a:cs typeface="Josefin Sans"/>
              <a:sym typeface="Josefin Sans"/>
            </a:endParaRPr>
          </a:p>
          <a:p>
            <a:pPr lvl="0">
              <a:lnSpc>
                <a:spcPct val="115000"/>
              </a:lnSpc>
              <a:buFont typeface="Josefin Sans"/>
              <a:buChar char="•"/>
            </a:pPr>
            <a:endParaRPr sz="2000" dirty="0">
              <a:latin typeface="Josefin Sans"/>
              <a:ea typeface="Josefin Sans"/>
              <a:cs typeface="Josefin Sans"/>
              <a:sym typeface="Josefin Sans"/>
            </a:endParaRPr>
          </a:p>
        </p:txBody>
      </p:sp>
    </p:spTree>
    <p:extLst>
      <p:ext uri="{BB962C8B-B14F-4D97-AF65-F5344CB8AC3E}">
        <p14:creationId xmlns:p14="http://schemas.microsoft.com/office/powerpoint/2010/main" val="12279131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6"/>
          <p:cNvSpPr txBox="1">
            <a:spLocks noGrp="1"/>
          </p:cNvSpPr>
          <p:nvPr>
            <p:ph type="title"/>
          </p:nvPr>
        </p:nvSpPr>
        <p:spPr>
          <a:xfrm>
            <a:off x="623888" y="827594"/>
            <a:ext cx="7886700" cy="21396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3200" dirty="0" smtClean="0">
                <a:solidFill>
                  <a:schemeClr val="accent3"/>
                </a:solidFill>
                <a:latin typeface="Josefin Sans"/>
                <a:ea typeface="Josefin Sans"/>
                <a:cs typeface="Josefin Sans"/>
                <a:sym typeface="Josefin Sans"/>
              </a:rPr>
              <a:t>Construction Preapproval Process (Preview of Form)</a:t>
            </a:r>
            <a:endParaRPr sz="3200" dirty="0">
              <a:solidFill>
                <a:schemeClr val="accent3"/>
              </a:solidFill>
              <a:latin typeface="Josefin Sans"/>
              <a:ea typeface="Josefin Sans"/>
              <a:cs typeface="Josefin Sans"/>
              <a:sym typeface="Josefin Sans"/>
            </a:endParaRPr>
          </a:p>
        </p:txBody>
      </p:sp>
      <p:sp>
        <p:nvSpPr>
          <p:cNvPr id="246" name="Google Shape;246;p36"/>
          <p:cNvSpPr txBox="1">
            <a:spLocks noGrp="1"/>
          </p:cNvSpPr>
          <p:nvPr>
            <p:ph type="body" idx="1"/>
          </p:nvPr>
        </p:nvSpPr>
        <p:spPr>
          <a:xfrm>
            <a:off x="623888" y="3084293"/>
            <a:ext cx="7886700" cy="11250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2"/>
          <p:cNvSpPr txBox="1">
            <a:spLocks noGrp="1"/>
          </p:cNvSpPr>
          <p:nvPr>
            <p:ph type="title"/>
          </p:nvPr>
        </p:nvSpPr>
        <p:spPr>
          <a:xfrm>
            <a:off x="628650" y="940214"/>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900" dirty="0" smtClean="0">
                <a:latin typeface="Josefin Sans"/>
                <a:ea typeface="Josefin Sans"/>
                <a:cs typeface="Josefin Sans"/>
                <a:sym typeface="Josefin Sans"/>
              </a:rPr>
              <a:t>COMING SOON!</a:t>
            </a:r>
            <a:endParaRPr sz="2900" dirty="0">
              <a:latin typeface="Josefin Sans"/>
              <a:ea typeface="Josefin Sans"/>
              <a:cs typeface="Josefin Sans"/>
              <a:sym typeface="Josefin Sans"/>
            </a:endParaRPr>
          </a:p>
        </p:txBody>
      </p:sp>
      <p:sp>
        <p:nvSpPr>
          <p:cNvPr id="347" name="Google Shape;347;p52"/>
          <p:cNvSpPr txBox="1">
            <a:spLocks noGrp="1"/>
          </p:cNvSpPr>
          <p:nvPr>
            <p:ph type="body" idx="1"/>
          </p:nvPr>
        </p:nvSpPr>
        <p:spPr>
          <a:xfrm>
            <a:off x="315200" y="1492872"/>
            <a:ext cx="8047800" cy="3373200"/>
          </a:xfrm>
          <a:prstGeom prst="rect">
            <a:avLst/>
          </a:prstGeom>
        </p:spPr>
        <p:txBody>
          <a:bodyPr spcFirstLastPara="1" wrap="square" lIns="68575" tIns="34275" rIns="68575" bIns="34275" anchor="t" anchorCtr="0">
            <a:normAutofit/>
          </a:bodyPr>
          <a:lstStyle/>
          <a:p>
            <a:pPr marL="457200" lvl="0" indent="-317500" algn="l" rtl="0">
              <a:lnSpc>
                <a:spcPct val="115000"/>
              </a:lnSpc>
              <a:spcBef>
                <a:spcPts val="800"/>
              </a:spcBef>
              <a:spcAft>
                <a:spcPts val="0"/>
              </a:spcAft>
              <a:buSzPts val="1400"/>
              <a:buFont typeface="Josefin Sans"/>
              <a:buChar char="•"/>
            </a:pPr>
            <a:r>
              <a:rPr lang="en" sz="2000" dirty="0" smtClean="0">
                <a:latin typeface="Josefin Sans"/>
                <a:ea typeface="Josefin Sans"/>
                <a:cs typeface="Josefin Sans"/>
                <a:sym typeface="Josefin Sans"/>
              </a:rPr>
              <a:t>On June 9, 2021, USED issued </a:t>
            </a:r>
            <a:r>
              <a:rPr lang="en" sz="2000" dirty="0" smtClean="0">
                <a:latin typeface="Josefin Sans"/>
                <a:ea typeface="Josefin Sans"/>
                <a:cs typeface="Josefin Sans"/>
                <a:sym typeface="Josefin Sans"/>
                <a:hlinkClick r:id="rId3"/>
              </a:rPr>
              <a:t>guidance on the ARP Act ESSER Maintenance of Equity Provision</a:t>
            </a:r>
            <a:r>
              <a:rPr lang="en" sz="2000" dirty="0" smtClean="0">
                <a:latin typeface="Josefin Sans"/>
                <a:ea typeface="Josefin Sans"/>
                <a:cs typeface="Josefin Sans"/>
                <a:sym typeface="Josefin Sans"/>
              </a:rPr>
              <a:t>. </a:t>
            </a:r>
            <a:endParaRPr sz="2000" dirty="0">
              <a:latin typeface="Josefin Sans"/>
              <a:ea typeface="Josefin Sans"/>
              <a:cs typeface="Josefin Sans"/>
              <a:sym typeface="Josefin Sans"/>
            </a:endParaRPr>
          </a:p>
          <a:p>
            <a:pPr marL="457200" lvl="0" indent="-317500" algn="l" rtl="0">
              <a:lnSpc>
                <a:spcPct val="115000"/>
              </a:lnSpc>
              <a:spcBef>
                <a:spcPts val="0"/>
              </a:spcBef>
              <a:spcAft>
                <a:spcPts val="0"/>
              </a:spcAft>
              <a:buSzPts val="1400"/>
              <a:buFont typeface="Josefin Sans"/>
              <a:buChar char="•"/>
            </a:pPr>
            <a:r>
              <a:rPr lang="en-US" sz="2000" dirty="0" smtClean="0">
                <a:latin typeface="Josefin Sans"/>
                <a:ea typeface="Josefin Sans"/>
                <a:cs typeface="Josefin Sans"/>
                <a:sym typeface="Josefin Sans"/>
              </a:rPr>
              <a:t>A Superintendent’s Memo announcing this guidance will be released on June 25, 2021.</a:t>
            </a:r>
          </a:p>
          <a:p>
            <a:pPr marL="457200" lvl="0" indent="-317500" algn="l" rtl="0">
              <a:lnSpc>
                <a:spcPct val="115000"/>
              </a:lnSpc>
              <a:spcBef>
                <a:spcPts val="0"/>
              </a:spcBef>
              <a:spcAft>
                <a:spcPts val="0"/>
              </a:spcAft>
              <a:buSzPts val="1400"/>
              <a:buFont typeface="Josefin Sans"/>
              <a:buChar char="•"/>
            </a:pPr>
            <a:r>
              <a:rPr lang="en-US" sz="2000" dirty="0" smtClean="0">
                <a:latin typeface="Josefin Sans"/>
                <a:ea typeface="Josefin Sans"/>
                <a:cs typeface="Josefin Sans"/>
                <a:sym typeface="Josefin Sans"/>
              </a:rPr>
              <a:t>A Superintendent’s Email will be released to announce a webinar on the guidance in July (date and time TBD).</a:t>
            </a:r>
            <a:endParaRPr sz="2000" dirty="0">
              <a:latin typeface="Josefin Sans"/>
              <a:ea typeface="Josefin Sans"/>
              <a:cs typeface="Josefin Sans"/>
              <a:sym typeface="Josefin Sans"/>
            </a:endParaRPr>
          </a:p>
        </p:txBody>
      </p:sp>
    </p:spTree>
    <p:extLst>
      <p:ext uri="{BB962C8B-B14F-4D97-AF65-F5344CB8AC3E}">
        <p14:creationId xmlns:p14="http://schemas.microsoft.com/office/powerpoint/2010/main" val="14387213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7"/>
          <p:cNvSpPr txBox="1">
            <a:spLocks noGrp="1"/>
          </p:cNvSpPr>
          <p:nvPr>
            <p:ph type="title"/>
          </p:nvPr>
        </p:nvSpPr>
        <p:spPr>
          <a:xfrm>
            <a:off x="471500" y="720025"/>
            <a:ext cx="8259000" cy="8694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700"/>
              <a:buFont typeface="Arial"/>
              <a:buNone/>
            </a:pPr>
            <a:r>
              <a:rPr lang="en" sz="2900">
                <a:latin typeface="Josefin Sans"/>
                <a:ea typeface="Josefin Sans"/>
                <a:cs typeface="Josefin Sans"/>
                <a:sym typeface="Josefin Sans"/>
              </a:rPr>
              <a:t>Contact Us</a:t>
            </a:r>
            <a:endParaRPr sz="2900">
              <a:latin typeface="Josefin Sans"/>
              <a:ea typeface="Josefin Sans"/>
              <a:cs typeface="Josefin Sans"/>
              <a:sym typeface="Josefin Sans"/>
            </a:endParaRPr>
          </a:p>
        </p:txBody>
      </p:sp>
      <p:sp>
        <p:nvSpPr>
          <p:cNvPr id="253" name="Google Shape;253;p37"/>
          <p:cNvSpPr txBox="1">
            <a:spLocks noGrp="1"/>
          </p:cNvSpPr>
          <p:nvPr>
            <p:ph type="body" idx="1"/>
          </p:nvPr>
        </p:nvSpPr>
        <p:spPr>
          <a:xfrm>
            <a:off x="571500" y="1513232"/>
            <a:ext cx="7886700" cy="2948100"/>
          </a:xfrm>
          <a:prstGeom prst="rect">
            <a:avLst/>
          </a:prstGeom>
        </p:spPr>
        <p:txBody>
          <a:bodyPr spcFirstLastPara="1" wrap="square" lIns="68575" tIns="34275" rIns="68575" bIns="34275" anchor="t" anchorCtr="0">
            <a:noAutofit/>
          </a:bodyPr>
          <a:lstStyle/>
          <a:p>
            <a:pPr marL="0" lvl="0" indent="0" algn="ctr" rtl="0">
              <a:lnSpc>
                <a:spcPct val="100000"/>
              </a:lnSpc>
              <a:spcBef>
                <a:spcPts val="0"/>
              </a:spcBef>
              <a:spcAft>
                <a:spcPts val="0"/>
              </a:spcAft>
              <a:buNone/>
            </a:pPr>
            <a:r>
              <a:rPr lang="en" sz="1600" dirty="0">
                <a:latin typeface="Josefin Sans"/>
                <a:ea typeface="Josefin Sans"/>
                <a:cs typeface="Josefin Sans"/>
                <a:sym typeface="Josefin Sans"/>
              </a:rPr>
              <a:t>Lynn Sodat, Director</a:t>
            </a:r>
            <a:endParaRPr sz="1600" dirty="0">
              <a:latin typeface="Josefin Sans"/>
              <a:ea typeface="Josefin Sans"/>
              <a:cs typeface="Josefin Sans"/>
              <a:sym typeface="Josefin Sans"/>
            </a:endParaRPr>
          </a:p>
          <a:p>
            <a:pPr marL="0" lvl="0" indent="0" algn="ctr" rtl="0">
              <a:lnSpc>
                <a:spcPct val="100000"/>
              </a:lnSpc>
              <a:spcBef>
                <a:spcPts val="0"/>
              </a:spcBef>
              <a:spcAft>
                <a:spcPts val="0"/>
              </a:spcAft>
              <a:buNone/>
            </a:pPr>
            <a:r>
              <a:rPr lang="en" sz="1600" u="sng" dirty="0">
                <a:solidFill>
                  <a:schemeClr val="hlink"/>
                </a:solidFill>
                <a:latin typeface="Josefin Sans"/>
                <a:ea typeface="Josefin Sans"/>
                <a:cs typeface="Josefin Sans"/>
                <a:sym typeface="Josefin Sans"/>
                <a:hlinkClick r:id="rId3"/>
              </a:rPr>
              <a:t>Lynn.Sodat@doe.virginia.gov</a:t>
            </a:r>
            <a:endParaRPr sz="1600" dirty="0">
              <a:latin typeface="Josefin Sans"/>
              <a:ea typeface="Josefin Sans"/>
              <a:cs typeface="Josefin Sans"/>
              <a:sym typeface="Josefin Sans"/>
            </a:endParaRPr>
          </a:p>
          <a:p>
            <a:pPr marL="0" lvl="0" indent="0" algn="ctr" rtl="0">
              <a:lnSpc>
                <a:spcPct val="100000"/>
              </a:lnSpc>
              <a:spcBef>
                <a:spcPts val="0"/>
              </a:spcBef>
              <a:spcAft>
                <a:spcPts val="0"/>
              </a:spcAft>
              <a:buNone/>
            </a:pPr>
            <a:endParaRPr sz="1600" dirty="0">
              <a:latin typeface="Josefin Sans"/>
              <a:ea typeface="Josefin Sans"/>
              <a:cs typeface="Josefin Sans"/>
              <a:sym typeface="Josefin Sans"/>
            </a:endParaRPr>
          </a:p>
          <a:p>
            <a:pPr marL="0" lvl="0" indent="0" algn="ctr" rtl="0">
              <a:lnSpc>
                <a:spcPct val="100000"/>
              </a:lnSpc>
              <a:spcBef>
                <a:spcPts val="0"/>
              </a:spcBef>
              <a:spcAft>
                <a:spcPts val="0"/>
              </a:spcAft>
              <a:buNone/>
            </a:pPr>
            <a:r>
              <a:rPr lang="en" sz="1600" dirty="0" smtClean="0">
                <a:latin typeface="Josefin Sans"/>
                <a:ea typeface="Josefin Sans"/>
                <a:cs typeface="Josefin Sans"/>
                <a:sym typeface="Josefin Sans"/>
              </a:rPr>
              <a:t>Carol Sylvester, </a:t>
            </a:r>
            <a:r>
              <a:rPr lang="en" sz="1600" dirty="0">
                <a:latin typeface="Josefin Sans"/>
                <a:ea typeface="Josefin Sans"/>
                <a:cs typeface="Josefin Sans"/>
                <a:sym typeface="Josefin Sans"/>
              </a:rPr>
              <a:t>Regions I</a:t>
            </a:r>
            <a:r>
              <a:rPr lang="en" sz="1600" dirty="0" smtClean="0">
                <a:latin typeface="Josefin Sans"/>
                <a:ea typeface="Josefin Sans"/>
                <a:cs typeface="Josefin Sans"/>
                <a:sym typeface="Josefin Sans"/>
              </a:rPr>
              <a:t>, </a:t>
            </a:r>
            <a:r>
              <a:rPr lang="en" sz="1600" dirty="0">
                <a:latin typeface="Josefin Sans"/>
                <a:ea typeface="Josefin Sans"/>
                <a:cs typeface="Josefin Sans"/>
                <a:sym typeface="Josefin Sans"/>
              </a:rPr>
              <a:t>V, VI, </a:t>
            </a:r>
            <a:r>
              <a:rPr lang="en" sz="1600" dirty="0" smtClean="0">
                <a:latin typeface="Josefin Sans"/>
                <a:ea typeface="Josefin Sans"/>
                <a:cs typeface="Josefin Sans"/>
                <a:sym typeface="Josefin Sans"/>
              </a:rPr>
              <a:t>VIII</a:t>
            </a:r>
            <a:endParaRPr sz="1600" dirty="0">
              <a:latin typeface="Josefin Sans"/>
              <a:ea typeface="Josefin Sans"/>
              <a:cs typeface="Josefin Sans"/>
              <a:sym typeface="Josefin Sans"/>
            </a:endParaRPr>
          </a:p>
          <a:p>
            <a:pPr marL="0" lvl="0" indent="0" algn="ctr" rtl="0">
              <a:lnSpc>
                <a:spcPct val="100000"/>
              </a:lnSpc>
              <a:spcBef>
                <a:spcPts val="0"/>
              </a:spcBef>
              <a:spcAft>
                <a:spcPts val="0"/>
              </a:spcAft>
              <a:buNone/>
            </a:pPr>
            <a:r>
              <a:rPr lang="en" sz="1600" u="sng" dirty="0" smtClean="0">
                <a:solidFill>
                  <a:schemeClr val="hlink"/>
                </a:solidFill>
                <a:latin typeface="Josefin Sans"/>
                <a:ea typeface="Josefin Sans"/>
                <a:cs typeface="Josefin Sans"/>
                <a:sym typeface="Josefin Sans"/>
                <a:hlinkClick r:id="rId4"/>
              </a:rPr>
              <a:t>Carol.Sylvester@doe.virginia.gov</a:t>
            </a:r>
            <a:endParaRPr sz="1600" dirty="0">
              <a:latin typeface="Josefin Sans"/>
              <a:ea typeface="Josefin Sans"/>
              <a:cs typeface="Josefin Sans"/>
              <a:sym typeface="Josefin Sans"/>
            </a:endParaRPr>
          </a:p>
          <a:p>
            <a:pPr marL="0" lvl="0" indent="0" algn="ctr" rtl="0">
              <a:lnSpc>
                <a:spcPct val="100000"/>
              </a:lnSpc>
              <a:spcBef>
                <a:spcPts val="0"/>
              </a:spcBef>
              <a:spcAft>
                <a:spcPts val="0"/>
              </a:spcAft>
              <a:buNone/>
            </a:pPr>
            <a:endParaRPr sz="1600" dirty="0">
              <a:latin typeface="Josefin Sans"/>
              <a:ea typeface="Josefin Sans"/>
              <a:cs typeface="Josefin Sans"/>
              <a:sym typeface="Josefin Sans"/>
            </a:endParaRPr>
          </a:p>
          <a:p>
            <a:pPr marL="0" lvl="0" indent="0" algn="ctr" rtl="0">
              <a:lnSpc>
                <a:spcPct val="100000"/>
              </a:lnSpc>
              <a:spcBef>
                <a:spcPts val="0"/>
              </a:spcBef>
              <a:spcAft>
                <a:spcPts val="0"/>
              </a:spcAft>
              <a:buNone/>
            </a:pPr>
            <a:r>
              <a:rPr lang="en" sz="1600" dirty="0">
                <a:latin typeface="Josefin Sans"/>
                <a:ea typeface="Josefin Sans"/>
                <a:cs typeface="Josefin Sans"/>
                <a:sym typeface="Josefin Sans"/>
              </a:rPr>
              <a:t>Tommy Coleman, Regions II, </a:t>
            </a:r>
            <a:r>
              <a:rPr lang="en" sz="1600" dirty="0" smtClean="0">
                <a:latin typeface="Josefin Sans"/>
                <a:ea typeface="Josefin Sans"/>
                <a:cs typeface="Josefin Sans"/>
                <a:sym typeface="Josefin Sans"/>
              </a:rPr>
              <a:t>III, IV, VII</a:t>
            </a:r>
            <a:endParaRPr sz="1600" dirty="0">
              <a:latin typeface="Josefin Sans"/>
              <a:ea typeface="Josefin Sans"/>
              <a:cs typeface="Josefin Sans"/>
              <a:sym typeface="Josefin Sans"/>
            </a:endParaRPr>
          </a:p>
          <a:p>
            <a:pPr marL="0" lvl="0" indent="0" algn="ctr" rtl="0">
              <a:lnSpc>
                <a:spcPct val="100000"/>
              </a:lnSpc>
              <a:spcBef>
                <a:spcPts val="0"/>
              </a:spcBef>
              <a:spcAft>
                <a:spcPts val="0"/>
              </a:spcAft>
              <a:buNone/>
            </a:pPr>
            <a:r>
              <a:rPr lang="en" sz="1600" u="sng" dirty="0">
                <a:solidFill>
                  <a:schemeClr val="hlink"/>
                </a:solidFill>
                <a:latin typeface="Josefin Sans"/>
                <a:ea typeface="Josefin Sans"/>
                <a:cs typeface="Josefin Sans"/>
                <a:sym typeface="Josefin Sans"/>
                <a:hlinkClick r:id="rId5"/>
              </a:rPr>
              <a:t>Roland.Coleman@doe.virginia.gov</a:t>
            </a:r>
            <a:endParaRPr sz="1600" dirty="0">
              <a:latin typeface="Josefin Sans"/>
              <a:ea typeface="Josefin Sans"/>
              <a:cs typeface="Josefin Sans"/>
              <a:sym typeface="Josefin Sans"/>
            </a:endParaRPr>
          </a:p>
          <a:p>
            <a:pPr marL="0" lvl="0" indent="0" algn="ctr" rtl="0">
              <a:lnSpc>
                <a:spcPct val="100000"/>
              </a:lnSpc>
              <a:spcBef>
                <a:spcPts val="0"/>
              </a:spcBef>
              <a:spcAft>
                <a:spcPts val="0"/>
              </a:spcAft>
              <a:buNone/>
            </a:pPr>
            <a:endParaRPr sz="1600" dirty="0">
              <a:latin typeface="Josefin Sans"/>
              <a:ea typeface="Josefin Sans"/>
              <a:cs typeface="Josefin Sans"/>
              <a:sym typeface="Josefin Sans"/>
            </a:endParaRPr>
          </a:p>
          <a:p>
            <a:pPr marL="0" lvl="0" indent="0" algn="ctr" rtl="0">
              <a:lnSpc>
                <a:spcPct val="100000"/>
              </a:lnSpc>
              <a:spcBef>
                <a:spcPts val="0"/>
              </a:spcBef>
              <a:spcAft>
                <a:spcPts val="0"/>
              </a:spcAft>
              <a:buNone/>
            </a:pPr>
            <a:r>
              <a:rPr lang="en" sz="1600" u="sng" dirty="0">
                <a:solidFill>
                  <a:schemeClr val="hlink"/>
                </a:solidFill>
                <a:latin typeface="Josefin Sans"/>
                <a:ea typeface="Josefin Sans"/>
                <a:cs typeface="Josefin Sans"/>
                <a:sym typeface="Josefin Sans"/>
                <a:hlinkClick r:id="rId6"/>
              </a:rPr>
              <a:t>VDOEfederalrelief@doe.virginia.gov</a:t>
            </a:r>
            <a:r>
              <a:rPr lang="en" sz="1600" dirty="0">
                <a:latin typeface="Josefin Sans"/>
                <a:ea typeface="Josefin Sans"/>
                <a:cs typeface="Josefin Sans"/>
                <a:sym typeface="Josefin Sans"/>
              </a:rPr>
              <a:t>   </a:t>
            </a:r>
            <a:endParaRPr sz="1600" dirty="0">
              <a:latin typeface="Josefin Sans"/>
              <a:ea typeface="Josefin Sans"/>
              <a:cs typeface="Josefin Sans"/>
              <a:sym typeface="Josefin Sans"/>
            </a:endParaRPr>
          </a:p>
        </p:txBody>
      </p:sp>
      <p:sp>
        <p:nvSpPr>
          <p:cNvPr id="254" name="Google Shape;254;p37"/>
          <p:cNvSpPr txBox="1">
            <a:spLocks noGrp="1"/>
          </p:cNvSpPr>
          <p:nvPr>
            <p:ph type="sldNum" idx="12"/>
          </p:nvPr>
        </p:nvSpPr>
        <p:spPr>
          <a:xfrm>
            <a:off x="270766" y="3518994"/>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46</a:t>
            </a:fld>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6"/>
          <p:cNvSpPr txBox="1">
            <a:spLocks noGrp="1"/>
          </p:cNvSpPr>
          <p:nvPr>
            <p:ph type="title"/>
          </p:nvPr>
        </p:nvSpPr>
        <p:spPr>
          <a:xfrm>
            <a:off x="623888" y="827594"/>
            <a:ext cx="7886700" cy="21396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3600" dirty="0" smtClean="0">
                <a:solidFill>
                  <a:schemeClr val="accent3"/>
                </a:solidFill>
                <a:latin typeface="Josefin Sans"/>
                <a:ea typeface="Josefin Sans"/>
                <a:cs typeface="Josefin Sans"/>
                <a:sym typeface="Josefin Sans"/>
              </a:rPr>
              <a:t>Responses to Presentation Q</a:t>
            </a:r>
            <a:r>
              <a:rPr lang="en-US" sz="3600" dirty="0" smtClean="0">
                <a:solidFill>
                  <a:schemeClr val="accent3"/>
                </a:solidFill>
                <a:latin typeface="Josefin Sans"/>
                <a:ea typeface="Josefin Sans"/>
                <a:cs typeface="Josefin Sans"/>
                <a:sym typeface="Josefin Sans"/>
              </a:rPr>
              <a:t>u</a:t>
            </a:r>
            <a:r>
              <a:rPr lang="en" sz="3600" dirty="0" smtClean="0">
                <a:solidFill>
                  <a:schemeClr val="accent3"/>
                </a:solidFill>
                <a:latin typeface="Josefin Sans"/>
                <a:ea typeface="Josefin Sans"/>
                <a:cs typeface="Josefin Sans"/>
                <a:sym typeface="Josefin Sans"/>
              </a:rPr>
              <a:t>estions that Required Follow-up from VDOE</a:t>
            </a:r>
            <a:endParaRPr sz="3600" dirty="0">
              <a:solidFill>
                <a:schemeClr val="accent3"/>
              </a:solidFill>
              <a:latin typeface="Josefin Sans"/>
              <a:ea typeface="Josefin Sans"/>
              <a:cs typeface="Josefin Sans"/>
              <a:sym typeface="Josefin Sans"/>
            </a:endParaRPr>
          </a:p>
        </p:txBody>
      </p:sp>
      <p:sp>
        <p:nvSpPr>
          <p:cNvPr id="246" name="Google Shape;246;p36"/>
          <p:cNvSpPr txBox="1">
            <a:spLocks noGrp="1"/>
          </p:cNvSpPr>
          <p:nvPr>
            <p:ph type="body" idx="1"/>
          </p:nvPr>
        </p:nvSpPr>
        <p:spPr>
          <a:xfrm>
            <a:off x="623888" y="3084293"/>
            <a:ext cx="7886700" cy="11250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spTree>
    <p:extLst>
      <p:ext uri="{BB962C8B-B14F-4D97-AF65-F5344CB8AC3E}">
        <p14:creationId xmlns:p14="http://schemas.microsoft.com/office/powerpoint/2010/main" val="1098023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2"/>
          <p:cNvSpPr txBox="1">
            <a:spLocks noGrp="1"/>
          </p:cNvSpPr>
          <p:nvPr>
            <p:ph type="title"/>
          </p:nvPr>
        </p:nvSpPr>
        <p:spPr>
          <a:xfrm>
            <a:off x="628650" y="885200"/>
            <a:ext cx="7886700" cy="662100"/>
          </a:xfrm>
          <a:prstGeom prst="rect">
            <a:avLst/>
          </a:prstGeom>
        </p:spPr>
        <p:txBody>
          <a:bodyPr spcFirstLastPara="1" wrap="square" lIns="68575" tIns="34275" rIns="68575" bIns="34275" anchor="ctr" anchorCtr="0">
            <a:normAutofit fontScale="90000"/>
          </a:bodyPr>
          <a:lstStyle/>
          <a:p>
            <a:pPr lvl="0"/>
            <a:r>
              <a:rPr lang="en-US" sz="2900" dirty="0">
                <a:latin typeface="Josefin Sans"/>
                <a:ea typeface="Josefin Sans"/>
                <a:cs typeface="Josefin Sans"/>
                <a:sym typeface="Josefin Sans"/>
              </a:rPr>
              <a:t>Do the </a:t>
            </a:r>
            <a:r>
              <a:rPr lang="en-US" sz="2900" dirty="0" smtClean="0">
                <a:latin typeface="Josefin Sans"/>
                <a:ea typeface="Josefin Sans"/>
                <a:cs typeface="Josefin Sans"/>
                <a:sym typeface="Josefin Sans"/>
              </a:rPr>
              <a:t>34 CFR </a:t>
            </a:r>
            <a:r>
              <a:rPr lang="en-US" sz="2900" dirty="0">
                <a:latin typeface="Josefin Sans"/>
                <a:ea typeface="Josefin Sans"/>
                <a:cs typeface="Josefin Sans"/>
                <a:sym typeface="Josefin Sans"/>
              </a:rPr>
              <a:t>requirements apply only to new construction?</a:t>
            </a:r>
          </a:p>
        </p:txBody>
      </p:sp>
      <p:sp>
        <p:nvSpPr>
          <p:cNvPr id="347" name="Google Shape;347;p52"/>
          <p:cNvSpPr txBox="1">
            <a:spLocks noGrp="1"/>
          </p:cNvSpPr>
          <p:nvPr>
            <p:ph type="body" idx="1"/>
          </p:nvPr>
        </p:nvSpPr>
        <p:spPr>
          <a:xfrm>
            <a:off x="315200" y="1532275"/>
            <a:ext cx="8047800" cy="3373200"/>
          </a:xfrm>
          <a:prstGeom prst="rect">
            <a:avLst/>
          </a:prstGeom>
        </p:spPr>
        <p:txBody>
          <a:bodyPr spcFirstLastPara="1" wrap="square" lIns="68575" tIns="34275" rIns="68575" bIns="34275" anchor="t" anchorCtr="0">
            <a:normAutofit fontScale="70000" lnSpcReduction="20000"/>
          </a:bodyPr>
          <a:lstStyle/>
          <a:p>
            <a:pPr marL="139700" lvl="0" indent="0">
              <a:lnSpc>
                <a:spcPct val="115000"/>
              </a:lnSpc>
              <a:buNone/>
            </a:pPr>
            <a:r>
              <a:rPr lang="en-US" sz="2000" dirty="0" smtClean="0">
                <a:latin typeface="Josefin Sans"/>
                <a:ea typeface="Josefin Sans"/>
                <a:cs typeface="Josefin Sans"/>
                <a:sym typeface="Josefin Sans"/>
              </a:rPr>
              <a:t>The requirements apply to all construction projects as described below. </a:t>
            </a:r>
          </a:p>
          <a:p>
            <a:pPr marL="139700" lvl="0" indent="0">
              <a:lnSpc>
                <a:spcPct val="115000"/>
              </a:lnSpc>
              <a:buNone/>
            </a:pPr>
            <a:r>
              <a:rPr lang="en-US" sz="2000" dirty="0" smtClean="0">
                <a:latin typeface="Josefin Sans"/>
                <a:ea typeface="Josefin Sans"/>
                <a:cs typeface="Josefin Sans"/>
                <a:sym typeface="Josefin Sans"/>
              </a:rPr>
              <a:t>The </a:t>
            </a:r>
            <a:r>
              <a:rPr lang="en-US" sz="2000" dirty="0">
                <a:latin typeface="Josefin Sans"/>
                <a:ea typeface="Josefin Sans"/>
                <a:cs typeface="Josefin Sans"/>
                <a:sym typeface="Josefin Sans"/>
              </a:rPr>
              <a:t>term ‘‘construction’’ </a:t>
            </a:r>
            <a:r>
              <a:rPr lang="en-US" sz="2000" dirty="0" smtClean="0">
                <a:latin typeface="Josefin Sans"/>
                <a:ea typeface="Josefin Sans"/>
                <a:cs typeface="Josefin Sans"/>
                <a:sym typeface="Josefin Sans"/>
              </a:rPr>
              <a:t>means—</a:t>
            </a:r>
          </a:p>
          <a:p>
            <a:pPr marL="1054100" lvl="1" indent="-457200">
              <a:lnSpc>
                <a:spcPct val="115000"/>
              </a:lnSpc>
              <a:buFont typeface="+mj-lt"/>
              <a:buAutoNum type="alphaUcPeriod"/>
            </a:pPr>
            <a:r>
              <a:rPr lang="en-US" sz="1700" dirty="0" smtClean="0">
                <a:latin typeface="Josefin Sans"/>
                <a:ea typeface="Josefin Sans"/>
                <a:cs typeface="Josefin Sans"/>
                <a:sym typeface="Josefin Sans"/>
              </a:rPr>
              <a:t>the </a:t>
            </a:r>
            <a:r>
              <a:rPr lang="en-US" sz="1700" dirty="0">
                <a:latin typeface="Josefin Sans"/>
                <a:ea typeface="Josefin Sans"/>
                <a:cs typeface="Josefin Sans"/>
                <a:sym typeface="Josefin Sans"/>
              </a:rPr>
              <a:t>preparation of drawings and specifications for school </a:t>
            </a:r>
            <a:r>
              <a:rPr lang="en-US" sz="1700" dirty="0" smtClean="0">
                <a:latin typeface="Josefin Sans"/>
                <a:ea typeface="Josefin Sans"/>
                <a:cs typeface="Josefin Sans"/>
                <a:sym typeface="Josefin Sans"/>
              </a:rPr>
              <a:t>facilities;</a:t>
            </a:r>
          </a:p>
          <a:p>
            <a:pPr marL="1054100" lvl="1" indent="-457200">
              <a:lnSpc>
                <a:spcPct val="115000"/>
              </a:lnSpc>
              <a:buFont typeface="+mj-lt"/>
              <a:buAutoNum type="alphaUcPeriod"/>
            </a:pPr>
            <a:r>
              <a:rPr lang="en-US" sz="1700" dirty="0" smtClean="0">
                <a:latin typeface="Josefin Sans"/>
                <a:ea typeface="Josefin Sans"/>
                <a:cs typeface="Josefin Sans"/>
                <a:sym typeface="Josefin Sans"/>
              </a:rPr>
              <a:t>erecting</a:t>
            </a:r>
            <a:r>
              <a:rPr lang="en-US" sz="1700" dirty="0">
                <a:latin typeface="Josefin Sans"/>
                <a:ea typeface="Josefin Sans"/>
                <a:cs typeface="Josefin Sans"/>
                <a:sym typeface="Josefin Sans"/>
              </a:rPr>
              <a:t>, building, acquiring, altering, remodeling, repairing, or extending school </a:t>
            </a:r>
            <a:r>
              <a:rPr lang="en-US" sz="1700" dirty="0" smtClean="0">
                <a:latin typeface="Josefin Sans"/>
                <a:ea typeface="Josefin Sans"/>
                <a:cs typeface="Josefin Sans"/>
                <a:sym typeface="Josefin Sans"/>
              </a:rPr>
              <a:t>facilities;</a:t>
            </a:r>
          </a:p>
          <a:p>
            <a:pPr marL="1054100" lvl="1" indent="-457200">
              <a:lnSpc>
                <a:spcPct val="115000"/>
              </a:lnSpc>
              <a:buFont typeface="+mj-lt"/>
              <a:buAutoNum type="alphaUcPeriod"/>
            </a:pPr>
            <a:r>
              <a:rPr lang="en-US" sz="1700" dirty="0" smtClean="0">
                <a:latin typeface="Josefin Sans"/>
                <a:ea typeface="Josefin Sans"/>
                <a:cs typeface="Josefin Sans"/>
                <a:sym typeface="Josefin Sans"/>
              </a:rPr>
              <a:t>inspecting </a:t>
            </a:r>
            <a:r>
              <a:rPr lang="en-US" sz="1700" dirty="0">
                <a:latin typeface="Josefin Sans"/>
                <a:ea typeface="Josefin Sans"/>
                <a:cs typeface="Josefin Sans"/>
                <a:sym typeface="Josefin Sans"/>
              </a:rPr>
              <a:t>and supervising the construction of school facilities; </a:t>
            </a:r>
            <a:r>
              <a:rPr lang="en-US" sz="1700" dirty="0" smtClean="0">
                <a:latin typeface="Josefin Sans"/>
                <a:ea typeface="Josefin Sans"/>
                <a:cs typeface="Josefin Sans"/>
                <a:sym typeface="Josefin Sans"/>
              </a:rPr>
              <a:t>and</a:t>
            </a:r>
          </a:p>
          <a:p>
            <a:pPr marL="1054100" lvl="1" indent="-457200">
              <a:lnSpc>
                <a:spcPct val="115000"/>
              </a:lnSpc>
              <a:buFont typeface="+mj-lt"/>
              <a:buAutoNum type="alphaUcPeriod"/>
            </a:pPr>
            <a:r>
              <a:rPr lang="en-US" sz="1700" dirty="0" smtClean="0">
                <a:latin typeface="Josefin Sans"/>
                <a:ea typeface="Josefin Sans"/>
                <a:cs typeface="Josefin Sans"/>
                <a:sym typeface="Josefin Sans"/>
              </a:rPr>
              <a:t>debt </a:t>
            </a:r>
            <a:r>
              <a:rPr lang="en-US" sz="1700" dirty="0">
                <a:latin typeface="Josefin Sans"/>
                <a:ea typeface="Josefin Sans"/>
                <a:cs typeface="Josefin Sans"/>
                <a:sym typeface="Josefin Sans"/>
              </a:rPr>
              <a:t>service for such activities.</a:t>
            </a:r>
          </a:p>
          <a:p>
            <a:pPr marL="139700" lvl="0" indent="0">
              <a:lnSpc>
                <a:spcPct val="115000"/>
              </a:lnSpc>
              <a:buNone/>
            </a:pPr>
            <a:r>
              <a:rPr lang="en-US" sz="2000" dirty="0" smtClean="0">
                <a:latin typeface="Josefin Sans"/>
                <a:ea typeface="Josefin Sans"/>
                <a:cs typeface="Josefin Sans"/>
                <a:sym typeface="Josefin Sans"/>
              </a:rPr>
              <a:t>The requirements do not apply to minor remodeling projects.</a:t>
            </a:r>
          </a:p>
          <a:p>
            <a:pPr marL="596900" lvl="1" indent="0">
              <a:lnSpc>
                <a:spcPct val="134000"/>
              </a:lnSpc>
              <a:buNone/>
            </a:pPr>
            <a:r>
              <a:rPr lang="en-US" dirty="0">
                <a:latin typeface="Josefin Sans"/>
                <a:ea typeface="Josefin Sans"/>
                <a:cs typeface="Josefin Sans"/>
              </a:rPr>
              <a:t>Minor remodeling means minor alterations in a previously completed building, for purposes associated with the coronavirus. The term also includes the extension of utility lines, such as water and electricity, from points beyond the confines of the space in which the minor remodeling is undertaken but within the confines of the previously completed building. The term does not include permanent building construction, structural alterations to buildings, building maintenance, or repairs.</a:t>
            </a:r>
            <a:endParaRPr lang="en-US" dirty="0">
              <a:latin typeface="Josefin Sans"/>
              <a:ea typeface="Josefin Sans"/>
              <a:cs typeface="Josefin Sans"/>
              <a:sym typeface="Josefin Sans"/>
            </a:endParaRPr>
          </a:p>
          <a:p>
            <a:pPr marL="139700" lvl="0" indent="0">
              <a:lnSpc>
                <a:spcPct val="115000"/>
              </a:lnSpc>
              <a:buNone/>
            </a:pPr>
            <a:endParaRPr lang="en-US" sz="2000" dirty="0" smtClean="0">
              <a:latin typeface="Josefin Sans"/>
              <a:ea typeface="Josefin Sans"/>
              <a:cs typeface="Josefin Sans"/>
              <a:sym typeface="Josefin Sans"/>
            </a:endParaRPr>
          </a:p>
          <a:p>
            <a:pPr lvl="0">
              <a:lnSpc>
                <a:spcPct val="115000"/>
              </a:lnSpc>
              <a:buFont typeface="Josefin Sans"/>
              <a:buChar char="•"/>
            </a:pPr>
            <a:endParaRPr lang="en-US" sz="2000" dirty="0" smtClean="0">
              <a:latin typeface="Josefin Sans"/>
              <a:ea typeface="Josefin Sans"/>
              <a:cs typeface="Josefin Sans"/>
              <a:sym typeface="Josefin Sans"/>
            </a:endParaRPr>
          </a:p>
          <a:p>
            <a:pPr lvl="0">
              <a:lnSpc>
                <a:spcPct val="115000"/>
              </a:lnSpc>
              <a:buFont typeface="Josefin Sans"/>
              <a:buChar char="•"/>
            </a:pPr>
            <a:endParaRPr lang="en-US" sz="2000" dirty="0" smtClean="0">
              <a:latin typeface="Josefin Sans"/>
              <a:ea typeface="Josefin Sans"/>
              <a:cs typeface="Josefin Sans"/>
              <a:sym typeface="Josefin Sans"/>
            </a:endParaRPr>
          </a:p>
          <a:p>
            <a:pPr lvl="0">
              <a:lnSpc>
                <a:spcPct val="115000"/>
              </a:lnSpc>
              <a:buFont typeface="Josefin Sans"/>
              <a:buChar char="•"/>
            </a:pPr>
            <a:endParaRPr sz="2000" dirty="0">
              <a:latin typeface="Josefin Sans"/>
              <a:ea typeface="Josefin Sans"/>
              <a:cs typeface="Josefin Sans"/>
              <a:sym typeface="Josefin Sans"/>
            </a:endParaRPr>
          </a:p>
        </p:txBody>
      </p:sp>
    </p:spTree>
    <p:extLst>
      <p:ext uri="{BB962C8B-B14F-4D97-AF65-F5344CB8AC3E}">
        <p14:creationId xmlns:p14="http://schemas.microsoft.com/office/powerpoint/2010/main" val="4506192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2"/>
          <p:cNvSpPr txBox="1">
            <a:spLocks noGrp="1"/>
          </p:cNvSpPr>
          <p:nvPr>
            <p:ph type="title"/>
          </p:nvPr>
        </p:nvSpPr>
        <p:spPr>
          <a:xfrm>
            <a:off x="628650" y="880740"/>
            <a:ext cx="7886700" cy="662100"/>
          </a:xfrm>
          <a:prstGeom prst="rect">
            <a:avLst/>
          </a:prstGeom>
        </p:spPr>
        <p:txBody>
          <a:bodyPr spcFirstLastPara="1" wrap="square" lIns="68575" tIns="34275" rIns="68575" bIns="34275" anchor="ctr" anchorCtr="0">
            <a:noAutofit/>
          </a:bodyPr>
          <a:lstStyle/>
          <a:p>
            <a:pPr lvl="0"/>
            <a:r>
              <a:rPr lang="en-US" sz="2400" dirty="0">
                <a:latin typeface="Josefin Sans"/>
                <a:ea typeface="Josefin Sans"/>
                <a:cs typeface="Josefin Sans"/>
                <a:sym typeface="Josefin Sans"/>
              </a:rPr>
              <a:t>Are the projects below considered “construction” or could they fall into the category of minor remodeling?</a:t>
            </a:r>
          </a:p>
        </p:txBody>
      </p:sp>
      <p:sp>
        <p:nvSpPr>
          <p:cNvPr id="347" name="Google Shape;347;p52"/>
          <p:cNvSpPr txBox="1">
            <a:spLocks noGrp="1"/>
          </p:cNvSpPr>
          <p:nvPr>
            <p:ph type="body" idx="1"/>
          </p:nvPr>
        </p:nvSpPr>
        <p:spPr>
          <a:xfrm>
            <a:off x="315200" y="1532275"/>
            <a:ext cx="8047800" cy="3373200"/>
          </a:xfrm>
          <a:prstGeom prst="rect">
            <a:avLst/>
          </a:prstGeom>
        </p:spPr>
        <p:txBody>
          <a:bodyPr spcFirstLastPara="1" wrap="square" lIns="68575" tIns="34275" rIns="68575" bIns="34275" anchor="t" anchorCtr="0">
            <a:normAutofit fontScale="92500" lnSpcReduction="20000"/>
          </a:bodyPr>
          <a:lstStyle/>
          <a:p>
            <a:pPr>
              <a:lnSpc>
                <a:spcPct val="115000"/>
              </a:lnSpc>
            </a:pPr>
            <a:r>
              <a:rPr lang="en-US" b="1" dirty="0" smtClean="0">
                <a:solidFill>
                  <a:schemeClr val="accent3"/>
                </a:solidFill>
                <a:latin typeface="Josefin Sans"/>
                <a:ea typeface="Josefin Sans"/>
                <a:cs typeface="Josefin Sans"/>
              </a:rPr>
              <a:t>HVAC upgrades or replacement </a:t>
            </a:r>
            <a:r>
              <a:rPr lang="en-US" dirty="0" smtClean="0">
                <a:solidFill>
                  <a:schemeClr val="tx1"/>
                </a:solidFill>
                <a:latin typeface="Josefin Sans"/>
                <a:ea typeface="Josefin Sans"/>
                <a:cs typeface="Josefin Sans"/>
              </a:rPr>
              <a:t>– HVAC upgrades or replacements with project costs </a:t>
            </a:r>
            <a:r>
              <a:rPr lang="en-US" smtClean="0">
                <a:solidFill>
                  <a:schemeClr val="tx1"/>
                </a:solidFill>
                <a:latin typeface="Josefin Sans"/>
                <a:ea typeface="Josefin Sans"/>
                <a:cs typeface="Josefin Sans"/>
              </a:rPr>
              <a:t>exceeding </a:t>
            </a:r>
            <a:r>
              <a:rPr lang="en-US" smtClean="0">
                <a:solidFill>
                  <a:schemeClr val="tx1"/>
                </a:solidFill>
                <a:latin typeface="Josefin Sans"/>
                <a:ea typeface="Josefin Sans"/>
                <a:cs typeface="Josefin Sans"/>
              </a:rPr>
              <a:t>$</a:t>
            </a:r>
            <a:r>
              <a:rPr lang="en-US" smtClean="0">
                <a:solidFill>
                  <a:schemeClr val="tx1"/>
                </a:solidFill>
                <a:latin typeface="Josefin Sans"/>
                <a:ea typeface="Josefin Sans"/>
                <a:cs typeface="Josefin Sans"/>
              </a:rPr>
              <a:t>50</a:t>
            </a:r>
            <a:r>
              <a:rPr lang="en-US" smtClean="0">
                <a:solidFill>
                  <a:schemeClr val="tx1"/>
                </a:solidFill>
                <a:latin typeface="Josefin Sans"/>
                <a:ea typeface="Josefin Sans"/>
                <a:cs typeface="Josefin Sans"/>
              </a:rPr>
              <a:t>0,000 </a:t>
            </a:r>
            <a:r>
              <a:rPr lang="en-US" dirty="0" smtClean="0">
                <a:solidFill>
                  <a:schemeClr val="tx1"/>
                </a:solidFill>
                <a:latin typeface="Josefin Sans"/>
                <a:ea typeface="Josefin Sans"/>
                <a:cs typeface="Josefin Sans"/>
              </a:rPr>
              <a:t>and/or that require a permit are considered construction and will require the division to submit a prior approval request</a:t>
            </a:r>
          </a:p>
          <a:p>
            <a:pPr>
              <a:lnSpc>
                <a:spcPct val="115000"/>
              </a:lnSpc>
            </a:pPr>
            <a:r>
              <a:rPr lang="en-US" b="1" dirty="0" smtClean="0">
                <a:solidFill>
                  <a:schemeClr val="accent3"/>
                </a:solidFill>
                <a:latin typeface="Josefin Sans"/>
                <a:ea typeface="Josefin Sans"/>
                <a:cs typeface="Josefin Sans"/>
              </a:rPr>
              <a:t>Roof partial replacement </a:t>
            </a:r>
            <a:r>
              <a:rPr lang="en-US" dirty="0" smtClean="0">
                <a:solidFill>
                  <a:schemeClr val="tx1"/>
                </a:solidFill>
                <a:latin typeface="Josefin Sans"/>
                <a:ea typeface="Josefin Sans"/>
                <a:cs typeface="Josefin Sans"/>
              </a:rPr>
              <a:t>–</a:t>
            </a:r>
            <a:r>
              <a:rPr lang="en-US" b="1" dirty="0" smtClean="0">
                <a:solidFill>
                  <a:schemeClr val="accent3"/>
                </a:solidFill>
                <a:latin typeface="Josefin Sans"/>
                <a:ea typeface="Josefin Sans"/>
                <a:cs typeface="Josefin Sans"/>
              </a:rPr>
              <a:t> </a:t>
            </a:r>
            <a:r>
              <a:rPr lang="en-US" dirty="0">
                <a:solidFill>
                  <a:schemeClr val="tx1"/>
                </a:solidFill>
                <a:latin typeface="Josefin Sans"/>
                <a:ea typeface="Josefin Sans"/>
                <a:cs typeface="Josefin Sans"/>
              </a:rPr>
              <a:t>Minor </a:t>
            </a:r>
            <a:r>
              <a:rPr lang="en-US" dirty="0" smtClean="0">
                <a:solidFill>
                  <a:schemeClr val="tx1"/>
                </a:solidFill>
                <a:latin typeface="Josefin Sans"/>
                <a:ea typeface="Josefin Sans"/>
                <a:cs typeface="Josefin Sans"/>
              </a:rPr>
              <a:t>remodeling</a:t>
            </a:r>
          </a:p>
          <a:p>
            <a:pPr>
              <a:lnSpc>
                <a:spcPct val="115000"/>
              </a:lnSpc>
            </a:pPr>
            <a:r>
              <a:rPr lang="en-US" b="1" dirty="0" smtClean="0">
                <a:solidFill>
                  <a:schemeClr val="accent3"/>
                </a:solidFill>
                <a:latin typeface="Josefin Sans"/>
                <a:ea typeface="Josefin Sans"/>
                <a:cs typeface="Josefin Sans"/>
              </a:rPr>
              <a:t>Roof </a:t>
            </a:r>
            <a:r>
              <a:rPr lang="en-US" b="1" dirty="0">
                <a:solidFill>
                  <a:schemeClr val="accent3"/>
                </a:solidFill>
                <a:latin typeface="Josefin Sans"/>
                <a:ea typeface="Josefin Sans"/>
                <a:cs typeface="Josefin Sans"/>
              </a:rPr>
              <a:t>full replacement </a:t>
            </a:r>
            <a:r>
              <a:rPr lang="en-US" dirty="0">
                <a:solidFill>
                  <a:schemeClr val="tx1"/>
                </a:solidFill>
                <a:latin typeface="Josefin Sans"/>
                <a:ea typeface="Josefin Sans"/>
                <a:cs typeface="Josefin Sans"/>
              </a:rPr>
              <a:t>– Minor remodeling if it does not include complete retrofit of insulation and associated work such as improving sub </a:t>
            </a:r>
            <a:r>
              <a:rPr lang="en-US" dirty="0" smtClean="0">
                <a:solidFill>
                  <a:schemeClr val="tx1"/>
                </a:solidFill>
                <a:latin typeface="Josefin Sans"/>
                <a:ea typeface="Josefin Sans"/>
                <a:cs typeface="Josefin Sans"/>
              </a:rPr>
              <a:t>structures, etc.</a:t>
            </a:r>
          </a:p>
          <a:p>
            <a:pPr>
              <a:lnSpc>
                <a:spcPct val="115000"/>
              </a:lnSpc>
            </a:pPr>
            <a:r>
              <a:rPr lang="en-US" b="1" dirty="0" smtClean="0">
                <a:solidFill>
                  <a:schemeClr val="accent3"/>
                </a:solidFill>
                <a:latin typeface="Josefin Sans"/>
                <a:ea typeface="Josefin Sans"/>
                <a:cs typeface="Josefin Sans"/>
              </a:rPr>
              <a:t>Window </a:t>
            </a:r>
            <a:r>
              <a:rPr lang="en-US" b="1" dirty="0">
                <a:solidFill>
                  <a:schemeClr val="accent3"/>
                </a:solidFill>
                <a:latin typeface="Josefin Sans"/>
                <a:ea typeface="Josefin Sans"/>
                <a:cs typeface="Josefin Sans"/>
              </a:rPr>
              <a:t>replacement </a:t>
            </a:r>
            <a:r>
              <a:rPr lang="en-US" dirty="0">
                <a:solidFill>
                  <a:schemeClr val="tx1"/>
                </a:solidFill>
                <a:latin typeface="Josefin Sans"/>
                <a:ea typeface="Josefin Sans"/>
                <a:cs typeface="Josefin Sans"/>
              </a:rPr>
              <a:t>– </a:t>
            </a:r>
            <a:r>
              <a:rPr lang="en-US" dirty="0" smtClean="0">
                <a:solidFill>
                  <a:schemeClr val="tx1"/>
                </a:solidFill>
                <a:latin typeface="Josefin Sans"/>
                <a:ea typeface="Josefin Sans"/>
                <a:cs typeface="Josefin Sans"/>
              </a:rPr>
              <a:t>Minor remodeling unless the project includes an energy retrofit</a:t>
            </a:r>
            <a:endParaRPr lang="en-US" dirty="0">
              <a:solidFill>
                <a:schemeClr val="tx1"/>
              </a:solidFill>
              <a:latin typeface="Josefin Sans"/>
              <a:ea typeface="Josefin Sans"/>
              <a:cs typeface="Josefin Sans"/>
            </a:endParaRPr>
          </a:p>
          <a:p>
            <a:pPr lvl="0">
              <a:lnSpc>
                <a:spcPct val="115000"/>
              </a:lnSpc>
              <a:buFont typeface="Josefin Sans"/>
              <a:buChar char="•"/>
            </a:pPr>
            <a:endParaRPr lang="en-US" sz="2000" dirty="0" smtClean="0">
              <a:latin typeface="Josefin Sans"/>
              <a:ea typeface="Josefin Sans"/>
              <a:cs typeface="Josefin Sans"/>
              <a:sym typeface="Josefin Sans"/>
            </a:endParaRPr>
          </a:p>
          <a:p>
            <a:pPr lvl="0">
              <a:lnSpc>
                <a:spcPct val="115000"/>
              </a:lnSpc>
              <a:buFont typeface="Josefin Sans"/>
              <a:buChar char="•"/>
            </a:pPr>
            <a:endParaRPr lang="en-US" sz="2000" dirty="0" smtClean="0">
              <a:latin typeface="Josefin Sans"/>
              <a:ea typeface="Josefin Sans"/>
              <a:cs typeface="Josefin Sans"/>
              <a:sym typeface="Josefin Sans"/>
            </a:endParaRPr>
          </a:p>
          <a:p>
            <a:pPr lvl="0">
              <a:lnSpc>
                <a:spcPct val="115000"/>
              </a:lnSpc>
              <a:buFont typeface="Josefin Sans"/>
              <a:buChar char="•"/>
            </a:pPr>
            <a:endParaRPr sz="2000" dirty="0">
              <a:latin typeface="Josefin Sans"/>
              <a:ea typeface="Josefin Sans"/>
              <a:cs typeface="Josefin Sans"/>
              <a:sym typeface="Josefin Sans"/>
            </a:endParaRPr>
          </a:p>
        </p:txBody>
      </p:sp>
    </p:spTree>
    <p:extLst>
      <p:ext uri="{BB962C8B-B14F-4D97-AF65-F5344CB8AC3E}">
        <p14:creationId xmlns:p14="http://schemas.microsoft.com/office/powerpoint/2010/main" val="2625325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8"/>
          <p:cNvSpPr txBox="1">
            <a:spLocks noGrp="1"/>
          </p:cNvSpPr>
          <p:nvPr>
            <p:ph type="title"/>
          </p:nvPr>
        </p:nvSpPr>
        <p:spPr>
          <a:xfrm>
            <a:off x="471500" y="720025"/>
            <a:ext cx="8259000" cy="8694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700"/>
              <a:buFont typeface="Arial"/>
              <a:buNone/>
            </a:pPr>
            <a:r>
              <a:rPr lang="en" sz="2900" dirty="0">
                <a:latin typeface="Josefin Sans"/>
                <a:ea typeface="Josefin Sans"/>
                <a:cs typeface="Josefin Sans"/>
                <a:sym typeface="Josefin Sans"/>
              </a:rPr>
              <a:t>P</a:t>
            </a:r>
            <a:r>
              <a:rPr lang="en" sz="2900" dirty="0" smtClean="0">
                <a:latin typeface="Josefin Sans"/>
                <a:ea typeface="Josefin Sans"/>
                <a:cs typeface="Josefin Sans"/>
                <a:sym typeface="Josefin Sans"/>
              </a:rPr>
              <a:t>eriods </a:t>
            </a:r>
            <a:r>
              <a:rPr lang="en" sz="2900" dirty="0">
                <a:latin typeface="Josefin Sans"/>
                <a:ea typeface="Josefin Sans"/>
                <a:cs typeface="Josefin Sans"/>
                <a:sym typeface="Josefin Sans"/>
              </a:rPr>
              <a:t>of Performance</a:t>
            </a:r>
            <a:endParaRPr sz="2900" dirty="0">
              <a:latin typeface="Josefin Sans"/>
              <a:ea typeface="Josefin Sans"/>
              <a:cs typeface="Josefin Sans"/>
              <a:sym typeface="Josefin Sans"/>
            </a:endParaRPr>
          </a:p>
        </p:txBody>
      </p:sp>
      <p:sp>
        <p:nvSpPr>
          <p:cNvPr id="123" name="Google Shape;123;p18"/>
          <p:cNvSpPr txBox="1">
            <a:spLocks noGrp="1"/>
          </p:cNvSpPr>
          <p:nvPr>
            <p:ph type="sldNum" idx="12"/>
          </p:nvPr>
        </p:nvSpPr>
        <p:spPr>
          <a:xfrm>
            <a:off x="270766" y="3518994"/>
            <a:ext cx="1543200" cy="205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fld id="{00000000-1234-1234-1234-123412341234}" type="slidenum">
              <a:rPr lang="en"/>
              <a:t>5</a:t>
            </a:fld>
            <a:endParaRPr/>
          </a:p>
        </p:txBody>
      </p:sp>
      <p:graphicFrame>
        <p:nvGraphicFramePr>
          <p:cNvPr id="124" name="Google Shape;124;p18" descr="Periods of performance for ESSER I (March 13, 2020 to September 30, 2022). ESSER II (March 13, 2020 to September 30, 2023). and ESSER III (March 13, 2020 to September 30, 2024)" title="Periods of Performance Table"/>
          <p:cNvGraphicFramePr/>
          <p:nvPr>
            <p:extLst>
              <p:ext uri="{D42A27DB-BD31-4B8C-83A1-F6EECF244321}">
                <p14:modId xmlns:p14="http://schemas.microsoft.com/office/powerpoint/2010/main" val="1369847714"/>
              </p:ext>
            </p:extLst>
          </p:nvPr>
        </p:nvGraphicFramePr>
        <p:xfrm>
          <a:off x="1000124" y="1671637"/>
          <a:ext cx="7191375" cy="2788800"/>
        </p:xfrm>
        <a:graphic>
          <a:graphicData uri="http://schemas.openxmlformats.org/drawingml/2006/table">
            <a:tbl>
              <a:tblPr firstRow="1">
                <a:noFill/>
              </a:tblPr>
              <a:tblGrid>
                <a:gridCol w="2302303">
                  <a:extLst>
                    <a:ext uri="{9D8B030D-6E8A-4147-A177-3AD203B41FA5}">
                      <a16:colId xmlns:a16="http://schemas.microsoft.com/office/drawing/2014/main" val="20000"/>
                    </a:ext>
                  </a:extLst>
                </a:gridCol>
                <a:gridCol w="2454023">
                  <a:extLst>
                    <a:ext uri="{9D8B030D-6E8A-4147-A177-3AD203B41FA5}">
                      <a16:colId xmlns:a16="http://schemas.microsoft.com/office/drawing/2014/main" val="20001"/>
                    </a:ext>
                  </a:extLst>
                </a:gridCol>
                <a:gridCol w="2435049">
                  <a:extLst>
                    <a:ext uri="{9D8B030D-6E8A-4147-A177-3AD203B41FA5}">
                      <a16:colId xmlns:a16="http://schemas.microsoft.com/office/drawing/2014/main" val="20002"/>
                    </a:ext>
                  </a:extLst>
                </a:gridCol>
              </a:tblGrid>
              <a:tr h="852623">
                <a:tc>
                  <a:txBody>
                    <a:bodyPr/>
                    <a:lstStyle/>
                    <a:p>
                      <a:pPr marL="0" lvl="0" indent="0" algn="ctr" rtl="0">
                        <a:spcBef>
                          <a:spcPts val="0"/>
                        </a:spcBef>
                        <a:spcAft>
                          <a:spcPts val="0"/>
                        </a:spcAft>
                        <a:buNone/>
                      </a:pPr>
                      <a:r>
                        <a:rPr lang="en" sz="1500" b="1" dirty="0">
                          <a:latin typeface="Josefin Sans"/>
                          <a:ea typeface="Josefin Sans"/>
                          <a:cs typeface="Josefin Sans"/>
                          <a:sym typeface="Josefin Sans"/>
                        </a:rPr>
                        <a:t>OMEGA Project Group and </a:t>
                      </a:r>
                      <a:r>
                        <a:rPr lang="en" sz="1500" b="1" dirty="0">
                          <a:solidFill>
                            <a:schemeClr val="accent3"/>
                          </a:solidFill>
                          <a:latin typeface="Josefin Sans"/>
                          <a:ea typeface="Josefin Sans"/>
                          <a:cs typeface="Josefin Sans"/>
                          <a:sym typeface="Josefin Sans"/>
                        </a:rPr>
                        <a:t>Project</a:t>
                      </a:r>
                      <a:endParaRPr sz="1500" b="1" dirty="0">
                        <a:solidFill>
                          <a:schemeClr val="accent3"/>
                        </a:solidFill>
                        <a:latin typeface="Josefin Sans"/>
                        <a:ea typeface="Josefin Sans"/>
                        <a:cs typeface="Josefin Sans"/>
                        <a:sym typeface="Josefin Sans"/>
                      </a:endParaRPr>
                    </a:p>
                  </a:txBody>
                  <a:tcPr marL="91425" marR="91425" marT="91425" marB="91425"/>
                </a:tc>
                <a:tc>
                  <a:txBody>
                    <a:bodyPr/>
                    <a:lstStyle/>
                    <a:p>
                      <a:pPr marL="0" lvl="0" indent="0" algn="ctr" rtl="0">
                        <a:spcBef>
                          <a:spcPts val="0"/>
                        </a:spcBef>
                        <a:spcAft>
                          <a:spcPts val="0"/>
                        </a:spcAft>
                        <a:buNone/>
                      </a:pPr>
                      <a:r>
                        <a:rPr lang="en" sz="1500" b="1">
                          <a:latin typeface="Josefin Sans"/>
                          <a:ea typeface="Josefin Sans"/>
                          <a:cs typeface="Josefin Sans"/>
                          <a:sym typeface="Josefin Sans"/>
                        </a:rPr>
                        <a:t>Period of Performance</a:t>
                      </a:r>
                      <a:endParaRPr sz="1500" b="1">
                        <a:latin typeface="Josefin Sans"/>
                        <a:ea typeface="Josefin Sans"/>
                        <a:cs typeface="Josefin Sans"/>
                        <a:sym typeface="Josefin Sans"/>
                      </a:endParaRPr>
                    </a:p>
                  </a:txBody>
                  <a:tcPr marL="91425" marR="91425" marT="91425" marB="91425"/>
                </a:tc>
                <a:tc>
                  <a:txBody>
                    <a:bodyPr/>
                    <a:lstStyle/>
                    <a:p>
                      <a:pPr marL="0" lvl="0" indent="0" algn="ctr" rtl="0">
                        <a:spcBef>
                          <a:spcPts val="0"/>
                        </a:spcBef>
                        <a:spcAft>
                          <a:spcPts val="0"/>
                        </a:spcAft>
                        <a:buNone/>
                      </a:pPr>
                      <a:r>
                        <a:rPr lang="en" sz="1500" b="1" dirty="0">
                          <a:latin typeface="Josefin Sans"/>
                          <a:ea typeface="Josefin Sans"/>
                          <a:cs typeface="Josefin Sans"/>
                          <a:sym typeface="Josefin Sans"/>
                        </a:rPr>
                        <a:t>Deadline to Submit OMEGA Reimbursement Requests to VDOE</a:t>
                      </a:r>
                      <a:endParaRPr sz="1500" b="1" dirty="0">
                        <a:latin typeface="Josefin Sans"/>
                        <a:ea typeface="Josefin Sans"/>
                        <a:cs typeface="Josefin Sans"/>
                        <a:sym typeface="Josefin Sans"/>
                      </a:endParaRPr>
                    </a:p>
                  </a:txBody>
                  <a:tcPr marL="91425" marR="91425" marT="91425" marB="91425"/>
                </a:tc>
                <a:extLst>
                  <a:ext uri="{0D108BD9-81ED-4DB2-BD59-A6C34878D82A}">
                    <a16:rowId xmlns:a16="http://schemas.microsoft.com/office/drawing/2014/main" val="10000"/>
                  </a:ext>
                </a:extLst>
              </a:tr>
              <a:tr h="628241">
                <a:tc>
                  <a:txBody>
                    <a:bodyPr/>
                    <a:lstStyle/>
                    <a:p>
                      <a:pPr marL="0" lvl="0" indent="0" algn="l" rtl="0">
                        <a:spcBef>
                          <a:spcPts val="0"/>
                        </a:spcBef>
                        <a:spcAft>
                          <a:spcPts val="0"/>
                        </a:spcAft>
                        <a:buNone/>
                      </a:pPr>
                      <a:r>
                        <a:rPr lang="en" sz="1500" b="1" dirty="0">
                          <a:latin typeface="Josefin Sans"/>
                          <a:ea typeface="Josefin Sans"/>
                          <a:cs typeface="Josefin Sans"/>
                          <a:sym typeface="Josefin Sans"/>
                        </a:rPr>
                        <a:t>CARES Act ESSER I </a:t>
                      </a:r>
                      <a:endParaRPr sz="1500" b="1" dirty="0">
                        <a:latin typeface="Josefin Sans"/>
                        <a:ea typeface="Josefin Sans"/>
                        <a:cs typeface="Josefin Sans"/>
                        <a:sym typeface="Josefin Sans"/>
                      </a:endParaRPr>
                    </a:p>
                    <a:p>
                      <a:pPr marL="0" lvl="0" indent="0" algn="l" rtl="0">
                        <a:spcBef>
                          <a:spcPts val="0"/>
                        </a:spcBef>
                        <a:spcAft>
                          <a:spcPts val="0"/>
                        </a:spcAft>
                        <a:buNone/>
                      </a:pPr>
                      <a:r>
                        <a:rPr lang="en" sz="1500" b="1" dirty="0">
                          <a:solidFill>
                            <a:schemeClr val="accent3"/>
                          </a:solidFill>
                          <a:latin typeface="Josefin Sans"/>
                          <a:ea typeface="Josefin Sans"/>
                          <a:cs typeface="Josefin Sans"/>
                          <a:sym typeface="Josefin Sans"/>
                        </a:rPr>
                        <a:t>APE60177</a:t>
                      </a:r>
                      <a:endParaRPr sz="1500" b="1" dirty="0">
                        <a:solidFill>
                          <a:schemeClr val="accent3"/>
                        </a:solidFill>
                        <a:latin typeface="Josefin Sans"/>
                        <a:ea typeface="Josefin Sans"/>
                        <a:cs typeface="Josefin Sans"/>
                        <a:sym typeface="Josefin Sans"/>
                      </a:endParaRPr>
                    </a:p>
                  </a:txBody>
                  <a:tcPr marL="91425" marR="91425" marT="91425" marB="91425"/>
                </a:tc>
                <a:tc>
                  <a:txBody>
                    <a:bodyPr/>
                    <a:lstStyle/>
                    <a:p>
                      <a:pPr marL="0" lvl="0" indent="0" algn="l" rtl="0">
                        <a:spcBef>
                          <a:spcPts val="0"/>
                        </a:spcBef>
                        <a:spcAft>
                          <a:spcPts val="0"/>
                        </a:spcAft>
                        <a:buNone/>
                      </a:pPr>
                      <a:r>
                        <a:rPr lang="en" sz="1500" b="1">
                          <a:latin typeface="Josefin Sans"/>
                          <a:ea typeface="Josefin Sans"/>
                          <a:cs typeface="Josefin Sans"/>
                          <a:sym typeface="Josefin Sans"/>
                        </a:rPr>
                        <a:t>March 13, 2020 - </a:t>
                      </a:r>
                      <a:endParaRPr sz="1500" b="1">
                        <a:latin typeface="Josefin Sans"/>
                        <a:ea typeface="Josefin Sans"/>
                        <a:cs typeface="Josefin Sans"/>
                        <a:sym typeface="Josefin Sans"/>
                      </a:endParaRPr>
                    </a:p>
                    <a:p>
                      <a:pPr marL="0" lvl="0" indent="0" algn="l" rtl="0">
                        <a:spcBef>
                          <a:spcPts val="0"/>
                        </a:spcBef>
                        <a:spcAft>
                          <a:spcPts val="0"/>
                        </a:spcAft>
                        <a:buNone/>
                      </a:pPr>
                      <a:r>
                        <a:rPr lang="en" sz="1500" b="1">
                          <a:latin typeface="Josefin Sans"/>
                          <a:ea typeface="Josefin Sans"/>
                          <a:cs typeface="Josefin Sans"/>
                          <a:sym typeface="Josefin Sans"/>
                        </a:rPr>
                        <a:t>September 30, 2022</a:t>
                      </a:r>
                      <a:endParaRPr sz="1500" b="1">
                        <a:latin typeface="Josefin Sans"/>
                        <a:ea typeface="Josefin Sans"/>
                        <a:cs typeface="Josefin Sans"/>
                        <a:sym typeface="Josefin Sans"/>
                      </a:endParaRPr>
                    </a:p>
                  </a:txBody>
                  <a:tcPr marL="91425" marR="91425" marT="91425" marB="91425"/>
                </a:tc>
                <a:tc>
                  <a:txBody>
                    <a:bodyPr/>
                    <a:lstStyle/>
                    <a:p>
                      <a:pPr marL="0" lvl="0" indent="0" algn="l" rtl="0">
                        <a:spcBef>
                          <a:spcPts val="0"/>
                        </a:spcBef>
                        <a:spcAft>
                          <a:spcPts val="0"/>
                        </a:spcAft>
                        <a:buNone/>
                      </a:pPr>
                      <a:r>
                        <a:rPr lang="en" sz="1500" b="1">
                          <a:latin typeface="Josefin Sans"/>
                          <a:ea typeface="Josefin Sans"/>
                          <a:cs typeface="Josefin Sans"/>
                          <a:sym typeface="Josefin Sans"/>
                        </a:rPr>
                        <a:t>November 15, 2022</a:t>
                      </a:r>
                      <a:endParaRPr sz="1500" b="1">
                        <a:latin typeface="Josefin Sans"/>
                        <a:ea typeface="Josefin Sans"/>
                        <a:cs typeface="Josefin Sans"/>
                        <a:sym typeface="Josefin Sans"/>
                      </a:endParaRPr>
                    </a:p>
                  </a:txBody>
                  <a:tcPr marL="91425" marR="91425" marT="91425" marB="91425"/>
                </a:tc>
                <a:extLst>
                  <a:ext uri="{0D108BD9-81ED-4DB2-BD59-A6C34878D82A}">
                    <a16:rowId xmlns:a16="http://schemas.microsoft.com/office/drawing/2014/main" val="10001"/>
                  </a:ext>
                </a:extLst>
              </a:tr>
              <a:tr h="628241">
                <a:tc>
                  <a:txBody>
                    <a:bodyPr/>
                    <a:lstStyle/>
                    <a:p>
                      <a:pPr marL="0" lvl="0" indent="0" algn="l" rtl="0">
                        <a:spcBef>
                          <a:spcPts val="0"/>
                        </a:spcBef>
                        <a:spcAft>
                          <a:spcPts val="0"/>
                        </a:spcAft>
                        <a:buNone/>
                      </a:pPr>
                      <a:r>
                        <a:rPr lang="en" sz="1500" b="1">
                          <a:latin typeface="Josefin Sans"/>
                          <a:ea typeface="Josefin Sans"/>
                          <a:cs typeface="Josefin Sans"/>
                          <a:sym typeface="Josefin Sans"/>
                        </a:rPr>
                        <a:t>CRRSA ESSER II</a:t>
                      </a:r>
                      <a:endParaRPr sz="1500" b="1">
                        <a:latin typeface="Josefin Sans"/>
                        <a:ea typeface="Josefin Sans"/>
                        <a:cs typeface="Josefin Sans"/>
                        <a:sym typeface="Josefin Sans"/>
                      </a:endParaRPr>
                    </a:p>
                    <a:p>
                      <a:pPr marL="0" lvl="0" indent="0" algn="l" rtl="0">
                        <a:spcBef>
                          <a:spcPts val="0"/>
                        </a:spcBef>
                        <a:spcAft>
                          <a:spcPts val="0"/>
                        </a:spcAft>
                        <a:buNone/>
                      </a:pPr>
                      <a:r>
                        <a:rPr lang="en" sz="1500" b="1">
                          <a:solidFill>
                            <a:schemeClr val="accent3"/>
                          </a:solidFill>
                          <a:latin typeface="Josefin Sans"/>
                          <a:ea typeface="Josefin Sans"/>
                          <a:cs typeface="Josefin Sans"/>
                          <a:sym typeface="Josefin Sans"/>
                        </a:rPr>
                        <a:t>APE50195</a:t>
                      </a:r>
                      <a:endParaRPr sz="1500" b="1">
                        <a:solidFill>
                          <a:schemeClr val="accent3"/>
                        </a:solidFill>
                        <a:latin typeface="Josefin Sans"/>
                        <a:ea typeface="Josefin Sans"/>
                        <a:cs typeface="Josefin Sans"/>
                        <a:sym typeface="Josefin Sans"/>
                      </a:endParaRPr>
                    </a:p>
                  </a:txBody>
                  <a:tcPr marL="91425" marR="91425" marT="91425" marB="91425"/>
                </a:tc>
                <a:tc>
                  <a:txBody>
                    <a:bodyPr/>
                    <a:lstStyle/>
                    <a:p>
                      <a:pPr marL="0" lvl="0" indent="0" algn="l" rtl="0">
                        <a:spcBef>
                          <a:spcPts val="0"/>
                        </a:spcBef>
                        <a:spcAft>
                          <a:spcPts val="0"/>
                        </a:spcAft>
                        <a:buNone/>
                      </a:pPr>
                      <a:r>
                        <a:rPr lang="en" sz="1500" b="1">
                          <a:latin typeface="Josefin Sans"/>
                          <a:ea typeface="Josefin Sans"/>
                          <a:cs typeface="Josefin Sans"/>
                          <a:sym typeface="Josefin Sans"/>
                        </a:rPr>
                        <a:t>March 13, 2020 - </a:t>
                      </a:r>
                      <a:endParaRPr sz="1500" b="1">
                        <a:latin typeface="Josefin Sans"/>
                        <a:ea typeface="Josefin Sans"/>
                        <a:cs typeface="Josefin Sans"/>
                        <a:sym typeface="Josefin Sans"/>
                      </a:endParaRPr>
                    </a:p>
                    <a:p>
                      <a:pPr marL="0" lvl="0" indent="0" algn="l" rtl="0">
                        <a:spcBef>
                          <a:spcPts val="0"/>
                        </a:spcBef>
                        <a:spcAft>
                          <a:spcPts val="0"/>
                        </a:spcAft>
                        <a:buNone/>
                      </a:pPr>
                      <a:r>
                        <a:rPr lang="en" sz="1500" b="1">
                          <a:latin typeface="Josefin Sans"/>
                          <a:ea typeface="Josefin Sans"/>
                          <a:cs typeface="Josefin Sans"/>
                          <a:sym typeface="Josefin Sans"/>
                        </a:rPr>
                        <a:t>September 30, 2023</a:t>
                      </a:r>
                      <a:endParaRPr sz="1500" b="1">
                        <a:latin typeface="Josefin Sans"/>
                        <a:ea typeface="Josefin Sans"/>
                        <a:cs typeface="Josefin Sans"/>
                        <a:sym typeface="Josefin Sans"/>
                      </a:endParaRPr>
                    </a:p>
                  </a:txBody>
                  <a:tcPr marL="91425" marR="91425" marT="91425" marB="91425"/>
                </a:tc>
                <a:tc>
                  <a:txBody>
                    <a:bodyPr/>
                    <a:lstStyle/>
                    <a:p>
                      <a:pPr marL="0" lvl="0" indent="0" algn="l" rtl="0">
                        <a:spcBef>
                          <a:spcPts val="0"/>
                        </a:spcBef>
                        <a:spcAft>
                          <a:spcPts val="0"/>
                        </a:spcAft>
                        <a:buNone/>
                      </a:pPr>
                      <a:r>
                        <a:rPr lang="en" sz="1500" b="1">
                          <a:latin typeface="Josefin Sans"/>
                          <a:ea typeface="Josefin Sans"/>
                          <a:cs typeface="Josefin Sans"/>
                          <a:sym typeface="Josefin Sans"/>
                        </a:rPr>
                        <a:t>November 15, 2023</a:t>
                      </a:r>
                      <a:endParaRPr sz="1500" b="1">
                        <a:latin typeface="Josefin Sans"/>
                        <a:ea typeface="Josefin Sans"/>
                        <a:cs typeface="Josefin Sans"/>
                        <a:sym typeface="Josefin Sans"/>
                      </a:endParaRPr>
                    </a:p>
                  </a:txBody>
                  <a:tcPr marL="91425" marR="91425" marT="91425" marB="91425"/>
                </a:tc>
                <a:extLst>
                  <a:ext uri="{0D108BD9-81ED-4DB2-BD59-A6C34878D82A}">
                    <a16:rowId xmlns:a16="http://schemas.microsoft.com/office/drawing/2014/main" val="10002"/>
                  </a:ext>
                </a:extLst>
              </a:tr>
              <a:tr h="628241">
                <a:tc>
                  <a:txBody>
                    <a:bodyPr/>
                    <a:lstStyle/>
                    <a:p>
                      <a:pPr marL="0" lvl="0" indent="0" algn="l" rtl="0">
                        <a:spcBef>
                          <a:spcPts val="0"/>
                        </a:spcBef>
                        <a:spcAft>
                          <a:spcPts val="0"/>
                        </a:spcAft>
                        <a:buNone/>
                      </a:pPr>
                      <a:r>
                        <a:rPr lang="en" sz="1500" b="1">
                          <a:latin typeface="Josefin Sans"/>
                          <a:ea typeface="Josefin Sans"/>
                          <a:cs typeface="Josefin Sans"/>
                          <a:sym typeface="Josefin Sans"/>
                        </a:rPr>
                        <a:t>ARP ESSER III</a:t>
                      </a:r>
                      <a:endParaRPr sz="1500" b="1">
                        <a:latin typeface="Josefin Sans"/>
                        <a:ea typeface="Josefin Sans"/>
                        <a:cs typeface="Josefin Sans"/>
                        <a:sym typeface="Josefin Sans"/>
                      </a:endParaRPr>
                    </a:p>
                    <a:p>
                      <a:pPr marL="0" lvl="0" indent="0" algn="l" rtl="0">
                        <a:spcBef>
                          <a:spcPts val="0"/>
                        </a:spcBef>
                        <a:spcAft>
                          <a:spcPts val="0"/>
                        </a:spcAft>
                        <a:buNone/>
                      </a:pPr>
                      <a:r>
                        <a:rPr lang="en" sz="1500" b="1">
                          <a:solidFill>
                            <a:schemeClr val="accent3"/>
                          </a:solidFill>
                          <a:latin typeface="Josefin Sans"/>
                          <a:ea typeface="Josefin Sans"/>
                          <a:cs typeface="Josefin Sans"/>
                          <a:sym typeface="Josefin Sans"/>
                        </a:rPr>
                        <a:t>APE50193</a:t>
                      </a:r>
                      <a:endParaRPr sz="1500" b="1">
                        <a:solidFill>
                          <a:schemeClr val="accent3"/>
                        </a:solidFill>
                        <a:latin typeface="Josefin Sans"/>
                        <a:ea typeface="Josefin Sans"/>
                        <a:cs typeface="Josefin Sans"/>
                        <a:sym typeface="Josefin Sans"/>
                      </a:endParaRPr>
                    </a:p>
                  </a:txBody>
                  <a:tcPr marL="91425" marR="91425" marT="91425" marB="91425"/>
                </a:tc>
                <a:tc>
                  <a:txBody>
                    <a:bodyPr/>
                    <a:lstStyle/>
                    <a:p>
                      <a:pPr marL="0" lvl="0" indent="0" algn="l" rtl="0">
                        <a:spcBef>
                          <a:spcPts val="0"/>
                        </a:spcBef>
                        <a:spcAft>
                          <a:spcPts val="0"/>
                        </a:spcAft>
                        <a:buNone/>
                      </a:pPr>
                      <a:r>
                        <a:rPr lang="en" sz="1500" b="1">
                          <a:latin typeface="Josefin Sans"/>
                          <a:ea typeface="Josefin Sans"/>
                          <a:cs typeface="Josefin Sans"/>
                          <a:sym typeface="Josefin Sans"/>
                        </a:rPr>
                        <a:t>March 13, 2020 - </a:t>
                      </a:r>
                      <a:endParaRPr sz="1500" b="1">
                        <a:latin typeface="Josefin Sans"/>
                        <a:ea typeface="Josefin Sans"/>
                        <a:cs typeface="Josefin Sans"/>
                        <a:sym typeface="Josefin Sans"/>
                      </a:endParaRPr>
                    </a:p>
                    <a:p>
                      <a:pPr marL="0" lvl="0" indent="0" algn="l" rtl="0">
                        <a:spcBef>
                          <a:spcPts val="0"/>
                        </a:spcBef>
                        <a:spcAft>
                          <a:spcPts val="0"/>
                        </a:spcAft>
                        <a:buNone/>
                      </a:pPr>
                      <a:r>
                        <a:rPr lang="en" sz="1500" b="1">
                          <a:latin typeface="Josefin Sans"/>
                          <a:ea typeface="Josefin Sans"/>
                          <a:cs typeface="Josefin Sans"/>
                          <a:sym typeface="Josefin Sans"/>
                        </a:rPr>
                        <a:t>September 30, 2024</a:t>
                      </a:r>
                      <a:endParaRPr sz="1500" b="1">
                        <a:latin typeface="Josefin Sans"/>
                        <a:ea typeface="Josefin Sans"/>
                        <a:cs typeface="Josefin Sans"/>
                        <a:sym typeface="Josefin Sans"/>
                      </a:endParaRPr>
                    </a:p>
                  </a:txBody>
                  <a:tcPr marL="91425" marR="91425" marT="91425" marB="91425"/>
                </a:tc>
                <a:tc>
                  <a:txBody>
                    <a:bodyPr/>
                    <a:lstStyle/>
                    <a:p>
                      <a:pPr marL="0" lvl="0" indent="0" algn="l" rtl="0">
                        <a:spcBef>
                          <a:spcPts val="0"/>
                        </a:spcBef>
                        <a:spcAft>
                          <a:spcPts val="0"/>
                        </a:spcAft>
                        <a:buNone/>
                      </a:pPr>
                      <a:r>
                        <a:rPr lang="en" sz="1500" b="1" dirty="0">
                          <a:latin typeface="Josefin Sans"/>
                          <a:ea typeface="Josefin Sans"/>
                          <a:cs typeface="Josefin Sans"/>
                          <a:sym typeface="Josefin Sans"/>
                        </a:rPr>
                        <a:t>November 15, 2024</a:t>
                      </a:r>
                      <a:endParaRPr sz="1500" b="1" dirty="0">
                        <a:latin typeface="Josefin Sans"/>
                        <a:ea typeface="Josefin Sans"/>
                        <a:cs typeface="Josefin Sans"/>
                        <a:sym typeface="Josefin Sans"/>
                      </a:endParaRPr>
                    </a:p>
                  </a:txBody>
                  <a:tcPr marL="91425" marR="91425" marT="91425" marB="9142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00907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2"/>
          <p:cNvSpPr txBox="1">
            <a:spLocks noGrp="1"/>
          </p:cNvSpPr>
          <p:nvPr>
            <p:ph type="title"/>
          </p:nvPr>
        </p:nvSpPr>
        <p:spPr>
          <a:xfrm>
            <a:off x="628650" y="898580"/>
            <a:ext cx="7886700" cy="662100"/>
          </a:xfrm>
          <a:prstGeom prst="rect">
            <a:avLst/>
          </a:prstGeom>
        </p:spPr>
        <p:txBody>
          <a:bodyPr spcFirstLastPara="1" wrap="square" lIns="68575" tIns="34275" rIns="68575" bIns="34275" anchor="ctr" anchorCtr="0">
            <a:normAutofit fontScale="90000"/>
          </a:bodyPr>
          <a:lstStyle/>
          <a:p>
            <a:pPr lvl="0"/>
            <a:r>
              <a:rPr lang="en-US" sz="2900" dirty="0">
                <a:latin typeface="Josefin Sans"/>
                <a:ea typeface="Josefin Sans"/>
                <a:cs typeface="Josefin Sans"/>
                <a:sym typeface="Josefin Sans"/>
              </a:rPr>
              <a:t>Is bipolar ionization an allowable use of funds, and would the construction rules </a:t>
            </a:r>
            <a:r>
              <a:rPr lang="en-US" sz="2900" dirty="0" smtClean="0">
                <a:latin typeface="Josefin Sans"/>
                <a:ea typeface="Josefin Sans"/>
                <a:cs typeface="Josefin Sans"/>
                <a:sym typeface="Josefin Sans"/>
              </a:rPr>
              <a:t>apply?</a:t>
            </a:r>
            <a:endParaRPr sz="2900" dirty="0">
              <a:latin typeface="Josefin Sans"/>
              <a:ea typeface="Josefin Sans"/>
              <a:cs typeface="Josefin Sans"/>
              <a:sym typeface="Josefin Sans"/>
            </a:endParaRPr>
          </a:p>
        </p:txBody>
      </p:sp>
      <p:sp>
        <p:nvSpPr>
          <p:cNvPr id="347" name="Google Shape;347;p52"/>
          <p:cNvSpPr txBox="1">
            <a:spLocks noGrp="1"/>
          </p:cNvSpPr>
          <p:nvPr>
            <p:ph type="body" idx="1"/>
          </p:nvPr>
        </p:nvSpPr>
        <p:spPr>
          <a:xfrm>
            <a:off x="315200" y="1532275"/>
            <a:ext cx="8047800" cy="3373200"/>
          </a:xfrm>
          <a:prstGeom prst="rect">
            <a:avLst/>
          </a:prstGeom>
        </p:spPr>
        <p:txBody>
          <a:bodyPr spcFirstLastPara="1" wrap="square" lIns="68575" tIns="34275" rIns="68575" bIns="34275" anchor="t" anchorCtr="0">
            <a:normAutofit fontScale="70000" lnSpcReduction="20000"/>
          </a:bodyPr>
          <a:lstStyle/>
          <a:p>
            <a:pPr marL="139700" indent="0">
              <a:buNone/>
            </a:pPr>
            <a:r>
              <a:rPr lang="en-US" b="1" dirty="0" smtClean="0">
                <a:solidFill>
                  <a:schemeClr val="accent3"/>
                </a:solidFill>
                <a:latin typeface="Josefin Sans" panose="020B0604020202020204" charset="0"/>
              </a:rPr>
              <a:t>This is an allowable use of funds, and the prior approval form is not required. School divisions should ensure that the last sentence in the paragraph is met. </a:t>
            </a:r>
            <a:endParaRPr lang="en-US" b="1" dirty="0">
              <a:solidFill>
                <a:schemeClr val="accent3"/>
              </a:solidFill>
              <a:latin typeface="Josefin Sans" panose="020B0604020202020204" charset="0"/>
            </a:endParaRPr>
          </a:p>
          <a:p>
            <a:pPr marL="596900" lvl="1" indent="0">
              <a:lnSpc>
                <a:spcPct val="120000"/>
              </a:lnSpc>
              <a:buNone/>
            </a:pPr>
            <a:r>
              <a:rPr lang="en-US" b="0" dirty="0" smtClean="0">
                <a:solidFill>
                  <a:schemeClr val="tx1"/>
                </a:solidFill>
                <a:latin typeface="Josefin Sans" panose="020B0604020202020204" charset="0"/>
              </a:rPr>
              <a:t>According </a:t>
            </a:r>
            <a:r>
              <a:rPr lang="en-US" b="0" dirty="0">
                <a:solidFill>
                  <a:schemeClr val="tx1"/>
                </a:solidFill>
                <a:latin typeface="Josefin Sans" panose="020B0604020202020204" charset="0"/>
              </a:rPr>
              <a:t>to the EPA, Bipolar ionization (also called needlepoint bipolar ionization) is a technology that can be used in HVAC systems or portable air cleaners to generate positively and negatively charged particles. Provided manufacturers have data to demonstrate efficacy, manufacturers of these types of devices may market this technology to help remove viruses, including SARS-2-CoV, the virus that causes COVID-19, from the air, or to facilitate surface disinfection of surfaces within a treated area. </a:t>
            </a:r>
            <a:r>
              <a:rPr lang="en-US" b="0" u="sng" dirty="0">
                <a:solidFill>
                  <a:schemeClr val="tx1"/>
                </a:solidFill>
                <a:latin typeface="Josefin Sans" panose="020B0604020202020204" charset="0"/>
              </a:rPr>
              <a:t>This is an emerging technology, and little research is available that evaluates it outside of lab conditions. As typical of newer technologies, the evidence for safety and effectiveness is less documented than for more established ones, such as filtration</a:t>
            </a:r>
            <a:r>
              <a:rPr lang="en-US" b="0" dirty="0">
                <a:solidFill>
                  <a:schemeClr val="tx1"/>
                </a:solidFill>
                <a:latin typeface="Josefin Sans" panose="020B0604020202020204" charset="0"/>
              </a:rPr>
              <a:t>. Bipolar ionization has the potential to generate ozone and other potentially harmful by-products indoors, unless specific precautions are taken in the product design and maintenance. </a:t>
            </a:r>
            <a:r>
              <a:rPr lang="en-US" dirty="0">
                <a:solidFill>
                  <a:schemeClr val="accent3"/>
                </a:solidFill>
                <a:latin typeface="Josefin Sans" panose="020B0604020202020204" charset="0"/>
              </a:rPr>
              <a:t>If you decide to use a device that incorporates bipolar ionization technology, EPA recommends using a device that meets UL 2998 standard certification (Environmental Claim Validation Procedure (ECVP) for Zero Ozone Emissions from Air Cleaners</a:t>
            </a:r>
            <a:r>
              <a:rPr lang="en-US" dirty="0" smtClean="0">
                <a:solidFill>
                  <a:schemeClr val="accent3"/>
                </a:solidFill>
                <a:latin typeface="Josefin Sans" panose="020B0604020202020204" charset="0"/>
              </a:rPr>
              <a:t>).</a:t>
            </a:r>
          </a:p>
          <a:p>
            <a:pPr marL="139700" indent="0">
              <a:buNone/>
            </a:pPr>
            <a:endParaRPr lang="en-US" dirty="0">
              <a:solidFill>
                <a:schemeClr val="tx1"/>
              </a:solidFill>
              <a:latin typeface="Josefin Sans"/>
              <a:ea typeface="Josefin Sans"/>
              <a:cs typeface="Josefin Sans"/>
            </a:endParaRPr>
          </a:p>
          <a:p>
            <a:pPr lvl="0">
              <a:lnSpc>
                <a:spcPct val="115000"/>
              </a:lnSpc>
              <a:buFont typeface="Josefin Sans"/>
              <a:buChar char="•"/>
            </a:pPr>
            <a:endParaRPr lang="en-US" sz="2000" dirty="0" smtClean="0">
              <a:latin typeface="Josefin Sans"/>
              <a:ea typeface="Josefin Sans"/>
              <a:cs typeface="Josefin Sans"/>
              <a:sym typeface="Josefin Sans"/>
            </a:endParaRPr>
          </a:p>
          <a:p>
            <a:pPr lvl="0">
              <a:lnSpc>
                <a:spcPct val="115000"/>
              </a:lnSpc>
              <a:buFont typeface="Josefin Sans"/>
              <a:buChar char="•"/>
            </a:pPr>
            <a:endParaRPr lang="en-US" sz="2000" dirty="0" smtClean="0">
              <a:latin typeface="Josefin Sans"/>
              <a:ea typeface="Josefin Sans"/>
              <a:cs typeface="Josefin Sans"/>
              <a:sym typeface="Josefin Sans"/>
            </a:endParaRPr>
          </a:p>
          <a:p>
            <a:pPr lvl="0">
              <a:lnSpc>
                <a:spcPct val="115000"/>
              </a:lnSpc>
              <a:buFont typeface="Josefin Sans"/>
              <a:buChar char="•"/>
            </a:pPr>
            <a:endParaRPr sz="2000" dirty="0">
              <a:latin typeface="Josefin Sans"/>
              <a:ea typeface="Josefin Sans"/>
              <a:cs typeface="Josefin Sans"/>
              <a:sym typeface="Josefin Sans"/>
            </a:endParaRPr>
          </a:p>
        </p:txBody>
      </p:sp>
    </p:spTree>
    <p:extLst>
      <p:ext uri="{BB962C8B-B14F-4D97-AF65-F5344CB8AC3E}">
        <p14:creationId xmlns:p14="http://schemas.microsoft.com/office/powerpoint/2010/main" val="9630511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2"/>
          <p:cNvSpPr txBox="1">
            <a:spLocks noGrp="1"/>
          </p:cNvSpPr>
          <p:nvPr>
            <p:ph type="title"/>
          </p:nvPr>
        </p:nvSpPr>
        <p:spPr>
          <a:xfrm>
            <a:off x="628650" y="1005632"/>
            <a:ext cx="7886700" cy="662100"/>
          </a:xfrm>
          <a:prstGeom prst="rect">
            <a:avLst/>
          </a:prstGeom>
        </p:spPr>
        <p:txBody>
          <a:bodyPr spcFirstLastPara="1" wrap="square" lIns="68575" tIns="34275" rIns="68575" bIns="34275" anchor="ctr" anchorCtr="0">
            <a:noAutofit/>
          </a:bodyPr>
          <a:lstStyle/>
          <a:p>
            <a:pPr lvl="0"/>
            <a:r>
              <a:rPr lang="en-US" sz="2000" dirty="0" smtClean="0">
                <a:latin typeface="Josefin Sans"/>
                <a:ea typeface="Josefin Sans"/>
                <a:cs typeface="Josefin Sans"/>
                <a:sym typeface="Josefin Sans"/>
              </a:rPr>
              <a:t>Will </a:t>
            </a:r>
            <a:r>
              <a:rPr lang="en-US" sz="2000" dirty="0">
                <a:latin typeface="Josefin Sans"/>
                <a:ea typeface="Josefin Sans"/>
                <a:cs typeface="Josefin Sans"/>
                <a:sym typeface="Josefin Sans"/>
              </a:rPr>
              <a:t>previously approved projects need to use the </a:t>
            </a:r>
            <a:r>
              <a:rPr lang="en-US" sz="2000" dirty="0" smtClean="0">
                <a:latin typeface="Josefin Sans"/>
                <a:ea typeface="Josefin Sans"/>
                <a:cs typeface="Josefin Sans"/>
                <a:sym typeface="Josefin Sans"/>
              </a:rPr>
              <a:t>prior approval form?</a:t>
            </a:r>
            <a:endParaRPr sz="2000" dirty="0">
              <a:latin typeface="Josefin Sans"/>
              <a:ea typeface="Josefin Sans"/>
              <a:cs typeface="Josefin Sans"/>
              <a:sym typeface="Josefin Sans"/>
            </a:endParaRPr>
          </a:p>
        </p:txBody>
      </p:sp>
      <p:sp>
        <p:nvSpPr>
          <p:cNvPr id="347" name="Google Shape;347;p52"/>
          <p:cNvSpPr txBox="1">
            <a:spLocks noGrp="1"/>
          </p:cNvSpPr>
          <p:nvPr>
            <p:ph type="body" idx="1"/>
          </p:nvPr>
        </p:nvSpPr>
        <p:spPr>
          <a:xfrm>
            <a:off x="315200" y="1706225"/>
            <a:ext cx="8047800" cy="3373200"/>
          </a:xfrm>
          <a:prstGeom prst="rect">
            <a:avLst/>
          </a:prstGeom>
        </p:spPr>
        <p:txBody>
          <a:bodyPr spcFirstLastPara="1" wrap="square" lIns="68575" tIns="34275" rIns="68575" bIns="34275" anchor="t" anchorCtr="0">
            <a:normAutofit/>
          </a:bodyPr>
          <a:lstStyle/>
          <a:p>
            <a:r>
              <a:rPr lang="en-US" sz="1800" dirty="0" smtClean="0">
                <a:solidFill>
                  <a:schemeClr val="tx1"/>
                </a:solidFill>
                <a:latin typeface="Josefin Sans" panose="020B0604020202020204" charset="0"/>
                <a:ea typeface="Josefin Sans"/>
                <a:cs typeface="Josefin Sans"/>
              </a:rPr>
              <a:t>For ESSER </a:t>
            </a:r>
            <a:r>
              <a:rPr lang="en-US" sz="1800" dirty="0">
                <a:solidFill>
                  <a:schemeClr val="tx1"/>
                </a:solidFill>
                <a:latin typeface="Josefin Sans" panose="020B0604020202020204" charset="0"/>
                <a:ea typeface="Josefin Sans"/>
                <a:cs typeface="Josefin Sans"/>
              </a:rPr>
              <a:t>I and </a:t>
            </a:r>
            <a:r>
              <a:rPr lang="en-US" sz="1800" dirty="0" smtClean="0">
                <a:solidFill>
                  <a:schemeClr val="tx1"/>
                </a:solidFill>
                <a:latin typeface="Josefin Sans" panose="020B0604020202020204" charset="0"/>
                <a:ea typeface="Josefin Sans"/>
                <a:cs typeface="Josefin Sans"/>
              </a:rPr>
              <a:t>II projects that were approved through the OMEGA application process, </a:t>
            </a:r>
            <a:r>
              <a:rPr lang="en-US" sz="1800" dirty="0">
                <a:solidFill>
                  <a:schemeClr val="tx1"/>
                </a:solidFill>
                <a:latin typeface="Josefin Sans" panose="020B0604020202020204" charset="0"/>
                <a:ea typeface="Josefin Sans"/>
                <a:cs typeface="Josefin Sans"/>
              </a:rPr>
              <a:t>if a building permit was not </a:t>
            </a:r>
            <a:r>
              <a:rPr lang="en-US" sz="1800" dirty="0" smtClean="0">
                <a:solidFill>
                  <a:schemeClr val="tx1"/>
                </a:solidFill>
                <a:latin typeface="Josefin Sans" panose="020B0604020202020204" charset="0"/>
                <a:ea typeface="Josefin Sans"/>
                <a:cs typeface="Josefin Sans"/>
              </a:rPr>
              <a:t>or will not be needed</a:t>
            </a:r>
            <a:r>
              <a:rPr lang="en-US" sz="1800" dirty="0">
                <a:solidFill>
                  <a:schemeClr val="tx1"/>
                </a:solidFill>
                <a:latin typeface="Josefin Sans" panose="020B0604020202020204" charset="0"/>
                <a:ea typeface="Josefin Sans"/>
                <a:cs typeface="Josefin Sans"/>
              </a:rPr>
              <a:t>, the school division does not need to retroactively submit the prior approval form. If a building permit </a:t>
            </a:r>
            <a:r>
              <a:rPr lang="en-US" sz="1800" dirty="0" smtClean="0">
                <a:solidFill>
                  <a:schemeClr val="tx1"/>
                </a:solidFill>
                <a:latin typeface="Josefin Sans" panose="020B0604020202020204" charset="0"/>
                <a:ea typeface="Josefin Sans"/>
                <a:cs typeface="Josefin Sans"/>
              </a:rPr>
              <a:t>is needed for the project, </a:t>
            </a:r>
            <a:r>
              <a:rPr lang="en-US" sz="1800" dirty="0">
                <a:solidFill>
                  <a:schemeClr val="tx1"/>
                </a:solidFill>
                <a:latin typeface="Josefin Sans" panose="020B0604020202020204" charset="0"/>
                <a:ea typeface="Josefin Sans"/>
                <a:cs typeface="Josefin Sans"/>
              </a:rPr>
              <a:t>the prior approval form is required.</a:t>
            </a:r>
          </a:p>
          <a:p>
            <a:r>
              <a:rPr lang="en-US" sz="1800" dirty="0" smtClean="0">
                <a:solidFill>
                  <a:schemeClr val="tx1"/>
                </a:solidFill>
                <a:latin typeface="Josefin Sans" panose="020B0604020202020204" charset="0"/>
                <a:ea typeface="Josefin Sans"/>
                <a:cs typeface="Josefin Sans"/>
              </a:rPr>
              <a:t>For </a:t>
            </a:r>
            <a:r>
              <a:rPr lang="en-US" sz="1800" b="1" dirty="0" smtClean="0">
                <a:solidFill>
                  <a:schemeClr val="accent3"/>
                </a:solidFill>
                <a:latin typeface="Josefin Sans" panose="020B0604020202020204" charset="0"/>
                <a:ea typeface="Josefin Sans"/>
                <a:cs typeface="Josefin Sans"/>
              </a:rPr>
              <a:t>all</a:t>
            </a:r>
            <a:r>
              <a:rPr lang="en-US" sz="1800" dirty="0" smtClean="0">
                <a:solidFill>
                  <a:schemeClr val="tx1"/>
                </a:solidFill>
                <a:latin typeface="Josefin Sans" panose="020B0604020202020204" charset="0"/>
                <a:ea typeface="Josefin Sans"/>
                <a:cs typeface="Josefin Sans"/>
              </a:rPr>
              <a:t> ESSER III construction, building acquisition, and land acquisition projects as well as ESSER I and II projects that have not yet been approved through OMEGA, the prior approval form is required. </a:t>
            </a:r>
          </a:p>
          <a:p>
            <a:pPr marL="139700" lvl="0" indent="0">
              <a:lnSpc>
                <a:spcPct val="115000"/>
              </a:lnSpc>
              <a:buNone/>
            </a:pPr>
            <a:r>
              <a:rPr lang="en-US" sz="1800" dirty="0" smtClean="0">
                <a:latin typeface="Josefin Sans" panose="020B0604020202020204" charset="0"/>
              </a:rPr>
              <a:t>NOTE: The </a:t>
            </a:r>
            <a:r>
              <a:rPr lang="en-US" sz="1800" dirty="0">
                <a:latin typeface="Josefin Sans" panose="020B0604020202020204" charset="0"/>
              </a:rPr>
              <a:t>Co</a:t>
            </a:r>
            <a:r>
              <a:rPr lang="en-US" sz="1800" i="1" dirty="0">
                <a:latin typeface="Josefin Sans" panose="020B0604020202020204" charset="0"/>
              </a:rPr>
              <a:t>de of Virginia </a:t>
            </a:r>
            <a:r>
              <a:rPr lang="en-US" sz="1800" dirty="0">
                <a:latin typeface="Josefin Sans" panose="020B0604020202020204" charset="0"/>
              </a:rPr>
              <a:t>requires that all construction renovation </a:t>
            </a:r>
            <a:r>
              <a:rPr lang="en-US" sz="1800" dirty="0" smtClean="0">
                <a:latin typeface="Josefin Sans" panose="020B0604020202020204" charset="0"/>
              </a:rPr>
              <a:t>project </a:t>
            </a:r>
            <a:r>
              <a:rPr lang="en-US" sz="1800" dirty="0">
                <a:latin typeface="Josefin Sans" panose="020B0604020202020204" charset="0"/>
              </a:rPr>
              <a:t>documents must be submitted to DOE prior </a:t>
            </a:r>
            <a:r>
              <a:rPr lang="en-US" sz="1800" dirty="0" smtClean="0">
                <a:latin typeface="Josefin Sans" panose="020B0604020202020204" charset="0"/>
              </a:rPr>
              <a:t>to bidding.</a:t>
            </a:r>
            <a:endParaRPr lang="en-US" sz="1800" dirty="0" smtClean="0">
              <a:latin typeface="Josefin Sans" panose="020B0604020202020204" charset="0"/>
              <a:ea typeface="Josefin Sans"/>
              <a:cs typeface="Josefin Sans"/>
              <a:sym typeface="Josefin Sans"/>
            </a:endParaRPr>
          </a:p>
          <a:p>
            <a:pPr lvl="0">
              <a:lnSpc>
                <a:spcPct val="115000"/>
              </a:lnSpc>
              <a:buFont typeface="Josefin Sans"/>
              <a:buChar char="•"/>
            </a:pPr>
            <a:endParaRPr lang="en-US" sz="2000" dirty="0" smtClean="0">
              <a:latin typeface="Josefin Sans"/>
              <a:ea typeface="Josefin Sans"/>
              <a:cs typeface="Josefin Sans"/>
              <a:sym typeface="Josefin Sans"/>
            </a:endParaRPr>
          </a:p>
          <a:p>
            <a:pPr lvl="0">
              <a:lnSpc>
                <a:spcPct val="115000"/>
              </a:lnSpc>
              <a:buFont typeface="Josefin Sans"/>
              <a:buChar char="•"/>
            </a:pPr>
            <a:endParaRPr sz="2000" dirty="0">
              <a:latin typeface="Josefin Sans"/>
              <a:ea typeface="Josefin Sans"/>
              <a:cs typeface="Josefin Sans"/>
              <a:sym typeface="Josefin Sans"/>
            </a:endParaRPr>
          </a:p>
        </p:txBody>
      </p:sp>
    </p:spTree>
    <p:extLst>
      <p:ext uri="{BB962C8B-B14F-4D97-AF65-F5344CB8AC3E}">
        <p14:creationId xmlns:p14="http://schemas.microsoft.com/office/powerpoint/2010/main" val="1476331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628650" y="10108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900">
                <a:latin typeface="Josefin Sans"/>
                <a:ea typeface="Josefin Sans"/>
                <a:cs typeface="Josefin Sans"/>
                <a:sym typeface="Josefin Sans"/>
              </a:rPr>
              <a:t>The Evolving Purpose of ESSER Funds</a:t>
            </a:r>
            <a:endParaRPr sz="2900">
              <a:latin typeface="Josefin Sans"/>
              <a:ea typeface="Josefin Sans"/>
              <a:cs typeface="Josefin Sans"/>
              <a:sym typeface="Josefin Sans"/>
            </a:endParaRPr>
          </a:p>
        </p:txBody>
      </p:sp>
      <p:sp>
        <p:nvSpPr>
          <p:cNvPr id="130" name="Google Shape;130;p19"/>
          <p:cNvSpPr txBox="1">
            <a:spLocks noGrp="1"/>
          </p:cNvSpPr>
          <p:nvPr>
            <p:ph type="body" idx="1"/>
          </p:nvPr>
        </p:nvSpPr>
        <p:spPr>
          <a:xfrm>
            <a:off x="628650" y="1913282"/>
            <a:ext cx="7886700" cy="29481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dirty="0">
                <a:latin typeface="Josefin Sans"/>
                <a:ea typeface="Josefin Sans"/>
                <a:cs typeface="Josefin Sans"/>
                <a:sym typeface="Josefin Sans"/>
              </a:rPr>
              <a:t>“. . . to </a:t>
            </a:r>
            <a:r>
              <a:rPr lang="en" b="1" dirty="0">
                <a:solidFill>
                  <a:schemeClr val="accent3"/>
                </a:solidFill>
                <a:latin typeface="Josefin Sans"/>
                <a:ea typeface="Josefin Sans"/>
                <a:cs typeface="Josefin Sans"/>
                <a:sym typeface="Josefin Sans"/>
              </a:rPr>
              <a:t>address the impact </a:t>
            </a:r>
            <a:r>
              <a:rPr lang="en" dirty="0">
                <a:latin typeface="Josefin Sans"/>
                <a:ea typeface="Josefin Sans"/>
                <a:cs typeface="Josefin Sans"/>
                <a:sym typeface="Josefin Sans"/>
              </a:rPr>
              <a:t>that Novel Coronavirus Disease 2019 (COVID-19) has had, and continues to have, on elementary and secondary schools across the nation” </a:t>
            </a:r>
            <a:endParaRPr dirty="0">
              <a:latin typeface="Josefin Sans"/>
              <a:ea typeface="Josefin Sans"/>
              <a:cs typeface="Josefin Sans"/>
              <a:sym typeface="Josefin Sans"/>
            </a:endParaRPr>
          </a:p>
          <a:p>
            <a:pPr marL="0" lvl="0" indent="0" algn="r" rtl="0">
              <a:spcBef>
                <a:spcPts val="800"/>
              </a:spcBef>
              <a:spcAft>
                <a:spcPts val="0"/>
              </a:spcAft>
              <a:buNone/>
            </a:pPr>
            <a:r>
              <a:rPr lang="en" sz="1800" u="sng" dirty="0">
                <a:solidFill>
                  <a:schemeClr val="hlink"/>
                </a:solidFill>
                <a:latin typeface="Josefin Sans"/>
                <a:ea typeface="Josefin Sans"/>
                <a:cs typeface="Josefin Sans"/>
                <a:sym typeface="Josefin Sans"/>
                <a:hlinkClick r:id="rId3"/>
              </a:rPr>
              <a:t>ESSER I State Certification and Agreement</a:t>
            </a:r>
            <a:endParaRPr sz="1800" dirty="0">
              <a:latin typeface="Josefin Sans"/>
              <a:ea typeface="Josefin Sans"/>
              <a:cs typeface="Josefin Sans"/>
              <a:sym typeface="Josefin Sans"/>
            </a:endParaRPr>
          </a:p>
          <a:p>
            <a:pPr marL="0" lvl="0" indent="0" algn="l" rtl="0">
              <a:spcBef>
                <a:spcPts val="800"/>
              </a:spcBef>
              <a:spcAft>
                <a:spcPts val="0"/>
              </a:spcAft>
              <a:buNone/>
            </a:pPr>
            <a:r>
              <a:rPr lang="en" dirty="0">
                <a:latin typeface="Josefin Sans"/>
                <a:ea typeface="Josefin Sans"/>
                <a:cs typeface="Josefin Sans"/>
                <a:sym typeface="Josefin Sans"/>
              </a:rPr>
              <a:t>“. . . to </a:t>
            </a:r>
            <a:r>
              <a:rPr lang="en" b="1" dirty="0">
                <a:solidFill>
                  <a:schemeClr val="accent3"/>
                </a:solidFill>
                <a:latin typeface="Josefin Sans"/>
                <a:ea typeface="Josefin Sans"/>
                <a:cs typeface="Josefin Sans"/>
                <a:sym typeface="Josefin Sans"/>
              </a:rPr>
              <a:t>help safely reopen and sustain the safe operation of schools</a:t>
            </a:r>
            <a:r>
              <a:rPr lang="en" dirty="0">
                <a:latin typeface="Josefin Sans"/>
                <a:ea typeface="Josefin Sans"/>
                <a:cs typeface="Josefin Sans"/>
                <a:sym typeface="Josefin Sans"/>
              </a:rPr>
              <a:t> and address the impact of the coronavirus pandemic on the nation’s students”</a:t>
            </a:r>
            <a:endParaRPr dirty="0">
              <a:latin typeface="Josefin Sans"/>
              <a:ea typeface="Josefin Sans"/>
              <a:cs typeface="Josefin Sans"/>
              <a:sym typeface="Josefin Sans"/>
            </a:endParaRPr>
          </a:p>
          <a:p>
            <a:pPr marL="0" lvl="0" indent="0" algn="r" rtl="0">
              <a:spcBef>
                <a:spcPts val="800"/>
              </a:spcBef>
              <a:spcAft>
                <a:spcPts val="0"/>
              </a:spcAft>
              <a:buNone/>
            </a:pPr>
            <a:r>
              <a:rPr lang="en" sz="1800" u="sng" dirty="0">
                <a:solidFill>
                  <a:schemeClr val="hlink"/>
                </a:solidFill>
                <a:latin typeface="Josefin Sans"/>
                <a:ea typeface="Josefin Sans"/>
                <a:cs typeface="Josefin Sans"/>
                <a:sym typeface="Josefin Sans"/>
                <a:hlinkClick r:id="rId4"/>
              </a:rPr>
              <a:t>U.S. Department of </a:t>
            </a:r>
            <a:r>
              <a:rPr lang="en" sz="1800" u="sng" dirty="0" smtClean="0">
                <a:solidFill>
                  <a:schemeClr val="hlink"/>
                </a:solidFill>
                <a:latin typeface="Josefin Sans"/>
                <a:ea typeface="Josefin Sans"/>
                <a:cs typeface="Josefin Sans"/>
                <a:sym typeface="Josefin Sans"/>
                <a:hlinkClick r:id="rId4"/>
              </a:rPr>
              <a:t>Education</a:t>
            </a:r>
            <a:r>
              <a:rPr lang="en" sz="1800" u="sng" dirty="0">
                <a:solidFill>
                  <a:schemeClr val="hlink"/>
                </a:solidFill>
                <a:latin typeface="Josefin Sans"/>
                <a:ea typeface="Josefin Sans"/>
                <a:cs typeface="Josefin Sans"/>
                <a:sym typeface="Josefin Sans"/>
                <a:hlinkClick r:id="rId4"/>
              </a:rPr>
              <a:t> </a:t>
            </a:r>
            <a:r>
              <a:rPr lang="en" sz="1800" u="sng" dirty="0" smtClean="0">
                <a:solidFill>
                  <a:schemeClr val="hlink"/>
                </a:solidFill>
                <a:latin typeface="Josefin Sans"/>
                <a:ea typeface="Josefin Sans"/>
                <a:cs typeface="Josefin Sans"/>
                <a:sym typeface="Josefin Sans"/>
                <a:hlinkClick r:id="rId4"/>
              </a:rPr>
              <a:t>(USED) </a:t>
            </a:r>
            <a:r>
              <a:rPr lang="en" sz="1800" u="sng" dirty="0">
                <a:solidFill>
                  <a:schemeClr val="hlink"/>
                </a:solidFill>
                <a:latin typeface="Josefin Sans"/>
                <a:ea typeface="Josefin Sans"/>
                <a:cs typeface="Josefin Sans"/>
                <a:sym typeface="Josefin Sans"/>
                <a:hlinkClick r:id="rId4"/>
              </a:rPr>
              <a:t>ARP webpag</a:t>
            </a:r>
            <a:r>
              <a:rPr lang="en" sz="1800" i="1" u="sng" dirty="0">
                <a:solidFill>
                  <a:schemeClr val="hlink"/>
                </a:solidFill>
                <a:latin typeface="Josefin Sans"/>
                <a:ea typeface="Josefin Sans"/>
                <a:cs typeface="Josefin Sans"/>
                <a:sym typeface="Josefin Sans"/>
                <a:hlinkClick r:id="rId4"/>
              </a:rPr>
              <a:t>e</a:t>
            </a:r>
            <a:endParaRPr sz="1800" i="1" dirty="0">
              <a:latin typeface="Josefin Sans"/>
              <a:ea typeface="Josefin Sans"/>
              <a:cs typeface="Josefin Sans"/>
              <a:sym typeface="Josefin Sans"/>
            </a:endParaRPr>
          </a:p>
        </p:txBody>
      </p:sp>
    </p:spTree>
    <p:extLst>
      <p:ext uri="{BB962C8B-B14F-4D97-AF65-F5344CB8AC3E}">
        <p14:creationId xmlns:p14="http://schemas.microsoft.com/office/powerpoint/2010/main" val="3138776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900" dirty="0">
                <a:latin typeface="Josefin Sans"/>
                <a:ea typeface="Josefin Sans"/>
                <a:cs typeface="Josefin Sans"/>
                <a:sym typeface="Josefin Sans"/>
              </a:rPr>
              <a:t>Allowable Uses </a:t>
            </a:r>
            <a:r>
              <a:rPr lang="en" sz="2900" dirty="0" smtClean="0">
                <a:latin typeface="Josefin Sans"/>
                <a:ea typeface="Josefin Sans"/>
                <a:cs typeface="Josefin Sans"/>
                <a:sym typeface="Josefin Sans"/>
              </a:rPr>
              <a:t>of </a:t>
            </a:r>
            <a:r>
              <a:rPr lang="en" sz="2900" dirty="0">
                <a:latin typeface="Josefin Sans"/>
                <a:ea typeface="Josefin Sans"/>
                <a:cs typeface="Josefin Sans"/>
                <a:sym typeface="Josefin Sans"/>
              </a:rPr>
              <a:t>Funds</a:t>
            </a:r>
            <a:endParaRPr sz="2900" dirty="0">
              <a:latin typeface="Josefin Sans"/>
              <a:ea typeface="Josefin Sans"/>
              <a:cs typeface="Josefin Sans"/>
              <a:sym typeface="Josefin Sans"/>
            </a:endParaRPr>
          </a:p>
        </p:txBody>
      </p:sp>
      <p:sp>
        <p:nvSpPr>
          <p:cNvPr id="136" name="Google Shape;136;p20"/>
          <p:cNvSpPr txBox="1">
            <a:spLocks noGrp="1"/>
          </p:cNvSpPr>
          <p:nvPr>
            <p:ph type="body" idx="1"/>
          </p:nvPr>
        </p:nvSpPr>
        <p:spPr>
          <a:xfrm>
            <a:off x="628650" y="1532282"/>
            <a:ext cx="7886700" cy="2948100"/>
          </a:xfrm>
          <a:prstGeom prst="rect">
            <a:avLst/>
          </a:prstGeom>
        </p:spPr>
        <p:txBody>
          <a:bodyPr spcFirstLastPara="1" wrap="square" lIns="68575" tIns="34275" rIns="68575" bIns="34275" anchor="t" anchorCtr="0">
            <a:normAutofit fontScale="70000" lnSpcReduction="20000"/>
          </a:bodyPr>
          <a:lstStyle/>
          <a:p>
            <a:pPr marL="457200" lvl="0" indent="-341947" algn="l" rtl="0">
              <a:lnSpc>
                <a:spcPct val="120000"/>
              </a:lnSpc>
              <a:spcBef>
                <a:spcPts val="600"/>
              </a:spcBef>
              <a:spcAft>
                <a:spcPts val="0"/>
              </a:spcAft>
              <a:buSzPct val="100000"/>
              <a:buFont typeface="Josefin Sans"/>
              <a:buChar char="•"/>
            </a:pPr>
            <a:r>
              <a:rPr lang="en" dirty="0">
                <a:latin typeface="Josefin Sans"/>
                <a:ea typeface="Josefin Sans"/>
                <a:cs typeface="Josefin Sans"/>
                <a:sym typeface="Josefin Sans"/>
              </a:rPr>
              <a:t>Flexible and </a:t>
            </a:r>
            <a:r>
              <a:rPr lang="en" dirty="0" smtClean="0">
                <a:latin typeface="Josefin Sans"/>
                <a:ea typeface="Josefin Sans"/>
                <a:cs typeface="Josefin Sans"/>
                <a:sym typeface="Josefin Sans"/>
              </a:rPr>
              <a:t>broad</a:t>
            </a:r>
          </a:p>
          <a:p>
            <a:pPr marL="457200" lvl="0" indent="-341947" algn="l" rtl="0">
              <a:lnSpc>
                <a:spcPct val="120000"/>
              </a:lnSpc>
              <a:spcBef>
                <a:spcPts val="600"/>
              </a:spcBef>
              <a:spcAft>
                <a:spcPts val="0"/>
              </a:spcAft>
              <a:buSzPct val="100000"/>
              <a:buFont typeface="Josefin Sans"/>
              <a:buChar char="•"/>
            </a:pPr>
            <a:r>
              <a:rPr lang="en" dirty="0" smtClean="0">
                <a:latin typeface="Josefin Sans"/>
                <a:ea typeface="Josefin Sans"/>
                <a:cs typeface="Josefin Sans"/>
                <a:sym typeface="Josefin Sans"/>
              </a:rPr>
              <a:t>No supplement not supplant provision</a:t>
            </a:r>
            <a:endParaRPr lang="en" dirty="0">
              <a:latin typeface="Josefin Sans"/>
              <a:ea typeface="Josefin Sans"/>
              <a:cs typeface="Josefin Sans"/>
              <a:sym typeface="Josefin Sans"/>
            </a:endParaRPr>
          </a:p>
          <a:p>
            <a:pPr marL="457200" lvl="0" indent="-341947" algn="l" rtl="0">
              <a:lnSpc>
                <a:spcPct val="120000"/>
              </a:lnSpc>
              <a:spcBef>
                <a:spcPts val="600"/>
              </a:spcBef>
              <a:spcAft>
                <a:spcPts val="0"/>
              </a:spcAft>
              <a:buSzPct val="100000"/>
              <a:buFont typeface="Josefin Sans"/>
              <a:buChar char="•"/>
            </a:pPr>
            <a:r>
              <a:rPr lang="en" dirty="0" smtClean="0">
                <a:latin typeface="Josefin Sans"/>
                <a:ea typeface="Josefin Sans"/>
                <a:cs typeface="Josefin Sans"/>
                <a:sym typeface="Josefin Sans"/>
              </a:rPr>
              <a:t>All </a:t>
            </a:r>
            <a:r>
              <a:rPr lang="en" dirty="0">
                <a:latin typeface="Josefin Sans"/>
                <a:ea typeface="Josefin Sans"/>
                <a:cs typeface="Josefin Sans"/>
                <a:sym typeface="Josefin Sans"/>
              </a:rPr>
              <a:t>allowable uses apply to ESSER I, II, and III with few exceptions</a:t>
            </a:r>
            <a:endParaRPr dirty="0">
              <a:latin typeface="Josefin Sans"/>
              <a:ea typeface="Josefin Sans"/>
              <a:cs typeface="Josefin Sans"/>
              <a:sym typeface="Josefin Sans"/>
            </a:endParaRPr>
          </a:p>
          <a:p>
            <a:pPr marL="914400" lvl="1" indent="-304165" algn="l" rtl="0">
              <a:lnSpc>
                <a:spcPct val="120000"/>
              </a:lnSpc>
              <a:spcBef>
                <a:spcPts val="600"/>
              </a:spcBef>
              <a:spcAft>
                <a:spcPts val="0"/>
              </a:spcAft>
              <a:buClr>
                <a:schemeClr val="accent3"/>
              </a:buClr>
              <a:buSzPct val="77777"/>
              <a:buFont typeface="Josefin Sans"/>
              <a:buChar char="•"/>
            </a:pPr>
            <a:r>
              <a:rPr lang="en" dirty="0">
                <a:solidFill>
                  <a:schemeClr val="accent3"/>
                </a:solidFill>
                <a:latin typeface="Josefin Sans"/>
                <a:ea typeface="Josefin Sans"/>
                <a:cs typeface="Josefin Sans"/>
                <a:sym typeface="Josefin Sans"/>
              </a:rPr>
              <a:t>ESSER I - </a:t>
            </a:r>
            <a:r>
              <a:rPr lang="en" u="sng" dirty="0">
                <a:solidFill>
                  <a:schemeClr val="hlink"/>
                </a:solidFill>
                <a:latin typeface="Josefin Sans"/>
                <a:ea typeface="Josefin Sans"/>
                <a:cs typeface="Josefin Sans"/>
                <a:sym typeface="Josefin Sans"/>
                <a:hlinkClick r:id="rId3"/>
              </a:rPr>
              <a:t>Superintendent’s Memo 110-20 Attachment D</a:t>
            </a:r>
            <a:endParaRPr dirty="0">
              <a:latin typeface="Josefin Sans"/>
              <a:ea typeface="Josefin Sans"/>
              <a:cs typeface="Josefin Sans"/>
              <a:sym typeface="Josefin Sans"/>
            </a:endParaRPr>
          </a:p>
          <a:p>
            <a:pPr marL="914400" lvl="1" indent="-304165" algn="l" rtl="0">
              <a:lnSpc>
                <a:spcPct val="120000"/>
              </a:lnSpc>
              <a:spcBef>
                <a:spcPts val="600"/>
              </a:spcBef>
              <a:spcAft>
                <a:spcPts val="0"/>
              </a:spcAft>
              <a:buClr>
                <a:schemeClr val="accent3"/>
              </a:buClr>
              <a:buSzPct val="77777"/>
              <a:buFont typeface="Josefin Sans"/>
              <a:buChar char="•"/>
            </a:pPr>
            <a:r>
              <a:rPr lang="en" dirty="0">
                <a:solidFill>
                  <a:schemeClr val="accent3"/>
                </a:solidFill>
                <a:latin typeface="Josefin Sans"/>
                <a:ea typeface="Josefin Sans"/>
                <a:cs typeface="Josefin Sans"/>
                <a:sym typeface="Josefin Sans"/>
              </a:rPr>
              <a:t>ESSER II - </a:t>
            </a:r>
            <a:r>
              <a:rPr lang="en" u="sng" dirty="0">
                <a:solidFill>
                  <a:schemeClr val="hlink"/>
                </a:solidFill>
                <a:latin typeface="Josefin Sans"/>
                <a:ea typeface="Josefin Sans"/>
                <a:cs typeface="Josefin Sans"/>
                <a:sym typeface="Josefin Sans"/>
                <a:hlinkClick r:id="rId4"/>
              </a:rPr>
              <a:t>Superintendent’s Memo 012-21 Attachment D</a:t>
            </a:r>
            <a:endParaRPr dirty="0">
              <a:latin typeface="Josefin Sans"/>
              <a:ea typeface="Josefin Sans"/>
              <a:cs typeface="Josefin Sans"/>
              <a:sym typeface="Josefin Sans"/>
            </a:endParaRPr>
          </a:p>
          <a:p>
            <a:pPr marL="914400" lvl="1" indent="-304165" algn="l" rtl="0">
              <a:lnSpc>
                <a:spcPct val="120000"/>
              </a:lnSpc>
              <a:spcBef>
                <a:spcPts val="600"/>
              </a:spcBef>
              <a:spcAft>
                <a:spcPts val="0"/>
              </a:spcAft>
              <a:buClr>
                <a:schemeClr val="accent3"/>
              </a:buClr>
              <a:buSzPct val="77777"/>
              <a:buFont typeface="Josefin Sans"/>
              <a:buChar char="•"/>
            </a:pPr>
            <a:r>
              <a:rPr lang="en" dirty="0">
                <a:solidFill>
                  <a:schemeClr val="accent3"/>
                </a:solidFill>
                <a:latin typeface="Josefin Sans"/>
                <a:ea typeface="Josefin Sans"/>
                <a:cs typeface="Josefin Sans"/>
                <a:sym typeface="Josefin Sans"/>
              </a:rPr>
              <a:t>ESSER III -</a:t>
            </a:r>
            <a:r>
              <a:rPr lang="en" dirty="0">
                <a:latin typeface="Josefin Sans"/>
                <a:ea typeface="Josefin Sans"/>
                <a:cs typeface="Josefin Sans"/>
                <a:sym typeface="Josefin Sans"/>
              </a:rPr>
              <a:t> </a:t>
            </a:r>
            <a:r>
              <a:rPr lang="en" u="sng" dirty="0">
                <a:solidFill>
                  <a:schemeClr val="hlink"/>
                </a:solidFill>
                <a:latin typeface="Josefin Sans"/>
                <a:ea typeface="Josefin Sans"/>
                <a:cs typeface="Josefin Sans"/>
                <a:sym typeface="Josefin Sans"/>
                <a:hlinkClick r:id="rId5"/>
              </a:rPr>
              <a:t>Superintendent’s Memo 110-21 Attachment </a:t>
            </a:r>
            <a:r>
              <a:rPr lang="en" u="sng" dirty="0" smtClean="0">
                <a:solidFill>
                  <a:schemeClr val="hlink"/>
                </a:solidFill>
                <a:latin typeface="Josefin Sans"/>
                <a:ea typeface="Josefin Sans"/>
                <a:cs typeface="Josefin Sans"/>
                <a:sym typeface="Josefin Sans"/>
                <a:hlinkClick r:id="rId5"/>
              </a:rPr>
              <a:t>D</a:t>
            </a:r>
            <a:endParaRPr lang="en" dirty="0">
              <a:latin typeface="Josefin Sans"/>
              <a:ea typeface="Josefin Sans"/>
              <a:cs typeface="Josefin Sans"/>
              <a:sym typeface="Josefin Sans"/>
            </a:endParaRPr>
          </a:p>
          <a:p>
            <a:pPr indent="-304165">
              <a:lnSpc>
                <a:spcPct val="120000"/>
              </a:lnSpc>
              <a:spcBef>
                <a:spcPts val="600"/>
              </a:spcBef>
              <a:buClr>
                <a:schemeClr val="accent3"/>
              </a:buClr>
              <a:buSzPct val="77777"/>
              <a:buFont typeface="Josefin Sans"/>
              <a:buChar char="•"/>
            </a:pPr>
            <a:r>
              <a:rPr lang="en" dirty="0" smtClean="0">
                <a:latin typeface="Josefin Sans"/>
                <a:ea typeface="Josefin Sans"/>
                <a:cs typeface="Josefin Sans"/>
                <a:sym typeface="Josefin Sans"/>
              </a:rPr>
              <a:t>Local </a:t>
            </a:r>
            <a:r>
              <a:rPr lang="en" dirty="0">
                <a:latin typeface="Josefin Sans"/>
                <a:ea typeface="Josefin Sans"/>
                <a:cs typeface="Josefin Sans"/>
                <a:sym typeface="Josefin Sans"/>
              </a:rPr>
              <a:t>educational agency (LEA) award documents are available on the </a:t>
            </a:r>
            <a:r>
              <a:rPr lang="en" u="sng" dirty="0">
                <a:solidFill>
                  <a:schemeClr val="hlink"/>
                </a:solidFill>
                <a:latin typeface="Josefin Sans"/>
                <a:ea typeface="Josefin Sans"/>
                <a:cs typeface="Josefin Sans"/>
                <a:sym typeface="Josefin Sans"/>
                <a:hlinkClick r:id="rId6"/>
              </a:rPr>
              <a:t>Federal Pandemic Relief Programs webpage</a:t>
            </a:r>
            <a:endParaRPr dirty="0">
              <a:latin typeface="Josefin Sans"/>
              <a:ea typeface="Josefin Sans"/>
              <a:cs typeface="Josefin Sans"/>
              <a:sym typeface="Josefin Sans"/>
            </a:endParaRPr>
          </a:p>
          <a:p>
            <a:pPr marL="457200" lvl="0" indent="-341947" algn="l" rtl="0">
              <a:lnSpc>
                <a:spcPct val="120000"/>
              </a:lnSpc>
              <a:spcBef>
                <a:spcPts val="600"/>
              </a:spcBef>
              <a:spcAft>
                <a:spcPts val="0"/>
              </a:spcAft>
              <a:buSzPct val="100000"/>
              <a:buFont typeface="Josefin Sans"/>
              <a:buChar char="•"/>
            </a:pPr>
            <a:r>
              <a:rPr lang="en" dirty="0">
                <a:latin typeface="Josefin Sans"/>
                <a:ea typeface="Josefin Sans"/>
                <a:cs typeface="Josefin Sans"/>
                <a:sym typeface="Josefin Sans"/>
              </a:rPr>
              <a:t>The </a:t>
            </a:r>
            <a:r>
              <a:rPr lang="en" dirty="0" smtClean="0">
                <a:latin typeface="Josefin Sans"/>
                <a:ea typeface="Josefin Sans"/>
                <a:cs typeface="Josefin Sans"/>
                <a:sym typeface="Josefin Sans"/>
              </a:rPr>
              <a:t>USED recently </a:t>
            </a:r>
            <a:r>
              <a:rPr lang="en" dirty="0">
                <a:latin typeface="Josefin Sans"/>
                <a:ea typeface="Josefin Sans"/>
                <a:cs typeface="Josefin Sans"/>
                <a:sym typeface="Josefin Sans"/>
              </a:rPr>
              <a:t>issued </a:t>
            </a:r>
            <a:r>
              <a:rPr lang="en" u="sng" dirty="0">
                <a:solidFill>
                  <a:schemeClr val="hlink"/>
                </a:solidFill>
                <a:latin typeface="Josefin Sans"/>
                <a:ea typeface="Josefin Sans"/>
                <a:cs typeface="Josefin Sans"/>
                <a:sym typeface="Josefin Sans"/>
                <a:hlinkClick r:id="rId7"/>
              </a:rPr>
              <a:t>guidance on the uses of ESSER and Governor’s Emergency Education Relief (GEER) funds</a:t>
            </a:r>
            <a:endParaRPr dirty="0">
              <a:latin typeface="Josefin Sans"/>
              <a:ea typeface="Josefin Sans"/>
              <a:cs typeface="Josefin Sans"/>
              <a:sym typeface="Josefin Sans"/>
            </a:endParaRPr>
          </a:p>
        </p:txBody>
      </p:sp>
    </p:spTree>
    <p:extLst>
      <p:ext uri="{BB962C8B-B14F-4D97-AF65-F5344CB8AC3E}">
        <p14:creationId xmlns:p14="http://schemas.microsoft.com/office/powerpoint/2010/main" val="2005390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900" dirty="0">
                <a:latin typeface="Josefin Sans"/>
                <a:ea typeface="Josefin Sans"/>
                <a:cs typeface="Josefin Sans"/>
                <a:sym typeface="Josefin Sans"/>
              </a:rPr>
              <a:t>Examples of </a:t>
            </a:r>
            <a:r>
              <a:rPr lang="en" sz="2900" dirty="0" smtClean="0">
                <a:latin typeface="Josefin Sans"/>
                <a:ea typeface="Josefin Sans"/>
                <a:cs typeface="Josefin Sans"/>
                <a:sym typeface="Josefin Sans"/>
              </a:rPr>
              <a:t>ESSER Allowable </a:t>
            </a:r>
            <a:r>
              <a:rPr lang="en" sz="2900" dirty="0">
                <a:latin typeface="Josefin Sans"/>
                <a:ea typeface="Josefin Sans"/>
                <a:cs typeface="Josefin Sans"/>
                <a:sym typeface="Josefin Sans"/>
              </a:rPr>
              <a:t>Uses</a:t>
            </a:r>
            <a:endParaRPr sz="2900" dirty="0">
              <a:latin typeface="Josefin Sans"/>
              <a:ea typeface="Josefin Sans"/>
              <a:cs typeface="Josefin Sans"/>
              <a:sym typeface="Josefin Sans"/>
            </a:endParaRPr>
          </a:p>
        </p:txBody>
      </p:sp>
      <p:sp>
        <p:nvSpPr>
          <p:cNvPr id="142" name="Google Shape;142;p21"/>
          <p:cNvSpPr txBox="1">
            <a:spLocks noGrp="1"/>
          </p:cNvSpPr>
          <p:nvPr>
            <p:ph type="body" idx="1"/>
          </p:nvPr>
        </p:nvSpPr>
        <p:spPr>
          <a:xfrm>
            <a:off x="335874" y="1444350"/>
            <a:ext cx="8696613" cy="3036000"/>
          </a:xfrm>
          <a:prstGeom prst="rect">
            <a:avLst/>
          </a:prstGeom>
        </p:spPr>
        <p:txBody>
          <a:bodyPr spcFirstLastPara="1" wrap="square" lIns="68575" tIns="34275" rIns="68575" bIns="34275" anchor="t" anchorCtr="0">
            <a:noAutofit/>
          </a:bodyPr>
          <a:lstStyle/>
          <a:p>
            <a:pPr>
              <a:lnSpc>
                <a:spcPct val="115000"/>
              </a:lnSpc>
              <a:spcBef>
                <a:spcPts val="0"/>
              </a:spcBef>
              <a:buSzPct val="100000"/>
            </a:pPr>
            <a:r>
              <a:rPr lang="en" sz="1600" dirty="0">
                <a:latin typeface="Josefin Sans"/>
                <a:ea typeface="Josefin Sans"/>
                <a:cs typeface="Josefin Sans"/>
                <a:sym typeface="Josefin Sans"/>
              </a:rPr>
              <a:t>Activities to address the unique needs of low-income children or students, children with disabilities, English learners, racial and ethnic minorities, students experiencing homelessness, and foster care youth, including how outreach and service delivery will meet the needs of each </a:t>
            </a:r>
            <a:r>
              <a:rPr lang="en" sz="1600" dirty="0" smtClean="0">
                <a:latin typeface="Josefin Sans"/>
                <a:ea typeface="Josefin Sans"/>
                <a:cs typeface="Josefin Sans"/>
                <a:sym typeface="Josefin Sans"/>
              </a:rPr>
              <a:t>population</a:t>
            </a:r>
            <a:endParaRPr lang="en" sz="1600" dirty="0">
              <a:latin typeface="Josefin Sans"/>
              <a:ea typeface="Josefin Sans"/>
              <a:cs typeface="Josefin Sans"/>
              <a:sym typeface="Josefin Sans"/>
            </a:endParaRPr>
          </a:p>
          <a:p>
            <a:pPr>
              <a:lnSpc>
                <a:spcPct val="115000"/>
              </a:lnSpc>
              <a:spcBef>
                <a:spcPts val="0"/>
              </a:spcBef>
              <a:buSzPct val="100000"/>
            </a:pPr>
            <a:r>
              <a:rPr lang="en" sz="1600" dirty="0" smtClean="0">
                <a:latin typeface="Josefin Sans"/>
                <a:ea typeface="Josefin Sans"/>
                <a:cs typeface="Josefin Sans"/>
                <a:sym typeface="Josefin Sans"/>
              </a:rPr>
              <a:t>Training </a:t>
            </a:r>
            <a:r>
              <a:rPr lang="en" sz="1600" dirty="0">
                <a:latin typeface="Josefin Sans"/>
                <a:ea typeface="Josefin Sans"/>
                <a:cs typeface="Josefin Sans"/>
                <a:sym typeface="Josefin Sans"/>
              </a:rPr>
              <a:t>and professional development for LEA staff on sanitation and minimizing the spread of infectious </a:t>
            </a:r>
            <a:r>
              <a:rPr lang="en" sz="1600" dirty="0" smtClean="0">
                <a:latin typeface="Josefin Sans"/>
                <a:ea typeface="Josefin Sans"/>
                <a:cs typeface="Josefin Sans"/>
                <a:sym typeface="Josefin Sans"/>
              </a:rPr>
              <a:t>diseases</a:t>
            </a:r>
            <a:endParaRPr lang="en" sz="1600" dirty="0">
              <a:latin typeface="Josefin Sans"/>
              <a:ea typeface="Josefin Sans"/>
              <a:cs typeface="Josefin Sans"/>
              <a:sym typeface="Josefin Sans"/>
            </a:endParaRPr>
          </a:p>
          <a:p>
            <a:pPr>
              <a:lnSpc>
                <a:spcPct val="115000"/>
              </a:lnSpc>
              <a:spcBef>
                <a:spcPts val="0"/>
              </a:spcBef>
              <a:buSzPct val="100000"/>
            </a:pPr>
            <a:r>
              <a:rPr lang="en" sz="1600" dirty="0" smtClean="0">
                <a:latin typeface="Josefin Sans"/>
                <a:ea typeface="Josefin Sans"/>
                <a:cs typeface="Josefin Sans"/>
                <a:sym typeface="Josefin Sans"/>
              </a:rPr>
              <a:t>Purchasing </a:t>
            </a:r>
            <a:r>
              <a:rPr lang="en" sz="1600" dirty="0">
                <a:latin typeface="Josefin Sans"/>
                <a:ea typeface="Josefin Sans"/>
                <a:cs typeface="Josefin Sans"/>
                <a:sym typeface="Josefin Sans"/>
              </a:rPr>
              <a:t>supplies to sanitize and clean LEA </a:t>
            </a:r>
            <a:r>
              <a:rPr lang="en" sz="1600" dirty="0" smtClean="0">
                <a:latin typeface="Josefin Sans"/>
                <a:ea typeface="Josefin Sans"/>
                <a:cs typeface="Josefin Sans"/>
                <a:sym typeface="Josefin Sans"/>
              </a:rPr>
              <a:t>facilities</a:t>
            </a:r>
            <a:endParaRPr lang="en" sz="1600" dirty="0">
              <a:latin typeface="Josefin Sans"/>
              <a:ea typeface="Josefin Sans"/>
              <a:cs typeface="Josefin Sans"/>
              <a:sym typeface="Josefin Sans"/>
            </a:endParaRPr>
          </a:p>
          <a:p>
            <a:pPr>
              <a:lnSpc>
                <a:spcPct val="115000"/>
              </a:lnSpc>
              <a:spcBef>
                <a:spcPts val="0"/>
              </a:spcBef>
              <a:buSzPct val="100000"/>
            </a:pPr>
            <a:r>
              <a:rPr lang="en" sz="1600" dirty="0" smtClean="0">
                <a:latin typeface="Josefin Sans"/>
                <a:ea typeface="Josefin Sans"/>
                <a:cs typeface="Josefin Sans"/>
                <a:sym typeface="Josefin Sans"/>
              </a:rPr>
              <a:t>Planning </a:t>
            </a:r>
            <a:r>
              <a:rPr lang="en" sz="1600" dirty="0">
                <a:latin typeface="Josefin Sans"/>
                <a:ea typeface="Josefin Sans"/>
                <a:cs typeface="Josefin Sans"/>
                <a:sym typeface="Josefin Sans"/>
              </a:rPr>
              <a:t>for and coordinating during long term closure, including providing meals to eligible students, providing technology for online learning to all students, providing guidance on IDEA requirements, and ensuring other educational services can continue to be provided consistent with all applicable requirements</a:t>
            </a:r>
            <a:endParaRPr sz="1600" dirty="0"/>
          </a:p>
        </p:txBody>
      </p:sp>
    </p:spTree>
    <p:extLst>
      <p:ext uri="{BB962C8B-B14F-4D97-AF65-F5344CB8AC3E}">
        <p14:creationId xmlns:p14="http://schemas.microsoft.com/office/powerpoint/2010/main" val="729989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628650" y="858440"/>
            <a:ext cx="7886700" cy="6621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900" dirty="0">
                <a:latin typeface="Josefin Sans"/>
                <a:ea typeface="Josefin Sans"/>
                <a:cs typeface="Josefin Sans"/>
                <a:sym typeface="Josefin Sans"/>
              </a:rPr>
              <a:t>Examples of Allowable Uses, continued</a:t>
            </a:r>
            <a:endParaRPr sz="2900" dirty="0">
              <a:latin typeface="Josefin Sans"/>
              <a:ea typeface="Josefin Sans"/>
              <a:cs typeface="Josefin Sans"/>
              <a:sym typeface="Josefin Sans"/>
            </a:endParaRPr>
          </a:p>
        </p:txBody>
      </p:sp>
      <p:sp>
        <p:nvSpPr>
          <p:cNvPr id="148" name="Google Shape;148;p22"/>
          <p:cNvSpPr txBox="1">
            <a:spLocks noGrp="1"/>
          </p:cNvSpPr>
          <p:nvPr>
            <p:ph type="body" idx="1"/>
          </p:nvPr>
        </p:nvSpPr>
        <p:spPr>
          <a:xfrm>
            <a:off x="389500" y="1418200"/>
            <a:ext cx="8329500" cy="2836500"/>
          </a:xfrm>
          <a:prstGeom prst="rect">
            <a:avLst/>
          </a:prstGeom>
        </p:spPr>
        <p:txBody>
          <a:bodyPr spcFirstLastPara="1" wrap="square" lIns="68575" tIns="34275" rIns="68575" bIns="34275" anchor="t" anchorCtr="0">
            <a:noAutofit/>
          </a:bodyPr>
          <a:lstStyle/>
          <a:p>
            <a:pPr>
              <a:lnSpc>
                <a:spcPct val="115000"/>
              </a:lnSpc>
              <a:spcBef>
                <a:spcPts val="0"/>
              </a:spcBef>
            </a:pPr>
            <a:r>
              <a:rPr lang="en" sz="1600" dirty="0">
                <a:latin typeface="Josefin Sans"/>
                <a:ea typeface="Josefin Sans"/>
                <a:cs typeface="Josefin Sans"/>
                <a:sym typeface="Josefin Sans"/>
              </a:rPr>
              <a:t>Educational </a:t>
            </a:r>
            <a:r>
              <a:rPr lang="en" sz="1600" dirty="0" smtClean="0">
                <a:latin typeface="Josefin Sans"/>
                <a:ea typeface="Josefin Sans"/>
                <a:cs typeface="Josefin Sans"/>
                <a:sym typeface="Josefin Sans"/>
              </a:rPr>
              <a:t>technology</a:t>
            </a:r>
            <a:endParaRPr lang="en" sz="1600" dirty="0">
              <a:latin typeface="Josefin Sans"/>
              <a:ea typeface="Josefin Sans"/>
              <a:cs typeface="Josefin Sans"/>
              <a:sym typeface="Josefin Sans"/>
            </a:endParaRPr>
          </a:p>
          <a:p>
            <a:pPr>
              <a:lnSpc>
                <a:spcPct val="115000"/>
              </a:lnSpc>
              <a:spcBef>
                <a:spcPts val="0"/>
              </a:spcBef>
            </a:pPr>
            <a:r>
              <a:rPr lang="en" sz="1600" dirty="0" smtClean="0">
                <a:latin typeface="Josefin Sans"/>
                <a:ea typeface="Josefin Sans"/>
                <a:cs typeface="Josefin Sans"/>
                <a:sym typeface="Josefin Sans"/>
              </a:rPr>
              <a:t>Mental </a:t>
            </a:r>
            <a:r>
              <a:rPr lang="en" sz="1600" dirty="0">
                <a:latin typeface="Josefin Sans"/>
                <a:ea typeface="Josefin Sans"/>
                <a:cs typeface="Josefin Sans"/>
                <a:sym typeface="Josefin Sans"/>
              </a:rPr>
              <a:t>health services and </a:t>
            </a:r>
            <a:r>
              <a:rPr lang="en" sz="1600" dirty="0" smtClean="0">
                <a:latin typeface="Josefin Sans"/>
                <a:ea typeface="Josefin Sans"/>
                <a:cs typeface="Josefin Sans"/>
                <a:sym typeface="Josefin Sans"/>
              </a:rPr>
              <a:t>supports</a:t>
            </a:r>
            <a:endParaRPr lang="en" sz="1600" dirty="0">
              <a:latin typeface="Josefin Sans"/>
              <a:ea typeface="Josefin Sans"/>
              <a:cs typeface="Josefin Sans"/>
              <a:sym typeface="Josefin Sans"/>
            </a:endParaRPr>
          </a:p>
          <a:p>
            <a:pPr>
              <a:lnSpc>
                <a:spcPct val="115000"/>
              </a:lnSpc>
              <a:spcBef>
                <a:spcPts val="0"/>
              </a:spcBef>
            </a:pPr>
            <a:r>
              <a:rPr lang="en" sz="1600" dirty="0" smtClean="0">
                <a:latin typeface="Josefin Sans"/>
                <a:ea typeface="Josefin Sans"/>
                <a:cs typeface="Josefin Sans"/>
                <a:sym typeface="Josefin Sans"/>
              </a:rPr>
              <a:t>Extended </a:t>
            </a:r>
            <a:r>
              <a:rPr lang="en" sz="1600" dirty="0">
                <a:latin typeface="Josefin Sans"/>
                <a:ea typeface="Josefin Sans"/>
                <a:cs typeface="Josefin Sans"/>
                <a:sym typeface="Josefin Sans"/>
              </a:rPr>
              <a:t>school day, school year, and summer learning </a:t>
            </a:r>
            <a:r>
              <a:rPr lang="en" sz="1600" dirty="0" smtClean="0">
                <a:latin typeface="Josefin Sans"/>
                <a:ea typeface="Josefin Sans"/>
                <a:cs typeface="Josefin Sans"/>
                <a:sym typeface="Josefin Sans"/>
              </a:rPr>
              <a:t>programs</a:t>
            </a:r>
            <a:endParaRPr lang="en" sz="1600" dirty="0">
              <a:latin typeface="Josefin Sans"/>
              <a:ea typeface="Josefin Sans"/>
              <a:cs typeface="Josefin Sans"/>
              <a:sym typeface="Josefin Sans"/>
            </a:endParaRPr>
          </a:p>
          <a:p>
            <a:pPr>
              <a:lnSpc>
                <a:spcPct val="115000"/>
              </a:lnSpc>
              <a:spcBef>
                <a:spcPts val="0"/>
              </a:spcBef>
            </a:pPr>
            <a:r>
              <a:rPr lang="en" sz="1600" dirty="0" smtClean="0">
                <a:latin typeface="Josefin Sans"/>
                <a:ea typeface="Josefin Sans"/>
                <a:cs typeface="Josefin Sans"/>
                <a:sym typeface="Josefin Sans"/>
              </a:rPr>
              <a:t>Addressing </a:t>
            </a:r>
            <a:r>
              <a:rPr lang="en" sz="1600" dirty="0">
                <a:latin typeface="Josefin Sans"/>
                <a:ea typeface="Josefin Sans"/>
                <a:cs typeface="Josefin Sans"/>
                <a:sym typeface="Josefin Sans"/>
              </a:rPr>
              <a:t>learning </a:t>
            </a:r>
            <a:r>
              <a:rPr lang="en" sz="1600" dirty="0" smtClean="0">
                <a:latin typeface="Josefin Sans"/>
                <a:ea typeface="Josefin Sans"/>
                <a:cs typeface="Josefin Sans"/>
                <a:sym typeface="Josefin Sans"/>
              </a:rPr>
              <a:t>loss</a:t>
            </a:r>
            <a:endParaRPr lang="en" sz="1600" dirty="0">
              <a:latin typeface="Josefin Sans"/>
              <a:ea typeface="Josefin Sans"/>
              <a:cs typeface="Josefin Sans"/>
              <a:sym typeface="Josefin Sans"/>
            </a:endParaRPr>
          </a:p>
          <a:p>
            <a:pPr>
              <a:lnSpc>
                <a:spcPct val="115000"/>
              </a:lnSpc>
              <a:spcBef>
                <a:spcPts val="0"/>
              </a:spcBef>
            </a:pPr>
            <a:r>
              <a:rPr lang="en" sz="1600" dirty="0" smtClean="0">
                <a:latin typeface="Josefin Sans"/>
                <a:ea typeface="Josefin Sans"/>
                <a:cs typeface="Josefin Sans"/>
                <a:sym typeface="Josefin Sans"/>
              </a:rPr>
              <a:t>School </a:t>
            </a:r>
            <a:r>
              <a:rPr lang="en" sz="1600" dirty="0">
                <a:latin typeface="Josefin Sans"/>
                <a:ea typeface="Josefin Sans"/>
                <a:cs typeface="Josefin Sans"/>
                <a:sym typeface="Josefin Sans"/>
              </a:rPr>
              <a:t>repairs and renovations to enable operation of schools to reduce risk of virus transmission and exposure to environmental health hazards, and to support student health </a:t>
            </a:r>
            <a:r>
              <a:rPr lang="en" sz="1600" dirty="0" smtClean="0">
                <a:latin typeface="Josefin Sans"/>
                <a:ea typeface="Josefin Sans"/>
                <a:cs typeface="Josefin Sans"/>
                <a:sym typeface="Josefin Sans"/>
              </a:rPr>
              <a:t>needs</a:t>
            </a:r>
            <a:endParaRPr lang="en" sz="1600" dirty="0">
              <a:latin typeface="Josefin Sans"/>
              <a:ea typeface="Josefin Sans"/>
              <a:cs typeface="Josefin Sans"/>
              <a:sym typeface="Josefin Sans"/>
            </a:endParaRPr>
          </a:p>
          <a:p>
            <a:pPr>
              <a:lnSpc>
                <a:spcPct val="115000"/>
              </a:lnSpc>
              <a:spcBef>
                <a:spcPts val="0"/>
              </a:spcBef>
            </a:pPr>
            <a:r>
              <a:rPr lang="en" sz="1600" dirty="0" smtClean="0">
                <a:latin typeface="Josefin Sans"/>
                <a:ea typeface="Josefin Sans"/>
                <a:cs typeface="Josefin Sans"/>
                <a:sym typeface="Josefin Sans"/>
              </a:rPr>
              <a:t>HVAC </a:t>
            </a:r>
            <a:r>
              <a:rPr lang="en" sz="1600" dirty="0">
                <a:latin typeface="Josefin Sans"/>
                <a:ea typeface="Josefin Sans"/>
                <a:cs typeface="Josefin Sans"/>
                <a:sym typeface="Josefin Sans"/>
              </a:rPr>
              <a:t>upgrades and </a:t>
            </a:r>
            <a:r>
              <a:rPr lang="en" sz="1600" dirty="0" smtClean="0">
                <a:latin typeface="Josefin Sans"/>
                <a:ea typeface="Josefin Sans"/>
                <a:cs typeface="Josefin Sans"/>
                <a:sym typeface="Josefin Sans"/>
              </a:rPr>
              <a:t>repairs</a:t>
            </a:r>
            <a:endParaRPr lang="en" sz="1600" dirty="0">
              <a:latin typeface="Josefin Sans"/>
              <a:ea typeface="Josefin Sans"/>
              <a:cs typeface="Josefin Sans"/>
              <a:sym typeface="Josefin Sans"/>
            </a:endParaRPr>
          </a:p>
          <a:p>
            <a:pPr>
              <a:lnSpc>
                <a:spcPct val="115000"/>
              </a:lnSpc>
              <a:spcBef>
                <a:spcPts val="0"/>
              </a:spcBef>
            </a:pPr>
            <a:r>
              <a:rPr lang="en" sz="1600" dirty="0" smtClean="0">
                <a:latin typeface="Josefin Sans"/>
                <a:ea typeface="Josefin Sans"/>
                <a:cs typeface="Josefin Sans"/>
                <a:sym typeface="Josefin Sans"/>
              </a:rPr>
              <a:t>Other </a:t>
            </a:r>
            <a:r>
              <a:rPr lang="en" sz="1600" dirty="0">
                <a:latin typeface="Josefin Sans"/>
                <a:ea typeface="Josefin Sans"/>
                <a:cs typeface="Josefin Sans"/>
                <a:sym typeface="Josefin Sans"/>
              </a:rPr>
              <a:t>activities to maintain operations and continuity of services and continuing to employ existing staff</a:t>
            </a:r>
            <a:endParaRPr sz="1500" i="1" dirty="0"/>
          </a:p>
        </p:txBody>
      </p:sp>
    </p:spTree>
    <p:extLst>
      <p:ext uri="{BB962C8B-B14F-4D97-AF65-F5344CB8AC3E}">
        <p14:creationId xmlns:p14="http://schemas.microsoft.com/office/powerpoint/2010/main" val="4284677905"/>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101820"/>
      </a:dk2>
      <a:lt2>
        <a:srgbClr val="F1E6B2"/>
      </a:lt2>
      <a:accent1>
        <a:srgbClr val="D50032"/>
      </a:accent1>
      <a:accent2>
        <a:srgbClr val="101820"/>
      </a:accent2>
      <a:accent3>
        <a:srgbClr val="259591"/>
      </a:accent3>
      <a:accent4>
        <a:srgbClr val="FFC72C"/>
      </a:accent4>
      <a:accent5>
        <a:srgbClr val="7F7F7F"/>
      </a:accent5>
      <a:accent6>
        <a:srgbClr val="F1E6B2"/>
      </a:accent6>
      <a:hlink>
        <a:srgbClr val="D50032"/>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4208</Words>
  <Application>Microsoft Office PowerPoint</Application>
  <PresentationFormat>On-screen Show (16:9)</PresentationFormat>
  <Paragraphs>259</Paragraphs>
  <Slides>51</Slides>
  <Notes>49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Times New Roman</vt:lpstr>
      <vt:lpstr>Josefin Sans</vt:lpstr>
      <vt:lpstr>Trebuchet MS</vt:lpstr>
      <vt:lpstr>Arial</vt:lpstr>
      <vt:lpstr>Office Theme</vt:lpstr>
      <vt:lpstr>U.S. Department of Education Guidance on ESSER and GEER Fund Spending </vt:lpstr>
      <vt:lpstr>Agenda</vt:lpstr>
      <vt:lpstr>Background on Federal Pandemic Relief Funds</vt:lpstr>
      <vt:lpstr>Pandemic Relief Funding for PK-12 Education</vt:lpstr>
      <vt:lpstr>Periods of Performance</vt:lpstr>
      <vt:lpstr>The Evolving Purpose of ESSER Funds</vt:lpstr>
      <vt:lpstr>Allowable Uses of Funds</vt:lpstr>
      <vt:lpstr>Examples of ESSER Allowable Uses</vt:lpstr>
      <vt:lpstr>Examples of Allowable Uses, continued</vt:lpstr>
      <vt:lpstr>The ARP Act – ESSER III</vt:lpstr>
      <vt:lpstr>Guidance Overview</vt:lpstr>
      <vt:lpstr>ESSER and GEER Spending Guidance</vt:lpstr>
      <vt:lpstr>Spending Guidance Organization</vt:lpstr>
      <vt:lpstr>Section A  Overview of ESSER and GEER Funds</vt:lpstr>
      <vt:lpstr>General Considerations for Allowability</vt:lpstr>
      <vt:lpstr>General Considerations, continued</vt:lpstr>
      <vt:lpstr>New Provisions for LEAs (A-4)</vt:lpstr>
      <vt:lpstr>Addressing Learning Loss (A-4)</vt:lpstr>
      <vt:lpstr>Evidence-Based Programs (A-10)</vt:lpstr>
      <vt:lpstr>Tier 4 Interventions (A-10)</vt:lpstr>
      <vt:lpstr>Time Distribution Records (A-16)</vt:lpstr>
      <vt:lpstr>Concurrent Reimbursement of ESSER I, II, AND III Funds (A-19)</vt:lpstr>
      <vt:lpstr>Buy American Act Provisions (A-20)</vt:lpstr>
      <vt:lpstr>Improving Cybersecurity (A-21)</vt:lpstr>
      <vt:lpstr>Innovative Instructional Approaches (A-22)</vt:lpstr>
      <vt:lpstr>Section B  Reopening Schools Safely and Promoting the Health and Safety of Students, Staff, and the School Community</vt:lpstr>
      <vt:lpstr>COVID-19 Testing, Vaccinations, and Cleaning and Sanitization Materials and Supplies (B-2 through B-4)</vt:lpstr>
      <vt:lpstr>Construction (B-6 and B-7)</vt:lpstr>
      <vt:lpstr>Construction Requirements</vt:lpstr>
      <vt:lpstr>Construction Requirements (2)</vt:lpstr>
      <vt:lpstr>Trailers or Modular Units (B-8)</vt:lpstr>
      <vt:lpstr>USED Letter to NHDOE</vt:lpstr>
      <vt:lpstr>USED Email to VDOE – Land Purchases</vt:lpstr>
      <vt:lpstr>Section C  Advancing Educational Equity in COVID-19 Response</vt:lpstr>
      <vt:lpstr>Support for Student Groups Disproportionately Impacted by COVID-19 Impacts (C-3 through C-10)</vt:lpstr>
      <vt:lpstr>Providing Meals for Students (C-16)</vt:lpstr>
      <vt:lpstr>PreK through Post-Graduate Support (C-17 through C-27)</vt:lpstr>
      <vt:lpstr>Section D  Using ESSER and GEER Funds to Support Educators and Other School Staff</vt:lpstr>
      <vt:lpstr>Staff Salaries (D-1 through D-7)</vt:lpstr>
      <vt:lpstr>Section E  Additional Fiscal Considerations</vt:lpstr>
      <vt:lpstr>Administrative Costs (E-5)</vt:lpstr>
      <vt:lpstr>Indirect Costs (E-8)</vt:lpstr>
      <vt:lpstr>Revenue Loss and Fiscal Considerations for Other Programs (E-10 through E-14)</vt:lpstr>
      <vt:lpstr>Construction Preapproval Process (Preview of Form)</vt:lpstr>
      <vt:lpstr>COMING SOON!</vt:lpstr>
      <vt:lpstr>Contact Us</vt:lpstr>
      <vt:lpstr>Responses to Presentation Questions that Required Follow-up from VDOE</vt:lpstr>
      <vt:lpstr>Do the 34 CFR requirements apply only to new construction?</vt:lpstr>
      <vt:lpstr>Are the projects below considered “construction” or could they fall into the category of minor remodeling?</vt:lpstr>
      <vt:lpstr>Is bipolar ionization an allowable use of funds, and would the construction rules apply?</vt:lpstr>
      <vt:lpstr>Will previously approved projects need to use the prior approval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2021-06-29T17:42:37Z</dcterms:modified>
</cp:coreProperties>
</file>