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LtJtRGWurjKrZtpyPzIXLNGVn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0E4E66-52B5-436B-B679-47A3CABE92F5}">
  <a:tblStyle styleId="{9B0E4E66-52B5-436B-B679-47A3CABE9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C22536"/>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d025961e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cd025961e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d025961ec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cd025961ec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e648b601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ce648b601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d03be168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cd03be16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ca1f49caa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cca1f49ca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ca1f49caa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ca1f49caa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cca1f49caa_0_3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e648b601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ce648b601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ce648b6017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ca1f49caa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cca1f49caa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cca1f49ca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cca1f49caa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cca1f49caa_0_3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d025961e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cd025961e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cd025961ec_0_4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ca1f49caa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cca1f49caa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cca1f49caa_0_5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cca1f49caa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cca1f49caa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ca1f49caa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ca1f49caa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cca1f49caa_0_7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025961ec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025961ec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cd025961ec_0_7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d025961e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d025961ec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cd025961ec_0_8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d025961ec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cd025961ec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cd025961ec_0_11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d025961e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cd025961ec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cd025961ec_0_9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cca1f49caa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cca1f49caa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cc0dbfe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cc0dbfe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ccc0dbfe68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cc0dbfe68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ccc0dbfe6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ccc0dbfe6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ccc0dbfe6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ccc0dbfe68_0_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cc0dbfe6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cc0dbfe68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ccc0dbfe68_0_1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ce648b601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ce648b601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ceba63e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cceba63e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cceba63ee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cceba63ee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cceba63ee5_0_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ceba63ee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cceba63ee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d025961e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cd025961e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ca1f49ca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cca1f49ca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cc0dbfe68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ccc0dbfe6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cc0dbfe6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ccc0dbfe6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d025961ec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cd025961e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ca1f49ca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cca1f49c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15"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1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15"/>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26"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1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1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l"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l"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l"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l"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l"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l"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l"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l"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www.doe.virginia.gov/federal_programs/cares/eans-guidelines.docx" TargetMode="External"/><Relationship Id="rId5" Type="http://schemas.openxmlformats.org/officeDocument/2006/relationships/hyperlink" Target="mailto:EANS@doe.virginia.gov" TargetMode="External"/><Relationship Id="rId4" Type="http://schemas.openxmlformats.org/officeDocument/2006/relationships/hyperlink" Target="https://www.doe.virginia.gov/federal_programs/cares/index.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home.mycoverageplan.com/fpl.html" TargetMode="External"/><Relationship Id="rId3" Type="http://schemas.openxmlformats.org/officeDocument/2006/relationships/image" Target="../media/image4.png"/><Relationship Id="rId7" Type="http://schemas.openxmlformats.org/officeDocument/2006/relationships/hyperlink" Target="https://aspe.hhs.gov/2019-poverty-guidelin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oese.ed.gov/files/2021/03/Final-EANS-FAQ-2.0-3.19.21.pdf" TargetMode="External"/><Relationship Id="rId5" Type="http://schemas.openxmlformats.org/officeDocument/2006/relationships/hyperlink" Target="https://oese.ed.gov/offices/education-stabilization-fund/emergency-assistance-non-public-schools/" TargetMode="External"/><Relationship Id="rId4" Type="http://schemas.openxmlformats.org/officeDocument/2006/relationships/hyperlink" Target="https://www.doe.virginia.gov/federal_programs/cares/index.s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mailto:EANS@doe.virginia.gov" TargetMode="External"/><Relationship Id="rId5" Type="http://schemas.openxmlformats.org/officeDocument/2006/relationships/hyperlink" Target="mailto:Carol.Sylvester@doe.virginia.gov" TargetMode="External"/><Relationship Id="rId4" Type="http://schemas.openxmlformats.org/officeDocument/2006/relationships/hyperlink" Target="mailto:Lynn.Sodat@doe.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congress.gov/bill/116th-congress/house-bill/133/text" TargetMode="External"/><Relationship Id="rId7" Type="http://schemas.openxmlformats.org/officeDocument/2006/relationships/hyperlink" Target="https://www.doe.virginia.gov/federal_programs/cares/eans-guidelines.doc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doe.virginia.gov/federal_programs/cares/eans-budget.xlsb" TargetMode="External"/><Relationship Id="rId5" Type="http://schemas.openxmlformats.org/officeDocument/2006/relationships/hyperlink" Target="https://www.doe.virginia.gov/federal_programs/cares/eans-narrative.docx" TargetMode="External"/><Relationship Id="rId4" Type="http://schemas.openxmlformats.org/officeDocument/2006/relationships/hyperlink" Target="https://www.doe.virginia.gov/federal_programs/cares/index.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1524000" y="1366698"/>
            <a:ext cx="9144000" cy="2928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5400"/>
              <a:buFont typeface="Trebuchet MS"/>
              <a:buNone/>
            </a:pPr>
            <a:r>
              <a:rPr lang="en-US" sz="4550" dirty="0"/>
              <a:t>Emergency Assistance for </a:t>
            </a:r>
            <a:r>
              <a:rPr lang="en-US" sz="4550" dirty="0" smtClean="0"/>
              <a:t/>
            </a:r>
            <a:br>
              <a:rPr lang="en-US" sz="4550" dirty="0" smtClean="0"/>
            </a:br>
            <a:r>
              <a:rPr lang="en-US" sz="4550" dirty="0" smtClean="0"/>
              <a:t>Non-Public </a:t>
            </a:r>
            <a:r>
              <a:rPr lang="en-US" sz="4550" dirty="0"/>
              <a:t>Schools (EANS)</a:t>
            </a:r>
            <a:endParaRPr sz="4550" dirty="0"/>
          </a:p>
          <a:p>
            <a:pPr marL="0" lvl="0" indent="0" algn="ctr" rtl="0">
              <a:lnSpc>
                <a:spcPct val="90000"/>
              </a:lnSpc>
              <a:spcBef>
                <a:spcPts val="0"/>
              </a:spcBef>
              <a:spcAft>
                <a:spcPts val="0"/>
              </a:spcAft>
              <a:buClr>
                <a:schemeClr val="accent1"/>
              </a:buClr>
              <a:buSzPts val="5400"/>
              <a:buFont typeface="Trebuchet MS"/>
              <a:buNone/>
            </a:pPr>
            <a:r>
              <a:rPr lang="en-US" sz="4550" dirty="0"/>
              <a:t>Program Overview and </a:t>
            </a:r>
            <a:endParaRPr sz="4550" dirty="0"/>
          </a:p>
          <a:p>
            <a:pPr marL="0" lvl="0" indent="0" algn="ctr" rtl="0">
              <a:lnSpc>
                <a:spcPct val="90000"/>
              </a:lnSpc>
              <a:spcBef>
                <a:spcPts val="0"/>
              </a:spcBef>
              <a:spcAft>
                <a:spcPts val="0"/>
              </a:spcAft>
              <a:buClr>
                <a:schemeClr val="accent1"/>
              </a:buClr>
              <a:buSzPts val="5400"/>
              <a:buFont typeface="Trebuchet MS"/>
              <a:buNone/>
            </a:pPr>
            <a:r>
              <a:rPr lang="en-US" sz="4550" dirty="0"/>
              <a:t>Application Process</a:t>
            </a:r>
            <a:endParaRPr sz="5000" dirty="0"/>
          </a:p>
        </p:txBody>
      </p:sp>
      <p:sp>
        <p:nvSpPr>
          <p:cNvPr id="100" name="Google Shape;100;p2"/>
          <p:cNvSpPr txBox="1">
            <a:spLocks noGrp="1"/>
          </p:cNvSpPr>
          <p:nvPr>
            <p:ph type="subTitle" idx="1"/>
          </p:nvPr>
        </p:nvSpPr>
        <p:spPr>
          <a:xfrm>
            <a:off x="1524000" y="4775347"/>
            <a:ext cx="9144000" cy="963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2400"/>
              <a:buNone/>
            </a:pPr>
            <a:r>
              <a:rPr lang="en-US">
                <a:solidFill>
                  <a:srgbClr val="000000"/>
                </a:solidFill>
              </a:rPr>
              <a:t>Virginia Department of Education</a:t>
            </a:r>
            <a:endParaRPr>
              <a:solidFill>
                <a:srgbClr val="000000"/>
              </a:solidFill>
            </a:endParaRPr>
          </a:p>
          <a:p>
            <a:pPr marL="0" lvl="0" indent="0" algn="ctr" rtl="0">
              <a:spcBef>
                <a:spcPts val="0"/>
              </a:spcBef>
              <a:spcAft>
                <a:spcPts val="0"/>
              </a:spcAft>
              <a:buClr>
                <a:schemeClr val="accent1"/>
              </a:buClr>
              <a:buSzPts val="2400"/>
              <a:buNone/>
            </a:pPr>
            <a:r>
              <a:rPr lang="en-US">
                <a:solidFill>
                  <a:srgbClr val="000000"/>
                </a:solidFill>
              </a:rPr>
              <a:t>April 2021</a:t>
            </a:r>
            <a:endParaRPr>
              <a:solidFill>
                <a:srgbClr val="000000"/>
              </a:solidFill>
            </a:endParaRPr>
          </a:p>
        </p:txBody>
      </p:sp>
      <p:pic>
        <p:nvPicPr>
          <p:cNvPr id="101" name="Google Shape;101;p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
        <p:nvSpPr>
          <p:cNvPr id="102" name="Google Shape;102;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cd025961ec_0_32"/>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Uses of Funds</a:t>
            </a:r>
            <a:endParaRPr/>
          </a:p>
        </p:txBody>
      </p:sp>
      <p:sp>
        <p:nvSpPr>
          <p:cNvPr id="170" name="Google Shape;170;gcd025961ec_0_32"/>
          <p:cNvSpPr txBox="1">
            <a:spLocks noGrp="1"/>
          </p:cNvSpPr>
          <p:nvPr>
            <p:ph type="body" idx="1"/>
          </p:nvPr>
        </p:nvSpPr>
        <p:spPr>
          <a:xfrm>
            <a:off x="838200" y="1086375"/>
            <a:ext cx="10912200" cy="5538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solidFill>
                  <a:schemeClr val="dk1"/>
                </a:solidFill>
              </a:rPr>
              <a:t>A non-public school may apply to receive services and assistance from the SEA or its contractors to address educational disruptions resulting from COVID-19 for: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smtClean="0">
                <a:solidFill>
                  <a:schemeClr val="dk1"/>
                </a:solidFill>
              </a:rPr>
              <a:t>Supplies </a:t>
            </a:r>
            <a:r>
              <a:rPr lang="en-US" sz="2400" dirty="0">
                <a:solidFill>
                  <a:schemeClr val="dk1"/>
                </a:solidFill>
              </a:rPr>
              <a:t>to sanitize, disinfect, and clean school facilities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smtClean="0">
                <a:solidFill>
                  <a:schemeClr val="dk1"/>
                </a:solidFill>
              </a:rPr>
              <a:t>Personal </a:t>
            </a:r>
            <a:r>
              <a:rPr lang="en-US" sz="2400" dirty="0">
                <a:solidFill>
                  <a:schemeClr val="dk1"/>
                </a:solidFill>
              </a:rPr>
              <a:t>Protective Equipment (PPE)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smtClean="0">
                <a:solidFill>
                  <a:schemeClr val="dk1"/>
                </a:solidFill>
              </a:rPr>
              <a:t>Improving </a:t>
            </a:r>
            <a:r>
              <a:rPr lang="en-US" sz="2400" dirty="0">
                <a:solidFill>
                  <a:schemeClr val="dk1"/>
                </a:solidFill>
              </a:rPr>
              <a:t>ventilation systems, including windows or portable air purification systems-</a:t>
            </a:r>
            <a:r>
              <a:rPr lang="en-US" sz="2400" dirty="0"/>
              <a:t>[Not reimbursable except for portable air purification systems – see M]</a:t>
            </a:r>
            <a:r>
              <a:rPr lang="en-US" sz="2400" dirty="0">
                <a:solidFill>
                  <a:schemeClr val="dk1"/>
                </a:solidFill>
              </a:rPr>
              <a:t>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smtClean="0">
                <a:solidFill>
                  <a:schemeClr val="dk1"/>
                </a:solidFill>
              </a:rPr>
              <a:t>Training </a:t>
            </a:r>
            <a:r>
              <a:rPr lang="en-US" sz="2400" dirty="0">
                <a:solidFill>
                  <a:schemeClr val="dk1"/>
                </a:solidFill>
              </a:rPr>
              <a:t>and professional development for staff on sanitization, the use of PPE, and minimizing the spread of infectious diseases </a:t>
            </a:r>
            <a:r>
              <a:rPr lang="en-US" sz="2400" dirty="0"/>
              <a:t>[Not reimbursable – see M] </a:t>
            </a:r>
            <a:endParaRPr sz="2400" dirty="0"/>
          </a:p>
          <a:p>
            <a:pPr marL="228600" lvl="0" indent="-209550" algn="l" rtl="0">
              <a:lnSpc>
                <a:spcPct val="115000"/>
              </a:lnSpc>
              <a:spcBef>
                <a:spcPts val="0"/>
              </a:spcBef>
              <a:spcAft>
                <a:spcPts val="0"/>
              </a:spcAft>
              <a:buClr>
                <a:schemeClr val="dk1"/>
              </a:buClr>
              <a:buSzPts val="1500"/>
              <a:buChar char="●"/>
            </a:pPr>
            <a:r>
              <a:rPr lang="en-US" sz="2400" dirty="0" smtClean="0">
                <a:solidFill>
                  <a:schemeClr val="dk1"/>
                </a:solidFill>
              </a:rPr>
              <a:t>Physical </a:t>
            </a:r>
            <a:r>
              <a:rPr lang="en-US" sz="2400" dirty="0">
                <a:solidFill>
                  <a:schemeClr val="dk1"/>
                </a:solidFill>
              </a:rPr>
              <a:t>barriers to facilitate social distancing </a:t>
            </a:r>
            <a:endParaRPr sz="2400" dirty="0">
              <a:solidFill>
                <a:schemeClr val="dk1"/>
              </a:solidFill>
            </a:endParaRPr>
          </a:p>
          <a:p>
            <a:pPr marL="0" lvl="0" indent="0" algn="l" rtl="0">
              <a:lnSpc>
                <a:spcPct val="115000"/>
              </a:lnSpc>
              <a:spcBef>
                <a:spcPts val="0"/>
              </a:spcBef>
              <a:spcAft>
                <a:spcPts val="0"/>
              </a:spcAft>
              <a:buNone/>
            </a:pPr>
            <a:endParaRPr sz="2500" dirty="0">
              <a:solidFill>
                <a:schemeClr val="dk1"/>
              </a:solidFill>
            </a:endParaRPr>
          </a:p>
        </p:txBody>
      </p:sp>
      <p:pic>
        <p:nvPicPr>
          <p:cNvPr id="171" name="Google Shape;171;gcd025961ec_0_32"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72" name="Google Shape;172;gcd025961ec_0_3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cd025961ec_0_40"/>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Uses of Funds, Slide 2 of 3</a:t>
            </a:r>
            <a:endParaRPr/>
          </a:p>
        </p:txBody>
      </p:sp>
      <p:sp>
        <p:nvSpPr>
          <p:cNvPr id="178" name="Google Shape;178;gcd025961ec_0_40"/>
          <p:cNvSpPr txBox="1">
            <a:spLocks noGrp="1"/>
          </p:cNvSpPr>
          <p:nvPr>
            <p:ph type="body" idx="1"/>
          </p:nvPr>
        </p:nvSpPr>
        <p:spPr>
          <a:xfrm>
            <a:off x="838200" y="1086375"/>
            <a:ext cx="10912200" cy="5613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Clr>
                <a:schemeClr val="dk1"/>
              </a:buClr>
              <a:buSzPts val="2600"/>
            </a:pPr>
            <a:r>
              <a:rPr lang="en-US" sz="2600" dirty="0" smtClean="0">
                <a:solidFill>
                  <a:schemeClr val="dk1"/>
                </a:solidFill>
              </a:rPr>
              <a:t>Other </a:t>
            </a:r>
            <a:r>
              <a:rPr lang="en-US" sz="2600" dirty="0">
                <a:solidFill>
                  <a:schemeClr val="dk1"/>
                </a:solidFill>
              </a:rPr>
              <a:t>materials, supplies or equipment recommended by the CDC for reopening and operation of school facilities to effectively maintain health and safety </a:t>
            </a:r>
            <a:endParaRPr lang="en-US" sz="2600" dirty="0">
              <a:solidFill>
                <a:schemeClr val="dk1"/>
              </a:solidFill>
            </a:endParaRPr>
          </a:p>
          <a:p>
            <a:pPr indent="-457200">
              <a:lnSpc>
                <a:spcPct val="115000"/>
              </a:lnSpc>
              <a:spcBef>
                <a:spcPts val="0"/>
              </a:spcBef>
              <a:buClr>
                <a:schemeClr val="dk1"/>
              </a:buClr>
              <a:buSzPts val="2600"/>
            </a:pPr>
            <a:r>
              <a:rPr lang="en-US" sz="2600" dirty="0" smtClean="0">
                <a:solidFill>
                  <a:schemeClr val="dk1"/>
                </a:solidFill>
              </a:rPr>
              <a:t>Expanding </a:t>
            </a:r>
            <a:r>
              <a:rPr lang="en-US" sz="2600" dirty="0">
                <a:solidFill>
                  <a:schemeClr val="dk1"/>
                </a:solidFill>
              </a:rPr>
              <a:t>capacity to administer coronavirus testing to effectively monitor and suppress the virus </a:t>
            </a:r>
            <a:endParaRPr lang="en-US" sz="2600" dirty="0">
              <a:solidFill>
                <a:schemeClr val="dk1"/>
              </a:solidFill>
            </a:endParaRPr>
          </a:p>
          <a:p>
            <a:pPr indent="-457200">
              <a:lnSpc>
                <a:spcPct val="115000"/>
              </a:lnSpc>
              <a:spcBef>
                <a:spcPts val="0"/>
              </a:spcBef>
              <a:buClr>
                <a:schemeClr val="dk1"/>
              </a:buClr>
              <a:buSzPts val="2600"/>
            </a:pPr>
            <a:r>
              <a:rPr lang="en-US" sz="2600" dirty="0" smtClean="0">
                <a:solidFill>
                  <a:schemeClr val="dk1"/>
                </a:solidFill>
              </a:rPr>
              <a:t>Educational </a:t>
            </a:r>
            <a:r>
              <a:rPr lang="en-US" sz="2600" dirty="0">
                <a:solidFill>
                  <a:schemeClr val="dk1"/>
                </a:solidFill>
              </a:rPr>
              <a:t>technology </a:t>
            </a:r>
            <a:endParaRPr lang="en-US" sz="2600" dirty="0">
              <a:solidFill>
                <a:schemeClr val="dk1"/>
              </a:solidFill>
            </a:endParaRPr>
          </a:p>
          <a:p>
            <a:pPr indent="-457200">
              <a:lnSpc>
                <a:spcPct val="115000"/>
              </a:lnSpc>
              <a:spcBef>
                <a:spcPts val="0"/>
              </a:spcBef>
              <a:buClr>
                <a:schemeClr val="dk1"/>
              </a:buClr>
              <a:buSzPts val="2600"/>
            </a:pPr>
            <a:r>
              <a:rPr lang="en-US" sz="2600" dirty="0" smtClean="0">
                <a:solidFill>
                  <a:schemeClr val="dk1"/>
                </a:solidFill>
              </a:rPr>
              <a:t>Redeveloping </a:t>
            </a:r>
            <a:r>
              <a:rPr lang="en-US" sz="2600" dirty="0">
                <a:solidFill>
                  <a:schemeClr val="dk1"/>
                </a:solidFill>
              </a:rPr>
              <a:t>instructional plans for remote or hybrid learning or to address learning loss </a:t>
            </a:r>
            <a:r>
              <a:rPr lang="en-US" sz="2600" dirty="0"/>
              <a:t>[Not reimbursable – see M]</a:t>
            </a:r>
            <a:r>
              <a:rPr lang="en-US" sz="2600" dirty="0">
                <a:solidFill>
                  <a:schemeClr val="dk1"/>
                </a:solidFill>
              </a:rPr>
              <a:t> </a:t>
            </a:r>
            <a:endParaRPr lang="en-US" sz="2600" dirty="0">
              <a:solidFill>
                <a:schemeClr val="dk1"/>
              </a:solidFill>
            </a:endParaRPr>
          </a:p>
          <a:p>
            <a:pPr indent="-457200">
              <a:lnSpc>
                <a:spcPct val="115000"/>
              </a:lnSpc>
              <a:spcBef>
                <a:spcPts val="0"/>
              </a:spcBef>
              <a:buClr>
                <a:schemeClr val="dk1"/>
              </a:buClr>
              <a:buSzPts val="2600"/>
            </a:pPr>
            <a:r>
              <a:rPr lang="en-US" sz="2600" dirty="0" smtClean="0">
                <a:solidFill>
                  <a:schemeClr val="dk1"/>
                </a:solidFill>
              </a:rPr>
              <a:t>Leasing </a:t>
            </a:r>
            <a:r>
              <a:rPr lang="en-US" sz="2600" dirty="0">
                <a:solidFill>
                  <a:schemeClr val="dk1"/>
                </a:solidFill>
              </a:rPr>
              <a:t>sites or spaces to ensure social distancing </a:t>
            </a:r>
            <a:endParaRPr lang="en-US" sz="2600" dirty="0">
              <a:solidFill>
                <a:schemeClr val="dk1"/>
              </a:solidFill>
            </a:endParaRPr>
          </a:p>
          <a:p>
            <a:pPr indent="-457200">
              <a:lnSpc>
                <a:spcPct val="115000"/>
              </a:lnSpc>
              <a:spcBef>
                <a:spcPts val="0"/>
              </a:spcBef>
              <a:buClr>
                <a:schemeClr val="dk1"/>
              </a:buClr>
              <a:buSzPts val="2600"/>
            </a:pPr>
            <a:r>
              <a:rPr lang="en-US" sz="2600" dirty="0" smtClean="0">
                <a:solidFill>
                  <a:schemeClr val="dk1"/>
                </a:solidFill>
              </a:rPr>
              <a:t>Reasonable </a:t>
            </a:r>
            <a:r>
              <a:rPr lang="en-US" sz="2600" dirty="0">
                <a:solidFill>
                  <a:schemeClr val="dk1"/>
                </a:solidFill>
              </a:rPr>
              <a:t>transportation costs </a:t>
            </a:r>
            <a:endParaRPr sz="2600" dirty="0">
              <a:solidFill>
                <a:schemeClr val="dk1"/>
              </a:solidFill>
            </a:endParaRPr>
          </a:p>
          <a:p>
            <a:pPr marL="0" lvl="0" indent="0" algn="l" rtl="0">
              <a:lnSpc>
                <a:spcPct val="115000"/>
              </a:lnSpc>
              <a:spcBef>
                <a:spcPts val="0"/>
              </a:spcBef>
              <a:spcAft>
                <a:spcPts val="0"/>
              </a:spcAft>
              <a:buNone/>
            </a:pPr>
            <a:endParaRPr sz="2100" dirty="0">
              <a:solidFill>
                <a:schemeClr val="dk1"/>
              </a:solidFill>
            </a:endParaRPr>
          </a:p>
        </p:txBody>
      </p:sp>
      <p:pic>
        <p:nvPicPr>
          <p:cNvPr id="179" name="Google Shape;179;gcd025961ec_0_40"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80" name="Google Shape;180;gcd025961ec_0_4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ce648b6017_0_25"/>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Uses of Funds, Slide 3 of 3</a:t>
            </a:r>
            <a:endParaRPr dirty="0"/>
          </a:p>
        </p:txBody>
      </p:sp>
      <p:sp>
        <p:nvSpPr>
          <p:cNvPr id="186" name="Google Shape;186;gce648b6017_0_25"/>
          <p:cNvSpPr txBox="1">
            <a:spLocks noGrp="1"/>
          </p:cNvSpPr>
          <p:nvPr>
            <p:ph type="body" idx="1"/>
          </p:nvPr>
        </p:nvSpPr>
        <p:spPr>
          <a:xfrm>
            <a:off x="838200" y="1086375"/>
            <a:ext cx="10912200" cy="5771700"/>
          </a:xfrm>
          <a:prstGeom prst="rect">
            <a:avLst/>
          </a:prstGeom>
          <a:noFill/>
          <a:ln>
            <a:noFill/>
          </a:ln>
        </p:spPr>
        <p:txBody>
          <a:bodyPr spcFirstLastPara="1" wrap="square" lIns="91425" tIns="45700" rIns="91425" bIns="45700" anchor="t" anchorCtr="0">
            <a:noAutofit/>
          </a:bodyPr>
          <a:lstStyle/>
          <a:p>
            <a:pPr marL="228600" lvl="0" indent="-222250" algn="l" rtl="0">
              <a:lnSpc>
                <a:spcPct val="115000"/>
              </a:lnSpc>
              <a:spcBef>
                <a:spcPts val="0"/>
              </a:spcBef>
              <a:spcAft>
                <a:spcPts val="0"/>
              </a:spcAft>
              <a:buClr>
                <a:schemeClr val="dk1"/>
              </a:buClr>
              <a:buSzPts val="1700"/>
              <a:buChar char="●"/>
            </a:pPr>
            <a:r>
              <a:rPr lang="en-US" sz="2400" dirty="0" smtClean="0">
                <a:solidFill>
                  <a:schemeClr val="dk1"/>
                </a:solidFill>
              </a:rPr>
              <a:t>Initiating </a:t>
            </a:r>
            <a:r>
              <a:rPr lang="en-US" sz="2400" dirty="0">
                <a:solidFill>
                  <a:schemeClr val="dk1"/>
                </a:solidFill>
              </a:rPr>
              <a:t>and maintaining education and support services or assistance for remote or hybrid learning or to address learning loss </a:t>
            </a:r>
            <a:r>
              <a:rPr lang="en-US" sz="2400" dirty="0"/>
              <a:t>[Not reimbursable – see M]</a:t>
            </a:r>
            <a:r>
              <a:rPr lang="en-US" sz="2400" dirty="0">
                <a:solidFill>
                  <a:schemeClr val="dk1"/>
                </a:solidFill>
              </a:rPr>
              <a:t> </a:t>
            </a:r>
            <a:endParaRPr sz="2400" dirty="0">
              <a:solidFill>
                <a:schemeClr val="dk1"/>
              </a:solidFill>
            </a:endParaRPr>
          </a:p>
          <a:p>
            <a:pPr marL="228600" lvl="0" indent="-222250" algn="l" rtl="0">
              <a:lnSpc>
                <a:spcPct val="115000"/>
              </a:lnSpc>
              <a:spcBef>
                <a:spcPts val="0"/>
              </a:spcBef>
              <a:spcAft>
                <a:spcPts val="0"/>
              </a:spcAft>
              <a:buClr>
                <a:schemeClr val="dk1"/>
              </a:buClr>
              <a:buSzPts val="1700"/>
              <a:buChar char="●"/>
            </a:pPr>
            <a:r>
              <a:rPr lang="en-US" sz="2400" dirty="0" smtClean="0">
                <a:solidFill>
                  <a:schemeClr val="dk1"/>
                </a:solidFill>
              </a:rPr>
              <a:t>Reimbursement </a:t>
            </a:r>
            <a:r>
              <a:rPr lang="en-US" sz="2400" dirty="0">
                <a:solidFill>
                  <a:schemeClr val="dk1"/>
                </a:solidFill>
              </a:rPr>
              <a:t>for the expenses of any services or assistance described in this paragraph (except for subparagraphs (C) </a:t>
            </a:r>
            <a:r>
              <a:rPr lang="en-US" sz="2400" dirty="0"/>
              <a:t>(except that portable air purification systems shall be an allowable reimbursable expense), (D), (I), and (L))</a:t>
            </a:r>
            <a:r>
              <a:rPr lang="en-US" sz="2400" dirty="0">
                <a:solidFill>
                  <a:schemeClr val="dk1"/>
                </a:solidFill>
              </a:rPr>
              <a:t> that the non-public school incurred on or after the date of the qualifying emergency [March 13, 2020], except that any non-public school that has received a loan guaranteed under paragraph (36) of section 7(a) of the Small Business Act (15 U.S.C. 636(a)) as of the day prior to the date of enactment of this Act shall not be eligible for reimbursements described in this paragraph for any expenses reimbursed through such loan.</a:t>
            </a:r>
            <a:endParaRPr sz="2600" dirty="0">
              <a:solidFill>
                <a:schemeClr val="dk1"/>
              </a:solidFill>
            </a:endParaRPr>
          </a:p>
        </p:txBody>
      </p:sp>
      <p:pic>
        <p:nvPicPr>
          <p:cNvPr id="187" name="Google Shape;187;gce648b6017_0_25"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88" name="Google Shape;188;gce648b6017_0_2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cd03be1684_0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Program Application</a:t>
            </a:r>
            <a:endParaRPr/>
          </a:p>
        </p:txBody>
      </p:sp>
      <p:sp>
        <p:nvSpPr>
          <p:cNvPr id="194" name="Google Shape;194;gcd03be1684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pic>
        <p:nvPicPr>
          <p:cNvPr id="195" name="Google Shape;195;gcd03be1684_0_0"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cca1f49caa_0_2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201" name="Google Shape;201;gcca1f49caa_0_22"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202" name="Google Shape;202;gcca1f49caa_0_22"/>
          <p:cNvSpPr txBox="1">
            <a:spLocks noGrp="1"/>
          </p:cNvSpPr>
          <p:nvPr>
            <p:ph type="body" idx="1"/>
          </p:nvPr>
        </p:nvSpPr>
        <p:spPr>
          <a:xfrm>
            <a:off x="838200" y="1909240"/>
            <a:ext cx="5230200" cy="4987800"/>
          </a:xfrm>
          <a:prstGeom prst="rect">
            <a:avLst/>
          </a:prstGeom>
        </p:spPr>
        <p:txBody>
          <a:bodyPr spcFirstLastPara="1" wrap="square" lIns="91425" tIns="45700" rIns="91425" bIns="45700" anchor="t" anchorCtr="0">
            <a:normAutofit fontScale="77500" lnSpcReduction="20000"/>
          </a:bodyPr>
          <a:lstStyle/>
          <a:p>
            <a:pPr marL="457200" lvl="0" indent="-361473" algn="l" rtl="0">
              <a:lnSpc>
                <a:spcPct val="150000"/>
              </a:lnSpc>
              <a:spcBef>
                <a:spcPts val="0"/>
              </a:spcBef>
              <a:spcAft>
                <a:spcPts val="0"/>
              </a:spcAft>
              <a:buClr>
                <a:schemeClr val="dk1"/>
              </a:buClr>
              <a:buSzPct val="100000"/>
              <a:buChar char="●"/>
            </a:pPr>
            <a:r>
              <a:rPr lang="en-US" sz="2700" dirty="0">
                <a:solidFill>
                  <a:schemeClr val="dk1"/>
                </a:solidFill>
              </a:rPr>
              <a:t>Applications and directions are posted on the </a:t>
            </a:r>
            <a:r>
              <a:rPr lang="en-US" sz="2700" u="sng" dirty="0">
                <a:solidFill>
                  <a:schemeClr val="hlink"/>
                </a:solidFill>
                <a:hlinkClick r:id="rId4"/>
              </a:rPr>
              <a:t>Federal Pandemic Relief Programs webpage</a:t>
            </a:r>
            <a:endParaRPr sz="2700" dirty="0">
              <a:solidFill>
                <a:schemeClr val="dk1"/>
              </a:solidFill>
            </a:endParaRPr>
          </a:p>
          <a:p>
            <a:pPr marL="457200" lvl="0" indent="-361473" algn="l" rtl="0">
              <a:lnSpc>
                <a:spcPct val="150000"/>
              </a:lnSpc>
              <a:spcBef>
                <a:spcPts val="0"/>
              </a:spcBef>
              <a:spcAft>
                <a:spcPts val="0"/>
              </a:spcAft>
              <a:buClr>
                <a:schemeClr val="dk1"/>
              </a:buClr>
              <a:buSzPct val="100000"/>
              <a:buChar char="●"/>
            </a:pPr>
            <a:r>
              <a:rPr lang="en-US" sz="2700" dirty="0">
                <a:solidFill>
                  <a:schemeClr val="dk1"/>
                </a:solidFill>
              </a:rPr>
              <a:t>The application due date is </a:t>
            </a:r>
            <a:r>
              <a:rPr lang="en-US" sz="2700" b="1" dirty="0"/>
              <a:t>April 26, 2021</a:t>
            </a:r>
            <a:endParaRPr sz="2700" b="1" dirty="0"/>
          </a:p>
          <a:p>
            <a:pPr marL="457200" lvl="0" indent="-361473" algn="l" rtl="0">
              <a:lnSpc>
                <a:spcPct val="150000"/>
              </a:lnSpc>
              <a:spcBef>
                <a:spcPts val="0"/>
              </a:spcBef>
              <a:spcAft>
                <a:spcPts val="0"/>
              </a:spcAft>
              <a:buClr>
                <a:schemeClr val="dk1"/>
              </a:buClr>
              <a:buSzPct val="100000"/>
              <a:buChar char="●"/>
            </a:pPr>
            <a:r>
              <a:rPr lang="en-US" sz="2700" dirty="0">
                <a:solidFill>
                  <a:schemeClr val="dk1"/>
                </a:solidFill>
              </a:rPr>
              <a:t>Completed applications should be submitted to </a:t>
            </a:r>
            <a:r>
              <a:rPr lang="en-US" sz="2700" b="1" u="sng" dirty="0">
                <a:hlinkClick r:id="rId5"/>
              </a:rPr>
              <a:t>EANS@doe.virginia.gov</a:t>
            </a:r>
            <a:endParaRPr sz="2700" b="1" dirty="0"/>
          </a:p>
          <a:p>
            <a:pPr marL="457200" lvl="0" indent="-361473" algn="l" rtl="0">
              <a:lnSpc>
                <a:spcPct val="150000"/>
              </a:lnSpc>
              <a:spcBef>
                <a:spcPts val="0"/>
              </a:spcBef>
              <a:spcAft>
                <a:spcPts val="0"/>
              </a:spcAft>
              <a:buClr>
                <a:schemeClr val="dk1"/>
              </a:buClr>
              <a:buSzPct val="100000"/>
              <a:buChar char="●"/>
            </a:pPr>
            <a:r>
              <a:rPr lang="en-US" sz="2700" dirty="0">
                <a:solidFill>
                  <a:schemeClr val="dk1"/>
                </a:solidFill>
              </a:rPr>
              <a:t>Refer to the </a:t>
            </a:r>
            <a:r>
              <a:rPr lang="en-US" sz="2700" b="1" u="sng" dirty="0">
                <a:hlinkClick r:id="rId6"/>
              </a:rPr>
              <a:t>Guidelines, Instructions, and Assurances</a:t>
            </a:r>
            <a:r>
              <a:rPr lang="en-US" sz="2700" dirty="0">
                <a:solidFill>
                  <a:schemeClr val="dk1"/>
                </a:solidFill>
              </a:rPr>
              <a:t> for details on naming and submitting your application</a:t>
            </a:r>
            <a:endParaRPr sz="2700" dirty="0">
              <a:solidFill>
                <a:schemeClr val="dk1"/>
              </a:solidFill>
            </a:endParaRPr>
          </a:p>
        </p:txBody>
      </p:sp>
      <p:pic>
        <p:nvPicPr>
          <p:cNvPr id="203" name="Google Shape;203;gcca1f49caa_0_22" descr="April 26" title="Decorative"/>
          <p:cNvPicPr preferRelativeResize="0"/>
          <p:nvPr/>
        </p:nvPicPr>
        <p:blipFill>
          <a:blip r:embed="rId7">
            <a:alphaModFix/>
          </a:blip>
          <a:stretch>
            <a:fillRect/>
          </a:stretch>
        </p:blipFill>
        <p:spPr>
          <a:xfrm>
            <a:off x="7046875" y="1878275"/>
            <a:ext cx="4394050" cy="4394050"/>
          </a:xfrm>
          <a:prstGeom prst="rect">
            <a:avLst/>
          </a:prstGeom>
          <a:noFill/>
          <a:ln>
            <a:noFill/>
          </a:ln>
        </p:spPr>
      </p:pic>
      <p:sp>
        <p:nvSpPr>
          <p:cNvPr id="6" name="Google Shape;185;gce648b6017_0_25"/>
          <p:cNvSpPr txBox="1">
            <a:spLocks noGrp="1"/>
          </p:cNvSpPr>
          <p:nvPr>
            <p:ph type="title"/>
          </p:nvPr>
        </p:nvSpPr>
        <p:spPr>
          <a:xfrm>
            <a:off x="1181101" y="846251"/>
            <a:ext cx="10259824" cy="953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600" dirty="0" smtClean="0"/>
              <a:t>Application Basics</a:t>
            </a:r>
            <a:endParaRPr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title"/>
          </p:nvPr>
        </p:nvSpPr>
        <p:spPr>
          <a:xfrm>
            <a:off x="838200" y="114301"/>
            <a:ext cx="10515600" cy="115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Two Required Components</a:t>
            </a:r>
            <a:endParaRPr/>
          </a:p>
        </p:txBody>
      </p:sp>
      <p:sp>
        <p:nvSpPr>
          <p:cNvPr id="209" name="Google Shape;209;p7"/>
          <p:cNvSpPr txBox="1">
            <a:spLocks noGrp="1"/>
          </p:cNvSpPr>
          <p:nvPr>
            <p:ph type="body" idx="1"/>
          </p:nvPr>
        </p:nvSpPr>
        <p:spPr>
          <a:xfrm>
            <a:off x="838200" y="1292225"/>
            <a:ext cx="4855800" cy="546900"/>
          </a:xfrm>
          <a:prstGeom prst="rect">
            <a:avLst/>
          </a:prstGeom>
          <a:noFill/>
          <a:ln>
            <a:noFill/>
          </a:ln>
        </p:spPr>
        <p:txBody>
          <a:bodyPr spcFirstLastPara="1" wrap="square" lIns="91425" tIns="45700" rIns="91425" bIns="45700" anchor="t" anchorCtr="0">
            <a:normAutofit/>
          </a:bodyPr>
          <a:lstStyle/>
          <a:p>
            <a:pPr marL="228600" lvl="0" indent="0" algn="ctr" rtl="0">
              <a:lnSpc>
                <a:spcPct val="90000"/>
              </a:lnSpc>
              <a:spcBef>
                <a:spcPts val="0"/>
              </a:spcBef>
              <a:spcAft>
                <a:spcPts val="0"/>
              </a:spcAft>
              <a:buNone/>
            </a:pPr>
            <a:r>
              <a:rPr lang="en-US" b="1" dirty="0"/>
              <a:t>Narrative</a:t>
            </a:r>
            <a:endParaRPr b="1" dirty="0"/>
          </a:p>
        </p:txBody>
      </p:sp>
      <p:sp>
        <p:nvSpPr>
          <p:cNvPr id="210" name="Google Shape;210;p7"/>
          <p:cNvSpPr txBox="1">
            <a:spLocks noGrp="1"/>
          </p:cNvSpPr>
          <p:nvPr>
            <p:ph type="body" idx="2"/>
          </p:nvPr>
        </p:nvSpPr>
        <p:spPr>
          <a:xfrm>
            <a:off x="6172200" y="1292226"/>
            <a:ext cx="5181600" cy="546900"/>
          </a:xfrm>
          <a:prstGeom prst="rect">
            <a:avLst/>
          </a:prstGeom>
          <a:noFill/>
          <a:ln>
            <a:noFill/>
          </a:ln>
        </p:spPr>
        <p:txBody>
          <a:bodyPr spcFirstLastPara="1" wrap="square" lIns="91425" tIns="45700" rIns="91425" bIns="45700" anchor="t" anchorCtr="0">
            <a:normAutofit/>
          </a:bodyPr>
          <a:lstStyle/>
          <a:p>
            <a:pPr marL="228600" lvl="0" indent="0" algn="ctr" rtl="0">
              <a:lnSpc>
                <a:spcPct val="90000"/>
              </a:lnSpc>
              <a:spcBef>
                <a:spcPts val="0"/>
              </a:spcBef>
              <a:spcAft>
                <a:spcPts val="0"/>
              </a:spcAft>
              <a:buNone/>
            </a:pPr>
            <a:r>
              <a:rPr lang="en-US" b="1"/>
              <a:t>Budget</a:t>
            </a:r>
            <a:endParaRPr b="1"/>
          </a:p>
        </p:txBody>
      </p:sp>
      <p:sp>
        <p:nvSpPr>
          <p:cNvPr id="211" name="Google Shape;211;p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pic>
        <p:nvPicPr>
          <p:cNvPr id="212" name="Google Shape;212;p7"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pic>
        <p:nvPicPr>
          <p:cNvPr id="213" name="Google Shape;213;p7" descr="Narrative cover page" title="Decorative"/>
          <p:cNvPicPr preferRelativeResize="0"/>
          <p:nvPr/>
        </p:nvPicPr>
        <p:blipFill>
          <a:blip r:embed="rId4">
            <a:alphaModFix/>
          </a:blip>
          <a:stretch>
            <a:fillRect/>
          </a:stretch>
        </p:blipFill>
        <p:spPr>
          <a:xfrm>
            <a:off x="1442050" y="1927275"/>
            <a:ext cx="3800475" cy="4572000"/>
          </a:xfrm>
          <a:prstGeom prst="rect">
            <a:avLst/>
          </a:prstGeom>
          <a:noFill/>
          <a:ln>
            <a:noFill/>
          </a:ln>
        </p:spPr>
      </p:pic>
      <p:pic>
        <p:nvPicPr>
          <p:cNvPr id="214" name="Google Shape;214;p7" descr="Image to demonstrate budget cover page" title="Decorative"/>
          <p:cNvPicPr preferRelativeResize="0"/>
          <p:nvPr/>
        </p:nvPicPr>
        <p:blipFill>
          <a:blip r:embed="rId5">
            <a:alphaModFix/>
          </a:blip>
          <a:stretch>
            <a:fillRect/>
          </a:stretch>
        </p:blipFill>
        <p:spPr>
          <a:xfrm>
            <a:off x="6934200" y="1915325"/>
            <a:ext cx="4210600" cy="40428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cca1f49caa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Narrative - Complete all Components</a:t>
            </a:r>
            <a:endParaRPr/>
          </a:p>
        </p:txBody>
      </p:sp>
      <p:sp>
        <p:nvSpPr>
          <p:cNvPr id="221" name="Google Shape;221;gcca1f49caa_0_30"/>
          <p:cNvSpPr txBox="1">
            <a:spLocks noGrp="1"/>
          </p:cNvSpPr>
          <p:nvPr>
            <p:ph type="body" idx="1"/>
          </p:nvPr>
        </p:nvSpPr>
        <p:spPr>
          <a:xfrm>
            <a:off x="838200" y="1825625"/>
            <a:ext cx="10515600" cy="4602600"/>
          </a:xfrm>
          <a:prstGeom prst="rect">
            <a:avLst/>
          </a:prstGeom>
        </p:spPr>
        <p:txBody>
          <a:bodyPr spcFirstLastPara="1" wrap="square" lIns="91425" tIns="45700" rIns="91425" bIns="45700" anchor="t" anchorCtr="0">
            <a:normAutofit lnSpcReduction="10000"/>
          </a:bodyPr>
          <a:lstStyle/>
          <a:p>
            <a:pPr marL="457200" lvl="0" indent="-342900" algn="l" rtl="0">
              <a:lnSpc>
                <a:spcPct val="115000"/>
              </a:lnSpc>
              <a:spcBef>
                <a:spcPts val="1000"/>
              </a:spcBef>
              <a:spcAft>
                <a:spcPts val="0"/>
              </a:spcAft>
              <a:buClr>
                <a:schemeClr val="dk1"/>
              </a:buClr>
              <a:buSzPts val="1800"/>
              <a:buChar char="•"/>
            </a:pPr>
            <a:r>
              <a:rPr lang="en-US" b="1" dirty="0"/>
              <a:t>Part A:</a:t>
            </a:r>
            <a:r>
              <a:rPr lang="en-US" dirty="0"/>
              <a:t> </a:t>
            </a:r>
            <a:r>
              <a:rPr lang="en-US" dirty="0">
                <a:solidFill>
                  <a:schemeClr val="dk1"/>
                </a:solidFill>
              </a:rPr>
              <a:t>Cover Sheet – Authorized Representative signature required</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b="1" dirty="0"/>
              <a:t>Part B: </a:t>
            </a:r>
            <a:r>
              <a:rPr lang="en-US" dirty="0">
                <a:solidFill>
                  <a:schemeClr val="dk1"/>
                </a:solidFill>
              </a:rPr>
              <a:t>Non-Public School Eligibility</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b="1" dirty="0"/>
              <a:t>Part C: </a:t>
            </a:r>
            <a:r>
              <a:rPr lang="en-US" dirty="0">
                <a:solidFill>
                  <a:schemeClr val="dk1"/>
                </a:solidFill>
              </a:rPr>
              <a:t>Non-Public School Data</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b="1" dirty="0"/>
              <a:t>Appendix A:</a:t>
            </a:r>
            <a:r>
              <a:rPr lang="en-US" dirty="0">
                <a:solidFill>
                  <a:schemeClr val="dk1"/>
                </a:solidFill>
              </a:rPr>
              <a:t> General Assurances - </a:t>
            </a:r>
            <a:r>
              <a:rPr lang="en-US" b="1" dirty="0"/>
              <a:t>for all schools</a:t>
            </a:r>
            <a:r>
              <a:rPr lang="en-US" dirty="0">
                <a:solidFill>
                  <a:schemeClr val="dk1"/>
                </a:solidFill>
              </a:rPr>
              <a:t> – Authorized Representative signature required</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b="1" dirty="0"/>
              <a:t>Appendix B:</a:t>
            </a:r>
            <a:r>
              <a:rPr lang="en-US" dirty="0">
                <a:solidFill>
                  <a:schemeClr val="dk1"/>
                </a:solidFill>
              </a:rPr>
              <a:t> Assurances that School Operates in Accordance with State Laws - </a:t>
            </a:r>
            <a:r>
              <a:rPr lang="en-US" b="1" dirty="0"/>
              <a:t>for schools that are not licensed or accredited</a:t>
            </a:r>
            <a:r>
              <a:rPr lang="en-US" dirty="0">
                <a:solidFill>
                  <a:schemeClr val="dk1"/>
                </a:solidFill>
              </a:rPr>
              <a:t> – Authorized Representative signature required </a:t>
            </a:r>
            <a:endParaRPr dirty="0">
              <a:solidFill>
                <a:schemeClr val="dk1"/>
              </a:solidFill>
            </a:endParaRPr>
          </a:p>
        </p:txBody>
      </p:sp>
      <p:sp>
        <p:nvSpPr>
          <p:cNvPr id="222" name="Google Shape;222;gcca1f49caa_0_3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ce648b6017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Authorized Representative Signature</a:t>
            </a:r>
            <a:endParaRPr/>
          </a:p>
        </p:txBody>
      </p:sp>
      <p:sp>
        <p:nvSpPr>
          <p:cNvPr id="229" name="Google Shape;229;gce648b6017_0_0"/>
          <p:cNvSpPr txBox="1">
            <a:spLocks noGrp="1"/>
          </p:cNvSpPr>
          <p:nvPr>
            <p:ph type="body" idx="1"/>
          </p:nvPr>
        </p:nvSpPr>
        <p:spPr>
          <a:xfrm>
            <a:off x="838200" y="1825625"/>
            <a:ext cx="10515600" cy="46026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b="1"/>
              <a:t>Preferred:</a:t>
            </a:r>
            <a:endParaRPr b="1"/>
          </a:p>
          <a:p>
            <a:pPr marL="914400" lvl="0" indent="-342900" algn="l" rtl="0">
              <a:lnSpc>
                <a:spcPct val="115000"/>
              </a:lnSpc>
              <a:spcBef>
                <a:spcPts val="1000"/>
              </a:spcBef>
              <a:spcAft>
                <a:spcPts val="0"/>
              </a:spcAft>
              <a:buClr>
                <a:srgbClr val="000000"/>
              </a:buClr>
              <a:buSzPts val="1800"/>
              <a:buChar char="•"/>
            </a:pPr>
            <a:r>
              <a:rPr lang="en-US" b="1">
                <a:solidFill>
                  <a:srgbClr val="000000"/>
                </a:solidFill>
              </a:rPr>
              <a:t>Electronic signature via Adobe Acrobat</a:t>
            </a:r>
            <a:endParaRPr b="1">
              <a:solidFill>
                <a:srgbClr val="000000"/>
              </a:solidFill>
            </a:endParaRPr>
          </a:p>
          <a:p>
            <a:pPr marL="914400" lvl="0" indent="-342900" algn="l" rtl="0">
              <a:lnSpc>
                <a:spcPct val="115000"/>
              </a:lnSpc>
              <a:spcBef>
                <a:spcPts val="0"/>
              </a:spcBef>
              <a:spcAft>
                <a:spcPts val="0"/>
              </a:spcAft>
              <a:buClr>
                <a:srgbClr val="000000"/>
              </a:buClr>
              <a:buSzPts val="1800"/>
              <a:buChar char="•"/>
            </a:pPr>
            <a:r>
              <a:rPr lang="en-US" b="1">
                <a:solidFill>
                  <a:srgbClr val="000000"/>
                </a:solidFill>
              </a:rPr>
              <a:t>Print, sign, and scan </a:t>
            </a:r>
            <a:endParaRPr b="1">
              <a:solidFill>
                <a:srgbClr val="000000"/>
              </a:solidFill>
            </a:endParaRPr>
          </a:p>
          <a:p>
            <a:pPr marL="0" lvl="0" indent="0" algn="l" rtl="0">
              <a:lnSpc>
                <a:spcPct val="115000"/>
              </a:lnSpc>
              <a:spcBef>
                <a:spcPts val="1000"/>
              </a:spcBef>
              <a:spcAft>
                <a:spcPts val="0"/>
              </a:spcAft>
              <a:buNone/>
            </a:pPr>
            <a:endParaRPr b="1">
              <a:solidFill>
                <a:srgbClr val="000000"/>
              </a:solidFill>
            </a:endParaRPr>
          </a:p>
          <a:p>
            <a:pPr marL="0" lvl="0" indent="0" algn="l" rtl="0">
              <a:lnSpc>
                <a:spcPct val="115000"/>
              </a:lnSpc>
              <a:spcBef>
                <a:spcPts val="1000"/>
              </a:spcBef>
              <a:spcAft>
                <a:spcPts val="0"/>
              </a:spcAft>
              <a:buNone/>
            </a:pPr>
            <a:r>
              <a:rPr lang="en-US" b="1"/>
              <a:t>Acceptable:</a:t>
            </a:r>
            <a:endParaRPr b="1"/>
          </a:p>
          <a:p>
            <a:pPr marL="914400" lvl="1" indent="-342900" algn="l" rtl="0">
              <a:lnSpc>
                <a:spcPct val="115000"/>
              </a:lnSpc>
              <a:spcBef>
                <a:spcPts val="500"/>
              </a:spcBef>
              <a:spcAft>
                <a:spcPts val="0"/>
              </a:spcAft>
              <a:buClr>
                <a:srgbClr val="000000"/>
              </a:buClr>
              <a:buSzPts val="1800"/>
              <a:buChar char="•"/>
            </a:pPr>
            <a:r>
              <a:rPr lang="en-US" b="1">
                <a:solidFill>
                  <a:srgbClr val="000000"/>
                </a:solidFill>
              </a:rPr>
              <a:t>Script font</a:t>
            </a:r>
            <a:endParaRPr b="1">
              <a:solidFill>
                <a:srgbClr val="000000"/>
              </a:solidFill>
            </a:endParaRPr>
          </a:p>
          <a:p>
            <a:pPr marL="457200" lvl="0" indent="0" algn="l" rtl="0">
              <a:lnSpc>
                <a:spcPct val="115000"/>
              </a:lnSpc>
              <a:spcBef>
                <a:spcPts val="1000"/>
              </a:spcBef>
              <a:spcAft>
                <a:spcPts val="0"/>
              </a:spcAft>
              <a:buNone/>
            </a:pPr>
            <a:endParaRPr>
              <a:solidFill>
                <a:schemeClr val="dk1"/>
              </a:solidFill>
            </a:endParaRPr>
          </a:p>
        </p:txBody>
      </p:sp>
      <p:sp>
        <p:nvSpPr>
          <p:cNvPr id="230" name="Google Shape;230;gce648b6017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cca1f49caa_0_4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sz="4900">
                <a:solidFill>
                  <a:schemeClr val="dk1"/>
                </a:solidFill>
              </a:rPr>
              <a:t>Demonstration - Completing the Narrative Portion of the Application</a:t>
            </a:r>
            <a:endParaRPr sz="4900">
              <a:solidFill>
                <a:schemeClr val="dk1"/>
              </a:solidFill>
            </a:endParaRPr>
          </a:p>
        </p:txBody>
      </p:sp>
      <p:sp>
        <p:nvSpPr>
          <p:cNvPr id="236" name="Google Shape;236;gcca1f49caa_0_4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pic>
        <p:nvPicPr>
          <p:cNvPr id="237" name="Google Shape;237;gcca1f49caa_0_47"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cca1f49caa_0_3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245" name="Google Shape;245;gcca1f49caa_0_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Narrative - Important Reminders</a:t>
            </a:r>
            <a:endParaRPr/>
          </a:p>
        </p:txBody>
      </p:sp>
      <p:sp>
        <p:nvSpPr>
          <p:cNvPr id="246" name="Google Shape;246;gcca1f49caa_0_39"/>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fontScale="92500" lnSpcReduction="20000"/>
          </a:bodyPr>
          <a:lstStyle/>
          <a:p>
            <a:pPr marL="457200" lvl="0" indent="-342900" algn="l" rtl="0">
              <a:lnSpc>
                <a:spcPct val="115000"/>
              </a:lnSpc>
              <a:spcBef>
                <a:spcPts val="1000"/>
              </a:spcBef>
              <a:spcAft>
                <a:spcPts val="0"/>
              </a:spcAft>
              <a:buClr>
                <a:schemeClr val="dk1"/>
              </a:buClr>
              <a:buSzPts val="1800"/>
              <a:buChar char="•"/>
            </a:pPr>
            <a:r>
              <a:rPr lang="en-US" b="1" u="sng">
                <a:solidFill>
                  <a:schemeClr val="dk1"/>
                </a:solidFill>
              </a:rPr>
              <a:t>The Authorized Representative of the school must sign</a:t>
            </a:r>
            <a:r>
              <a:rPr lang="en-US">
                <a:solidFill>
                  <a:schemeClr val="dk1"/>
                </a:solidFill>
              </a:rPr>
              <a:t> the Cover Page, Appendix A, and (if applicable) Appendix B</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To be eligible to participate, </a:t>
            </a:r>
            <a:r>
              <a:rPr lang="en-US" b="1" u="sng">
                <a:solidFill>
                  <a:schemeClr val="dk1"/>
                </a:solidFill>
              </a:rPr>
              <a:t>all boxes in Part B</a:t>
            </a:r>
            <a:r>
              <a:rPr lang="en-US">
                <a:solidFill>
                  <a:schemeClr val="dk1"/>
                </a:solidFill>
              </a:rPr>
              <a:t> must apply to the school</a:t>
            </a:r>
            <a:endParaRPr>
              <a:solidFill>
                <a:schemeClr val="dk1"/>
              </a:solidFill>
            </a:endParaRPr>
          </a:p>
          <a:p>
            <a:pPr marL="914400" lvl="1" indent="-342900" algn="l" rtl="0">
              <a:lnSpc>
                <a:spcPct val="115000"/>
              </a:lnSpc>
              <a:spcBef>
                <a:spcPts val="0"/>
              </a:spcBef>
              <a:spcAft>
                <a:spcPts val="0"/>
              </a:spcAft>
              <a:buClr>
                <a:schemeClr val="dk1"/>
              </a:buClr>
              <a:buSzPts val="1800"/>
              <a:buChar char="•"/>
            </a:pPr>
            <a:r>
              <a:rPr lang="en-US"/>
              <a:t>Indicate Accrediting Entity. If not accredited, complete Appendix B.</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Per the CRRSA Act, the school must use </a:t>
            </a:r>
            <a:r>
              <a:rPr lang="en-US" b="1" u="sng">
                <a:solidFill>
                  <a:schemeClr val="dk1"/>
                </a:solidFill>
              </a:rPr>
              <a:t>2019-2020 enrollment and low-income data</a:t>
            </a:r>
            <a:r>
              <a:rPr lang="en-US">
                <a:solidFill>
                  <a:schemeClr val="dk1"/>
                </a:solidFill>
              </a:rPr>
              <a:t> in Part C</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To be eligible to participate, </a:t>
            </a:r>
            <a:r>
              <a:rPr lang="en-US" b="1" u="sng">
                <a:solidFill>
                  <a:schemeClr val="dk1"/>
                </a:solidFill>
              </a:rPr>
              <a:t>all schools</a:t>
            </a:r>
            <a:r>
              <a:rPr lang="en-US">
                <a:solidFill>
                  <a:schemeClr val="dk1"/>
                </a:solidFill>
              </a:rPr>
              <a:t> must agree to all assurances in </a:t>
            </a:r>
            <a:r>
              <a:rPr lang="en-US" b="1" u="sng">
                <a:solidFill>
                  <a:schemeClr val="dk1"/>
                </a:solidFill>
              </a:rPr>
              <a:t>Appendix A</a:t>
            </a:r>
            <a:endParaRPr b="1" u="sng">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To be eligible to participate, </a:t>
            </a:r>
            <a:r>
              <a:rPr lang="en-US" b="1" u="sng">
                <a:solidFill>
                  <a:schemeClr val="dk1"/>
                </a:solidFill>
              </a:rPr>
              <a:t>schools that are not accredited or licensed</a:t>
            </a:r>
            <a:r>
              <a:rPr lang="en-US">
                <a:solidFill>
                  <a:schemeClr val="dk1"/>
                </a:solidFill>
              </a:rPr>
              <a:t> must operate in accordance with state laws and must agree to all assurances in </a:t>
            </a:r>
            <a:r>
              <a:rPr lang="en-US" b="1" u="sng">
                <a:solidFill>
                  <a:schemeClr val="dk1"/>
                </a:solidFill>
              </a:rPr>
              <a:t>Appendix B </a:t>
            </a:r>
            <a:endParaRPr b="1" u="sng">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Agenda</a:t>
            </a:r>
            <a:endParaRPr/>
          </a:p>
        </p:txBody>
      </p:sp>
      <p:sp>
        <p:nvSpPr>
          <p:cNvPr id="108" name="Google Shape;108;p3"/>
          <p:cNvSpPr txBox="1">
            <a:spLocks noGrp="1"/>
          </p:cNvSpPr>
          <p:nvPr>
            <p:ph type="body" idx="1"/>
          </p:nvPr>
        </p:nvSpPr>
        <p:spPr>
          <a:xfrm>
            <a:off x="1072875" y="1825625"/>
            <a:ext cx="10281000" cy="4351500"/>
          </a:xfrm>
          <a:prstGeom prst="rect">
            <a:avLst/>
          </a:prstGeom>
          <a:noFill/>
          <a:ln>
            <a:noFill/>
          </a:ln>
        </p:spPr>
        <p:txBody>
          <a:bodyPr spcFirstLastPara="1" wrap="square" lIns="91425" tIns="45700" rIns="91425" bIns="45700" anchor="t" anchorCtr="0">
            <a:normAutofit fontScale="92500" lnSpcReduction="20000"/>
          </a:bodyPr>
          <a:lstStyle/>
          <a:p>
            <a:pPr marL="228600" lvl="0" indent="-234950" algn="l" rtl="0">
              <a:lnSpc>
                <a:spcPct val="150000"/>
              </a:lnSpc>
              <a:spcBef>
                <a:spcPts val="0"/>
              </a:spcBef>
              <a:spcAft>
                <a:spcPts val="0"/>
              </a:spcAft>
              <a:buClr>
                <a:schemeClr val="dk1"/>
              </a:buClr>
              <a:buSzPts val="1900"/>
              <a:buChar char="●"/>
            </a:pPr>
            <a:r>
              <a:rPr lang="en-US">
                <a:solidFill>
                  <a:schemeClr val="dk1"/>
                </a:solidFill>
              </a:rPr>
              <a:t>EANS Overview</a:t>
            </a:r>
            <a:endParaRPr>
              <a:solidFill>
                <a:schemeClr val="dk1"/>
              </a:solidFill>
            </a:endParaRPr>
          </a:p>
          <a:p>
            <a:pPr marL="228600" lvl="0" indent="-234950" algn="l" rtl="0">
              <a:lnSpc>
                <a:spcPct val="150000"/>
              </a:lnSpc>
              <a:spcBef>
                <a:spcPts val="0"/>
              </a:spcBef>
              <a:spcAft>
                <a:spcPts val="0"/>
              </a:spcAft>
              <a:buClr>
                <a:srgbClr val="000000"/>
              </a:buClr>
              <a:buSzPts val="1900"/>
              <a:buChar char="●"/>
            </a:pPr>
            <a:r>
              <a:rPr lang="en-US">
                <a:solidFill>
                  <a:srgbClr val="000000"/>
                </a:solidFill>
              </a:rPr>
              <a:t>Program Application</a:t>
            </a:r>
            <a:endParaRPr>
              <a:solidFill>
                <a:srgbClr val="000000"/>
              </a:solidFill>
            </a:endParaRPr>
          </a:p>
          <a:p>
            <a:pPr marL="685800" lvl="1" indent="-228600" algn="l" rtl="0">
              <a:lnSpc>
                <a:spcPct val="150000"/>
              </a:lnSpc>
              <a:spcBef>
                <a:spcPts val="0"/>
              </a:spcBef>
              <a:spcAft>
                <a:spcPts val="0"/>
              </a:spcAft>
              <a:buClr>
                <a:srgbClr val="000000"/>
              </a:buClr>
              <a:buSzPts val="1800"/>
              <a:buChar char="○"/>
            </a:pPr>
            <a:r>
              <a:rPr lang="en-US">
                <a:solidFill>
                  <a:srgbClr val="000000"/>
                </a:solidFill>
              </a:rPr>
              <a:t>Narrative</a:t>
            </a:r>
            <a:endParaRPr>
              <a:solidFill>
                <a:srgbClr val="000000"/>
              </a:solidFill>
            </a:endParaRPr>
          </a:p>
          <a:p>
            <a:pPr marL="685800" lvl="1" indent="-228600" algn="l" rtl="0">
              <a:lnSpc>
                <a:spcPct val="150000"/>
              </a:lnSpc>
              <a:spcBef>
                <a:spcPts val="0"/>
              </a:spcBef>
              <a:spcAft>
                <a:spcPts val="0"/>
              </a:spcAft>
              <a:buClr>
                <a:srgbClr val="000000"/>
              </a:buClr>
              <a:buSzPts val="1800"/>
              <a:buChar char="○"/>
            </a:pPr>
            <a:r>
              <a:rPr lang="en-US">
                <a:solidFill>
                  <a:srgbClr val="000000"/>
                </a:solidFill>
              </a:rPr>
              <a:t>Budget</a:t>
            </a:r>
            <a:endParaRPr>
              <a:solidFill>
                <a:srgbClr val="000000"/>
              </a:solidFill>
            </a:endParaRPr>
          </a:p>
          <a:p>
            <a:pPr marL="228600" lvl="0" indent="-234950" algn="l" rtl="0">
              <a:lnSpc>
                <a:spcPct val="150000"/>
              </a:lnSpc>
              <a:spcBef>
                <a:spcPts val="0"/>
              </a:spcBef>
              <a:spcAft>
                <a:spcPts val="0"/>
              </a:spcAft>
              <a:buClr>
                <a:schemeClr val="dk1"/>
              </a:buClr>
              <a:buSzPts val="1900"/>
              <a:buChar char="●"/>
            </a:pPr>
            <a:r>
              <a:rPr lang="en-US">
                <a:solidFill>
                  <a:schemeClr val="dk1"/>
                </a:solidFill>
              </a:rPr>
              <a:t>Frequently Asked Questions</a:t>
            </a:r>
            <a:endParaRPr>
              <a:solidFill>
                <a:schemeClr val="dk1"/>
              </a:solidFill>
            </a:endParaRPr>
          </a:p>
          <a:p>
            <a:pPr marL="228600" lvl="0" indent="-234950" algn="l" rtl="0">
              <a:lnSpc>
                <a:spcPct val="150000"/>
              </a:lnSpc>
              <a:spcBef>
                <a:spcPts val="0"/>
              </a:spcBef>
              <a:spcAft>
                <a:spcPts val="0"/>
              </a:spcAft>
              <a:buClr>
                <a:schemeClr val="dk1"/>
              </a:buClr>
              <a:buSzPts val="1900"/>
              <a:buChar char="●"/>
            </a:pPr>
            <a:r>
              <a:rPr lang="en-US">
                <a:solidFill>
                  <a:schemeClr val="dk1"/>
                </a:solidFill>
              </a:rPr>
              <a:t>Resources</a:t>
            </a:r>
            <a:endParaRPr>
              <a:solidFill>
                <a:schemeClr val="dk1"/>
              </a:solidFill>
            </a:endParaRPr>
          </a:p>
          <a:p>
            <a:pPr marL="228600" lvl="0" indent="-234950" algn="l" rtl="0">
              <a:lnSpc>
                <a:spcPct val="150000"/>
              </a:lnSpc>
              <a:spcBef>
                <a:spcPts val="0"/>
              </a:spcBef>
              <a:spcAft>
                <a:spcPts val="0"/>
              </a:spcAft>
              <a:buClr>
                <a:schemeClr val="dk1"/>
              </a:buClr>
              <a:buSzPts val="1900"/>
              <a:buChar char="●"/>
            </a:pPr>
            <a:r>
              <a:rPr lang="en-US">
                <a:solidFill>
                  <a:schemeClr val="dk1"/>
                </a:solidFill>
              </a:rPr>
              <a:t>Q &amp; A</a:t>
            </a:r>
            <a:endParaRPr>
              <a:solidFill>
                <a:schemeClr val="dk1"/>
              </a:solidFill>
            </a:endParaRPr>
          </a:p>
          <a:p>
            <a:pPr marL="228600" lvl="0" indent="-234950" algn="l" rtl="0">
              <a:lnSpc>
                <a:spcPct val="150000"/>
              </a:lnSpc>
              <a:spcBef>
                <a:spcPts val="0"/>
              </a:spcBef>
              <a:spcAft>
                <a:spcPts val="0"/>
              </a:spcAft>
              <a:buClr>
                <a:schemeClr val="dk1"/>
              </a:buClr>
              <a:buSzPts val="1900"/>
              <a:buChar char="●"/>
            </a:pPr>
            <a:r>
              <a:rPr lang="en-US">
                <a:solidFill>
                  <a:schemeClr val="dk1"/>
                </a:solidFill>
              </a:rPr>
              <a:t>Contact Information</a:t>
            </a:r>
            <a:endParaRPr>
              <a:solidFill>
                <a:schemeClr val="dk1"/>
              </a:solidFill>
            </a:endParaRPr>
          </a:p>
        </p:txBody>
      </p:sp>
      <p:pic>
        <p:nvPicPr>
          <p:cNvPr id="109" name="Google Shape;109;p3" descr="Virginia Department of Education"/>
          <p:cNvPicPr preferRelativeResize="0"/>
          <p:nvPr/>
        </p:nvPicPr>
        <p:blipFill rotWithShape="1">
          <a:blip r:embed="rId3">
            <a:alphaModFix/>
          </a:blip>
          <a:srcRect/>
          <a:stretch/>
        </p:blipFill>
        <p:spPr>
          <a:xfrm rot="-5400000">
            <a:off x="-3027420" y="3223349"/>
            <a:ext cx="6664605" cy="381164"/>
          </a:xfrm>
          <a:prstGeom prst="rect">
            <a:avLst/>
          </a:prstGeom>
          <a:noFill/>
          <a:ln>
            <a:noFill/>
          </a:ln>
        </p:spPr>
      </p:pic>
      <p:sp>
        <p:nvSpPr>
          <p:cNvPr id="110" name="Google Shape;110;p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cd025961ec_0_4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
        <p:nvSpPr>
          <p:cNvPr id="254" name="Google Shape;254;gcd025961ec_0_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Examples of Low-Income Data</a:t>
            </a:r>
            <a:endParaRPr/>
          </a:p>
        </p:txBody>
      </p:sp>
      <p:sp>
        <p:nvSpPr>
          <p:cNvPr id="255" name="Google Shape;255;gcd025961ec_0_48"/>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fontScale="85000" lnSpcReduction="20000"/>
          </a:bodyPr>
          <a:lstStyle/>
          <a:p>
            <a:pPr marL="457200" lvl="0" indent="-334327" algn="l" rtl="0">
              <a:lnSpc>
                <a:spcPct val="115000"/>
              </a:lnSpc>
              <a:spcBef>
                <a:spcPts val="1000"/>
              </a:spcBef>
              <a:spcAft>
                <a:spcPts val="0"/>
              </a:spcAft>
              <a:buClr>
                <a:schemeClr val="dk1"/>
              </a:buClr>
              <a:buSzPct val="64285"/>
              <a:buChar char="•"/>
            </a:pPr>
            <a:r>
              <a:rPr lang="en-US">
                <a:solidFill>
                  <a:schemeClr val="dk1"/>
                </a:solidFill>
              </a:rPr>
              <a:t>Students from families within 200% of the 2019 Federal poverty guidelines </a:t>
            </a:r>
            <a:endParaRPr>
              <a:solidFill>
                <a:schemeClr val="dk1"/>
              </a:solidFill>
            </a:endParaRPr>
          </a:p>
          <a:p>
            <a:pPr marL="457200" lvl="0" indent="-334327" algn="l" rtl="0">
              <a:lnSpc>
                <a:spcPct val="115000"/>
              </a:lnSpc>
              <a:spcBef>
                <a:spcPts val="0"/>
              </a:spcBef>
              <a:spcAft>
                <a:spcPts val="0"/>
              </a:spcAft>
              <a:buClr>
                <a:schemeClr val="dk1"/>
              </a:buClr>
              <a:buSzPct val="64285"/>
              <a:buChar char="•"/>
            </a:pPr>
            <a:r>
              <a:rPr lang="en-US">
                <a:solidFill>
                  <a:schemeClr val="dk1"/>
                </a:solidFill>
              </a:rPr>
              <a:t>Free/Reduced Lunch data (if applicable)</a:t>
            </a:r>
            <a:endParaRPr>
              <a:solidFill>
                <a:schemeClr val="dk1"/>
              </a:solidFill>
            </a:endParaRPr>
          </a:p>
          <a:p>
            <a:pPr marL="457200" lvl="0" indent="-334327" algn="l" rtl="0">
              <a:lnSpc>
                <a:spcPct val="115000"/>
              </a:lnSpc>
              <a:spcBef>
                <a:spcPts val="0"/>
              </a:spcBef>
              <a:spcAft>
                <a:spcPts val="0"/>
              </a:spcAft>
              <a:buClr>
                <a:schemeClr val="dk1"/>
              </a:buClr>
              <a:buSzPct val="64285"/>
              <a:buChar char="•"/>
            </a:pPr>
            <a:r>
              <a:rPr lang="en-US">
                <a:solidFill>
                  <a:schemeClr val="dk1"/>
                </a:solidFill>
              </a:rPr>
              <a:t>Title I, Part A data</a:t>
            </a:r>
            <a:endParaRPr>
              <a:solidFill>
                <a:schemeClr val="dk1"/>
              </a:solidFill>
            </a:endParaRPr>
          </a:p>
          <a:p>
            <a:pPr marL="457200" lvl="0" indent="-334327" algn="l" rtl="0">
              <a:lnSpc>
                <a:spcPct val="115000"/>
              </a:lnSpc>
              <a:spcBef>
                <a:spcPts val="0"/>
              </a:spcBef>
              <a:spcAft>
                <a:spcPts val="0"/>
              </a:spcAft>
              <a:buClr>
                <a:schemeClr val="dk1"/>
              </a:buClr>
              <a:buSzPct val="64285"/>
              <a:buChar char="•"/>
            </a:pPr>
            <a:r>
              <a:rPr lang="en-US">
                <a:solidFill>
                  <a:schemeClr val="dk1"/>
                </a:solidFill>
              </a:rPr>
              <a:t>Scholarship or financial assistance data that identify students whose family income does not exceed 200 percent of the 2019-2020 Federal poverty guidelines</a:t>
            </a:r>
            <a:endParaRPr>
              <a:solidFill>
                <a:schemeClr val="dk1"/>
              </a:solidFill>
            </a:endParaRPr>
          </a:p>
          <a:p>
            <a:pPr marL="457200" lvl="0" indent="-334327" algn="l" rtl="0">
              <a:lnSpc>
                <a:spcPct val="115000"/>
              </a:lnSpc>
              <a:spcBef>
                <a:spcPts val="0"/>
              </a:spcBef>
              <a:spcAft>
                <a:spcPts val="0"/>
              </a:spcAft>
              <a:buClr>
                <a:schemeClr val="dk1"/>
              </a:buClr>
              <a:buSzPct val="64285"/>
              <a:buChar char="•"/>
            </a:pPr>
            <a:r>
              <a:rPr lang="en-US">
                <a:solidFill>
                  <a:schemeClr val="dk1"/>
                </a:solidFill>
              </a:rPr>
              <a:t>Title I Proportionality</a:t>
            </a:r>
            <a:endParaRPr>
              <a:solidFill>
                <a:schemeClr val="dk1"/>
              </a:solidFill>
            </a:endParaRPr>
          </a:p>
          <a:p>
            <a:pPr marL="457200" lvl="0" indent="-334327" algn="l" rtl="0">
              <a:lnSpc>
                <a:spcPct val="115000"/>
              </a:lnSpc>
              <a:spcBef>
                <a:spcPts val="0"/>
              </a:spcBef>
              <a:spcAft>
                <a:spcPts val="0"/>
              </a:spcAft>
              <a:buClr>
                <a:schemeClr val="dk1"/>
              </a:buClr>
              <a:buSzPct val="64285"/>
              <a:buChar char="•"/>
            </a:pPr>
            <a:r>
              <a:rPr lang="en-US">
                <a:solidFill>
                  <a:schemeClr val="dk1"/>
                </a:solidFill>
              </a:rPr>
              <a:t>E-Rate data</a:t>
            </a:r>
            <a:endParaRPr>
              <a:solidFill>
                <a:schemeClr val="dk1"/>
              </a:solidFill>
            </a:endParaRPr>
          </a:p>
          <a:p>
            <a:pPr marL="457200" lvl="0" indent="-334327" algn="l" rtl="0">
              <a:lnSpc>
                <a:spcPct val="115000"/>
              </a:lnSpc>
              <a:spcBef>
                <a:spcPts val="0"/>
              </a:spcBef>
              <a:spcAft>
                <a:spcPts val="0"/>
              </a:spcAft>
              <a:buClr>
                <a:schemeClr val="dk1"/>
              </a:buClr>
              <a:buSzPct val="64285"/>
              <a:buChar char="•"/>
            </a:pPr>
            <a:r>
              <a:rPr lang="en-US">
                <a:solidFill>
                  <a:schemeClr val="dk1"/>
                </a:solidFill>
              </a:rPr>
              <a:t>Other relevant data, such as data that the non-public school has provided to the state for purposes of state or local programs that identify students whose family income does not exceed 200 percent of the 2019 Federal poverty guidelines.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cca1f49caa_0_5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Budget - Complete the Cover Page Tab and the Data Tab</a:t>
            </a:r>
            <a:endParaRPr/>
          </a:p>
        </p:txBody>
      </p:sp>
      <p:sp>
        <p:nvSpPr>
          <p:cNvPr id="262" name="Google Shape;262;gcca1f49caa_0_58"/>
          <p:cNvSpPr txBox="1">
            <a:spLocks noGrp="1"/>
          </p:cNvSpPr>
          <p:nvPr>
            <p:ph type="body" idx="1"/>
          </p:nvPr>
        </p:nvSpPr>
        <p:spPr>
          <a:xfrm>
            <a:off x="838200" y="1825625"/>
            <a:ext cx="10515600" cy="4781700"/>
          </a:xfrm>
          <a:prstGeom prst="rect">
            <a:avLst/>
          </a:prstGeom>
        </p:spPr>
        <p:txBody>
          <a:bodyPr spcFirstLastPara="1" wrap="square" lIns="91425" tIns="45700" rIns="91425" bIns="45700" anchor="t" anchorCtr="0">
            <a:normAutofit fontScale="92500" lnSpcReduction="10000"/>
          </a:bodyPr>
          <a:lstStyle/>
          <a:p>
            <a:pPr marL="457200" lvl="0" indent="-342900" algn="l" rtl="0">
              <a:lnSpc>
                <a:spcPct val="115000"/>
              </a:lnSpc>
              <a:spcBef>
                <a:spcPts val="1000"/>
              </a:spcBef>
              <a:spcAft>
                <a:spcPts val="0"/>
              </a:spcAft>
              <a:buSzPts val="1800"/>
              <a:buChar char="•"/>
            </a:pPr>
            <a:r>
              <a:rPr lang="en-US"/>
              <a:t>Provide your school information on the Cover Page Tab</a:t>
            </a:r>
            <a:endParaRPr/>
          </a:p>
          <a:p>
            <a:pPr marL="457200" lvl="0" indent="-342900" algn="l" rtl="0">
              <a:lnSpc>
                <a:spcPct val="115000"/>
              </a:lnSpc>
              <a:spcBef>
                <a:spcPts val="0"/>
              </a:spcBef>
              <a:spcAft>
                <a:spcPts val="0"/>
              </a:spcAft>
              <a:buSzPts val="1800"/>
              <a:buChar char="•"/>
            </a:pPr>
            <a:r>
              <a:rPr lang="en-US" u="sng"/>
              <a:t>Complete </a:t>
            </a:r>
            <a:r>
              <a:rPr lang="en-US" b="1" u="sng"/>
              <a:t>Sections I, II, and III </a:t>
            </a:r>
            <a:r>
              <a:rPr lang="en-US" u="sng"/>
              <a:t>of the Data Tab</a:t>
            </a:r>
            <a:endParaRPr u="sng"/>
          </a:p>
          <a:p>
            <a:pPr marL="914400" lvl="1" indent="-342900" algn="l" rtl="0">
              <a:lnSpc>
                <a:spcPct val="115000"/>
              </a:lnSpc>
              <a:spcBef>
                <a:spcPts val="0"/>
              </a:spcBef>
              <a:spcAft>
                <a:spcPts val="0"/>
              </a:spcAft>
              <a:buSzPts val="1800"/>
              <a:buChar char="•"/>
            </a:pPr>
            <a:r>
              <a:rPr lang="en-US" b="1"/>
              <a:t>In Section 1, enrollment and low-income data should match the narrative portion of the application</a:t>
            </a:r>
            <a:endParaRPr b="1"/>
          </a:p>
          <a:p>
            <a:pPr marL="914400" lvl="1" indent="-342900" algn="l" rtl="0">
              <a:lnSpc>
                <a:spcPct val="115000"/>
              </a:lnSpc>
              <a:spcBef>
                <a:spcPts val="0"/>
              </a:spcBef>
              <a:spcAft>
                <a:spcPts val="0"/>
              </a:spcAft>
              <a:buSzPts val="1800"/>
              <a:buChar char="•"/>
            </a:pPr>
            <a:r>
              <a:rPr lang="en-US" b="1"/>
              <a:t>In Section 2, COVID-19 impact factors selected should match the narrative portion of the application</a:t>
            </a:r>
            <a:endParaRPr b="1"/>
          </a:p>
          <a:p>
            <a:pPr marL="914400" lvl="1" indent="-342900" algn="l" rtl="0">
              <a:lnSpc>
                <a:spcPct val="115000"/>
              </a:lnSpc>
              <a:spcBef>
                <a:spcPts val="0"/>
              </a:spcBef>
              <a:spcAft>
                <a:spcPts val="0"/>
              </a:spcAft>
              <a:buSzPts val="1800"/>
              <a:buChar char="•"/>
            </a:pPr>
            <a:r>
              <a:rPr lang="en-US" b="1"/>
              <a:t>In Section 3, services and assistance requested should be prioritized</a:t>
            </a:r>
            <a:endParaRPr b="1"/>
          </a:p>
          <a:p>
            <a:pPr marL="457200" lvl="0" indent="-342900" algn="l" rtl="0">
              <a:lnSpc>
                <a:spcPct val="115000"/>
              </a:lnSpc>
              <a:spcBef>
                <a:spcPts val="0"/>
              </a:spcBef>
              <a:spcAft>
                <a:spcPts val="0"/>
              </a:spcAft>
              <a:buSzPts val="1800"/>
              <a:buChar char="•"/>
            </a:pPr>
            <a:r>
              <a:rPr lang="en-US"/>
              <a:t>The Budget Tab will be completed after the school receives application approval from the Virginia Department of Education. </a:t>
            </a:r>
            <a:r>
              <a:rPr lang="en-US" u="sng"/>
              <a:t>The Budget Tab will help you to determine the procurement method on the Data Tab.</a:t>
            </a:r>
            <a:endParaRPr u="sng"/>
          </a:p>
        </p:txBody>
      </p:sp>
      <p:sp>
        <p:nvSpPr>
          <p:cNvPr id="263" name="Google Shape;263;gcca1f49caa_0_5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cca1f49caa_0_6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sz="4900" dirty="0">
                <a:solidFill>
                  <a:schemeClr val="dk1"/>
                </a:solidFill>
              </a:rPr>
              <a:t>Demonstration - Completing </a:t>
            </a:r>
            <a:r>
              <a:rPr lang="en-US" sz="4900" dirty="0" smtClean="0">
                <a:solidFill>
                  <a:schemeClr val="dk1"/>
                </a:solidFill>
              </a:rPr>
              <a:t>the Cover Page Tab and the </a:t>
            </a:r>
            <a:r>
              <a:rPr lang="en-US" sz="4900" dirty="0">
                <a:solidFill>
                  <a:schemeClr val="dk1"/>
                </a:solidFill>
              </a:rPr>
              <a:t>Data Tab of the Budget Template</a:t>
            </a:r>
            <a:endParaRPr sz="4900" dirty="0">
              <a:solidFill>
                <a:schemeClr val="dk1"/>
              </a:solidFill>
            </a:endParaRPr>
          </a:p>
        </p:txBody>
      </p:sp>
      <p:sp>
        <p:nvSpPr>
          <p:cNvPr id="269" name="Google Shape;269;gcca1f49caa_0_6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270" name="Google Shape;270;gcca1f49caa_0_65"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cca1f49caa_0_7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
        <p:nvSpPr>
          <p:cNvPr id="278" name="Google Shape;278;gcca1f49caa_0_7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Budget - Important Reminders</a:t>
            </a:r>
            <a:endParaRPr/>
          </a:p>
        </p:txBody>
      </p:sp>
      <p:sp>
        <p:nvSpPr>
          <p:cNvPr id="279" name="Google Shape;279;gcca1f49caa_0_71"/>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Clr>
                <a:schemeClr val="dk1"/>
              </a:buClr>
              <a:buSzPts val="1800"/>
              <a:buChar char="•"/>
            </a:pPr>
            <a:r>
              <a:rPr lang="en-US">
                <a:solidFill>
                  <a:schemeClr val="dk1"/>
                </a:solidFill>
              </a:rPr>
              <a:t>Ensure that rows </a:t>
            </a:r>
            <a:r>
              <a:rPr lang="en-US" b="1" u="sng">
                <a:solidFill>
                  <a:schemeClr val="dk1"/>
                </a:solidFill>
              </a:rPr>
              <a:t>5, 6 and 16-22</a:t>
            </a:r>
            <a:r>
              <a:rPr lang="en-US" b="1">
                <a:solidFill>
                  <a:schemeClr val="dk1"/>
                </a:solidFill>
              </a:rPr>
              <a:t> </a:t>
            </a:r>
            <a:r>
              <a:rPr lang="en-US">
                <a:solidFill>
                  <a:schemeClr val="dk1"/>
                </a:solidFill>
              </a:rPr>
              <a:t>of the Data Tab match the information provided in Part C of the Narrative</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Use the information on the Budget Tab to assist you with the method of procurement in Section III of the Data Tab</a:t>
            </a:r>
            <a:endParaRPr b="1" u="sng">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Do not complete the Budget Tab at this time</a:t>
            </a:r>
            <a:endParaRPr b="1" u="sng">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cd025961ec_0_7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sp>
        <p:nvSpPr>
          <p:cNvPr id="287" name="Google Shape;287;gcd025961ec_0_7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General Acknowledgements</a:t>
            </a:r>
            <a:endParaRPr/>
          </a:p>
        </p:txBody>
      </p:sp>
      <p:sp>
        <p:nvSpPr>
          <p:cNvPr id="288" name="Google Shape;288;gcd025961ec_0_70"/>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fontScale="85000" lnSpcReduction="10000"/>
          </a:bodyPr>
          <a:lstStyle/>
          <a:p>
            <a:pPr marL="457200" lvl="0" indent="-325755" algn="l" rtl="0">
              <a:lnSpc>
                <a:spcPct val="115000"/>
              </a:lnSpc>
              <a:spcBef>
                <a:spcPts val="1000"/>
              </a:spcBef>
              <a:spcAft>
                <a:spcPts val="0"/>
              </a:spcAft>
              <a:buClr>
                <a:schemeClr val="dk1"/>
              </a:buClr>
              <a:buSzPct val="64285"/>
              <a:buChar char="•"/>
            </a:pPr>
            <a:r>
              <a:rPr lang="en-US">
                <a:solidFill>
                  <a:schemeClr val="dk1"/>
                </a:solidFill>
              </a:rPr>
              <a:t>Control of funds for services and assistance provided to a non-public school under the EANS program and title to materials, equipment and property purchased with such funds, must be in a public agency, and a public agency must administer such funds, materials, equipment, and property. Reimbursements by SEAs to non-public schools for allowable expenses must meet the public control requirements.</a:t>
            </a:r>
            <a:endParaRPr>
              <a:solidFill>
                <a:schemeClr val="dk1"/>
              </a:solidFill>
            </a:endParaRPr>
          </a:p>
          <a:p>
            <a:pPr marL="457200" lvl="0" indent="-325755" algn="l" rtl="0">
              <a:lnSpc>
                <a:spcPct val="115000"/>
              </a:lnSpc>
              <a:spcBef>
                <a:spcPts val="0"/>
              </a:spcBef>
              <a:spcAft>
                <a:spcPts val="0"/>
              </a:spcAft>
              <a:buClr>
                <a:schemeClr val="dk1"/>
              </a:buClr>
              <a:buSzPct val="64285"/>
              <a:buChar char="•"/>
            </a:pPr>
            <a:r>
              <a:rPr lang="en-US">
                <a:solidFill>
                  <a:schemeClr val="dk1"/>
                </a:solidFill>
              </a:rPr>
              <a:t>Equipment and supplies purchased with EANS funds for students and teachers in a nonpublic school may be used for the authorized purposes of the EANS program during the period of performance (i.e., through September 30, 2023) or until the equipment and supplies are no longer needed for the purposes of the EANS program (see 34 C.F.R. § 76.661(b); 2 C.F.R. §§ 200.313(a)(1), (c)(1) and 200.314(a)).</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cd025961ec_0_8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296" name="Google Shape;296;gcd025961ec_0_8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General </a:t>
            </a:r>
            <a:r>
              <a:rPr lang="en-US" dirty="0" smtClean="0"/>
              <a:t>Acknowledgements, Slide 2 of 2</a:t>
            </a:r>
            <a:endParaRPr dirty="0"/>
          </a:p>
        </p:txBody>
      </p:sp>
      <p:sp>
        <p:nvSpPr>
          <p:cNvPr id="297" name="Google Shape;297;gcd025961ec_0_81"/>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fontScale="85000" lnSpcReduction="10000"/>
          </a:bodyPr>
          <a:lstStyle/>
          <a:p>
            <a:pPr marL="457200" lvl="0" indent="-334327" algn="l" rtl="0">
              <a:lnSpc>
                <a:spcPct val="115000"/>
              </a:lnSpc>
              <a:spcBef>
                <a:spcPts val="1000"/>
              </a:spcBef>
              <a:spcAft>
                <a:spcPts val="0"/>
              </a:spcAft>
              <a:buClr>
                <a:schemeClr val="dk1"/>
              </a:buClr>
              <a:buSzPct val="64285"/>
              <a:buChar char="•"/>
            </a:pPr>
            <a:r>
              <a:rPr lang="en-US">
                <a:solidFill>
                  <a:schemeClr val="dk1"/>
                </a:solidFill>
              </a:rPr>
              <a:t>In general, once equipment or supplies are no longer needed for purposes of the EANS program, an SEA must remove them from the private school. 34 C.F.R. § 76.661(d)(1). After equipment and supplies are no longer needed for the purposes of the EANS program, the SEA may continue to use the equipment or supplies in the non-public school to the extent they are needed for other allowable purposes under another federal education program, such as the ESEA or the Individuals with Disabilities Education Act (IDEA). In that case, the SEA must retain title to, and maintain administrative control over, the equipment and supplies or transfer title and control to another public agency such as an LEA providing equitable services under another federal education program.</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cd025961ec_0_11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sp>
        <p:nvSpPr>
          <p:cNvPr id="305" name="Google Shape;305;gcd025961ec_0_1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General Reimbursement Overview</a:t>
            </a:r>
            <a:endParaRPr/>
          </a:p>
        </p:txBody>
      </p:sp>
      <p:sp>
        <p:nvSpPr>
          <p:cNvPr id="306" name="Google Shape;306;gcd025961ec_0_115"/>
          <p:cNvSpPr txBox="1">
            <a:spLocks noGrp="1"/>
          </p:cNvSpPr>
          <p:nvPr>
            <p:ph type="body" idx="1"/>
          </p:nvPr>
        </p:nvSpPr>
        <p:spPr>
          <a:xfrm>
            <a:off x="489550" y="1450377"/>
            <a:ext cx="10864200" cy="5160000"/>
          </a:xfrm>
          <a:prstGeom prst="rect">
            <a:avLst/>
          </a:prstGeom>
        </p:spPr>
        <p:txBody>
          <a:bodyPr spcFirstLastPara="1" wrap="square" lIns="91425" tIns="45700" rIns="91425" bIns="45700" anchor="t" anchorCtr="0">
            <a:normAutofit fontScale="92500" lnSpcReduction="10000"/>
          </a:bodyPr>
          <a:lstStyle/>
          <a:p>
            <a:pPr marL="457200" lvl="0" indent="-342900" algn="l" rtl="0">
              <a:lnSpc>
                <a:spcPct val="115000"/>
              </a:lnSpc>
              <a:spcBef>
                <a:spcPts val="1000"/>
              </a:spcBef>
              <a:spcAft>
                <a:spcPts val="0"/>
              </a:spcAft>
              <a:buClr>
                <a:schemeClr val="dk1"/>
              </a:buClr>
              <a:buSzPts val="1800"/>
              <a:buChar char="•"/>
            </a:pPr>
            <a:r>
              <a:rPr lang="en-US" dirty="0">
                <a:solidFill>
                  <a:schemeClr val="dk1"/>
                </a:solidFill>
              </a:rPr>
              <a:t>Allowable costs may be reimbursed with proper documentation, as long as the costs are allowable, reasonable, and necessary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dirty="0">
                <a:solidFill>
                  <a:schemeClr val="dk1"/>
                </a:solidFill>
              </a:rPr>
              <a:t>Unallowable costs will not be reimbursed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dirty="0">
                <a:solidFill>
                  <a:schemeClr val="dk1"/>
                </a:solidFill>
              </a:rPr>
              <a:t>Private school must identify service, a description of the service, the applicable EANS funding category, and the actual amount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dirty="0">
                <a:solidFill>
                  <a:schemeClr val="dk1"/>
                </a:solidFill>
              </a:rPr>
              <a:t>Reimbursements provided to the private school DO NOT mean the school is a recipient of federal financial assistance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dirty="0">
                <a:solidFill>
                  <a:schemeClr val="dk1"/>
                </a:solidFill>
              </a:rPr>
              <a:t>Only expenses incurred on or after March 13, 2020 will be </a:t>
            </a:r>
            <a:r>
              <a:rPr lang="en-US" dirty="0" smtClean="0">
                <a:solidFill>
                  <a:schemeClr val="dk1"/>
                </a:solidFill>
              </a:rPr>
              <a:t>considered</a:t>
            </a:r>
            <a:endParaRPr lang="en-US" dirty="0" smtClean="0">
              <a:solidFill>
                <a:schemeClr val="dk1"/>
              </a:solidFill>
            </a:endParaRPr>
          </a:p>
          <a:p>
            <a:pPr marL="114300" lvl="0" indent="0" algn="l" rtl="0">
              <a:lnSpc>
                <a:spcPct val="115000"/>
              </a:lnSpc>
              <a:spcBef>
                <a:spcPts val="0"/>
              </a:spcBef>
              <a:spcAft>
                <a:spcPts val="0"/>
              </a:spcAft>
              <a:buClr>
                <a:schemeClr val="dk1"/>
              </a:buClr>
              <a:buSzPts val="1800"/>
              <a:buNone/>
            </a:pPr>
            <a:endParaRPr lang="en-US" dirty="0" smtClean="0">
              <a:solidFill>
                <a:schemeClr val="dk1"/>
              </a:solidFill>
            </a:endParaRPr>
          </a:p>
          <a:p>
            <a:pPr marL="114300" lvl="0" indent="0" algn="l" rtl="0">
              <a:lnSpc>
                <a:spcPct val="115000"/>
              </a:lnSpc>
              <a:spcBef>
                <a:spcPts val="0"/>
              </a:spcBef>
              <a:spcAft>
                <a:spcPts val="0"/>
              </a:spcAft>
              <a:buClr>
                <a:schemeClr val="dk1"/>
              </a:buClr>
              <a:buSzPts val="1800"/>
              <a:buNone/>
            </a:pPr>
            <a:r>
              <a:rPr lang="en-US" dirty="0" smtClean="0">
                <a:solidFill>
                  <a:schemeClr val="dk1"/>
                </a:solidFill>
              </a:rPr>
              <a:t>A separate </a:t>
            </a:r>
            <a:r>
              <a:rPr lang="en-US" dirty="0">
                <a:solidFill>
                  <a:schemeClr val="dk1"/>
                </a:solidFill>
              </a:rPr>
              <a:t>webinar will cover specifics on Fiscal Processes</a:t>
            </a:r>
            <a:endParaRPr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cd025961ec_0_9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a:p>
        </p:txBody>
      </p:sp>
      <p:sp>
        <p:nvSpPr>
          <p:cNvPr id="314" name="Google Shape;314;gcd025961ec_0_9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Fiscal Considerations </a:t>
            </a:r>
            <a:endParaRPr/>
          </a:p>
        </p:txBody>
      </p:sp>
      <p:sp>
        <p:nvSpPr>
          <p:cNvPr id="315" name="Google Shape;315;gcd025961ec_0_98"/>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endParaRPr/>
          </a:p>
          <a:p>
            <a:pPr marL="457200" lvl="0" indent="-342900" algn="l" rtl="0">
              <a:lnSpc>
                <a:spcPct val="115000"/>
              </a:lnSpc>
              <a:spcBef>
                <a:spcPts val="1000"/>
              </a:spcBef>
              <a:spcAft>
                <a:spcPts val="0"/>
              </a:spcAft>
              <a:buClr>
                <a:srgbClr val="000000"/>
              </a:buClr>
              <a:buSzPts val="1800"/>
              <a:buChar char="•"/>
            </a:pPr>
            <a:r>
              <a:rPr lang="en-US">
                <a:solidFill>
                  <a:srgbClr val="000000"/>
                </a:solidFill>
              </a:rPr>
              <a:t>The VDOE will not be responsible for maintenance or upkeep of materials, equipment, or property, nor any associated costs (e.g., insurance, deferred maintenance)- but maintenance contracts with vendors could be considered in initial purchase agreements.</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cca1f49caa_0_7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sz="4900" dirty="0"/>
              <a:t>Frequently Asked Questions</a:t>
            </a:r>
            <a:endParaRPr sz="4900" dirty="0"/>
          </a:p>
        </p:txBody>
      </p:sp>
      <p:sp>
        <p:nvSpPr>
          <p:cNvPr id="321" name="Google Shape;321;gcca1f49caa_0_79"/>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a:p>
        </p:txBody>
      </p:sp>
      <p:pic>
        <p:nvPicPr>
          <p:cNvPr id="322" name="Google Shape;322;gcca1f49caa_0_79"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ccc0dbfe68_0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sp>
        <p:nvSpPr>
          <p:cNvPr id="330" name="Google Shape;330;gccc0dbfe68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Frequently Asked </a:t>
            </a:r>
            <a:r>
              <a:rPr lang="en-US" dirty="0" smtClean="0"/>
              <a:t>Questions, Slide 1 of 3</a:t>
            </a:r>
            <a:endParaRPr dirty="0"/>
          </a:p>
        </p:txBody>
      </p:sp>
      <p:sp>
        <p:nvSpPr>
          <p:cNvPr id="331" name="Google Shape;331;gccc0dbfe68_0_0"/>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1000"/>
              </a:spcBef>
              <a:spcAft>
                <a:spcPts val="0"/>
              </a:spcAft>
              <a:buNone/>
            </a:pPr>
            <a:r>
              <a:rPr lang="en-US" b="1" u="sng" dirty="0"/>
              <a:t>D-2. What other factors must an SEA consider when determining the </a:t>
            </a:r>
            <a:r>
              <a:rPr lang="en-US" b="1" u="sng" dirty="0" err="1"/>
              <a:t>allowability</a:t>
            </a:r>
            <a:r>
              <a:rPr lang="en-US" b="1" u="sng" dirty="0"/>
              <a:t> of services or assistance for non-public schools? (NEW March 19, 2021) </a:t>
            </a:r>
            <a:endParaRPr b="1" u="sng" dirty="0"/>
          </a:p>
          <a:p>
            <a:pPr marL="457200" lvl="0" indent="0" algn="l" rtl="0">
              <a:lnSpc>
                <a:spcPct val="115000"/>
              </a:lnSpc>
              <a:spcBef>
                <a:spcPts val="1000"/>
              </a:spcBef>
              <a:spcAft>
                <a:spcPts val="0"/>
              </a:spcAft>
              <a:buNone/>
            </a:pPr>
            <a:r>
              <a:rPr lang="en-US" b="1" dirty="0">
                <a:solidFill>
                  <a:srgbClr val="000000"/>
                </a:solidFill>
              </a:rPr>
              <a:t>To be allowable, an expenditure must be consistent with the cost principles in the Uniform Guidance, 2 CFR part 200, including the requirement that a cost be necessary and reasonable for performance of the Federal award. Under 2 CFR 200.404 “[a] cost is reasonable if, in its nature and amount, it does not exceed that which would be incurred by a prudent person under the circumstances prevailing at the time the decision was made to incur the cost.” </a:t>
            </a:r>
            <a:endParaRPr b="1" dirty="0">
              <a:solidFill>
                <a:srgbClr val="000000"/>
              </a:solidFill>
            </a:endParaRPr>
          </a:p>
          <a:p>
            <a:pPr marL="0" lvl="0" indent="0" algn="l" rtl="0">
              <a:lnSpc>
                <a:spcPct val="115000"/>
              </a:lnSpc>
              <a:spcBef>
                <a:spcPts val="1000"/>
              </a:spcBef>
              <a:spcAft>
                <a:spcPts val="0"/>
              </a:spcAft>
              <a:buNone/>
            </a:pPr>
            <a:r>
              <a:rPr lang="en-US" b="1" u="sng" dirty="0"/>
              <a:t>D-3. Are services for sanitizing, disinfecting, and cleaning school facilities an allowable use of EANS funds? (NEW March 19, 2021) </a:t>
            </a:r>
            <a:endParaRPr b="1" u="sng" dirty="0"/>
          </a:p>
          <a:p>
            <a:pPr marL="457200" lvl="0" indent="0" algn="l" rtl="0">
              <a:lnSpc>
                <a:spcPct val="115000"/>
              </a:lnSpc>
              <a:spcBef>
                <a:spcPts val="1000"/>
              </a:spcBef>
              <a:spcAft>
                <a:spcPts val="0"/>
              </a:spcAft>
              <a:buNone/>
            </a:pPr>
            <a:r>
              <a:rPr lang="en-US" b="1" dirty="0">
                <a:solidFill>
                  <a:srgbClr val="000000"/>
                </a:solidFill>
              </a:rPr>
              <a:t>No. Section 312(d)(4)(A) specifically authorizes a non-public school to request “supplies to sanitize, disinfect, and clean school facilities.” This authority does not extend to contracting with a vendor to perform the cleaning. If a non-public school has contracted for cleaning and seeks reimbursement, an SEA may reimburse it for the cost of supplies but not for the full cleaning contract. </a:t>
            </a:r>
            <a:endParaRPr b="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ccc0dbfe68_0_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EANS Overview</a:t>
            </a:r>
            <a:endParaRPr/>
          </a:p>
        </p:txBody>
      </p:sp>
      <p:sp>
        <p:nvSpPr>
          <p:cNvPr id="116" name="Google Shape;116;gccc0dbfe68_0_29"/>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pic>
        <p:nvPicPr>
          <p:cNvPr id="117" name="Google Shape;117;gccc0dbfe68_0_29"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ccc0dbfe68_0_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sp>
        <p:nvSpPr>
          <p:cNvPr id="339" name="Google Shape;339;gccc0dbfe68_0_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Frequently Asked </a:t>
            </a:r>
            <a:r>
              <a:rPr lang="en-US" dirty="0" smtClean="0"/>
              <a:t>Questions, Slide 2 of 3</a:t>
            </a:r>
            <a:endParaRPr dirty="0"/>
          </a:p>
        </p:txBody>
      </p:sp>
      <p:sp>
        <p:nvSpPr>
          <p:cNvPr id="340" name="Google Shape;340;gccc0dbfe68_0_9"/>
          <p:cNvSpPr txBox="1">
            <a:spLocks noGrp="1"/>
          </p:cNvSpPr>
          <p:nvPr>
            <p:ph type="body" idx="1"/>
          </p:nvPr>
        </p:nvSpPr>
        <p:spPr>
          <a:xfrm>
            <a:off x="838200" y="1392444"/>
            <a:ext cx="10515600" cy="5318075"/>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1000"/>
              </a:spcBef>
              <a:spcAft>
                <a:spcPts val="0"/>
              </a:spcAft>
              <a:buNone/>
            </a:pPr>
            <a:r>
              <a:rPr lang="en-US" b="1" u="sng" dirty="0"/>
              <a:t>D-8 Are there otherwise allowable expenses for services or assistance for which an SEA may not reimburse a non-public school? (Updated March 19, 2021)</a:t>
            </a:r>
            <a:endParaRPr b="1" u="sng" dirty="0"/>
          </a:p>
          <a:p>
            <a:pPr marL="457200" lvl="0" indent="0" algn="l" rtl="0">
              <a:lnSpc>
                <a:spcPct val="115000"/>
              </a:lnSpc>
              <a:spcBef>
                <a:spcPts val="1000"/>
              </a:spcBef>
              <a:spcAft>
                <a:spcPts val="0"/>
              </a:spcAft>
              <a:buNone/>
            </a:pPr>
            <a:r>
              <a:rPr lang="en-US" b="1" dirty="0">
                <a:solidFill>
                  <a:srgbClr val="000000"/>
                </a:solidFill>
              </a:rPr>
              <a:t>Yes. Although an SEA may provide the services or assistance listed below directly to a nonpublic school or through a contract with an individual, association, agency, or organization under the EANS program (see D-1), the SEA may not reimburse a non-public school for: </a:t>
            </a:r>
            <a:endParaRPr b="1" dirty="0">
              <a:solidFill>
                <a:srgbClr val="000000"/>
              </a:solidFill>
            </a:endParaRPr>
          </a:p>
          <a:p>
            <a:pPr marL="914400" lvl="0" indent="0" algn="l" rtl="0">
              <a:lnSpc>
                <a:spcPct val="115000"/>
              </a:lnSpc>
              <a:spcBef>
                <a:spcPts val="1000"/>
              </a:spcBef>
              <a:spcAft>
                <a:spcPts val="0"/>
              </a:spcAft>
              <a:buNone/>
            </a:pPr>
            <a:r>
              <a:rPr lang="en-US" b="1" dirty="0">
                <a:solidFill>
                  <a:srgbClr val="000000"/>
                </a:solidFill>
              </a:rPr>
              <a:t>• Improvements to ventilation systems (including windows), e</a:t>
            </a:r>
            <a:r>
              <a:rPr lang="en-US" b="1" i="1" dirty="0">
                <a:solidFill>
                  <a:srgbClr val="000000"/>
                </a:solidFill>
              </a:rPr>
              <a:t>xcept for portable air purification systems</a:t>
            </a:r>
            <a:r>
              <a:rPr lang="en-US" b="1" dirty="0">
                <a:solidFill>
                  <a:srgbClr val="000000"/>
                </a:solidFill>
              </a:rPr>
              <a:t>, which may be reimbursed. </a:t>
            </a:r>
            <a:endParaRPr b="1" dirty="0">
              <a:solidFill>
                <a:srgbClr val="000000"/>
              </a:solidFill>
            </a:endParaRPr>
          </a:p>
          <a:p>
            <a:pPr marL="914400" lvl="0" indent="0" algn="l" rtl="0">
              <a:lnSpc>
                <a:spcPct val="115000"/>
              </a:lnSpc>
              <a:spcBef>
                <a:spcPts val="1000"/>
              </a:spcBef>
              <a:spcAft>
                <a:spcPts val="0"/>
              </a:spcAft>
              <a:buNone/>
            </a:pPr>
            <a:r>
              <a:rPr lang="en-US" b="1" dirty="0">
                <a:solidFill>
                  <a:srgbClr val="000000"/>
                </a:solidFill>
              </a:rPr>
              <a:t>• Any expenses reimbursed through a loan guaranteed under the PPP (15 U.S.C. 636(a)) prior to December 27, 2020. </a:t>
            </a:r>
            <a:endParaRPr b="1" dirty="0">
              <a:solidFill>
                <a:srgbClr val="000000"/>
              </a:solidFill>
            </a:endParaRPr>
          </a:p>
          <a:p>
            <a:pPr marL="914400" lvl="0" indent="0" algn="l" rtl="0">
              <a:lnSpc>
                <a:spcPct val="115000"/>
              </a:lnSpc>
              <a:spcBef>
                <a:spcPts val="1000"/>
              </a:spcBef>
              <a:spcAft>
                <a:spcPts val="0"/>
              </a:spcAft>
              <a:buNone/>
            </a:pPr>
            <a:r>
              <a:rPr lang="en-US" b="1" dirty="0">
                <a:solidFill>
                  <a:srgbClr val="000000"/>
                </a:solidFill>
              </a:rPr>
              <a:t>• Staff training and professional development on sanitization, the use of PPE, and minimizing the spread of COVID-19. </a:t>
            </a:r>
            <a:endParaRPr b="1" dirty="0">
              <a:solidFill>
                <a:srgbClr val="000000"/>
              </a:solidFill>
            </a:endParaRPr>
          </a:p>
          <a:p>
            <a:pPr marL="914400" lvl="0" indent="0" algn="l" rtl="0">
              <a:lnSpc>
                <a:spcPct val="115000"/>
              </a:lnSpc>
              <a:spcBef>
                <a:spcPts val="1000"/>
              </a:spcBef>
              <a:spcAft>
                <a:spcPts val="0"/>
              </a:spcAft>
              <a:buNone/>
            </a:pPr>
            <a:r>
              <a:rPr lang="en-US" b="1" dirty="0">
                <a:solidFill>
                  <a:srgbClr val="000000"/>
                </a:solidFill>
              </a:rPr>
              <a:t>• Redeveloping instructional plans, including curriculum development, for remote or hybrid learning or to address learning loss. </a:t>
            </a:r>
            <a:endParaRPr b="1" dirty="0">
              <a:solidFill>
                <a:srgbClr val="000000"/>
              </a:solidFill>
            </a:endParaRPr>
          </a:p>
          <a:p>
            <a:pPr marL="914400" lvl="0" indent="0" algn="l" rtl="0">
              <a:lnSpc>
                <a:spcPct val="115000"/>
              </a:lnSpc>
              <a:spcBef>
                <a:spcPts val="1000"/>
              </a:spcBef>
              <a:spcAft>
                <a:spcPts val="0"/>
              </a:spcAft>
              <a:buNone/>
            </a:pPr>
            <a:r>
              <a:rPr lang="en-US" b="1" dirty="0">
                <a:solidFill>
                  <a:srgbClr val="000000"/>
                </a:solidFill>
              </a:rPr>
              <a:t>• Initiating and maintaining education and support services or assistance for remote or hybrid learning or to address learning loss. (Section 312(d)(4)(M)).  </a:t>
            </a:r>
            <a:endParaRPr b="1"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ccc0dbfe68_0_1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a:p>
        </p:txBody>
      </p:sp>
      <p:sp>
        <p:nvSpPr>
          <p:cNvPr id="348" name="Google Shape;348;gccc0dbfe68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Frequently Asked </a:t>
            </a:r>
            <a:r>
              <a:rPr lang="en-US" dirty="0" smtClean="0"/>
              <a:t>Questions, Slide 3 of 3</a:t>
            </a:r>
            <a:endParaRPr dirty="0"/>
          </a:p>
        </p:txBody>
      </p:sp>
      <p:sp>
        <p:nvSpPr>
          <p:cNvPr id="349" name="Google Shape;349;gccc0dbfe68_0_17"/>
          <p:cNvSpPr txBox="1">
            <a:spLocks noGrp="1"/>
          </p:cNvSpPr>
          <p:nvPr>
            <p:ph type="body" idx="1"/>
          </p:nvPr>
        </p:nvSpPr>
        <p:spPr>
          <a:xfrm>
            <a:off x="838200" y="1539925"/>
            <a:ext cx="10515600" cy="50853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1000"/>
              </a:spcBef>
              <a:spcAft>
                <a:spcPts val="0"/>
              </a:spcAft>
              <a:buNone/>
            </a:pPr>
            <a:r>
              <a:rPr lang="en-US" b="1" u="sng" dirty="0"/>
              <a:t>D-6. May EANS funds be used to pay the salaries of non-public school teachers or other staff? (NEW March 19, 2021) </a:t>
            </a:r>
            <a:endParaRPr b="1" u="sng" dirty="0"/>
          </a:p>
          <a:p>
            <a:pPr marL="457200" lvl="0" indent="0" algn="l" rtl="0">
              <a:lnSpc>
                <a:spcPct val="115000"/>
              </a:lnSpc>
              <a:spcBef>
                <a:spcPts val="1000"/>
              </a:spcBef>
              <a:spcAft>
                <a:spcPts val="0"/>
              </a:spcAft>
              <a:buNone/>
            </a:pPr>
            <a:r>
              <a:rPr lang="en-US" dirty="0">
                <a:solidFill>
                  <a:srgbClr val="000000"/>
                </a:solidFill>
              </a:rPr>
              <a:t>E</a:t>
            </a:r>
            <a:r>
              <a:rPr lang="en-US" b="1" dirty="0">
                <a:solidFill>
                  <a:srgbClr val="000000"/>
                </a:solidFill>
              </a:rPr>
              <a:t>ANS funds may not be used to provide funds to non-public schools to cover payroll. </a:t>
            </a:r>
            <a:r>
              <a:rPr lang="en-US" dirty="0">
                <a:solidFill>
                  <a:srgbClr val="000000"/>
                </a:solidFill>
              </a:rPr>
              <a:t>Under section 312(d)(7) of the CRRSA Act, a public agency must control funds for services or assistance provided to non-public school students and teachers under the EANS program. However, an SEA may contract with a teacher at a non-public school directly to provide secular, neutral, and non-ideological services outside of the teacher’s contractual obligation with the non-public school. The non-public school teacher must be employed by the SEA or another public entity for EANS purposes outside of the time he or she is employed by the non-public school, and the non-public school teacher must be under the direct supervision of the SEA or other public entity with respect to all EANS activities. Also, an SEA may contract with a vendor to provide staff, such as nurses or teachers, who will provide services in non-public schools. The contract must be under the control and supervision of the SEA or another public entity.</a:t>
            </a:r>
            <a:endParaRPr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ce648b6017_0_15"/>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What’s Next?</a:t>
            </a:r>
            <a:endParaRPr/>
          </a:p>
        </p:txBody>
      </p:sp>
      <p:sp>
        <p:nvSpPr>
          <p:cNvPr id="355" name="Google Shape;355;gce648b6017_0_15"/>
          <p:cNvSpPr txBox="1">
            <a:spLocks noGrp="1"/>
          </p:cNvSpPr>
          <p:nvPr>
            <p:ph type="body" idx="1"/>
          </p:nvPr>
        </p:nvSpPr>
        <p:spPr>
          <a:xfrm>
            <a:off x="838200" y="928325"/>
            <a:ext cx="10912200" cy="5771700"/>
          </a:xfrm>
          <a:prstGeom prst="rect">
            <a:avLst/>
          </a:prstGeom>
          <a:noFill/>
          <a:ln>
            <a:noFill/>
          </a:ln>
        </p:spPr>
        <p:txBody>
          <a:bodyPr spcFirstLastPara="1" wrap="square" lIns="91425" tIns="45700" rIns="91425" bIns="45700" anchor="t" anchorCtr="0">
            <a:noAutofit/>
          </a:bodyPr>
          <a:lstStyle/>
          <a:p>
            <a:pPr marL="228600" lvl="0" indent="-241300" algn="l" rtl="0">
              <a:lnSpc>
                <a:spcPct val="115000"/>
              </a:lnSpc>
              <a:spcBef>
                <a:spcPts val="1000"/>
              </a:spcBef>
              <a:spcAft>
                <a:spcPts val="0"/>
              </a:spcAft>
              <a:buClr>
                <a:schemeClr val="dk1"/>
              </a:buClr>
              <a:buSzPts val="2000"/>
              <a:buChar char="●"/>
            </a:pPr>
            <a:r>
              <a:rPr lang="en-US" sz="3000" dirty="0">
                <a:solidFill>
                  <a:schemeClr val="dk1"/>
                </a:solidFill>
              </a:rPr>
              <a:t>Application submission and review</a:t>
            </a:r>
            <a:endParaRPr sz="3000" dirty="0">
              <a:solidFill>
                <a:schemeClr val="dk1"/>
              </a:solidFill>
            </a:endParaRPr>
          </a:p>
          <a:p>
            <a:pPr marL="685800" lvl="1" indent="-304800" algn="l" rtl="0">
              <a:lnSpc>
                <a:spcPct val="115000"/>
              </a:lnSpc>
              <a:spcBef>
                <a:spcPts val="0"/>
              </a:spcBef>
              <a:spcAft>
                <a:spcPts val="0"/>
              </a:spcAft>
              <a:buClr>
                <a:schemeClr val="dk1"/>
              </a:buClr>
              <a:buSzPts val="3000"/>
              <a:buChar char="○"/>
            </a:pPr>
            <a:r>
              <a:rPr lang="en-US" sz="3000" dirty="0"/>
              <a:t>Applications due </a:t>
            </a:r>
            <a:r>
              <a:rPr lang="en-US" sz="3000" u="sng" dirty="0">
                <a:solidFill>
                  <a:schemeClr val="accent1"/>
                </a:solidFill>
              </a:rPr>
              <a:t>April 26, 2021</a:t>
            </a:r>
            <a:endParaRPr sz="3000" u="sng" dirty="0">
              <a:solidFill>
                <a:schemeClr val="accent1"/>
              </a:solidFill>
            </a:endParaRPr>
          </a:p>
          <a:p>
            <a:pPr marL="1143000" lvl="2" indent="-241300" algn="l" rtl="0">
              <a:lnSpc>
                <a:spcPct val="115000"/>
              </a:lnSpc>
              <a:spcBef>
                <a:spcPts val="0"/>
              </a:spcBef>
              <a:spcAft>
                <a:spcPts val="0"/>
              </a:spcAft>
              <a:buClr>
                <a:schemeClr val="dk1"/>
              </a:buClr>
              <a:buSzPts val="2000"/>
              <a:buChar char="■"/>
            </a:pPr>
            <a:r>
              <a:rPr lang="en-US" sz="2200" b="0" dirty="0">
                <a:solidFill>
                  <a:schemeClr val="dk1"/>
                </a:solidFill>
              </a:rPr>
              <a:t>Receipt of application</a:t>
            </a:r>
            <a:endParaRPr sz="2200" b="0" dirty="0">
              <a:solidFill>
                <a:schemeClr val="dk1"/>
              </a:solidFill>
            </a:endParaRPr>
          </a:p>
          <a:p>
            <a:pPr marL="1143000" lvl="2" indent="-241300" algn="l" rtl="0">
              <a:lnSpc>
                <a:spcPct val="115000"/>
              </a:lnSpc>
              <a:spcBef>
                <a:spcPts val="0"/>
              </a:spcBef>
              <a:spcAft>
                <a:spcPts val="0"/>
              </a:spcAft>
              <a:buClr>
                <a:schemeClr val="dk1"/>
              </a:buClr>
              <a:buSzPts val="2000"/>
              <a:buChar char="■"/>
            </a:pPr>
            <a:r>
              <a:rPr lang="en-US" sz="2200" b="0" dirty="0">
                <a:solidFill>
                  <a:schemeClr val="dk1"/>
                </a:solidFill>
              </a:rPr>
              <a:t>Review period: VDOE will contact the listed EANS contact person on the application if clarification is needed</a:t>
            </a:r>
            <a:endParaRPr sz="2200" b="0" dirty="0">
              <a:solidFill>
                <a:schemeClr val="dk1"/>
              </a:solidFill>
            </a:endParaRPr>
          </a:p>
          <a:p>
            <a:pPr marL="1143000" lvl="2" indent="-254000" algn="l" rtl="0">
              <a:lnSpc>
                <a:spcPct val="115000"/>
              </a:lnSpc>
              <a:spcBef>
                <a:spcPts val="0"/>
              </a:spcBef>
              <a:spcAft>
                <a:spcPts val="0"/>
              </a:spcAft>
              <a:buClr>
                <a:schemeClr val="dk1"/>
              </a:buClr>
              <a:buSzPts val="2200"/>
              <a:buChar char="■"/>
            </a:pPr>
            <a:r>
              <a:rPr lang="en-US" sz="2200" b="0" dirty="0">
                <a:solidFill>
                  <a:schemeClr val="dk1"/>
                </a:solidFill>
              </a:rPr>
              <a:t>Incomplete applications may be denied</a:t>
            </a:r>
            <a:endParaRPr sz="2200" b="0" dirty="0">
              <a:solidFill>
                <a:schemeClr val="dk1"/>
              </a:solidFill>
            </a:endParaRPr>
          </a:p>
          <a:p>
            <a:pPr marL="1143000" lvl="2" indent="-254000" algn="l" rtl="0">
              <a:lnSpc>
                <a:spcPct val="115000"/>
              </a:lnSpc>
              <a:spcBef>
                <a:spcPts val="0"/>
              </a:spcBef>
              <a:spcAft>
                <a:spcPts val="0"/>
              </a:spcAft>
              <a:buClr>
                <a:schemeClr val="dk1"/>
              </a:buClr>
              <a:buSzPts val="2200"/>
              <a:buChar char="■"/>
            </a:pPr>
            <a:r>
              <a:rPr lang="en-US" sz="2200" b="0" dirty="0">
                <a:solidFill>
                  <a:schemeClr val="dk1"/>
                </a:solidFill>
              </a:rPr>
              <a:t>Conditional approval may be granted </a:t>
            </a:r>
            <a:r>
              <a:rPr lang="en-US" sz="2200" b="0" dirty="0" smtClean="0">
                <a:solidFill>
                  <a:schemeClr val="dk1"/>
                </a:solidFill>
              </a:rPr>
              <a:t>prior to notification of final award</a:t>
            </a:r>
            <a:endParaRPr sz="2200" b="0" dirty="0">
              <a:solidFill>
                <a:schemeClr val="dk1"/>
              </a:solidFill>
            </a:endParaRPr>
          </a:p>
          <a:p>
            <a:pPr marL="228600" lvl="0" indent="-241300" algn="l" rtl="0">
              <a:lnSpc>
                <a:spcPct val="115000"/>
              </a:lnSpc>
              <a:spcBef>
                <a:spcPts val="0"/>
              </a:spcBef>
              <a:spcAft>
                <a:spcPts val="0"/>
              </a:spcAft>
              <a:buClr>
                <a:schemeClr val="dk1"/>
              </a:buClr>
              <a:buSzPts val="2000"/>
              <a:buChar char="●"/>
            </a:pPr>
            <a:r>
              <a:rPr lang="en-US" sz="3000" dirty="0">
                <a:solidFill>
                  <a:schemeClr val="dk1"/>
                </a:solidFill>
              </a:rPr>
              <a:t>Notification of Final Award after allocation amounts are finalized</a:t>
            </a:r>
            <a:endParaRPr sz="3000" dirty="0">
              <a:solidFill>
                <a:schemeClr val="dk1"/>
              </a:solidFill>
            </a:endParaRPr>
          </a:p>
          <a:p>
            <a:pPr marL="228600" lvl="0" indent="-241300" algn="l" rtl="0">
              <a:lnSpc>
                <a:spcPct val="115000"/>
              </a:lnSpc>
              <a:spcBef>
                <a:spcPts val="0"/>
              </a:spcBef>
              <a:spcAft>
                <a:spcPts val="0"/>
              </a:spcAft>
              <a:buClr>
                <a:schemeClr val="dk1"/>
              </a:buClr>
              <a:buSzPts val="2000"/>
              <a:buChar char="●"/>
            </a:pPr>
            <a:r>
              <a:rPr lang="en-US" sz="3000" dirty="0">
                <a:solidFill>
                  <a:schemeClr val="dk1"/>
                </a:solidFill>
              </a:rPr>
              <a:t>Fiscal Processes and Detailed Budget Webinar TBD</a:t>
            </a:r>
            <a:endParaRPr sz="3000" dirty="0">
              <a:solidFill>
                <a:schemeClr val="dk1"/>
              </a:solidFill>
            </a:endParaRPr>
          </a:p>
          <a:p>
            <a:pPr marL="228600" lvl="0" indent="-241300" algn="l" rtl="0">
              <a:lnSpc>
                <a:spcPct val="115000"/>
              </a:lnSpc>
              <a:spcBef>
                <a:spcPts val="0"/>
              </a:spcBef>
              <a:spcAft>
                <a:spcPts val="0"/>
              </a:spcAft>
              <a:buClr>
                <a:schemeClr val="dk1"/>
              </a:buClr>
              <a:buSzPts val="2000"/>
              <a:buChar char="●"/>
            </a:pPr>
            <a:r>
              <a:rPr lang="en-US" sz="3000" dirty="0">
                <a:solidFill>
                  <a:schemeClr val="dk1"/>
                </a:solidFill>
              </a:rPr>
              <a:t>Completion of Detailed Budget Tab</a:t>
            </a:r>
            <a:endParaRPr sz="3000" dirty="0">
              <a:solidFill>
                <a:schemeClr val="dk1"/>
              </a:solidFill>
            </a:endParaRPr>
          </a:p>
          <a:p>
            <a:pPr marL="228600" lvl="0" indent="-241300" algn="l" rtl="0">
              <a:lnSpc>
                <a:spcPct val="115000"/>
              </a:lnSpc>
              <a:spcBef>
                <a:spcPts val="0"/>
              </a:spcBef>
              <a:spcAft>
                <a:spcPts val="0"/>
              </a:spcAft>
              <a:buClr>
                <a:schemeClr val="dk1"/>
              </a:buClr>
              <a:buSzPts val="2000"/>
              <a:buChar char="●"/>
            </a:pPr>
            <a:r>
              <a:rPr lang="en-US" sz="3000" dirty="0">
                <a:solidFill>
                  <a:schemeClr val="dk1"/>
                </a:solidFill>
              </a:rPr>
              <a:t>EANS II Application Process and Timeline TBD</a:t>
            </a:r>
            <a:endParaRPr sz="3000" dirty="0">
              <a:solidFill>
                <a:schemeClr val="dk1"/>
              </a:solidFill>
            </a:endParaRPr>
          </a:p>
          <a:p>
            <a:pPr marL="0" lvl="0" indent="0" algn="l" rtl="0">
              <a:lnSpc>
                <a:spcPct val="115000"/>
              </a:lnSpc>
              <a:spcBef>
                <a:spcPts val="0"/>
              </a:spcBef>
              <a:spcAft>
                <a:spcPts val="0"/>
              </a:spcAft>
              <a:buNone/>
            </a:pPr>
            <a:endParaRPr sz="1900" dirty="0">
              <a:solidFill>
                <a:schemeClr val="dk1"/>
              </a:solidFill>
            </a:endParaRPr>
          </a:p>
        </p:txBody>
      </p:sp>
      <p:pic>
        <p:nvPicPr>
          <p:cNvPr id="356" name="Google Shape;356;gce648b6017_0_15"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357" name="Google Shape;357;gce648b6017_0_1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cceba63ee5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sz="4900"/>
              <a:t>Resources</a:t>
            </a:r>
            <a:endParaRPr sz="4900"/>
          </a:p>
        </p:txBody>
      </p:sp>
      <p:sp>
        <p:nvSpPr>
          <p:cNvPr id="363" name="Google Shape;363;gcceba63ee5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a:p>
        </p:txBody>
      </p:sp>
      <p:pic>
        <p:nvPicPr>
          <p:cNvPr id="364" name="Google Shape;364;gcceba63ee5_0_0"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365" name="Google Shape;365;gcceba63ee5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en-US" u="sng">
                <a:solidFill>
                  <a:schemeClr val="hlink"/>
                </a:solidFill>
                <a:hlinkClick r:id="rId4"/>
              </a:rPr>
              <a:t>VDOE Federal Pandemic Relief Programs webpage</a:t>
            </a:r>
            <a:endParaRPr/>
          </a:p>
          <a:p>
            <a:pPr marL="457200" lvl="0" indent="-342900" algn="l" rtl="0">
              <a:lnSpc>
                <a:spcPct val="150000"/>
              </a:lnSpc>
              <a:spcBef>
                <a:spcPts val="0"/>
              </a:spcBef>
              <a:spcAft>
                <a:spcPts val="0"/>
              </a:spcAft>
              <a:buSzPts val="1800"/>
              <a:buChar char="●"/>
            </a:pPr>
            <a:r>
              <a:rPr lang="en-US" u="sng">
                <a:solidFill>
                  <a:schemeClr val="hlink"/>
                </a:solidFill>
                <a:hlinkClick r:id="rId5"/>
              </a:rPr>
              <a:t>USED EANS webpage</a:t>
            </a:r>
            <a:endParaRPr/>
          </a:p>
          <a:p>
            <a:pPr marL="457200" lvl="0" indent="-342900" algn="l" rtl="0">
              <a:lnSpc>
                <a:spcPct val="150000"/>
              </a:lnSpc>
              <a:spcBef>
                <a:spcPts val="0"/>
              </a:spcBef>
              <a:spcAft>
                <a:spcPts val="0"/>
              </a:spcAft>
              <a:buSzPts val="1800"/>
              <a:buChar char="●"/>
            </a:pPr>
            <a:r>
              <a:rPr lang="en-US" u="sng">
                <a:solidFill>
                  <a:schemeClr val="hlink"/>
                </a:solidFill>
                <a:hlinkClick r:id="rId6"/>
              </a:rPr>
              <a:t>USED EANS FAQs</a:t>
            </a:r>
            <a:endParaRPr/>
          </a:p>
          <a:p>
            <a:pPr marL="457200" lvl="0" indent="-342900" algn="l" rtl="0">
              <a:lnSpc>
                <a:spcPct val="150000"/>
              </a:lnSpc>
              <a:spcBef>
                <a:spcPts val="0"/>
              </a:spcBef>
              <a:spcAft>
                <a:spcPts val="0"/>
              </a:spcAft>
              <a:buSzPts val="1800"/>
              <a:buChar char="●"/>
            </a:pPr>
            <a:r>
              <a:rPr lang="en-US" u="sng">
                <a:solidFill>
                  <a:schemeClr val="hlink"/>
                </a:solidFill>
                <a:hlinkClick r:id="rId7"/>
              </a:rPr>
              <a:t>U.S. Department of Health and Human Services Federal Poverty Guidelines</a:t>
            </a:r>
            <a:r>
              <a:rPr lang="en-US"/>
              <a:t> (2019)</a:t>
            </a:r>
            <a:endParaRPr/>
          </a:p>
          <a:p>
            <a:pPr marL="914400" lvl="1" indent="-342900" algn="l" rtl="0">
              <a:lnSpc>
                <a:spcPct val="150000"/>
              </a:lnSpc>
              <a:spcBef>
                <a:spcPts val="0"/>
              </a:spcBef>
              <a:spcAft>
                <a:spcPts val="0"/>
              </a:spcAft>
              <a:buSzPts val="1800"/>
              <a:buChar char="○"/>
            </a:pPr>
            <a:r>
              <a:rPr lang="en-US" u="sng">
                <a:solidFill>
                  <a:schemeClr val="hlink"/>
                </a:solidFill>
                <a:hlinkClick r:id="rId8"/>
              </a:rPr>
              <a:t>Web-based Calculator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cceba63ee5_0_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Questions</a:t>
            </a:r>
            <a:endParaRPr/>
          </a:p>
        </p:txBody>
      </p:sp>
      <p:sp>
        <p:nvSpPr>
          <p:cNvPr id="372" name="Google Shape;372;gcceba63ee5_0_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73" name="Google Shape;373;gcceba63ee5_0_7"/>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cceba63ee5_0_14"/>
          <p:cNvSpPr txBox="1">
            <a:spLocks noGrp="1"/>
          </p:cNvSpPr>
          <p:nvPr>
            <p:ph type="title"/>
          </p:nvPr>
        </p:nvSpPr>
        <p:spPr>
          <a:xfrm>
            <a:off x="608800" y="974725"/>
            <a:ext cx="11209200" cy="76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53846"/>
              <a:buFont typeface="Trebuchet MS"/>
              <a:buNone/>
            </a:pPr>
            <a:r>
              <a:rPr lang="en-US" sz="3509"/>
              <a:t>EANS Contacts - Office of Federal Pandemic Relief Programs</a:t>
            </a:r>
            <a:endParaRPr sz="3509"/>
          </a:p>
        </p:txBody>
      </p:sp>
      <p:sp>
        <p:nvSpPr>
          <p:cNvPr id="379" name="Google Shape;379;gcceba63ee5_0_1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pic>
        <p:nvPicPr>
          <p:cNvPr id="380" name="Google Shape;380;gcceba63ee5_0_14"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381" name="Google Shape;381;gcceba63ee5_0_14"/>
          <p:cNvSpPr txBox="1">
            <a:spLocks noGrp="1"/>
          </p:cNvSpPr>
          <p:nvPr>
            <p:ph type="body" idx="1"/>
          </p:nvPr>
        </p:nvSpPr>
        <p:spPr>
          <a:xfrm>
            <a:off x="838200" y="2005475"/>
            <a:ext cx="10515600" cy="4566000"/>
          </a:xfrm>
          <a:prstGeom prst="rect">
            <a:avLst/>
          </a:prstGeom>
        </p:spPr>
        <p:txBody>
          <a:bodyPr spcFirstLastPara="1" wrap="square" lIns="91425" tIns="45700" rIns="91425" bIns="45700" anchor="t" anchorCtr="0">
            <a:normAutofit fontScale="85000" lnSpcReduction="20000"/>
          </a:bodyPr>
          <a:lstStyle/>
          <a:p>
            <a:pPr marL="0" lvl="0" indent="0" algn="ctr" rtl="0">
              <a:lnSpc>
                <a:spcPct val="115000"/>
              </a:lnSpc>
              <a:spcBef>
                <a:spcPts val="1000"/>
              </a:spcBef>
              <a:spcAft>
                <a:spcPts val="0"/>
              </a:spcAft>
              <a:buNone/>
            </a:pPr>
            <a:r>
              <a:rPr lang="en-US" b="1" dirty="0">
                <a:solidFill>
                  <a:schemeClr val="dk1"/>
                </a:solidFill>
              </a:rPr>
              <a:t>Lynn </a:t>
            </a:r>
            <a:r>
              <a:rPr lang="en-US" b="1" dirty="0" err="1">
                <a:solidFill>
                  <a:schemeClr val="dk1"/>
                </a:solidFill>
              </a:rPr>
              <a:t>Sodat</a:t>
            </a:r>
            <a:r>
              <a:rPr lang="en-US" b="1" dirty="0">
                <a:solidFill>
                  <a:schemeClr val="dk1"/>
                </a:solidFill>
              </a:rPr>
              <a:t>, Director</a:t>
            </a:r>
            <a:endParaRPr b="1" dirty="0">
              <a:solidFill>
                <a:schemeClr val="dk1"/>
              </a:solidFill>
            </a:endParaRPr>
          </a:p>
          <a:p>
            <a:pPr marL="0" lvl="0" indent="0" algn="ctr" rtl="0">
              <a:lnSpc>
                <a:spcPct val="115000"/>
              </a:lnSpc>
              <a:spcBef>
                <a:spcPts val="1000"/>
              </a:spcBef>
              <a:spcAft>
                <a:spcPts val="0"/>
              </a:spcAft>
              <a:buNone/>
            </a:pPr>
            <a:r>
              <a:rPr lang="en-US" b="1" u="sng" dirty="0">
                <a:solidFill>
                  <a:schemeClr val="dk1"/>
                </a:solidFill>
                <a:hlinkClick r:id="rId4"/>
              </a:rPr>
              <a:t>Lynn.Sodat@doe.virginia.gov</a:t>
            </a:r>
            <a:endParaRPr b="1" dirty="0">
              <a:solidFill>
                <a:schemeClr val="dk1"/>
              </a:solidFill>
            </a:endParaRPr>
          </a:p>
          <a:p>
            <a:pPr marL="0" lvl="0" indent="0" algn="ctr" rtl="0">
              <a:lnSpc>
                <a:spcPct val="115000"/>
              </a:lnSpc>
              <a:spcBef>
                <a:spcPts val="1000"/>
              </a:spcBef>
              <a:spcAft>
                <a:spcPts val="0"/>
              </a:spcAft>
              <a:buNone/>
            </a:pPr>
            <a:r>
              <a:rPr lang="en-US" dirty="0">
                <a:solidFill>
                  <a:schemeClr val="dk1"/>
                </a:solidFill>
              </a:rPr>
              <a:t>804-225-2870</a:t>
            </a:r>
            <a:endParaRPr dirty="0">
              <a:solidFill>
                <a:schemeClr val="dk1"/>
              </a:solidFill>
            </a:endParaRPr>
          </a:p>
          <a:p>
            <a:pPr marL="0" lvl="0" indent="0" algn="ctr" rtl="0">
              <a:lnSpc>
                <a:spcPct val="115000"/>
              </a:lnSpc>
              <a:spcBef>
                <a:spcPts val="1000"/>
              </a:spcBef>
              <a:spcAft>
                <a:spcPts val="0"/>
              </a:spcAft>
              <a:buNone/>
            </a:pPr>
            <a:endParaRPr dirty="0">
              <a:solidFill>
                <a:schemeClr val="dk1"/>
              </a:solidFill>
            </a:endParaRPr>
          </a:p>
          <a:p>
            <a:pPr marL="0" lvl="0" indent="0" algn="ctr" rtl="0">
              <a:lnSpc>
                <a:spcPct val="115000"/>
              </a:lnSpc>
              <a:spcBef>
                <a:spcPts val="1000"/>
              </a:spcBef>
              <a:spcAft>
                <a:spcPts val="0"/>
              </a:spcAft>
              <a:buNone/>
            </a:pPr>
            <a:r>
              <a:rPr lang="en-US" b="1" dirty="0">
                <a:solidFill>
                  <a:schemeClr val="dk1"/>
                </a:solidFill>
              </a:rPr>
              <a:t>Carol Sylvester, Coordinator</a:t>
            </a:r>
            <a:endParaRPr b="1" dirty="0">
              <a:solidFill>
                <a:schemeClr val="dk1"/>
              </a:solidFill>
            </a:endParaRPr>
          </a:p>
          <a:p>
            <a:pPr marL="0" lvl="0" indent="0" algn="ctr" rtl="0">
              <a:lnSpc>
                <a:spcPct val="115000"/>
              </a:lnSpc>
              <a:spcBef>
                <a:spcPts val="1000"/>
              </a:spcBef>
              <a:spcAft>
                <a:spcPts val="0"/>
              </a:spcAft>
              <a:buNone/>
            </a:pPr>
            <a:r>
              <a:rPr lang="en-US" b="1" u="sng" dirty="0">
                <a:solidFill>
                  <a:schemeClr val="dk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Carol.Sylvester@doe.virginia.gov</a:t>
            </a:r>
            <a:endParaRPr b="1" dirty="0">
              <a:solidFill>
                <a:schemeClr val="dk1"/>
              </a:solidFill>
            </a:endParaRPr>
          </a:p>
          <a:p>
            <a:pPr marL="0" lvl="0" indent="0" algn="ctr" rtl="0">
              <a:lnSpc>
                <a:spcPct val="115000"/>
              </a:lnSpc>
              <a:spcBef>
                <a:spcPts val="1000"/>
              </a:spcBef>
              <a:spcAft>
                <a:spcPts val="0"/>
              </a:spcAft>
              <a:buNone/>
            </a:pPr>
            <a:r>
              <a:rPr lang="en-US" dirty="0">
                <a:solidFill>
                  <a:schemeClr val="dk1"/>
                </a:solidFill>
              </a:rPr>
              <a:t>804-371-0908</a:t>
            </a:r>
            <a:endParaRPr dirty="0">
              <a:solidFill>
                <a:schemeClr val="dk1"/>
              </a:solidFill>
            </a:endParaRPr>
          </a:p>
          <a:p>
            <a:pPr marL="0" lvl="0" indent="0" algn="ctr" rtl="0">
              <a:lnSpc>
                <a:spcPct val="115000"/>
              </a:lnSpc>
              <a:spcBef>
                <a:spcPts val="1000"/>
              </a:spcBef>
              <a:spcAft>
                <a:spcPts val="0"/>
              </a:spcAft>
              <a:buNone/>
            </a:pPr>
            <a:endParaRPr dirty="0">
              <a:solidFill>
                <a:schemeClr val="dk1"/>
              </a:solidFill>
            </a:endParaRPr>
          </a:p>
          <a:p>
            <a:pPr marL="0" lvl="0" indent="0" algn="ctr" rtl="0">
              <a:lnSpc>
                <a:spcPct val="115000"/>
              </a:lnSpc>
              <a:spcBef>
                <a:spcPts val="1000"/>
              </a:spcBef>
              <a:spcAft>
                <a:spcPts val="0"/>
              </a:spcAft>
              <a:buNone/>
            </a:pPr>
            <a:r>
              <a:rPr lang="en-US" b="1" u="sng" dirty="0">
                <a:solidFill>
                  <a:schemeClr val="dk1"/>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EANS@doe.virginia.gov</a:t>
            </a:r>
            <a:endParaRPr b="1"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cd025961ec_0_0"/>
          <p:cNvSpPr txBox="1">
            <a:spLocks noGrp="1"/>
          </p:cNvSpPr>
          <p:nvPr>
            <p:ph type="title"/>
          </p:nvPr>
        </p:nvSpPr>
        <p:spPr>
          <a:xfrm>
            <a:off x="838200" y="8163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Coronavirus Pandemic Relief Funding</a:t>
            </a:r>
            <a:endParaRPr dirty="0"/>
          </a:p>
        </p:txBody>
      </p:sp>
      <p:pic>
        <p:nvPicPr>
          <p:cNvPr id="123" name="Google Shape;123;gcd025961ec_0_0"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24" name="Google Shape;124;gcd025961ec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graphicFrame>
        <p:nvGraphicFramePr>
          <p:cNvPr id="2" name="Table 1" descr="This table describes the three pandemic relief funding programs:&#10;Coronavirus Aid, Relief &amp; Economic Security (CARES) Act: Elementary and Secondary School Emergency Relief Fund (ESSER I) &#10;➢ VA: $ 238,599,192&#10;It includes Governor’s Emergency Education Funds (GEER I);&#10;Included are requirements for&#10;Equitable Services &#10;Administered through local school divisions; It also included a Paycheck Protection Program (PPP)- For this program, private schools may have participated in PPP and Equitable Services;&#10;The second program is the Coronavirus Response &amp; Relief Supplemental Appropriations (CRRSA) Act; It is called the Elementary and Secondary School Emergency Relief Fund (ESSER II) &#10;➢ VA received $ 939,280,578; It includes the Governor’s Emergency Education Funds (GEER II); A portion carved out for private schools is the Emergency Assistance to Non-Public Schools (EANS I) &#10;➢ VA: $ 46.6 million&#10;➢ Administered through VDOE&#10;➢ Allows reimbursement for pre-award cost dating back to March 13, 2020, when the national emergency was declared, as well as purchases encumbered by August 2021; It includes a Paycheck Protection Program (PPP); however, private schools may not participate in EANS I if in receipt of new PPP loan on or after Dec. 27, 2020.  The third program that is forthcoming is the American Rescue Plan (ARP) Act; It is also known as the Elementary and Secondary School Emergency Relief Fund (ESSER III) &#10; Virginia will receive: 2,109,490,751; It also includes Governor’s Emergency Education Funds (GEER III); It will include Emergency Assistance to Non-Public Schools (EANS II) &#10;➢ Administered through VDOE&#10;➢ EANS funds may not be used to provide reimbursements for costs incurred by non-public schools; it also includes a Paycheck Protection Program (PPP).&#10;&#10;&#10;&#10;&#10;&#10;&#10;&#10;&#10;&#10;&#10;&#10;&#10;&#10;&#10;" title="Pandemic Relief Funding Table"/>
          <p:cNvGraphicFramePr>
            <a:graphicFrameLocks noGrp="1"/>
          </p:cNvGraphicFramePr>
          <p:nvPr>
            <p:extLst>
              <p:ext uri="{D42A27DB-BD31-4B8C-83A1-F6EECF244321}">
                <p14:modId xmlns:p14="http://schemas.microsoft.com/office/powerpoint/2010/main" val="983821987"/>
              </p:ext>
            </p:extLst>
          </p:nvPr>
        </p:nvGraphicFramePr>
        <p:xfrm>
          <a:off x="838200" y="1192420"/>
          <a:ext cx="11163298" cy="5543329"/>
        </p:xfrm>
        <a:graphic>
          <a:graphicData uri="http://schemas.openxmlformats.org/drawingml/2006/table">
            <a:tbl>
              <a:tblPr firstRow="1" bandRow="1">
                <a:tableStyleId>{9B0E4E66-52B5-436B-B679-47A3CABE92F5}</a:tableStyleId>
              </a:tblPr>
              <a:tblGrid>
                <a:gridCol w="3427378">
                  <a:extLst>
                    <a:ext uri="{9D8B030D-6E8A-4147-A177-3AD203B41FA5}">
                      <a16:colId xmlns:a16="http://schemas.microsoft.com/office/drawing/2014/main" val="1915890102"/>
                    </a:ext>
                  </a:extLst>
                </a:gridCol>
                <a:gridCol w="4426217">
                  <a:extLst>
                    <a:ext uri="{9D8B030D-6E8A-4147-A177-3AD203B41FA5}">
                      <a16:colId xmlns:a16="http://schemas.microsoft.com/office/drawing/2014/main" val="1945082687"/>
                    </a:ext>
                  </a:extLst>
                </a:gridCol>
                <a:gridCol w="3309703">
                  <a:extLst>
                    <a:ext uri="{9D8B030D-6E8A-4147-A177-3AD203B41FA5}">
                      <a16:colId xmlns:a16="http://schemas.microsoft.com/office/drawing/2014/main" val="3595117131"/>
                    </a:ext>
                  </a:extLst>
                </a:gridCol>
              </a:tblGrid>
              <a:tr h="83351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t>Coronavirus Aid, Relief &amp; Economic Security (CARES) Act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t>Coronavirus Response &amp; Relief Supplemental Appropriations (CRRSA) Act</a:t>
                      </a:r>
                    </a:p>
                    <a:p>
                      <a:endParaRPr lang="en-US" dirty="0"/>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t>American Rescue Plan (ARP) Act</a:t>
                      </a:r>
                    </a:p>
                    <a:p>
                      <a:endParaRPr lang="en-US" dirty="0"/>
                    </a:p>
                  </a:txBody>
                  <a:tcPr/>
                </a:tc>
                <a:extLst>
                  <a:ext uri="{0D108BD9-81ED-4DB2-BD59-A6C34878D82A}">
                    <a16:rowId xmlns:a16="http://schemas.microsoft.com/office/drawing/2014/main" val="306026373"/>
                  </a:ext>
                </a:extLst>
              </a:tr>
              <a:tr h="833518">
                <a:tc>
                  <a:txBody>
                    <a:bodyPr/>
                    <a:lstStyle/>
                    <a:p>
                      <a:pPr marL="0" lvl="0" indent="0" algn="l" rtl="0">
                        <a:spcBef>
                          <a:spcPts val="0"/>
                        </a:spcBef>
                        <a:spcAft>
                          <a:spcPts val="0"/>
                        </a:spcAft>
                        <a:buNone/>
                      </a:pPr>
                      <a:r>
                        <a:rPr lang="en-US" dirty="0" smtClean="0"/>
                        <a:t>Elementary and Secondary School Emergency Relief Fund (ESSER I) </a:t>
                      </a:r>
                    </a:p>
                    <a:p>
                      <a:pPr marL="0" lvl="0" indent="0" algn="l" rtl="0">
                        <a:spcBef>
                          <a:spcPts val="0"/>
                        </a:spcBef>
                        <a:spcAft>
                          <a:spcPts val="0"/>
                        </a:spcAft>
                        <a:buNone/>
                      </a:pPr>
                      <a:r>
                        <a:rPr lang="en-US" dirty="0" smtClean="0"/>
                        <a:t>➢ VA: $ 238,599,192</a:t>
                      </a:r>
                    </a:p>
                    <a:p>
                      <a:endParaRPr lang="en-US" dirty="0"/>
                    </a:p>
                  </a:txBody>
                  <a:tcPr/>
                </a:tc>
                <a:tc>
                  <a:txBody>
                    <a:bodyPr/>
                    <a:lstStyle/>
                    <a:p>
                      <a:pPr marL="0" lvl="0" indent="0" algn="l" rtl="0">
                        <a:spcBef>
                          <a:spcPts val="0"/>
                        </a:spcBef>
                        <a:spcAft>
                          <a:spcPts val="0"/>
                        </a:spcAft>
                        <a:buNone/>
                      </a:pPr>
                      <a:r>
                        <a:rPr lang="en-US" dirty="0" smtClean="0"/>
                        <a:t>Elementary and Secondary School Emergency Relief Fund (ESSER II) </a:t>
                      </a:r>
                    </a:p>
                    <a:p>
                      <a:pPr marL="0" lvl="0" indent="0" algn="l" rtl="0">
                        <a:spcBef>
                          <a:spcPts val="0"/>
                        </a:spcBef>
                        <a:spcAft>
                          <a:spcPts val="0"/>
                        </a:spcAft>
                        <a:buNone/>
                      </a:pPr>
                      <a:r>
                        <a:rPr lang="en-US" dirty="0" smtClean="0"/>
                        <a:t>➢ VA:$ 939,280,578</a:t>
                      </a:r>
                    </a:p>
                    <a:p>
                      <a:endParaRPr lang="en-US" dirty="0"/>
                    </a:p>
                  </a:txBody>
                  <a:tcPr>
                    <a:solidFill>
                      <a:schemeClr val="accent3"/>
                    </a:solidFill>
                  </a:tcPr>
                </a:tc>
                <a:tc>
                  <a:txBody>
                    <a:bodyPr/>
                    <a:lstStyle/>
                    <a:p>
                      <a:pPr marL="0" lvl="0" indent="0" algn="l" rtl="0">
                        <a:spcBef>
                          <a:spcPts val="0"/>
                        </a:spcBef>
                        <a:spcAft>
                          <a:spcPts val="0"/>
                        </a:spcAft>
                        <a:buNone/>
                      </a:pPr>
                      <a:r>
                        <a:rPr lang="en-US" dirty="0" smtClean="0"/>
                        <a:t>Elementary and Secondary School Emergency Relief Fund (ESSER III) </a:t>
                      </a:r>
                    </a:p>
                    <a:p>
                      <a:pPr marL="0" lvl="0" indent="0" algn="l" rtl="0">
                        <a:spcBef>
                          <a:spcPts val="0"/>
                        </a:spcBef>
                        <a:spcAft>
                          <a:spcPts val="0"/>
                        </a:spcAft>
                        <a:buNone/>
                      </a:pPr>
                      <a:r>
                        <a:rPr lang="en-US" dirty="0" smtClean="0"/>
                        <a:t>➢ VA: 2,109,490,751</a:t>
                      </a:r>
                    </a:p>
                    <a:p>
                      <a:endParaRPr lang="en-US" dirty="0"/>
                    </a:p>
                  </a:txBody>
                  <a:tcPr/>
                </a:tc>
                <a:extLst>
                  <a:ext uri="{0D108BD9-81ED-4DB2-BD59-A6C34878D82A}">
                    <a16:rowId xmlns:a16="http://schemas.microsoft.com/office/drawing/2014/main" val="1165053668"/>
                  </a:ext>
                </a:extLst>
              </a:tr>
              <a:tr h="7162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Governor’s Emergency Education Funds (GEER I)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Governor’s Emergency Education Funds (GEER II) </a:t>
                      </a:r>
                    </a:p>
                    <a:p>
                      <a:endParaRPr lang="en-US" dirty="0"/>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Governor’s Emergency Education Funds (GEER III) </a:t>
                      </a:r>
                    </a:p>
                    <a:p>
                      <a:endParaRPr lang="en-US" dirty="0"/>
                    </a:p>
                  </a:txBody>
                  <a:tcPr/>
                </a:tc>
                <a:extLst>
                  <a:ext uri="{0D108BD9-81ED-4DB2-BD59-A6C34878D82A}">
                    <a16:rowId xmlns:a16="http://schemas.microsoft.com/office/drawing/2014/main" val="2179993255"/>
                  </a:ext>
                </a:extLst>
              </a:tr>
              <a:tr h="1962799">
                <a:tc>
                  <a:txBody>
                    <a:bodyPr/>
                    <a:lstStyle/>
                    <a:p>
                      <a:pPr marL="0" lvl="0" indent="0" algn="l" rtl="0">
                        <a:spcBef>
                          <a:spcPts val="0"/>
                        </a:spcBef>
                        <a:spcAft>
                          <a:spcPts val="0"/>
                        </a:spcAft>
                        <a:buNone/>
                      </a:pPr>
                      <a:r>
                        <a:rPr lang="en-US" b="1" dirty="0" smtClean="0"/>
                        <a:t>Equitable Services </a:t>
                      </a:r>
                    </a:p>
                    <a:p>
                      <a:pPr marL="457200" lvl="0" indent="-317500" algn="l" rtl="0">
                        <a:spcBef>
                          <a:spcPts val="0"/>
                        </a:spcBef>
                        <a:spcAft>
                          <a:spcPts val="0"/>
                        </a:spcAft>
                        <a:buSzPts val="1400"/>
                        <a:buChar char="➢"/>
                      </a:pPr>
                      <a:r>
                        <a:rPr lang="en-US" dirty="0" smtClean="0"/>
                        <a:t>Administered through local school divisions</a:t>
                      </a:r>
                    </a:p>
                    <a:p>
                      <a:endParaRPr lang="en-US" dirty="0"/>
                    </a:p>
                  </a:txBody>
                  <a:tcPr/>
                </a:tc>
                <a:tc>
                  <a:txBody>
                    <a:bodyPr/>
                    <a:lstStyle/>
                    <a:p>
                      <a:pPr marL="0" lvl="0" indent="0" algn="l" rtl="0">
                        <a:spcBef>
                          <a:spcPts val="0"/>
                        </a:spcBef>
                        <a:spcAft>
                          <a:spcPts val="0"/>
                        </a:spcAft>
                        <a:buNone/>
                      </a:pPr>
                      <a:r>
                        <a:rPr lang="en-US" b="1" dirty="0" smtClean="0"/>
                        <a:t>Emergency Assistance to Non-Public Schools (EANS I) </a:t>
                      </a:r>
                    </a:p>
                    <a:p>
                      <a:pPr marL="0" lvl="0" indent="0" algn="l" rtl="0">
                        <a:spcBef>
                          <a:spcPts val="0"/>
                        </a:spcBef>
                        <a:spcAft>
                          <a:spcPts val="0"/>
                        </a:spcAft>
                        <a:buNone/>
                      </a:pPr>
                      <a:r>
                        <a:rPr lang="en-US" dirty="0" smtClean="0"/>
                        <a:t>➢ VA: $ 46.6 million</a:t>
                      </a:r>
                    </a:p>
                    <a:p>
                      <a:pPr marL="0" lvl="0" indent="0" algn="l" rtl="0">
                        <a:spcBef>
                          <a:spcPts val="0"/>
                        </a:spcBef>
                        <a:spcAft>
                          <a:spcPts val="0"/>
                        </a:spcAft>
                        <a:buClr>
                          <a:schemeClr val="dk1"/>
                        </a:buClr>
                        <a:buSzPts val="1100"/>
                        <a:buFont typeface="Arial"/>
                        <a:buNone/>
                      </a:pPr>
                      <a:r>
                        <a:rPr lang="en-US" dirty="0" smtClean="0">
                          <a:solidFill>
                            <a:schemeClr val="dk1"/>
                          </a:solidFill>
                        </a:rPr>
                        <a:t>➢ Administered through VDOE</a:t>
                      </a:r>
                      <a:endParaRPr lang="en-US" dirty="0" smtClean="0"/>
                    </a:p>
                    <a:p>
                      <a:pPr marL="0" lvl="0" indent="0" algn="l" rtl="0">
                        <a:spcBef>
                          <a:spcPts val="0"/>
                        </a:spcBef>
                        <a:spcAft>
                          <a:spcPts val="0"/>
                        </a:spcAft>
                        <a:buNone/>
                      </a:pPr>
                      <a:r>
                        <a:rPr lang="en-US" dirty="0" smtClean="0"/>
                        <a:t>➢ Allows reimbursement for pre-award cost dating back to March 13, 2020, when the national emergency was declared, as well as purchases encumbered by August 2021</a:t>
                      </a:r>
                    </a:p>
                    <a:p>
                      <a:endParaRPr lang="en-US" dirty="0"/>
                    </a:p>
                  </a:txBody>
                  <a:tcPr>
                    <a:solidFill>
                      <a:schemeClr val="accent3"/>
                    </a:solidFill>
                  </a:tcPr>
                </a:tc>
                <a:tc>
                  <a:txBody>
                    <a:bodyPr/>
                    <a:lstStyle/>
                    <a:p>
                      <a:pPr marL="0" lvl="0" indent="0" algn="l" rtl="0">
                        <a:spcBef>
                          <a:spcPts val="0"/>
                        </a:spcBef>
                        <a:spcAft>
                          <a:spcPts val="0"/>
                        </a:spcAft>
                        <a:buNone/>
                      </a:pPr>
                      <a:r>
                        <a:rPr lang="en-US" b="1" dirty="0" smtClean="0"/>
                        <a:t>Emergency Assistance to Non-Public Schools (EANS II) </a:t>
                      </a:r>
                    </a:p>
                    <a:p>
                      <a:pPr marL="0" lvl="0" indent="0" algn="l" rtl="0">
                        <a:spcBef>
                          <a:spcPts val="0"/>
                        </a:spcBef>
                        <a:spcAft>
                          <a:spcPts val="0"/>
                        </a:spcAft>
                        <a:buClr>
                          <a:schemeClr val="dk1"/>
                        </a:buClr>
                        <a:buSzPts val="1100"/>
                        <a:buFont typeface="Arial"/>
                        <a:buNone/>
                      </a:pPr>
                      <a:r>
                        <a:rPr lang="en-US" dirty="0" smtClean="0">
                          <a:solidFill>
                            <a:schemeClr val="dk1"/>
                          </a:solidFill>
                        </a:rPr>
                        <a:t>➢ Administered through VDOE</a:t>
                      </a:r>
                      <a:endParaRPr lang="en-US" dirty="0" smtClean="0"/>
                    </a:p>
                    <a:p>
                      <a:pPr marL="0" lvl="0" indent="0" algn="l" rtl="0">
                        <a:spcBef>
                          <a:spcPts val="0"/>
                        </a:spcBef>
                        <a:spcAft>
                          <a:spcPts val="0"/>
                        </a:spcAft>
                        <a:buNone/>
                      </a:pPr>
                      <a:r>
                        <a:rPr lang="en-US" dirty="0" smtClean="0"/>
                        <a:t>➢ EANS funds may </a:t>
                      </a:r>
                      <a:r>
                        <a:rPr lang="en-US" b="1" dirty="0" smtClean="0"/>
                        <a:t>not</a:t>
                      </a:r>
                      <a:r>
                        <a:rPr lang="en-US" dirty="0" smtClean="0"/>
                        <a:t> be used to provide reimbursements for costs incurred by non-public schools. </a:t>
                      </a:r>
                    </a:p>
                    <a:p>
                      <a:endParaRPr lang="en-US" dirty="0"/>
                    </a:p>
                  </a:txBody>
                  <a:tcPr/>
                </a:tc>
                <a:extLst>
                  <a:ext uri="{0D108BD9-81ED-4DB2-BD59-A6C34878D82A}">
                    <a16:rowId xmlns:a16="http://schemas.microsoft.com/office/drawing/2014/main" val="3922456534"/>
                  </a:ext>
                </a:extLst>
              </a:tr>
              <a:tr h="102173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Paycheck Protection Program (PPP)- may participate in PPP and Equitable Services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solidFill>
                            <a:schemeClr val="dk1"/>
                          </a:solidFill>
                        </a:rPr>
                        <a:t>Paycheck Protection Program (PPP)- may not participate in EANS I if in receipt of new PPP loan on or after Dec. 27, 2020.</a:t>
                      </a:r>
                    </a:p>
                    <a:p>
                      <a:endParaRPr lang="en-US" dirty="0"/>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solidFill>
                            <a:schemeClr val="dk1"/>
                          </a:solidFill>
                        </a:rPr>
                        <a:t>Paycheck Protection Program (PPP)</a:t>
                      </a:r>
                      <a:endParaRPr lang="en-US" b="1" dirty="0" smtClean="0"/>
                    </a:p>
                    <a:p>
                      <a:endParaRPr lang="en-US" dirty="0"/>
                    </a:p>
                  </a:txBody>
                  <a:tcPr/>
                </a:tc>
                <a:extLst>
                  <a:ext uri="{0D108BD9-81ED-4DB2-BD59-A6C34878D82A}">
                    <a16:rowId xmlns:a16="http://schemas.microsoft.com/office/drawing/2014/main" val="228344075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cca1f49caa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Pandemic Relief Funding for Non-Public Schools</a:t>
            </a:r>
            <a:endParaRPr dirty="0"/>
          </a:p>
        </p:txBody>
      </p:sp>
      <p:sp>
        <p:nvSpPr>
          <p:cNvPr id="131" name="Google Shape;131;gcca1f49caa_0_8"/>
          <p:cNvSpPr txBox="1">
            <a:spLocks noGrp="1"/>
          </p:cNvSpPr>
          <p:nvPr>
            <p:ph type="body" idx="1"/>
          </p:nvPr>
        </p:nvSpPr>
        <p:spPr>
          <a:xfrm>
            <a:off x="1072875" y="1825625"/>
            <a:ext cx="10281000" cy="4351500"/>
          </a:xfrm>
          <a:prstGeom prst="rect">
            <a:avLst/>
          </a:prstGeom>
          <a:noFill/>
          <a:ln>
            <a:noFill/>
          </a:ln>
        </p:spPr>
        <p:txBody>
          <a:bodyPr spcFirstLastPara="1" wrap="square" lIns="91425" tIns="45700" rIns="91425" bIns="45700" anchor="t" anchorCtr="0">
            <a:normAutofit lnSpcReduction="10000"/>
          </a:bodyPr>
          <a:lstStyle/>
          <a:p>
            <a:pPr marL="228600" lvl="0" indent="-234950" algn="l" rtl="0">
              <a:lnSpc>
                <a:spcPct val="115000"/>
              </a:lnSpc>
              <a:spcBef>
                <a:spcPts val="0"/>
              </a:spcBef>
              <a:spcAft>
                <a:spcPts val="0"/>
              </a:spcAft>
              <a:buClr>
                <a:schemeClr val="dk1"/>
              </a:buClr>
              <a:buSzPts val="1900"/>
              <a:buChar char="●"/>
            </a:pPr>
            <a:r>
              <a:rPr lang="en-US">
                <a:solidFill>
                  <a:schemeClr val="dk1"/>
                </a:solidFill>
              </a:rPr>
              <a:t>The Emergency Assistance for Non-Public Schools (EANS) program was authorized under the Coronavirus Response and Relief Supplemental Appropriations (CRRSA) Act</a:t>
            </a:r>
            <a:endParaRPr>
              <a:solidFill>
                <a:schemeClr val="dk1"/>
              </a:solidFill>
            </a:endParaRPr>
          </a:p>
          <a:p>
            <a:pPr marL="685800" lvl="1" indent="-228600" algn="l" rtl="0">
              <a:lnSpc>
                <a:spcPct val="115000"/>
              </a:lnSpc>
              <a:spcBef>
                <a:spcPts val="0"/>
              </a:spcBef>
              <a:spcAft>
                <a:spcPts val="0"/>
              </a:spcAft>
              <a:buSzPts val="1800"/>
              <a:buChar char="○"/>
            </a:pPr>
            <a:r>
              <a:rPr lang="en-US"/>
              <a:t>Part of the Governor’s Emergency Education Relief (GEER) Fund</a:t>
            </a:r>
            <a:endParaRPr/>
          </a:p>
          <a:p>
            <a:pPr marL="685800" lvl="1" indent="-228600" algn="l" rtl="0">
              <a:lnSpc>
                <a:spcPct val="115000"/>
              </a:lnSpc>
              <a:spcBef>
                <a:spcPts val="0"/>
              </a:spcBef>
              <a:spcAft>
                <a:spcPts val="0"/>
              </a:spcAft>
              <a:buSzPts val="1800"/>
              <a:buChar char="○"/>
            </a:pPr>
            <a:r>
              <a:rPr lang="en-US"/>
              <a:t>Virginia was awarded $46.6 million in EANS I funding</a:t>
            </a:r>
            <a:endParaRPr/>
          </a:p>
          <a:p>
            <a:pPr marL="228600" lvl="0" indent="-234950" algn="l" rtl="0">
              <a:lnSpc>
                <a:spcPct val="115000"/>
              </a:lnSpc>
              <a:spcBef>
                <a:spcPts val="0"/>
              </a:spcBef>
              <a:spcAft>
                <a:spcPts val="0"/>
              </a:spcAft>
              <a:buClr>
                <a:srgbClr val="000000"/>
              </a:buClr>
              <a:buSzPts val="1900"/>
              <a:buChar char="●"/>
            </a:pPr>
            <a:r>
              <a:rPr lang="en-US">
                <a:solidFill>
                  <a:srgbClr val="000000"/>
                </a:solidFill>
              </a:rPr>
              <a:t>The purpose of the EANS program is to provide services or assistance to eligible non-public schools to address the impact that COVID-19 has had, and continues to have, on non-public school students and teachers in the state.</a:t>
            </a:r>
            <a:endParaRPr>
              <a:solidFill>
                <a:srgbClr val="000000"/>
              </a:solidFill>
            </a:endParaRPr>
          </a:p>
        </p:txBody>
      </p:sp>
      <p:pic>
        <p:nvPicPr>
          <p:cNvPr id="132" name="Google Shape;132;gcca1f49caa_0_8"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33" name="Google Shape;133;gcca1f49caa_0_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ccc0dbfe68_0_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4300"/>
              <a:t>Pandemic Relief Funding for Non-Public Schools: Priorities</a:t>
            </a:r>
            <a:endParaRPr sz="4300"/>
          </a:p>
        </p:txBody>
      </p:sp>
      <p:sp>
        <p:nvSpPr>
          <p:cNvPr id="139" name="Google Shape;139;gccc0dbfe68_0_43"/>
          <p:cNvSpPr txBox="1">
            <a:spLocks noGrp="1"/>
          </p:cNvSpPr>
          <p:nvPr>
            <p:ph type="body" idx="1"/>
          </p:nvPr>
        </p:nvSpPr>
        <p:spPr>
          <a:xfrm>
            <a:off x="1072875" y="1825625"/>
            <a:ext cx="10281000" cy="4351500"/>
          </a:xfrm>
          <a:prstGeom prst="rect">
            <a:avLst/>
          </a:prstGeom>
          <a:noFill/>
          <a:ln>
            <a:noFill/>
          </a:ln>
        </p:spPr>
        <p:txBody>
          <a:bodyPr spcFirstLastPara="1" wrap="square" lIns="91425" tIns="45700" rIns="91425" bIns="45700" anchor="t" anchorCtr="0">
            <a:normAutofit fontScale="92500" lnSpcReduction="10000"/>
          </a:bodyPr>
          <a:lstStyle/>
          <a:p>
            <a:pPr marL="228600" lvl="0" indent="0" algn="l" rtl="0">
              <a:lnSpc>
                <a:spcPct val="115000"/>
              </a:lnSpc>
              <a:spcBef>
                <a:spcPts val="0"/>
              </a:spcBef>
              <a:spcAft>
                <a:spcPts val="0"/>
              </a:spcAft>
              <a:buNone/>
            </a:pPr>
            <a:r>
              <a:rPr lang="en-US" dirty="0">
                <a:solidFill>
                  <a:schemeClr val="dk1"/>
                </a:solidFill>
              </a:rPr>
              <a:t>Priorities for funding include:</a:t>
            </a:r>
            <a:endParaRPr dirty="0">
              <a:solidFill>
                <a:schemeClr val="dk1"/>
              </a:solidFill>
            </a:endParaRPr>
          </a:p>
          <a:p>
            <a:pPr marL="457200" lvl="0" indent="-334327" algn="l" rtl="0">
              <a:lnSpc>
                <a:spcPct val="115000"/>
              </a:lnSpc>
              <a:spcBef>
                <a:spcPts val="0"/>
              </a:spcBef>
              <a:spcAft>
                <a:spcPts val="0"/>
              </a:spcAft>
              <a:buSzPct val="64285"/>
              <a:buChar char="•"/>
            </a:pPr>
            <a:r>
              <a:rPr lang="en-US" dirty="0"/>
              <a:t>Schools serving students from low-income families (2019-2020 data)</a:t>
            </a:r>
            <a:endParaRPr dirty="0"/>
          </a:p>
          <a:p>
            <a:pPr marL="457200" lvl="0" indent="-334327" algn="l" rtl="0">
              <a:lnSpc>
                <a:spcPct val="115000"/>
              </a:lnSpc>
              <a:spcBef>
                <a:spcPts val="0"/>
              </a:spcBef>
              <a:spcAft>
                <a:spcPts val="0"/>
              </a:spcAft>
              <a:buSzPct val="64285"/>
              <a:buChar char="•"/>
            </a:pPr>
            <a:r>
              <a:rPr lang="en-US" dirty="0"/>
              <a:t>Schools with identified impacts from COVID-19, such as:</a:t>
            </a:r>
            <a:endParaRPr dirty="0"/>
          </a:p>
          <a:p>
            <a:pPr marL="914400" lvl="1" indent="-334327" algn="l" rtl="0">
              <a:lnSpc>
                <a:spcPct val="115000"/>
              </a:lnSpc>
              <a:spcBef>
                <a:spcPts val="0"/>
              </a:spcBef>
              <a:spcAft>
                <a:spcPts val="0"/>
              </a:spcAft>
              <a:buSzPct val="75000"/>
              <a:buChar char="•"/>
            </a:pPr>
            <a:r>
              <a:rPr lang="en-US" dirty="0"/>
              <a:t>Loss of tuition revenue</a:t>
            </a:r>
            <a:endParaRPr dirty="0"/>
          </a:p>
          <a:p>
            <a:pPr marL="914400" lvl="1" indent="-334327" algn="l" rtl="0">
              <a:lnSpc>
                <a:spcPct val="115000"/>
              </a:lnSpc>
              <a:spcBef>
                <a:spcPts val="0"/>
              </a:spcBef>
              <a:spcAft>
                <a:spcPts val="0"/>
              </a:spcAft>
              <a:buSzPct val="75000"/>
              <a:buChar char="•"/>
            </a:pPr>
            <a:r>
              <a:rPr lang="en-US" dirty="0"/>
              <a:t>Decrease in enrollment</a:t>
            </a:r>
            <a:endParaRPr dirty="0"/>
          </a:p>
          <a:p>
            <a:pPr marL="914400" lvl="1" indent="-334327" algn="l" rtl="0">
              <a:lnSpc>
                <a:spcPct val="115000"/>
              </a:lnSpc>
              <a:spcBef>
                <a:spcPts val="0"/>
              </a:spcBef>
              <a:spcAft>
                <a:spcPts val="0"/>
              </a:spcAft>
              <a:buSzPct val="75000"/>
              <a:buChar char="•"/>
            </a:pPr>
            <a:r>
              <a:rPr lang="en-US" dirty="0"/>
              <a:t>Lack of capacity to provide remote learning due to insufficient technological support</a:t>
            </a:r>
            <a:endParaRPr dirty="0"/>
          </a:p>
          <a:p>
            <a:pPr marL="914400" lvl="1" indent="-334327" algn="l" rtl="0">
              <a:lnSpc>
                <a:spcPct val="115000"/>
              </a:lnSpc>
              <a:spcBef>
                <a:spcPts val="0"/>
              </a:spcBef>
              <a:spcAft>
                <a:spcPts val="0"/>
              </a:spcAft>
              <a:buSzPct val="75000"/>
              <a:buChar char="•"/>
            </a:pPr>
            <a:r>
              <a:rPr lang="en-US" dirty="0"/>
              <a:t>Learning loss by students as a result of COVID-19</a:t>
            </a:r>
            <a:endParaRPr dirty="0"/>
          </a:p>
          <a:p>
            <a:pPr marL="914400" lvl="1" indent="-334327" algn="l" rtl="0">
              <a:lnSpc>
                <a:spcPct val="115000"/>
              </a:lnSpc>
              <a:spcBef>
                <a:spcPts val="0"/>
              </a:spcBef>
              <a:spcAft>
                <a:spcPts val="0"/>
              </a:spcAft>
              <a:buSzPct val="75000"/>
              <a:buChar char="•"/>
            </a:pPr>
            <a:r>
              <a:rPr lang="en-US" dirty="0"/>
              <a:t>Ability to provide support to students with disabilities, English learners or other special need student populations</a:t>
            </a:r>
            <a:endParaRPr dirty="0"/>
          </a:p>
          <a:p>
            <a:pPr marL="0" lvl="0" indent="0" algn="l" rtl="0">
              <a:lnSpc>
                <a:spcPct val="115000"/>
              </a:lnSpc>
              <a:spcBef>
                <a:spcPts val="0"/>
              </a:spcBef>
              <a:spcAft>
                <a:spcPts val="0"/>
              </a:spcAft>
              <a:buNone/>
            </a:pPr>
            <a:endParaRPr dirty="0"/>
          </a:p>
        </p:txBody>
      </p:sp>
      <p:pic>
        <p:nvPicPr>
          <p:cNvPr id="140" name="Google Shape;140;gccc0dbfe68_0_43"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41" name="Google Shape;141;gccc0dbfe68_0_43"/>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ccc0dbfe68_0_35"/>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Eligibility</a:t>
            </a:r>
            <a:endParaRPr/>
          </a:p>
        </p:txBody>
      </p:sp>
      <p:sp>
        <p:nvSpPr>
          <p:cNvPr id="147" name="Google Shape;147;gccc0dbfe68_0_35"/>
          <p:cNvSpPr txBox="1">
            <a:spLocks noGrp="1"/>
          </p:cNvSpPr>
          <p:nvPr>
            <p:ph type="body" idx="1"/>
          </p:nvPr>
        </p:nvSpPr>
        <p:spPr>
          <a:xfrm>
            <a:off x="918425" y="1214050"/>
            <a:ext cx="10967400" cy="530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An eligible non-public school:</a:t>
            </a:r>
            <a:endParaRPr sz="2400" dirty="0"/>
          </a:p>
          <a:p>
            <a:pPr marL="228600" lvl="0" indent="-209550" algn="l" rtl="0">
              <a:lnSpc>
                <a:spcPct val="115000"/>
              </a:lnSpc>
              <a:spcBef>
                <a:spcPts val="0"/>
              </a:spcBef>
              <a:spcAft>
                <a:spcPts val="0"/>
              </a:spcAft>
              <a:buClr>
                <a:schemeClr val="dk1"/>
              </a:buClr>
              <a:buSzPts val="1500"/>
              <a:buChar char="●"/>
            </a:pPr>
            <a:r>
              <a:rPr lang="en-US" sz="2400" dirty="0">
                <a:solidFill>
                  <a:schemeClr val="dk1"/>
                </a:solidFill>
              </a:rPr>
              <a:t>Is nonprofit;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a:solidFill>
                  <a:schemeClr val="dk1"/>
                </a:solidFill>
              </a:rPr>
              <a:t>Is accredited, licensed, or otherwise operates in accordance with State law;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a:solidFill>
                  <a:schemeClr val="dk1"/>
                </a:solidFill>
              </a:rPr>
              <a:t>Was in existence prior to March 13, 2020, the date the President declared the national emergency due to COVID-19;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a:solidFill>
                  <a:schemeClr val="dk1"/>
                </a:solidFill>
              </a:rPr>
              <a:t>Did not, and will not, apply for and receive a loan under the Small Business Administration’s Paycheck Protection Program (PPP) on or after December 27, 2020; </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a:solidFill>
                  <a:schemeClr val="dk1"/>
                </a:solidFill>
              </a:rPr>
              <a:t>Submits the </a:t>
            </a:r>
            <a:r>
              <a:rPr lang="en-US" sz="2400" dirty="0" smtClean="0">
                <a:solidFill>
                  <a:schemeClr val="dk1"/>
                </a:solidFill>
              </a:rPr>
              <a:t>completed Virginia </a:t>
            </a:r>
            <a:r>
              <a:rPr lang="en-US" sz="2400" dirty="0">
                <a:solidFill>
                  <a:schemeClr val="dk1"/>
                </a:solidFill>
              </a:rPr>
              <a:t>Department of Education </a:t>
            </a:r>
            <a:r>
              <a:rPr lang="en-US" sz="2400" dirty="0" smtClean="0">
                <a:solidFill>
                  <a:schemeClr val="dk1"/>
                </a:solidFill>
              </a:rPr>
              <a:t>Application </a:t>
            </a:r>
            <a:r>
              <a:rPr lang="en-US" sz="2400" dirty="0">
                <a:solidFill>
                  <a:schemeClr val="dk1"/>
                </a:solidFill>
              </a:rPr>
              <a:t>by established deadlines; and</a:t>
            </a:r>
            <a:endParaRPr sz="2400" dirty="0">
              <a:solidFill>
                <a:schemeClr val="dk1"/>
              </a:solidFill>
            </a:endParaRPr>
          </a:p>
          <a:p>
            <a:pPr marL="228600" lvl="0" indent="-209550" algn="l" rtl="0">
              <a:lnSpc>
                <a:spcPct val="115000"/>
              </a:lnSpc>
              <a:spcBef>
                <a:spcPts val="0"/>
              </a:spcBef>
              <a:spcAft>
                <a:spcPts val="0"/>
              </a:spcAft>
              <a:buClr>
                <a:schemeClr val="dk1"/>
              </a:buClr>
              <a:buSzPts val="1500"/>
              <a:buChar char="●"/>
            </a:pPr>
            <a:r>
              <a:rPr lang="en-US" sz="2400" dirty="0">
                <a:solidFill>
                  <a:schemeClr val="dk1"/>
                </a:solidFill>
              </a:rPr>
              <a:t>Meets the terms by agreeing to the program assurances and requirements.</a:t>
            </a:r>
            <a:r>
              <a:rPr lang="en-US" dirty="0"/>
              <a:t> </a:t>
            </a:r>
            <a:endParaRPr dirty="0"/>
          </a:p>
        </p:txBody>
      </p:sp>
      <p:pic>
        <p:nvPicPr>
          <p:cNvPr id="148" name="Google Shape;148;gccc0dbfe68_0_35"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149" name="Google Shape;149;gccc0dbfe68_0_3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d025961ec_0_23"/>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Requirements</a:t>
            </a:r>
            <a:endParaRPr/>
          </a:p>
        </p:txBody>
      </p:sp>
      <p:sp>
        <p:nvSpPr>
          <p:cNvPr id="155" name="Google Shape;155;gcd025961ec_0_23"/>
          <p:cNvSpPr txBox="1">
            <a:spLocks noGrp="1"/>
          </p:cNvSpPr>
          <p:nvPr>
            <p:ph type="body" idx="1"/>
          </p:nvPr>
        </p:nvSpPr>
        <p:spPr>
          <a:xfrm>
            <a:off x="707923" y="1215025"/>
            <a:ext cx="11356257" cy="5484900"/>
          </a:xfrm>
          <a:prstGeom prst="rect">
            <a:avLst/>
          </a:prstGeom>
          <a:noFill/>
          <a:ln>
            <a:noFill/>
          </a:ln>
        </p:spPr>
        <p:txBody>
          <a:bodyPr spcFirstLastPara="1" wrap="square" lIns="91425" tIns="45700" rIns="91425" bIns="45700" anchor="t" anchorCtr="0">
            <a:noAutofit/>
          </a:bodyPr>
          <a:lstStyle/>
          <a:p>
            <a:pPr marL="228600" lvl="0" indent="-247650" algn="l" rtl="0">
              <a:lnSpc>
                <a:spcPct val="115000"/>
              </a:lnSpc>
              <a:spcBef>
                <a:spcPts val="0"/>
              </a:spcBef>
              <a:spcAft>
                <a:spcPts val="0"/>
              </a:spcAft>
              <a:buClr>
                <a:srgbClr val="000000"/>
              </a:buClr>
              <a:buSzPts val="2100"/>
              <a:buChar char="●"/>
            </a:pPr>
            <a:r>
              <a:rPr lang="en-US" sz="2100" dirty="0">
                <a:solidFill>
                  <a:srgbClr val="000000"/>
                </a:solidFill>
              </a:rPr>
              <a:t>Reimbursements may only be for expenses for allowable services or assistance </a:t>
            </a:r>
            <a:r>
              <a:rPr lang="en-US" sz="2100" dirty="0" smtClean="0">
                <a:solidFill>
                  <a:srgbClr val="000000"/>
                </a:solidFill>
              </a:rPr>
              <a:t>the school</a:t>
            </a:r>
            <a:r>
              <a:rPr lang="en-US" sz="2100" dirty="0" smtClean="0">
                <a:solidFill>
                  <a:srgbClr val="000000"/>
                </a:solidFill>
              </a:rPr>
              <a:t> </a:t>
            </a:r>
            <a:r>
              <a:rPr lang="en-US" sz="2100" dirty="0">
                <a:solidFill>
                  <a:srgbClr val="000000"/>
                </a:solidFill>
              </a:rPr>
              <a:t>incurred on or after March 13, 2020, to prevent, prepare for, and respond to COVID-19, that have not already been reimbursed with Federal funds, including PPP. </a:t>
            </a:r>
            <a:endParaRPr sz="2100" dirty="0">
              <a:solidFill>
                <a:srgbClr val="000000"/>
              </a:solidFill>
            </a:endParaRPr>
          </a:p>
          <a:p>
            <a:pPr marL="228600" lvl="0" indent="-247650" algn="l" rtl="0">
              <a:lnSpc>
                <a:spcPct val="115000"/>
              </a:lnSpc>
              <a:spcBef>
                <a:spcPts val="0"/>
              </a:spcBef>
              <a:spcAft>
                <a:spcPts val="0"/>
              </a:spcAft>
              <a:buClr>
                <a:srgbClr val="000000"/>
              </a:buClr>
              <a:buSzPts val="2100"/>
              <a:buChar char="●"/>
            </a:pPr>
            <a:r>
              <a:rPr lang="en-US" sz="2100" dirty="0">
                <a:solidFill>
                  <a:srgbClr val="000000"/>
                </a:solidFill>
              </a:rPr>
              <a:t>Eligible non-public schools will provide the information required by section 312(d)(3)(B) related to enrollment of students from low-income families from </a:t>
            </a:r>
            <a:r>
              <a:rPr lang="en-US" sz="2100" dirty="0"/>
              <a:t>2019-2020</a:t>
            </a:r>
            <a:r>
              <a:rPr lang="en-US" sz="2100" dirty="0">
                <a:solidFill>
                  <a:srgbClr val="000000"/>
                </a:solidFill>
              </a:rPr>
              <a:t> data and a description of the emergency services requested from the SEA. </a:t>
            </a:r>
            <a:endParaRPr sz="2100" dirty="0">
              <a:solidFill>
                <a:srgbClr val="000000"/>
              </a:solidFill>
            </a:endParaRPr>
          </a:p>
          <a:p>
            <a:pPr marL="228600" lvl="0" indent="-247650" algn="l" rtl="0">
              <a:lnSpc>
                <a:spcPct val="115000"/>
              </a:lnSpc>
              <a:spcBef>
                <a:spcPts val="0"/>
              </a:spcBef>
              <a:spcAft>
                <a:spcPts val="0"/>
              </a:spcAft>
              <a:buClr>
                <a:srgbClr val="000000"/>
              </a:buClr>
              <a:buSzPts val="2100"/>
              <a:buChar char="●"/>
            </a:pPr>
            <a:r>
              <a:rPr lang="en-US" sz="2100" dirty="0">
                <a:solidFill>
                  <a:srgbClr val="000000"/>
                </a:solidFill>
              </a:rPr>
              <a:t>The provision of services or assistance to non-public schools that enroll low-income students and are most impacted by COVID-19 will be prioritized. </a:t>
            </a:r>
            <a:endParaRPr sz="2100" dirty="0">
              <a:solidFill>
                <a:srgbClr val="000000"/>
              </a:solidFill>
            </a:endParaRPr>
          </a:p>
          <a:p>
            <a:pPr marL="228600" lvl="0" indent="-247650" algn="l" rtl="0">
              <a:lnSpc>
                <a:spcPct val="115000"/>
              </a:lnSpc>
              <a:spcBef>
                <a:spcPts val="0"/>
              </a:spcBef>
              <a:spcAft>
                <a:spcPts val="0"/>
              </a:spcAft>
              <a:buClr>
                <a:srgbClr val="000000"/>
              </a:buClr>
              <a:buSzPts val="2100"/>
              <a:buChar char="●"/>
            </a:pPr>
            <a:r>
              <a:rPr lang="en-US" sz="2100" dirty="0">
                <a:solidFill>
                  <a:srgbClr val="000000"/>
                </a:solidFill>
              </a:rPr>
              <a:t>The control of funds for the services or assistance provided to a non-public school, and </a:t>
            </a:r>
            <a:r>
              <a:rPr lang="en-US" sz="2100" dirty="0"/>
              <a:t>title to materials, equipment, and property purchased with EANS funds, and control of the funds, services, assistance, materials, equipment, and property shall be with </a:t>
            </a:r>
            <a:r>
              <a:rPr lang="en-US" sz="2100" dirty="0" smtClean="0"/>
              <a:t>the SEA</a:t>
            </a:r>
            <a:r>
              <a:rPr lang="en-US" sz="2100" dirty="0" smtClean="0"/>
              <a:t>.</a:t>
            </a:r>
            <a:r>
              <a:rPr lang="en-US" sz="2100" dirty="0" smtClean="0">
                <a:solidFill>
                  <a:srgbClr val="000000"/>
                </a:solidFill>
              </a:rPr>
              <a:t> </a:t>
            </a:r>
            <a:endParaRPr sz="2100" dirty="0">
              <a:solidFill>
                <a:srgbClr val="000000"/>
              </a:solidFill>
            </a:endParaRPr>
          </a:p>
          <a:p>
            <a:pPr marL="228600" lvl="0" indent="-266700" algn="l" rtl="0">
              <a:lnSpc>
                <a:spcPct val="115000"/>
              </a:lnSpc>
              <a:spcBef>
                <a:spcPts val="0"/>
              </a:spcBef>
              <a:spcAft>
                <a:spcPts val="0"/>
              </a:spcAft>
              <a:buClr>
                <a:srgbClr val="000000"/>
              </a:buClr>
              <a:buSzPts val="2400"/>
              <a:buChar char="●"/>
            </a:pPr>
            <a:r>
              <a:rPr lang="en-US" sz="2100" dirty="0">
                <a:solidFill>
                  <a:srgbClr val="000000"/>
                </a:solidFill>
              </a:rPr>
              <a:t>All services or assistance provided, including any materials, equipment, and any other items used to provide such services or assistance, are limited to secular, neutral, and non-ideological purposes.</a:t>
            </a:r>
            <a:r>
              <a:rPr lang="en-US" sz="2600" dirty="0">
                <a:solidFill>
                  <a:srgbClr val="000000"/>
                </a:solidFill>
              </a:rPr>
              <a:t> </a:t>
            </a:r>
            <a:endParaRPr sz="2600" dirty="0">
              <a:solidFill>
                <a:srgbClr val="000000"/>
              </a:solidFill>
            </a:endParaRPr>
          </a:p>
        </p:txBody>
      </p:sp>
      <p:pic>
        <p:nvPicPr>
          <p:cNvPr id="156" name="Google Shape;156;gcd025961ec_0_23"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cca1f49caa_0_0"/>
          <p:cNvSpPr txBox="1">
            <a:spLocks noGrp="1"/>
          </p:cNvSpPr>
          <p:nvPr>
            <p:ph type="title"/>
          </p:nvPr>
        </p:nvSpPr>
        <p:spPr>
          <a:xfrm>
            <a:off x="838200" y="212725"/>
            <a:ext cx="10515600" cy="100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Uses of Funds-Overview</a:t>
            </a:r>
            <a:endParaRPr/>
          </a:p>
        </p:txBody>
      </p:sp>
      <p:sp>
        <p:nvSpPr>
          <p:cNvPr id="162" name="Google Shape;162;gcca1f49caa_0_0"/>
          <p:cNvSpPr txBox="1">
            <a:spLocks noGrp="1"/>
          </p:cNvSpPr>
          <p:nvPr>
            <p:ph type="body" idx="1"/>
          </p:nvPr>
        </p:nvSpPr>
        <p:spPr>
          <a:xfrm>
            <a:off x="996675" y="1299150"/>
            <a:ext cx="10889100" cy="4883400"/>
          </a:xfrm>
          <a:prstGeom prst="rect">
            <a:avLst/>
          </a:prstGeom>
          <a:noFill/>
          <a:ln>
            <a:noFill/>
          </a:ln>
        </p:spPr>
        <p:txBody>
          <a:bodyPr spcFirstLastPara="1" wrap="square" lIns="91425" tIns="45700" rIns="91425" bIns="45700" anchor="t" anchorCtr="0">
            <a:noAutofit/>
          </a:bodyPr>
          <a:lstStyle/>
          <a:p>
            <a:pPr marL="228600" lvl="0" indent="-234950" algn="l" rtl="0">
              <a:lnSpc>
                <a:spcPct val="115000"/>
              </a:lnSpc>
              <a:spcBef>
                <a:spcPts val="0"/>
              </a:spcBef>
              <a:spcAft>
                <a:spcPts val="0"/>
              </a:spcAft>
              <a:buClr>
                <a:schemeClr val="dk1"/>
              </a:buClr>
              <a:buSzPts val="1900"/>
              <a:buChar char="●"/>
            </a:pPr>
            <a:r>
              <a:rPr lang="en-US">
                <a:solidFill>
                  <a:schemeClr val="dk1"/>
                </a:solidFill>
              </a:rPr>
              <a:t>Section 312(d)(4) of the</a:t>
            </a:r>
            <a:r>
              <a:rPr lang="en-US">
                <a:solidFill>
                  <a:schemeClr val="dk1"/>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u="sng">
                <a:hlinkClick r:id="rId3"/>
              </a:rPr>
              <a:t>CRRSA Act</a:t>
            </a:r>
            <a:r>
              <a:rPr lang="en-US">
                <a:solidFill>
                  <a:schemeClr val="dk1"/>
                </a:solidFill>
              </a:rPr>
              <a:t> specifies allowable services and assistance under the EANS program</a:t>
            </a:r>
            <a:endParaRPr>
              <a:solidFill>
                <a:schemeClr val="dk1"/>
              </a:solidFill>
            </a:endParaRPr>
          </a:p>
          <a:p>
            <a:pPr marL="228600" lvl="0" indent="-234950" algn="l" rtl="0">
              <a:lnSpc>
                <a:spcPct val="115000"/>
              </a:lnSpc>
              <a:spcBef>
                <a:spcPts val="0"/>
              </a:spcBef>
              <a:spcAft>
                <a:spcPts val="0"/>
              </a:spcAft>
              <a:buClr>
                <a:schemeClr val="dk1"/>
              </a:buClr>
              <a:buSzPts val="1900"/>
              <a:buChar char="●"/>
            </a:pPr>
            <a:r>
              <a:rPr lang="en-US">
                <a:solidFill>
                  <a:schemeClr val="dk1"/>
                </a:solidFill>
              </a:rPr>
              <a:t>Services and assistance include but are not limited to sanitization supplies, PPE, physical barriers, increasing COVID-19 testing, transportation costs, and support for remote learning</a:t>
            </a:r>
            <a:endParaRPr>
              <a:solidFill>
                <a:schemeClr val="dk1"/>
              </a:solidFill>
            </a:endParaRPr>
          </a:p>
          <a:p>
            <a:pPr marL="228600" lvl="0" indent="-234950" algn="l" rtl="0">
              <a:lnSpc>
                <a:spcPct val="115000"/>
              </a:lnSpc>
              <a:spcBef>
                <a:spcPts val="0"/>
              </a:spcBef>
              <a:spcAft>
                <a:spcPts val="0"/>
              </a:spcAft>
              <a:buClr>
                <a:schemeClr val="dk1"/>
              </a:buClr>
              <a:buSzPts val="1900"/>
              <a:buChar char="●"/>
            </a:pPr>
            <a:r>
              <a:rPr lang="en-US">
                <a:solidFill>
                  <a:schemeClr val="dk1"/>
                </a:solidFill>
              </a:rPr>
              <a:t>A complete list is provided in the </a:t>
            </a:r>
            <a:r>
              <a:rPr lang="en-US" u="sng">
                <a:hlinkClick r:id="rId4"/>
              </a:rPr>
              <a:t>program application</a:t>
            </a:r>
            <a:r>
              <a:rPr lang="en-US">
                <a:solidFill>
                  <a:schemeClr val="dk1"/>
                </a:solidFill>
              </a:rPr>
              <a:t> (</a:t>
            </a:r>
            <a:r>
              <a:rPr lang="en-US" u="sng">
                <a:hlinkClick r:id="rId5"/>
              </a:rPr>
              <a:t>narrative</a:t>
            </a:r>
            <a:r>
              <a:rPr lang="en-US">
                <a:solidFill>
                  <a:schemeClr val="dk1"/>
                </a:solidFill>
              </a:rPr>
              <a:t> and </a:t>
            </a:r>
            <a:r>
              <a:rPr lang="en-US" u="sng">
                <a:hlinkClick r:id="rId6"/>
              </a:rPr>
              <a:t>budget</a:t>
            </a:r>
            <a:r>
              <a:rPr lang="en-US">
                <a:solidFill>
                  <a:schemeClr val="dk1"/>
                </a:solidFill>
              </a:rPr>
              <a:t> sections) and in the </a:t>
            </a:r>
            <a:r>
              <a:rPr lang="en-US" u="sng">
                <a:hlinkClick r:id="rId7"/>
              </a:rPr>
              <a:t>Guidelines, Instructions, and Assurances</a:t>
            </a:r>
            <a:r>
              <a:rPr lang="en-US">
                <a:solidFill>
                  <a:schemeClr val="dk1"/>
                </a:solidFill>
              </a:rPr>
              <a:t> document</a:t>
            </a:r>
            <a:endParaRPr>
              <a:solidFill>
                <a:schemeClr val="dk1"/>
              </a:solidFill>
            </a:endParaRPr>
          </a:p>
          <a:p>
            <a:pPr marL="228600" lvl="0" indent="-234950" algn="l" rtl="0">
              <a:lnSpc>
                <a:spcPct val="115000"/>
              </a:lnSpc>
              <a:spcBef>
                <a:spcPts val="0"/>
              </a:spcBef>
              <a:spcAft>
                <a:spcPts val="0"/>
              </a:spcAft>
              <a:buClr>
                <a:schemeClr val="dk1"/>
              </a:buClr>
              <a:buSzPts val="1900"/>
              <a:buChar char="●"/>
            </a:pPr>
            <a:r>
              <a:rPr lang="en-US">
                <a:solidFill>
                  <a:schemeClr val="dk1"/>
                </a:solidFill>
              </a:rPr>
              <a:t>In some cases, private schools can be reimbursed for authorized expenses</a:t>
            </a:r>
            <a:endParaRPr>
              <a:solidFill>
                <a:schemeClr val="dk1"/>
              </a:solidFill>
            </a:endParaRPr>
          </a:p>
        </p:txBody>
      </p:sp>
      <p:pic>
        <p:nvPicPr>
          <p:cNvPr id="163" name="Google Shape;163;gcca1f49caa_0_0" descr="Virginia Department of Education"/>
          <p:cNvPicPr preferRelativeResize="0"/>
          <p:nvPr/>
        </p:nvPicPr>
        <p:blipFill rotWithShape="1">
          <a:blip r:embed="rId8">
            <a:alphaModFix/>
          </a:blip>
          <a:srcRect/>
          <a:stretch/>
        </p:blipFill>
        <p:spPr>
          <a:xfrm rot="-5400000">
            <a:off x="-3027419" y="3223350"/>
            <a:ext cx="6664604" cy="381164"/>
          </a:xfrm>
          <a:prstGeom prst="rect">
            <a:avLst/>
          </a:prstGeom>
          <a:noFill/>
          <a:ln>
            <a:noFill/>
          </a:ln>
        </p:spPr>
      </p:pic>
      <p:sp>
        <p:nvSpPr>
          <p:cNvPr id="164" name="Google Shape;164;gcca1f49caa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2965</Words>
  <Application>Microsoft Office PowerPoint</Application>
  <PresentationFormat>Widescreen</PresentationFormat>
  <Paragraphs>249</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Trebuchet MS</vt:lpstr>
      <vt:lpstr>VDOE</vt:lpstr>
      <vt:lpstr>Emergency Assistance for  Non-Public Schools (EANS) Program Overview and  Application Process</vt:lpstr>
      <vt:lpstr>Agenda</vt:lpstr>
      <vt:lpstr>EANS Overview</vt:lpstr>
      <vt:lpstr>Coronavirus Pandemic Relief Funding</vt:lpstr>
      <vt:lpstr>Pandemic Relief Funding for Non-Public Schools</vt:lpstr>
      <vt:lpstr>Pandemic Relief Funding for Non-Public Schools: Priorities</vt:lpstr>
      <vt:lpstr>Eligibility</vt:lpstr>
      <vt:lpstr>Requirements</vt:lpstr>
      <vt:lpstr>Uses of Funds-Overview</vt:lpstr>
      <vt:lpstr>Uses of Funds</vt:lpstr>
      <vt:lpstr>Uses of Funds, Slide 2 of 3</vt:lpstr>
      <vt:lpstr>Uses of Funds, Slide 3 of 3</vt:lpstr>
      <vt:lpstr>Program Application</vt:lpstr>
      <vt:lpstr>Application Basics</vt:lpstr>
      <vt:lpstr>Two Required Components</vt:lpstr>
      <vt:lpstr>Narrative - Complete all Components</vt:lpstr>
      <vt:lpstr>Authorized Representative Signature</vt:lpstr>
      <vt:lpstr>Demonstration - Completing the Narrative Portion of the Application</vt:lpstr>
      <vt:lpstr>Narrative - Important Reminders</vt:lpstr>
      <vt:lpstr>Examples of Low-Income Data</vt:lpstr>
      <vt:lpstr>Budget - Complete the Cover Page Tab and the Data Tab</vt:lpstr>
      <vt:lpstr>Demonstration - Completing the Cover Page Tab and the Data Tab of the Budget Template</vt:lpstr>
      <vt:lpstr>Budget - Important Reminders</vt:lpstr>
      <vt:lpstr>General Acknowledgements</vt:lpstr>
      <vt:lpstr>General Acknowledgements, Slide 2 of 2</vt:lpstr>
      <vt:lpstr>General Reimbursement Overview</vt:lpstr>
      <vt:lpstr>Fiscal Considerations </vt:lpstr>
      <vt:lpstr>Frequently Asked Questions</vt:lpstr>
      <vt:lpstr>Frequently Asked Questions, Slide 1 of 3</vt:lpstr>
      <vt:lpstr>Frequently Asked Questions, Slide 2 of 3</vt:lpstr>
      <vt:lpstr>Frequently Asked Questions, Slide 3 of 3</vt:lpstr>
      <vt:lpstr>What’s Next?</vt:lpstr>
      <vt:lpstr>Resources</vt:lpstr>
      <vt:lpstr>Questions</vt:lpstr>
      <vt:lpstr>EANS Contacts - Office of Federal Pandemic Relief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EANS Application Overview</cp:keywords>
  <cp:lastModifiedBy/>
  <cp:revision>1</cp:revision>
  <dcterms:created xsi:type="dcterms:W3CDTF">2021-04-07T22:26:37Z</dcterms:created>
  <dcterms:modified xsi:type="dcterms:W3CDTF">2021-04-07T22:44:07Z</dcterms:modified>
</cp:coreProperties>
</file>