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6" r:id="rId2"/>
  </p:sldMasterIdLst>
  <p:notesMasterIdLst>
    <p:notesMasterId r:id="rId11"/>
  </p:notesMasterIdLst>
  <p:handoutMasterIdLst>
    <p:handoutMasterId r:id="rId12"/>
  </p:handoutMasterIdLst>
  <p:sldIdLst>
    <p:sldId id="273" r:id="rId3"/>
    <p:sldId id="262" r:id="rId4"/>
    <p:sldId id="271" r:id="rId5"/>
    <p:sldId id="270" r:id="rId6"/>
    <p:sldId id="272" r:id="rId7"/>
    <p:sldId id="263" r:id="rId8"/>
    <p:sldId id="264" r:id="rId9"/>
    <p:sldId id="268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1760" autoAdjust="0"/>
  </p:normalViewPr>
  <p:slideViewPr>
    <p:cSldViewPr>
      <p:cViewPr>
        <p:scale>
          <a:sx n="54" d="100"/>
          <a:sy n="54" d="100"/>
        </p:scale>
        <p:origin x="-178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4153" cy="465774"/>
          </a:xfrm>
          <a:prstGeom prst="rect">
            <a:avLst/>
          </a:prstGeom>
        </p:spPr>
        <p:txBody>
          <a:bodyPr vert="horz" lIns="92306" tIns="46154" rIns="92306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2" cy="465774"/>
          </a:xfrm>
          <a:prstGeom prst="rect">
            <a:avLst/>
          </a:prstGeom>
        </p:spPr>
        <p:txBody>
          <a:bodyPr vert="horz" lIns="92306" tIns="46154" rIns="92306" bIns="46154" rtlCol="0"/>
          <a:lstStyle>
            <a:lvl1pPr algn="r">
              <a:defRPr sz="1200"/>
            </a:lvl1pPr>
          </a:lstStyle>
          <a:p>
            <a:fld id="{913901E3-BB4D-4954-8D34-11619C93F02B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7"/>
            <a:ext cx="3044153" cy="465774"/>
          </a:xfrm>
          <a:prstGeom prst="rect">
            <a:avLst/>
          </a:prstGeom>
        </p:spPr>
        <p:txBody>
          <a:bodyPr vert="horz" lIns="92306" tIns="46154" rIns="92306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7"/>
            <a:ext cx="3044152" cy="465774"/>
          </a:xfrm>
          <a:prstGeom prst="rect">
            <a:avLst/>
          </a:prstGeom>
        </p:spPr>
        <p:txBody>
          <a:bodyPr vert="horz" lIns="92306" tIns="46154" rIns="92306" bIns="46154" rtlCol="0" anchor="b"/>
          <a:lstStyle>
            <a:lvl1pPr algn="r">
              <a:defRPr sz="1200"/>
            </a:lvl1pPr>
          </a:lstStyle>
          <a:p>
            <a:fld id="{46F69A4E-AF22-4FA3-99E7-F59A18E8C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ABE6A53C-319B-4C00-AD0E-2951CB4A918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29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F75C7A2A-68E9-4655-A668-C521FF09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061"/>
            <a:fld id="{A4C968D4-A7CE-420C-A7DF-FCF2B9C6A9DA}" type="slidenum">
              <a:rPr lang="en-US" smtClean="0"/>
              <a:pPr defTabSz="93706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48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b="1" i="1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061"/>
            <a:fld id="{2D66B9B4-00FF-4C0F-9034-AC1B318BA56C}" type="slidenum">
              <a:rPr lang="en-US" smtClean="0"/>
              <a:pPr defTabSz="93706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8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000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061"/>
            <a:fld id="{DD6EF1C1-8D2C-4B3B-8E06-ECEE99A3490F}" type="slidenum">
              <a:rPr lang="en-US" smtClean="0"/>
              <a:pPr defTabSz="93706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4186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8347" indent="-257840"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042"/>
            <a:fld id="{3127F863-BF92-41A1-8477-06897EB1AE57}" type="slidenum">
              <a:rPr lang="en-US" smtClean="0">
                <a:solidFill>
                  <a:prstClr val="black"/>
                </a:solidFill>
              </a:rPr>
              <a:pPr defTabSz="937042"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3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7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3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4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3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5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655638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3657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D0BFAF-E165-4023-B35D-EE958291F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5EF6AD-88C6-4C44-BE28-9DF70FBE5495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D0BFAF-E165-4023-B35D-EE958291F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A136E0-8EE6-45B6-8D94-8B3A31EBA318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DRAFT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88C844-B0D2-4C14-93C2-3437F948E4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128" y="3886200"/>
            <a:ext cx="577327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2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6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2640772"/>
            <a:ext cx="7046913" cy="133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799" y="1143000"/>
            <a:ext cx="7046913" cy="14739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8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75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0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8382000" cy="60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 flipH="1">
            <a:off x="5334000" y="2971800"/>
            <a:ext cx="70104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12" descr="VDOE-h-color s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6324600"/>
            <a:ext cx="2252477" cy="377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92" r:id="rId3"/>
    <p:sldLayoutId id="2147483695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0" name="Picture 9" descr="VDO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4888" y="5613400"/>
            <a:ext cx="14335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8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e.virginia.gov/info_management/data_collection/special_education/index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05000"/>
            <a:ext cx="7010400" cy="14700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3505200"/>
            <a:ext cx="5773271" cy="99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792162"/>
          </a:xfrm>
        </p:spPr>
        <p:txBody>
          <a:bodyPr/>
          <a:lstStyle/>
          <a:p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December 1 Child Count?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562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December 1 Child Count is a snapshot of all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en-US" dirty="0" smtClean="0"/>
              <a:t> receiving special education services on December 1st of each year.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Information collected is required for federal reporting requirements under the Individuals with Disabilities Education Act (IDEA) and for certain elements of the Standards of Quality (SOQ) state funding calculation.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	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676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8382000" cy="838200"/>
          </a:xfrm>
        </p:spPr>
        <p:txBody>
          <a:bodyPr/>
          <a:lstStyle/>
          <a:p>
            <a:r>
              <a:rPr lang="en-US" sz="3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student must meet all three of the criteria listed below in order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reported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a current evaluation/re-evaluation </a:t>
            </a:r>
          </a:p>
          <a:p>
            <a:pPr lvl="1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a current Individualized Education Program (IEP) or Services Plan </a:t>
            </a:r>
          </a:p>
          <a:p>
            <a:pPr lvl="1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receiving special education services on December 1 of the reporting year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6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533400"/>
            <a:ext cx="7924800" cy="808038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Submission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525963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Divisions must submit data for all students for which they are legally responsible, not just those enrolled.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division must submit data for all students served by the division, even if the division is not legally responsible for those students.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8382000" cy="1143000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&amp; Serving Divisions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724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Responsible Division is the division that is legally responsible for the provision of a Free Appropriate Public Education (FAPE).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Serving Division is the division that provides the special education services to the student and reports all students served in their school.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follow the Student Record Collection (SRC) reporting requirements.</a:t>
            </a:r>
          </a:p>
          <a:p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3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382000" cy="715962"/>
          </a:xfrm>
        </p:spPr>
        <p:txBody>
          <a:bodyPr/>
          <a:lstStyle/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Divisions Must Report: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169" y="914400"/>
            <a:ext cx="8229600" cy="5181600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Full-time and part-time students served in the division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placed in other divisions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placed in private schools (day or residential) or regional centers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placed by parents in private schools or home-schooled students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Preschool age students served in community based programs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receiving special education services in local or regional jails.</a:t>
            </a:r>
          </a:p>
          <a:p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639762"/>
          </a:xfrm>
        </p:spPr>
        <p:txBody>
          <a:bodyPr/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534400" cy="5638800"/>
          </a:xfrm>
        </p:spPr>
        <p:txBody>
          <a:bodyPr/>
          <a:lstStyle/>
          <a:p>
            <a:pPr marL="509588" lvl="1" indent="-157163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divisions do not report students enrolled in:</a:t>
            </a:r>
          </a:p>
          <a:p>
            <a:pPr marL="1200150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Operated Programs (SOPs),</a:t>
            </a:r>
          </a:p>
          <a:p>
            <a:pPr marL="1200150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of Juvenile Justice programs,</a:t>
            </a:r>
          </a:p>
          <a:p>
            <a:pPr marL="1195387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of Corrections programs, or </a:t>
            </a:r>
          </a:p>
          <a:p>
            <a:pPr marL="1195387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 School for the Deaf and Blind (VSDB)</a:t>
            </a:r>
          </a:p>
          <a:p>
            <a:pPr marL="1196975" lvl="1" indent="-458788" defTabSz="1143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95388" algn="l"/>
              </a:tabLs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entities report their own data.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7924800" cy="1600200"/>
          </a:xfrm>
        </p:spPr>
        <p:txBody>
          <a:bodyPr/>
          <a:lstStyle/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3"/>
            </a:endParaRPr>
          </a:p>
          <a:p>
            <a:pPr marL="280987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spedprogramdata@doe.virginia.gov</a:t>
            </a:r>
            <a:endParaRPr lang="en-US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782762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December 1 Child Count </a:t>
            </a:r>
            <a:r>
              <a:rPr lang="en-US" sz="4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</a:t>
            </a:r>
            <a:r>
              <a:rPr lang="en-US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to:</a:t>
            </a:r>
            <a:br>
              <a:rPr lang="en-US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PI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VDOEKidsBannerTemplate</Template>
  <TotalTime>9378</TotalTime>
  <Words>346</Words>
  <Application>Microsoft Office PowerPoint</Application>
  <PresentationFormat>On-screen Show (4:3)</PresentationFormat>
  <Paragraphs>52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SEPI Design</vt:lpstr>
      <vt:lpstr>Office Theme</vt:lpstr>
      <vt:lpstr>Module 1: Overview</vt:lpstr>
      <vt:lpstr>What Is December 1 Child Count?</vt:lpstr>
      <vt:lpstr>Criteria</vt:lpstr>
      <vt:lpstr>Data Submission</vt:lpstr>
      <vt:lpstr>Responsible &amp; Serving Divisions</vt:lpstr>
      <vt:lpstr>Responsible Divisions Must Report:</vt:lpstr>
      <vt:lpstr>December 1 Child Count</vt:lpstr>
      <vt:lpstr>Email December 1 Child Count Questions to: 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jqd53200</dc:creator>
  <cp:lastModifiedBy>Lucas, Diane (DOE)</cp:lastModifiedBy>
  <cp:revision>141</cp:revision>
  <cp:lastPrinted>2018-09-18T13:07:47Z</cp:lastPrinted>
  <dcterms:created xsi:type="dcterms:W3CDTF">2015-11-23T16:58:25Z</dcterms:created>
  <dcterms:modified xsi:type="dcterms:W3CDTF">2018-09-18T13:18:25Z</dcterms:modified>
</cp:coreProperties>
</file>