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5"/>
  </p:notesMasterIdLst>
  <p:handoutMasterIdLst>
    <p:handoutMasterId r:id="rId26"/>
  </p:handoutMasterIdLst>
  <p:sldIdLst>
    <p:sldId id="258" r:id="rId5"/>
    <p:sldId id="257"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2"/>
    <p:restoredTop sz="96327"/>
  </p:normalViewPr>
  <p:slideViewPr>
    <p:cSldViewPr snapToGrid="0" snapToObjects="1">
      <p:cViewPr varScale="1">
        <p:scale>
          <a:sx n="70" d="100"/>
          <a:sy n="70" d="100"/>
        </p:scale>
        <p:origin x="60" y="138"/>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3/23/2022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spcBef>
                <a:spcPts val="426"/>
              </a:spcBef>
            </a:pPr>
            <a:r>
              <a:rPr lang="en-US" dirty="0" smtClean="0">
                <a:ea typeface="Times New Roman"/>
                <a:cs typeface="Times New Roman"/>
              </a:rPr>
              <a:t>Upon completion of this webinar</a:t>
            </a:r>
            <a:r>
              <a:rPr lang="en-US" baseline="0" dirty="0" smtClean="0">
                <a:ea typeface="Times New Roman"/>
                <a:cs typeface="Times New Roman"/>
              </a:rPr>
              <a:t>, participants will: </a:t>
            </a:r>
            <a:endParaRPr lang="en-US" dirty="0" smtClean="0">
              <a:ea typeface="Times New Roman"/>
              <a:cs typeface="Times New Roman"/>
            </a:endParaRPr>
          </a:p>
          <a:p>
            <a:pPr marL="274320" indent="-274320">
              <a:buClr>
                <a:srgbClr val="04617B"/>
              </a:buClr>
              <a:buFont typeface="Wingdings 2"/>
              <a:buChar char=""/>
              <a:defRPr/>
            </a:pPr>
            <a:r>
              <a:rPr lang="en-US" sz="1200" dirty="0" smtClean="0"/>
              <a:t>Increase knowledge of Indicator 6 and Federal requirements,</a:t>
            </a:r>
          </a:p>
          <a:p>
            <a:pPr marL="274320" indent="-274320" eaLnBrk="1" fontAlgn="auto" hangingPunct="1">
              <a:spcAft>
                <a:spcPts val="0"/>
              </a:spcAft>
              <a:buClr>
                <a:srgbClr val="04617B"/>
              </a:buClr>
              <a:buFont typeface="Wingdings 2"/>
              <a:buChar char=""/>
              <a:defRPr/>
            </a:pPr>
            <a:r>
              <a:rPr lang="en-US" sz="1200" dirty="0" smtClean="0"/>
              <a:t>Better understand Early Childhood Special Education Settings,</a:t>
            </a:r>
          </a:p>
          <a:p>
            <a:pPr marL="274320" indent="-274320">
              <a:buClr>
                <a:srgbClr val="04617B"/>
              </a:buClr>
              <a:buFont typeface="Wingdings 2"/>
              <a:buChar char=""/>
              <a:defRPr/>
            </a:pPr>
            <a:r>
              <a:rPr lang="en-US" sz="1200" dirty="0" smtClean="0"/>
              <a:t>Better understand reporting requirements and procedures for Preschool Special Education Settings, and</a:t>
            </a:r>
          </a:p>
          <a:p>
            <a:pPr marL="274320" indent="-274320" eaLnBrk="1" fontAlgn="auto" hangingPunct="1">
              <a:spcAft>
                <a:spcPts val="0"/>
              </a:spcAft>
              <a:buClr>
                <a:srgbClr val="04617B"/>
              </a:buClr>
              <a:buFont typeface="Wingdings 2"/>
              <a:buChar char=""/>
              <a:defRPr/>
            </a:pPr>
            <a:r>
              <a:rPr lang="en-US" sz="1200" dirty="0" smtClean="0"/>
              <a:t>Identify resources for additional support.</a:t>
            </a:r>
          </a:p>
          <a:p>
            <a:pPr>
              <a:lnSpc>
                <a:spcPct val="115000"/>
              </a:lnSpc>
              <a:spcBef>
                <a:spcPts val="426"/>
              </a:spcBef>
            </a:pPr>
            <a:endParaRPr lang="en-US" dirty="0">
              <a:ea typeface="Times New Roman"/>
              <a:cs typeface="Times New Roman"/>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5815B-2E37-4941-93B4-A783D55AED46}" type="slidenum">
              <a:rPr lang="en-US" smtClean="0"/>
              <a:pPr fontAlgn="base">
                <a:spcBef>
                  <a:spcPct val="0"/>
                </a:spcBef>
                <a:spcAft>
                  <a:spcPct val="0"/>
                </a:spcAft>
                <a:defRPr/>
              </a:pPr>
              <a:t>3</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632593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Indicator 6? On this slide, you can see the two pieces of</a:t>
            </a:r>
            <a:r>
              <a:rPr lang="en-US" baseline="0" dirty="0" smtClean="0"/>
              <a:t> data the Federal government is interested in. </a:t>
            </a:r>
            <a:r>
              <a:rPr lang="en-US" dirty="0" smtClean="0"/>
              <a:t>Indicator</a:t>
            </a:r>
            <a:r>
              <a:rPr lang="en-US" baseline="0" dirty="0" smtClean="0"/>
              <a:t> 6 is the p</a:t>
            </a:r>
            <a:r>
              <a:rPr lang="en-US" dirty="0" smtClean="0"/>
              <a:t>ercent of children aged three - five with IEPs attending a:</a:t>
            </a:r>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None/>
              <a:defRPr/>
            </a:pPr>
            <a:r>
              <a:rPr lang="en-US" dirty="0" smtClean="0"/>
              <a:t>A.  Regular early childhood program and receiving the majority of special education and related services in the regular early childhood program; and</a:t>
            </a:r>
          </a:p>
          <a:p>
            <a:pPr marL="274320" indent="-274320" eaLnBrk="1" fontAlgn="auto" hangingPunct="1">
              <a:spcAft>
                <a:spcPts val="0"/>
              </a:spcAft>
              <a:buClr>
                <a:schemeClr val="accent3"/>
              </a:buClr>
              <a:buFont typeface="Wingdings 2"/>
              <a:buNone/>
              <a:defRPr/>
            </a:pPr>
            <a:r>
              <a:rPr lang="en-US" dirty="0" smtClean="0"/>
              <a:t>B.  Separate special education class, separate school or residential facility.</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13</a:t>
            </a:fld>
            <a:endParaRPr lang="en-US"/>
          </a:p>
        </p:txBody>
      </p:sp>
    </p:spTree>
    <p:extLst>
      <p:ext uri="{BB962C8B-B14F-4D97-AF65-F5344CB8AC3E}">
        <p14:creationId xmlns:p14="http://schemas.microsoft.com/office/powerpoint/2010/main" val="360260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dirty="0" smtClean="0"/>
              <a:t>In the next webinar, the terminology found</a:t>
            </a:r>
            <a:r>
              <a:rPr lang="en-US" baseline="0" dirty="0" smtClean="0"/>
              <a:t> in Indicator 6 are clearly defined. In this webinar, I will discuss the key concepts. </a:t>
            </a:r>
          </a:p>
          <a:p>
            <a:endParaRPr lang="en-US" baseline="0" dirty="0" smtClean="0"/>
          </a:p>
          <a:p>
            <a:r>
              <a:rPr lang="en-US" baseline="0" dirty="0" smtClean="0"/>
              <a:t>Part A of Indicator 6 is the percent of children attending a r</a:t>
            </a:r>
            <a:r>
              <a:rPr lang="en-US" dirty="0" smtClean="0"/>
              <a:t>egular early childhood program and receiving the majority of special education and related services in the regular early childhood program.</a:t>
            </a:r>
          </a:p>
          <a:p>
            <a:endParaRPr lang="en-US" baseline="0" dirty="0" smtClean="0"/>
          </a:p>
          <a:p>
            <a:r>
              <a:rPr lang="en-US" baseline="0" dirty="0" smtClean="0"/>
              <a:t>To make this determination, OSEP </a:t>
            </a:r>
            <a:r>
              <a:rPr lang="en-US" dirty="0" smtClean="0"/>
              <a:t>requires </a:t>
            </a:r>
            <a:r>
              <a:rPr lang="en-US" dirty="0"/>
              <a:t>states to report on the </a:t>
            </a:r>
            <a:r>
              <a:rPr lang="en-US" dirty="0" smtClean="0"/>
              <a:t>time </a:t>
            </a:r>
            <a:r>
              <a:rPr lang="en-US" dirty="0"/>
              <a:t>children with disabilities aged </a:t>
            </a:r>
            <a:r>
              <a:rPr lang="en-US" dirty="0" smtClean="0"/>
              <a:t>3-Five </a:t>
            </a:r>
            <a:r>
              <a:rPr lang="en-US" dirty="0"/>
              <a:t>are attending a regular early childhood </a:t>
            </a:r>
            <a:r>
              <a:rPr lang="en-US" dirty="0" smtClean="0"/>
              <a:t>program.</a:t>
            </a:r>
            <a:r>
              <a:rPr lang="en-US" baseline="0" dirty="0" smtClean="0"/>
              <a:t> In Virginia, this will be indicated by noting whether a child attends a regular early childhood environment at least 10 hours per week or less than 10 hours per week. The time in a regular early childhood environment is to include</a:t>
            </a:r>
            <a:r>
              <a:rPr lang="en-US" dirty="0" smtClean="0"/>
              <a:t> BOTH </a:t>
            </a:r>
            <a:r>
              <a:rPr lang="en-US" dirty="0"/>
              <a:t>the hours per week the child is in a regular early childhood program </a:t>
            </a:r>
            <a:r>
              <a:rPr lang="en-US" dirty="0" smtClean="0"/>
              <a:t>placement</a:t>
            </a:r>
            <a:r>
              <a:rPr lang="en-US" baseline="0" dirty="0" smtClean="0"/>
              <a:t>, </a:t>
            </a:r>
            <a:r>
              <a:rPr lang="en-US" dirty="0" smtClean="0"/>
              <a:t>as </a:t>
            </a:r>
            <a:r>
              <a:rPr lang="en-US" dirty="0"/>
              <a:t>determined by the IEP </a:t>
            </a:r>
            <a:r>
              <a:rPr lang="en-US" dirty="0" smtClean="0"/>
              <a:t>Team, </a:t>
            </a:r>
            <a:r>
              <a:rPr lang="en-US" dirty="0"/>
              <a:t>AND the hours per week that the parent has enrolled their child in a regular early childhood program.  </a:t>
            </a:r>
            <a:endParaRPr lang="en-US" dirty="0" smtClean="0"/>
          </a:p>
          <a:p>
            <a:endParaRPr lang="en-US" dirty="0" smtClean="0"/>
          </a:p>
          <a:p>
            <a:r>
              <a:rPr lang="en-US" dirty="0" smtClean="0"/>
              <a:t>Further,</a:t>
            </a:r>
            <a:r>
              <a:rPr lang="en-US" baseline="0" dirty="0" smtClean="0"/>
              <a:t> this c</a:t>
            </a:r>
            <a:r>
              <a:rPr lang="en-US" sz="1200" dirty="0" smtClean="0"/>
              <a:t>alculation is based on the time during a typical week. Preschoolers</a:t>
            </a:r>
            <a:r>
              <a:rPr lang="en-US" sz="1200" baseline="0" dirty="0" smtClean="0"/>
              <a:t> schedules may vary from day to day, therefore, the time in a regular early childhood program is calculated based on what the child typically does across a week. Again, i</a:t>
            </a:r>
            <a:r>
              <a:rPr lang="en-US" baseline="0" dirty="0" smtClean="0"/>
              <a:t>n Virginia, this will be indicated by noting whether a child attends a regular early childhood environment at least 10 hours per week or less than 10 hours per week. </a:t>
            </a:r>
            <a:endParaRPr lang="en-US" sz="1200" dirty="0" smtClean="0"/>
          </a:p>
          <a:p>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965FB5-CB10-4F0B-9C53-58CE0A934EFE}" type="slidenum">
              <a:rPr lang="en-US" smtClean="0"/>
              <a:pPr fontAlgn="base">
                <a:spcBef>
                  <a:spcPct val="0"/>
                </a:spcBef>
                <a:spcAft>
                  <a:spcPct val="0"/>
                </a:spcAft>
                <a:defRPr/>
              </a:pPr>
              <a:t>14</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83992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
                <a:srgbClr val="04617B"/>
              </a:buClr>
              <a:buSzTx/>
              <a:buFontTx/>
              <a:buNone/>
              <a:tabLst/>
              <a:defRPr/>
            </a:pPr>
            <a:r>
              <a:rPr lang="en-US" dirty="0" smtClean="0"/>
              <a:t>Part B of Indicator</a:t>
            </a:r>
            <a:r>
              <a:rPr lang="en-US" baseline="0" dirty="0" smtClean="0"/>
              <a:t> 6 requires reporting the </a:t>
            </a:r>
            <a:r>
              <a:rPr lang="en-US" sz="1200" dirty="0" smtClean="0"/>
              <a:t>percent of children attending a separate special education class, separate school or residential facility. If</a:t>
            </a:r>
            <a:r>
              <a:rPr lang="en-US" sz="1200" baseline="0" dirty="0" smtClean="0"/>
              <a:t> the child </a:t>
            </a:r>
            <a:r>
              <a:rPr lang="en-US" sz="1200" dirty="0" smtClean="0">
                <a:solidFill>
                  <a:schemeClr val="tx1">
                    <a:lumMod val="75000"/>
                    <a:lumOff val="25000"/>
                  </a:schemeClr>
                </a:solidFill>
              </a:rPr>
              <a:t>attends a special education program,</a:t>
            </a:r>
            <a:r>
              <a:rPr lang="en-US" sz="1200" baseline="0" dirty="0" smtClean="0">
                <a:solidFill>
                  <a:schemeClr val="tx1">
                    <a:lumMod val="75000"/>
                    <a:lumOff val="25000"/>
                  </a:schemeClr>
                </a:solidFill>
              </a:rPr>
              <a:t> then the type of program is to be indicated. Again the choices are </a:t>
            </a:r>
            <a:r>
              <a:rPr lang="en-US" sz="1200" dirty="0" smtClean="0"/>
              <a:t>separate special education class, separate school,</a:t>
            </a:r>
            <a:r>
              <a:rPr lang="en-US" sz="1200" baseline="0" dirty="0" smtClean="0"/>
              <a:t> </a:t>
            </a:r>
            <a:r>
              <a:rPr lang="en-US" sz="1200" dirty="0" smtClean="0"/>
              <a:t>or residential facility.</a:t>
            </a:r>
            <a:r>
              <a:rPr lang="en-US" sz="1200" baseline="0" dirty="0" smtClean="0"/>
              <a:t> </a:t>
            </a:r>
            <a:endParaRPr lang="en-US" sz="1200" dirty="0" smtClean="0"/>
          </a:p>
          <a:p>
            <a:pPr marL="0" indent="0">
              <a:buClr>
                <a:srgbClr val="04617B"/>
              </a:buClr>
              <a:buNone/>
            </a:pPr>
            <a:endParaRPr lang="en-US" sz="1200"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965FB5-CB10-4F0B-9C53-58CE0A934EFE}" type="slidenum">
              <a:rPr lang="en-US" smtClean="0"/>
              <a:pPr fontAlgn="base">
                <a:spcBef>
                  <a:spcPct val="0"/>
                </a:spcBef>
                <a:spcAft>
                  <a:spcPct val="0"/>
                </a:spcAft>
                <a:defRPr/>
              </a:pPr>
              <a:t>15</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22517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is Indicator 6 collected from each school division?  Indicator 6 is collected</a:t>
            </a:r>
            <a:r>
              <a:rPr lang="en-US" baseline="0" dirty="0" smtClean="0"/>
              <a:t> -</a:t>
            </a:r>
            <a:r>
              <a:rPr lang="en-US" dirty="0" smtClean="0"/>
              <a:t> the December 1 Special Education Child Count Collection.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December Child Count collects information required to meet federal reporting requirements under the Individuals with Disabilities Education Act (IDEA) and information required for certain elements of the Standards of Quality (SOQ) state funding calculation.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17</a:t>
            </a:fld>
            <a:endParaRPr lang="en-US"/>
          </a:p>
        </p:txBody>
      </p:sp>
    </p:spTree>
    <p:extLst>
      <p:ext uri="{BB962C8B-B14F-4D97-AF65-F5344CB8AC3E}">
        <p14:creationId xmlns:p14="http://schemas.microsoft.com/office/powerpoint/2010/main" val="218614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solidFill>
                  <a:schemeClr val="tx1"/>
                </a:solidFill>
              </a:rPr>
              <a:t>Local</a:t>
            </a:r>
            <a:r>
              <a:rPr lang="en-US" b="0" baseline="0" dirty="0" smtClean="0">
                <a:solidFill>
                  <a:schemeClr val="tx1"/>
                </a:solidFill>
              </a:rPr>
              <a:t> educational agencies must submit individual </a:t>
            </a:r>
            <a:r>
              <a:rPr lang="en-US" sz="1600" b="0" baseline="0" dirty="0" smtClean="0">
                <a:solidFill>
                  <a:schemeClr val="tx1"/>
                </a:solidFill>
              </a:rPr>
              <a:t>r</a:t>
            </a:r>
            <a:r>
              <a:rPr lang="en-US" sz="1600" b="0" dirty="0" smtClean="0"/>
              <a:t>ecords for the following: </a:t>
            </a:r>
          </a:p>
          <a:p>
            <a:pPr marL="171450" indent="-171450">
              <a:buFont typeface="Arial" panose="020B0604020202020204" pitchFamily="34" charset="0"/>
              <a:buChar char="•"/>
            </a:pPr>
            <a:r>
              <a:rPr lang="en-US" sz="1200" dirty="0" smtClean="0">
                <a:solidFill>
                  <a:schemeClr val="tx1">
                    <a:lumMod val="65000"/>
                    <a:lumOff val="35000"/>
                  </a:schemeClr>
                </a:solidFill>
              </a:rPr>
              <a:t>Full-time and part-time students served in the division for each student with an active IEP on December 1 of the current school year, </a:t>
            </a:r>
          </a:p>
          <a:p>
            <a:pPr marL="171450" indent="-171450">
              <a:buFont typeface="Arial" panose="020B0604020202020204" pitchFamily="34" charset="0"/>
              <a:buChar char="•"/>
            </a:pPr>
            <a:r>
              <a:rPr lang="en-US" sz="1200" dirty="0" smtClean="0">
                <a:solidFill>
                  <a:schemeClr val="tx1">
                    <a:lumMod val="65000"/>
                    <a:lumOff val="35000"/>
                  </a:schemeClr>
                </a:solidFill>
              </a:rPr>
              <a:t>Students placed in other divisions,</a:t>
            </a:r>
          </a:p>
          <a:p>
            <a:pPr marL="171450" indent="-171450">
              <a:buFont typeface="Arial" panose="020B0604020202020204" pitchFamily="34" charset="0"/>
              <a:buChar char="•"/>
            </a:pPr>
            <a:r>
              <a:rPr lang="en-US" sz="1200" dirty="0" smtClean="0">
                <a:solidFill>
                  <a:schemeClr val="tx1">
                    <a:lumMod val="65000"/>
                    <a:lumOff val="35000"/>
                  </a:schemeClr>
                </a:solidFill>
              </a:rPr>
              <a:t>Students placed in private schools (day or residential),</a:t>
            </a:r>
          </a:p>
          <a:p>
            <a:pPr marL="171450" indent="-171450">
              <a:buFont typeface="Arial" panose="020B0604020202020204" pitchFamily="34" charset="0"/>
              <a:buChar char="•"/>
            </a:pPr>
            <a:r>
              <a:rPr lang="en-US" sz="1200" dirty="0" smtClean="0">
                <a:solidFill>
                  <a:schemeClr val="tx1">
                    <a:lumMod val="65000"/>
                    <a:lumOff val="35000"/>
                  </a:schemeClr>
                </a:solidFill>
              </a:rPr>
              <a:t>Students placed in regional centers,</a:t>
            </a:r>
          </a:p>
          <a:p>
            <a:pPr marL="171450" indent="-171450">
              <a:buFont typeface="Arial" panose="020B0604020202020204" pitchFamily="34" charset="0"/>
              <a:buChar char="•"/>
            </a:pPr>
            <a:r>
              <a:rPr lang="en-US" sz="1200" dirty="0" smtClean="0">
                <a:solidFill>
                  <a:schemeClr val="tx1">
                    <a:lumMod val="65000"/>
                    <a:lumOff val="35000"/>
                  </a:schemeClr>
                </a:solidFill>
              </a:rPr>
              <a:t>Students receiving special education services in local or regional jails, and </a:t>
            </a:r>
          </a:p>
          <a:p>
            <a:pPr marL="171450" indent="-171450">
              <a:buFont typeface="Arial" panose="020B0604020202020204" pitchFamily="34" charset="0"/>
              <a:buChar char="•"/>
            </a:pPr>
            <a:r>
              <a:rPr lang="en-US" sz="1200" dirty="0" smtClean="0">
                <a:solidFill>
                  <a:schemeClr val="tx1">
                    <a:lumMod val="65000"/>
                    <a:lumOff val="35000"/>
                  </a:schemeClr>
                </a:solidFill>
              </a:rPr>
              <a:t>Preschool age students served in community based programs.</a:t>
            </a:r>
          </a:p>
          <a:p>
            <a:pPr marL="0" indent="0">
              <a:buNone/>
            </a:pPr>
            <a:endParaRPr lang="en-US" b="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18</a:t>
            </a:fld>
            <a:endParaRPr lang="en-US"/>
          </a:p>
        </p:txBody>
      </p:sp>
    </p:spTree>
    <p:extLst>
      <p:ext uri="{BB962C8B-B14F-4D97-AF65-F5344CB8AC3E}">
        <p14:creationId xmlns:p14="http://schemas.microsoft.com/office/powerpoint/2010/main" val="328192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educational agencies are to ensure the student’s data is correct prior to the December 1 Special Education Child Count. Therefore, </a:t>
            </a:r>
            <a:r>
              <a:rPr lang="en-US" dirty="0" smtClean="0"/>
              <a:t>preschool educational environment data is to be updated as needed. </a:t>
            </a:r>
          </a:p>
          <a:p>
            <a:endParaRPr lang="en-US" dirty="0" smtClean="0"/>
          </a:p>
          <a:p>
            <a:r>
              <a:rPr lang="en-US" dirty="0" smtClean="0"/>
              <a:t>It is up to the LEA to determine when and how to collect and/or update the educational environment.</a:t>
            </a:r>
          </a:p>
          <a:p>
            <a:endParaRPr lang="en-US" dirty="0" smtClean="0"/>
          </a:p>
          <a:p>
            <a:r>
              <a:rPr lang="en-US" dirty="0" smtClean="0"/>
              <a:t>Suggestions for updating the educational environment data include the following instances:</a:t>
            </a:r>
          </a:p>
          <a:p>
            <a:pPr marL="171450" indent="-171450">
              <a:buFont typeface="Arial" panose="020B0604020202020204" pitchFamily="34" charset="0"/>
              <a:buChar char="•"/>
            </a:pPr>
            <a:r>
              <a:rPr lang="en-US" dirty="0" smtClean="0">
                <a:solidFill>
                  <a:schemeClr val="tx1">
                    <a:lumMod val="75000"/>
                    <a:lumOff val="25000"/>
                  </a:schemeClr>
                </a:solidFill>
              </a:rPr>
              <a:t>When an IEP is written,</a:t>
            </a:r>
          </a:p>
          <a:p>
            <a:pPr marL="171450" indent="-171450">
              <a:buFont typeface="Arial" panose="020B0604020202020204" pitchFamily="34" charset="0"/>
              <a:buChar char="•"/>
            </a:pPr>
            <a:r>
              <a:rPr lang="en-US" dirty="0" smtClean="0">
                <a:solidFill>
                  <a:schemeClr val="tx1">
                    <a:lumMod val="75000"/>
                    <a:lumOff val="25000"/>
                  </a:schemeClr>
                </a:solidFill>
              </a:rPr>
              <a:t>When an IEP is amended,</a:t>
            </a:r>
            <a:r>
              <a:rPr lang="en-US" baseline="0" dirty="0" smtClean="0">
                <a:solidFill>
                  <a:schemeClr val="tx1">
                    <a:lumMod val="75000"/>
                    <a:lumOff val="25000"/>
                  </a:schemeClr>
                </a:solidFill>
              </a:rPr>
              <a:t> and </a:t>
            </a:r>
          </a:p>
          <a:p>
            <a:pPr marL="171450" indent="-171450">
              <a:buFont typeface="Arial" panose="020B0604020202020204" pitchFamily="34" charset="0"/>
              <a:buChar char="•"/>
            </a:pPr>
            <a:r>
              <a:rPr lang="en-US" dirty="0" smtClean="0">
                <a:solidFill>
                  <a:schemeClr val="tx1">
                    <a:lumMod val="75000"/>
                    <a:lumOff val="25000"/>
                  </a:schemeClr>
                </a:solidFill>
              </a:rPr>
              <a:t>Any time a team member becomes aware that a change has occurred that does not involve a change in the child’s IEP placement.</a:t>
            </a:r>
            <a:r>
              <a:rPr lang="en-US" baseline="0" dirty="0" smtClean="0">
                <a:solidFill>
                  <a:schemeClr val="tx1">
                    <a:lumMod val="75000"/>
                    <a:lumOff val="25000"/>
                  </a:schemeClr>
                </a:solidFill>
              </a:rPr>
              <a:t> For example, when </a:t>
            </a:r>
            <a:r>
              <a:rPr lang="en-US" dirty="0" smtClean="0">
                <a:solidFill>
                  <a:schemeClr val="tx1">
                    <a:lumMod val="75000"/>
                    <a:lumOff val="25000"/>
                  </a:schemeClr>
                </a:solidFill>
              </a:rPr>
              <a:t>a child no longer attends an after school program</a:t>
            </a:r>
            <a:r>
              <a:rPr lang="en-US" baseline="0" dirty="0" smtClean="0">
                <a:solidFill>
                  <a:schemeClr val="tx1">
                    <a:lumMod val="75000"/>
                    <a:lumOff val="25000"/>
                  </a:schemeClr>
                </a:solidFill>
              </a:rPr>
              <a:t> and does not attend a regular early childhood program.</a:t>
            </a: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19</a:t>
            </a:fld>
            <a:endParaRPr lang="en-US"/>
          </a:p>
        </p:txBody>
      </p:sp>
    </p:spTree>
    <p:extLst>
      <p:ext uri="{BB962C8B-B14F-4D97-AF65-F5344CB8AC3E}">
        <p14:creationId xmlns:p14="http://schemas.microsoft.com/office/powerpoint/2010/main" val="194468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15000"/>
              </a:lnSpc>
              <a:spcBef>
                <a:spcPts val="421"/>
              </a:spcBef>
              <a:spcAft>
                <a:spcPts val="0"/>
              </a:spcAft>
              <a:buClrTx/>
              <a:buSzTx/>
              <a:buFontTx/>
              <a:buNone/>
              <a:tabLst/>
              <a:defRPr/>
            </a:pPr>
            <a:r>
              <a:rPr lang="en-US" dirty="0" smtClean="0">
                <a:latin typeface="Times New Roman"/>
                <a:ea typeface="Times New Roman"/>
                <a:cs typeface="Times New Roman"/>
              </a:rPr>
              <a:t>In this</a:t>
            </a:r>
            <a:r>
              <a:rPr lang="en-US" baseline="0" dirty="0" smtClean="0">
                <a:latin typeface="Times New Roman"/>
                <a:ea typeface="Times New Roman"/>
                <a:cs typeface="Times New Roman"/>
              </a:rPr>
              <a:t> webinar, we are discussing reporting requirements for children from birth - age five who have an Individualized Education Program.  In the next few slides, I will discuss this further. </a:t>
            </a:r>
            <a:endParaRPr lang="en-US" sz="1200" kern="1200" dirty="0" smtClean="0">
              <a:solidFill>
                <a:schemeClr val="tx1"/>
              </a:solidFill>
              <a:effectLst/>
              <a:latin typeface="+mn-lt"/>
              <a:ea typeface="+mn-ea"/>
              <a:cs typeface="+mn-cs"/>
            </a:endParaRPr>
          </a:p>
          <a:p>
            <a:pPr>
              <a:lnSpc>
                <a:spcPct val="115000"/>
              </a:lnSpc>
              <a:spcBef>
                <a:spcPts val="421"/>
              </a:spcBef>
            </a:pPr>
            <a:endParaRPr lang="en-US" dirty="0">
              <a:ea typeface="Times New Roman"/>
              <a:cs typeface="Times New Roman"/>
            </a:endParaRP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C7C4E7-BC4A-4EFA-8C79-6B796FF5BA3B}" type="slidenum">
              <a:rPr lang="en-US" smtClean="0"/>
              <a:pPr fontAlgn="base">
                <a:spcBef>
                  <a:spcPct val="0"/>
                </a:spcBef>
                <a:spcAft>
                  <a:spcPct val="0"/>
                </a:spcAft>
                <a:defRPr/>
              </a:pPr>
              <a:t>4</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59899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Office of Special Education Programs (OSEP) requires states to report the percentage of children,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three - five years of age, </a:t>
            </a:r>
            <a:r>
              <a:rPr lang="en-US" sz="1200" b="1" i="1" kern="1200" dirty="0" smtClean="0">
                <a:solidFill>
                  <a:schemeClr val="tx1"/>
                </a:solidFill>
                <a:effectLst/>
                <a:latin typeface="+mn-lt"/>
                <a:ea typeface="+mn-ea"/>
                <a:cs typeface="+mn-cs"/>
              </a:rPr>
              <a:t>who attend 1) a regular early childhood program and receive the majority of special education and related services in the regular early childhood program; and 2) a separate special education class, separate school, or residential facility.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Virginia, the Code specifies</a:t>
            </a:r>
            <a:r>
              <a:rPr lang="en-US" sz="1200" kern="1200" baseline="0" dirty="0" smtClean="0">
                <a:solidFill>
                  <a:schemeClr val="tx1"/>
                </a:solidFill>
                <a:effectLst/>
                <a:latin typeface="+mn-lt"/>
                <a:ea typeface="+mn-ea"/>
                <a:cs typeface="+mn-cs"/>
              </a:rPr>
              <a:t> that </a:t>
            </a:r>
            <a:r>
              <a:rPr lang="en-US" sz="1200" kern="1200" dirty="0" smtClean="0">
                <a:solidFill>
                  <a:schemeClr val="tx1"/>
                </a:solidFill>
                <a:effectLst/>
                <a:latin typeface="+mn-lt"/>
                <a:ea typeface="+mn-ea"/>
                <a:cs typeface="+mn-cs"/>
              </a:rPr>
              <a:t>children with a disability whose second birthday falls on or before September 30 are age eligible for special education and related services. Therefore, in Virginia, we serve</a:t>
            </a:r>
            <a:r>
              <a:rPr lang="en-US" sz="1200" kern="1200" baseline="0" dirty="0" smtClean="0">
                <a:solidFill>
                  <a:schemeClr val="tx1"/>
                </a:solidFill>
                <a:effectLst/>
                <a:latin typeface="+mn-lt"/>
                <a:ea typeface="+mn-ea"/>
                <a:cs typeface="+mn-cs"/>
              </a:rPr>
              <a:t> children younger than three years of age. </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5</a:t>
            </a:fld>
            <a:endParaRPr lang="en-US"/>
          </a:p>
        </p:txBody>
      </p:sp>
    </p:spTree>
    <p:extLst>
      <p:ext uri="{BB962C8B-B14F-4D97-AF65-F5344CB8AC3E}">
        <p14:creationId xmlns:p14="http://schemas.microsoft.com/office/powerpoint/2010/main" val="9006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noted in the previous slide,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OSEP requires states to report Indicator 6 for children</a:t>
            </a:r>
            <a:r>
              <a:rPr lang="en-US" sz="1200" kern="1200" baseline="0" dirty="0" smtClean="0">
                <a:solidFill>
                  <a:schemeClr val="tx1"/>
                </a:solidFill>
                <a:effectLst/>
                <a:latin typeface="+mn-lt"/>
                <a:ea typeface="+mn-ea"/>
                <a:cs typeface="+mn-cs"/>
              </a:rPr>
              <a:t> ages </a:t>
            </a:r>
            <a:r>
              <a:rPr lang="en-US" sz="1200" kern="1200" dirty="0" smtClean="0">
                <a:solidFill>
                  <a:schemeClr val="tx1"/>
                </a:solidFill>
                <a:effectLst/>
                <a:latin typeface="+mn-lt"/>
                <a:ea typeface="+mn-ea"/>
                <a:cs typeface="+mn-cs"/>
              </a:rPr>
              <a:t>three - five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Virginia, data is reported for children served</a:t>
            </a:r>
            <a:r>
              <a:rPr lang="en-US" sz="1200" kern="1200" baseline="0" dirty="0" smtClean="0">
                <a:solidFill>
                  <a:schemeClr val="tx1"/>
                </a:solidFill>
                <a:effectLst/>
                <a:latin typeface="+mn-lt"/>
                <a:ea typeface="+mn-ea"/>
                <a:cs typeface="+mn-cs"/>
              </a:rPr>
              <a:t> from birth - five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an important distinction. Data for children from birth - two inclusive are not reported to OSEP, but data are collected for these children in Virginia. </a:t>
            </a:r>
            <a:endParaRPr lang="en-US" dirty="0" smtClean="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extLst>
      <p:ext uri="{BB962C8B-B14F-4D97-AF65-F5344CB8AC3E}">
        <p14:creationId xmlns:p14="http://schemas.microsoft.com/office/powerpoint/2010/main" val="15023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Reporting</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Indicator</a:t>
            </a:r>
            <a:r>
              <a:rPr lang="en-US" sz="1200" kern="1200" baseline="0" dirty="0" smtClean="0">
                <a:solidFill>
                  <a:schemeClr val="tx1"/>
                </a:solidFill>
                <a:effectLst/>
                <a:latin typeface="+mn-lt"/>
                <a:ea typeface="+mn-ea"/>
                <a:cs typeface="+mn-cs"/>
              </a:rPr>
              <a:t> 6, </a:t>
            </a:r>
            <a:r>
              <a:rPr lang="en-US" dirty="0" smtClean="0">
                <a:solidFill>
                  <a:schemeClr val="tx1"/>
                </a:solidFill>
              </a:rPr>
              <a:t>Early Childhood Special Education Settings, is a Federal requirement. </a:t>
            </a:r>
            <a:r>
              <a:rPr lang="en-US" dirty="0" smtClean="0">
                <a:solidFill>
                  <a:srgbClr val="000000"/>
                </a:solidFill>
                <a:ea typeface="Times New Roman"/>
                <a:cs typeface="Calibri"/>
              </a:rPr>
              <a:t>Beyond a data reporting requirement, we are also looking at providing the Least Restrictive Environment for preschool aged children. </a:t>
            </a:r>
            <a:r>
              <a:rPr lang="en-US" sz="1200" kern="1200" dirty="0" smtClean="0">
                <a:solidFill>
                  <a:schemeClr val="tx1"/>
                </a:solidFill>
                <a:effectLst/>
                <a:latin typeface="+mn-lt"/>
                <a:ea typeface="+mn-ea"/>
                <a:cs typeface="+mn-cs"/>
              </a:rPr>
              <a:t>OSEP’s expectation is that states will increase the number of children who attend a regular early childhood program </a:t>
            </a:r>
            <a:r>
              <a:rPr lang="en-US" sz="1200" b="1"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receive the majority of special education and related services in the regular early childhood program, and will decrease the number of students attending a separate special education class, separate school, or residential facility.</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extLst>
      <p:ext uri="{BB962C8B-B14F-4D97-AF65-F5344CB8AC3E}">
        <p14:creationId xmlns:p14="http://schemas.microsoft.com/office/powerpoint/2010/main" val="312797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determine whether this is happening, IDEA requires states to submit a performance plan which includes baseline data, targets, and improvement activities for the data indicators. </a:t>
            </a:r>
            <a:r>
              <a:rPr lang="en-US" dirty="0" smtClean="0">
                <a:solidFill>
                  <a:schemeClr val="tx1">
                    <a:lumMod val="75000"/>
                    <a:lumOff val="25000"/>
                  </a:schemeClr>
                </a:solidFill>
              </a:rPr>
              <a:t>This information is outlined in the Virginia State Performance Plan (SPP).</a:t>
            </a:r>
          </a:p>
          <a:p>
            <a:r>
              <a:rPr lang="en-US" dirty="0" smtClean="0">
                <a:solidFill>
                  <a:schemeClr val="tx1">
                    <a:lumMod val="75000"/>
                    <a:lumOff val="2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State-level targets have been determined for all data indicators, including </a:t>
            </a:r>
            <a:r>
              <a:rPr lang="en-US" sz="1600" kern="1200" dirty="0" smtClean="0">
                <a:solidFill>
                  <a:srgbClr val="0070C0"/>
                </a:solidFill>
                <a:latin typeface="Times New Roman" panose="02020603050405020304" pitchFamily="18" charset="0"/>
                <a:ea typeface="+mn-ea"/>
                <a:cs typeface="Times New Roman" panose="02020603050405020304" pitchFamily="18" charset="0"/>
              </a:rPr>
              <a:t>Indicator 6. Each year,</a:t>
            </a:r>
            <a:r>
              <a:rPr lang="en-US" sz="1600" kern="1200" baseline="0" dirty="0" smtClean="0">
                <a:solidFill>
                  <a:srgbClr val="0070C0"/>
                </a:solidFill>
                <a:latin typeface="Times New Roman" panose="02020603050405020304" pitchFamily="18" charset="0"/>
                <a:ea typeface="+mn-ea"/>
                <a:cs typeface="Times New Roman" panose="02020603050405020304" pitchFamily="18" charset="0"/>
              </a:rPr>
              <a:t> Virginia is to </a:t>
            </a:r>
            <a:r>
              <a:rPr lang="en-US" sz="1600" dirty="0" smtClean="0"/>
              <a:t>increase the number of children who attend a regular early childhood program </a:t>
            </a:r>
            <a:r>
              <a:rPr lang="en-US" sz="1600" i="1" dirty="0" smtClean="0"/>
              <a:t>and</a:t>
            </a:r>
            <a:r>
              <a:rPr lang="en-US" sz="1600" dirty="0" smtClean="0"/>
              <a:t> receive the majority of special education and related services in the regular early childhood program</a:t>
            </a:r>
            <a:r>
              <a:rPr lang="en-US" sz="1600" baseline="0" dirty="0" smtClean="0"/>
              <a:t> AND</a:t>
            </a:r>
            <a:endParaRPr lang="en-US" sz="1600" dirty="0" smtClean="0"/>
          </a:p>
          <a:p>
            <a:r>
              <a:rPr lang="en-US" sz="1600" dirty="0" smtClean="0"/>
              <a:t>reduce the number of students attending a separate special education class, separate school, or residential facility.</a:t>
            </a:r>
          </a:p>
          <a:p>
            <a:endParaRPr lang="en-US" sz="1600" dirty="0" smtClean="0"/>
          </a:p>
          <a:p>
            <a:r>
              <a:rPr lang="en-US" sz="1600" kern="1200" dirty="0" smtClean="0">
                <a:solidFill>
                  <a:srgbClr val="0070C0"/>
                </a:solidFill>
                <a:latin typeface="Times New Roman" panose="02020603050405020304" pitchFamily="18" charset="0"/>
                <a:ea typeface="+mn-ea"/>
                <a:cs typeface="Times New Roman" panose="02020603050405020304" pitchFamily="18" charset="0"/>
              </a:rPr>
              <a:t>Again, data</a:t>
            </a:r>
            <a:r>
              <a:rPr lang="en-US" sz="1600" kern="1200" baseline="0" dirty="0" smtClean="0">
                <a:solidFill>
                  <a:srgbClr val="0070C0"/>
                </a:solidFill>
                <a:latin typeface="Times New Roman" panose="02020603050405020304" pitchFamily="18" charset="0"/>
                <a:ea typeface="+mn-ea"/>
                <a:cs typeface="Times New Roman" panose="02020603050405020304" pitchFamily="18" charset="0"/>
              </a:rPr>
              <a:t> are submitted to the Federal government. </a:t>
            </a:r>
            <a:endParaRPr lang="en-US" sz="1600" kern="1200" dirty="0" smtClean="0">
              <a:solidFill>
                <a:srgbClr val="0070C0"/>
              </a:solidFill>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8</a:t>
            </a:fld>
            <a:endParaRPr lang="en-US"/>
          </a:p>
        </p:txBody>
      </p:sp>
    </p:spTree>
    <p:extLst>
      <p:ext uri="{BB962C8B-B14F-4D97-AF65-F5344CB8AC3E}">
        <p14:creationId xmlns:p14="http://schemas.microsoft.com/office/powerpoint/2010/main" val="343055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are to provide annual reports on the state-level data and progress toward meeting the state targets described in the state’s special education SPP.</a:t>
            </a:r>
            <a:r>
              <a:rPr lang="en-US" baseline="0" dirty="0" smtClean="0"/>
              <a:t> </a:t>
            </a:r>
            <a:r>
              <a:rPr lang="en-US" dirty="0" smtClean="0">
                <a:solidFill>
                  <a:schemeClr val="tx1">
                    <a:lumMod val="75000"/>
                    <a:lumOff val="25000"/>
                  </a:schemeClr>
                </a:solidFill>
              </a:rPr>
              <a:t>Progress is described in the Virginia Annual Performance Report (APR).</a:t>
            </a:r>
          </a:p>
          <a:p>
            <a:endParaRPr lang="en-US" dirty="0" smtClean="0">
              <a:solidFill>
                <a:schemeClr val="tx1">
                  <a:lumMod val="75000"/>
                  <a:lumOff val="25000"/>
                </a:schemeClr>
              </a:solidFill>
            </a:endParaRPr>
          </a:p>
          <a:p>
            <a:r>
              <a:rPr lang="en-US" dirty="0" smtClean="0"/>
              <a:t>To see Virginia’s SPP/APR  go to</a:t>
            </a:r>
            <a:r>
              <a:rPr lang="en-US" baseline="0" dirty="0" smtClean="0"/>
              <a:t> </a:t>
            </a:r>
            <a:r>
              <a:rPr lang="en-US" b="0" baseline="0" dirty="0" smtClean="0"/>
              <a:t>the V</a:t>
            </a:r>
            <a:r>
              <a:rPr lang="en-US" b="0" dirty="0" smtClean="0">
                <a:solidFill>
                  <a:schemeClr val="tx1">
                    <a:lumMod val="75000"/>
                    <a:lumOff val="25000"/>
                  </a:schemeClr>
                </a:solidFill>
              </a:rPr>
              <a:t>DOE Website,</a:t>
            </a:r>
            <a:r>
              <a:rPr lang="en-US" b="0" baseline="0" dirty="0" smtClean="0">
                <a:solidFill>
                  <a:schemeClr val="tx1">
                    <a:lumMod val="75000"/>
                    <a:lumOff val="25000"/>
                  </a:schemeClr>
                </a:solidFill>
              </a:rPr>
              <a:t> navigate to</a:t>
            </a:r>
            <a:r>
              <a:rPr lang="en-US" b="0" dirty="0" smtClean="0">
                <a:solidFill>
                  <a:schemeClr val="tx1">
                    <a:lumMod val="75000"/>
                    <a:lumOff val="25000"/>
                  </a:schemeClr>
                </a:solidFill>
              </a:rPr>
              <a:t> Special Education,</a:t>
            </a:r>
            <a:r>
              <a:rPr lang="en-US" b="0" baseline="0" dirty="0" smtClean="0">
                <a:solidFill>
                  <a:schemeClr val="tx1">
                    <a:lumMod val="75000"/>
                    <a:lumOff val="25000"/>
                  </a:schemeClr>
                </a:solidFill>
              </a:rPr>
              <a:t> then click on </a:t>
            </a:r>
            <a:r>
              <a:rPr lang="en-US" b="0" dirty="0" smtClean="0">
                <a:solidFill>
                  <a:schemeClr val="tx1">
                    <a:lumMod val="75000"/>
                    <a:lumOff val="25000"/>
                  </a:schemeClr>
                </a:solidFill>
              </a:rPr>
              <a:t>Reports, Plans, and Statistics.</a:t>
            </a:r>
            <a:endParaRPr lang="en-US" b="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1473A48D-66ED-4B46-A259-738D411D5A8E}" type="slidenum">
              <a:rPr lang="en-US" smtClean="0"/>
              <a:pPr/>
              <a:t>9</a:t>
            </a:fld>
            <a:endParaRPr lang="en-US"/>
          </a:p>
        </p:txBody>
      </p:sp>
    </p:spTree>
    <p:extLst>
      <p:ext uri="{BB962C8B-B14F-4D97-AF65-F5344CB8AC3E}">
        <p14:creationId xmlns:p14="http://schemas.microsoft.com/office/powerpoint/2010/main" val="88391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lvl="0" indent="-114300" algn="l"/>
            <a:r>
              <a:rPr lang="en-US" sz="3900" b="0" dirty="0" smtClean="0">
                <a:solidFill>
                  <a:schemeClr val="tx1"/>
                </a:solidFill>
              </a:rPr>
              <a:t>States are also to provide individual school division-level data and to report on whether the divisions met state targets described in the</a:t>
            </a:r>
            <a:r>
              <a:rPr lang="en-US" sz="3900" b="0" baseline="0" dirty="0" smtClean="0">
                <a:solidFill>
                  <a:schemeClr val="tx1"/>
                </a:solidFill>
              </a:rPr>
              <a:t> </a:t>
            </a:r>
            <a:r>
              <a:rPr lang="en-US" sz="3900" b="0" dirty="0" smtClean="0">
                <a:solidFill>
                  <a:schemeClr val="tx1"/>
                </a:solidFill>
              </a:rPr>
              <a:t>state’s special education SPP.</a:t>
            </a:r>
          </a:p>
          <a:p>
            <a:pPr marL="0" lvl="0" indent="-114300" algn="l"/>
            <a:r>
              <a:rPr lang="en-US" sz="3900" b="0" dirty="0" smtClean="0">
                <a:solidFill>
                  <a:schemeClr val="tx1"/>
                </a:solidFill>
              </a:rPr>
              <a:t> </a:t>
            </a:r>
          </a:p>
          <a:p>
            <a:r>
              <a:rPr lang="en-US" b="0" dirty="0" smtClean="0"/>
              <a:t>Division-level </a:t>
            </a:r>
            <a:r>
              <a:rPr lang="en-US" dirty="0" smtClean="0"/>
              <a:t>data for each data indicator, including </a:t>
            </a:r>
            <a:r>
              <a:rPr lang="en-US" sz="4600" kern="1200" dirty="0" smtClean="0">
                <a:solidFill>
                  <a:srgbClr val="0070C0"/>
                </a:solidFill>
                <a:latin typeface="Times New Roman" panose="02020603050405020304" pitchFamily="18" charset="0"/>
                <a:ea typeface="+mn-ea"/>
                <a:cs typeface="Times New Roman" panose="02020603050405020304" pitchFamily="18" charset="0"/>
              </a:rPr>
              <a:t>Indicator 6</a:t>
            </a:r>
            <a:r>
              <a:rPr lang="en-US" sz="4600" kern="12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 </a:t>
            </a:r>
            <a:r>
              <a:rPr lang="en-US" dirty="0" smtClean="0">
                <a:solidFill>
                  <a:schemeClr val="tx1">
                    <a:lumMod val="75000"/>
                    <a:lumOff val="25000"/>
                  </a:schemeClr>
                </a:solidFill>
              </a:rPr>
              <a:t>is</a:t>
            </a:r>
            <a:r>
              <a:rPr lang="en-US" dirty="0" smtClean="0"/>
              <a:t> found on the VDOE website on</a:t>
            </a:r>
            <a:r>
              <a:rPr lang="en-US" baseline="0" dirty="0" smtClean="0"/>
              <a:t> the same page noted on the previous slide. </a:t>
            </a:r>
            <a:r>
              <a:rPr lang="en-US" dirty="0" smtClean="0"/>
              <a:t> The</a:t>
            </a:r>
            <a:r>
              <a:rPr lang="en-US" baseline="0" dirty="0" smtClean="0"/>
              <a:t> division-level data can be found in the </a:t>
            </a:r>
            <a:r>
              <a:rPr lang="en-US" sz="4100" b="1" dirty="0" smtClean="0">
                <a:solidFill>
                  <a:schemeClr val="tx1">
                    <a:lumMod val="75000"/>
                    <a:lumOff val="25000"/>
                  </a:schemeClr>
                </a:solidFill>
              </a:rPr>
              <a:t>Annual Special Education Performance Report to the Public.</a:t>
            </a:r>
          </a:p>
          <a:p>
            <a:endParaRPr lang="en-US" sz="4100" b="1"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4400" b="0" dirty="0" smtClean="0">
                <a:solidFill>
                  <a:schemeClr val="tx1"/>
                </a:solidFill>
              </a:rPr>
              <a:t>Every division in Virginia must submit</a:t>
            </a:r>
            <a:r>
              <a:rPr lang="en-US" sz="4400" b="0" baseline="0" dirty="0" smtClean="0">
                <a:solidFill>
                  <a:schemeClr val="tx1"/>
                </a:solidFill>
              </a:rPr>
              <a:t> their division-level data. </a:t>
            </a:r>
            <a:r>
              <a:rPr lang="en-US" sz="4400" kern="1200" baseline="0" dirty="0" smtClean="0">
                <a:solidFill>
                  <a:srgbClr val="0070C0"/>
                </a:solidFill>
                <a:latin typeface="Times New Roman" panose="02020603050405020304" pitchFamily="18" charset="0"/>
                <a:ea typeface="+mn-ea"/>
                <a:cs typeface="Times New Roman" panose="02020603050405020304" pitchFamily="18" charset="0"/>
              </a:rPr>
              <a:t>School divisions are to </a:t>
            </a:r>
            <a:r>
              <a:rPr lang="en-US" sz="4400" dirty="0" smtClean="0"/>
              <a:t>increase the number of children who attend a regular early childhood program </a:t>
            </a:r>
            <a:r>
              <a:rPr lang="en-US" sz="4400" i="1" dirty="0" smtClean="0"/>
              <a:t>and</a:t>
            </a:r>
            <a:r>
              <a:rPr lang="en-US" sz="4400" dirty="0" smtClean="0"/>
              <a:t> receive the majority of special education and related services in the regular early childhood program</a:t>
            </a:r>
            <a:r>
              <a:rPr lang="en-US" sz="4400" baseline="0" dirty="0" smtClean="0"/>
              <a:t> AND </a:t>
            </a:r>
            <a:r>
              <a:rPr lang="en-US" sz="4400" dirty="0" smtClean="0"/>
              <a:t>reduce the number of students attending a separate special education class, separate school, or residential facility.</a:t>
            </a:r>
          </a:p>
          <a:p>
            <a:endParaRPr lang="en-US" sz="4100" b="1" dirty="0" smtClean="0">
              <a:solidFill>
                <a:schemeClr val="tx1">
                  <a:lumMod val="75000"/>
                  <a:lumOff val="25000"/>
                </a:schemeClr>
              </a:solidFill>
            </a:endParaRPr>
          </a:p>
          <a:p>
            <a:endParaRPr lang="en-US" sz="4100" b="1" dirty="0" smtClean="0">
              <a:solidFill>
                <a:schemeClr val="tx1">
                  <a:lumMod val="75000"/>
                  <a:lumOff val="25000"/>
                </a:schemeClr>
              </a:solidFill>
            </a:endParaRPr>
          </a:p>
          <a:p>
            <a:endParaRPr lang="en-US" sz="4100" b="1"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10</a:t>
            </a:fld>
            <a:endParaRPr lang="en-US"/>
          </a:p>
        </p:txBody>
      </p:sp>
    </p:spTree>
    <p:extLst>
      <p:ext uri="{BB962C8B-B14F-4D97-AF65-F5344CB8AC3E}">
        <p14:creationId xmlns:p14="http://schemas.microsoft.com/office/powerpoint/2010/main" val="394056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fontScale="77500" lnSpcReduction="20000"/>
          </a:bodyPr>
          <a:lstStyle/>
          <a:p>
            <a:r>
              <a:rPr lang="en-US" sz="1200" b="0" i="0" u="none" strike="noStrike" kern="1200" baseline="0" dirty="0" smtClean="0">
                <a:solidFill>
                  <a:schemeClr val="tx1"/>
                </a:solidFill>
                <a:latin typeface="+mn-lt"/>
                <a:ea typeface="+mn-ea"/>
                <a:cs typeface="+mn-cs"/>
              </a:rPr>
              <a:t>There are other reasons to support a focus on Indicator 6, Early Childhood Special Education Environments.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U.S. DEPARTMENT OF HEALTH AND HUMAN SERVICES and the U.S. DEPARTMENT OF EDUCATION </a:t>
            </a:r>
            <a:r>
              <a:rPr lang="en-US" sz="1200" b="0" i="0" u="none" strike="noStrike" kern="1200" baseline="0" dirty="0" smtClean="0">
                <a:solidFill>
                  <a:schemeClr val="tx1"/>
                </a:solidFill>
                <a:latin typeface="+mn-lt"/>
                <a:ea typeface="+mn-ea"/>
                <a:cs typeface="+mn-cs"/>
              </a:rPr>
              <a:t>recently released a joint</a:t>
            </a:r>
          </a:p>
          <a:p>
            <a:r>
              <a:rPr lang="en-US" sz="1200" b="1" i="0" u="none" strike="noStrike" kern="1200" baseline="0" dirty="0" smtClean="0">
                <a:solidFill>
                  <a:schemeClr val="tx1"/>
                </a:solidFill>
                <a:latin typeface="+mn-lt"/>
                <a:ea typeface="+mn-ea"/>
                <a:cs typeface="+mn-cs"/>
              </a:rPr>
              <a:t>POLICY STATEMENT ON INCLUSION OF CHILDREN WITH DISABILITIES IN EARLY CHILDHOOD PROGRAMS. </a:t>
            </a:r>
            <a:r>
              <a:rPr lang="en-US" dirty="0" smtClean="0">
                <a:solidFill>
                  <a:srgbClr val="000000"/>
                </a:solidFill>
                <a:ea typeface="Times New Roman"/>
                <a:cs typeface="Calibri"/>
              </a:rPr>
              <a:t>A </a:t>
            </a:r>
            <a:r>
              <a:rPr lang="en-US" dirty="0">
                <a:solidFill>
                  <a:srgbClr val="000000"/>
                </a:solidFill>
                <a:ea typeface="Times New Roman"/>
                <a:cs typeface="Calibri"/>
              </a:rPr>
              <a:t>copy of the </a:t>
            </a:r>
            <a:r>
              <a:rPr lang="en-US" dirty="0" smtClean="0">
                <a:solidFill>
                  <a:srgbClr val="000000"/>
                </a:solidFill>
                <a:ea typeface="Times New Roman"/>
                <a:cs typeface="Calibri"/>
              </a:rPr>
              <a:t>Policy Statement can </a:t>
            </a:r>
            <a:r>
              <a:rPr lang="en-US" dirty="0">
                <a:solidFill>
                  <a:srgbClr val="000000"/>
                </a:solidFill>
                <a:ea typeface="Times New Roman"/>
                <a:cs typeface="Calibri"/>
              </a:rPr>
              <a:t>be found </a:t>
            </a:r>
            <a:r>
              <a:rPr lang="en-US" dirty="0" smtClean="0">
                <a:solidFill>
                  <a:srgbClr val="000000"/>
                </a:solidFill>
                <a:ea typeface="Times New Roman"/>
                <a:cs typeface="Calibri"/>
              </a:rPr>
              <a:t>on the website</a:t>
            </a:r>
            <a:r>
              <a:rPr lang="en-US" baseline="0" dirty="0" smtClean="0">
                <a:solidFill>
                  <a:srgbClr val="000000"/>
                </a:solidFill>
                <a:ea typeface="Times New Roman"/>
                <a:cs typeface="Calibri"/>
              </a:rPr>
              <a:t> with the other Indicator 6 resources.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smtClean="0">
                <a:solidFill>
                  <a:srgbClr val="000000"/>
                </a:solidFill>
                <a:ea typeface="Times New Roman"/>
                <a:cs typeface="Calibri"/>
              </a:rPr>
              <a:t>The Policy Statement confirms </a:t>
            </a:r>
            <a:r>
              <a:rPr lang="en-US" dirty="0">
                <a:solidFill>
                  <a:srgbClr val="000000"/>
                </a:solidFill>
                <a:ea typeface="Times New Roman"/>
                <a:cs typeface="Calibri"/>
              </a:rPr>
              <a:t>that for all children with disabilities, including children aged </a:t>
            </a:r>
            <a:r>
              <a:rPr lang="en-US" dirty="0" smtClean="0">
                <a:solidFill>
                  <a:srgbClr val="000000"/>
                </a:solidFill>
                <a:ea typeface="Times New Roman"/>
                <a:cs typeface="Calibri"/>
              </a:rPr>
              <a:t>three</a:t>
            </a:r>
            <a:r>
              <a:rPr lang="en-US" baseline="0" dirty="0" smtClean="0">
                <a:solidFill>
                  <a:srgbClr val="000000"/>
                </a:solidFill>
                <a:ea typeface="Times New Roman"/>
                <a:cs typeface="Calibri"/>
              </a:rPr>
              <a:t> - five</a:t>
            </a:r>
            <a:r>
              <a:rPr lang="en-US" dirty="0" smtClean="0">
                <a:solidFill>
                  <a:srgbClr val="000000"/>
                </a:solidFill>
                <a:ea typeface="Times New Roman"/>
                <a:cs typeface="Calibri"/>
              </a:rPr>
              <a:t>, </a:t>
            </a:r>
            <a:r>
              <a:rPr lang="en-US" dirty="0">
                <a:solidFill>
                  <a:srgbClr val="000000"/>
                </a:solidFill>
                <a:ea typeface="Times New Roman"/>
                <a:cs typeface="Calibri"/>
              </a:rPr>
              <a:t>removal of children with disabilities from the regular educational environment may occur only when the nature and severity of the child's disability is such that education in the regular class with the use of supplementary aids and services cannot be achieved satisfactorily.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smtClean="0">
                <a:solidFill>
                  <a:srgbClr val="000000"/>
                </a:solidFill>
                <a:ea typeface="Times New Roman"/>
                <a:cs typeface="Calibri"/>
              </a:rPr>
              <a:t>IEP </a:t>
            </a:r>
            <a:r>
              <a:rPr lang="en-US" dirty="0">
                <a:solidFill>
                  <a:srgbClr val="000000"/>
                </a:solidFill>
                <a:ea typeface="Times New Roman"/>
                <a:cs typeface="Calibri"/>
              </a:rPr>
              <a:t>Teams must </a:t>
            </a:r>
            <a:r>
              <a:rPr lang="en-US" dirty="0" smtClean="0">
                <a:solidFill>
                  <a:srgbClr val="000000"/>
                </a:solidFill>
                <a:ea typeface="Times New Roman"/>
                <a:cs typeface="Calibri"/>
              </a:rPr>
              <a:t>determine </a:t>
            </a:r>
            <a:r>
              <a:rPr lang="en-US" dirty="0">
                <a:solidFill>
                  <a:srgbClr val="000000"/>
                </a:solidFill>
                <a:ea typeface="Times New Roman"/>
                <a:cs typeface="Calibri"/>
              </a:rPr>
              <a:t>the Least Restrictive Environment for each child based on what he or she needs in order to receive a free appropriate public </a:t>
            </a:r>
            <a:r>
              <a:rPr lang="en-US" dirty="0" smtClean="0">
                <a:solidFill>
                  <a:srgbClr val="000000"/>
                </a:solidFill>
                <a:ea typeface="Times New Roman"/>
                <a:cs typeface="Calibri"/>
              </a:rPr>
              <a:t>education.</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5"/>
          </p:nvPr>
        </p:nvSpPr>
        <p:spPr/>
        <p:txBody>
          <a:bodyPr/>
          <a:lstStyle/>
          <a:p>
            <a:pPr>
              <a:defRPr/>
            </a:pPr>
            <a:fld id="{396B5A61-D461-4C8D-9BE0-77609307EC82}" type="slidenum">
              <a:rPr lang="en-US" smtClean="0"/>
              <a:pPr>
                <a:defRPr/>
              </a:pPr>
              <a:t>12</a:t>
            </a:fld>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93370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3/23/2022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3/23/2022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pPr/>
              <a:t>1</a:t>
            </a:fld>
            <a:endParaRPr lang="en-US"/>
          </a:p>
        </p:txBody>
      </p:sp>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smtClean="0"/>
              <a:t>Understanding Indicator 6: Preschool Environments</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Performance Plan (SPP) and Annual Performance Report (APR) </a:t>
            </a:r>
            <a:r>
              <a:rPr lang="en-US" dirty="0" smtClean="0"/>
              <a:t>(Slide 3)</a:t>
            </a:r>
            <a:endParaRPr lang="en-US" dirty="0"/>
          </a:p>
        </p:txBody>
      </p:sp>
      <p:sp>
        <p:nvSpPr>
          <p:cNvPr id="3" name="Content Placeholder 2"/>
          <p:cNvSpPr>
            <a:spLocks noGrp="1"/>
          </p:cNvSpPr>
          <p:nvPr>
            <p:ph idx="1"/>
          </p:nvPr>
        </p:nvSpPr>
        <p:spPr/>
        <p:txBody>
          <a:bodyPr/>
          <a:lstStyle/>
          <a:p>
            <a:pPr lvl="1"/>
            <a:r>
              <a:rPr lang="en-US" dirty="0" smtClean="0"/>
              <a:t>States are also to provide individual school division-level data and to report on whether the divisions met state targets described in the state’s special education SPP </a:t>
            </a:r>
          </a:p>
          <a:p>
            <a:pPr lvl="1"/>
            <a:r>
              <a:rPr lang="en-US" dirty="0" smtClean="0"/>
              <a:t>Annual Special Education Performance Report to the Public</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10</a:t>
            </a:fld>
            <a:endParaRPr lang="en-US" dirty="0"/>
          </a:p>
        </p:txBody>
      </p:sp>
    </p:spTree>
    <p:extLst>
      <p:ext uri="{BB962C8B-B14F-4D97-AF65-F5344CB8AC3E}">
        <p14:creationId xmlns:p14="http://schemas.microsoft.com/office/powerpoint/2010/main" val="255344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Why Indicator 6?</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11</a:t>
            </a:fld>
            <a:endParaRPr lang="en-US" dirty="0"/>
          </a:p>
        </p:txBody>
      </p:sp>
    </p:spTree>
    <p:extLst>
      <p:ext uri="{BB962C8B-B14F-4D97-AF65-F5344CB8AC3E}">
        <p14:creationId xmlns:p14="http://schemas.microsoft.com/office/powerpoint/2010/main" val="1841232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Least Restrictive Environment</a:t>
            </a:r>
            <a:endParaRPr lang="en-US" dirty="0" smtClean="0"/>
          </a:p>
        </p:txBody>
      </p:sp>
      <p:sp>
        <p:nvSpPr>
          <p:cNvPr id="11267" name="Content Placeholder 2"/>
          <p:cNvSpPr>
            <a:spLocks noGrp="1"/>
          </p:cNvSpPr>
          <p:nvPr>
            <p:ph idx="1"/>
          </p:nvPr>
        </p:nvSpPr>
        <p:spPr/>
        <p:txBody>
          <a:bodyPr>
            <a:normAutofit lnSpcReduction="10000"/>
          </a:bodyPr>
          <a:lstStyle/>
          <a:p>
            <a:r>
              <a:rPr lang="en-US" dirty="0" smtClean="0">
                <a:solidFill>
                  <a:srgbClr val="0F150D"/>
                </a:solidFill>
              </a:rPr>
              <a:t>“the least restrictive environment (LRE) requirements in section 612(a) (5) of the Individuals with Disabilities Education Act (IDEA) apply to the placement of preschool children with disabilities.” </a:t>
            </a:r>
          </a:p>
          <a:p>
            <a:endParaRPr lang="en-US" dirty="0" smtClean="0">
              <a:solidFill>
                <a:srgbClr val="0F150D"/>
              </a:solidFill>
            </a:endParaRPr>
          </a:p>
          <a:p>
            <a:r>
              <a:rPr lang="en-US" dirty="0" smtClean="0">
                <a:solidFill>
                  <a:srgbClr val="0F150D"/>
                </a:solidFill>
              </a:rPr>
              <a:t>“…separate classes, separate schooling, or other removal of children with disabilities from the regular educational environment may occur only when the nature or severity of the disability of a child is such that education in the regular classes with the use of supplementary aids and services cannot be achieved satisfactorily.” </a:t>
            </a:r>
            <a:endParaRPr lang="en-US" dirty="0">
              <a:solidFill>
                <a:srgbClr val="0F150D"/>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12</a:t>
            </a:fld>
            <a:endParaRPr lang="en-US" dirty="0"/>
          </a:p>
        </p:txBody>
      </p:sp>
    </p:spTree>
    <p:custDataLst>
      <p:tags r:id="rId1"/>
    </p:custDataLst>
    <p:extLst>
      <p:ext uri="{BB962C8B-B14F-4D97-AF65-F5344CB8AC3E}">
        <p14:creationId xmlns:p14="http://schemas.microsoft.com/office/powerpoint/2010/main" val="10491863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Indicator </a:t>
            </a:r>
            <a:r>
              <a:rPr lang="en-US" altLang="en-US" dirty="0" smtClean="0"/>
              <a:t>6, Continued</a:t>
            </a:r>
            <a:endParaRPr lang="en-US" altLang="en-US" dirty="0" smtClean="0"/>
          </a:p>
        </p:txBody>
      </p:sp>
      <p:sp>
        <p:nvSpPr>
          <p:cNvPr id="3" name="Content Placeholder 2"/>
          <p:cNvSpPr>
            <a:spLocks noGrp="1"/>
          </p:cNvSpPr>
          <p:nvPr>
            <p:ph idx="1"/>
          </p:nvPr>
        </p:nvSpPr>
        <p:spPr/>
        <p:txBody>
          <a:bodyPr>
            <a:normAutofit lnSpcReduction="10000"/>
          </a:bodyPr>
          <a:lstStyle/>
          <a:p>
            <a:r>
              <a:rPr lang="en-US" dirty="0" smtClean="0">
                <a:solidFill>
                  <a:srgbClr val="0F150D"/>
                </a:solidFill>
              </a:rPr>
              <a:t>The percent of preschool children aged three through five with IEPs:</a:t>
            </a:r>
          </a:p>
          <a:p>
            <a:endParaRPr lang="en-US" dirty="0" smtClean="0">
              <a:solidFill>
                <a:srgbClr val="0F150D"/>
              </a:solidFill>
            </a:endParaRPr>
          </a:p>
          <a:p>
            <a:r>
              <a:rPr lang="en-US" dirty="0" smtClean="0">
                <a:solidFill>
                  <a:srgbClr val="0F150D"/>
                </a:solidFill>
              </a:rPr>
              <a:t>A.  Attending a regular early childhood program and receiving the majority of special education and related services in the regular early childhood program; </a:t>
            </a:r>
          </a:p>
          <a:p>
            <a:r>
              <a:rPr lang="en-US" dirty="0" smtClean="0">
                <a:solidFill>
                  <a:srgbClr val="0F150D"/>
                </a:solidFill>
              </a:rPr>
              <a:t>B.  Attending a separate special education class, separate school or residential facility; and</a:t>
            </a:r>
          </a:p>
          <a:p>
            <a:r>
              <a:rPr lang="en-US" dirty="0" smtClean="0">
                <a:solidFill>
                  <a:srgbClr val="0F150D"/>
                </a:solidFill>
              </a:rPr>
              <a:t>C. Receiving special education and related services in the home.</a:t>
            </a:r>
          </a:p>
          <a:p>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3535504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OSEP Preschool Data Reporting Requirement  - 6A</a:t>
            </a:r>
            <a:endParaRPr lang="en-US" dirty="0"/>
          </a:p>
        </p:txBody>
      </p:sp>
      <p:sp>
        <p:nvSpPr>
          <p:cNvPr id="10243" name="Content Placeholder 2"/>
          <p:cNvSpPr>
            <a:spLocks noGrp="1"/>
          </p:cNvSpPr>
          <p:nvPr>
            <p:ph idx="1"/>
          </p:nvPr>
        </p:nvSpPr>
        <p:spPr/>
        <p:txBody>
          <a:bodyPr/>
          <a:lstStyle/>
          <a:p>
            <a:r>
              <a:rPr lang="en-US" dirty="0" smtClean="0">
                <a:solidFill>
                  <a:srgbClr val="0F150D"/>
                </a:solidFill>
              </a:rPr>
              <a:t>Required to measure total amount of time children with disabilities are in a regular early childhood program (RECP) and whether the child receives the majority of special education and related services there</a:t>
            </a:r>
          </a:p>
          <a:p>
            <a:r>
              <a:rPr lang="en-US" dirty="0" smtClean="0">
                <a:solidFill>
                  <a:srgbClr val="0F150D"/>
                </a:solidFill>
              </a:rPr>
              <a:t>Calculation includes the hours per week the child is in an RECP and the hours per week the parent has enrolled their child in an RECP</a:t>
            </a:r>
          </a:p>
          <a:p>
            <a:r>
              <a:rPr lang="en-US" dirty="0" smtClean="0">
                <a:solidFill>
                  <a:srgbClr val="0F150D"/>
                </a:solidFill>
              </a:rPr>
              <a:t>Calculation is based on the time during a typical week</a:t>
            </a:r>
          </a:p>
          <a:p>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14</a:t>
            </a:fld>
            <a:endParaRPr lang="en-US" dirty="0"/>
          </a:p>
        </p:txBody>
      </p:sp>
    </p:spTree>
    <p:custDataLst>
      <p:tags r:id="rId1"/>
    </p:custDataLst>
    <p:extLst>
      <p:ext uri="{BB962C8B-B14F-4D97-AF65-F5344CB8AC3E}">
        <p14:creationId xmlns:p14="http://schemas.microsoft.com/office/powerpoint/2010/main" val="3927243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OSEP Preschool Data Reporting Requirement – 6B </a:t>
            </a:r>
            <a:endParaRPr lang="en-US" dirty="0"/>
          </a:p>
        </p:txBody>
      </p:sp>
      <p:sp>
        <p:nvSpPr>
          <p:cNvPr id="10243" name="Content Placeholder 2"/>
          <p:cNvSpPr>
            <a:spLocks noGrp="1"/>
          </p:cNvSpPr>
          <p:nvPr>
            <p:ph idx="1"/>
          </p:nvPr>
        </p:nvSpPr>
        <p:spPr/>
        <p:txBody>
          <a:bodyPr/>
          <a:lstStyle/>
          <a:p>
            <a:r>
              <a:rPr lang="en-US" dirty="0" smtClean="0">
                <a:solidFill>
                  <a:srgbClr val="0F150D"/>
                </a:solidFill>
              </a:rPr>
              <a:t>Required to report the percent of children attending a separate </a:t>
            </a:r>
          </a:p>
          <a:p>
            <a:r>
              <a:rPr lang="en-US" dirty="0" smtClean="0">
                <a:solidFill>
                  <a:srgbClr val="0F150D"/>
                </a:solidFill>
              </a:rPr>
              <a:t>-special education class, </a:t>
            </a:r>
          </a:p>
          <a:p>
            <a:r>
              <a:rPr lang="en-US" dirty="0" smtClean="0">
                <a:solidFill>
                  <a:srgbClr val="0F150D"/>
                </a:solidFill>
              </a:rPr>
              <a:t>-separate school, or </a:t>
            </a:r>
          </a:p>
          <a:p>
            <a:r>
              <a:rPr lang="en-US" dirty="0" smtClean="0">
                <a:solidFill>
                  <a:srgbClr val="0F150D"/>
                </a:solidFill>
              </a:rPr>
              <a:t>-residential facility</a:t>
            </a:r>
            <a:endParaRPr lang="en-US" dirty="0">
              <a:solidFill>
                <a:srgbClr val="0F150D"/>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15</a:t>
            </a:fld>
            <a:endParaRPr lang="en-US" dirty="0"/>
          </a:p>
        </p:txBody>
      </p:sp>
    </p:spTree>
    <p:custDataLst>
      <p:tags r:id="rId1"/>
    </p:custDataLst>
    <p:extLst>
      <p:ext uri="{BB962C8B-B14F-4D97-AF65-F5344CB8AC3E}">
        <p14:creationId xmlns:p14="http://schemas.microsoft.com/office/powerpoint/2010/main" val="2419880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OSEP Preschool Data Reporting Requirement – 6C</a:t>
            </a:r>
            <a:endParaRPr lang="en-US" dirty="0"/>
          </a:p>
        </p:txBody>
      </p:sp>
      <p:sp>
        <p:nvSpPr>
          <p:cNvPr id="3" name="Content Placeholder 2"/>
          <p:cNvSpPr>
            <a:spLocks noGrp="1"/>
          </p:cNvSpPr>
          <p:nvPr>
            <p:ph idx="1"/>
          </p:nvPr>
        </p:nvSpPr>
        <p:spPr/>
        <p:txBody>
          <a:bodyPr/>
          <a:lstStyle/>
          <a:p>
            <a:r>
              <a:rPr lang="en-US" dirty="0" smtClean="0">
                <a:solidFill>
                  <a:srgbClr val="0F150D"/>
                </a:solidFill>
              </a:rPr>
              <a:t>This can include homebound as well as home based services.</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27682391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is Indicator 6 Collected?</a:t>
            </a:r>
            <a:endParaRPr lang="en-US" dirty="0"/>
          </a:p>
        </p:txBody>
      </p:sp>
      <p:sp>
        <p:nvSpPr>
          <p:cNvPr id="3" name="Content Placeholder 2"/>
          <p:cNvSpPr>
            <a:spLocks noGrp="1"/>
          </p:cNvSpPr>
          <p:nvPr>
            <p:ph idx="1"/>
          </p:nvPr>
        </p:nvSpPr>
        <p:spPr/>
        <p:txBody>
          <a:bodyPr/>
          <a:lstStyle/>
          <a:p>
            <a:r>
              <a:rPr lang="en-US" dirty="0" smtClean="0">
                <a:solidFill>
                  <a:srgbClr val="0F150D"/>
                </a:solidFill>
              </a:rPr>
              <a:t>December 1 Special Education Child Count Collection </a:t>
            </a:r>
          </a:p>
          <a:p>
            <a:endParaRPr lang="en-US" dirty="0" smtClean="0">
              <a:solidFill>
                <a:srgbClr val="0F150D"/>
              </a:solidFill>
            </a:endParaRPr>
          </a:p>
          <a:p>
            <a:r>
              <a:rPr lang="en-US" dirty="0" smtClean="0">
                <a:solidFill>
                  <a:srgbClr val="0F150D"/>
                </a:solidFill>
              </a:rPr>
              <a:t>The December Child Count collects information required to meet federal reporting requirements under the Individuals with Disabilities Education Act (IDEA) and information required for certain elements of the Standards of Quality (SOQ) state funding calculation</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17</a:t>
            </a:fld>
            <a:endParaRPr lang="en-US" dirty="0"/>
          </a:p>
        </p:txBody>
      </p:sp>
    </p:spTree>
    <p:extLst>
      <p:ext uri="{BB962C8B-B14F-4D97-AF65-F5344CB8AC3E}">
        <p14:creationId xmlns:p14="http://schemas.microsoft.com/office/powerpoint/2010/main" val="42578833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December 1 Child Count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F150D"/>
                </a:solidFill>
              </a:rPr>
              <a:t>Individual student records must be submitted for the following: </a:t>
            </a:r>
          </a:p>
          <a:p>
            <a:r>
              <a:rPr lang="en-US" dirty="0" smtClean="0">
                <a:solidFill>
                  <a:srgbClr val="0F150D"/>
                </a:solidFill>
              </a:rPr>
              <a:t>Full-time and part-time students served in the division for each student with an active IEP on December 1 of the current school year </a:t>
            </a:r>
          </a:p>
          <a:p>
            <a:r>
              <a:rPr lang="en-US" dirty="0" smtClean="0">
                <a:solidFill>
                  <a:srgbClr val="0F150D"/>
                </a:solidFill>
              </a:rPr>
              <a:t>Students placed in other divisions</a:t>
            </a:r>
          </a:p>
          <a:p>
            <a:r>
              <a:rPr lang="en-US" dirty="0" smtClean="0">
                <a:solidFill>
                  <a:srgbClr val="0F150D"/>
                </a:solidFill>
              </a:rPr>
              <a:t>Students placed in private schools (day or residential)</a:t>
            </a:r>
          </a:p>
          <a:p>
            <a:r>
              <a:rPr lang="en-US" dirty="0" smtClean="0">
                <a:solidFill>
                  <a:srgbClr val="0F150D"/>
                </a:solidFill>
              </a:rPr>
              <a:t>Students placed in regional centers </a:t>
            </a:r>
          </a:p>
          <a:p>
            <a:r>
              <a:rPr lang="en-US" dirty="0" smtClean="0">
                <a:solidFill>
                  <a:srgbClr val="0F150D"/>
                </a:solidFill>
              </a:rPr>
              <a:t>Students receiving special education services in local or regional jails </a:t>
            </a:r>
          </a:p>
          <a:p>
            <a:r>
              <a:rPr lang="en-US" dirty="0" smtClean="0">
                <a:solidFill>
                  <a:srgbClr val="0F150D"/>
                </a:solidFill>
              </a:rPr>
              <a:t>Preschool age students served in community based programs </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Tree>
    <p:extLst>
      <p:ext uri="{BB962C8B-B14F-4D97-AF65-F5344CB8AC3E}">
        <p14:creationId xmlns:p14="http://schemas.microsoft.com/office/powerpoint/2010/main" val="3170248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Updating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F150D"/>
                </a:solidFill>
              </a:rPr>
              <a:t>The preschool educational environment data is to be updated prior to the December 1 Special Education Child Count</a:t>
            </a:r>
          </a:p>
          <a:p>
            <a:r>
              <a:rPr lang="en-US" dirty="0" smtClean="0">
                <a:solidFill>
                  <a:srgbClr val="0F150D"/>
                </a:solidFill>
              </a:rPr>
              <a:t>It is up to the LEA to determine when and how to collect and/or update the educational environment</a:t>
            </a:r>
          </a:p>
          <a:p>
            <a:r>
              <a:rPr lang="en-US" dirty="0" smtClean="0">
                <a:solidFill>
                  <a:srgbClr val="0F150D"/>
                </a:solidFill>
              </a:rPr>
              <a:t>Suggestions for updating the educational environment data include the following instances:</a:t>
            </a:r>
          </a:p>
          <a:p>
            <a:pPr lvl="1"/>
            <a:r>
              <a:rPr lang="en-US" dirty="0" smtClean="0">
                <a:solidFill>
                  <a:srgbClr val="0F150D"/>
                </a:solidFill>
              </a:rPr>
              <a:t>When an IEP is written</a:t>
            </a:r>
          </a:p>
          <a:p>
            <a:pPr lvl="1"/>
            <a:r>
              <a:rPr lang="en-US" dirty="0" smtClean="0">
                <a:solidFill>
                  <a:srgbClr val="0F150D"/>
                </a:solidFill>
              </a:rPr>
              <a:t>When an IEP is amended</a:t>
            </a:r>
          </a:p>
          <a:p>
            <a:pPr lvl="1"/>
            <a:r>
              <a:rPr lang="en-US" dirty="0" smtClean="0">
                <a:solidFill>
                  <a:srgbClr val="0F150D"/>
                </a:solidFill>
              </a:rPr>
              <a:t>Any time a team member becomes aware that a change has occurred that does not involve a change in the child’s IEP placement (e.g., a child no longer attends an after school program)</a:t>
            </a: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19</a:t>
            </a:fld>
            <a:endParaRPr lang="en-US" dirty="0"/>
          </a:p>
        </p:txBody>
      </p:sp>
    </p:spTree>
    <p:extLst>
      <p:ext uri="{BB962C8B-B14F-4D97-AF65-F5344CB8AC3E}">
        <p14:creationId xmlns:p14="http://schemas.microsoft.com/office/powerpoint/2010/main" val="16782760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smtClean="0"/>
              <a:t>Resources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lstStyle/>
          <a:p>
            <a:r>
              <a:rPr lang="en-US" dirty="0" smtClean="0">
                <a:solidFill>
                  <a:srgbClr val="0F150D"/>
                </a:solidFill>
              </a:rPr>
              <a:t>Indicator 6 Decision Tree</a:t>
            </a:r>
          </a:p>
          <a:p>
            <a:r>
              <a:rPr lang="en-US" dirty="0" smtClean="0">
                <a:solidFill>
                  <a:srgbClr val="0F150D"/>
                </a:solidFill>
              </a:rPr>
              <a:t>Preschool Environments for Children Birth - Five: Instructions</a:t>
            </a:r>
          </a:p>
          <a:p>
            <a:r>
              <a:rPr lang="en-US" dirty="0" smtClean="0">
                <a:solidFill>
                  <a:srgbClr val="0F150D"/>
                </a:solidFill>
              </a:rPr>
              <a:t>Preschool Environments for Children Birth - Five: Questions and Answers </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pPr/>
              <a:t>2</a:t>
            </a:fld>
            <a:endParaRPr lang="en-US"/>
          </a:p>
        </p:txBody>
      </p:sp>
    </p:spTree>
    <p:extLst>
      <p:ext uri="{BB962C8B-B14F-4D97-AF65-F5344CB8AC3E}">
        <p14:creationId xmlns:p14="http://schemas.microsoft.com/office/powerpoint/2010/main" val="693525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pPr/>
              <a:t>20</a:t>
            </a:fld>
            <a:endParaRPr lang="en-US"/>
          </a:p>
        </p:txBody>
      </p:sp>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smtClean="0"/>
              <a:t>Conclusion</a:t>
            </a:r>
            <a:br>
              <a:rPr lang="en-US" dirty="0" smtClean="0"/>
            </a:br>
            <a:r>
              <a:rPr lang="en-US" dirty="0" smtClean="0"/>
              <a:t>Indicator 6: Preschool Environments</a:t>
            </a:r>
            <a:endParaRPr lang="en-US" dirty="0"/>
          </a:p>
        </p:txBody>
      </p:sp>
    </p:spTree>
    <p:extLst>
      <p:ext uri="{BB962C8B-B14F-4D97-AF65-F5344CB8AC3E}">
        <p14:creationId xmlns:p14="http://schemas.microsoft.com/office/powerpoint/2010/main" val="428865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Webinar Objectives</a:t>
            </a:r>
            <a:endParaRPr lang="en-US" dirty="0"/>
          </a:p>
        </p:txBody>
      </p:sp>
      <p:sp>
        <p:nvSpPr>
          <p:cNvPr id="9219" name="Content Placeholder 2"/>
          <p:cNvSpPr>
            <a:spLocks noGrp="1"/>
          </p:cNvSpPr>
          <p:nvPr>
            <p:ph idx="1"/>
          </p:nvPr>
        </p:nvSpPr>
        <p:spPr/>
        <p:txBody>
          <a:bodyPr/>
          <a:lstStyle/>
          <a:p>
            <a:r>
              <a:rPr lang="en-US" dirty="0" smtClean="0">
                <a:solidFill>
                  <a:srgbClr val="0F150D"/>
                </a:solidFill>
              </a:rPr>
              <a:t>Increase knowledge of Indicator 6 and Federal requirements</a:t>
            </a:r>
          </a:p>
          <a:p>
            <a:r>
              <a:rPr lang="en-US" dirty="0" smtClean="0">
                <a:solidFill>
                  <a:srgbClr val="0F150D"/>
                </a:solidFill>
              </a:rPr>
              <a:t>Better understand Preschool Special Education Settings</a:t>
            </a:r>
          </a:p>
          <a:p>
            <a:r>
              <a:rPr lang="en-US" dirty="0" smtClean="0">
                <a:solidFill>
                  <a:srgbClr val="0F150D"/>
                </a:solidFill>
              </a:rPr>
              <a:t>Better understand reporting requirements and procedures for Preschool Special Education Settings</a:t>
            </a:r>
          </a:p>
          <a:p>
            <a:r>
              <a:rPr lang="en-US" dirty="0" smtClean="0">
                <a:solidFill>
                  <a:srgbClr val="0F150D"/>
                </a:solidFill>
              </a:rPr>
              <a:t>Identify resources for additional support</a:t>
            </a:r>
          </a:p>
          <a:p>
            <a:pPr marL="0" indent="0">
              <a:buNone/>
            </a:pP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3</a:t>
            </a:fld>
            <a:endParaRPr lang="en-US" dirty="0"/>
          </a:p>
        </p:txBody>
      </p:sp>
    </p:spTree>
    <p:custDataLst>
      <p:tags r:id="rId1"/>
    </p:custDataLst>
    <p:extLst>
      <p:ext uri="{BB962C8B-B14F-4D97-AF65-F5344CB8AC3E}">
        <p14:creationId xmlns:p14="http://schemas.microsoft.com/office/powerpoint/2010/main" val="24573647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327" y="722573"/>
            <a:ext cx="10515600" cy="1325563"/>
          </a:xfrm>
        </p:spPr>
        <p:txBody>
          <a:bodyPr>
            <a:normAutofit fontScale="90000"/>
          </a:bodyPr>
          <a:lstStyle/>
          <a:p>
            <a:r>
              <a:rPr lang="en-US" dirty="0" smtClean="0"/>
              <a:t>Virginia:</a:t>
            </a:r>
            <a:br>
              <a:rPr lang="en-US" dirty="0" smtClean="0"/>
            </a:br>
            <a:r>
              <a:rPr lang="en-US" dirty="0" smtClean="0"/>
              <a:t>Preschool Children with Individualized Education Programs Ages </a:t>
            </a:r>
            <a:br>
              <a:rPr lang="en-US" dirty="0" smtClean="0"/>
            </a:br>
            <a:r>
              <a:rPr lang="en-US" dirty="0" smtClean="0"/>
              <a:t>Birth-Five</a:t>
            </a:r>
            <a:endParaRPr lang="en-US" dirty="0"/>
          </a:p>
        </p:txBody>
      </p:sp>
      <p:sp>
        <p:nvSpPr>
          <p:cNvPr id="2" name="Slide Number Placeholder 1"/>
          <p:cNvSpPr>
            <a:spLocks noGrp="1"/>
          </p:cNvSpPr>
          <p:nvPr>
            <p:ph type="sldNum" sz="quarter" idx="12"/>
          </p:nvPr>
        </p:nvSpPr>
        <p:spPr/>
        <p:txBody>
          <a:bodyPr/>
          <a:lstStyle/>
          <a:p>
            <a:fld id="{0182F2AA-23BF-460C-8F42-62B75F05547F}" type="slidenum">
              <a:rPr lang="en-US" smtClean="0"/>
              <a:pPr/>
              <a:t>4</a:t>
            </a:fld>
            <a:endParaRPr lang="en-US"/>
          </a:p>
        </p:txBody>
      </p:sp>
    </p:spTree>
    <p:custDataLst>
      <p:tags r:id="rId1"/>
    </p:custDataLst>
    <p:extLst>
      <p:ext uri="{BB962C8B-B14F-4D97-AF65-F5344CB8AC3E}">
        <p14:creationId xmlns:p14="http://schemas.microsoft.com/office/powerpoint/2010/main" val="2123992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Indicator 6</a:t>
            </a:r>
            <a:endParaRPr lang="en-US" dirty="0"/>
          </a:p>
        </p:txBody>
      </p:sp>
      <p:sp>
        <p:nvSpPr>
          <p:cNvPr id="3" name="Content Placeholder 2"/>
          <p:cNvSpPr>
            <a:spLocks noGrp="1"/>
          </p:cNvSpPr>
          <p:nvPr>
            <p:ph idx="1"/>
          </p:nvPr>
        </p:nvSpPr>
        <p:spPr/>
        <p:txBody>
          <a:bodyPr/>
          <a:lstStyle/>
          <a:p>
            <a:r>
              <a:rPr lang="en-US" dirty="0" smtClean="0">
                <a:solidFill>
                  <a:srgbClr val="0F150D"/>
                </a:solidFill>
              </a:rPr>
              <a:t>Percent of preschool children ages 3-5 who </a:t>
            </a:r>
          </a:p>
          <a:p>
            <a:r>
              <a:rPr lang="en-US" dirty="0" smtClean="0">
                <a:solidFill>
                  <a:srgbClr val="0F150D"/>
                </a:solidFill>
              </a:rPr>
              <a:t>attend a regular early childhood program and receive the majority of special education and related services in the regular early childhood program; </a:t>
            </a:r>
          </a:p>
          <a:p>
            <a:r>
              <a:rPr lang="en-US" dirty="0" smtClean="0">
                <a:solidFill>
                  <a:srgbClr val="0F150D"/>
                </a:solidFill>
              </a:rPr>
              <a:t>attend a separate special education class, separate school, or residential facility; and</a:t>
            </a:r>
          </a:p>
          <a:p>
            <a:r>
              <a:rPr lang="en-US" dirty="0" smtClean="0">
                <a:solidFill>
                  <a:srgbClr val="0F150D"/>
                </a:solidFill>
              </a:rPr>
              <a:t>receive special education and related services in the home.</a:t>
            </a:r>
            <a:endParaRPr lang="en-US" dirty="0">
              <a:solidFill>
                <a:srgbClr val="0F150D"/>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5</a:t>
            </a:fld>
            <a:endParaRPr lang="en-US" dirty="0"/>
          </a:p>
        </p:txBody>
      </p:sp>
    </p:spTree>
    <p:extLst>
      <p:ext uri="{BB962C8B-B14F-4D97-AF65-F5344CB8AC3E}">
        <p14:creationId xmlns:p14="http://schemas.microsoft.com/office/powerpoint/2010/main" val="3582399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Reporting</a:t>
            </a:r>
            <a:endParaRPr lang="en-US" dirty="0"/>
          </a:p>
        </p:txBody>
      </p:sp>
      <p:sp>
        <p:nvSpPr>
          <p:cNvPr id="5" name="Content Placeholder 4"/>
          <p:cNvSpPr>
            <a:spLocks noGrp="1"/>
          </p:cNvSpPr>
          <p:nvPr>
            <p:ph sz="half" idx="1"/>
          </p:nvPr>
        </p:nvSpPr>
        <p:spPr/>
        <p:txBody>
          <a:bodyPr/>
          <a:lstStyle/>
          <a:p>
            <a:r>
              <a:rPr lang="en-US" dirty="0" smtClean="0">
                <a:solidFill>
                  <a:srgbClr val="0F150D"/>
                </a:solidFill>
              </a:rPr>
              <a:t>Federal Requirements</a:t>
            </a:r>
          </a:p>
          <a:p>
            <a:r>
              <a:rPr lang="en-US" dirty="0" smtClean="0">
                <a:solidFill>
                  <a:srgbClr val="0F150D"/>
                </a:solidFill>
              </a:rPr>
              <a:t>-three-five years of age </a:t>
            </a:r>
            <a:endParaRPr lang="en-US" dirty="0">
              <a:solidFill>
                <a:srgbClr val="0F150D"/>
              </a:solidFill>
            </a:endParaRPr>
          </a:p>
        </p:txBody>
      </p:sp>
      <p:sp>
        <p:nvSpPr>
          <p:cNvPr id="6" name="Content Placeholder 5"/>
          <p:cNvSpPr>
            <a:spLocks noGrp="1"/>
          </p:cNvSpPr>
          <p:nvPr>
            <p:ph sz="half" idx="2"/>
          </p:nvPr>
        </p:nvSpPr>
        <p:spPr/>
        <p:txBody>
          <a:bodyPr/>
          <a:lstStyle/>
          <a:p>
            <a:r>
              <a:rPr lang="en-US" dirty="0" smtClean="0">
                <a:solidFill>
                  <a:srgbClr val="0F150D"/>
                </a:solidFill>
              </a:rPr>
              <a:t>State Requirements</a:t>
            </a:r>
          </a:p>
          <a:p>
            <a:r>
              <a:rPr lang="en-US" dirty="0" smtClean="0">
                <a:solidFill>
                  <a:srgbClr val="0F150D"/>
                </a:solidFill>
              </a:rPr>
              <a:t>-birth-five years of age </a:t>
            </a:r>
            <a:endParaRPr lang="en-US" dirty="0">
              <a:solidFill>
                <a:srgbClr val="0F150D"/>
              </a:solidFill>
            </a:endParaRPr>
          </a:p>
        </p:txBody>
      </p:sp>
      <p:sp>
        <p:nvSpPr>
          <p:cNvPr id="2" name="Slide Number Placeholder 1"/>
          <p:cNvSpPr>
            <a:spLocks noGrp="1"/>
          </p:cNvSpPr>
          <p:nvPr>
            <p:ph type="sldNum" sz="quarter" idx="12"/>
          </p:nvPr>
        </p:nvSpPr>
        <p:spPr/>
        <p:txBody>
          <a:bodyPr/>
          <a:lstStyle/>
          <a:p>
            <a:fld id="{0E35F3BA-FE8B-4E36-87EF-206F94BD42EB}" type="slidenum">
              <a:rPr lang="en-US" smtClean="0"/>
              <a:pPr/>
              <a:t>6</a:t>
            </a:fld>
            <a:endParaRPr lang="en-US" dirty="0"/>
          </a:p>
        </p:txBody>
      </p:sp>
    </p:spTree>
    <p:extLst>
      <p:ext uri="{BB962C8B-B14F-4D97-AF65-F5344CB8AC3E}">
        <p14:creationId xmlns:p14="http://schemas.microsoft.com/office/powerpoint/2010/main" val="3968308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
            </a:r>
            <a:br>
              <a:rPr lang="en-US" smtClean="0"/>
            </a:br>
            <a:r>
              <a:rPr lang="en-US" smtClean="0"/>
              <a:t>Office of Special Education Programs Expectations</a:t>
            </a:r>
            <a:endParaRPr lang="en-US" dirty="0"/>
          </a:p>
        </p:txBody>
      </p:sp>
      <p:sp>
        <p:nvSpPr>
          <p:cNvPr id="5" name="Content Placeholder 4"/>
          <p:cNvSpPr>
            <a:spLocks noGrp="1"/>
          </p:cNvSpPr>
          <p:nvPr>
            <p:ph idx="1"/>
          </p:nvPr>
        </p:nvSpPr>
        <p:spPr>
          <a:xfrm>
            <a:off x="838200" y="2091632"/>
            <a:ext cx="10515600" cy="4351338"/>
          </a:xfrm>
        </p:spPr>
        <p:txBody>
          <a:bodyPr/>
          <a:lstStyle/>
          <a:p>
            <a:r>
              <a:rPr lang="en-US" dirty="0" smtClean="0">
                <a:solidFill>
                  <a:srgbClr val="0F150D"/>
                </a:solidFill>
              </a:rPr>
              <a:t>States will increase the number of children who attend a regular early childhood program and receive the majority of special education and related services in the regular early childhood program.</a:t>
            </a:r>
          </a:p>
          <a:p>
            <a:r>
              <a:rPr lang="en-US" dirty="0" smtClean="0">
                <a:solidFill>
                  <a:srgbClr val="0F150D"/>
                </a:solidFill>
              </a:rPr>
              <a:t>States will reduce the number of students attending a separate or segregated setting.</a:t>
            </a:r>
            <a:r>
              <a:rPr lang="en-US" dirty="0" smtClean="0"/>
              <a:t/>
            </a:r>
            <a:br>
              <a:rPr lang="en-US" dirty="0" smtClean="0"/>
            </a:br>
            <a:r>
              <a:rPr lang="en-US" dirty="0" smtClean="0"/>
              <a:t> </a:t>
            </a: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7</a:t>
            </a:fld>
            <a:endParaRPr lang="en-US" dirty="0"/>
          </a:p>
        </p:txBody>
      </p:sp>
    </p:spTree>
    <p:extLst>
      <p:ext uri="{BB962C8B-B14F-4D97-AF65-F5344CB8AC3E}">
        <p14:creationId xmlns:p14="http://schemas.microsoft.com/office/powerpoint/2010/main" val="625555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Performance Plan (SPP) and Annual Performance Report (APR) </a:t>
            </a:r>
            <a:endParaRPr lang="en-US" dirty="0"/>
          </a:p>
        </p:txBody>
      </p:sp>
      <p:sp>
        <p:nvSpPr>
          <p:cNvPr id="3" name="Content Placeholder 2"/>
          <p:cNvSpPr>
            <a:spLocks noGrp="1"/>
          </p:cNvSpPr>
          <p:nvPr>
            <p:ph idx="1"/>
          </p:nvPr>
        </p:nvSpPr>
        <p:spPr/>
        <p:txBody>
          <a:bodyPr/>
          <a:lstStyle/>
          <a:p>
            <a:r>
              <a:rPr lang="en-US" dirty="0" smtClean="0">
                <a:solidFill>
                  <a:srgbClr val="0F150D"/>
                </a:solidFill>
              </a:rPr>
              <a:t>IDEA requires states to submit a performance plan which includes baseline data, targets, and improvement activities for the data indicators</a:t>
            </a:r>
          </a:p>
          <a:p>
            <a:pPr lvl="1"/>
            <a:r>
              <a:rPr lang="en-US" dirty="0" smtClean="0">
                <a:solidFill>
                  <a:srgbClr val="0F150D"/>
                </a:solidFill>
              </a:rPr>
              <a:t>Virginia State Performance Plan (SPP) </a:t>
            </a:r>
          </a:p>
          <a:p>
            <a:pPr lvl="1"/>
            <a:endParaRPr lang="en-US" dirty="0" smtClean="0">
              <a:solidFill>
                <a:srgbClr val="0F150D"/>
              </a:solidFill>
            </a:endParaRPr>
          </a:p>
          <a:p>
            <a:r>
              <a:rPr lang="en-US" dirty="0" smtClean="0">
                <a:solidFill>
                  <a:srgbClr val="0F150D"/>
                </a:solidFill>
              </a:rPr>
              <a:t>State-level targets have been determined for all data indicators, including Indicator 6</a:t>
            </a:r>
            <a:endParaRPr lang="en-US" dirty="0">
              <a:solidFill>
                <a:srgbClr val="0F150D"/>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8</a:t>
            </a:fld>
            <a:endParaRPr lang="en-US" dirty="0"/>
          </a:p>
        </p:txBody>
      </p:sp>
    </p:spTree>
    <p:extLst>
      <p:ext uri="{BB962C8B-B14F-4D97-AF65-F5344CB8AC3E}">
        <p14:creationId xmlns:p14="http://schemas.microsoft.com/office/powerpoint/2010/main" val="3177708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Performance Plan (SPP) and Annual Performance Report (APR) </a:t>
            </a:r>
            <a:r>
              <a:rPr lang="en-US" dirty="0" smtClean="0"/>
              <a:t>(Slide 2)</a:t>
            </a:r>
            <a:endParaRPr lang="en-US" dirty="0"/>
          </a:p>
        </p:txBody>
      </p:sp>
      <p:sp>
        <p:nvSpPr>
          <p:cNvPr id="3" name="Content Placeholder 2"/>
          <p:cNvSpPr>
            <a:spLocks noGrp="1"/>
          </p:cNvSpPr>
          <p:nvPr>
            <p:ph idx="1"/>
          </p:nvPr>
        </p:nvSpPr>
        <p:spPr/>
        <p:txBody>
          <a:bodyPr/>
          <a:lstStyle/>
          <a:p>
            <a:r>
              <a:rPr lang="en-US" dirty="0" smtClean="0">
                <a:solidFill>
                  <a:srgbClr val="0F150D"/>
                </a:solidFill>
              </a:rPr>
              <a:t>States are to provide annual reports on the state-level data and progress toward meeting state targets described in the state’s special education SPP</a:t>
            </a:r>
          </a:p>
          <a:p>
            <a:pPr lvl="1"/>
            <a:r>
              <a:rPr lang="en-US" dirty="0" smtClean="0">
                <a:solidFill>
                  <a:srgbClr val="0F150D"/>
                </a:solidFill>
              </a:rPr>
              <a:t>Virginia Annual Performance Report (APR) </a:t>
            </a:r>
          </a:p>
          <a:p>
            <a:r>
              <a:rPr lang="en-US" dirty="0" smtClean="0">
                <a:solidFill>
                  <a:srgbClr val="0F150D"/>
                </a:solidFill>
              </a:rPr>
              <a:t>To see Virginia’s SPP/APR</a:t>
            </a:r>
          </a:p>
          <a:p>
            <a:pPr lvl="1"/>
            <a:r>
              <a:rPr lang="en-US" dirty="0" smtClean="0">
                <a:solidFill>
                  <a:srgbClr val="0F150D"/>
                </a:solidFill>
              </a:rPr>
              <a:t>DOE Website &gt; Special Education &gt; Reports, Plans, and Statistics</a:t>
            </a:r>
          </a:p>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25517663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GUID" val="0f8368ec-ccac-41e9-8457-3cdf78fc9982"/>
  <p:tag name="AUDIO_ID" val="315"/>
  <p:tag name="ELAPSEDTIME" val="48.2"/>
  <p:tag name="ARTICULATE_SLIDE_PAUSE" val="1"/>
  <p:tag name="ARTICULATE_NAV_LEVEL" val="1"/>
  <p:tag name="ARTICULATE_PLAYLIST_ID" val="-1"/>
  <p:tag name="ARTICULATE_LOCK_SLIDE" val="0"/>
  <p:tag name="ARTICULATE_SLIDE_NAV" val="4"/>
</p:tagLst>
</file>

<file path=ppt/tags/tag10.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1" val="8226"/>
  <p:tag name="MARGIN_1" val="0"/>
  <p:tag name="MARGIN_2" val="36"/>
  <p:tag name="MARGIN_3" val="72"/>
  <p:tag name="MARGIN_4" val="108"/>
  <p:tag name="MARGIN_5" val="144"/>
  <p:tag name="FONT_SIZE" val="13"/>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Overview"/>
  <p:tag name="ARTICULATE_SLIDE_GUID" val="89029a25-59a1-4d38-b856-03cc7fb072de"/>
  <p:tag name="AUDIO_ID" val="314"/>
  <p:tag name="ELAPSEDTIME" val="50.1"/>
  <p:tag name="ARTICULATE_SLIDE_PAUSE" val="1"/>
  <p:tag name="ARTICULATE_NAV_LEVEL" val="2"/>
  <p:tag name="ARTICULATE_PLAYLIST_ID" val="-1"/>
  <p:tag name="ARTICULATE_LOCK_SLIDE" val="0"/>
  <p:tag name="ARTICULATE_SLIDE_NAV" val="5"/>
</p:tagLst>
</file>

<file path=ppt/tags/tag4.xml><?xml version="1.0" encoding="utf-8"?>
<p:tagLst xmlns:a="http://schemas.openxmlformats.org/drawingml/2006/main" xmlns:r="http://schemas.openxmlformats.org/officeDocument/2006/relationships" xmlns:p="http://schemas.openxmlformats.org/presentationml/2006/main">
  <p:tag name="BULLET_3" val="8226"/>
  <p:tag name="BULLET_2" val="8226"/>
  <p:tag name="BULLET_1" val="8226"/>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a08b8b5f-0acf-4f23-bb1c-0bb21a6bbcf3"/>
  <p:tag name="AUDIO_ID" val="357"/>
  <p:tag name="ELAPSEDTIME" val="48.9"/>
  <p:tag name="ARTICULATE_SLIDE_PAUSE" val="1"/>
  <p:tag name="ARTICULATE_NAV_LEVEL" val="2"/>
  <p:tag name="ARTICULATE_PLAYLIST_ID" val="-1"/>
  <p:tag name="ARTICULATE_LOCK_SLIDE" val="0"/>
  <p:tag name="ARTICULATE_SLIDE_NAV" val="7"/>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e9b0272-c4ed-42c0-b91f-9aa7fdf7a7fd"/>
  <p:tag name="AUDIO_ID" val="321"/>
  <p:tag name="ELAPSEDTIME" val="44.0"/>
  <p:tag name="ARTICULATE_SLIDE_PAUSE" val="1"/>
  <p:tag name="ARTICULATE_NAV_LEVEL" val="2"/>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1" val="8226"/>
  <p:tag name="MARGIN_1" val="0"/>
  <p:tag name="MARGIN_2" val="36"/>
  <p:tag name="MARGIN_3" val="72"/>
  <p:tag name="MARGIN_4" val="108"/>
  <p:tag name="MARGIN_5" val="144"/>
  <p:tag name="FONT_SIZE" val="1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7e9b0272-c4ed-42c0-b91f-9aa7fdf7a7fd"/>
  <p:tag name="AUDIO_ID" val="321"/>
  <p:tag name="ELAPSEDTIME" val="44.0"/>
  <p:tag name="ARTICULATE_SLIDE_PAUSE" val="1"/>
  <p:tag name="ARTICULATE_NAV_LEVEL" val="2"/>
  <p:tag name="ARTICULATE_PLAYLIST_ID" val="-1"/>
  <p:tag name="ARTICULATE_LOCK_SLIDE" val="0"/>
  <p:tag name="ARTICULATE_SLIDE_NAV" val="6"/>
</p:tagLst>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BABD3A5137C4BA6A72911572CF1CB" ma:contentTypeVersion="12" ma:contentTypeDescription="Create a new document." ma:contentTypeScope="" ma:versionID="b0d0ff47c865283a9b63f2230d2f68ef">
  <xsd:schema xmlns:xsd="http://www.w3.org/2001/XMLSchema" xmlns:xs="http://www.w3.org/2001/XMLSchema" xmlns:p="http://schemas.microsoft.com/office/2006/metadata/properties" xmlns:ns3="850e6a36-523d-4950-89af-8612d2224dc1" xmlns:ns4="c3a08b9a-eb45-4c28-98ef-9d5b9f7c4395" targetNamespace="http://schemas.microsoft.com/office/2006/metadata/properties" ma:root="true" ma:fieldsID="3d68598715c8ed182f1b663b20171ed5" ns3:_="" ns4:_="">
    <xsd:import namespace="850e6a36-523d-4950-89af-8612d2224dc1"/>
    <xsd:import namespace="c3a08b9a-eb45-4c28-98ef-9d5b9f7c43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6a36-523d-4950-89af-8612d2224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08b9a-eb45-4c28-98ef-9d5b9f7c43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49597A-22EB-4139-9102-7155D351A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e6a36-523d-4950-89af-8612d2224dc1"/>
    <ds:schemaRef ds:uri="c3a08b9a-eb45-4c28-98ef-9d5b9f7c4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E80BD2-06A9-466D-9B28-798647640BDF}">
  <ds:schemaRefs>
    <ds:schemaRef ds:uri="http://schemas.microsoft.com/sharepoint/v3/contenttype/forms"/>
  </ds:schemaRefs>
</ds:datastoreItem>
</file>

<file path=customXml/itemProps3.xml><?xml version="1.0" encoding="utf-8"?>
<ds:datastoreItem xmlns:ds="http://schemas.openxmlformats.org/officeDocument/2006/customXml" ds:itemID="{DCD9679B-269A-4B8C-904E-26CD9BD80B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3a08b9a-eb45-4c28-98ef-9d5b9f7c4395"/>
    <ds:schemaRef ds:uri="http://purl.org/dc/elements/1.1/"/>
    <ds:schemaRef ds:uri="http://schemas.microsoft.com/office/2006/metadata/properties"/>
    <ds:schemaRef ds:uri="850e6a36-523d-4950-89af-8612d2224dc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VDOE</Template>
  <TotalTime>1224</TotalTime>
  <Words>2428</Words>
  <Application>Microsoft Office PowerPoint</Application>
  <PresentationFormat>Widescreen</PresentationFormat>
  <Paragraphs>194</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Wingdings 2</vt:lpstr>
      <vt:lpstr>VDOE</vt:lpstr>
      <vt:lpstr>Understanding Indicator 6: Preschool Environments</vt:lpstr>
      <vt:lpstr>Resources </vt:lpstr>
      <vt:lpstr>Webinar Objectives</vt:lpstr>
      <vt:lpstr>Virginia: Preschool Children with Individualized Education Programs Ages  Birth-Five</vt:lpstr>
      <vt:lpstr>Indicator 6</vt:lpstr>
      <vt:lpstr>Data Reporting</vt:lpstr>
      <vt:lpstr> Office of Special Education Programs Expectations</vt:lpstr>
      <vt:lpstr>State Performance Plan (SPP) and Annual Performance Report (APR) </vt:lpstr>
      <vt:lpstr>State Performance Plan (SPP) and Annual Performance Report (APR) (Slide 2)</vt:lpstr>
      <vt:lpstr>State Performance Plan (SPP) and Annual Performance Report (APR) (Slide 3)</vt:lpstr>
      <vt:lpstr>Why Indicator 6?</vt:lpstr>
      <vt:lpstr>Least Restrictive Environment</vt:lpstr>
      <vt:lpstr>Indicator 6, Continued</vt:lpstr>
      <vt:lpstr>OSEP Preschool Data Reporting Requirement  - 6A</vt:lpstr>
      <vt:lpstr>OSEP Preschool Data Reporting Requirement – 6B </vt:lpstr>
      <vt:lpstr>OSEP Preschool Data Reporting Requirement – 6C</vt:lpstr>
      <vt:lpstr>How is Indicator 6 Collected?</vt:lpstr>
      <vt:lpstr>December 1 Child Count</vt:lpstr>
      <vt:lpstr>Updating </vt:lpstr>
      <vt:lpstr>Conclusion Indicator 6: Preschool Environments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Jacqueline Kilkeary</cp:lastModifiedBy>
  <cp:revision>14</cp:revision>
  <dcterms:created xsi:type="dcterms:W3CDTF">2020-06-29T15:52:04Z</dcterms:created>
  <dcterms:modified xsi:type="dcterms:W3CDTF">2022-03-24T13:10:23Z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0x010100231BABD3A5137C4BA6A72911572CF1CB</vt:lpwstr>
  </property>
</Properties>
</file>