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24"/>
  </p:notesMasterIdLst>
  <p:handoutMasterIdLst>
    <p:handoutMasterId r:id="rId25"/>
  </p:handoutMasterIdLst>
  <p:sldIdLst>
    <p:sldId id="258" r:id="rId5"/>
    <p:sldId id="257"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0F150D"/>
    <a:srgbClr val="C2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72"/>
    <p:restoredTop sz="96327"/>
  </p:normalViewPr>
  <p:slideViewPr>
    <p:cSldViewPr snapToGrid="0" snapToObjects="1">
      <p:cViewPr varScale="1">
        <p:scale>
          <a:sx n="70" d="100"/>
          <a:sy n="70" d="100"/>
        </p:scale>
        <p:origin x="60" y="48"/>
      </p:cViewPr>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3/23/2022</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3/23/2022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a:lnSpc>
                <a:spcPct val="115000"/>
              </a:lnSpc>
              <a:spcBef>
                <a:spcPts val="430"/>
              </a:spcBef>
            </a:pPr>
            <a:r>
              <a:rPr lang="en-US" dirty="0" smtClean="0">
                <a:ea typeface="Times New Roman"/>
                <a:cs typeface="Times New Roman"/>
              </a:rPr>
              <a:t>Upon completion of this webinar</a:t>
            </a:r>
            <a:r>
              <a:rPr lang="en-US" baseline="0" dirty="0" smtClean="0">
                <a:ea typeface="Times New Roman"/>
                <a:cs typeface="Times New Roman"/>
              </a:rPr>
              <a:t>, participants will: </a:t>
            </a:r>
            <a:endParaRPr lang="en-US" dirty="0" smtClean="0">
              <a:ea typeface="Times New Roman"/>
              <a:cs typeface="Times New Roman"/>
            </a:endParaRPr>
          </a:p>
          <a:p>
            <a:pPr marL="277813" indent="-277813">
              <a:buClr>
                <a:srgbClr val="04617B"/>
              </a:buClr>
              <a:buFont typeface="Wingdings 2"/>
              <a:buChar char=""/>
              <a:defRPr/>
            </a:pPr>
            <a:r>
              <a:rPr lang="en-US" dirty="0"/>
              <a:t>Define the terminology associated with Indicator 6 and</a:t>
            </a:r>
          </a:p>
          <a:p>
            <a:pPr marL="277813" indent="-277813">
              <a:buClr>
                <a:srgbClr val="04617B"/>
              </a:buClr>
              <a:buFont typeface="Wingdings 2"/>
              <a:buChar char=""/>
              <a:defRPr/>
            </a:pPr>
            <a:r>
              <a:rPr lang="en-US" dirty="0"/>
              <a:t>Identify resources for additional support.</a:t>
            </a:r>
          </a:p>
          <a:p>
            <a:pPr>
              <a:lnSpc>
                <a:spcPct val="115000"/>
              </a:lnSpc>
              <a:spcBef>
                <a:spcPts val="430"/>
              </a:spcBef>
            </a:pPr>
            <a:endParaRPr lang="en-US" dirty="0">
              <a:ea typeface="Times New Roman"/>
              <a:cs typeface="Times New Roman"/>
            </a:endParaRP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F5815B-2E37-4941-93B4-A783D55AED46}" type="slidenum">
              <a:rPr lang="en-US" smtClean="0"/>
              <a:pPr fontAlgn="base">
                <a:spcBef>
                  <a:spcPct val="0"/>
                </a:spcBef>
                <a:spcAft>
                  <a:spcPct val="0"/>
                </a:spcAft>
                <a:defRPr/>
              </a:pPr>
              <a:t>3</a:t>
            </a:fld>
            <a:endParaRPr lang="en-US" smtClean="0"/>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1276988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defTabSz="926042">
              <a:defRPr/>
            </a:pPr>
            <a:r>
              <a:rPr lang="en-US" dirty="0" smtClean="0"/>
              <a:t>Let’s now look at some examples and determine whethe</a:t>
            </a:r>
            <a:r>
              <a:rPr lang="en-US" baseline="0" dirty="0" smtClean="0"/>
              <a:t>r the examples qualify as attending a regular early childhood program. Answer the question, the example qualifies as a regular early childhood environment, true or false?</a:t>
            </a:r>
            <a:endParaRPr lang="en-US" dirty="0" smtClean="0"/>
          </a:p>
          <a:p>
            <a:endParaRPr lang="en-US" dirty="0" smtClean="0"/>
          </a:p>
          <a:p>
            <a:r>
              <a:rPr lang="en-US" sz="4300" dirty="0"/>
              <a:t>A child spends the first hour each day in the kindergarten class and participates in morning circle and small group instruction.</a:t>
            </a:r>
          </a:p>
          <a:p>
            <a:pPr lvl="1"/>
            <a:r>
              <a:rPr lang="en-US" sz="4300" dirty="0"/>
              <a:t>True</a:t>
            </a:r>
          </a:p>
          <a:p>
            <a:r>
              <a:rPr lang="en-US" sz="4300" dirty="0"/>
              <a:t>A child spends time with grandma after school with her brother who is a year older.</a:t>
            </a:r>
          </a:p>
          <a:p>
            <a:pPr lvl="1"/>
            <a:r>
              <a:rPr lang="en-US" sz="4300" dirty="0"/>
              <a:t>False</a:t>
            </a:r>
          </a:p>
          <a:p>
            <a:r>
              <a:rPr lang="en-US" sz="4300" dirty="0"/>
              <a:t>A child and her preschool class are on the playground with a kindergarten class.</a:t>
            </a:r>
          </a:p>
          <a:p>
            <a:pPr lvl="1"/>
            <a:r>
              <a:rPr lang="en-US" sz="4300" dirty="0"/>
              <a:t>False </a:t>
            </a:r>
          </a:p>
          <a:p>
            <a:r>
              <a:rPr lang="en-US" sz="4300" dirty="0"/>
              <a:t>A child attends a preschool program every Tuesday.</a:t>
            </a:r>
          </a:p>
          <a:p>
            <a:pPr lvl="1"/>
            <a:r>
              <a:rPr lang="en-US" sz="4300" dirty="0"/>
              <a:t>True</a:t>
            </a:r>
          </a:p>
          <a:p>
            <a:r>
              <a:rPr lang="en-US" sz="4300" dirty="0"/>
              <a:t>A child goes to child care after school on occasion when dad has to work late.</a:t>
            </a:r>
          </a:p>
          <a:p>
            <a:pPr lvl="1"/>
            <a:r>
              <a:rPr lang="en-US" sz="4300" dirty="0"/>
              <a:t>False</a:t>
            </a:r>
          </a:p>
        </p:txBody>
      </p:sp>
      <p:sp>
        <p:nvSpPr>
          <p:cNvPr id="4" name="Slide Number Placeholder 3"/>
          <p:cNvSpPr>
            <a:spLocks noGrp="1"/>
          </p:cNvSpPr>
          <p:nvPr>
            <p:ph type="sldNum" sz="quarter" idx="10"/>
          </p:nvPr>
        </p:nvSpPr>
        <p:spPr/>
        <p:txBody>
          <a:bodyPr/>
          <a:lstStyle/>
          <a:p>
            <a:fld id="{1473A48D-66ED-4B46-A259-738D411D5A8E}" type="slidenum">
              <a:rPr lang="en-US" smtClean="0"/>
              <a:pPr/>
              <a:t>12</a:t>
            </a:fld>
            <a:endParaRPr lang="en-US"/>
          </a:p>
        </p:txBody>
      </p:sp>
    </p:spTree>
    <p:extLst>
      <p:ext uri="{BB962C8B-B14F-4D97-AF65-F5344CB8AC3E}">
        <p14:creationId xmlns:p14="http://schemas.microsoft.com/office/powerpoint/2010/main" val="1484738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042">
              <a:defRPr/>
            </a:pPr>
            <a:r>
              <a:rPr lang="en-US" dirty="0" smtClean="0"/>
              <a:t>Now</a:t>
            </a:r>
            <a:r>
              <a:rPr lang="en-US" baseline="0" dirty="0" smtClean="0"/>
              <a:t> that we have defined a regular early childhood environment, I will now define a</a:t>
            </a:r>
            <a:r>
              <a:rPr lang="en-US" dirty="0" smtClean="0"/>
              <a:t> special education program. A special education program is a program that includes more than 50 percent children with disabilities.</a:t>
            </a:r>
            <a:r>
              <a:rPr lang="en-US" baseline="0" dirty="0" smtClean="0"/>
              <a:t> In other words, </a:t>
            </a:r>
            <a:r>
              <a:rPr lang="en-US" dirty="0" smtClean="0"/>
              <a:t>children with IEPs. </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13</a:t>
            </a:fld>
            <a:endParaRPr lang="en-US"/>
          </a:p>
        </p:txBody>
      </p:sp>
    </p:spTree>
    <p:extLst>
      <p:ext uri="{BB962C8B-B14F-4D97-AF65-F5344CB8AC3E}">
        <p14:creationId xmlns:p14="http://schemas.microsoft.com/office/powerpoint/2010/main" val="4068254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a:lnSpc>
                <a:spcPct val="115000"/>
              </a:lnSpc>
            </a:pPr>
            <a:r>
              <a:rPr lang="en-US" dirty="0">
                <a:latin typeface="Times New Roman"/>
                <a:ea typeface="Calibri"/>
                <a:cs typeface="Times New Roman"/>
              </a:rPr>
              <a:t>A special education classroom is defined as having less than </a:t>
            </a:r>
            <a:r>
              <a:rPr lang="en-US" dirty="0" smtClean="0">
                <a:latin typeface="Times New Roman"/>
                <a:ea typeface="Calibri"/>
                <a:cs typeface="Times New Roman"/>
              </a:rPr>
              <a:t>50</a:t>
            </a:r>
            <a:r>
              <a:rPr lang="en-US" dirty="0">
                <a:latin typeface="Times New Roman"/>
                <a:ea typeface="Calibri"/>
                <a:cs typeface="Times New Roman"/>
              </a:rPr>
              <a:t>% children without IEPs. In other words, the majority of the children in the classroom are children with disabilities. It is operated by the local school district and can include, but is not limited to special education classrooms in regular school buildings, trailers or portables outside regular school </a:t>
            </a:r>
            <a:r>
              <a:rPr lang="en-US" dirty="0" smtClean="0">
                <a:latin typeface="Times New Roman"/>
                <a:ea typeface="Calibri"/>
                <a:cs typeface="Times New Roman"/>
              </a:rPr>
              <a:t>building.</a:t>
            </a:r>
            <a:r>
              <a:rPr lang="en-US" baseline="0" dirty="0">
                <a:latin typeface="+mn-lt"/>
                <a:ea typeface="Calibri"/>
                <a:cs typeface="Times New Roman"/>
              </a:rPr>
              <a:t> </a:t>
            </a:r>
            <a:r>
              <a:rPr lang="en-US" baseline="0" dirty="0" smtClean="0">
                <a:latin typeface="+mn-lt"/>
                <a:ea typeface="Calibri"/>
                <a:cs typeface="Times New Roman"/>
              </a:rPr>
              <a:t>It can also include a </a:t>
            </a:r>
            <a:r>
              <a:rPr lang="en-US" dirty="0"/>
              <a:t>hospital setting</a:t>
            </a:r>
            <a:r>
              <a:rPr lang="en-US" sz="1100" dirty="0"/>
              <a:t> or o</a:t>
            </a:r>
            <a:r>
              <a:rPr lang="en-US" dirty="0"/>
              <a:t>ther community-based setting.</a:t>
            </a:r>
            <a:endParaRPr lang="en-US" sz="1100" dirty="0"/>
          </a:p>
          <a:p>
            <a:pPr>
              <a:lnSpc>
                <a:spcPct val="115000"/>
              </a:lnSpc>
              <a:spcBef>
                <a:spcPct val="0"/>
              </a:spcBef>
              <a:spcAft>
                <a:spcPts val="1003"/>
              </a:spcAft>
            </a:pPr>
            <a:endParaRPr lang="en-US" dirty="0" smtClean="0">
              <a:ea typeface="Times New Roman" pitchFamily="18" charset="0"/>
              <a:cs typeface="Calibri" pitchFamily="34" charset="0"/>
            </a:endParaRPr>
          </a:p>
          <a:p>
            <a:pPr>
              <a:lnSpc>
                <a:spcPct val="115000"/>
              </a:lnSpc>
              <a:spcBef>
                <a:spcPct val="0"/>
              </a:spcBef>
              <a:spcAft>
                <a:spcPts val="1003"/>
              </a:spcAft>
            </a:pPr>
            <a:r>
              <a:rPr lang="en-US" dirty="0" smtClean="0">
                <a:ea typeface="Times New Roman" pitchFamily="18" charset="0"/>
                <a:cs typeface="Calibri" pitchFamily="34" charset="0"/>
              </a:rPr>
              <a:t> </a:t>
            </a:r>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53878F-0D5D-4DAF-9760-687DCC2B9640}" type="slidenum">
              <a:rPr lang="en-US" smtClean="0"/>
              <a:pPr fontAlgn="base">
                <a:spcBef>
                  <a:spcPct val="0"/>
                </a:spcBef>
                <a:spcAft>
                  <a:spcPct val="0"/>
                </a:spcAft>
                <a:defRPr/>
              </a:pPr>
              <a:t>14</a:t>
            </a:fld>
            <a:endParaRPr lang="en-US" smtClean="0"/>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1322975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042">
              <a:defRPr/>
            </a:pPr>
            <a:r>
              <a:rPr lang="en-US" dirty="0" smtClean="0"/>
              <a:t>A separate school is a school designed specifically for students with disabilities in either a public or private day school. </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15</a:t>
            </a:fld>
            <a:endParaRPr lang="en-US"/>
          </a:p>
        </p:txBody>
      </p:sp>
    </p:spTree>
    <p:extLst>
      <p:ext uri="{BB962C8B-B14F-4D97-AF65-F5344CB8AC3E}">
        <p14:creationId xmlns:p14="http://schemas.microsoft.com/office/powerpoint/2010/main" val="1682164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042">
              <a:defRPr/>
            </a:pPr>
            <a:r>
              <a:rPr lang="en-US" dirty="0" smtClean="0"/>
              <a:t>A residential facility is a program in a public or privately operated residential school or residential medical facility where the student stays on an inpatient basis.</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16</a:t>
            </a:fld>
            <a:endParaRPr lang="en-US"/>
          </a:p>
        </p:txBody>
      </p:sp>
    </p:spTree>
    <p:extLst>
      <p:ext uri="{BB962C8B-B14F-4D97-AF65-F5344CB8AC3E}">
        <p14:creationId xmlns:p14="http://schemas.microsoft.com/office/powerpoint/2010/main" val="1680492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x-none"/>
              <a:t>Home is defined as the principal residence</a:t>
            </a:r>
            <a:r>
              <a:rPr lang="x-none" b="1"/>
              <a:t> </a:t>
            </a:r>
            <a:r>
              <a:rPr lang="x-none"/>
              <a:t>of the child’s family or caregivers. The term caregivers includes babysitters.</a:t>
            </a:r>
            <a:r>
              <a:rPr lang="x-none" b="1"/>
              <a:t> </a:t>
            </a:r>
            <a:endParaRPr lang="en-US" b="1"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473955-D903-448A-A328-821FCE9866E9}" type="slidenum">
              <a:rPr lang="en-US" smtClean="0"/>
              <a:pPr fontAlgn="base">
                <a:spcBef>
                  <a:spcPct val="0"/>
                </a:spcBef>
                <a:spcAft>
                  <a:spcPct val="0"/>
                </a:spcAft>
                <a:defRPr/>
              </a:pPr>
              <a:t>17</a:t>
            </a:fld>
            <a:endParaRPr lang="en-US" smtClean="0"/>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1912981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x-none">
                <a:latin typeface="Times New Roman"/>
                <a:ea typeface="Times New Roman"/>
              </a:rPr>
              <a:t>Service provider </a:t>
            </a:r>
            <a:r>
              <a:rPr lang="x-none" smtClean="0">
                <a:latin typeface="Times New Roman"/>
                <a:ea typeface="Times New Roman"/>
              </a:rPr>
              <a:t>location</a:t>
            </a:r>
            <a:r>
              <a:rPr lang="en-US" dirty="0" smtClean="0">
                <a:latin typeface="Times New Roman"/>
                <a:ea typeface="Times New Roman"/>
              </a:rPr>
              <a:t> or</a:t>
            </a:r>
            <a:r>
              <a:rPr lang="en-US" baseline="0" dirty="0" smtClean="0">
                <a:latin typeface="Times New Roman"/>
                <a:ea typeface="Times New Roman"/>
              </a:rPr>
              <a:t> other locations not in any other category</a:t>
            </a:r>
            <a:r>
              <a:rPr lang="x-none" smtClean="0">
                <a:latin typeface="Times New Roman"/>
                <a:ea typeface="Times New Roman"/>
              </a:rPr>
              <a:t> </a:t>
            </a:r>
            <a:r>
              <a:rPr lang="en-US" dirty="0" smtClean="0">
                <a:latin typeface="Times New Roman"/>
                <a:ea typeface="Times New Roman"/>
              </a:rPr>
              <a:t>are</a:t>
            </a:r>
            <a:r>
              <a:rPr lang="x-none" smtClean="0">
                <a:latin typeface="Times New Roman"/>
                <a:ea typeface="Times New Roman"/>
              </a:rPr>
              <a:t> </a:t>
            </a:r>
            <a:r>
              <a:rPr lang="x-none">
                <a:latin typeface="Times New Roman"/>
                <a:ea typeface="Times New Roman"/>
              </a:rPr>
              <a:t>defined as receiving special education and/or related </a:t>
            </a:r>
            <a:r>
              <a:rPr lang="x-none" smtClean="0">
                <a:latin typeface="Times New Roman"/>
                <a:ea typeface="Times New Roman"/>
              </a:rPr>
              <a:t>services</a:t>
            </a:r>
            <a:r>
              <a:rPr lang="en-US" dirty="0" smtClean="0">
                <a:latin typeface="Times New Roman"/>
                <a:ea typeface="Times New Roman"/>
              </a:rPr>
              <a:t> in a:</a:t>
            </a:r>
            <a:endParaRPr lang="en-US" dirty="0">
              <a:latin typeface="Times New Roman"/>
              <a:ea typeface="Times New Roman"/>
            </a:endParaRPr>
          </a:p>
          <a:p>
            <a:endParaRPr lang="en-US" b="1" dirty="0">
              <a:latin typeface="Times New Roman"/>
              <a:ea typeface="Times New Roman"/>
            </a:endParaRPr>
          </a:p>
          <a:p>
            <a:pPr marL="343949" indent="-343949">
              <a:buFont typeface="Symbol"/>
              <a:buChar char=""/>
            </a:pPr>
            <a:r>
              <a:rPr lang="x-none">
                <a:latin typeface="Times New Roman"/>
                <a:ea typeface="Times New Roman"/>
              </a:rPr>
              <a:t>Therapist or clinician’s office in a public </a:t>
            </a:r>
            <a:r>
              <a:rPr lang="x-none" smtClean="0">
                <a:latin typeface="Times New Roman"/>
                <a:ea typeface="Times New Roman"/>
              </a:rPr>
              <a:t>school</a:t>
            </a:r>
            <a:r>
              <a:rPr lang="en-US" dirty="0" smtClean="0">
                <a:latin typeface="Times New Roman"/>
                <a:ea typeface="Times New Roman"/>
              </a:rPr>
              <a:t>,</a:t>
            </a:r>
            <a:endParaRPr lang="en-US" b="1" dirty="0">
              <a:latin typeface="Times New Roman"/>
              <a:ea typeface="Times New Roman"/>
            </a:endParaRPr>
          </a:p>
          <a:p>
            <a:pPr marL="343949" indent="-343949">
              <a:buFont typeface="Symbol"/>
              <a:buChar char=""/>
            </a:pPr>
            <a:r>
              <a:rPr lang="x-none">
                <a:latin typeface="Times New Roman"/>
                <a:ea typeface="Times New Roman"/>
              </a:rPr>
              <a:t>Private </a:t>
            </a:r>
            <a:r>
              <a:rPr lang="x-none" b="0">
                <a:latin typeface="Times New Roman"/>
                <a:ea typeface="Times New Roman"/>
              </a:rPr>
              <a:t>therapist or clinician’s </a:t>
            </a:r>
            <a:r>
              <a:rPr lang="x-none" b="0" smtClean="0">
                <a:latin typeface="Times New Roman"/>
                <a:ea typeface="Times New Roman"/>
              </a:rPr>
              <a:t>office</a:t>
            </a:r>
            <a:r>
              <a:rPr lang="en-US" b="0" dirty="0" smtClean="0">
                <a:latin typeface="Times New Roman"/>
                <a:ea typeface="Times New Roman"/>
              </a:rPr>
              <a:t>,</a:t>
            </a:r>
            <a:endParaRPr lang="en-US" b="0" dirty="0">
              <a:latin typeface="Times New Roman"/>
              <a:ea typeface="Times New Roman"/>
            </a:endParaRPr>
          </a:p>
          <a:p>
            <a:pPr marL="343949" indent="-343949">
              <a:buFont typeface="Symbol"/>
              <a:buChar char=""/>
            </a:pPr>
            <a:r>
              <a:rPr lang="x-none" b="0">
                <a:latin typeface="Times New Roman"/>
                <a:ea typeface="Times New Roman"/>
              </a:rPr>
              <a:t>Hospitals facilities in an outpatient </a:t>
            </a:r>
            <a:r>
              <a:rPr lang="x-none" b="0" smtClean="0">
                <a:latin typeface="Times New Roman"/>
                <a:ea typeface="Times New Roman"/>
              </a:rPr>
              <a:t>basis</a:t>
            </a:r>
            <a:r>
              <a:rPr lang="en-US" b="0" dirty="0" smtClean="0">
                <a:latin typeface="Times New Roman"/>
                <a:ea typeface="Times New Roman"/>
              </a:rPr>
              <a:t>,</a:t>
            </a:r>
          </a:p>
          <a:p>
            <a:pPr marL="343949" indent="-343949">
              <a:buFont typeface="Symbol"/>
              <a:buChar char=""/>
            </a:pPr>
            <a:r>
              <a:rPr lang="en-US" b="0" dirty="0" smtClean="0">
                <a:latin typeface="Times New Roman"/>
                <a:ea typeface="Times New Roman"/>
              </a:rPr>
              <a:t>Libraries, and</a:t>
            </a:r>
          </a:p>
          <a:p>
            <a:pPr marL="343949" indent="-343949">
              <a:buFont typeface="Symbol"/>
              <a:buChar char=""/>
            </a:pPr>
            <a:r>
              <a:rPr lang="en-US" b="0" dirty="0" smtClean="0">
                <a:latin typeface="Times New Roman"/>
                <a:ea typeface="Times New Roman"/>
              </a:rPr>
              <a:t>Other</a:t>
            </a:r>
            <a:r>
              <a:rPr lang="en-US" b="0" baseline="0" dirty="0" smtClean="0">
                <a:latin typeface="Times New Roman"/>
                <a:ea typeface="Times New Roman"/>
              </a:rPr>
              <a:t> public locations. </a:t>
            </a:r>
            <a:endParaRPr lang="en-US" b="0" dirty="0">
              <a:latin typeface="Times New Roman"/>
              <a:ea typeface="Times New Roman"/>
            </a:endParaRPr>
          </a:p>
          <a:p>
            <a:r>
              <a:rPr lang="en-US" dirty="0">
                <a:latin typeface="Times New Roman"/>
                <a:ea typeface="Times New Roman"/>
              </a:rPr>
              <a:t> </a:t>
            </a:r>
            <a:endParaRPr lang="en-US" b="1" dirty="0">
              <a:latin typeface="Times New Roman"/>
              <a:ea typeface="Times New Roman"/>
            </a:endParaRPr>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004CD-B10C-49D4-98C3-F87C61B6FAF4}" type="slidenum">
              <a:rPr lang="en-US" smtClean="0"/>
              <a:pPr fontAlgn="base">
                <a:spcBef>
                  <a:spcPct val="0"/>
                </a:spcBef>
                <a:spcAft>
                  <a:spcPct val="0"/>
                </a:spcAft>
                <a:defRPr/>
              </a:pPr>
              <a:t>18</a:t>
            </a:fld>
            <a:endParaRPr lang="en-US" smtClean="0"/>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45671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a:lnSpc>
                <a:spcPct val="115000"/>
              </a:lnSpc>
            </a:pPr>
            <a:r>
              <a:rPr lang="en-US" dirty="0" smtClean="0">
                <a:solidFill>
                  <a:srgbClr val="000000"/>
                </a:solidFill>
                <a:ea typeface="Times New Roman"/>
                <a:cs typeface="Calibri"/>
              </a:rPr>
              <a:t>Before I discuss the terminology associated</a:t>
            </a:r>
            <a:r>
              <a:rPr lang="en-US" baseline="0" dirty="0" smtClean="0">
                <a:solidFill>
                  <a:srgbClr val="000000"/>
                </a:solidFill>
                <a:ea typeface="Times New Roman"/>
                <a:cs typeface="Calibri"/>
              </a:rPr>
              <a:t> with Indicator 6, </a:t>
            </a:r>
            <a:r>
              <a:rPr lang="en-US" dirty="0" smtClean="0">
                <a:solidFill>
                  <a:srgbClr val="000000"/>
                </a:solidFill>
                <a:ea typeface="Times New Roman"/>
                <a:cs typeface="Calibri"/>
              </a:rPr>
              <a:t>we need to be sure we have a common understanding of the different Early Childhood</a:t>
            </a:r>
            <a:r>
              <a:rPr lang="en-US" baseline="0" dirty="0" smtClean="0">
                <a:solidFill>
                  <a:srgbClr val="000000"/>
                </a:solidFill>
                <a:ea typeface="Times New Roman"/>
                <a:cs typeface="Calibri"/>
              </a:rPr>
              <a:t> </a:t>
            </a:r>
            <a:r>
              <a:rPr lang="en-US" dirty="0" smtClean="0">
                <a:solidFill>
                  <a:srgbClr val="000000"/>
                </a:solidFill>
                <a:ea typeface="Times New Roman"/>
                <a:cs typeface="Calibri"/>
              </a:rPr>
              <a:t>Settings and the continuum of learning environments for preschool</a:t>
            </a:r>
            <a:r>
              <a:rPr lang="en-US" baseline="0" dirty="0" smtClean="0">
                <a:solidFill>
                  <a:srgbClr val="000000"/>
                </a:solidFill>
                <a:ea typeface="Times New Roman"/>
                <a:cs typeface="Calibri"/>
              </a:rPr>
              <a:t> aged children.</a:t>
            </a:r>
            <a:r>
              <a:rPr lang="en-US" dirty="0">
                <a:latin typeface="Times New Roman"/>
                <a:ea typeface="Times New Roman"/>
                <a:cs typeface="Times New Roman"/>
              </a:rPr>
              <a:t> </a:t>
            </a:r>
            <a:endParaRPr lang="en-US" dirty="0">
              <a:ea typeface="Times New Roman"/>
              <a:cs typeface="Times New Roman"/>
            </a:endParaRP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B81020-3EB0-4984-9C85-91C99A3CD410}" type="slidenum">
              <a:rPr lang="en-US" smtClean="0"/>
              <a:pPr fontAlgn="base">
                <a:spcBef>
                  <a:spcPct val="0"/>
                </a:spcBef>
                <a:spcAft>
                  <a:spcPct val="0"/>
                </a:spcAft>
                <a:defRPr/>
              </a:pPr>
              <a:t>4</a:t>
            </a:fld>
            <a:endParaRPr lang="en-US" smtClean="0"/>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216431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normAutofit fontScale="92500" lnSpcReduction="20000"/>
          </a:bodyPr>
          <a:lstStyle/>
          <a:p>
            <a:pPr>
              <a:lnSpc>
                <a:spcPct val="115000"/>
              </a:lnSpc>
            </a:pPr>
            <a:r>
              <a:rPr lang="en-US" dirty="0">
                <a:solidFill>
                  <a:srgbClr val="000000"/>
                </a:solidFill>
                <a:ea typeface="Times New Roman"/>
                <a:cs typeface="Calibri"/>
              </a:rPr>
              <a:t>People are sometimes confused by the concepts of a setting or environment versus a program.  A setting is the generic </a:t>
            </a:r>
            <a:r>
              <a:rPr lang="en-US" dirty="0" smtClean="0">
                <a:solidFill>
                  <a:srgbClr val="000000"/>
                </a:solidFill>
                <a:ea typeface="Times New Roman"/>
                <a:cs typeface="Calibri"/>
              </a:rPr>
              <a:t>category</a:t>
            </a:r>
            <a:r>
              <a:rPr lang="en-US" baseline="0" dirty="0" smtClean="0">
                <a:solidFill>
                  <a:srgbClr val="000000"/>
                </a:solidFill>
                <a:ea typeface="Times New Roman"/>
                <a:cs typeface="Calibri"/>
              </a:rPr>
              <a:t> or </a:t>
            </a:r>
            <a:r>
              <a:rPr lang="en-US" dirty="0" smtClean="0">
                <a:solidFill>
                  <a:srgbClr val="000000"/>
                </a:solidFill>
                <a:ea typeface="Times New Roman"/>
                <a:cs typeface="Calibri"/>
              </a:rPr>
              <a:t>the </a:t>
            </a:r>
            <a:r>
              <a:rPr lang="en-US" dirty="0">
                <a:solidFill>
                  <a:srgbClr val="000000"/>
                </a:solidFill>
                <a:ea typeface="Times New Roman"/>
                <a:cs typeface="Calibri"/>
              </a:rPr>
              <a:t>type of place.   The program is the </a:t>
            </a:r>
            <a:r>
              <a:rPr lang="en-US" dirty="0" smtClean="0">
                <a:solidFill>
                  <a:srgbClr val="000000"/>
                </a:solidFill>
                <a:ea typeface="Times New Roman"/>
                <a:cs typeface="Calibri"/>
              </a:rPr>
              <a:t>placement; </a:t>
            </a:r>
            <a:r>
              <a:rPr lang="en-US" dirty="0">
                <a:solidFill>
                  <a:srgbClr val="000000"/>
                </a:solidFill>
                <a:ea typeface="Times New Roman"/>
                <a:cs typeface="Calibri"/>
              </a:rPr>
              <a:t>the actual place, with a name and a specific curriculum, staffing, </a:t>
            </a:r>
            <a:r>
              <a:rPr lang="en-US" dirty="0" smtClean="0">
                <a:solidFill>
                  <a:srgbClr val="000000"/>
                </a:solidFill>
                <a:ea typeface="Times New Roman"/>
                <a:cs typeface="Calibri"/>
              </a:rPr>
              <a:t>etcetera.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Think about it in terms of deciding where to go out to </a:t>
            </a:r>
            <a:r>
              <a:rPr lang="en-US" dirty="0" smtClean="0">
                <a:solidFill>
                  <a:srgbClr val="000000"/>
                </a:solidFill>
                <a:ea typeface="Times New Roman"/>
                <a:cs typeface="Calibri"/>
              </a:rPr>
              <a:t>eat.</a:t>
            </a:r>
            <a:r>
              <a:rPr lang="en-US" baseline="0" dirty="0" smtClean="0">
                <a:solidFill>
                  <a:srgbClr val="000000"/>
                </a:solidFill>
                <a:ea typeface="Times New Roman"/>
                <a:cs typeface="Calibri"/>
              </a:rPr>
              <a:t> If </a:t>
            </a:r>
            <a:r>
              <a:rPr lang="en-US" dirty="0" smtClean="0">
                <a:solidFill>
                  <a:srgbClr val="000000"/>
                </a:solidFill>
                <a:ea typeface="Times New Roman"/>
                <a:cs typeface="Calibri"/>
              </a:rPr>
              <a:t>you </a:t>
            </a:r>
            <a:r>
              <a:rPr lang="en-US" dirty="0">
                <a:solidFill>
                  <a:srgbClr val="000000"/>
                </a:solidFill>
                <a:ea typeface="Times New Roman"/>
                <a:cs typeface="Calibri"/>
              </a:rPr>
              <a:t>want to go out for Mexican </a:t>
            </a:r>
            <a:r>
              <a:rPr lang="en-US" dirty="0" smtClean="0">
                <a:solidFill>
                  <a:srgbClr val="000000"/>
                </a:solidFill>
                <a:ea typeface="Times New Roman"/>
                <a:cs typeface="Calibri"/>
              </a:rPr>
              <a:t>Food,</a:t>
            </a:r>
            <a:r>
              <a:rPr lang="en-US" baseline="0" dirty="0" smtClean="0">
                <a:solidFill>
                  <a:srgbClr val="000000"/>
                </a:solidFill>
                <a:ea typeface="Times New Roman"/>
                <a:cs typeface="Calibri"/>
              </a:rPr>
              <a:t> that is a </a:t>
            </a:r>
            <a:r>
              <a:rPr lang="en-US" dirty="0" smtClean="0">
                <a:solidFill>
                  <a:srgbClr val="000000"/>
                </a:solidFill>
                <a:ea typeface="Times New Roman"/>
                <a:cs typeface="Calibri"/>
              </a:rPr>
              <a:t>setting.</a:t>
            </a:r>
            <a:r>
              <a:rPr lang="en-US" baseline="0" dirty="0" smtClean="0">
                <a:solidFill>
                  <a:srgbClr val="000000"/>
                </a:solidFill>
                <a:ea typeface="Times New Roman"/>
                <a:cs typeface="Calibri"/>
              </a:rPr>
              <a:t> You then </a:t>
            </a:r>
            <a:r>
              <a:rPr lang="en-US" dirty="0" smtClean="0">
                <a:solidFill>
                  <a:srgbClr val="000000"/>
                </a:solidFill>
                <a:ea typeface="Times New Roman"/>
                <a:cs typeface="Calibri"/>
              </a:rPr>
              <a:t>decide </a:t>
            </a:r>
            <a:r>
              <a:rPr lang="en-US" dirty="0">
                <a:solidFill>
                  <a:srgbClr val="000000"/>
                </a:solidFill>
                <a:ea typeface="Times New Roman"/>
                <a:cs typeface="Calibri"/>
              </a:rPr>
              <a:t>between two different </a:t>
            </a:r>
            <a:r>
              <a:rPr lang="en-US" dirty="0" smtClean="0">
                <a:solidFill>
                  <a:srgbClr val="000000"/>
                </a:solidFill>
                <a:ea typeface="Times New Roman"/>
                <a:cs typeface="Calibri"/>
              </a:rPr>
              <a:t>restaurants,</a:t>
            </a:r>
            <a:r>
              <a:rPr lang="en-US" baseline="0" dirty="0" smtClean="0">
                <a:solidFill>
                  <a:srgbClr val="000000"/>
                </a:solidFill>
                <a:ea typeface="Times New Roman"/>
                <a:cs typeface="Calibri"/>
              </a:rPr>
              <a:t> which are </a:t>
            </a:r>
            <a:r>
              <a:rPr lang="en-US" dirty="0" smtClean="0">
                <a:solidFill>
                  <a:srgbClr val="000000"/>
                </a:solidFill>
                <a:ea typeface="Times New Roman"/>
                <a:cs typeface="Calibri"/>
              </a:rPr>
              <a:t>the programs. </a:t>
            </a:r>
            <a:endParaRPr lang="en-US" dirty="0">
              <a:ea typeface="Times New Roman"/>
              <a:cs typeface="Times New Roman"/>
            </a:endParaRPr>
          </a:p>
          <a:p>
            <a:pPr>
              <a:lnSpc>
                <a:spcPct val="115000"/>
              </a:lnSpc>
            </a:pPr>
            <a:r>
              <a:rPr lang="en-US" dirty="0">
                <a:solidFill>
                  <a:srgbClr val="000000"/>
                </a:solidFill>
                <a:ea typeface="Times New Roman"/>
                <a:cs typeface="Calibri"/>
              </a:rPr>
              <a:t> </a:t>
            </a: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ea typeface="Times New Roman"/>
                <a:cs typeface="Calibri"/>
              </a:rPr>
              <a:t>When we hear the word setting, we frequently jump to placement or the program where the child will be going.  As part of developing the IEP, the IEP Team must first determine the location or “setting” where each special education and related service will be provided.  </a:t>
            </a:r>
            <a:r>
              <a:rPr lang="en-US" dirty="0" smtClean="0">
                <a:solidFill>
                  <a:srgbClr val="000000"/>
                </a:solidFill>
                <a:ea typeface="Times New Roman"/>
                <a:cs typeface="Calibri"/>
              </a:rPr>
              <a:t>The setting determination</a:t>
            </a:r>
            <a:r>
              <a:rPr lang="en-US" baseline="0" dirty="0" smtClean="0">
                <a:solidFill>
                  <a:srgbClr val="000000"/>
                </a:solidFill>
                <a:ea typeface="Times New Roman"/>
                <a:cs typeface="Calibri"/>
              </a:rPr>
              <a:t> then drives the program placement.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In the next </a:t>
            </a:r>
            <a:r>
              <a:rPr lang="en-US" dirty="0" smtClean="0">
                <a:solidFill>
                  <a:srgbClr val="000000"/>
                </a:solidFill>
                <a:ea typeface="Times New Roman"/>
                <a:cs typeface="Calibri"/>
              </a:rPr>
              <a:t>slide, </a:t>
            </a:r>
            <a:r>
              <a:rPr lang="en-US" dirty="0">
                <a:solidFill>
                  <a:srgbClr val="000000"/>
                </a:solidFill>
                <a:ea typeface="Times New Roman"/>
                <a:cs typeface="Calibri"/>
              </a:rPr>
              <a:t>we will be going over the different types of settings as defined by the Office of Special Education </a:t>
            </a:r>
            <a:r>
              <a:rPr lang="en-US" dirty="0" smtClean="0">
                <a:solidFill>
                  <a:srgbClr val="000000"/>
                </a:solidFill>
                <a:ea typeface="Times New Roman"/>
                <a:cs typeface="Calibri"/>
              </a:rPr>
              <a:t>Programs, or OSEP. It is important to understand the settings when</a:t>
            </a:r>
            <a:r>
              <a:rPr lang="en-US" baseline="0" dirty="0" smtClean="0">
                <a:solidFill>
                  <a:srgbClr val="000000"/>
                </a:solidFill>
                <a:ea typeface="Times New Roman"/>
                <a:cs typeface="Calibri"/>
              </a:rPr>
              <a:t> reporting indicator 6 data.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spcAft>
                <a:spcPts val="958"/>
              </a:spcAft>
            </a:pPr>
            <a:r>
              <a:rPr lang="en-US" dirty="0">
                <a:ea typeface="Times New Roman"/>
                <a:cs typeface="Calibri"/>
              </a:rPr>
              <a:t> </a:t>
            </a:r>
            <a:endParaRPr lang="en-US" dirty="0">
              <a:ea typeface="Times New Roman"/>
              <a:cs typeface="Times New Roman"/>
            </a:endParaRPr>
          </a:p>
          <a:p>
            <a:pPr>
              <a:lnSpc>
                <a:spcPct val="115000"/>
              </a:lnSpc>
              <a:spcAft>
                <a:spcPts val="958"/>
              </a:spcAft>
            </a:pPr>
            <a:r>
              <a:rPr lang="en-US" dirty="0">
                <a:ea typeface="Times New Roman"/>
                <a:cs typeface="Calibri"/>
              </a:rPr>
              <a:t> </a:t>
            </a:r>
            <a:endParaRPr lang="en-US" dirty="0">
              <a:ea typeface="Times New Roman"/>
              <a:cs typeface="Times New Roman"/>
            </a:endParaRP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136DF9-9633-4FFA-840B-55EB18E659E6}" type="slidenum">
              <a:rPr lang="en-US" smtClean="0"/>
              <a:pPr fontAlgn="base">
                <a:spcBef>
                  <a:spcPct val="0"/>
                </a:spcBef>
                <a:spcAft>
                  <a:spcPct val="0"/>
                </a:spcAft>
                <a:defRPr/>
              </a:pPr>
              <a:t>5</a:t>
            </a:fld>
            <a:endParaRPr lang="en-US" smtClean="0"/>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153237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a:lnSpc>
                <a:spcPct val="115000"/>
              </a:lnSpc>
            </a:pPr>
            <a:r>
              <a:rPr lang="en-US" dirty="0">
                <a:solidFill>
                  <a:srgbClr val="000000"/>
                </a:solidFill>
                <a:latin typeface="Times New Roman"/>
                <a:ea typeface="Times New Roman"/>
                <a:cs typeface="Times New Roman"/>
              </a:rPr>
              <a:t>OSEP defines three different types of educational settings for children aged </a:t>
            </a:r>
            <a:r>
              <a:rPr lang="en-US" dirty="0" smtClean="0">
                <a:solidFill>
                  <a:srgbClr val="000000"/>
                </a:solidFill>
                <a:latin typeface="Times New Roman"/>
                <a:ea typeface="Times New Roman"/>
                <a:cs typeface="Times New Roman"/>
              </a:rPr>
              <a:t>3-Five. </a:t>
            </a:r>
          </a:p>
          <a:p>
            <a:pPr>
              <a:lnSpc>
                <a:spcPct val="115000"/>
              </a:lnSpc>
            </a:pPr>
            <a:endParaRPr lang="en-US" dirty="0" smtClean="0">
              <a:solidFill>
                <a:srgbClr val="000000"/>
              </a:solidFill>
              <a:latin typeface="Times New Roman"/>
              <a:ea typeface="Times New Roman"/>
              <a:cs typeface="Times New Roman"/>
            </a:endParaRPr>
          </a:p>
          <a:p>
            <a:pPr>
              <a:lnSpc>
                <a:spcPct val="115000"/>
              </a:lnSpc>
            </a:pPr>
            <a:r>
              <a:rPr lang="en-US" dirty="0" smtClean="0">
                <a:solidFill>
                  <a:srgbClr val="000000"/>
                </a:solidFill>
                <a:latin typeface="Times New Roman"/>
                <a:ea typeface="Times New Roman"/>
                <a:cs typeface="Times New Roman"/>
              </a:rPr>
              <a:t>The first</a:t>
            </a:r>
            <a:r>
              <a:rPr lang="en-US" baseline="0" dirty="0" smtClean="0">
                <a:solidFill>
                  <a:srgbClr val="000000"/>
                </a:solidFill>
                <a:latin typeface="Times New Roman"/>
                <a:ea typeface="Times New Roman"/>
                <a:cs typeface="Times New Roman"/>
              </a:rPr>
              <a:t> category is a</a:t>
            </a:r>
            <a:r>
              <a:rPr lang="en-US" dirty="0" smtClean="0">
                <a:solidFill>
                  <a:srgbClr val="000000"/>
                </a:solidFill>
                <a:latin typeface="Times New Roman"/>
                <a:ea typeface="Times New Roman"/>
                <a:cs typeface="Times New Roman"/>
              </a:rPr>
              <a:t> regular</a:t>
            </a:r>
            <a:r>
              <a:rPr lang="en-US" baseline="0" dirty="0" smtClean="0">
                <a:solidFill>
                  <a:srgbClr val="000000"/>
                </a:solidFill>
                <a:latin typeface="Times New Roman"/>
                <a:ea typeface="Times New Roman"/>
                <a:cs typeface="Times New Roman"/>
              </a:rPr>
              <a:t> early childhood program. This can be a public or private program. </a:t>
            </a:r>
          </a:p>
          <a:p>
            <a:pPr>
              <a:lnSpc>
                <a:spcPct val="115000"/>
              </a:lnSpc>
            </a:pPr>
            <a:endParaRPr lang="en-US" baseline="0" dirty="0" smtClean="0">
              <a:solidFill>
                <a:srgbClr val="000000"/>
              </a:solidFill>
              <a:latin typeface="Times New Roman"/>
              <a:ea typeface="Times New Roman"/>
              <a:cs typeface="Times New Roman"/>
            </a:endParaRPr>
          </a:p>
          <a:p>
            <a:pPr>
              <a:lnSpc>
                <a:spcPct val="115000"/>
              </a:lnSpc>
            </a:pPr>
            <a:r>
              <a:rPr lang="en-US" baseline="0" dirty="0" smtClean="0">
                <a:solidFill>
                  <a:srgbClr val="000000"/>
                </a:solidFill>
                <a:latin typeface="Times New Roman"/>
                <a:ea typeface="Times New Roman"/>
                <a:cs typeface="Times New Roman"/>
              </a:rPr>
              <a:t>The second category is a special education </a:t>
            </a:r>
            <a:r>
              <a:rPr lang="en-US" baseline="0" dirty="0" smtClean="0">
                <a:solidFill>
                  <a:schemeClr val="tx1"/>
                </a:solidFill>
                <a:latin typeface="Times New Roman"/>
                <a:ea typeface="Times New Roman"/>
                <a:cs typeface="Times New Roman"/>
              </a:rPr>
              <a:t>program which includes a special education classroom, separate school, or residential facility. Again, a special education program can be public or private. </a:t>
            </a:r>
          </a:p>
          <a:p>
            <a:pPr>
              <a:lnSpc>
                <a:spcPct val="115000"/>
              </a:lnSpc>
            </a:pPr>
            <a:endParaRPr lang="en-US" baseline="0" dirty="0" smtClean="0">
              <a:solidFill>
                <a:schemeClr val="tx1"/>
              </a:solidFill>
              <a:latin typeface="Times New Roman"/>
              <a:ea typeface="Times New Roman"/>
              <a:cs typeface="Times New Roman"/>
            </a:endParaRPr>
          </a:p>
          <a:p>
            <a:pPr>
              <a:lnSpc>
                <a:spcPct val="115000"/>
              </a:lnSpc>
            </a:pPr>
            <a:r>
              <a:rPr lang="en-US" baseline="0" dirty="0" smtClean="0">
                <a:solidFill>
                  <a:schemeClr val="tx1"/>
                </a:solidFill>
                <a:latin typeface="Times New Roman"/>
                <a:ea typeface="Times New Roman"/>
                <a:cs typeface="Times New Roman"/>
              </a:rPr>
              <a:t>The third category is a caregiver’s home or service provider location. </a:t>
            </a:r>
          </a:p>
          <a:p>
            <a:pPr>
              <a:lnSpc>
                <a:spcPct val="115000"/>
              </a:lnSpc>
            </a:pPr>
            <a:endParaRPr lang="en-US" baseline="0" dirty="0" smtClean="0">
              <a:solidFill>
                <a:schemeClr val="tx1"/>
              </a:solidFill>
              <a:latin typeface="Times New Roman"/>
              <a:ea typeface="Times New Roman"/>
              <a:cs typeface="Times New Roman"/>
            </a:endParaRPr>
          </a:p>
          <a:p>
            <a:pPr>
              <a:lnSpc>
                <a:spcPct val="115000"/>
              </a:lnSpc>
            </a:pPr>
            <a:r>
              <a:rPr lang="en-US" baseline="0" dirty="0" smtClean="0">
                <a:solidFill>
                  <a:schemeClr val="tx1"/>
                </a:solidFill>
                <a:latin typeface="Times New Roman"/>
                <a:ea typeface="Times New Roman"/>
                <a:cs typeface="Times New Roman"/>
              </a:rPr>
              <a:t>These terms will be clearly defined in the upcoming slides. </a:t>
            </a:r>
            <a:endParaRPr lang="en-US" dirty="0">
              <a:ea typeface="Times New Roman"/>
              <a:cs typeface="Times New Roman"/>
            </a:endParaRPr>
          </a:p>
          <a:p>
            <a:pPr>
              <a:lnSpc>
                <a:spcPct val="115000"/>
              </a:lnSpc>
              <a:spcBef>
                <a:spcPts val="426"/>
              </a:spcBef>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spcBef>
                <a:spcPts val="426"/>
              </a:spcBef>
            </a:pPr>
            <a:r>
              <a:rPr lang="en-US" dirty="0">
                <a:latin typeface="Times New Roman"/>
                <a:ea typeface="Times New Roman"/>
                <a:cs typeface="Times New Roman"/>
              </a:rPr>
              <a:t> </a:t>
            </a:r>
            <a:endParaRPr lang="en-US" dirty="0">
              <a:ea typeface="Times New Roman"/>
              <a:cs typeface="Times New Roman"/>
            </a:endParaRPr>
          </a:p>
          <a:p>
            <a:pPr>
              <a:lnSpc>
                <a:spcPct val="115000"/>
              </a:lnSpc>
              <a:spcAft>
                <a:spcPts val="958"/>
              </a:spcAft>
            </a:pPr>
            <a:r>
              <a:rPr lang="en-US" dirty="0">
                <a:ea typeface="Times New Roman"/>
                <a:cs typeface="Calibri"/>
              </a:rPr>
              <a:t> </a:t>
            </a:r>
            <a:endParaRPr lang="en-US" dirty="0">
              <a:ea typeface="Times New Roman"/>
              <a:cs typeface="Times New Roman"/>
            </a:endParaRPr>
          </a:p>
          <a:p>
            <a:pPr>
              <a:lnSpc>
                <a:spcPct val="115000"/>
              </a:lnSpc>
              <a:spcAft>
                <a:spcPts val="958"/>
              </a:spcAft>
            </a:pPr>
            <a:r>
              <a:rPr lang="en-US" dirty="0">
                <a:ea typeface="Times New Roman"/>
                <a:cs typeface="Calibri"/>
              </a:rPr>
              <a:t> </a:t>
            </a:r>
            <a:endParaRPr lang="en-US" dirty="0">
              <a:ea typeface="Times New Roman"/>
              <a:cs typeface="Times New Roman"/>
            </a:endParaRPr>
          </a:p>
        </p:txBody>
      </p:sp>
      <p:sp>
        <p:nvSpPr>
          <p:cNvPr id="4" name="Slide Number Placeholder 3"/>
          <p:cNvSpPr>
            <a:spLocks noGrp="1"/>
          </p:cNvSpPr>
          <p:nvPr>
            <p:ph type="sldNum" sz="quarter" idx="5"/>
          </p:nvPr>
        </p:nvSpPr>
        <p:spPr/>
        <p:txBody>
          <a:bodyPr/>
          <a:lstStyle/>
          <a:p>
            <a:pPr>
              <a:defRPr/>
            </a:pPr>
            <a:fld id="{847B88AD-4BB0-4CF9-BEAA-C95AD3EA0DEF}" type="slidenum">
              <a:rPr lang="en-US" smtClean="0"/>
              <a:pPr>
                <a:defRPr/>
              </a:pPr>
              <a:t>6</a:t>
            </a:fld>
            <a:endParaRPr lang="en-US"/>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22915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normAutofit fontScale="70000" lnSpcReduction="20000"/>
          </a:bodyPr>
          <a:lstStyle/>
          <a:p>
            <a:pPr>
              <a:lnSpc>
                <a:spcPct val="115000"/>
              </a:lnSpc>
              <a:spcAft>
                <a:spcPts val="1003"/>
              </a:spcAft>
            </a:pPr>
            <a:r>
              <a:rPr lang="en-US" dirty="0">
                <a:solidFill>
                  <a:srgbClr val="000000"/>
                </a:solidFill>
                <a:latin typeface="Times New Roman"/>
                <a:ea typeface="Calibri"/>
                <a:cs typeface="Times New Roman"/>
              </a:rPr>
              <a:t>Let’s talk about each of these settings in a little more detail.  </a:t>
            </a:r>
            <a:endParaRPr lang="en-US" dirty="0" smtClean="0">
              <a:solidFill>
                <a:srgbClr val="000000"/>
              </a:solidFill>
              <a:latin typeface="Times New Roman"/>
              <a:ea typeface="Calibri"/>
              <a:cs typeface="Times New Roman"/>
            </a:endParaRPr>
          </a:p>
          <a:p>
            <a:pPr>
              <a:lnSpc>
                <a:spcPct val="115000"/>
              </a:lnSpc>
              <a:spcAft>
                <a:spcPts val="1003"/>
              </a:spcAft>
            </a:pPr>
            <a:endParaRPr lang="en-US" dirty="0" smtClean="0">
              <a:solidFill>
                <a:srgbClr val="000000"/>
              </a:solidFill>
              <a:latin typeface="Times New Roman"/>
              <a:ea typeface="Calibri"/>
              <a:cs typeface="Times New Roman"/>
            </a:endParaRPr>
          </a:p>
          <a:p>
            <a:pPr>
              <a:lnSpc>
                <a:spcPct val="115000"/>
              </a:lnSpc>
              <a:spcAft>
                <a:spcPts val="1003"/>
              </a:spcAft>
            </a:pPr>
            <a:r>
              <a:rPr lang="en-US" dirty="0" smtClean="0">
                <a:solidFill>
                  <a:srgbClr val="000000"/>
                </a:solidFill>
                <a:latin typeface="Times New Roman"/>
                <a:ea typeface="Calibri"/>
                <a:cs typeface="Times New Roman"/>
              </a:rPr>
              <a:t>The </a:t>
            </a:r>
            <a:r>
              <a:rPr lang="en-US" dirty="0">
                <a:solidFill>
                  <a:srgbClr val="000000"/>
                </a:solidFill>
                <a:latin typeface="Times New Roman"/>
                <a:ea typeface="Calibri"/>
                <a:cs typeface="Times New Roman"/>
              </a:rPr>
              <a:t>setting referred to as </a:t>
            </a:r>
            <a:r>
              <a:rPr lang="en-US" dirty="0" smtClean="0">
                <a:solidFill>
                  <a:srgbClr val="000000"/>
                </a:solidFill>
                <a:latin typeface="Times New Roman"/>
                <a:ea typeface="Calibri"/>
                <a:cs typeface="Times New Roman"/>
              </a:rPr>
              <a:t>a</a:t>
            </a:r>
            <a:r>
              <a:rPr lang="en-US" baseline="0" dirty="0" smtClean="0">
                <a:solidFill>
                  <a:srgbClr val="000000"/>
                </a:solidFill>
                <a:latin typeface="Times New Roman"/>
                <a:ea typeface="Calibri"/>
                <a:cs typeface="Times New Roman"/>
              </a:rPr>
              <a:t> </a:t>
            </a:r>
            <a:r>
              <a:rPr lang="en-US" i="1" baseline="0" dirty="0" smtClean="0">
                <a:solidFill>
                  <a:srgbClr val="000000"/>
                </a:solidFill>
                <a:latin typeface="Times New Roman"/>
                <a:ea typeface="Calibri"/>
                <a:cs typeface="Times New Roman"/>
              </a:rPr>
              <a:t>regular </a:t>
            </a:r>
            <a:r>
              <a:rPr lang="en-US" i="1" dirty="0" smtClean="0">
                <a:solidFill>
                  <a:srgbClr val="000000"/>
                </a:solidFill>
                <a:latin typeface="Times New Roman"/>
                <a:ea typeface="Calibri"/>
                <a:cs typeface="Times New Roman"/>
              </a:rPr>
              <a:t>early </a:t>
            </a:r>
            <a:r>
              <a:rPr lang="en-US" i="1" dirty="0">
                <a:solidFill>
                  <a:srgbClr val="000000"/>
                </a:solidFill>
                <a:latin typeface="Times New Roman"/>
                <a:ea typeface="Calibri"/>
                <a:cs typeface="Times New Roman"/>
              </a:rPr>
              <a:t>childhood program </a:t>
            </a:r>
            <a:r>
              <a:rPr lang="en-US" dirty="0">
                <a:solidFill>
                  <a:srgbClr val="000000"/>
                </a:solidFill>
                <a:latin typeface="Times New Roman"/>
                <a:ea typeface="Calibri"/>
                <a:cs typeface="Times New Roman"/>
              </a:rPr>
              <a:t>is defined as having at least </a:t>
            </a:r>
            <a:r>
              <a:rPr lang="en-US" dirty="0" smtClean="0">
                <a:solidFill>
                  <a:srgbClr val="000000"/>
                </a:solidFill>
                <a:latin typeface="Times New Roman"/>
                <a:ea typeface="Calibri"/>
                <a:cs typeface="Times New Roman"/>
              </a:rPr>
              <a:t>50</a:t>
            </a:r>
            <a:r>
              <a:rPr lang="en-US" dirty="0">
                <a:solidFill>
                  <a:srgbClr val="000000"/>
                </a:solidFill>
                <a:latin typeface="Times New Roman"/>
                <a:ea typeface="Calibri"/>
                <a:cs typeface="Times New Roman"/>
              </a:rPr>
              <a:t>% of children without IEPs.  In other words, the class will always have at least half of the children be children who are not identified for special education.  Programs associated with this setting include but are not limited to programs in these </a:t>
            </a:r>
            <a:r>
              <a:rPr lang="en-US" dirty="0" smtClean="0">
                <a:solidFill>
                  <a:srgbClr val="000000"/>
                </a:solidFill>
                <a:latin typeface="Times New Roman"/>
                <a:ea typeface="Calibri"/>
                <a:cs typeface="Times New Roman"/>
              </a:rPr>
              <a:t>categories:</a:t>
            </a:r>
          </a:p>
          <a:p>
            <a:pPr marL="173633" indent="-173633">
              <a:lnSpc>
                <a:spcPct val="115000"/>
              </a:lnSpc>
              <a:spcAft>
                <a:spcPts val="1003"/>
              </a:spcAft>
              <a:buFont typeface="Arial" panose="020B0604020202020204" pitchFamily="34" charset="0"/>
              <a:buChar char="•"/>
            </a:pPr>
            <a:r>
              <a:rPr lang="en-US" dirty="0"/>
              <a:t>Virginia Preschool Initiative (VPI/VPI+);</a:t>
            </a:r>
            <a:endParaRPr lang="en-US" sz="1100" dirty="0"/>
          </a:p>
          <a:p>
            <a:pPr marL="173633" indent="-173633">
              <a:lnSpc>
                <a:spcPct val="115000"/>
              </a:lnSpc>
              <a:spcAft>
                <a:spcPts val="1003"/>
              </a:spcAft>
              <a:buFont typeface="Arial" panose="020B0604020202020204" pitchFamily="34" charset="0"/>
              <a:buChar char="•"/>
            </a:pPr>
            <a:r>
              <a:rPr lang="en-US" dirty="0"/>
              <a:t>Head Start;</a:t>
            </a:r>
            <a:endParaRPr lang="en-US" sz="1100" dirty="0"/>
          </a:p>
          <a:p>
            <a:pPr marL="173633" indent="-173633">
              <a:lnSpc>
                <a:spcPct val="115000"/>
              </a:lnSpc>
              <a:spcAft>
                <a:spcPts val="1003"/>
              </a:spcAft>
              <a:buFont typeface="Arial" panose="020B0604020202020204" pitchFamily="34" charset="0"/>
              <a:buChar char="•"/>
            </a:pPr>
            <a:r>
              <a:rPr lang="en-US" dirty="0"/>
              <a:t>Kindergarten, both public and private;</a:t>
            </a:r>
            <a:endParaRPr lang="en-US" sz="1100" dirty="0"/>
          </a:p>
          <a:p>
            <a:pPr marL="173633" indent="-173633">
              <a:lnSpc>
                <a:spcPct val="115000"/>
              </a:lnSpc>
              <a:spcAft>
                <a:spcPts val="1003"/>
              </a:spcAft>
              <a:buFont typeface="Arial" panose="020B0604020202020204" pitchFamily="34" charset="0"/>
              <a:buChar char="•"/>
            </a:pPr>
            <a:r>
              <a:rPr lang="en-US" dirty="0"/>
              <a:t>Reverse mainstreaming classrooms;</a:t>
            </a:r>
            <a:endParaRPr lang="en-US" sz="1100" dirty="0"/>
          </a:p>
          <a:p>
            <a:pPr marL="173633" indent="-173633">
              <a:lnSpc>
                <a:spcPct val="115000"/>
              </a:lnSpc>
              <a:spcAft>
                <a:spcPts val="1003"/>
              </a:spcAft>
              <a:buFont typeface="Arial" panose="020B0604020202020204" pitchFamily="34" charset="0"/>
              <a:buChar char="•"/>
            </a:pPr>
            <a:r>
              <a:rPr lang="en-US" dirty="0"/>
              <a:t>Preschool classes, both public and private;</a:t>
            </a:r>
            <a:endParaRPr lang="en-US" sz="1100" dirty="0"/>
          </a:p>
          <a:p>
            <a:pPr marL="173633" indent="-173633">
              <a:lnSpc>
                <a:spcPct val="115000"/>
              </a:lnSpc>
              <a:spcAft>
                <a:spcPts val="1003"/>
              </a:spcAft>
              <a:buFont typeface="Arial" panose="020B0604020202020204" pitchFamily="34" charset="0"/>
              <a:buChar char="•"/>
            </a:pPr>
            <a:r>
              <a:rPr lang="en-US" dirty="0"/>
              <a:t>Group child development center or child care; and</a:t>
            </a:r>
            <a:endParaRPr lang="en-US" sz="1100" dirty="0"/>
          </a:p>
          <a:p>
            <a:pPr marL="173633" indent="-173633">
              <a:lnSpc>
                <a:spcPct val="115000"/>
              </a:lnSpc>
              <a:spcAft>
                <a:spcPts val="1003"/>
              </a:spcAft>
              <a:buFont typeface="Arial" panose="020B0604020202020204" pitchFamily="34" charset="0"/>
              <a:buChar char="•"/>
            </a:pPr>
            <a:r>
              <a:rPr lang="en-US" dirty="0"/>
              <a:t>Community based play groups.</a:t>
            </a:r>
            <a:endParaRPr lang="en-US" sz="1100" dirty="0"/>
          </a:p>
          <a:p>
            <a:pPr>
              <a:lnSpc>
                <a:spcPct val="115000"/>
              </a:lnSpc>
              <a:spcAft>
                <a:spcPts val="1003"/>
              </a:spcAft>
            </a:pPr>
            <a:r>
              <a:rPr lang="en-US" dirty="0">
                <a:solidFill>
                  <a:srgbClr val="000000"/>
                </a:solidFill>
                <a:latin typeface="Times New Roman"/>
                <a:ea typeface="Calibri"/>
                <a:cs typeface="Times New Roman"/>
              </a:rPr>
              <a:t> </a:t>
            </a:r>
            <a:endParaRPr lang="en-US" dirty="0">
              <a:ea typeface="Calibri"/>
              <a:cs typeface="Times New Roman"/>
            </a:endParaRPr>
          </a:p>
          <a:p>
            <a:r>
              <a:rPr lang="en-US" dirty="0" smtClean="0"/>
              <a:t>For Indicator 6 purposes, the definitions of a regular early childhood program and a special education program</a:t>
            </a:r>
            <a:r>
              <a:rPr lang="en-US" baseline="0" dirty="0" smtClean="0"/>
              <a:t> </a:t>
            </a:r>
            <a:r>
              <a:rPr lang="en-US" dirty="0" smtClean="0"/>
              <a:t>are independent of any label put on the classroom itself for funding purposes, classroom certification, or anything else. If a preschool classroom has 50 percent or more children </a:t>
            </a:r>
            <a:r>
              <a:rPr lang="en-US" u="sng" dirty="0" smtClean="0"/>
              <a:t>without</a:t>
            </a:r>
            <a:r>
              <a:rPr lang="en-US" dirty="0" smtClean="0"/>
              <a:t> IEPs, it is considered a regular early childhood program. If a classroom has more than 50 percent children </a:t>
            </a:r>
            <a:r>
              <a:rPr lang="en-US" u="sng" dirty="0" smtClean="0"/>
              <a:t>with</a:t>
            </a:r>
            <a:r>
              <a:rPr lang="en-US" dirty="0" smtClean="0"/>
              <a:t> IEPs, it is considered a special education classroom.</a:t>
            </a:r>
            <a:endParaRPr lang="en-US" dirty="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2ECE2E-4CFF-4321-84EF-69908F2157EE}" type="slidenum">
              <a:rPr lang="en-US" smtClean="0"/>
              <a:pPr fontAlgn="base">
                <a:spcBef>
                  <a:spcPct val="0"/>
                </a:spcBef>
                <a:spcAft>
                  <a:spcPct val="0"/>
                </a:spcAft>
                <a:defRPr/>
              </a:pPr>
              <a:t>7</a:t>
            </a:fld>
            <a:endParaRPr lang="en-US" smtClean="0"/>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105967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regular early childhood environment includes </a:t>
            </a:r>
            <a:r>
              <a:rPr lang="en-US" dirty="0" smtClean="0"/>
              <a:t>BOTH the hours per week the child is in a regular early childhood program placement</a:t>
            </a:r>
            <a:r>
              <a:rPr lang="en-US" baseline="0" dirty="0" smtClean="0"/>
              <a:t> </a:t>
            </a:r>
            <a:r>
              <a:rPr lang="en-US" dirty="0" smtClean="0"/>
              <a:t>as determined by the IEP Team AND the hours per week that the parent has enrolled their child in a regular early childhood program.  </a:t>
            </a:r>
          </a:p>
          <a:p>
            <a:endParaRPr lang="en-US" dirty="0" smtClean="0"/>
          </a:p>
          <a:p>
            <a:r>
              <a:rPr lang="en-US" dirty="0" smtClean="0"/>
              <a:t>Additionally, the</a:t>
            </a:r>
            <a:r>
              <a:rPr lang="en-US" baseline="0" dirty="0" smtClean="0"/>
              <a:t> </a:t>
            </a:r>
            <a:r>
              <a:rPr lang="en-US" dirty="0" smtClean="0"/>
              <a:t>program is to be a part of the child’s typical week for the child to be considered a participant in the regular early</a:t>
            </a:r>
            <a:r>
              <a:rPr lang="en-US" baseline="0" dirty="0" smtClean="0"/>
              <a:t> childhood </a:t>
            </a:r>
            <a:r>
              <a:rPr lang="en-US" dirty="0" smtClean="0"/>
              <a:t>environment for Indicator 6 purposes.</a:t>
            </a:r>
            <a:r>
              <a:rPr lang="en-US" baseline="0" dirty="0" smtClean="0"/>
              <a:t> </a:t>
            </a:r>
            <a:r>
              <a:rPr lang="en-US" dirty="0" smtClean="0"/>
              <a:t>A typical week is what the child does consistently across weeks during the school year. </a:t>
            </a:r>
            <a:r>
              <a:rPr lang="en-US" dirty="0"/>
              <a:t>This does not include weekend time. </a:t>
            </a:r>
            <a:r>
              <a:rPr lang="en-US" dirty="0" smtClean="0"/>
              <a:t> </a:t>
            </a:r>
          </a:p>
          <a:p>
            <a:endParaRPr lang="en-US" dirty="0" smtClean="0"/>
          </a:p>
          <a:p>
            <a:r>
              <a:rPr lang="en-US" dirty="0" smtClean="0"/>
              <a:t>I</a:t>
            </a:r>
            <a:r>
              <a:rPr lang="en-US" baseline="0" dirty="0" smtClean="0"/>
              <a:t> will further define a typical week later in this webinar.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8</a:t>
            </a:fld>
            <a:endParaRPr lang="en-US"/>
          </a:p>
        </p:txBody>
      </p:sp>
    </p:spTree>
    <p:extLst>
      <p:ext uri="{BB962C8B-B14F-4D97-AF65-F5344CB8AC3E}">
        <p14:creationId xmlns:p14="http://schemas.microsoft.com/office/powerpoint/2010/main" val="224596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smtClean="0"/>
              <a:t>To determine</a:t>
            </a:r>
            <a:r>
              <a:rPr lang="en-US" baseline="0" dirty="0" smtClean="0"/>
              <a:t> if the child attends a regular early childhood environment, first a</a:t>
            </a:r>
            <a:r>
              <a:rPr lang="en-US" dirty="0" smtClean="0"/>
              <a:t>sk the family to list and describe programs the child attends outside of school. </a:t>
            </a:r>
            <a:r>
              <a:rPr lang="en-US" dirty="0"/>
              <a:t>When considering whether or not the child attends a regular early childhood program, you must also count time the child spends in selected settings </a:t>
            </a:r>
            <a:r>
              <a:rPr lang="en-US" b="1" i="1" dirty="0"/>
              <a:t>outside</a:t>
            </a:r>
            <a:r>
              <a:rPr lang="en-US" dirty="0"/>
              <a:t> of his/her school day. </a:t>
            </a:r>
            <a:r>
              <a:rPr lang="en-US" dirty="0" smtClean="0"/>
              <a:t>Environments</a:t>
            </a:r>
            <a:r>
              <a:rPr lang="en-US" baseline="0" dirty="0" smtClean="0"/>
              <a:t> can include: </a:t>
            </a:r>
          </a:p>
          <a:p>
            <a:pPr marL="578776" indent="-578776">
              <a:buFont typeface="Arial" panose="020B0604020202020204" pitchFamily="34" charset="0"/>
              <a:buChar char="•"/>
            </a:pPr>
            <a:r>
              <a:rPr lang="en-US" sz="4400" dirty="0">
                <a:solidFill>
                  <a:srgbClr val="0070C0"/>
                </a:solidFill>
                <a:latin typeface="Times New Roman" panose="02020603050405020304" pitchFamily="18" charset="0"/>
                <a:cs typeface="Times New Roman" panose="02020603050405020304" pitchFamily="18" charset="0"/>
              </a:rPr>
              <a:t>Public or private preschool classes,</a:t>
            </a:r>
          </a:p>
          <a:p>
            <a:pPr marL="578776" indent="-578776">
              <a:buFont typeface="Arial" panose="020B0604020202020204" pitchFamily="34" charset="0"/>
              <a:buChar char="•"/>
            </a:pPr>
            <a:r>
              <a:rPr lang="en-US" sz="4400" dirty="0">
                <a:solidFill>
                  <a:srgbClr val="0070C0"/>
                </a:solidFill>
                <a:latin typeface="Times New Roman" panose="02020603050405020304" pitchFamily="18" charset="0"/>
                <a:cs typeface="Times New Roman" panose="02020603050405020304" pitchFamily="18" charset="0"/>
              </a:rPr>
              <a:t>Public or private kindergarten,</a:t>
            </a:r>
          </a:p>
          <a:p>
            <a:pPr marL="578776" indent="-578776">
              <a:buFont typeface="Arial" panose="020B0604020202020204" pitchFamily="34" charset="0"/>
              <a:buChar char="•"/>
            </a:pPr>
            <a:r>
              <a:rPr lang="en-US" sz="4400" dirty="0">
                <a:solidFill>
                  <a:srgbClr val="0070C0"/>
                </a:solidFill>
                <a:latin typeface="Times New Roman" panose="02020603050405020304" pitchFamily="18" charset="0"/>
                <a:cs typeface="Times New Roman" panose="02020603050405020304" pitchFamily="18" charset="0"/>
              </a:rPr>
              <a:t>Licensed child care centers,</a:t>
            </a:r>
          </a:p>
          <a:p>
            <a:pPr marL="578776" indent="-578776">
              <a:buFont typeface="Arial" panose="020B0604020202020204" pitchFamily="34" charset="0"/>
              <a:buChar char="•"/>
            </a:pPr>
            <a:r>
              <a:rPr lang="en-US" sz="4400" dirty="0">
                <a:solidFill>
                  <a:srgbClr val="0070C0"/>
                </a:solidFill>
                <a:latin typeface="Times New Roman" panose="02020603050405020304" pitchFamily="18" charset="0"/>
                <a:cs typeface="Times New Roman" panose="02020603050405020304" pitchFamily="18" charset="0"/>
              </a:rPr>
              <a:t>VPI or VPI+,</a:t>
            </a:r>
          </a:p>
          <a:p>
            <a:pPr marL="578776" indent="-578776">
              <a:buFont typeface="Arial" panose="020B0604020202020204" pitchFamily="34" charset="0"/>
              <a:buChar char="•"/>
            </a:pPr>
            <a:r>
              <a:rPr lang="en-US" sz="4400" dirty="0">
                <a:solidFill>
                  <a:srgbClr val="0070C0"/>
                </a:solidFill>
                <a:latin typeface="Times New Roman" panose="02020603050405020304" pitchFamily="18" charset="0"/>
                <a:cs typeface="Times New Roman" panose="02020603050405020304" pitchFamily="18" charset="0"/>
              </a:rPr>
              <a:t>Head Start, and </a:t>
            </a:r>
          </a:p>
          <a:p>
            <a:pPr marL="578776" indent="-578776">
              <a:buFont typeface="Arial" panose="020B0604020202020204" pitchFamily="34" charset="0"/>
              <a:buChar char="•"/>
            </a:pPr>
            <a:r>
              <a:rPr lang="en-US" sz="4400" dirty="0">
                <a:solidFill>
                  <a:srgbClr val="0070C0"/>
                </a:solidFill>
                <a:latin typeface="Times New Roman" panose="02020603050405020304" pitchFamily="18" charset="0"/>
                <a:cs typeface="Times New Roman" panose="02020603050405020304" pitchFamily="18" charset="0"/>
              </a:rPr>
              <a:t>Before and after school programs.</a:t>
            </a:r>
          </a:p>
          <a:p>
            <a:pPr marL="463021" lvl="1"/>
            <a:endParaRPr lang="en-US" sz="4400" b="1" dirty="0">
              <a:solidFill>
                <a:srgbClr val="0070C0"/>
              </a:solidFill>
              <a:latin typeface="Times New Roman" panose="02020603050405020304" pitchFamily="18" charset="0"/>
              <a:cs typeface="Times New Roman" panose="02020603050405020304" pitchFamily="18" charset="0"/>
            </a:endParaRPr>
          </a:p>
          <a:p>
            <a:r>
              <a:rPr lang="en-US" sz="4100" dirty="0"/>
              <a:t>Exclude time spent with babysitters, neighbors, relatives, or at home. </a:t>
            </a:r>
          </a:p>
          <a:p>
            <a:endParaRPr lang="en-US" sz="4100" dirty="0"/>
          </a:p>
          <a:p>
            <a:r>
              <a:rPr lang="en-US" dirty="0"/>
              <a:t>Here is an example. If the child attends a special education classroom at the local elementary school in the morning and attends a licensed day care in the afternoon, that time in the licensed day care may count as time in a regular early childhood program, as long as 50 percent or more of the children in the licensed day care program do not have disabilities</a:t>
            </a:r>
            <a:endParaRPr lang="en-US" sz="4100" dirty="0"/>
          </a:p>
          <a:p>
            <a:endParaRPr lang="en-US" sz="4100" dirty="0"/>
          </a:p>
          <a:p>
            <a:pPr defTabSz="926042">
              <a:defRPr/>
            </a:pPr>
            <a:r>
              <a:rPr lang="en-US" sz="4100" dirty="0"/>
              <a:t>Next, </a:t>
            </a:r>
            <a:r>
              <a:rPr lang="en-US" dirty="0"/>
              <a:t>identify programs where the child attends provided by the LEA.</a:t>
            </a:r>
          </a:p>
          <a:p>
            <a:endParaRPr lang="en-US" sz="4100" dirty="0"/>
          </a:p>
          <a:p>
            <a:r>
              <a:rPr lang="en-US" sz="4100" dirty="0"/>
              <a:t>It is important to note, to be considered a participant in the regular early childhood environment, the child must be attending. I will define the word attending on the next slide. </a:t>
            </a:r>
            <a:endParaRPr lang="en-US" sz="4100" i="1" u="sng" dirty="0"/>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9</a:t>
            </a:fld>
            <a:endParaRPr lang="en-US"/>
          </a:p>
        </p:txBody>
      </p:sp>
    </p:spTree>
    <p:extLst>
      <p:ext uri="{BB962C8B-B14F-4D97-AF65-F5344CB8AC3E}">
        <p14:creationId xmlns:p14="http://schemas.microsoft.com/office/powerpoint/2010/main" val="411400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defTabSz="926042">
              <a:defRPr/>
            </a:pPr>
            <a:r>
              <a:rPr lang="en-US" dirty="0">
                <a:solidFill>
                  <a:schemeClr val="tx1">
                    <a:lumMod val="65000"/>
                    <a:lumOff val="35000"/>
                  </a:schemeClr>
                </a:solidFill>
              </a:rPr>
              <a:t>The child is considered to be attending if she is a member of the program. This means there is intentional teaching, either direct or embedded instruction, and promotion of the child’s interaction with children without disabilities. If the child meets this definition, he will be considered as attending a regular early childhood program. </a:t>
            </a:r>
          </a:p>
          <a:p>
            <a:endParaRPr lang="en-US" dirty="0" smtClean="0"/>
          </a:p>
          <a:p>
            <a:r>
              <a:rPr lang="en-US" sz="6100" dirty="0"/>
              <a:t>Let’s look at an example. </a:t>
            </a:r>
          </a:p>
          <a:p>
            <a:pPr marL="0" lvl="1"/>
            <a:r>
              <a:rPr lang="en-US" sz="6100" dirty="0">
                <a:solidFill>
                  <a:srgbClr val="0070C0"/>
                </a:solidFill>
                <a:cs typeface="Times New Roman" panose="02020603050405020304" pitchFamily="18" charset="0"/>
              </a:rPr>
              <a:t>If a child attends a special education classroom for a portion of the week and also attends an after school program and she receives intentional instruction, she is considered to be attending. </a:t>
            </a:r>
          </a:p>
          <a:p>
            <a:endParaRPr lang="en-US" sz="6100" dirty="0"/>
          </a:p>
          <a:p>
            <a:r>
              <a:rPr lang="en-US" sz="6100" dirty="0"/>
              <a:t>Here is a non-example.</a:t>
            </a:r>
          </a:p>
          <a:p>
            <a:r>
              <a:rPr lang="en-US" sz="6100" dirty="0">
                <a:solidFill>
                  <a:srgbClr val="0070C0"/>
                </a:solidFill>
                <a:cs typeface="Times New Roman" panose="02020603050405020304" pitchFamily="18" charset="0"/>
              </a:rPr>
              <a:t>If a child attends a special education classroom and ‘visits’ the regular program on occasion, he is really not attending a regular program, he is visiting. </a:t>
            </a:r>
          </a:p>
          <a:p>
            <a:endParaRPr lang="en-US" sz="6100" dirty="0">
              <a:solidFill>
                <a:srgbClr val="0070C0"/>
              </a:solidFill>
              <a:cs typeface="Times New Roman" panose="02020603050405020304" pitchFamily="18" charset="0"/>
            </a:endParaRPr>
          </a:p>
          <a:p>
            <a:r>
              <a:rPr lang="en-US" sz="6100" dirty="0">
                <a:solidFill>
                  <a:srgbClr val="0070C0"/>
                </a:solidFill>
                <a:cs typeface="Times New Roman" panose="02020603050405020304" pitchFamily="18" charset="0"/>
              </a:rPr>
              <a:t>A child simply being in the same place with a group of children without IEPS does not count as spending time in a regular early childhood program.</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10</a:t>
            </a:fld>
            <a:endParaRPr lang="en-US"/>
          </a:p>
        </p:txBody>
      </p:sp>
    </p:spTree>
    <p:extLst>
      <p:ext uri="{BB962C8B-B14F-4D97-AF65-F5344CB8AC3E}">
        <p14:creationId xmlns:p14="http://schemas.microsoft.com/office/powerpoint/2010/main" val="1355437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have mentioned,</a:t>
            </a:r>
            <a:r>
              <a:rPr lang="en-US" baseline="0" dirty="0" smtClean="0"/>
              <a:t> to be considered attending a regular early childhood environment, the child must do so during a</a:t>
            </a:r>
            <a:r>
              <a:rPr lang="en-US" dirty="0" smtClean="0"/>
              <a:t> typical week. A typical week is what the child does consistently across weeks during the school year. This excludes</a:t>
            </a:r>
            <a:r>
              <a:rPr lang="en-US" baseline="0" dirty="0" smtClean="0"/>
              <a:t> weekend time. </a:t>
            </a:r>
            <a:endParaRPr lang="en-US" dirty="0" smtClean="0"/>
          </a:p>
          <a:p>
            <a:endParaRPr lang="en-US" dirty="0" smtClean="0">
              <a:solidFill>
                <a:schemeClr val="tx1">
                  <a:lumMod val="75000"/>
                  <a:lumOff val="25000"/>
                </a:schemeClr>
              </a:solidFill>
            </a:endParaRPr>
          </a:p>
          <a:p>
            <a:r>
              <a:rPr lang="en-US" dirty="0" smtClean="0">
                <a:solidFill>
                  <a:schemeClr val="tx1">
                    <a:lumMod val="75000"/>
                    <a:lumOff val="25000"/>
                  </a:schemeClr>
                </a:solidFill>
              </a:rPr>
              <a:t>Let’s look at an example.</a:t>
            </a:r>
          </a:p>
          <a:p>
            <a:r>
              <a:rPr lang="en-US" dirty="0" smtClean="0">
                <a:solidFill>
                  <a:schemeClr val="tx1">
                    <a:lumMod val="75000"/>
                    <a:lumOff val="25000"/>
                  </a:schemeClr>
                </a:solidFill>
              </a:rPr>
              <a:t>A child may attend a community-based licensed child care every Monday in the afternoon. This is considered typical. </a:t>
            </a:r>
          </a:p>
          <a:p>
            <a:endParaRPr lang="en-US" dirty="0" smtClean="0">
              <a:solidFill>
                <a:schemeClr val="tx1">
                  <a:lumMod val="75000"/>
                  <a:lumOff val="25000"/>
                </a:schemeClr>
              </a:solidFill>
            </a:endParaRPr>
          </a:p>
          <a:p>
            <a:r>
              <a:rPr lang="en-US" dirty="0" smtClean="0">
                <a:solidFill>
                  <a:schemeClr val="tx1">
                    <a:lumMod val="75000"/>
                    <a:lumOff val="25000"/>
                  </a:schemeClr>
                </a:solidFill>
              </a:rPr>
              <a:t>Here</a:t>
            </a:r>
            <a:r>
              <a:rPr lang="en-US" baseline="0" dirty="0" smtClean="0">
                <a:solidFill>
                  <a:schemeClr val="tx1">
                    <a:lumMod val="75000"/>
                    <a:lumOff val="25000"/>
                  </a:schemeClr>
                </a:solidFill>
              </a:rPr>
              <a:t> is a n</a:t>
            </a:r>
            <a:r>
              <a:rPr lang="en-US" dirty="0" smtClean="0">
                <a:solidFill>
                  <a:schemeClr val="tx1">
                    <a:lumMod val="75000"/>
                    <a:lumOff val="25000"/>
                  </a:schemeClr>
                </a:solidFill>
              </a:rPr>
              <a:t>on-example. </a:t>
            </a:r>
          </a:p>
          <a:p>
            <a:r>
              <a:rPr lang="en-US" dirty="0" smtClean="0">
                <a:solidFill>
                  <a:schemeClr val="tx1">
                    <a:lumMod val="75000"/>
                    <a:lumOff val="25000"/>
                  </a:schemeClr>
                </a:solidFill>
              </a:rPr>
              <a:t>The child only occasionally goes to child care when mom works late. This would not count as typical. </a:t>
            </a:r>
          </a:p>
          <a:p>
            <a:endParaRPr lang="en-US" dirty="0" smtClean="0">
              <a:solidFill>
                <a:schemeClr val="tx1">
                  <a:lumMod val="75000"/>
                  <a:lumOff val="25000"/>
                </a:schemeClr>
              </a:solidFill>
            </a:endParaRPr>
          </a:p>
          <a:p>
            <a:r>
              <a:rPr lang="en-US" dirty="0" smtClean="0"/>
              <a:t>A week is considered for preschool children because the child may not have the same schedule each day. For example, a child may attend child care three days a week and not daily. </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11</a:t>
            </a:fld>
            <a:endParaRPr lang="en-US"/>
          </a:p>
        </p:txBody>
      </p:sp>
    </p:spTree>
    <p:extLst>
      <p:ext uri="{BB962C8B-B14F-4D97-AF65-F5344CB8AC3E}">
        <p14:creationId xmlns:p14="http://schemas.microsoft.com/office/powerpoint/2010/main" val="527262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3/23/2022</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3/23/2022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pPr/>
              <a:t>1</a:t>
            </a:fld>
            <a:endParaRPr lang="en-US"/>
          </a:p>
        </p:txBody>
      </p:sp>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normAutofit fontScale="90000"/>
          </a:bodyPr>
          <a:lstStyle/>
          <a:p>
            <a:r>
              <a:rPr lang="en-US" dirty="0" smtClean="0"/>
              <a:t>Understanding the Indicator 6 Terminology: Preschool Environments</a:t>
            </a:r>
            <a:endParaRPr lang="en-US" dirty="0"/>
          </a:p>
        </p:txBody>
      </p:sp>
    </p:spTree>
    <p:extLst>
      <p:ext uri="{BB962C8B-B14F-4D97-AF65-F5344CB8AC3E}">
        <p14:creationId xmlns:p14="http://schemas.microsoft.com/office/powerpoint/2010/main" val="3667559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072"/>
            <a:ext cx="3932237" cy="777240"/>
          </a:xfrm>
        </p:spPr>
        <p:txBody>
          <a:bodyPr/>
          <a:lstStyle/>
          <a:p>
            <a:r>
              <a:rPr lang="en-US" dirty="0" smtClean="0"/>
              <a:t>Attending</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solidFill>
                <a:schemeClr val="tx1"/>
              </a:solidFill>
            </a:endParaRPr>
          </a:p>
          <a:p>
            <a:endParaRPr lang="en-US" dirty="0" smtClean="0">
              <a:solidFill>
                <a:schemeClr val="tx1"/>
              </a:solidFill>
            </a:endParaRPr>
          </a:p>
          <a:p>
            <a:pPr marL="0" indent="0">
              <a:buNone/>
            </a:pPr>
            <a:r>
              <a:rPr lang="en-US" dirty="0" smtClean="0">
                <a:solidFill>
                  <a:srgbClr val="D50032"/>
                </a:solidFill>
              </a:rPr>
              <a:t>Example:</a:t>
            </a:r>
          </a:p>
          <a:p>
            <a:pPr lvl="1"/>
            <a:r>
              <a:rPr lang="en-US" dirty="0" smtClean="0"/>
              <a:t>A child attends a special education classroom in the mornings and also attends a child care program in the afternoon. The child care program has a curriculum and provides intentional instruction. </a:t>
            </a:r>
            <a:endParaRPr lang="en-US" dirty="0" smtClean="0">
              <a:solidFill>
                <a:schemeClr val="tx1"/>
              </a:solidFill>
            </a:endParaRPr>
          </a:p>
          <a:p>
            <a:pPr marL="0" indent="0">
              <a:buNone/>
            </a:pPr>
            <a:r>
              <a:rPr lang="en-US" dirty="0" smtClean="0">
                <a:solidFill>
                  <a:srgbClr val="D50032"/>
                </a:solidFill>
              </a:rPr>
              <a:t>Non-example:</a:t>
            </a:r>
          </a:p>
          <a:p>
            <a:r>
              <a:rPr lang="en-US" dirty="0" smtClean="0">
                <a:solidFill>
                  <a:schemeClr val="tx1"/>
                </a:solidFill>
              </a:rPr>
              <a:t>A child attends a special education classroom in the mornings. The child attends an after school program each afternoon. The after school program does not have a curriculum and does not provide instruction. </a:t>
            </a:r>
          </a:p>
          <a:p>
            <a:endParaRPr lang="en-US" dirty="0"/>
          </a:p>
        </p:txBody>
      </p:sp>
      <p:sp>
        <p:nvSpPr>
          <p:cNvPr id="4" name="Text Placeholder 3"/>
          <p:cNvSpPr>
            <a:spLocks noGrp="1"/>
          </p:cNvSpPr>
          <p:nvPr>
            <p:ph type="body" sz="half" idx="2"/>
          </p:nvPr>
        </p:nvSpPr>
        <p:spPr>
          <a:xfrm>
            <a:off x="838199" y="1188719"/>
            <a:ext cx="3932237" cy="3811588"/>
          </a:xfrm>
        </p:spPr>
        <p:txBody>
          <a:bodyPr/>
          <a:lstStyle/>
          <a:p>
            <a:pPr lvl="0"/>
            <a:r>
              <a:rPr lang="en-US" dirty="0" smtClean="0">
                <a:solidFill>
                  <a:schemeClr val="tx1"/>
                </a:solidFill>
              </a:rPr>
              <a:t>The child is considered to be attending if he or she is a member of the program. If there is intentional teaching (either direct or embedded instruction) and promotion of the child’s interaction with children without disabilities, the time may be counted as time attending a regular early childhood program.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0E35F3BA-FE8B-4E36-87EF-206F94BD42EB}" type="slidenum">
              <a:rPr lang="en-US" smtClean="0"/>
              <a:pPr/>
              <a:t>10</a:t>
            </a:fld>
            <a:endParaRPr lang="en-US" dirty="0"/>
          </a:p>
        </p:txBody>
      </p:sp>
    </p:spTree>
    <p:extLst>
      <p:ext uri="{BB962C8B-B14F-4D97-AF65-F5344CB8AC3E}">
        <p14:creationId xmlns:p14="http://schemas.microsoft.com/office/powerpoint/2010/main" val="36607413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Typical Week</a:t>
            </a:r>
            <a:endParaRPr lang="en-US" dirty="0"/>
          </a:p>
        </p:txBody>
      </p:sp>
      <p:sp>
        <p:nvSpPr>
          <p:cNvPr id="3" name="Content Placeholder 2"/>
          <p:cNvSpPr>
            <a:spLocks noGrp="1"/>
          </p:cNvSpPr>
          <p:nvPr>
            <p:ph idx="1"/>
          </p:nvPr>
        </p:nvSpPr>
        <p:spPr/>
        <p:txBody>
          <a:bodyPr/>
          <a:lstStyle/>
          <a:p>
            <a:r>
              <a:rPr lang="en-US" dirty="0" smtClean="0">
                <a:solidFill>
                  <a:srgbClr val="0F150D"/>
                </a:solidFill>
              </a:rPr>
              <a:t>A typical week is what the child does consistently across weeks during the school year. </a:t>
            </a:r>
          </a:p>
          <a:p>
            <a:pPr lvl="1"/>
            <a:r>
              <a:rPr lang="en-US" dirty="0" smtClean="0">
                <a:solidFill>
                  <a:srgbClr val="0F150D"/>
                </a:solidFill>
              </a:rPr>
              <a:t>Example:  A child may attend a community-based licensed child care every Monday in the afternoon. This is considered typical. </a:t>
            </a:r>
          </a:p>
          <a:p>
            <a:pPr lvl="1"/>
            <a:r>
              <a:rPr lang="en-US" dirty="0" smtClean="0">
                <a:solidFill>
                  <a:srgbClr val="0F150D"/>
                </a:solidFill>
              </a:rPr>
              <a:t>Non-example: The child only occasionally goes to child care when mom works late. This would not count as typical. </a:t>
            </a:r>
          </a:p>
          <a:p>
            <a:r>
              <a:rPr lang="en-US" dirty="0" smtClean="0">
                <a:solidFill>
                  <a:srgbClr val="0F150D"/>
                </a:solidFill>
              </a:rPr>
              <a:t>A week is considered for preschool children because the child may not have the same schedule each day. For example, a child may attend child care three days a week and not daily. </a:t>
            </a:r>
            <a:endParaRPr lang="en-US" dirty="0">
              <a:solidFill>
                <a:srgbClr val="0F150D"/>
              </a:solidFill>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11</a:t>
            </a:fld>
            <a:endParaRPr lang="en-US" dirty="0"/>
          </a:p>
        </p:txBody>
      </p:sp>
    </p:spTree>
    <p:extLst>
      <p:ext uri="{BB962C8B-B14F-4D97-AF65-F5344CB8AC3E}">
        <p14:creationId xmlns:p14="http://schemas.microsoft.com/office/powerpoint/2010/main" val="15352708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325563"/>
          </a:xfrm>
        </p:spPr>
        <p:txBody>
          <a:bodyPr>
            <a:normAutofit fontScale="90000"/>
          </a:bodyPr>
          <a:lstStyle/>
          <a:p>
            <a:r>
              <a:rPr lang="en-US" dirty="0" smtClean="0"/>
              <a:t>True or False</a:t>
            </a:r>
            <a:br>
              <a:rPr lang="en-US" dirty="0" smtClean="0"/>
            </a:br>
            <a:r>
              <a:rPr lang="en-US" dirty="0" smtClean="0"/>
              <a:t>Does the Child Attend a Regular Early Childhood Environment?</a:t>
            </a:r>
            <a:endParaRPr lang="en-US" dirty="0"/>
          </a:p>
        </p:txBody>
      </p:sp>
      <p:sp>
        <p:nvSpPr>
          <p:cNvPr id="6" name="Content Placeholder 5"/>
          <p:cNvSpPr>
            <a:spLocks noGrp="1"/>
          </p:cNvSpPr>
          <p:nvPr>
            <p:ph idx="1"/>
          </p:nvPr>
        </p:nvSpPr>
        <p:spPr>
          <a:xfrm>
            <a:off x="896389" y="2023107"/>
            <a:ext cx="10515600" cy="4351338"/>
          </a:xfrm>
        </p:spPr>
        <p:txBody>
          <a:bodyPr>
            <a:normAutofit fontScale="77500" lnSpcReduction="20000"/>
          </a:bodyPr>
          <a:lstStyle/>
          <a:p>
            <a:r>
              <a:rPr lang="en-US" dirty="0" smtClean="0">
                <a:solidFill>
                  <a:srgbClr val="0F150D"/>
                </a:solidFill>
              </a:rPr>
              <a:t>Child spends the first 2 hours each day in the VPI preschool class and participates in morning circle and small group instruction</a:t>
            </a:r>
          </a:p>
          <a:p>
            <a:pPr lvl="1"/>
            <a:r>
              <a:rPr lang="en-US" dirty="0" smtClean="0">
                <a:solidFill>
                  <a:srgbClr val="D50032"/>
                </a:solidFill>
              </a:rPr>
              <a:t>True</a:t>
            </a:r>
          </a:p>
          <a:p>
            <a:r>
              <a:rPr lang="en-US" dirty="0" smtClean="0">
                <a:solidFill>
                  <a:srgbClr val="0F150D"/>
                </a:solidFill>
              </a:rPr>
              <a:t>Child spends time with grandma after school with her brother who is a year older</a:t>
            </a:r>
          </a:p>
          <a:p>
            <a:pPr lvl="1"/>
            <a:r>
              <a:rPr lang="en-US" dirty="0" smtClean="0">
                <a:solidFill>
                  <a:srgbClr val="D50032"/>
                </a:solidFill>
              </a:rPr>
              <a:t>False</a:t>
            </a:r>
          </a:p>
          <a:p>
            <a:r>
              <a:rPr lang="en-US" dirty="0" smtClean="0">
                <a:solidFill>
                  <a:srgbClr val="0F150D"/>
                </a:solidFill>
              </a:rPr>
              <a:t>Child and her preschool class are on the playground with a kindergarten class</a:t>
            </a:r>
          </a:p>
          <a:p>
            <a:pPr lvl="1"/>
            <a:r>
              <a:rPr lang="en-US" dirty="0" smtClean="0">
                <a:solidFill>
                  <a:srgbClr val="D50032"/>
                </a:solidFill>
              </a:rPr>
              <a:t>False </a:t>
            </a:r>
          </a:p>
          <a:p>
            <a:r>
              <a:rPr lang="en-US" dirty="0" smtClean="0">
                <a:solidFill>
                  <a:srgbClr val="0F150D"/>
                </a:solidFill>
              </a:rPr>
              <a:t>Child attends a preschool program every Tuesday. The preschool has a curriculum.</a:t>
            </a:r>
          </a:p>
          <a:p>
            <a:pPr lvl="1"/>
            <a:r>
              <a:rPr lang="en-US" dirty="0" smtClean="0">
                <a:solidFill>
                  <a:srgbClr val="D50032"/>
                </a:solidFill>
              </a:rPr>
              <a:t>True</a:t>
            </a:r>
          </a:p>
          <a:p>
            <a:r>
              <a:rPr lang="en-US" dirty="0" smtClean="0">
                <a:solidFill>
                  <a:srgbClr val="0F150D"/>
                </a:solidFill>
              </a:rPr>
              <a:t>Child goes to child care after school on occasion when dad has to work late </a:t>
            </a:r>
          </a:p>
          <a:p>
            <a:pPr lvl="1"/>
            <a:r>
              <a:rPr lang="en-US" dirty="0" smtClean="0">
                <a:solidFill>
                  <a:srgbClr val="D50032"/>
                </a:solidFill>
              </a:rPr>
              <a:t>False</a:t>
            </a:r>
          </a:p>
          <a:p>
            <a:endParaRPr lang="en-US" dirty="0">
              <a:solidFill>
                <a:srgbClr val="0F150D"/>
              </a:solidFill>
            </a:endParaRPr>
          </a:p>
        </p:txBody>
      </p:sp>
      <p:sp>
        <p:nvSpPr>
          <p:cNvPr id="2" name="Slide Number Placeholder 1"/>
          <p:cNvSpPr>
            <a:spLocks noGrp="1"/>
          </p:cNvSpPr>
          <p:nvPr>
            <p:ph type="sldNum" sz="quarter" idx="12"/>
          </p:nvPr>
        </p:nvSpPr>
        <p:spPr/>
        <p:txBody>
          <a:bodyPr/>
          <a:lstStyle/>
          <a:p>
            <a:fld id="{0E35F3BA-FE8B-4E36-87EF-206F94BD42EB}" type="slidenum">
              <a:rPr lang="en-US" smtClean="0"/>
              <a:pPr/>
              <a:t>12</a:t>
            </a:fld>
            <a:endParaRPr lang="en-US" dirty="0"/>
          </a:p>
        </p:txBody>
      </p:sp>
    </p:spTree>
    <p:extLst>
      <p:ext uri="{BB962C8B-B14F-4D97-AF65-F5344CB8AC3E}">
        <p14:creationId xmlns:p14="http://schemas.microsoft.com/office/powerpoint/2010/main" val="25553768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fade">
                                      <p:cBhvr>
                                        <p:cTn id="43" dur="500"/>
                                        <p:tgtEl>
                                          <p:spTgt spid="6">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Special Education Program </a:t>
            </a:r>
            <a:endParaRPr lang="en-US" dirty="0"/>
          </a:p>
        </p:txBody>
      </p:sp>
      <p:sp>
        <p:nvSpPr>
          <p:cNvPr id="3" name="Content Placeholder 2"/>
          <p:cNvSpPr>
            <a:spLocks noGrp="1"/>
          </p:cNvSpPr>
          <p:nvPr>
            <p:ph idx="1"/>
          </p:nvPr>
        </p:nvSpPr>
        <p:spPr/>
        <p:txBody>
          <a:bodyPr/>
          <a:lstStyle/>
          <a:p>
            <a:pPr lvl="0"/>
            <a:r>
              <a:rPr lang="en-US" dirty="0" smtClean="0">
                <a:solidFill>
                  <a:schemeClr val="tx1"/>
                </a:solidFill>
              </a:rPr>
              <a:t>A special education program is a program that includes more than 50 percent children with disabilities (i.e., children with IEPs). </a:t>
            </a:r>
          </a:p>
          <a:p>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13</a:t>
            </a:fld>
            <a:endParaRPr lang="en-US" dirty="0"/>
          </a:p>
        </p:txBody>
      </p:sp>
    </p:spTree>
    <p:extLst>
      <p:ext uri="{BB962C8B-B14F-4D97-AF65-F5344CB8AC3E}">
        <p14:creationId xmlns:p14="http://schemas.microsoft.com/office/powerpoint/2010/main" val="28845485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Special Education Classroom</a:t>
            </a:r>
          </a:p>
        </p:txBody>
      </p:sp>
      <p:sp>
        <p:nvSpPr>
          <p:cNvPr id="19459" name="Content Placeholder 2"/>
          <p:cNvSpPr>
            <a:spLocks noGrp="1"/>
          </p:cNvSpPr>
          <p:nvPr>
            <p:ph idx="1"/>
          </p:nvPr>
        </p:nvSpPr>
        <p:spPr/>
        <p:txBody>
          <a:bodyPr/>
          <a:lstStyle/>
          <a:p>
            <a:r>
              <a:rPr lang="en-US" dirty="0" smtClean="0">
                <a:solidFill>
                  <a:schemeClr val="tx1"/>
                </a:solidFill>
              </a:rPr>
              <a:t>Less than 50 percent children without IEPs</a:t>
            </a:r>
          </a:p>
          <a:p>
            <a:pPr lvl="0"/>
            <a:r>
              <a:rPr lang="en-US" dirty="0" smtClean="0">
                <a:solidFill>
                  <a:schemeClr val="tx1"/>
                </a:solidFill>
              </a:rPr>
              <a:t>Classrooms may be in: </a:t>
            </a:r>
          </a:p>
          <a:p>
            <a:pPr lvl="1"/>
            <a:r>
              <a:rPr lang="en-US" dirty="0" smtClean="0"/>
              <a:t>Regular school buildings</a:t>
            </a:r>
          </a:p>
          <a:p>
            <a:pPr lvl="1"/>
            <a:r>
              <a:rPr lang="en-US" dirty="0" smtClean="0"/>
              <a:t>Trailers, portables</a:t>
            </a:r>
          </a:p>
          <a:p>
            <a:pPr lvl="1"/>
            <a:r>
              <a:rPr lang="en-US" dirty="0" smtClean="0"/>
              <a:t>Hospital</a:t>
            </a:r>
          </a:p>
          <a:p>
            <a:pPr lvl="1"/>
            <a:r>
              <a:rPr lang="en-US" dirty="0" smtClean="0"/>
              <a:t>Other community-based settings</a:t>
            </a:r>
          </a:p>
          <a:p>
            <a:endParaRPr lang="en-US" dirty="0"/>
          </a:p>
        </p:txBody>
      </p:sp>
      <p:sp>
        <p:nvSpPr>
          <p:cNvPr id="2" name="Slide Number Placeholder 1"/>
          <p:cNvSpPr>
            <a:spLocks noGrp="1"/>
          </p:cNvSpPr>
          <p:nvPr>
            <p:ph type="sldNum" sz="quarter" idx="12"/>
          </p:nvPr>
        </p:nvSpPr>
        <p:spPr/>
        <p:txBody>
          <a:bodyPr/>
          <a:lstStyle/>
          <a:p>
            <a:fld id="{0E35F3BA-FE8B-4E36-87EF-206F94BD42EB}" type="slidenum">
              <a:rPr lang="en-US" smtClean="0"/>
              <a:pPr/>
              <a:t>14</a:t>
            </a:fld>
            <a:endParaRPr lang="en-US" dirty="0"/>
          </a:p>
        </p:txBody>
      </p:sp>
    </p:spTree>
    <p:custDataLst>
      <p:tags r:id="rId1"/>
    </p:custDataLst>
    <p:extLst>
      <p:ext uri="{BB962C8B-B14F-4D97-AF65-F5344CB8AC3E}">
        <p14:creationId xmlns:p14="http://schemas.microsoft.com/office/powerpoint/2010/main" val="27957693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Separate School </a:t>
            </a:r>
            <a:endParaRPr lang="en-US" dirty="0"/>
          </a:p>
        </p:txBody>
      </p:sp>
      <p:sp>
        <p:nvSpPr>
          <p:cNvPr id="3" name="Content Placeholder 2"/>
          <p:cNvSpPr>
            <a:spLocks noGrp="1"/>
          </p:cNvSpPr>
          <p:nvPr>
            <p:ph sz="half" idx="1"/>
          </p:nvPr>
        </p:nvSpPr>
        <p:spPr>
          <a:xfrm>
            <a:off x="838199" y="1825625"/>
            <a:ext cx="9984971" cy="4351338"/>
          </a:xfrm>
        </p:spPr>
        <p:txBody>
          <a:bodyPr/>
          <a:lstStyle/>
          <a:p>
            <a:pPr lvl="0"/>
            <a:r>
              <a:rPr lang="en-US" dirty="0" smtClean="0">
                <a:solidFill>
                  <a:schemeClr val="tx1"/>
                </a:solidFill>
              </a:rPr>
              <a:t>A separate school is a school designed specifically for students with disabilities in either a public or private day school. </a:t>
            </a:r>
          </a:p>
          <a:p>
            <a:pPr marL="0" indent="0">
              <a:buNone/>
            </a:pPr>
            <a:endParaRPr lang="en-US" dirty="0"/>
          </a:p>
        </p:txBody>
      </p:sp>
      <p:sp>
        <p:nvSpPr>
          <p:cNvPr id="2" name="Slide Number Placeholder 1"/>
          <p:cNvSpPr>
            <a:spLocks noGrp="1"/>
          </p:cNvSpPr>
          <p:nvPr>
            <p:ph type="sldNum" sz="quarter" idx="12"/>
          </p:nvPr>
        </p:nvSpPr>
        <p:spPr/>
        <p:txBody>
          <a:bodyPr/>
          <a:lstStyle/>
          <a:p>
            <a:fld id="{0E35F3BA-FE8B-4E36-87EF-206F94BD42EB}" type="slidenum">
              <a:rPr lang="en-US" smtClean="0"/>
              <a:pPr/>
              <a:t>15</a:t>
            </a:fld>
            <a:endParaRPr lang="en-US" dirty="0"/>
          </a:p>
        </p:txBody>
      </p:sp>
    </p:spTree>
    <p:extLst>
      <p:ext uri="{BB962C8B-B14F-4D97-AF65-F5344CB8AC3E}">
        <p14:creationId xmlns:p14="http://schemas.microsoft.com/office/powerpoint/2010/main" val="15134298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Residential Facility</a:t>
            </a:r>
            <a:br>
              <a:rPr lang="en-US" dirty="0"/>
            </a:br>
            <a:endParaRPr lang="en-US" dirty="0"/>
          </a:p>
        </p:txBody>
      </p:sp>
      <p:sp>
        <p:nvSpPr>
          <p:cNvPr id="6" name="Content Placeholder 5"/>
          <p:cNvSpPr>
            <a:spLocks noGrp="1"/>
          </p:cNvSpPr>
          <p:nvPr>
            <p:ph sz="half" idx="2"/>
          </p:nvPr>
        </p:nvSpPr>
        <p:spPr>
          <a:xfrm>
            <a:off x="748146" y="1318549"/>
            <a:ext cx="10456025" cy="4351338"/>
          </a:xfrm>
        </p:spPr>
        <p:txBody>
          <a:bodyPr/>
          <a:lstStyle/>
          <a:p>
            <a:pPr lvl="0"/>
            <a:r>
              <a:rPr lang="en-US" dirty="0" smtClean="0">
                <a:solidFill>
                  <a:schemeClr val="tx1"/>
                </a:solidFill>
              </a:rPr>
              <a:t>A residential facility is a program in a public or privately operated residential school or residential medical facility where the student stays on an inpatient basis.</a:t>
            </a:r>
          </a:p>
          <a:p>
            <a:endParaRPr lang="en-US" dirty="0"/>
          </a:p>
        </p:txBody>
      </p:sp>
      <p:sp>
        <p:nvSpPr>
          <p:cNvPr id="2" name="Slide Number Placeholder 1"/>
          <p:cNvSpPr>
            <a:spLocks noGrp="1"/>
          </p:cNvSpPr>
          <p:nvPr>
            <p:ph type="sldNum" sz="quarter" idx="12"/>
          </p:nvPr>
        </p:nvSpPr>
        <p:spPr/>
        <p:txBody>
          <a:bodyPr/>
          <a:lstStyle/>
          <a:p>
            <a:fld id="{0E35F3BA-FE8B-4E36-87EF-206F94BD42EB}" type="slidenum">
              <a:rPr lang="en-US" smtClean="0"/>
              <a:pPr/>
              <a:t>16</a:t>
            </a:fld>
            <a:endParaRPr lang="en-US" dirty="0"/>
          </a:p>
        </p:txBody>
      </p:sp>
    </p:spTree>
    <p:extLst>
      <p:ext uri="{BB962C8B-B14F-4D97-AF65-F5344CB8AC3E}">
        <p14:creationId xmlns:p14="http://schemas.microsoft.com/office/powerpoint/2010/main" val="36653942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Home</a:t>
            </a:r>
            <a:endParaRPr lang="en-US" dirty="0" smtClean="0"/>
          </a:p>
        </p:txBody>
      </p:sp>
      <p:sp>
        <p:nvSpPr>
          <p:cNvPr id="18435" name="Content Placeholder 2"/>
          <p:cNvSpPr>
            <a:spLocks noGrp="1"/>
          </p:cNvSpPr>
          <p:nvPr>
            <p:ph idx="1"/>
          </p:nvPr>
        </p:nvSpPr>
        <p:spPr/>
        <p:txBody>
          <a:bodyPr/>
          <a:lstStyle/>
          <a:p>
            <a:r>
              <a:rPr lang="en-US" dirty="0" smtClean="0">
                <a:solidFill>
                  <a:schemeClr val="tx1"/>
                </a:solidFill>
              </a:rPr>
              <a:t>Principal residence of the child’s family or caregivers</a:t>
            </a:r>
          </a:p>
          <a:p>
            <a:endParaRPr lang="en-US" dirty="0" smtClean="0">
              <a:solidFill>
                <a:schemeClr val="tx1"/>
              </a:solidFill>
            </a:endParaRPr>
          </a:p>
          <a:p>
            <a:r>
              <a:rPr lang="en-US" dirty="0" smtClean="0">
                <a:solidFill>
                  <a:schemeClr val="tx1"/>
                </a:solidFill>
              </a:rPr>
              <a:t>Caregivers includes babysitters</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0E35F3BA-FE8B-4E36-87EF-206F94BD42EB}" type="slidenum">
              <a:rPr lang="en-US" smtClean="0"/>
              <a:pPr/>
              <a:t>17</a:t>
            </a:fld>
            <a:endParaRPr lang="en-US" dirty="0"/>
          </a:p>
        </p:txBody>
      </p:sp>
    </p:spTree>
    <p:custDataLst>
      <p:tags r:id="rId1"/>
    </p:custDataLst>
    <p:extLst>
      <p:ext uri="{BB962C8B-B14F-4D97-AF65-F5344CB8AC3E}">
        <p14:creationId xmlns:p14="http://schemas.microsoft.com/office/powerpoint/2010/main" val="9515565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Service Provider Location or Other Locations Not in Any Other Category </a:t>
            </a:r>
            <a:endParaRPr lang="en-US" dirty="0" smtClean="0"/>
          </a:p>
        </p:txBody>
      </p:sp>
      <p:sp>
        <p:nvSpPr>
          <p:cNvPr id="20483" name="Content Placeholder 2"/>
          <p:cNvSpPr>
            <a:spLocks noGrp="1"/>
          </p:cNvSpPr>
          <p:nvPr>
            <p:ph idx="1"/>
          </p:nvPr>
        </p:nvSpPr>
        <p:spPr/>
        <p:txBody>
          <a:bodyPr/>
          <a:lstStyle/>
          <a:p>
            <a:pPr lvl="0"/>
            <a:r>
              <a:rPr lang="en-US" dirty="0" smtClean="0">
                <a:solidFill>
                  <a:schemeClr val="tx1"/>
                </a:solidFill>
              </a:rPr>
              <a:t>A service provider location or other locations not in any other category include a private clinician’s office, clinician offices located in a school building, hospital facilities on an out-patient basis, libraries, and other public locations.</a:t>
            </a:r>
          </a:p>
          <a:p>
            <a:pPr lvl="0"/>
            <a:r>
              <a:rPr lang="en-US" dirty="0" smtClean="0">
                <a:solidFill>
                  <a:schemeClr val="tx1"/>
                </a:solidFill>
              </a:rPr>
              <a:t>These children do not attend any regular early childhood program, special education classroom, separate school, or residential facility. </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0E35F3BA-FE8B-4E36-87EF-206F94BD42EB}" type="slidenum">
              <a:rPr lang="en-US" smtClean="0"/>
              <a:pPr/>
              <a:t>18</a:t>
            </a:fld>
            <a:endParaRPr lang="en-US" dirty="0"/>
          </a:p>
        </p:txBody>
      </p:sp>
    </p:spTree>
    <p:custDataLst>
      <p:tags r:id="rId1"/>
    </p:custDataLst>
    <p:extLst>
      <p:ext uri="{BB962C8B-B14F-4D97-AF65-F5344CB8AC3E}">
        <p14:creationId xmlns:p14="http://schemas.microsoft.com/office/powerpoint/2010/main" val="14471094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pPr/>
              <a:t>19</a:t>
            </a:fld>
            <a:endParaRPr lang="en-US"/>
          </a:p>
        </p:txBody>
      </p:sp>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normAutofit fontScale="90000"/>
          </a:bodyPr>
          <a:lstStyle/>
          <a:p>
            <a:r>
              <a:rPr lang="en-US" dirty="0" smtClean="0"/>
              <a:t>Conclusion</a:t>
            </a:r>
            <a:br>
              <a:rPr lang="en-US" dirty="0" smtClean="0"/>
            </a:br>
            <a:r>
              <a:rPr lang="en-US" dirty="0" smtClean="0"/>
              <a:t>Indicator 6 Terminology: Preschool Environments </a:t>
            </a:r>
            <a:endParaRPr lang="en-US" dirty="0"/>
          </a:p>
        </p:txBody>
      </p:sp>
    </p:spTree>
    <p:extLst>
      <p:ext uri="{BB962C8B-B14F-4D97-AF65-F5344CB8AC3E}">
        <p14:creationId xmlns:p14="http://schemas.microsoft.com/office/powerpoint/2010/main" val="1569521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lstStyle/>
          <a:p>
            <a:r>
              <a:rPr lang="en-US" smtClean="0"/>
              <a:t>Resources </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lstStyle/>
          <a:p>
            <a:r>
              <a:rPr lang="en-US" dirty="0" smtClean="0">
                <a:solidFill>
                  <a:srgbClr val="0F150D"/>
                </a:solidFill>
              </a:rPr>
              <a:t>Indicator 6 Decision Tree</a:t>
            </a:r>
          </a:p>
          <a:p>
            <a:r>
              <a:rPr lang="en-US" dirty="0" smtClean="0">
                <a:solidFill>
                  <a:srgbClr val="0F150D"/>
                </a:solidFill>
              </a:rPr>
              <a:t>Preschool Environments: Instructions</a:t>
            </a:r>
          </a:p>
          <a:p>
            <a:r>
              <a:rPr lang="en-US" dirty="0" smtClean="0">
                <a:solidFill>
                  <a:srgbClr val="0F150D"/>
                </a:solidFill>
              </a:rPr>
              <a:t>Preschool Environments: Questions and Answers </a:t>
            </a:r>
            <a:endParaRPr lang="en-US" dirty="0">
              <a:solidFill>
                <a:srgbClr val="0F150D"/>
              </a:solidFill>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pPr/>
              <a:t>2</a:t>
            </a:fld>
            <a:endParaRPr lang="en-US"/>
          </a:p>
        </p:txBody>
      </p:sp>
    </p:spTree>
    <p:extLst>
      <p:ext uri="{BB962C8B-B14F-4D97-AF65-F5344CB8AC3E}">
        <p14:creationId xmlns:p14="http://schemas.microsoft.com/office/powerpoint/2010/main" val="693525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Module Objectives</a:t>
            </a:r>
            <a:endParaRPr lang="en-US" dirty="0"/>
          </a:p>
        </p:txBody>
      </p:sp>
      <p:sp>
        <p:nvSpPr>
          <p:cNvPr id="9219" name="Content Placeholder 2"/>
          <p:cNvSpPr>
            <a:spLocks noGrp="1"/>
          </p:cNvSpPr>
          <p:nvPr>
            <p:ph idx="1"/>
          </p:nvPr>
        </p:nvSpPr>
        <p:spPr/>
        <p:txBody>
          <a:bodyPr/>
          <a:lstStyle/>
          <a:p>
            <a:r>
              <a:rPr lang="en-US" dirty="0" smtClean="0">
                <a:solidFill>
                  <a:srgbClr val="0F150D"/>
                </a:solidFill>
              </a:rPr>
              <a:t>Define the terminology associated with Indicator 6</a:t>
            </a:r>
          </a:p>
          <a:p>
            <a:r>
              <a:rPr lang="en-US" dirty="0" smtClean="0">
                <a:solidFill>
                  <a:srgbClr val="0F150D"/>
                </a:solidFill>
              </a:rPr>
              <a:t>Identify resources for additional support</a:t>
            </a:r>
          </a:p>
          <a:p>
            <a:pPr marL="0" indent="0">
              <a:buNone/>
            </a:pPr>
            <a:endParaRPr lang="en-US" dirty="0"/>
          </a:p>
        </p:txBody>
      </p:sp>
      <p:sp>
        <p:nvSpPr>
          <p:cNvPr id="2" name="Slide Number Placeholder 1"/>
          <p:cNvSpPr>
            <a:spLocks noGrp="1"/>
          </p:cNvSpPr>
          <p:nvPr>
            <p:ph type="sldNum" sz="quarter" idx="12"/>
          </p:nvPr>
        </p:nvSpPr>
        <p:spPr/>
        <p:txBody>
          <a:bodyPr/>
          <a:lstStyle/>
          <a:p>
            <a:fld id="{0E35F3BA-FE8B-4E36-87EF-206F94BD42EB}" type="slidenum">
              <a:rPr lang="en-US" smtClean="0"/>
              <a:pPr/>
              <a:t>3</a:t>
            </a:fld>
            <a:endParaRPr lang="en-US" dirty="0"/>
          </a:p>
        </p:txBody>
      </p:sp>
    </p:spTree>
    <p:custDataLst>
      <p:tags r:id="rId1"/>
    </p:custDataLst>
    <p:extLst>
      <p:ext uri="{BB962C8B-B14F-4D97-AF65-F5344CB8AC3E}">
        <p14:creationId xmlns:p14="http://schemas.microsoft.com/office/powerpoint/2010/main" val="6574573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What are Early Childhood Special Education Settings? </a:t>
            </a:r>
            <a:br>
              <a:rPr lang="en-US" dirty="0"/>
            </a:br>
            <a:endParaRPr lang="en-US" dirty="0"/>
          </a:p>
        </p:txBody>
      </p:sp>
      <p:sp>
        <p:nvSpPr>
          <p:cNvPr id="2" name="Slide Number Placeholder 1"/>
          <p:cNvSpPr>
            <a:spLocks noGrp="1"/>
          </p:cNvSpPr>
          <p:nvPr>
            <p:ph type="sldNum" sz="quarter" idx="12"/>
          </p:nvPr>
        </p:nvSpPr>
        <p:spPr/>
        <p:txBody>
          <a:bodyPr/>
          <a:lstStyle/>
          <a:p>
            <a:fld id="{0E35F3BA-FE8B-4E36-87EF-206F94BD42EB}" type="slidenum">
              <a:rPr lang="en-US" smtClean="0"/>
              <a:pPr/>
              <a:t>4</a:t>
            </a:fld>
            <a:endParaRPr lang="en-US" dirty="0"/>
          </a:p>
        </p:txBody>
      </p:sp>
    </p:spTree>
    <p:custDataLst>
      <p:tags r:id="rId1"/>
    </p:custDataLst>
    <p:extLst>
      <p:ext uri="{BB962C8B-B14F-4D97-AF65-F5344CB8AC3E}">
        <p14:creationId xmlns:p14="http://schemas.microsoft.com/office/powerpoint/2010/main" val="27653585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Setting vs. Program </a:t>
            </a:r>
            <a:endParaRPr lang="en-US" dirty="0" smtClean="0"/>
          </a:p>
        </p:txBody>
      </p:sp>
      <p:sp>
        <p:nvSpPr>
          <p:cNvPr id="13315" name="Content Placeholder 4"/>
          <p:cNvSpPr>
            <a:spLocks noGrp="1"/>
          </p:cNvSpPr>
          <p:nvPr>
            <p:ph idx="1"/>
          </p:nvPr>
        </p:nvSpPr>
        <p:spPr/>
        <p:txBody>
          <a:bodyPr/>
          <a:lstStyle/>
          <a:p>
            <a:r>
              <a:rPr lang="en-US" dirty="0" smtClean="0">
                <a:solidFill>
                  <a:srgbClr val="0F150D"/>
                </a:solidFill>
              </a:rPr>
              <a:t>Setting is a generic category - type of place</a:t>
            </a:r>
          </a:p>
          <a:p>
            <a:r>
              <a:rPr lang="en-US" dirty="0" smtClean="0">
                <a:solidFill>
                  <a:srgbClr val="0F150D"/>
                </a:solidFill>
              </a:rPr>
              <a:t>Program is the actual place - name of the place</a:t>
            </a:r>
          </a:p>
          <a:p>
            <a:pPr lvl="1"/>
            <a:r>
              <a:rPr lang="en-US" dirty="0" smtClean="0">
                <a:solidFill>
                  <a:srgbClr val="0F150D"/>
                </a:solidFill>
              </a:rPr>
              <a:t>Setting determination drives the program placement</a:t>
            </a:r>
          </a:p>
          <a:p>
            <a:endParaRPr lang="en-US" dirty="0" smtClean="0"/>
          </a:p>
        </p:txBody>
      </p:sp>
      <p:sp>
        <p:nvSpPr>
          <p:cNvPr id="2" name="Slide Number Placeholder 1"/>
          <p:cNvSpPr>
            <a:spLocks noGrp="1"/>
          </p:cNvSpPr>
          <p:nvPr>
            <p:ph type="sldNum" sz="quarter" idx="12"/>
          </p:nvPr>
        </p:nvSpPr>
        <p:spPr/>
        <p:txBody>
          <a:bodyPr/>
          <a:lstStyle/>
          <a:p>
            <a:fld id="{0E35F3BA-FE8B-4E36-87EF-206F94BD42EB}" type="slidenum">
              <a:rPr lang="en-US" smtClean="0"/>
              <a:pPr/>
              <a:t>5</a:t>
            </a:fld>
            <a:endParaRPr lang="en-US" dirty="0"/>
          </a:p>
        </p:txBody>
      </p:sp>
    </p:spTree>
    <p:custDataLst>
      <p:tags r:id="rId1"/>
    </p:custDataLst>
    <p:extLst>
      <p:ext uri="{BB962C8B-B14F-4D97-AF65-F5344CB8AC3E}">
        <p14:creationId xmlns:p14="http://schemas.microsoft.com/office/powerpoint/2010/main" val="9828287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mtClean="0"/>
              <a:t>Early Childhood Settings</a:t>
            </a:r>
            <a:endParaRPr lang="en-US" dirty="0"/>
          </a:p>
        </p:txBody>
      </p:sp>
      <p:sp>
        <p:nvSpPr>
          <p:cNvPr id="2" name="Slide Number Placeholder 1"/>
          <p:cNvSpPr>
            <a:spLocks noGrp="1"/>
          </p:cNvSpPr>
          <p:nvPr>
            <p:ph type="sldNum" sz="quarter" idx="12"/>
          </p:nvPr>
        </p:nvSpPr>
        <p:spPr/>
        <p:txBody>
          <a:bodyPr/>
          <a:lstStyle/>
          <a:p>
            <a:fld id="{0E35F3BA-FE8B-4E36-87EF-206F94BD42EB}" type="slidenum">
              <a:rPr lang="en-US" smtClean="0"/>
              <a:pPr/>
              <a:t>6</a:t>
            </a:fld>
            <a:endParaRPr lang="en-US" dirty="0"/>
          </a:p>
        </p:txBody>
      </p:sp>
      <p:sp>
        <p:nvSpPr>
          <p:cNvPr id="4" name="TextBox 3"/>
          <p:cNvSpPr txBox="1"/>
          <p:nvPr/>
        </p:nvSpPr>
        <p:spPr>
          <a:xfrm>
            <a:off x="2209800" y="1632488"/>
            <a:ext cx="7260609" cy="5863144"/>
          </a:xfrm>
          <a:prstGeom prst="rect">
            <a:avLst/>
          </a:prstGeom>
          <a:noFill/>
        </p:spPr>
        <p:txBody>
          <a:bodyPr wrap="square" rtlCol="0">
            <a:spAutoFit/>
          </a:bodyPr>
          <a:lstStyle/>
          <a:p>
            <a:pPr algn="ctr"/>
            <a:r>
              <a:rPr lang="en-US" sz="2500" dirty="0">
                <a:solidFill>
                  <a:srgbClr val="FF0000"/>
                </a:solidFill>
              </a:rPr>
              <a:t>OSEP </a:t>
            </a:r>
            <a:r>
              <a:rPr lang="en-US" sz="2500" dirty="0" smtClean="0">
                <a:solidFill>
                  <a:srgbClr val="FF0000"/>
                </a:solidFill>
              </a:rPr>
              <a:t>Settings</a:t>
            </a:r>
          </a:p>
          <a:p>
            <a:pPr algn="ctr"/>
            <a:endParaRPr lang="en-US" sz="2500" dirty="0" smtClean="0">
              <a:solidFill>
                <a:srgbClr val="FF0000"/>
              </a:solidFill>
            </a:endParaRPr>
          </a:p>
          <a:p>
            <a:pPr marL="0" lvl="1" algn="ctr">
              <a:defRPr/>
            </a:pPr>
            <a:r>
              <a:rPr lang="en-US" sz="2500" dirty="0">
                <a:solidFill>
                  <a:srgbClr val="0F150D"/>
                </a:solidFill>
              </a:rPr>
              <a:t>Regular Early Childhood Program</a:t>
            </a:r>
          </a:p>
          <a:p>
            <a:pPr marL="0" lvl="1" algn="ctr">
              <a:defRPr/>
            </a:pPr>
            <a:r>
              <a:rPr lang="en-US" sz="2500" i="1" dirty="0">
                <a:solidFill>
                  <a:srgbClr val="0F150D"/>
                </a:solidFill>
              </a:rPr>
              <a:t>-Public and </a:t>
            </a:r>
            <a:r>
              <a:rPr lang="en-US" sz="2500" i="1" dirty="0" smtClean="0">
                <a:solidFill>
                  <a:srgbClr val="0F150D"/>
                </a:solidFill>
              </a:rPr>
              <a:t>Private</a:t>
            </a:r>
          </a:p>
          <a:p>
            <a:pPr marL="0" lvl="1" algn="ctr">
              <a:defRPr/>
            </a:pPr>
            <a:endParaRPr lang="en-US" sz="2500" i="1" dirty="0" smtClean="0">
              <a:solidFill>
                <a:srgbClr val="0F150D"/>
              </a:solidFill>
            </a:endParaRPr>
          </a:p>
          <a:p>
            <a:pPr marL="0" lvl="1" algn="ctr">
              <a:buClr>
                <a:srgbClr val="04617B"/>
              </a:buClr>
            </a:pPr>
            <a:r>
              <a:rPr lang="en-US" sz="2500" dirty="0">
                <a:solidFill>
                  <a:srgbClr val="0F150D"/>
                </a:solidFill>
              </a:rPr>
              <a:t>Special Education Classroom</a:t>
            </a:r>
            <a:r>
              <a:rPr lang="en-US" sz="2500" b="1" dirty="0">
                <a:solidFill>
                  <a:srgbClr val="0F150D"/>
                </a:solidFill>
              </a:rPr>
              <a:t> </a:t>
            </a:r>
          </a:p>
          <a:p>
            <a:pPr marL="0" lvl="1" algn="ctr">
              <a:buClr>
                <a:srgbClr val="04617B"/>
              </a:buClr>
            </a:pPr>
            <a:r>
              <a:rPr lang="en-US" sz="2500" dirty="0">
                <a:solidFill>
                  <a:srgbClr val="0F150D"/>
                </a:solidFill>
              </a:rPr>
              <a:t>Separate School</a:t>
            </a:r>
          </a:p>
          <a:p>
            <a:pPr marL="0" lvl="1" algn="ctr">
              <a:buClr>
                <a:srgbClr val="04617B"/>
              </a:buClr>
            </a:pPr>
            <a:r>
              <a:rPr lang="en-US" sz="2500" dirty="0">
                <a:solidFill>
                  <a:srgbClr val="0F150D"/>
                </a:solidFill>
              </a:rPr>
              <a:t>Residential </a:t>
            </a:r>
            <a:r>
              <a:rPr lang="en-US" sz="2500" dirty="0" smtClean="0">
                <a:solidFill>
                  <a:srgbClr val="0F150D"/>
                </a:solidFill>
              </a:rPr>
              <a:t>Facility</a:t>
            </a:r>
            <a:endParaRPr lang="en-US" sz="2500" dirty="0">
              <a:solidFill>
                <a:srgbClr val="0F150D"/>
              </a:solidFill>
            </a:endParaRPr>
          </a:p>
          <a:p>
            <a:pPr marL="0" lvl="1" algn="ctr">
              <a:buClr>
                <a:srgbClr val="04617B"/>
              </a:buClr>
            </a:pPr>
            <a:r>
              <a:rPr lang="en-US" sz="2500" i="1" dirty="0">
                <a:solidFill>
                  <a:srgbClr val="0F150D"/>
                </a:solidFill>
              </a:rPr>
              <a:t>-Public and </a:t>
            </a:r>
            <a:r>
              <a:rPr lang="en-US" sz="2500" i="1" dirty="0" smtClean="0">
                <a:solidFill>
                  <a:srgbClr val="0F150D"/>
                </a:solidFill>
              </a:rPr>
              <a:t>Private</a:t>
            </a:r>
          </a:p>
          <a:p>
            <a:pPr marL="0" lvl="1" algn="ctr">
              <a:buClr>
                <a:srgbClr val="04617B"/>
              </a:buClr>
            </a:pPr>
            <a:endParaRPr lang="en-US" sz="2500" i="1" dirty="0" smtClean="0">
              <a:solidFill>
                <a:srgbClr val="0F150D"/>
              </a:solidFill>
            </a:endParaRPr>
          </a:p>
          <a:p>
            <a:pPr marL="0" lvl="1" algn="ctr">
              <a:buClr>
                <a:srgbClr val="04617B"/>
              </a:buClr>
            </a:pPr>
            <a:r>
              <a:rPr lang="en-US" sz="2500" dirty="0">
                <a:solidFill>
                  <a:srgbClr val="0F150D"/>
                </a:solidFill>
              </a:rPr>
              <a:t>Caregiver’s Home</a:t>
            </a:r>
          </a:p>
          <a:p>
            <a:pPr marL="0" lvl="1" algn="ctr">
              <a:buClr>
                <a:srgbClr val="04617B"/>
              </a:buClr>
            </a:pPr>
            <a:r>
              <a:rPr lang="en-US" sz="2500" dirty="0">
                <a:solidFill>
                  <a:srgbClr val="0F150D"/>
                </a:solidFill>
              </a:rPr>
              <a:t>Service Provider Location</a:t>
            </a:r>
          </a:p>
          <a:p>
            <a:pPr marL="0" lvl="1" algn="ctr">
              <a:buClr>
                <a:srgbClr val="04617B"/>
              </a:buClr>
            </a:pPr>
            <a:endParaRPr lang="en-US" sz="2500" i="1" dirty="0">
              <a:solidFill>
                <a:srgbClr val="0F150D"/>
              </a:solidFill>
            </a:endParaRPr>
          </a:p>
          <a:p>
            <a:pPr marL="0" lvl="1" algn="ctr">
              <a:defRPr/>
            </a:pPr>
            <a:endParaRPr lang="en-US" sz="2500" i="1" dirty="0">
              <a:solidFill>
                <a:srgbClr val="0F150D"/>
              </a:solidFill>
            </a:endParaRPr>
          </a:p>
          <a:p>
            <a:pPr algn="ctr"/>
            <a:endParaRPr lang="en-US" sz="2500" dirty="0">
              <a:solidFill>
                <a:srgbClr val="FF0000"/>
              </a:solidFill>
            </a:endParaRPr>
          </a:p>
        </p:txBody>
      </p:sp>
    </p:spTree>
    <p:custDataLst>
      <p:tags r:id="rId1"/>
    </p:custDataLst>
    <p:extLst>
      <p:ext uri="{BB962C8B-B14F-4D97-AF65-F5344CB8AC3E}">
        <p14:creationId xmlns:p14="http://schemas.microsoft.com/office/powerpoint/2010/main" val="15886591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Regular Early Childhood Program</a:t>
            </a:r>
            <a:endParaRPr lang="en-US" dirty="0" smtClean="0"/>
          </a:p>
        </p:txBody>
      </p:sp>
      <p:sp>
        <p:nvSpPr>
          <p:cNvPr id="17411" name="Content Placeholder 2"/>
          <p:cNvSpPr>
            <a:spLocks noGrp="1"/>
          </p:cNvSpPr>
          <p:nvPr>
            <p:ph idx="1"/>
          </p:nvPr>
        </p:nvSpPr>
        <p:spPr/>
        <p:txBody>
          <a:bodyPr>
            <a:normAutofit lnSpcReduction="10000"/>
          </a:bodyPr>
          <a:lstStyle/>
          <a:p>
            <a:r>
              <a:rPr lang="en-US" dirty="0" smtClean="0">
                <a:solidFill>
                  <a:schemeClr val="tx1"/>
                </a:solidFill>
              </a:rPr>
              <a:t>A regular early childhood program includes 50 percent or more children who do not have disabilities (children not on IEPs)</a:t>
            </a:r>
          </a:p>
          <a:p>
            <a:r>
              <a:rPr lang="en-US" dirty="0" smtClean="0">
                <a:solidFill>
                  <a:schemeClr val="tx1"/>
                </a:solidFill>
              </a:rPr>
              <a:t>May include, but is not limited to:</a:t>
            </a:r>
          </a:p>
          <a:p>
            <a:pPr lvl="0"/>
            <a:r>
              <a:rPr lang="en-US" dirty="0" smtClean="0">
                <a:solidFill>
                  <a:schemeClr val="tx1"/>
                </a:solidFill>
              </a:rPr>
              <a:t>Virginia Preschool Initiative (VPI/VPI+)</a:t>
            </a:r>
          </a:p>
          <a:p>
            <a:pPr lvl="0"/>
            <a:r>
              <a:rPr lang="en-US" dirty="0" smtClean="0">
                <a:solidFill>
                  <a:schemeClr val="tx1"/>
                </a:solidFill>
              </a:rPr>
              <a:t>Head Start</a:t>
            </a:r>
          </a:p>
          <a:p>
            <a:pPr lvl="0"/>
            <a:r>
              <a:rPr lang="en-US" dirty="0" smtClean="0">
                <a:solidFill>
                  <a:schemeClr val="tx1"/>
                </a:solidFill>
              </a:rPr>
              <a:t>Reverse inclusion classrooms </a:t>
            </a:r>
          </a:p>
          <a:p>
            <a:pPr lvl="0"/>
            <a:r>
              <a:rPr lang="en-US" dirty="0" smtClean="0">
                <a:solidFill>
                  <a:schemeClr val="tx1"/>
                </a:solidFill>
              </a:rPr>
              <a:t>Preschool classes (public or private)</a:t>
            </a:r>
          </a:p>
          <a:p>
            <a:pPr lvl="0"/>
            <a:r>
              <a:rPr lang="en-US" dirty="0" smtClean="0">
                <a:solidFill>
                  <a:schemeClr val="tx1"/>
                </a:solidFill>
              </a:rPr>
              <a:t>Group child development center or child care</a:t>
            </a:r>
          </a:p>
          <a:p>
            <a:pPr lvl="0"/>
            <a:r>
              <a:rPr lang="en-US" dirty="0" smtClean="0">
                <a:solidFill>
                  <a:schemeClr val="tx1"/>
                </a:solidFill>
              </a:rPr>
              <a:t>Community based play groups</a:t>
            </a:r>
          </a:p>
          <a:p>
            <a:endParaRPr lang="en-US" dirty="0" smtClean="0"/>
          </a:p>
          <a:p>
            <a:pPr lvl="1"/>
            <a:endParaRPr lang="en-US" dirty="0" smtClean="0"/>
          </a:p>
        </p:txBody>
      </p:sp>
      <p:sp>
        <p:nvSpPr>
          <p:cNvPr id="2" name="Slide Number Placeholder 1"/>
          <p:cNvSpPr>
            <a:spLocks noGrp="1"/>
          </p:cNvSpPr>
          <p:nvPr>
            <p:ph type="sldNum" sz="quarter" idx="12"/>
          </p:nvPr>
        </p:nvSpPr>
        <p:spPr/>
        <p:txBody>
          <a:bodyPr/>
          <a:lstStyle/>
          <a:p>
            <a:fld id="{0E35F3BA-FE8B-4E36-87EF-206F94BD42EB}" type="slidenum">
              <a:rPr lang="en-US" smtClean="0"/>
              <a:pPr/>
              <a:t>7</a:t>
            </a:fld>
            <a:endParaRPr lang="en-US" dirty="0"/>
          </a:p>
        </p:txBody>
      </p:sp>
    </p:spTree>
    <p:custDataLst>
      <p:tags r:id="rId1"/>
    </p:custDataLst>
    <p:extLst>
      <p:ext uri="{BB962C8B-B14F-4D97-AF65-F5344CB8AC3E}">
        <p14:creationId xmlns:p14="http://schemas.microsoft.com/office/powerpoint/2010/main" val="27056501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Regular Early Childhood Program </a:t>
            </a:r>
            <a:endParaRPr lang="en-US" dirty="0"/>
          </a:p>
        </p:txBody>
      </p:sp>
      <p:sp>
        <p:nvSpPr>
          <p:cNvPr id="3" name="Content Placeholder 2"/>
          <p:cNvSpPr>
            <a:spLocks noGrp="1"/>
          </p:cNvSpPr>
          <p:nvPr>
            <p:ph idx="1"/>
          </p:nvPr>
        </p:nvSpPr>
        <p:spPr/>
        <p:txBody>
          <a:bodyPr/>
          <a:lstStyle/>
          <a:p>
            <a:r>
              <a:rPr lang="en-US" dirty="0" smtClean="0">
                <a:solidFill>
                  <a:schemeClr val="tx1"/>
                </a:solidFill>
              </a:rPr>
              <a:t>The child may be enrolled in the program by the Local Education Agency (LEA) or by the parent/guardian.  </a:t>
            </a:r>
          </a:p>
          <a:p>
            <a:r>
              <a:rPr lang="en-US" dirty="0" smtClean="0">
                <a:solidFill>
                  <a:schemeClr val="tx1"/>
                </a:solidFill>
              </a:rPr>
              <a:t>The program is to be a part of the child’s typical week for the child to be considered attending for Indicator 6 purposes.  </a:t>
            </a:r>
          </a:p>
          <a:p>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8</a:t>
            </a:fld>
            <a:endParaRPr lang="en-US" dirty="0"/>
          </a:p>
        </p:txBody>
      </p:sp>
    </p:spTree>
    <p:extLst>
      <p:ext uri="{BB962C8B-B14F-4D97-AF65-F5344CB8AC3E}">
        <p14:creationId xmlns:p14="http://schemas.microsoft.com/office/powerpoint/2010/main" val="19453143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Time Provided by the Family and the Local Education Agency</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Ask the family to list and describe programs the child attends outside of school</a:t>
            </a:r>
          </a:p>
          <a:p>
            <a:pPr lvl="1"/>
            <a:r>
              <a:rPr lang="en-US" dirty="0" smtClean="0"/>
              <a:t>Public or private preschool classes</a:t>
            </a:r>
          </a:p>
          <a:p>
            <a:pPr lvl="1"/>
            <a:r>
              <a:rPr lang="en-US" dirty="0" smtClean="0"/>
              <a:t>Licensed child care centers</a:t>
            </a:r>
          </a:p>
          <a:p>
            <a:pPr lvl="1"/>
            <a:r>
              <a:rPr lang="en-US" dirty="0" smtClean="0"/>
              <a:t>Head Start</a:t>
            </a:r>
          </a:p>
          <a:p>
            <a:pPr lvl="1"/>
            <a:r>
              <a:rPr lang="en-US" dirty="0" smtClean="0"/>
              <a:t>Before and after school programs</a:t>
            </a:r>
          </a:p>
          <a:p>
            <a:r>
              <a:rPr lang="en-US" dirty="0" smtClean="0">
                <a:solidFill>
                  <a:schemeClr val="tx1"/>
                </a:solidFill>
              </a:rPr>
              <a:t>Exclude time spent with babysitters, neighbors, relatives, or at home</a:t>
            </a:r>
          </a:p>
          <a:p>
            <a:r>
              <a:rPr lang="en-US" dirty="0" smtClean="0">
                <a:solidFill>
                  <a:schemeClr val="tx1"/>
                </a:solidFill>
              </a:rPr>
              <a:t>Consider nature of the setting and whether the child is attending </a:t>
            </a:r>
          </a:p>
          <a:p>
            <a:pPr lvl="1"/>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9</a:t>
            </a:fld>
            <a:endParaRPr lang="en-US" dirty="0"/>
          </a:p>
        </p:txBody>
      </p:sp>
    </p:spTree>
    <p:extLst>
      <p:ext uri="{BB962C8B-B14F-4D97-AF65-F5344CB8AC3E}">
        <p14:creationId xmlns:p14="http://schemas.microsoft.com/office/powerpoint/2010/main" val="8404569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GUID" val="0f8368ec-ccac-41e9-8457-3cdf78fc9982"/>
  <p:tag name="AUDIO_ID" val="315"/>
  <p:tag name="ELAPSEDTIME" val="48.2"/>
  <p:tag name="ARTICULATE_SLIDE_PAUSE" val="1"/>
  <p:tag name="ARTICULATE_NAV_LEVEL" val="1"/>
  <p:tag name="ARTICULATE_PLAYLIST_ID" val="-1"/>
  <p:tag name="ARTICULATE_LOCK_SLIDE" val="0"/>
  <p:tag name="ARTICULATE_SLIDE_NAV" val="4"/>
</p:tagLst>
</file>

<file path=ppt/tags/tag10.xml><?xml version="1.0" encoding="utf-8"?>
<p:tagLst xmlns:a="http://schemas.openxmlformats.org/drawingml/2006/main" xmlns:r="http://schemas.openxmlformats.org/officeDocument/2006/relationships" xmlns:p="http://schemas.openxmlformats.org/presentationml/2006/main">
  <p:tag name="BULLET_11" val="8226"/>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2.147484E+09"/>
  <p:tag name="MARGIN_2" val="36"/>
  <p:tag name="MARGIN_3" val="72"/>
  <p:tag name="MARGIN_4" val="108"/>
  <p:tag name="MARGIN_5" val="144"/>
  <p:tag name="FONT_SIZE" val="13"/>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731a6a1e-bea7-4b36-841c-f6c752ee2c49"/>
  <p:tag name="AUDIO_ID" val="334"/>
  <p:tag name="ELAPSEDTIME" val="34.1"/>
  <p:tag name="ARTICULATE_SLIDE_PAUSE" val="1"/>
  <p:tag name="ARTICULATE_NAV_LEVEL" val="2"/>
  <p:tag name="ARTICULATE_PLAYLIST_ID" val="-1"/>
  <p:tag name="ARTICULATE_LOCK_SLIDE" val="0"/>
  <p:tag name="ARTICULATE_SLIDE_NAV" val="14"/>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3"/>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c10ae934-ab25-4130-8007-fbcee3fd3742"/>
  <p:tag name="AUDIO_ID" val="332"/>
  <p:tag name="ELAPSEDTIME" val="9.9"/>
  <p:tag name="ARTICULATE_SLIDE_PAUSE" val="1"/>
  <p:tag name="ARTICULATE_NAV_LEVEL" val="2"/>
  <p:tag name="ARTICULATE_PLAYLIST_ID" val="-1"/>
  <p:tag name="ARTICULATE_LOCK_SLIDE" val="0"/>
  <p:tag name="ARTICULATE_SLIDE_NAV" val="13"/>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3"/>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7ff874ae-6f44-4bca-8833-ef9f2b89eceb"/>
  <p:tag name="AUDIO_ID" val="333"/>
  <p:tag name="ELAPSEDTIME" val="29.0"/>
  <p:tag name="ARTICULATE_SLIDE_PAUSE" val="1"/>
  <p:tag name="ARTICULATE_NAV_LEVEL" val="2"/>
  <p:tag name="ARTICULATE_PLAYLIST_ID" val="-1"/>
  <p:tag name="ARTICULATE_LOCK_SLIDE" val="0"/>
  <p:tag name="ARTICULATE_SLIDE_NAV" val="15"/>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61623"/>
  <p:tag name="BULLET_4" val="61623"/>
  <p:tag name="BULLET_5" val="61623"/>
  <p:tag name="BULLET_6" val="8226"/>
  <p:tag name="BULLET_7" val="8226"/>
  <p:tag name="MARGIN_1" val="-2.147484E+09"/>
  <p:tag name="MARGIN_2" val="36"/>
  <p:tag name="MARGIN_3" val="72"/>
  <p:tag name="MARGIN_4" val="108"/>
  <p:tag name="MARGIN_5" val="144"/>
  <p:tag name="FONT_SIZE" val="13"/>
</p:tagLst>
</file>

<file path=ppt/tags/tag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What are Preschool Special Education Settings? "/>
  <p:tag name="ARTICULATE_SLIDE_GUID" val="e698e287-57fc-4813-8abd-f3b0ca7b6f30"/>
  <p:tag name="AUDIO_ID" val="323"/>
  <p:tag name="ELAPSEDTIME" val="15.4"/>
  <p:tag name="ARTICULATE_SLIDE_PAUSE" val="1"/>
  <p:tag name="ARTICULATE_NAV_LEVEL" val="1"/>
  <p:tag name="ARTICULATE_PLAYLIST_ID" val="-1"/>
  <p:tag name="ARTICULATE_LOCK_SLIDE" val="0"/>
  <p:tag name="ARTICULATE_SLIDE_NAV" val="8"/>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1982656c-6807-43bd-9eb0-cf754a8fe772"/>
  <p:tag name="AUDIO_ID" val="347"/>
  <p:tag name="ELAPSEDTIME" val="63.2"/>
  <p:tag name="ARTICULATE_SLIDE_PAUSE" val="1"/>
  <p:tag name="ARTICULATE_NAV_LEVEL" val="2"/>
  <p:tag name="ARTICULATE_PLAYLIST_ID" val="-1"/>
  <p:tag name="ARTICULATE_LOCK_SLIDE" val="0"/>
  <p:tag name="ARTICULATE_SLIDE_NAV" val="9"/>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f178ef22-8af3-4c53-9806-ee6d7ce85d1a"/>
  <p:tag name="AUDIO_ID" val="379"/>
  <p:tag name="ELAPSEDTIME" val="51.8"/>
  <p:tag name="ARTICULATE_SLIDE_PAUSE" val="1"/>
  <p:tag name="ARTICULATE_NAV_LEVEL" val="2"/>
  <p:tag name="ARTICULATE_PLAYLIST_ID" val="-1"/>
  <p:tag name="ARTICULATE_LOCK_SLIDE" val="0"/>
  <p:tag name="ARTICULATE_SLIDE_NAV" val="10"/>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MARGIN_1" val="0"/>
  <p:tag name="MARGIN_2" val="36"/>
  <p:tag name="MARGIN_3" val="72"/>
  <p:tag name="MARGIN_4" val="108"/>
  <p:tag name="MARGIN_5" val="144"/>
  <p:tag name="FONT_SIZE" val="13"/>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6e4b18fc-d58d-4023-9808-6bd5c89b9933"/>
  <p:tag name="AUDIO_ID" val="331"/>
  <p:tag name="ELAPSEDTIME" val="49.1"/>
  <p:tag name="ARTICULATE_SLIDE_PAUSE" val="1"/>
  <p:tag name="ARTICULATE_NAV_LEVEL" val="2"/>
  <p:tag name="ARTICULATE_PLAYLIST_ID" val="-1"/>
  <p:tag name="ARTICULATE_LOCK_SLIDE" val="0"/>
  <p:tag name="ARTICULATE_SLIDE_NAV" val="12"/>
</p:tagLst>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BABD3A5137C4BA6A72911572CF1CB" ma:contentTypeVersion="12" ma:contentTypeDescription="Create a new document." ma:contentTypeScope="" ma:versionID="b0d0ff47c865283a9b63f2230d2f68ef">
  <xsd:schema xmlns:xsd="http://www.w3.org/2001/XMLSchema" xmlns:xs="http://www.w3.org/2001/XMLSchema" xmlns:p="http://schemas.microsoft.com/office/2006/metadata/properties" xmlns:ns3="850e6a36-523d-4950-89af-8612d2224dc1" xmlns:ns4="c3a08b9a-eb45-4c28-98ef-9d5b9f7c4395" targetNamespace="http://schemas.microsoft.com/office/2006/metadata/properties" ma:root="true" ma:fieldsID="3d68598715c8ed182f1b663b20171ed5" ns3:_="" ns4:_="">
    <xsd:import namespace="850e6a36-523d-4950-89af-8612d2224dc1"/>
    <xsd:import namespace="c3a08b9a-eb45-4c28-98ef-9d5b9f7c439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e6a36-523d-4950-89af-8612d2224d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a08b9a-eb45-4c28-98ef-9d5b9f7c43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B81E07-8342-4948-9820-6F0DEB432A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0e6a36-523d-4950-89af-8612d2224dc1"/>
    <ds:schemaRef ds:uri="c3a08b9a-eb45-4c28-98ef-9d5b9f7c43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C42149-5E8E-4761-ACAB-BC1E097A7227}">
  <ds:schemaRefs>
    <ds:schemaRef ds:uri="http://schemas.microsoft.com/sharepoint/v3/contenttype/forms"/>
  </ds:schemaRefs>
</ds:datastoreItem>
</file>

<file path=customXml/itemProps3.xml><?xml version="1.0" encoding="utf-8"?>
<ds:datastoreItem xmlns:ds="http://schemas.openxmlformats.org/officeDocument/2006/customXml" ds:itemID="{CEDA5EB3-03F5-47A4-A3EC-716CDA253077}">
  <ds:schemaRefs>
    <ds:schemaRef ds:uri="http://purl.org/dc/dcmitype/"/>
    <ds:schemaRef ds:uri="http://schemas.microsoft.com/office/2006/documentManagement/types"/>
    <ds:schemaRef ds:uri="http://purl.org/dc/elements/1.1/"/>
    <ds:schemaRef ds:uri="http://schemas.microsoft.com/office/2006/metadata/properties"/>
    <ds:schemaRef ds:uri="850e6a36-523d-4950-89af-8612d2224dc1"/>
    <ds:schemaRef ds:uri="http://purl.org/dc/terms/"/>
    <ds:schemaRef ds:uri="http://schemas.microsoft.com/office/infopath/2007/PartnerControls"/>
    <ds:schemaRef ds:uri="http://schemas.openxmlformats.org/package/2006/metadata/core-properties"/>
    <ds:schemaRef ds:uri="c3a08b9a-eb45-4c28-98ef-9d5b9f7c439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VDOE</Template>
  <TotalTime>105</TotalTime>
  <Words>2398</Words>
  <Application>Microsoft Office PowerPoint</Application>
  <PresentationFormat>Widescreen</PresentationFormat>
  <Paragraphs>232</Paragraphs>
  <Slides>19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Symbol</vt:lpstr>
      <vt:lpstr>Times New Roman</vt:lpstr>
      <vt:lpstr>Trebuchet MS</vt:lpstr>
      <vt:lpstr>Wingdings 2</vt:lpstr>
      <vt:lpstr>VDOE</vt:lpstr>
      <vt:lpstr>Understanding the Indicator 6 Terminology: Preschool Environments</vt:lpstr>
      <vt:lpstr>Resources </vt:lpstr>
      <vt:lpstr>Module Objectives</vt:lpstr>
      <vt:lpstr>What are Early Childhood Special Education Settings?  </vt:lpstr>
      <vt:lpstr>Setting vs. Program </vt:lpstr>
      <vt:lpstr>Early Childhood Settings</vt:lpstr>
      <vt:lpstr>Regular Early Childhood Program</vt:lpstr>
      <vt:lpstr>Regular Early Childhood Program </vt:lpstr>
      <vt:lpstr>Time Provided by the Family and the Local Education Agency</vt:lpstr>
      <vt:lpstr>Attending</vt:lpstr>
      <vt:lpstr>Typical Week</vt:lpstr>
      <vt:lpstr>True or False Does the Child Attend a Regular Early Childhood Environment?</vt:lpstr>
      <vt:lpstr>Special Education Program </vt:lpstr>
      <vt:lpstr>Special Education Classroom</vt:lpstr>
      <vt:lpstr>Separate School </vt:lpstr>
      <vt:lpstr>Residential Facility </vt:lpstr>
      <vt:lpstr>Home</vt:lpstr>
      <vt:lpstr>Service Provider Location or Other Locations Not in Any Other Category </vt:lpstr>
      <vt:lpstr>Conclusion Indicator 6 Terminology: Preschool Environments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CUSTOM TITLE PAGE</dc:title>
  <dc:creator>Timothy Nuthall</dc:creator>
  <cp:lastModifiedBy>Jacqueline Kilkeary</cp:lastModifiedBy>
  <cp:revision>15</cp:revision>
  <dcterms:created xsi:type="dcterms:W3CDTF">2020-06-29T15:52:04Z</dcterms:created>
  <dcterms:modified xsi:type="dcterms:W3CDTF">2022-03-23T18:28:29Z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0x010100231BABD3A5137C4BA6A72911572CF1CB</vt:lpwstr>
  </property>
</Properties>
</file>