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</p:sldMasterIdLst>
  <p:notesMasterIdLst>
    <p:notesMasterId r:id="rId26"/>
  </p:notesMasterIdLst>
  <p:handoutMasterIdLst>
    <p:handoutMasterId r:id="rId27"/>
  </p:handoutMasterIdLst>
  <p:sldIdLst>
    <p:sldId id="258" r:id="rId5"/>
    <p:sldId id="270" r:id="rId6"/>
    <p:sldId id="271" r:id="rId7"/>
    <p:sldId id="272" r:id="rId8"/>
    <p:sldId id="259" r:id="rId9"/>
    <p:sldId id="274" r:id="rId10"/>
    <p:sldId id="290" r:id="rId11"/>
    <p:sldId id="276" r:id="rId12"/>
    <p:sldId id="291" r:id="rId13"/>
    <p:sldId id="278" r:id="rId14"/>
    <p:sldId id="292" r:id="rId15"/>
    <p:sldId id="280" r:id="rId16"/>
    <p:sldId id="281" r:id="rId17"/>
    <p:sldId id="282" r:id="rId18"/>
    <p:sldId id="283" r:id="rId19"/>
    <p:sldId id="284" r:id="rId20"/>
    <p:sldId id="293" r:id="rId21"/>
    <p:sldId id="286" r:id="rId22"/>
    <p:sldId id="294" r:id="rId23"/>
    <p:sldId id="288" r:id="rId24"/>
    <p:sldId id="295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0032"/>
    <a:srgbClr val="0F150D"/>
    <a:srgbClr val="C22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72"/>
    <p:restoredTop sz="96327"/>
  </p:normalViewPr>
  <p:slideViewPr>
    <p:cSldViewPr snapToGrid="0" snapToObjects="1">
      <p:cViewPr varScale="1">
        <p:scale>
          <a:sx n="70" d="100"/>
          <a:sy n="70" d="100"/>
        </p:scale>
        <p:origin x="60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19" d="100"/>
          <a:sy n="119" d="100"/>
        </p:scale>
        <p:origin x="37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BEB67F-3624-234A-BE7D-97C67BD9A0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b="1" dirty="0">
              <a:solidFill>
                <a:srgbClr val="C22536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71B46-14D8-8E4E-94CF-DB08BF6687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3E934-413D-2241-80FF-C05625C2FD5A}" type="datetimeFigureOut">
              <a:rPr lang="en-US" smtClean="0">
                <a:latin typeface="Trebuchet MS" panose="020B0703020202090204" pitchFamily="34" charset="0"/>
              </a:rPr>
              <a:t>3/24/2022</a:t>
            </a:fld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BD1B1-635F-414B-AFB2-E2495A2A7E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6C7FA-15A0-1745-8468-8DF229C591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1214512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CEE23-1D07-DC48-9F09-438665CE0303}" type="slidenum">
              <a:rPr lang="en-US" smtClean="0">
                <a:latin typeface="Trebuchet MS" panose="020B0703020202090204" pitchFamily="34" charset="0"/>
              </a:rPr>
              <a:t>‹#›</a:t>
            </a:fld>
            <a:endParaRPr lang="en-US">
              <a:latin typeface="Trebuchet MS" panose="020B0703020202090204" pitchFamily="34" charset="0"/>
            </a:endParaRPr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D52D0C5F-12A8-2744-8BAB-43409134C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94337" y="4376445"/>
            <a:ext cx="7047450" cy="403060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E9796202-4EA2-B645-87AB-B65B91A70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29" y="8699765"/>
            <a:ext cx="1376362" cy="4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47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 spc="0">
                <a:solidFill>
                  <a:srgbClr val="C22536"/>
                </a:solidFill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DECE677D-151F-BC40-B7BE-400103977BBA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rebuchet MS" panose="020B070302020209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150741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8571A650-665F-B049-BFDF-C141BB58E0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1192FC82-0DC6-BE4B-AD31-32623ABF6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94337" y="4376445"/>
            <a:ext cx="7047450" cy="403060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C661D7A9-1EE3-1E4B-991D-69264DAF9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29" y="8699765"/>
            <a:ext cx="1376362" cy="4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2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</a:pPr>
            <a:r>
              <a:rPr lang="en-US" dirty="0" smtClean="0">
                <a:solidFill>
                  <a:srgbClr val="000000"/>
                </a:solidFill>
                <a:ea typeface="Times New Roman"/>
                <a:cs typeface="Calibri"/>
              </a:rPr>
              <a:t>Before we begin, let's discuss additional</a:t>
            </a:r>
            <a:r>
              <a:rPr lang="en-US" baseline="0" dirty="0" smtClean="0">
                <a:solidFill>
                  <a:srgbClr val="000000"/>
                </a:solidFill>
                <a:ea typeface="Times New Roman"/>
                <a:cs typeface="Calibri"/>
              </a:rPr>
              <a:t> resources that can help you further understand Indicator 6 and the reporting requirements. These resources are: </a:t>
            </a:r>
            <a:r>
              <a:rPr lang="en-US" dirty="0" smtClean="0">
                <a:latin typeface="Times New Roman"/>
                <a:ea typeface="Times New Roman"/>
                <a:cs typeface="Times New Roman"/>
              </a:rPr>
              <a:t> </a:t>
            </a:r>
            <a:endParaRPr lang="en-US" dirty="0" smtClean="0">
              <a:ea typeface="Times New Roman"/>
              <a:cs typeface="Times New Roman"/>
            </a:endParaRPr>
          </a:p>
          <a:p>
            <a:pPr marL="173633" indent="-173633">
              <a:buClr>
                <a:srgbClr val="04617B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Indicator 6 Decision Tree,</a:t>
            </a:r>
          </a:p>
          <a:p>
            <a:pPr marL="173633" indent="-173633">
              <a:buClr>
                <a:srgbClr val="04617B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Educational Environments for Children Birth through Five: Instructions,</a:t>
            </a:r>
            <a:r>
              <a:rPr lang="en-US" baseline="0" dirty="0" smtClean="0"/>
              <a:t> and </a:t>
            </a:r>
          </a:p>
          <a:p>
            <a:pPr marL="173633" indent="-173633">
              <a:buClr>
                <a:srgbClr val="04617B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Educational Environments for Children Birth through Five: Questions and Answers.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C0D67E-67D7-40AF-AEB2-814096A5912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1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Let’s now look at case</a:t>
            </a:r>
            <a:r>
              <a:rPr lang="en-US" baseline="0" dirty="0" smtClean="0"/>
              <a:t> examples. </a:t>
            </a:r>
          </a:p>
          <a:p>
            <a:endParaRPr lang="en-US" baseline="0" dirty="0" smtClean="0"/>
          </a:p>
          <a:p>
            <a:pPr lvl="0"/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Simone attends her local school’s regular preschool program five days a week for six hours per day. She participates in pull-out speech therapy at the school two hours per week in a play group with other children who are receiving speech services.</a:t>
            </a:r>
          </a:p>
          <a:p>
            <a:pPr lvl="0"/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/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Based on this information, use the Virginia Decision Tree to determine her Placement Code and whether she attends a regular early childhood program more or less than 10 hours per week and if she receives the majority of special education and related services in the regular early childhood program.</a:t>
            </a:r>
          </a:p>
          <a:p>
            <a:pPr lvl="0"/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0"/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Simone</a:t>
            </a:r>
          </a:p>
          <a:p>
            <a:pPr marL="347266" indent="-347266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2"/>
                </a:solidFill>
              </a:rPr>
              <a:t>Attends a regular early childhood program</a:t>
            </a:r>
          </a:p>
          <a:p>
            <a:pPr marL="347266" indent="-347266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2"/>
                </a:solidFill>
              </a:rPr>
              <a:t>At least 10 hours per week</a:t>
            </a:r>
          </a:p>
          <a:p>
            <a:pPr marL="347266" indent="-347266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2"/>
                </a:solidFill>
              </a:rPr>
              <a:t>Majority of services are in “other location”</a:t>
            </a:r>
          </a:p>
          <a:p>
            <a:endParaRPr lang="en-US" sz="2100" dirty="0">
              <a:solidFill>
                <a:schemeClr val="tx2"/>
              </a:solidFill>
            </a:endParaRPr>
          </a:p>
          <a:p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Jackson attends a special education classroom at Brown Elementary. At lunch his class goes to the cafeteria with the VPI program.  Use the Decision Tree to answer the same questions.</a:t>
            </a:r>
          </a:p>
          <a:p>
            <a:endParaRPr lang="en-US" sz="21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Jackson</a:t>
            </a:r>
          </a:p>
          <a:p>
            <a:pPr marL="347266" indent="-347266">
              <a:buFont typeface="Arial" panose="020B0604020202020204" pitchFamily="34" charset="0"/>
              <a:buChar char="•"/>
            </a:pPr>
            <a:r>
              <a:rPr lang="en-US" sz="2100" u="sng" dirty="0">
                <a:solidFill>
                  <a:schemeClr val="tx2"/>
                </a:solidFill>
              </a:rPr>
              <a:t>Does not</a:t>
            </a:r>
            <a:r>
              <a:rPr lang="en-US" sz="2100" dirty="0">
                <a:solidFill>
                  <a:schemeClr val="tx2"/>
                </a:solidFill>
              </a:rPr>
              <a:t> attend a regular early childhood program (Because there is no planning for interaction, the time in the cafeteria does not count as time in a regular early childhood program). He attends a special education classroom.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A48D-66ED-4B46-A259-738D411D5A8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21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sz="2400" dirty="0" err="1"/>
              <a:t>Alene</a:t>
            </a:r>
            <a:r>
              <a:rPr lang="en-US" sz="2400" dirty="0"/>
              <a:t> attends a special education classroom in the local school system where she receives special education and occupational therapy. After school, she attends  A New Day Child Care Center for two hours each day five days a week. This time is parent-provided. </a:t>
            </a:r>
          </a:p>
          <a:p>
            <a:pPr lvl="0"/>
            <a:r>
              <a:rPr lang="en-US" sz="2400" dirty="0" err="1">
                <a:solidFill>
                  <a:schemeClr val="tx2"/>
                </a:solidFill>
              </a:rPr>
              <a:t>Alene</a:t>
            </a:r>
            <a:endParaRPr lang="en-US" sz="2400" dirty="0">
              <a:solidFill>
                <a:schemeClr val="tx2"/>
              </a:solidFill>
            </a:endParaRPr>
          </a:p>
          <a:p>
            <a:pPr marL="347266" indent="-347266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Attends a regular early childhood program</a:t>
            </a:r>
          </a:p>
          <a:p>
            <a:pPr marL="347266" indent="-347266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At least 10 hours per week</a:t>
            </a:r>
          </a:p>
          <a:p>
            <a:pPr marL="347266" indent="-347266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Majority of services are in “other location”</a:t>
            </a:r>
          </a:p>
          <a:p>
            <a:pPr marL="926042" lvl="2"/>
            <a:endParaRPr lang="en-US" sz="2400" dirty="0"/>
          </a:p>
          <a:p>
            <a:r>
              <a:rPr lang="en-US" sz="2400" dirty="0"/>
              <a:t>The LEA provides Jamie a spot in ABC Early Childhood Center (a community-based preschool). He attends three days a week for three hours each day. Two other children in Jamie’s class of 12 have an IEP. The LEA special education teacher consults with Jamie’s teacher for 3 hours each week. Jamie spends the rest of the week at home where he receives speech therapy one time a week provided by his parents. </a:t>
            </a:r>
          </a:p>
          <a:p>
            <a:r>
              <a:rPr lang="en-US" sz="2400" dirty="0"/>
              <a:t>Jamie</a:t>
            </a:r>
          </a:p>
          <a:p>
            <a:pPr marL="347266" indent="-347266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Attends a regular early childhood program</a:t>
            </a:r>
          </a:p>
          <a:p>
            <a:pPr marL="347266" indent="-347266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Less than 10 hours per week</a:t>
            </a:r>
          </a:p>
          <a:p>
            <a:pPr marL="347266" indent="-347266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Majority of services in the regular early childhood program (Disregard the speech therapy provided by parents)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A48D-66ED-4B46-A259-738D411D5A8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50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the Child who does NOT Attend a Regular Early Childhood Program AND Attends a Special Education Program, the slide depicts</a:t>
            </a:r>
            <a:r>
              <a:rPr lang="en-US" baseline="0" dirty="0" smtClean="0"/>
              <a:t> the Code and the placement category.</a:t>
            </a:r>
          </a:p>
          <a:p>
            <a:endParaRPr lang="en-US" baseline="0" dirty="0" smtClean="0"/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Code 18:	Special Education Classroom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Code 19:	Separate Special Education School 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Code 20: 	Special Education Residential  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A48D-66ED-4B46-A259-738D411D5A8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01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Let’s look closer</a:t>
            </a:r>
            <a:r>
              <a:rPr lang="en-US" baseline="0" dirty="0" smtClean="0"/>
              <a:t> at </a:t>
            </a:r>
            <a:r>
              <a:rPr lang="en-US" b="0" baseline="0" dirty="0" smtClean="0"/>
              <a:t>Codes 21 and 22. </a:t>
            </a:r>
          </a:p>
          <a:p>
            <a:endParaRPr lang="en-US" b="0" baseline="0" dirty="0" smtClean="0"/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Code 21: Home   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Code 22: Service Provider Location or other locations not in any other category</a:t>
            </a:r>
          </a:p>
          <a:p>
            <a:endParaRPr lang="en-US" sz="24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2400" dirty="0">
                <a:latin typeface="Times New Roman"/>
                <a:ea typeface="Times New Roman"/>
              </a:rPr>
              <a:t>Remember, s</a:t>
            </a:r>
            <a:r>
              <a:rPr lang="x-none" sz="2400">
                <a:latin typeface="Times New Roman"/>
                <a:ea typeface="Times New Roman"/>
              </a:rPr>
              <a:t>ervice provider location</a:t>
            </a:r>
            <a:r>
              <a:rPr lang="en-US" sz="2400" dirty="0">
                <a:latin typeface="Times New Roman"/>
                <a:ea typeface="Times New Roman"/>
              </a:rPr>
              <a:t> or other locations not in any other category</a:t>
            </a:r>
            <a:r>
              <a:rPr lang="x-none" sz="2400">
                <a:latin typeface="Times New Roman"/>
                <a:ea typeface="Times New Roman"/>
              </a:rPr>
              <a:t> </a:t>
            </a:r>
            <a:r>
              <a:rPr lang="en-US" sz="2400" dirty="0">
                <a:latin typeface="Times New Roman"/>
                <a:ea typeface="Times New Roman"/>
              </a:rPr>
              <a:t>are</a:t>
            </a:r>
            <a:r>
              <a:rPr lang="x-none" sz="2400">
                <a:latin typeface="Times New Roman"/>
                <a:ea typeface="Times New Roman"/>
              </a:rPr>
              <a:t> defined as receiving special education and/or related services</a:t>
            </a:r>
            <a:r>
              <a:rPr lang="en-US" sz="2400" dirty="0">
                <a:latin typeface="Times New Roman"/>
                <a:ea typeface="Times New Roman"/>
              </a:rPr>
              <a:t> in a:</a:t>
            </a:r>
          </a:p>
          <a:p>
            <a:endParaRPr lang="en-US" sz="2400" b="1" dirty="0">
              <a:latin typeface="Times New Roman"/>
              <a:ea typeface="Times New Roman"/>
            </a:endParaRPr>
          </a:p>
          <a:p>
            <a:pPr marL="343949" indent="-343949">
              <a:buFont typeface="Symbol"/>
              <a:buChar char=""/>
            </a:pPr>
            <a:r>
              <a:rPr lang="x-none" sz="2400">
                <a:latin typeface="Times New Roman"/>
                <a:ea typeface="Times New Roman"/>
              </a:rPr>
              <a:t>Therapist or clinician’s office in a public school</a:t>
            </a:r>
            <a:r>
              <a:rPr lang="en-US" sz="2400" dirty="0">
                <a:latin typeface="Times New Roman"/>
                <a:ea typeface="Times New Roman"/>
              </a:rPr>
              <a:t>,</a:t>
            </a:r>
            <a:endParaRPr lang="en-US" sz="2400" b="1" dirty="0">
              <a:latin typeface="Times New Roman"/>
              <a:ea typeface="Times New Roman"/>
            </a:endParaRPr>
          </a:p>
          <a:p>
            <a:pPr marL="343949" indent="-343949">
              <a:buFont typeface="Symbol"/>
              <a:buChar char=""/>
            </a:pPr>
            <a:r>
              <a:rPr lang="x-none" sz="2400">
                <a:latin typeface="Times New Roman"/>
                <a:ea typeface="Times New Roman"/>
              </a:rPr>
              <a:t>Private therapist or clinician’s office</a:t>
            </a:r>
            <a:r>
              <a:rPr lang="en-US" sz="2400" dirty="0">
                <a:latin typeface="Times New Roman"/>
                <a:ea typeface="Times New Roman"/>
              </a:rPr>
              <a:t>,</a:t>
            </a:r>
          </a:p>
          <a:p>
            <a:pPr marL="343949" indent="-343949">
              <a:buFont typeface="Symbol"/>
              <a:buChar char=""/>
            </a:pPr>
            <a:r>
              <a:rPr lang="x-none" sz="2400">
                <a:latin typeface="Times New Roman"/>
                <a:ea typeface="Times New Roman"/>
              </a:rPr>
              <a:t>Hospitals facilities in an outpatient basis</a:t>
            </a:r>
            <a:r>
              <a:rPr lang="en-US" sz="2400" dirty="0">
                <a:latin typeface="Times New Roman"/>
                <a:ea typeface="Times New Roman"/>
              </a:rPr>
              <a:t>,</a:t>
            </a:r>
          </a:p>
          <a:p>
            <a:pPr marL="343949" indent="-343949">
              <a:buFont typeface="Symbol"/>
              <a:buChar char=""/>
            </a:pPr>
            <a:r>
              <a:rPr lang="en-US" sz="2400" dirty="0">
                <a:latin typeface="Times New Roman"/>
                <a:ea typeface="Times New Roman"/>
              </a:rPr>
              <a:t>Libraries, and</a:t>
            </a:r>
          </a:p>
          <a:p>
            <a:pPr marL="343949" indent="-343949">
              <a:buFont typeface="Symbol"/>
              <a:buChar char=""/>
            </a:pPr>
            <a:r>
              <a:rPr lang="en-US" sz="2400" dirty="0">
                <a:latin typeface="Times New Roman"/>
                <a:ea typeface="Times New Roman"/>
              </a:rPr>
              <a:t>Other public locations. </a:t>
            </a:r>
          </a:p>
          <a:p>
            <a:endParaRPr lang="en-US" sz="24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A48D-66ED-4B46-A259-738D411D5A8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686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6042">
              <a:buClr>
                <a:srgbClr val="04617B"/>
              </a:buClr>
              <a:defRPr/>
            </a:pPr>
            <a:r>
              <a:rPr lang="en-US" dirty="0" smtClean="0">
                <a:ea typeface="Times New Roman"/>
                <a:cs typeface="Times New Roman"/>
              </a:rPr>
              <a:t>Upon completion of this webinar</a:t>
            </a:r>
            <a:r>
              <a:rPr lang="en-US" baseline="0" dirty="0" smtClean="0">
                <a:ea typeface="Times New Roman"/>
                <a:cs typeface="Times New Roman"/>
              </a:rPr>
              <a:t>, participants will: </a:t>
            </a:r>
            <a:endParaRPr lang="en-US" dirty="0" smtClean="0">
              <a:ea typeface="Times New Roman"/>
              <a:cs typeface="Times New Roman"/>
            </a:endParaRPr>
          </a:p>
          <a:p>
            <a:pPr marL="173633" indent="-173633" defTabSz="926042">
              <a:buClr>
                <a:srgbClr val="04617B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Understand how to determine the Early Childhood Special Education Setting for children birth – five with an IEP,</a:t>
            </a:r>
          </a:p>
          <a:p>
            <a:pPr marL="173633" indent="-173633">
              <a:buClr>
                <a:srgbClr val="04617B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Understand how to report Preschool Special Education Setting data, and</a:t>
            </a:r>
          </a:p>
          <a:p>
            <a:pPr marL="173633" indent="-173633">
              <a:buClr>
                <a:srgbClr val="04617B"/>
              </a:buClr>
              <a:buFont typeface="Arial" panose="020B0604020202020204" pitchFamily="34" charset="0"/>
              <a:buChar char="•"/>
              <a:defRPr/>
            </a:pPr>
            <a:r>
              <a:rPr lang="en-US" dirty="0"/>
              <a:t>Identify resources for additional support.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5F5815B-2E37-4941-93B4-A783D55AED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82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remember from</a:t>
            </a:r>
            <a:r>
              <a:rPr lang="en-US" baseline="0" dirty="0" smtClean="0"/>
              <a:t> the first webinar in this series, I</a:t>
            </a:r>
            <a:r>
              <a:rPr lang="en-US" dirty="0" smtClean="0"/>
              <a:t>ndicator</a:t>
            </a:r>
            <a:r>
              <a:rPr lang="en-US" baseline="0" dirty="0" smtClean="0"/>
              <a:t> 6 is the p</a:t>
            </a:r>
            <a:r>
              <a:rPr lang="en-US" dirty="0" smtClean="0"/>
              <a:t>ercent of children aged three through five with IEPs attending a:</a:t>
            </a:r>
          </a:p>
          <a:p>
            <a:pPr marL="277813" indent="-277813">
              <a:buClr>
                <a:schemeClr val="accent3"/>
              </a:buClr>
              <a:defRPr/>
            </a:pPr>
            <a:r>
              <a:rPr lang="en-US" dirty="0" smtClean="0"/>
              <a:t> </a:t>
            </a:r>
          </a:p>
          <a:p>
            <a:pPr marL="277813" indent="-277813">
              <a:buClr>
                <a:schemeClr val="accent3"/>
              </a:buClr>
              <a:defRPr/>
            </a:pPr>
            <a:r>
              <a:rPr lang="en-US" dirty="0" smtClean="0"/>
              <a:t>A.  Regular early childhood program and receiving the majority of special education and related services in the regular early childhood program; and</a:t>
            </a:r>
          </a:p>
          <a:p>
            <a:pPr marL="277813" indent="-277813">
              <a:buClr>
                <a:schemeClr val="accent3"/>
              </a:buClr>
              <a:buFont typeface="Wingdings 2"/>
              <a:buAutoNum type="alphaUcPeriod" startAt="2"/>
              <a:defRPr/>
            </a:pPr>
            <a:r>
              <a:rPr lang="en-US" dirty="0" smtClean="0"/>
              <a:t>Separate special education class, separate school or residential facility.</a:t>
            </a:r>
          </a:p>
          <a:p>
            <a:pPr marL="277813" indent="-277813">
              <a:buClr>
                <a:schemeClr val="accent3"/>
              </a:buClr>
              <a:buFont typeface="Wingdings 2"/>
              <a:buAutoNum type="alphaUcPeriod" startAt="2"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A48D-66ED-4B46-A259-738D411D5A8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29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6042"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 the previous webinar,</a:t>
            </a:r>
            <a:r>
              <a:rPr lang="en-US" baseline="0" dirty="0" smtClean="0">
                <a:solidFill>
                  <a:schemeClr val="accent6">
                    <a:lumMod val="75000"/>
                  </a:schemeClr>
                </a:solidFill>
              </a:rPr>
              <a:t> I provided a definition of the </a:t>
            </a:r>
            <a:r>
              <a:rPr lang="en-US" dirty="0" smtClean="0">
                <a:solidFill>
                  <a:srgbClr val="000000"/>
                </a:solidFill>
                <a:ea typeface="Times New Roman"/>
                <a:cs typeface="Calibri"/>
              </a:rPr>
              <a:t>different types of settings as defined by the Office of Special Education Programs, or OSEP. It is important to understand the settings when</a:t>
            </a:r>
            <a:r>
              <a:rPr lang="en-US" baseline="0" dirty="0" smtClean="0">
                <a:solidFill>
                  <a:srgbClr val="000000"/>
                </a:solidFill>
                <a:ea typeface="Times New Roman"/>
                <a:cs typeface="Calibri"/>
              </a:rPr>
              <a:t> reporting indicator 6 data. On this slide, you can see the Codes that correspond to each setting. These Codes will be used to report the data for Indicator 6 for each child birth through five with an IEP.</a:t>
            </a:r>
            <a:endParaRPr lang="en-US" dirty="0" smtClean="0">
              <a:ea typeface="Times New Roman"/>
              <a:cs typeface="Times New Roman"/>
            </a:endParaRP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Code 17: Regular Early Childhood Program </a:t>
            </a: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Code 18:	Special Education Classroom  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Code 19:	Separate Special Education School 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Code 20: 	Special Education Residential Facility</a:t>
            </a: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Code 21:	Home   </a:t>
            </a: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Code 22:	Service Provider Location or other locations not in any other category</a:t>
            </a:r>
          </a:p>
          <a:p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Remember, </a:t>
            </a:r>
            <a:r>
              <a:rPr lang="en-US" dirty="0" smtClean="0">
                <a:solidFill>
                  <a:schemeClr val="tx1"/>
                </a:solidFill>
              </a:rPr>
              <a:t>f</a:t>
            </a:r>
            <a:r>
              <a:rPr lang="en-US" dirty="0" smtClean="0"/>
              <a:t>or Indicator 6 purposes, the definitions of a regular early childhood program and a special education class are independent of any label put on the classroom itself for funding purposes, classroom certification, or anything else. </a:t>
            </a:r>
          </a:p>
          <a:p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If you</a:t>
            </a:r>
            <a:r>
              <a:rPr lang="en-US" baseline="0" dirty="0" smtClean="0">
                <a:solidFill>
                  <a:schemeClr val="accent3">
                    <a:lumMod val="50000"/>
                  </a:schemeClr>
                </a:solidFill>
              </a:rPr>
              <a:t> are not clear on the definition of any of the settings listed here, please view the previous webinar in this series. </a:t>
            </a:r>
            <a:endParaRPr lang="en-US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A48D-66ED-4B46-A259-738D411D5A8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50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first step</a:t>
            </a:r>
            <a:r>
              <a:rPr lang="en-US" baseline="0" dirty="0" smtClean="0"/>
              <a:t> in the process, is to gather information to determine, </a:t>
            </a:r>
            <a:r>
              <a:rPr lang="en-US" dirty="0" smtClean="0"/>
              <a:t>“Does the child attend a regular early childhood program?” </a:t>
            </a:r>
            <a:r>
              <a:rPr lang="en-US" baseline="0" dirty="0" smtClean="0"/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Ask the family to list and describe programs the child attends outside of school.</a:t>
            </a:r>
            <a:r>
              <a:rPr lang="en-US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Additionally, 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ist and describe programs where the child attends provided by the Local</a:t>
            </a:r>
            <a:r>
              <a:rPr lang="en-US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Education Agency (LEA)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Remember,</a:t>
            </a:r>
            <a:r>
              <a:rPr lang="en-US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 it to be considered a regular early childhood program for Indicator 6 purposes, </a:t>
            </a:r>
            <a:r>
              <a:rPr lang="en-US" dirty="0" smtClean="0"/>
              <a:t>the</a:t>
            </a:r>
            <a:r>
              <a:rPr lang="en-US" baseline="0" dirty="0" smtClean="0"/>
              <a:t> </a:t>
            </a:r>
            <a:r>
              <a:rPr lang="en-US" dirty="0" smtClean="0"/>
              <a:t>program is to be a part of the child’s typical week.</a:t>
            </a:r>
            <a:r>
              <a:rPr lang="en-US" baseline="0" dirty="0" smtClean="0"/>
              <a:t> </a:t>
            </a:r>
            <a:r>
              <a:rPr lang="en-US" dirty="0" smtClean="0"/>
              <a:t>A typical week is what the child does consistently across weeks during the school year. </a:t>
            </a:r>
            <a:r>
              <a:rPr lang="en-US" dirty="0"/>
              <a:t>This does not include weekend time. </a:t>
            </a:r>
            <a:r>
              <a:rPr lang="en-US" dirty="0" smtClean="0"/>
              <a:t> </a:t>
            </a:r>
            <a:r>
              <a:rPr lang="en-US" dirty="0"/>
              <a:t>It is also important to remember, to be considered a participant in the regular early childhood environment, the child must be attending. In other words,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 or she is a member of the program and there is intentional teaching and promotion of the child’s interaction with children without disabilities.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defTabSz="926042">
              <a:defRPr/>
            </a:pPr>
            <a:r>
              <a:rPr lang="en-US" dirty="0" smtClean="0"/>
              <a:t>Local</a:t>
            </a:r>
            <a:r>
              <a:rPr lang="en-US" baseline="0" dirty="0" smtClean="0"/>
              <a:t> Education Agencies are to ensure the student’s data is correct prior to the December 1 Special Education Child Count. Therefore, </a:t>
            </a:r>
            <a:r>
              <a:rPr lang="en-US" dirty="0" smtClean="0"/>
              <a:t>preschool educational environment data is to be updated as needed. 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A48D-66ED-4B46-A259-738D411D5A8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371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</a:t>
            </a:r>
            <a:r>
              <a:rPr lang="en-US" baseline="0" dirty="0" smtClean="0"/>
              <a:t>s is the Virginia Indicator 6 Decision Tree.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When determining the child’s </a:t>
            </a:r>
            <a:r>
              <a:rPr lang="en-US" dirty="0" smtClean="0"/>
              <a:t>Early Childhood Special Education Placement Category Code,</a:t>
            </a:r>
            <a:r>
              <a:rPr lang="en-US" baseline="0" dirty="0" smtClean="0"/>
              <a:t> begin at the top. Let’s go through the steps.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A48D-66ED-4B46-A259-738D411D5A8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0114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the child who DOES </a:t>
            </a:r>
            <a:r>
              <a:rPr lang="en-US" baseline="0" dirty="0" smtClean="0"/>
              <a:t>attend a regular early childhood program, you will continue to move through the series of questions on the left side of the Decision Tree.</a:t>
            </a:r>
          </a:p>
          <a:p>
            <a:endParaRPr lang="en-US" baseline="0" dirty="0" smtClean="0"/>
          </a:p>
          <a:p>
            <a:pPr defTabSz="926042">
              <a:defRPr/>
            </a:pPr>
            <a:r>
              <a:rPr lang="en-US" dirty="0"/>
              <a:t>Next, you will determine whether the child attends a regular early childhood program “at least 10 hours per week” or “less than 10 hours per week.”</a:t>
            </a:r>
          </a:p>
          <a:p>
            <a:pPr defTabSz="926042">
              <a:defRPr/>
            </a:pPr>
            <a:endParaRPr lang="en-US" dirty="0"/>
          </a:p>
          <a:p>
            <a:pPr defTabSz="926042">
              <a:defRPr/>
            </a:pPr>
            <a:r>
              <a:rPr lang="en-US" dirty="0"/>
              <a:t>Add both the hours provided by the family as well as the local education agency.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A48D-66ED-4B46-A259-738D411D5A8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34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6042">
              <a:defRPr/>
            </a:pPr>
            <a:r>
              <a:rPr lang="en-US" dirty="0" smtClean="0"/>
              <a:t>For the child who DOES </a:t>
            </a:r>
            <a:r>
              <a:rPr lang="en-US" baseline="0" dirty="0" smtClean="0"/>
              <a:t>attend a regular early childhood program, you will continue to move through the series of questions on the left side of the Decision Tree.</a:t>
            </a:r>
          </a:p>
          <a:p>
            <a:pPr defTabSz="926042">
              <a:defRPr/>
            </a:pPr>
            <a:endParaRPr lang="en-US" baseline="0" dirty="0" smtClean="0"/>
          </a:p>
          <a:p>
            <a:pPr defTabSz="926042">
              <a:defRPr/>
            </a:pPr>
            <a:r>
              <a:rPr lang="en-US" baseline="0" dirty="0" smtClean="0"/>
              <a:t>Regardless of whether the child </a:t>
            </a:r>
            <a:r>
              <a:rPr lang="en-US" dirty="0"/>
              <a:t>attends a regular early childhood program “at least 10 hours per week” or “less than 10 hours per week”</a:t>
            </a:r>
          </a:p>
          <a:p>
            <a:pPr defTabSz="926042">
              <a:defRPr/>
            </a:pPr>
            <a:r>
              <a:rPr lang="en-US" baseline="0" dirty="0" smtClean="0"/>
              <a:t>answer the question, “Does the child receive the majority of special education and related services in the regular early childhood program?”</a:t>
            </a:r>
          </a:p>
          <a:p>
            <a:pPr defTabSz="926042">
              <a:defRPr/>
            </a:pPr>
            <a:endParaRPr lang="en-US" baseline="0" dirty="0" smtClean="0"/>
          </a:p>
          <a:p>
            <a:pPr defTabSz="926042">
              <a:defRPr/>
            </a:pPr>
            <a:r>
              <a:rPr lang="en-US" baseline="0" dirty="0" smtClean="0"/>
              <a:t>Indicate YES if he or she does and NO if the child does not and receives the majority of special education and related services “in some other location.”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A48D-66ED-4B46-A259-738D411D5A8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26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Let’s look at an example of this.</a:t>
            </a:r>
          </a:p>
          <a:p>
            <a:endParaRPr lang="en-US" dirty="0" smtClean="0"/>
          </a:p>
          <a:p>
            <a:r>
              <a:rPr lang="en-US" dirty="0" smtClean="0"/>
              <a:t>Example: </a:t>
            </a:r>
          </a:p>
          <a:p>
            <a:r>
              <a:rPr lang="en-US" dirty="0" smtClean="0"/>
              <a:t>Services in the regular early childhood program would include a therapist working with the child in the classroom or on the playground during outside time. For example, a physical therapist working on motor skills during recess.</a:t>
            </a:r>
          </a:p>
          <a:p>
            <a:endParaRPr lang="en-US" dirty="0" smtClean="0"/>
          </a:p>
          <a:p>
            <a:r>
              <a:rPr lang="en-US" dirty="0" smtClean="0"/>
              <a:t>Let’s look at a non-example.</a:t>
            </a:r>
          </a:p>
          <a:p>
            <a:endParaRPr lang="en-US" dirty="0" smtClean="0"/>
          </a:p>
          <a:p>
            <a:r>
              <a:rPr lang="en-US" dirty="0" smtClean="0"/>
              <a:t>Non-example:</a:t>
            </a:r>
          </a:p>
          <a:p>
            <a:r>
              <a:rPr lang="en-US" dirty="0" smtClean="0"/>
              <a:t>Pull-out services or services provided in a classroom down the hall from the regular early childhood program are considered to be provided “in some other location.”</a:t>
            </a:r>
          </a:p>
          <a:p>
            <a:endParaRPr lang="en-US" dirty="0" smtClean="0"/>
          </a:p>
          <a:p>
            <a:pPr lvl="0"/>
            <a:r>
              <a:rPr lang="en-US" dirty="0" smtClean="0"/>
              <a:t>If service time is evenly split between “regular education program” and “outside of the regular education program,” answer that the majority of services are provided in the regular education program.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3A48D-66ED-4B46-A259-738D411D5A8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09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2886-BB9C-4A1F-A3DA-83B7E874124C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DOE Logo&#10;">
            <a:extLst>
              <a:ext uri="{FF2B5EF4-FFF2-40B4-BE49-F238E27FC236}">
                <a16:creationId xmlns:a16="http://schemas.microsoft.com/office/drawing/2014/main" id="{D01BE02D-DE6D-2A4F-912A-30E38F9A3B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4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2C2F-C34D-4190-A7B2-D5D3DB26E600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FF7479EC-C092-2F4F-8098-8C86014162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">
            <a:extLst>
              <a:ext uri="{FF2B5EF4-FFF2-40B4-BE49-F238E27FC236}">
                <a16:creationId xmlns:a16="http://schemas.microsoft.com/office/drawing/2014/main" id="{6CBA4CDE-C368-E442-9A5A-0A78587494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3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8F1D-077D-4867-874A-8232D2E3FF83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9685BA75-194C-F143-8A74-951583AA4B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">
            <a:extLst>
              <a:ext uri="{FF2B5EF4-FFF2-40B4-BE49-F238E27FC236}">
                <a16:creationId xmlns:a16="http://schemas.microsoft.com/office/drawing/2014/main" id="{DFBA81DF-495A-F843-B9AC-727FC2CDA7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23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C52538-36D0-8943-9136-3BA029F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43BD-9E80-4F7B-B6B6-8F3243373BB6}" type="datetime1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7C020-2CFF-9347-B513-B8FBEB724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6B8E1-B5E4-3048-87CE-BCB72C1A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C19C0C-ED9D-2442-BCBB-B31C9C1A8D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199"/>
            <a:ext cx="9144000" cy="2387600"/>
          </a:xfrm>
          <a:solidFill>
            <a:schemeClr val="bg1">
              <a:alpha val="63000"/>
            </a:schemeClr>
          </a:solidFill>
          <a:ln w="79375" cap="rnd">
            <a:solidFill>
              <a:srgbClr val="C00000">
                <a:alpha val="79000"/>
              </a:srgbClr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9144000"/>
                      <a:gd name="connsiteY0" fmla="*/ 0 h 2387600"/>
                      <a:gd name="connsiteX1" fmla="*/ 9144000 w 9144000"/>
                      <a:gd name="connsiteY1" fmla="*/ 0 h 2387600"/>
                      <a:gd name="connsiteX2" fmla="*/ 9144000 w 9144000"/>
                      <a:gd name="connsiteY2" fmla="*/ 2387600 h 2387600"/>
                      <a:gd name="connsiteX3" fmla="*/ 0 w 9144000"/>
                      <a:gd name="connsiteY3" fmla="*/ 2387600 h 2387600"/>
                      <a:gd name="connsiteX4" fmla="*/ 0 w 9144000"/>
                      <a:gd name="connsiteY4" fmla="*/ 0 h 238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00" h="2387600" fill="none" extrusionOk="0">
                        <a:moveTo>
                          <a:pt x="0" y="0"/>
                        </a:moveTo>
                        <a:cubicBezTo>
                          <a:pt x="3028269" y="-49533"/>
                          <a:pt x="5283183" y="-14809"/>
                          <a:pt x="9144000" y="0"/>
                        </a:cubicBezTo>
                        <a:cubicBezTo>
                          <a:pt x="9231639" y="505107"/>
                          <a:pt x="9071321" y="1690582"/>
                          <a:pt x="9144000" y="2387600"/>
                        </a:cubicBezTo>
                        <a:cubicBezTo>
                          <a:pt x="4837205" y="2339369"/>
                          <a:pt x="2638381" y="2472055"/>
                          <a:pt x="0" y="2387600"/>
                        </a:cubicBezTo>
                        <a:cubicBezTo>
                          <a:pt x="-38581" y="2075969"/>
                          <a:pt x="63341" y="553084"/>
                          <a:pt x="0" y="0"/>
                        </a:cubicBezTo>
                        <a:close/>
                      </a:path>
                      <a:path w="9144000" h="2387600" stroke="0" extrusionOk="0">
                        <a:moveTo>
                          <a:pt x="0" y="0"/>
                        </a:moveTo>
                        <a:cubicBezTo>
                          <a:pt x="2613657" y="118645"/>
                          <a:pt x="5770383" y="116012"/>
                          <a:pt x="9144000" y="0"/>
                        </a:cubicBezTo>
                        <a:cubicBezTo>
                          <a:pt x="9011118" y="637795"/>
                          <a:pt x="9228951" y="1714952"/>
                          <a:pt x="9144000" y="2387600"/>
                        </a:cubicBezTo>
                        <a:cubicBezTo>
                          <a:pt x="5690229" y="2522200"/>
                          <a:pt x="3865307" y="2230404"/>
                          <a:pt x="0" y="2387600"/>
                        </a:cubicBezTo>
                        <a:cubicBezTo>
                          <a:pt x="-20187" y="1892462"/>
                          <a:pt x="-152480" y="6960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FAF135A-0843-6144-9054-47528ADE8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5341" y="4714875"/>
            <a:ext cx="9144000" cy="102861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7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7386-36D0-4D35-A3B3-C88815D82914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92452067-EE6E-4741-B132-4798F0431C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&#10;">
            <a:extLst>
              <a:ext uri="{FF2B5EF4-FFF2-40B4-BE49-F238E27FC236}">
                <a16:creationId xmlns:a16="http://schemas.microsoft.com/office/drawing/2014/main" id="{D01BE02D-DE6D-2A4F-912A-30E38F9A3B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163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24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ED67-46AF-41FF-8957-A877D3D71DEF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DOE LOGO">
            <a:extLst>
              <a:ext uri="{FF2B5EF4-FFF2-40B4-BE49-F238E27FC236}">
                <a16:creationId xmlns:a16="http://schemas.microsoft.com/office/drawing/2014/main" id="{12FA6595-DD2D-2349-9F43-C96DE74D46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2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F12E-0235-4558-ACA2-FC112FEC11D1}" type="datetime1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0379D9AE-9EB1-C446-86B9-9EFCCCDF9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17897FD1-7B88-844F-9BF8-4E8A6FB9BF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9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40C1-4BC4-4DA5-963C-E5FFF90C923B}" type="datetime1">
              <a:rPr lang="en-US" smtClean="0"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Virginia Department of Education">
            <a:extLst>
              <a:ext uri="{FF2B5EF4-FFF2-40B4-BE49-F238E27FC236}">
                <a16:creationId xmlns:a16="http://schemas.microsoft.com/office/drawing/2014/main" id="{74B9EB91-7F1A-544A-8767-6CED6A337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11" name="Picture 10" descr="VDOE Logo">
            <a:extLst>
              <a:ext uri="{FF2B5EF4-FFF2-40B4-BE49-F238E27FC236}">
                <a16:creationId xmlns:a16="http://schemas.microsoft.com/office/drawing/2014/main" id="{B20049FE-9473-4D4A-87D4-457E809992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3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37E8-D43B-4A53-873F-7935015DC1E7}" type="datetime1">
              <a:rPr lang="en-US" smtClean="0"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Virginia Department of Education">
            <a:extLst>
              <a:ext uri="{FF2B5EF4-FFF2-40B4-BE49-F238E27FC236}">
                <a16:creationId xmlns:a16="http://schemas.microsoft.com/office/drawing/2014/main" id="{B8304214-2D07-714B-AD79-46D99B3F1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7" name="Picture 6" descr="VDOE Logo">
            <a:extLst>
              <a:ext uri="{FF2B5EF4-FFF2-40B4-BE49-F238E27FC236}">
                <a16:creationId xmlns:a16="http://schemas.microsoft.com/office/drawing/2014/main" id="{CF32DF03-BC57-9542-97CF-D5EDB2160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A5AA-014E-457B-AF4E-AE54EF6AA459}" type="datetime1">
              <a:rPr lang="en-US" smtClean="0"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Virginia Department of Education">
            <a:extLst>
              <a:ext uri="{FF2B5EF4-FFF2-40B4-BE49-F238E27FC236}">
                <a16:creationId xmlns:a16="http://schemas.microsoft.com/office/drawing/2014/main" id="{AB9280B8-2911-D84E-9DD1-CF494F6F2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6" name="Picture 5" descr="VDOE Logo">
            <a:extLst>
              <a:ext uri="{FF2B5EF4-FFF2-40B4-BE49-F238E27FC236}">
                <a16:creationId xmlns:a16="http://schemas.microsoft.com/office/drawing/2014/main" id="{77A0E041-0EDB-2145-B868-F507A2BBB2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A559F-3C58-4488-9268-22814957BFA8}" type="datetime1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A00919D2-9032-284F-852D-6A7A2A7EC2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6E302F99-4230-514E-95F1-69FED60FDF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2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E89-1DAF-4220-A757-0571ECE192AF}" type="datetime1">
              <a:rPr lang="en-US" smtClean="0"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51F4F683-BC1F-E042-A027-FA3C6AF750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78A8B6B0-E0B9-194A-86AE-42CB3C24D3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87311" y="6360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2898A-9AA2-4291-8320-D14D7FAC941E}" type="datetime1">
              <a:rPr lang="en-US" smtClean="0"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60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842EE-07A5-BF42-B259-F0753968FB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9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i="1" kern="1200">
          <a:solidFill>
            <a:srgbClr val="C22536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248" userDrawn="1">
          <p15:clr>
            <a:srgbClr val="F26B43"/>
          </p15:clr>
        </p15:guide>
        <p15:guide id="2" pos="72" userDrawn="1">
          <p15:clr>
            <a:srgbClr val="F26B43"/>
          </p15:clr>
        </p15:guide>
        <p15:guide id="3" pos="7608" userDrawn="1">
          <p15:clr>
            <a:srgbClr val="F26B43"/>
          </p15:clr>
        </p15:guide>
        <p15:guide id="4" orient="horz" pos="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e.virginia.gov/info_management/data_collection/special_education/child_count/va-indicator-6-decision-tree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C58FD-EC71-3F44-8D70-7EAFF31B7F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Understanding Data Reporting Requirements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for Indicator </a:t>
            </a:r>
            <a:r>
              <a:rPr lang="en-US" dirty="0" smtClean="0">
                <a:solidFill>
                  <a:schemeClr val="tx1"/>
                </a:solidFill>
              </a:rPr>
              <a:t>6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6E87B-5556-024B-8CA8-E1C1B2E6D8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D50032"/>
                </a:solidFill>
              </a:rPr>
              <a:t>Preschool Environments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5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Indicator 6 Decision Tree </a:t>
            </a:r>
          </a:p>
        </p:txBody>
      </p:sp>
      <p:pic>
        <p:nvPicPr>
          <p:cNvPr id="5" name="Content Placeholder 4" descr="VA Indicator 6 Decision Tree.2016.doc [Compatibility Mode] - Microsoft Word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851" b="92529" l="17361" r="824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0082" y="-900751"/>
            <a:ext cx="13240739" cy="7626872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F3BA-FE8B-4E36-87EF-206F94BD42E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978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B401D-989F-9D46-AD8F-72B76DD11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67098"/>
            <a:ext cx="10515600" cy="329537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D50032"/>
                </a:solidFill>
              </a:rPr>
              <a:t>QUESTION  1)</a:t>
            </a:r>
            <a:br>
              <a:rPr lang="en-US" dirty="0">
                <a:solidFill>
                  <a:srgbClr val="D50032"/>
                </a:solidFill>
              </a:rPr>
            </a:br>
            <a:r>
              <a:rPr lang="en-US" dirty="0">
                <a:solidFill>
                  <a:srgbClr val="D50032"/>
                </a:solidFill>
              </a:rPr>
              <a:t>Is the Child Attending a Regular Early Childhood Program (RECP</a:t>
            </a:r>
            <a:r>
              <a:rPr lang="en-US" dirty="0" smtClean="0">
                <a:solidFill>
                  <a:srgbClr val="D50032"/>
                </a:solidFill>
              </a:rPr>
              <a:t>)?</a:t>
            </a:r>
            <a:endParaRPr lang="en-US" dirty="0">
              <a:solidFill>
                <a:srgbClr val="D5003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0E93F-E1B0-A044-B7EF-705D6396C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yes, use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placement code 17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the </a:t>
            </a:r>
            <a:r>
              <a:rPr lang="en-US" dirty="0" smtClean="0"/>
              <a:t>Child Attending a Regular Early Childhood Program…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600201"/>
            <a:ext cx="8534400" cy="452596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determine </a:t>
            </a:r>
            <a:r>
              <a:rPr lang="en-US" sz="2400" dirty="0">
                <a:solidFill>
                  <a:schemeClr val="tx1"/>
                </a:solidFill>
              </a:rPr>
              <a:t>whether the child attends a regular early childhood program “at least 10 hours per week” or “less than 10 hours per week.”</a:t>
            </a:r>
          </a:p>
          <a:p>
            <a:r>
              <a:rPr lang="en-US" sz="2400" dirty="0">
                <a:solidFill>
                  <a:schemeClr val="tx1"/>
                </a:solidFill>
              </a:rPr>
              <a:t>Add both the hours provided by the family as well as the LEA.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F3BA-FE8B-4E36-87EF-206F94BD42E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3" name="Picture 2" descr="Determine whether the child attends a regular early childhood program “at least 10 hours per week” or “less than 10 hours per week.”&#10;Add both the hours provided by the family as well as the LEA. &#10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362" y="3289024"/>
            <a:ext cx="6472238" cy="257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0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the </a:t>
            </a:r>
            <a:r>
              <a:rPr lang="en-US" dirty="0" smtClean="0"/>
              <a:t>Child Attending a Regular Early Childhood Program</a:t>
            </a:r>
            <a:r>
              <a:rPr lang="en-US" dirty="0" smtClean="0"/>
              <a:t>… (Slide 2)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44583" y="1690688"/>
            <a:ext cx="8666117" cy="43592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…answer the question “Does the child receive the majority of his/her special education and related services in the RECP?”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*Do NOT consider services provided by family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F3BA-FE8B-4E36-87EF-206F94BD42E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 descr="If 10 or more hours/week, the nask &quot;Does the child receive the majority of his/her special education and related services in the RECP?”&#10;YES (Regular Early Childhood Program)&#10;NO (Some other locations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964" y="2784114"/>
            <a:ext cx="3256992" cy="3426186"/>
          </a:xfrm>
          <a:prstGeom prst="rect">
            <a:avLst/>
          </a:prstGeom>
        </p:spPr>
      </p:pic>
      <p:pic>
        <p:nvPicPr>
          <p:cNvPr id="4" name="Picture 3" descr="Less than 10 hours/week&#10;“Does the child receive the majority of his/her special education and related services in the RECP?” &#10;YES (Regular Early Childhood Program)&#10;NO (Some other location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178" y="2827888"/>
            <a:ext cx="2950048" cy="337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4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943" y="131881"/>
            <a:ext cx="10515600" cy="1325563"/>
          </a:xfrm>
        </p:spPr>
        <p:txBody>
          <a:bodyPr>
            <a:noAutofit/>
          </a:bodyPr>
          <a:lstStyle/>
          <a:p>
            <a:r>
              <a:rPr lang="en-US" sz="3200" dirty="0"/>
              <a:t>Does the Child Receive the Majority of Special Education and Related Services in the RECP?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457" y="1646238"/>
            <a:ext cx="11181806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Example: 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Services </a:t>
            </a:r>
            <a:r>
              <a:rPr lang="en-US" dirty="0">
                <a:solidFill>
                  <a:schemeClr val="tx1"/>
                </a:solidFill>
              </a:rPr>
              <a:t>in the regular early childhood program would include a therapist working with the child in the classroom or on the playground during outside time. For example, a physical therapist working on motor skills during recess.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Non-example: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Pull-out </a:t>
            </a:r>
            <a:r>
              <a:rPr lang="en-US" dirty="0">
                <a:solidFill>
                  <a:schemeClr val="tx1"/>
                </a:solidFill>
              </a:rPr>
              <a:t>services or services provided in a classroom down the hall from the regular early childhood program are considered to be provided “in some other location.”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pPr lvl="0"/>
            <a:r>
              <a:rPr lang="en-US" dirty="0" smtClean="0">
                <a:solidFill>
                  <a:schemeClr val="tx1"/>
                </a:solidFill>
              </a:rPr>
              <a:t>If </a:t>
            </a:r>
            <a:r>
              <a:rPr lang="en-US" dirty="0">
                <a:solidFill>
                  <a:schemeClr val="tx1"/>
                </a:solidFill>
              </a:rPr>
              <a:t>service time is evenly split between “regular education program” and “outside of the regular education program,” answer that the majority of services are provided in the regular education program.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F3BA-FE8B-4E36-87EF-206F94BD42EB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63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Simone attends her local school’s regular preschool program (five days a week for six hours per day). She participates in pull-out speech therapy at the school two hours per week in a play group with other children who are receiving speech services.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tx2"/>
                </a:solidFill>
              </a:rPr>
              <a:t>Attends a regular early childhood program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tx2"/>
                </a:solidFill>
              </a:rPr>
              <a:t>At least 10 hours per week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100" dirty="0">
                <a:solidFill>
                  <a:schemeClr val="tx2"/>
                </a:solidFill>
              </a:rPr>
              <a:t>Majority of services are in “other location”</a:t>
            </a:r>
          </a:p>
          <a:p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Jackson attends a special education classroom at Brown Elementary. At lunch his class goes to the cafeteria with the VPI program.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100" u="sng" dirty="0">
                <a:solidFill>
                  <a:schemeClr val="tx2"/>
                </a:solidFill>
              </a:rPr>
              <a:t>Does not</a:t>
            </a:r>
            <a:r>
              <a:rPr lang="en-US" sz="2100" dirty="0">
                <a:solidFill>
                  <a:schemeClr val="tx2"/>
                </a:solidFill>
              </a:rPr>
              <a:t> attend a regular early childhood program (Because there is no planning for interaction, the time in the cafeteria does not count as time in a regular early childhood program)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700" dirty="0">
                <a:solidFill>
                  <a:schemeClr val="tx2"/>
                </a:solidFill>
              </a:rPr>
              <a:t>(Attends a special education classroom)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1700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pPr lvl="1"/>
            <a:endParaRPr lang="en-US" sz="17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F3BA-FE8B-4E36-87EF-206F94BD42E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392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sz="2400" dirty="0" err="1">
                <a:solidFill>
                  <a:schemeClr val="tx1"/>
                </a:solidFill>
              </a:rPr>
              <a:t>Alene</a:t>
            </a:r>
            <a:r>
              <a:rPr lang="en-US" sz="2400" dirty="0">
                <a:solidFill>
                  <a:schemeClr val="tx1"/>
                </a:solidFill>
              </a:rPr>
              <a:t> attends a special education classroom in the local school system where she receives special education and occupational therapy. On Wednesdays, she attends a community-based preschool provided by her parents.  </a:t>
            </a:r>
            <a:endParaRPr lang="en-US" dirty="0"/>
          </a:p>
          <a:p>
            <a:r>
              <a:rPr lang="en-US" dirty="0" smtClean="0"/>
              <a:t>Attends a regular early childhood program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Less </a:t>
            </a:r>
            <a:r>
              <a:rPr lang="en-US" dirty="0">
                <a:solidFill>
                  <a:schemeClr val="tx1"/>
                </a:solidFill>
              </a:rPr>
              <a:t>than 10 hours per week 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Majority </a:t>
            </a:r>
            <a:r>
              <a:rPr lang="en-US" dirty="0">
                <a:solidFill>
                  <a:schemeClr val="tx1"/>
                </a:solidFill>
              </a:rPr>
              <a:t>of services are in “other location”</a:t>
            </a:r>
          </a:p>
          <a:p>
            <a:pPr marL="914400" lvl="2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The LEA provides Jamie a spot in ABC Early Childhood Center (a community-based preschool). He attends three days a week for three hours each day. Two other children in Jamie’s class of 12 have an IEP. The LEA special education teacher consults with Jamie’s teacher for 3 hours each week. Jamie also receives speech-language services while at the Center.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Attends </a:t>
            </a:r>
            <a:r>
              <a:rPr lang="en-US" dirty="0"/>
              <a:t>a regular early childhood </a:t>
            </a:r>
            <a:r>
              <a:rPr lang="en-US" dirty="0" smtClean="0"/>
              <a:t>program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At </a:t>
            </a:r>
            <a:r>
              <a:rPr lang="en-US" dirty="0">
                <a:solidFill>
                  <a:schemeClr val="tx1"/>
                </a:solidFill>
              </a:rPr>
              <a:t>least 10 hours per </a:t>
            </a:r>
            <a:r>
              <a:rPr lang="en-US" dirty="0" smtClean="0">
                <a:solidFill>
                  <a:schemeClr val="tx1"/>
                </a:solidFill>
              </a:rPr>
              <a:t>week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Majority </a:t>
            </a:r>
            <a:r>
              <a:rPr lang="en-US" dirty="0">
                <a:solidFill>
                  <a:schemeClr val="tx1"/>
                </a:solidFill>
              </a:rPr>
              <a:t>of services in the regular early childhood program</a:t>
            </a:r>
          </a:p>
          <a:p>
            <a:pPr lvl="1"/>
            <a:endParaRPr lang="en-US" sz="1700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F3BA-FE8B-4E36-87EF-206F94BD42EB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B401D-989F-9D46-AD8F-72B76DD11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67098"/>
            <a:ext cx="10515600" cy="329537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D50032"/>
                </a:solidFill>
              </a:rPr>
              <a:t>QUESTION  2)</a:t>
            </a:r>
            <a:br>
              <a:rPr lang="en-US" dirty="0">
                <a:solidFill>
                  <a:srgbClr val="D50032"/>
                </a:solidFill>
              </a:rPr>
            </a:br>
            <a:r>
              <a:rPr lang="en-US" dirty="0">
                <a:solidFill>
                  <a:srgbClr val="D50032"/>
                </a:solidFill>
              </a:rPr>
              <a:t>Does the child attend a special education program?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0E93F-E1B0-A044-B7EF-705D6396C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yes, use 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placement codes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18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, 19, or 20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58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 the Child who does NOT Attend a Regular Early Childhood Program AND Attends a Special Education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190" y="2590800"/>
            <a:ext cx="10597243" cy="2133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1">
              <a:buNone/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Code 18:	Special Education Classroom  </a:t>
            </a:r>
          </a:p>
          <a:p>
            <a:pPr lvl="1">
              <a:buFont typeface="Wingdings 2" pitchFamily="18" charset="2"/>
              <a:buNone/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Code 19:	Separate Special Education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School </a:t>
            </a:r>
            <a:endParaRPr lang="en-US" sz="2800" dirty="0">
              <a:solidFill>
                <a:schemeClr val="accent1">
                  <a:lumMod val="50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  <a:p>
            <a:pPr lvl="1">
              <a:buFont typeface="Wingdings 2" pitchFamily="18" charset="2"/>
              <a:buNone/>
              <a:defRPr/>
            </a:pP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Code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20: 	Special Education Residential    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F3BA-FE8B-4E36-87EF-206F94BD42E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0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B401D-989F-9D46-AD8F-72B76DD11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67098"/>
            <a:ext cx="10515600" cy="3295378"/>
          </a:xfrm>
        </p:spPr>
        <p:txBody>
          <a:bodyPr>
            <a:noAutofit/>
          </a:bodyPr>
          <a:lstStyle/>
          <a:p>
            <a:r>
              <a:rPr lang="en-US" sz="4800" dirty="0">
                <a:solidFill>
                  <a:srgbClr val="D50032"/>
                </a:solidFill>
              </a:rPr>
              <a:t>QUESTION  3)</a:t>
            </a:r>
            <a:br>
              <a:rPr lang="en-US" sz="4800" dirty="0">
                <a:solidFill>
                  <a:srgbClr val="D50032"/>
                </a:solidFill>
              </a:rPr>
            </a:br>
            <a:r>
              <a:rPr lang="en-US" sz="4800" dirty="0">
                <a:solidFill>
                  <a:srgbClr val="D50032"/>
                </a:solidFill>
              </a:rPr>
              <a:t>Is the child receiving the majority of special education and related services in the residence of the child’s family or caregiver?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0E93F-E1B0-A044-B7EF-705D6396C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If yes, use </a:t>
            </a:r>
            <a:r>
              <a:rPr lang="en-US" dirty="0" smtClean="0">
                <a:solidFill>
                  <a:schemeClr val="tx1"/>
                </a:solidFill>
              </a:rPr>
              <a:t>placement </a:t>
            </a:r>
            <a:r>
              <a:rPr lang="en-US" dirty="0">
                <a:solidFill>
                  <a:schemeClr val="tx1"/>
                </a:solidFill>
              </a:rPr>
              <a:t>code 21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If no, use </a:t>
            </a:r>
            <a:r>
              <a:rPr lang="en-US" dirty="0" smtClean="0">
                <a:solidFill>
                  <a:schemeClr val="tx1"/>
                </a:solidFill>
              </a:rPr>
              <a:t>placement </a:t>
            </a:r>
            <a:r>
              <a:rPr lang="en-US" dirty="0">
                <a:solidFill>
                  <a:schemeClr val="tx1"/>
                </a:solidFill>
              </a:rPr>
              <a:t>code 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92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61852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D50032"/>
                </a:solidFill>
              </a:rPr>
              <a:t>Resources 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61852" y="1301932"/>
            <a:ext cx="8229600" cy="4389437"/>
          </a:xfrm>
        </p:spPr>
        <p:txBody>
          <a:bodyPr>
            <a:normAutofit/>
          </a:bodyPr>
          <a:lstStyle/>
          <a:p>
            <a:pPr eaLnBrk="1" hangingPunct="1">
              <a:buClr>
                <a:srgbClr val="04617B"/>
              </a:buClr>
            </a:pPr>
            <a:r>
              <a:rPr lang="en-US" dirty="0" smtClean="0">
                <a:solidFill>
                  <a:srgbClr val="0F150D"/>
                </a:solidFill>
              </a:rPr>
              <a:t>Indicator 6 Decision Tree</a:t>
            </a:r>
            <a:endParaRPr lang="en-US" dirty="0">
              <a:solidFill>
                <a:srgbClr val="0F150D"/>
              </a:solidFill>
            </a:endParaRPr>
          </a:p>
          <a:p>
            <a:pPr lvl="0"/>
            <a:r>
              <a:rPr lang="en-US" dirty="0">
                <a:solidFill>
                  <a:srgbClr val="0F150D"/>
                </a:solidFill>
              </a:rPr>
              <a:t>Preschool Environments for Children Birth through Five: Instructions, and </a:t>
            </a:r>
          </a:p>
          <a:p>
            <a:pPr lvl="0"/>
            <a:r>
              <a:rPr lang="en-US" dirty="0">
                <a:solidFill>
                  <a:srgbClr val="0F150D"/>
                </a:solidFill>
              </a:rPr>
              <a:t>Preschool Environments for Children Birth through Five: Questions and Answers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F3BA-FE8B-4E36-87EF-206F94BD42EB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326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269" y="992777"/>
            <a:ext cx="8845731" cy="13694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 the Child who does NOT Attend a Regular Early Childhood Program and Receives </a:t>
            </a:r>
            <a:r>
              <a:rPr lang="en-US" dirty="0"/>
              <a:t>the Majority of Special Education and Related Services in the Home or Service Provider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269" y="3122023"/>
            <a:ext cx="11377748" cy="1524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Code 21:	Home   </a:t>
            </a:r>
          </a:p>
          <a:p>
            <a:pPr>
              <a:buNone/>
              <a:defRPr/>
            </a:pP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Code 22:	Service Provider Location or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other 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locations not in any </a:t>
            </a:r>
            <a:r>
              <a:rPr lang="en-US" sz="32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Tahoma" pitchFamily="34" charset="0"/>
                <a:cs typeface="Tahoma" pitchFamily="34" charset="0"/>
              </a:rPr>
              <a:t>other category</a:t>
            </a:r>
            <a:endParaRPr lang="en-US" sz="3200" dirty="0">
              <a:solidFill>
                <a:schemeClr val="tx2">
                  <a:lumMod val="50000"/>
                </a:schemeClr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F3BA-FE8B-4E36-87EF-206F94BD42E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56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C58FD-EC71-3F44-8D70-7EAFF31B7F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Conclusion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Indicator </a:t>
            </a:r>
            <a:r>
              <a:rPr lang="en-US" dirty="0">
                <a:solidFill>
                  <a:schemeClr val="tx1"/>
                </a:solidFill>
              </a:rPr>
              <a:t>6: Early Childhood Special Education Settings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6E87B-5556-024B-8CA8-E1C1B2E6D8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rgbClr val="D5003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9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635726" y="313509"/>
            <a:ext cx="7924800" cy="914400"/>
          </a:xfrm>
        </p:spPr>
        <p:txBody>
          <a:bodyPr/>
          <a:lstStyle/>
          <a:p>
            <a:pPr eaLnBrk="1" hangingPunct="1"/>
            <a:r>
              <a:rPr lang="en-US" dirty="0"/>
              <a:t>Module Objectives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97626" y="1103195"/>
            <a:ext cx="8001000" cy="5257800"/>
          </a:xfrm>
        </p:spPr>
        <p:txBody>
          <a:bodyPr>
            <a:normAutofit/>
          </a:bodyPr>
          <a:lstStyle/>
          <a:p>
            <a:pPr marL="0" indent="0">
              <a:buClr>
                <a:srgbClr val="04617B"/>
              </a:buClr>
              <a:buNone/>
              <a:defRPr/>
            </a:pPr>
            <a:endParaRPr lang="en-US" sz="3800" dirty="0"/>
          </a:p>
          <a:p>
            <a:pPr lvl="0"/>
            <a:r>
              <a:rPr lang="en-US" dirty="0">
                <a:solidFill>
                  <a:schemeClr val="tx1"/>
                </a:solidFill>
              </a:rPr>
              <a:t>Understand how to determine the Early Childhood Special Education Setting for preschool children with an IEP,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Understand how to report preschool special education environment data, and</a:t>
            </a:r>
          </a:p>
          <a:p>
            <a:pPr lvl="0"/>
            <a:r>
              <a:rPr lang="en-US" dirty="0">
                <a:solidFill>
                  <a:schemeClr val="tx1"/>
                </a:solidFill>
              </a:rPr>
              <a:t>Identify resources for additional support.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US" dirty="0"/>
              <a:t> </a:t>
            </a:r>
            <a:endParaRPr lang="en-US" sz="1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F3BA-FE8B-4E36-87EF-206F94BD42EB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089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01040" y="381000"/>
            <a:ext cx="8229600" cy="89535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Indicator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" y="127635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Percent of preschool children with IEPs: </a:t>
            </a:r>
          </a:p>
          <a:p>
            <a:pPr marL="742950" indent="-742950"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Attending a regular </a:t>
            </a:r>
            <a:r>
              <a:rPr lang="en-US" dirty="0">
                <a:solidFill>
                  <a:schemeClr val="tx1"/>
                </a:solidFill>
              </a:rPr>
              <a:t>early childhood program and receiving the majority of special education and related services in the regular early childhood </a:t>
            </a:r>
            <a:r>
              <a:rPr lang="en-US" dirty="0" smtClean="0">
                <a:solidFill>
                  <a:schemeClr val="tx1"/>
                </a:solidFill>
              </a:rPr>
              <a:t>program;</a:t>
            </a:r>
          </a:p>
          <a:p>
            <a:pPr marL="742950" indent="-742950"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Attending </a:t>
            </a:r>
            <a:r>
              <a:rPr lang="en-US" dirty="0">
                <a:solidFill>
                  <a:schemeClr val="tx1"/>
                </a:solidFill>
              </a:rPr>
              <a:t>a separate special education class, separate school or residential facility; </a:t>
            </a:r>
            <a:r>
              <a:rPr lang="en-US" dirty="0" smtClean="0">
                <a:solidFill>
                  <a:schemeClr val="tx1"/>
                </a:solidFill>
              </a:rPr>
              <a:t>and</a:t>
            </a:r>
          </a:p>
          <a:p>
            <a:pPr marL="742950" indent="-742950">
              <a:buAutoNum type="alphaUcPeriod"/>
            </a:pPr>
            <a:r>
              <a:rPr lang="en-US" dirty="0" smtClean="0">
                <a:solidFill>
                  <a:schemeClr val="tx1"/>
                </a:solidFill>
              </a:rPr>
              <a:t>Receiving </a:t>
            </a:r>
            <a:r>
              <a:rPr lang="en-US" dirty="0">
                <a:solidFill>
                  <a:schemeClr val="tx1"/>
                </a:solidFill>
              </a:rPr>
              <a:t>special education and related services in the home.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(20 U.S.C. 1416(a)(3)(A))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 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F3BA-FE8B-4E36-87EF-206F94BD42E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441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B401D-989F-9D46-AD8F-72B76DD1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Virginia:</a:t>
            </a:r>
            <a:br>
              <a:rPr lang="en-US" dirty="0"/>
            </a:br>
            <a:r>
              <a:rPr lang="en-US" dirty="0"/>
              <a:t>Children with Individualized Education </a:t>
            </a:r>
            <a:r>
              <a:rPr lang="en-US" dirty="0" smtClean="0"/>
              <a:t>Programs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0E93F-E1B0-A044-B7EF-705D6396C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Ages Birth-Five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35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Early Childhood Special Education Placement Category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1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Code </a:t>
            </a:r>
            <a:r>
              <a:rPr lang="en-US" dirty="0">
                <a:solidFill>
                  <a:schemeClr val="tx1"/>
                </a:solidFill>
              </a:rPr>
              <a:t>17: 	Regular Early Childhood Program 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Code </a:t>
            </a:r>
            <a:r>
              <a:rPr lang="en-US" dirty="0">
                <a:solidFill>
                  <a:schemeClr val="tx1"/>
                </a:solidFill>
              </a:rPr>
              <a:t>18:	Special Education Classroom  </a:t>
            </a:r>
          </a:p>
          <a:p>
            <a:r>
              <a:rPr lang="en-US" dirty="0">
                <a:solidFill>
                  <a:schemeClr val="tx1"/>
                </a:solidFill>
              </a:rPr>
              <a:t>Code 19:	Separate Special Education School </a:t>
            </a:r>
          </a:p>
          <a:p>
            <a:r>
              <a:rPr lang="en-US" dirty="0">
                <a:solidFill>
                  <a:schemeClr val="tx1"/>
                </a:solidFill>
              </a:rPr>
              <a:t>Code 20: 	Special Education Residential </a:t>
            </a:r>
            <a:r>
              <a:rPr lang="en-US" dirty="0" smtClean="0">
                <a:solidFill>
                  <a:schemeClr val="tx1"/>
                </a:solidFill>
              </a:rPr>
              <a:t>Facility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Code </a:t>
            </a:r>
            <a:r>
              <a:rPr lang="en-US" dirty="0">
                <a:solidFill>
                  <a:schemeClr val="tx1"/>
                </a:solidFill>
              </a:rPr>
              <a:t>21:	Home   </a:t>
            </a:r>
          </a:p>
          <a:p>
            <a:r>
              <a:rPr lang="en-US" dirty="0">
                <a:solidFill>
                  <a:schemeClr val="tx1"/>
                </a:solidFill>
              </a:rPr>
              <a:t>Code 22:	Service Provider Location or other locations not in any other category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F3BA-FE8B-4E36-87EF-206F94BD42E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03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B401D-989F-9D46-AD8F-72B76DD1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D50032"/>
                </a:solidFill>
              </a:rPr>
              <a:t>Steps for </a:t>
            </a:r>
            <a:br>
              <a:rPr lang="en-US" dirty="0">
                <a:solidFill>
                  <a:srgbClr val="D50032"/>
                </a:solidFill>
              </a:rPr>
            </a:br>
            <a:r>
              <a:rPr lang="en-US" dirty="0">
                <a:solidFill>
                  <a:srgbClr val="D50032"/>
                </a:solidFill>
              </a:rPr>
              <a:t>Determining an Accurate Educational Environment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0E93F-E1B0-A044-B7EF-705D6396C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8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Gathering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1"/>
            <a:ext cx="8686800" cy="4754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Gather Information to determine “Does the child attend a regular early childhood program?”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rgbClr val="D50032"/>
                </a:solidFill>
              </a:rPr>
              <a:t>Ask the family to list and describe programs the child attends outside of school.</a:t>
            </a:r>
          </a:p>
          <a:p>
            <a:pPr lvl="1"/>
            <a:r>
              <a:rPr lang="en-US" dirty="0">
                <a:solidFill>
                  <a:srgbClr val="D50032"/>
                </a:solidFill>
              </a:rPr>
              <a:t>List and describe programs where the child attends provided by the LEA</a:t>
            </a:r>
            <a:r>
              <a:rPr lang="en-US" dirty="0" smtClean="0">
                <a:solidFill>
                  <a:srgbClr val="D50032"/>
                </a:solidFill>
              </a:rPr>
              <a:t>.</a:t>
            </a:r>
          </a:p>
          <a:p>
            <a:r>
              <a:rPr lang="en-US" dirty="0">
                <a:solidFill>
                  <a:schemeClr val="tx1"/>
                </a:solidFill>
              </a:rPr>
              <a:t>Update as needed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5F3BA-FE8B-4E36-87EF-206F94BD42E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01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B401D-989F-9D46-AD8F-72B76DD1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D50032"/>
                </a:solidFill>
              </a:rPr>
              <a:t>Virginia Indicator 6 Decision Tree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40E93F-E1B0-A044-B7EF-705D6396C4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bbca6f35-05b2-440e-8b90-d87388360515"/>
  <p:tag name="AUDIO_ID" val="313"/>
  <p:tag name="ELAPSEDTIME" val="41.0"/>
  <p:tag name="ARTICULATE_SLIDE_PAUSE" val="1"/>
  <p:tag name="ARTICULATE_NAV_LEVEL" val="1"/>
  <p:tag name="ARTICULATE_PLAYLIST_ID" val="-1"/>
  <p:tag name="ARTICULATE_LOCK_SLIDE" val="0"/>
  <p:tag name="ARTICULATE_SLIDE_NAV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MARGIN_1" val="0"/>
  <p:tag name="MARGIN_2" val="36"/>
  <p:tag name="MARGIN_3" val="72"/>
  <p:tag name="MARGIN_4" val="108"/>
  <p:tag name="MARGIN_5" val="144"/>
  <p:tag name="FONT_SIZE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0f8368ec-ccac-41e9-8457-3cdf78fc9982"/>
  <p:tag name="AUDIO_ID" val="315"/>
  <p:tag name="ELAPSEDTIME" val="48.2"/>
  <p:tag name="ARTICULATE_SLIDE_PAUSE" val="1"/>
  <p:tag name="ARTICULATE_NAV_LEVEL" val="1"/>
  <p:tag name="ARTICULATE_PLAYLIST_ID" val="-1"/>
  <p:tag name="ARTICULATE_LOCK_SLIDE" val="0"/>
  <p:tag name="ARTICULATE_SLIDE_NAV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MARGIN_1" val="0"/>
  <p:tag name="MARGIN_2" val="36"/>
  <p:tag name="MARGIN_3" val="72"/>
  <p:tag name="MARGIN_4" val="108"/>
  <p:tag name="MARGIN_5" val="144"/>
  <p:tag name="FONT_SIZE" val="12"/>
</p:tagLst>
</file>

<file path=ppt/theme/theme1.xml><?xml version="1.0" encoding="utf-8"?>
<a:theme xmlns:a="http://schemas.openxmlformats.org/drawingml/2006/main" name="VDOE">
  <a:themeElements>
    <a:clrScheme name="VDOE">
      <a:dk1>
        <a:sysClr val="windowText" lastClr="000000"/>
      </a:dk1>
      <a:lt1>
        <a:sysClr val="window" lastClr="FFFFFF"/>
      </a:lt1>
      <a:dk2>
        <a:srgbClr val="101820"/>
      </a:dk2>
      <a:lt2>
        <a:srgbClr val="F1E6B2"/>
      </a:lt2>
      <a:accent1>
        <a:srgbClr val="D50032"/>
      </a:accent1>
      <a:accent2>
        <a:srgbClr val="101820"/>
      </a:accent2>
      <a:accent3>
        <a:srgbClr val="FFC72C"/>
      </a:accent3>
      <a:accent4>
        <a:srgbClr val="F1E6B2"/>
      </a:accent4>
      <a:accent5>
        <a:srgbClr val="259591"/>
      </a:accent5>
      <a:accent6>
        <a:srgbClr val="7F7F7F"/>
      </a:accent6>
      <a:hlink>
        <a:srgbClr val="D50032"/>
      </a:hlink>
      <a:folHlink>
        <a:srgbClr val="000000"/>
      </a:folHlink>
    </a:clrScheme>
    <a:fontScheme name="VDOE">
      <a:majorFont>
        <a:latin typeface="Trebuchet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1BABD3A5137C4BA6A72911572CF1CB" ma:contentTypeVersion="12" ma:contentTypeDescription="Create a new document." ma:contentTypeScope="" ma:versionID="b0d0ff47c865283a9b63f2230d2f68ef">
  <xsd:schema xmlns:xsd="http://www.w3.org/2001/XMLSchema" xmlns:xs="http://www.w3.org/2001/XMLSchema" xmlns:p="http://schemas.microsoft.com/office/2006/metadata/properties" xmlns:ns3="850e6a36-523d-4950-89af-8612d2224dc1" xmlns:ns4="c3a08b9a-eb45-4c28-98ef-9d5b9f7c4395" targetNamespace="http://schemas.microsoft.com/office/2006/metadata/properties" ma:root="true" ma:fieldsID="3d68598715c8ed182f1b663b20171ed5" ns3:_="" ns4:_="">
    <xsd:import namespace="850e6a36-523d-4950-89af-8612d2224dc1"/>
    <xsd:import namespace="c3a08b9a-eb45-4c28-98ef-9d5b9f7c439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0e6a36-523d-4950-89af-8612d2224d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a08b9a-eb45-4c28-98ef-9d5b9f7c439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0DF4B0-4FB6-4B07-829D-7C95717C98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0e6a36-523d-4950-89af-8612d2224dc1"/>
    <ds:schemaRef ds:uri="c3a08b9a-eb45-4c28-98ef-9d5b9f7c43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A16AC6-C58A-49E1-AA2F-37502ACCCF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F126CC-E166-4911-8759-F700A74FEB0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c3a08b9a-eb45-4c28-98ef-9d5b9f7c4395"/>
    <ds:schemaRef ds:uri="http://purl.org/dc/elements/1.1/"/>
    <ds:schemaRef ds:uri="http://schemas.microsoft.com/office/2006/metadata/properties"/>
    <ds:schemaRef ds:uri="850e6a36-523d-4950-89af-8612d2224dc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VDOE</Template>
  <TotalTime>222</TotalTime>
  <Words>2406</Words>
  <Application>Microsoft Office PowerPoint</Application>
  <PresentationFormat>Widescreen</PresentationFormat>
  <Paragraphs>218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Symbol</vt:lpstr>
      <vt:lpstr>Tahoma</vt:lpstr>
      <vt:lpstr>Times New Roman</vt:lpstr>
      <vt:lpstr>Trebuchet MS</vt:lpstr>
      <vt:lpstr>Wingdings</vt:lpstr>
      <vt:lpstr>Wingdings 2</vt:lpstr>
      <vt:lpstr>VDOE</vt:lpstr>
      <vt:lpstr>Understanding Data Reporting Requirements  for Indicator 6</vt:lpstr>
      <vt:lpstr>Resources </vt:lpstr>
      <vt:lpstr>Module Objectives</vt:lpstr>
      <vt:lpstr>Indicator 6</vt:lpstr>
      <vt:lpstr>Virginia: Children with Individualized Education Programs</vt:lpstr>
      <vt:lpstr>Early Childhood Special Education Placement Category Codes</vt:lpstr>
      <vt:lpstr>Steps for  Determining an Accurate Educational Environment</vt:lpstr>
      <vt:lpstr>Information Gathering</vt:lpstr>
      <vt:lpstr>Virginia Indicator 6 Decision Tree</vt:lpstr>
      <vt:lpstr>Indicator 6 Decision Tree </vt:lpstr>
      <vt:lpstr>QUESTION  1) Is the Child Attending a Regular Early Childhood Program (RECP)?</vt:lpstr>
      <vt:lpstr>For the Child Attending a Regular Early Childhood Program…</vt:lpstr>
      <vt:lpstr>For the Child Attending a Regular Early Childhood Program… (Slide 2)</vt:lpstr>
      <vt:lpstr>Does the Child Receive the Majority of Special Education and Related Services in the RECP?</vt:lpstr>
      <vt:lpstr>Example 1</vt:lpstr>
      <vt:lpstr>Example 2</vt:lpstr>
      <vt:lpstr>QUESTION  2) Does the child attend a special education program?</vt:lpstr>
      <vt:lpstr>For the Child who does NOT Attend a Regular Early Childhood Program AND Attends a Special Education Program</vt:lpstr>
      <vt:lpstr>QUESTION  3) Is the child receiving the majority of special education and related services in the residence of the child’s family or caregiver?</vt:lpstr>
      <vt:lpstr>For the Child who does NOT Attend a Regular Early Childhood Program and Receives the Majority of Special Education and Related Services in the Home or Service Provider Location</vt:lpstr>
      <vt:lpstr>Conclusion Indicator 6: Early Childhood Special Education Settings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CUSTOM TITLE PAGE</dc:title>
  <dc:creator>Timothy Nuthall</dc:creator>
  <cp:lastModifiedBy>Jacqueline Kilkeary</cp:lastModifiedBy>
  <cp:revision>16</cp:revision>
  <dcterms:created xsi:type="dcterms:W3CDTF">2020-06-29T15:52:04Z</dcterms:created>
  <dcterms:modified xsi:type="dcterms:W3CDTF">2022-03-24T15:00:43Z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0x010100231BABD3A5137C4BA6A72911572CF1CB</vt:lpwstr>
  </property>
</Properties>
</file>