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9" r:id="rId2"/>
    <p:sldId id="310" r:id="rId3"/>
    <p:sldId id="311" r:id="rId4"/>
    <p:sldId id="312" r:id="rId5"/>
    <p:sldId id="341" r:id="rId6"/>
    <p:sldId id="314" r:id="rId7"/>
    <p:sldId id="315" r:id="rId8"/>
    <p:sldId id="317" r:id="rId9"/>
    <p:sldId id="320" r:id="rId10"/>
    <p:sldId id="318" r:id="rId11"/>
    <p:sldId id="319" r:id="rId12"/>
    <p:sldId id="340" r:id="rId13"/>
    <p:sldId id="321" r:id="rId14"/>
    <p:sldId id="322" r:id="rId15"/>
    <p:sldId id="323" r:id="rId16"/>
    <p:sldId id="324" r:id="rId17"/>
    <p:sldId id="325" r:id="rId18"/>
    <p:sldId id="326" r:id="rId19"/>
    <p:sldId id="327" r:id="rId20"/>
    <p:sldId id="328" r:id="rId21"/>
    <p:sldId id="332" r:id="rId22"/>
    <p:sldId id="333" r:id="rId23"/>
    <p:sldId id="334" r:id="rId24"/>
    <p:sldId id="335" r:id="rId25"/>
    <p:sldId id="336" r:id="rId26"/>
    <p:sldId id="337" r:id="rId27"/>
    <p:sldId id="338" r:id="rId28"/>
    <p:sldId id="33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roe, Aaron(DOE)" initials="MA" lastIdx="2" clrIdx="0">
    <p:extLst>
      <p:ext uri="{19B8F6BF-5375-455C-9EA6-DF929625EA0E}">
        <p15:presenceInfo xmlns:p15="http://schemas.microsoft.com/office/powerpoint/2012/main" userId="Monroe, Aaron(D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98" d="100"/>
          <a:sy n="98" d="100"/>
        </p:scale>
        <p:origin x="1118" y="134"/>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08:31:29.518" idx="1">
    <p:pos x="5161" y="782"/>
    <p:text>Revised this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28T08:39:53.614" idx="2">
    <p:pos x="5442" y="28"/>
    <p:text>Let's talk about this slide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the most current IPAL report even if revisions are still being made.</a:t>
            </a:r>
            <a:endParaRPr lang="en-US" dirty="0"/>
          </a:p>
        </p:txBody>
      </p:sp>
      <p:sp>
        <p:nvSpPr>
          <p:cNvPr id="4" name="Slide Number Placeholder 3"/>
          <p:cNvSpPr>
            <a:spLocks noGrp="1"/>
          </p:cNvSpPr>
          <p:nvPr>
            <p:ph type="sldNum" sz="quarter" idx="10"/>
          </p:nvPr>
        </p:nvSpPr>
        <p:spPr/>
        <p:txBody>
          <a:bodyPr/>
          <a:lstStyle/>
          <a:p>
            <a:fld id="{73F27D06-2D78-4A99-BE10-1B02AE5F85A5}" type="slidenum">
              <a:rPr lang="en-US" smtClean="0"/>
              <a:t>8</a:t>
            </a:fld>
            <a:endParaRPr lang="en-US"/>
          </a:p>
        </p:txBody>
      </p:sp>
    </p:spTree>
    <p:extLst>
      <p:ext uri="{BB962C8B-B14F-4D97-AF65-F5344CB8AC3E}">
        <p14:creationId xmlns:p14="http://schemas.microsoft.com/office/powerpoint/2010/main" val="272316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27D06-2D78-4A99-BE10-1B02AE5F85A5}" type="slidenum">
              <a:rPr lang="en-US" smtClean="0"/>
              <a:t>11</a:t>
            </a:fld>
            <a:endParaRPr lang="en-US"/>
          </a:p>
        </p:txBody>
      </p:sp>
    </p:spTree>
    <p:extLst>
      <p:ext uri="{BB962C8B-B14F-4D97-AF65-F5344CB8AC3E}">
        <p14:creationId xmlns:p14="http://schemas.microsoft.com/office/powerpoint/2010/main" val="187428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27D06-2D78-4A99-BE10-1B02AE5F85A5}" type="slidenum">
              <a:rPr lang="en-US" smtClean="0"/>
              <a:t>27</a:t>
            </a:fld>
            <a:endParaRPr lang="en-US"/>
          </a:p>
        </p:txBody>
      </p:sp>
    </p:spTree>
    <p:extLst>
      <p:ext uri="{BB962C8B-B14F-4D97-AF65-F5344CB8AC3E}">
        <p14:creationId xmlns:p14="http://schemas.microsoft.com/office/powerpoint/2010/main" val="162047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a:p>
        </p:txBody>
      </p:sp>
    </p:spTree>
    <p:extLst>
      <p:ext uri="{BB962C8B-B14F-4D97-AF65-F5344CB8AC3E}">
        <p14:creationId xmlns:p14="http://schemas.microsoft.com/office/powerpoint/2010/main" val="988710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legcounsel.house.gov/Comps/Elementary%20And%20Secondary%20Education%20Act%20Of%201965.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www2.ed.gov/policy/elsec/leg/essa/essaguidance160477.pdf" TargetMode="External"/><Relationship Id="rId5" Type="http://schemas.openxmlformats.org/officeDocument/2006/relationships/hyperlink" Target="http://www.ed.gov/policy/elsec/guid/equitableserguidance.doc" TargetMode="External"/><Relationship Id="rId4" Type="http://schemas.openxmlformats.org/officeDocument/2006/relationships/hyperlink" Target="https://www2.ed.gov/policy/elsec/leg/essa/essatitleiipartaguidance.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Aaron.Monroe@doe.virginia.gov"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hyperlink" Target="mailto:Randall.Johnson@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endParaRPr lang="en-US" sz="2700" dirty="0"/>
          </a:p>
        </p:txBody>
      </p:sp>
      <p:sp>
        <p:nvSpPr>
          <p:cNvPr id="3" name="Subtitle 2"/>
          <p:cNvSpPr>
            <a:spLocks noGrp="1"/>
          </p:cNvSpPr>
          <p:nvPr>
            <p:ph type="subTitle" idx="1"/>
          </p:nvPr>
        </p:nvSpPr>
        <p:spPr>
          <a:xfrm>
            <a:off x="1371600" y="1428750"/>
            <a:ext cx="6400800" cy="1314450"/>
          </a:xfrm>
        </p:spPr>
        <p:txBody>
          <a:bodyPr>
            <a:noAutofit/>
          </a:bodyPr>
          <a:lstStyle/>
          <a:p>
            <a:r>
              <a:rPr lang="en-US" b="1" i="0" dirty="0"/>
              <a:t>Title II, Part A</a:t>
            </a:r>
            <a:br>
              <a:rPr lang="en-US" b="1" i="0" dirty="0"/>
            </a:br>
            <a:r>
              <a:rPr lang="en-US" b="1" i="0" dirty="0"/>
              <a:t>Federal Program </a:t>
            </a:r>
            <a:r>
              <a:rPr lang="en-US" b="1" i="0" dirty="0" smtClean="0"/>
              <a:t>Monitoring Webinar</a:t>
            </a:r>
            <a:endParaRPr lang="en-US" b="1" i="0" dirty="0" smtClean="0"/>
          </a:p>
          <a:p>
            <a:endParaRPr lang="en-US" b="1" i="0" dirty="0" smtClean="0"/>
          </a:p>
          <a:p>
            <a:r>
              <a:rPr lang="en-US" b="1" i="0" dirty="0" smtClean="0"/>
              <a:t>January 13, </a:t>
            </a:r>
            <a:r>
              <a:rPr lang="en-US" b="1" i="0" dirty="0" smtClean="0"/>
              <a:t>2022</a:t>
            </a:r>
            <a:endParaRPr lang="en-US" b="1" i="0" dirty="0"/>
          </a:p>
        </p:txBody>
      </p:sp>
    </p:spTree>
    <p:extLst>
      <p:ext uri="{BB962C8B-B14F-4D97-AF65-F5344CB8AC3E}">
        <p14:creationId xmlns:p14="http://schemas.microsoft.com/office/powerpoint/2010/main" val="7039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Protocol</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Guiding Questions</a:t>
            </a:r>
          </a:p>
          <a:p>
            <a:r>
              <a:rPr lang="en-US" dirty="0" smtClean="0"/>
              <a:t>Acceptable Evidence</a:t>
            </a:r>
          </a:p>
          <a:p>
            <a:r>
              <a:rPr lang="en-US" dirty="0" smtClean="0"/>
              <a:t>Local Agency Response</a:t>
            </a:r>
          </a:p>
          <a:p>
            <a:r>
              <a:rPr lang="en-US" dirty="0" smtClean="0"/>
              <a:t>State Educational Agency Response</a:t>
            </a:r>
          </a:p>
          <a:p>
            <a:r>
              <a:rPr lang="en-US" dirty="0" smtClean="0"/>
              <a:t>Sufficient Documentation</a:t>
            </a:r>
          </a:p>
          <a:p>
            <a:pPr lvl="1"/>
            <a:r>
              <a:rPr lang="en-US" dirty="0" smtClean="0"/>
              <a:t>Yes, No, or N/A</a:t>
            </a:r>
            <a:endParaRPr lang="en-US" dirty="0"/>
          </a:p>
        </p:txBody>
      </p:sp>
    </p:spTree>
    <p:extLst>
      <p:ext uri="{BB962C8B-B14F-4D97-AF65-F5344CB8AC3E}">
        <p14:creationId xmlns:p14="http://schemas.microsoft.com/office/powerpoint/2010/main" val="2832444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Layout</a:t>
            </a:r>
            <a:endParaRPr lang="en-US" dirty="0"/>
          </a:p>
        </p:txBody>
      </p:sp>
      <p:pic>
        <p:nvPicPr>
          <p:cNvPr id="4" name="Content Placeholder 3" descr="Screenshot of first monitoring indicator in protocol: Area 1: Prior Monitoring Status. 1.1. The school division has implemented necessary actions as a result of prior federal program monitoring for Title II, Part A. Guiding Questions include: When did the division last undergo federal monitoring for Title II, Part A? Did the division receive any findings? If so, identify the findings. Were all action steops from corrective action plans implemented and maintained? Acceptable evidence might include feedback letters, corrective action plans. (Note: Supporting evidence may also be provided under the corresponding indicators within the rest of the protocol. Local Agency Response area includes an area for the LEA to type a response to the indicator; State Educational Agency Response includes an area of the SEA monitor to record notes. Has sufficient evidence been provided? Yes? No? Not applicable." title="Protocol Layout"/>
          <p:cNvPicPr>
            <a:picLocks noGrp="1" noChangeAspect="1"/>
          </p:cNvPicPr>
          <p:nvPr>
            <p:ph idx="1"/>
          </p:nvPr>
        </p:nvPicPr>
        <p:blipFill rotWithShape="1">
          <a:blip r:embed="rId3">
            <a:extLst>
              <a:ext uri="{28A0092B-C50C-407E-A947-70E740481C1C}">
                <a14:useLocalDpi xmlns:a14="http://schemas.microsoft.com/office/drawing/2010/main" val="0"/>
              </a:ext>
            </a:extLst>
          </a:blip>
          <a:srcRect t="-1524" r="13671" b="31444"/>
          <a:stretch/>
        </p:blipFill>
        <p:spPr>
          <a:xfrm>
            <a:off x="1143000" y="742950"/>
            <a:ext cx="6477000" cy="3657600"/>
          </a:xfrm>
          <a:ln>
            <a:solidFill>
              <a:schemeClr val="tx1"/>
            </a:solidFill>
          </a:ln>
        </p:spPr>
      </p:pic>
    </p:spTree>
    <p:extLst>
      <p:ext uri="{BB962C8B-B14F-4D97-AF65-F5344CB8AC3E}">
        <p14:creationId xmlns:p14="http://schemas.microsoft.com/office/powerpoint/2010/main" val="223540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Monitoring Protocol Changes </a:t>
            </a:r>
            <a:endParaRPr lang="en-US" sz="3600" dirty="0"/>
          </a:p>
        </p:txBody>
      </p:sp>
      <p:sp>
        <p:nvSpPr>
          <p:cNvPr id="5" name="Content Placeholder 4"/>
          <p:cNvSpPr>
            <a:spLocks noGrp="1"/>
          </p:cNvSpPr>
          <p:nvPr>
            <p:ph idx="1"/>
          </p:nvPr>
        </p:nvSpPr>
        <p:spPr/>
        <p:txBody>
          <a:bodyPr>
            <a:normAutofit/>
          </a:bodyPr>
          <a:lstStyle/>
          <a:p>
            <a:r>
              <a:rPr lang="en-US" dirty="0" smtClean="0"/>
              <a:t>Removal of Public Reporting section</a:t>
            </a:r>
          </a:p>
          <a:p>
            <a:r>
              <a:rPr lang="en-US" dirty="0" smtClean="0"/>
              <a:t>New item: 3.8 – Progress on measurable objectives</a:t>
            </a:r>
            <a:endParaRPr lang="en-US" dirty="0"/>
          </a:p>
        </p:txBody>
      </p:sp>
    </p:spTree>
    <p:extLst>
      <p:ext uri="{BB962C8B-B14F-4D97-AF65-F5344CB8AC3E}">
        <p14:creationId xmlns:p14="http://schemas.microsoft.com/office/powerpoint/2010/main" val="3747190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Focus Areas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 Monitoring Status</a:t>
            </a:r>
          </a:p>
          <a:p>
            <a:r>
              <a:rPr lang="en-US" dirty="0" smtClean="0"/>
              <a:t>Teacher Quality</a:t>
            </a:r>
          </a:p>
          <a:p>
            <a:r>
              <a:rPr lang="en-US" dirty="0" smtClean="0"/>
              <a:t>Consultation and Professional Development Plan</a:t>
            </a:r>
          </a:p>
          <a:p>
            <a:r>
              <a:rPr lang="en-US" dirty="0" smtClean="0"/>
              <a:t>Allowable Uses of Funds</a:t>
            </a:r>
          </a:p>
          <a:p>
            <a:r>
              <a:rPr lang="en-US" dirty="0" smtClean="0"/>
              <a:t>Fiscal Requirements</a:t>
            </a:r>
          </a:p>
          <a:p>
            <a:r>
              <a:rPr lang="en-US" dirty="0" smtClean="0"/>
              <a:t>Private School Participation</a:t>
            </a:r>
            <a:endParaRPr lang="en-US" dirty="0"/>
          </a:p>
        </p:txBody>
      </p:sp>
    </p:spTree>
    <p:extLst>
      <p:ext uri="{BB962C8B-B14F-4D97-AF65-F5344CB8AC3E}">
        <p14:creationId xmlns:p14="http://schemas.microsoft.com/office/powerpoint/2010/main" val="382992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Monitoring</a:t>
            </a:r>
            <a:endParaRPr lang="en-US" dirty="0"/>
          </a:p>
        </p:txBody>
      </p:sp>
      <p:sp>
        <p:nvSpPr>
          <p:cNvPr id="3" name="Content Placeholder 2"/>
          <p:cNvSpPr>
            <a:spLocks noGrp="1"/>
          </p:cNvSpPr>
          <p:nvPr>
            <p:ph idx="1"/>
          </p:nvPr>
        </p:nvSpPr>
        <p:spPr/>
        <p:txBody>
          <a:bodyPr/>
          <a:lstStyle/>
          <a:p>
            <a:r>
              <a:rPr lang="en-US" dirty="0" smtClean="0"/>
              <a:t>(1.1)The school division has implemented necessary actions as a result of prior federal program monitoring for Title II, Part A.</a:t>
            </a:r>
            <a:endParaRPr lang="en-US" dirty="0"/>
          </a:p>
        </p:txBody>
      </p:sp>
    </p:spTree>
    <p:extLst>
      <p:ext uri="{BB962C8B-B14F-4D97-AF65-F5344CB8AC3E}">
        <p14:creationId xmlns:p14="http://schemas.microsoft.com/office/powerpoint/2010/main" val="399780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Quality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(2.1) Progress toward 100 percent fully licensed/endorsed teachers</a:t>
            </a:r>
            <a:endParaRPr lang="en-US" b="0" dirty="0" smtClean="0"/>
          </a:p>
          <a:p>
            <a:r>
              <a:rPr lang="en-US" dirty="0" smtClean="0"/>
              <a:t>(2.2</a:t>
            </a:r>
            <a:r>
              <a:rPr lang="en-US" dirty="0"/>
              <a:t>)</a:t>
            </a:r>
            <a:r>
              <a:rPr lang="en-US" dirty="0" smtClean="0"/>
              <a:t> Licensure status of class-size reduction teachers </a:t>
            </a:r>
          </a:p>
          <a:p>
            <a:r>
              <a:rPr lang="en-US" dirty="0" smtClean="0"/>
              <a:t>(2.3) Equitable distribution of qualified, experienced, and effective teachers </a:t>
            </a:r>
          </a:p>
          <a:p>
            <a:r>
              <a:rPr lang="en-US" dirty="0" smtClean="0"/>
              <a:t>(2.4</a:t>
            </a:r>
            <a:r>
              <a:rPr lang="en-US" dirty="0"/>
              <a:t>)</a:t>
            </a:r>
            <a:r>
              <a:rPr lang="en-US" dirty="0" smtClean="0"/>
              <a:t> Teacher evaluations</a:t>
            </a:r>
            <a:endParaRPr lang="en-US" b="0" dirty="0" smtClean="0"/>
          </a:p>
          <a:p>
            <a:r>
              <a:rPr lang="en-US" dirty="0" smtClean="0"/>
              <a:t>(2.5) Principal evaluations</a:t>
            </a:r>
            <a:endParaRPr lang="en-US" dirty="0"/>
          </a:p>
          <a:p>
            <a:endParaRPr lang="en-US" dirty="0"/>
          </a:p>
          <a:p>
            <a:endParaRPr lang="en-US" dirty="0"/>
          </a:p>
        </p:txBody>
      </p:sp>
    </p:spTree>
    <p:extLst>
      <p:ext uri="{BB962C8B-B14F-4D97-AF65-F5344CB8AC3E}">
        <p14:creationId xmlns:p14="http://schemas.microsoft.com/office/powerpoint/2010/main" val="91365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Consultation and PD Plan, slide 1 of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(3.1) Plan is developed in consultation with division stakeholders annually</a:t>
            </a:r>
          </a:p>
          <a:p>
            <a:r>
              <a:rPr lang="en-US" dirty="0"/>
              <a:t>(</a:t>
            </a:r>
            <a:r>
              <a:rPr lang="en-US" dirty="0" smtClean="0"/>
              <a:t>3.2) Activities align with state standards</a:t>
            </a:r>
            <a:endParaRPr lang="en-US" b="0" dirty="0" smtClean="0"/>
          </a:p>
          <a:p>
            <a:r>
              <a:rPr lang="en-US" dirty="0" smtClean="0"/>
              <a:t>(3.3) Plan describes the school system division’s system of professional growth</a:t>
            </a:r>
            <a:endParaRPr lang="en-US" b="0" dirty="0" smtClean="0"/>
          </a:p>
          <a:p>
            <a:r>
              <a:rPr lang="en-US" dirty="0" smtClean="0"/>
              <a:t>(3.4) Schools with the highest need are prioritized for services</a:t>
            </a:r>
            <a:endParaRPr lang="en-US" b="0" dirty="0"/>
          </a:p>
        </p:txBody>
      </p:sp>
    </p:spTree>
    <p:extLst>
      <p:ext uri="{BB962C8B-B14F-4D97-AF65-F5344CB8AC3E}">
        <p14:creationId xmlns:p14="http://schemas.microsoft.com/office/powerpoint/2010/main" val="242849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Consultation and PD Plan, slide 2 of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(3.5) Activities are coordinated with other funding sources</a:t>
            </a:r>
            <a:endParaRPr lang="en-US" b="0" dirty="0" smtClean="0"/>
          </a:p>
          <a:p>
            <a:r>
              <a:rPr lang="en-US" dirty="0" smtClean="0"/>
              <a:t>(3.6) Division uses a process for selecting evidence-based activities</a:t>
            </a:r>
            <a:endParaRPr lang="en-US" b="0" dirty="0" smtClean="0"/>
          </a:p>
          <a:p>
            <a:r>
              <a:rPr lang="en-US" dirty="0" smtClean="0"/>
              <a:t>(3.7) Data and ongoing consultation are used to refine plan</a:t>
            </a:r>
          </a:p>
          <a:p>
            <a:r>
              <a:rPr lang="en-US" dirty="0" smtClean="0"/>
              <a:t>(3.8) Division has made progress on measurable objectives outlined in application</a:t>
            </a:r>
            <a:endParaRPr lang="en-US" b="0" dirty="0" smtClean="0"/>
          </a:p>
          <a:p>
            <a:r>
              <a:rPr lang="en-US" dirty="0" smtClean="0"/>
              <a:t>(3.9) Activities address the needs of all learners</a:t>
            </a:r>
            <a:endParaRPr lang="en-US" b="0" dirty="0"/>
          </a:p>
        </p:txBody>
      </p:sp>
    </p:spTree>
    <p:extLst>
      <p:ext uri="{BB962C8B-B14F-4D97-AF65-F5344CB8AC3E}">
        <p14:creationId xmlns:p14="http://schemas.microsoft.com/office/powerpoint/2010/main" val="848539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Allowable Uses of Funding</a:t>
            </a:r>
            <a:endParaRPr lang="en-US" dirty="0"/>
          </a:p>
        </p:txBody>
      </p:sp>
      <p:sp>
        <p:nvSpPr>
          <p:cNvPr id="3" name="Content Placeholder 2"/>
          <p:cNvSpPr>
            <a:spLocks noGrp="1"/>
          </p:cNvSpPr>
          <p:nvPr>
            <p:ph idx="1"/>
          </p:nvPr>
        </p:nvSpPr>
        <p:spPr/>
        <p:txBody>
          <a:bodyPr/>
          <a:lstStyle/>
          <a:p>
            <a:r>
              <a:rPr lang="en-US" dirty="0" smtClean="0"/>
              <a:t>(4.1) Activities are allowable</a:t>
            </a:r>
          </a:p>
          <a:p>
            <a:pPr lvl="1"/>
            <a:r>
              <a:rPr lang="en-US" dirty="0" smtClean="0"/>
              <a:t>A full listing of allowable activities is provided in the protocol</a:t>
            </a:r>
          </a:p>
        </p:txBody>
      </p:sp>
    </p:spTree>
    <p:extLst>
      <p:ext uri="{BB962C8B-B14F-4D97-AF65-F5344CB8AC3E}">
        <p14:creationId xmlns:p14="http://schemas.microsoft.com/office/powerpoint/2010/main" val="105215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Fiscal Requirements, </a:t>
            </a:r>
            <a:br>
              <a:rPr lang="en-US" sz="2800" dirty="0" smtClean="0"/>
            </a:br>
            <a:r>
              <a:rPr lang="en-US" sz="2800" dirty="0" smtClean="0"/>
              <a:t>slide 1 of 2</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(5.1) Maintenance of effort</a:t>
            </a:r>
          </a:p>
          <a:p>
            <a:r>
              <a:rPr lang="en-US" dirty="0" smtClean="0"/>
              <a:t>(5.2) Supplement not supplant</a:t>
            </a:r>
          </a:p>
          <a:p>
            <a:pPr lvl="1"/>
            <a:r>
              <a:rPr lang="en-US" dirty="0" smtClean="0"/>
              <a:t>Activities must not have been funded from a different source in the previous year; or</a:t>
            </a:r>
          </a:p>
          <a:p>
            <a:pPr lvl="1"/>
            <a:r>
              <a:rPr lang="en-US" dirty="0" smtClean="0"/>
              <a:t>Activities must not be a primary function of the school division or mandated by statute</a:t>
            </a:r>
          </a:p>
          <a:p>
            <a:r>
              <a:rPr lang="en-US" dirty="0" smtClean="0"/>
              <a:t>(5.3) Implemented activities correlate to the plan submitted to VDOE</a:t>
            </a:r>
          </a:p>
        </p:txBody>
      </p:sp>
    </p:spTree>
    <p:extLst>
      <p:ext uri="{BB962C8B-B14F-4D97-AF65-F5344CB8AC3E}">
        <p14:creationId xmlns:p14="http://schemas.microsoft.com/office/powerpoint/2010/main" val="455530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To ensure compliance with the law</a:t>
            </a:r>
          </a:p>
          <a:p>
            <a:r>
              <a:rPr lang="en-US" dirty="0" smtClean="0"/>
              <a:t>To offer technical assistance</a:t>
            </a:r>
          </a:p>
          <a:p>
            <a:r>
              <a:rPr lang="en-US" dirty="0" smtClean="0"/>
              <a:t>To identify effective practices</a:t>
            </a:r>
            <a:endParaRPr lang="en-US" dirty="0"/>
          </a:p>
        </p:txBody>
      </p:sp>
    </p:spTree>
    <p:extLst>
      <p:ext uri="{BB962C8B-B14F-4D97-AF65-F5344CB8AC3E}">
        <p14:creationId xmlns:p14="http://schemas.microsoft.com/office/powerpoint/2010/main" val="254293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Fiscal Requirements, </a:t>
            </a:r>
            <a:br>
              <a:rPr lang="en-US" sz="2800" dirty="0" smtClean="0"/>
            </a:br>
            <a:r>
              <a:rPr lang="en-US" sz="2800" dirty="0" smtClean="0"/>
              <a:t>slide 2 of 2</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(5.4</a:t>
            </a:r>
            <a:r>
              <a:rPr lang="en-US" dirty="0"/>
              <a:t>)</a:t>
            </a:r>
            <a:r>
              <a:rPr lang="en-US" dirty="0" smtClean="0"/>
              <a:t> Applications, revisions, and amendments are submitted in a timely manner to ensure timely spend down of funds</a:t>
            </a:r>
          </a:p>
          <a:p>
            <a:r>
              <a:rPr lang="en-US" dirty="0" smtClean="0"/>
              <a:t>(5.5</a:t>
            </a:r>
            <a:r>
              <a:rPr lang="en-US" dirty="0"/>
              <a:t>)</a:t>
            </a:r>
            <a:r>
              <a:rPr lang="en-US" dirty="0" smtClean="0"/>
              <a:t> Funds are encumbered and drawn down in a timely manner</a:t>
            </a:r>
          </a:p>
          <a:p>
            <a:r>
              <a:rPr lang="en-US" dirty="0" smtClean="0"/>
              <a:t>(5.6</a:t>
            </a:r>
            <a:r>
              <a:rPr lang="en-US" dirty="0"/>
              <a:t>)</a:t>
            </a:r>
            <a:r>
              <a:rPr lang="en-US" dirty="0" smtClean="0"/>
              <a:t> Proper accounting of time is maintained for staff positions funded by grant</a:t>
            </a:r>
            <a:endParaRPr lang="en-US" dirty="0"/>
          </a:p>
        </p:txBody>
      </p:sp>
    </p:spTree>
    <p:extLst>
      <p:ext uri="{BB962C8B-B14F-4D97-AF65-F5344CB8AC3E}">
        <p14:creationId xmlns:p14="http://schemas.microsoft.com/office/powerpoint/2010/main" val="2614680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School Participation, slide 1 of 2</a:t>
            </a:r>
            <a:endParaRPr lang="en-US" dirty="0"/>
          </a:p>
        </p:txBody>
      </p:sp>
      <p:sp>
        <p:nvSpPr>
          <p:cNvPr id="3" name="Content Placeholder 2"/>
          <p:cNvSpPr>
            <a:spLocks noGrp="1"/>
          </p:cNvSpPr>
          <p:nvPr>
            <p:ph idx="1"/>
          </p:nvPr>
        </p:nvSpPr>
        <p:spPr/>
        <p:txBody>
          <a:bodyPr>
            <a:normAutofit lnSpcReduction="10000"/>
          </a:bodyPr>
          <a:lstStyle/>
          <a:p>
            <a:r>
              <a:rPr lang="en-US" dirty="0" smtClean="0"/>
              <a:t>(6.1) Timely and meaningful consultation with private school personnel</a:t>
            </a:r>
          </a:p>
          <a:p>
            <a:pPr lvl="1"/>
            <a:r>
              <a:rPr lang="en-US" dirty="0" smtClean="0"/>
              <a:t>Intent to Participate submitted to VDOE</a:t>
            </a:r>
          </a:p>
          <a:p>
            <a:r>
              <a:rPr lang="en-US" dirty="0" smtClean="0"/>
              <a:t>(6.2) Evidence of planning with private school personnel</a:t>
            </a:r>
          </a:p>
          <a:p>
            <a:pPr lvl="1"/>
            <a:r>
              <a:rPr lang="en-US" dirty="0" smtClean="0"/>
              <a:t>Agreement of Services submitted to VDOE</a:t>
            </a:r>
          </a:p>
        </p:txBody>
      </p:sp>
    </p:spTree>
    <p:extLst>
      <p:ext uri="{BB962C8B-B14F-4D97-AF65-F5344CB8AC3E}">
        <p14:creationId xmlns:p14="http://schemas.microsoft.com/office/powerpoint/2010/main" val="416361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School Participation, slide 2 of 2</a:t>
            </a:r>
            <a:endParaRPr lang="en-US" dirty="0"/>
          </a:p>
        </p:txBody>
      </p:sp>
      <p:sp>
        <p:nvSpPr>
          <p:cNvPr id="3" name="Content Placeholder 2"/>
          <p:cNvSpPr>
            <a:spLocks noGrp="1"/>
          </p:cNvSpPr>
          <p:nvPr>
            <p:ph idx="1"/>
          </p:nvPr>
        </p:nvSpPr>
        <p:spPr/>
        <p:txBody>
          <a:bodyPr>
            <a:normAutofit/>
          </a:bodyPr>
          <a:lstStyle/>
          <a:p>
            <a:r>
              <a:rPr lang="en-US" dirty="0" smtClean="0"/>
              <a:t>(6.3) Equitable services are provided</a:t>
            </a:r>
          </a:p>
          <a:p>
            <a:r>
              <a:rPr lang="en-US" dirty="0" smtClean="0"/>
              <a:t>(6.4) Funds are properly administered</a:t>
            </a:r>
          </a:p>
          <a:p>
            <a:r>
              <a:rPr lang="en-US" dirty="0" smtClean="0"/>
              <a:t>(6.5) Division maintains inventory of fixed assets</a:t>
            </a:r>
            <a:endParaRPr lang="en-US" dirty="0"/>
          </a:p>
        </p:txBody>
      </p:sp>
    </p:spTree>
    <p:extLst>
      <p:ext uri="{BB962C8B-B14F-4D97-AF65-F5344CB8AC3E}">
        <p14:creationId xmlns:p14="http://schemas.microsoft.com/office/powerpoint/2010/main" val="338359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Findings</a:t>
            </a:r>
            <a:endParaRPr lang="en-US" dirty="0"/>
          </a:p>
        </p:txBody>
      </p:sp>
      <p:sp>
        <p:nvSpPr>
          <p:cNvPr id="3" name="Content Placeholder 2"/>
          <p:cNvSpPr>
            <a:spLocks noGrp="1"/>
          </p:cNvSpPr>
          <p:nvPr>
            <p:ph idx="1"/>
          </p:nvPr>
        </p:nvSpPr>
        <p:spPr>
          <a:xfrm>
            <a:off x="457200" y="1123950"/>
            <a:ext cx="8229600" cy="3124199"/>
          </a:xfrm>
        </p:spPr>
        <p:txBody>
          <a:bodyPr>
            <a:normAutofit lnSpcReduction="10000"/>
          </a:bodyPr>
          <a:lstStyle/>
          <a:p>
            <a:r>
              <a:rPr lang="en-US" dirty="0" smtClean="0"/>
              <a:t>Teacher Qualifications</a:t>
            </a:r>
          </a:p>
          <a:p>
            <a:r>
              <a:rPr lang="en-US" dirty="0" smtClean="0"/>
              <a:t>Needs Assessment/Stakeholder Involvement</a:t>
            </a:r>
          </a:p>
          <a:p>
            <a:r>
              <a:rPr lang="en-US" dirty="0" smtClean="0"/>
              <a:t>Accounting of Time for Employees</a:t>
            </a:r>
          </a:p>
          <a:p>
            <a:r>
              <a:rPr lang="en-US" dirty="0" smtClean="0"/>
              <a:t>Draw Down of </a:t>
            </a:r>
            <a:r>
              <a:rPr lang="en-US" dirty="0" smtClean="0"/>
              <a:t>Funds</a:t>
            </a:r>
          </a:p>
          <a:p>
            <a:r>
              <a:rPr lang="en-US" dirty="0" smtClean="0"/>
              <a:t>Timely Submission of Applications/Revisions/Amendments </a:t>
            </a:r>
            <a:endParaRPr lang="en-US" dirty="0" smtClean="0"/>
          </a:p>
        </p:txBody>
      </p:sp>
    </p:spTree>
    <p:extLst>
      <p:ext uri="{BB962C8B-B14F-4D97-AF65-F5344CB8AC3E}">
        <p14:creationId xmlns:p14="http://schemas.microsoft.com/office/powerpoint/2010/main" val="354222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Email notification will be sent by Dr. Randall Johnson requesting dates</a:t>
            </a:r>
          </a:p>
          <a:p>
            <a:pPr lvl="1"/>
            <a:r>
              <a:rPr lang="en-US" dirty="0" smtClean="0"/>
              <a:t>Send at least 3-4 possible dates by </a:t>
            </a:r>
            <a:r>
              <a:rPr lang="en-US" dirty="0" smtClean="0">
                <a:solidFill>
                  <a:srgbClr val="FF0000"/>
                </a:solidFill>
              </a:rPr>
              <a:t>February 11, 2022</a:t>
            </a:r>
            <a:endParaRPr lang="en-US" dirty="0" smtClean="0">
              <a:solidFill>
                <a:srgbClr val="FF0000"/>
              </a:solidFill>
            </a:endParaRPr>
          </a:p>
          <a:p>
            <a:pPr lvl="1"/>
            <a:r>
              <a:rPr lang="en-US" dirty="0" smtClean="0"/>
              <a:t>Virtual monitoring to be conducted between </a:t>
            </a:r>
            <a:r>
              <a:rPr lang="en-US" dirty="0" smtClean="0">
                <a:solidFill>
                  <a:srgbClr val="FF0000"/>
                </a:solidFill>
              </a:rPr>
              <a:t>March 15, 2022 - May 26, 2022</a:t>
            </a:r>
          </a:p>
          <a:p>
            <a:r>
              <a:rPr lang="en-US" dirty="0" smtClean="0"/>
              <a:t>Specialists will confirm dates with division coordinators</a:t>
            </a:r>
            <a:endParaRPr lang="en-US" dirty="0"/>
          </a:p>
        </p:txBody>
      </p:sp>
    </p:spTree>
    <p:extLst>
      <p:ext uri="{BB962C8B-B14F-4D97-AF65-F5344CB8AC3E}">
        <p14:creationId xmlns:p14="http://schemas.microsoft.com/office/powerpoint/2010/main" val="201892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Monitoring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Additional documentation to be submitted within 10 business days</a:t>
            </a:r>
          </a:p>
          <a:p>
            <a:r>
              <a:rPr lang="en-US" dirty="0" smtClean="0"/>
              <a:t>Official letter sent to division superintendent indicating full compliance or outlining areas of improvement</a:t>
            </a:r>
          </a:p>
          <a:p>
            <a:pPr lvl="1"/>
            <a:r>
              <a:rPr lang="en-US" dirty="0" smtClean="0"/>
              <a:t>Corrective action plan is required for any requirements found not in compliance</a:t>
            </a:r>
            <a:endParaRPr lang="en-US" dirty="0"/>
          </a:p>
        </p:txBody>
      </p:sp>
    </p:spTree>
    <p:extLst>
      <p:ext uri="{BB962C8B-B14F-4D97-AF65-F5344CB8AC3E}">
        <p14:creationId xmlns:p14="http://schemas.microsoft.com/office/powerpoint/2010/main" val="306419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decorativ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3431" y="1200151"/>
            <a:ext cx="4057138" cy="3276599"/>
          </a:xfrm>
        </p:spPr>
      </p:pic>
    </p:spTree>
    <p:extLst>
      <p:ext uri="{BB962C8B-B14F-4D97-AF65-F5344CB8AC3E}">
        <p14:creationId xmlns:p14="http://schemas.microsoft.com/office/powerpoint/2010/main" val="866168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a:hlinkClick r:id="rId3"/>
              </a:rPr>
              <a:t>ESSA Legislation, Public Law </a:t>
            </a:r>
            <a:r>
              <a:rPr lang="en-US" dirty="0" smtClean="0">
                <a:hlinkClick r:id="rId3"/>
              </a:rPr>
              <a:t>115-64</a:t>
            </a:r>
            <a:endParaRPr lang="en-US" dirty="0" smtClean="0"/>
          </a:p>
          <a:p>
            <a:r>
              <a:rPr lang="en-US" dirty="0">
                <a:hlinkClick r:id="rId4"/>
              </a:rPr>
              <a:t>Building Systems of Support for Excellent Teaching and Leading: Non-Regulatory Guidance</a:t>
            </a:r>
            <a:endParaRPr lang="en-US" dirty="0" smtClean="0">
              <a:hlinkClick r:id="rId5"/>
            </a:endParaRPr>
          </a:p>
          <a:p>
            <a:r>
              <a:rPr lang="en-US" dirty="0" smtClean="0">
                <a:hlinkClick r:id="rId6"/>
              </a:rPr>
              <a:t>Revised Private School Children </a:t>
            </a:r>
            <a:r>
              <a:rPr lang="en-US" dirty="0">
                <a:hlinkClick r:id="rId6"/>
              </a:rPr>
              <a:t>Non-Regulatory Guidance</a:t>
            </a:r>
            <a:endParaRPr lang="en-US" dirty="0"/>
          </a:p>
        </p:txBody>
      </p:sp>
    </p:spTree>
    <p:extLst>
      <p:ext uri="{BB962C8B-B14F-4D97-AF65-F5344CB8AC3E}">
        <p14:creationId xmlns:p14="http://schemas.microsoft.com/office/powerpoint/2010/main" val="2303908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5" name="Text Placeholder 4"/>
          <p:cNvSpPr>
            <a:spLocks noGrp="1"/>
          </p:cNvSpPr>
          <p:nvPr>
            <p:ph type="body" idx="1"/>
          </p:nvPr>
        </p:nvSpPr>
        <p:spPr>
          <a:xfrm>
            <a:off x="4815120" y="1193817"/>
            <a:ext cx="2286000" cy="479822"/>
          </a:xfrm>
        </p:spPr>
        <p:txBody>
          <a:bodyPr>
            <a:normAutofit/>
          </a:bodyPr>
          <a:lstStyle/>
          <a:p>
            <a:r>
              <a:rPr lang="en-US" sz="2000" dirty="0" smtClean="0"/>
              <a:t>Aaron Monroe</a:t>
            </a:r>
            <a:endParaRPr lang="en-US" sz="2000" dirty="0"/>
          </a:p>
        </p:txBody>
      </p:sp>
      <p:sp>
        <p:nvSpPr>
          <p:cNvPr id="6" name="Content Placeholder 5"/>
          <p:cNvSpPr>
            <a:spLocks noGrp="1"/>
          </p:cNvSpPr>
          <p:nvPr>
            <p:ph sz="half" idx="2"/>
          </p:nvPr>
        </p:nvSpPr>
        <p:spPr>
          <a:xfrm>
            <a:off x="4815120" y="1654140"/>
            <a:ext cx="2590800" cy="2963466"/>
          </a:xfrm>
        </p:spPr>
        <p:txBody>
          <a:bodyPr>
            <a:normAutofit/>
          </a:bodyPr>
          <a:lstStyle/>
          <a:p>
            <a:pPr marL="0" indent="0">
              <a:buNone/>
            </a:pPr>
            <a:r>
              <a:rPr lang="en-US" sz="1400" dirty="0" smtClean="0"/>
              <a:t>Title II, Part A Specialist</a:t>
            </a:r>
          </a:p>
          <a:p>
            <a:pPr marL="0" indent="0">
              <a:buNone/>
            </a:pPr>
            <a:r>
              <a:rPr lang="en-US" sz="1400" dirty="0" smtClean="0">
                <a:hlinkClick r:id="rId3"/>
              </a:rPr>
              <a:t>Aaron.Monroe@doe.virginia.gov</a:t>
            </a:r>
            <a:endParaRPr lang="en-US" sz="1400" dirty="0" smtClean="0"/>
          </a:p>
          <a:p>
            <a:pPr marL="0" indent="0">
              <a:buNone/>
            </a:pPr>
            <a:r>
              <a:rPr lang="en-US" sz="1400" dirty="0" smtClean="0"/>
              <a:t>804-509-0552</a:t>
            </a:r>
            <a:endParaRPr lang="en-US" sz="1400" dirty="0"/>
          </a:p>
        </p:txBody>
      </p:sp>
      <p:sp>
        <p:nvSpPr>
          <p:cNvPr id="7" name="Text Placeholder 6"/>
          <p:cNvSpPr>
            <a:spLocks noGrp="1"/>
          </p:cNvSpPr>
          <p:nvPr>
            <p:ph type="body" sz="quarter" idx="3"/>
          </p:nvPr>
        </p:nvSpPr>
        <p:spPr>
          <a:xfrm>
            <a:off x="1703949" y="1201151"/>
            <a:ext cx="2365374" cy="479822"/>
          </a:xfrm>
        </p:spPr>
        <p:txBody>
          <a:bodyPr>
            <a:normAutofit/>
          </a:bodyPr>
          <a:lstStyle/>
          <a:p>
            <a:r>
              <a:rPr lang="en-US" sz="2000" dirty="0" smtClean="0"/>
              <a:t>Dr. Randall Johnson</a:t>
            </a:r>
            <a:endParaRPr lang="en-US" sz="2000" dirty="0"/>
          </a:p>
        </p:txBody>
      </p:sp>
      <p:sp>
        <p:nvSpPr>
          <p:cNvPr id="8" name="Content Placeholder 7"/>
          <p:cNvSpPr>
            <a:spLocks noGrp="1"/>
          </p:cNvSpPr>
          <p:nvPr>
            <p:ph sz="quarter" idx="4"/>
          </p:nvPr>
        </p:nvSpPr>
        <p:spPr>
          <a:xfrm>
            <a:off x="1703949" y="1673639"/>
            <a:ext cx="2706687" cy="2963466"/>
          </a:xfrm>
        </p:spPr>
        <p:txBody>
          <a:bodyPr>
            <a:normAutofit/>
          </a:bodyPr>
          <a:lstStyle/>
          <a:p>
            <a:pPr marL="0" indent="0">
              <a:buNone/>
            </a:pPr>
            <a:r>
              <a:rPr lang="en-US" sz="1400" dirty="0"/>
              <a:t>Title II, Part A Coordinator</a:t>
            </a:r>
          </a:p>
          <a:p>
            <a:pPr marL="0" indent="0">
              <a:buNone/>
            </a:pPr>
            <a:r>
              <a:rPr lang="en-US" sz="1400" dirty="0" smtClean="0">
                <a:hlinkClick r:id="rId4"/>
              </a:rPr>
              <a:t>Randall.Johnson@doe.virginia.gov</a:t>
            </a:r>
            <a:r>
              <a:rPr lang="en-US" sz="1400" dirty="0" smtClean="0"/>
              <a:t> </a:t>
            </a:r>
          </a:p>
          <a:p>
            <a:pPr marL="0" indent="0">
              <a:buNone/>
            </a:pPr>
            <a:r>
              <a:rPr lang="en-US" sz="1400" dirty="0" smtClean="0"/>
              <a:t>804-225-2122</a:t>
            </a:r>
            <a:endParaRPr lang="en-US" sz="1400" dirty="0"/>
          </a:p>
        </p:txBody>
      </p:sp>
      <p:sp>
        <p:nvSpPr>
          <p:cNvPr id="9" name="Text Placeholder 6"/>
          <p:cNvSpPr txBox="1">
            <a:spLocks/>
          </p:cNvSpPr>
          <p:nvPr/>
        </p:nvSpPr>
        <p:spPr>
          <a:xfrm>
            <a:off x="3364854" y="2961774"/>
            <a:ext cx="2365374"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000" dirty="0" smtClean="0"/>
              <a:t>Dr. </a:t>
            </a:r>
            <a:r>
              <a:rPr lang="en-US" sz="2000" dirty="0" smtClean="0"/>
              <a:t>Cora </a:t>
            </a:r>
            <a:r>
              <a:rPr lang="en-US" sz="2000" dirty="0" err="1" smtClean="0"/>
              <a:t>Coefield</a:t>
            </a:r>
            <a:r>
              <a:rPr lang="en-US" sz="2000" dirty="0" smtClean="0"/>
              <a:t> </a:t>
            </a:r>
            <a:endParaRPr lang="en-US" sz="2000" dirty="0"/>
          </a:p>
        </p:txBody>
      </p:sp>
      <p:sp>
        <p:nvSpPr>
          <p:cNvPr id="10" name="Content Placeholder 7"/>
          <p:cNvSpPr txBox="1">
            <a:spLocks/>
          </p:cNvSpPr>
          <p:nvPr/>
        </p:nvSpPr>
        <p:spPr>
          <a:xfrm>
            <a:off x="3364854" y="3441596"/>
            <a:ext cx="2706687" cy="2963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Title II, Part A Specialist</a:t>
            </a:r>
          </a:p>
        </p:txBody>
      </p:sp>
      <p:sp>
        <p:nvSpPr>
          <p:cNvPr id="2" name="TextBox 1"/>
          <p:cNvSpPr txBox="1"/>
          <p:nvPr/>
        </p:nvSpPr>
        <p:spPr>
          <a:xfrm>
            <a:off x="2724090" y="2591274"/>
            <a:ext cx="3695820" cy="523220"/>
          </a:xfrm>
          <a:prstGeom prst="rect">
            <a:avLst/>
          </a:prstGeom>
          <a:noFill/>
        </p:spPr>
        <p:txBody>
          <a:bodyPr wrap="none" rtlCol="0">
            <a:spAutoFit/>
          </a:bodyPr>
          <a:lstStyle/>
          <a:p>
            <a:r>
              <a:rPr lang="en-US" sz="2800" dirty="0" smtClean="0">
                <a:solidFill>
                  <a:srgbClr val="FF0000"/>
                </a:solidFill>
              </a:rPr>
              <a:t>Welcome to the team!!!</a:t>
            </a:r>
            <a:endParaRPr lang="en-US" sz="2800" dirty="0">
              <a:solidFill>
                <a:srgbClr val="FF0000"/>
              </a:solidFill>
            </a:endParaRPr>
          </a:p>
        </p:txBody>
      </p:sp>
    </p:spTree>
    <p:extLst>
      <p:ext uri="{BB962C8B-B14F-4D97-AF65-F5344CB8AC3E}">
        <p14:creationId xmlns:p14="http://schemas.microsoft.com/office/powerpoint/2010/main" val="3308793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Monitoring</a:t>
            </a:r>
            <a:endParaRPr lang="en-US" dirty="0"/>
          </a:p>
        </p:txBody>
      </p:sp>
      <p:sp>
        <p:nvSpPr>
          <p:cNvPr id="3" name="Content Placeholder 2"/>
          <p:cNvSpPr>
            <a:spLocks noGrp="1"/>
          </p:cNvSpPr>
          <p:nvPr>
            <p:ph idx="1"/>
          </p:nvPr>
        </p:nvSpPr>
        <p:spPr/>
        <p:txBody>
          <a:bodyPr/>
          <a:lstStyle/>
          <a:p>
            <a:r>
              <a:rPr lang="en-US" dirty="0" smtClean="0"/>
              <a:t>The 2021-2022 Federal Program monitoring will be conducted </a:t>
            </a:r>
            <a:r>
              <a:rPr lang="en-US" dirty="0" smtClean="0"/>
              <a:t>on-site or virtually as </a:t>
            </a:r>
            <a:r>
              <a:rPr lang="en-US" dirty="0" smtClean="0"/>
              <a:t>decided by the </a:t>
            </a:r>
            <a:r>
              <a:rPr lang="en-US" dirty="0" smtClean="0"/>
              <a:t>VDOE and COVID-19 protocols. </a:t>
            </a:r>
            <a:endParaRPr lang="en-US" dirty="0"/>
          </a:p>
        </p:txBody>
      </p:sp>
    </p:spTree>
    <p:extLst>
      <p:ext uri="{BB962C8B-B14F-4D97-AF65-F5344CB8AC3E}">
        <p14:creationId xmlns:p14="http://schemas.microsoft.com/office/powerpoint/2010/main" val="3143726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“Desk Checks”</a:t>
            </a:r>
            <a:endParaRPr lang="en-US" dirty="0"/>
          </a:p>
        </p:txBody>
      </p:sp>
      <p:sp>
        <p:nvSpPr>
          <p:cNvPr id="3" name="Content Placeholder 2"/>
          <p:cNvSpPr>
            <a:spLocks noGrp="1"/>
          </p:cNvSpPr>
          <p:nvPr>
            <p:ph idx="1"/>
          </p:nvPr>
        </p:nvSpPr>
        <p:spPr/>
        <p:txBody>
          <a:bodyPr/>
          <a:lstStyle/>
          <a:p>
            <a:r>
              <a:rPr lang="en-US" dirty="0" smtClean="0"/>
              <a:t>Application review</a:t>
            </a:r>
          </a:p>
          <a:p>
            <a:r>
              <a:rPr lang="en-US" dirty="0" smtClean="0"/>
              <a:t>Reimbursement review</a:t>
            </a:r>
          </a:p>
          <a:p>
            <a:r>
              <a:rPr lang="en-US" dirty="0" smtClean="0"/>
              <a:t>Licensure/Endorsement data</a:t>
            </a:r>
          </a:p>
          <a:p>
            <a:r>
              <a:rPr lang="en-US" dirty="0" smtClean="0"/>
              <a:t>Equitable distribution of teachers</a:t>
            </a:r>
          </a:p>
          <a:p>
            <a:r>
              <a:rPr lang="en-US" dirty="0" smtClean="0"/>
              <a:t>Private school participation</a:t>
            </a:r>
            <a:endParaRPr lang="en-US" dirty="0"/>
          </a:p>
        </p:txBody>
      </p:sp>
    </p:spTree>
    <p:extLst>
      <p:ext uri="{BB962C8B-B14F-4D97-AF65-F5344CB8AC3E}">
        <p14:creationId xmlns:p14="http://schemas.microsoft.com/office/powerpoint/2010/main" val="164199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On-site Monitoring </a:t>
            </a:r>
            <a:r>
              <a:rPr lang="en-US" dirty="0" smtClean="0"/>
              <a:t>Procedures</a:t>
            </a:r>
            <a:endParaRPr lang="en-US" dirty="0"/>
          </a:p>
        </p:txBody>
      </p:sp>
      <p:sp>
        <p:nvSpPr>
          <p:cNvPr id="6" name="Content Placeholder 5"/>
          <p:cNvSpPr>
            <a:spLocks noGrp="1"/>
          </p:cNvSpPr>
          <p:nvPr>
            <p:ph idx="1"/>
          </p:nvPr>
        </p:nvSpPr>
        <p:spPr/>
        <p:txBody>
          <a:bodyPr>
            <a:normAutofit fontScale="85000" lnSpcReduction="10000"/>
          </a:bodyPr>
          <a:lstStyle/>
          <a:p>
            <a:r>
              <a:rPr lang="en-US" dirty="0"/>
              <a:t>Coordinate date, start time, location, and any other necessary details with specialists</a:t>
            </a:r>
          </a:p>
          <a:p>
            <a:r>
              <a:rPr lang="en-US" dirty="0"/>
              <a:t>Provide telephone number and address for location</a:t>
            </a:r>
          </a:p>
          <a:p>
            <a:r>
              <a:rPr lang="en-US" dirty="0"/>
              <a:t>Email protocol with division’s response to each indicator </a:t>
            </a:r>
            <a:r>
              <a:rPr lang="en-US" dirty="0">
                <a:solidFill>
                  <a:srgbClr val="FF0000"/>
                </a:solidFill>
              </a:rPr>
              <a:t>at least 2 weeks prior to visit</a:t>
            </a:r>
          </a:p>
          <a:p>
            <a:r>
              <a:rPr lang="en-US" dirty="0"/>
              <a:t>Plan for half to full day for review of protocol and documentation</a:t>
            </a:r>
          </a:p>
        </p:txBody>
      </p:sp>
    </p:spTree>
    <p:extLst>
      <p:ext uri="{BB962C8B-B14F-4D97-AF65-F5344CB8AC3E}">
        <p14:creationId xmlns:p14="http://schemas.microsoft.com/office/powerpoint/2010/main" val="237518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Virtual Monitoring Procedures</a:t>
            </a:r>
            <a:endParaRPr lang="en-US" dirty="0"/>
          </a:p>
        </p:txBody>
      </p:sp>
      <p:sp>
        <p:nvSpPr>
          <p:cNvPr id="6" name="Content Placeholder 5"/>
          <p:cNvSpPr>
            <a:spLocks noGrp="1"/>
          </p:cNvSpPr>
          <p:nvPr>
            <p:ph idx="1"/>
          </p:nvPr>
        </p:nvSpPr>
        <p:spPr/>
        <p:txBody>
          <a:bodyPr>
            <a:normAutofit lnSpcReduction="10000"/>
          </a:bodyPr>
          <a:lstStyle/>
          <a:p>
            <a:r>
              <a:rPr lang="en-US" dirty="0" smtClean="0"/>
              <a:t>Coordinate date and time with specialists</a:t>
            </a:r>
          </a:p>
          <a:p>
            <a:r>
              <a:rPr lang="en-US" dirty="0" smtClean="0"/>
              <a:t>Send documentation along with completed protocol </a:t>
            </a:r>
            <a:r>
              <a:rPr lang="en-US" dirty="0" smtClean="0">
                <a:solidFill>
                  <a:srgbClr val="FF0000"/>
                </a:solidFill>
              </a:rPr>
              <a:t>at least 2 weeks prior to date</a:t>
            </a:r>
          </a:p>
          <a:p>
            <a:r>
              <a:rPr lang="en-US" dirty="0" smtClean="0"/>
              <a:t>Use Zoom link provided by VDOE specialist </a:t>
            </a:r>
          </a:p>
          <a:p>
            <a:r>
              <a:rPr lang="en-US" dirty="0" smtClean="0"/>
              <a:t>2-3 hours for review of protocol and documentation</a:t>
            </a:r>
          </a:p>
          <a:p>
            <a:endParaRPr lang="en-US" dirty="0" smtClean="0"/>
          </a:p>
        </p:txBody>
      </p:sp>
    </p:spTree>
    <p:extLst>
      <p:ext uri="{BB962C8B-B14F-4D97-AF65-F5344CB8AC3E}">
        <p14:creationId xmlns:p14="http://schemas.microsoft.com/office/powerpoint/2010/main" val="31632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57250"/>
          </a:xfrm>
        </p:spPr>
        <p:txBody>
          <a:bodyPr/>
          <a:lstStyle/>
          <a:p>
            <a:r>
              <a:rPr lang="en-US" dirty="0" smtClean="0"/>
              <a:t>2021-2022 Monitoring</a:t>
            </a:r>
            <a:endParaRPr lang="en-US" dirty="0"/>
          </a:p>
        </p:txBody>
      </p:sp>
      <p:sp>
        <p:nvSpPr>
          <p:cNvPr id="6" name="Content Placeholder 2"/>
          <p:cNvSpPr>
            <a:spLocks noGrp="1"/>
          </p:cNvSpPr>
          <p:nvPr>
            <p:ph sz="half" idx="1"/>
          </p:nvPr>
        </p:nvSpPr>
        <p:spPr>
          <a:xfrm>
            <a:off x="3048000" y="819150"/>
            <a:ext cx="2438400" cy="3581400"/>
          </a:xfrm>
        </p:spPr>
        <p:txBody>
          <a:bodyPr>
            <a:noAutofit/>
          </a:bodyPr>
          <a:lstStyle/>
          <a:p>
            <a:r>
              <a:rPr lang="en-US" sz="2000" dirty="0" smtClean="0"/>
              <a:t>Dickenson</a:t>
            </a:r>
          </a:p>
          <a:p>
            <a:r>
              <a:rPr lang="en-US" sz="2000" dirty="0" smtClean="0"/>
              <a:t>Dinwiddie</a:t>
            </a:r>
          </a:p>
          <a:p>
            <a:r>
              <a:rPr lang="en-US" sz="2000" dirty="0" smtClean="0"/>
              <a:t>Essex</a:t>
            </a:r>
          </a:p>
          <a:p>
            <a:r>
              <a:rPr lang="en-US" sz="2000" dirty="0" smtClean="0"/>
              <a:t>Falls Church</a:t>
            </a:r>
          </a:p>
          <a:p>
            <a:r>
              <a:rPr lang="en-US" sz="2000" dirty="0" smtClean="0"/>
              <a:t>Galax</a:t>
            </a:r>
          </a:p>
          <a:p>
            <a:r>
              <a:rPr lang="en-US" sz="2000" dirty="0" smtClean="0"/>
              <a:t>Giles</a:t>
            </a:r>
          </a:p>
          <a:p>
            <a:r>
              <a:rPr lang="en-US" sz="2000" dirty="0" smtClean="0"/>
              <a:t>Goochland</a:t>
            </a:r>
          </a:p>
          <a:p>
            <a:r>
              <a:rPr lang="en-US" sz="2000" dirty="0" smtClean="0"/>
              <a:t>Greensville</a:t>
            </a:r>
          </a:p>
          <a:p>
            <a:r>
              <a:rPr lang="en-US" sz="2000" dirty="0" smtClean="0"/>
              <a:t>King George</a:t>
            </a:r>
          </a:p>
          <a:p>
            <a:r>
              <a:rPr lang="en-US" sz="2000" dirty="0" smtClean="0"/>
              <a:t>Lee</a:t>
            </a:r>
          </a:p>
        </p:txBody>
      </p:sp>
      <p:sp>
        <p:nvSpPr>
          <p:cNvPr id="10" name="Content Placeholder 2"/>
          <p:cNvSpPr>
            <a:spLocks noGrp="1"/>
          </p:cNvSpPr>
          <p:nvPr>
            <p:ph sz="half" idx="1"/>
          </p:nvPr>
        </p:nvSpPr>
        <p:spPr>
          <a:xfrm>
            <a:off x="762000" y="819150"/>
            <a:ext cx="2438400" cy="3428999"/>
          </a:xfrm>
        </p:spPr>
        <p:txBody>
          <a:bodyPr>
            <a:noAutofit/>
          </a:bodyPr>
          <a:lstStyle/>
          <a:p>
            <a:r>
              <a:rPr lang="en-US" sz="2000" dirty="0" smtClean="0"/>
              <a:t>Accomack</a:t>
            </a:r>
          </a:p>
          <a:p>
            <a:r>
              <a:rPr lang="en-US" sz="2000" dirty="0" smtClean="0"/>
              <a:t>Alexandria City</a:t>
            </a:r>
          </a:p>
          <a:p>
            <a:r>
              <a:rPr lang="en-US" sz="2000" dirty="0" smtClean="0"/>
              <a:t>Alleghany</a:t>
            </a:r>
          </a:p>
          <a:p>
            <a:r>
              <a:rPr lang="en-US" sz="2000" dirty="0" smtClean="0"/>
              <a:t>Amherst</a:t>
            </a:r>
          </a:p>
          <a:p>
            <a:r>
              <a:rPr lang="en-US" sz="2000" dirty="0" smtClean="0"/>
              <a:t>Arlington</a:t>
            </a:r>
          </a:p>
          <a:p>
            <a:r>
              <a:rPr lang="en-US" sz="2000" dirty="0" smtClean="0"/>
              <a:t>Buchanan</a:t>
            </a:r>
          </a:p>
          <a:p>
            <a:r>
              <a:rPr lang="en-US" sz="2000" dirty="0" smtClean="0"/>
              <a:t>Buena Vista</a:t>
            </a:r>
          </a:p>
          <a:p>
            <a:r>
              <a:rPr lang="en-US" sz="2000" dirty="0" smtClean="0"/>
              <a:t>Clarke</a:t>
            </a:r>
          </a:p>
          <a:p>
            <a:r>
              <a:rPr lang="en-US" sz="2000" dirty="0" smtClean="0"/>
              <a:t>Colonial Heights</a:t>
            </a:r>
          </a:p>
          <a:p>
            <a:r>
              <a:rPr lang="en-US" sz="2000" dirty="0" smtClean="0"/>
              <a:t>Colonial Beach</a:t>
            </a:r>
          </a:p>
        </p:txBody>
      </p:sp>
      <p:sp>
        <p:nvSpPr>
          <p:cNvPr id="11" name="Content Placeholder 2"/>
          <p:cNvSpPr>
            <a:spLocks noGrp="1"/>
          </p:cNvSpPr>
          <p:nvPr>
            <p:ph sz="half" idx="1"/>
          </p:nvPr>
        </p:nvSpPr>
        <p:spPr>
          <a:xfrm>
            <a:off x="5486400" y="819150"/>
            <a:ext cx="2438400" cy="3428999"/>
          </a:xfrm>
        </p:spPr>
        <p:txBody>
          <a:bodyPr>
            <a:noAutofit/>
          </a:bodyPr>
          <a:lstStyle/>
          <a:p>
            <a:r>
              <a:rPr lang="en-US" sz="1800" dirty="0" smtClean="0"/>
              <a:t>Lexington</a:t>
            </a:r>
          </a:p>
          <a:p>
            <a:r>
              <a:rPr lang="en-US" sz="1800" dirty="0" smtClean="0"/>
              <a:t>Madison</a:t>
            </a:r>
          </a:p>
          <a:p>
            <a:r>
              <a:rPr lang="en-US" sz="1800" dirty="0" smtClean="0"/>
              <a:t>Manassas</a:t>
            </a:r>
          </a:p>
          <a:p>
            <a:r>
              <a:rPr lang="en-US" sz="1800" dirty="0" smtClean="0"/>
              <a:t>Nottoway</a:t>
            </a:r>
          </a:p>
          <a:p>
            <a:r>
              <a:rPr lang="en-US" sz="1800" dirty="0" smtClean="0"/>
              <a:t>Poquoson</a:t>
            </a:r>
          </a:p>
          <a:p>
            <a:r>
              <a:rPr lang="en-US" sz="1800" dirty="0" smtClean="0"/>
              <a:t>Prince Edward</a:t>
            </a:r>
          </a:p>
          <a:p>
            <a:r>
              <a:rPr lang="en-US" sz="1800" dirty="0" smtClean="0"/>
              <a:t>Prince George</a:t>
            </a:r>
          </a:p>
          <a:p>
            <a:r>
              <a:rPr lang="en-US" sz="1800" dirty="0" smtClean="0"/>
              <a:t>Rockbridge</a:t>
            </a:r>
          </a:p>
          <a:p>
            <a:r>
              <a:rPr lang="en-US" sz="1800" dirty="0" smtClean="0"/>
              <a:t>Salem City</a:t>
            </a:r>
          </a:p>
          <a:p>
            <a:r>
              <a:rPr lang="en-US" sz="1800" dirty="0" smtClean="0"/>
              <a:t>Southampton</a:t>
            </a:r>
          </a:p>
          <a:p>
            <a:r>
              <a:rPr lang="en-US" sz="1800" dirty="0" smtClean="0"/>
              <a:t>Stafford</a:t>
            </a:r>
          </a:p>
        </p:txBody>
      </p:sp>
    </p:spTree>
    <p:extLst>
      <p:ext uri="{BB962C8B-B14F-4D97-AF65-F5344CB8AC3E}">
        <p14:creationId xmlns:p14="http://schemas.microsoft.com/office/powerpoint/2010/main" val="519513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Preparation</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Review and complete the entire Title </a:t>
            </a:r>
            <a:r>
              <a:rPr lang="en-US" dirty="0"/>
              <a:t>II, Part A, Monitoring </a:t>
            </a:r>
            <a:r>
              <a:rPr lang="en-US" dirty="0" smtClean="0"/>
              <a:t>Protocol.</a:t>
            </a:r>
          </a:p>
          <a:p>
            <a:pPr lvl="1"/>
            <a:r>
              <a:rPr lang="en-US" dirty="0" smtClean="0"/>
              <a:t>All requirements on the protocol will be monitored</a:t>
            </a:r>
          </a:p>
          <a:p>
            <a:r>
              <a:rPr lang="en-US" dirty="0" smtClean="0"/>
              <a:t>Collect evidence</a:t>
            </a:r>
          </a:p>
          <a:p>
            <a:pPr lvl="1"/>
            <a:r>
              <a:rPr lang="en-US" dirty="0" smtClean="0"/>
              <a:t>One document may support multiple requirements</a:t>
            </a:r>
          </a:p>
          <a:p>
            <a:r>
              <a:rPr lang="en-US" dirty="0" smtClean="0"/>
              <a:t>Organize evidence in a notebook, file folders, or electronically. Include:</a:t>
            </a:r>
          </a:p>
          <a:p>
            <a:pPr lvl="1"/>
            <a:r>
              <a:rPr lang="en-US" dirty="0" smtClean="0"/>
              <a:t>3 years of IPAL reports</a:t>
            </a:r>
          </a:p>
          <a:p>
            <a:pPr lvl="1"/>
            <a:r>
              <a:rPr lang="en-US" dirty="0" smtClean="0"/>
              <a:t>2 years of program/fiscal documentation</a:t>
            </a:r>
          </a:p>
          <a:p>
            <a:pPr lvl="1"/>
            <a:endParaRPr lang="en-US" dirty="0" smtClean="0"/>
          </a:p>
          <a:p>
            <a:endParaRPr lang="en-US" dirty="0"/>
          </a:p>
        </p:txBody>
      </p:sp>
    </p:spTree>
    <p:extLst>
      <p:ext uri="{BB962C8B-B14F-4D97-AF65-F5344CB8AC3E}">
        <p14:creationId xmlns:p14="http://schemas.microsoft.com/office/powerpoint/2010/main" val="3546705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Division Personnel</a:t>
            </a:r>
            <a:endParaRPr lang="en-US" dirty="0"/>
          </a:p>
        </p:txBody>
      </p:sp>
      <p:sp>
        <p:nvSpPr>
          <p:cNvPr id="6" name="Content Placeholder 5"/>
          <p:cNvSpPr>
            <a:spLocks noGrp="1"/>
          </p:cNvSpPr>
          <p:nvPr>
            <p:ph idx="1"/>
          </p:nvPr>
        </p:nvSpPr>
        <p:spPr/>
        <p:txBody>
          <a:bodyPr>
            <a:normAutofit/>
          </a:bodyPr>
          <a:lstStyle/>
          <a:p>
            <a:r>
              <a:rPr lang="en-US" dirty="0" smtClean="0"/>
              <a:t>Title II, Part A Coordinator</a:t>
            </a:r>
          </a:p>
          <a:p>
            <a:r>
              <a:rPr lang="en-US" dirty="0" smtClean="0"/>
              <a:t>Human Resource liaison</a:t>
            </a:r>
          </a:p>
          <a:p>
            <a:r>
              <a:rPr lang="en-US" dirty="0" smtClean="0"/>
              <a:t>Title I Coordinator</a:t>
            </a:r>
          </a:p>
          <a:p>
            <a:r>
              <a:rPr lang="en-US" dirty="0" smtClean="0"/>
              <a:t>Professional Development staff</a:t>
            </a:r>
          </a:p>
          <a:p>
            <a:r>
              <a:rPr lang="en-US" dirty="0" smtClean="0"/>
              <a:t>OMEGA/Finance contact</a:t>
            </a:r>
          </a:p>
          <a:p>
            <a:endParaRPr lang="en-US" dirty="0"/>
          </a:p>
        </p:txBody>
      </p:sp>
    </p:spTree>
    <p:extLst>
      <p:ext uri="{BB962C8B-B14F-4D97-AF65-F5344CB8AC3E}">
        <p14:creationId xmlns:p14="http://schemas.microsoft.com/office/powerpoint/2010/main" val="11189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5319</TotalTime>
  <Words>926</Words>
  <Application>Microsoft Office PowerPoint</Application>
  <PresentationFormat>On-screen Show (16:9)</PresentationFormat>
  <Paragraphs>167</Paragraphs>
  <Slides>28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Purpose</vt:lpstr>
      <vt:lpstr>Types of Monitoring</vt:lpstr>
      <vt:lpstr>Ongoing “Desk Checks”</vt:lpstr>
      <vt:lpstr>On-site Monitoring Procedures</vt:lpstr>
      <vt:lpstr>Virtual Monitoring Procedures</vt:lpstr>
      <vt:lpstr>2021-2022 Monitoring</vt:lpstr>
      <vt:lpstr>Preparation</vt:lpstr>
      <vt:lpstr>Division Personnel</vt:lpstr>
      <vt:lpstr>Monitoring Protocol</vt:lpstr>
      <vt:lpstr>Protocol Layout</vt:lpstr>
      <vt:lpstr>Monitoring Protocol Changes </vt:lpstr>
      <vt:lpstr>Protocol Focus Areas</vt:lpstr>
      <vt:lpstr>Prior Monitoring</vt:lpstr>
      <vt:lpstr>Teacher Quality</vt:lpstr>
      <vt:lpstr>Consultation and PD Plan, slide 1 of 2</vt:lpstr>
      <vt:lpstr>Consultation and PD Plan, slide 2 of 2</vt:lpstr>
      <vt:lpstr>Allowable Uses of Funding</vt:lpstr>
      <vt:lpstr>Fiscal Requirements,  slide 1 of 2</vt:lpstr>
      <vt:lpstr>Fiscal Requirements,  slide 2 of 2</vt:lpstr>
      <vt:lpstr>Private School Participation, slide 1 of 2</vt:lpstr>
      <vt:lpstr>Private School Participation, slide 2 of 2</vt:lpstr>
      <vt:lpstr>Common Findings</vt:lpstr>
      <vt:lpstr>Next Steps</vt:lpstr>
      <vt:lpstr>After Monitoring</vt:lpstr>
      <vt:lpstr>QUESTIONS</vt:lpstr>
      <vt:lpstr>References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57</cp:revision>
  <dcterms:created xsi:type="dcterms:W3CDTF">2019-02-13T14:37:28Z</dcterms:created>
  <dcterms:modified xsi:type="dcterms:W3CDTF">2022-01-12T13:38:32Z</dcterms:modified>
</cp:coreProperties>
</file>