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Lst>
  <p:sldSz cx="9144000" cy="5143500" type="screen16x9"/>
  <p:notesSz cx="6858000" cy="9144000"/>
  <p:embeddedFontLst>
    <p:embeddedFont>
      <p:font typeface="Miriam Libre" panose="020B0604020202020204" charset="-79"/>
      <p:regular r:id="rId20"/>
      <p:bold r:id="rId21"/>
    </p:embeddedFont>
    <p:embeddedFont>
      <p:font typeface="Barlow Light" panose="020B0604020202020204" charset="0"/>
      <p:regular r:id="rId22"/>
      <p:bold r:id="rId23"/>
      <p:italic r:id="rId24"/>
      <p:boldItalic r:id="rId25"/>
    </p:embeddedFont>
    <p:embeddedFont>
      <p:font typeface="Old Standard TT" panose="020B0604020202020204" charset="0"/>
      <p:regular r:id="rId26"/>
      <p:bold r:id="rId27"/>
      <p:italic r:id="rId28"/>
    </p:embeddedFont>
    <p:embeddedFont>
      <p:font typeface="Work Sans" panose="020B0604020202020204" charset="0"/>
      <p:regular r:id="rId29"/>
      <p:bold r:id="rId30"/>
    </p:embeddedFont>
    <p:embeddedFont>
      <p:font typeface="Barlow"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d60c8b02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5d60c8b02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5d60c8b025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5d60c8b025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d60c8b02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d60c8b02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000000"/>
              </a:buClr>
              <a:buSzPts val="4600"/>
              <a:buNone/>
              <a:defRPr sz="4600">
                <a:solidFill>
                  <a:srgbClr val="000000"/>
                </a:solidFill>
              </a:defRPr>
            </a:lvl1pPr>
            <a:lvl2pPr lvl="1" algn="ctr">
              <a:spcBef>
                <a:spcPts val="0"/>
              </a:spcBef>
              <a:spcAft>
                <a:spcPts val="0"/>
              </a:spcAft>
              <a:buClr>
                <a:srgbClr val="000000"/>
              </a:buClr>
              <a:buSzPts val="4600"/>
              <a:buNone/>
              <a:defRPr sz="4600">
                <a:solidFill>
                  <a:srgbClr val="000000"/>
                </a:solidFill>
              </a:defRPr>
            </a:lvl2pPr>
            <a:lvl3pPr lvl="2" algn="ctr">
              <a:spcBef>
                <a:spcPts val="0"/>
              </a:spcBef>
              <a:spcAft>
                <a:spcPts val="0"/>
              </a:spcAft>
              <a:buClr>
                <a:srgbClr val="000000"/>
              </a:buClr>
              <a:buSzPts val="4600"/>
              <a:buNone/>
              <a:defRPr sz="4600">
                <a:solidFill>
                  <a:srgbClr val="000000"/>
                </a:solidFill>
              </a:defRPr>
            </a:lvl3pPr>
            <a:lvl4pPr lvl="3" algn="ctr">
              <a:spcBef>
                <a:spcPts val="0"/>
              </a:spcBef>
              <a:spcAft>
                <a:spcPts val="0"/>
              </a:spcAft>
              <a:buClr>
                <a:srgbClr val="000000"/>
              </a:buClr>
              <a:buSzPts val="4600"/>
              <a:buNone/>
              <a:defRPr sz="4600">
                <a:solidFill>
                  <a:srgbClr val="000000"/>
                </a:solidFill>
              </a:defRPr>
            </a:lvl4pPr>
            <a:lvl5pPr lvl="4" algn="ctr">
              <a:spcBef>
                <a:spcPts val="0"/>
              </a:spcBef>
              <a:spcAft>
                <a:spcPts val="0"/>
              </a:spcAft>
              <a:buClr>
                <a:srgbClr val="000000"/>
              </a:buClr>
              <a:buSzPts val="4600"/>
              <a:buNone/>
              <a:defRPr sz="4600">
                <a:solidFill>
                  <a:srgbClr val="000000"/>
                </a:solidFill>
              </a:defRPr>
            </a:lvl5pPr>
            <a:lvl6pPr lvl="5" algn="ctr">
              <a:spcBef>
                <a:spcPts val="0"/>
              </a:spcBef>
              <a:spcAft>
                <a:spcPts val="0"/>
              </a:spcAft>
              <a:buClr>
                <a:srgbClr val="000000"/>
              </a:buClr>
              <a:buSzPts val="4600"/>
              <a:buNone/>
              <a:defRPr sz="4600">
                <a:solidFill>
                  <a:srgbClr val="000000"/>
                </a:solidFill>
              </a:defRPr>
            </a:lvl6pPr>
            <a:lvl7pPr lvl="6" algn="ctr">
              <a:spcBef>
                <a:spcPts val="0"/>
              </a:spcBef>
              <a:spcAft>
                <a:spcPts val="0"/>
              </a:spcAft>
              <a:buClr>
                <a:srgbClr val="000000"/>
              </a:buClr>
              <a:buSzPts val="4600"/>
              <a:buNone/>
              <a:defRPr sz="4600">
                <a:solidFill>
                  <a:srgbClr val="000000"/>
                </a:solidFill>
              </a:defRPr>
            </a:lvl7pPr>
            <a:lvl8pPr lvl="7" algn="ctr">
              <a:spcBef>
                <a:spcPts val="0"/>
              </a:spcBef>
              <a:spcAft>
                <a:spcPts val="0"/>
              </a:spcAft>
              <a:buClr>
                <a:srgbClr val="000000"/>
              </a:buClr>
              <a:buSzPts val="4600"/>
              <a:buNone/>
              <a:defRPr sz="4600">
                <a:solidFill>
                  <a:srgbClr val="000000"/>
                </a:solidFill>
              </a:defRPr>
            </a:lvl8pPr>
            <a:lvl9pPr lvl="8" algn="ctr">
              <a:spcBef>
                <a:spcPts val="0"/>
              </a:spcBef>
              <a:spcAft>
                <a:spcPts val="0"/>
              </a:spcAft>
              <a:buClr>
                <a:srgbClr val="000000"/>
              </a:buClr>
              <a:buSzPts val="4600"/>
              <a:buNone/>
              <a:defRPr sz="4600">
                <a:solidFill>
                  <a:srgbClr val="000000"/>
                </a:solidFill>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3"/>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hird">
  <p:cSld name="BLANK_1">
    <p:spTree>
      <p:nvGrpSpPr>
        <p:cNvPr id="1" name="Shape 228"/>
        <p:cNvGrpSpPr/>
        <p:nvPr/>
      </p:nvGrpSpPr>
      <p:grpSpPr>
        <a:xfrm>
          <a:off x="0" y="0"/>
          <a:ext cx="0" cy="0"/>
          <a:chOff x="0" y="0"/>
          <a:chExt cx="0" cy="0"/>
        </a:xfrm>
      </p:grpSpPr>
      <p:sp>
        <p:nvSpPr>
          <p:cNvPr id="229" name="Google Shape;229;p1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p:cSld name="BLANK_1_1">
    <p:spTree>
      <p:nvGrpSpPr>
        <p:cNvPr id="1" name="Shape 232"/>
        <p:cNvGrpSpPr/>
        <p:nvPr/>
      </p:nvGrpSpPr>
      <p:grpSpPr>
        <a:xfrm>
          <a:off x="0" y="0"/>
          <a:ext cx="0" cy="0"/>
          <a:chOff x="0" y="0"/>
          <a:chExt cx="0" cy="0"/>
        </a:xfrm>
      </p:grpSpPr>
      <p:sp>
        <p:nvSpPr>
          <p:cNvPr id="233" name="Google Shape;233;p1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E000780-5619-4268-B72E-BCB4D60300E3}" type="datetimeFigureOut">
              <a:rPr kumimoji="0" lang="en-US" sz="900" b="0" i="0" u="none" strike="noStrike" kern="1200" cap="none" spc="0" normalizeH="0" baseline="0" noProof="0" smtClean="0">
                <a:ln>
                  <a:noFill/>
                </a:ln>
                <a:solidFill>
                  <a:prstClr val="black">
                    <a:lumMod val="75000"/>
                    <a:lumOff val="2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11/7/2019</a:t>
            </a:fld>
            <a:endParaRPr kumimoji="0" lang="en-US" sz="900" b="0" i="0" u="none" strike="noStrike" kern="1200" cap="none" spc="0" normalizeH="0" baseline="0" noProof="0">
              <a:ln>
                <a:noFill/>
              </a:ln>
              <a:solidFill>
                <a:prstClr val="black">
                  <a:lumMod val="75000"/>
                  <a:lumOff val="2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lumMod val="75000"/>
                  <a:lumOff val="2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948D1FF7-DE7A-468E-81AD-367720C7FDEA}" type="slidenum">
              <a:rPr kumimoji="0" lang="en-US" sz="900" b="0" i="0" u="none" strike="noStrike" kern="1200" cap="none" spc="0" normalizeH="0" baseline="0" noProof="0" smtClean="0">
                <a:ln>
                  <a:noFill/>
                </a:ln>
                <a:solidFill>
                  <a:prstClr val="black">
                    <a:lumMod val="75000"/>
                    <a:lumOff val="2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lumMod val="75000"/>
                  <a:lumOff val="25000"/>
                </a:prstClr>
              </a:solidFill>
              <a:effectLst/>
              <a:uLnTx/>
              <a:uFillTx/>
              <a:latin typeface="Calibri"/>
              <a:ea typeface="+mn-ea"/>
              <a:cs typeface="Arial"/>
              <a:sym typeface="Arial"/>
            </a:endParaRPr>
          </a:p>
        </p:txBody>
      </p:sp>
      <p:pic>
        <p:nvPicPr>
          <p:cNvPr id="7"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4686300"/>
            <a:ext cx="1002030" cy="32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2962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ubtitle">
  <p:cSld name="TITLE_1">
    <p:spTree>
      <p:nvGrpSpPr>
        <p:cNvPr id="1" name="Shape 47"/>
        <p:cNvGrpSpPr/>
        <p:nvPr/>
      </p:nvGrpSpPr>
      <p:grpSpPr>
        <a:xfrm>
          <a:off x="0" y="0"/>
          <a:ext cx="0" cy="0"/>
          <a:chOff x="0" y="0"/>
          <a:chExt cx="0" cy="0"/>
        </a:xfrm>
      </p:grpSpPr>
      <p:sp>
        <p:nvSpPr>
          <p:cNvPr id="48" name="Google Shape;48;p3"/>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50" name="Google Shape;50;p3"/>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51" name="Google Shape;51;p3"/>
          <p:cNvGrpSpPr/>
          <p:nvPr/>
        </p:nvGrpSpPr>
        <p:grpSpPr>
          <a:xfrm rot="-5400000">
            <a:off x="7456019" y="290004"/>
            <a:ext cx="1223732" cy="2152215"/>
            <a:chOff x="4395788" y="4144963"/>
            <a:chExt cx="1058775" cy="1862100"/>
          </a:xfrm>
        </p:grpSpPr>
        <p:sp>
          <p:nvSpPr>
            <p:cNvPr id="52" name="Google Shape;52;p3"/>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3"/>
          <p:cNvGrpSpPr/>
          <p:nvPr/>
        </p:nvGrpSpPr>
        <p:grpSpPr>
          <a:xfrm rot="-5400000">
            <a:off x="721039" y="2564836"/>
            <a:ext cx="1106346" cy="2548423"/>
            <a:chOff x="3357563" y="850900"/>
            <a:chExt cx="957212" cy="2204900"/>
          </a:xfrm>
        </p:grpSpPr>
        <p:sp>
          <p:nvSpPr>
            <p:cNvPr id="56" name="Google Shape;56;p3"/>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Quote">
  <p:cSld name="TITLE_1_1">
    <p:spTree>
      <p:nvGrpSpPr>
        <p:cNvPr id="1" name="Shape 59"/>
        <p:cNvGrpSpPr/>
        <p:nvPr/>
      </p:nvGrpSpPr>
      <p:grpSpPr>
        <a:xfrm>
          <a:off x="0" y="0"/>
          <a:ext cx="0" cy="0"/>
          <a:chOff x="0" y="0"/>
          <a:chExt cx="0" cy="0"/>
        </a:xfrm>
      </p:grpSpPr>
      <p:sp>
        <p:nvSpPr>
          <p:cNvPr id="60" name="Google Shape;60;p4"/>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a:lnSpc>
                <a:spcPct val="115000"/>
              </a:lnSpc>
              <a:spcBef>
                <a:spcPts val="0"/>
              </a:spcBef>
              <a:spcAft>
                <a:spcPts val="0"/>
              </a:spcAft>
              <a:buSzPts val="2400"/>
              <a:buChar char="■"/>
              <a:defRPr i="1"/>
            </a:lvl9pPr>
          </a:lstStyle>
          <a:p>
            <a:endParaRPr/>
          </a:p>
        </p:txBody>
      </p:sp>
      <p:sp>
        <p:nvSpPr>
          <p:cNvPr id="63" name="Google Shape;63;p4"/>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64" name="Google Shape;64;p4"/>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65" name="Google Shape;65;p4"/>
          <p:cNvGrpSpPr/>
          <p:nvPr/>
        </p:nvGrpSpPr>
        <p:grpSpPr>
          <a:xfrm>
            <a:off x="6876950" y="3340125"/>
            <a:ext cx="2267050" cy="1803375"/>
            <a:chOff x="9925050" y="4203700"/>
            <a:chExt cx="2267050" cy="1803375"/>
          </a:xfrm>
        </p:grpSpPr>
        <p:sp>
          <p:nvSpPr>
            <p:cNvPr id="66" name="Google Shape;66;p4"/>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Google Shape;78;p4"/>
          <p:cNvGrpSpPr/>
          <p:nvPr/>
        </p:nvGrpSpPr>
        <p:grpSpPr>
          <a:xfrm>
            <a:off x="0" y="0"/>
            <a:ext cx="2266938" cy="1754200"/>
            <a:chOff x="9598025" y="882650"/>
            <a:chExt cx="2266938" cy="1754200"/>
          </a:xfrm>
        </p:grpSpPr>
        <p:sp>
          <p:nvSpPr>
            <p:cNvPr id="79" name="Google Shape;79;p4"/>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_AND_BODY">
    <p:spTree>
      <p:nvGrpSpPr>
        <p:cNvPr id="1" name="Shape 83"/>
        <p:cNvGrpSpPr/>
        <p:nvPr/>
      </p:nvGrpSpPr>
      <p:grpSpPr>
        <a:xfrm>
          <a:off x="0" y="0"/>
          <a:ext cx="0" cy="0"/>
          <a:chOff x="0" y="0"/>
          <a:chExt cx="0" cy="0"/>
        </a:xfrm>
      </p:grpSpPr>
      <p:sp>
        <p:nvSpPr>
          <p:cNvPr id="84" name="Google Shape;84;p5"/>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86" name="Google Shape;86;p5"/>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Google Shape;88;p5"/>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89" name="Google Shape;89;p5"/>
          <p:cNvGrpSpPr/>
          <p:nvPr/>
        </p:nvGrpSpPr>
        <p:grpSpPr>
          <a:xfrm>
            <a:off x="6422240" y="-62"/>
            <a:ext cx="1652475" cy="2270250"/>
            <a:chOff x="0" y="855663"/>
            <a:chExt cx="1652475" cy="2270250"/>
          </a:xfrm>
        </p:grpSpPr>
        <p:sp>
          <p:nvSpPr>
            <p:cNvPr id="90" name="Google Shape;90;p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Google Shape;99;p5"/>
          <p:cNvGrpSpPr/>
          <p:nvPr/>
        </p:nvGrpSpPr>
        <p:grpSpPr>
          <a:xfrm>
            <a:off x="7106138" y="2674863"/>
            <a:ext cx="1551087" cy="2468625"/>
            <a:chOff x="715963" y="3538538"/>
            <a:chExt cx="1551087" cy="2468625"/>
          </a:xfrm>
        </p:grpSpPr>
        <p:sp>
          <p:nvSpPr>
            <p:cNvPr id="100" name="Google Shape;100;p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 2 columns" type="twoColTx">
  <p:cSld name="TITLE_AND_TWO_COLUMNS">
    <p:spTree>
      <p:nvGrpSpPr>
        <p:cNvPr id="1" name="Shape 111"/>
        <p:cNvGrpSpPr/>
        <p:nvPr/>
      </p:nvGrpSpPr>
      <p:grpSpPr>
        <a:xfrm>
          <a:off x="0" y="0"/>
          <a:ext cx="0" cy="0"/>
          <a:chOff x="0" y="0"/>
          <a:chExt cx="0" cy="0"/>
        </a:xfrm>
      </p:grpSpPr>
      <p:sp>
        <p:nvSpPr>
          <p:cNvPr id="112" name="Google Shape;112;p6"/>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5" name="Google Shape;115;p6"/>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6" name="Google Shape;116;p6"/>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7" name="Google Shape;117;p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118" name="Google Shape;118;p6"/>
          <p:cNvGrpSpPr/>
          <p:nvPr/>
        </p:nvGrpSpPr>
        <p:grpSpPr>
          <a:xfrm>
            <a:off x="6489150" y="0"/>
            <a:ext cx="1882725" cy="2446200"/>
            <a:chOff x="3357563" y="850900"/>
            <a:chExt cx="1882725" cy="2446200"/>
          </a:xfrm>
        </p:grpSpPr>
        <p:sp>
          <p:nvSpPr>
            <p:cNvPr id="119" name="Google Shape;119;p6"/>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Google Shape;132;p6"/>
          <p:cNvGrpSpPr/>
          <p:nvPr/>
        </p:nvGrpSpPr>
        <p:grpSpPr>
          <a:xfrm>
            <a:off x="6488950" y="3281388"/>
            <a:ext cx="2149388" cy="1862100"/>
            <a:chOff x="3305175" y="4144963"/>
            <a:chExt cx="2149388" cy="1862100"/>
          </a:xfrm>
        </p:grpSpPr>
        <p:sp>
          <p:nvSpPr>
            <p:cNvPr id="133" name="Google Shape;133;p6"/>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 3 columns">
  <p:cSld name="TITLE_AND_TWO_COLUMNS_1">
    <p:spTree>
      <p:nvGrpSpPr>
        <p:cNvPr id="1" name="Shape 142"/>
        <p:cNvGrpSpPr/>
        <p:nvPr/>
      </p:nvGrpSpPr>
      <p:grpSpPr>
        <a:xfrm>
          <a:off x="0" y="0"/>
          <a:ext cx="0" cy="0"/>
          <a:chOff x="0" y="0"/>
          <a:chExt cx="0" cy="0"/>
        </a:xfrm>
      </p:grpSpPr>
      <p:sp>
        <p:nvSpPr>
          <p:cNvPr id="143" name="Google Shape;143;p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7"/>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Google Shape;147;p7"/>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7"/>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Google Shape;149;p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150" name="Google Shape;150;p7"/>
          <p:cNvGrpSpPr/>
          <p:nvPr/>
        </p:nvGrpSpPr>
        <p:grpSpPr>
          <a:xfrm>
            <a:off x="6405913" y="-12"/>
            <a:ext cx="2347900" cy="2270150"/>
            <a:chOff x="6545263" y="855663"/>
            <a:chExt cx="2347900" cy="2270150"/>
          </a:xfrm>
        </p:grpSpPr>
        <p:sp>
          <p:nvSpPr>
            <p:cNvPr id="151" name="Google Shape;151;p7"/>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Google Shape;164;p7"/>
          <p:cNvGrpSpPr/>
          <p:nvPr/>
        </p:nvGrpSpPr>
        <p:grpSpPr>
          <a:xfrm>
            <a:off x="6707938" y="2948000"/>
            <a:ext cx="1732075" cy="2195488"/>
            <a:chOff x="6662738" y="3806825"/>
            <a:chExt cx="1732075" cy="2195488"/>
          </a:xfrm>
        </p:grpSpPr>
        <p:sp>
          <p:nvSpPr>
            <p:cNvPr id="165" name="Google Shape;165;p7"/>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7"/>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7"/>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7"/>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7"/>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7"/>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7"/>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7"/>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7"/>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7"/>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7"/>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83"/>
        <p:cNvGrpSpPr/>
        <p:nvPr/>
      </p:nvGrpSpPr>
      <p:grpSpPr>
        <a:xfrm>
          <a:off x="0" y="0"/>
          <a:ext cx="0" cy="0"/>
          <a:chOff x="0" y="0"/>
          <a:chExt cx="0" cy="0"/>
        </a:xfrm>
      </p:grpSpPr>
      <p:sp>
        <p:nvSpPr>
          <p:cNvPr id="184" name="Google Shape;184;p8"/>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188" name="Google Shape;188;p8"/>
          <p:cNvGrpSpPr/>
          <p:nvPr/>
        </p:nvGrpSpPr>
        <p:grpSpPr>
          <a:xfrm>
            <a:off x="6707938" y="2948000"/>
            <a:ext cx="1732075" cy="2195488"/>
            <a:chOff x="6662738" y="3806825"/>
            <a:chExt cx="1732075" cy="2195488"/>
          </a:xfrm>
        </p:grpSpPr>
        <p:sp>
          <p:nvSpPr>
            <p:cNvPr id="189" name="Google Shape;189;p8"/>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8"/>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8"/>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8"/>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8"/>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8"/>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8"/>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8"/>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8"/>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8"/>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8"/>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8"/>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8"/>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8"/>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8"/>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8"/>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8"/>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8"/>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 name="Google Shape;207;p8"/>
          <p:cNvGrpSpPr/>
          <p:nvPr/>
        </p:nvGrpSpPr>
        <p:grpSpPr>
          <a:xfrm rot="10800000">
            <a:off x="6518888" y="-12"/>
            <a:ext cx="1551087" cy="2468625"/>
            <a:chOff x="715963" y="3538538"/>
            <a:chExt cx="1551087" cy="2468625"/>
          </a:xfrm>
        </p:grpSpPr>
        <p:sp>
          <p:nvSpPr>
            <p:cNvPr id="208" name="Google Shape;208;p8"/>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8"/>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8"/>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8"/>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8"/>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8"/>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8"/>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8"/>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8"/>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8"/>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8"/>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noAutofit/>
          </a:bodyPr>
          <a:lstStyle>
            <a:lvl1pPr marL="457200" lvl="0" indent="-228600">
              <a:spcBef>
                <a:spcPts val="360"/>
              </a:spcBef>
              <a:spcAft>
                <a:spcPts val="0"/>
              </a:spcAft>
              <a:buClr>
                <a:srgbClr val="FFFFFF"/>
              </a:buClr>
              <a:buSzPts val="1800"/>
              <a:buNone/>
              <a:defRPr sz="1800">
                <a:solidFill>
                  <a:srgbClr val="FFFFFF"/>
                </a:solidFill>
              </a:defRPr>
            </a:lvl1pPr>
          </a:lstStyle>
          <a:p>
            <a:endParaRPr/>
          </a:p>
        </p:txBody>
      </p:sp>
      <p:sp>
        <p:nvSpPr>
          <p:cNvPr id="223" name="Google Shape;223;p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half" type="blank">
  <p:cSld name="BLANK">
    <p:spTree>
      <p:nvGrpSpPr>
        <p:cNvPr id="1" name="Shape 224"/>
        <p:cNvGrpSpPr/>
        <p:nvPr/>
      </p:nvGrpSpPr>
      <p:grpSpPr>
        <a:xfrm>
          <a:off x="0" y="0"/>
          <a:ext cx="0" cy="0"/>
          <a:chOff x="0" y="0"/>
          <a:chExt cx="0" cy="0"/>
        </a:xfrm>
      </p:grpSpPr>
      <p:sp>
        <p:nvSpPr>
          <p:cNvPr id="225" name="Google Shape;225;p1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1pPr>
            <a:lvl2pPr lvl="1">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2pPr>
            <a:lvl3pPr lvl="2">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3pPr>
            <a:lvl4pPr lvl="3">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4pPr>
            <a:lvl5pPr lvl="4">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5pPr>
            <a:lvl6pPr lvl="5">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6pPr>
            <a:lvl7pPr lvl="6">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7pPr>
            <a:lvl8pPr lvl="7">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8pPr>
            <a:lvl9pPr lvl="8">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5B0FE"/>
              </a:buClr>
              <a:buSzPts val="2400"/>
              <a:buFont typeface="Barlow Light"/>
              <a:buChar char="▹"/>
              <a:defRPr sz="2400">
                <a:latin typeface="Barlow Light"/>
                <a:ea typeface="Barlow Light"/>
                <a:cs typeface="Barlow Light"/>
                <a:sym typeface="Barlow Light"/>
              </a:defRPr>
            </a:lvl1pPr>
            <a:lvl2pPr marL="914400" lvl="1"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2pPr>
            <a:lvl3pPr marL="1371600" lvl="2"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3pPr>
            <a:lvl4pPr marL="1828800" lvl="3" indent="-381000">
              <a:spcBef>
                <a:spcPts val="0"/>
              </a:spcBef>
              <a:spcAft>
                <a:spcPts val="0"/>
              </a:spcAft>
              <a:buSzPts val="2400"/>
              <a:buFont typeface="Barlow Light"/>
              <a:buChar char="●"/>
              <a:defRPr sz="2400">
                <a:latin typeface="Barlow Light"/>
                <a:ea typeface="Barlow Light"/>
                <a:cs typeface="Barlow Light"/>
                <a:sym typeface="Barlow Light"/>
              </a:defRPr>
            </a:lvl4pPr>
            <a:lvl5pPr marL="2286000" lvl="4" indent="-381000">
              <a:spcBef>
                <a:spcPts val="0"/>
              </a:spcBef>
              <a:spcAft>
                <a:spcPts val="0"/>
              </a:spcAft>
              <a:buSzPts val="2400"/>
              <a:buFont typeface="Barlow Light"/>
              <a:buChar char="○"/>
              <a:defRPr sz="2400">
                <a:latin typeface="Barlow Light"/>
                <a:ea typeface="Barlow Light"/>
                <a:cs typeface="Barlow Light"/>
                <a:sym typeface="Barlow Light"/>
              </a:defRPr>
            </a:lvl5pPr>
            <a:lvl6pPr marL="2743200" lvl="5" indent="-381000">
              <a:spcBef>
                <a:spcPts val="0"/>
              </a:spcBef>
              <a:spcAft>
                <a:spcPts val="0"/>
              </a:spcAft>
              <a:buSzPts val="2400"/>
              <a:buFont typeface="Barlow Light"/>
              <a:buChar char="■"/>
              <a:defRPr sz="2400">
                <a:latin typeface="Barlow Light"/>
                <a:ea typeface="Barlow Light"/>
                <a:cs typeface="Barlow Light"/>
                <a:sym typeface="Barlow Light"/>
              </a:defRPr>
            </a:lvl6pPr>
            <a:lvl7pPr marL="3200400" lvl="6" indent="-381000">
              <a:spcBef>
                <a:spcPts val="0"/>
              </a:spcBef>
              <a:spcAft>
                <a:spcPts val="0"/>
              </a:spcAft>
              <a:buSzPts val="2400"/>
              <a:buFont typeface="Barlow Light"/>
              <a:buChar char="●"/>
              <a:defRPr sz="2400">
                <a:latin typeface="Barlow Light"/>
                <a:ea typeface="Barlow Light"/>
                <a:cs typeface="Barlow Light"/>
                <a:sym typeface="Barlow Light"/>
              </a:defRPr>
            </a:lvl7pPr>
            <a:lvl8pPr marL="3657600" lvl="7" indent="-381000">
              <a:spcBef>
                <a:spcPts val="0"/>
              </a:spcBef>
              <a:spcAft>
                <a:spcPts val="0"/>
              </a:spcAft>
              <a:buSzPts val="2400"/>
              <a:buFont typeface="Barlow Light"/>
              <a:buChar char="○"/>
              <a:defRPr sz="2400">
                <a:latin typeface="Barlow Light"/>
                <a:ea typeface="Barlow Light"/>
                <a:cs typeface="Barlow Light"/>
                <a:sym typeface="Barlow Light"/>
              </a:defRPr>
            </a:lvl8pPr>
            <a:lvl9pPr marL="4114800" lvl="8" indent="-381000">
              <a:spcBef>
                <a:spcPts val="0"/>
              </a:spcBef>
              <a:spcAft>
                <a:spcPts val="0"/>
              </a:spcAft>
              <a:buSzPts val="2400"/>
              <a:buFont typeface="Barlow Light"/>
              <a:buChar char="■"/>
              <a:defRPr sz="2400">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rgbClr val="FFFFFF"/>
                </a:solidFill>
                <a:latin typeface="Barlow"/>
                <a:ea typeface="Barlow"/>
                <a:cs typeface="Barlow"/>
                <a:sym typeface="Barlow"/>
              </a:defRPr>
            </a:lvl1pPr>
            <a:lvl2pPr lvl="1" algn="ctr">
              <a:buNone/>
              <a:defRPr sz="1000">
                <a:solidFill>
                  <a:srgbClr val="FFFFFF"/>
                </a:solidFill>
                <a:latin typeface="Barlow"/>
                <a:ea typeface="Barlow"/>
                <a:cs typeface="Barlow"/>
                <a:sym typeface="Barlow"/>
              </a:defRPr>
            </a:lvl2pPr>
            <a:lvl3pPr lvl="2" algn="ctr">
              <a:buNone/>
              <a:defRPr sz="1000">
                <a:solidFill>
                  <a:srgbClr val="FFFFFF"/>
                </a:solidFill>
                <a:latin typeface="Barlow"/>
                <a:ea typeface="Barlow"/>
                <a:cs typeface="Barlow"/>
                <a:sym typeface="Barlow"/>
              </a:defRPr>
            </a:lvl3pPr>
            <a:lvl4pPr lvl="3" algn="ctr">
              <a:buNone/>
              <a:defRPr sz="1000">
                <a:solidFill>
                  <a:srgbClr val="FFFFFF"/>
                </a:solidFill>
                <a:latin typeface="Barlow"/>
                <a:ea typeface="Barlow"/>
                <a:cs typeface="Barlow"/>
                <a:sym typeface="Barlow"/>
              </a:defRPr>
            </a:lvl4pPr>
            <a:lvl5pPr lvl="4" algn="ctr">
              <a:buNone/>
              <a:defRPr sz="1000">
                <a:solidFill>
                  <a:srgbClr val="FFFFFF"/>
                </a:solidFill>
                <a:latin typeface="Barlow"/>
                <a:ea typeface="Barlow"/>
                <a:cs typeface="Barlow"/>
                <a:sym typeface="Barlow"/>
              </a:defRPr>
            </a:lvl5pPr>
            <a:lvl6pPr lvl="5" algn="ctr">
              <a:buNone/>
              <a:defRPr sz="1000">
                <a:solidFill>
                  <a:srgbClr val="FFFFFF"/>
                </a:solidFill>
                <a:latin typeface="Barlow"/>
                <a:ea typeface="Barlow"/>
                <a:cs typeface="Barlow"/>
                <a:sym typeface="Barlow"/>
              </a:defRPr>
            </a:lvl6pPr>
            <a:lvl7pPr lvl="6" algn="ctr">
              <a:buNone/>
              <a:defRPr sz="1000">
                <a:solidFill>
                  <a:srgbClr val="FFFFFF"/>
                </a:solidFill>
                <a:latin typeface="Barlow"/>
                <a:ea typeface="Barlow"/>
                <a:cs typeface="Barlow"/>
                <a:sym typeface="Barlow"/>
              </a:defRPr>
            </a:lvl7pPr>
            <a:lvl8pPr lvl="7" algn="ctr">
              <a:buNone/>
              <a:defRPr sz="1000">
                <a:solidFill>
                  <a:srgbClr val="FFFFFF"/>
                </a:solidFill>
                <a:latin typeface="Barlow"/>
                <a:ea typeface="Barlow"/>
                <a:cs typeface="Barlow"/>
                <a:sym typeface="Barlow"/>
              </a:defRPr>
            </a:lvl8pPr>
            <a:lvl9pPr lvl="8" algn="ctr">
              <a:buNone/>
              <a:defRPr sz="1000">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anwalker@henrico.k12.va.us"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s://sites.google.com/view/ashley-walker-eportfolio/hom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readwritethink.org/professional-development/strategy-guides/using-raft-writing-strategy-30625.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s://sites.google.com/view/ashley-walker-eportfolio/hom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40" name="Google Shape;240;p13"/>
          <p:cNvSpPr txBox="1">
            <a:spLocks noGrp="1"/>
          </p:cNvSpPr>
          <p:nvPr>
            <p:ph type="ctrTitle"/>
          </p:nvPr>
        </p:nvSpPr>
        <p:spPr>
          <a:xfrm>
            <a:off x="2116825" y="1991850"/>
            <a:ext cx="48990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chemeClr val="dk1"/>
                </a:solidFill>
              </a:rPr>
              <a:t>Tackling Technical </a:t>
            </a:r>
            <a:endParaRPr>
              <a:solidFill>
                <a:schemeClr val="dk1"/>
              </a:solidFill>
            </a:endParaRPr>
          </a:p>
          <a:p>
            <a:pPr marL="0" lvl="0" indent="0" algn="ctr" rtl="0">
              <a:spcBef>
                <a:spcPts val="0"/>
              </a:spcBef>
              <a:spcAft>
                <a:spcPts val="0"/>
              </a:spcAft>
              <a:buNone/>
            </a:pPr>
            <a:r>
              <a:rPr lang="en">
                <a:solidFill>
                  <a:schemeClr val="dk1"/>
                </a:solidFill>
              </a:rPr>
              <a:t>Texts</a:t>
            </a:r>
            <a:endParaRPr/>
          </a:p>
        </p:txBody>
      </p:sp>
      <p:sp>
        <p:nvSpPr>
          <p:cNvPr id="241" name="Google Shape;241;p13"/>
          <p:cNvSpPr txBox="1"/>
          <p:nvPr/>
        </p:nvSpPr>
        <p:spPr>
          <a:xfrm>
            <a:off x="3072025" y="3845800"/>
            <a:ext cx="2988600" cy="5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tx1"/>
                </a:solidFill>
                <a:latin typeface="Miriam Libre"/>
                <a:ea typeface="Miriam Libre"/>
                <a:cs typeface="Miriam Libre"/>
                <a:sym typeface="Miriam Libre"/>
              </a:rPr>
              <a:t>Ashley Walker</a:t>
            </a:r>
            <a:endParaRPr sz="2400" dirty="0">
              <a:solidFill>
                <a:schemeClr val="tx1"/>
              </a:solidFill>
              <a:latin typeface="Miriam Libre"/>
              <a:ea typeface="Miriam Libre"/>
              <a:cs typeface="Miriam Libre"/>
              <a:sym typeface="Miriam Libr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311"/>
        <p:cNvGrpSpPr/>
        <p:nvPr/>
      </p:nvGrpSpPr>
      <p:grpSpPr>
        <a:xfrm>
          <a:off x="0" y="0"/>
          <a:ext cx="0" cy="0"/>
          <a:chOff x="0" y="0"/>
          <a:chExt cx="0" cy="0"/>
        </a:xfrm>
      </p:grpSpPr>
      <p:sp>
        <p:nvSpPr>
          <p:cNvPr id="312" name="Google Shape;312;p22"/>
          <p:cNvSpPr txBox="1">
            <a:spLocks noGrp="1"/>
          </p:cNvSpPr>
          <p:nvPr>
            <p:ph type="title"/>
          </p:nvPr>
        </p:nvSpPr>
        <p:spPr>
          <a:xfrm>
            <a:off x="457200" y="586975"/>
            <a:ext cx="56529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tx1"/>
                </a:solidFill>
              </a:rPr>
              <a:t>Tips for Learning</a:t>
            </a:r>
            <a:endParaRPr dirty="0">
              <a:solidFill>
                <a:schemeClr val="tx1"/>
              </a:solidFill>
            </a:endParaRPr>
          </a:p>
          <a:p>
            <a:pPr marL="0" lvl="0" indent="0" algn="l" rtl="0">
              <a:spcBef>
                <a:spcPts val="0"/>
              </a:spcBef>
              <a:spcAft>
                <a:spcPts val="0"/>
              </a:spcAft>
              <a:buNone/>
            </a:pPr>
            <a:r>
              <a:rPr lang="en" dirty="0">
                <a:solidFill>
                  <a:schemeClr val="tx1"/>
                </a:solidFill>
              </a:rPr>
              <a:t>Technical Vocabulary/Jargon</a:t>
            </a:r>
            <a:endParaRPr dirty="0">
              <a:solidFill>
                <a:schemeClr val="tx1"/>
              </a:solidFill>
            </a:endParaRPr>
          </a:p>
        </p:txBody>
      </p:sp>
      <p:sp>
        <p:nvSpPr>
          <p:cNvPr id="313" name="Google Shape;313;p22"/>
          <p:cNvSpPr txBox="1">
            <a:spLocks noGrp="1"/>
          </p:cNvSpPr>
          <p:nvPr>
            <p:ph type="body" idx="1"/>
          </p:nvPr>
        </p:nvSpPr>
        <p:spPr>
          <a:xfrm>
            <a:off x="457200" y="1356775"/>
            <a:ext cx="2061148" cy="1735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600" b="1" dirty="0"/>
              <a:t>Opportunity</a:t>
            </a:r>
            <a:endParaRPr sz="1600" b="1" dirty="0"/>
          </a:p>
          <a:p>
            <a:pPr marL="0" lvl="0" indent="0" algn="l" rtl="0">
              <a:spcBef>
                <a:spcPts val="600"/>
              </a:spcBef>
              <a:spcAft>
                <a:spcPts val="0"/>
              </a:spcAft>
              <a:buNone/>
            </a:pPr>
            <a:r>
              <a:rPr lang="en" sz="1600" dirty="0"/>
              <a:t>Give students plenty of opportunities to use new vocabulary in relevant settings</a:t>
            </a:r>
            <a:endParaRPr sz="1600" dirty="0"/>
          </a:p>
        </p:txBody>
      </p:sp>
      <p:sp>
        <p:nvSpPr>
          <p:cNvPr id="314" name="Google Shape;314;p22"/>
          <p:cNvSpPr txBox="1">
            <a:spLocks noGrp="1"/>
          </p:cNvSpPr>
          <p:nvPr>
            <p:ph type="body" idx="2"/>
          </p:nvPr>
        </p:nvSpPr>
        <p:spPr>
          <a:xfrm>
            <a:off x="4068100" y="1467025"/>
            <a:ext cx="1734650" cy="1735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600" b="1" dirty="0"/>
              <a:t>Creativity</a:t>
            </a:r>
            <a:endParaRPr sz="1600" b="1" dirty="0"/>
          </a:p>
          <a:p>
            <a:pPr marL="0" lvl="0" indent="0" algn="l" rtl="0">
              <a:spcBef>
                <a:spcPts val="600"/>
              </a:spcBef>
              <a:spcAft>
                <a:spcPts val="0"/>
              </a:spcAft>
              <a:buNone/>
            </a:pPr>
            <a:r>
              <a:rPr lang="en" sz="1600" dirty="0"/>
              <a:t>Allow students varied ways to interact with vocabulary.</a:t>
            </a:r>
            <a:endParaRPr sz="1600" dirty="0"/>
          </a:p>
        </p:txBody>
      </p:sp>
      <p:sp>
        <p:nvSpPr>
          <p:cNvPr id="315" name="Google Shape;315;p22"/>
          <p:cNvSpPr txBox="1">
            <a:spLocks noGrp="1"/>
          </p:cNvSpPr>
          <p:nvPr>
            <p:ph type="body" idx="3"/>
          </p:nvPr>
        </p:nvSpPr>
        <p:spPr>
          <a:xfrm>
            <a:off x="6985416" y="1444375"/>
            <a:ext cx="1822584" cy="1735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600" b="1" dirty="0"/>
              <a:t>Keep it Minimal</a:t>
            </a:r>
            <a:endParaRPr sz="1600" b="1" dirty="0"/>
          </a:p>
          <a:p>
            <a:pPr marL="0" lvl="0" indent="0" algn="l" rtl="0">
              <a:spcBef>
                <a:spcPts val="600"/>
              </a:spcBef>
              <a:spcAft>
                <a:spcPts val="0"/>
              </a:spcAft>
              <a:buNone/>
            </a:pPr>
            <a:r>
              <a:rPr lang="en" sz="1600" dirty="0"/>
              <a:t>Avoid overloading students with too many words at one time.</a:t>
            </a:r>
            <a:endParaRPr sz="1600" dirty="0"/>
          </a:p>
          <a:p>
            <a:pPr marL="0" lvl="0" indent="0" algn="l" rtl="0">
              <a:spcBef>
                <a:spcPts val="600"/>
              </a:spcBef>
              <a:spcAft>
                <a:spcPts val="0"/>
              </a:spcAft>
              <a:buNone/>
            </a:pPr>
            <a:endParaRPr sz="1200" dirty="0"/>
          </a:p>
        </p:txBody>
      </p:sp>
      <p:sp>
        <p:nvSpPr>
          <p:cNvPr id="316" name="Google Shape;316;p22"/>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317" name="Google Shape;317;p22"/>
          <p:cNvSpPr txBox="1">
            <a:spLocks noGrp="1"/>
          </p:cNvSpPr>
          <p:nvPr>
            <p:ph type="body" idx="1"/>
          </p:nvPr>
        </p:nvSpPr>
        <p:spPr>
          <a:xfrm>
            <a:off x="457200" y="3109375"/>
            <a:ext cx="1911246" cy="1735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600" b="1" dirty="0"/>
              <a:t>Graphic Organizers</a:t>
            </a:r>
            <a:endParaRPr sz="1600" b="1" dirty="0"/>
          </a:p>
          <a:p>
            <a:pPr marL="457200" lvl="0" indent="-304800" algn="l" rtl="0">
              <a:spcBef>
                <a:spcPts val="600"/>
              </a:spcBef>
              <a:spcAft>
                <a:spcPts val="0"/>
              </a:spcAft>
              <a:buSzPts val="1200"/>
              <a:buChar char="▹"/>
            </a:pPr>
            <a:r>
              <a:rPr lang="en" sz="1600" dirty="0"/>
              <a:t>Frayer Vocab Cards</a:t>
            </a:r>
            <a:endParaRPr sz="1600" dirty="0"/>
          </a:p>
          <a:p>
            <a:pPr marL="457200" lvl="0" indent="-304800" algn="l" rtl="0">
              <a:spcBef>
                <a:spcPts val="0"/>
              </a:spcBef>
              <a:spcAft>
                <a:spcPts val="0"/>
              </a:spcAft>
              <a:buSzPts val="1200"/>
              <a:buChar char="▹"/>
            </a:pPr>
            <a:r>
              <a:rPr lang="en" sz="1600" dirty="0"/>
              <a:t>KWLs</a:t>
            </a:r>
            <a:endParaRPr sz="1600" dirty="0"/>
          </a:p>
        </p:txBody>
      </p:sp>
      <p:sp>
        <p:nvSpPr>
          <p:cNvPr id="318" name="Google Shape;318;p22"/>
          <p:cNvSpPr txBox="1">
            <a:spLocks noGrp="1"/>
          </p:cNvSpPr>
          <p:nvPr>
            <p:ph type="body" idx="2"/>
          </p:nvPr>
        </p:nvSpPr>
        <p:spPr>
          <a:xfrm>
            <a:off x="4068100" y="3092275"/>
            <a:ext cx="2042000" cy="1735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600" b="1" dirty="0"/>
              <a:t>Context</a:t>
            </a:r>
            <a:endParaRPr sz="1600" b="1" dirty="0"/>
          </a:p>
          <a:p>
            <a:pPr marL="0" lvl="0" indent="0" algn="l" rtl="0">
              <a:spcBef>
                <a:spcPts val="600"/>
              </a:spcBef>
              <a:spcAft>
                <a:spcPts val="0"/>
              </a:spcAft>
              <a:buNone/>
            </a:pPr>
            <a:r>
              <a:rPr lang="en" sz="1600" dirty="0"/>
              <a:t>Teach vocabulary in context.  Incorporate opportunities for students to discuss new words.</a:t>
            </a:r>
            <a:endParaRPr sz="1600" dirty="0"/>
          </a:p>
        </p:txBody>
      </p:sp>
      <p:sp>
        <p:nvSpPr>
          <p:cNvPr id="319" name="Google Shape;319;p22"/>
          <p:cNvSpPr txBox="1">
            <a:spLocks noGrp="1"/>
          </p:cNvSpPr>
          <p:nvPr>
            <p:ph type="body" idx="3"/>
          </p:nvPr>
        </p:nvSpPr>
        <p:spPr>
          <a:xfrm>
            <a:off x="6985416" y="3109375"/>
            <a:ext cx="1993692" cy="1735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600" b="1" dirty="0"/>
              <a:t>Logs</a:t>
            </a:r>
            <a:endParaRPr sz="1600" b="1" dirty="0"/>
          </a:p>
          <a:p>
            <a:pPr marL="0" lvl="0" indent="0" algn="l" rtl="0">
              <a:spcBef>
                <a:spcPts val="600"/>
              </a:spcBef>
              <a:spcAft>
                <a:spcPts val="0"/>
              </a:spcAft>
              <a:buNone/>
            </a:pPr>
            <a:r>
              <a:rPr lang="en" sz="1600" dirty="0"/>
              <a:t>Students should maintain records of new vocabulary.  </a:t>
            </a:r>
            <a:endParaRPr sz="1600" dirty="0"/>
          </a:p>
          <a:p>
            <a:pPr marL="457200" lvl="0" indent="-304800" algn="l" rtl="0">
              <a:spcBef>
                <a:spcPts val="600"/>
              </a:spcBef>
              <a:spcAft>
                <a:spcPts val="0"/>
              </a:spcAft>
              <a:buSzPts val="1200"/>
              <a:buChar char="▹"/>
            </a:pPr>
            <a:r>
              <a:rPr lang="en" sz="1600" dirty="0"/>
              <a:t>Personal Word Walls</a:t>
            </a:r>
            <a:endParaRPr sz="1600" dirty="0"/>
          </a:p>
          <a:p>
            <a:pPr marL="457200" lvl="0" indent="-304800" algn="l" rtl="0">
              <a:spcBef>
                <a:spcPts val="0"/>
              </a:spcBef>
              <a:spcAft>
                <a:spcPts val="0"/>
              </a:spcAft>
              <a:buSzPts val="1200"/>
              <a:buChar char="▹"/>
            </a:pPr>
            <a:r>
              <a:rPr lang="en" sz="1600" dirty="0"/>
              <a:t>Charts</a:t>
            </a:r>
            <a:endParaRPr sz="1600" dirty="0"/>
          </a:p>
          <a:p>
            <a:pPr marL="0" lvl="0" indent="0" algn="l" rtl="0">
              <a:spcBef>
                <a:spcPts val="600"/>
              </a:spcBef>
              <a:spcAft>
                <a:spcPts val="0"/>
              </a:spcAft>
              <a:buNone/>
            </a:pPr>
            <a:endParaRPr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23"/>
        <p:cNvGrpSpPr/>
        <p:nvPr/>
      </p:nvGrpSpPr>
      <p:grpSpPr>
        <a:xfrm>
          <a:off x="0" y="0"/>
          <a:ext cx="0" cy="0"/>
          <a:chOff x="0" y="0"/>
          <a:chExt cx="0" cy="0"/>
        </a:xfrm>
      </p:grpSpPr>
      <p:sp>
        <p:nvSpPr>
          <p:cNvPr id="325" name="Google Shape;325;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2" name="Title 1"/>
          <p:cNvSpPr>
            <a:spLocks noGrp="1"/>
          </p:cNvSpPr>
          <p:nvPr>
            <p:ph type="title"/>
          </p:nvPr>
        </p:nvSpPr>
        <p:spPr>
          <a:xfrm>
            <a:off x="157395" y="799950"/>
            <a:ext cx="8521909" cy="857400"/>
          </a:xfrm>
        </p:spPr>
        <p:txBody>
          <a:bodyPr/>
          <a:lstStyle/>
          <a:p>
            <a:r>
              <a:rPr lang="en-US" sz="3200" dirty="0">
                <a:solidFill>
                  <a:schemeClr val="tx1"/>
                </a:solidFill>
              </a:rPr>
              <a:t>Authentic Cross-Curricular Learning </a:t>
            </a:r>
            <a:r>
              <a:rPr lang="en-US" sz="3200" dirty="0" smtClean="0">
                <a:solidFill>
                  <a:schemeClr val="tx1"/>
                </a:solidFill>
              </a:rPr>
              <a:t>Ideas</a:t>
            </a:r>
            <a:endParaRPr lang="en-US" dirty="0"/>
          </a:p>
        </p:txBody>
      </p:sp>
      <p:sp>
        <p:nvSpPr>
          <p:cNvPr id="324" name="Google Shape;324;p23"/>
          <p:cNvSpPr txBox="1">
            <a:spLocks noGrp="1"/>
          </p:cNvSpPr>
          <p:nvPr>
            <p:ph type="body" idx="1"/>
          </p:nvPr>
        </p:nvSpPr>
        <p:spPr>
          <a:xfrm>
            <a:off x="457199" y="1657350"/>
            <a:ext cx="7712439" cy="318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dirty="0" smtClean="0"/>
              <a:t>Encourage </a:t>
            </a:r>
            <a:r>
              <a:rPr lang="en" sz="2000" dirty="0"/>
              <a:t>students to partner with students in other contents to create products.</a:t>
            </a:r>
            <a:endParaRPr sz="2000" dirty="0"/>
          </a:p>
          <a:p>
            <a:pPr marL="457200" lvl="0" indent="-342900" algn="l" rtl="0">
              <a:spcBef>
                <a:spcPts val="600"/>
              </a:spcBef>
              <a:spcAft>
                <a:spcPts val="0"/>
              </a:spcAft>
              <a:buSzPts val="1800"/>
              <a:buChar char="▹"/>
            </a:pPr>
            <a:r>
              <a:rPr lang="en" sz="2000" dirty="0"/>
              <a:t>Work with Culinary Arts students to write recipe books</a:t>
            </a:r>
            <a:endParaRPr sz="2000" dirty="0"/>
          </a:p>
          <a:p>
            <a:pPr marL="457200" lvl="0" indent="-342900" algn="l" rtl="0">
              <a:spcBef>
                <a:spcPts val="0"/>
              </a:spcBef>
              <a:spcAft>
                <a:spcPts val="0"/>
              </a:spcAft>
              <a:buSzPts val="1800"/>
              <a:buChar char="▹"/>
            </a:pPr>
            <a:r>
              <a:rPr lang="en" sz="2000" dirty="0"/>
              <a:t>Work with Wood/Metals Shop classes to write design plans.</a:t>
            </a:r>
            <a:endParaRPr sz="2000" dirty="0"/>
          </a:p>
          <a:p>
            <a:pPr marL="457200" lvl="0" indent="-342900" algn="l" rtl="0">
              <a:spcBef>
                <a:spcPts val="0"/>
              </a:spcBef>
              <a:spcAft>
                <a:spcPts val="0"/>
              </a:spcAft>
              <a:buSzPts val="1800"/>
              <a:buChar char="▹"/>
            </a:pPr>
            <a:r>
              <a:rPr lang="en" sz="2000" dirty="0"/>
              <a:t>Work with Social Studies classes to develop timelines in the form of infographics</a:t>
            </a:r>
            <a:endParaRPr sz="2000" dirty="0"/>
          </a:p>
          <a:p>
            <a:pPr marL="457200" lvl="0" indent="-342900" algn="l" rtl="0">
              <a:spcBef>
                <a:spcPts val="0"/>
              </a:spcBef>
              <a:spcAft>
                <a:spcPts val="0"/>
              </a:spcAft>
              <a:buSzPts val="1800"/>
              <a:buChar char="▹"/>
            </a:pPr>
            <a:r>
              <a:rPr lang="en" sz="2000" dirty="0"/>
              <a:t>Work with Science classes to write lab manuals.</a:t>
            </a: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sp>
        <p:nvSpPr>
          <p:cNvPr id="349" name="Google Shape;349;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2" name="Title 1"/>
          <p:cNvSpPr>
            <a:spLocks noGrp="1"/>
          </p:cNvSpPr>
          <p:nvPr>
            <p:ph type="title"/>
          </p:nvPr>
        </p:nvSpPr>
        <p:spPr>
          <a:xfrm>
            <a:off x="209862" y="586975"/>
            <a:ext cx="8709286" cy="857400"/>
          </a:xfrm>
        </p:spPr>
        <p:txBody>
          <a:bodyPr/>
          <a:lstStyle/>
          <a:p>
            <a:r>
              <a:rPr lang="en-US" sz="3200" dirty="0">
                <a:solidFill>
                  <a:schemeClr val="tx1"/>
                </a:solidFill>
              </a:rPr>
              <a:t>Incorporating Technical Reading in the </a:t>
            </a:r>
            <a:r>
              <a:rPr lang="en-US" sz="3200" dirty="0" smtClean="0">
                <a:solidFill>
                  <a:schemeClr val="tx1"/>
                </a:solidFill>
              </a:rPr>
              <a:t>Classroom</a:t>
            </a:r>
            <a:endParaRPr lang="en-US" dirty="0"/>
          </a:p>
        </p:txBody>
      </p:sp>
      <p:sp>
        <p:nvSpPr>
          <p:cNvPr id="350" name="Google Shape;350;p24"/>
          <p:cNvSpPr txBox="1">
            <a:spLocks noGrp="1"/>
          </p:cNvSpPr>
          <p:nvPr>
            <p:ph type="body" idx="1"/>
          </p:nvPr>
        </p:nvSpPr>
        <p:spPr>
          <a:xfrm>
            <a:off x="457200" y="1657350"/>
            <a:ext cx="8461948" cy="318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dirty="0" smtClean="0"/>
              <a:t>Identify </a:t>
            </a:r>
            <a:r>
              <a:rPr lang="en" sz="2000" dirty="0"/>
              <a:t>authentic connections with reading.</a:t>
            </a:r>
            <a:endParaRPr sz="2000" dirty="0"/>
          </a:p>
          <a:p>
            <a:pPr marL="457200" lvl="0" indent="-342900" algn="l" rtl="0">
              <a:spcBef>
                <a:spcPts val="600"/>
              </a:spcBef>
              <a:spcAft>
                <a:spcPts val="0"/>
              </a:spcAft>
              <a:buSzPts val="1800"/>
              <a:buChar char="▹"/>
            </a:pPr>
            <a:r>
              <a:rPr lang="en" sz="2000" dirty="0"/>
              <a:t>Statistics</a:t>
            </a:r>
            <a:endParaRPr sz="2000" dirty="0"/>
          </a:p>
          <a:p>
            <a:pPr marL="457200" lvl="0" indent="-342900" algn="l" rtl="0">
              <a:spcBef>
                <a:spcPts val="0"/>
              </a:spcBef>
              <a:spcAft>
                <a:spcPts val="0"/>
              </a:spcAft>
              <a:buSzPts val="1800"/>
              <a:buChar char="▹"/>
            </a:pPr>
            <a:r>
              <a:rPr lang="en" sz="2000" dirty="0"/>
              <a:t>News articles</a:t>
            </a:r>
            <a:endParaRPr sz="2000" dirty="0"/>
          </a:p>
          <a:p>
            <a:pPr marL="457200" lvl="0" indent="-342900" algn="l" rtl="0">
              <a:spcBef>
                <a:spcPts val="0"/>
              </a:spcBef>
              <a:spcAft>
                <a:spcPts val="0"/>
              </a:spcAft>
              <a:buSzPts val="1800"/>
              <a:buChar char="▹"/>
            </a:pPr>
            <a:r>
              <a:rPr lang="en" sz="2000" dirty="0"/>
              <a:t>Manuals/How tos/ Instructions</a:t>
            </a:r>
            <a:endParaRPr sz="2000" dirty="0"/>
          </a:p>
          <a:p>
            <a:pPr marL="457200" lvl="0" indent="-342900" algn="l" rtl="0">
              <a:spcBef>
                <a:spcPts val="0"/>
              </a:spcBef>
              <a:spcAft>
                <a:spcPts val="0"/>
              </a:spcAft>
              <a:buSzPts val="1800"/>
              <a:buChar char="▹"/>
            </a:pPr>
            <a:r>
              <a:rPr lang="en" sz="2000" dirty="0"/>
              <a:t>Transcripts of Podcasts</a:t>
            </a:r>
            <a:endParaRPr sz="2000" dirty="0"/>
          </a:p>
          <a:p>
            <a:pPr marL="0" lvl="0" indent="0" algn="l" rtl="0">
              <a:spcBef>
                <a:spcPts val="600"/>
              </a:spcBef>
              <a:spcAft>
                <a:spcPts val="0"/>
              </a:spcAft>
              <a:buNone/>
            </a:pPr>
            <a:r>
              <a:rPr lang="en" sz="2000" dirty="0"/>
              <a:t>*These activities can also be technical writing  activities.</a:t>
            </a:r>
            <a:endParaRP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70"/>
        <p:cNvGrpSpPr/>
        <p:nvPr/>
      </p:nvGrpSpPr>
      <p:grpSpPr>
        <a:xfrm>
          <a:off x="0" y="0"/>
          <a:ext cx="0" cy="0"/>
          <a:chOff x="0" y="0"/>
          <a:chExt cx="0" cy="0"/>
        </a:xfrm>
      </p:grpSpPr>
      <p:sp>
        <p:nvSpPr>
          <p:cNvPr id="371" name="Google Shape;371;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2" name="Title 1"/>
          <p:cNvSpPr>
            <a:spLocks noGrp="1"/>
          </p:cNvSpPr>
          <p:nvPr>
            <p:ph type="title"/>
          </p:nvPr>
        </p:nvSpPr>
        <p:spPr>
          <a:xfrm>
            <a:off x="457199" y="586975"/>
            <a:ext cx="8012243" cy="857400"/>
          </a:xfrm>
        </p:spPr>
        <p:txBody>
          <a:bodyPr/>
          <a:lstStyle/>
          <a:p>
            <a:r>
              <a:rPr lang="en-US" sz="2400" dirty="0">
                <a:solidFill>
                  <a:schemeClr val="tx1"/>
                </a:solidFill>
              </a:rPr>
              <a:t>What resources will you add to your instruction for student practice in technical reading and writing</a:t>
            </a:r>
            <a:r>
              <a:rPr lang="en-US" sz="2400" dirty="0" smtClean="0">
                <a:solidFill>
                  <a:schemeClr val="tx1"/>
                </a:solidFill>
              </a:rPr>
              <a:t>?</a:t>
            </a:r>
            <a:endParaRPr lang="en-US" dirty="0"/>
          </a:p>
        </p:txBody>
      </p:sp>
      <p:sp>
        <p:nvSpPr>
          <p:cNvPr id="372" name="Google Shape;372;p25"/>
          <p:cNvSpPr txBox="1">
            <a:spLocks noGrp="1"/>
          </p:cNvSpPr>
          <p:nvPr>
            <p:ph type="body" idx="1"/>
          </p:nvPr>
        </p:nvSpPr>
        <p:spPr>
          <a:xfrm>
            <a:off x="607101" y="1567409"/>
            <a:ext cx="7862341" cy="3180900"/>
          </a:xfrm>
          <a:prstGeom prst="rect">
            <a:avLst/>
          </a:prstGeom>
        </p:spPr>
        <p:txBody>
          <a:bodyPr spcFirstLastPara="1" wrap="square" lIns="91425" tIns="91425" rIns="91425" bIns="91425" anchor="t" anchorCtr="0">
            <a:noAutofit/>
          </a:bodyPr>
          <a:lstStyle/>
          <a:p>
            <a:pPr lvl="0" indent="-342900">
              <a:buClr>
                <a:schemeClr val="dk1"/>
              </a:buClr>
              <a:buSzPts val="1800"/>
              <a:buFont typeface="Barlow Light"/>
              <a:buChar char="-"/>
            </a:pPr>
            <a:r>
              <a:rPr lang="en-US" sz="1800" dirty="0">
                <a:solidFill>
                  <a:schemeClr val="dk1"/>
                </a:solidFill>
              </a:rPr>
              <a:t>Timelines</a:t>
            </a:r>
          </a:p>
          <a:p>
            <a:pPr lvl="0" indent="-342900">
              <a:spcBef>
                <a:spcPts val="0"/>
              </a:spcBef>
              <a:buClr>
                <a:schemeClr val="dk1"/>
              </a:buClr>
              <a:buSzPts val="1800"/>
              <a:buFont typeface="Barlow Light"/>
              <a:buChar char="-"/>
            </a:pPr>
            <a:r>
              <a:rPr lang="en-US" sz="1800" dirty="0">
                <a:solidFill>
                  <a:schemeClr val="dk1"/>
                </a:solidFill>
              </a:rPr>
              <a:t>Blogs</a:t>
            </a:r>
          </a:p>
          <a:p>
            <a:pPr lvl="0" indent="-342900">
              <a:spcBef>
                <a:spcPts val="0"/>
              </a:spcBef>
              <a:buClr>
                <a:schemeClr val="dk1"/>
              </a:buClr>
              <a:buSzPts val="1800"/>
              <a:buFont typeface="Barlow Light"/>
              <a:buChar char="-"/>
            </a:pPr>
            <a:r>
              <a:rPr lang="en-US" sz="1800" dirty="0">
                <a:solidFill>
                  <a:schemeClr val="dk1"/>
                </a:solidFill>
              </a:rPr>
              <a:t>News briefs, headlines</a:t>
            </a:r>
          </a:p>
          <a:p>
            <a:pPr lvl="0" indent="-342900">
              <a:spcBef>
                <a:spcPts val="0"/>
              </a:spcBef>
              <a:buClr>
                <a:schemeClr val="dk1"/>
              </a:buClr>
              <a:buSzPts val="1800"/>
              <a:buFont typeface="Barlow Light"/>
              <a:buChar char="-"/>
            </a:pPr>
            <a:r>
              <a:rPr lang="en-US" sz="1800" dirty="0">
                <a:solidFill>
                  <a:schemeClr val="dk1"/>
                </a:solidFill>
              </a:rPr>
              <a:t>Transcripts</a:t>
            </a:r>
          </a:p>
          <a:p>
            <a:pPr lvl="0" indent="-342900">
              <a:spcBef>
                <a:spcPts val="0"/>
              </a:spcBef>
              <a:buClr>
                <a:schemeClr val="dk1"/>
              </a:buClr>
              <a:buSzPts val="1800"/>
              <a:buFont typeface="Barlow Light"/>
              <a:buChar char="-"/>
            </a:pPr>
            <a:r>
              <a:rPr lang="en-US" sz="1800" dirty="0">
                <a:solidFill>
                  <a:schemeClr val="dk1"/>
                </a:solidFill>
              </a:rPr>
              <a:t>Court records</a:t>
            </a:r>
          </a:p>
          <a:p>
            <a:pPr lvl="0" indent="-342900">
              <a:spcBef>
                <a:spcPts val="0"/>
              </a:spcBef>
              <a:buClr>
                <a:schemeClr val="dk1"/>
              </a:buClr>
              <a:buSzPts val="1800"/>
              <a:buFont typeface="Barlow Light"/>
              <a:buChar char="-"/>
            </a:pPr>
            <a:r>
              <a:rPr lang="en-US" sz="1800" dirty="0">
                <a:solidFill>
                  <a:schemeClr val="dk1"/>
                </a:solidFill>
              </a:rPr>
              <a:t>Maps</a:t>
            </a:r>
          </a:p>
          <a:p>
            <a:pPr lvl="0" indent="-342900">
              <a:spcBef>
                <a:spcPts val="0"/>
              </a:spcBef>
              <a:buClr>
                <a:schemeClr val="dk1"/>
              </a:buClr>
              <a:buSzPts val="1800"/>
              <a:buFont typeface="Barlow Light"/>
              <a:buChar char="-"/>
            </a:pPr>
            <a:r>
              <a:rPr lang="en-US" sz="1800" dirty="0">
                <a:solidFill>
                  <a:schemeClr val="dk1"/>
                </a:solidFill>
              </a:rPr>
              <a:t>Infographics, Cartoons, Diagrams, Signs</a:t>
            </a:r>
          </a:p>
          <a:p>
            <a:pPr lvl="0" indent="-342900">
              <a:spcBef>
                <a:spcPts val="0"/>
              </a:spcBef>
              <a:buClr>
                <a:schemeClr val="dk1"/>
              </a:buClr>
              <a:buSzPts val="1800"/>
              <a:buFont typeface="Barlow Light"/>
              <a:buChar char="-"/>
            </a:pPr>
            <a:r>
              <a:rPr lang="en-US" sz="1800" dirty="0">
                <a:solidFill>
                  <a:schemeClr val="dk1"/>
                </a:solidFill>
              </a:rPr>
              <a:t>Raw data, lab or field notes</a:t>
            </a:r>
          </a:p>
          <a:p>
            <a:pPr lvl="0" indent="-342900">
              <a:spcBef>
                <a:spcPts val="0"/>
              </a:spcBef>
              <a:buClr>
                <a:schemeClr val="dk1"/>
              </a:buClr>
              <a:buSzPts val="1800"/>
              <a:buFont typeface="Barlow Light"/>
              <a:buChar char="-"/>
            </a:pPr>
            <a:r>
              <a:rPr lang="en-US" sz="1800" dirty="0">
                <a:solidFill>
                  <a:schemeClr val="dk1"/>
                </a:solidFill>
              </a:rPr>
              <a:t>Tables, graphs</a:t>
            </a:r>
          </a:p>
          <a:p>
            <a:pPr lvl="0" indent="-342900">
              <a:spcBef>
                <a:spcPts val="0"/>
              </a:spcBef>
              <a:buClr>
                <a:schemeClr val="dk1"/>
              </a:buClr>
              <a:buSzPts val="1800"/>
              <a:buFont typeface="Barlow Light"/>
              <a:buChar char="-"/>
            </a:pPr>
            <a:r>
              <a:rPr lang="en-US" sz="1800" dirty="0">
                <a:solidFill>
                  <a:schemeClr val="dk1"/>
                </a:solidFill>
              </a:rPr>
              <a:t>Emails, texts, tweets, Facebook posts</a:t>
            </a:r>
          </a:p>
          <a:p>
            <a:pPr lvl="0" indent="-342900">
              <a:spcBef>
                <a:spcPts val="0"/>
              </a:spcBef>
              <a:buClr>
                <a:schemeClr val="dk1"/>
              </a:buClr>
              <a:buSzPts val="1800"/>
              <a:buFont typeface="Barlow Light"/>
              <a:buChar char="-"/>
            </a:pPr>
            <a:r>
              <a:rPr lang="en-US" sz="1800" dirty="0" smtClean="0">
                <a:solidFill>
                  <a:schemeClr val="dk1"/>
                </a:solidFill>
              </a:rPr>
              <a:t>Advertisements</a:t>
            </a:r>
            <a:endParaRPr lang="en-US" sz="1800" dirty="0">
              <a:solidFill>
                <a:schemeClr val="dk1"/>
              </a:solidFill>
            </a:endParaRPr>
          </a:p>
          <a:p>
            <a:pPr marL="0" lvl="0" indent="0">
              <a:buNone/>
            </a:pPr>
            <a:r>
              <a:rPr lang="en-US" sz="1200" dirty="0" err="1">
                <a:solidFill>
                  <a:schemeClr val="dk1"/>
                </a:solidFill>
              </a:rPr>
              <a:t>Serravallo</a:t>
            </a:r>
            <a:r>
              <a:rPr lang="en-US" sz="1200" dirty="0">
                <a:solidFill>
                  <a:schemeClr val="dk1"/>
                </a:solidFill>
              </a:rPr>
              <a:t>, 2016.</a:t>
            </a:r>
          </a:p>
          <a:p>
            <a:pPr marL="0" lvl="0" indent="0" algn="l" rtl="0">
              <a:spcBef>
                <a:spcPts val="600"/>
              </a:spcBef>
              <a:spcAft>
                <a:spcPts val="0"/>
              </a:spcAft>
              <a:buNone/>
            </a:pPr>
            <a:endParaRPr sz="18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77"/>
        <p:cNvGrpSpPr/>
        <p:nvPr/>
      </p:nvGrpSpPr>
      <p:grpSpPr>
        <a:xfrm>
          <a:off x="0" y="0"/>
          <a:ext cx="0" cy="0"/>
          <a:chOff x="0" y="0"/>
          <a:chExt cx="0" cy="0"/>
        </a:xfrm>
      </p:grpSpPr>
      <p:sp>
        <p:nvSpPr>
          <p:cNvPr id="378" name="Google Shape;378;p26"/>
          <p:cNvSpPr txBox="1">
            <a:spLocks noGrp="1"/>
          </p:cNvSpPr>
          <p:nvPr>
            <p:ph type="ctrTitle" idx="4294967295"/>
          </p:nvPr>
        </p:nvSpPr>
        <p:spPr>
          <a:xfrm>
            <a:off x="228600" y="440350"/>
            <a:ext cx="4863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dirty="0">
                <a:solidFill>
                  <a:schemeClr val="tx1"/>
                </a:solidFill>
              </a:rPr>
              <a:t>THANKS!</a:t>
            </a:r>
            <a:endParaRPr sz="6000" dirty="0">
              <a:solidFill>
                <a:schemeClr val="tx1"/>
              </a:solidFill>
            </a:endParaRPr>
          </a:p>
        </p:txBody>
      </p:sp>
      <p:sp>
        <p:nvSpPr>
          <p:cNvPr id="379" name="Google Shape;379;p26"/>
          <p:cNvSpPr txBox="1">
            <a:spLocks noGrp="1"/>
          </p:cNvSpPr>
          <p:nvPr>
            <p:ph type="subTitle" idx="4294967295"/>
          </p:nvPr>
        </p:nvSpPr>
        <p:spPr>
          <a:xfrm>
            <a:off x="228600" y="1639925"/>
            <a:ext cx="48639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3600" b="1"/>
              <a:t>Any questions?</a:t>
            </a:r>
            <a:endParaRPr sz="3600" b="1"/>
          </a:p>
        </p:txBody>
      </p:sp>
      <p:sp>
        <p:nvSpPr>
          <p:cNvPr id="380" name="Google Shape;380;p26"/>
          <p:cNvSpPr txBox="1">
            <a:spLocks noGrp="1"/>
          </p:cNvSpPr>
          <p:nvPr>
            <p:ph type="body" idx="4294967295"/>
          </p:nvPr>
        </p:nvSpPr>
        <p:spPr>
          <a:xfrm>
            <a:off x="228600" y="2312000"/>
            <a:ext cx="4332300" cy="2461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You can find me at:</a:t>
            </a:r>
            <a:endParaRPr dirty="0"/>
          </a:p>
          <a:p>
            <a:pPr marL="0" lvl="0" indent="0" algn="l" rtl="0">
              <a:spcBef>
                <a:spcPts val="600"/>
              </a:spcBef>
              <a:spcAft>
                <a:spcPts val="0"/>
              </a:spcAft>
              <a:buNone/>
            </a:pPr>
            <a:r>
              <a:rPr lang="en" dirty="0"/>
              <a:t>@AshleyWalkerMEd</a:t>
            </a:r>
            <a:endParaRPr dirty="0"/>
          </a:p>
          <a:p>
            <a:pPr marL="0" lvl="0" indent="0" algn="l" rtl="0">
              <a:spcBef>
                <a:spcPts val="600"/>
              </a:spcBef>
              <a:spcAft>
                <a:spcPts val="0"/>
              </a:spcAft>
              <a:buNone/>
            </a:pPr>
            <a:r>
              <a:rPr lang="en" u="sng" dirty="0">
                <a:solidFill>
                  <a:schemeClr val="hlink"/>
                </a:solidFill>
                <a:hlinkClick r:id="rId3"/>
              </a:rPr>
              <a:t>anwalker@henrico.k12.va.us</a:t>
            </a:r>
            <a:endParaRPr dirty="0"/>
          </a:p>
          <a:p>
            <a:pPr marL="0" lvl="0" indent="0" algn="l" rtl="0">
              <a:spcBef>
                <a:spcPts val="600"/>
              </a:spcBef>
              <a:spcAft>
                <a:spcPts val="0"/>
              </a:spcAft>
              <a:buNone/>
            </a:pPr>
            <a:endParaRPr dirty="0"/>
          </a:p>
          <a:p>
            <a:pPr marL="0" lvl="0" indent="0" algn="l" rtl="0">
              <a:spcBef>
                <a:spcPts val="600"/>
              </a:spcBef>
              <a:spcAft>
                <a:spcPts val="0"/>
              </a:spcAft>
              <a:buNone/>
            </a:pPr>
            <a:r>
              <a:rPr lang="en-US" sz="1800" u="sng" dirty="0" smtClean="0">
                <a:solidFill>
                  <a:schemeClr val="hlink"/>
                </a:solidFill>
                <a:hlinkClick r:id="rId4"/>
              </a:rPr>
              <a:t>Ashley Walker Google Site</a:t>
            </a:r>
            <a:endParaRPr dirty="0"/>
          </a:p>
          <a:p>
            <a:pPr marL="0" lvl="0" indent="0" algn="l" rtl="0">
              <a:spcBef>
                <a:spcPts val="600"/>
              </a:spcBef>
              <a:spcAft>
                <a:spcPts val="0"/>
              </a:spcAft>
              <a:buNone/>
            </a:pPr>
            <a:endParaRPr dirty="0"/>
          </a:p>
        </p:txBody>
      </p:sp>
      <p:sp>
        <p:nvSpPr>
          <p:cNvPr id="381" name="Google Shape;381;p2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85"/>
        <p:cNvGrpSpPr/>
        <p:nvPr/>
      </p:nvGrpSpPr>
      <p:grpSpPr>
        <a:xfrm>
          <a:off x="0" y="0"/>
          <a:ext cx="0" cy="0"/>
          <a:chOff x="0" y="0"/>
          <a:chExt cx="0" cy="0"/>
        </a:xfrm>
      </p:grpSpPr>
      <p:sp>
        <p:nvSpPr>
          <p:cNvPr id="386" name="Google Shape;386;p2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References</a:t>
            </a:r>
            <a:endParaRPr/>
          </a:p>
        </p:txBody>
      </p:sp>
      <p:sp>
        <p:nvSpPr>
          <p:cNvPr id="387" name="Google Shape;387;p27"/>
          <p:cNvSpPr txBox="1">
            <a:spLocks noGrp="1"/>
          </p:cNvSpPr>
          <p:nvPr>
            <p:ph type="body" idx="1"/>
          </p:nvPr>
        </p:nvSpPr>
        <p:spPr>
          <a:xfrm>
            <a:off x="457200" y="1428750"/>
            <a:ext cx="5439900" cy="3180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chemeClr val="dk1"/>
                </a:solidFill>
                <a:latin typeface="Barlow"/>
                <a:ea typeface="Barlow"/>
                <a:cs typeface="Barlow"/>
                <a:sym typeface="Barlow"/>
              </a:rPr>
              <a:t>Goble, P. and Goble, R.  (2016).  </a:t>
            </a:r>
            <a:r>
              <a:rPr lang="en" sz="1200" i="1" dirty="0">
                <a:solidFill>
                  <a:schemeClr val="dk1"/>
                </a:solidFill>
                <a:latin typeface="Barlow"/>
                <a:ea typeface="Barlow"/>
                <a:cs typeface="Barlow"/>
                <a:sym typeface="Barlow"/>
              </a:rPr>
              <a:t>Making curriculum POP:  Developing literacies in all content areas</a:t>
            </a:r>
            <a:r>
              <a:rPr lang="en" sz="1200" dirty="0">
                <a:solidFill>
                  <a:schemeClr val="dk1"/>
                </a:solidFill>
                <a:latin typeface="Barlow"/>
                <a:ea typeface="Barlow"/>
                <a:cs typeface="Barlow"/>
                <a:sym typeface="Barlow"/>
              </a:rPr>
              <a:t>.  Golden Valley:  Free Spirit Publishing.</a:t>
            </a:r>
            <a:endParaRPr sz="1200" dirty="0">
              <a:solidFill>
                <a:schemeClr val="dk1"/>
              </a:solidFill>
              <a:latin typeface="Barlow"/>
              <a:ea typeface="Barlow"/>
              <a:cs typeface="Barlow"/>
              <a:sym typeface="Barlow"/>
            </a:endParaRPr>
          </a:p>
          <a:p>
            <a:pPr marL="0" lvl="0" indent="0" algn="l" rtl="0">
              <a:lnSpc>
                <a:spcPct val="115000"/>
              </a:lnSpc>
              <a:spcBef>
                <a:spcPts val="1600"/>
              </a:spcBef>
              <a:spcAft>
                <a:spcPts val="0"/>
              </a:spcAft>
              <a:buNone/>
            </a:pPr>
            <a:r>
              <a:rPr lang="en" sz="1200" dirty="0">
                <a:solidFill>
                  <a:schemeClr val="dk1"/>
                </a:solidFill>
                <a:latin typeface="Barlow"/>
                <a:ea typeface="Barlow"/>
                <a:cs typeface="Barlow"/>
                <a:sym typeface="Barlow"/>
              </a:rPr>
              <a:t>Lent, R.  (2016).  </a:t>
            </a:r>
            <a:r>
              <a:rPr lang="en" sz="1200" i="1" dirty="0">
                <a:solidFill>
                  <a:schemeClr val="dk1"/>
                </a:solidFill>
                <a:latin typeface="Barlow"/>
                <a:ea typeface="Barlow"/>
                <a:cs typeface="Barlow"/>
                <a:sym typeface="Barlow"/>
              </a:rPr>
              <a:t>This is disciplinary literacy</a:t>
            </a:r>
            <a:r>
              <a:rPr lang="en" sz="1200" dirty="0">
                <a:solidFill>
                  <a:schemeClr val="dk1"/>
                </a:solidFill>
                <a:latin typeface="Barlow"/>
                <a:ea typeface="Barlow"/>
                <a:cs typeface="Barlow"/>
                <a:sym typeface="Barlow"/>
              </a:rPr>
              <a:t>.  Thousand Oaks:  Corwin Literacy. </a:t>
            </a:r>
            <a:endParaRPr sz="1200" dirty="0">
              <a:solidFill>
                <a:schemeClr val="dk1"/>
              </a:solidFill>
              <a:latin typeface="Barlow"/>
              <a:ea typeface="Barlow"/>
              <a:cs typeface="Barlow"/>
              <a:sym typeface="Barlow"/>
            </a:endParaRPr>
          </a:p>
          <a:p>
            <a:pPr marL="0" lvl="0" indent="0" algn="l" rtl="0">
              <a:lnSpc>
                <a:spcPct val="115000"/>
              </a:lnSpc>
              <a:spcBef>
                <a:spcPts val="1600"/>
              </a:spcBef>
              <a:spcAft>
                <a:spcPts val="0"/>
              </a:spcAft>
              <a:buNone/>
            </a:pPr>
            <a:r>
              <a:rPr lang="en" sz="1200" dirty="0">
                <a:solidFill>
                  <a:schemeClr val="dk1"/>
                </a:solidFill>
                <a:latin typeface="Barlow"/>
                <a:ea typeface="Barlow"/>
                <a:cs typeface="Barlow"/>
                <a:sym typeface="Barlow"/>
              </a:rPr>
              <a:t>Lent, R.  (2019).  </a:t>
            </a:r>
            <a:r>
              <a:rPr lang="en" sz="1200" i="1" dirty="0">
                <a:solidFill>
                  <a:schemeClr val="dk1"/>
                </a:solidFill>
                <a:latin typeface="Barlow"/>
                <a:ea typeface="Barlow"/>
                <a:cs typeface="Barlow"/>
                <a:sym typeface="Barlow"/>
              </a:rPr>
              <a:t>Disciplinary literacy in action</a:t>
            </a:r>
            <a:r>
              <a:rPr lang="en" sz="1200" dirty="0">
                <a:solidFill>
                  <a:schemeClr val="dk1"/>
                </a:solidFill>
                <a:latin typeface="Barlow"/>
                <a:ea typeface="Barlow"/>
                <a:cs typeface="Barlow"/>
                <a:sym typeface="Barlow"/>
              </a:rPr>
              <a:t>.  Thousand Oaks:  Corwin Literacy. </a:t>
            </a:r>
            <a:endParaRPr sz="1200" dirty="0">
              <a:solidFill>
                <a:schemeClr val="dk1"/>
              </a:solidFill>
              <a:latin typeface="Barlow"/>
              <a:ea typeface="Barlow"/>
              <a:cs typeface="Barlow"/>
              <a:sym typeface="Barlow"/>
            </a:endParaRPr>
          </a:p>
          <a:p>
            <a:pPr marL="0" lvl="0" indent="0" algn="l" rtl="0">
              <a:lnSpc>
                <a:spcPct val="115000"/>
              </a:lnSpc>
              <a:spcBef>
                <a:spcPts val="1600"/>
              </a:spcBef>
              <a:spcAft>
                <a:spcPts val="0"/>
              </a:spcAft>
              <a:buNone/>
            </a:pPr>
            <a:r>
              <a:rPr lang="en" sz="1200" dirty="0">
                <a:solidFill>
                  <a:schemeClr val="dk1"/>
                </a:solidFill>
                <a:latin typeface="Barlow"/>
                <a:ea typeface="Barlow"/>
                <a:cs typeface="Barlow"/>
                <a:sym typeface="Barlow"/>
              </a:rPr>
              <a:t>Robb, L.  (2003).  </a:t>
            </a:r>
            <a:r>
              <a:rPr lang="en" sz="1200" i="1" dirty="0">
                <a:solidFill>
                  <a:schemeClr val="dk1"/>
                </a:solidFill>
                <a:latin typeface="Barlow"/>
                <a:ea typeface="Barlow"/>
                <a:cs typeface="Barlow"/>
                <a:sym typeface="Barlow"/>
              </a:rPr>
              <a:t>Teaching reading in social studies, science, and math</a:t>
            </a:r>
            <a:r>
              <a:rPr lang="en" sz="1200" dirty="0">
                <a:solidFill>
                  <a:schemeClr val="dk1"/>
                </a:solidFill>
                <a:latin typeface="Barlow"/>
                <a:ea typeface="Barlow"/>
                <a:cs typeface="Barlow"/>
                <a:sym typeface="Barlow"/>
              </a:rPr>
              <a:t>.  New </a:t>
            </a:r>
            <a:endParaRPr sz="1200" dirty="0">
              <a:solidFill>
                <a:schemeClr val="dk1"/>
              </a:solidFill>
              <a:latin typeface="Barlow"/>
              <a:ea typeface="Barlow"/>
              <a:cs typeface="Barlow"/>
              <a:sym typeface="Barlow"/>
            </a:endParaRPr>
          </a:p>
          <a:p>
            <a:pPr marL="0" lvl="0" indent="457200" algn="l" rtl="0">
              <a:lnSpc>
                <a:spcPct val="115000"/>
              </a:lnSpc>
              <a:spcBef>
                <a:spcPts val="1600"/>
              </a:spcBef>
              <a:spcAft>
                <a:spcPts val="0"/>
              </a:spcAft>
              <a:buNone/>
            </a:pPr>
            <a:r>
              <a:rPr lang="en" sz="1200" dirty="0">
                <a:solidFill>
                  <a:schemeClr val="dk1"/>
                </a:solidFill>
                <a:latin typeface="Barlow"/>
                <a:ea typeface="Barlow"/>
                <a:cs typeface="Barlow"/>
                <a:sym typeface="Barlow"/>
              </a:rPr>
              <a:t>York:  Scholastic, Inc.  </a:t>
            </a:r>
            <a:endParaRPr sz="1200" dirty="0">
              <a:solidFill>
                <a:schemeClr val="dk1"/>
              </a:solidFill>
              <a:latin typeface="Barlow"/>
              <a:ea typeface="Barlow"/>
              <a:cs typeface="Barlow"/>
              <a:sym typeface="Barlow"/>
            </a:endParaRPr>
          </a:p>
          <a:p>
            <a:pPr marL="0" lvl="0" indent="0" algn="l" rtl="0">
              <a:lnSpc>
                <a:spcPct val="115000"/>
              </a:lnSpc>
              <a:spcBef>
                <a:spcPts val="1600"/>
              </a:spcBef>
              <a:spcAft>
                <a:spcPts val="0"/>
              </a:spcAft>
              <a:buNone/>
            </a:pPr>
            <a:r>
              <a:rPr lang="en" sz="1200" dirty="0">
                <a:solidFill>
                  <a:schemeClr val="dk1"/>
                </a:solidFill>
                <a:latin typeface="Barlow"/>
                <a:ea typeface="Barlow"/>
                <a:cs typeface="Barlow"/>
                <a:sym typeface="Barlow"/>
              </a:rPr>
              <a:t>Serravallo, J.  (2015).  </a:t>
            </a:r>
            <a:r>
              <a:rPr lang="en" sz="1200" i="1" dirty="0">
                <a:solidFill>
                  <a:schemeClr val="dk1"/>
                </a:solidFill>
                <a:latin typeface="Barlow"/>
                <a:ea typeface="Barlow"/>
                <a:cs typeface="Barlow"/>
                <a:sym typeface="Barlow"/>
              </a:rPr>
              <a:t>Understanding texts &amp; readers</a:t>
            </a:r>
            <a:r>
              <a:rPr lang="en" sz="1200" dirty="0">
                <a:solidFill>
                  <a:schemeClr val="dk1"/>
                </a:solidFill>
                <a:latin typeface="Barlow"/>
                <a:ea typeface="Barlow"/>
                <a:cs typeface="Barlow"/>
                <a:sym typeface="Barlow"/>
              </a:rPr>
              <a:t>.  Portsmouth:  Heinemann.</a:t>
            </a:r>
            <a:endParaRPr sz="1200" dirty="0">
              <a:solidFill>
                <a:schemeClr val="dk1"/>
              </a:solidFill>
              <a:latin typeface="Barlow"/>
              <a:ea typeface="Barlow"/>
              <a:cs typeface="Barlow"/>
              <a:sym typeface="Barlow"/>
            </a:endParaRPr>
          </a:p>
          <a:p>
            <a:pPr marL="0" lvl="0" indent="0" algn="l" rtl="0">
              <a:lnSpc>
                <a:spcPct val="115000"/>
              </a:lnSpc>
              <a:spcBef>
                <a:spcPts val="1600"/>
              </a:spcBef>
              <a:spcAft>
                <a:spcPts val="0"/>
              </a:spcAft>
              <a:buNone/>
            </a:pPr>
            <a:r>
              <a:rPr lang="en" sz="1200" dirty="0">
                <a:solidFill>
                  <a:schemeClr val="dk1"/>
                </a:solidFill>
              </a:rPr>
              <a:t>Using the RAFT strategy.  </a:t>
            </a:r>
            <a:r>
              <a:rPr lang="en-US" sz="1200" dirty="0" smtClean="0">
                <a:solidFill>
                  <a:schemeClr val="dk1"/>
                </a:solidFill>
                <a:hlinkClick r:id="rId3"/>
              </a:rPr>
              <a:t>Read Write Think website for using the RAFT strategy</a:t>
            </a:r>
            <a:endParaRPr sz="1200" dirty="0">
              <a:solidFill>
                <a:schemeClr val="dk1"/>
              </a:solidFill>
              <a:latin typeface="Barlow"/>
              <a:ea typeface="Barlow"/>
              <a:cs typeface="Barlow"/>
              <a:sym typeface="Barlow"/>
            </a:endParaRPr>
          </a:p>
          <a:p>
            <a:pPr marL="0" lvl="0" indent="0" algn="l" rtl="0">
              <a:lnSpc>
                <a:spcPct val="115000"/>
              </a:lnSpc>
              <a:spcBef>
                <a:spcPts val="0"/>
              </a:spcBef>
              <a:spcAft>
                <a:spcPts val="1600"/>
              </a:spcAft>
              <a:buClr>
                <a:schemeClr val="dk1"/>
              </a:buClr>
              <a:buSzPts val="1100"/>
              <a:buFont typeface="Arial"/>
              <a:buNone/>
            </a:pPr>
            <a:endParaRPr sz="1200" dirty="0">
              <a:solidFill>
                <a:schemeClr val="dk1"/>
              </a:solidFill>
              <a:latin typeface="Barlow"/>
              <a:ea typeface="Barlow"/>
              <a:cs typeface="Barlow"/>
              <a:sym typeface="Barlow"/>
            </a:endParaRPr>
          </a:p>
        </p:txBody>
      </p:sp>
      <p:sp>
        <p:nvSpPr>
          <p:cNvPr id="388" name="Google Shape;388;p27"/>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92"/>
        <p:cNvGrpSpPr/>
        <p:nvPr/>
      </p:nvGrpSpPr>
      <p:grpSpPr>
        <a:xfrm>
          <a:off x="0" y="0"/>
          <a:ext cx="0" cy="0"/>
          <a:chOff x="0" y="0"/>
          <a:chExt cx="0" cy="0"/>
        </a:xfrm>
      </p:grpSpPr>
      <p:sp>
        <p:nvSpPr>
          <p:cNvPr id="393" name="Google Shape;393;p2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tx1"/>
                </a:solidFill>
              </a:rPr>
              <a:t>CREDITS</a:t>
            </a:r>
            <a:endParaRPr dirty="0">
              <a:solidFill>
                <a:schemeClr val="tx1"/>
              </a:solidFill>
            </a:endParaRPr>
          </a:p>
        </p:txBody>
      </p:sp>
      <p:sp>
        <p:nvSpPr>
          <p:cNvPr id="394" name="Google Shape;394;p28"/>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solidFill>
                  <a:srgbClr val="6463BD"/>
                </a:solidFill>
                <a:hlinkClick r:id="rId3"/>
              </a:rPr>
              <a:t>SlidesCarnival</a:t>
            </a:r>
            <a:endParaRPr sz="2400">
              <a:solidFill>
                <a:srgbClr val="6463BD"/>
              </a:solidFill>
            </a:endParaRPr>
          </a:p>
          <a:p>
            <a:pPr marL="457200" lvl="0" indent="-381000" algn="l" rtl="0">
              <a:lnSpc>
                <a:spcPct val="115000"/>
              </a:lnSpc>
              <a:spcBef>
                <a:spcPts val="0"/>
              </a:spcBef>
              <a:spcAft>
                <a:spcPts val="0"/>
              </a:spcAft>
              <a:buSzPts val="2400"/>
              <a:buChar char="▹"/>
            </a:pPr>
            <a:r>
              <a:rPr lang="en" sz="2400"/>
              <a:t>Photographs by </a:t>
            </a:r>
            <a:r>
              <a:rPr lang="en" sz="2400" u="sng">
                <a:solidFill>
                  <a:srgbClr val="6463BD"/>
                </a:solidFill>
                <a:hlinkClick r:id="rId4"/>
              </a:rPr>
              <a:t>Unsplash</a:t>
            </a:r>
            <a:endParaRPr sz="2400">
              <a:solidFill>
                <a:srgbClr val="6463BD"/>
              </a:solidFill>
            </a:endParaRPr>
          </a:p>
        </p:txBody>
      </p:sp>
      <p:sp>
        <p:nvSpPr>
          <p:cNvPr id="395" name="Google Shape;395;p28"/>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1862920" y="273077"/>
            <a:ext cx="5138700" cy="857400"/>
          </a:xfrm>
        </p:spPr>
        <p:txBody>
          <a:bodyPr/>
          <a:lstStyle/>
          <a:p>
            <a:pPr algn="ctr"/>
            <a:r>
              <a:rPr lang="en-US" b="1" dirty="0">
                <a:solidFill>
                  <a:schemeClr val="tx1"/>
                </a:solidFill>
                <a:latin typeface="+mn-lt"/>
              </a:rPr>
              <a:t>Disclaimer</a:t>
            </a:r>
          </a:p>
        </p:txBody>
      </p:sp>
      <p:sp>
        <p:nvSpPr>
          <p:cNvPr id="13" name="Content Placeholder 2"/>
          <p:cNvSpPr>
            <a:spLocks noGrp="1"/>
          </p:cNvSpPr>
          <p:nvPr>
            <p:ph idx="1"/>
          </p:nvPr>
        </p:nvSpPr>
        <p:spPr>
          <a:xfrm>
            <a:off x="931141" y="1130477"/>
            <a:ext cx="7312107" cy="3180900"/>
          </a:xfrm>
        </p:spPr>
        <p:txBody>
          <a:bodyPr>
            <a:noAutofit/>
          </a:bodyPr>
          <a:lstStyle/>
          <a:p>
            <a:pPr marL="76200" indent="0">
              <a:buNone/>
            </a:pPr>
            <a:r>
              <a:rPr lang="en-US" sz="2800" dirty="0" smtClean="0">
                <a:latin typeface="+mn-lt"/>
              </a:rPr>
              <a:t>Reference within this presentation to any specific commercial or non-commercial product, process, or service by trade name, trademark, manufacturer or otherwise does not constitute or imply an endorsement, recommendation, or favoring by the Virginia Department of Education</a:t>
            </a:r>
            <a:r>
              <a:rPr lang="en-US" dirty="0" smtClean="0">
                <a:latin typeface="+mn-lt"/>
              </a:rPr>
              <a:t>.</a:t>
            </a:r>
            <a:endParaRPr lang="en-US" dirty="0">
              <a:latin typeface="+mn-lt"/>
            </a:endParaRPr>
          </a:p>
        </p:txBody>
      </p:sp>
      <p:pic>
        <p:nvPicPr>
          <p:cNvPr id="12" name="Picture 2" descr="Decorativ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5411"/>
          <a:stretch/>
        </p:blipFill>
        <p:spPr bwMode="auto">
          <a:xfrm>
            <a:off x="7216048" y="4290660"/>
            <a:ext cx="1746689" cy="75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855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45"/>
        <p:cNvGrpSpPr/>
        <p:nvPr/>
      </p:nvGrpSpPr>
      <p:grpSpPr>
        <a:xfrm>
          <a:off x="0" y="0"/>
          <a:ext cx="0" cy="0"/>
          <a:chOff x="0" y="0"/>
          <a:chExt cx="0" cy="0"/>
        </a:xfrm>
      </p:grpSpPr>
      <p:sp>
        <p:nvSpPr>
          <p:cNvPr id="247" name="Google Shape;247;p14"/>
          <p:cNvSpPr txBox="1">
            <a:spLocks noGrp="1"/>
          </p:cNvSpPr>
          <p:nvPr>
            <p:ph type="ctrTitle" idx="4294967295"/>
          </p:nvPr>
        </p:nvSpPr>
        <p:spPr>
          <a:xfrm>
            <a:off x="685800" y="304000"/>
            <a:ext cx="3297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dirty="0">
                <a:solidFill>
                  <a:schemeClr val="tx1"/>
                </a:solidFill>
              </a:rPr>
              <a:t>HELLO!</a:t>
            </a:r>
            <a:endParaRPr sz="6000" dirty="0">
              <a:solidFill>
                <a:schemeClr val="tx1"/>
              </a:solidFill>
            </a:endParaRPr>
          </a:p>
        </p:txBody>
      </p:sp>
      <p:sp>
        <p:nvSpPr>
          <p:cNvPr id="248" name="Google Shape;248;p14"/>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249" name="Google Shape;249;p14" descr="Website"/>
          <p:cNvPicPr preferRelativeResize="0"/>
          <p:nvPr/>
        </p:nvPicPr>
        <p:blipFill>
          <a:blip r:embed="rId3">
            <a:alphaModFix/>
          </a:blip>
          <a:stretch>
            <a:fillRect/>
          </a:stretch>
        </p:blipFill>
        <p:spPr>
          <a:xfrm>
            <a:off x="4445000" y="152400"/>
            <a:ext cx="254000" cy="254000"/>
          </a:xfrm>
          <a:prstGeom prst="rect">
            <a:avLst/>
          </a:prstGeom>
          <a:noFill/>
          <a:ln>
            <a:noFill/>
          </a:ln>
        </p:spPr>
      </p:pic>
      <p:sp>
        <p:nvSpPr>
          <p:cNvPr id="250" name="Google Shape;250;p14"/>
          <p:cNvSpPr txBox="1"/>
          <p:nvPr/>
        </p:nvSpPr>
        <p:spPr>
          <a:xfrm>
            <a:off x="489149" y="1244183"/>
            <a:ext cx="8340058" cy="3563191"/>
          </a:xfrm>
          <a:prstGeom prst="rect">
            <a:avLst/>
          </a:prstGeom>
          <a:noFill/>
          <a:ln>
            <a:noFill/>
          </a:ln>
        </p:spPr>
        <p:txBody>
          <a:bodyPr spcFirstLastPara="1" wrap="square" lIns="91425" tIns="91425" rIns="91425" bIns="91425" anchor="ctr" anchorCtr="0">
            <a:noAutofit/>
          </a:bodyPr>
          <a:lstStyle/>
          <a:p>
            <a:pPr marL="0" marR="101600" lvl="0" indent="0" algn="l" rtl="0">
              <a:lnSpc>
                <a:spcPct val="100000"/>
              </a:lnSpc>
              <a:spcBef>
                <a:spcPts val="0"/>
              </a:spcBef>
              <a:spcAft>
                <a:spcPts val="0"/>
              </a:spcAft>
              <a:buNone/>
            </a:pPr>
            <a:r>
              <a:rPr lang="en" sz="1800" dirty="0">
                <a:solidFill>
                  <a:srgbClr val="333333"/>
                </a:solidFill>
                <a:latin typeface="Barlow"/>
                <a:ea typeface="Barlow"/>
                <a:cs typeface="Barlow"/>
                <a:sym typeface="Barlow"/>
              </a:rPr>
              <a:t>Ashley Walker, </a:t>
            </a:r>
            <a:r>
              <a:rPr lang="en" sz="1600" dirty="0">
                <a:solidFill>
                  <a:srgbClr val="333333"/>
                </a:solidFill>
                <a:latin typeface="Barlow"/>
                <a:ea typeface="Barlow"/>
                <a:cs typeface="Barlow"/>
                <a:sym typeface="Barlow"/>
              </a:rPr>
              <a:t>Henrico County Public Schools</a:t>
            </a:r>
            <a:endParaRPr sz="1600" dirty="0">
              <a:solidFill>
                <a:srgbClr val="333333"/>
              </a:solidFill>
              <a:latin typeface="Barlow"/>
              <a:ea typeface="Barlow"/>
              <a:cs typeface="Barlow"/>
              <a:sym typeface="Barlow"/>
            </a:endParaRPr>
          </a:p>
          <a:p>
            <a:pPr marL="0" lvl="0" indent="0" algn="l" rtl="0">
              <a:lnSpc>
                <a:spcPct val="100000"/>
              </a:lnSpc>
              <a:spcBef>
                <a:spcPts val="0"/>
              </a:spcBef>
              <a:spcAft>
                <a:spcPts val="0"/>
              </a:spcAft>
              <a:buNone/>
            </a:pPr>
            <a:r>
              <a:rPr lang="en" sz="1600" dirty="0">
                <a:solidFill>
                  <a:srgbClr val="333333"/>
                </a:solidFill>
                <a:latin typeface="Barlow"/>
                <a:ea typeface="Barlow"/>
                <a:cs typeface="Barlow"/>
                <a:sym typeface="Barlow"/>
              </a:rPr>
              <a:t>Teacher, Reading Specialist/Coach</a:t>
            </a:r>
            <a:endParaRPr sz="1600" dirty="0">
              <a:solidFill>
                <a:srgbClr val="333333"/>
              </a:solidFill>
              <a:latin typeface="Barlow"/>
              <a:ea typeface="Barlow"/>
              <a:cs typeface="Barlow"/>
              <a:sym typeface="Barlow"/>
            </a:endParaRPr>
          </a:p>
          <a:p>
            <a:pPr marL="0" lvl="0" indent="0" algn="l" rtl="0">
              <a:lnSpc>
                <a:spcPct val="100000"/>
              </a:lnSpc>
              <a:spcBef>
                <a:spcPts val="800"/>
              </a:spcBef>
              <a:spcAft>
                <a:spcPts val="0"/>
              </a:spcAft>
              <a:buNone/>
            </a:pPr>
            <a:r>
              <a:rPr lang="en" sz="1600" dirty="0">
                <a:solidFill>
                  <a:srgbClr val="333333"/>
                </a:solidFill>
                <a:latin typeface="Barlow"/>
                <a:ea typeface="Barlow"/>
                <a:cs typeface="Barlow"/>
                <a:sym typeface="Barlow"/>
              </a:rPr>
              <a:t>Ashley Walker earned a B.A. in English from Longwood University, M.Ed. in Reading from Virginia Commonwealth University, and a post-Master's certificate in Educational Leadership from Longwood University. She is an experienced secondary literacy teacher and Reading Specialist. This is her 11th year in the profession. She loves the classroom and working with teachers. In her spare time, she enjoys spending time with her husband and three children.</a:t>
            </a:r>
            <a:endParaRPr sz="1600" dirty="0">
              <a:solidFill>
                <a:srgbClr val="333333"/>
              </a:solidFill>
              <a:latin typeface="Barlow"/>
              <a:ea typeface="Barlow"/>
              <a:cs typeface="Barlow"/>
              <a:sym typeface="Barlow"/>
            </a:endParaRPr>
          </a:p>
          <a:p>
            <a:pPr marL="0" lvl="0" indent="0" algn="l" rtl="0">
              <a:lnSpc>
                <a:spcPct val="100000"/>
              </a:lnSpc>
              <a:spcBef>
                <a:spcPts val="800"/>
              </a:spcBef>
              <a:spcAft>
                <a:spcPts val="0"/>
              </a:spcAft>
              <a:buNone/>
            </a:pPr>
            <a:r>
              <a:rPr lang="en" sz="1600" dirty="0">
                <a:solidFill>
                  <a:srgbClr val="333333"/>
                </a:solidFill>
                <a:latin typeface="Barlow"/>
                <a:ea typeface="Barlow"/>
                <a:cs typeface="Barlow"/>
                <a:sym typeface="Barlow"/>
              </a:rPr>
              <a:t>Contact me:</a:t>
            </a:r>
            <a:endParaRPr sz="1600" dirty="0">
              <a:solidFill>
                <a:srgbClr val="333333"/>
              </a:solidFill>
              <a:latin typeface="Barlow"/>
              <a:ea typeface="Barlow"/>
              <a:cs typeface="Barlow"/>
              <a:sym typeface="Barlow"/>
            </a:endParaRPr>
          </a:p>
          <a:p>
            <a:pPr marL="0" lvl="0" indent="0" algn="l" rtl="0">
              <a:spcBef>
                <a:spcPts val="0"/>
              </a:spcBef>
              <a:spcAft>
                <a:spcPts val="0"/>
              </a:spcAft>
              <a:buNone/>
            </a:pPr>
            <a:r>
              <a:rPr lang="en-US" sz="1100" u="sng" dirty="0" smtClean="0">
                <a:solidFill>
                  <a:srgbClr val="0960AB"/>
                </a:solidFill>
                <a:latin typeface="Barlow"/>
                <a:ea typeface="Barlow"/>
                <a:cs typeface="Barlow"/>
                <a:sym typeface="Barlow"/>
                <a:hlinkClick r:id="rId4"/>
              </a:rPr>
              <a:t>Ashley Walker's Google Site</a:t>
            </a:r>
            <a:endParaRPr sz="1100" dirty="0">
              <a:solidFill>
                <a:srgbClr val="333333"/>
              </a:solidFill>
              <a:latin typeface="Barlow"/>
              <a:ea typeface="Barlow"/>
              <a:cs typeface="Barlow"/>
              <a:sym typeface="Barlow"/>
            </a:endParaRPr>
          </a:p>
          <a:p>
            <a:pPr marL="0" lvl="0" indent="0" algn="l" rtl="0">
              <a:spcBef>
                <a:spcPts val="400"/>
              </a:spcBef>
              <a:spcAft>
                <a:spcPts val="0"/>
              </a:spcAft>
              <a:buNone/>
            </a:pPr>
            <a:r>
              <a:rPr lang="en" sz="1600" dirty="0">
                <a:solidFill>
                  <a:srgbClr val="333333"/>
                </a:solidFill>
                <a:latin typeface="Barlow"/>
                <a:ea typeface="Barlow"/>
                <a:cs typeface="Barlow"/>
                <a:sym typeface="Barlow"/>
              </a:rPr>
              <a:t>Twitter:  @AshleyWalkerMEd</a:t>
            </a:r>
            <a:endParaRPr sz="1600" dirty="0">
              <a:solidFill>
                <a:srgbClr val="333333"/>
              </a:solidFill>
              <a:latin typeface="Barlow"/>
              <a:ea typeface="Barlow"/>
              <a:cs typeface="Barlow"/>
              <a:sym typeface="Barlow"/>
            </a:endParaRPr>
          </a:p>
          <a:p>
            <a:pPr marL="0" lvl="0" indent="0" algn="l" rtl="0">
              <a:spcBef>
                <a:spcPts val="400"/>
              </a:spcBef>
              <a:spcAft>
                <a:spcPts val="400"/>
              </a:spcAft>
              <a:buClr>
                <a:schemeClr val="dk1"/>
              </a:buClr>
              <a:buSzPts val="1100"/>
              <a:buFont typeface="Arial"/>
              <a:buNone/>
            </a:pPr>
            <a:r>
              <a:rPr lang="en" sz="1600" dirty="0">
                <a:solidFill>
                  <a:srgbClr val="333333"/>
                </a:solidFill>
                <a:latin typeface="Barlow"/>
                <a:ea typeface="Barlow"/>
                <a:cs typeface="Barlow"/>
                <a:sym typeface="Barlow"/>
              </a:rPr>
              <a:t>Email:  anwalker@henrico.k12.va.us</a:t>
            </a:r>
            <a:endParaRPr sz="1600" dirty="0">
              <a:solidFill>
                <a:srgbClr val="333333"/>
              </a:solidFill>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54"/>
        <p:cNvGrpSpPr/>
        <p:nvPr/>
      </p:nvGrpSpPr>
      <p:grpSpPr>
        <a:xfrm>
          <a:off x="0" y="0"/>
          <a:ext cx="0" cy="0"/>
          <a:chOff x="0" y="0"/>
          <a:chExt cx="0" cy="0"/>
        </a:xfrm>
      </p:grpSpPr>
      <p:sp>
        <p:nvSpPr>
          <p:cNvPr id="255" name="Google Shape;255;p1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tx1"/>
                </a:solidFill>
              </a:rPr>
              <a:t>Goals</a:t>
            </a:r>
            <a:endParaRPr dirty="0">
              <a:solidFill>
                <a:schemeClr val="tx1"/>
              </a:solidFill>
            </a:endParaRPr>
          </a:p>
        </p:txBody>
      </p:sp>
      <p:sp>
        <p:nvSpPr>
          <p:cNvPr id="256" name="Google Shape;256;p15"/>
          <p:cNvSpPr txBox="1">
            <a:spLocks noGrp="1"/>
          </p:cNvSpPr>
          <p:nvPr>
            <p:ph type="body" idx="2"/>
          </p:nvPr>
        </p:nvSpPr>
        <p:spPr>
          <a:xfrm>
            <a:off x="3101651" y="1519900"/>
            <a:ext cx="2494200" cy="2358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SUCCESS CRITERIA</a:t>
            </a:r>
            <a:endParaRPr>
              <a:solidFill>
                <a:srgbClr val="000000"/>
              </a:solidFill>
            </a:endParaRPr>
          </a:p>
          <a:p>
            <a:pPr marL="0" lvl="0" indent="0" algn="l" rtl="0">
              <a:spcBef>
                <a:spcPts val="600"/>
              </a:spcBef>
              <a:spcAft>
                <a:spcPts val="0"/>
              </a:spcAft>
              <a:buNone/>
            </a:pPr>
            <a:r>
              <a:rPr lang="en"/>
              <a:t>I know I will be successful when I can create a thematic unit that incorporates technical reading and writing.</a:t>
            </a:r>
            <a:endParaRPr>
              <a:solidFill>
                <a:srgbClr val="000000"/>
              </a:solidFill>
            </a:endParaRPr>
          </a:p>
          <a:p>
            <a:pPr marL="0" lvl="0" indent="0" algn="l" rtl="0">
              <a:spcBef>
                <a:spcPts val="600"/>
              </a:spcBef>
              <a:spcAft>
                <a:spcPts val="0"/>
              </a:spcAft>
              <a:buClr>
                <a:schemeClr val="dk1"/>
              </a:buClr>
              <a:buSzPts val="1100"/>
              <a:buFont typeface="Arial"/>
              <a:buNone/>
            </a:pPr>
            <a:endParaRPr b="1">
              <a:solidFill>
                <a:srgbClr val="000000"/>
              </a:solidFill>
            </a:endParaRPr>
          </a:p>
        </p:txBody>
      </p:sp>
      <p:sp>
        <p:nvSpPr>
          <p:cNvPr id="257" name="Google Shape;257;p15"/>
          <p:cNvSpPr txBox="1">
            <a:spLocks noGrp="1"/>
          </p:cNvSpPr>
          <p:nvPr>
            <p:ph type="body" idx="1"/>
          </p:nvPr>
        </p:nvSpPr>
        <p:spPr>
          <a:xfrm>
            <a:off x="457200" y="1519900"/>
            <a:ext cx="2494200" cy="2358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b="1"/>
              <a:t>LEARNING TARGET</a:t>
            </a:r>
            <a:endParaRPr>
              <a:solidFill>
                <a:srgbClr val="000000"/>
              </a:solidFill>
            </a:endParaRPr>
          </a:p>
          <a:p>
            <a:pPr marL="0" lvl="0" indent="0" algn="l" rtl="0">
              <a:spcBef>
                <a:spcPts val="600"/>
              </a:spcBef>
              <a:spcAft>
                <a:spcPts val="0"/>
              </a:spcAft>
              <a:buClr>
                <a:schemeClr val="dk1"/>
              </a:buClr>
              <a:buSzPts val="1100"/>
              <a:buFont typeface="Arial"/>
              <a:buNone/>
            </a:pPr>
            <a:r>
              <a:rPr lang="en"/>
              <a:t>I will learn best practices for tackling technical reading and writing in high school.</a:t>
            </a:r>
            <a:endParaRPr>
              <a:solidFill>
                <a:srgbClr val="000000"/>
              </a:solidFill>
            </a:endParaRPr>
          </a:p>
        </p:txBody>
      </p:sp>
      <p:sp>
        <p:nvSpPr>
          <p:cNvPr id="258" name="Google Shape;258;p15"/>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62"/>
        <p:cNvGrpSpPr/>
        <p:nvPr/>
      </p:nvGrpSpPr>
      <p:grpSpPr>
        <a:xfrm>
          <a:off x="0" y="0"/>
          <a:ext cx="0" cy="0"/>
          <a:chOff x="0" y="0"/>
          <a:chExt cx="0" cy="0"/>
        </a:xfrm>
      </p:grpSpPr>
      <p:sp>
        <p:nvSpPr>
          <p:cNvPr id="263" name="Google Shape;263;p16"/>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tx1"/>
                </a:solidFill>
              </a:rPr>
              <a:t>What is a Technical Text?</a:t>
            </a:r>
            <a:endParaRPr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67"/>
        <p:cNvGrpSpPr/>
        <p:nvPr/>
      </p:nvGrpSpPr>
      <p:grpSpPr>
        <a:xfrm>
          <a:off x="0" y="0"/>
          <a:ext cx="0" cy="0"/>
          <a:chOff x="0" y="0"/>
          <a:chExt cx="0" cy="0"/>
        </a:xfrm>
      </p:grpSpPr>
      <p:sp>
        <p:nvSpPr>
          <p:cNvPr id="269" name="Google Shape;269;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3" name="Title 2"/>
          <p:cNvSpPr>
            <a:spLocks noGrp="1"/>
          </p:cNvSpPr>
          <p:nvPr>
            <p:ph type="title"/>
          </p:nvPr>
        </p:nvSpPr>
        <p:spPr/>
        <p:txBody>
          <a:bodyPr/>
          <a:lstStyle/>
          <a:p>
            <a:r>
              <a:rPr lang="en-US" dirty="0" smtClean="0">
                <a:solidFill>
                  <a:schemeClr val="tx1"/>
                </a:solidFill>
              </a:rPr>
              <a:t>Quote:</a:t>
            </a:r>
            <a:endParaRPr lang="en-US" dirty="0">
              <a:solidFill>
                <a:schemeClr val="tx1"/>
              </a:solidFill>
            </a:endParaRPr>
          </a:p>
        </p:txBody>
      </p:sp>
      <p:sp>
        <p:nvSpPr>
          <p:cNvPr id="268" name="Google Shape;268;p17"/>
          <p:cNvSpPr txBox="1">
            <a:spLocks noGrp="1"/>
          </p:cNvSpPr>
          <p:nvPr>
            <p:ph type="body" idx="1"/>
          </p:nvPr>
        </p:nvSpPr>
        <p:spPr>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i="1" dirty="0"/>
              <a:t>A technical text is a type of informational text read for the purpose of learning more about a subject or understanding how to complete a task</a:t>
            </a:r>
            <a:r>
              <a:rPr lang="en" dirty="0"/>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73"/>
        <p:cNvGrpSpPr/>
        <p:nvPr/>
      </p:nvGrpSpPr>
      <p:grpSpPr>
        <a:xfrm>
          <a:off x="0" y="0"/>
          <a:ext cx="0" cy="0"/>
          <a:chOff x="0" y="0"/>
          <a:chExt cx="0" cy="0"/>
        </a:xfrm>
      </p:grpSpPr>
      <p:sp>
        <p:nvSpPr>
          <p:cNvPr id="274" name="Google Shape;274;p18"/>
          <p:cNvSpPr txBox="1">
            <a:spLocks noGrp="1"/>
          </p:cNvSpPr>
          <p:nvPr>
            <p:ph type="body" idx="1"/>
          </p:nvPr>
        </p:nvSpPr>
        <p:spPr>
          <a:xfrm>
            <a:off x="457200" y="1519900"/>
            <a:ext cx="2494200" cy="3155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Students experience and create technical texts on a daily basis.  Students view how to videos and read how to blogs, read infographics for information, read product reviews, and digest gaming codes to just to name a few. </a:t>
            </a:r>
            <a:endParaRPr/>
          </a:p>
        </p:txBody>
      </p:sp>
      <p:sp>
        <p:nvSpPr>
          <p:cNvPr id="275" name="Google Shape;275;p1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tx1"/>
                </a:solidFill>
              </a:rPr>
              <a:t>Why Technical Texts?</a:t>
            </a:r>
            <a:endParaRPr dirty="0">
              <a:solidFill>
                <a:schemeClr val="tx1"/>
              </a:solidFill>
            </a:endParaRPr>
          </a:p>
        </p:txBody>
      </p:sp>
      <p:sp>
        <p:nvSpPr>
          <p:cNvPr id="276" name="Google Shape;276;p18"/>
          <p:cNvSpPr txBox="1">
            <a:spLocks noGrp="1"/>
          </p:cNvSpPr>
          <p:nvPr>
            <p:ph type="body" idx="2"/>
          </p:nvPr>
        </p:nvSpPr>
        <p:spPr>
          <a:xfrm>
            <a:off x="3101652" y="1519900"/>
            <a:ext cx="2494200" cy="3155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chemeClr val="dk1"/>
                </a:solidFill>
              </a:rPr>
              <a:t>The ability to read and create technical texts is a necessary workplace skill.  </a:t>
            </a:r>
            <a:r>
              <a:rPr lang="en" b="1"/>
              <a:t>As teachers, </a:t>
            </a:r>
            <a:r>
              <a:rPr lang="en" b="1">
                <a:latin typeface="Barlow"/>
                <a:ea typeface="Barlow"/>
                <a:cs typeface="Barlow"/>
                <a:sym typeface="Barlow"/>
              </a:rPr>
              <a:t>it’s our job</a:t>
            </a:r>
            <a:r>
              <a:rPr lang="en">
                <a:latin typeface="Barlow"/>
                <a:ea typeface="Barlow"/>
                <a:cs typeface="Barlow"/>
                <a:sym typeface="Barlow"/>
              </a:rPr>
              <a:t> to make sure our students are career and real-world ready.</a:t>
            </a:r>
            <a:endParaRPr>
              <a:latin typeface="Barlow"/>
              <a:ea typeface="Barlow"/>
              <a:cs typeface="Barlow"/>
              <a:sym typeface="Barlow"/>
            </a:endParaRPr>
          </a:p>
          <a:p>
            <a:pPr marL="0" lvl="0" indent="0" algn="l" rtl="0">
              <a:spcBef>
                <a:spcPts val="600"/>
              </a:spcBef>
              <a:spcAft>
                <a:spcPts val="0"/>
              </a:spcAft>
              <a:buNone/>
            </a:pPr>
            <a:endParaRPr/>
          </a:p>
        </p:txBody>
      </p:sp>
      <p:sp>
        <p:nvSpPr>
          <p:cNvPr id="277" name="Google Shape;277;p1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81"/>
        <p:cNvGrpSpPr/>
        <p:nvPr/>
      </p:nvGrpSpPr>
      <p:grpSpPr>
        <a:xfrm>
          <a:off x="0" y="0"/>
          <a:ext cx="0" cy="0"/>
          <a:chOff x="0" y="0"/>
          <a:chExt cx="0" cy="0"/>
        </a:xfrm>
      </p:grpSpPr>
      <p:sp>
        <p:nvSpPr>
          <p:cNvPr id="282" name="Google Shape;282;p19"/>
          <p:cNvSpPr txBox="1">
            <a:spLocks noGrp="1"/>
          </p:cNvSpPr>
          <p:nvPr>
            <p:ph type="body" idx="1"/>
          </p:nvPr>
        </p:nvSpPr>
        <p:spPr>
          <a:xfrm>
            <a:off x="229755" y="1519900"/>
            <a:ext cx="2721645" cy="3155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400" i="1" dirty="0">
                <a:solidFill>
                  <a:schemeClr val="dk1"/>
                </a:solidFill>
                <a:latin typeface="Old Standard TT"/>
                <a:ea typeface="Old Standard TT"/>
                <a:cs typeface="Old Standard TT"/>
                <a:sym typeface="Old Standard TT"/>
              </a:rPr>
              <a:t>“Current thinking about literacy places reading and writing in its rightful place, firmly rooted </a:t>
            </a:r>
            <a:r>
              <a:rPr lang="en" sz="1400" b="1" i="1" dirty="0">
                <a:solidFill>
                  <a:schemeClr val="dk1"/>
                </a:solidFill>
                <a:latin typeface="Old Standard TT"/>
                <a:ea typeface="Old Standard TT"/>
                <a:cs typeface="Old Standard TT"/>
                <a:sym typeface="Old Standard TT"/>
              </a:rPr>
              <a:t>within</a:t>
            </a:r>
            <a:r>
              <a:rPr lang="en" sz="1400" i="1" dirty="0">
                <a:solidFill>
                  <a:schemeClr val="dk1"/>
                </a:solidFill>
                <a:latin typeface="Old Standard TT"/>
                <a:ea typeface="Old Standard TT"/>
                <a:cs typeface="Old Standard TT"/>
                <a:sym typeface="Old Standard TT"/>
              </a:rPr>
              <a:t> each discipline. … Disciplinary Literacy recognizes that reading, writing, thinking, reasoning, and doing within each discipline is unique - and leads to the understanding that every field of study creates, communicates, and evaluates knowledge differently.”  </a:t>
            </a:r>
            <a:r>
              <a:rPr lang="en" sz="1400" dirty="0">
                <a:solidFill>
                  <a:schemeClr val="dk1"/>
                </a:solidFill>
                <a:latin typeface="Old Standard TT"/>
                <a:ea typeface="Old Standard TT"/>
                <a:cs typeface="Old Standard TT"/>
                <a:sym typeface="Old Standard TT"/>
              </a:rPr>
              <a:t>(Lent, 2016).</a:t>
            </a:r>
            <a:endParaRPr sz="1400" dirty="0"/>
          </a:p>
        </p:txBody>
      </p:sp>
      <p:sp>
        <p:nvSpPr>
          <p:cNvPr id="283" name="Google Shape;283;p19"/>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tx1"/>
                </a:solidFill>
              </a:rPr>
              <a:t>Technical Texts and Disciplinary Literacy</a:t>
            </a:r>
            <a:endParaRPr dirty="0">
              <a:solidFill>
                <a:schemeClr val="tx1"/>
              </a:solidFill>
            </a:endParaRPr>
          </a:p>
        </p:txBody>
      </p:sp>
      <p:sp>
        <p:nvSpPr>
          <p:cNvPr id="284" name="Google Shape;284;p19"/>
          <p:cNvSpPr txBox="1">
            <a:spLocks noGrp="1"/>
          </p:cNvSpPr>
          <p:nvPr>
            <p:ph type="body" idx="2"/>
          </p:nvPr>
        </p:nvSpPr>
        <p:spPr>
          <a:xfrm>
            <a:off x="3101651" y="1519900"/>
            <a:ext cx="2834453" cy="3155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dirty="0"/>
              <a:t>Think of Technical Reading and Writing as its own discipline that requires students to think, read, and write a little different than when reading fiction and some forms of nonfiction.  </a:t>
            </a:r>
            <a:endParaRPr sz="1400" dirty="0"/>
          </a:p>
          <a:p>
            <a:pPr marL="0" lvl="0" indent="0" algn="l" rtl="0">
              <a:spcBef>
                <a:spcPts val="600"/>
              </a:spcBef>
              <a:spcAft>
                <a:spcPts val="0"/>
              </a:spcAft>
              <a:buNone/>
            </a:pPr>
            <a:r>
              <a:rPr lang="en" sz="1400" dirty="0"/>
              <a:t>The following slide shares essential knowledge, skills, and procedures from the English Standards of Learning Curriculum Framework that are specific to technical reading and writing.</a:t>
            </a:r>
            <a:endParaRPr sz="1400" dirty="0"/>
          </a:p>
        </p:txBody>
      </p:sp>
      <p:sp>
        <p:nvSpPr>
          <p:cNvPr id="285" name="Google Shape;285;p1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89"/>
        <p:cNvGrpSpPr/>
        <p:nvPr/>
      </p:nvGrpSpPr>
      <p:grpSpPr>
        <a:xfrm>
          <a:off x="0" y="0"/>
          <a:ext cx="0" cy="0"/>
          <a:chOff x="0" y="0"/>
          <a:chExt cx="0" cy="0"/>
        </a:xfrm>
      </p:grpSpPr>
      <p:sp>
        <p:nvSpPr>
          <p:cNvPr id="290" name="Google Shape;290;p20"/>
          <p:cNvSpPr txBox="1">
            <a:spLocks noGrp="1"/>
          </p:cNvSpPr>
          <p:nvPr>
            <p:ph type="title"/>
          </p:nvPr>
        </p:nvSpPr>
        <p:spPr>
          <a:xfrm>
            <a:off x="152400" y="570050"/>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tx1"/>
                </a:solidFill>
              </a:rPr>
              <a:t>Essential Knowledge, Skills, and Processes</a:t>
            </a:r>
            <a:endParaRPr dirty="0">
              <a:solidFill>
                <a:schemeClr val="tx1"/>
              </a:solidFill>
            </a:endParaRPr>
          </a:p>
        </p:txBody>
      </p:sp>
      <p:sp>
        <p:nvSpPr>
          <p:cNvPr id="291" name="Google Shape;291;p20"/>
          <p:cNvSpPr txBox="1">
            <a:spLocks noGrp="1"/>
          </p:cNvSpPr>
          <p:nvPr>
            <p:ph type="body" idx="1"/>
          </p:nvPr>
        </p:nvSpPr>
        <p:spPr>
          <a:xfrm>
            <a:off x="152400" y="1585375"/>
            <a:ext cx="1406700" cy="30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Barlow"/>
                <a:ea typeface="Barlow"/>
                <a:cs typeface="Barlow"/>
                <a:sym typeface="Barlow"/>
              </a:rPr>
              <a:t>SOL 9.1</a:t>
            </a:r>
            <a:endParaRPr b="1">
              <a:latin typeface="Barlow"/>
              <a:ea typeface="Barlow"/>
              <a:cs typeface="Barlow"/>
              <a:sym typeface="Barlow"/>
            </a:endParaRPr>
          </a:p>
          <a:p>
            <a:pPr marL="0" lvl="0" indent="0" algn="l" rtl="0">
              <a:spcBef>
                <a:spcPts val="0"/>
              </a:spcBef>
              <a:spcAft>
                <a:spcPts val="0"/>
              </a:spcAft>
              <a:buNone/>
            </a:pPr>
            <a:r>
              <a:rPr lang="en" sz="1100"/>
              <a:t>To be successful with this standard, students are expected to define </a:t>
            </a:r>
            <a:r>
              <a:rPr lang="en" sz="1100" u="sng"/>
              <a:t>technical</a:t>
            </a:r>
            <a:r>
              <a:rPr lang="en" sz="1100"/>
              <a:t> and specialized language to increase clarity of their oral presentations.</a:t>
            </a:r>
            <a:endParaRPr sz="1100"/>
          </a:p>
        </p:txBody>
      </p:sp>
      <p:sp>
        <p:nvSpPr>
          <p:cNvPr id="292" name="Google Shape;292;p20"/>
          <p:cNvSpPr txBox="1">
            <a:spLocks noGrp="1"/>
          </p:cNvSpPr>
          <p:nvPr>
            <p:ph type="body" idx="2"/>
          </p:nvPr>
        </p:nvSpPr>
        <p:spPr>
          <a:xfrm>
            <a:off x="1631103" y="1585375"/>
            <a:ext cx="1406700" cy="30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Barlow"/>
                <a:ea typeface="Barlow"/>
                <a:cs typeface="Barlow"/>
                <a:sym typeface="Barlow"/>
              </a:rPr>
              <a:t>SOL 10.5</a:t>
            </a:r>
            <a:endParaRPr b="1">
              <a:latin typeface="Barlow"/>
              <a:ea typeface="Barlow"/>
              <a:cs typeface="Barlow"/>
              <a:sym typeface="Barlow"/>
            </a:endParaRPr>
          </a:p>
          <a:p>
            <a:pPr marL="0" lvl="0" indent="0" algn="l" rtl="0">
              <a:spcBef>
                <a:spcPts val="0"/>
              </a:spcBef>
              <a:spcAft>
                <a:spcPts val="0"/>
              </a:spcAft>
              <a:buNone/>
            </a:pPr>
            <a:r>
              <a:rPr lang="en" sz="1100"/>
              <a:t>To be successful with  this standard, students are expected to identify the different formats and purposes of informational and </a:t>
            </a:r>
            <a:r>
              <a:rPr lang="en" sz="1100" u="sng"/>
              <a:t>technical texts</a:t>
            </a:r>
            <a:r>
              <a:rPr lang="en" sz="1100"/>
              <a:t>.</a:t>
            </a:r>
            <a:endParaRPr sz="1100"/>
          </a:p>
        </p:txBody>
      </p:sp>
      <p:sp>
        <p:nvSpPr>
          <p:cNvPr id="293" name="Google Shape;293;p20"/>
          <p:cNvSpPr txBox="1">
            <a:spLocks noGrp="1"/>
          </p:cNvSpPr>
          <p:nvPr>
            <p:ph type="body" idx="3"/>
          </p:nvPr>
        </p:nvSpPr>
        <p:spPr>
          <a:xfrm>
            <a:off x="3109807" y="1585375"/>
            <a:ext cx="1406700" cy="30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Barlow"/>
                <a:ea typeface="Barlow"/>
                <a:cs typeface="Barlow"/>
                <a:sym typeface="Barlow"/>
              </a:rPr>
              <a:t>SOL 11.5</a:t>
            </a:r>
            <a:endParaRPr b="1">
              <a:latin typeface="Barlow"/>
              <a:ea typeface="Barlow"/>
              <a:cs typeface="Barlow"/>
              <a:sym typeface="Barlow"/>
            </a:endParaRPr>
          </a:p>
          <a:p>
            <a:pPr marL="0" lvl="0" indent="0" algn="l" rtl="0">
              <a:spcBef>
                <a:spcPts val="0"/>
              </a:spcBef>
              <a:spcAft>
                <a:spcPts val="0"/>
              </a:spcAft>
              <a:buNone/>
            </a:pPr>
            <a:r>
              <a:rPr lang="en" sz="1100"/>
              <a:t>To be successful with this standard,  students are expected to analyze the vocabulary (jargon, </a:t>
            </a:r>
            <a:r>
              <a:rPr lang="en" sz="1100" u="sng"/>
              <a:t>technical terminology</a:t>
            </a:r>
            <a:r>
              <a:rPr lang="en" sz="1100"/>
              <a:t>, and content-specific) and ideas of informational texts from various academic disciplines in order to clarify understandings of concepts.</a:t>
            </a:r>
            <a:endParaRPr sz="1100"/>
          </a:p>
          <a:p>
            <a:pPr marL="0" lvl="0" indent="0" algn="l" rtl="0">
              <a:spcBef>
                <a:spcPts val="0"/>
              </a:spcBef>
              <a:spcAft>
                <a:spcPts val="0"/>
              </a:spcAft>
              <a:buNone/>
            </a:pPr>
            <a:endParaRPr sz="1100"/>
          </a:p>
        </p:txBody>
      </p:sp>
      <p:sp>
        <p:nvSpPr>
          <p:cNvPr id="294" name="Google Shape;294;p2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295" name="Google Shape;295;p20"/>
          <p:cNvSpPr txBox="1">
            <a:spLocks noGrp="1"/>
          </p:cNvSpPr>
          <p:nvPr>
            <p:ph type="body" idx="3"/>
          </p:nvPr>
        </p:nvSpPr>
        <p:spPr>
          <a:xfrm>
            <a:off x="4588500" y="307975"/>
            <a:ext cx="1521600" cy="452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Barlow"/>
                <a:ea typeface="Barlow"/>
                <a:cs typeface="Barlow"/>
                <a:sym typeface="Barlow"/>
              </a:rPr>
              <a:t>SOL 12.5</a:t>
            </a:r>
            <a:endParaRPr b="1">
              <a:latin typeface="Barlow"/>
              <a:ea typeface="Barlow"/>
              <a:cs typeface="Barlow"/>
              <a:sym typeface="Barlow"/>
            </a:endParaRPr>
          </a:p>
          <a:p>
            <a:pPr marL="0" lvl="0" indent="0" algn="l" rtl="0">
              <a:spcBef>
                <a:spcPts val="0"/>
              </a:spcBef>
              <a:spcAft>
                <a:spcPts val="0"/>
              </a:spcAft>
              <a:buNone/>
            </a:pPr>
            <a:r>
              <a:rPr lang="en" sz="1100"/>
              <a:t>To be successful with this standard,  students are expected to analyze printed and Web-based informational and </a:t>
            </a:r>
            <a:r>
              <a:rPr lang="en" sz="1100" u="sng"/>
              <a:t>technical texts</a:t>
            </a:r>
            <a:r>
              <a:rPr lang="en" sz="1100"/>
              <a:t>.</a:t>
            </a:r>
            <a:endParaRPr sz="1100"/>
          </a:p>
          <a:p>
            <a:pPr marL="0" lvl="0" indent="0" algn="l" rtl="0">
              <a:spcBef>
                <a:spcPts val="0"/>
              </a:spcBef>
              <a:spcAft>
                <a:spcPts val="0"/>
              </a:spcAft>
              <a:buNone/>
            </a:pPr>
            <a:endParaRPr sz="1100"/>
          </a:p>
          <a:p>
            <a:pPr marL="0" lvl="0" indent="0" algn="l" rtl="0">
              <a:spcBef>
                <a:spcPts val="0"/>
              </a:spcBef>
              <a:spcAft>
                <a:spcPts val="0"/>
              </a:spcAft>
              <a:buClr>
                <a:schemeClr val="dk1"/>
              </a:buClr>
              <a:buSzPts val="1100"/>
              <a:buFont typeface="Arial"/>
              <a:buNone/>
            </a:pPr>
            <a:r>
              <a:rPr lang="en" b="1">
                <a:solidFill>
                  <a:schemeClr val="dk1"/>
                </a:solidFill>
                <a:latin typeface="Barlow"/>
                <a:ea typeface="Barlow"/>
                <a:cs typeface="Barlow"/>
                <a:sym typeface="Barlow"/>
              </a:rPr>
              <a:t>SOL 12.6</a:t>
            </a:r>
            <a:endParaRPr b="1">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 sz="1100">
                <a:solidFill>
                  <a:schemeClr val="dk1"/>
                </a:solidFill>
              </a:rPr>
              <a:t>To be successful with this standard,  students are expected to analyze develop </a:t>
            </a:r>
            <a:r>
              <a:rPr lang="en" sz="1100" u="sng">
                <a:solidFill>
                  <a:schemeClr val="dk1"/>
                </a:solidFill>
              </a:rPr>
              <a:t>technical writings</a:t>
            </a:r>
            <a:r>
              <a:rPr lang="en" sz="1100">
                <a:solidFill>
                  <a:schemeClr val="dk1"/>
                </a:solidFill>
              </a:rPr>
              <a:t> (e.g. personal data sheet, resume, job description, questionnaire,job application, or business communication) that address a clearly identified audience and have a clearly identified purpose.</a:t>
            </a:r>
            <a:endParaRPr sz="1100">
              <a:solidFill>
                <a:schemeClr val="dk1"/>
              </a:solidFill>
            </a:endParaRPr>
          </a:p>
          <a:p>
            <a:pPr marL="0" lvl="0" indent="0" algn="l" rtl="0">
              <a:spcBef>
                <a:spcPts val="0"/>
              </a:spcBef>
              <a:spcAft>
                <a:spcPts val="0"/>
              </a:spcAft>
              <a:buNone/>
            </a:pPr>
            <a:endParaRPr sz="1100"/>
          </a:p>
          <a:p>
            <a:pPr marL="0" lvl="0" indent="0" algn="l" rtl="0">
              <a:spcBef>
                <a:spcPts val="0"/>
              </a:spcBef>
              <a:spcAft>
                <a:spcPts val="0"/>
              </a:spcAft>
              <a:buNone/>
            </a:pP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99"/>
        <p:cNvGrpSpPr/>
        <p:nvPr/>
      </p:nvGrpSpPr>
      <p:grpSpPr>
        <a:xfrm>
          <a:off x="0" y="0"/>
          <a:ext cx="0" cy="0"/>
          <a:chOff x="0" y="0"/>
          <a:chExt cx="0" cy="0"/>
        </a:xfrm>
      </p:grpSpPr>
      <p:sp>
        <p:nvSpPr>
          <p:cNvPr id="300" name="Google Shape;300;p21"/>
          <p:cNvSpPr txBox="1">
            <a:spLocks noGrp="1"/>
          </p:cNvSpPr>
          <p:nvPr>
            <p:ph type="title"/>
          </p:nvPr>
        </p:nvSpPr>
        <p:spPr>
          <a:xfrm>
            <a:off x="457200" y="586975"/>
            <a:ext cx="56529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tx1"/>
                </a:solidFill>
              </a:rPr>
              <a:t>Ideas for Using </a:t>
            </a:r>
            <a:endParaRPr dirty="0">
              <a:solidFill>
                <a:schemeClr val="tx1"/>
              </a:solidFill>
            </a:endParaRPr>
          </a:p>
          <a:p>
            <a:pPr marL="0" lvl="0" indent="0" algn="l" rtl="0">
              <a:spcBef>
                <a:spcPts val="0"/>
              </a:spcBef>
              <a:spcAft>
                <a:spcPts val="0"/>
              </a:spcAft>
              <a:buNone/>
            </a:pPr>
            <a:r>
              <a:rPr lang="en" dirty="0">
                <a:solidFill>
                  <a:schemeClr val="tx1"/>
                </a:solidFill>
              </a:rPr>
              <a:t>Technical Texts</a:t>
            </a:r>
            <a:endParaRPr dirty="0">
              <a:solidFill>
                <a:schemeClr val="tx1"/>
              </a:solidFill>
            </a:endParaRPr>
          </a:p>
        </p:txBody>
      </p:sp>
      <p:sp>
        <p:nvSpPr>
          <p:cNvPr id="301" name="Google Shape;301;p21"/>
          <p:cNvSpPr txBox="1">
            <a:spLocks noGrp="1"/>
          </p:cNvSpPr>
          <p:nvPr>
            <p:ph type="body" idx="1"/>
          </p:nvPr>
        </p:nvSpPr>
        <p:spPr>
          <a:xfrm>
            <a:off x="457200" y="1356775"/>
            <a:ext cx="2091128" cy="1735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b="1" dirty="0"/>
              <a:t>Character Resumes</a:t>
            </a:r>
            <a:endParaRPr sz="1400" b="1" dirty="0"/>
          </a:p>
          <a:p>
            <a:pPr marL="0" lvl="0" indent="0" algn="l" rtl="0">
              <a:spcBef>
                <a:spcPts val="600"/>
              </a:spcBef>
              <a:spcAft>
                <a:spcPts val="0"/>
              </a:spcAft>
              <a:buNone/>
            </a:pPr>
            <a:r>
              <a:rPr lang="en" sz="1400" dirty="0"/>
              <a:t>To tie technical writing into reading, have students write a resume for a character.</a:t>
            </a:r>
            <a:endParaRPr sz="1400" dirty="0"/>
          </a:p>
        </p:txBody>
      </p:sp>
      <p:sp>
        <p:nvSpPr>
          <p:cNvPr id="302" name="Google Shape;302;p21"/>
          <p:cNvSpPr txBox="1">
            <a:spLocks noGrp="1"/>
          </p:cNvSpPr>
          <p:nvPr>
            <p:ph type="body" idx="2"/>
          </p:nvPr>
        </p:nvSpPr>
        <p:spPr>
          <a:xfrm>
            <a:off x="3693837" y="1444375"/>
            <a:ext cx="1867514" cy="1735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b="1" dirty="0"/>
              <a:t>RAFT Writing</a:t>
            </a:r>
            <a:endParaRPr sz="1400" b="1" dirty="0"/>
          </a:p>
          <a:p>
            <a:pPr marL="0" lvl="0" indent="0" algn="l" rtl="0">
              <a:spcBef>
                <a:spcPts val="600"/>
              </a:spcBef>
              <a:spcAft>
                <a:spcPts val="0"/>
              </a:spcAft>
              <a:buNone/>
            </a:pPr>
            <a:r>
              <a:rPr lang="en" sz="1400" dirty="0"/>
              <a:t>RAFT assignments ask students to write in various formats and voices about content.</a:t>
            </a:r>
            <a:endParaRPr sz="1400" dirty="0"/>
          </a:p>
        </p:txBody>
      </p:sp>
      <p:sp>
        <p:nvSpPr>
          <p:cNvPr id="303" name="Google Shape;303;p21"/>
          <p:cNvSpPr txBox="1">
            <a:spLocks noGrp="1"/>
          </p:cNvSpPr>
          <p:nvPr>
            <p:ph type="body" idx="3"/>
          </p:nvPr>
        </p:nvSpPr>
        <p:spPr>
          <a:xfrm>
            <a:off x="6706860" y="1373875"/>
            <a:ext cx="1879915" cy="1735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b="1" dirty="0"/>
              <a:t>Student Portfolios</a:t>
            </a:r>
            <a:endParaRPr sz="1400" b="1" dirty="0"/>
          </a:p>
          <a:p>
            <a:pPr marL="0" lvl="0" indent="0" algn="l" rtl="0">
              <a:spcBef>
                <a:spcPts val="600"/>
              </a:spcBef>
              <a:spcAft>
                <a:spcPts val="0"/>
              </a:spcAft>
              <a:buNone/>
            </a:pPr>
            <a:r>
              <a:rPr lang="en" sz="1400" dirty="0"/>
              <a:t>Students can create portfolios to track academic progress throughout the year.  Students can also use spreadsheets to track progress. </a:t>
            </a:r>
            <a:endParaRPr sz="1400" dirty="0"/>
          </a:p>
          <a:p>
            <a:pPr marL="0" lvl="0" indent="0" algn="l" rtl="0">
              <a:spcBef>
                <a:spcPts val="600"/>
              </a:spcBef>
              <a:spcAft>
                <a:spcPts val="0"/>
              </a:spcAft>
              <a:buNone/>
            </a:pPr>
            <a:endParaRPr sz="1200" dirty="0"/>
          </a:p>
        </p:txBody>
      </p:sp>
      <p:sp>
        <p:nvSpPr>
          <p:cNvPr id="304" name="Google Shape;304;p2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305" name="Google Shape;305;p21"/>
          <p:cNvSpPr txBox="1">
            <a:spLocks noGrp="1"/>
          </p:cNvSpPr>
          <p:nvPr>
            <p:ph type="body" idx="1"/>
          </p:nvPr>
        </p:nvSpPr>
        <p:spPr>
          <a:xfrm>
            <a:off x="457200" y="3109375"/>
            <a:ext cx="1941226" cy="1735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b="1" dirty="0"/>
              <a:t>Text Sets</a:t>
            </a:r>
            <a:endParaRPr sz="1400" b="1" dirty="0"/>
          </a:p>
          <a:p>
            <a:pPr marL="0" lvl="0" indent="0" algn="l" rtl="0">
              <a:spcBef>
                <a:spcPts val="600"/>
              </a:spcBef>
              <a:spcAft>
                <a:spcPts val="0"/>
              </a:spcAft>
              <a:buNone/>
            </a:pPr>
            <a:r>
              <a:rPr lang="en" sz="1400" dirty="0"/>
              <a:t>Develop text sets that include technical texts to supplement themes and topics.</a:t>
            </a:r>
            <a:endParaRPr sz="1400" dirty="0"/>
          </a:p>
        </p:txBody>
      </p:sp>
      <p:sp>
        <p:nvSpPr>
          <p:cNvPr id="306" name="Google Shape;306;p21"/>
          <p:cNvSpPr txBox="1">
            <a:spLocks noGrp="1"/>
          </p:cNvSpPr>
          <p:nvPr>
            <p:ph type="body" idx="2"/>
          </p:nvPr>
        </p:nvSpPr>
        <p:spPr>
          <a:xfrm>
            <a:off x="3693837" y="3280678"/>
            <a:ext cx="1867514" cy="1735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b="1" dirty="0"/>
              <a:t>Procedure/How To</a:t>
            </a:r>
            <a:endParaRPr sz="1400" b="1" dirty="0"/>
          </a:p>
          <a:p>
            <a:pPr marL="0" lvl="0" indent="0" algn="l" rtl="0">
              <a:spcBef>
                <a:spcPts val="600"/>
              </a:spcBef>
              <a:spcAft>
                <a:spcPts val="0"/>
              </a:spcAft>
              <a:buNone/>
            </a:pPr>
            <a:r>
              <a:rPr lang="en" sz="1400" dirty="0"/>
              <a:t>Have students write guidelines and instructions for a topic or activity of choice.  </a:t>
            </a:r>
            <a:endParaRPr sz="1400" dirty="0"/>
          </a:p>
        </p:txBody>
      </p:sp>
      <p:sp>
        <p:nvSpPr>
          <p:cNvPr id="307" name="Google Shape;307;p21"/>
          <p:cNvSpPr txBox="1">
            <a:spLocks noGrp="1"/>
          </p:cNvSpPr>
          <p:nvPr>
            <p:ph type="body" idx="3"/>
          </p:nvPr>
        </p:nvSpPr>
        <p:spPr>
          <a:xfrm>
            <a:off x="6706860" y="3274267"/>
            <a:ext cx="2101140" cy="1735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b="1" dirty="0"/>
              <a:t>Infographics</a:t>
            </a:r>
            <a:endParaRPr sz="1400" b="1" dirty="0"/>
          </a:p>
          <a:p>
            <a:pPr marL="0" lvl="0" indent="0" algn="l" rtl="0">
              <a:spcBef>
                <a:spcPts val="600"/>
              </a:spcBef>
              <a:spcAft>
                <a:spcPts val="0"/>
              </a:spcAft>
              <a:buNone/>
            </a:pPr>
            <a:r>
              <a:rPr lang="en" sz="1400" dirty="0"/>
              <a:t>In addition to or in substitution of writing a research paper, students can create infographics to share information gained on a topic.  </a:t>
            </a:r>
            <a:endParaRPr sz="1400" dirty="0"/>
          </a:p>
          <a:p>
            <a:pPr marL="0" lvl="0" indent="0" algn="l" rtl="0">
              <a:spcBef>
                <a:spcPts val="600"/>
              </a:spcBef>
              <a:spcAft>
                <a:spcPts val="0"/>
              </a:spcAft>
              <a:buNone/>
            </a:pPr>
            <a:endParaRPr sz="1200" dirty="0"/>
          </a:p>
        </p:txBody>
      </p:sp>
    </p:spTree>
  </p:cSld>
  <p:clrMapOvr>
    <a:masterClrMapping/>
  </p:clrMapOvr>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1127</Words>
  <Application>Microsoft Office PowerPoint</Application>
  <PresentationFormat>On-screen Show (16:9)</PresentationFormat>
  <Paragraphs>130</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Miriam Libre</vt:lpstr>
      <vt:lpstr>Barlow Light</vt:lpstr>
      <vt:lpstr>Old Standard TT</vt:lpstr>
      <vt:lpstr>Arial</vt:lpstr>
      <vt:lpstr>Work Sans</vt:lpstr>
      <vt:lpstr>Barlow</vt:lpstr>
      <vt:lpstr>Calibri</vt:lpstr>
      <vt:lpstr>Roderigo template</vt:lpstr>
      <vt:lpstr>Tackling Technical  Texts</vt:lpstr>
      <vt:lpstr>HELLO!</vt:lpstr>
      <vt:lpstr>Goals</vt:lpstr>
      <vt:lpstr>What is a Technical Text?</vt:lpstr>
      <vt:lpstr>Quote:</vt:lpstr>
      <vt:lpstr>Why Technical Texts?</vt:lpstr>
      <vt:lpstr>Technical Texts and Disciplinary Literacy</vt:lpstr>
      <vt:lpstr>Essential Knowledge, Skills, and Processes</vt:lpstr>
      <vt:lpstr>Ideas for Using  Technical Texts</vt:lpstr>
      <vt:lpstr>Tips for Learning Technical Vocabulary/Jargon</vt:lpstr>
      <vt:lpstr>Authentic Cross-Curricular Learning Ideas</vt:lpstr>
      <vt:lpstr>Incorporating Technical Reading in the Classroom</vt:lpstr>
      <vt:lpstr>What resources will you add to your instruction for student practice in technical reading and writing?</vt:lpstr>
      <vt:lpstr>THANKS!</vt:lpstr>
      <vt:lpstr>References</vt:lpstr>
      <vt:lpstr>CREDITS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Tackling Technical  Texts</dc:title>
  <dc:creator>Nogueras, Jill (DOE)</dc:creator>
  <cp:lastModifiedBy>VITA Program</cp:lastModifiedBy>
  <cp:revision>7</cp:revision>
  <dcterms:modified xsi:type="dcterms:W3CDTF">2019-11-07T20:02:10Z</dcterms:modified>
</cp:coreProperties>
</file>