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3" roundtripDataSignature="AMtx7mjoQkicz0KSUCfY3cmfvhS0sasL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b990808f4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5b990808f4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b990808f4_5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g5b990808f4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b990808f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5b990808f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b990808f4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5b990808f4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c43c0f1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c43c0f1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c43c0f14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c43c0f14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c43c0f14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5c43c0f14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2" name="Google Shape;20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b9c734d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8" name="Google Shape;208;g5b9c734d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b9c734db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4" name="Google Shape;214;g5b9c734db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5b9c734db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0" name="Google Shape;220;g5b9c734db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b9c734db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6" name="Google Shape;226;g5b9c734db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b9c734db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g5b9c734db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b9c734db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8" name="Google Shape;238;g5b9c734db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4" name="Google Shape;2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b990808f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b990808f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Even though the standard in fiction requires comparing/contrasting details in literary and informational nonfiction texts, teachers should be using paired passages with a variety of texts.</a:t>
            </a:r>
            <a:endParaRPr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b990808f4_5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5b990808f4_5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  <a:defRPr>
                <a:solidFill>
                  <a:srgbClr val="3F3F3F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22" descr="Decorativ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6824" y="5611368"/>
            <a:ext cx="8150352" cy="865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31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 rot="5400000">
            <a:off x="-101473" y="5923407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2" name="Google Shape;92;p32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 rot="5400000">
            <a:off x="-101473" y="5923407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23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24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title"/>
          </p:nvPr>
        </p:nvSpPr>
        <p:spPr>
          <a:xfrm>
            <a:off x="722313" y="3252787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1"/>
          </p:nvPr>
        </p:nvSpPr>
        <p:spPr>
          <a:xfrm>
            <a:off x="722313" y="175260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25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26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27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28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0" name="Google Shape;70;p29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30" descr="Decorative"/>
          <p:cNvPicPr preferRelativeResize="0"/>
          <p:nvPr/>
        </p:nvPicPr>
        <p:blipFill rotWithShape="1">
          <a:blip r:embed="rId2">
            <a:alphaModFix/>
          </a:blip>
          <a:srcRect r="75411"/>
          <a:stretch/>
        </p:blipFill>
        <p:spPr>
          <a:xfrm>
            <a:off x="8001000" y="6248400"/>
            <a:ext cx="1002030" cy="43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1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slewis@henrico.k12.va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leatrice.winters@nn.k12.va.us" TargetMode="External"/><Relationship Id="rId5" Type="http://schemas.openxmlformats.org/officeDocument/2006/relationships/hyperlink" Target="mailto:grace.rivera@nn.k12.va.us" TargetMode="External"/><Relationship Id="rId4" Type="http://schemas.openxmlformats.org/officeDocument/2006/relationships/hyperlink" Target="mailto:anwalker@henrico.k12.va.u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959"/>
              <a:t>Secondary Reading Integrated Unit </a:t>
            </a:r>
            <a:br>
              <a:rPr lang="en-US" sz="3959"/>
            </a:br>
            <a:r>
              <a:rPr lang="en-US" sz="3959"/>
              <a:t>Using 2017 Standards</a:t>
            </a:r>
            <a:br>
              <a:rPr lang="en-US" sz="3959"/>
            </a:br>
            <a:endParaRPr sz="395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b990808f4_0_220"/>
          <p:cNvSpPr txBox="1">
            <a:spLocks noGrp="1"/>
          </p:cNvSpPr>
          <p:nvPr>
            <p:ph type="title"/>
          </p:nvPr>
        </p:nvSpPr>
        <p:spPr>
          <a:xfrm>
            <a:off x="457200" y="146774"/>
            <a:ext cx="82296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/>
              <a:t>Grade 8 Unit Plan</a:t>
            </a:r>
            <a:endParaRPr sz="3600"/>
          </a:p>
        </p:txBody>
      </p:sp>
      <p:sp>
        <p:nvSpPr>
          <p:cNvPr id="151" name="Google Shape;151;g5b990808f4_0_220"/>
          <p:cNvSpPr txBox="1"/>
          <p:nvPr/>
        </p:nvSpPr>
        <p:spPr>
          <a:xfrm>
            <a:off x="79950" y="632750"/>
            <a:ext cx="9063900" cy="40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en-US" sz="1500" b="1" i="1" u="none" strike="noStrike" cap="none" baseline="30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5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Grade Unit – The All-American Lens:  Windows of America</a:t>
            </a:r>
            <a:endParaRPr sz="15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Essential Question:  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do the beliefs and values of a diverse culture affect individuals and society? 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Anchor Texts: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“Ribbons,” by Laurence Yep (short story)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“No Room in This Country for Hyphenated Americans,” by Theodore Roosevelt (speech)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“How I Learned English,” by Gregory Djanikian (poem)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Supplemental Texts:	</a:t>
            </a:r>
            <a:endParaRPr sz="1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“Suzy and Leah,” by Jane Yolen (short story)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“Conversational Ballgame,” by Nancy Masterson Sakamoto (essay)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“Between Two Worlds,” by Anna Quindlen (essay)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 </a:t>
            </a:r>
            <a:r>
              <a:rPr lang="en-US" sz="15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Seedfolks, 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chapter 12, “Amir,” by Paul Fleischman (narrative)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“What Being an American Means to Today’s Youth,” by George H. Gallup, Jr.  (article)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“Opinion:  How Nipsey Hussle inspired thousands of Eritrean-Americans,” by Master Tesfatsion (article)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Star Spangled Banner,” by Francis Scott Key (song)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“’The American Dream – except it’s real’: Baltimore student who immigrated from Mexico heads to the Ivy League,” by Talia Richman (article)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23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erdana"/>
              <a:buChar char="●"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“Flag with Faces” (visual text)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b990808f4_5_6"/>
          <p:cNvSpPr txBox="1">
            <a:spLocks noGrp="1"/>
          </p:cNvSpPr>
          <p:nvPr>
            <p:ph type="title"/>
          </p:nvPr>
        </p:nvSpPr>
        <p:spPr>
          <a:xfrm>
            <a:off x="457200" y="146774"/>
            <a:ext cx="82296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/>
              <a:t>Grade 8 Unit Plan cont...</a:t>
            </a:r>
            <a:endParaRPr sz="3600"/>
          </a:p>
        </p:txBody>
      </p:sp>
      <p:sp>
        <p:nvSpPr>
          <p:cNvPr id="157" name="Google Shape;157;g5b990808f4_5_6"/>
          <p:cNvSpPr txBox="1"/>
          <p:nvPr/>
        </p:nvSpPr>
        <p:spPr>
          <a:xfrm>
            <a:off x="79950" y="632750"/>
            <a:ext cx="9063900" cy="62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en-US" sz="1500" b="1" i="1" u="none" strike="noStrike" cap="none" baseline="30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5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Grade Unit – The All-American Lens:  Windows on America</a:t>
            </a:r>
            <a:endParaRPr sz="15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Communication SOLs:</a:t>
            </a:r>
            <a:endParaRPr sz="1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8.1e Make statements to communicate agreement or tactful disagreement with others’ ideas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Reading SOLs:	</a:t>
            </a:r>
            <a:endParaRPr sz="1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8.5i Compare/contrast author’s style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8.5a </a:t>
            </a:r>
            <a:r>
              <a:rPr lang="en-US"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nalyze how author’s development of characters, conflict, point of view, voice, and tone convey meaning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8.5h </a:t>
            </a:r>
            <a:r>
              <a:rPr lang="en-US"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ompare and contrast details in literary and informational nonfiction texts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Writing SOLs:	</a:t>
            </a:r>
            <a:endParaRPr sz="1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8.7l </a:t>
            </a:r>
            <a:r>
              <a:rPr lang="en-US"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evise writing for clarity of content, word choice, sentence variety, and transitions among paragraphs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8.8 d Maintain consistent verb tense across paragraphs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Research SOLs:  </a:t>
            </a:r>
            <a:endParaRPr sz="1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8.9c Evaluate and analyze the validity and credibility of resources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8.9d </a:t>
            </a:r>
            <a:r>
              <a:rPr lang="en-US"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</a:t>
            </a: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ite primary and secondary sources using Modern Language Association (MLA) or American Psychological Association (APA) style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Culminating Assessment: </a:t>
            </a:r>
            <a:endParaRPr sz="1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Students will craft a persuasive opening statement and participate in a debate on the following topic:  Culture is a unifying force in human relationships. </a:t>
            </a:r>
            <a:endParaRPr sz="1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</a:pPr>
            <a:endParaRPr sz="115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b990808f4_0_5"/>
          <p:cNvSpPr txBox="1">
            <a:spLocks noGrp="1"/>
          </p:cNvSpPr>
          <p:nvPr>
            <p:ph type="title"/>
          </p:nvPr>
        </p:nvSpPr>
        <p:spPr>
          <a:xfrm>
            <a:off x="457200" y="162849"/>
            <a:ext cx="82296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 dirty="0"/>
              <a:t>Grade 11 Unit Plan</a:t>
            </a:r>
            <a:endParaRPr sz="3600" dirty="0"/>
          </a:p>
        </p:txBody>
      </p:sp>
      <p:sp>
        <p:nvSpPr>
          <p:cNvPr id="163" name="Google Shape;163;g5b990808f4_0_5"/>
          <p:cNvSpPr txBox="1"/>
          <p:nvPr/>
        </p:nvSpPr>
        <p:spPr>
          <a:xfrm>
            <a:off x="186300" y="743225"/>
            <a:ext cx="8771400" cy="56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5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en-US" sz="1250" b="1" i="1" u="none" strike="noStrike" cap="none" baseline="30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25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Unit – The All-American Lens:  Windows of America</a:t>
            </a:r>
            <a:endParaRPr sz="1250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Essential Question:  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does identity affect perspective?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Anchor Texts: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Refugee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by Alan Gratz (novel)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Declaration of Independence” by Thomas Jefferson (historical document)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5080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“Where I’m From”</a:t>
            </a: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George Ella Lyon (poem)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5080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American Boys 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Jason Reynolds &amp; Brendan Kiely (novel)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5080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Danger of a Single Story”</a:t>
            </a: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Chimamanda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Ngozi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Adichie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TedTalk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Supplemental Texts:	</a:t>
            </a:r>
            <a:endParaRPr sz="125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“Lineage” by Margaret Walker (poem)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“I, Too”</a:t>
            </a: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Langston Hughes (poem)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American Dream” by Margaret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Kolozsvary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(visual text/painting)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“Be Free” by J. Cole (song)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“Hollywood Dreams of Wealth, Youth, and Beauty” by Bob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Mondello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CommonLit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article)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Gettysburg Address” by Abraham Lincoln (historical document/speech)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“Letter from Birmingham Jail” by Martin Luther King, Jr. (letter)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Great Gatsby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by F. Scott Fitzgerald (novel)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American Born Chinese 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Gene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Luen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Yang (novel)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“Learning How to Code-Switch: Humbling, But Necessary” by Eric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Deggans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CommonLit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article)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“Islamophobia Killed My Brother” by Suzanne 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Barakat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TedTalk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079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Verdana"/>
              <a:buChar char="●"/>
            </a:pP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“America’s Forgotten Working Class” by J.D. Vance (</a:t>
            </a:r>
            <a:r>
              <a:rPr lang="en-US" sz="125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TedTalk</a:t>
            </a:r>
            <a:r>
              <a:rPr lang="en-US" sz="12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12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b990808f4_3_1"/>
          <p:cNvSpPr txBox="1">
            <a:spLocks noGrp="1"/>
          </p:cNvSpPr>
          <p:nvPr>
            <p:ph type="title"/>
          </p:nvPr>
        </p:nvSpPr>
        <p:spPr>
          <a:xfrm>
            <a:off x="457200" y="162849"/>
            <a:ext cx="82296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/>
              <a:t>Grade 11 Unit Plan cont...</a:t>
            </a:r>
            <a:endParaRPr sz="3600"/>
          </a:p>
        </p:txBody>
      </p:sp>
      <p:sp>
        <p:nvSpPr>
          <p:cNvPr id="169" name="Google Shape;169;g5b990808f4_3_1"/>
          <p:cNvSpPr txBox="1"/>
          <p:nvPr/>
        </p:nvSpPr>
        <p:spPr>
          <a:xfrm>
            <a:off x="228600" y="712650"/>
            <a:ext cx="8771400" cy="60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en-US" sz="1200" b="1" i="1" u="none" strike="noStrike" cap="none" baseline="30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Unit – The All-American Lens:  Windows on America</a:t>
            </a:r>
            <a:endParaRPr sz="12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Essential Question: 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does identity affect perspective?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Communication and Multimodal Literacies SOLs:</a:t>
            </a: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11.1d Respond thoughtfully and tactfully to diverse perspectives, summarizing points of agreement and disagreement.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Reading SOLs:	</a:t>
            </a: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11.4d Interpret the social and cultural function of American literature.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11.4e Analyze how context and language structures convey an author’s intent and viewpoint.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11.4f Critique how authors use key literary elements to contribute to meaning including character development, theme, conflict, and archetypes within and across texts.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Writing SOLs:	</a:t>
            </a: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11.6e Use words, phrases, clauses, and varied syntax to create a cohesive argument.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11.7a Use complex sentence structure to infuse sentence variety in writing.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Research SOLs:  </a:t>
            </a: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11.8a Critically evaluate quality, accuracy, and validity of information.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11.8d Cite sources for both quoted and paraphrased ideas using a standard method of documentation, such as that of the Modern Language Association (MLA) or the American Psychological Association (APA).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Culminating Assessment/s: </a:t>
            </a: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a Socratic seminar with your classmates, discuss the impact of a person’s experiences on his/her world view.  Reference two texts and/or authors of different genres to support your position.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Compose an argument or a counter argument on the following:  </a:t>
            </a:r>
            <a:r>
              <a:rPr lang="en-US" sz="12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Acknowledging cultural differences is a unifying concept.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Include textual evidence from two or more relevant texts to support your position.</a:t>
            </a: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/>
              <a:t>Adaptations</a:t>
            </a:r>
            <a:endParaRPr/>
          </a:p>
        </p:txBody>
      </p:sp>
      <p:pic>
        <p:nvPicPr>
          <p:cNvPr id="6" name="Google Shape;176;p9" descr="Table showing the skill and the different grade levels going across.  Skills listed are conflict, word choice for reading, word choice for writing, and research." title="Chart analyzing SOL level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66578"/>
            <a:ext cx="9014850" cy="522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0598"/>
          </a:xfrm>
        </p:spPr>
        <p:txBody>
          <a:bodyPr>
            <a:normAutofit/>
          </a:bodyPr>
          <a:lstStyle/>
          <a:p>
            <a:r>
              <a:rPr lang="en-US" dirty="0" smtClean="0"/>
              <a:t>What this looks like in action: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50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c43c0f149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Intro- Gallery Walk -”What is Culture?”</a:t>
            </a:r>
            <a:endParaRPr/>
          </a:p>
        </p:txBody>
      </p:sp>
      <p:sp>
        <p:nvSpPr>
          <p:cNvPr id="182" name="Google Shape;182;g5c43c0f149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/>
              <a:t>Display pictures that represent different cultures around the room.</a:t>
            </a:r>
            <a:endParaRPr b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0"/>
              <a:t>Have students walk around in pairs, observe the pictures, and write questions on sticky notes to be placed around the pictures</a:t>
            </a:r>
            <a:endParaRPr b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0"/>
              <a:t>Come back together and discuss as a class, ending on the idea that they represent different aspects of culture.</a:t>
            </a:r>
            <a:endParaRPr b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c43c0f149_1_0"/>
          <p:cNvSpPr txBox="1">
            <a:spLocks noGrp="1"/>
          </p:cNvSpPr>
          <p:nvPr>
            <p:ph type="title"/>
          </p:nvPr>
        </p:nvSpPr>
        <p:spPr>
          <a:xfrm>
            <a:off x="457200" y="274648"/>
            <a:ext cx="8229600" cy="9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Connect to the EQ</a:t>
            </a:r>
            <a:endParaRPr dirty="0"/>
          </a:p>
        </p:txBody>
      </p:sp>
      <p:sp>
        <p:nvSpPr>
          <p:cNvPr id="188" name="Google Shape;188;g5c43c0f149_1_0"/>
          <p:cNvSpPr txBox="1">
            <a:spLocks noGrp="1"/>
          </p:cNvSpPr>
          <p:nvPr>
            <p:ph type="body" idx="1"/>
          </p:nvPr>
        </p:nvSpPr>
        <p:spPr>
          <a:xfrm>
            <a:off x="457200" y="1385325"/>
            <a:ext cx="8424300" cy="5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Create a guide that allows students to identify parts of their culture</a:t>
            </a:r>
            <a:endParaRPr/>
          </a:p>
          <a:p>
            <a:pPr marL="9144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Sample questions:</a:t>
            </a:r>
            <a:endParaRPr b="1"/>
          </a:p>
          <a:p>
            <a:pPr marL="13716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In your family, who is responsible for chores and how is that decided?</a:t>
            </a:r>
            <a:endParaRPr sz="2600"/>
          </a:p>
          <a:p>
            <a:pPr marL="13716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What are some things that your family does for fun?</a:t>
            </a:r>
            <a:endParaRPr sz="2600"/>
          </a:p>
          <a:p>
            <a:pPr marL="13716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Does your family attend a place of worship? (i.e. church, synagogue, temple)</a:t>
            </a:r>
            <a:endParaRPr sz="2600"/>
          </a:p>
          <a:p>
            <a:pPr marL="13716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What are some important days or dates in your family?</a:t>
            </a:r>
            <a:endParaRPr sz="26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c43c0f149_0_5"/>
          <p:cNvSpPr txBox="1">
            <a:spLocks noGrp="1"/>
          </p:cNvSpPr>
          <p:nvPr>
            <p:ph type="body" idx="1"/>
          </p:nvPr>
        </p:nvSpPr>
        <p:spPr>
          <a:xfrm>
            <a:off x="457200" y="1108375"/>
            <a:ext cx="8424300" cy="55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/>
              <a:t>Allow students to meet in quads and discuss the answers they are comfortable sharing in an attempt to find common links.  </a:t>
            </a:r>
            <a:endParaRPr sz="3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/>
              <a:t>Display the EQ, “How do language and culture influence identity?” and allow for a brief discussion.   Tell students that they will  continue to explore this question throughout the unit as they prepare for their culminating assessment.</a:t>
            </a:r>
            <a:endParaRPr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Connect to the </a:t>
            </a:r>
            <a:r>
              <a:rPr lang="en-US" sz="3600" dirty="0" smtClean="0"/>
              <a:t>EQ continued: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"/>
          <p:cNvSpPr txBox="1">
            <a:spLocks noGrp="1"/>
          </p:cNvSpPr>
          <p:nvPr>
            <p:ph type="title"/>
          </p:nvPr>
        </p:nvSpPr>
        <p:spPr>
          <a:xfrm>
            <a:off x="159900" y="738275"/>
            <a:ext cx="8984100" cy="48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600"/>
              <a:t>Excerpt from </a:t>
            </a:r>
            <a:r>
              <a:rPr lang="en-US" sz="3600" i="1"/>
              <a:t>The</a:t>
            </a:r>
            <a:r>
              <a:rPr lang="en-US" sz="3600"/>
              <a:t> </a:t>
            </a:r>
            <a:r>
              <a:rPr lang="en-US" sz="3600" i="1"/>
              <a:t>House on Mango Street</a:t>
            </a:r>
            <a:r>
              <a:rPr lang="en-US" sz="3600"/>
              <a:t>, “My Name”</a:t>
            </a:r>
            <a:r>
              <a:rPr lang="en-US" sz="3000"/>
              <a:t> </a:t>
            </a:r>
            <a:endParaRPr sz="30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b="0"/>
              <a:t>Sandra Cisneros</a:t>
            </a:r>
            <a:endParaRPr sz="2400" b="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&amp;</a:t>
            </a:r>
            <a:endParaRPr sz="24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600"/>
              <a:t>“Immigrants”</a:t>
            </a:r>
            <a:endParaRPr sz="36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600"/>
              <a:t> </a:t>
            </a:r>
            <a:r>
              <a:rPr lang="en-US" sz="2400" b="0"/>
              <a:t>Pat Mora </a:t>
            </a:r>
            <a:endParaRPr sz="2400" b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/>
              <a:t>Who We Are</a:t>
            </a:r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327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Tiffany Lewis: English Teacher, Henrico County</a:t>
            </a:r>
            <a:endParaRPr sz="2800"/>
          </a:p>
          <a:p>
            <a:pPr marL="342900" lvl="0" indent="-33274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Ashley Walker: Secondary Reading Specialist, Henrico County</a:t>
            </a:r>
            <a:endParaRPr sz="2800"/>
          </a:p>
          <a:p>
            <a:pPr marL="342900" lvl="0" indent="-33274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Grace Rivera: English Lead, Newport News Public Schools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/>
              <a:t>Arleatrice Winters: Instructional Specialist, Newport News Public Schools</a:t>
            </a:r>
            <a:r>
              <a:rPr lang="en-US" sz="2960"/>
              <a:t/>
            </a:r>
            <a:br>
              <a:rPr lang="en-US" sz="2960"/>
            </a:br>
            <a:endParaRPr sz="296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959"/>
              <a:t>Conflict Lesson Sequence:</a:t>
            </a:r>
            <a:endParaRPr/>
          </a:p>
        </p:txBody>
      </p:sp>
      <p:sp>
        <p:nvSpPr>
          <p:cNvPr id="205" name="Google Shape;205;p11"/>
          <p:cNvSpPr txBox="1"/>
          <p:nvPr/>
        </p:nvSpPr>
        <p:spPr>
          <a:xfrm>
            <a:off x="383200" y="1163900"/>
            <a:ext cx="8229600" cy="48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Have students read “My Name,” focusing on comprehension only</a:t>
            </a: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 and identifying the genre.</a:t>
            </a: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Introduce or review internal/external conflict.</a:t>
            </a: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Have students re-read text, identifying conflicts within the text, listing them in an organizer.</a:t>
            </a: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Discuss any conflicts from the text.</a:t>
            </a: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b9c734dbc_0_0"/>
          <p:cNvSpPr txBox="1">
            <a:spLocks noGrp="1"/>
          </p:cNvSpPr>
          <p:nvPr>
            <p:ph type="title"/>
          </p:nvPr>
        </p:nvSpPr>
        <p:spPr>
          <a:xfrm>
            <a:off x="130629" y="274638"/>
            <a:ext cx="881017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200" dirty="0"/>
              <a:t>Conflict Lesson </a:t>
            </a:r>
            <a:r>
              <a:rPr lang="en-US" sz="3200" dirty="0" smtClean="0"/>
              <a:t>Sequence continued:</a:t>
            </a:r>
            <a:endParaRPr sz="3200" dirty="0"/>
          </a:p>
        </p:txBody>
      </p:sp>
      <p:sp>
        <p:nvSpPr>
          <p:cNvPr id="211" name="Google Shape;211;g5b9c734dbc_0_0"/>
          <p:cNvSpPr txBox="1"/>
          <p:nvPr/>
        </p:nvSpPr>
        <p:spPr>
          <a:xfrm>
            <a:off x="383200" y="1163900"/>
            <a:ext cx="8229600" cy="48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 startAt="5"/>
            </a:pPr>
            <a:r>
              <a:rPr lang="en-US" sz="3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Have students read “</a:t>
            </a: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Immigrants</a:t>
            </a:r>
            <a:r>
              <a:rPr lang="en-US" sz="3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,” focusing on comprehension </a:t>
            </a: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and identifying the genre</a:t>
            </a:r>
            <a:r>
              <a:rPr lang="en-US" sz="3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 startAt="5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en-US" sz="3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eview internal/external conflict.</a:t>
            </a: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AutoNum type="arabicPeriod" startAt="5"/>
            </a:pPr>
            <a:r>
              <a:rPr lang="en-US" sz="3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Have students re-read text, identifying </a:t>
            </a: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and discussing the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conflict from the text.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 startAt="5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End with a text-dependent question requiring students to compare the conflicts in the two texts.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b9c734dbc_0_10"/>
          <p:cNvSpPr txBox="1">
            <a:spLocks noGrp="1"/>
          </p:cNvSpPr>
          <p:nvPr>
            <p:ph type="title"/>
          </p:nvPr>
        </p:nvSpPr>
        <p:spPr>
          <a:xfrm>
            <a:off x="165475" y="274650"/>
            <a:ext cx="8814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/>
              <a:t>Drafting Paragraph Lesson Sequence:</a:t>
            </a:r>
            <a:endParaRPr sz="3600"/>
          </a:p>
        </p:txBody>
      </p:sp>
      <p:sp>
        <p:nvSpPr>
          <p:cNvPr id="217" name="Google Shape;217;g5b9c734dbc_0_10"/>
          <p:cNvSpPr txBox="1"/>
          <p:nvPr/>
        </p:nvSpPr>
        <p:spPr>
          <a:xfrm>
            <a:off x="383200" y="1163900"/>
            <a:ext cx="8229600" cy="48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Model how to write a paragraph for the email using evidence from “Immigrants” to show a struggle immigrants face.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Have students draft their own paragraphs using evidence from “My Name.”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5b9c734dbc_0_5"/>
          <p:cNvSpPr txBox="1">
            <a:spLocks noGrp="1"/>
          </p:cNvSpPr>
          <p:nvPr>
            <p:ph type="title"/>
          </p:nvPr>
        </p:nvSpPr>
        <p:spPr>
          <a:xfrm>
            <a:off x="165475" y="274650"/>
            <a:ext cx="8814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/>
              <a:t>Word Choice Lesson Sequence:</a:t>
            </a:r>
            <a:endParaRPr sz="3600"/>
          </a:p>
        </p:txBody>
      </p:sp>
      <p:sp>
        <p:nvSpPr>
          <p:cNvPr id="223" name="Google Shape;223;g5b9c734dbc_0_5"/>
          <p:cNvSpPr txBox="1"/>
          <p:nvPr/>
        </p:nvSpPr>
        <p:spPr>
          <a:xfrm>
            <a:off x="165475" y="1163900"/>
            <a:ext cx="8978700" cy="48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Introduce and teach word choice.</a:t>
            </a: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Have students go back to “My Name” and analyze word choice using an organizer that requires evidence and </a:t>
            </a:r>
            <a:r>
              <a:rPr lang="en-US" sz="3000" b="1" dirty="0" err="1">
                <a:latin typeface="Verdana"/>
                <a:ea typeface="Verdana"/>
                <a:cs typeface="Verdana"/>
                <a:sym typeface="Verdana"/>
              </a:rPr>
              <a:t>and</a:t>
            </a: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 explanation of the effect.</a:t>
            </a: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Have students go back to “Immigrants” and analyze word choice using the same organizer.</a:t>
            </a:r>
            <a:endParaRPr sz="3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AutoNum type="arabicPeriod"/>
            </a:pPr>
            <a:r>
              <a:rPr lang="en-US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End with a text-dependent question requiring students to compare the </a:t>
            </a:r>
            <a:r>
              <a:rPr lang="en-US" sz="30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word choice </a:t>
            </a:r>
            <a:r>
              <a:rPr lang="en-US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the two texts.</a:t>
            </a:r>
            <a:endParaRPr sz="3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5b9c734dbc_0_20"/>
          <p:cNvSpPr txBox="1">
            <a:spLocks noGrp="1"/>
          </p:cNvSpPr>
          <p:nvPr>
            <p:ph type="title"/>
          </p:nvPr>
        </p:nvSpPr>
        <p:spPr>
          <a:xfrm>
            <a:off x="165475" y="86600"/>
            <a:ext cx="88149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/>
              <a:t>Research Lesson Sequence:</a:t>
            </a:r>
            <a:endParaRPr sz="3600"/>
          </a:p>
        </p:txBody>
      </p:sp>
      <p:sp>
        <p:nvSpPr>
          <p:cNvPr id="229" name="Google Shape;229;g5b9c734dbc_0_20"/>
          <p:cNvSpPr txBox="1"/>
          <p:nvPr/>
        </p:nvSpPr>
        <p:spPr>
          <a:xfrm>
            <a:off x="165475" y="779325"/>
            <a:ext cx="8978700" cy="52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Introduce two possible sources for the topic of immigrant struggles (one which is clearly more valid than the other) and use them to teach students about validity of sources. 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As a class, students will determine which text is more valid and use that as a source.  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Teacher will have students cite the source using a simplified format. 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Students will draft a paragraph for the email using the chosen source as evidence. 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b9c734dbc_0_15"/>
          <p:cNvSpPr txBox="1">
            <a:spLocks noGrp="1"/>
          </p:cNvSpPr>
          <p:nvPr>
            <p:ph type="title"/>
          </p:nvPr>
        </p:nvSpPr>
        <p:spPr>
          <a:xfrm>
            <a:off x="165475" y="274650"/>
            <a:ext cx="8814900" cy="7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 dirty="0"/>
              <a:t>Later in the </a:t>
            </a:r>
            <a:r>
              <a:rPr lang="en-US" sz="3600" dirty="0" smtClean="0"/>
              <a:t>unit</a:t>
            </a:r>
            <a:r>
              <a:rPr lang="en-US" sz="3600" dirty="0"/>
              <a:t>:</a:t>
            </a:r>
            <a:endParaRPr sz="3600" dirty="0"/>
          </a:p>
        </p:txBody>
      </p:sp>
      <p:sp>
        <p:nvSpPr>
          <p:cNvPr id="235" name="Google Shape;235;g5b9c734dbc_0_15"/>
          <p:cNvSpPr txBox="1"/>
          <p:nvPr/>
        </p:nvSpPr>
        <p:spPr>
          <a:xfrm>
            <a:off x="165475" y="865900"/>
            <a:ext cx="8978700" cy="58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Students will read and analyze supplementary unit texts for other focus skills, comparing two texts when possible.  </a:t>
            </a: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Students will draft at least one more paragraph based on a unit text.</a:t>
            </a: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/>
            </a:pPr>
            <a:r>
              <a:rPr lang="en-US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Students will take their individual paragraphs and revise them into a whole email, revising based on word choice as they write.</a:t>
            </a: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dirty="0">
                <a:latin typeface="Verdana"/>
                <a:ea typeface="Verdana"/>
                <a:cs typeface="Verdana"/>
                <a:sym typeface="Verdana"/>
              </a:rPr>
              <a:t>   </a:t>
            </a:r>
            <a:endParaRPr sz="3000" b="1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5b9c734dbc_0_25"/>
          <p:cNvSpPr txBox="1">
            <a:spLocks noGrp="1"/>
          </p:cNvSpPr>
          <p:nvPr>
            <p:ph type="title"/>
          </p:nvPr>
        </p:nvSpPr>
        <p:spPr>
          <a:xfrm>
            <a:off x="165475" y="274650"/>
            <a:ext cx="8814900" cy="7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600" dirty="0"/>
              <a:t>Later in the </a:t>
            </a:r>
            <a:r>
              <a:rPr lang="en-US" sz="3600" dirty="0" smtClean="0"/>
              <a:t>unit</a:t>
            </a:r>
            <a:r>
              <a:rPr lang="en-US" sz="3600" dirty="0"/>
              <a:t> </a:t>
            </a:r>
            <a:r>
              <a:rPr lang="en-US" sz="3600" dirty="0" smtClean="0"/>
              <a:t>continued:</a:t>
            </a:r>
            <a:endParaRPr sz="3600" dirty="0"/>
          </a:p>
        </p:txBody>
      </p:sp>
      <p:sp>
        <p:nvSpPr>
          <p:cNvPr id="241" name="Google Shape;241;g5b9c734dbc_0_25"/>
          <p:cNvSpPr txBox="1"/>
          <p:nvPr/>
        </p:nvSpPr>
        <p:spPr>
          <a:xfrm>
            <a:off x="165475" y="865900"/>
            <a:ext cx="8978700" cy="51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 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erdana"/>
              <a:buAutoNum type="arabicPeriod" startAt="4"/>
            </a:pPr>
            <a:r>
              <a:rPr lang="en-US" sz="3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Grammar lesson focused on verb tense, including having students return to unit texts  to analyze verb tense.</a:t>
            </a:r>
            <a:endParaRPr sz="30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 startAt="4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Students will edit their drafts for verb tense.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Verdana"/>
              <a:buAutoNum type="arabicPeriod" startAt="4"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Students will publish their emails by sending them to a local news agency.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>
                <a:latin typeface="Verdana"/>
                <a:ea typeface="Verdana"/>
                <a:cs typeface="Verdana"/>
                <a:sym typeface="Verdana"/>
              </a:rPr>
              <a:t>   </a:t>
            </a:r>
            <a:endParaRPr sz="3000" b="1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/>
              <a:t>Works Cited</a:t>
            </a:r>
            <a:endParaRPr/>
          </a:p>
        </p:txBody>
      </p:sp>
      <p:sp>
        <p:nvSpPr>
          <p:cNvPr id="247" name="Google Shape;247;p17"/>
          <p:cNvSpPr txBox="1">
            <a:spLocks noGrp="1"/>
          </p:cNvSpPr>
          <p:nvPr>
            <p:ph type="body" idx="1"/>
          </p:nvPr>
        </p:nvSpPr>
        <p:spPr>
          <a:xfrm>
            <a:off x="161150" y="1600200"/>
            <a:ext cx="88635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300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0"/>
              <a:t>Cisneros, Sandra.  “My Name.” </a:t>
            </a:r>
            <a:r>
              <a:rPr lang="en-US" sz="3000" b="0" i="1"/>
              <a:t>The House on Mango Street.</a:t>
            </a:r>
            <a:r>
              <a:rPr lang="en-US" sz="3000" b="0"/>
              <a:t>  Vintage, 1991, p. 10-11.</a:t>
            </a:r>
            <a:endParaRPr sz="3000" b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3000" b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3000" b="0"/>
              <a:t>Mora, Pat. “Immigrants.” </a:t>
            </a:r>
            <a:r>
              <a:rPr lang="en-US" sz="3000" b="0" i="1"/>
              <a:t>Literature &amp; Thought: From There to Here - The Immigrant Experience. </a:t>
            </a:r>
            <a:r>
              <a:rPr lang="en-US" sz="3000" b="0"/>
              <a:t>Perfection Learning, 2000, p. 136.</a:t>
            </a:r>
            <a:endParaRPr sz="3000" b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/>
              <a:t>Disclaimer</a:t>
            </a:r>
            <a:endParaRPr/>
          </a:p>
        </p:txBody>
      </p:sp>
      <p:sp>
        <p:nvSpPr>
          <p:cNvPr id="253" name="Google Shape;253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Reference within this presentation to any specific commercial or non-commercial product, process, or service by trade name, trademark, manufacturer or otherwise does not constitute or imply an endorsement, recommendation, or favoring by the Virginia Department of Education.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en-US"/>
              <a:t>Contact Information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1166028"/>
            <a:ext cx="8229600" cy="54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Tiffany Lewis:</a:t>
            </a:r>
            <a:endParaRPr sz="2720"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 u="sng">
                <a:solidFill>
                  <a:schemeClr val="hlink"/>
                </a:solidFill>
                <a:hlinkClick r:id="rId3"/>
              </a:rPr>
              <a:t>tslewis@henrico.k12.va.us</a:t>
            </a:r>
            <a:endParaRPr sz="272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b="0" u="sng">
              <a:solidFill>
                <a:srgbClr val="0563C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>
                <a:solidFill>
                  <a:srgbClr val="000000"/>
                </a:solidFill>
              </a:rPr>
              <a:t>Ashley Walker: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 u="sng">
                <a:solidFill>
                  <a:schemeClr val="hlink"/>
                </a:solidFill>
                <a:hlinkClick r:id="rId4"/>
              </a:rPr>
              <a:t>anwalker@henrico.k12.va.us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>
                <a:solidFill>
                  <a:srgbClr val="000000"/>
                </a:solidFill>
              </a:rPr>
              <a:t>Grace Rivera: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 u="sng">
                <a:solidFill>
                  <a:schemeClr val="hlink"/>
                </a:solidFill>
                <a:hlinkClick r:id="rId5"/>
              </a:rPr>
              <a:t>grace.rivera@nn.k12.va.us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>
                <a:solidFill>
                  <a:srgbClr val="000000"/>
                </a:solidFill>
              </a:rPr>
              <a:t>Arleatrice Winters: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 u="sng">
                <a:solidFill>
                  <a:schemeClr val="hlink"/>
                </a:solidFill>
                <a:hlinkClick r:id="rId6"/>
              </a:rPr>
              <a:t>arleatrice.winters@nn.k12.va.us</a:t>
            </a:r>
            <a:endParaRPr sz="2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700">
              <a:solidFill>
                <a:srgbClr val="000000"/>
              </a:solidFill>
            </a:endParaRPr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959"/>
              <a:t>Overview: Integration of Standards </a:t>
            </a:r>
            <a:endParaRPr sz="3959"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Focus on Vertical Alignment of 6 -EOC standards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Bridge the gap between middle and high school, relative to skill progression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 tools for practical use for 6- EOC instruction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959"/>
              <a:t>Foundation </a:t>
            </a:r>
            <a:endParaRPr sz="3959"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Middle and High School Unit that focuses on</a:t>
            </a:r>
            <a:endParaRPr dirty="0"/>
          </a:p>
          <a:p>
            <a:pPr marL="74295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 dirty="0"/>
              <a:t>Paired Passages</a:t>
            </a:r>
            <a:endParaRPr dirty="0"/>
          </a:p>
          <a:p>
            <a:pPr marL="1143000" lvl="2" indent="-292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To connect reading, writing, grammar, and research standards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Supplementary texts </a:t>
            </a:r>
            <a:endParaRPr dirty="0" smtClean="0"/>
          </a:p>
          <a:p>
            <a:pPr marL="114300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To use with unit plan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–"/>
            </a:pPr>
            <a:r>
              <a:rPr lang="en-US" dirty="0" smtClean="0"/>
              <a:t>Suggestions </a:t>
            </a:r>
            <a:r>
              <a:rPr lang="en-US" dirty="0"/>
              <a:t>for Culminating Assessments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b990808f4_0_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600"/>
              <a:t>Integration of the 2017 English Standards</a:t>
            </a:r>
            <a:endParaRPr sz="3600"/>
          </a:p>
        </p:txBody>
      </p:sp>
      <p:sp>
        <p:nvSpPr>
          <p:cNvPr id="128" name="Google Shape;128;g5b990808f4_0_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Should include:</a:t>
            </a:r>
            <a:endParaRPr sz="2400"/>
          </a:p>
          <a:p>
            <a:pPr marL="457200" lvl="0" indent="-3556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 b="0"/>
              <a:t>communication, reading, writing, and research standards that integrate use of multiple texts across all the strands</a:t>
            </a:r>
            <a:endParaRPr sz="2000" b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 b="0"/>
              <a:t>skills that progress in complexity from one grade to the next grade   </a:t>
            </a:r>
            <a:endParaRPr sz="2000" b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Please note: When teaching paired passages, the focus is on the skill. The texts are used to support the skill.  </a:t>
            </a:r>
            <a:endParaRPr sz="200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b="0"/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>
            <a:spLocks noGrp="1"/>
          </p:cNvSpPr>
          <p:nvPr>
            <p:ph type="title"/>
          </p:nvPr>
        </p:nvSpPr>
        <p:spPr>
          <a:xfrm>
            <a:off x="457200" y="274670"/>
            <a:ext cx="8229600" cy="30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959"/>
              <a:t>Unit Theme (6-EOC)</a:t>
            </a:r>
            <a:endParaRPr sz="3959" i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3959" i="1"/>
              <a:t> </a:t>
            </a:r>
            <a:r>
              <a:rPr lang="en-US" sz="3200" i="1"/>
              <a:t>The All-American Lens: Windows of America </a:t>
            </a:r>
            <a:endParaRPr sz="320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457200" y="162849"/>
            <a:ext cx="82296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2800" dirty="0"/>
              <a:t>Grade 6 Unit Plan</a:t>
            </a:r>
            <a:endParaRPr sz="2800" dirty="0"/>
          </a:p>
        </p:txBody>
      </p:sp>
      <p:sp>
        <p:nvSpPr>
          <p:cNvPr id="139" name="Google Shape;139;p7"/>
          <p:cNvSpPr txBox="1"/>
          <p:nvPr/>
        </p:nvSpPr>
        <p:spPr>
          <a:xfrm>
            <a:off x="79800" y="671400"/>
            <a:ext cx="8984400" cy="61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1700" b="1" i="1" u="none" strike="noStrike" cap="none" baseline="30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700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Grade Unit – The All-American Lens:  Windows of America</a:t>
            </a:r>
            <a:endParaRPr sz="1700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Essential Question:  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do language and culture influence identity?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Anchor Texts: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Excerpt from </a:t>
            </a:r>
            <a:r>
              <a:rPr lang="en-US" sz="17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70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House on Mango Street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chapter 4, “My Name,” by Sandra Cisneros (narrative)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Analogies for America: Beyond the melting pot,” by Timothy Taylor (article)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“Immigrants,” by Pat Mora (poem)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Supplemental Texts:	</a:t>
            </a:r>
            <a:endParaRPr sz="17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All-American Slurp,” by </a:t>
            </a:r>
            <a:r>
              <a:rPr lang="en-US" sz="17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Lensey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7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Namioka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(short story)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“Names and </a:t>
            </a:r>
            <a:r>
              <a:rPr lang="en-US" sz="17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Nombres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,” by Julia Alvarez (narrative nonfiction)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Excerpt from “The Circuit,” by Francisco </a:t>
            </a:r>
            <a:r>
              <a:rPr lang="en-US" sz="17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Jiminez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(narrative nonfiction)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“Letter from a Concentration Camp,” by Yoshiko </a:t>
            </a:r>
            <a:r>
              <a:rPr lang="en-US" sz="17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Uchido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(letter)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“Saying Yes,” by Diana Chang (poem)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“America,” by Leonard Bernstein (song)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“Immigrants in America: The second generation story,” by Moni </a:t>
            </a:r>
            <a:r>
              <a:rPr lang="en-US" sz="17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Basu</a:t>
            </a: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(article)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365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Verdana"/>
              <a:buChar char="●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Melting Pot v. The Salad Bowl” (visual text)</a:t>
            </a:r>
            <a:endParaRPr sz="17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b990808f4_5_1"/>
          <p:cNvSpPr txBox="1">
            <a:spLocks noGrp="1"/>
          </p:cNvSpPr>
          <p:nvPr>
            <p:ph type="title"/>
          </p:nvPr>
        </p:nvSpPr>
        <p:spPr>
          <a:xfrm>
            <a:off x="457200" y="162849"/>
            <a:ext cx="82296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Verdana"/>
              <a:buNone/>
            </a:pPr>
            <a:r>
              <a:rPr lang="en-US" sz="2800"/>
              <a:t>Grade 6 Unit Plan cont...</a:t>
            </a:r>
            <a:endParaRPr sz="2800"/>
          </a:p>
        </p:txBody>
      </p:sp>
      <p:sp>
        <p:nvSpPr>
          <p:cNvPr id="145" name="Google Shape;145;g5b990808f4_5_1"/>
          <p:cNvSpPr txBox="1"/>
          <p:nvPr/>
        </p:nvSpPr>
        <p:spPr>
          <a:xfrm>
            <a:off x="79800" y="671400"/>
            <a:ext cx="8984400" cy="61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Communication SOLs:</a:t>
            </a:r>
            <a:endParaRPr sz="165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6.1c Participate in collaborative discussions with partners building on others’ ideas.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Reading SOLs:	</a:t>
            </a:r>
            <a:endParaRPr sz="165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6.5i Compare/contrast details in literacy and informational nonfiction texts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6.5a </a:t>
            </a:r>
            <a:r>
              <a:rPr lang="en-US" sz="16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dentify the elements of narrative structure, including setting character, plot, conflict, and theme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6.5e Describe how word choice and imagery contribute to the meaning of a text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Writing SOLs:	</a:t>
            </a:r>
            <a:endParaRPr sz="165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6.7l </a:t>
            </a:r>
            <a:r>
              <a:rPr lang="en-US" sz="16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evise writing for clarity of content including specific vocabulary and information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6.8 c Maintain consistent verb tense across paragraphs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Research SOLs:  </a:t>
            </a:r>
            <a:endParaRPr sz="165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6.9c Evaluate and analyze the validity and credibility of sources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6.9d </a:t>
            </a:r>
            <a:r>
              <a:rPr lang="en-US" sz="16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</a:t>
            </a: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ite primary and secondary sources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endParaRPr sz="16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Culminating Assessment: </a:t>
            </a:r>
            <a:endParaRPr sz="165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Write an </a:t>
            </a:r>
            <a:r>
              <a:rPr lang="en-US" sz="165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email or letter </a:t>
            </a:r>
            <a:r>
              <a:rPr lang="en-US" sz="16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a local news agency to inform them of some challenges that immigrants face when they are caught between two worlds.</a:t>
            </a:r>
            <a:endParaRPr sz="16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1331</Words>
  <Application>Microsoft Office PowerPoint</Application>
  <PresentationFormat>On-screen Show (4:3)</PresentationFormat>
  <Paragraphs>221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Verdana</vt:lpstr>
      <vt:lpstr>Office Theme</vt:lpstr>
      <vt:lpstr>Secondary Reading Integrated Unit  Using 2017 Standards </vt:lpstr>
      <vt:lpstr>Who We Are</vt:lpstr>
      <vt:lpstr>Contact Information</vt:lpstr>
      <vt:lpstr>Overview: Integration of Standards </vt:lpstr>
      <vt:lpstr>Foundation </vt:lpstr>
      <vt:lpstr>Integration of the 2017 English Standards</vt:lpstr>
      <vt:lpstr>Unit Theme (6-EOC)  The All-American Lens: Windows of America </vt:lpstr>
      <vt:lpstr>Grade 6 Unit Plan</vt:lpstr>
      <vt:lpstr>Grade 6 Unit Plan cont...</vt:lpstr>
      <vt:lpstr>Grade 8 Unit Plan</vt:lpstr>
      <vt:lpstr>Grade 8 Unit Plan cont...</vt:lpstr>
      <vt:lpstr>Grade 11 Unit Plan</vt:lpstr>
      <vt:lpstr>Grade 11 Unit Plan cont...</vt:lpstr>
      <vt:lpstr>Adaptations</vt:lpstr>
      <vt:lpstr>What this looks like in action:  6th Grade</vt:lpstr>
      <vt:lpstr>Intro- Gallery Walk -”What is Culture?”</vt:lpstr>
      <vt:lpstr>Connect to the EQ</vt:lpstr>
      <vt:lpstr>Connect to the EQ continued:</vt:lpstr>
      <vt:lpstr>Excerpt from The House on Mango Street, “My Name”  Sandra Cisneros &amp; “Immigrants”  Pat Mora  </vt:lpstr>
      <vt:lpstr>Conflict Lesson Sequence:</vt:lpstr>
      <vt:lpstr>Conflict Lesson Sequence continued:</vt:lpstr>
      <vt:lpstr>Drafting Paragraph Lesson Sequence:</vt:lpstr>
      <vt:lpstr>Word Choice Lesson Sequence:</vt:lpstr>
      <vt:lpstr>Research Lesson Sequence:</vt:lpstr>
      <vt:lpstr>Later in the unit:</vt:lpstr>
      <vt:lpstr>Later in the unit continued:</vt:lpstr>
      <vt:lpstr>Works Cited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Reading Integrated Unit  Using 2017 Standards</dc:title>
  <dc:creator>crb29104</dc:creator>
  <cp:lastModifiedBy>VITA Program</cp:lastModifiedBy>
  <cp:revision>5</cp:revision>
  <dcterms:created xsi:type="dcterms:W3CDTF">2017-06-06T17:34:59Z</dcterms:created>
  <dcterms:modified xsi:type="dcterms:W3CDTF">2019-11-01T15:11:57Z</dcterms:modified>
</cp:coreProperties>
</file>