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2"/>
  </p:notesMasterIdLst>
  <p:sldIdLst>
    <p:sldId id="256" r:id="rId2"/>
    <p:sldId id="257" r:id="rId3"/>
    <p:sldId id="258" r:id="rId4"/>
    <p:sldId id="277" r:id="rId5"/>
    <p:sldId id="274" r:id="rId6"/>
    <p:sldId id="259" r:id="rId7"/>
    <p:sldId id="273" r:id="rId8"/>
    <p:sldId id="275" r:id="rId9"/>
    <p:sldId id="276" r:id="rId10"/>
    <p:sldId id="260" r:id="rId11"/>
    <p:sldId id="261" r:id="rId12"/>
    <p:sldId id="278" r:id="rId13"/>
    <p:sldId id="279" r:id="rId14"/>
    <p:sldId id="262" r:id="rId15"/>
    <p:sldId id="280" r:id="rId16"/>
    <p:sldId id="281" r:id="rId17"/>
    <p:sldId id="263" r:id="rId18"/>
    <p:sldId id="282" r:id="rId19"/>
    <p:sldId id="264" r:id="rId20"/>
    <p:sldId id="283" r:id="rId21"/>
    <p:sldId id="284" r:id="rId22"/>
    <p:sldId id="265" r:id="rId23"/>
    <p:sldId id="285" r:id="rId24"/>
    <p:sldId id="286" r:id="rId25"/>
    <p:sldId id="287" r:id="rId26"/>
    <p:sldId id="266" r:id="rId27"/>
    <p:sldId id="288" r:id="rId28"/>
    <p:sldId id="289" r:id="rId29"/>
    <p:sldId id="267" r:id="rId30"/>
    <p:sldId id="268" r:id="rId31"/>
    <p:sldId id="290" r:id="rId32"/>
    <p:sldId id="269" r:id="rId33"/>
    <p:sldId id="291" r:id="rId34"/>
    <p:sldId id="270" r:id="rId35"/>
    <p:sldId id="292" r:id="rId36"/>
    <p:sldId id="293" r:id="rId37"/>
    <p:sldId id="294" r:id="rId38"/>
    <p:sldId id="271" r:id="rId39"/>
    <p:sldId id="272" r:id="rId40"/>
    <p:sldId id="295" r:id="rId41"/>
  </p:sldIdLst>
  <p:sldSz cx="9144000" cy="5143500" type="screen16x9"/>
  <p:notesSz cx="6858000" cy="9144000"/>
  <p:embeddedFontLst>
    <p:embeddedFont>
      <p:font typeface="Verdana" panose="020B0604030504040204" pitchFamily="34" charset="0"/>
      <p:regular r:id="rId43"/>
      <p:bold r:id="rId44"/>
      <p:italic r:id="rId45"/>
      <p:boldItalic r:id="rId46"/>
    </p:embeddedFont>
    <p:embeddedFont>
      <p:font typeface="Old Standard TT" panose="020B0604020202020204" charset="0"/>
      <p:regular r:id="rId47"/>
      <p:bold r:id="rId48"/>
      <p:italic r:id="rId49"/>
    </p:embeddedFont>
    <p:embeddedFont>
      <p:font typeface="Permanent Marker" panose="020B0604020202020204" charset="0"/>
      <p:regular r:id="rId5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59FB90B-8546-4091-A1C4-19D07F307C12}">
  <a:tblStyle styleId="{C59FB90B-8546-4091-A1C4-19D07F307C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07" autoAdjust="0"/>
  </p:normalViewPr>
  <p:slideViewPr>
    <p:cSldViewPr snapToGrid="0">
      <p:cViewPr varScale="1">
        <p:scale>
          <a:sx n="80" d="100"/>
          <a:sy n="80" d="100"/>
        </p:scale>
        <p:origin x="26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font" Target="fonts/font5.fntdata"/><Relationship Id="rId50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3.fntdata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2.fntdata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1.fntdata"/><Relationship Id="rId48" Type="http://schemas.openxmlformats.org/officeDocument/2006/relationships/font" Target="fonts/font6.fntdata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10151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120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bb404601b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bb404601b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5246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bb404601b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bb404601b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8018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bbff7c7d2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5bbff7c7d2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86165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bbff7c7d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5bbff7c7d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1429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bbff7c7d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bbff7c7d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0871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bbff7c7d2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5bbff7c7d2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89941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5bb404601b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5bb404601b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44149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5bbff7c7d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5bbff7c7d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3339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bb404601b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bb404601b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7018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bb404601b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bb404601b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4673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bb404601b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bb404601b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9609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bb404601b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bb404601b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756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bb404601b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bb404601b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2665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bb404601b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bb404601b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3974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bb404601b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bb404601b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4059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bb404601b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bb404601b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585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2700" y="2136542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The Progression of 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Opinion Writing 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in Grades K-5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Jessica Kidd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/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Galax City Public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Schools-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8th Grade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Writing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jessicakidd@galaxschools.us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Time to Break it Down!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The following slides explain what those SOLs mean for each grade level.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311700" y="97050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Kindergarten p.1 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311700" y="71025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Begin Oral Discussions.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Discuss the meaning of opinions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Be sure to include topics dealing with their opinions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Make sure students take turns sharing their opinions in group </a:t>
            </a:r>
            <a:r>
              <a:rPr lang="en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discussions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Kindergarten p. </a:t>
            </a: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Begin Drawing/ Writing</a:t>
            </a:r>
          </a:p>
          <a:p>
            <a:pPr lvl="1" indent="-330200">
              <a:spcBef>
                <a:spcPts val="0"/>
              </a:spcBef>
              <a:buSzPts val="1600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Help students to think about their opinions by working on prewriting (drawing) ideas together of their possible opinions</a:t>
            </a:r>
          </a:p>
          <a:p>
            <a:pPr lvl="2" indent="-330200">
              <a:spcBef>
                <a:spcPts val="0"/>
              </a:spcBef>
              <a:buSzPts val="1600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Topic: What is your favorite food?  </a:t>
            </a:r>
          </a:p>
          <a:p>
            <a:pPr lvl="2" indent="-330200">
              <a:spcBef>
                <a:spcPts val="0"/>
              </a:spcBef>
              <a:buSzPts val="1600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Give possible answers: pizza, corn dogs, macaroni and cheese, ice cream, or something else?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Kindergarten p.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330200">
              <a:buSzPts val="1600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Begin Drawing/ Writing Continued</a:t>
            </a:r>
          </a:p>
          <a:p>
            <a:pPr lvl="1" indent="-330200">
              <a:spcBef>
                <a:spcPts val="0"/>
              </a:spcBef>
              <a:buSzPts val="1600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Have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students begin by drawing their opinions, then move on to creative spelling, then phonetic spelling, then simple sentences. </a:t>
            </a:r>
          </a:p>
          <a:p>
            <a:pPr lvl="2" indent="-330200">
              <a:spcBef>
                <a:spcPts val="0"/>
              </a:spcBef>
              <a:buSzPts val="1600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Begin explaining that each sentence starts with a capital letter and includes ending punctuation.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73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1st Grade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Use Oral Discussions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This gives students an opportunity to express their opinions verbally before being expected to do it in writing.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Be sure students can express relative details supporting their opinions. 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1st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Grade p.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Use their Writing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Students will begin writing their opinions and give a reason to explain their opinion.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Help students who are struggling by scaffolding instruction.  Write an opinion and reason together before asking students to do it alone.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30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1st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Grade p.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Students also need to begin working on pinpointing an audience and purpose in their writings, organizing their writing, and adding descriptive words.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Phonetic spelling, capital letters, punctuation, complete sentences, and correct spelling of common sight words are also somethings to work on with the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2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title"/>
          </p:nvPr>
        </p:nvSpPr>
        <p:spPr>
          <a:xfrm>
            <a:off x="311700" y="94151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2nd Grade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8" name="Google Shape;118;p20"/>
          <p:cNvSpPr txBox="1">
            <a:spLocks noGrp="1"/>
          </p:cNvSpPr>
          <p:nvPr>
            <p:ph type="body" idx="1"/>
          </p:nvPr>
        </p:nvSpPr>
        <p:spPr>
          <a:xfrm>
            <a:off x="311700" y="6063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Oral Discussions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Have students share their opinions with each other, making sure to also share relevant details.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Also have them do the same with facts.  This will support their understanding of the difference between  a fact and an opinion.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Instruct students on how to speak audibly, as well as how to improve their voice level, phrasing, and intonation. 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57942"/>
            <a:ext cx="8520600" cy="613200"/>
          </a:xfrm>
        </p:spPr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2nd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Grade p.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778191"/>
            <a:ext cx="8520600" cy="3397200"/>
          </a:xfrm>
        </p:spPr>
        <p:txBody>
          <a:bodyPr/>
          <a:lstStyle/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Writing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Students will write an opinion they have, as well as reasons to support their opinions.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If students are having difficulty with supporting their opinions, try creating an anchor chart that give examples of other opinions and supporting statements to guide them when they are writing independently.   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Continue working on the mechanics 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and process of creating a writing.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6000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>
            <a:spLocks noGrp="1"/>
          </p:cNvSpPr>
          <p:nvPr>
            <p:ph type="title"/>
          </p:nvPr>
        </p:nvSpPr>
        <p:spPr>
          <a:xfrm>
            <a:off x="311700" y="221734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3rd Grade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7" name="Google Shape;127;p21"/>
          <p:cNvSpPr txBox="1">
            <a:spLocks noGrp="1"/>
          </p:cNvSpPr>
          <p:nvPr>
            <p:ph type="body" idx="1"/>
          </p:nvPr>
        </p:nvSpPr>
        <p:spPr>
          <a:xfrm>
            <a:off x="311700" y="820723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Oral Discussions/ Presentations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Students should be becoming more confident with speaking aloud to their peers.  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Students will give oral presentations, working on organizing their thoughts sequentially, and supporting their thoughts with relevant facts.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Even though this isn’t specific to opinions, students will have to be able to differentiate between a fact and opinion to appropriately support their thoughts with facts. 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What is Opinion Writing?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096375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Verdana" panose="020B0604030504040204" pitchFamily="34" charset="0"/>
                <a:ea typeface="Verdana" panose="020B0604030504040204" pitchFamily="34" charset="0"/>
              </a:rPr>
              <a:t>Opinion Writing is when students write to express how they think or feel about something.</a:t>
            </a:r>
            <a:endParaRPr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15416"/>
            <a:ext cx="8520600" cy="613200"/>
          </a:xfrm>
        </p:spPr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3rd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Grade p.2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60" y="728616"/>
            <a:ext cx="8931349" cy="3397200"/>
          </a:xfrm>
        </p:spPr>
        <p:txBody>
          <a:bodyPr/>
          <a:lstStyle/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Writing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Students will again have to differentiate between fact and opinion since they are required to state an opinion and provide facts to support it.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Prewriting- Use a t-chart graphic organizer to sort their thoughts between the opinion they have an the facts to support it.  </a:t>
            </a: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486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baseline="30000" dirty="0" smtClean="0">
                <a:latin typeface="Verdana" panose="020B0604030504040204" pitchFamily="34" charset="0"/>
                <a:ea typeface="Verdana" panose="020B0604030504040204" pitchFamily="34" charset="0"/>
              </a:rPr>
              <a:t>rd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 Grade p. 3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Suggestions for students struggling with fact and opinion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For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students having trouble, they could complete different hands-on activities to learn the difference between a fact and opinion.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Sorting fact and opinion statements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Highlighting facts and opinions in a familiar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05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4th Grade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4" name="Google Shape;134;p22"/>
          <p:cNvSpPr txBox="1">
            <a:spLocks noGrp="1"/>
          </p:cNvSpPr>
          <p:nvPr>
            <p:ph type="body" idx="1"/>
          </p:nvPr>
        </p:nvSpPr>
        <p:spPr>
          <a:xfrm>
            <a:off x="311700" y="10192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Oral Discussions/ Presentations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Students will become data collectors as they ask others specific questions to gather their opinions.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When presenting, students will have to use evidence to support their opinions.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3716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4th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Grade p.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Writing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Students are required to state an opinion and provide facts to support it.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Similar to the standards for 3rd grade BUT….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Different in the fact that students will be writing multiple paragraphs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64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62249"/>
            <a:ext cx="8520600" cy="613200"/>
          </a:xfrm>
        </p:spPr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4th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Grade p.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714395"/>
            <a:ext cx="8520600" cy="3397200"/>
          </a:xfrm>
        </p:spPr>
        <p:txBody>
          <a:bodyPr/>
          <a:lstStyle/>
          <a:p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Writing continued-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As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their writing becomes more complex, have students begin to self-edit their writing.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Encourage students to read their writing aloud, as this tends to help them find errors.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Also help students understand and learn how to peer edit.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Providing checklists aids in this process so students know exactly what they are looking for in their peer’s writing.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955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4th Grade p.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Reading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Students will need to begin distinguish between fact and opinions in nonfiction text.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07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5th Grade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1" name="Google Shape;141;p23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Oral Discussions/ Presentations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In discussions with a partner, group, or the class, students need to learn to support their opinions and respectively agree or disagree with each other .  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89839"/>
            <a:ext cx="8520600" cy="613200"/>
          </a:xfrm>
        </p:spPr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5th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Grade p.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28" y="756922"/>
            <a:ext cx="9069572" cy="3397200"/>
          </a:xfrm>
        </p:spPr>
        <p:txBody>
          <a:bodyPr/>
          <a:lstStyle/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Writing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By this point, students will be turning their opinions into a persuasive writing.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They have to clearly state their position and provide evidence (facts) to persuade their audience.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Begin with topics students are typically interested in and have a strong opinion about.</a:t>
            </a:r>
          </a:p>
          <a:p>
            <a:pPr lvl="2">
              <a:spcBef>
                <a:spcPts val="0"/>
              </a:spcBef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Since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this is the first year of this type of writing, explicit instruction will be 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64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5th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Grade p.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Reading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Students will again be asked to differentiate between facts and opinions in nonfiction text.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Students also have to locate information in the text to support opinions.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663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But… What About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The following slides answers common questions teachers may have.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0" y="239423"/>
            <a:ext cx="91440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Let’s Start with the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SOLs for Kindergarten p. 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11700" y="852623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●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K.1 The student will build oral communication skills.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Times New Roman"/>
              <a:sym typeface="Times New Rom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a)      Follow implicit rules for conversation, including taking turns and staying on topic.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Times New Roman"/>
              <a:sym typeface="Times New Rom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b)      Listen and speak in informal conversations with peers and adults.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Times New Roman"/>
              <a:sym typeface="Times New Rom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Times New Roman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c)      Discuss various texts and topics collaboratively and with partners.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But... What About Class Time?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4" name="Google Shape;154;p2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Writing is often pushed to the side because of time restraints in the classroom.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Research shows that the more students write, the better their fluency and reading comprehension.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Teaching students how to complete an opinion writing, ties directly with the reading skill: Fact or Opinion.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and Writing Taught Together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“…we needn’t think of reading and writing as disparate course activities.  In fact, reading and writing work best when one process fuels or informs the other” (“Integrating Writing and Reading,” 2016).</a:t>
            </a:r>
          </a:p>
          <a:p>
            <a:pPr marL="11430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51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>
            <a:spLocks noGrp="1"/>
          </p:cNvSpPr>
          <p:nvPr>
            <p:ph type="title"/>
          </p:nvPr>
        </p:nvSpPr>
        <p:spPr>
          <a:xfrm>
            <a:off x="127591" y="445025"/>
            <a:ext cx="9016409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But... How Can I Teach Reading AND Writing?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5" name="Google Shape;165;p2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Mentor Texts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As teachers are working through a Reading passage or story, they identify facts and opinions.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They can then use the way the author wrote his or her opinion to start a conversation on how the students can mimic that in their own writing</a:t>
            </a:r>
            <a:r>
              <a:rPr lang="en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Teaching Reading and Writing continued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Students Work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Once students have completed an opinion writing, teachers can have them read through their writing and label the facts and opinions.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Use 2 colored highlighters to highlight the statements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Use sticky notes to flag the statements</a:t>
            </a:r>
          </a:p>
          <a:p>
            <a:pPr lvl="2">
              <a:spcBef>
                <a:spcPts val="0"/>
              </a:spcBef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If typing, students can change the font color of those statements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340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For Reference: SOLs for Fact and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Opinion Kindergarten and 1</a:t>
            </a:r>
            <a:r>
              <a:rPr lang="en" baseline="30000" dirty="0" smtClean="0">
                <a:latin typeface="Verdana" panose="020B0604030504040204" pitchFamily="34" charset="0"/>
                <a:ea typeface="Verdana" panose="020B0604030504040204" pitchFamily="34" charset="0"/>
              </a:rPr>
              <a:t>st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 Grade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2" name="Google Shape;172;p27"/>
          <p:cNvSpPr txBox="1">
            <a:spLocks noGrp="1"/>
          </p:cNvSpPr>
          <p:nvPr>
            <p:ph type="body" idx="1"/>
          </p:nvPr>
        </p:nvSpPr>
        <p:spPr>
          <a:xfrm>
            <a:off x="184109" y="1509637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K.9 The student will demonstrate comprehension of nonfiction texts.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c)   Ask and answer questions about what is read.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1.12  The student will write in a variety of forms to include narrative, </a:t>
            </a:r>
            <a:br>
              <a:rPr lang="en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</a:b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descriptive, and opinion.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f)   Write to express an opinion and give a reason</a:t>
            </a:r>
            <a:r>
              <a:rPr lang="en" sz="2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Fact and Opinion SOLs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baseline="30000" dirty="0" smtClean="0">
                <a:latin typeface="Verdana" panose="020B0604030504040204" pitchFamily="34" charset="0"/>
                <a:ea typeface="Verdana" panose="020B0604030504040204" pitchFamily="34" charset="0"/>
              </a:rPr>
              <a:t>nd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 and 3</a:t>
            </a:r>
            <a:r>
              <a:rPr lang="en-US" baseline="30000" dirty="0" smtClean="0">
                <a:latin typeface="Verdana" panose="020B0604030504040204" pitchFamily="34" charset="0"/>
                <a:ea typeface="Verdana" panose="020B0604030504040204" pitchFamily="34" charset="0"/>
              </a:rPr>
              <a:t>rd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 Grades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317500">
              <a:buSzPts val="1400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2.1  The student will use oral communication skills.</a:t>
            </a:r>
          </a:p>
          <a:p>
            <a:pPr lv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d)   Share information orally with appropriate facts and relevant details.</a:t>
            </a:r>
          </a:p>
          <a:p>
            <a:pPr lvl="0" indent="-317500">
              <a:buSzPts val="1400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3.2  The student will give oral presentations.</a:t>
            </a:r>
          </a:p>
          <a:p>
            <a:pPr lv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d)   Organize ideas sequentially or around major points of information 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</a:b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using appropriate facts and relevant details.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Arial"/>
              <a:sym typeface="Arial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45596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Fact and Opinion SOLs 4</a:t>
            </a:r>
            <a:r>
              <a:rPr lang="en-US" baseline="30000" dirty="0" smtClean="0"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 and 5</a:t>
            </a:r>
            <a:r>
              <a:rPr lang="en-US" baseline="30000" dirty="0" smtClean="0"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 Grades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317500">
              <a:buSzPts val="1400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4.6 The student will read and demonstrate comprehension of nonfiction texts.</a:t>
            </a:r>
          </a:p>
          <a:p>
            <a:pPr lv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g)   Distinguish between fact and opinion.</a:t>
            </a:r>
          </a:p>
          <a:p>
            <a:pPr lvl="0" indent="-317500">
              <a:buSzPts val="1400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5.6 The student will read and demonstrate comprehension of nonfiction texts.</a:t>
            </a:r>
          </a:p>
          <a:p>
            <a:pPr lv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g)   Locate information from the text to support opinions, inferences, and conclusions. </a:t>
            </a:r>
          </a:p>
          <a:p>
            <a:pPr lvl="0" indent="0">
              <a:buNone/>
            </a:pP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i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)	Differentiate between fact and opinion.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41558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Important Note about Fact and Opinion SOLs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575637"/>
            <a:ext cx="8520600" cy="3397200"/>
          </a:xfrm>
        </p:spPr>
        <p:txBody>
          <a:bodyPr/>
          <a:lstStyle/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Fact and Opinion as a reading skill first appears in 4</a:t>
            </a:r>
            <a:r>
              <a:rPr lang="en-US" sz="2400" baseline="30000" dirty="0" smtClean="0"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grade.  However, differentiating between fact and opinion in presentations, communication, and writing appears much earlier.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923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Basically….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0" name="Google Shape;180;p28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Get them talking!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>
                <a:latin typeface="Verdana" panose="020B0604030504040204" pitchFamily="34" charset="0"/>
                <a:ea typeface="Verdana" panose="020B0604030504040204" pitchFamily="34" charset="0"/>
              </a:rPr>
              <a:t>Get them writing</a:t>
            </a:r>
            <a:r>
              <a:rPr lang="en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Remember- </a:t>
            </a:r>
          </a:p>
          <a:p>
            <a:pPr lvl="1" indent="-342900">
              <a:spcBef>
                <a:spcPts val="0"/>
              </a:spcBef>
              <a:buSzPts val="1800"/>
              <a:buFont typeface="Old Standard TT"/>
              <a:buChar char="●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Permanent Marker"/>
                <a:sym typeface="Permanent Marker"/>
              </a:rPr>
              <a:t>Everyone has an </a:t>
            </a:r>
            <a:r>
              <a:rPr lang="en-US" sz="2400" u="sng" dirty="0">
                <a:latin typeface="Verdana" panose="020B0604030504040204" pitchFamily="34" charset="0"/>
                <a:ea typeface="Verdana" panose="020B0604030504040204" pitchFamily="34" charset="0"/>
                <a:cs typeface="Permanent Marker"/>
                <a:sym typeface="Permanent Marker"/>
              </a:rPr>
              <a:t>opinion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Permanent Marker"/>
                <a:sym typeface="Permanent Marker"/>
              </a:rPr>
              <a:t>- let students build on that </a:t>
            </a:r>
            <a:r>
              <a:rPr lang="en-US" sz="2400" u="sng" dirty="0">
                <a:latin typeface="Verdana" panose="020B0604030504040204" pitchFamily="34" charset="0"/>
                <a:ea typeface="Verdana" panose="020B0604030504040204" pitchFamily="34" charset="0"/>
                <a:cs typeface="Permanent Marker"/>
                <a:sym typeface="Permanent Marker"/>
              </a:rPr>
              <a:t>fact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Permanent Marker"/>
                <a:sym typeface="Permanent Marker"/>
              </a:rPr>
              <a:t> to improve their collaboration and writing!</a:t>
            </a:r>
          </a:p>
          <a:p>
            <a:pPr lvl="1" indent="-342900">
              <a:spcBef>
                <a:spcPts val="0"/>
              </a:spcBef>
              <a:buSzPts val="1800"/>
              <a:buChar char="●"/>
            </a:pPr>
            <a:endParaRPr lang="en" sz="2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indent="-342900">
              <a:spcBef>
                <a:spcPts val="0"/>
              </a:spcBef>
              <a:buSzPts val="1800"/>
              <a:buChar char="●"/>
            </a:pP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Bibliography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2" name="Google Shape;192;p29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333333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Integrating Writing and Reading. (2016, April 14). Retrieved July 11, 2019, from “Integrating Reading and Writing.” Dartmouth: Institute for Writing and Rhetoric, Darthmouth College, 14 Apr. 2016, writing-speech.dartmouth.edu/teaching/first-year-writing-pedagogies-methods-design/integrating-reading-and-writing</a:t>
            </a:r>
            <a:r>
              <a:rPr lang="en" sz="2400" dirty="0" smtClean="0">
                <a:solidFill>
                  <a:srgbClr val="333333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.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3127"/>
            <a:ext cx="9144000" cy="613200"/>
          </a:xfrm>
        </p:spPr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Let’s Start with the SOLs for Kindergarten p.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330200">
              <a:buSzPts val="1600"/>
              <a:buFont typeface="Times New Roman"/>
              <a:buChar char="●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K.11 The student will write in a variety of forms to include narrative and descriptive.</a:t>
            </a:r>
          </a:p>
          <a:p>
            <a:pPr lvl="1" indent="-330200">
              <a:spcBef>
                <a:spcPts val="0"/>
              </a:spcBef>
              <a:buSzPts val="1600"/>
              <a:buFont typeface="Times New Roman"/>
              <a:buChar char="○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a)   Differentiate pictures from writing.</a:t>
            </a:r>
          </a:p>
          <a:p>
            <a:pPr lvl="1" indent="-330200">
              <a:spcBef>
                <a:spcPts val="0"/>
              </a:spcBef>
              <a:buSzPts val="1600"/>
              <a:buFont typeface="Times New Roman"/>
              <a:buChar char="○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b)   Use prewriting activities to generate ideas including drawing pictures.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5856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Bibliography p. 2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333333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Virginia Department of Education. (</a:t>
            </a:r>
            <a:r>
              <a:rPr lang="en-US" sz="2400" dirty="0" err="1">
                <a:solidFill>
                  <a:srgbClr val="333333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n.d.</a:t>
            </a:r>
            <a:r>
              <a:rPr lang="en-US" sz="2400" dirty="0">
                <a:solidFill>
                  <a:srgbClr val="333333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). English. Retrieved July 11, 2019, from http://www.doe.virginia.gov/testing/sol/standards_docs/english/index.shtml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Times New Roman"/>
              <a:sym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3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Let’s Start with the SOLs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for First Grade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330200">
              <a:buSzPts val="1600"/>
              <a:buFont typeface="Times New Roman"/>
              <a:buChar char="●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1.12  The student will write in a variety of forms to include narrative, descriptive, and opinion.</a:t>
            </a:r>
          </a:p>
          <a:p>
            <a:pPr lvl="1" indent="-330200">
              <a:spcBef>
                <a:spcPts val="0"/>
              </a:spcBef>
              <a:buSzPts val="1600"/>
              <a:buFont typeface="Times New Roman"/>
              <a:buChar char="○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f)   Write to express an opinion and give a reason.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8617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11700" y="15088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Let’s Start with the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SOLs for 2</a:t>
            </a:r>
            <a:r>
              <a:rPr lang="en" baseline="30000" dirty="0" smtClean="0">
                <a:latin typeface="Verdana" panose="020B0604030504040204" pitchFamily="34" charset="0"/>
                <a:ea typeface="Verdana" panose="020B0604030504040204" pitchFamily="34" charset="0"/>
              </a:rPr>
              <a:t>nd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 Grade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311700" y="9924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330200">
              <a:buSzPts val="1600"/>
              <a:buFont typeface="Times New Roman"/>
              <a:buChar char="●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2.10  The student will write in a variety of forms to include narrative, descriptive, opinion, and expository. </a:t>
            </a:r>
          </a:p>
          <a:p>
            <a:pPr lvl="1" indent="-330200">
              <a:spcBef>
                <a:spcPts val="0"/>
              </a:spcBef>
              <a:buSzPts val="1600"/>
              <a:buFont typeface="Times New Roman"/>
              <a:buChar char="○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g)   Write to express an opinion and provide a reason for support.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Verdana" panose="020B0604030504040204" pitchFamily="34" charset="0"/>
              <a:ea typeface="Verdana" panose="020B0604030504040204" pitchFamily="34" charset="0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Let’s Start with the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SOLs for 3</a:t>
            </a:r>
            <a:r>
              <a:rPr lang="en" baseline="30000" dirty="0" smtClean="0">
                <a:latin typeface="Verdana" panose="020B0604030504040204" pitchFamily="34" charset="0"/>
                <a:ea typeface="Verdana" panose="020B0604030504040204" pitchFamily="34" charset="0"/>
              </a:rPr>
              <a:t>rd</a:t>
            </a: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Grade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323850">
              <a:buSzPts val="1500"/>
              <a:buFont typeface="Times New Roman"/>
              <a:buChar char="●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3.8 The student will write in a variety of forms to include narrative, descriptive, opinion, and expository. </a:t>
            </a:r>
          </a:p>
          <a:p>
            <a:pPr lvl="1" indent="-323850">
              <a:spcBef>
                <a:spcPts val="0"/>
              </a:spcBef>
              <a:buSzPts val="1500"/>
              <a:buFont typeface="Times New Roman"/>
              <a:buChar char="○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h)   Express an opinion about a topic and provide fact-based reasons for support.</a:t>
            </a:r>
          </a:p>
          <a:p>
            <a:pPr marL="0" lvl="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Times New Roman"/>
              <a:sym typeface="Times New Roman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3818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82496"/>
            <a:ext cx="9058940" cy="3397200"/>
          </a:xfrm>
        </p:spPr>
        <p:txBody>
          <a:bodyPr/>
          <a:lstStyle/>
          <a:p>
            <a:pPr lvl="0" indent="-323850">
              <a:buSzPts val="1500"/>
              <a:buFont typeface="Times New Roman"/>
              <a:buChar char="●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4.1 The student will use effective oral communication skills in a variety of settings.</a:t>
            </a:r>
          </a:p>
          <a:p>
            <a:pPr lvl="1" indent="-323850">
              <a:spcBef>
                <a:spcPts val="0"/>
              </a:spcBef>
              <a:buSzPts val="1500"/>
              <a:buFont typeface="Times New Roman"/>
              <a:buChar char="○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d)   Ask specific questions to gather ideas and opinions from others.</a:t>
            </a:r>
          </a:p>
          <a:p>
            <a:pPr lvl="1" indent="-323850">
              <a:spcBef>
                <a:spcPts val="0"/>
              </a:spcBef>
              <a:buSzPts val="1500"/>
              <a:buFont typeface="Times New Roman"/>
              <a:buChar char="○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e)   Use evidence to support opinions and conclusions.</a:t>
            </a:r>
          </a:p>
          <a:p>
            <a:pPr lvl="0" indent="-323850">
              <a:buSzPts val="1500"/>
              <a:buFont typeface="Times New Roman"/>
              <a:buChar char="●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4.7 The student will write in a variety of forms to include narrative, descriptive, opinion, and expository.</a:t>
            </a:r>
          </a:p>
          <a:p>
            <a:pPr lvl="1" indent="-323850">
              <a:spcBef>
                <a:spcPts val="0"/>
              </a:spcBef>
              <a:buSzPts val="1500"/>
              <a:buFont typeface="Times New Roman"/>
              <a:buChar char="○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j)   Express an opinion about a topic and provide fact-based reasons for support.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1700" y="136678"/>
            <a:ext cx="8520600" cy="613200"/>
          </a:xfrm>
        </p:spPr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Let’s Start with the SOLs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for 4</a:t>
            </a:r>
            <a:r>
              <a:rPr lang="en" baseline="30000" dirty="0" smtClean="0"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 Grade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1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386" y="845571"/>
            <a:ext cx="8640914" cy="3397200"/>
          </a:xfrm>
        </p:spPr>
        <p:txBody>
          <a:bodyPr/>
          <a:lstStyle/>
          <a:p>
            <a:pPr lvl="0" indent="-323850">
              <a:buSzPts val="1500"/>
              <a:buFont typeface="Times New Roman"/>
              <a:buChar char="●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5.1 The student will use effective oral communication skills in a variety of settings.</a:t>
            </a:r>
          </a:p>
          <a:p>
            <a:pPr lvl="1" indent="-323850">
              <a:spcBef>
                <a:spcPts val="0"/>
              </a:spcBef>
              <a:buSzPts val="1500"/>
              <a:buFont typeface="Times New Roman"/>
              <a:buChar char="○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e)   Use evidence to support opinions and conclusions. </a:t>
            </a:r>
          </a:p>
          <a:p>
            <a:pPr lvl="0" indent="-323850">
              <a:buSzPts val="1500"/>
              <a:buFont typeface="Times New Roman"/>
              <a:buChar char="●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5.7 The student will write in a variety of forms to include narrative, descriptive, expository, and persuasive.</a:t>
            </a:r>
          </a:p>
          <a:p>
            <a:pPr lvl="1" indent="-323850">
              <a:spcBef>
                <a:spcPts val="0"/>
              </a:spcBef>
              <a:buSzPts val="1500"/>
              <a:buFont typeface="Times New Roman"/>
              <a:buChar char="○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/>
                <a:sym typeface="Times New Roman"/>
              </a:rPr>
              <a:t>h)   Clearly state a position including supporting reasons and evidence to persuade the intended audience.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1700" y="189840"/>
            <a:ext cx="8520600" cy="613200"/>
          </a:xfrm>
        </p:spPr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</a:rPr>
              <a:t>Let’s Start with the SOLs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for 5</a:t>
            </a:r>
            <a:r>
              <a:rPr lang="en" baseline="30000" dirty="0" smtClean="0"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</a:rPr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41445"/>
      </p:ext>
    </p:extLst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1835</Words>
  <Application>Microsoft Office PowerPoint</Application>
  <PresentationFormat>On-screen Show (16:9)</PresentationFormat>
  <Paragraphs>170</Paragraphs>
  <Slides>40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Verdana</vt:lpstr>
      <vt:lpstr>Times New Roman</vt:lpstr>
      <vt:lpstr>Old Standard TT</vt:lpstr>
      <vt:lpstr>Arial</vt:lpstr>
      <vt:lpstr>Permanent Marker</vt:lpstr>
      <vt:lpstr>Paperback</vt:lpstr>
      <vt:lpstr>The Progression of  Opinion Writing  in Grades K-5</vt:lpstr>
      <vt:lpstr>What is Opinion Writing?</vt:lpstr>
      <vt:lpstr>Let’s Start with the SOLs for Kindergarten p. 1</vt:lpstr>
      <vt:lpstr>Let’s Start with the SOLs for Kindergarten p. 2</vt:lpstr>
      <vt:lpstr>Let’s Start with the SOLs for First Grade</vt:lpstr>
      <vt:lpstr>Let’s Start with the SOLs for 2nd Grade</vt:lpstr>
      <vt:lpstr>Let’s Start with the SOLs for 3rd Grade</vt:lpstr>
      <vt:lpstr>Let’s Start with the SOLs for 4th Grade </vt:lpstr>
      <vt:lpstr>Let’s Start with the SOLs for 5th Grade</vt:lpstr>
      <vt:lpstr>Time to Break it Down!</vt:lpstr>
      <vt:lpstr>Kindergarten p.1 </vt:lpstr>
      <vt:lpstr>Kindergarten p. 2</vt:lpstr>
      <vt:lpstr>Kindergarten p. 3</vt:lpstr>
      <vt:lpstr>1st Grade</vt:lpstr>
      <vt:lpstr>1st Grade p. 2</vt:lpstr>
      <vt:lpstr>1st Grade p. 3</vt:lpstr>
      <vt:lpstr>2nd Grade</vt:lpstr>
      <vt:lpstr>2nd Grade p. 2</vt:lpstr>
      <vt:lpstr>3rd Grade</vt:lpstr>
      <vt:lpstr>3rd Grade p.2</vt:lpstr>
      <vt:lpstr>3rd Grade p. 3</vt:lpstr>
      <vt:lpstr>4th Grade</vt:lpstr>
      <vt:lpstr>4th Grade p. 2</vt:lpstr>
      <vt:lpstr>4th Grade p. 3</vt:lpstr>
      <vt:lpstr>4th Grade p. 4</vt:lpstr>
      <vt:lpstr>5th Grade</vt:lpstr>
      <vt:lpstr>5th Grade p. 2</vt:lpstr>
      <vt:lpstr>5th Grade p. 3</vt:lpstr>
      <vt:lpstr>But… What About?</vt:lpstr>
      <vt:lpstr>But... What About Class Time?</vt:lpstr>
      <vt:lpstr>Reading and Writing Taught Together</vt:lpstr>
      <vt:lpstr>But... How Can I Teach Reading AND Writing?</vt:lpstr>
      <vt:lpstr>Teaching Reading and Writing continued </vt:lpstr>
      <vt:lpstr>For Reference: SOLs for Fact and Opinion Kindergarten and 1st Grade</vt:lpstr>
      <vt:lpstr>Fact and Opinion SOLs 2nd and 3rd Grades</vt:lpstr>
      <vt:lpstr>Fact and Opinion SOLs 4th and 5th Grades</vt:lpstr>
      <vt:lpstr>Important Note about Fact and Opinion SOLs</vt:lpstr>
      <vt:lpstr>Basically….</vt:lpstr>
      <vt:lpstr>Bibliography</vt:lpstr>
      <vt:lpstr>Bibliography p.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Progression of  Opinion Writing  in Grades K-5</dc:title>
  <dc:creator>Anthony Kidd</dc:creator>
  <cp:lastModifiedBy>VITA Program</cp:lastModifiedBy>
  <cp:revision>7</cp:revision>
  <dcterms:modified xsi:type="dcterms:W3CDTF">2019-11-04T12:51:37Z</dcterms:modified>
</cp:coreProperties>
</file>