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5" r:id="rId50"/>
  </p:sldIdLst>
  <p:sldSz cx="9144000" cy="6858000" type="screen4x3"/>
  <p:notesSz cx="6858000" cy="9144000"/>
  <p:embeddedFontLst>
    <p:embeddedFont>
      <p:font typeface="Rockwell" panose="02060603020205020403" pitchFamily="18" charset="0"/>
      <p:regular r:id="rId52"/>
      <p:bold r:id="rId53"/>
      <p:italic r:id="rId54"/>
      <p:boldItalic r:id="rId55"/>
    </p:embeddedFont>
    <p:embeddedFont>
      <p:font typeface="Calibri" panose="020F0502020204030204" pitchFamily="34" charset="0"/>
      <p:regular r:id="rId56"/>
      <p:bold r:id="rId57"/>
      <p:italic r:id="rId58"/>
      <p:boldItalic r:id="rId59"/>
    </p:embeddedFont>
    <p:embeddedFont>
      <p:font typeface="Verdana" panose="020B0604030504040204" pitchFamily="34" charset="0"/>
      <p:regular r:id="rId60"/>
      <p:bold r:id="rId61"/>
      <p:italic r:id="rId62"/>
      <p:boldItalic r:id="rId63"/>
    </p:embeddedFont>
    <p:embeddedFont>
      <p:font typeface="Roboto" panose="020B0604020202020204" charset="0"/>
      <p:regular r:id="rId64"/>
      <p:bold r:id="rId65"/>
      <p:italic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8" roundtripDataSignature="AMtx7mifcS4CIj5mN+DzFG9mSyQNoHSgJ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89"/>
  </p:normalViewPr>
  <p:slideViewPr>
    <p:cSldViewPr snapToGrid="0">
      <p:cViewPr varScale="1">
        <p:scale>
          <a:sx n="65" d="100"/>
          <a:sy n="65" d="100"/>
        </p:scale>
        <p:origin x="63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63" Type="http://schemas.openxmlformats.org/officeDocument/2006/relationships/font" Target="fonts/font12.fntdata"/><Relationship Id="rId68" Type="http://customschemas.google.com/relationships/presentationmetadata" Target="meta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61"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notesMaster" Target="notesMasters/notesMaster1.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5b98261037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g5b98261037_0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5b9826103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g5b98261037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5b98261037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g5b98261037_0_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5b98261037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g5b98261037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b98261037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g5b98261037_0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5b98261037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g5b98261037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5b98261037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g5b98261037_1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5bb3610ad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g5bb3610ad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5bb3610ad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g5bb3610ade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b98261037_1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5b98261037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5b98261037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g5b98261037_0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5b98261037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g5b98261037_0_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5b98261037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g5b98261037_0_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5b98261037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g5b98261037_0_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5b98261037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g5b98261037_0_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5b98261037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g5b98261037_0_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5b98261037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g5b98261037_0_1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5b98261037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g5b98261037_0_1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5b98261037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g5b98261037_0_1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5b98261037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5b98261037_0_1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5b98261037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5b98261037_0_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5b98261037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g5b98261037_1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5b98261037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g5b98261037_1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5b98261037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g5b98261037_1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5b98261037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1" name="Google Shape;301;g5b98261037_1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5b98261037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 name="Google Shape;307;g5b98261037_1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5b98261037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 name="Google Shape;313;g5b98261037_1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5b98261037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 name="Google Shape;325;g5b98261037_0_1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b98261037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g5b98261037_1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5b98261037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5b98261037_0_2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5b98261037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g5b98261037_0_2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5b98261037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 name="Google Shape;344;g5b98261037_0_1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5b98261037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1" name="Google Shape;351;g5b98261037_0_1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5b98261037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 name="Google Shape;357;g5b98261037_0_1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5b98261037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g5b98261037_0_1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5b98261037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g5b98261037_0_1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5b98261037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6" name="Google Shape;376;g5b98261037_0_1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5b98261037_0_2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5b98261037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b9826103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g5b98261037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5b98261037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g5b98261037_0_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5b98261037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g5b98261037_0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5b9826103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g5b98261037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1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1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3F3F3F"/>
              </a:buClr>
              <a:buSzPts val="3200"/>
              <a:buNone/>
              <a:defRPr>
                <a:solidFill>
                  <a:srgbClr val="3F3F3F"/>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6" name="Google Shape;16;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59595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59595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595959"/>
                </a:solidFill>
                <a:latin typeface="Calibri"/>
                <a:ea typeface="Calibri"/>
                <a:cs typeface="Calibri"/>
                <a:sym typeface="Calibri"/>
              </a:defRPr>
            </a:lvl1pPr>
            <a:lvl2pPr marL="0" lvl="1" indent="0" algn="r">
              <a:spcBef>
                <a:spcPts val="0"/>
              </a:spcBef>
              <a:buNone/>
              <a:defRPr sz="1200" b="0" i="0" u="none" strike="noStrike" cap="none">
                <a:solidFill>
                  <a:srgbClr val="595959"/>
                </a:solidFill>
                <a:latin typeface="Calibri"/>
                <a:ea typeface="Calibri"/>
                <a:cs typeface="Calibri"/>
                <a:sym typeface="Calibri"/>
              </a:defRPr>
            </a:lvl2pPr>
            <a:lvl3pPr marL="0" lvl="2" indent="0" algn="r">
              <a:spcBef>
                <a:spcPts val="0"/>
              </a:spcBef>
              <a:buNone/>
              <a:defRPr sz="1200" b="0" i="0" u="none" strike="noStrike" cap="none">
                <a:solidFill>
                  <a:srgbClr val="595959"/>
                </a:solidFill>
                <a:latin typeface="Calibri"/>
                <a:ea typeface="Calibri"/>
                <a:cs typeface="Calibri"/>
                <a:sym typeface="Calibri"/>
              </a:defRPr>
            </a:lvl3pPr>
            <a:lvl4pPr marL="0" lvl="3" indent="0" algn="r">
              <a:spcBef>
                <a:spcPts val="0"/>
              </a:spcBef>
              <a:buNone/>
              <a:defRPr sz="1200" b="0" i="0" u="none" strike="noStrike" cap="none">
                <a:solidFill>
                  <a:srgbClr val="595959"/>
                </a:solidFill>
                <a:latin typeface="Calibri"/>
                <a:ea typeface="Calibri"/>
                <a:cs typeface="Calibri"/>
                <a:sym typeface="Calibri"/>
              </a:defRPr>
            </a:lvl4pPr>
            <a:lvl5pPr marL="0" lvl="4" indent="0" algn="r">
              <a:spcBef>
                <a:spcPts val="0"/>
              </a:spcBef>
              <a:buNone/>
              <a:defRPr sz="1200" b="0" i="0" u="none" strike="noStrike" cap="none">
                <a:solidFill>
                  <a:srgbClr val="595959"/>
                </a:solidFill>
                <a:latin typeface="Calibri"/>
                <a:ea typeface="Calibri"/>
                <a:cs typeface="Calibri"/>
                <a:sym typeface="Calibri"/>
              </a:defRPr>
            </a:lvl5pPr>
            <a:lvl6pPr marL="0" lvl="5" indent="0" algn="r">
              <a:spcBef>
                <a:spcPts val="0"/>
              </a:spcBef>
              <a:buNone/>
              <a:defRPr sz="1200" b="0" i="0" u="none" strike="noStrike" cap="none">
                <a:solidFill>
                  <a:srgbClr val="595959"/>
                </a:solidFill>
                <a:latin typeface="Calibri"/>
                <a:ea typeface="Calibri"/>
                <a:cs typeface="Calibri"/>
                <a:sym typeface="Calibri"/>
              </a:defRPr>
            </a:lvl6pPr>
            <a:lvl7pPr marL="0" lvl="6" indent="0" algn="r">
              <a:spcBef>
                <a:spcPts val="0"/>
              </a:spcBef>
              <a:buNone/>
              <a:defRPr sz="1200" b="0" i="0" u="none" strike="noStrike" cap="none">
                <a:solidFill>
                  <a:srgbClr val="595959"/>
                </a:solidFill>
                <a:latin typeface="Calibri"/>
                <a:ea typeface="Calibri"/>
                <a:cs typeface="Calibri"/>
                <a:sym typeface="Calibri"/>
              </a:defRPr>
            </a:lvl7pPr>
            <a:lvl8pPr marL="0" lvl="7" indent="0" algn="r">
              <a:spcBef>
                <a:spcPts val="0"/>
              </a:spcBef>
              <a:buNone/>
              <a:defRPr sz="1200" b="0" i="0" u="none" strike="noStrike" cap="none">
                <a:solidFill>
                  <a:srgbClr val="595959"/>
                </a:solidFill>
                <a:latin typeface="Calibri"/>
                <a:ea typeface="Calibri"/>
                <a:cs typeface="Calibri"/>
                <a:sym typeface="Calibri"/>
              </a:defRPr>
            </a:lvl8pPr>
            <a:lvl9pPr marL="0" lvl="8" indent="0" algn="r">
              <a:spcBef>
                <a:spcPts val="0"/>
              </a:spcBef>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9" name="Google Shape;19;p10" descr="Decorative"/>
          <p:cNvPicPr preferRelativeResize="0"/>
          <p:nvPr/>
        </p:nvPicPr>
        <p:blipFill rotWithShape="1">
          <a:blip r:embed="rId2">
            <a:alphaModFix/>
          </a:blip>
          <a:srcRect/>
          <a:stretch/>
        </p:blipFill>
        <p:spPr>
          <a:xfrm>
            <a:off x="496824" y="5611368"/>
            <a:ext cx="8150352" cy="86563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9"/>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 name="Google Shape;82;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5" name="Google Shape;85;p19" descr="Decorative"/>
          <p:cNvPicPr preferRelativeResize="0"/>
          <p:nvPr/>
        </p:nvPicPr>
        <p:blipFill rotWithShape="1">
          <a:blip r:embed="rId2">
            <a:alphaModFix/>
          </a:blip>
          <a:srcRect r="75411"/>
          <a:stretch/>
        </p:blipFill>
        <p:spPr>
          <a:xfrm rot="5400000">
            <a:off x="-101473" y="5923407"/>
            <a:ext cx="1002030" cy="43281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20"/>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2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9" name="Google Shape;89;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92" name="Google Shape;92;p20" descr="Decorative"/>
          <p:cNvPicPr preferRelativeResize="0"/>
          <p:nvPr/>
        </p:nvPicPr>
        <p:blipFill rotWithShape="1">
          <a:blip r:embed="rId2">
            <a:alphaModFix/>
          </a:blip>
          <a:srcRect r="75411"/>
          <a:stretch/>
        </p:blipFill>
        <p:spPr>
          <a:xfrm rot="5400000">
            <a:off x="-101473" y="5923407"/>
            <a:ext cx="1002030" cy="43281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 name="Google Shape;23;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6" name="Google Shape;26;p11" descr="Decorative"/>
          <p:cNvPicPr preferRelativeResize="0"/>
          <p:nvPr/>
        </p:nvPicPr>
        <p:blipFill rotWithShape="1">
          <a:blip r:embed="rId2">
            <a:alphaModFix/>
          </a:blip>
          <a:srcRect r="75411"/>
          <a:stretch/>
        </p:blipFill>
        <p:spPr>
          <a:xfrm>
            <a:off x="8001000" y="6248400"/>
            <a:ext cx="1002030" cy="43281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2"/>
          <p:cNvSpPr txBox="1">
            <a:spLocks noGrp="1"/>
          </p:cNvSpPr>
          <p:nvPr>
            <p:ph type="title"/>
          </p:nvPr>
        </p:nvSpPr>
        <p:spPr>
          <a:xfrm>
            <a:off x="722313" y="3252787"/>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Verdan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2"/>
          <p:cNvSpPr txBox="1">
            <a:spLocks noGrp="1"/>
          </p:cNvSpPr>
          <p:nvPr>
            <p:ph type="body" idx="1"/>
          </p:nvPr>
        </p:nvSpPr>
        <p:spPr>
          <a:xfrm>
            <a:off x="722313" y="1752600"/>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3F3F3F"/>
              </a:buClr>
              <a:buSzPts val="2000"/>
              <a:buNone/>
              <a:defRPr sz="2000">
                <a:solidFill>
                  <a:srgbClr val="3F3F3F"/>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3" name="Google Shape;33;p12" descr="Decorative"/>
          <p:cNvPicPr preferRelativeResize="0"/>
          <p:nvPr/>
        </p:nvPicPr>
        <p:blipFill rotWithShape="1">
          <a:blip r:embed="rId2">
            <a:alphaModFix/>
          </a:blip>
          <a:srcRect r="75411"/>
          <a:stretch/>
        </p:blipFill>
        <p:spPr>
          <a:xfrm>
            <a:off x="8001000" y="6248400"/>
            <a:ext cx="1002030" cy="43281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1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8" name="Google Shape;3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1" name="Google Shape;41;p13" descr="Decorative"/>
          <p:cNvPicPr preferRelativeResize="0"/>
          <p:nvPr/>
        </p:nvPicPr>
        <p:blipFill rotWithShape="1">
          <a:blip r:embed="rId2">
            <a:alphaModFix/>
          </a:blip>
          <a:srcRect r="75411"/>
          <a:stretch/>
        </p:blipFill>
        <p:spPr>
          <a:xfrm>
            <a:off x="8001000" y="6248400"/>
            <a:ext cx="1002030" cy="43281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Verdan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1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1" name="Google Shape;51;p14" descr="Decorative"/>
          <p:cNvPicPr preferRelativeResize="0"/>
          <p:nvPr/>
        </p:nvPicPr>
        <p:blipFill rotWithShape="1">
          <a:blip r:embed="rId2">
            <a:alphaModFix/>
          </a:blip>
          <a:srcRect r="75411"/>
          <a:stretch/>
        </p:blipFill>
        <p:spPr>
          <a:xfrm>
            <a:off x="8001000" y="6248400"/>
            <a:ext cx="1002030" cy="43281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7" name="Google Shape;57;p15" descr="Decorative"/>
          <p:cNvPicPr preferRelativeResize="0"/>
          <p:nvPr/>
        </p:nvPicPr>
        <p:blipFill rotWithShape="1">
          <a:blip r:embed="rId2">
            <a:alphaModFix/>
          </a:blip>
          <a:srcRect r="75411"/>
          <a:stretch/>
        </p:blipFill>
        <p:spPr>
          <a:xfrm>
            <a:off x="8001000" y="6248400"/>
            <a:ext cx="1002030" cy="43281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2" name="Google Shape;62;p16" descr="Decorative"/>
          <p:cNvPicPr preferRelativeResize="0"/>
          <p:nvPr/>
        </p:nvPicPr>
        <p:blipFill rotWithShape="1">
          <a:blip r:embed="rId2">
            <a:alphaModFix/>
          </a:blip>
          <a:srcRect r="75411"/>
          <a:stretch/>
        </p:blipFill>
        <p:spPr>
          <a:xfrm>
            <a:off x="8001000" y="6248400"/>
            <a:ext cx="1002030" cy="43281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1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Verdan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6" name="Google Shape;66;p1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7" name="Google Shape;67;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0" name="Google Shape;70;p17" descr="Decorative"/>
          <p:cNvPicPr preferRelativeResize="0"/>
          <p:nvPr/>
        </p:nvPicPr>
        <p:blipFill rotWithShape="1">
          <a:blip r:embed="rId2">
            <a:alphaModFix/>
          </a:blip>
          <a:srcRect r="75411"/>
          <a:stretch/>
        </p:blipFill>
        <p:spPr>
          <a:xfrm>
            <a:off x="8001000" y="6248400"/>
            <a:ext cx="1002030" cy="43281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Verdan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8"/>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1" i="0" u="none" strike="noStrike" cap="none">
                <a:solidFill>
                  <a:schemeClr val="dk1"/>
                </a:solidFill>
                <a:latin typeface="Verdana"/>
                <a:ea typeface="Verdana"/>
                <a:cs typeface="Verdana"/>
                <a:sym typeface="Verdana"/>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Verdana"/>
                <a:ea typeface="Verdana"/>
                <a:cs typeface="Verdana"/>
                <a:sym typeface="Verdana"/>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Verdana"/>
                <a:ea typeface="Verdana"/>
                <a:cs typeface="Verdana"/>
                <a:sym typeface="Verdana"/>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4" name="Google Shape;74;p1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5" name="Google Shape;75;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8" name="Google Shape;78;p18" descr="Decorative"/>
          <p:cNvPicPr preferRelativeResize="0"/>
          <p:nvPr/>
        </p:nvPicPr>
        <p:blipFill rotWithShape="1">
          <a:blip r:embed="rId2">
            <a:alphaModFix/>
          </a:blip>
          <a:srcRect r="75411"/>
          <a:stretch/>
        </p:blipFill>
        <p:spPr>
          <a:xfrm>
            <a:off x="8001000" y="6248400"/>
            <a:ext cx="1002030" cy="43281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Verdana"/>
              <a:buNone/>
              <a:defRPr sz="4400" b="1" i="0" u="none" strike="noStrike" cap="non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1" i="0" u="none" strike="noStrike" cap="none">
                <a:solidFill>
                  <a:schemeClr val="dk1"/>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3F3F3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3F3F3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3F3F3F"/>
                </a:solidFill>
                <a:latin typeface="Calibri"/>
                <a:ea typeface="Calibri"/>
                <a:cs typeface="Calibri"/>
                <a:sym typeface="Calibri"/>
              </a:defRPr>
            </a:lvl1pPr>
            <a:lvl2pPr marL="0" marR="0" lvl="1" indent="0" algn="r" rtl="0">
              <a:spcBef>
                <a:spcPts val="0"/>
              </a:spcBef>
              <a:buNone/>
              <a:defRPr sz="1200" b="0" i="0" u="none" strike="noStrike" cap="none">
                <a:solidFill>
                  <a:srgbClr val="3F3F3F"/>
                </a:solidFill>
                <a:latin typeface="Calibri"/>
                <a:ea typeface="Calibri"/>
                <a:cs typeface="Calibri"/>
                <a:sym typeface="Calibri"/>
              </a:defRPr>
            </a:lvl2pPr>
            <a:lvl3pPr marL="0" marR="0" lvl="2" indent="0" algn="r" rtl="0">
              <a:spcBef>
                <a:spcPts val="0"/>
              </a:spcBef>
              <a:buNone/>
              <a:defRPr sz="1200" b="0" i="0" u="none" strike="noStrike" cap="none">
                <a:solidFill>
                  <a:srgbClr val="3F3F3F"/>
                </a:solidFill>
                <a:latin typeface="Calibri"/>
                <a:ea typeface="Calibri"/>
                <a:cs typeface="Calibri"/>
                <a:sym typeface="Calibri"/>
              </a:defRPr>
            </a:lvl3pPr>
            <a:lvl4pPr marL="0" marR="0" lvl="3" indent="0" algn="r" rtl="0">
              <a:spcBef>
                <a:spcPts val="0"/>
              </a:spcBef>
              <a:buNone/>
              <a:defRPr sz="1200" b="0" i="0" u="none" strike="noStrike" cap="none">
                <a:solidFill>
                  <a:srgbClr val="3F3F3F"/>
                </a:solidFill>
                <a:latin typeface="Calibri"/>
                <a:ea typeface="Calibri"/>
                <a:cs typeface="Calibri"/>
                <a:sym typeface="Calibri"/>
              </a:defRPr>
            </a:lvl4pPr>
            <a:lvl5pPr marL="0" marR="0" lvl="4" indent="0" algn="r" rtl="0">
              <a:spcBef>
                <a:spcPts val="0"/>
              </a:spcBef>
              <a:buNone/>
              <a:defRPr sz="1200" b="0" i="0" u="none" strike="noStrike" cap="none">
                <a:solidFill>
                  <a:srgbClr val="3F3F3F"/>
                </a:solidFill>
                <a:latin typeface="Calibri"/>
                <a:ea typeface="Calibri"/>
                <a:cs typeface="Calibri"/>
                <a:sym typeface="Calibri"/>
              </a:defRPr>
            </a:lvl5pPr>
            <a:lvl6pPr marL="0" marR="0" lvl="5" indent="0" algn="r" rtl="0">
              <a:spcBef>
                <a:spcPts val="0"/>
              </a:spcBef>
              <a:buNone/>
              <a:defRPr sz="1200" b="0" i="0" u="none" strike="noStrike" cap="none">
                <a:solidFill>
                  <a:srgbClr val="3F3F3F"/>
                </a:solidFill>
                <a:latin typeface="Calibri"/>
                <a:ea typeface="Calibri"/>
                <a:cs typeface="Calibri"/>
                <a:sym typeface="Calibri"/>
              </a:defRPr>
            </a:lvl6pPr>
            <a:lvl7pPr marL="0" marR="0" lvl="6" indent="0" algn="r" rtl="0">
              <a:spcBef>
                <a:spcPts val="0"/>
              </a:spcBef>
              <a:buNone/>
              <a:defRPr sz="1200" b="0" i="0" u="none" strike="noStrike" cap="none">
                <a:solidFill>
                  <a:srgbClr val="3F3F3F"/>
                </a:solidFill>
                <a:latin typeface="Calibri"/>
                <a:ea typeface="Calibri"/>
                <a:cs typeface="Calibri"/>
                <a:sym typeface="Calibri"/>
              </a:defRPr>
            </a:lvl7pPr>
            <a:lvl8pPr marL="0" marR="0" lvl="7" indent="0" algn="r" rtl="0">
              <a:spcBef>
                <a:spcPts val="0"/>
              </a:spcBef>
              <a:buNone/>
              <a:defRPr sz="1200" b="0" i="0" u="none" strike="noStrike" cap="none">
                <a:solidFill>
                  <a:srgbClr val="3F3F3F"/>
                </a:solidFill>
                <a:latin typeface="Calibri"/>
                <a:ea typeface="Calibri"/>
                <a:cs typeface="Calibri"/>
                <a:sym typeface="Calibri"/>
              </a:defRPr>
            </a:lvl8pPr>
            <a:lvl9pPr marL="0" marR="0" lvl="8" indent="0" algn="r" rtl="0">
              <a:spcBef>
                <a:spcPts val="0"/>
              </a:spcBef>
              <a:buNone/>
              <a:defRPr sz="1200" b="0" i="0" u="none" strike="noStrike" cap="none">
                <a:solidFill>
                  <a:srgbClr val="3F3F3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 name="Google Shape;11;p9"/>
          <p:cNvSpPr/>
          <p:nvPr/>
        </p:nvSpPr>
        <p:spPr>
          <a:xfrm>
            <a:off x="0" y="6781800"/>
            <a:ext cx="9144000" cy="762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p9"/>
          <p:cNvSpPr/>
          <p:nvPr/>
        </p:nvSpPr>
        <p:spPr>
          <a:xfrm>
            <a:off x="0" y="0"/>
            <a:ext cx="9144000" cy="2286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slsousa@ccpsd.k12.va.u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Jennifer.Haws@vbschools.com" TargetMode="External"/><Relationship Id="rId4" Type="http://schemas.openxmlformats.org/officeDocument/2006/relationships/hyperlink" Target="mailto:amconley@vbschools.com"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rightquestion.org/what-we-do/"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KFZaCHJCkyc"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s://www.thoughtco.com/ideas-for-performance-based-activities-7686"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hyperlink" Target="https://readingandwritingproject.org/resources/assessments/reading-writing-assessments" TargetMode="External"/><Relationship Id="rId4" Type="http://schemas.openxmlformats.org/officeDocument/2006/relationships/hyperlink" Target="https://cce.org/thought-leadership/blog/post/performance-assessment-six-examples"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slsousa@ccpsd.k12.va.us"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hyperlink" Target="mailto:Jennifer.Haws@vbschools.com" TargetMode="External"/><Relationship Id="rId4" Type="http://schemas.openxmlformats.org/officeDocument/2006/relationships/hyperlink" Target="mailto:amconley@vbschools.com"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959"/>
              <a:buFont typeface="Verdana"/>
              <a:buNone/>
            </a:pPr>
            <a:r>
              <a:rPr lang="en-US" sz="3959"/>
              <a:t>Moving in the “Write” Direction for the SOLs</a:t>
            </a:r>
            <a:endParaRPr sz="3959"/>
          </a:p>
        </p:txBody>
      </p:sp>
      <p:sp>
        <p:nvSpPr>
          <p:cNvPr id="98" name="Google Shape;98;p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3F3F3F"/>
              </a:buClr>
              <a:buSzPts val="3200"/>
              <a:buNone/>
            </a:pPr>
            <a:r>
              <a:rPr lang="en-US"/>
              <a:t>By Jennifer Haws, Annette Conley, and Sheila Sousa-Lintecum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5b98261037_0_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Verdana"/>
              <a:buNone/>
            </a:pPr>
            <a:r>
              <a:rPr lang="en-US"/>
              <a:t>Let the SOLs Be Your Guide</a:t>
            </a:r>
            <a:endParaRPr/>
          </a:p>
        </p:txBody>
      </p:sp>
      <p:sp>
        <p:nvSpPr>
          <p:cNvPr id="152" name="Google Shape;152;g5b98261037_0_35"/>
          <p:cNvSpPr txBox="1">
            <a:spLocks noGrp="1"/>
          </p:cNvSpPr>
          <p:nvPr>
            <p:ph type="body" idx="1"/>
          </p:nvPr>
        </p:nvSpPr>
        <p:spPr>
          <a:xfrm>
            <a:off x="457200" y="1731000"/>
            <a:ext cx="8229600" cy="45261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en-US" sz="2960"/>
              <a:t>4th Grade Writing Standards - Cont’d</a:t>
            </a:r>
            <a:endParaRPr/>
          </a:p>
          <a:p>
            <a:pPr marL="742950" lvl="1" indent="-317500" algn="l" rtl="0">
              <a:lnSpc>
                <a:spcPct val="115000"/>
              </a:lnSpc>
              <a:spcBef>
                <a:spcPts val="0"/>
              </a:spcBef>
              <a:spcAft>
                <a:spcPts val="0"/>
              </a:spcAft>
              <a:buSzPts val="2300"/>
              <a:buFont typeface="Verdana"/>
              <a:buChar char="–"/>
            </a:pPr>
            <a:r>
              <a:rPr lang="en-US" sz="2300"/>
              <a:t>4.8	The student will self-and peer edit writing for capitalization, spelling, punctuation, sentence structure, paragraphing, and Standard English.</a:t>
            </a:r>
            <a:endParaRPr sz="2300"/>
          </a:p>
          <a:p>
            <a:pPr marL="1143000" lvl="2" indent="-247650" algn="l" rtl="0">
              <a:lnSpc>
                <a:spcPct val="115000"/>
              </a:lnSpc>
              <a:spcBef>
                <a:spcPts val="0"/>
              </a:spcBef>
              <a:spcAft>
                <a:spcPts val="0"/>
              </a:spcAft>
              <a:buSzPts val="2100"/>
              <a:buFont typeface="Verdana"/>
              <a:buChar char="•"/>
            </a:pPr>
            <a:r>
              <a:rPr lang="en-US" sz="2100"/>
              <a:t>Revised from “The student will edit writing for correct grammar, capitalization, spelling, punctuation, sentence structure, and paragraphing”</a:t>
            </a:r>
            <a:endParaRPr sz="2100"/>
          </a:p>
          <a:p>
            <a:pPr marL="742950" lvl="1" indent="-317500" algn="l" rtl="0">
              <a:lnSpc>
                <a:spcPct val="80000"/>
              </a:lnSpc>
              <a:spcBef>
                <a:spcPts val="518"/>
              </a:spcBef>
              <a:spcAft>
                <a:spcPts val="0"/>
              </a:spcAft>
              <a:buSzPts val="2300"/>
              <a:buFont typeface="Verdana"/>
              <a:buChar char="–"/>
            </a:pPr>
            <a:r>
              <a:rPr lang="en-US" sz="2300"/>
              <a:t>4.9	The student will demonstrate comprehension of information resources to create a research product.</a:t>
            </a:r>
            <a:endParaRPr sz="2300"/>
          </a:p>
          <a:p>
            <a:pPr marL="1143000" lvl="2" indent="-247650" algn="l" rtl="0">
              <a:lnSpc>
                <a:spcPct val="115000"/>
              </a:lnSpc>
              <a:spcBef>
                <a:spcPts val="0"/>
              </a:spcBef>
              <a:spcAft>
                <a:spcPts val="0"/>
              </a:spcAft>
              <a:buSzPts val="2100"/>
              <a:buFont typeface="Verdana"/>
              <a:buChar char="•"/>
            </a:pPr>
            <a:r>
              <a:rPr lang="en-US" sz="2100"/>
              <a:t>Removed “research a topic” and added “create a research product”</a:t>
            </a:r>
            <a:endParaRPr sz="21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5b98261037_0_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Verdana"/>
              <a:buNone/>
            </a:pPr>
            <a:r>
              <a:rPr lang="en-US"/>
              <a:t>Grade 4 Reading Blueprint: Fiction</a:t>
            </a:r>
            <a:endParaRPr/>
          </a:p>
        </p:txBody>
      </p:sp>
      <p:sp>
        <p:nvSpPr>
          <p:cNvPr id="158" name="Google Shape;158;g5b98261037_0_11"/>
          <p:cNvSpPr txBox="1">
            <a:spLocks noGrp="1"/>
          </p:cNvSpPr>
          <p:nvPr>
            <p:ph type="body" idx="1"/>
          </p:nvPr>
        </p:nvSpPr>
        <p:spPr>
          <a:xfrm>
            <a:off x="457200" y="1660625"/>
            <a:ext cx="8229600" cy="45261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r>
              <a:rPr lang="en-US" sz="2400" b="0"/>
              <a:t>4.5 The student will read and demonstrate comprehension of fictional texts, literary nonfiction, and poetry.</a:t>
            </a:r>
            <a:endParaRPr sz="2400" b="0"/>
          </a:p>
          <a:p>
            <a:pPr marL="0" marR="0" lvl="0" indent="0" algn="l" rtl="0">
              <a:lnSpc>
                <a:spcPct val="80000"/>
              </a:lnSpc>
              <a:spcBef>
                <a:spcPts val="0"/>
              </a:spcBef>
              <a:spcAft>
                <a:spcPts val="0"/>
              </a:spcAft>
              <a:buNone/>
            </a:pPr>
            <a:r>
              <a:rPr lang="en-US" sz="2400" b="0"/>
              <a:t>a)   Describe how the </a:t>
            </a:r>
            <a:r>
              <a:rPr lang="en-US" sz="2400" b="0" u="sng"/>
              <a:t>choice of language</a:t>
            </a:r>
            <a:r>
              <a:rPr lang="en-US" sz="2400" b="0"/>
              <a:t>, setting, and characters contributes to the development of plot.</a:t>
            </a:r>
            <a:endParaRPr sz="2400" b="0"/>
          </a:p>
          <a:p>
            <a:pPr marL="0" marR="0" lvl="0" indent="0" algn="l" rtl="0">
              <a:lnSpc>
                <a:spcPct val="80000"/>
              </a:lnSpc>
              <a:spcBef>
                <a:spcPts val="0"/>
              </a:spcBef>
              <a:spcAft>
                <a:spcPts val="0"/>
              </a:spcAft>
              <a:buNone/>
            </a:pPr>
            <a:r>
              <a:rPr lang="en-US" sz="2400" b="0"/>
              <a:t>c)   </a:t>
            </a:r>
            <a:r>
              <a:rPr lang="en-US" sz="2400" b="0" u="sng"/>
              <a:t>Summarize</a:t>
            </a:r>
            <a:r>
              <a:rPr lang="en-US" sz="2400" b="0"/>
              <a:t> events in the plot.</a:t>
            </a:r>
            <a:endParaRPr sz="2400" b="0"/>
          </a:p>
          <a:p>
            <a:pPr marL="0" marR="0" lvl="0" indent="0" algn="l" rtl="0">
              <a:lnSpc>
                <a:spcPct val="80000"/>
              </a:lnSpc>
              <a:spcBef>
                <a:spcPts val="0"/>
              </a:spcBef>
              <a:spcAft>
                <a:spcPts val="0"/>
              </a:spcAft>
              <a:buNone/>
            </a:pPr>
            <a:r>
              <a:rPr lang="en-US" sz="2400" b="0"/>
              <a:t>d)   Identify </a:t>
            </a:r>
            <a:r>
              <a:rPr lang="en-US" sz="2400" b="0" u="sng"/>
              <a:t>genres.</a:t>
            </a:r>
            <a:endParaRPr sz="2400" b="0" u="sng"/>
          </a:p>
          <a:p>
            <a:pPr marL="0" marR="0" lvl="0" indent="0" algn="l" rtl="0">
              <a:lnSpc>
                <a:spcPct val="80000"/>
              </a:lnSpc>
              <a:spcBef>
                <a:spcPts val="0"/>
              </a:spcBef>
              <a:spcAft>
                <a:spcPts val="0"/>
              </a:spcAft>
              <a:buNone/>
            </a:pPr>
            <a:r>
              <a:rPr lang="en-US" sz="2400" b="0"/>
              <a:t>e)   Identify the </a:t>
            </a:r>
            <a:r>
              <a:rPr lang="en-US" sz="2400" b="0" u="sng"/>
              <a:t>narrator</a:t>
            </a:r>
            <a:r>
              <a:rPr lang="en-US" sz="2400" b="0"/>
              <a:t> of a story and the speaker of a poem.</a:t>
            </a:r>
            <a:endParaRPr sz="2400" b="0"/>
          </a:p>
          <a:p>
            <a:pPr marL="0" marR="0" lvl="0" indent="0" algn="l" rtl="0">
              <a:lnSpc>
                <a:spcPct val="80000"/>
              </a:lnSpc>
              <a:spcBef>
                <a:spcPts val="0"/>
              </a:spcBef>
              <a:spcAft>
                <a:spcPts val="0"/>
              </a:spcAft>
              <a:buNone/>
            </a:pPr>
            <a:r>
              <a:rPr lang="en-US" sz="2400" b="0"/>
              <a:t>f)   Identify the conflict and resolution.</a:t>
            </a:r>
            <a:endParaRPr sz="2400" b="0"/>
          </a:p>
          <a:p>
            <a:pPr marL="0" marR="0" lvl="0" indent="0" algn="l" rtl="0">
              <a:lnSpc>
                <a:spcPct val="80000"/>
              </a:lnSpc>
              <a:spcBef>
                <a:spcPts val="0"/>
              </a:spcBef>
              <a:spcAft>
                <a:spcPts val="0"/>
              </a:spcAft>
              <a:buNone/>
            </a:pPr>
            <a:r>
              <a:rPr lang="en-US" sz="2400" b="0"/>
              <a:t>g)   Identify </a:t>
            </a:r>
            <a:r>
              <a:rPr lang="en-US" sz="2400" b="0" u="sng"/>
              <a:t>sensory words</a:t>
            </a:r>
            <a:r>
              <a:rPr lang="en-US" sz="2400" b="0"/>
              <a:t>.</a:t>
            </a:r>
            <a:endParaRPr sz="2400" b="0"/>
          </a:p>
          <a:p>
            <a:pPr marL="0" marR="0" lvl="0" indent="0" algn="l" rtl="0">
              <a:lnSpc>
                <a:spcPct val="80000"/>
              </a:lnSpc>
              <a:spcBef>
                <a:spcPts val="0"/>
              </a:spcBef>
              <a:spcAft>
                <a:spcPts val="0"/>
              </a:spcAft>
              <a:buNone/>
            </a:pPr>
            <a:r>
              <a:rPr lang="en-US" sz="2400" b="0"/>
              <a:t>i)	Compare/contrast details in </a:t>
            </a:r>
            <a:r>
              <a:rPr lang="en-US" sz="2400" b="0" u="sng"/>
              <a:t>literary and informational nonfiction texts</a:t>
            </a:r>
            <a:r>
              <a:rPr lang="en-US" sz="2400" b="0"/>
              <a:t>.</a:t>
            </a:r>
            <a:endParaRPr sz="2400" b="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5b98261037_0_6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Verdana"/>
              <a:buNone/>
            </a:pPr>
            <a:r>
              <a:rPr lang="en-US"/>
              <a:t>Grade 4 Reading Blueprint: Nonfiction</a:t>
            </a:r>
            <a:endParaRPr/>
          </a:p>
        </p:txBody>
      </p:sp>
      <p:sp>
        <p:nvSpPr>
          <p:cNvPr id="164" name="Google Shape;164;g5b98261037_0_61"/>
          <p:cNvSpPr txBox="1">
            <a:spLocks noGrp="1"/>
          </p:cNvSpPr>
          <p:nvPr>
            <p:ph type="body" idx="1"/>
          </p:nvPr>
        </p:nvSpPr>
        <p:spPr>
          <a:xfrm>
            <a:off x="457200" y="1660625"/>
            <a:ext cx="8229600" cy="4526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400" b="0"/>
              <a:t>4.6 The student will read and demonstrate comprehension of nonfiction texts.</a:t>
            </a:r>
            <a:endParaRPr sz="2400" b="0"/>
          </a:p>
          <a:p>
            <a:pPr marL="0" lvl="0" indent="0" algn="l" rtl="0">
              <a:lnSpc>
                <a:spcPct val="115000"/>
              </a:lnSpc>
              <a:spcBef>
                <a:spcPts val="0"/>
              </a:spcBef>
              <a:spcAft>
                <a:spcPts val="0"/>
              </a:spcAft>
              <a:buClr>
                <a:schemeClr val="dk1"/>
              </a:buClr>
              <a:buSzPts val="1100"/>
              <a:buFont typeface="Arial"/>
              <a:buNone/>
            </a:pPr>
            <a:r>
              <a:rPr lang="en-US" sz="2400" b="0"/>
              <a:t>a)   Use </a:t>
            </a:r>
            <a:r>
              <a:rPr lang="en-US" sz="2400" b="0" u="sng"/>
              <a:t>text features</a:t>
            </a:r>
            <a:r>
              <a:rPr lang="en-US" sz="2400" b="0"/>
              <a:t>, such as type, headings, and graphics, to predict and categorize information.</a:t>
            </a:r>
            <a:endParaRPr sz="2400" b="0"/>
          </a:p>
          <a:p>
            <a:pPr marL="0" lvl="0" indent="0" algn="l" rtl="0">
              <a:lnSpc>
                <a:spcPct val="115000"/>
              </a:lnSpc>
              <a:spcBef>
                <a:spcPts val="0"/>
              </a:spcBef>
              <a:spcAft>
                <a:spcPts val="0"/>
              </a:spcAft>
              <a:buClr>
                <a:schemeClr val="dk1"/>
              </a:buClr>
              <a:buSzPts val="1100"/>
              <a:buFont typeface="Arial"/>
              <a:buNone/>
            </a:pPr>
            <a:r>
              <a:rPr lang="en-US" sz="2400" b="0"/>
              <a:t>b)   Explain the </a:t>
            </a:r>
            <a:r>
              <a:rPr lang="en-US" sz="2400" b="0" u="sng"/>
              <a:t>author’s purpose</a:t>
            </a:r>
            <a:r>
              <a:rPr lang="en-US" sz="2400" b="0"/>
              <a:t>.</a:t>
            </a:r>
            <a:endParaRPr sz="2400" b="0"/>
          </a:p>
          <a:p>
            <a:pPr marL="0" lvl="0" indent="0" algn="l" rtl="0">
              <a:lnSpc>
                <a:spcPct val="115000"/>
              </a:lnSpc>
              <a:spcBef>
                <a:spcPts val="0"/>
              </a:spcBef>
              <a:spcAft>
                <a:spcPts val="0"/>
              </a:spcAft>
              <a:buClr>
                <a:schemeClr val="dk1"/>
              </a:buClr>
              <a:buSzPts val="1100"/>
              <a:buFont typeface="Arial"/>
              <a:buNone/>
            </a:pPr>
            <a:r>
              <a:rPr lang="en-US" sz="2400" b="0"/>
              <a:t>c)   Identify the </a:t>
            </a:r>
            <a:r>
              <a:rPr lang="en-US" sz="2400" b="0" u="sng"/>
              <a:t>main idea</a:t>
            </a:r>
            <a:r>
              <a:rPr lang="en-US" sz="2400" b="0"/>
              <a:t>.</a:t>
            </a:r>
            <a:endParaRPr sz="2400" b="0"/>
          </a:p>
          <a:p>
            <a:pPr marL="0" lvl="0" indent="0" algn="l" rtl="0">
              <a:lnSpc>
                <a:spcPct val="115000"/>
              </a:lnSpc>
              <a:spcBef>
                <a:spcPts val="0"/>
              </a:spcBef>
              <a:spcAft>
                <a:spcPts val="0"/>
              </a:spcAft>
              <a:buClr>
                <a:schemeClr val="dk1"/>
              </a:buClr>
              <a:buSzPts val="1100"/>
              <a:buFont typeface="Arial"/>
              <a:buNone/>
            </a:pPr>
            <a:r>
              <a:rPr lang="en-US" sz="2400" b="0"/>
              <a:t>d)   Summarize supporting </a:t>
            </a:r>
            <a:r>
              <a:rPr lang="en-US" sz="2400" b="0" u="sng"/>
              <a:t>details</a:t>
            </a:r>
            <a:r>
              <a:rPr lang="en-US" sz="2400" b="0"/>
              <a:t>.</a:t>
            </a:r>
            <a:endParaRPr sz="2400" b="0"/>
          </a:p>
          <a:p>
            <a:pPr marL="0" lvl="0" indent="0" algn="l" rtl="0">
              <a:lnSpc>
                <a:spcPct val="115000"/>
              </a:lnSpc>
              <a:spcBef>
                <a:spcPts val="0"/>
              </a:spcBef>
              <a:spcAft>
                <a:spcPts val="0"/>
              </a:spcAft>
              <a:buClr>
                <a:schemeClr val="dk1"/>
              </a:buClr>
              <a:buSzPts val="1100"/>
              <a:buFont typeface="Arial"/>
              <a:buNone/>
            </a:pPr>
            <a:r>
              <a:rPr lang="en-US" sz="2400" b="0"/>
              <a:t>e)   Draw conclusions and make inferences </a:t>
            </a:r>
            <a:r>
              <a:rPr lang="en-US" sz="2400" b="0" u="sng"/>
              <a:t>using textual information as support</a:t>
            </a:r>
            <a:r>
              <a:rPr lang="en-US" sz="2400" b="0"/>
              <a:t>.</a:t>
            </a:r>
            <a:endParaRPr sz="2400" b="0"/>
          </a:p>
          <a:p>
            <a:pPr marL="0" lvl="0" indent="0" algn="l" rtl="0">
              <a:lnSpc>
                <a:spcPct val="115000"/>
              </a:lnSpc>
              <a:spcBef>
                <a:spcPts val="0"/>
              </a:spcBef>
              <a:spcAft>
                <a:spcPts val="0"/>
              </a:spcAft>
              <a:buClr>
                <a:schemeClr val="dk1"/>
              </a:buClr>
              <a:buSzPts val="1100"/>
              <a:buFont typeface="Arial"/>
              <a:buNone/>
            </a:pPr>
            <a:r>
              <a:rPr lang="en-US" sz="2400" b="0"/>
              <a:t>g)   Distinguish between </a:t>
            </a:r>
            <a:r>
              <a:rPr lang="en-US" sz="2400" b="0" u="sng"/>
              <a:t>fact and opinion</a:t>
            </a:r>
            <a:r>
              <a:rPr lang="en-US" sz="2400" b="0"/>
              <a:t>.</a:t>
            </a:r>
            <a:endParaRPr sz="2400" b="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5b98261037_0_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Verdana"/>
              <a:buNone/>
            </a:pPr>
            <a:r>
              <a:rPr lang="en-US"/>
              <a:t>Let the SOLs Be Your Guide</a:t>
            </a:r>
            <a:endParaRPr/>
          </a:p>
        </p:txBody>
      </p:sp>
      <p:sp>
        <p:nvSpPr>
          <p:cNvPr id="170" name="Google Shape;170;g5b98261037_0_1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en-US" sz="2960"/>
              <a:t>5th Grade Writing Standards</a:t>
            </a:r>
            <a:endParaRPr/>
          </a:p>
          <a:p>
            <a:pPr marL="742950" lvl="1" indent="-304800" algn="l" rtl="0">
              <a:lnSpc>
                <a:spcPct val="115000"/>
              </a:lnSpc>
              <a:spcBef>
                <a:spcPts val="0"/>
              </a:spcBef>
              <a:spcAft>
                <a:spcPts val="0"/>
              </a:spcAft>
              <a:buSzPts val="2100"/>
              <a:buChar char="–"/>
            </a:pPr>
            <a:r>
              <a:rPr lang="en-US" sz="2100"/>
              <a:t>5.7 The student will write in a variety of forms to include </a:t>
            </a:r>
            <a:r>
              <a:rPr lang="en-US" sz="2100" b="1" u="sng"/>
              <a:t>narrative</a:t>
            </a:r>
            <a:r>
              <a:rPr lang="en-US" sz="2100"/>
              <a:t>, </a:t>
            </a:r>
            <a:r>
              <a:rPr lang="en-US" sz="2100" b="1" u="sng"/>
              <a:t>descriptive</a:t>
            </a:r>
            <a:r>
              <a:rPr lang="en-US" sz="2100"/>
              <a:t>, </a:t>
            </a:r>
            <a:r>
              <a:rPr lang="en-US" sz="2100" b="1" u="sng"/>
              <a:t>expository</a:t>
            </a:r>
            <a:r>
              <a:rPr lang="en-US" sz="2100"/>
              <a:t>, and </a:t>
            </a:r>
            <a:r>
              <a:rPr lang="en-US" sz="2100" b="1" u="sng"/>
              <a:t>persuasive</a:t>
            </a:r>
            <a:r>
              <a:rPr lang="en-US" sz="2100"/>
              <a:t>.</a:t>
            </a:r>
            <a:endParaRPr sz="2100"/>
          </a:p>
          <a:p>
            <a:pPr marL="1143000" lvl="2" indent="-247650" algn="l" rtl="0">
              <a:lnSpc>
                <a:spcPct val="115000"/>
              </a:lnSpc>
              <a:spcBef>
                <a:spcPts val="0"/>
              </a:spcBef>
              <a:spcAft>
                <a:spcPts val="0"/>
              </a:spcAft>
              <a:buSzPts val="2100"/>
              <a:buFont typeface="Verdana"/>
              <a:buChar char="•"/>
            </a:pPr>
            <a:r>
              <a:rPr lang="en-US" sz="2100"/>
              <a:t>Revised from “The student will write for a variety of purposes: describe, to inform, to entertain, to explain, and to persuade” </a:t>
            </a:r>
            <a:endParaRPr sz="2100"/>
          </a:p>
          <a:p>
            <a:pPr marL="742950" lvl="1" indent="-304800" algn="l" rtl="0">
              <a:lnSpc>
                <a:spcPct val="80000"/>
              </a:lnSpc>
              <a:spcBef>
                <a:spcPts val="518"/>
              </a:spcBef>
              <a:spcAft>
                <a:spcPts val="0"/>
              </a:spcAft>
              <a:buSzPts val="2100"/>
              <a:buFont typeface="Verdana"/>
              <a:buChar char="–"/>
            </a:pPr>
            <a:r>
              <a:rPr lang="en-US" sz="2100"/>
              <a:t>5.7 f) Recognize different modes of writing have different patterns of organization including story structure for narrative writing.</a:t>
            </a:r>
            <a:endParaRPr sz="2100"/>
          </a:p>
          <a:p>
            <a:pPr marL="1143000" lvl="2" indent="-247650" algn="l" rtl="0">
              <a:lnSpc>
                <a:spcPct val="80000"/>
              </a:lnSpc>
              <a:spcBef>
                <a:spcPts val="518"/>
              </a:spcBef>
              <a:spcAft>
                <a:spcPts val="0"/>
              </a:spcAft>
              <a:buSzPts val="2100"/>
              <a:buFont typeface="Verdana"/>
              <a:buChar char="•"/>
            </a:pPr>
            <a:r>
              <a:rPr lang="en-US" sz="2100"/>
              <a:t>New content</a:t>
            </a:r>
            <a:endParaRPr sz="2100"/>
          </a:p>
          <a:p>
            <a:pPr marL="742950" lvl="1" indent="-304800" algn="l" rtl="0">
              <a:lnSpc>
                <a:spcPct val="80000"/>
              </a:lnSpc>
              <a:spcBef>
                <a:spcPts val="518"/>
              </a:spcBef>
              <a:spcAft>
                <a:spcPts val="0"/>
              </a:spcAft>
              <a:buSzPts val="2100"/>
              <a:buFont typeface="Verdana"/>
              <a:buChar char="–"/>
            </a:pPr>
            <a:r>
              <a:rPr lang="en-US" sz="2100"/>
              <a:t>5.7 h) Clearly state a position including supporting reasons and evidence to persuade the intended audience.</a:t>
            </a:r>
            <a:endParaRPr sz="2100"/>
          </a:p>
          <a:p>
            <a:pPr marL="1143000" lvl="2" indent="-247650" algn="l" rtl="0">
              <a:lnSpc>
                <a:spcPct val="80000"/>
              </a:lnSpc>
              <a:spcBef>
                <a:spcPts val="518"/>
              </a:spcBef>
              <a:spcAft>
                <a:spcPts val="0"/>
              </a:spcAft>
              <a:buSzPts val="2100"/>
              <a:buFont typeface="Verdana"/>
              <a:buChar char="•"/>
            </a:pPr>
            <a:r>
              <a:rPr lang="en-US" sz="2100"/>
              <a:t>New content</a:t>
            </a:r>
            <a:endParaRPr sz="21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5b98261037_0_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Verdana"/>
              <a:buNone/>
            </a:pPr>
            <a:r>
              <a:rPr lang="en-US"/>
              <a:t>Let the SOLs Be Your Guide</a:t>
            </a:r>
            <a:endParaRPr/>
          </a:p>
        </p:txBody>
      </p:sp>
      <p:sp>
        <p:nvSpPr>
          <p:cNvPr id="176" name="Google Shape;176;g5b98261037_0_4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en-US" sz="2960"/>
              <a:t>5th Grade Writing Standards - Cont’d</a:t>
            </a:r>
            <a:endParaRPr/>
          </a:p>
          <a:p>
            <a:pPr marL="742950" lvl="1" indent="-323850" algn="l" rtl="0">
              <a:lnSpc>
                <a:spcPct val="115000"/>
              </a:lnSpc>
              <a:spcBef>
                <a:spcPts val="0"/>
              </a:spcBef>
              <a:spcAft>
                <a:spcPts val="0"/>
              </a:spcAft>
              <a:buSzPts val="2400"/>
              <a:buFont typeface="Verdana"/>
              <a:buChar char="–"/>
            </a:pPr>
            <a:r>
              <a:rPr lang="en-US" sz="2400"/>
              <a:t>5.9 The student will find, evaluate, and select appropriate resources to create a research product.</a:t>
            </a:r>
            <a:endParaRPr sz="2400"/>
          </a:p>
          <a:p>
            <a:pPr marL="1143000" lvl="2" indent="-266700" algn="l" rtl="0">
              <a:lnSpc>
                <a:spcPct val="115000"/>
              </a:lnSpc>
              <a:spcBef>
                <a:spcPts val="0"/>
              </a:spcBef>
              <a:spcAft>
                <a:spcPts val="0"/>
              </a:spcAft>
              <a:buSzPts val="2400"/>
              <a:buFont typeface="Verdana"/>
              <a:buChar char="•"/>
            </a:pPr>
            <a:r>
              <a:rPr lang="en-US"/>
              <a:t>Added “to create” and removed “for” </a:t>
            </a:r>
            <a:endParaRPr/>
          </a:p>
          <a:p>
            <a:pPr marL="742950" lvl="1" indent="-323850" algn="l" rtl="0">
              <a:lnSpc>
                <a:spcPct val="80000"/>
              </a:lnSpc>
              <a:spcBef>
                <a:spcPts val="518"/>
              </a:spcBef>
              <a:spcAft>
                <a:spcPts val="0"/>
              </a:spcAft>
              <a:buSzPts val="2400"/>
              <a:buFont typeface="Verdana"/>
              <a:buChar char="–"/>
            </a:pPr>
            <a:r>
              <a:rPr lang="en-US" sz="2400"/>
              <a:t>5.9 c) Evaluate the relevance, reliability, and credibility of information.</a:t>
            </a:r>
            <a:endParaRPr sz="2400"/>
          </a:p>
          <a:p>
            <a:pPr marL="1143000" lvl="2" indent="-266700" algn="l" rtl="0">
              <a:lnSpc>
                <a:spcPct val="80000"/>
              </a:lnSpc>
              <a:spcBef>
                <a:spcPts val="518"/>
              </a:spcBef>
              <a:spcAft>
                <a:spcPts val="0"/>
              </a:spcAft>
              <a:buSzPts val="2400"/>
              <a:buFont typeface="Verdana"/>
              <a:buChar char="•"/>
            </a:pPr>
            <a:r>
              <a:rPr lang="en-US"/>
              <a:t>Revised from “Use technology as a tool to research, organize, evaluate, and communicate information”</a:t>
            </a:r>
            <a:endParaRPr/>
          </a:p>
          <a:p>
            <a:pPr marL="742950" lvl="1" indent="-323850" algn="l" rtl="0">
              <a:lnSpc>
                <a:spcPct val="80000"/>
              </a:lnSpc>
              <a:spcBef>
                <a:spcPts val="518"/>
              </a:spcBef>
              <a:spcAft>
                <a:spcPts val="0"/>
              </a:spcAft>
              <a:buSzPts val="2400"/>
              <a:buFont typeface="Verdana"/>
              <a:buChar char="–"/>
            </a:pPr>
            <a:r>
              <a:rPr lang="en-US" sz="2400"/>
              <a:t>5.9 f) Demonstrate ethical use of the Internet.</a:t>
            </a:r>
            <a:endParaRPr sz="2400"/>
          </a:p>
          <a:p>
            <a:pPr marL="1143000" lvl="2" indent="-266700" algn="l" rtl="0">
              <a:lnSpc>
                <a:spcPct val="80000"/>
              </a:lnSpc>
              <a:spcBef>
                <a:spcPts val="518"/>
              </a:spcBef>
              <a:spcAft>
                <a:spcPts val="0"/>
              </a:spcAft>
              <a:buSzPts val="2400"/>
              <a:buFont typeface="Verdana"/>
              <a:buChar char="•"/>
            </a:pPr>
            <a:r>
              <a:rPr lang="en-US"/>
              <a:t>New content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5b98261037_0_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Verdana"/>
              <a:buNone/>
            </a:pPr>
            <a:r>
              <a:rPr lang="en-US"/>
              <a:t>5th Grade Reading Blueprint: Fiction</a:t>
            </a:r>
            <a:endParaRPr/>
          </a:p>
        </p:txBody>
      </p:sp>
      <p:sp>
        <p:nvSpPr>
          <p:cNvPr id="182" name="Google Shape;182;g5b98261037_0_2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000" b="0">
                <a:solidFill>
                  <a:srgbClr val="595959"/>
                </a:solidFill>
              </a:rPr>
              <a:t>5.5 The student will read and demonstrate comprehension of fictional texts, literary nonfiction, and poetry.</a:t>
            </a:r>
            <a:endParaRPr sz="2000" b="0">
              <a:solidFill>
                <a:srgbClr val="595959"/>
              </a:solidFill>
            </a:endParaRPr>
          </a:p>
          <a:p>
            <a:pPr marL="0" lvl="0" indent="0" algn="l" rtl="0">
              <a:lnSpc>
                <a:spcPct val="115000"/>
              </a:lnSpc>
              <a:spcBef>
                <a:spcPts val="0"/>
              </a:spcBef>
              <a:spcAft>
                <a:spcPts val="0"/>
              </a:spcAft>
              <a:buNone/>
            </a:pPr>
            <a:r>
              <a:rPr lang="en-US" sz="2000" b="0">
                <a:solidFill>
                  <a:srgbClr val="595959"/>
                </a:solidFill>
              </a:rPr>
              <a:t>a) Summarize </a:t>
            </a:r>
            <a:r>
              <a:rPr lang="en-US" sz="2000" b="0" u="sng">
                <a:solidFill>
                  <a:srgbClr val="595959"/>
                </a:solidFill>
              </a:rPr>
              <a:t>plot </a:t>
            </a:r>
            <a:r>
              <a:rPr lang="en-US" sz="2000" b="0">
                <a:solidFill>
                  <a:srgbClr val="595959"/>
                </a:solidFill>
              </a:rPr>
              <a:t>events using details from text.</a:t>
            </a:r>
            <a:endParaRPr sz="2000" b="0">
              <a:solidFill>
                <a:srgbClr val="595959"/>
              </a:solidFill>
            </a:endParaRPr>
          </a:p>
          <a:p>
            <a:pPr marL="0" lvl="0" indent="0" algn="l" rtl="0">
              <a:lnSpc>
                <a:spcPct val="115000"/>
              </a:lnSpc>
              <a:spcBef>
                <a:spcPts val="0"/>
              </a:spcBef>
              <a:spcAft>
                <a:spcPts val="0"/>
              </a:spcAft>
              <a:buNone/>
            </a:pPr>
            <a:r>
              <a:rPr lang="en-US" sz="2000" b="0">
                <a:solidFill>
                  <a:srgbClr val="595959"/>
                </a:solidFill>
              </a:rPr>
              <a:t>c) Describe </a:t>
            </a:r>
            <a:r>
              <a:rPr lang="en-US" sz="2000" b="0" u="sng">
                <a:solidFill>
                  <a:srgbClr val="595959"/>
                </a:solidFill>
              </a:rPr>
              <a:t>character development</a:t>
            </a:r>
            <a:r>
              <a:rPr lang="en-US" sz="2000" b="0">
                <a:solidFill>
                  <a:srgbClr val="595959"/>
                </a:solidFill>
              </a:rPr>
              <a:t>.</a:t>
            </a:r>
            <a:endParaRPr sz="2000" b="0">
              <a:solidFill>
                <a:srgbClr val="595959"/>
              </a:solidFill>
            </a:endParaRPr>
          </a:p>
          <a:p>
            <a:pPr marL="0" lvl="0" indent="0" algn="l" rtl="0">
              <a:lnSpc>
                <a:spcPct val="115000"/>
              </a:lnSpc>
              <a:spcBef>
                <a:spcPts val="0"/>
              </a:spcBef>
              <a:spcAft>
                <a:spcPts val="0"/>
              </a:spcAft>
              <a:buNone/>
            </a:pPr>
            <a:r>
              <a:rPr lang="en-US" sz="2000" b="0">
                <a:solidFill>
                  <a:srgbClr val="595959"/>
                </a:solidFill>
              </a:rPr>
              <a:t>e) Explain the </a:t>
            </a:r>
            <a:r>
              <a:rPr lang="en-US" sz="2000" b="0" u="sng">
                <a:solidFill>
                  <a:srgbClr val="595959"/>
                </a:solidFill>
              </a:rPr>
              <a:t>resolution of conflict</a:t>
            </a:r>
            <a:r>
              <a:rPr lang="en-US" sz="2000" b="0">
                <a:solidFill>
                  <a:srgbClr val="595959"/>
                </a:solidFill>
              </a:rPr>
              <a:t>(s).</a:t>
            </a:r>
            <a:endParaRPr sz="2000" b="0">
              <a:solidFill>
                <a:srgbClr val="595959"/>
              </a:solidFill>
            </a:endParaRPr>
          </a:p>
          <a:p>
            <a:pPr marL="0" lvl="0" indent="0" algn="l" rtl="0">
              <a:lnSpc>
                <a:spcPct val="115000"/>
              </a:lnSpc>
              <a:spcBef>
                <a:spcPts val="0"/>
              </a:spcBef>
              <a:spcAft>
                <a:spcPts val="0"/>
              </a:spcAft>
              <a:buNone/>
            </a:pPr>
            <a:r>
              <a:rPr lang="en-US" sz="2000" b="0">
                <a:solidFill>
                  <a:srgbClr val="595959"/>
                </a:solidFill>
              </a:rPr>
              <a:t>f) Identify </a:t>
            </a:r>
            <a:r>
              <a:rPr lang="en-US" sz="2000" b="0" u="sng">
                <a:solidFill>
                  <a:srgbClr val="595959"/>
                </a:solidFill>
              </a:rPr>
              <a:t>genres</a:t>
            </a:r>
            <a:r>
              <a:rPr lang="en-US" sz="2000" b="0">
                <a:solidFill>
                  <a:srgbClr val="595959"/>
                </a:solidFill>
              </a:rPr>
              <a:t>.</a:t>
            </a:r>
            <a:endParaRPr sz="2000" b="0">
              <a:solidFill>
                <a:srgbClr val="595959"/>
              </a:solidFill>
            </a:endParaRPr>
          </a:p>
          <a:p>
            <a:pPr marL="0" lvl="0" indent="0" algn="l" rtl="0">
              <a:lnSpc>
                <a:spcPct val="115000"/>
              </a:lnSpc>
              <a:spcBef>
                <a:spcPts val="0"/>
              </a:spcBef>
              <a:spcAft>
                <a:spcPts val="0"/>
              </a:spcAft>
              <a:buNone/>
            </a:pPr>
            <a:r>
              <a:rPr lang="en-US" sz="2000" b="0">
                <a:solidFill>
                  <a:srgbClr val="595959"/>
                </a:solidFill>
              </a:rPr>
              <a:t>g) Differentiate between first- and third-person </a:t>
            </a:r>
            <a:r>
              <a:rPr lang="en-US" sz="2000" b="0" u="sng">
                <a:solidFill>
                  <a:srgbClr val="595959"/>
                </a:solidFill>
              </a:rPr>
              <a:t>point of view</a:t>
            </a:r>
            <a:r>
              <a:rPr lang="en-US" sz="2000" b="0">
                <a:solidFill>
                  <a:srgbClr val="595959"/>
                </a:solidFill>
              </a:rPr>
              <a:t>.</a:t>
            </a:r>
            <a:endParaRPr sz="2000" b="0">
              <a:solidFill>
                <a:srgbClr val="595959"/>
              </a:solidFill>
            </a:endParaRPr>
          </a:p>
          <a:p>
            <a:pPr marL="0" lvl="0" indent="0" algn="l" rtl="0">
              <a:lnSpc>
                <a:spcPct val="115000"/>
              </a:lnSpc>
              <a:spcBef>
                <a:spcPts val="0"/>
              </a:spcBef>
              <a:spcAft>
                <a:spcPts val="0"/>
              </a:spcAft>
              <a:buNone/>
            </a:pPr>
            <a:r>
              <a:rPr lang="en-US" sz="2000" b="0">
                <a:solidFill>
                  <a:srgbClr val="595959"/>
                </a:solidFill>
              </a:rPr>
              <a:t>i) Explain how an </a:t>
            </a:r>
            <a:r>
              <a:rPr lang="en-US" sz="2000" b="0" u="sng">
                <a:solidFill>
                  <a:srgbClr val="595959"/>
                </a:solidFill>
              </a:rPr>
              <a:t>author’s choice of vocabulary</a:t>
            </a:r>
            <a:r>
              <a:rPr lang="en-US" sz="2000" b="0">
                <a:solidFill>
                  <a:srgbClr val="595959"/>
                </a:solidFill>
              </a:rPr>
              <a:t> contributes to the author’s style.</a:t>
            </a:r>
            <a:endParaRPr sz="2000" b="0">
              <a:solidFill>
                <a:srgbClr val="595959"/>
              </a:solidFill>
            </a:endParaRPr>
          </a:p>
          <a:p>
            <a:pPr marL="0" lvl="0" indent="0" algn="l" rtl="0">
              <a:lnSpc>
                <a:spcPct val="115000"/>
              </a:lnSpc>
              <a:spcBef>
                <a:spcPts val="0"/>
              </a:spcBef>
              <a:spcAft>
                <a:spcPts val="0"/>
              </a:spcAft>
              <a:buNone/>
            </a:pPr>
            <a:r>
              <a:rPr lang="en-US" sz="2000" b="0">
                <a:solidFill>
                  <a:srgbClr val="595959"/>
                </a:solidFill>
              </a:rPr>
              <a:t>l) Compare/contrast details in </a:t>
            </a:r>
            <a:r>
              <a:rPr lang="en-US" sz="2000" b="0" u="sng">
                <a:solidFill>
                  <a:srgbClr val="595959"/>
                </a:solidFill>
              </a:rPr>
              <a:t>literary and informational nonfiction texts</a:t>
            </a:r>
            <a:r>
              <a:rPr lang="en-US" sz="2000" b="0">
                <a:solidFill>
                  <a:srgbClr val="595959"/>
                </a:solidFill>
              </a:rPr>
              <a:t>.</a:t>
            </a:r>
            <a:endParaRPr sz="2000"/>
          </a:p>
          <a:p>
            <a:pPr marL="742950" lvl="0" indent="0" algn="l" rtl="0">
              <a:lnSpc>
                <a:spcPct val="80000"/>
              </a:lnSpc>
              <a:spcBef>
                <a:spcPts val="1600"/>
              </a:spcBef>
              <a:spcAft>
                <a:spcPts val="0"/>
              </a:spcAft>
              <a:buNone/>
            </a:pPr>
            <a:endParaRPr sz="259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5b98261037_1_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Verdana"/>
              <a:buNone/>
            </a:pPr>
            <a:r>
              <a:rPr lang="en-US"/>
              <a:t>5th Grade Reading Blueprint: Nonfiction</a:t>
            </a:r>
            <a:endParaRPr/>
          </a:p>
        </p:txBody>
      </p:sp>
      <p:sp>
        <p:nvSpPr>
          <p:cNvPr id="188" name="Google Shape;188;g5b98261037_1_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000" b="0">
                <a:solidFill>
                  <a:srgbClr val="595959"/>
                </a:solidFill>
              </a:rPr>
              <a:t>5.6 The student will read and demonstrate comprehension of nonfiction texts.</a:t>
            </a:r>
            <a:endParaRPr sz="2000" b="0">
              <a:solidFill>
                <a:srgbClr val="595959"/>
              </a:solidFill>
            </a:endParaRPr>
          </a:p>
          <a:p>
            <a:pPr marL="0" lvl="0" indent="0" algn="l" rtl="0">
              <a:lnSpc>
                <a:spcPct val="115000"/>
              </a:lnSpc>
              <a:spcBef>
                <a:spcPts val="0"/>
              </a:spcBef>
              <a:spcAft>
                <a:spcPts val="0"/>
              </a:spcAft>
              <a:buClr>
                <a:schemeClr val="dk1"/>
              </a:buClr>
              <a:buSzPts val="1100"/>
              <a:buFont typeface="Arial"/>
              <a:buNone/>
            </a:pPr>
            <a:r>
              <a:rPr lang="en-US" sz="2000" b="0">
                <a:solidFill>
                  <a:srgbClr val="595959"/>
                </a:solidFill>
              </a:rPr>
              <a:t>b)   Skim materials to develop a general overview of content and to </a:t>
            </a:r>
            <a:r>
              <a:rPr lang="en-US" sz="2000" b="0" u="sng">
                <a:solidFill>
                  <a:srgbClr val="595959"/>
                </a:solidFill>
              </a:rPr>
              <a:t>locate specific information</a:t>
            </a:r>
            <a:r>
              <a:rPr lang="en-US" sz="2000" b="0">
                <a:solidFill>
                  <a:srgbClr val="595959"/>
                </a:solidFill>
              </a:rPr>
              <a:t>.</a:t>
            </a:r>
            <a:endParaRPr sz="2000" b="0">
              <a:solidFill>
                <a:srgbClr val="595959"/>
              </a:solidFill>
            </a:endParaRPr>
          </a:p>
          <a:p>
            <a:pPr marL="0" lvl="0" indent="0" algn="l" rtl="0">
              <a:lnSpc>
                <a:spcPct val="115000"/>
              </a:lnSpc>
              <a:spcBef>
                <a:spcPts val="0"/>
              </a:spcBef>
              <a:spcAft>
                <a:spcPts val="0"/>
              </a:spcAft>
              <a:buClr>
                <a:schemeClr val="dk1"/>
              </a:buClr>
              <a:buSzPts val="1100"/>
              <a:buFont typeface="Arial"/>
              <a:buNone/>
            </a:pPr>
            <a:r>
              <a:rPr lang="en-US" sz="2000" b="0">
                <a:solidFill>
                  <a:srgbClr val="595959"/>
                </a:solidFill>
              </a:rPr>
              <a:t>c)   Identify the </a:t>
            </a:r>
            <a:r>
              <a:rPr lang="en-US" sz="2000" b="0" u="sng">
                <a:solidFill>
                  <a:srgbClr val="595959"/>
                </a:solidFill>
              </a:rPr>
              <a:t>main idea</a:t>
            </a:r>
            <a:r>
              <a:rPr lang="en-US" sz="2000" b="0">
                <a:solidFill>
                  <a:srgbClr val="595959"/>
                </a:solidFill>
              </a:rPr>
              <a:t> d)   Summarize supporting </a:t>
            </a:r>
            <a:r>
              <a:rPr lang="en-US" sz="2000" b="0" u="sng">
                <a:solidFill>
                  <a:srgbClr val="595959"/>
                </a:solidFill>
              </a:rPr>
              <a:t>details</a:t>
            </a:r>
            <a:r>
              <a:rPr lang="en-US" sz="2000" b="0">
                <a:solidFill>
                  <a:srgbClr val="595959"/>
                </a:solidFill>
              </a:rPr>
              <a:t>.</a:t>
            </a:r>
            <a:endParaRPr sz="2000" b="0">
              <a:solidFill>
                <a:srgbClr val="595959"/>
              </a:solidFill>
            </a:endParaRPr>
          </a:p>
          <a:p>
            <a:pPr marL="0" lvl="0" indent="0" algn="l" rtl="0">
              <a:lnSpc>
                <a:spcPct val="115000"/>
              </a:lnSpc>
              <a:spcBef>
                <a:spcPts val="0"/>
              </a:spcBef>
              <a:spcAft>
                <a:spcPts val="0"/>
              </a:spcAft>
              <a:buClr>
                <a:schemeClr val="dk1"/>
              </a:buClr>
              <a:buSzPts val="1100"/>
              <a:buFont typeface="Arial"/>
              <a:buNone/>
            </a:pPr>
            <a:r>
              <a:rPr lang="en-US" sz="2000" b="0">
                <a:solidFill>
                  <a:srgbClr val="595959"/>
                </a:solidFill>
              </a:rPr>
              <a:t>e)   Identify </a:t>
            </a:r>
            <a:r>
              <a:rPr lang="en-US" sz="2000" b="0" u="sng">
                <a:solidFill>
                  <a:srgbClr val="595959"/>
                </a:solidFill>
              </a:rPr>
              <a:t>organizational pattern</a:t>
            </a:r>
            <a:r>
              <a:rPr lang="en-US" sz="2000" b="0">
                <a:solidFill>
                  <a:srgbClr val="595959"/>
                </a:solidFill>
              </a:rPr>
              <a:t>(s) &amp; phrases that signal an organizational pattern.</a:t>
            </a:r>
            <a:endParaRPr sz="2000" b="0">
              <a:solidFill>
                <a:srgbClr val="595959"/>
              </a:solidFill>
            </a:endParaRPr>
          </a:p>
          <a:p>
            <a:pPr marL="0" lvl="0" indent="0" algn="l" rtl="0">
              <a:lnSpc>
                <a:spcPct val="115000"/>
              </a:lnSpc>
              <a:spcBef>
                <a:spcPts val="0"/>
              </a:spcBef>
              <a:spcAft>
                <a:spcPts val="0"/>
              </a:spcAft>
              <a:buClr>
                <a:schemeClr val="dk1"/>
              </a:buClr>
              <a:buSzPts val="1100"/>
              <a:buFont typeface="Arial"/>
              <a:buNone/>
            </a:pPr>
            <a:r>
              <a:rPr lang="en-US" sz="2000" b="0">
                <a:solidFill>
                  <a:srgbClr val="595959"/>
                </a:solidFill>
              </a:rPr>
              <a:t>g)   </a:t>
            </a:r>
            <a:r>
              <a:rPr lang="en-US" sz="2000" b="0" u="sng">
                <a:solidFill>
                  <a:srgbClr val="595959"/>
                </a:solidFill>
              </a:rPr>
              <a:t>Locate information</a:t>
            </a:r>
            <a:r>
              <a:rPr lang="en-US" sz="2000" b="0">
                <a:solidFill>
                  <a:srgbClr val="595959"/>
                </a:solidFill>
              </a:rPr>
              <a:t> from the text to support opinions, inferences, &amp; conclusions.</a:t>
            </a:r>
            <a:endParaRPr sz="2000" b="0">
              <a:solidFill>
                <a:srgbClr val="595959"/>
              </a:solidFill>
            </a:endParaRPr>
          </a:p>
          <a:p>
            <a:pPr marL="0" lvl="0" indent="0" algn="l" rtl="0">
              <a:lnSpc>
                <a:spcPct val="115000"/>
              </a:lnSpc>
              <a:spcBef>
                <a:spcPts val="0"/>
              </a:spcBef>
              <a:spcAft>
                <a:spcPts val="0"/>
              </a:spcAft>
              <a:buClr>
                <a:schemeClr val="dk1"/>
              </a:buClr>
              <a:buSzPts val="1100"/>
              <a:buFont typeface="Arial"/>
              <a:buNone/>
            </a:pPr>
            <a:r>
              <a:rPr lang="en-US" sz="2000" b="0">
                <a:solidFill>
                  <a:srgbClr val="595959"/>
                </a:solidFill>
              </a:rPr>
              <a:t>i)	Differentiate between </a:t>
            </a:r>
            <a:r>
              <a:rPr lang="en-US" sz="2000" b="0" u="sng">
                <a:solidFill>
                  <a:srgbClr val="595959"/>
                </a:solidFill>
              </a:rPr>
              <a:t>fact and opinion</a:t>
            </a:r>
            <a:r>
              <a:rPr lang="en-US" sz="2000" b="0">
                <a:solidFill>
                  <a:srgbClr val="595959"/>
                </a:solidFill>
              </a:rPr>
              <a:t>.</a:t>
            </a:r>
            <a:endParaRPr sz="2000" b="0">
              <a:solidFill>
                <a:srgbClr val="595959"/>
              </a:solidFill>
            </a:endParaRPr>
          </a:p>
          <a:p>
            <a:pPr marL="0" lvl="0" indent="0" algn="l" rtl="0">
              <a:lnSpc>
                <a:spcPct val="115000"/>
              </a:lnSpc>
              <a:spcBef>
                <a:spcPts val="0"/>
              </a:spcBef>
              <a:spcAft>
                <a:spcPts val="0"/>
              </a:spcAft>
              <a:buClr>
                <a:schemeClr val="dk1"/>
              </a:buClr>
              <a:buSzPts val="1100"/>
              <a:buFont typeface="Arial"/>
              <a:buNone/>
            </a:pPr>
            <a:r>
              <a:rPr lang="en-US" sz="2000" b="0">
                <a:solidFill>
                  <a:srgbClr val="595959"/>
                </a:solidFill>
              </a:rPr>
              <a:t>j)	Compare and contrast details and ideas </a:t>
            </a:r>
            <a:r>
              <a:rPr lang="en-US" sz="2000" b="0" u="sng">
                <a:solidFill>
                  <a:srgbClr val="595959"/>
                </a:solidFill>
              </a:rPr>
              <a:t>within and between</a:t>
            </a:r>
            <a:r>
              <a:rPr lang="en-US" sz="2000" b="0">
                <a:solidFill>
                  <a:srgbClr val="595959"/>
                </a:solidFill>
              </a:rPr>
              <a:t> texts.</a:t>
            </a:r>
            <a:endParaRPr sz="2000" b="0">
              <a:solidFill>
                <a:srgbClr val="595959"/>
              </a:solidFill>
            </a:endParaRPr>
          </a:p>
          <a:p>
            <a:pPr marL="742950" lvl="0" indent="0" algn="l" rtl="0">
              <a:lnSpc>
                <a:spcPct val="80000"/>
              </a:lnSpc>
              <a:spcBef>
                <a:spcPts val="1600"/>
              </a:spcBef>
              <a:spcAft>
                <a:spcPts val="0"/>
              </a:spcAft>
              <a:buNone/>
            </a:pPr>
            <a:endParaRPr sz="259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5" name="Google Shape;195;p4"/>
          <p:cNvSpPr txBox="1"/>
          <p:nvPr/>
        </p:nvSpPr>
        <p:spPr>
          <a:xfrm>
            <a:off x="373725" y="6241350"/>
            <a:ext cx="8072700" cy="31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latin typeface="Verdana"/>
                <a:ea typeface="Verdana"/>
                <a:cs typeface="Verdana"/>
                <a:sym typeface="Verdana"/>
              </a:rPr>
              <a:t>You can find this draft under the Local Assessments page on the VDOE website.</a:t>
            </a:r>
            <a:endParaRPr sz="1500">
              <a:latin typeface="Verdana"/>
              <a:ea typeface="Verdana"/>
              <a:cs typeface="Verdana"/>
              <a:sym typeface="Verdana"/>
            </a:endParaRPr>
          </a:p>
        </p:txBody>
      </p:sp>
      <p:pic>
        <p:nvPicPr>
          <p:cNvPr id="194" name="Google Shape;194;p4" title="Screenshot of the 5th Grade Writing Rubric Draft from VDOE"/>
          <p:cNvPicPr preferRelativeResize="0"/>
          <p:nvPr/>
        </p:nvPicPr>
        <p:blipFill>
          <a:blip r:embed="rId3">
            <a:alphaModFix/>
          </a:blip>
          <a:stretch>
            <a:fillRect/>
          </a:stretch>
        </p:blipFill>
        <p:spPr>
          <a:xfrm>
            <a:off x="1932938" y="1965238"/>
            <a:ext cx="5278121" cy="4136400"/>
          </a:xfrm>
          <a:prstGeom prst="rect">
            <a:avLst/>
          </a:prstGeom>
          <a:noFill/>
          <a:ln>
            <a:noFill/>
          </a:ln>
        </p:spPr>
      </p:pic>
      <p:sp>
        <p:nvSpPr>
          <p:cNvPr id="193" name="Google Shape;193;p4"/>
          <p:cNvSpPr txBox="1">
            <a:spLocks noGrp="1"/>
          </p:cNvSpPr>
          <p:nvPr>
            <p:ph type="title"/>
          </p:nvPr>
        </p:nvSpPr>
        <p:spPr>
          <a:xfrm>
            <a:off x="457200" y="682513"/>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4400"/>
              <a:buFont typeface="Verdana"/>
              <a:buNone/>
            </a:pPr>
            <a:r>
              <a:rPr lang="en-US"/>
              <a:t>The Writing Rubric is your compass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5bb3610ade_0_0"/>
          <p:cNvSpPr txBox="1">
            <a:spLocks noGrp="1"/>
          </p:cNvSpPr>
          <p:nvPr>
            <p:ph type="title"/>
          </p:nvPr>
        </p:nvSpPr>
        <p:spPr>
          <a:xfrm>
            <a:off x="93425" y="274650"/>
            <a:ext cx="89322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Verdana"/>
              <a:buNone/>
            </a:pPr>
            <a:r>
              <a:rPr lang="en-US" sz="3600"/>
              <a:t>Creating a Writing Community</a:t>
            </a:r>
            <a:endParaRPr sz="3600"/>
          </a:p>
        </p:txBody>
      </p:sp>
      <p:sp>
        <p:nvSpPr>
          <p:cNvPr id="201" name="Google Shape;201;g5bb3610ade_0_0"/>
          <p:cNvSpPr txBox="1">
            <a:spLocks noGrp="1"/>
          </p:cNvSpPr>
          <p:nvPr>
            <p:ph type="body" idx="1"/>
          </p:nvPr>
        </p:nvSpPr>
        <p:spPr>
          <a:xfrm>
            <a:off x="457200" y="1600200"/>
            <a:ext cx="8229600" cy="4606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400" b="0">
                <a:solidFill>
                  <a:srgbClr val="000000"/>
                </a:solidFill>
                <a:latin typeface="Arial"/>
                <a:ea typeface="Arial"/>
                <a:cs typeface="Arial"/>
                <a:sym typeface="Arial"/>
              </a:rPr>
              <a:t>The SOL Essential Understandings set the stage. </a:t>
            </a:r>
            <a:endParaRPr sz="2400" b="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US" sz="2400">
                <a:solidFill>
                  <a:srgbClr val="000000"/>
                </a:solidFill>
                <a:latin typeface="Arial"/>
                <a:ea typeface="Arial"/>
                <a:cs typeface="Arial"/>
                <a:sym typeface="Arial"/>
              </a:rPr>
              <a:t>Essential Understandings:  </a:t>
            </a:r>
            <a:r>
              <a:rPr lang="en-US" sz="2400" b="0">
                <a:solidFill>
                  <a:srgbClr val="000000"/>
                </a:solidFill>
                <a:latin typeface="Arial"/>
                <a:ea typeface="Arial"/>
                <a:cs typeface="Arial"/>
                <a:sym typeface="Arial"/>
              </a:rPr>
              <a:t>All students should: </a:t>
            </a:r>
            <a:endParaRPr sz="2400" b="0">
              <a:solidFill>
                <a:srgbClr val="000000"/>
              </a:solidFill>
              <a:latin typeface="Arial"/>
              <a:ea typeface="Arial"/>
              <a:cs typeface="Arial"/>
              <a:sym typeface="Arial"/>
            </a:endParaRPr>
          </a:p>
          <a:p>
            <a:pPr marL="457200" lvl="0" indent="-381000" algn="l" rtl="0">
              <a:lnSpc>
                <a:spcPct val="115000"/>
              </a:lnSpc>
              <a:spcBef>
                <a:spcPts val="0"/>
              </a:spcBef>
              <a:spcAft>
                <a:spcPts val="0"/>
              </a:spcAft>
              <a:buClr>
                <a:srgbClr val="000000"/>
              </a:buClr>
              <a:buSzPts val="2400"/>
              <a:buChar char="●"/>
            </a:pPr>
            <a:r>
              <a:rPr lang="en-US" sz="2400" b="0">
                <a:solidFill>
                  <a:srgbClr val="000000"/>
                </a:solidFill>
                <a:latin typeface="Arial"/>
                <a:ea typeface="Arial"/>
                <a:cs typeface="Arial"/>
                <a:sym typeface="Arial"/>
              </a:rPr>
              <a:t> understand that writers communicate ideas for a variety of purposes</a:t>
            </a:r>
            <a:endParaRPr sz="2400">
              <a:solidFill>
                <a:srgbClr val="000000"/>
              </a:solidFill>
              <a:latin typeface="Arial"/>
              <a:ea typeface="Arial"/>
              <a:cs typeface="Arial"/>
              <a:sym typeface="Arial"/>
            </a:endParaRPr>
          </a:p>
          <a:p>
            <a:pPr marL="457200" lvl="0" indent="-381000" algn="l" rtl="0">
              <a:lnSpc>
                <a:spcPct val="115000"/>
              </a:lnSpc>
              <a:spcBef>
                <a:spcPts val="0"/>
              </a:spcBef>
              <a:spcAft>
                <a:spcPts val="0"/>
              </a:spcAft>
              <a:buClr>
                <a:srgbClr val="000000"/>
              </a:buClr>
              <a:buSzPts val="2400"/>
              <a:buChar char="●"/>
            </a:pPr>
            <a:r>
              <a:rPr lang="en-US" sz="2400" b="0">
                <a:solidFill>
                  <a:srgbClr val="000000"/>
                </a:solidFill>
                <a:latin typeface="Arial"/>
                <a:ea typeface="Arial"/>
                <a:cs typeface="Arial"/>
                <a:sym typeface="Arial"/>
              </a:rPr>
              <a:t>understand that writers plan, write, revise, and share their writing with others</a:t>
            </a:r>
            <a:endParaRPr sz="2400">
              <a:solidFill>
                <a:srgbClr val="000000"/>
              </a:solidFill>
              <a:latin typeface="Arial"/>
              <a:ea typeface="Arial"/>
              <a:cs typeface="Arial"/>
              <a:sym typeface="Arial"/>
            </a:endParaRPr>
          </a:p>
          <a:p>
            <a:pPr marL="457200" lvl="0" indent="-381000" algn="l" rtl="0">
              <a:lnSpc>
                <a:spcPct val="115000"/>
              </a:lnSpc>
              <a:spcBef>
                <a:spcPts val="0"/>
              </a:spcBef>
              <a:spcAft>
                <a:spcPts val="0"/>
              </a:spcAft>
              <a:buClr>
                <a:srgbClr val="000000"/>
              </a:buClr>
              <a:buSzPts val="2400"/>
              <a:buChar char="●"/>
            </a:pPr>
            <a:r>
              <a:rPr lang="en-US" sz="2400" b="0">
                <a:solidFill>
                  <a:srgbClr val="000000"/>
                </a:solidFill>
                <a:latin typeface="Arial"/>
                <a:ea typeface="Arial"/>
                <a:cs typeface="Arial"/>
                <a:sym typeface="Arial"/>
              </a:rPr>
              <a:t>understand that writers use the writing process including planning, drafting, revising, editing, and publishing </a:t>
            </a:r>
            <a:endParaRPr sz="2400">
              <a:solidFill>
                <a:srgbClr val="000000"/>
              </a:solidFill>
              <a:latin typeface="Arial"/>
              <a:ea typeface="Arial"/>
              <a:cs typeface="Arial"/>
              <a:sym typeface="Arial"/>
            </a:endParaRPr>
          </a:p>
          <a:p>
            <a:pPr marL="457200" lvl="0" indent="-381000" algn="l" rtl="0">
              <a:lnSpc>
                <a:spcPct val="115000"/>
              </a:lnSpc>
              <a:spcBef>
                <a:spcPts val="0"/>
              </a:spcBef>
              <a:spcAft>
                <a:spcPts val="0"/>
              </a:spcAft>
              <a:buClr>
                <a:srgbClr val="000000"/>
              </a:buClr>
              <a:buSzPts val="2400"/>
              <a:buChar char="●"/>
            </a:pPr>
            <a:r>
              <a:rPr lang="en-US" sz="2400" b="0">
                <a:solidFill>
                  <a:srgbClr val="000000"/>
                </a:solidFill>
                <a:latin typeface="Arial"/>
                <a:ea typeface="Arial"/>
                <a:cs typeface="Arial"/>
                <a:sym typeface="Arial"/>
              </a:rPr>
              <a:t>understand that written communication should be well-planned and clear to the reader.</a:t>
            </a:r>
            <a:endParaRPr sz="2400">
              <a:solidFill>
                <a:srgbClr val="000000"/>
              </a:solidFill>
              <a:latin typeface="Arial"/>
              <a:ea typeface="Arial"/>
              <a:cs typeface="Arial"/>
              <a:sym typeface="Arial"/>
            </a:endParaRPr>
          </a:p>
          <a:p>
            <a:pPr marL="457200" lvl="0" indent="-342900" algn="l" rtl="0">
              <a:lnSpc>
                <a:spcPct val="115000"/>
              </a:lnSpc>
              <a:spcBef>
                <a:spcPts val="0"/>
              </a:spcBef>
              <a:spcAft>
                <a:spcPts val="0"/>
              </a:spcAft>
              <a:buClr>
                <a:schemeClr val="lt1"/>
              </a:buClr>
              <a:buSzPts val="1800"/>
              <a:buChar char="●"/>
            </a:pPr>
            <a:r>
              <a:rPr lang="en-US" sz="1800" b="0">
                <a:solidFill>
                  <a:schemeClr val="lt1"/>
                </a:solidFill>
                <a:latin typeface="Arial"/>
                <a:ea typeface="Arial"/>
                <a:cs typeface="Arial"/>
                <a:sym typeface="Arial"/>
              </a:rPr>
              <a:t>the reader.  </a:t>
            </a:r>
            <a:endParaRPr sz="1800">
              <a:solidFill>
                <a:schemeClr val="lt1"/>
              </a:solidFill>
              <a:latin typeface="Arial"/>
              <a:ea typeface="Arial"/>
              <a:cs typeface="Arial"/>
              <a:sym typeface="Arial"/>
            </a:endParaRPr>
          </a:p>
          <a:p>
            <a:pPr marL="0" lvl="0" indent="0" algn="l" rtl="0">
              <a:lnSpc>
                <a:spcPct val="115000"/>
              </a:lnSpc>
              <a:spcBef>
                <a:spcPts val="0"/>
              </a:spcBef>
              <a:spcAft>
                <a:spcPts val="1600"/>
              </a:spcAft>
              <a:buNone/>
            </a:pPr>
            <a:endParaRPr sz="180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5bb3610ade_0_5"/>
          <p:cNvSpPr txBox="1">
            <a:spLocks noGrp="1"/>
          </p:cNvSpPr>
          <p:nvPr>
            <p:ph type="title"/>
          </p:nvPr>
        </p:nvSpPr>
        <p:spPr>
          <a:xfrm>
            <a:off x="93425" y="274650"/>
            <a:ext cx="89322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Verdana"/>
              <a:buNone/>
            </a:pPr>
            <a:r>
              <a:rPr lang="en-US" sz="3600"/>
              <a:t>Best Practices in Writing Instruction</a:t>
            </a:r>
            <a:endParaRPr sz="3600"/>
          </a:p>
        </p:txBody>
      </p:sp>
      <p:sp>
        <p:nvSpPr>
          <p:cNvPr id="207" name="Google Shape;207;g5bb3610ade_0_5"/>
          <p:cNvSpPr txBox="1">
            <a:spLocks noGrp="1"/>
          </p:cNvSpPr>
          <p:nvPr>
            <p:ph type="body" idx="1"/>
          </p:nvPr>
        </p:nvSpPr>
        <p:spPr>
          <a:xfrm>
            <a:off x="457200" y="1600200"/>
            <a:ext cx="8229600" cy="46062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0"/>
              </a:spcBef>
              <a:spcAft>
                <a:spcPts val="0"/>
              </a:spcAft>
              <a:buClr>
                <a:srgbClr val="000000"/>
              </a:buClr>
              <a:buSzPts val="2400"/>
              <a:buFont typeface="Roboto"/>
              <a:buChar char="●"/>
            </a:pPr>
            <a:r>
              <a:rPr lang="en-US" sz="2400" b="0">
                <a:solidFill>
                  <a:srgbClr val="000000"/>
                </a:solidFill>
                <a:latin typeface="Roboto"/>
                <a:ea typeface="Roboto"/>
                <a:cs typeface="Roboto"/>
                <a:sym typeface="Roboto"/>
              </a:rPr>
              <a:t>Authentic writing should be happening at all grades.</a:t>
            </a:r>
            <a:endParaRPr sz="2400" b="0">
              <a:solidFill>
                <a:srgbClr val="000000"/>
              </a:solidFill>
              <a:latin typeface="Roboto"/>
              <a:ea typeface="Roboto"/>
              <a:cs typeface="Roboto"/>
              <a:sym typeface="Roboto"/>
            </a:endParaRPr>
          </a:p>
          <a:p>
            <a:pPr marL="457200" lvl="0" indent="-381000" algn="l" rtl="0">
              <a:lnSpc>
                <a:spcPct val="115000"/>
              </a:lnSpc>
              <a:spcBef>
                <a:spcPts val="0"/>
              </a:spcBef>
              <a:spcAft>
                <a:spcPts val="0"/>
              </a:spcAft>
              <a:buClr>
                <a:srgbClr val="000000"/>
              </a:buClr>
              <a:buSzPts val="2400"/>
              <a:buFont typeface="Roboto"/>
              <a:buChar char="●"/>
            </a:pPr>
            <a:r>
              <a:rPr lang="en-US" sz="2400" b="0">
                <a:solidFill>
                  <a:srgbClr val="000000"/>
                </a:solidFill>
                <a:latin typeface="Roboto"/>
                <a:ea typeface="Roboto"/>
                <a:cs typeface="Roboto"/>
                <a:sym typeface="Roboto"/>
              </a:rPr>
              <a:t>Writing is about instructing, not assigning. </a:t>
            </a:r>
            <a:endParaRPr sz="2400" b="0">
              <a:solidFill>
                <a:srgbClr val="000000"/>
              </a:solidFill>
              <a:latin typeface="Roboto"/>
              <a:ea typeface="Roboto"/>
              <a:cs typeface="Roboto"/>
              <a:sym typeface="Roboto"/>
            </a:endParaRPr>
          </a:p>
          <a:p>
            <a:pPr marL="457200" lvl="0" indent="-381000" algn="l" rtl="0">
              <a:lnSpc>
                <a:spcPct val="115000"/>
              </a:lnSpc>
              <a:spcBef>
                <a:spcPts val="0"/>
              </a:spcBef>
              <a:spcAft>
                <a:spcPts val="0"/>
              </a:spcAft>
              <a:buClr>
                <a:srgbClr val="000000"/>
              </a:buClr>
              <a:buSzPts val="2400"/>
              <a:buFont typeface="Roboto"/>
              <a:buChar char="●"/>
            </a:pPr>
            <a:r>
              <a:rPr lang="en-US" sz="2400" b="0">
                <a:solidFill>
                  <a:srgbClr val="000000"/>
                </a:solidFill>
                <a:latin typeface="Roboto"/>
                <a:ea typeface="Roboto"/>
                <a:cs typeface="Roboto"/>
                <a:sym typeface="Roboto"/>
              </a:rPr>
              <a:t>Choice should be given in writing - choice of how to publish, choice of topic, choice of prewriting strategies, etc. </a:t>
            </a:r>
            <a:endParaRPr sz="2400" b="0">
              <a:solidFill>
                <a:srgbClr val="000000"/>
              </a:solidFill>
              <a:latin typeface="Roboto"/>
              <a:ea typeface="Roboto"/>
              <a:cs typeface="Roboto"/>
              <a:sym typeface="Roboto"/>
            </a:endParaRPr>
          </a:p>
          <a:p>
            <a:pPr marL="457200" lvl="0" indent="-381000" algn="l" rtl="0">
              <a:lnSpc>
                <a:spcPct val="115000"/>
              </a:lnSpc>
              <a:spcBef>
                <a:spcPts val="0"/>
              </a:spcBef>
              <a:spcAft>
                <a:spcPts val="0"/>
              </a:spcAft>
              <a:buClr>
                <a:srgbClr val="000000"/>
              </a:buClr>
              <a:buSzPts val="2400"/>
              <a:buFont typeface="Roboto"/>
              <a:buChar char="●"/>
            </a:pPr>
            <a:r>
              <a:rPr lang="en-US" sz="2400" b="0">
                <a:solidFill>
                  <a:srgbClr val="000000"/>
                </a:solidFill>
                <a:latin typeface="Roboto"/>
                <a:ea typeface="Roboto"/>
                <a:cs typeface="Roboto"/>
                <a:sym typeface="Roboto"/>
              </a:rPr>
              <a:t>The steps of the writing process need to be modeled and practiced.</a:t>
            </a:r>
            <a:endParaRPr sz="2400" b="0">
              <a:solidFill>
                <a:srgbClr val="000000"/>
              </a:solidFill>
              <a:latin typeface="Roboto"/>
              <a:ea typeface="Roboto"/>
              <a:cs typeface="Roboto"/>
              <a:sym typeface="Roboto"/>
            </a:endParaRPr>
          </a:p>
          <a:p>
            <a:pPr marL="457200" lvl="0" indent="-381000" algn="l" rtl="0">
              <a:lnSpc>
                <a:spcPct val="115000"/>
              </a:lnSpc>
              <a:spcBef>
                <a:spcPts val="0"/>
              </a:spcBef>
              <a:spcAft>
                <a:spcPts val="0"/>
              </a:spcAft>
              <a:buClr>
                <a:srgbClr val="000000"/>
              </a:buClr>
              <a:buSzPts val="2400"/>
              <a:buFont typeface="Roboto"/>
              <a:buChar char="●"/>
            </a:pPr>
            <a:r>
              <a:rPr lang="en-US" sz="2400" b="0">
                <a:solidFill>
                  <a:srgbClr val="000000"/>
                </a:solidFill>
                <a:latin typeface="Roboto"/>
                <a:ea typeface="Roboto"/>
                <a:cs typeface="Roboto"/>
                <a:sym typeface="Roboto"/>
              </a:rPr>
              <a:t>Reading and writing should be reciprocal processes</a:t>
            </a:r>
            <a:r>
              <a:rPr lang="en-US" sz="2400" b="0">
                <a:solidFill>
                  <a:srgbClr val="000000"/>
                </a:solidFill>
                <a:latin typeface="Arial"/>
                <a:ea typeface="Arial"/>
                <a:cs typeface="Arial"/>
                <a:sym typeface="Arial"/>
              </a:rPr>
              <a:t>. </a:t>
            </a:r>
            <a:endParaRPr sz="2400">
              <a:solidFill>
                <a:srgbClr val="000000"/>
              </a:solidFill>
              <a:latin typeface="Arial"/>
              <a:ea typeface="Arial"/>
              <a:cs typeface="Arial"/>
              <a:sym typeface="Arial"/>
            </a:endParaRPr>
          </a:p>
          <a:p>
            <a:pPr marL="0" lvl="0" indent="0" algn="l" rtl="0">
              <a:lnSpc>
                <a:spcPct val="115000"/>
              </a:lnSpc>
              <a:spcBef>
                <a:spcPts val="1600"/>
              </a:spcBef>
              <a:spcAft>
                <a:spcPts val="1600"/>
              </a:spcAft>
              <a:buNone/>
            </a:pPr>
            <a:endParaRPr sz="18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5b98261037_1_12"/>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Presenters</a:t>
            </a:r>
            <a:endParaRPr/>
          </a:p>
        </p:txBody>
      </p:sp>
      <p:sp>
        <p:nvSpPr>
          <p:cNvPr id="104" name="Google Shape;104;g5b98261037_1_12"/>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400" b="0">
                <a:solidFill>
                  <a:srgbClr val="595959"/>
                </a:solidFill>
                <a:latin typeface="Arial"/>
                <a:ea typeface="Arial"/>
                <a:cs typeface="Arial"/>
                <a:sym typeface="Arial"/>
              </a:rPr>
              <a:t>Sheila Sousa </a:t>
            </a:r>
            <a:endParaRPr sz="2400" b="0">
              <a:solidFill>
                <a:srgbClr val="595959"/>
              </a:solidFill>
              <a:latin typeface="Arial"/>
              <a:ea typeface="Arial"/>
              <a:cs typeface="Arial"/>
              <a:sym typeface="Arial"/>
            </a:endParaRPr>
          </a:p>
          <a:p>
            <a:pPr marL="457200" lvl="0" indent="-381000" algn="l" rtl="0">
              <a:lnSpc>
                <a:spcPct val="115000"/>
              </a:lnSpc>
              <a:spcBef>
                <a:spcPts val="1600"/>
              </a:spcBef>
              <a:spcAft>
                <a:spcPts val="0"/>
              </a:spcAft>
              <a:buSzPts val="2400"/>
              <a:buFont typeface="Arial"/>
              <a:buChar char="•"/>
            </a:pPr>
            <a:r>
              <a:rPr lang="en-US" sz="2400" b="0">
                <a:solidFill>
                  <a:srgbClr val="595959"/>
                </a:solidFill>
                <a:latin typeface="Arial"/>
                <a:ea typeface="Arial"/>
                <a:cs typeface="Arial"/>
                <a:sym typeface="Arial"/>
              </a:rPr>
              <a:t>Email: </a:t>
            </a:r>
            <a:r>
              <a:rPr lang="en-US" sz="2400" b="0" u="sng">
                <a:solidFill>
                  <a:srgbClr val="0097A7"/>
                </a:solidFill>
                <a:latin typeface="Arial"/>
                <a:ea typeface="Arial"/>
                <a:cs typeface="Arial"/>
                <a:sym typeface="Arial"/>
                <a:hlinkClick r:id="rId3"/>
              </a:rPr>
              <a:t>slsousa@ccpsd.k12.va.us</a:t>
            </a:r>
            <a:r>
              <a:rPr lang="en-US" sz="2400" b="0">
                <a:solidFill>
                  <a:srgbClr val="595959"/>
                </a:solidFill>
                <a:latin typeface="Arial"/>
                <a:ea typeface="Arial"/>
                <a:cs typeface="Arial"/>
                <a:sym typeface="Arial"/>
              </a:rPr>
              <a:t> </a:t>
            </a:r>
            <a:endParaRPr sz="2400" b="0">
              <a:solidFill>
                <a:srgbClr val="595959"/>
              </a:solidFill>
              <a:latin typeface="Arial"/>
              <a:ea typeface="Arial"/>
              <a:cs typeface="Arial"/>
              <a:sym typeface="Arial"/>
            </a:endParaRPr>
          </a:p>
          <a:p>
            <a:pPr marL="0" lvl="0" indent="0" algn="l" rtl="0">
              <a:lnSpc>
                <a:spcPct val="115000"/>
              </a:lnSpc>
              <a:spcBef>
                <a:spcPts val="1600"/>
              </a:spcBef>
              <a:spcAft>
                <a:spcPts val="0"/>
              </a:spcAft>
              <a:buNone/>
            </a:pPr>
            <a:r>
              <a:rPr lang="en-US" sz="2400" b="0">
                <a:solidFill>
                  <a:srgbClr val="595959"/>
                </a:solidFill>
                <a:latin typeface="Arial"/>
                <a:ea typeface="Arial"/>
                <a:cs typeface="Arial"/>
                <a:sym typeface="Arial"/>
              </a:rPr>
              <a:t>Annette Conley - </a:t>
            </a:r>
            <a:endParaRPr sz="2400" b="0">
              <a:solidFill>
                <a:srgbClr val="595959"/>
              </a:solidFill>
              <a:latin typeface="Arial"/>
              <a:ea typeface="Arial"/>
              <a:cs typeface="Arial"/>
              <a:sym typeface="Arial"/>
            </a:endParaRPr>
          </a:p>
          <a:p>
            <a:pPr marL="457200" lvl="0" indent="-381000" algn="l" rtl="0">
              <a:lnSpc>
                <a:spcPct val="115000"/>
              </a:lnSpc>
              <a:spcBef>
                <a:spcPts val="1600"/>
              </a:spcBef>
              <a:spcAft>
                <a:spcPts val="0"/>
              </a:spcAft>
              <a:buSzPts val="2400"/>
              <a:buFont typeface="Arial"/>
              <a:buChar char="•"/>
            </a:pPr>
            <a:r>
              <a:rPr lang="en-US" sz="2400" b="0">
                <a:solidFill>
                  <a:srgbClr val="595959"/>
                </a:solidFill>
                <a:latin typeface="Arial"/>
                <a:ea typeface="Arial"/>
                <a:cs typeface="Arial"/>
                <a:sym typeface="Arial"/>
              </a:rPr>
              <a:t>Email: </a:t>
            </a:r>
            <a:r>
              <a:rPr lang="en-US" sz="2400" b="0" u="sng">
                <a:solidFill>
                  <a:srgbClr val="0097A7"/>
                </a:solidFill>
                <a:latin typeface="Arial"/>
                <a:ea typeface="Arial"/>
                <a:cs typeface="Arial"/>
                <a:sym typeface="Arial"/>
                <a:hlinkClick r:id="rId4"/>
              </a:rPr>
              <a:t>amconley@vbschools.com</a:t>
            </a:r>
            <a:r>
              <a:rPr lang="en-US" sz="2400" b="0">
                <a:solidFill>
                  <a:srgbClr val="595959"/>
                </a:solidFill>
                <a:latin typeface="Arial"/>
                <a:ea typeface="Arial"/>
                <a:cs typeface="Arial"/>
                <a:sym typeface="Arial"/>
              </a:rPr>
              <a:t> </a:t>
            </a:r>
            <a:endParaRPr sz="2400" b="0">
              <a:solidFill>
                <a:srgbClr val="595959"/>
              </a:solidFill>
              <a:latin typeface="Arial"/>
              <a:ea typeface="Arial"/>
              <a:cs typeface="Arial"/>
              <a:sym typeface="Arial"/>
            </a:endParaRPr>
          </a:p>
          <a:p>
            <a:pPr marL="457200" lvl="0" indent="-381000" algn="l" rtl="0">
              <a:lnSpc>
                <a:spcPct val="115000"/>
              </a:lnSpc>
              <a:spcBef>
                <a:spcPts val="0"/>
              </a:spcBef>
              <a:spcAft>
                <a:spcPts val="0"/>
              </a:spcAft>
              <a:buClr>
                <a:srgbClr val="595959"/>
              </a:buClr>
              <a:buSzPts val="2400"/>
              <a:buFont typeface="Arial"/>
              <a:buChar char="•"/>
            </a:pPr>
            <a:r>
              <a:rPr lang="en-US" sz="2400" b="0">
                <a:solidFill>
                  <a:srgbClr val="595959"/>
                </a:solidFill>
                <a:latin typeface="Arial"/>
                <a:ea typeface="Arial"/>
                <a:cs typeface="Arial"/>
                <a:sym typeface="Arial"/>
              </a:rPr>
              <a:t>Twitter @Amconley49 </a:t>
            </a:r>
            <a:endParaRPr sz="2400" b="0">
              <a:solidFill>
                <a:srgbClr val="595959"/>
              </a:solidFill>
              <a:latin typeface="Arial"/>
              <a:ea typeface="Arial"/>
              <a:cs typeface="Arial"/>
              <a:sym typeface="Arial"/>
            </a:endParaRPr>
          </a:p>
          <a:p>
            <a:pPr marL="0" lvl="0" indent="0" algn="l" rtl="0">
              <a:lnSpc>
                <a:spcPct val="115000"/>
              </a:lnSpc>
              <a:spcBef>
                <a:spcPts val="1600"/>
              </a:spcBef>
              <a:spcAft>
                <a:spcPts val="0"/>
              </a:spcAft>
              <a:buNone/>
            </a:pPr>
            <a:r>
              <a:rPr lang="en-US" sz="2400" b="0">
                <a:solidFill>
                  <a:srgbClr val="595959"/>
                </a:solidFill>
                <a:latin typeface="Arial"/>
                <a:ea typeface="Arial"/>
                <a:cs typeface="Arial"/>
                <a:sym typeface="Arial"/>
              </a:rPr>
              <a:t>Jennifer Haws </a:t>
            </a:r>
            <a:endParaRPr sz="2400" b="0">
              <a:solidFill>
                <a:srgbClr val="595959"/>
              </a:solidFill>
              <a:latin typeface="Arial"/>
              <a:ea typeface="Arial"/>
              <a:cs typeface="Arial"/>
              <a:sym typeface="Arial"/>
            </a:endParaRPr>
          </a:p>
          <a:p>
            <a:pPr marL="457200" lvl="0" indent="-381000" algn="l" rtl="0">
              <a:lnSpc>
                <a:spcPct val="115000"/>
              </a:lnSpc>
              <a:spcBef>
                <a:spcPts val="1600"/>
              </a:spcBef>
              <a:spcAft>
                <a:spcPts val="0"/>
              </a:spcAft>
              <a:buSzPts val="2400"/>
              <a:buFont typeface="Arial"/>
              <a:buChar char="•"/>
            </a:pPr>
            <a:r>
              <a:rPr lang="en-US" sz="2400" b="0">
                <a:solidFill>
                  <a:srgbClr val="595959"/>
                </a:solidFill>
                <a:latin typeface="Arial"/>
                <a:ea typeface="Arial"/>
                <a:cs typeface="Arial"/>
                <a:sym typeface="Arial"/>
              </a:rPr>
              <a:t>Email: </a:t>
            </a:r>
            <a:r>
              <a:rPr lang="en-US" sz="2400" b="0" u="sng">
                <a:solidFill>
                  <a:srgbClr val="0097A7"/>
                </a:solidFill>
                <a:latin typeface="Arial"/>
                <a:ea typeface="Arial"/>
                <a:cs typeface="Arial"/>
                <a:sym typeface="Arial"/>
                <a:hlinkClick r:id="rId5"/>
              </a:rPr>
              <a:t>Jennifer.Haws@vbschools.com</a:t>
            </a:r>
            <a:r>
              <a:rPr lang="en-US" sz="2400" b="0">
                <a:solidFill>
                  <a:srgbClr val="595959"/>
                </a:solidFill>
                <a:latin typeface="Arial"/>
                <a:ea typeface="Arial"/>
                <a:cs typeface="Arial"/>
                <a:sym typeface="Arial"/>
              </a:rPr>
              <a:t> </a:t>
            </a:r>
            <a:endParaRPr sz="2400" b="0">
              <a:solidFill>
                <a:srgbClr val="595959"/>
              </a:solidFill>
              <a:latin typeface="Arial"/>
              <a:ea typeface="Arial"/>
              <a:cs typeface="Arial"/>
              <a:sym typeface="Arial"/>
            </a:endParaRPr>
          </a:p>
          <a:p>
            <a:pPr marL="457200" lvl="0" indent="-381000" algn="l" rtl="0">
              <a:lnSpc>
                <a:spcPct val="115000"/>
              </a:lnSpc>
              <a:spcBef>
                <a:spcPts val="0"/>
              </a:spcBef>
              <a:spcAft>
                <a:spcPts val="0"/>
              </a:spcAft>
              <a:buClr>
                <a:srgbClr val="595959"/>
              </a:buClr>
              <a:buSzPts val="2400"/>
              <a:buFont typeface="Arial"/>
              <a:buChar char="•"/>
            </a:pPr>
            <a:r>
              <a:rPr lang="en-US" sz="2400" b="0">
                <a:solidFill>
                  <a:srgbClr val="595959"/>
                </a:solidFill>
                <a:latin typeface="Arial"/>
                <a:ea typeface="Arial"/>
                <a:cs typeface="Arial"/>
                <a:sym typeface="Arial"/>
              </a:rPr>
              <a:t>Twitter @jehaws</a:t>
            </a:r>
            <a:endParaRPr sz="2400" b="0">
              <a:solidFill>
                <a:srgbClr val="595959"/>
              </a:solidFill>
              <a:latin typeface="Arial"/>
              <a:ea typeface="Arial"/>
              <a:cs typeface="Arial"/>
              <a:sym typeface="Arial"/>
            </a:endParaRPr>
          </a:p>
          <a:p>
            <a:pPr marL="0" lvl="0" indent="0" algn="l" rtl="0">
              <a:spcBef>
                <a:spcPts val="160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5"/>
          <p:cNvSpPr txBox="1">
            <a:spLocks noGrp="1"/>
          </p:cNvSpPr>
          <p:nvPr>
            <p:ph type="title"/>
          </p:nvPr>
        </p:nvSpPr>
        <p:spPr>
          <a:xfrm>
            <a:off x="93425" y="274650"/>
            <a:ext cx="89322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Verdana"/>
              <a:buNone/>
            </a:pPr>
            <a:r>
              <a:rPr lang="en-US"/>
              <a:t>Which way do we go now?</a:t>
            </a:r>
            <a:endParaRPr/>
          </a:p>
        </p:txBody>
      </p:sp>
      <p:sp>
        <p:nvSpPr>
          <p:cNvPr id="213" name="Google Shape;213;p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1800">
                <a:solidFill>
                  <a:srgbClr val="000000"/>
                </a:solidFill>
              </a:rPr>
              <a:t>The changes to the SOLS are guiding us to change our writing instruction and products.</a:t>
            </a:r>
            <a:endParaRPr sz="1800">
              <a:solidFill>
                <a:srgbClr val="000000"/>
              </a:solidFill>
            </a:endParaRPr>
          </a:p>
          <a:p>
            <a:pPr marL="342900" lvl="0" indent="-416560" algn="l" rtl="0">
              <a:lnSpc>
                <a:spcPct val="115000"/>
              </a:lnSpc>
              <a:spcBef>
                <a:spcPts val="1600"/>
              </a:spcBef>
              <a:spcAft>
                <a:spcPts val="0"/>
              </a:spcAft>
              <a:buSzPts val="2960"/>
              <a:buChar char="•"/>
            </a:pPr>
            <a:r>
              <a:rPr lang="en-US" sz="1800" b="0"/>
              <a:t>3rd grade - Research a topic and complete a research </a:t>
            </a:r>
            <a:r>
              <a:rPr lang="en-US" sz="1800"/>
              <a:t>product</a:t>
            </a:r>
            <a:r>
              <a:rPr lang="en-US" sz="1800" b="0"/>
              <a:t>.</a:t>
            </a:r>
            <a:endParaRPr sz="1800" b="0"/>
          </a:p>
          <a:p>
            <a:pPr marL="342900" lvl="0" indent="-416560" algn="l" rtl="0">
              <a:lnSpc>
                <a:spcPct val="115000"/>
              </a:lnSpc>
              <a:spcBef>
                <a:spcPts val="1600"/>
              </a:spcBef>
              <a:spcAft>
                <a:spcPts val="0"/>
              </a:spcAft>
              <a:buSzPts val="2960"/>
              <a:buChar char="•"/>
            </a:pPr>
            <a:r>
              <a:rPr lang="en-US" sz="1800" b="0"/>
              <a:t>4th grade - Demonstrate comprehension of information resources to </a:t>
            </a:r>
            <a:r>
              <a:rPr lang="en-US" sz="1800"/>
              <a:t>create</a:t>
            </a:r>
            <a:r>
              <a:rPr lang="en-US" sz="1800" b="0"/>
              <a:t> a research </a:t>
            </a:r>
            <a:r>
              <a:rPr lang="en-US" sz="1800"/>
              <a:t>product. </a:t>
            </a:r>
            <a:endParaRPr sz="1800"/>
          </a:p>
          <a:p>
            <a:pPr marL="342900" lvl="0" indent="-416560" algn="l" rtl="0">
              <a:lnSpc>
                <a:spcPct val="115000"/>
              </a:lnSpc>
              <a:spcBef>
                <a:spcPts val="1600"/>
              </a:spcBef>
              <a:spcAft>
                <a:spcPts val="0"/>
              </a:spcAft>
              <a:buSzPts val="2960"/>
              <a:buChar char="•"/>
            </a:pPr>
            <a:r>
              <a:rPr lang="en-US" sz="1800" b="0"/>
              <a:t>5th grade - Find, evaluate, and select appropriate resources to create a research </a:t>
            </a:r>
            <a:r>
              <a:rPr lang="en-US" sz="1800"/>
              <a:t>product</a:t>
            </a:r>
            <a:r>
              <a:rPr lang="en-US" sz="1800" b="0"/>
              <a:t>.</a:t>
            </a:r>
            <a:endParaRPr sz="1800" b="0"/>
          </a:p>
          <a:p>
            <a:pPr marL="0" lvl="0" indent="0" algn="l" rtl="0">
              <a:lnSpc>
                <a:spcPct val="115000"/>
              </a:lnSpc>
              <a:spcBef>
                <a:spcPts val="1600"/>
              </a:spcBef>
              <a:spcAft>
                <a:spcPts val="0"/>
              </a:spcAft>
              <a:buNone/>
            </a:pPr>
            <a:r>
              <a:rPr lang="en-US" sz="1800" b="0"/>
              <a:t>What do these changes mean for instruction? </a:t>
            </a:r>
            <a:endParaRPr sz="1800" b="0"/>
          </a:p>
          <a:p>
            <a:pPr marL="0" lvl="0" indent="0" algn="l" rtl="0">
              <a:lnSpc>
                <a:spcPct val="115000"/>
              </a:lnSpc>
              <a:spcBef>
                <a:spcPts val="1600"/>
              </a:spcBef>
              <a:spcAft>
                <a:spcPts val="1600"/>
              </a:spcAft>
              <a:buNone/>
            </a:pPr>
            <a:r>
              <a:rPr lang="en-US" sz="1800" b="0"/>
              <a:t>What do these changes mean for assessment?</a:t>
            </a:r>
            <a:r>
              <a:rPr lang="en-US" sz="1800" b="0">
                <a:latin typeface="Arial"/>
                <a:ea typeface="Arial"/>
                <a:cs typeface="Arial"/>
                <a:sym typeface="Arial"/>
              </a:rPr>
              <a:t> </a:t>
            </a:r>
            <a:endParaRPr sz="296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20" name="Google Shape;220;g5b98261037_0_56" title="Picture of a road"/>
          <p:cNvPicPr preferRelativeResize="0"/>
          <p:nvPr/>
        </p:nvPicPr>
        <p:blipFill>
          <a:blip r:embed="rId3">
            <a:alphaModFix/>
          </a:blip>
          <a:stretch>
            <a:fillRect/>
          </a:stretch>
        </p:blipFill>
        <p:spPr>
          <a:xfrm>
            <a:off x="3474474" y="4967575"/>
            <a:ext cx="2477952" cy="1701001"/>
          </a:xfrm>
          <a:prstGeom prst="rect">
            <a:avLst/>
          </a:prstGeom>
          <a:noFill/>
          <a:ln>
            <a:noFill/>
          </a:ln>
        </p:spPr>
      </p:pic>
      <p:sp>
        <p:nvSpPr>
          <p:cNvPr id="219" name="Google Shape;219;g5b98261037_0_56"/>
          <p:cNvSpPr txBox="1">
            <a:spLocks noGrp="1"/>
          </p:cNvSpPr>
          <p:nvPr>
            <p:ph type="body" idx="1"/>
          </p:nvPr>
        </p:nvSpPr>
        <p:spPr>
          <a:xfrm>
            <a:off x="457200" y="1337550"/>
            <a:ext cx="8512500" cy="3756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800" b="0">
                <a:solidFill>
                  <a:srgbClr val="000000"/>
                </a:solidFill>
              </a:rPr>
              <a:t>*Multi-step process over several days </a:t>
            </a:r>
            <a:endParaRPr sz="2800" b="0">
              <a:solidFill>
                <a:srgbClr val="000000"/>
              </a:solidFill>
            </a:endParaRPr>
          </a:p>
          <a:p>
            <a:pPr marL="0" lvl="0" indent="0" algn="l" rtl="0">
              <a:lnSpc>
                <a:spcPct val="115000"/>
              </a:lnSpc>
              <a:spcBef>
                <a:spcPts val="1600"/>
              </a:spcBef>
              <a:spcAft>
                <a:spcPts val="0"/>
              </a:spcAft>
              <a:buClr>
                <a:schemeClr val="dk1"/>
              </a:buClr>
              <a:buSzPts val="1100"/>
              <a:buFont typeface="Arial"/>
              <a:buNone/>
            </a:pPr>
            <a:r>
              <a:rPr lang="en-US" sz="2400" b="0">
                <a:solidFill>
                  <a:srgbClr val="000000"/>
                </a:solidFill>
              </a:rPr>
              <a:t>Step 1 - Introduce the task</a:t>
            </a:r>
            <a:endParaRPr sz="2400" b="0">
              <a:solidFill>
                <a:srgbClr val="000000"/>
              </a:solidFill>
            </a:endParaRPr>
          </a:p>
          <a:p>
            <a:pPr marL="0" lvl="0" indent="0" algn="l" rtl="0">
              <a:lnSpc>
                <a:spcPct val="115000"/>
              </a:lnSpc>
              <a:spcBef>
                <a:spcPts val="1600"/>
              </a:spcBef>
              <a:spcAft>
                <a:spcPts val="0"/>
              </a:spcAft>
              <a:buClr>
                <a:schemeClr val="dk1"/>
              </a:buClr>
              <a:buSzPts val="1100"/>
              <a:buFont typeface="Arial"/>
              <a:buNone/>
            </a:pPr>
            <a:r>
              <a:rPr lang="en-US" sz="2400" b="0">
                <a:solidFill>
                  <a:srgbClr val="000000"/>
                </a:solidFill>
              </a:rPr>
              <a:t>Step  2 - Notetaking - multimodal literacy </a:t>
            </a:r>
            <a:endParaRPr sz="2400" b="0">
              <a:solidFill>
                <a:srgbClr val="000000"/>
              </a:solidFill>
            </a:endParaRPr>
          </a:p>
          <a:p>
            <a:pPr marL="0" lvl="0" indent="0" algn="l" rtl="0">
              <a:lnSpc>
                <a:spcPct val="115000"/>
              </a:lnSpc>
              <a:spcBef>
                <a:spcPts val="1600"/>
              </a:spcBef>
              <a:spcAft>
                <a:spcPts val="0"/>
              </a:spcAft>
              <a:buClr>
                <a:schemeClr val="dk1"/>
              </a:buClr>
              <a:buSzPts val="1100"/>
              <a:buFont typeface="Arial"/>
              <a:buNone/>
            </a:pPr>
            <a:r>
              <a:rPr lang="en-US" sz="2400" b="0">
                <a:solidFill>
                  <a:srgbClr val="000000"/>
                </a:solidFill>
              </a:rPr>
              <a:t>Step 3 - Drafting  </a:t>
            </a:r>
            <a:endParaRPr sz="2400" b="0">
              <a:solidFill>
                <a:srgbClr val="000000"/>
              </a:solidFill>
            </a:endParaRPr>
          </a:p>
          <a:p>
            <a:pPr marL="0" lvl="0" indent="0" algn="l" rtl="0">
              <a:lnSpc>
                <a:spcPct val="115000"/>
              </a:lnSpc>
              <a:spcBef>
                <a:spcPts val="1600"/>
              </a:spcBef>
              <a:spcAft>
                <a:spcPts val="0"/>
              </a:spcAft>
              <a:buClr>
                <a:schemeClr val="dk1"/>
              </a:buClr>
              <a:buSzPts val="1100"/>
              <a:buFont typeface="Arial"/>
              <a:buNone/>
            </a:pPr>
            <a:r>
              <a:rPr lang="en-US" sz="2400" b="0">
                <a:solidFill>
                  <a:srgbClr val="000000"/>
                </a:solidFill>
              </a:rPr>
              <a:t>Step 4 - Drafting, editing, and revising </a:t>
            </a:r>
            <a:endParaRPr sz="2400" b="0">
              <a:solidFill>
                <a:srgbClr val="000000"/>
              </a:solidFill>
            </a:endParaRPr>
          </a:p>
          <a:p>
            <a:pPr marL="0" lvl="0" indent="0" algn="l" rtl="0">
              <a:lnSpc>
                <a:spcPct val="115000"/>
              </a:lnSpc>
              <a:spcBef>
                <a:spcPts val="1600"/>
              </a:spcBef>
              <a:spcAft>
                <a:spcPts val="1600"/>
              </a:spcAft>
              <a:buClr>
                <a:schemeClr val="dk1"/>
              </a:buClr>
              <a:buSzPts val="1100"/>
              <a:buFont typeface="Arial"/>
              <a:buNone/>
            </a:pPr>
            <a:r>
              <a:rPr lang="en-US" sz="2400" b="0">
                <a:solidFill>
                  <a:srgbClr val="000000"/>
                </a:solidFill>
              </a:rPr>
              <a:t>Step 5 - Publishing - multimodal options with choice</a:t>
            </a:r>
            <a:endParaRPr sz="2400" b="0">
              <a:solidFill>
                <a:srgbClr val="000000"/>
              </a:solidFill>
            </a:endParaRPr>
          </a:p>
        </p:txBody>
      </p:sp>
      <p:sp>
        <p:nvSpPr>
          <p:cNvPr id="218" name="Google Shape;218;g5b98261037_0_56"/>
          <p:cNvSpPr txBox="1">
            <a:spLocks noGrp="1"/>
          </p:cNvSpPr>
          <p:nvPr>
            <p:ph type="title"/>
          </p:nvPr>
        </p:nvSpPr>
        <p:spPr>
          <a:xfrm>
            <a:off x="0" y="274650"/>
            <a:ext cx="9144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1600"/>
              </a:spcAft>
              <a:buClr>
                <a:schemeClr val="dk1"/>
              </a:buClr>
              <a:buSzPts val="1100"/>
              <a:buFont typeface="Arial"/>
              <a:buNone/>
            </a:pPr>
            <a:r>
              <a:rPr lang="en-US" sz="3300">
                <a:solidFill>
                  <a:srgbClr val="000000"/>
                </a:solidFill>
              </a:rPr>
              <a:t>Performance Task Framework - Path</a:t>
            </a:r>
            <a:endParaRPr sz="330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5b98261037_0_74"/>
          <p:cNvSpPr txBox="1">
            <a:spLocks noGrp="1"/>
          </p:cNvSpPr>
          <p:nvPr>
            <p:ph type="title"/>
          </p:nvPr>
        </p:nvSpPr>
        <p:spPr>
          <a:xfrm>
            <a:off x="93425" y="274650"/>
            <a:ext cx="89322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Verdana"/>
              <a:buNone/>
            </a:pPr>
            <a:r>
              <a:rPr lang="en-US"/>
              <a:t>Performance Task: Step 1</a:t>
            </a:r>
            <a:endParaRPr/>
          </a:p>
        </p:txBody>
      </p:sp>
      <p:sp>
        <p:nvSpPr>
          <p:cNvPr id="226" name="Google Shape;226;g5b98261037_0_7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457200" lvl="0" indent="-419100" algn="l" rtl="0">
              <a:lnSpc>
                <a:spcPct val="115000"/>
              </a:lnSpc>
              <a:spcBef>
                <a:spcPts val="0"/>
              </a:spcBef>
              <a:spcAft>
                <a:spcPts val="0"/>
              </a:spcAft>
              <a:buClr>
                <a:srgbClr val="000000"/>
              </a:buClr>
              <a:buSzPts val="3000"/>
              <a:buFont typeface="Verdana"/>
              <a:buChar char="●"/>
            </a:pPr>
            <a:r>
              <a:rPr lang="en-US" sz="3000" b="0">
                <a:solidFill>
                  <a:srgbClr val="000000"/>
                </a:solidFill>
              </a:rPr>
              <a:t>Hook (multimodal - videos, images, interviews, commercials…)</a:t>
            </a:r>
            <a:endParaRPr sz="3000" b="0">
              <a:solidFill>
                <a:srgbClr val="000000"/>
              </a:solidFill>
            </a:endParaRPr>
          </a:p>
          <a:p>
            <a:pPr marL="457200" lvl="0" indent="-419100" algn="l" rtl="0">
              <a:lnSpc>
                <a:spcPct val="115000"/>
              </a:lnSpc>
              <a:spcBef>
                <a:spcPts val="0"/>
              </a:spcBef>
              <a:spcAft>
                <a:spcPts val="0"/>
              </a:spcAft>
              <a:buClr>
                <a:srgbClr val="000000"/>
              </a:buClr>
              <a:buSzPts val="3000"/>
              <a:buFont typeface="Verdana"/>
              <a:buChar char="●"/>
            </a:pPr>
            <a:r>
              <a:rPr lang="en-US" sz="3000" b="0">
                <a:solidFill>
                  <a:srgbClr val="000000"/>
                </a:solidFill>
              </a:rPr>
              <a:t>Introduce the task and establish purpose</a:t>
            </a:r>
            <a:endParaRPr sz="3000" b="0">
              <a:solidFill>
                <a:srgbClr val="000000"/>
              </a:solidFill>
            </a:endParaRPr>
          </a:p>
          <a:p>
            <a:pPr marL="457200" lvl="0" indent="-419100" algn="l" rtl="0">
              <a:lnSpc>
                <a:spcPct val="115000"/>
              </a:lnSpc>
              <a:spcBef>
                <a:spcPts val="0"/>
              </a:spcBef>
              <a:spcAft>
                <a:spcPts val="0"/>
              </a:spcAft>
              <a:buClr>
                <a:srgbClr val="000000"/>
              </a:buClr>
              <a:buSzPts val="3000"/>
              <a:buFont typeface="Verdana"/>
              <a:buChar char="●"/>
            </a:pPr>
            <a:r>
              <a:rPr lang="en-US" sz="3000" b="0">
                <a:solidFill>
                  <a:srgbClr val="000000"/>
                </a:solidFill>
              </a:rPr>
              <a:t>Ask questions</a:t>
            </a:r>
            <a:endParaRPr sz="3000" b="0">
              <a:solidFill>
                <a:srgbClr val="000000"/>
              </a:solidFill>
            </a:endParaRPr>
          </a:p>
          <a:p>
            <a:pPr marL="457200" lvl="0" indent="-419100" algn="l" rtl="0">
              <a:lnSpc>
                <a:spcPct val="115000"/>
              </a:lnSpc>
              <a:spcBef>
                <a:spcPts val="0"/>
              </a:spcBef>
              <a:spcAft>
                <a:spcPts val="0"/>
              </a:spcAft>
              <a:buClr>
                <a:srgbClr val="000000"/>
              </a:buClr>
              <a:buSzPts val="3000"/>
              <a:buFont typeface="Verdana"/>
              <a:buChar char="●"/>
            </a:pPr>
            <a:r>
              <a:rPr lang="en-US" sz="3000" b="0">
                <a:solidFill>
                  <a:srgbClr val="000000"/>
                </a:solidFill>
              </a:rPr>
              <a:t>Gathering ideas</a:t>
            </a:r>
            <a:endParaRPr sz="3000" b="0">
              <a:solidFill>
                <a:srgbClr val="000000"/>
              </a:solidFill>
            </a:endParaRPr>
          </a:p>
          <a:p>
            <a:pPr marL="457200" lvl="0" indent="-419100" algn="l" rtl="0">
              <a:lnSpc>
                <a:spcPct val="115000"/>
              </a:lnSpc>
              <a:spcBef>
                <a:spcPts val="0"/>
              </a:spcBef>
              <a:spcAft>
                <a:spcPts val="0"/>
              </a:spcAft>
              <a:buClr>
                <a:srgbClr val="000000"/>
              </a:buClr>
              <a:buSzPts val="3000"/>
              <a:buFont typeface="Verdana"/>
              <a:buChar char="●"/>
            </a:pPr>
            <a:r>
              <a:rPr lang="en-US" sz="3000" b="0">
                <a:solidFill>
                  <a:srgbClr val="000000"/>
                </a:solidFill>
              </a:rPr>
              <a:t>Focus topic</a:t>
            </a:r>
            <a:endParaRPr sz="3000" b="0">
              <a:solidFill>
                <a:srgbClr val="000000"/>
              </a:solidFill>
            </a:endParaRPr>
          </a:p>
          <a:p>
            <a:pPr marL="457200" lvl="0" indent="-419100" algn="l" rtl="0">
              <a:lnSpc>
                <a:spcPct val="115000"/>
              </a:lnSpc>
              <a:spcBef>
                <a:spcPts val="0"/>
              </a:spcBef>
              <a:spcAft>
                <a:spcPts val="0"/>
              </a:spcAft>
              <a:buClr>
                <a:srgbClr val="000000"/>
              </a:buClr>
              <a:buSzPts val="3000"/>
              <a:buFont typeface="Verdana"/>
              <a:buChar char="●"/>
            </a:pPr>
            <a:r>
              <a:rPr lang="en-US" sz="3000" b="0">
                <a:solidFill>
                  <a:srgbClr val="000000"/>
                </a:solidFill>
              </a:rPr>
              <a:t>Identify a genre</a:t>
            </a:r>
            <a:endParaRPr sz="3000">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5b98261037_0_79"/>
          <p:cNvSpPr txBox="1">
            <a:spLocks noGrp="1"/>
          </p:cNvSpPr>
          <p:nvPr>
            <p:ph type="title"/>
          </p:nvPr>
        </p:nvSpPr>
        <p:spPr>
          <a:xfrm>
            <a:off x="93425" y="274650"/>
            <a:ext cx="89322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Verdana"/>
              <a:buNone/>
            </a:pPr>
            <a:r>
              <a:rPr lang="en-US"/>
              <a:t>A Great Idea for Step One</a:t>
            </a:r>
            <a:endParaRPr/>
          </a:p>
        </p:txBody>
      </p:sp>
      <p:sp>
        <p:nvSpPr>
          <p:cNvPr id="232" name="Google Shape;232;g5b98261037_0_7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3000" dirty="0">
              <a:solidFill>
                <a:srgbClr val="000000"/>
              </a:solidFill>
              <a:latin typeface="Arial"/>
              <a:ea typeface="Arial"/>
              <a:cs typeface="Arial"/>
              <a:sym typeface="Arial"/>
            </a:endParaRPr>
          </a:p>
          <a:p>
            <a:pPr marL="0" lvl="0" indent="0" algn="ctr" rtl="0">
              <a:spcBef>
                <a:spcPts val="0"/>
              </a:spcBef>
              <a:spcAft>
                <a:spcPts val="0"/>
              </a:spcAft>
              <a:buClr>
                <a:srgbClr val="629DD1"/>
              </a:buClr>
              <a:buSzPts val="3000"/>
              <a:buFont typeface="Noto Sans Symbols"/>
              <a:buNone/>
            </a:pPr>
            <a:r>
              <a:rPr lang="en-US" sz="3000" b="0" dirty="0">
                <a:solidFill>
                  <a:srgbClr val="000000"/>
                </a:solidFill>
              </a:rPr>
              <a:t>One option for Step One is: The QFT - Question Formulation Technique created by Right Question Institute</a:t>
            </a:r>
            <a:endParaRPr sz="3000" b="0" dirty="0">
              <a:solidFill>
                <a:srgbClr val="000000"/>
              </a:solidFill>
            </a:endParaRPr>
          </a:p>
          <a:p>
            <a:pPr marL="457200" lvl="0" indent="0" algn="l" rtl="0">
              <a:spcBef>
                <a:spcPts val="0"/>
              </a:spcBef>
              <a:spcAft>
                <a:spcPts val="0"/>
              </a:spcAft>
              <a:buNone/>
            </a:pPr>
            <a:endParaRPr sz="3000" b="0" dirty="0">
              <a:solidFill>
                <a:srgbClr val="000000"/>
              </a:solidFill>
              <a:latin typeface="Rockwell"/>
              <a:ea typeface="Rockwell"/>
              <a:cs typeface="Rockwell"/>
              <a:sym typeface="Rockwell"/>
            </a:endParaRPr>
          </a:p>
          <a:p>
            <a:pPr marL="457200" lvl="0" indent="0" algn="l" rtl="0">
              <a:spcBef>
                <a:spcPts val="0"/>
              </a:spcBef>
              <a:spcAft>
                <a:spcPts val="0"/>
              </a:spcAft>
              <a:buNone/>
            </a:pPr>
            <a:r>
              <a:rPr lang="en-US" sz="3000" b="0" dirty="0">
                <a:solidFill>
                  <a:srgbClr val="000000"/>
                </a:solidFill>
                <a:latin typeface="Arial"/>
                <a:ea typeface="Arial"/>
                <a:cs typeface="Arial"/>
                <a:sym typeface="Arial"/>
              </a:rPr>
              <a:t>“Students are more successful when they learn to ask their own questions.” - </a:t>
            </a:r>
            <a:r>
              <a:rPr lang="en-US" sz="3000" b="0" u="sng" dirty="0" smtClean="0">
                <a:solidFill>
                  <a:schemeClr val="hlink"/>
                </a:solidFill>
                <a:latin typeface="Arial"/>
                <a:ea typeface="Arial"/>
                <a:cs typeface="Arial"/>
                <a:sym typeface="Arial"/>
                <a:hlinkClick r:id="rId3"/>
              </a:rPr>
              <a:t>Link to Right Question website</a:t>
            </a:r>
            <a:endParaRPr sz="3000" b="0" dirty="0">
              <a:solidFill>
                <a:srgbClr val="000000"/>
              </a:solidFill>
              <a:latin typeface="Arial"/>
              <a:ea typeface="Arial"/>
              <a:cs typeface="Arial"/>
              <a:sym typeface="Arial"/>
            </a:endParaRPr>
          </a:p>
          <a:p>
            <a:pPr marL="457200" lvl="0" indent="0" algn="l" rtl="0">
              <a:spcBef>
                <a:spcPts val="0"/>
              </a:spcBef>
              <a:spcAft>
                <a:spcPts val="0"/>
              </a:spcAft>
              <a:buNone/>
            </a:pPr>
            <a:r>
              <a:rPr lang="en-US" sz="3000" b="0" dirty="0">
                <a:solidFill>
                  <a:srgbClr val="000000"/>
                </a:solidFill>
                <a:latin typeface="Arial"/>
                <a:ea typeface="Arial"/>
                <a:cs typeface="Arial"/>
                <a:sym typeface="Arial"/>
              </a:rPr>
              <a:t> </a:t>
            </a:r>
            <a:endParaRPr sz="3000" b="0" dirty="0">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5b98261037_0_89"/>
          <p:cNvSpPr txBox="1">
            <a:spLocks noGrp="1"/>
          </p:cNvSpPr>
          <p:nvPr>
            <p:ph type="title"/>
          </p:nvPr>
        </p:nvSpPr>
        <p:spPr>
          <a:xfrm>
            <a:off x="105900" y="457200"/>
            <a:ext cx="89322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Verdana"/>
              <a:buNone/>
            </a:pPr>
            <a:r>
              <a:rPr lang="en-US"/>
              <a:t>Rules for Producing Questions</a:t>
            </a:r>
            <a:endParaRPr/>
          </a:p>
        </p:txBody>
      </p:sp>
      <p:sp>
        <p:nvSpPr>
          <p:cNvPr id="238" name="Google Shape;238;g5b98261037_0_8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3000">
              <a:solidFill>
                <a:srgbClr val="000000"/>
              </a:solidFill>
              <a:latin typeface="Arial"/>
              <a:ea typeface="Arial"/>
              <a:cs typeface="Arial"/>
              <a:sym typeface="Arial"/>
            </a:endParaRPr>
          </a:p>
          <a:p>
            <a:pPr marL="457200" lvl="0" indent="-419100" algn="l" rtl="0">
              <a:spcBef>
                <a:spcPts val="0"/>
              </a:spcBef>
              <a:spcAft>
                <a:spcPts val="0"/>
              </a:spcAft>
              <a:buClr>
                <a:srgbClr val="000000"/>
              </a:buClr>
              <a:buSzPts val="3000"/>
              <a:buChar char="•"/>
            </a:pPr>
            <a:r>
              <a:rPr lang="en-US" sz="3000" b="0">
                <a:solidFill>
                  <a:srgbClr val="000000"/>
                </a:solidFill>
              </a:rPr>
              <a:t> Ask as many questions as you can.</a:t>
            </a:r>
            <a:endParaRPr sz="3000" b="0">
              <a:solidFill>
                <a:srgbClr val="000000"/>
              </a:solidFill>
            </a:endParaRPr>
          </a:p>
          <a:p>
            <a:pPr marL="457200" lvl="0" indent="-419100" algn="l" rtl="0">
              <a:spcBef>
                <a:spcPts val="0"/>
              </a:spcBef>
              <a:spcAft>
                <a:spcPts val="0"/>
              </a:spcAft>
              <a:buClr>
                <a:srgbClr val="000000"/>
              </a:buClr>
              <a:buSzPts val="3000"/>
              <a:buChar char="•"/>
            </a:pPr>
            <a:r>
              <a:rPr lang="en-US" sz="3000" b="0">
                <a:solidFill>
                  <a:srgbClr val="000000"/>
                </a:solidFill>
              </a:rPr>
              <a:t> Do not stop to answer, judge, or discuss.</a:t>
            </a:r>
            <a:endParaRPr sz="3000" b="0">
              <a:solidFill>
                <a:srgbClr val="000000"/>
              </a:solidFill>
            </a:endParaRPr>
          </a:p>
          <a:p>
            <a:pPr marL="457200" lvl="0" indent="-419100" algn="l" rtl="0">
              <a:spcBef>
                <a:spcPts val="0"/>
              </a:spcBef>
              <a:spcAft>
                <a:spcPts val="0"/>
              </a:spcAft>
              <a:buClr>
                <a:srgbClr val="000000"/>
              </a:buClr>
              <a:buSzPts val="3000"/>
              <a:buChar char="•"/>
            </a:pPr>
            <a:r>
              <a:rPr lang="en-US" sz="3000" b="0">
                <a:solidFill>
                  <a:srgbClr val="000000"/>
                </a:solidFill>
              </a:rPr>
              <a:t> Write down every question exactly as it was stated.</a:t>
            </a:r>
            <a:endParaRPr sz="3000" b="0">
              <a:solidFill>
                <a:srgbClr val="000000"/>
              </a:solidFill>
            </a:endParaRPr>
          </a:p>
          <a:p>
            <a:pPr marL="457200" lvl="0" indent="-419100" algn="l" rtl="0">
              <a:spcBef>
                <a:spcPts val="0"/>
              </a:spcBef>
              <a:spcAft>
                <a:spcPts val="0"/>
              </a:spcAft>
              <a:buClr>
                <a:srgbClr val="000000"/>
              </a:buClr>
              <a:buSzPts val="3000"/>
              <a:buChar char="•"/>
            </a:pPr>
            <a:r>
              <a:rPr lang="en-US" sz="3000" b="0">
                <a:solidFill>
                  <a:srgbClr val="000000"/>
                </a:solidFill>
              </a:rPr>
              <a:t> Change any statements into questions.</a:t>
            </a:r>
            <a:endParaRPr sz="3000" b="0">
              <a:solidFill>
                <a:srgbClr val="000000"/>
              </a:solidFill>
            </a:endParaRPr>
          </a:p>
          <a:p>
            <a:pPr marL="457200" lvl="0" indent="0" algn="l" rtl="0">
              <a:spcBef>
                <a:spcPts val="0"/>
              </a:spcBef>
              <a:spcAft>
                <a:spcPts val="0"/>
              </a:spcAft>
              <a:buNone/>
            </a:pPr>
            <a:r>
              <a:rPr lang="en-US" sz="3000" b="0">
                <a:solidFill>
                  <a:srgbClr val="000000"/>
                </a:solidFill>
                <a:latin typeface="Arial"/>
                <a:ea typeface="Arial"/>
                <a:cs typeface="Arial"/>
                <a:sym typeface="Arial"/>
              </a:rPr>
              <a:t> </a:t>
            </a:r>
            <a:endParaRPr sz="3000" b="0">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4" name="Google Shape;244;g5b98261037_0_94" title="Sydney King Settler Picture from Jamestown"/>
          <p:cNvPicPr preferRelativeResize="0"/>
          <p:nvPr/>
        </p:nvPicPr>
        <p:blipFill>
          <a:blip r:embed="rId3">
            <a:alphaModFix/>
          </a:blip>
          <a:stretch>
            <a:fillRect/>
          </a:stretch>
        </p:blipFill>
        <p:spPr>
          <a:xfrm>
            <a:off x="1468150" y="1861800"/>
            <a:ext cx="6207700" cy="4243550"/>
          </a:xfrm>
          <a:prstGeom prst="rect">
            <a:avLst/>
          </a:prstGeom>
          <a:noFill/>
          <a:ln>
            <a:noFill/>
          </a:ln>
        </p:spPr>
      </p:pic>
      <p:sp>
        <p:nvSpPr>
          <p:cNvPr id="243" name="Google Shape;243;g5b98261037_0_94"/>
          <p:cNvSpPr txBox="1">
            <a:spLocks noGrp="1"/>
          </p:cNvSpPr>
          <p:nvPr>
            <p:ph type="title"/>
          </p:nvPr>
        </p:nvSpPr>
        <p:spPr>
          <a:xfrm>
            <a:off x="105900" y="457200"/>
            <a:ext cx="89322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Verdana"/>
              <a:buNone/>
            </a:pPr>
            <a:r>
              <a:rPr lang="en-US"/>
              <a:t>Start with a Questions Focus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5b98261037_0_100"/>
          <p:cNvSpPr txBox="1">
            <a:spLocks noGrp="1"/>
          </p:cNvSpPr>
          <p:nvPr>
            <p:ph type="title"/>
          </p:nvPr>
        </p:nvSpPr>
        <p:spPr>
          <a:xfrm>
            <a:off x="105900" y="457200"/>
            <a:ext cx="89322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Verdana"/>
              <a:buNone/>
            </a:pPr>
            <a:r>
              <a:rPr lang="en-US"/>
              <a:t>Categorize Questions: Closed/Open</a:t>
            </a:r>
            <a:endParaRPr/>
          </a:p>
        </p:txBody>
      </p:sp>
      <p:sp>
        <p:nvSpPr>
          <p:cNvPr id="250" name="Google Shape;250;g5b98261037_0_10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3000">
              <a:solidFill>
                <a:srgbClr val="000000"/>
              </a:solidFill>
              <a:latin typeface="Arial"/>
              <a:ea typeface="Arial"/>
              <a:cs typeface="Arial"/>
              <a:sym typeface="Arial"/>
            </a:endParaRPr>
          </a:p>
          <a:p>
            <a:pPr marL="0" lvl="0" indent="0" algn="l" rtl="0">
              <a:spcBef>
                <a:spcPts val="0"/>
              </a:spcBef>
              <a:spcAft>
                <a:spcPts val="0"/>
              </a:spcAft>
              <a:buNone/>
            </a:pPr>
            <a:r>
              <a:rPr lang="en-US" sz="2600" b="0" u="sng">
                <a:solidFill>
                  <a:srgbClr val="000000"/>
                </a:solidFill>
              </a:rPr>
              <a:t>Definitions</a:t>
            </a:r>
            <a:r>
              <a:rPr lang="en-US" sz="2600" b="0">
                <a:solidFill>
                  <a:srgbClr val="000000"/>
                </a:solidFill>
              </a:rPr>
              <a:t>: </a:t>
            </a:r>
            <a:endParaRPr sz="2600">
              <a:solidFill>
                <a:srgbClr val="000000"/>
              </a:solidFill>
            </a:endParaRPr>
          </a:p>
          <a:p>
            <a:pPr marL="457200" lvl="0" indent="-393700" algn="l" rtl="0">
              <a:spcBef>
                <a:spcPts val="600"/>
              </a:spcBef>
              <a:spcAft>
                <a:spcPts val="0"/>
              </a:spcAft>
              <a:buClr>
                <a:srgbClr val="000000"/>
              </a:buClr>
              <a:buSzPts val="2600"/>
              <a:buChar char="•"/>
            </a:pPr>
            <a:r>
              <a:rPr lang="en-US" sz="2600">
                <a:solidFill>
                  <a:srgbClr val="000000"/>
                </a:solidFill>
              </a:rPr>
              <a:t>Closed-ended</a:t>
            </a:r>
            <a:r>
              <a:rPr lang="en-US" sz="2600" b="0">
                <a:solidFill>
                  <a:srgbClr val="000000"/>
                </a:solidFill>
              </a:rPr>
              <a:t> questions can be answered with a “yes” or  “no” or with a </a:t>
            </a:r>
            <a:r>
              <a:rPr lang="en-US" sz="2600">
                <a:solidFill>
                  <a:srgbClr val="000000"/>
                </a:solidFill>
              </a:rPr>
              <a:t>one-word</a:t>
            </a:r>
            <a:r>
              <a:rPr lang="en-US" sz="2600" b="0">
                <a:solidFill>
                  <a:srgbClr val="000000"/>
                </a:solidFill>
              </a:rPr>
              <a:t> answer.</a:t>
            </a:r>
            <a:endParaRPr sz="2600" b="0">
              <a:solidFill>
                <a:srgbClr val="000000"/>
              </a:solidFill>
            </a:endParaRPr>
          </a:p>
          <a:p>
            <a:pPr marL="457200" lvl="0" indent="-393700" algn="l" rtl="0">
              <a:spcBef>
                <a:spcPts val="0"/>
              </a:spcBef>
              <a:spcAft>
                <a:spcPts val="0"/>
              </a:spcAft>
              <a:buClr>
                <a:srgbClr val="000000"/>
              </a:buClr>
              <a:buSzPts val="2600"/>
              <a:buChar char="•"/>
            </a:pPr>
            <a:r>
              <a:rPr lang="en-US" sz="2600">
                <a:solidFill>
                  <a:srgbClr val="000000"/>
                </a:solidFill>
              </a:rPr>
              <a:t>Open-ended</a:t>
            </a:r>
            <a:r>
              <a:rPr lang="en-US" sz="2600" b="0">
                <a:solidFill>
                  <a:srgbClr val="000000"/>
                </a:solidFill>
              </a:rPr>
              <a:t> questions require more explanation. </a:t>
            </a:r>
            <a:endParaRPr sz="2600" b="0">
              <a:solidFill>
                <a:srgbClr val="000000"/>
              </a:solidFill>
            </a:endParaRPr>
          </a:p>
          <a:p>
            <a:pPr marL="0" lvl="0" indent="0" algn="l" rtl="0">
              <a:spcBef>
                <a:spcPts val="1800"/>
              </a:spcBef>
              <a:spcAft>
                <a:spcPts val="0"/>
              </a:spcAft>
              <a:buNone/>
            </a:pPr>
            <a:r>
              <a:rPr lang="en-US" sz="2600" b="0" u="sng">
                <a:solidFill>
                  <a:srgbClr val="000000"/>
                </a:solidFill>
              </a:rPr>
              <a:t>Directions</a:t>
            </a:r>
            <a:r>
              <a:rPr lang="en-US" sz="2600" b="0">
                <a:solidFill>
                  <a:srgbClr val="000000"/>
                </a:solidFill>
              </a:rPr>
              <a:t>: Identify your questions as closed-ended or open-ended by </a:t>
            </a:r>
            <a:r>
              <a:rPr lang="en-US" sz="2600">
                <a:solidFill>
                  <a:srgbClr val="000000"/>
                </a:solidFill>
              </a:rPr>
              <a:t>marking them </a:t>
            </a:r>
            <a:r>
              <a:rPr lang="en-US" sz="2600" b="0">
                <a:solidFill>
                  <a:srgbClr val="000000"/>
                </a:solidFill>
              </a:rPr>
              <a:t>with a </a:t>
            </a:r>
            <a:r>
              <a:rPr lang="en-US" sz="2600">
                <a:solidFill>
                  <a:srgbClr val="000000"/>
                </a:solidFill>
              </a:rPr>
              <a:t>“C”</a:t>
            </a:r>
            <a:r>
              <a:rPr lang="en-US" sz="2600" b="0">
                <a:solidFill>
                  <a:srgbClr val="000000"/>
                </a:solidFill>
              </a:rPr>
              <a:t> or an </a:t>
            </a:r>
            <a:r>
              <a:rPr lang="en-US" sz="2600">
                <a:solidFill>
                  <a:srgbClr val="000000"/>
                </a:solidFill>
              </a:rPr>
              <a:t>“O”</a:t>
            </a:r>
            <a:r>
              <a:rPr lang="en-US" sz="2600" b="0">
                <a:solidFill>
                  <a:srgbClr val="000000"/>
                </a:solidFill>
              </a:rPr>
              <a:t>.</a:t>
            </a:r>
            <a:endParaRPr sz="2600" b="0">
              <a:solidFill>
                <a:srgbClr val="000000"/>
              </a:solidFill>
            </a:endParaRPr>
          </a:p>
          <a:p>
            <a:pPr marL="457200" lvl="0" indent="0" algn="l" rtl="0">
              <a:spcBef>
                <a:spcPts val="0"/>
              </a:spcBef>
              <a:spcAft>
                <a:spcPts val="0"/>
              </a:spcAft>
              <a:buNone/>
            </a:pPr>
            <a:r>
              <a:rPr lang="en-US" sz="3000" b="0">
                <a:solidFill>
                  <a:srgbClr val="000000"/>
                </a:solidFill>
                <a:latin typeface="Arial"/>
                <a:ea typeface="Arial"/>
                <a:cs typeface="Arial"/>
                <a:sym typeface="Arial"/>
              </a:rPr>
              <a:t> </a:t>
            </a:r>
            <a:endParaRPr sz="3000" b="0">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5b98261037_0_105"/>
          <p:cNvSpPr txBox="1">
            <a:spLocks noGrp="1"/>
          </p:cNvSpPr>
          <p:nvPr>
            <p:ph type="title"/>
          </p:nvPr>
        </p:nvSpPr>
        <p:spPr>
          <a:xfrm>
            <a:off x="105900" y="457200"/>
            <a:ext cx="89322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Verdana"/>
              <a:buNone/>
            </a:pPr>
            <a:r>
              <a:rPr lang="en-US"/>
              <a:t>Modify Questions</a:t>
            </a:r>
            <a:endParaRPr/>
          </a:p>
        </p:txBody>
      </p:sp>
      <p:sp>
        <p:nvSpPr>
          <p:cNvPr id="256" name="Google Shape;256;g5b98261037_0_10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3000">
              <a:solidFill>
                <a:srgbClr val="000000"/>
              </a:solidFill>
              <a:latin typeface="Arial"/>
              <a:ea typeface="Arial"/>
              <a:cs typeface="Arial"/>
              <a:sym typeface="Arial"/>
            </a:endParaRPr>
          </a:p>
          <a:p>
            <a:pPr marL="0" lvl="0" indent="0" algn="l" rtl="0">
              <a:spcBef>
                <a:spcPts val="0"/>
              </a:spcBef>
              <a:spcAft>
                <a:spcPts val="0"/>
              </a:spcAft>
              <a:buClr>
                <a:srgbClr val="629DD1"/>
              </a:buClr>
              <a:buSzPts val="2250"/>
              <a:buFont typeface="Noto Sans Symbols"/>
              <a:buNone/>
            </a:pPr>
            <a:r>
              <a:rPr lang="en-US" sz="3000" b="0" u="sng">
                <a:solidFill>
                  <a:srgbClr val="000000"/>
                </a:solidFill>
              </a:rPr>
              <a:t>Directions</a:t>
            </a:r>
            <a:r>
              <a:rPr lang="en-US" sz="3000" b="0">
                <a:solidFill>
                  <a:srgbClr val="000000"/>
                </a:solidFill>
              </a:rPr>
              <a:t>: </a:t>
            </a:r>
            <a:endParaRPr sz="3000" b="0">
              <a:solidFill>
                <a:srgbClr val="000000"/>
              </a:solidFill>
            </a:endParaRPr>
          </a:p>
          <a:p>
            <a:pPr marL="0" lvl="0" indent="0" algn="l" rtl="0">
              <a:spcBef>
                <a:spcPts val="0"/>
              </a:spcBef>
              <a:spcAft>
                <a:spcPts val="0"/>
              </a:spcAft>
              <a:buClr>
                <a:srgbClr val="629DD1"/>
              </a:buClr>
              <a:buSzPts val="2250"/>
              <a:buFont typeface="Noto Sans Symbols"/>
              <a:buNone/>
            </a:pPr>
            <a:endParaRPr sz="3000" b="0">
              <a:solidFill>
                <a:srgbClr val="000000"/>
              </a:solidFill>
            </a:endParaRPr>
          </a:p>
          <a:p>
            <a:pPr marL="457200" lvl="0" indent="-419100" algn="l" rtl="0">
              <a:spcBef>
                <a:spcPts val="0"/>
              </a:spcBef>
              <a:spcAft>
                <a:spcPts val="0"/>
              </a:spcAft>
              <a:buClr>
                <a:srgbClr val="000000"/>
              </a:buClr>
              <a:buSzPts val="3000"/>
              <a:buFont typeface="Verdana"/>
              <a:buAutoNum type="arabicPeriod"/>
            </a:pPr>
            <a:r>
              <a:rPr lang="en-US" sz="3000" b="0">
                <a:solidFill>
                  <a:srgbClr val="000000"/>
                </a:solidFill>
              </a:rPr>
              <a:t>Take one open-ended question and change it into an closed question.</a:t>
            </a:r>
            <a:endParaRPr sz="3000" b="0">
              <a:solidFill>
                <a:srgbClr val="000000"/>
              </a:solidFill>
            </a:endParaRPr>
          </a:p>
          <a:p>
            <a:pPr marL="457200" lvl="0" indent="0" algn="l" rtl="0">
              <a:spcBef>
                <a:spcPts val="0"/>
              </a:spcBef>
              <a:spcAft>
                <a:spcPts val="0"/>
              </a:spcAft>
              <a:buClr>
                <a:schemeClr val="dk1"/>
              </a:buClr>
              <a:buSzPts val="1100"/>
              <a:buFont typeface="Arial"/>
              <a:buNone/>
            </a:pPr>
            <a:endParaRPr sz="3000" b="0">
              <a:solidFill>
                <a:srgbClr val="000000"/>
              </a:solidFill>
            </a:endParaRPr>
          </a:p>
          <a:p>
            <a:pPr marL="457200" lvl="0" indent="-419100" algn="l" rtl="0">
              <a:spcBef>
                <a:spcPts val="0"/>
              </a:spcBef>
              <a:spcAft>
                <a:spcPts val="0"/>
              </a:spcAft>
              <a:buClr>
                <a:srgbClr val="000000"/>
              </a:buClr>
              <a:buSzPts val="3000"/>
              <a:buFont typeface="Verdana"/>
              <a:buAutoNum type="arabicPeriod"/>
            </a:pPr>
            <a:r>
              <a:rPr lang="en-US" sz="3000" b="0">
                <a:solidFill>
                  <a:srgbClr val="000000"/>
                </a:solidFill>
              </a:rPr>
              <a:t>Take one closed-ended question and change it into an open-ended question. </a:t>
            </a:r>
            <a:endParaRPr sz="3000" b="0" u="sng">
              <a:solidFill>
                <a:srgbClr val="000000"/>
              </a:solidFill>
            </a:endParaRPr>
          </a:p>
          <a:p>
            <a:pPr marL="457200" lvl="0" indent="0" algn="l" rtl="0">
              <a:spcBef>
                <a:spcPts val="0"/>
              </a:spcBef>
              <a:spcAft>
                <a:spcPts val="0"/>
              </a:spcAft>
              <a:buNone/>
            </a:pPr>
            <a:r>
              <a:rPr lang="en-US" sz="3000" b="0">
                <a:solidFill>
                  <a:srgbClr val="000000"/>
                </a:solidFill>
                <a:latin typeface="Arial"/>
                <a:ea typeface="Arial"/>
                <a:cs typeface="Arial"/>
                <a:sym typeface="Arial"/>
              </a:rPr>
              <a:t> </a:t>
            </a:r>
            <a:endParaRPr sz="3000" b="0">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5b98261037_0_110"/>
          <p:cNvSpPr txBox="1">
            <a:spLocks noGrp="1"/>
          </p:cNvSpPr>
          <p:nvPr>
            <p:ph type="title"/>
          </p:nvPr>
        </p:nvSpPr>
        <p:spPr>
          <a:xfrm>
            <a:off x="105900" y="457200"/>
            <a:ext cx="89322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Verdana"/>
              <a:buNone/>
            </a:pPr>
            <a:r>
              <a:rPr lang="en-US"/>
              <a:t>Prioritize Questions</a:t>
            </a:r>
            <a:endParaRPr/>
          </a:p>
        </p:txBody>
      </p:sp>
      <p:sp>
        <p:nvSpPr>
          <p:cNvPr id="262" name="Google Shape;262;g5b98261037_0_11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2600">
              <a:solidFill>
                <a:srgbClr val="000000"/>
              </a:solidFill>
            </a:endParaRPr>
          </a:p>
          <a:p>
            <a:pPr marL="457200" lvl="0" indent="-393700" algn="l" rtl="0">
              <a:spcBef>
                <a:spcPts val="0"/>
              </a:spcBef>
              <a:spcAft>
                <a:spcPts val="0"/>
              </a:spcAft>
              <a:buClr>
                <a:srgbClr val="000000"/>
              </a:buClr>
              <a:buSzPts val="2600"/>
              <a:buFont typeface="Verdana"/>
              <a:buChar char="•"/>
            </a:pPr>
            <a:r>
              <a:rPr lang="en-US" sz="2600" b="0">
                <a:solidFill>
                  <a:srgbClr val="000000"/>
                </a:solidFill>
              </a:rPr>
              <a:t>Review your list of questions </a:t>
            </a:r>
            <a:endParaRPr sz="2600" b="0">
              <a:solidFill>
                <a:srgbClr val="000000"/>
              </a:solidFill>
            </a:endParaRPr>
          </a:p>
          <a:p>
            <a:pPr marL="457200" lvl="0" indent="-393700" algn="l" rtl="0">
              <a:spcBef>
                <a:spcPts val="0"/>
              </a:spcBef>
              <a:spcAft>
                <a:spcPts val="0"/>
              </a:spcAft>
              <a:buClr>
                <a:srgbClr val="000000"/>
              </a:buClr>
              <a:buSzPts val="2600"/>
              <a:buFont typeface="Verdana"/>
              <a:buChar char="•"/>
            </a:pPr>
            <a:r>
              <a:rPr lang="en-US" sz="2600" b="0">
                <a:solidFill>
                  <a:srgbClr val="000000"/>
                </a:solidFill>
              </a:rPr>
              <a:t>Choose the three questions you consider most important. </a:t>
            </a:r>
            <a:endParaRPr sz="2600" b="0">
              <a:solidFill>
                <a:srgbClr val="000000"/>
              </a:solidFill>
            </a:endParaRPr>
          </a:p>
          <a:p>
            <a:pPr marL="457200" lvl="0" indent="-393700" algn="l" rtl="0">
              <a:spcBef>
                <a:spcPts val="0"/>
              </a:spcBef>
              <a:spcAft>
                <a:spcPts val="0"/>
              </a:spcAft>
              <a:buClr>
                <a:srgbClr val="000000"/>
              </a:buClr>
              <a:buSzPts val="2600"/>
              <a:buFont typeface="Verdana"/>
              <a:buChar char="•"/>
            </a:pPr>
            <a:r>
              <a:rPr lang="en-US" sz="2600" b="0">
                <a:solidFill>
                  <a:srgbClr val="000000"/>
                </a:solidFill>
              </a:rPr>
              <a:t>While prioritizing, think about your QFocus</a:t>
            </a:r>
            <a:endParaRPr sz="2600" b="0">
              <a:solidFill>
                <a:srgbClr val="000000"/>
              </a:solidFill>
            </a:endParaRPr>
          </a:p>
          <a:p>
            <a:pPr marL="0" lvl="0" indent="0" algn="l" rtl="0">
              <a:spcBef>
                <a:spcPts val="0"/>
              </a:spcBef>
              <a:spcAft>
                <a:spcPts val="0"/>
              </a:spcAft>
              <a:buNone/>
            </a:pPr>
            <a:endParaRPr sz="2600" b="0">
              <a:solidFill>
                <a:srgbClr val="000000"/>
              </a:solidFill>
            </a:endParaRPr>
          </a:p>
          <a:p>
            <a:pPr marL="0" lvl="0" indent="0" algn="l" rtl="0">
              <a:spcBef>
                <a:spcPts val="0"/>
              </a:spcBef>
              <a:spcAft>
                <a:spcPts val="0"/>
              </a:spcAft>
              <a:buNone/>
            </a:pPr>
            <a:r>
              <a:rPr lang="en-US" sz="2600" b="0">
                <a:solidFill>
                  <a:srgbClr val="000000"/>
                </a:solidFill>
              </a:rPr>
              <a:t>Reflect: Why did you choose those three questions as the most important?  Where are your priority questions in the sequence of your entire list of questions? </a:t>
            </a:r>
            <a:endParaRPr sz="2600" b="0" u="sng">
              <a:solidFill>
                <a:srgbClr val="000000"/>
              </a:solidFill>
            </a:endParaRPr>
          </a:p>
          <a:p>
            <a:pPr marL="457200" lvl="0" indent="0" algn="l" rtl="0">
              <a:spcBef>
                <a:spcPts val="0"/>
              </a:spcBef>
              <a:spcAft>
                <a:spcPts val="0"/>
              </a:spcAft>
              <a:buNone/>
            </a:pPr>
            <a:r>
              <a:rPr lang="en-US" sz="3000" b="0">
                <a:solidFill>
                  <a:srgbClr val="000000"/>
                </a:solidFill>
                <a:latin typeface="Arial"/>
                <a:ea typeface="Arial"/>
                <a:cs typeface="Arial"/>
                <a:sym typeface="Arial"/>
              </a:rPr>
              <a:t> </a:t>
            </a:r>
            <a:endParaRPr sz="3000" b="0">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5b98261037_0_115"/>
          <p:cNvSpPr txBox="1">
            <a:spLocks noGrp="1"/>
          </p:cNvSpPr>
          <p:nvPr>
            <p:ph type="title"/>
          </p:nvPr>
        </p:nvSpPr>
        <p:spPr>
          <a:xfrm>
            <a:off x="105900" y="457200"/>
            <a:ext cx="89322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Verdana"/>
              <a:buNone/>
            </a:pPr>
            <a:r>
              <a:rPr lang="en-US"/>
              <a:t>Share</a:t>
            </a:r>
            <a:endParaRPr/>
          </a:p>
        </p:txBody>
      </p:sp>
      <p:sp>
        <p:nvSpPr>
          <p:cNvPr id="268" name="Google Shape;268;g5b98261037_0_11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3000">
              <a:solidFill>
                <a:srgbClr val="000000"/>
              </a:solidFill>
            </a:endParaRPr>
          </a:p>
          <a:p>
            <a:pPr marL="457200" lvl="0" indent="-419100" algn="l" rtl="0">
              <a:spcBef>
                <a:spcPts val="0"/>
              </a:spcBef>
              <a:spcAft>
                <a:spcPts val="0"/>
              </a:spcAft>
              <a:buClr>
                <a:srgbClr val="000000"/>
              </a:buClr>
              <a:buSzPts val="3000"/>
              <a:buChar char="•"/>
            </a:pPr>
            <a:r>
              <a:rPr lang="en-US" sz="3000" b="0">
                <a:solidFill>
                  <a:srgbClr val="000000"/>
                </a:solidFill>
              </a:rPr>
              <a:t>Questions you changed from closed to open</a:t>
            </a:r>
            <a:endParaRPr sz="3000" b="0">
              <a:solidFill>
                <a:srgbClr val="000000"/>
              </a:solidFill>
            </a:endParaRPr>
          </a:p>
          <a:p>
            <a:pPr marL="457200" lvl="0" indent="-419100" algn="l" rtl="0">
              <a:spcBef>
                <a:spcPts val="0"/>
              </a:spcBef>
              <a:spcAft>
                <a:spcPts val="0"/>
              </a:spcAft>
              <a:buClr>
                <a:srgbClr val="000000"/>
              </a:buClr>
              <a:buSzPts val="3000"/>
              <a:buChar char="•"/>
            </a:pPr>
            <a:r>
              <a:rPr lang="en-US" sz="3000" b="0">
                <a:solidFill>
                  <a:srgbClr val="000000"/>
                </a:solidFill>
              </a:rPr>
              <a:t>Your three priority questions and their numbers in your original sequence</a:t>
            </a:r>
            <a:endParaRPr sz="3000" b="0">
              <a:solidFill>
                <a:srgbClr val="000000"/>
              </a:solidFill>
            </a:endParaRPr>
          </a:p>
          <a:p>
            <a:pPr marL="457200" lvl="0" indent="-419100" algn="l" rtl="0">
              <a:spcBef>
                <a:spcPts val="0"/>
              </a:spcBef>
              <a:spcAft>
                <a:spcPts val="0"/>
              </a:spcAft>
              <a:buClr>
                <a:srgbClr val="000000"/>
              </a:buClr>
              <a:buSzPts val="3000"/>
              <a:buChar char="•"/>
            </a:pPr>
            <a:r>
              <a:rPr lang="en-US" sz="3000" b="0">
                <a:solidFill>
                  <a:srgbClr val="000000"/>
                </a:solidFill>
              </a:rPr>
              <a:t>Rationale for choosing priority questions</a:t>
            </a:r>
            <a:endParaRPr sz="3000" b="0">
              <a:solidFill>
                <a:srgbClr val="000000"/>
              </a:solidFill>
            </a:endParaRPr>
          </a:p>
          <a:p>
            <a:pPr marL="457200" lvl="0" indent="0" algn="l" rtl="0">
              <a:spcBef>
                <a:spcPts val="0"/>
              </a:spcBef>
              <a:spcAft>
                <a:spcPts val="0"/>
              </a:spcAft>
              <a:buNone/>
            </a:pPr>
            <a:r>
              <a:rPr lang="en-US" sz="3000" b="0">
                <a:solidFill>
                  <a:srgbClr val="000000"/>
                </a:solidFill>
                <a:latin typeface="Arial"/>
                <a:ea typeface="Arial"/>
                <a:cs typeface="Arial"/>
                <a:sym typeface="Arial"/>
              </a:rPr>
              <a:t> </a:t>
            </a:r>
            <a:endParaRPr sz="3000" b="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10" name="Google Shape;110;p2" title="Values.com video on optimism and change">
            <a:hlinkClick r:id="rId3"/>
          </p:cNvPr>
          <p:cNvPicPr preferRelativeResize="0"/>
          <p:nvPr/>
        </p:nvPicPr>
        <p:blipFill>
          <a:blip r:embed="rId4">
            <a:alphaModFix/>
          </a:blip>
          <a:stretch>
            <a:fillRect/>
          </a:stretch>
        </p:blipFill>
        <p:spPr>
          <a:xfrm>
            <a:off x="1491813" y="1417654"/>
            <a:ext cx="6160375" cy="4620275"/>
          </a:xfrm>
          <a:prstGeom prst="rect">
            <a:avLst/>
          </a:prstGeom>
          <a:noFill/>
          <a:ln>
            <a:noFill/>
          </a:ln>
        </p:spPr>
      </p:pic>
      <p:sp>
        <p:nvSpPr>
          <p:cNvPr id="109" name="Google Shape;109;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Verdana"/>
              <a:buNone/>
            </a:pPr>
            <a:r>
              <a:rPr lang="en-US"/>
              <a:t>Change is good!</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5b98261037_0_120"/>
          <p:cNvSpPr txBox="1">
            <a:spLocks noGrp="1"/>
          </p:cNvSpPr>
          <p:nvPr>
            <p:ph type="title"/>
          </p:nvPr>
        </p:nvSpPr>
        <p:spPr>
          <a:xfrm>
            <a:off x="105900" y="457200"/>
            <a:ext cx="89322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Verdana"/>
              <a:buNone/>
            </a:pPr>
            <a:r>
              <a:rPr lang="en-US"/>
              <a:t>Reflection</a:t>
            </a:r>
            <a:endParaRPr/>
          </a:p>
        </p:txBody>
      </p:sp>
      <p:sp>
        <p:nvSpPr>
          <p:cNvPr id="274" name="Google Shape;274;g5b98261037_0_12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3000">
              <a:solidFill>
                <a:srgbClr val="000000"/>
              </a:solidFill>
            </a:endParaRPr>
          </a:p>
          <a:p>
            <a:pPr marL="457200" lvl="0" indent="-457200" algn="l" rtl="0">
              <a:spcBef>
                <a:spcPts val="0"/>
              </a:spcBef>
              <a:spcAft>
                <a:spcPts val="0"/>
              </a:spcAft>
              <a:buClr>
                <a:srgbClr val="000000"/>
              </a:buClr>
              <a:buSzPts val="3600"/>
              <a:buChar char="•"/>
            </a:pPr>
            <a:r>
              <a:rPr lang="en-US" sz="3600" b="0">
                <a:solidFill>
                  <a:srgbClr val="000000"/>
                </a:solidFill>
              </a:rPr>
              <a:t>What did you learn?</a:t>
            </a:r>
            <a:endParaRPr sz="3600" b="0">
              <a:solidFill>
                <a:srgbClr val="000000"/>
              </a:solidFill>
            </a:endParaRPr>
          </a:p>
          <a:p>
            <a:pPr marL="457200" lvl="0" indent="0" algn="l" rtl="0">
              <a:spcBef>
                <a:spcPts val="0"/>
              </a:spcBef>
              <a:spcAft>
                <a:spcPts val="0"/>
              </a:spcAft>
              <a:buNone/>
            </a:pPr>
            <a:endParaRPr sz="1800" b="0">
              <a:solidFill>
                <a:srgbClr val="000000"/>
              </a:solidFill>
            </a:endParaRPr>
          </a:p>
          <a:p>
            <a:pPr marL="457200" lvl="0" indent="-457200" algn="l" rtl="0">
              <a:spcBef>
                <a:spcPts val="2000"/>
              </a:spcBef>
              <a:spcAft>
                <a:spcPts val="0"/>
              </a:spcAft>
              <a:buClr>
                <a:srgbClr val="000000"/>
              </a:buClr>
              <a:buSzPts val="3600"/>
              <a:buChar char="•"/>
            </a:pPr>
            <a:r>
              <a:rPr lang="en-US" sz="3600" b="0">
                <a:solidFill>
                  <a:srgbClr val="000000"/>
                </a:solidFill>
              </a:rPr>
              <a:t> How did you learn it?</a:t>
            </a:r>
            <a:endParaRPr sz="3600" b="0">
              <a:solidFill>
                <a:srgbClr val="000000"/>
              </a:solidFill>
            </a:endParaRPr>
          </a:p>
          <a:p>
            <a:pPr marL="457200" lvl="0" indent="0" algn="l" rtl="0">
              <a:spcBef>
                <a:spcPts val="2000"/>
              </a:spcBef>
              <a:spcAft>
                <a:spcPts val="0"/>
              </a:spcAft>
              <a:buNone/>
            </a:pPr>
            <a:endParaRPr sz="600" b="0">
              <a:solidFill>
                <a:srgbClr val="000000"/>
              </a:solidFill>
            </a:endParaRPr>
          </a:p>
          <a:p>
            <a:pPr marL="457200" lvl="0" indent="-457200" algn="l" rtl="0">
              <a:spcBef>
                <a:spcPts val="2000"/>
              </a:spcBef>
              <a:spcAft>
                <a:spcPts val="0"/>
              </a:spcAft>
              <a:buClr>
                <a:srgbClr val="000000"/>
              </a:buClr>
              <a:buSzPts val="3600"/>
              <a:buChar char="•"/>
            </a:pPr>
            <a:r>
              <a:rPr lang="en-US" sz="3600" b="0">
                <a:solidFill>
                  <a:srgbClr val="000000"/>
                </a:solidFill>
              </a:rPr>
              <a:t> What do you understand differently now about asking questions?</a:t>
            </a:r>
            <a:endParaRPr sz="3600" b="0">
              <a:solidFill>
                <a:srgbClr val="000000"/>
              </a:solidFill>
            </a:endParaRPr>
          </a:p>
          <a:p>
            <a:pPr marL="457200" lvl="0" indent="0" algn="l" rtl="0">
              <a:spcBef>
                <a:spcPts val="0"/>
              </a:spcBef>
              <a:spcAft>
                <a:spcPts val="0"/>
              </a:spcAft>
              <a:buNone/>
            </a:pPr>
            <a:r>
              <a:rPr lang="en-US" sz="3000" b="0">
                <a:solidFill>
                  <a:srgbClr val="000000"/>
                </a:solidFill>
                <a:latin typeface="Arial"/>
                <a:ea typeface="Arial"/>
                <a:cs typeface="Arial"/>
                <a:sym typeface="Arial"/>
              </a:rPr>
              <a:t> </a:t>
            </a:r>
            <a:endParaRPr sz="3000" b="0">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5b98261037_0_84"/>
          <p:cNvSpPr txBox="1">
            <a:spLocks noGrp="1"/>
          </p:cNvSpPr>
          <p:nvPr>
            <p:ph type="title"/>
          </p:nvPr>
        </p:nvSpPr>
        <p:spPr>
          <a:xfrm>
            <a:off x="93425" y="274650"/>
            <a:ext cx="89322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Verdana"/>
              <a:buNone/>
            </a:pPr>
            <a:r>
              <a:rPr lang="en-US"/>
              <a:t>Components of the QFT</a:t>
            </a:r>
            <a:endParaRPr/>
          </a:p>
        </p:txBody>
      </p:sp>
      <p:sp>
        <p:nvSpPr>
          <p:cNvPr id="280" name="Google Shape;280;g5b98261037_0_8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457200" lvl="0" indent="-406400" algn="l" rtl="0">
              <a:spcBef>
                <a:spcPts val="0"/>
              </a:spcBef>
              <a:spcAft>
                <a:spcPts val="0"/>
              </a:spcAft>
              <a:buClr>
                <a:srgbClr val="000000"/>
              </a:buClr>
              <a:buSzPts val="2800"/>
              <a:buFont typeface="Verdana"/>
              <a:buAutoNum type="arabicPeriod"/>
            </a:pPr>
            <a:r>
              <a:rPr lang="en-US" sz="2800" b="0">
                <a:solidFill>
                  <a:srgbClr val="000000"/>
                </a:solidFill>
              </a:rPr>
              <a:t>Start with A Question Focus (image/video)</a:t>
            </a:r>
            <a:endParaRPr sz="2800" b="0">
              <a:solidFill>
                <a:srgbClr val="000000"/>
              </a:solidFill>
            </a:endParaRPr>
          </a:p>
          <a:p>
            <a:pPr marL="457200" lvl="0" indent="-406400" algn="l" rtl="0">
              <a:spcBef>
                <a:spcPts val="0"/>
              </a:spcBef>
              <a:spcAft>
                <a:spcPts val="0"/>
              </a:spcAft>
              <a:buClr>
                <a:srgbClr val="000000"/>
              </a:buClr>
              <a:buSzPts val="2800"/>
              <a:buFont typeface="Verdana"/>
              <a:buAutoNum type="arabicPeriod"/>
            </a:pPr>
            <a:r>
              <a:rPr lang="en-US" sz="2800" b="0">
                <a:solidFill>
                  <a:srgbClr val="000000"/>
                </a:solidFill>
              </a:rPr>
              <a:t>Review Rules for Producing Questions</a:t>
            </a:r>
            <a:endParaRPr sz="2800" b="0">
              <a:solidFill>
                <a:srgbClr val="000000"/>
              </a:solidFill>
            </a:endParaRPr>
          </a:p>
          <a:p>
            <a:pPr marL="457200" lvl="0" indent="-406400" algn="l" rtl="0">
              <a:spcBef>
                <a:spcPts val="0"/>
              </a:spcBef>
              <a:spcAft>
                <a:spcPts val="0"/>
              </a:spcAft>
              <a:buClr>
                <a:srgbClr val="000000"/>
              </a:buClr>
              <a:buSzPts val="2800"/>
              <a:buFont typeface="Verdana"/>
              <a:buAutoNum type="arabicPeriod"/>
            </a:pPr>
            <a:r>
              <a:rPr lang="en-US" sz="2800" b="0">
                <a:solidFill>
                  <a:srgbClr val="000000"/>
                </a:solidFill>
              </a:rPr>
              <a:t>Small Group Work: Producing Questions</a:t>
            </a:r>
            <a:endParaRPr sz="2800" b="0">
              <a:solidFill>
                <a:srgbClr val="000000"/>
              </a:solidFill>
            </a:endParaRPr>
          </a:p>
          <a:p>
            <a:pPr marL="457200" lvl="0" indent="-406400" algn="l" rtl="0">
              <a:spcBef>
                <a:spcPts val="0"/>
              </a:spcBef>
              <a:spcAft>
                <a:spcPts val="0"/>
              </a:spcAft>
              <a:buClr>
                <a:srgbClr val="000000"/>
              </a:buClr>
              <a:buSzPts val="2800"/>
              <a:buFont typeface="Verdana"/>
              <a:buAutoNum type="arabicPeriod"/>
            </a:pPr>
            <a:r>
              <a:rPr lang="en-US" sz="2800" b="0">
                <a:solidFill>
                  <a:srgbClr val="000000"/>
                </a:solidFill>
              </a:rPr>
              <a:t>Categorize Questions-Open/Closed</a:t>
            </a:r>
            <a:endParaRPr sz="2800" b="0">
              <a:solidFill>
                <a:srgbClr val="000000"/>
              </a:solidFill>
            </a:endParaRPr>
          </a:p>
          <a:p>
            <a:pPr marL="457200" lvl="0" indent="-406400" algn="l" rtl="0">
              <a:spcBef>
                <a:spcPts val="0"/>
              </a:spcBef>
              <a:spcAft>
                <a:spcPts val="0"/>
              </a:spcAft>
              <a:buClr>
                <a:srgbClr val="000000"/>
              </a:buClr>
              <a:buSzPts val="2800"/>
              <a:buFont typeface="Verdana"/>
              <a:buAutoNum type="arabicPeriod"/>
            </a:pPr>
            <a:r>
              <a:rPr lang="en-US" sz="2800" b="0">
                <a:solidFill>
                  <a:srgbClr val="000000"/>
                </a:solidFill>
              </a:rPr>
              <a:t>Change 2 Questions (Open to Closed, Closed to Open)</a:t>
            </a:r>
            <a:endParaRPr sz="2800" b="0">
              <a:solidFill>
                <a:srgbClr val="000000"/>
              </a:solidFill>
            </a:endParaRPr>
          </a:p>
          <a:p>
            <a:pPr marL="457200" lvl="0" indent="-406400" algn="l" rtl="0">
              <a:spcBef>
                <a:spcPts val="0"/>
              </a:spcBef>
              <a:spcAft>
                <a:spcPts val="0"/>
              </a:spcAft>
              <a:buClr>
                <a:srgbClr val="000000"/>
              </a:buClr>
              <a:buSzPts val="2800"/>
              <a:buFont typeface="Verdana"/>
              <a:buAutoNum type="arabicPeriod"/>
            </a:pPr>
            <a:r>
              <a:rPr lang="en-US" sz="2800" b="0">
                <a:solidFill>
                  <a:srgbClr val="000000"/>
                </a:solidFill>
              </a:rPr>
              <a:t>Prioritize Questions</a:t>
            </a:r>
            <a:endParaRPr sz="2800" b="0">
              <a:solidFill>
                <a:srgbClr val="000000"/>
              </a:solidFill>
            </a:endParaRPr>
          </a:p>
          <a:p>
            <a:pPr marL="457200" lvl="0" indent="-406400" algn="l" rtl="0">
              <a:spcBef>
                <a:spcPts val="0"/>
              </a:spcBef>
              <a:spcAft>
                <a:spcPts val="0"/>
              </a:spcAft>
              <a:buClr>
                <a:srgbClr val="000000"/>
              </a:buClr>
              <a:buSzPts val="2800"/>
              <a:buFont typeface="Verdana"/>
              <a:buAutoNum type="arabicPeriod"/>
            </a:pPr>
            <a:r>
              <a:rPr lang="en-US" sz="2800" b="0">
                <a:solidFill>
                  <a:srgbClr val="000000"/>
                </a:solidFill>
              </a:rPr>
              <a:t>Sharing</a:t>
            </a:r>
            <a:endParaRPr sz="2800" b="0">
              <a:solidFill>
                <a:srgbClr val="000000"/>
              </a:solidFill>
            </a:endParaRPr>
          </a:p>
          <a:p>
            <a:pPr marL="457200" lvl="0" indent="-406400" algn="l" rtl="0">
              <a:spcBef>
                <a:spcPts val="0"/>
              </a:spcBef>
              <a:spcAft>
                <a:spcPts val="0"/>
              </a:spcAft>
              <a:buClr>
                <a:srgbClr val="000000"/>
              </a:buClr>
              <a:buSzPts val="2800"/>
              <a:buFont typeface="Verdana"/>
              <a:buAutoNum type="arabicPeriod"/>
            </a:pPr>
            <a:r>
              <a:rPr lang="en-US" sz="2800" b="0">
                <a:solidFill>
                  <a:srgbClr val="000000"/>
                </a:solidFill>
              </a:rPr>
              <a:t>Reflection</a:t>
            </a:r>
            <a:endParaRPr sz="2800">
              <a:solidFill>
                <a:srgbClr val="000000"/>
              </a:solidFill>
            </a:endParaRPr>
          </a:p>
          <a:p>
            <a:pPr marL="457200" lvl="0" indent="0" algn="l" rtl="0">
              <a:spcBef>
                <a:spcPts val="0"/>
              </a:spcBef>
              <a:spcAft>
                <a:spcPts val="0"/>
              </a:spcAft>
              <a:buNone/>
            </a:pPr>
            <a:endParaRPr sz="3000" b="0">
              <a:solidFill>
                <a:srgbClr val="000000"/>
              </a:solidFill>
              <a:latin typeface="Arial"/>
              <a:ea typeface="Arial"/>
              <a:cs typeface="Arial"/>
              <a:sym typeface="Arial"/>
            </a:endParaRPr>
          </a:p>
          <a:p>
            <a:pPr marL="457200" lvl="0" indent="0" algn="l" rtl="0">
              <a:spcBef>
                <a:spcPts val="0"/>
              </a:spcBef>
              <a:spcAft>
                <a:spcPts val="0"/>
              </a:spcAft>
              <a:buNone/>
            </a:pPr>
            <a:r>
              <a:rPr lang="en-US" sz="3000" b="0">
                <a:solidFill>
                  <a:srgbClr val="000000"/>
                </a:solidFill>
                <a:latin typeface="Arial"/>
                <a:ea typeface="Arial"/>
                <a:cs typeface="Arial"/>
                <a:sym typeface="Arial"/>
              </a:rPr>
              <a:t> </a:t>
            </a:r>
            <a:endParaRPr sz="3000" b="0">
              <a:solidFill>
                <a:srgbClr val="0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5b98261037_1_17"/>
          <p:cNvSpPr txBox="1">
            <a:spLocks noGrp="1"/>
          </p:cNvSpPr>
          <p:nvPr>
            <p:ph type="title"/>
          </p:nvPr>
        </p:nvSpPr>
        <p:spPr>
          <a:xfrm>
            <a:off x="93425" y="274650"/>
            <a:ext cx="89322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Verdana"/>
              <a:buNone/>
            </a:pPr>
            <a:r>
              <a:rPr lang="en-US"/>
              <a:t>Performance Task Step 1 Reminders</a:t>
            </a:r>
            <a:endParaRPr/>
          </a:p>
        </p:txBody>
      </p:sp>
      <p:sp>
        <p:nvSpPr>
          <p:cNvPr id="286" name="Google Shape;286;g5b98261037_1_1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0"/>
              </a:spcBef>
              <a:spcAft>
                <a:spcPts val="0"/>
              </a:spcAft>
              <a:buClr>
                <a:srgbClr val="595959"/>
              </a:buClr>
              <a:buSzPts val="2400"/>
              <a:buFont typeface="Verdana"/>
              <a:buChar char="●"/>
            </a:pPr>
            <a:r>
              <a:rPr lang="en-US" sz="2400" b="0">
                <a:solidFill>
                  <a:srgbClr val="595959"/>
                </a:solidFill>
              </a:rPr>
              <a:t>Introduce the </a:t>
            </a:r>
            <a:r>
              <a:rPr lang="en-US" sz="2400" b="0" u="sng">
                <a:solidFill>
                  <a:srgbClr val="595959"/>
                </a:solidFill>
              </a:rPr>
              <a:t>task</a:t>
            </a:r>
            <a:r>
              <a:rPr lang="en-US" sz="2400" b="0">
                <a:solidFill>
                  <a:srgbClr val="595959"/>
                </a:solidFill>
              </a:rPr>
              <a:t> and establish purpose </a:t>
            </a:r>
            <a:endParaRPr sz="2400" b="0">
              <a:solidFill>
                <a:srgbClr val="595959"/>
              </a:solidFill>
            </a:endParaRPr>
          </a:p>
          <a:p>
            <a:pPr marL="457200" lvl="0" indent="-381000" algn="l" rtl="0">
              <a:lnSpc>
                <a:spcPct val="115000"/>
              </a:lnSpc>
              <a:spcBef>
                <a:spcPts val="0"/>
              </a:spcBef>
              <a:spcAft>
                <a:spcPts val="0"/>
              </a:spcAft>
              <a:buClr>
                <a:srgbClr val="595959"/>
              </a:buClr>
              <a:buSzPts val="2400"/>
              <a:buFont typeface="Verdana"/>
              <a:buChar char="●"/>
            </a:pPr>
            <a:r>
              <a:rPr lang="en-US" sz="2400" b="0">
                <a:solidFill>
                  <a:srgbClr val="595959"/>
                </a:solidFill>
              </a:rPr>
              <a:t>Consider what role are students being asked to take?</a:t>
            </a:r>
            <a:endParaRPr sz="2400" b="0">
              <a:solidFill>
                <a:srgbClr val="595959"/>
              </a:solidFill>
            </a:endParaRPr>
          </a:p>
          <a:p>
            <a:pPr marL="457200" lvl="0" indent="-381000" algn="l" rtl="0">
              <a:lnSpc>
                <a:spcPct val="115000"/>
              </a:lnSpc>
              <a:spcBef>
                <a:spcPts val="0"/>
              </a:spcBef>
              <a:spcAft>
                <a:spcPts val="0"/>
              </a:spcAft>
              <a:buClr>
                <a:srgbClr val="595959"/>
              </a:buClr>
              <a:buSzPts val="2400"/>
              <a:buFont typeface="Verdana"/>
              <a:buChar char="●"/>
            </a:pPr>
            <a:r>
              <a:rPr lang="en-US" sz="2400" b="0">
                <a:solidFill>
                  <a:srgbClr val="595959"/>
                </a:solidFill>
              </a:rPr>
              <a:t>Get them hooked! Use images/videos (Values.com)</a:t>
            </a:r>
            <a:endParaRPr sz="2400" b="0">
              <a:solidFill>
                <a:srgbClr val="595959"/>
              </a:solidFill>
            </a:endParaRPr>
          </a:p>
          <a:p>
            <a:pPr marL="457200" lvl="0" indent="-381000" algn="l" rtl="0">
              <a:lnSpc>
                <a:spcPct val="115000"/>
              </a:lnSpc>
              <a:spcBef>
                <a:spcPts val="0"/>
              </a:spcBef>
              <a:spcAft>
                <a:spcPts val="0"/>
              </a:spcAft>
              <a:buClr>
                <a:srgbClr val="595959"/>
              </a:buClr>
              <a:buSzPts val="2400"/>
              <a:buFont typeface="Verdana"/>
              <a:buChar char="●"/>
            </a:pPr>
            <a:r>
              <a:rPr lang="en-US" sz="2400" b="0">
                <a:solidFill>
                  <a:srgbClr val="595959"/>
                </a:solidFill>
              </a:rPr>
              <a:t>Remember it may take time to focus the topic.  Preliminary research may be needed.</a:t>
            </a:r>
            <a:endParaRPr sz="2400" b="0">
              <a:solidFill>
                <a:srgbClr val="595959"/>
              </a:solidFill>
            </a:endParaRPr>
          </a:p>
          <a:p>
            <a:pPr marL="457200" lvl="0" indent="-381000" algn="l" rtl="0">
              <a:lnSpc>
                <a:spcPct val="115000"/>
              </a:lnSpc>
              <a:spcBef>
                <a:spcPts val="0"/>
              </a:spcBef>
              <a:spcAft>
                <a:spcPts val="0"/>
              </a:spcAft>
              <a:buClr>
                <a:srgbClr val="595959"/>
              </a:buClr>
              <a:buSzPts val="2400"/>
              <a:buFont typeface="Verdana"/>
              <a:buChar char="●"/>
            </a:pPr>
            <a:r>
              <a:rPr lang="en-US" sz="2400" b="0">
                <a:solidFill>
                  <a:srgbClr val="595959"/>
                </a:solidFill>
              </a:rPr>
              <a:t>Identify the specific </a:t>
            </a:r>
            <a:r>
              <a:rPr lang="en-US" sz="2400" b="0" u="sng">
                <a:solidFill>
                  <a:srgbClr val="595959"/>
                </a:solidFill>
              </a:rPr>
              <a:t>genre</a:t>
            </a:r>
            <a:r>
              <a:rPr lang="en-US" sz="2400" b="0">
                <a:solidFill>
                  <a:srgbClr val="595959"/>
                </a:solidFill>
              </a:rPr>
              <a:t> to be used.</a:t>
            </a:r>
            <a:endParaRPr sz="3000">
              <a:solidFill>
                <a:srgbClr val="0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5b98261037_1_22"/>
          <p:cNvSpPr txBox="1">
            <a:spLocks noGrp="1"/>
          </p:cNvSpPr>
          <p:nvPr>
            <p:ph type="title"/>
          </p:nvPr>
        </p:nvSpPr>
        <p:spPr>
          <a:xfrm>
            <a:off x="93425" y="274650"/>
            <a:ext cx="89322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Verdana"/>
              <a:buNone/>
            </a:pPr>
            <a:r>
              <a:rPr lang="en-US"/>
              <a:t>Performance Task Step 2</a:t>
            </a:r>
            <a:endParaRPr/>
          </a:p>
        </p:txBody>
      </p:sp>
      <p:sp>
        <p:nvSpPr>
          <p:cNvPr id="292" name="Google Shape;292;g5b98261037_1_2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0"/>
              </a:spcBef>
              <a:spcAft>
                <a:spcPts val="0"/>
              </a:spcAft>
              <a:buClr>
                <a:srgbClr val="595959"/>
              </a:buClr>
              <a:buSzPts val="2400"/>
              <a:buFont typeface="Verdana"/>
              <a:buChar char="●"/>
            </a:pPr>
            <a:r>
              <a:rPr lang="en-US" sz="2400" b="0">
                <a:solidFill>
                  <a:srgbClr val="595959"/>
                </a:solidFill>
              </a:rPr>
              <a:t>Building background knowledge - Students will have more to write when they have background</a:t>
            </a:r>
            <a:endParaRPr sz="2400" b="0">
              <a:solidFill>
                <a:srgbClr val="595959"/>
              </a:solidFill>
            </a:endParaRPr>
          </a:p>
          <a:p>
            <a:pPr marL="457200" lvl="0" indent="-381000" algn="l" rtl="0">
              <a:lnSpc>
                <a:spcPct val="115000"/>
              </a:lnSpc>
              <a:spcBef>
                <a:spcPts val="0"/>
              </a:spcBef>
              <a:spcAft>
                <a:spcPts val="0"/>
              </a:spcAft>
              <a:buClr>
                <a:srgbClr val="595959"/>
              </a:buClr>
              <a:buSzPts val="2400"/>
              <a:buFont typeface="Verdana"/>
              <a:buChar char="●"/>
            </a:pPr>
            <a:r>
              <a:rPr lang="en-US" sz="2400" b="0">
                <a:solidFill>
                  <a:srgbClr val="595959"/>
                </a:solidFill>
              </a:rPr>
              <a:t>Note-taking / Collecting information</a:t>
            </a:r>
            <a:endParaRPr sz="2400" b="0">
              <a:solidFill>
                <a:srgbClr val="595959"/>
              </a:solidFill>
            </a:endParaRPr>
          </a:p>
          <a:p>
            <a:pPr marL="457200" lvl="0" indent="-381000" algn="l" rtl="0">
              <a:lnSpc>
                <a:spcPct val="115000"/>
              </a:lnSpc>
              <a:spcBef>
                <a:spcPts val="0"/>
              </a:spcBef>
              <a:spcAft>
                <a:spcPts val="0"/>
              </a:spcAft>
              <a:buClr>
                <a:srgbClr val="595959"/>
              </a:buClr>
              <a:buSzPts val="2400"/>
              <a:buFont typeface="Verdana"/>
              <a:buChar char="●"/>
            </a:pPr>
            <a:r>
              <a:rPr lang="en-US" sz="2400" b="0">
                <a:solidFill>
                  <a:srgbClr val="595959"/>
                </a:solidFill>
              </a:rPr>
              <a:t>Organization is key! </a:t>
            </a:r>
            <a:endParaRPr sz="2400" b="0">
              <a:solidFill>
                <a:srgbClr val="595959"/>
              </a:solidFill>
            </a:endParaRPr>
          </a:p>
          <a:p>
            <a:pPr marL="457200" lvl="0" indent="-381000" algn="l" rtl="0">
              <a:lnSpc>
                <a:spcPct val="115000"/>
              </a:lnSpc>
              <a:spcBef>
                <a:spcPts val="0"/>
              </a:spcBef>
              <a:spcAft>
                <a:spcPts val="0"/>
              </a:spcAft>
              <a:buClr>
                <a:srgbClr val="595959"/>
              </a:buClr>
              <a:buSzPts val="2400"/>
              <a:buFont typeface="Verdana"/>
              <a:buChar char="●"/>
            </a:pPr>
            <a:r>
              <a:rPr lang="en-US" sz="2400" b="0">
                <a:solidFill>
                  <a:srgbClr val="595959"/>
                </a:solidFill>
              </a:rPr>
              <a:t>Teach students to organize information by source to help them credit the source later </a:t>
            </a:r>
            <a:endParaRPr sz="2400" b="0">
              <a:solidFill>
                <a:srgbClr val="595959"/>
              </a:solidFill>
            </a:endParaRPr>
          </a:p>
          <a:p>
            <a:pPr marL="457200" lvl="0" indent="-381000" algn="l" rtl="0">
              <a:lnSpc>
                <a:spcPct val="115000"/>
              </a:lnSpc>
              <a:spcBef>
                <a:spcPts val="0"/>
              </a:spcBef>
              <a:spcAft>
                <a:spcPts val="0"/>
              </a:spcAft>
              <a:buClr>
                <a:srgbClr val="595959"/>
              </a:buClr>
              <a:buSzPts val="2400"/>
              <a:buFont typeface="Verdana"/>
              <a:buChar char="●"/>
            </a:pPr>
            <a:r>
              <a:rPr lang="en-US" sz="2400" b="0">
                <a:solidFill>
                  <a:srgbClr val="595959"/>
                </a:solidFill>
              </a:rPr>
              <a:t>Consider using graphic organizers/colors</a:t>
            </a:r>
            <a:endParaRPr sz="3000">
              <a:solidFill>
                <a:srgbClr val="00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5b98261037_1_27"/>
          <p:cNvSpPr txBox="1">
            <a:spLocks noGrp="1"/>
          </p:cNvSpPr>
          <p:nvPr>
            <p:ph type="title"/>
          </p:nvPr>
        </p:nvSpPr>
        <p:spPr>
          <a:xfrm>
            <a:off x="93425" y="274650"/>
            <a:ext cx="89322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Verdana"/>
              <a:buNone/>
            </a:pPr>
            <a:r>
              <a:rPr lang="en-US"/>
              <a:t>Performance Task Step 3</a:t>
            </a:r>
            <a:endParaRPr/>
          </a:p>
        </p:txBody>
      </p:sp>
      <p:sp>
        <p:nvSpPr>
          <p:cNvPr id="298" name="Google Shape;298;g5b98261037_1_2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0"/>
              </a:spcBef>
              <a:spcAft>
                <a:spcPts val="0"/>
              </a:spcAft>
              <a:buClr>
                <a:srgbClr val="595959"/>
              </a:buClr>
              <a:buSzPts val="2400"/>
              <a:buFont typeface="Verdana"/>
              <a:buChar char="●"/>
            </a:pPr>
            <a:r>
              <a:rPr lang="en-US" sz="2400" b="0">
                <a:solidFill>
                  <a:srgbClr val="595959"/>
                </a:solidFill>
              </a:rPr>
              <a:t>Prewriting</a:t>
            </a:r>
            <a:endParaRPr sz="2400" b="0">
              <a:solidFill>
                <a:srgbClr val="595959"/>
              </a:solidFill>
            </a:endParaRPr>
          </a:p>
          <a:p>
            <a:pPr marL="457200" lvl="0" indent="-381000" algn="l" rtl="0">
              <a:lnSpc>
                <a:spcPct val="115000"/>
              </a:lnSpc>
              <a:spcBef>
                <a:spcPts val="0"/>
              </a:spcBef>
              <a:spcAft>
                <a:spcPts val="0"/>
              </a:spcAft>
              <a:buClr>
                <a:srgbClr val="595959"/>
              </a:buClr>
              <a:buSzPts val="2400"/>
              <a:buFont typeface="Verdana"/>
              <a:buChar char="●"/>
            </a:pPr>
            <a:r>
              <a:rPr lang="en-US" sz="2400" b="0">
                <a:solidFill>
                  <a:srgbClr val="595959"/>
                </a:solidFill>
              </a:rPr>
              <a:t>Organizing ideas based on genre</a:t>
            </a:r>
            <a:endParaRPr sz="2400" b="0">
              <a:solidFill>
                <a:srgbClr val="595959"/>
              </a:solidFill>
            </a:endParaRPr>
          </a:p>
          <a:p>
            <a:pPr marL="0" lvl="0" indent="0" algn="l" rtl="0">
              <a:lnSpc>
                <a:spcPct val="115000"/>
              </a:lnSpc>
              <a:spcBef>
                <a:spcPts val="1600"/>
              </a:spcBef>
              <a:spcAft>
                <a:spcPts val="0"/>
              </a:spcAft>
              <a:buNone/>
            </a:pPr>
            <a:r>
              <a:rPr lang="en-US" sz="2400" b="0">
                <a:solidFill>
                  <a:srgbClr val="595959"/>
                </a:solidFill>
              </a:rPr>
              <a:t>Considerations:</a:t>
            </a:r>
            <a:endParaRPr sz="2400" b="0">
              <a:solidFill>
                <a:srgbClr val="595959"/>
              </a:solidFill>
            </a:endParaRPr>
          </a:p>
          <a:p>
            <a:pPr marL="457200" lvl="0" indent="-381000" algn="l" rtl="0">
              <a:lnSpc>
                <a:spcPct val="115000"/>
              </a:lnSpc>
              <a:spcBef>
                <a:spcPts val="1600"/>
              </a:spcBef>
              <a:spcAft>
                <a:spcPts val="0"/>
              </a:spcAft>
              <a:buClr>
                <a:srgbClr val="595959"/>
              </a:buClr>
              <a:buSzPts val="2400"/>
              <a:buFont typeface="Verdana"/>
              <a:buChar char="●"/>
            </a:pPr>
            <a:r>
              <a:rPr lang="en-US" sz="2400" b="0">
                <a:solidFill>
                  <a:srgbClr val="595959"/>
                </a:solidFill>
              </a:rPr>
              <a:t>Graphic organizers to support genre</a:t>
            </a:r>
            <a:endParaRPr sz="2400" b="0">
              <a:solidFill>
                <a:srgbClr val="595959"/>
              </a:solidFill>
            </a:endParaRPr>
          </a:p>
          <a:p>
            <a:pPr marL="457200" lvl="0" indent="-381000" algn="l" rtl="0">
              <a:lnSpc>
                <a:spcPct val="115000"/>
              </a:lnSpc>
              <a:spcBef>
                <a:spcPts val="0"/>
              </a:spcBef>
              <a:spcAft>
                <a:spcPts val="0"/>
              </a:spcAft>
              <a:buClr>
                <a:srgbClr val="595959"/>
              </a:buClr>
              <a:buSzPts val="2400"/>
              <a:buFont typeface="Verdana"/>
              <a:buChar char="●"/>
            </a:pPr>
            <a:r>
              <a:rPr lang="en-US" sz="2400" b="0">
                <a:solidFill>
                  <a:srgbClr val="595959"/>
                </a:solidFill>
              </a:rPr>
              <a:t>Sharing ideas orally helps to solidify focus</a:t>
            </a:r>
            <a:endParaRPr sz="3000">
              <a:solidFill>
                <a:srgbClr val="00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5b98261037_1_32"/>
          <p:cNvSpPr txBox="1">
            <a:spLocks noGrp="1"/>
          </p:cNvSpPr>
          <p:nvPr>
            <p:ph type="title"/>
          </p:nvPr>
        </p:nvSpPr>
        <p:spPr>
          <a:xfrm>
            <a:off x="93425" y="274650"/>
            <a:ext cx="89322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Verdana"/>
              <a:buNone/>
            </a:pPr>
            <a:r>
              <a:rPr lang="en-US"/>
              <a:t>Performance Task Step 4</a:t>
            </a:r>
            <a:endParaRPr/>
          </a:p>
        </p:txBody>
      </p:sp>
      <p:sp>
        <p:nvSpPr>
          <p:cNvPr id="304" name="Google Shape;304;g5b98261037_1_3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0"/>
              </a:spcBef>
              <a:spcAft>
                <a:spcPts val="0"/>
              </a:spcAft>
              <a:buClr>
                <a:srgbClr val="595959"/>
              </a:buClr>
              <a:buSzPts val="2400"/>
              <a:buFont typeface="Verdana"/>
              <a:buChar char="●"/>
            </a:pPr>
            <a:r>
              <a:rPr lang="en-US" sz="2400" b="0">
                <a:solidFill>
                  <a:srgbClr val="595959"/>
                </a:solidFill>
              </a:rPr>
              <a:t>Drafting</a:t>
            </a:r>
            <a:endParaRPr sz="2400" b="0">
              <a:solidFill>
                <a:srgbClr val="595959"/>
              </a:solidFill>
            </a:endParaRPr>
          </a:p>
          <a:p>
            <a:pPr marL="457200" lvl="0" indent="-381000" algn="l" rtl="0">
              <a:lnSpc>
                <a:spcPct val="115000"/>
              </a:lnSpc>
              <a:spcBef>
                <a:spcPts val="0"/>
              </a:spcBef>
              <a:spcAft>
                <a:spcPts val="0"/>
              </a:spcAft>
              <a:buClr>
                <a:srgbClr val="595959"/>
              </a:buClr>
              <a:buSzPts val="2400"/>
              <a:buFont typeface="Verdana"/>
              <a:buChar char="●"/>
            </a:pPr>
            <a:r>
              <a:rPr lang="en-US" sz="2400" b="0">
                <a:solidFill>
                  <a:srgbClr val="595959"/>
                </a:solidFill>
              </a:rPr>
              <a:t>Editing </a:t>
            </a:r>
            <a:endParaRPr sz="2400" b="0">
              <a:solidFill>
                <a:srgbClr val="595959"/>
              </a:solidFill>
            </a:endParaRPr>
          </a:p>
          <a:p>
            <a:pPr marL="457200" lvl="0" indent="-381000" algn="l" rtl="0">
              <a:lnSpc>
                <a:spcPct val="115000"/>
              </a:lnSpc>
              <a:spcBef>
                <a:spcPts val="0"/>
              </a:spcBef>
              <a:spcAft>
                <a:spcPts val="0"/>
              </a:spcAft>
              <a:buClr>
                <a:srgbClr val="595959"/>
              </a:buClr>
              <a:buSzPts val="2400"/>
              <a:buFont typeface="Verdana"/>
              <a:buChar char="●"/>
            </a:pPr>
            <a:r>
              <a:rPr lang="en-US" sz="2400" b="0">
                <a:solidFill>
                  <a:srgbClr val="595959"/>
                </a:solidFill>
              </a:rPr>
              <a:t>Revising</a:t>
            </a:r>
            <a:endParaRPr sz="2400" b="0">
              <a:solidFill>
                <a:srgbClr val="595959"/>
              </a:solidFill>
            </a:endParaRPr>
          </a:p>
          <a:p>
            <a:pPr marL="0" lvl="0" indent="0" algn="l" rtl="0">
              <a:lnSpc>
                <a:spcPct val="115000"/>
              </a:lnSpc>
              <a:spcBef>
                <a:spcPts val="1600"/>
              </a:spcBef>
              <a:spcAft>
                <a:spcPts val="0"/>
              </a:spcAft>
              <a:buNone/>
            </a:pPr>
            <a:r>
              <a:rPr lang="en-US" sz="2400" b="0">
                <a:solidFill>
                  <a:srgbClr val="595959"/>
                </a:solidFill>
              </a:rPr>
              <a:t>Considerations:</a:t>
            </a:r>
            <a:endParaRPr sz="2400" b="0">
              <a:solidFill>
                <a:srgbClr val="595959"/>
              </a:solidFill>
            </a:endParaRPr>
          </a:p>
          <a:p>
            <a:pPr marL="457200" lvl="0" indent="-381000" algn="l" rtl="0">
              <a:lnSpc>
                <a:spcPct val="115000"/>
              </a:lnSpc>
              <a:spcBef>
                <a:spcPts val="0"/>
              </a:spcBef>
              <a:spcAft>
                <a:spcPts val="0"/>
              </a:spcAft>
              <a:buClr>
                <a:srgbClr val="595959"/>
              </a:buClr>
              <a:buSzPts val="2400"/>
              <a:buFont typeface="Verdana"/>
              <a:buChar char="●"/>
            </a:pPr>
            <a:r>
              <a:rPr lang="en-US" sz="2400" b="0">
                <a:solidFill>
                  <a:srgbClr val="595959"/>
                </a:solidFill>
              </a:rPr>
              <a:t>Writing should occur over multiple days</a:t>
            </a:r>
            <a:endParaRPr sz="2400" b="0">
              <a:solidFill>
                <a:srgbClr val="595959"/>
              </a:solidFill>
            </a:endParaRPr>
          </a:p>
          <a:p>
            <a:pPr marL="457200" lvl="0" indent="-381000" algn="l" rtl="0">
              <a:lnSpc>
                <a:spcPct val="115000"/>
              </a:lnSpc>
              <a:spcBef>
                <a:spcPts val="0"/>
              </a:spcBef>
              <a:spcAft>
                <a:spcPts val="0"/>
              </a:spcAft>
              <a:buClr>
                <a:srgbClr val="595959"/>
              </a:buClr>
              <a:buSzPts val="2400"/>
              <a:buFont typeface="Verdana"/>
              <a:buChar char="●"/>
            </a:pPr>
            <a:r>
              <a:rPr lang="en-US" sz="2400" b="0">
                <a:solidFill>
                  <a:srgbClr val="595959"/>
                </a:solidFill>
              </a:rPr>
              <a:t>Checklists to support editing</a:t>
            </a:r>
            <a:endParaRPr sz="2400" b="0">
              <a:solidFill>
                <a:srgbClr val="595959"/>
              </a:solidFill>
            </a:endParaRPr>
          </a:p>
          <a:p>
            <a:pPr marL="457200" lvl="0" indent="-381000" algn="l" rtl="0">
              <a:lnSpc>
                <a:spcPct val="115000"/>
              </a:lnSpc>
              <a:spcBef>
                <a:spcPts val="0"/>
              </a:spcBef>
              <a:spcAft>
                <a:spcPts val="0"/>
              </a:spcAft>
              <a:buClr>
                <a:srgbClr val="595959"/>
              </a:buClr>
              <a:buSzPts val="2400"/>
              <a:buFont typeface="Verdana"/>
              <a:buChar char="●"/>
            </a:pPr>
            <a:r>
              <a:rPr lang="en-US" sz="2400" b="0">
                <a:solidFill>
                  <a:srgbClr val="595959"/>
                </a:solidFill>
              </a:rPr>
              <a:t>Oral check-ins </a:t>
            </a:r>
            <a:endParaRPr sz="3000">
              <a:solidFill>
                <a:srgbClr val="0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5b98261037_1_37"/>
          <p:cNvSpPr txBox="1">
            <a:spLocks noGrp="1"/>
          </p:cNvSpPr>
          <p:nvPr>
            <p:ph type="title"/>
          </p:nvPr>
        </p:nvSpPr>
        <p:spPr>
          <a:xfrm>
            <a:off x="93425" y="274650"/>
            <a:ext cx="89322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Verdana"/>
              <a:buNone/>
            </a:pPr>
            <a:r>
              <a:rPr lang="en-US"/>
              <a:t>Performance Task Step 5</a:t>
            </a:r>
            <a:endParaRPr/>
          </a:p>
        </p:txBody>
      </p:sp>
      <p:sp>
        <p:nvSpPr>
          <p:cNvPr id="310" name="Google Shape;310;g5b98261037_1_3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0"/>
              </a:spcBef>
              <a:spcAft>
                <a:spcPts val="0"/>
              </a:spcAft>
              <a:buClr>
                <a:srgbClr val="595959"/>
              </a:buClr>
              <a:buSzPts val="2400"/>
              <a:buFont typeface="Verdana"/>
              <a:buChar char="●"/>
            </a:pPr>
            <a:r>
              <a:rPr lang="en-US" sz="2400" b="0">
                <a:solidFill>
                  <a:srgbClr val="595959"/>
                </a:solidFill>
              </a:rPr>
              <a:t>Publishing </a:t>
            </a:r>
            <a:endParaRPr sz="2400" b="0">
              <a:solidFill>
                <a:srgbClr val="595959"/>
              </a:solidFill>
            </a:endParaRPr>
          </a:p>
          <a:p>
            <a:pPr marL="457200" lvl="0" indent="-381000" algn="l" rtl="0">
              <a:lnSpc>
                <a:spcPct val="115000"/>
              </a:lnSpc>
              <a:spcBef>
                <a:spcPts val="0"/>
              </a:spcBef>
              <a:spcAft>
                <a:spcPts val="0"/>
              </a:spcAft>
              <a:buClr>
                <a:srgbClr val="595959"/>
              </a:buClr>
              <a:buSzPts val="2400"/>
              <a:buFont typeface="Verdana"/>
              <a:buChar char="●"/>
            </a:pPr>
            <a:r>
              <a:rPr lang="en-US" sz="2400" b="0">
                <a:solidFill>
                  <a:srgbClr val="595959"/>
                </a:solidFill>
              </a:rPr>
              <a:t>Revisit the task and purpose</a:t>
            </a:r>
            <a:endParaRPr sz="2400" b="0">
              <a:solidFill>
                <a:srgbClr val="595959"/>
              </a:solidFill>
            </a:endParaRPr>
          </a:p>
          <a:p>
            <a:pPr marL="457200" lvl="0" indent="-381000" algn="l" rtl="0">
              <a:lnSpc>
                <a:spcPct val="115000"/>
              </a:lnSpc>
              <a:spcBef>
                <a:spcPts val="0"/>
              </a:spcBef>
              <a:spcAft>
                <a:spcPts val="0"/>
              </a:spcAft>
              <a:buClr>
                <a:srgbClr val="595959"/>
              </a:buClr>
              <a:buSzPts val="2400"/>
              <a:buFont typeface="Verdana"/>
              <a:buChar char="●"/>
            </a:pPr>
            <a:r>
              <a:rPr lang="en-US" sz="2400" b="0">
                <a:solidFill>
                  <a:srgbClr val="595959"/>
                </a:solidFill>
              </a:rPr>
              <a:t>Consider student voice and choice </a:t>
            </a:r>
            <a:endParaRPr sz="2400" b="0">
              <a:solidFill>
                <a:srgbClr val="595959"/>
              </a:solidFill>
            </a:endParaRPr>
          </a:p>
          <a:p>
            <a:pPr marL="457200" lvl="0" indent="-381000" algn="l" rtl="0">
              <a:lnSpc>
                <a:spcPct val="115000"/>
              </a:lnSpc>
              <a:spcBef>
                <a:spcPts val="0"/>
              </a:spcBef>
              <a:spcAft>
                <a:spcPts val="0"/>
              </a:spcAft>
              <a:buClr>
                <a:srgbClr val="595959"/>
              </a:buClr>
              <a:buSzPts val="2400"/>
              <a:buFont typeface="Verdana"/>
              <a:buChar char="●"/>
            </a:pPr>
            <a:r>
              <a:rPr lang="en-US" sz="2400" b="0">
                <a:solidFill>
                  <a:srgbClr val="595959"/>
                </a:solidFill>
              </a:rPr>
              <a:t>Extend the writing with presentations, videos, commercials, pamphlets….</a:t>
            </a:r>
            <a:endParaRPr sz="3000">
              <a:solidFill>
                <a:srgbClr val="00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5b98261037_1_42"/>
          <p:cNvSpPr txBox="1">
            <a:spLocks noGrp="1"/>
          </p:cNvSpPr>
          <p:nvPr>
            <p:ph type="title"/>
          </p:nvPr>
        </p:nvSpPr>
        <p:spPr>
          <a:xfrm>
            <a:off x="93425" y="274650"/>
            <a:ext cx="89322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Verdana"/>
              <a:buNone/>
            </a:pPr>
            <a:r>
              <a:rPr lang="en-US"/>
              <a:t>For Example</a:t>
            </a:r>
            <a:endParaRPr/>
          </a:p>
        </p:txBody>
      </p:sp>
      <p:sp>
        <p:nvSpPr>
          <p:cNvPr id="316" name="Google Shape;316;g5b98261037_1_4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b="0" u="sng">
                <a:solidFill>
                  <a:srgbClr val="595959"/>
                </a:solidFill>
              </a:rPr>
              <a:t>Step 1</a:t>
            </a:r>
            <a:r>
              <a:rPr lang="en-US" sz="1800" b="0">
                <a:solidFill>
                  <a:srgbClr val="595959"/>
                </a:solidFill>
              </a:rPr>
              <a:t> - Introduce the task - Take on the role of environmental awareness activist.  First, you will be asked to research and write an expository piece about the effects of pollution.  This paper will be shared with individuals in the community to spread awareness.  Second, you’ll need to find a way to share the main idea of your message.  You may choose to decorate paper garbage bags to pass out at a local grocery store, create a video for the morning announcements, or “your choice.”</a:t>
            </a:r>
            <a:endParaRPr sz="1800" b="0">
              <a:solidFill>
                <a:srgbClr val="595959"/>
              </a:solidFill>
            </a:endParaRPr>
          </a:p>
          <a:p>
            <a:pPr marL="0" lvl="0" indent="0" algn="l" rtl="0">
              <a:lnSpc>
                <a:spcPct val="115000"/>
              </a:lnSpc>
              <a:spcBef>
                <a:spcPts val="1600"/>
              </a:spcBef>
              <a:spcAft>
                <a:spcPts val="0"/>
              </a:spcAft>
              <a:buNone/>
            </a:pPr>
            <a:r>
              <a:rPr lang="en-US" sz="1800" b="0" u="sng">
                <a:solidFill>
                  <a:srgbClr val="595959"/>
                </a:solidFill>
              </a:rPr>
              <a:t>Step  2</a:t>
            </a:r>
            <a:r>
              <a:rPr lang="en-US" sz="1800" b="0">
                <a:solidFill>
                  <a:srgbClr val="595959"/>
                </a:solidFill>
              </a:rPr>
              <a:t> - Note-taking from multiple sources (Research pollution/videos)</a:t>
            </a:r>
            <a:endParaRPr sz="1800" b="0">
              <a:solidFill>
                <a:srgbClr val="595959"/>
              </a:solidFill>
            </a:endParaRPr>
          </a:p>
          <a:p>
            <a:pPr marL="0" lvl="0" indent="0" algn="l" rtl="0">
              <a:lnSpc>
                <a:spcPct val="115000"/>
              </a:lnSpc>
              <a:spcBef>
                <a:spcPts val="0"/>
              </a:spcBef>
              <a:spcAft>
                <a:spcPts val="0"/>
              </a:spcAft>
              <a:buNone/>
            </a:pPr>
            <a:r>
              <a:rPr lang="en-US" sz="1800" b="0" u="sng">
                <a:solidFill>
                  <a:srgbClr val="595959"/>
                </a:solidFill>
              </a:rPr>
              <a:t>Step 3</a:t>
            </a:r>
            <a:r>
              <a:rPr lang="en-US" sz="1800" b="0">
                <a:solidFill>
                  <a:srgbClr val="595959"/>
                </a:solidFill>
              </a:rPr>
              <a:t> - Pre-writing/Organizing facts about pollution  </a:t>
            </a:r>
            <a:endParaRPr sz="1800" b="0">
              <a:solidFill>
                <a:srgbClr val="595959"/>
              </a:solidFill>
            </a:endParaRPr>
          </a:p>
          <a:p>
            <a:pPr marL="0" lvl="0" indent="0" algn="l" rtl="0">
              <a:lnSpc>
                <a:spcPct val="115000"/>
              </a:lnSpc>
              <a:spcBef>
                <a:spcPts val="0"/>
              </a:spcBef>
              <a:spcAft>
                <a:spcPts val="0"/>
              </a:spcAft>
              <a:buNone/>
            </a:pPr>
            <a:r>
              <a:rPr lang="en-US" sz="1800" b="0" u="sng">
                <a:solidFill>
                  <a:srgbClr val="595959"/>
                </a:solidFill>
              </a:rPr>
              <a:t>Step 4 </a:t>
            </a:r>
            <a:r>
              <a:rPr lang="en-US" sz="1800" b="0">
                <a:solidFill>
                  <a:srgbClr val="595959"/>
                </a:solidFill>
              </a:rPr>
              <a:t>- Drafting, editing, and revising </a:t>
            </a:r>
            <a:endParaRPr sz="1800" b="0">
              <a:solidFill>
                <a:srgbClr val="595959"/>
              </a:solidFill>
            </a:endParaRPr>
          </a:p>
          <a:p>
            <a:pPr marL="0" lvl="0" indent="0" algn="l" rtl="0">
              <a:lnSpc>
                <a:spcPct val="115000"/>
              </a:lnSpc>
              <a:spcBef>
                <a:spcPts val="0"/>
              </a:spcBef>
              <a:spcAft>
                <a:spcPts val="1600"/>
              </a:spcAft>
              <a:buNone/>
            </a:pPr>
            <a:r>
              <a:rPr lang="en-US" sz="1800" b="0" u="sng">
                <a:solidFill>
                  <a:srgbClr val="595959"/>
                </a:solidFill>
              </a:rPr>
              <a:t>Step 5 </a:t>
            </a:r>
            <a:r>
              <a:rPr lang="en-US" sz="1800" b="0">
                <a:solidFill>
                  <a:srgbClr val="595959"/>
                </a:solidFill>
              </a:rPr>
              <a:t>- Publishing - multimodal options with choice</a:t>
            </a:r>
            <a:endParaRPr sz="3000">
              <a:solidFill>
                <a:srgbClr val="00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959"/>
              <a:buFont typeface="Verdana"/>
              <a:buNone/>
            </a:pPr>
            <a:r>
              <a:rPr lang="en-US" sz="3959"/>
              <a:t>K-5 Writing Roadmap</a:t>
            </a:r>
            <a:endParaRPr/>
          </a:p>
        </p:txBody>
      </p:sp>
      <p:sp>
        <p:nvSpPr>
          <p:cNvPr id="322" name="Google Shape;322;p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1800"/>
              <a:t>Emphasis on ethical use of the Internet</a:t>
            </a:r>
            <a:r>
              <a:rPr lang="en-US" sz="1800" b="0"/>
              <a:t> when gathering and using information (Grades 3-12)</a:t>
            </a:r>
            <a:endParaRPr sz="1800" b="0"/>
          </a:p>
          <a:p>
            <a:pPr marL="0" lvl="0" indent="0" algn="l" rtl="0">
              <a:lnSpc>
                <a:spcPct val="115000"/>
              </a:lnSpc>
              <a:spcBef>
                <a:spcPts val="1600"/>
              </a:spcBef>
              <a:spcAft>
                <a:spcPts val="0"/>
              </a:spcAft>
              <a:buNone/>
            </a:pPr>
            <a:r>
              <a:rPr lang="en-US" sz="1800"/>
              <a:t>Writing process increases in complexity and rigor as students progress through K-12</a:t>
            </a:r>
            <a:endParaRPr sz="1800"/>
          </a:p>
          <a:p>
            <a:pPr marL="457200" lvl="0" indent="-342900" algn="l" rtl="0">
              <a:lnSpc>
                <a:spcPct val="115000"/>
              </a:lnSpc>
              <a:spcBef>
                <a:spcPts val="1600"/>
              </a:spcBef>
              <a:spcAft>
                <a:spcPts val="0"/>
              </a:spcAft>
              <a:buClr>
                <a:schemeClr val="dk1"/>
              </a:buClr>
              <a:buSzPts val="1800"/>
              <a:buChar char="●"/>
            </a:pPr>
            <a:r>
              <a:rPr lang="en-US" sz="1800" b="0"/>
              <a:t>Kindergarten =</a:t>
            </a:r>
            <a:r>
              <a:rPr lang="en-US" sz="1800"/>
              <a:t> narrative and descriptive</a:t>
            </a:r>
            <a:endParaRPr sz="1800"/>
          </a:p>
          <a:p>
            <a:pPr marL="457200" lvl="0" indent="-342900" algn="l" rtl="0">
              <a:lnSpc>
                <a:spcPct val="115000"/>
              </a:lnSpc>
              <a:spcBef>
                <a:spcPts val="0"/>
              </a:spcBef>
              <a:spcAft>
                <a:spcPts val="0"/>
              </a:spcAft>
              <a:buClr>
                <a:schemeClr val="dk1"/>
              </a:buClr>
              <a:buSzPts val="1800"/>
              <a:buChar char="●"/>
            </a:pPr>
            <a:r>
              <a:rPr lang="en-US" sz="1800" b="0"/>
              <a:t>Grade 1 = </a:t>
            </a:r>
            <a:r>
              <a:rPr lang="en-US" sz="1800"/>
              <a:t>narrative, descriptive, and opinion</a:t>
            </a:r>
            <a:endParaRPr sz="1800"/>
          </a:p>
          <a:p>
            <a:pPr marL="457200" lvl="0" indent="-342900" algn="l" rtl="0">
              <a:lnSpc>
                <a:spcPct val="115000"/>
              </a:lnSpc>
              <a:spcBef>
                <a:spcPts val="0"/>
              </a:spcBef>
              <a:spcAft>
                <a:spcPts val="0"/>
              </a:spcAft>
              <a:buClr>
                <a:schemeClr val="dk1"/>
              </a:buClr>
              <a:buSzPts val="1800"/>
              <a:buChar char="●"/>
            </a:pPr>
            <a:r>
              <a:rPr lang="en-US" sz="1800" b="0"/>
              <a:t>Grade 2 = </a:t>
            </a:r>
            <a:r>
              <a:rPr lang="en-US" sz="1800"/>
              <a:t>narrative, descriptive, opinion, and expository</a:t>
            </a:r>
            <a:endParaRPr sz="1800"/>
          </a:p>
          <a:p>
            <a:pPr marL="457200" lvl="0" indent="-342900" algn="l" rtl="0">
              <a:lnSpc>
                <a:spcPct val="115000"/>
              </a:lnSpc>
              <a:spcBef>
                <a:spcPts val="0"/>
              </a:spcBef>
              <a:spcAft>
                <a:spcPts val="0"/>
              </a:spcAft>
              <a:buClr>
                <a:schemeClr val="dk1"/>
              </a:buClr>
              <a:buSzPts val="1800"/>
              <a:buChar char="●"/>
            </a:pPr>
            <a:r>
              <a:rPr lang="en-US" sz="1800" b="0"/>
              <a:t>Grade 3 = </a:t>
            </a:r>
            <a:r>
              <a:rPr lang="en-US" sz="1800"/>
              <a:t>narrative, descriptive, opinion, and expository</a:t>
            </a:r>
            <a:endParaRPr sz="1800"/>
          </a:p>
          <a:p>
            <a:pPr marL="457200" lvl="0" indent="-342900" algn="l" rtl="0">
              <a:lnSpc>
                <a:spcPct val="115000"/>
              </a:lnSpc>
              <a:spcBef>
                <a:spcPts val="0"/>
              </a:spcBef>
              <a:spcAft>
                <a:spcPts val="0"/>
              </a:spcAft>
              <a:buClr>
                <a:schemeClr val="dk1"/>
              </a:buClr>
              <a:buSzPts val="1800"/>
              <a:buChar char="●"/>
            </a:pPr>
            <a:r>
              <a:rPr lang="en-US" sz="1800" b="0"/>
              <a:t>Grade 4 = </a:t>
            </a:r>
            <a:r>
              <a:rPr lang="en-US" sz="1800"/>
              <a:t>narrative, descriptive, opinion, and expository</a:t>
            </a:r>
            <a:endParaRPr sz="1800"/>
          </a:p>
          <a:p>
            <a:pPr marL="457200" lvl="0" indent="-342900" algn="l" rtl="0">
              <a:lnSpc>
                <a:spcPct val="115000"/>
              </a:lnSpc>
              <a:spcBef>
                <a:spcPts val="0"/>
              </a:spcBef>
              <a:spcAft>
                <a:spcPts val="0"/>
              </a:spcAft>
              <a:buClr>
                <a:schemeClr val="dk1"/>
              </a:buClr>
              <a:buSzPts val="1800"/>
              <a:buChar char="●"/>
            </a:pPr>
            <a:r>
              <a:rPr lang="en-US" sz="1800" b="0"/>
              <a:t>Grade 5 = </a:t>
            </a:r>
            <a:r>
              <a:rPr lang="en-US" sz="1800"/>
              <a:t>narrative, descriptive, expository, and persuasive</a:t>
            </a:r>
            <a:endParaRPr sz="18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g5b98261037_0_15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Verdana"/>
              <a:buNone/>
            </a:pPr>
            <a:r>
              <a:rPr lang="en-US" sz="3500"/>
              <a:t>What is the “write” direction in 3rd Grade?</a:t>
            </a:r>
            <a:endParaRPr sz="3500"/>
          </a:p>
        </p:txBody>
      </p:sp>
      <p:sp>
        <p:nvSpPr>
          <p:cNvPr id="328" name="Google Shape;328;g5b98261037_0_155"/>
          <p:cNvSpPr txBox="1">
            <a:spLocks noGrp="1"/>
          </p:cNvSpPr>
          <p:nvPr>
            <p:ph type="body" idx="1"/>
          </p:nvPr>
        </p:nvSpPr>
        <p:spPr>
          <a:xfrm>
            <a:off x="298975" y="1417650"/>
            <a:ext cx="8670600" cy="5231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2000"/>
          </a:p>
          <a:p>
            <a:pPr marL="0" lvl="0" indent="0" algn="l" rtl="0">
              <a:lnSpc>
                <a:spcPct val="115000"/>
              </a:lnSpc>
              <a:spcBef>
                <a:spcPts val="1600"/>
              </a:spcBef>
              <a:spcAft>
                <a:spcPts val="0"/>
              </a:spcAft>
              <a:buNone/>
            </a:pPr>
            <a:r>
              <a:rPr lang="en-US" sz="2100"/>
              <a:t>Narrative, descriptive, opinion, and expository </a:t>
            </a:r>
            <a:endParaRPr sz="2100"/>
          </a:p>
          <a:p>
            <a:pPr marL="0" lvl="0" indent="0" algn="l" rtl="0">
              <a:lnSpc>
                <a:spcPct val="115000"/>
              </a:lnSpc>
              <a:spcBef>
                <a:spcPts val="1600"/>
              </a:spcBef>
              <a:spcAft>
                <a:spcPts val="0"/>
              </a:spcAft>
              <a:buNone/>
            </a:pPr>
            <a:r>
              <a:rPr lang="en-US" sz="2100"/>
              <a:t>Social Studies - </a:t>
            </a:r>
            <a:r>
              <a:rPr lang="en-US" sz="2100" b="0"/>
              <a:t>Ancient Civilizations </a:t>
            </a:r>
            <a:endParaRPr sz="2100" b="0"/>
          </a:p>
          <a:p>
            <a:pPr marL="0" lvl="0" indent="0" algn="l" rtl="0">
              <a:lnSpc>
                <a:spcPct val="115000"/>
              </a:lnSpc>
              <a:spcBef>
                <a:spcPts val="1600"/>
              </a:spcBef>
              <a:spcAft>
                <a:spcPts val="1600"/>
              </a:spcAft>
              <a:buClr>
                <a:schemeClr val="dk1"/>
              </a:buClr>
              <a:buSzPts val="1100"/>
              <a:buFont typeface="Arial"/>
              <a:buNone/>
            </a:pPr>
            <a:r>
              <a:rPr lang="en-US" sz="2100" b="0"/>
              <a:t>Narrative - Imagine you are living in Ancient Greece and you have a friend/pen pal who lives in Ancient Rome. Write a letter, post card, or email to your pen pal telling them what your life is like there. Describe a typical day: Where do you live? What do you do all day? What is the environment like? What things do you see around you? How do you get food and water?  How you feel about your life there? </a:t>
            </a:r>
            <a:endParaRPr sz="2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5b98261037_1_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Verdana"/>
              <a:buNone/>
            </a:pPr>
            <a:r>
              <a:rPr lang="en-US"/>
              <a:t>Let the SOLs Be Your Guide</a:t>
            </a:r>
            <a:endParaRPr/>
          </a:p>
        </p:txBody>
      </p:sp>
      <p:sp>
        <p:nvSpPr>
          <p:cNvPr id="116" name="Google Shape;116;g5b98261037_1_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1143000" lvl="2" indent="-266700" algn="l" rtl="0">
              <a:lnSpc>
                <a:spcPct val="115000"/>
              </a:lnSpc>
              <a:spcBef>
                <a:spcPts val="0"/>
              </a:spcBef>
              <a:spcAft>
                <a:spcPts val="0"/>
              </a:spcAft>
              <a:buSzPts val="2400"/>
              <a:buFont typeface="Verdana"/>
              <a:buChar char="•"/>
            </a:pPr>
            <a:r>
              <a:rPr lang="en-US" b="1"/>
              <a:t>Find resources from the Virginia Department of Education on their website</a:t>
            </a:r>
            <a:endParaRPr b="1"/>
          </a:p>
          <a:p>
            <a:pPr marL="1143000" lvl="2" indent="-266700" algn="l" rtl="0">
              <a:lnSpc>
                <a:spcPct val="115000"/>
              </a:lnSpc>
              <a:spcBef>
                <a:spcPts val="0"/>
              </a:spcBef>
              <a:spcAft>
                <a:spcPts val="0"/>
              </a:spcAft>
              <a:buSzPts val="2400"/>
              <a:buChar char="•"/>
            </a:pPr>
            <a:r>
              <a:rPr lang="en-US" b="1"/>
              <a:t>Curriculum Framework and Testing blueprint documents for 2017 are on the English SOL page</a:t>
            </a:r>
            <a:endParaRPr b="1"/>
          </a:p>
          <a:p>
            <a:pPr marL="1143000" lvl="2" indent="-266700" algn="l" rtl="0">
              <a:lnSpc>
                <a:spcPct val="115000"/>
              </a:lnSpc>
              <a:spcBef>
                <a:spcPts val="0"/>
              </a:spcBef>
              <a:spcAft>
                <a:spcPts val="0"/>
              </a:spcAft>
              <a:buSzPts val="2400"/>
              <a:buChar char="•"/>
            </a:pPr>
            <a:r>
              <a:rPr lang="en-US" b="1"/>
              <a:t>Writing blueprints and a draft rubric are found on the local assessments page.</a:t>
            </a:r>
            <a:endParaRPr b="1"/>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5b98261037_0_2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Verdana"/>
              <a:buNone/>
            </a:pPr>
            <a:r>
              <a:rPr lang="en-US" sz="3500"/>
              <a:t>What is the “write” direction in 3rd Grade?</a:t>
            </a:r>
            <a:endParaRPr sz="3500"/>
          </a:p>
        </p:txBody>
      </p:sp>
      <p:sp>
        <p:nvSpPr>
          <p:cNvPr id="334" name="Google Shape;334;g5b98261037_0_210"/>
          <p:cNvSpPr txBox="1">
            <a:spLocks noGrp="1"/>
          </p:cNvSpPr>
          <p:nvPr>
            <p:ph type="body" idx="1"/>
          </p:nvPr>
        </p:nvSpPr>
        <p:spPr>
          <a:xfrm>
            <a:off x="298975" y="1417650"/>
            <a:ext cx="8670600" cy="5231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2000"/>
          </a:p>
          <a:p>
            <a:pPr marL="0" lvl="0" indent="0" algn="l" rtl="0">
              <a:lnSpc>
                <a:spcPct val="115000"/>
              </a:lnSpc>
              <a:spcBef>
                <a:spcPts val="1600"/>
              </a:spcBef>
              <a:spcAft>
                <a:spcPts val="0"/>
              </a:spcAft>
              <a:buNone/>
            </a:pPr>
            <a:r>
              <a:rPr lang="en-US" sz="2000"/>
              <a:t>Narrative, descriptive, opinion, and expository </a:t>
            </a:r>
            <a:endParaRPr sz="2000"/>
          </a:p>
          <a:p>
            <a:pPr marL="0" lvl="0" indent="0" algn="l" rtl="0">
              <a:lnSpc>
                <a:spcPct val="115000"/>
              </a:lnSpc>
              <a:spcBef>
                <a:spcPts val="1600"/>
              </a:spcBef>
              <a:spcAft>
                <a:spcPts val="0"/>
              </a:spcAft>
              <a:buNone/>
            </a:pPr>
            <a:r>
              <a:rPr lang="en-US" sz="2000" b="0"/>
              <a:t> </a:t>
            </a:r>
            <a:r>
              <a:rPr lang="en-US" sz="2000"/>
              <a:t>Science - </a:t>
            </a:r>
            <a:r>
              <a:rPr lang="en-US" sz="2000" b="0"/>
              <a:t>Ecosystems </a:t>
            </a:r>
            <a:endParaRPr sz="2000" b="0"/>
          </a:p>
          <a:p>
            <a:pPr marL="0" lvl="0" indent="0" algn="l" rtl="0">
              <a:lnSpc>
                <a:spcPct val="115000"/>
              </a:lnSpc>
              <a:spcBef>
                <a:spcPts val="1600"/>
              </a:spcBef>
              <a:spcAft>
                <a:spcPts val="1600"/>
              </a:spcAft>
              <a:buNone/>
            </a:pPr>
            <a:r>
              <a:rPr lang="en-US" sz="2000" b="0"/>
              <a:t>Opinion - A travel agency offers trips around the world, and needs a way to help travelers choose their destinations. You have been hired to design something (brochure, webpage, poster, commercial, podcast) to help the travel agency advertise and explain the ecosystem that you select.  Your presentation needs to give information about the ecosystem as well as encourage people to come and visit. Why should they visit? What will they see there? What animals? What plants? What makes your ecosystem unique? </a:t>
            </a:r>
            <a:endParaRPr sz="2000" b="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41" name="Google Shape;341;g5b98261037_0_204" title="Picture of the front cover for the text Blood on the River"/>
          <p:cNvPicPr preferRelativeResize="0"/>
          <p:nvPr/>
        </p:nvPicPr>
        <p:blipFill>
          <a:blip r:embed="rId3">
            <a:alphaModFix/>
          </a:blip>
          <a:stretch>
            <a:fillRect/>
          </a:stretch>
        </p:blipFill>
        <p:spPr>
          <a:xfrm>
            <a:off x="74750" y="4447400"/>
            <a:ext cx="1036750" cy="1585275"/>
          </a:xfrm>
          <a:prstGeom prst="rect">
            <a:avLst/>
          </a:prstGeom>
          <a:noFill/>
          <a:ln>
            <a:noFill/>
          </a:ln>
        </p:spPr>
      </p:pic>
      <p:sp>
        <p:nvSpPr>
          <p:cNvPr id="340" name="Google Shape;340;g5b98261037_0_204"/>
          <p:cNvSpPr txBox="1">
            <a:spLocks noGrp="1"/>
          </p:cNvSpPr>
          <p:nvPr>
            <p:ph type="body" idx="1"/>
          </p:nvPr>
        </p:nvSpPr>
        <p:spPr>
          <a:xfrm>
            <a:off x="298975" y="1417650"/>
            <a:ext cx="8670600" cy="5231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000" b="0"/>
              <a:t>Here is an example of colliding Reading and Writing standards together through the use of novels.  In 4th grade, we read </a:t>
            </a:r>
            <a:r>
              <a:rPr lang="en-US" sz="2000" b="0" u="sng"/>
              <a:t>Blood on the River: James Town 1607</a:t>
            </a:r>
            <a:r>
              <a:rPr lang="en-US" sz="2000" b="0"/>
              <a:t>.  After finishing the novel the teacher can:</a:t>
            </a:r>
            <a:endParaRPr sz="2000" b="0"/>
          </a:p>
          <a:p>
            <a:pPr marL="457200" lvl="0" indent="-342900" algn="l" rtl="0">
              <a:lnSpc>
                <a:spcPct val="115000"/>
              </a:lnSpc>
              <a:spcBef>
                <a:spcPts val="1600"/>
              </a:spcBef>
              <a:spcAft>
                <a:spcPts val="0"/>
              </a:spcAft>
              <a:buClr>
                <a:schemeClr val="dk1"/>
              </a:buClr>
              <a:buSzPts val="1800"/>
              <a:buFont typeface="Verdana"/>
              <a:buAutoNum type="arabicPeriod"/>
            </a:pPr>
            <a:r>
              <a:rPr lang="en-US" sz="1800" b="0"/>
              <a:t>Discuss the different types of writing (Author’s Purpose)</a:t>
            </a:r>
            <a:endParaRPr sz="1800" b="0"/>
          </a:p>
          <a:p>
            <a:pPr marL="457200" lvl="0" indent="-342900" algn="l" rtl="0">
              <a:lnSpc>
                <a:spcPct val="115000"/>
              </a:lnSpc>
              <a:spcBef>
                <a:spcPts val="0"/>
              </a:spcBef>
              <a:spcAft>
                <a:spcPts val="0"/>
              </a:spcAft>
              <a:buClr>
                <a:schemeClr val="dk1"/>
              </a:buClr>
              <a:buSzPts val="1800"/>
              <a:buFont typeface="Verdana"/>
              <a:buAutoNum type="arabicPeriod"/>
            </a:pPr>
            <a:r>
              <a:rPr lang="en-US" sz="1800" b="0"/>
              <a:t>Students are given a writing task:</a:t>
            </a:r>
            <a:endParaRPr sz="1800" b="0"/>
          </a:p>
          <a:p>
            <a:pPr marL="914400" lvl="1" indent="-317500" algn="l" rtl="0">
              <a:lnSpc>
                <a:spcPct val="115000"/>
              </a:lnSpc>
              <a:spcBef>
                <a:spcPts val="0"/>
              </a:spcBef>
              <a:spcAft>
                <a:spcPts val="0"/>
              </a:spcAft>
              <a:buClr>
                <a:schemeClr val="dk1"/>
              </a:buClr>
              <a:buSzPts val="1400"/>
              <a:buFont typeface="Arial"/>
              <a:buAutoNum type="alphaLcPeriod"/>
            </a:pPr>
            <a:r>
              <a:rPr lang="en-US" sz="1600"/>
              <a:t>At the beginning of Chapter 23, Samuel and Richard are stunned that the Virginia Company has sent families with women and children to live in Jamestown. Richard suggests that the reason was because </a:t>
            </a:r>
            <a:r>
              <a:rPr lang="en-US" sz="1600" b="1" i="1"/>
              <a:t>“No one is allowed to say anything bad about Jamestown in their letters back home.”</a:t>
            </a:r>
            <a:endParaRPr sz="1600" b="1" i="1"/>
          </a:p>
          <a:p>
            <a:pPr marL="914400" lvl="0" indent="0" algn="l" rtl="0">
              <a:lnSpc>
                <a:spcPct val="115000"/>
              </a:lnSpc>
              <a:spcBef>
                <a:spcPts val="1600"/>
              </a:spcBef>
              <a:spcAft>
                <a:spcPts val="1600"/>
              </a:spcAft>
              <a:buNone/>
            </a:pPr>
            <a:r>
              <a:rPr lang="en-US" sz="1800" b="0"/>
              <a:t>Task: Write a truthful letter to a family member about your experiences and opinions of the New World and persuade them to stay in England.</a:t>
            </a:r>
            <a:endParaRPr sz="3000">
              <a:solidFill>
                <a:srgbClr val="000000"/>
              </a:solidFill>
            </a:endParaRPr>
          </a:p>
        </p:txBody>
      </p:sp>
      <p:sp>
        <p:nvSpPr>
          <p:cNvPr id="339" name="Google Shape;339;g5b98261037_0_20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Verdana"/>
              <a:buNone/>
            </a:pPr>
            <a:r>
              <a:rPr lang="en-US" sz="3500"/>
              <a:t>What is the “write” direction in 4th Grade?</a:t>
            </a:r>
            <a:endParaRPr sz="35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8" name="Google Shape;348;g5b98261037_0_198" title="Picture of the front cover of the text Blood on the River"/>
          <p:cNvPicPr preferRelativeResize="0"/>
          <p:nvPr/>
        </p:nvPicPr>
        <p:blipFill>
          <a:blip r:embed="rId3">
            <a:alphaModFix/>
          </a:blip>
          <a:stretch>
            <a:fillRect/>
          </a:stretch>
        </p:blipFill>
        <p:spPr>
          <a:xfrm>
            <a:off x="7923125" y="897625"/>
            <a:ext cx="1121200" cy="1714425"/>
          </a:xfrm>
          <a:prstGeom prst="rect">
            <a:avLst/>
          </a:prstGeom>
          <a:noFill/>
          <a:ln>
            <a:noFill/>
          </a:ln>
        </p:spPr>
      </p:pic>
      <p:sp>
        <p:nvSpPr>
          <p:cNvPr id="347" name="Google Shape;347;g5b98261037_0_198"/>
          <p:cNvSpPr txBox="1">
            <a:spLocks noGrp="1"/>
          </p:cNvSpPr>
          <p:nvPr>
            <p:ph type="body" idx="1"/>
          </p:nvPr>
        </p:nvSpPr>
        <p:spPr>
          <a:xfrm>
            <a:off x="190050" y="1940875"/>
            <a:ext cx="8763900" cy="4708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3000" b="0">
                <a:solidFill>
                  <a:srgbClr val="000000"/>
                </a:solidFill>
              </a:rPr>
              <a:t>Another option using the novel:</a:t>
            </a:r>
            <a:endParaRPr sz="3000" b="0">
              <a:solidFill>
                <a:srgbClr val="000000"/>
              </a:solidFill>
            </a:endParaRPr>
          </a:p>
          <a:p>
            <a:pPr marL="0" lvl="0" indent="0" algn="l" rtl="0">
              <a:lnSpc>
                <a:spcPct val="115000"/>
              </a:lnSpc>
              <a:spcBef>
                <a:spcPts val="1600"/>
              </a:spcBef>
              <a:spcAft>
                <a:spcPts val="0"/>
              </a:spcAft>
              <a:buNone/>
            </a:pPr>
            <a:r>
              <a:rPr lang="en-US" sz="2000" b="0">
                <a:solidFill>
                  <a:srgbClr val="000000"/>
                </a:solidFill>
              </a:rPr>
              <a:t>In chapters 17-18 we read about a disease that is affecting the colonists.</a:t>
            </a:r>
            <a:endParaRPr sz="2000" b="0">
              <a:solidFill>
                <a:srgbClr val="000000"/>
              </a:solidFill>
            </a:endParaRPr>
          </a:p>
          <a:p>
            <a:pPr marL="457200" lvl="0" indent="0" algn="l" rtl="0">
              <a:lnSpc>
                <a:spcPct val="115000"/>
              </a:lnSpc>
              <a:spcBef>
                <a:spcPts val="1600"/>
              </a:spcBef>
              <a:spcAft>
                <a:spcPts val="0"/>
              </a:spcAft>
              <a:buNone/>
            </a:pPr>
            <a:r>
              <a:rPr lang="en-US" sz="2000" b="0">
                <a:solidFill>
                  <a:srgbClr val="000000"/>
                </a:solidFill>
              </a:rPr>
              <a:t>3.	You are a scientist who has been asked to identify what diseases could have been the “summer sickness”.  Research diseases borne by different insects such as flies, mosquitoes, ticks, etc.</a:t>
            </a:r>
            <a:endParaRPr sz="2000" b="0">
              <a:solidFill>
                <a:srgbClr val="000000"/>
              </a:solidFill>
            </a:endParaRPr>
          </a:p>
          <a:p>
            <a:pPr marL="914400" lvl="1" indent="-342900" algn="l" rtl="0">
              <a:lnSpc>
                <a:spcPct val="115000"/>
              </a:lnSpc>
              <a:spcBef>
                <a:spcPts val="1600"/>
              </a:spcBef>
              <a:spcAft>
                <a:spcPts val="0"/>
              </a:spcAft>
              <a:buClr>
                <a:srgbClr val="000000"/>
              </a:buClr>
              <a:buSzPts val="1800"/>
              <a:buFont typeface="Verdana"/>
              <a:buAutoNum type="alphaLcPeriod"/>
            </a:pPr>
            <a:r>
              <a:rPr lang="en-US" sz="1800">
                <a:solidFill>
                  <a:srgbClr val="000000"/>
                </a:solidFill>
              </a:rPr>
              <a:t>Students are to find and give facts to support their theory of the “summer sickness”</a:t>
            </a:r>
            <a:endParaRPr sz="1800">
              <a:solidFill>
                <a:srgbClr val="000000"/>
              </a:solidFill>
            </a:endParaRPr>
          </a:p>
          <a:p>
            <a:pPr marL="914400" lvl="1" indent="-342900" algn="l" rtl="0">
              <a:lnSpc>
                <a:spcPct val="115000"/>
              </a:lnSpc>
              <a:spcBef>
                <a:spcPts val="0"/>
              </a:spcBef>
              <a:spcAft>
                <a:spcPts val="0"/>
              </a:spcAft>
              <a:buClr>
                <a:srgbClr val="000000"/>
              </a:buClr>
              <a:buSzPts val="1800"/>
              <a:buFont typeface="Verdana"/>
              <a:buAutoNum type="alphaLcPeriod"/>
            </a:pPr>
            <a:r>
              <a:rPr lang="en-US" sz="1800">
                <a:solidFill>
                  <a:srgbClr val="000000"/>
                </a:solidFill>
              </a:rPr>
              <a:t>Prepare slides to present their findings and share with the class</a:t>
            </a:r>
            <a:endParaRPr sz="3000">
              <a:solidFill>
                <a:srgbClr val="000000"/>
              </a:solidFill>
            </a:endParaRPr>
          </a:p>
        </p:txBody>
      </p:sp>
      <p:sp>
        <p:nvSpPr>
          <p:cNvPr id="346" name="Google Shape;346;g5b98261037_0_19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Verdana"/>
              <a:buNone/>
            </a:pPr>
            <a:r>
              <a:rPr lang="en-US" sz="3500"/>
              <a:t>What is the “write” direction in 4th Grade?</a:t>
            </a:r>
            <a:endParaRPr sz="35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g5b98261037_0_19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Verdana"/>
              <a:buNone/>
            </a:pPr>
            <a:r>
              <a:rPr lang="en-US" sz="3500"/>
              <a:t>What is the “write” direction in 5th Grade?</a:t>
            </a:r>
            <a:endParaRPr sz="3500"/>
          </a:p>
        </p:txBody>
      </p:sp>
      <p:sp>
        <p:nvSpPr>
          <p:cNvPr id="354" name="Google Shape;354;g5b98261037_0_192"/>
          <p:cNvSpPr txBox="1">
            <a:spLocks noGrp="1"/>
          </p:cNvSpPr>
          <p:nvPr>
            <p:ph type="body" idx="1"/>
          </p:nvPr>
        </p:nvSpPr>
        <p:spPr>
          <a:xfrm>
            <a:off x="190050" y="1604525"/>
            <a:ext cx="8763900" cy="4708500"/>
          </a:xfrm>
          <a:prstGeom prst="rect">
            <a:avLst/>
          </a:prstGeom>
          <a:noFill/>
          <a:ln>
            <a:noFill/>
          </a:ln>
        </p:spPr>
        <p:txBody>
          <a:bodyPr spcFirstLastPara="1" wrap="square" lIns="91425" tIns="45700" rIns="91425" bIns="45700" anchor="t" anchorCtr="0">
            <a:noAutofit/>
          </a:bodyPr>
          <a:lstStyle/>
          <a:p>
            <a:pPr marL="342900" lvl="0" indent="-419100" algn="l" rtl="0">
              <a:spcBef>
                <a:spcPts val="0"/>
              </a:spcBef>
              <a:spcAft>
                <a:spcPts val="0"/>
              </a:spcAft>
              <a:buSzPts val="3000"/>
              <a:buFont typeface="Verdana"/>
              <a:buChar char="•"/>
            </a:pPr>
            <a:r>
              <a:rPr lang="en-US" sz="3000"/>
              <a:t>Persuasive Writing:</a:t>
            </a:r>
            <a:endParaRPr sz="3000"/>
          </a:p>
          <a:p>
            <a:pPr marL="342900" lvl="0" indent="0" algn="l" rtl="0">
              <a:lnSpc>
                <a:spcPct val="115000"/>
              </a:lnSpc>
              <a:spcBef>
                <a:spcPts val="0"/>
              </a:spcBef>
              <a:spcAft>
                <a:spcPts val="0"/>
              </a:spcAft>
              <a:buNone/>
            </a:pPr>
            <a:r>
              <a:rPr lang="en-US" sz="1700" b="0"/>
              <a:t>Your school librarian is helping our class find resources to learn about the Revolutionary War.  However, he is struggling on which resources to use: historical fiction books or movies (historical documentaries).  After viewing both these resources closely, which would you recommend as a resource to use in our Revolutionary War lessons, and why? </a:t>
            </a:r>
            <a:r>
              <a:rPr lang="en-US" sz="1700"/>
              <a:t> </a:t>
            </a:r>
            <a:r>
              <a:rPr lang="en-US" sz="1800"/>
              <a:t> </a:t>
            </a:r>
            <a:endParaRPr sz="1800"/>
          </a:p>
          <a:p>
            <a:pPr marL="342900" lvl="0" indent="-419100" algn="l" rtl="0">
              <a:spcBef>
                <a:spcPts val="1600"/>
              </a:spcBef>
              <a:spcAft>
                <a:spcPts val="0"/>
              </a:spcAft>
              <a:buSzPts val="3000"/>
              <a:buFont typeface="Verdana"/>
              <a:buChar char="•"/>
            </a:pPr>
            <a:r>
              <a:rPr lang="en-US" sz="3000"/>
              <a:t>Personal Narrative Writing:</a:t>
            </a:r>
            <a:endParaRPr sz="3000"/>
          </a:p>
          <a:p>
            <a:pPr marL="342900" lvl="0" indent="0" algn="l" rtl="0">
              <a:lnSpc>
                <a:spcPct val="115000"/>
              </a:lnSpc>
              <a:spcBef>
                <a:spcPts val="0"/>
              </a:spcBef>
              <a:spcAft>
                <a:spcPts val="1600"/>
              </a:spcAft>
              <a:buNone/>
            </a:pPr>
            <a:r>
              <a:rPr lang="en-US" sz="1700" b="0"/>
              <a:t>Try to remember how you felt at the end of your 4th grade year.  Were you nervous about starting 5th? How did you feel about switching classes? Having more responsibilities as a 5th grader (ex. Homework, projects, etc)? To help calm their nerves, you will write a letter to rising 5th graders and share your favorite experience(s) from this year.   Write about a special day or favorite memory you had in fifth grade to help ease their concerns.</a:t>
            </a:r>
            <a:endParaRPr sz="20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g5b98261037_0_160"/>
          <p:cNvSpPr txBox="1">
            <a:spLocks noGrp="1"/>
          </p:cNvSpPr>
          <p:nvPr>
            <p:ph type="title"/>
          </p:nvPr>
        </p:nvSpPr>
        <p:spPr>
          <a:xfrm>
            <a:off x="74750" y="235050"/>
            <a:ext cx="8969700" cy="1251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Verdana"/>
              <a:buNone/>
            </a:pPr>
            <a:r>
              <a:rPr lang="en-US" sz="3959"/>
              <a:t>Maintaining the Course</a:t>
            </a:r>
            <a:endParaRPr sz="2300"/>
          </a:p>
        </p:txBody>
      </p:sp>
      <p:sp>
        <p:nvSpPr>
          <p:cNvPr id="360" name="Google Shape;360;g5b98261037_0_16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0"/>
              </a:spcBef>
              <a:spcAft>
                <a:spcPts val="0"/>
              </a:spcAft>
              <a:buClr>
                <a:srgbClr val="595959"/>
              </a:buClr>
              <a:buSzPts val="2400"/>
              <a:buFont typeface="Verdana"/>
              <a:buChar char="●"/>
            </a:pPr>
            <a:r>
              <a:rPr lang="en-US" sz="2400" b="0">
                <a:solidFill>
                  <a:srgbClr val="595959"/>
                </a:solidFill>
              </a:rPr>
              <a:t>It is important to teach students to avoid plagiarism with images and videos.</a:t>
            </a:r>
            <a:endParaRPr sz="2400" b="0">
              <a:solidFill>
                <a:srgbClr val="595959"/>
              </a:solidFill>
            </a:endParaRPr>
          </a:p>
          <a:p>
            <a:pPr marL="457200" lvl="0" indent="-381000" algn="l" rtl="0">
              <a:lnSpc>
                <a:spcPct val="115000"/>
              </a:lnSpc>
              <a:spcBef>
                <a:spcPts val="0"/>
              </a:spcBef>
              <a:spcAft>
                <a:spcPts val="0"/>
              </a:spcAft>
              <a:buClr>
                <a:srgbClr val="595959"/>
              </a:buClr>
              <a:buSzPts val="2400"/>
              <a:buChar char="●"/>
            </a:pPr>
            <a:r>
              <a:rPr lang="en-US" sz="2400" b="0">
                <a:solidFill>
                  <a:srgbClr val="595959"/>
                </a:solidFill>
              </a:rPr>
              <a:t>When using Google Images, click on “Tools” at the top.  Then click on “usage.”</a:t>
            </a:r>
            <a:endParaRPr sz="2400" b="0">
              <a:solidFill>
                <a:srgbClr val="595959"/>
              </a:solidFill>
            </a:endParaRPr>
          </a:p>
          <a:p>
            <a:pPr marL="457200" lvl="0" indent="-381000" algn="l" rtl="0">
              <a:lnSpc>
                <a:spcPct val="115000"/>
              </a:lnSpc>
              <a:spcBef>
                <a:spcPts val="0"/>
              </a:spcBef>
              <a:spcAft>
                <a:spcPts val="0"/>
              </a:spcAft>
              <a:buClr>
                <a:srgbClr val="595959"/>
              </a:buClr>
              <a:buSzPts val="2400"/>
              <a:buChar char="●"/>
            </a:pPr>
            <a:r>
              <a:rPr lang="en-US" sz="2400" b="0">
                <a:solidFill>
                  <a:srgbClr val="595959"/>
                </a:solidFill>
              </a:rPr>
              <a:t>You can then choose the level of “usage” you desire</a:t>
            </a:r>
            <a:endParaRPr sz="2400" b="0">
              <a:solidFill>
                <a:srgbClr val="595959"/>
              </a:solidFill>
            </a:endParaRPr>
          </a:p>
          <a:p>
            <a:pPr marL="457200" lvl="0" indent="-381000" algn="l" rtl="0">
              <a:lnSpc>
                <a:spcPct val="115000"/>
              </a:lnSpc>
              <a:spcBef>
                <a:spcPts val="0"/>
              </a:spcBef>
              <a:spcAft>
                <a:spcPts val="0"/>
              </a:spcAft>
              <a:buClr>
                <a:srgbClr val="595959"/>
              </a:buClr>
              <a:buSzPts val="2400"/>
              <a:buChar char="●"/>
            </a:pPr>
            <a:r>
              <a:rPr lang="en-US" sz="2400" b="0">
                <a:solidFill>
                  <a:srgbClr val="595959"/>
                </a:solidFill>
              </a:rPr>
              <a:t>Typically we use “Labeled for noncommercial Reuse”</a:t>
            </a:r>
            <a:endParaRPr sz="2400" b="0">
              <a:solidFill>
                <a:srgbClr val="595959"/>
              </a:solidFill>
            </a:endParaRPr>
          </a:p>
          <a:p>
            <a:pPr marL="457200" lvl="0" indent="-381000" algn="l" rtl="0">
              <a:lnSpc>
                <a:spcPct val="115000"/>
              </a:lnSpc>
              <a:spcBef>
                <a:spcPts val="0"/>
              </a:spcBef>
              <a:spcAft>
                <a:spcPts val="0"/>
              </a:spcAft>
              <a:buClr>
                <a:srgbClr val="595959"/>
              </a:buClr>
              <a:buSzPts val="2400"/>
              <a:buChar char="●"/>
            </a:pPr>
            <a:r>
              <a:rPr lang="en-US" sz="2400" b="0">
                <a:solidFill>
                  <a:srgbClr val="595959"/>
                </a:solidFill>
              </a:rPr>
              <a:t>This will ensure all searched images are sharable.</a:t>
            </a:r>
            <a:endParaRPr sz="2400" b="0">
              <a:solidFill>
                <a:srgbClr val="595959"/>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5b98261037_0_16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sz="3000">
                <a:solidFill>
                  <a:srgbClr val="000000"/>
                </a:solidFill>
              </a:rPr>
              <a:t>Your turn! 	- 	Digital Citizenship Objectives:</a:t>
            </a:r>
            <a:endParaRPr sz="3000">
              <a:solidFill>
                <a:srgbClr val="000000"/>
              </a:solidFill>
            </a:endParaRPr>
          </a:p>
        </p:txBody>
      </p:sp>
      <p:sp>
        <p:nvSpPr>
          <p:cNvPr id="366" name="Google Shape;366;g5b98261037_0_165"/>
          <p:cNvSpPr txBox="1">
            <a:spLocks noGrp="1"/>
          </p:cNvSpPr>
          <p:nvPr>
            <p:ph type="body" idx="1"/>
          </p:nvPr>
        </p:nvSpPr>
        <p:spPr>
          <a:xfrm>
            <a:off x="93425" y="1318875"/>
            <a:ext cx="4402500" cy="5419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800">
                <a:solidFill>
                  <a:srgbClr val="595959"/>
                </a:solidFill>
              </a:rPr>
              <a:t>3.10 The student will demonstrate comprehension of informational resources to research a topic and complete a research product.</a:t>
            </a:r>
            <a:endParaRPr sz="1800">
              <a:solidFill>
                <a:srgbClr val="595959"/>
              </a:solidFill>
            </a:endParaRPr>
          </a:p>
          <a:p>
            <a:pPr marL="514350" lvl="0" indent="0" algn="l" rtl="0">
              <a:spcBef>
                <a:spcPts val="1600"/>
              </a:spcBef>
              <a:spcAft>
                <a:spcPts val="0"/>
              </a:spcAft>
              <a:buClr>
                <a:schemeClr val="dk1"/>
              </a:buClr>
              <a:buSzPts val="1100"/>
              <a:buFont typeface="Arial"/>
              <a:buNone/>
            </a:pPr>
            <a:r>
              <a:rPr lang="en-US" sz="1300" b="0">
                <a:solidFill>
                  <a:srgbClr val="595959"/>
                </a:solidFill>
              </a:rPr>
              <a:t>d) Evaluate the relevance of the information.</a:t>
            </a:r>
            <a:endParaRPr sz="1300" b="0">
              <a:solidFill>
                <a:srgbClr val="595959"/>
              </a:solidFill>
            </a:endParaRPr>
          </a:p>
          <a:p>
            <a:pPr marL="514350" lvl="0" indent="0" algn="l" rtl="0">
              <a:spcBef>
                <a:spcPts val="1600"/>
              </a:spcBef>
              <a:spcAft>
                <a:spcPts val="0"/>
              </a:spcAft>
              <a:buClr>
                <a:schemeClr val="dk1"/>
              </a:buClr>
              <a:buSzPts val="1100"/>
              <a:buFont typeface="Arial"/>
              <a:buNone/>
            </a:pPr>
            <a:r>
              <a:rPr lang="en-US" sz="1300" b="0">
                <a:solidFill>
                  <a:srgbClr val="595959"/>
                </a:solidFill>
              </a:rPr>
              <a:t>e) Avoid plagiarism and use own words.</a:t>
            </a:r>
            <a:endParaRPr sz="1300" b="0">
              <a:solidFill>
                <a:srgbClr val="595959"/>
              </a:solidFill>
            </a:endParaRPr>
          </a:p>
          <a:p>
            <a:pPr marL="514350" lvl="0" indent="0" algn="l" rtl="0">
              <a:spcBef>
                <a:spcPts val="1600"/>
              </a:spcBef>
              <a:spcAft>
                <a:spcPts val="0"/>
              </a:spcAft>
              <a:buClr>
                <a:schemeClr val="dk1"/>
              </a:buClr>
              <a:buSzPts val="1100"/>
              <a:buFont typeface="Arial"/>
              <a:buNone/>
            </a:pPr>
            <a:r>
              <a:rPr lang="en-US" sz="1300" b="0">
                <a:solidFill>
                  <a:srgbClr val="595959"/>
                </a:solidFill>
              </a:rPr>
              <a:t>f) Demonstrate ethical use of the Internet.</a:t>
            </a:r>
            <a:endParaRPr sz="1300" b="0">
              <a:solidFill>
                <a:srgbClr val="595959"/>
              </a:solidFill>
            </a:endParaRPr>
          </a:p>
          <a:p>
            <a:pPr marL="0" lvl="0" indent="0" algn="l" rtl="0">
              <a:spcBef>
                <a:spcPts val="1600"/>
              </a:spcBef>
              <a:spcAft>
                <a:spcPts val="0"/>
              </a:spcAft>
              <a:buClr>
                <a:schemeClr val="dk1"/>
              </a:buClr>
              <a:buSzPts val="1100"/>
              <a:buFont typeface="Arial"/>
              <a:buNone/>
            </a:pPr>
            <a:r>
              <a:rPr lang="en-US" sz="1800">
                <a:solidFill>
                  <a:srgbClr val="595959"/>
                </a:solidFill>
              </a:rPr>
              <a:t>4.9 The student will demonstrate comprehension of information resources to create a research product. </a:t>
            </a:r>
            <a:endParaRPr sz="1800">
              <a:solidFill>
                <a:srgbClr val="595959"/>
              </a:solidFill>
            </a:endParaRPr>
          </a:p>
          <a:p>
            <a:pPr marL="514350" lvl="0" indent="0" algn="l" rtl="0">
              <a:spcBef>
                <a:spcPts val="1600"/>
              </a:spcBef>
              <a:spcAft>
                <a:spcPts val="0"/>
              </a:spcAft>
              <a:buClr>
                <a:schemeClr val="dk1"/>
              </a:buClr>
              <a:buSzPts val="1100"/>
              <a:buFont typeface="Arial"/>
              <a:buNone/>
            </a:pPr>
            <a:r>
              <a:rPr lang="en-US" sz="1300" b="0">
                <a:solidFill>
                  <a:srgbClr val="595959"/>
                </a:solidFill>
              </a:rPr>
              <a:t>c) Evaluate the relevance and reliability of information.</a:t>
            </a:r>
            <a:endParaRPr sz="1300" b="0">
              <a:solidFill>
                <a:srgbClr val="595959"/>
              </a:solidFill>
            </a:endParaRPr>
          </a:p>
          <a:p>
            <a:pPr marL="514350" lvl="0" indent="0" algn="l" rtl="0">
              <a:spcBef>
                <a:spcPts val="1600"/>
              </a:spcBef>
              <a:spcAft>
                <a:spcPts val="1600"/>
              </a:spcAft>
              <a:buClr>
                <a:schemeClr val="dk1"/>
              </a:buClr>
              <a:buSzPts val="1100"/>
              <a:buFont typeface="Arial"/>
              <a:buNone/>
            </a:pPr>
            <a:r>
              <a:rPr lang="en-US" sz="1300" b="0">
                <a:solidFill>
                  <a:srgbClr val="595959"/>
                </a:solidFill>
              </a:rPr>
              <a:t>d) Give credit to sources used in research.</a:t>
            </a:r>
            <a:endParaRPr sz="1300"/>
          </a:p>
        </p:txBody>
      </p:sp>
      <p:sp>
        <p:nvSpPr>
          <p:cNvPr id="367" name="Google Shape;367;g5b98261037_0_165"/>
          <p:cNvSpPr txBox="1">
            <a:spLocks noGrp="1"/>
          </p:cNvSpPr>
          <p:nvPr>
            <p:ph type="body" idx="2"/>
          </p:nvPr>
        </p:nvSpPr>
        <p:spPr>
          <a:xfrm>
            <a:off x="4648200" y="1417650"/>
            <a:ext cx="4402500" cy="5245800"/>
          </a:xfrm>
          <a:prstGeom prst="rect">
            <a:avLst/>
          </a:prstGeom>
        </p:spPr>
        <p:txBody>
          <a:bodyPr spcFirstLastPara="1" wrap="square" lIns="91425" tIns="45700" rIns="91425" bIns="45700" anchor="t" anchorCtr="0">
            <a:noAutofit/>
          </a:bodyPr>
          <a:lstStyle/>
          <a:p>
            <a:pPr marL="0" lvl="0" indent="457200" algn="l" rtl="0">
              <a:spcBef>
                <a:spcPts val="0"/>
              </a:spcBef>
              <a:spcAft>
                <a:spcPts val="0"/>
              </a:spcAft>
              <a:buNone/>
            </a:pPr>
            <a:endParaRPr sz="1300" b="0">
              <a:solidFill>
                <a:srgbClr val="595959"/>
              </a:solidFill>
            </a:endParaRPr>
          </a:p>
          <a:p>
            <a:pPr marL="0" lvl="0" indent="457200" algn="l" rtl="0">
              <a:spcBef>
                <a:spcPts val="1600"/>
              </a:spcBef>
              <a:spcAft>
                <a:spcPts val="0"/>
              </a:spcAft>
              <a:buClr>
                <a:schemeClr val="dk1"/>
              </a:buClr>
              <a:buSzPts val="1100"/>
              <a:buFont typeface="Arial"/>
              <a:buNone/>
            </a:pPr>
            <a:r>
              <a:rPr lang="en-US" sz="1300" b="0">
                <a:solidFill>
                  <a:srgbClr val="595959"/>
                </a:solidFill>
              </a:rPr>
              <a:t>e) Avoid plagiarism and use own words.</a:t>
            </a:r>
            <a:endParaRPr sz="1300" b="0">
              <a:solidFill>
                <a:srgbClr val="595959"/>
              </a:solidFill>
            </a:endParaRPr>
          </a:p>
          <a:p>
            <a:pPr marL="514350" lvl="0" indent="0" algn="l" rtl="0">
              <a:spcBef>
                <a:spcPts val="1600"/>
              </a:spcBef>
              <a:spcAft>
                <a:spcPts val="0"/>
              </a:spcAft>
              <a:buNone/>
            </a:pPr>
            <a:r>
              <a:rPr lang="en-US" sz="1300" b="0">
                <a:solidFill>
                  <a:srgbClr val="595959"/>
                </a:solidFill>
              </a:rPr>
              <a:t>f) Demonstrate ethical use of the Internet.</a:t>
            </a:r>
            <a:endParaRPr sz="1300">
              <a:solidFill>
                <a:srgbClr val="595959"/>
              </a:solidFill>
            </a:endParaRPr>
          </a:p>
          <a:p>
            <a:pPr marL="0" lvl="0" indent="0" algn="l" rtl="0">
              <a:spcBef>
                <a:spcPts val="1600"/>
              </a:spcBef>
              <a:spcAft>
                <a:spcPts val="0"/>
              </a:spcAft>
              <a:buNone/>
            </a:pPr>
            <a:endParaRPr sz="1800">
              <a:solidFill>
                <a:srgbClr val="595959"/>
              </a:solidFill>
            </a:endParaRPr>
          </a:p>
          <a:p>
            <a:pPr marL="0" lvl="0" indent="0" algn="l" rtl="0">
              <a:spcBef>
                <a:spcPts val="1600"/>
              </a:spcBef>
              <a:spcAft>
                <a:spcPts val="0"/>
              </a:spcAft>
              <a:buClr>
                <a:schemeClr val="dk1"/>
              </a:buClr>
              <a:buSzPts val="1100"/>
              <a:buFont typeface="Arial"/>
              <a:buNone/>
            </a:pPr>
            <a:r>
              <a:rPr lang="en-US" sz="1800">
                <a:solidFill>
                  <a:srgbClr val="595959"/>
                </a:solidFill>
              </a:rPr>
              <a:t>5.10 The student will find, evaluate, and select appropriate resources to create a research product.</a:t>
            </a:r>
            <a:endParaRPr sz="1800">
              <a:solidFill>
                <a:srgbClr val="595959"/>
              </a:solidFill>
            </a:endParaRPr>
          </a:p>
          <a:p>
            <a:pPr marL="514350" lvl="0" indent="0" algn="l" rtl="0">
              <a:spcBef>
                <a:spcPts val="1600"/>
              </a:spcBef>
              <a:spcAft>
                <a:spcPts val="0"/>
              </a:spcAft>
              <a:buClr>
                <a:schemeClr val="dk1"/>
              </a:buClr>
              <a:buSzPts val="1100"/>
              <a:buFont typeface="Arial"/>
              <a:buNone/>
            </a:pPr>
            <a:r>
              <a:rPr lang="en-US" sz="1300" b="0">
                <a:solidFill>
                  <a:srgbClr val="595959"/>
                </a:solidFill>
              </a:rPr>
              <a:t>c) Evaluate the relevance, reliability, and credibility of information</a:t>
            </a:r>
            <a:endParaRPr sz="1300" b="0">
              <a:solidFill>
                <a:srgbClr val="595959"/>
              </a:solidFill>
            </a:endParaRPr>
          </a:p>
          <a:p>
            <a:pPr marL="514350" lvl="0" indent="0" algn="l" rtl="0">
              <a:spcBef>
                <a:spcPts val="1600"/>
              </a:spcBef>
              <a:spcAft>
                <a:spcPts val="0"/>
              </a:spcAft>
              <a:buClr>
                <a:schemeClr val="dk1"/>
              </a:buClr>
              <a:buSzPts val="1100"/>
              <a:buFont typeface="Arial"/>
              <a:buNone/>
            </a:pPr>
            <a:r>
              <a:rPr lang="en-US" sz="1300" b="0">
                <a:solidFill>
                  <a:srgbClr val="595959"/>
                </a:solidFill>
              </a:rPr>
              <a:t>d) Give credit to sources used in research</a:t>
            </a:r>
            <a:endParaRPr sz="1300" b="0">
              <a:solidFill>
                <a:srgbClr val="595959"/>
              </a:solidFill>
            </a:endParaRPr>
          </a:p>
          <a:p>
            <a:pPr marL="514350" lvl="0" indent="0" algn="l" rtl="0">
              <a:spcBef>
                <a:spcPts val="1600"/>
              </a:spcBef>
              <a:spcAft>
                <a:spcPts val="0"/>
              </a:spcAft>
              <a:buClr>
                <a:schemeClr val="dk1"/>
              </a:buClr>
              <a:buSzPts val="1100"/>
              <a:buFont typeface="Arial"/>
              <a:buNone/>
            </a:pPr>
            <a:r>
              <a:rPr lang="en-US" sz="1300" b="0">
                <a:solidFill>
                  <a:srgbClr val="595959"/>
                </a:solidFill>
              </a:rPr>
              <a:t>e) Avoid plagiarism and use own words</a:t>
            </a:r>
            <a:endParaRPr sz="1300" b="0">
              <a:solidFill>
                <a:srgbClr val="595959"/>
              </a:solidFill>
            </a:endParaRPr>
          </a:p>
          <a:p>
            <a:pPr marL="514350" lvl="0" indent="0" algn="l" rtl="0">
              <a:spcBef>
                <a:spcPts val="1600"/>
              </a:spcBef>
              <a:spcAft>
                <a:spcPts val="1600"/>
              </a:spcAft>
              <a:buClr>
                <a:schemeClr val="dk1"/>
              </a:buClr>
              <a:buSzPts val="1100"/>
              <a:buFont typeface="Arial"/>
              <a:buNone/>
            </a:pPr>
            <a:r>
              <a:rPr lang="en-US" sz="1300" b="0">
                <a:solidFill>
                  <a:srgbClr val="595959"/>
                </a:solidFill>
              </a:rPr>
              <a:t>f) Demonstrate ethical use of the internet</a:t>
            </a:r>
            <a:endParaRPr sz="13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g5b98261037_0_17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Verdana"/>
              <a:buNone/>
            </a:pPr>
            <a:r>
              <a:rPr lang="en-US" sz="3959"/>
              <a:t>Other Resources:</a:t>
            </a:r>
            <a:endParaRPr/>
          </a:p>
        </p:txBody>
      </p:sp>
      <p:sp>
        <p:nvSpPr>
          <p:cNvPr id="373" name="Google Shape;373;g5b98261037_0_170"/>
          <p:cNvSpPr txBox="1">
            <a:spLocks noGrp="1"/>
          </p:cNvSpPr>
          <p:nvPr>
            <p:ph type="body" idx="1"/>
          </p:nvPr>
        </p:nvSpPr>
        <p:spPr>
          <a:xfrm>
            <a:off x="457200" y="1417650"/>
            <a:ext cx="8229600" cy="5133600"/>
          </a:xfrm>
          <a:prstGeom prst="rect">
            <a:avLst/>
          </a:prstGeom>
          <a:noFill/>
          <a:ln>
            <a:noFill/>
          </a:ln>
        </p:spPr>
        <p:txBody>
          <a:bodyPr spcFirstLastPara="1" wrap="square" lIns="91425" tIns="45700" rIns="91425" bIns="45700" anchor="t" anchorCtr="0">
            <a:noAutofit/>
          </a:bodyPr>
          <a:lstStyle/>
          <a:p>
            <a:pPr marL="342900" lvl="0" indent="-342900" algn="l" rtl="0">
              <a:lnSpc>
                <a:spcPct val="107500"/>
              </a:lnSpc>
              <a:spcBef>
                <a:spcPts val="0"/>
              </a:spcBef>
              <a:spcAft>
                <a:spcPts val="0"/>
              </a:spcAft>
              <a:buSzPts val="1800"/>
              <a:buFont typeface="Verdana"/>
              <a:buChar char="•"/>
            </a:pPr>
            <a:r>
              <a:rPr lang="en-US" sz="1800" dirty="0">
                <a:solidFill>
                  <a:srgbClr val="282828"/>
                </a:solidFill>
                <a:highlight>
                  <a:schemeClr val="lt1"/>
                </a:highlight>
              </a:rPr>
              <a:t>Authentic Ways to Develop Performance-Based Activities by </a:t>
            </a:r>
            <a:r>
              <a:rPr lang="en-US" sz="1800" dirty="0" err="1">
                <a:solidFill>
                  <a:srgbClr val="282828"/>
                </a:solidFill>
                <a:highlight>
                  <a:schemeClr val="lt1"/>
                </a:highlight>
              </a:rPr>
              <a:t>ThoughtCo</a:t>
            </a:r>
            <a:r>
              <a:rPr lang="en-US" sz="1800" dirty="0">
                <a:solidFill>
                  <a:srgbClr val="282828"/>
                </a:solidFill>
                <a:highlight>
                  <a:schemeClr val="lt1"/>
                </a:highlight>
              </a:rPr>
              <a:t>.</a:t>
            </a:r>
            <a:endParaRPr sz="1800" dirty="0">
              <a:solidFill>
                <a:srgbClr val="282828"/>
              </a:solidFill>
              <a:highlight>
                <a:schemeClr val="lt1"/>
              </a:highlight>
            </a:endParaRPr>
          </a:p>
          <a:p>
            <a:pPr marL="342900" lvl="0" indent="0" algn="l" rtl="0">
              <a:lnSpc>
                <a:spcPct val="115000"/>
              </a:lnSpc>
              <a:spcBef>
                <a:spcPts val="0"/>
              </a:spcBef>
              <a:spcAft>
                <a:spcPts val="0"/>
              </a:spcAft>
              <a:buNone/>
            </a:pPr>
            <a:r>
              <a:rPr lang="en-US" sz="1800" b="0" u="sng" dirty="0" smtClean="0">
                <a:solidFill>
                  <a:srgbClr val="0097A7"/>
                </a:solidFill>
                <a:hlinkClick r:id="rId3"/>
              </a:rPr>
              <a:t>Website for developing Performance Based activities</a:t>
            </a:r>
            <a:endParaRPr sz="1800" b="0" dirty="0">
              <a:solidFill>
                <a:srgbClr val="595959"/>
              </a:solidFill>
            </a:endParaRPr>
          </a:p>
          <a:p>
            <a:pPr marL="342900" lvl="0" indent="0" algn="l" rtl="0">
              <a:lnSpc>
                <a:spcPct val="115000"/>
              </a:lnSpc>
              <a:spcBef>
                <a:spcPts val="1600"/>
              </a:spcBef>
              <a:spcAft>
                <a:spcPts val="0"/>
              </a:spcAft>
              <a:buNone/>
            </a:pPr>
            <a:endParaRPr sz="600" b="0" dirty="0">
              <a:solidFill>
                <a:srgbClr val="595959"/>
              </a:solidFill>
            </a:endParaRPr>
          </a:p>
          <a:p>
            <a:pPr marL="342900" lvl="0" indent="-342900" algn="l" rtl="0">
              <a:lnSpc>
                <a:spcPct val="112500"/>
              </a:lnSpc>
              <a:spcBef>
                <a:spcPts val="1600"/>
              </a:spcBef>
              <a:spcAft>
                <a:spcPts val="0"/>
              </a:spcAft>
              <a:buSzPts val="1800"/>
              <a:buFont typeface="Verdana"/>
              <a:buChar char="•"/>
            </a:pPr>
            <a:r>
              <a:rPr lang="en-US" sz="1800" dirty="0">
                <a:highlight>
                  <a:schemeClr val="lt1"/>
                </a:highlight>
              </a:rPr>
              <a:t>What Does a Performance Assessment Look Like? Here Are Six Examples from the Center for Collaborative Education</a:t>
            </a:r>
            <a:endParaRPr sz="1800" dirty="0">
              <a:highlight>
                <a:schemeClr val="lt1"/>
              </a:highlight>
            </a:endParaRPr>
          </a:p>
          <a:p>
            <a:pPr marL="342900" lvl="0" indent="0" algn="l" rtl="0">
              <a:lnSpc>
                <a:spcPct val="112500"/>
              </a:lnSpc>
              <a:spcBef>
                <a:spcPts val="0"/>
              </a:spcBef>
              <a:spcAft>
                <a:spcPts val="0"/>
              </a:spcAft>
              <a:buNone/>
            </a:pPr>
            <a:r>
              <a:rPr lang="en-US" sz="1800" b="0" u="sng" dirty="0" smtClean="0">
                <a:solidFill>
                  <a:srgbClr val="0097A7"/>
                </a:solidFill>
                <a:highlight>
                  <a:schemeClr val="lt1"/>
                </a:highlight>
                <a:hlinkClick r:id="rId4"/>
              </a:rPr>
              <a:t>Link to examples of Performance Assessments</a:t>
            </a:r>
            <a:endParaRPr sz="1800" b="0" dirty="0">
              <a:highlight>
                <a:schemeClr val="lt1"/>
              </a:highlight>
            </a:endParaRPr>
          </a:p>
          <a:p>
            <a:pPr marL="342900" lvl="0" indent="0" algn="l" rtl="0">
              <a:lnSpc>
                <a:spcPct val="112500"/>
              </a:lnSpc>
              <a:spcBef>
                <a:spcPts val="2300"/>
              </a:spcBef>
              <a:spcAft>
                <a:spcPts val="0"/>
              </a:spcAft>
              <a:buNone/>
            </a:pPr>
            <a:endParaRPr sz="600" b="0" dirty="0">
              <a:highlight>
                <a:schemeClr val="lt1"/>
              </a:highlight>
            </a:endParaRPr>
          </a:p>
          <a:p>
            <a:pPr marL="342900" lvl="0" indent="-342900" algn="l" rtl="0">
              <a:lnSpc>
                <a:spcPct val="110000"/>
              </a:lnSpc>
              <a:spcBef>
                <a:spcPts val="2300"/>
              </a:spcBef>
              <a:spcAft>
                <a:spcPts val="0"/>
              </a:spcAft>
              <a:buSzPts val="1800"/>
              <a:buFont typeface="Verdana"/>
              <a:buChar char="•"/>
            </a:pPr>
            <a:r>
              <a:rPr lang="en-US" sz="1800" dirty="0"/>
              <a:t>Reading and Writing Performance Assessments from Columbia University Reading and Writing Project</a:t>
            </a:r>
            <a:endParaRPr sz="1800" dirty="0"/>
          </a:p>
          <a:p>
            <a:pPr marL="342900" lvl="0" indent="0" algn="l" rtl="0">
              <a:lnSpc>
                <a:spcPct val="115000"/>
              </a:lnSpc>
              <a:spcBef>
                <a:spcPts val="800"/>
              </a:spcBef>
              <a:spcAft>
                <a:spcPts val="1600"/>
              </a:spcAft>
              <a:buNone/>
            </a:pPr>
            <a:r>
              <a:rPr lang="en-US" sz="1800" b="0" u="sng" dirty="0" smtClean="0">
                <a:solidFill>
                  <a:srgbClr val="0097A7"/>
                </a:solidFill>
                <a:hlinkClick r:id="rId5"/>
              </a:rPr>
              <a:t>Performance Assessments from the Reading and Writing Project</a:t>
            </a:r>
            <a:endParaRPr sz="18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79" name="Google Shape;379;g5b98261037_0_175" title="Image: thanks to all hard-working TEACHERS! We appreciate your dedication to our kids!"/>
          <p:cNvPicPr preferRelativeResize="0"/>
          <p:nvPr/>
        </p:nvPicPr>
        <p:blipFill>
          <a:blip r:embed="rId3">
            <a:alphaModFix/>
          </a:blip>
          <a:stretch>
            <a:fillRect/>
          </a:stretch>
        </p:blipFill>
        <p:spPr>
          <a:xfrm>
            <a:off x="2354524" y="1772700"/>
            <a:ext cx="4434975" cy="4434975"/>
          </a:xfrm>
          <a:prstGeom prst="rect">
            <a:avLst/>
          </a:prstGeom>
          <a:noFill/>
          <a:ln>
            <a:noFill/>
          </a:ln>
        </p:spPr>
      </p:pic>
      <p:sp>
        <p:nvSpPr>
          <p:cNvPr id="378" name="Google Shape;378;g5b98261037_0_17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Verdana"/>
              <a:buNone/>
            </a:pPr>
            <a:r>
              <a:rPr lang="en-US" sz="3959"/>
              <a:t>Go forth in the “write” direction!</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g5b98261037_0_216"/>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Presenters</a:t>
            </a:r>
            <a:endParaRPr/>
          </a:p>
        </p:txBody>
      </p:sp>
      <p:sp>
        <p:nvSpPr>
          <p:cNvPr id="385" name="Google Shape;385;g5b98261037_0_216"/>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400" b="0">
                <a:solidFill>
                  <a:srgbClr val="595959"/>
                </a:solidFill>
                <a:latin typeface="Arial"/>
                <a:ea typeface="Arial"/>
                <a:cs typeface="Arial"/>
                <a:sym typeface="Arial"/>
              </a:rPr>
              <a:t>Sheila Sousa </a:t>
            </a:r>
            <a:endParaRPr sz="2400" b="0">
              <a:solidFill>
                <a:srgbClr val="595959"/>
              </a:solidFill>
              <a:latin typeface="Arial"/>
              <a:ea typeface="Arial"/>
              <a:cs typeface="Arial"/>
              <a:sym typeface="Arial"/>
            </a:endParaRPr>
          </a:p>
          <a:p>
            <a:pPr marL="457200" lvl="0" indent="-381000" algn="l" rtl="0">
              <a:lnSpc>
                <a:spcPct val="115000"/>
              </a:lnSpc>
              <a:spcBef>
                <a:spcPts val="1600"/>
              </a:spcBef>
              <a:spcAft>
                <a:spcPts val="0"/>
              </a:spcAft>
              <a:buSzPts val="2400"/>
              <a:buFont typeface="Arial"/>
              <a:buChar char="•"/>
            </a:pPr>
            <a:r>
              <a:rPr lang="en-US" sz="2400" b="0">
                <a:solidFill>
                  <a:srgbClr val="595959"/>
                </a:solidFill>
                <a:latin typeface="Arial"/>
                <a:ea typeface="Arial"/>
                <a:cs typeface="Arial"/>
                <a:sym typeface="Arial"/>
              </a:rPr>
              <a:t>Email: </a:t>
            </a:r>
            <a:r>
              <a:rPr lang="en-US" sz="2400" b="0" u="sng">
                <a:solidFill>
                  <a:srgbClr val="0097A7"/>
                </a:solidFill>
                <a:latin typeface="Arial"/>
                <a:ea typeface="Arial"/>
                <a:cs typeface="Arial"/>
                <a:sym typeface="Arial"/>
                <a:hlinkClick r:id="rId3"/>
              </a:rPr>
              <a:t>slsousa@ccpsd.k12.va.us</a:t>
            </a:r>
            <a:r>
              <a:rPr lang="en-US" sz="2400" b="0">
                <a:solidFill>
                  <a:srgbClr val="595959"/>
                </a:solidFill>
                <a:latin typeface="Arial"/>
                <a:ea typeface="Arial"/>
                <a:cs typeface="Arial"/>
                <a:sym typeface="Arial"/>
              </a:rPr>
              <a:t> </a:t>
            </a:r>
            <a:endParaRPr sz="2400" b="0">
              <a:solidFill>
                <a:srgbClr val="595959"/>
              </a:solidFill>
              <a:latin typeface="Arial"/>
              <a:ea typeface="Arial"/>
              <a:cs typeface="Arial"/>
              <a:sym typeface="Arial"/>
            </a:endParaRPr>
          </a:p>
          <a:p>
            <a:pPr marL="0" lvl="0" indent="0" algn="l" rtl="0">
              <a:lnSpc>
                <a:spcPct val="115000"/>
              </a:lnSpc>
              <a:spcBef>
                <a:spcPts val="1600"/>
              </a:spcBef>
              <a:spcAft>
                <a:spcPts val="0"/>
              </a:spcAft>
              <a:buNone/>
            </a:pPr>
            <a:r>
              <a:rPr lang="en-US" sz="2400" b="0">
                <a:solidFill>
                  <a:srgbClr val="595959"/>
                </a:solidFill>
                <a:latin typeface="Arial"/>
                <a:ea typeface="Arial"/>
                <a:cs typeface="Arial"/>
                <a:sym typeface="Arial"/>
              </a:rPr>
              <a:t>Annette Conley - </a:t>
            </a:r>
            <a:endParaRPr sz="2400" b="0">
              <a:solidFill>
                <a:srgbClr val="595959"/>
              </a:solidFill>
              <a:latin typeface="Arial"/>
              <a:ea typeface="Arial"/>
              <a:cs typeface="Arial"/>
              <a:sym typeface="Arial"/>
            </a:endParaRPr>
          </a:p>
          <a:p>
            <a:pPr marL="457200" lvl="0" indent="-381000" algn="l" rtl="0">
              <a:lnSpc>
                <a:spcPct val="115000"/>
              </a:lnSpc>
              <a:spcBef>
                <a:spcPts val="1600"/>
              </a:spcBef>
              <a:spcAft>
                <a:spcPts val="0"/>
              </a:spcAft>
              <a:buSzPts val="2400"/>
              <a:buFont typeface="Arial"/>
              <a:buChar char="•"/>
            </a:pPr>
            <a:r>
              <a:rPr lang="en-US" sz="2400" b="0">
                <a:solidFill>
                  <a:srgbClr val="595959"/>
                </a:solidFill>
                <a:latin typeface="Arial"/>
                <a:ea typeface="Arial"/>
                <a:cs typeface="Arial"/>
                <a:sym typeface="Arial"/>
              </a:rPr>
              <a:t>Email: </a:t>
            </a:r>
            <a:r>
              <a:rPr lang="en-US" sz="2400" b="0" u="sng">
                <a:solidFill>
                  <a:srgbClr val="0097A7"/>
                </a:solidFill>
                <a:latin typeface="Arial"/>
                <a:ea typeface="Arial"/>
                <a:cs typeface="Arial"/>
                <a:sym typeface="Arial"/>
                <a:hlinkClick r:id="rId4"/>
              </a:rPr>
              <a:t>amconley@vbschools.com</a:t>
            </a:r>
            <a:r>
              <a:rPr lang="en-US" sz="2400" b="0">
                <a:solidFill>
                  <a:srgbClr val="595959"/>
                </a:solidFill>
                <a:latin typeface="Arial"/>
                <a:ea typeface="Arial"/>
                <a:cs typeface="Arial"/>
                <a:sym typeface="Arial"/>
              </a:rPr>
              <a:t> </a:t>
            </a:r>
            <a:endParaRPr sz="2400" b="0">
              <a:solidFill>
                <a:srgbClr val="595959"/>
              </a:solidFill>
              <a:latin typeface="Arial"/>
              <a:ea typeface="Arial"/>
              <a:cs typeface="Arial"/>
              <a:sym typeface="Arial"/>
            </a:endParaRPr>
          </a:p>
          <a:p>
            <a:pPr marL="457200" lvl="0" indent="-381000" algn="l" rtl="0">
              <a:lnSpc>
                <a:spcPct val="115000"/>
              </a:lnSpc>
              <a:spcBef>
                <a:spcPts val="0"/>
              </a:spcBef>
              <a:spcAft>
                <a:spcPts val="0"/>
              </a:spcAft>
              <a:buClr>
                <a:srgbClr val="595959"/>
              </a:buClr>
              <a:buSzPts val="2400"/>
              <a:buFont typeface="Arial"/>
              <a:buChar char="•"/>
            </a:pPr>
            <a:r>
              <a:rPr lang="en-US" sz="2400" b="0">
                <a:solidFill>
                  <a:srgbClr val="595959"/>
                </a:solidFill>
                <a:latin typeface="Arial"/>
                <a:ea typeface="Arial"/>
                <a:cs typeface="Arial"/>
                <a:sym typeface="Arial"/>
              </a:rPr>
              <a:t>Twitter @Amconley49 </a:t>
            </a:r>
            <a:endParaRPr sz="2400" b="0">
              <a:solidFill>
                <a:srgbClr val="595959"/>
              </a:solidFill>
              <a:latin typeface="Arial"/>
              <a:ea typeface="Arial"/>
              <a:cs typeface="Arial"/>
              <a:sym typeface="Arial"/>
            </a:endParaRPr>
          </a:p>
          <a:p>
            <a:pPr marL="0" lvl="0" indent="0" algn="l" rtl="0">
              <a:lnSpc>
                <a:spcPct val="115000"/>
              </a:lnSpc>
              <a:spcBef>
                <a:spcPts val="1600"/>
              </a:spcBef>
              <a:spcAft>
                <a:spcPts val="0"/>
              </a:spcAft>
              <a:buNone/>
            </a:pPr>
            <a:r>
              <a:rPr lang="en-US" sz="2400" b="0">
                <a:solidFill>
                  <a:srgbClr val="595959"/>
                </a:solidFill>
                <a:latin typeface="Arial"/>
                <a:ea typeface="Arial"/>
                <a:cs typeface="Arial"/>
                <a:sym typeface="Arial"/>
              </a:rPr>
              <a:t>Jennifer Haws </a:t>
            </a:r>
            <a:endParaRPr sz="2400" b="0">
              <a:solidFill>
                <a:srgbClr val="595959"/>
              </a:solidFill>
              <a:latin typeface="Arial"/>
              <a:ea typeface="Arial"/>
              <a:cs typeface="Arial"/>
              <a:sym typeface="Arial"/>
            </a:endParaRPr>
          </a:p>
          <a:p>
            <a:pPr marL="457200" lvl="0" indent="-381000" algn="l" rtl="0">
              <a:lnSpc>
                <a:spcPct val="115000"/>
              </a:lnSpc>
              <a:spcBef>
                <a:spcPts val="1600"/>
              </a:spcBef>
              <a:spcAft>
                <a:spcPts val="0"/>
              </a:spcAft>
              <a:buSzPts val="2400"/>
              <a:buFont typeface="Arial"/>
              <a:buChar char="•"/>
            </a:pPr>
            <a:r>
              <a:rPr lang="en-US" sz="2400" b="0">
                <a:solidFill>
                  <a:srgbClr val="595959"/>
                </a:solidFill>
                <a:latin typeface="Arial"/>
                <a:ea typeface="Arial"/>
                <a:cs typeface="Arial"/>
                <a:sym typeface="Arial"/>
              </a:rPr>
              <a:t>Email: </a:t>
            </a:r>
            <a:r>
              <a:rPr lang="en-US" sz="2400" b="0" u="sng">
                <a:solidFill>
                  <a:srgbClr val="0097A7"/>
                </a:solidFill>
                <a:latin typeface="Arial"/>
                <a:ea typeface="Arial"/>
                <a:cs typeface="Arial"/>
                <a:sym typeface="Arial"/>
                <a:hlinkClick r:id="rId5"/>
              </a:rPr>
              <a:t>Jennifer.Haws@vbschools.com</a:t>
            </a:r>
            <a:r>
              <a:rPr lang="en-US" sz="2400" b="0">
                <a:solidFill>
                  <a:srgbClr val="595959"/>
                </a:solidFill>
                <a:latin typeface="Arial"/>
                <a:ea typeface="Arial"/>
                <a:cs typeface="Arial"/>
                <a:sym typeface="Arial"/>
              </a:rPr>
              <a:t> </a:t>
            </a:r>
            <a:endParaRPr sz="2400" b="0">
              <a:solidFill>
                <a:srgbClr val="595959"/>
              </a:solidFill>
              <a:latin typeface="Arial"/>
              <a:ea typeface="Arial"/>
              <a:cs typeface="Arial"/>
              <a:sym typeface="Arial"/>
            </a:endParaRPr>
          </a:p>
          <a:p>
            <a:pPr marL="457200" lvl="0" indent="-381000" algn="l" rtl="0">
              <a:lnSpc>
                <a:spcPct val="115000"/>
              </a:lnSpc>
              <a:spcBef>
                <a:spcPts val="0"/>
              </a:spcBef>
              <a:spcAft>
                <a:spcPts val="0"/>
              </a:spcAft>
              <a:buClr>
                <a:srgbClr val="595959"/>
              </a:buClr>
              <a:buSzPts val="2400"/>
              <a:buFont typeface="Arial"/>
              <a:buChar char="•"/>
            </a:pPr>
            <a:r>
              <a:rPr lang="en-US" sz="2400" b="0">
                <a:solidFill>
                  <a:srgbClr val="595959"/>
                </a:solidFill>
                <a:latin typeface="Arial"/>
                <a:ea typeface="Arial"/>
                <a:cs typeface="Arial"/>
                <a:sym typeface="Arial"/>
              </a:rPr>
              <a:t>Twitter @jehaws</a:t>
            </a:r>
            <a:endParaRPr sz="2400" b="0">
              <a:solidFill>
                <a:srgbClr val="595959"/>
              </a:solidFill>
              <a:latin typeface="Arial"/>
              <a:ea typeface="Arial"/>
              <a:cs typeface="Arial"/>
              <a:sym typeface="Arial"/>
            </a:endParaRPr>
          </a:p>
          <a:p>
            <a:pPr marL="0" lvl="0" indent="0" algn="l" rtl="0">
              <a:spcBef>
                <a:spcPts val="1600"/>
              </a:spcBef>
              <a:spcAft>
                <a:spcPts val="0"/>
              </a:spcAft>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lgn="ctr"/>
            <a:r>
              <a:rPr lang="en-US" b="1" dirty="0"/>
              <a:t>Disclaimer</a:t>
            </a:r>
          </a:p>
        </p:txBody>
      </p:sp>
      <p:sp>
        <p:nvSpPr>
          <p:cNvPr id="13" name="Content Placeholder 2"/>
          <p:cNvSpPr>
            <a:spLocks noGrp="1"/>
          </p:cNvSpPr>
          <p:nvPr>
            <p:ph idx="1"/>
          </p:nvPr>
        </p:nvSpPr>
        <p:spPr/>
        <p:txBody>
          <a:bodyPr>
            <a:normAutofit/>
          </a:bodyPr>
          <a:lstStyle/>
          <a:p>
            <a:r>
              <a:rPr lang="en-US" sz="2800" dirty="0"/>
              <a:t>Reference within this presentation to any specific commercial or non-commercial product, process, or service by trade name, trademark, manufacturer or otherwise does not constitute or imply an endorsement, recommendation, or favoring by the Virginia Department of Education.</a:t>
            </a:r>
          </a:p>
        </p:txBody>
      </p:sp>
    </p:spTree>
    <p:extLst>
      <p:ext uri="{BB962C8B-B14F-4D97-AF65-F5344CB8AC3E}">
        <p14:creationId xmlns:p14="http://schemas.microsoft.com/office/powerpoint/2010/main" val="807717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5b98261037_0_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Verdana"/>
              <a:buNone/>
            </a:pPr>
            <a:r>
              <a:rPr lang="en-US" dirty="0"/>
              <a:t>Let the SOLs Be </a:t>
            </a:r>
            <a:r>
              <a:rPr lang="en-US"/>
              <a:t>Your </a:t>
            </a:r>
            <a:r>
              <a:rPr lang="en-US" smtClean="0"/>
              <a:t>Guide</a:t>
            </a:r>
            <a:endParaRPr dirty="0"/>
          </a:p>
        </p:txBody>
      </p:sp>
      <p:sp>
        <p:nvSpPr>
          <p:cNvPr id="122" name="Google Shape;122;g5b98261037_0_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en-US" sz="2960"/>
              <a:t>3rd Grade Writing Standards </a:t>
            </a:r>
            <a:endParaRPr/>
          </a:p>
          <a:p>
            <a:pPr marL="742950" lvl="1" indent="-323850" algn="l" rtl="0">
              <a:lnSpc>
                <a:spcPct val="115000"/>
              </a:lnSpc>
              <a:spcBef>
                <a:spcPts val="0"/>
              </a:spcBef>
              <a:spcAft>
                <a:spcPts val="0"/>
              </a:spcAft>
              <a:buSzPts val="2400"/>
              <a:buChar char="–"/>
            </a:pPr>
            <a:r>
              <a:rPr lang="en-US" sz="2400"/>
              <a:t>3.8 The student will write in a variety of forms to include </a:t>
            </a:r>
            <a:r>
              <a:rPr lang="en-US" sz="2400" b="1" u="sng"/>
              <a:t>narrative</a:t>
            </a:r>
            <a:r>
              <a:rPr lang="en-US" sz="2400"/>
              <a:t>, </a:t>
            </a:r>
            <a:r>
              <a:rPr lang="en-US" sz="2400" b="1" u="sng"/>
              <a:t>descriptive</a:t>
            </a:r>
            <a:r>
              <a:rPr lang="en-US" sz="2400"/>
              <a:t>, </a:t>
            </a:r>
            <a:r>
              <a:rPr lang="en-US" sz="2400" b="1" u="sng"/>
              <a:t>opinion</a:t>
            </a:r>
            <a:r>
              <a:rPr lang="en-US" sz="2400"/>
              <a:t>, and </a:t>
            </a:r>
            <a:r>
              <a:rPr lang="en-US" sz="2400" b="1" u="sng"/>
              <a:t>expository</a:t>
            </a:r>
            <a:r>
              <a:rPr lang="en-US" sz="2400"/>
              <a:t>.</a:t>
            </a:r>
            <a:endParaRPr sz="2400"/>
          </a:p>
          <a:p>
            <a:pPr marL="742950" lvl="1" indent="-323850" algn="l" rtl="0">
              <a:lnSpc>
                <a:spcPct val="115000"/>
              </a:lnSpc>
              <a:spcBef>
                <a:spcPts val="0"/>
              </a:spcBef>
              <a:spcAft>
                <a:spcPts val="0"/>
              </a:spcAft>
              <a:buSzPts val="2400"/>
              <a:buFont typeface="Verdana"/>
              <a:buChar char="–"/>
            </a:pPr>
            <a:r>
              <a:rPr lang="en-US" sz="2400"/>
              <a:t>3.8 d) Use organizational strategies to structure writing according to type.</a:t>
            </a:r>
            <a:endParaRPr sz="2400"/>
          </a:p>
          <a:p>
            <a:pPr marL="1143000" lvl="2" indent="-266700" algn="l" rtl="0">
              <a:lnSpc>
                <a:spcPct val="115000"/>
              </a:lnSpc>
              <a:spcBef>
                <a:spcPts val="0"/>
              </a:spcBef>
              <a:spcAft>
                <a:spcPts val="0"/>
              </a:spcAft>
              <a:buSzPts val="2400"/>
              <a:buFont typeface="Verdana"/>
              <a:buChar char="•"/>
            </a:pPr>
            <a:r>
              <a:rPr lang="en-US"/>
              <a:t>Formerly 3.9e. Revised from “Use strategies for organization of information and elaboration according to the type of writing”</a:t>
            </a:r>
            <a:endParaRPr/>
          </a:p>
          <a:p>
            <a:pPr marL="742950" lvl="1" indent="-323850" algn="l" rtl="0">
              <a:lnSpc>
                <a:spcPct val="115000"/>
              </a:lnSpc>
              <a:spcBef>
                <a:spcPts val="0"/>
              </a:spcBef>
              <a:spcAft>
                <a:spcPts val="0"/>
              </a:spcAft>
              <a:buSzPts val="2400"/>
              <a:buFont typeface="Verdana"/>
              <a:buChar char="–"/>
            </a:pPr>
            <a:r>
              <a:rPr lang="en-US" sz="2400"/>
              <a:t>3.8 h) Express an opinion about a topic and provide fact-based reasons for support.</a:t>
            </a:r>
            <a:endParaRPr sz="2400"/>
          </a:p>
          <a:p>
            <a:pPr marL="1143000" lvl="2" indent="-266700" algn="l" rtl="0">
              <a:lnSpc>
                <a:spcPct val="115000"/>
              </a:lnSpc>
              <a:spcBef>
                <a:spcPts val="0"/>
              </a:spcBef>
              <a:spcAft>
                <a:spcPts val="0"/>
              </a:spcAft>
              <a:buSzPts val="2400"/>
              <a:buFont typeface="Verdana"/>
              <a:buChar char="•"/>
            </a:pPr>
            <a:r>
              <a:rPr lang="en-US"/>
              <a:t>New Content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5b98261037_0_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Verdana"/>
              <a:buNone/>
            </a:pPr>
            <a:r>
              <a:rPr lang="en-US"/>
              <a:t>Let the SOLs Be Your Guide</a:t>
            </a:r>
            <a:endParaRPr/>
          </a:p>
        </p:txBody>
      </p:sp>
      <p:sp>
        <p:nvSpPr>
          <p:cNvPr id="128" name="Google Shape;128;g5b98261037_0_4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en-US" sz="2960"/>
              <a:t>3rd Grade Writing Standards - Cont’d</a:t>
            </a:r>
            <a:endParaRPr/>
          </a:p>
          <a:p>
            <a:pPr marL="742950" lvl="1" indent="-273685" algn="l" rtl="0">
              <a:lnSpc>
                <a:spcPct val="80000"/>
              </a:lnSpc>
              <a:spcBef>
                <a:spcPts val="518"/>
              </a:spcBef>
              <a:spcAft>
                <a:spcPts val="0"/>
              </a:spcAft>
              <a:buSzPts val="2400"/>
              <a:buChar char="–"/>
            </a:pPr>
            <a:r>
              <a:rPr lang="en-US" sz="2400"/>
              <a:t>3.10 The student will demonstrate comprehension of information resources to research a topic and complete a research product.</a:t>
            </a:r>
            <a:endParaRPr sz="2400"/>
          </a:p>
          <a:p>
            <a:pPr marL="1143000" lvl="2" indent="-266700" algn="l" rtl="0">
              <a:lnSpc>
                <a:spcPct val="80000"/>
              </a:lnSpc>
              <a:spcBef>
                <a:spcPts val="518"/>
              </a:spcBef>
              <a:spcAft>
                <a:spcPts val="0"/>
              </a:spcAft>
              <a:buSzPts val="2400"/>
              <a:buChar char="•"/>
            </a:pPr>
            <a:r>
              <a:rPr lang="en-US"/>
              <a:t>Formerly 3.7 and 3.11. Revised from “The student will write a short report”</a:t>
            </a:r>
            <a:endParaRPr/>
          </a:p>
          <a:p>
            <a:pPr marL="742950" lvl="1" indent="-273685" algn="l" rtl="0">
              <a:lnSpc>
                <a:spcPct val="80000"/>
              </a:lnSpc>
              <a:spcBef>
                <a:spcPts val="518"/>
              </a:spcBef>
              <a:spcAft>
                <a:spcPts val="0"/>
              </a:spcAft>
              <a:buClr>
                <a:schemeClr val="dk1"/>
              </a:buClr>
              <a:buSzPts val="2400"/>
              <a:buChar char="–"/>
            </a:pPr>
            <a:r>
              <a:rPr lang="en-US" sz="2400"/>
              <a:t>3.10 e)  Avoid plagiarism and use own words.</a:t>
            </a:r>
            <a:endParaRPr sz="2400"/>
          </a:p>
          <a:p>
            <a:pPr marL="1143000" lvl="2" indent="-266700" algn="l" rtl="0">
              <a:lnSpc>
                <a:spcPct val="80000"/>
              </a:lnSpc>
              <a:spcBef>
                <a:spcPts val="518"/>
              </a:spcBef>
              <a:spcAft>
                <a:spcPts val="0"/>
              </a:spcAft>
              <a:buSzPts val="2400"/>
              <a:buChar char="•"/>
            </a:pPr>
            <a:r>
              <a:rPr lang="en-US"/>
              <a:t>Revised from “Understand the difference between plagiarism and using own words”</a:t>
            </a:r>
            <a:endParaRPr/>
          </a:p>
          <a:p>
            <a:pPr marL="742950" lvl="1" indent="-323850" algn="l" rtl="0">
              <a:lnSpc>
                <a:spcPct val="80000"/>
              </a:lnSpc>
              <a:spcBef>
                <a:spcPts val="518"/>
              </a:spcBef>
              <a:spcAft>
                <a:spcPts val="0"/>
              </a:spcAft>
              <a:buSzPts val="2400"/>
              <a:buChar char="–"/>
            </a:pPr>
            <a:r>
              <a:rPr lang="en-US" sz="2400"/>
              <a:t>3.10 f)  Demonstrate ethical use of the internet</a:t>
            </a:r>
            <a:endParaRPr sz="2400"/>
          </a:p>
          <a:p>
            <a:pPr marL="1143000" lvl="2" indent="-266700" algn="l" rtl="0">
              <a:lnSpc>
                <a:spcPct val="80000"/>
              </a:lnSpc>
              <a:spcBef>
                <a:spcPts val="518"/>
              </a:spcBef>
              <a:spcAft>
                <a:spcPts val="0"/>
              </a:spcAft>
              <a:buSzPts val="2400"/>
              <a:buChar char="•"/>
            </a:pPr>
            <a:r>
              <a:rPr lang="en-US"/>
              <a:t>New content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4400"/>
              <a:buFont typeface="Verdana"/>
              <a:buNone/>
            </a:pPr>
            <a:r>
              <a:rPr lang="en-US"/>
              <a:t>3rd Grade Reading Blueprint Fiction</a:t>
            </a:r>
            <a:endParaRPr/>
          </a:p>
        </p:txBody>
      </p:sp>
      <p:sp>
        <p:nvSpPr>
          <p:cNvPr id="134" name="Google Shape;134;p3"/>
          <p:cNvSpPr txBox="1">
            <a:spLocks noGrp="1"/>
          </p:cNvSpPr>
          <p:nvPr>
            <p:ph type="body" idx="1"/>
          </p:nvPr>
        </p:nvSpPr>
        <p:spPr>
          <a:xfrm>
            <a:off x="457200" y="1600200"/>
            <a:ext cx="8531100" cy="45261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400">
                <a:solidFill>
                  <a:srgbClr val="595959"/>
                </a:solidFill>
              </a:rPr>
              <a:t>3.3  The student will read and demonstrate comprehension of fictional texts, literary nonfiction, and poetry. </a:t>
            </a:r>
            <a:endParaRPr sz="2400">
              <a:solidFill>
                <a:srgbClr val="595959"/>
              </a:solidFill>
            </a:endParaRPr>
          </a:p>
          <a:p>
            <a:pPr marL="0" lvl="0" indent="0" algn="l" rtl="0">
              <a:spcBef>
                <a:spcPts val="0"/>
              </a:spcBef>
              <a:spcAft>
                <a:spcPts val="0"/>
              </a:spcAft>
              <a:buNone/>
            </a:pPr>
            <a:r>
              <a:rPr lang="en-US" sz="2400">
                <a:solidFill>
                  <a:srgbClr val="595959"/>
                </a:solidFill>
              </a:rPr>
              <a:t>d)   Compare and contrast settings, characters, and </a:t>
            </a:r>
            <a:r>
              <a:rPr lang="en-US" sz="2400" u="sng">
                <a:solidFill>
                  <a:srgbClr val="595959"/>
                </a:solidFill>
              </a:rPr>
              <a:t>plot </a:t>
            </a:r>
            <a:r>
              <a:rPr lang="en-US" sz="2400">
                <a:solidFill>
                  <a:srgbClr val="595959"/>
                </a:solidFill>
              </a:rPr>
              <a:t>events.</a:t>
            </a:r>
            <a:endParaRPr sz="2400">
              <a:solidFill>
                <a:srgbClr val="595959"/>
              </a:solidFill>
            </a:endParaRPr>
          </a:p>
          <a:p>
            <a:pPr marL="0" lvl="0" indent="0" algn="l" rtl="0">
              <a:spcBef>
                <a:spcPts val="0"/>
              </a:spcBef>
              <a:spcAft>
                <a:spcPts val="0"/>
              </a:spcAft>
              <a:buNone/>
            </a:pPr>
            <a:r>
              <a:rPr lang="en-US" sz="2400">
                <a:solidFill>
                  <a:srgbClr val="595959"/>
                </a:solidFill>
              </a:rPr>
              <a:t>e)   Summarize plot events.</a:t>
            </a:r>
            <a:endParaRPr sz="2400">
              <a:solidFill>
                <a:srgbClr val="595959"/>
              </a:solidFill>
            </a:endParaRPr>
          </a:p>
          <a:p>
            <a:pPr marL="0" lvl="0" indent="0" algn="l" rtl="0">
              <a:spcBef>
                <a:spcPts val="0"/>
              </a:spcBef>
              <a:spcAft>
                <a:spcPts val="0"/>
              </a:spcAft>
              <a:buNone/>
            </a:pPr>
            <a:r>
              <a:rPr lang="en-US" sz="2400">
                <a:solidFill>
                  <a:srgbClr val="595959"/>
                </a:solidFill>
              </a:rPr>
              <a:t>f)	Identify the narrator of a story.</a:t>
            </a:r>
            <a:endParaRPr sz="2400">
              <a:solidFill>
                <a:srgbClr val="595959"/>
              </a:solidFill>
            </a:endParaRPr>
          </a:p>
          <a:p>
            <a:pPr marL="0" lvl="0" indent="0" algn="l" rtl="0">
              <a:spcBef>
                <a:spcPts val="0"/>
              </a:spcBef>
              <a:spcAft>
                <a:spcPts val="0"/>
              </a:spcAft>
              <a:buNone/>
            </a:pPr>
            <a:r>
              <a:rPr lang="en-US" sz="2400">
                <a:solidFill>
                  <a:srgbClr val="595959"/>
                </a:solidFill>
              </a:rPr>
              <a:t>g)   Ask and answer questions about what is read.</a:t>
            </a:r>
            <a:endParaRPr sz="2400">
              <a:solidFill>
                <a:srgbClr val="595959"/>
              </a:solidFill>
            </a:endParaRPr>
          </a:p>
          <a:p>
            <a:pPr marL="0" lvl="0" indent="0" algn="l" rtl="0">
              <a:spcBef>
                <a:spcPts val="0"/>
              </a:spcBef>
              <a:spcAft>
                <a:spcPts val="0"/>
              </a:spcAft>
              <a:buNone/>
            </a:pPr>
            <a:r>
              <a:rPr lang="en-US" sz="2400">
                <a:solidFill>
                  <a:srgbClr val="595959"/>
                </a:solidFill>
              </a:rPr>
              <a:t>i)	Identify the conflict and resolution.</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5b98261037_0_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Verdana"/>
              <a:buNone/>
            </a:pPr>
            <a:r>
              <a:rPr lang="en-US"/>
              <a:t>3rd Grade Reading Blueprint Nonfiction </a:t>
            </a:r>
            <a:endParaRPr/>
          </a:p>
        </p:txBody>
      </p:sp>
      <p:sp>
        <p:nvSpPr>
          <p:cNvPr id="140" name="Google Shape;140;g5b98261037_0_30"/>
          <p:cNvSpPr txBox="1">
            <a:spLocks noGrp="1"/>
          </p:cNvSpPr>
          <p:nvPr>
            <p:ph type="body" idx="1"/>
          </p:nvPr>
        </p:nvSpPr>
        <p:spPr>
          <a:xfrm>
            <a:off x="457200" y="1600200"/>
            <a:ext cx="8531100" cy="4526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400">
                <a:solidFill>
                  <a:srgbClr val="595959"/>
                </a:solidFill>
              </a:rPr>
              <a:t>3.6  The student will read and demonstrate comprehension of nonfiction texts.</a:t>
            </a:r>
            <a:endParaRPr sz="2400">
              <a:solidFill>
                <a:srgbClr val="595959"/>
              </a:solidFill>
            </a:endParaRPr>
          </a:p>
          <a:p>
            <a:pPr marL="0" lvl="0" indent="0" algn="l" rtl="0">
              <a:lnSpc>
                <a:spcPct val="115000"/>
              </a:lnSpc>
              <a:spcBef>
                <a:spcPts val="1600"/>
              </a:spcBef>
              <a:spcAft>
                <a:spcPts val="0"/>
              </a:spcAft>
              <a:buClr>
                <a:schemeClr val="dk1"/>
              </a:buClr>
              <a:buSzPts val="1100"/>
              <a:buFont typeface="Arial"/>
              <a:buNone/>
            </a:pPr>
            <a:r>
              <a:rPr lang="en-US" sz="2400">
                <a:solidFill>
                  <a:srgbClr val="595959"/>
                </a:solidFill>
              </a:rPr>
              <a:t>a)   Identify the author’s</a:t>
            </a:r>
            <a:r>
              <a:rPr lang="en-US" sz="2400" u="sng">
                <a:solidFill>
                  <a:srgbClr val="595959"/>
                </a:solidFill>
              </a:rPr>
              <a:t> purpose</a:t>
            </a:r>
            <a:r>
              <a:rPr lang="en-US" sz="2400">
                <a:solidFill>
                  <a:srgbClr val="595959"/>
                </a:solidFill>
              </a:rPr>
              <a:t>.</a:t>
            </a:r>
            <a:endParaRPr sz="2400">
              <a:solidFill>
                <a:srgbClr val="595959"/>
              </a:solidFill>
            </a:endParaRPr>
          </a:p>
          <a:p>
            <a:pPr marL="0" lvl="0" indent="0" algn="l" rtl="0">
              <a:lnSpc>
                <a:spcPct val="115000"/>
              </a:lnSpc>
              <a:spcBef>
                <a:spcPts val="0"/>
              </a:spcBef>
              <a:spcAft>
                <a:spcPts val="0"/>
              </a:spcAft>
              <a:buClr>
                <a:schemeClr val="dk1"/>
              </a:buClr>
              <a:buSzPts val="1100"/>
              <a:buFont typeface="Arial"/>
              <a:buNone/>
            </a:pPr>
            <a:r>
              <a:rPr lang="en-US" sz="2400">
                <a:solidFill>
                  <a:srgbClr val="595959"/>
                </a:solidFill>
              </a:rPr>
              <a:t>d)   </a:t>
            </a:r>
            <a:r>
              <a:rPr lang="en-US" sz="2400" u="sng">
                <a:solidFill>
                  <a:srgbClr val="595959"/>
                </a:solidFill>
              </a:rPr>
              <a:t>Ask and answer questions</a:t>
            </a:r>
            <a:r>
              <a:rPr lang="en-US" sz="2400">
                <a:solidFill>
                  <a:srgbClr val="595959"/>
                </a:solidFill>
              </a:rPr>
              <a:t> about what is read using the text for support.</a:t>
            </a:r>
            <a:endParaRPr sz="2400">
              <a:solidFill>
                <a:srgbClr val="595959"/>
              </a:solidFill>
            </a:endParaRPr>
          </a:p>
          <a:p>
            <a:pPr marL="0" lvl="0" indent="0" algn="l" rtl="0">
              <a:lnSpc>
                <a:spcPct val="115000"/>
              </a:lnSpc>
              <a:spcBef>
                <a:spcPts val="0"/>
              </a:spcBef>
              <a:spcAft>
                <a:spcPts val="0"/>
              </a:spcAft>
              <a:buClr>
                <a:schemeClr val="dk1"/>
              </a:buClr>
              <a:buSzPts val="1100"/>
              <a:buFont typeface="Arial"/>
              <a:buNone/>
            </a:pPr>
            <a:r>
              <a:rPr lang="en-US" sz="2400">
                <a:solidFill>
                  <a:srgbClr val="595959"/>
                </a:solidFill>
              </a:rPr>
              <a:t>e)   Draw conclusions using the text for support.</a:t>
            </a:r>
            <a:endParaRPr sz="2400">
              <a:solidFill>
                <a:srgbClr val="595959"/>
              </a:solidFill>
            </a:endParaRPr>
          </a:p>
          <a:p>
            <a:pPr marL="0" lvl="0" indent="0" algn="l" rtl="0">
              <a:lnSpc>
                <a:spcPct val="115000"/>
              </a:lnSpc>
              <a:spcBef>
                <a:spcPts val="0"/>
              </a:spcBef>
              <a:spcAft>
                <a:spcPts val="0"/>
              </a:spcAft>
              <a:buClr>
                <a:schemeClr val="dk1"/>
              </a:buClr>
              <a:buSzPts val="1100"/>
              <a:buFont typeface="Arial"/>
              <a:buNone/>
            </a:pPr>
            <a:r>
              <a:rPr lang="en-US" sz="2400">
                <a:solidFill>
                  <a:srgbClr val="595959"/>
                </a:solidFill>
              </a:rPr>
              <a:t>f)   </a:t>
            </a:r>
            <a:r>
              <a:rPr lang="en-US" sz="2400" u="sng">
                <a:solidFill>
                  <a:srgbClr val="595959"/>
                </a:solidFill>
              </a:rPr>
              <a:t>Summarize</a:t>
            </a:r>
            <a:r>
              <a:rPr lang="en-US" sz="2400">
                <a:solidFill>
                  <a:srgbClr val="595959"/>
                </a:solidFill>
              </a:rPr>
              <a:t> information found in nonfiction texts.</a:t>
            </a:r>
            <a:endParaRPr sz="2400">
              <a:solidFill>
                <a:srgbClr val="595959"/>
              </a:solidFill>
            </a:endParaRPr>
          </a:p>
          <a:p>
            <a:pPr marL="0" lvl="0" indent="0" algn="l" rtl="0">
              <a:lnSpc>
                <a:spcPct val="115000"/>
              </a:lnSpc>
              <a:spcBef>
                <a:spcPts val="0"/>
              </a:spcBef>
              <a:spcAft>
                <a:spcPts val="0"/>
              </a:spcAft>
              <a:buClr>
                <a:schemeClr val="dk1"/>
              </a:buClr>
              <a:buSzPts val="1100"/>
              <a:buFont typeface="Arial"/>
              <a:buNone/>
            </a:pPr>
            <a:r>
              <a:rPr lang="en-US" sz="2400">
                <a:solidFill>
                  <a:srgbClr val="595959"/>
                </a:solidFill>
              </a:rPr>
              <a:t>g)   Identify the </a:t>
            </a:r>
            <a:r>
              <a:rPr lang="en-US" sz="2400" u="sng">
                <a:solidFill>
                  <a:srgbClr val="595959"/>
                </a:solidFill>
              </a:rPr>
              <a:t>main idea.</a:t>
            </a:r>
            <a:endParaRPr sz="2400" u="sng">
              <a:solidFill>
                <a:srgbClr val="595959"/>
              </a:solidFill>
            </a:endParaRPr>
          </a:p>
          <a:p>
            <a:pPr marL="0" lvl="0" indent="0" algn="l" rtl="0">
              <a:spcBef>
                <a:spcPts val="0"/>
              </a:spcBef>
              <a:spcAft>
                <a:spcPts val="0"/>
              </a:spcAft>
              <a:buClr>
                <a:schemeClr val="dk1"/>
              </a:buClr>
              <a:buSzPts val="1100"/>
              <a:buFont typeface="Arial"/>
              <a:buNone/>
            </a:pPr>
            <a:r>
              <a:rPr lang="en-US" sz="2400">
                <a:solidFill>
                  <a:srgbClr val="595959"/>
                </a:solidFill>
              </a:rPr>
              <a:t>h)   Identify supporting </a:t>
            </a:r>
            <a:r>
              <a:rPr lang="en-US" sz="2400" u="sng">
                <a:solidFill>
                  <a:srgbClr val="595959"/>
                </a:solidFill>
              </a:rPr>
              <a:t>details</a:t>
            </a:r>
            <a:r>
              <a:rPr lang="en-US" sz="2400"/>
              <a:t>.</a:t>
            </a:r>
            <a:endParaRPr sz="2400"/>
          </a:p>
          <a:p>
            <a:pPr marL="742950" lvl="0" indent="0" algn="l" rtl="0">
              <a:spcBef>
                <a:spcPts val="1600"/>
              </a:spcBef>
              <a:spcAft>
                <a:spcPts val="0"/>
              </a:spcAft>
              <a:buNone/>
            </a:pPr>
            <a:endParaRPr sz="2400">
              <a:solidFill>
                <a:srgbClr val="595959"/>
              </a:solidFill>
              <a:latin typeface="Arial"/>
              <a:ea typeface="Arial"/>
              <a:cs typeface="Arial"/>
              <a:sym typeface="Arial"/>
            </a:endParaRPr>
          </a:p>
          <a:p>
            <a:pPr marL="1143000" lvl="0" indent="0" algn="l" rtl="0">
              <a:spcBef>
                <a:spcPts val="0"/>
              </a:spcBef>
              <a:spcAft>
                <a:spcPts val="0"/>
              </a:spcAft>
              <a:buNone/>
            </a:pPr>
            <a:endParaRPr sz="259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5b98261037_0_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Verdana"/>
              <a:buNone/>
            </a:pPr>
            <a:r>
              <a:rPr lang="en-US"/>
              <a:t>Let the SOLs Be Your Guide</a:t>
            </a:r>
            <a:endParaRPr/>
          </a:p>
        </p:txBody>
      </p:sp>
      <p:sp>
        <p:nvSpPr>
          <p:cNvPr id="146" name="Google Shape;146;g5b98261037_0_6"/>
          <p:cNvSpPr txBox="1">
            <a:spLocks noGrp="1"/>
          </p:cNvSpPr>
          <p:nvPr>
            <p:ph type="body" idx="1"/>
          </p:nvPr>
        </p:nvSpPr>
        <p:spPr>
          <a:xfrm>
            <a:off x="457200" y="1731000"/>
            <a:ext cx="8229600" cy="45261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en-US" sz="2960"/>
              <a:t>4th Grade Writing Standards</a:t>
            </a:r>
            <a:endParaRPr/>
          </a:p>
          <a:p>
            <a:pPr marL="742950" lvl="1" indent="-323850" algn="l" rtl="0">
              <a:lnSpc>
                <a:spcPct val="115000"/>
              </a:lnSpc>
              <a:spcBef>
                <a:spcPts val="0"/>
              </a:spcBef>
              <a:spcAft>
                <a:spcPts val="0"/>
              </a:spcAft>
              <a:buSzPts val="2400"/>
              <a:buChar char="–"/>
            </a:pPr>
            <a:r>
              <a:rPr lang="en-US" sz="2400"/>
              <a:t>4.7 The student will write in a variety of forms to include </a:t>
            </a:r>
            <a:r>
              <a:rPr lang="en-US" sz="2400" b="1" u="sng"/>
              <a:t>narrative</a:t>
            </a:r>
            <a:r>
              <a:rPr lang="en-US" sz="2400"/>
              <a:t>, </a:t>
            </a:r>
            <a:r>
              <a:rPr lang="en-US" sz="2400" b="1" u="sng"/>
              <a:t>descriptive</a:t>
            </a:r>
            <a:r>
              <a:rPr lang="en-US" sz="2400"/>
              <a:t>, </a:t>
            </a:r>
            <a:r>
              <a:rPr lang="en-US" sz="2400" b="1" u="sng"/>
              <a:t>opinion</a:t>
            </a:r>
            <a:r>
              <a:rPr lang="en-US" sz="2400"/>
              <a:t>, and </a:t>
            </a:r>
            <a:r>
              <a:rPr lang="en-US" sz="2400" b="1" u="sng"/>
              <a:t>expository</a:t>
            </a:r>
            <a:r>
              <a:rPr lang="en-US" sz="2400"/>
              <a:t>.</a:t>
            </a:r>
            <a:endParaRPr sz="2400"/>
          </a:p>
          <a:p>
            <a:pPr marL="1143000" lvl="2" indent="-266700" algn="l" rtl="0">
              <a:lnSpc>
                <a:spcPct val="115000"/>
              </a:lnSpc>
              <a:spcBef>
                <a:spcPts val="0"/>
              </a:spcBef>
              <a:spcAft>
                <a:spcPts val="0"/>
              </a:spcAft>
              <a:buSzPts val="2400"/>
              <a:buFont typeface="Verdana"/>
              <a:buChar char="•"/>
            </a:pPr>
            <a:r>
              <a:rPr lang="en-US"/>
              <a:t>Revised from “The student will write cohesively for a variety of purposes” </a:t>
            </a:r>
            <a:endParaRPr/>
          </a:p>
          <a:p>
            <a:pPr marL="742950" lvl="1" indent="-323850" algn="l" rtl="0">
              <a:lnSpc>
                <a:spcPct val="80000"/>
              </a:lnSpc>
              <a:spcBef>
                <a:spcPts val="518"/>
              </a:spcBef>
              <a:spcAft>
                <a:spcPts val="0"/>
              </a:spcAft>
              <a:buSzPts val="2400"/>
              <a:buFont typeface="Verdana"/>
              <a:buChar char="–"/>
            </a:pPr>
            <a:r>
              <a:rPr lang="en-US" sz="2400"/>
              <a:t>4.7  j) Express an opinion about a topic and provide fact-based reasons for support.</a:t>
            </a:r>
            <a:endParaRPr sz="2400"/>
          </a:p>
          <a:p>
            <a:pPr marL="1143000" lvl="2" indent="-266700" algn="l" rtl="0">
              <a:lnSpc>
                <a:spcPct val="80000"/>
              </a:lnSpc>
              <a:spcBef>
                <a:spcPts val="518"/>
              </a:spcBef>
              <a:spcAft>
                <a:spcPts val="0"/>
              </a:spcAft>
              <a:buSzPts val="2400"/>
              <a:buFont typeface="Verdana"/>
              <a:buChar char="•"/>
            </a:pPr>
            <a:r>
              <a:rPr lang="en-US"/>
              <a:t>New content</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2899</Words>
  <Application>Microsoft Office PowerPoint</Application>
  <PresentationFormat>On-screen Show (4:3)</PresentationFormat>
  <Paragraphs>324</Paragraphs>
  <Slides>49</Slides>
  <Notes>48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Rockwell</vt:lpstr>
      <vt:lpstr>Calibri</vt:lpstr>
      <vt:lpstr>Noto Sans Symbols</vt:lpstr>
      <vt:lpstr>Verdana</vt:lpstr>
      <vt:lpstr>Roboto</vt:lpstr>
      <vt:lpstr>Office Theme</vt:lpstr>
      <vt:lpstr>Moving in the “Write” Direction for the SOLs</vt:lpstr>
      <vt:lpstr>Presenters</vt:lpstr>
      <vt:lpstr>Change is good!</vt:lpstr>
      <vt:lpstr>Let the SOLs Be Your Guide</vt:lpstr>
      <vt:lpstr>Let the SOLs Be Your Guide</vt:lpstr>
      <vt:lpstr>Let the SOLs Be Your Guide</vt:lpstr>
      <vt:lpstr>3rd Grade Reading Blueprint Fiction</vt:lpstr>
      <vt:lpstr>3rd Grade Reading Blueprint Nonfiction </vt:lpstr>
      <vt:lpstr>Let the SOLs Be Your Guide</vt:lpstr>
      <vt:lpstr>Let the SOLs Be Your Guide</vt:lpstr>
      <vt:lpstr>Grade 4 Reading Blueprint: Fiction</vt:lpstr>
      <vt:lpstr>Grade 4 Reading Blueprint: Nonfiction</vt:lpstr>
      <vt:lpstr>Let the SOLs Be Your Guide</vt:lpstr>
      <vt:lpstr>Let the SOLs Be Your Guide</vt:lpstr>
      <vt:lpstr>5th Grade Reading Blueprint: Fiction</vt:lpstr>
      <vt:lpstr>5th Grade Reading Blueprint: Nonfiction</vt:lpstr>
      <vt:lpstr>The Writing Rubric is your compass</vt:lpstr>
      <vt:lpstr>Creating a Writing Community</vt:lpstr>
      <vt:lpstr>Best Practices in Writing Instruction</vt:lpstr>
      <vt:lpstr>Which way do we go now?</vt:lpstr>
      <vt:lpstr>Performance Task Framework - Path</vt:lpstr>
      <vt:lpstr>Performance Task: Step 1</vt:lpstr>
      <vt:lpstr>A Great Idea for Step One</vt:lpstr>
      <vt:lpstr>Rules for Producing Questions</vt:lpstr>
      <vt:lpstr>Start with a Questions Focus</vt:lpstr>
      <vt:lpstr>Categorize Questions: Closed/Open</vt:lpstr>
      <vt:lpstr>Modify Questions</vt:lpstr>
      <vt:lpstr>Prioritize Questions</vt:lpstr>
      <vt:lpstr>Share</vt:lpstr>
      <vt:lpstr>Reflection</vt:lpstr>
      <vt:lpstr>Components of the QFT</vt:lpstr>
      <vt:lpstr>Performance Task Step 1 Reminders</vt:lpstr>
      <vt:lpstr>Performance Task Step 2</vt:lpstr>
      <vt:lpstr>Performance Task Step 3</vt:lpstr>
      <vt:lpstr>Performance Task Step 4</vt:lpstr>
      <vt:lpstr>Performance Task Step 5</vt:lpstr>
      <vt:lpstr>For Example</vt:lpstr>
      <vt:lpstr>K-5 Writing Roadmap</vt:lpstr>
      <vt:lpstr>What is the “write” direction in 3rd Grade?</vt:lpstr>
      <vt:lpstr>What is the “write” direction in 3rd Grade?</vt:lpstr>
      <vt:lpstr>What is the “write” direction in 4th Grade?</vt:lpstr>
      <vt:lpstr>What is the “write” direction in 4th Grade?</vt:lpstr>
      <vt:lpstr>What is the “write” direction in 5th Grade?</vt:lpstr>
      <vt:lpstr>Maintaining the Course</vt:lpstr>
      <vt:lpstr>Your turn!  -  Digital Citizenship Objectives:</vt:lpstr>
      <vt:lpstr>Other Resources:</vt:lpstr>
      <vt:lpstr>Go forth in the “write” direction!</vt:lpstr>
      <vt:lpstr>Presenters</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in the “Write” Direction for the SOLs</dc:title>
  <dc:creator>crb29104</dc:creator>
  <cp:lastModifiedBy>VITA Program</cp:lastModifiedBy>
  <cp:revision>4</cp:revision>
  <dcterms:created xsi:type="dcterms:W3CDTF">2017-06-06T17:34:59Z</dcterms:created>
  <dcterms:modified xsi:type="dcterms:W3CDTF">2019-11-13T14:28:19Z</dcterms:modified>
</cp:coreProperties>
</file>