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48" r:id="rId1"/>
  </p:sldMasterIdLst>
  <p:notesMasterIdLst>
    <p:notesMasterId r:id="rId33"/>
  </p:notesMasterIdLst>
  <p:sldIdLst>
    <p:sldId id="256" r:id="rId2"/>
    <p:sldId id="258" r:id="rId3"/>
    <p:sldId id="259" r:id="rId4"/>
    <p:sldId id="288" r:id="rId5"/>
    <p:sldId id="262" r:id="rId6"/>
    <p:sldId id="296" r:id="rId7"/>
    <p:sldId id="263" r:id="rId8"/>
    <p:sldId id="286" r:id="rId9"/>
    <p:sldId id="264" r:id="rId10"/>
    <p:sldId id="277" r:id="rId11"/>
    <p:sldId id="267" r:id="rId12"/>
    <p:sldId id="278" r:id="rId13"/>
    <p:sldId id="279" r:id="rId14"/>
    <p:sldId id="280" r:id="rId15"/>
    <p:sldId id="281" r:id="rId16"/>
    <p:sldId id="282" r:id="rId17"/>
    <p:sldId id="295" r:id="rId18"/>
    <p:sldId id="266" r:id="rId19"/>
    <p:sldId id="297" r:id="rId20"/>
    <p:sldId id="265" r:id="rId21"/>
    <p:sldId id="268" r:id="rId22"/>
    <p:sldId id="283" r:id="rId23"/>
    <p:sldId id="274" r:id="rId24"/>
    <p:sldId id="284" r:id="rId25"/>
    <p:sldId id="291" r:id="rId26"/>
    <p:sldId id="294" r:id="rId27"/>
    <p:sldId id="261" r:id="rId28"/>
    <p:sldId id="292" r:id="rId29"/>
    <p:sldId id="285" r:id="rId30"/>
    <p:sldId id="276" r:id="rId31"/>
    <p:sldId id="289"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4u3K44YMFJ7rBUcQASBb+UGTgY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 McConnel" initials="JM" lastIdx="2" clrIdx="0">
    <p:extLst>
      <p:ext uri="{19B8F6BF-5375-455C-9EA6-DF929625EA0E}">
        <p15:presenceInfo xmlns:p15="http://schemas.microsoft.com/office/powerpoint/2012/main" userId="a0cc163ed8bd7f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5" autoAdjust="0"/>
    <p:restoredTop sz="86397" autoAdjust="0"/>
  </p:normalViewPr>
  <p:slideViewPr>
    <p:cSldViewPr snapToGrid="0">
      <p:cViewPr varScale="1">
        <p:scale>
          <a:sx n="39" d="100"/>
          <a:sy n="39" d="100"/>
        </p:scale>
        <p:origin x="78" y="5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8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rgbClr val="C22536"/>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1507416"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rebuchet MS"/>
                <a:ea typeface="Trebuchet MS"/>
                <a:cs typeface="Trebuchet MS"/>
                <a:sym typeface="Trebuchet MS"/>
              </a:rPr>
              <a:t>‹#›</a:t>
            </a:fld>
            <a:endParaRPr sz="1200" b="0" i="0" u="none" strike="noStrike" cap="none">
              <a:solidFill>
                <a:schemeClr val="dk1"/>
              </a:solidFill>
              <a:latin typeface="Trebuchet MS"/>
              <a:ea typeface="Trebuchet MS"/>
              <a:cs typeface="Trebuchet MS"/>
              <a:sym typeface="Trebuchet MS"/>
            </a:endParaRPr>
          </a:p>
        </p:txBody>
      </p:sp>
      <p:pic>
        <p:nvPicPr>
          <p:cNvPr id="9" name="Google Shape;9;n" descr="Virginia Department of Education"/>
          <p:cNvPicPr preferRelativeResize="0"/>
          <p:nvPr/>
        </p:nvPicPr>
        <p:blipFill rotWithShape="1">
          <a:blip r:embed="rId2">
            <a:alphaModFix/>
          </a:blip>
          <a:srcRect/>
          <a:stretch/>
        </p:blipFill>
        <p:spPr>
          <a:xfrm rot="-5400000">
            <a:off x="-3294337" y="4376445"/>
            <a:ext cx="7047450" cy="403060"/>
          </a:xfrm>
          <a:prstGeom prst="rect">
            <a:avLst/>
          </a:prstGeom>
          <a:noFill/>
          <a:ln>
            <a:noFill/>
          </a:ln>
        </p:spPr>
      </p:pic>
      <p:pic>
        <p:nvPicPr>
          <p:cNvPr id="10" name="Google Shape;10;n" descr="VDOE Logo"/>
          <p:cNvPicPr preferRelativeResize="0"/>
          <p:nvPr/>
        </p:nvPicPr>
        <p:blipFill rotWithShape="1">
          <a:blip r:embed="rId3">
            <a:alphaModFix/>
          </a:blip>
          <a:srcRect/>
          <a:stretch/>
        </p:blipFill>
        <p:spPr>
          <a:xfrm>
            <a:off x="5392029" y="8699765"/>
            <a:ext cx="1376362" cy="458787"/>
          </a:xfrm>
          <a:prstGeom prst="rect">
            <a:avLst/>
          </a:prstGeom>
          <a:noFill/>
          <a:ln>
            <a:noFill/>
          </a:ln>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4680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8871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2334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5038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2454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7468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1723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4637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0511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5868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8095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7682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3641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7900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1516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5804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6539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50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106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pic>
        <p:nvPicPr>
          <p:cNvPr id="19" name="Google Shape;19;p23"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0" cy="6854653"/>
          </a:xfrm>
          <a:prstGeom prst="rect">
            <a:avLst/>
          </a:prstGeom>
          <a:noFill/>
          <a:ln>
            <a:noFill/>
          </a:ln>
        </p:spPr>
      </p:pic>
      <p:sp>
        <p:nvSpPr>
          <p:cNvPr id="20" name="Google Shape;20;p23"/>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3"/>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23" name="Google Shape;23;p23"/>
          <p:cNvSpPr txBox="1">
            <a:spLocks noGrp="1"/>
          </p:cNvSpPr>
          <p:nvPr>
            <p:ph type="ctrTitle"/>
          </p:nvPr>
        </p:nvSpPr>
        <p:spPr>
          <a:xfrm>
            <a:off x="1524000" y="2235199"/>
            <a:ext cx="9144000" cy="2387600"/>
          </a:xfrm>
          <a:prstGeom prst="rect">
            <a:avLst/>
          </a:prstGeom>
          <a:solidFill>
            <a:schemeClr val="lt1">
              <a:alpha val="62745"/>
            </a:schemeClr>
          </a:solidFill>
          <a:ln w="79375" cap="rnd" cmpd="sng">
            <a:solidFill>
              <a:srgbClr val="C00000">
                <a:alpha val="78823"/>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3"/>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C2253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5"/>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5"/>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Trebuchet MS"/>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26"/>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6"/>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accent1"/>
              </a:buClr>
              <a:buSzPts val="3200"/>
              <a:buFont typeface="Arial"/>
              <a:buNone/>
              <a:defRPr sz="3200" b="0" i="0" u="none" strike="noStrike" cap="none">
                <a:solidFill>
                  <a:schemeClr val="accent1"/>
                </a:solidFill>
                <a:latin typeface="Trebuchet MS"/>
                <a:ea typeface="Trebuchet MS"/>
                <a:cs typeface="Trebuchet MS"/>
                <a:sym typeface="Trebuchet MS"/>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500"/>
              </a:spcBef>
              <a:spcAft>
                <a:spcPts val="0"/>
              </a:spcAft>
              <a:buClr>
                <a:schemeClr val="accent1"/>
              </a:buClr>
              <a:buSzPts val="2400"/>
              <a:buFont typeface="Arial"/>
              <a:buNone/>
              <a:defRPr sz="2400" b="1" i="0" u="none" strike="noStrike" cap="none">
                <a:solidFill>
                  <a:schemeClr val="accent1"/>
                </a:solidFill>
                <a:latin typeface="Trebuchet MS"/>
                <a:ea typeface="Trebuchet MS"/>
                <a:cs typeface="Trebuchet MS"/>
                <a:sym typeface="Trebuchet MS"/>
              </a:defRPr>
            </a:lvl3pPr>
            <a:lvl4pPr marR="0" lvl="3" algn="l" rtl="0">
              <a:lnSpc>
                <a:spcPct val="90000"/>
              </a:lnSpc>
              <a:spcBef>
                <a:spcPts val="500"/>
              </a:spcBef>
              <a:spcAft>
                <a:spcPts val="0"/>
              </a:spcAft>
              <a:buClr>
                <a:srgbClr val="3F3F3F"/>
              </a:buClr>
              <a:buSzPts val="2000"/>
              <a:buFont typeface="Arial"/>
              <a:buNone/>
              <a:defRPr sz="2000" b="1" i="0" u="none" strike="noStrike" cap="none">
                <a:solidFill>
                  <a:srgbClr val="3F3F3F"/>
                </a:solidFill>
                <a:latin typeface="Times New Roman"/>
                <a:ea typeface="Times New Roman"/>
                <a:cs typeface="Times New Roman"/>
                <a:sym typeface="Times New Roman"/>
              </a:defRPr>
            </a:lvl4pPr>
            <a:lvl5pPr marR="0" lvl="4" algn="l" rtl="0">
              <a:lnSpc>
                <a:spcPct val="90000"/>
              </a:lnSpc>
              <a:spcBef>
                <a:spcPts val="500"/>
              </a:spcBef>
              <a:spcAft>
                <a:spcPts val="0"/>
              </a:spcAft>
              <a:buClr>
                <a:srgbClr val="C22536"/>
              </a:buClr>
              <a:buSzPts val="2000"/>
              <a:buFont typeface="Arial"/>
              <a:buNone/>
              <a:defRPr sz="2000" b="0" i="1" u="none" strike="noStrike" cap="none">
                <a:solidFill>
                  <a:srgbClr val="C22536"/>
                </a:solidFill>
                <a:latin typeface="Trebuchet MS"/>
                <a:ea typeface="Trebuchet MS"/>
                <a:cs typeface="Trebuchet MS"/>
                <a:sym typeface="Trebuchet M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8" name="Google Shape;7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C2253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32"/>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3"/>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3"/>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4"/>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4"/>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94" name="Google Shape;94;p34"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pic>
        <p:nvPicPr>
          <p:cNvPr id="12" name="Google Shape;12;p22"/>
          <p:cNvPicPr preferRelativeResize="0"/>
          <p:nvPr/>
        </p:nvPicPr>
        <p:blipFill rotWithShape="1">
          <a:blip r:embed="rId8">
            <a:alphaModFix/>
          </a:blip>
          <a:srcRect/>
          <a:stretch/>
        </p:blipFill>
        <p:spPr>
          <a:xfrm>
            <a:off x="0" y="0"/>
            <a:ext cx="12192000" cy="6858000"/>
          </a:xfrm>
          <a:prstGeom prst="rect">
            <a:avLst/>
          </a:prstGeom>
          <a:noFill/>
          <a:ln>
            <a:noFill/>
          </a:ln>
        </p:spPr>
      </p:pic>
      <p:sp>
        <p:nvSpPr>
          <p:cNvPr id="13" name="Google Shape;1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4" name="Google Shape;14;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accent1"/>
              </a:buClr>
              <a:buSzPts val="2000"/>
              <a:buFont typeface="Arial"/>
              <a:buChar char="•"/>
              <a:defRPr sz="2000" b="1" i="0" u="none" strike="noStrike" cap="none">
                <a:solidFill>
                  <a:schemeClr val="accent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rgbClr val="3F3F3F"/>
              </a:buClr>
              <a:buSzPts val="1800"/>
              <a:buFont typeface="Arial"/>
              <a:buChar char="•"/>
              <a:defRPr sz="1800" b="1" i="0" u="none" strike="noStrike" cap="none">
                <a:solidFill>
                  <a:srgbClr val="3F3F3F"/>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rgbClr val="C22536"/>
              </a:buClr>
              <a:buSzPts val="1800"/>
              <a:buFont typeface="Arial"/>
              <a:buChar char="•"/>
              <a:defRPr sz="1800" b="0" i="1" u="none" strike="noStrike" cap="none">
                <a:solidFill>
                  <a:srgbClr val="C22536"/>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22"/>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2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888888"/>
                </a:solidFill>
                <a:latin typeface="Times New Roman"/>
                <a:ea typeface="Times New Roman"/>
                <a:cs typeface="Times New Roman"/>
                <a:sym typeface="Times New Roman"/>
              </a:defRPr>
            </a:lvl1pPr>
            <a:lvl2pPr marL="0" marR="0" lvl="1" indent="0" algn="l" rtl="0">
              <a:spcBef>
                <a:spcPts val="0"/>
              </a:spcBef>
              <a:buNone/>
              <a:defRPr sz="1200" b="0" i="0" u="none" strike="noStrike" cap="none">
                <a:solidFill>
                  <a:srgbClr val="888888"/>
                </a:solidFill>
                <a:latin typeface="Times New Roman"/>
                <a:ea typeface="Times New Roman"/>
                <a:cs typeface="Times New Roman"/>
                <a:sym typeface="Times New Roman"/>
              </a:defRPr>
            </a:lvl2pPr>
            <a:lvl3pPr marL="0" marR="0" lvl="2" indent="0" algn="l" rtl="0">
              <a:spcBef>
                <a:spcPts val="0"/>
              </a:spcBef>
              <a:buNone/>
              <a:defRPr sz="1200" b="0" i="0" u="none" strike="noStrike" cap="none">
                <a:solidFill>
                  <a:srgbClr val="888888"/>
                </a:solidFill>
                <a:latin typeface="Times New Roman"/>
                <a:ea typeface="Times New Roman"/>
                <a:cs typeface="Times New Roman"/>
                <a:sym typeface="Times New Roman"/>
              </a:defRPr>
            </a:lvl3pPr>
            <a:lvl4pPr marL="0" marR="0" lvl="3" indent="0" algn="l" rtl="0">
              <a:spcBef>
                <a:spcPts val="0"/>
              </a:spcBef>
              <a:buNone/>
              <a:defRPr sz="1200" b="0" i="0" u="none" strike="noStrike" cap="none">
                <a:solidFill>
                  <a:srgbClr val="888888"/>
                </a:solidFill>
                <a:latin typeface="Times New Roman"/>
                <a:ea typeface="Times New Roman"/>
                <a:cs typeface="Times New Roman"/>
                <a:sym typeface="Times New Roman"/>
              </a:defRPr>
            </a:lvl4pPr>
            <a:lvl5pPr marL="0" marR="0" lvl="4" indent="0" algn="l" rtl="0">
              <a:spcBef>
                <a:spcPts val="0"/>
              </a:spcBef>
              <a:buNone/>
              <a:defRPr sz="1200" b="0" i="0" u="none" strike="noStrike" cap="none">
                <a:solidFill>
                  <a:srgbClr val="888888"/>
                </a:solidFill>
                <a:latin typeface="Times New Roman"/>
                <a:ea typeface="Times New Roman"/>
                <a:cs typeface="Times New Roman"/>
                <a:sym typeface="Times New Roman"/>
              </a:defRPr>
            </a:lvl5pPr>
            <a:lvl6pPr marL="0" marR="0" lvl="5" indent="0" algn="l" rtl="0">
              <a:spcBef>
                <a:spcPts val="0"/>
              </a:spcBef>
              <a:buNone/>
              <a:defRPr sz="1200" b="0" i="0" u="none" strike="noStrike" cap="none">
                <a:solidFill>
                  <a:srgbClr val="888888"/>
                </a:solidFill>
                <a:latin typeface="Times New Roman"/>
                <a:ea typeface="Times New Roman"/>
                <a:cs typeface="Times New Roman"/>
                <a:sym typeface="Times New Roman"/>
              </a:defRPr>
            </a:lvl6pPr>
            <a:lvl7pPr marL="0" marR="0" lvl="6" indent="0" algn="l" rtl="0">
              <a:spcBef>
                <a:spcPts val="0"/>
              </a:spcBef>
              <a:buNone/>
              <a:defRPr sz="1200" b="0" i="0" u="none" strike="noStrike" cap="none">
                <a:solidFill>
                  <a:srgbClr val="888888"/>
                </a:solidFill>
                <a:latin typeface="Times New Roman"/>
                <a:ea typeface="Times New Roman"/>
                <a:cs typeface="Times New Roman"/>
                <a:sym typeface="Times New Roman"/>
              </a:defRPr>
            </a:lvl7pPr>
            <a:lvl8pPr marL="0" marR="0" lvl="7" indent="0" algn="l" rtl="0">
              <a:spcBef>
                <a:spcPts val="0"/>
              </a:spcBef>
              <a:buNone/>
              <a:defRPr sz="1200" b="0" i="0" u="none" strike="noStrike" cap="none">
                <a:solidFill>
                  <a:srgbClr val="888888"/>
                </a:solidFill>
                <a:latin typeface="Times New Roman"/>
                <a:ea typeface="Times New Roman"/>
                <a:cs typeface="Times New Roman"/>
                <a:sym typeface="Times New Roman"/>
              </a:defRPr>
            </a:lvl8pPr>
            <a:lvl9pPr marL="0" marR="0" lvl="8" indent="0" algn="l" rtl="0">
              <a:spcBef>
                <a:spcPts val="0"/>
              </a:spcBef>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8" r:id="rId4"/>
    <p:sldLayoutId id="2147483659" r:id="rId5"/>
    <p:sldLayoutId id="2147483660"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mcconneljm@longwood.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ac.colostate.edu/docs/books/writingspaces2/reid--ten-ways-to-think.pdf"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mcconneljm@longwood.edu"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
          <p:cNvSpPr txBox="1">
            <a:spLocks noGrp="1"/>
          </p:cNvSpPr>
          <p:nvPr>
            <p:ph type="ctrTitle"/>
          </p:nvPr>
        </p:nvSpPr>
        <p:spPr>
          <a:xfrm>
            <a:off x="1524000" y="2235199"/>
            <a:ext cx="9144000" cy="2387600"/>
          </a:xfrm>
          <a:prstGeom prst="rect">
            <a:avLst/>
          </a:prstGeom>
          <a:solidFill>
            <a:schemeClr val="lt1">
              <a:alpha val="62745"/>
            </a:schemeClr>
          </a:solidFill>
          <a:ln w="79375" cap="rnd" cmpd="sng">
            <a:solidFill>
              <a:srgbClr val="C00000">
                <a:alpha val="78823"/>
              </a:srgbClr>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6000"/>
              <a:buFont typeface="Trebuchet MS"/>
              <a:buNone/>
            </a:pPr>
            <a:r>
              <a:rPr lang="en-US" sz="4800" dirty="0"/>
              <a:t>Writing is a Journey: Writing and Evaluating Metaphors to Increase Student Understanding</a:t>
            </a:r>
          </a:p>
        </p:txBody>
      </p:sp>
      <p:sp>
        <p:nvSpPr>
          <p:cNvPr id="100" name="Google Shape;100;p1"/>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r>
              <a:rPr lang="en-US" dirty="0"/>
              <a:t>Dr. Jen McConnel, Longwood University</a:t>
            </a:r>
          </a:p>
          <a:p>
            <a:pPr marL="0" lvl="0" indent="0" algn="ctr" rtl="0">
              <a:lnSpc>
                <a:spcPct val="90000"/>
              </a:lnSpc>
              <a:spcBef>
                <a:spcPts val="0"/>
              </a:spcBef>
              <a:spcAft>
                <a:spcPts val="0"/>
              </a:spcAft>
              <a:buClr>
                <a:schemeClr val="accent1"/>
              </a:buClr>
              <a:buSzPts val="2400"/>
              <a:buNone/>
            </a:pPr>
            <a:r>
              <a:rPr lang="en-US" dirty="0">
                <a:hlinkClick r:id="rId3"/>
              </a:rPr>
              <a:t>mcconneljm@longwood.edu</a:t>
            </a:r>
            <a:endParaRPr lang="en-US" dirty="0"/>
          </a:p>
          <a:p>
            <a:pPr marL="0" lvl="0" indent="0" algn="ctr" rtl="0">
              <a:lnSpc>
                <a:spcPct val="90000"/>
              </a:lnSpc>
              <a:spcBef>
                <a:spcPts val="0"/>
              </a:spcBef>
              <a:spcAft>
                <a:spcPts val="0"/>
              </a:spcAft>
              <a:buClr>
                <a:schemeClr val="accent1"/>
              </a:buClr>
              <a:buSzPts val="2400"/>
              <a:buNone/>
            </a:pPr>
            <a:endParaRPr dirty="0"/>
          </a:p>
        </p:txBody>
      </p:sp>
      <p:sp>
        <p:nvSpPr>
          <p:cNvPr id="101" name="Google Shape;101;p1"/>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a:t>How I Came to This Work</a:t>
            </a:r>
            <a:endParaRPr dirty="0"/>
          </a:p>
        </p:txBody>
      </p:sp>
      <p:sp>
        <p:nvSpPr>
          <p:cNvPr id="151" name="Google Shape;15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indent="-457200">
              <a:spcBef>
                <a:spcPts val="500"/>
              </a:spcBef>
              <a:buClr>
                <a:schemeClr val="dk1"/>
              </a:buClr>
              <a:buSzPct val="100000"/>
            </a:pPr>
            <a:r>
              <a:rPr lang="en-CA" dirty="0"/>
              <a:t>“My article is totally a sphinx, goulash, or one of those university building where old and new meet unharmoniously: the blending isn’t clear.”</a:t>
            </a:r>
          </a:p>
          <a:p>
            <a:pPr lvl="1" indent="-457200">
              <a:buSzPct val="100000"/>
            </a:pPr>
            <a:r>
              <a:rPr lang="en-CA" sz="2800" dirty="0">
                <a:solidFill>
                  <a:schemeClr val="tx1"/>
                </a:solidFill>
              </a:rPr>
              <a:t>My metaphors, 2018</a:t>
            </a:r>
            <a:endParaRPr sz="2800" dirty="0">
              <a:solidFill>
                <a:schemeClr val="tx1"/>
              </a:solidFill>
            </a:endParaRPr>
          </a:p>
        </p:txBody>
      </p:sp>
    </p:spTree>
    <p:extLst>
      <p:ext uri="{BB962C8B-B14F-4D97-AF65-F5344CB8AC3E}">
        <p14:creationId xmlns:p14="http://schemas.microsoft.com/office/powerpoint/2010/main" val="1705395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dirty="0"/>
              <a:t>Considering Metaphors in the Classroom</a:t>
            </a:r>
            <a:endParaRPr dirty="0"/>
          </a:p>
        </p:txBody>
      </p:sp>
      <p:sp>
        <p:nvSpPr>
          <p:cNvPr id="174" name="Google Shape;174;p1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11</a:t>
            </a:fld>
            <a:endParaRPr/>
          </a:p>
        </p:txBody>
      </p:sp>
      <p:pic>
        <p:nvPicPr>
          <p:cNvPr id="175" name="Google Shape;175;p12" descr="VDOE Logo"/>
          <p:cNvPicPr preferRelativeResize="0"/>
          <p:nvPr/>
        </p:nvPicPr>
        <p:blipFill rotWithShape="1">
          <a:blip r:embed="rId3">
            <a:alphaModFix/>
          </a:blip>
          <a:srcRect/>
          <a:stretch/>
        </p:blipFill>
        <p:spPr>
          <a:xfrm>
            <a:off x="309896" y="217955"/>
            <a:ext cx="2531806" cy="84393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a:t>Metaphors for Literacy </a:t>
            </a:r>
            <a:endParaRPr dirty="0"/>
          </a:p>
        </p:txBody>
      </p:sp>
      <p:sp>
        <p:nvSpPr>
          <p:cNvPr id="151" name="Google Shape;15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ct val="100000"/>
              <a:buChar char="•"/>
            </a:pPr>
            <a:r>
              <a:rPr lang="en-US" dirty="0"/>
              <a:t>“Academic literacy is like a boardwalk on the first morning of spring because of the long journey before the final destination. At first, the walk may seem </a:t>
            </a:r>
            <a:r>
              <a:rPr lang="en-US" b="1" dirty="0"/>
              <a:t>cold and pointless </a:t>
            </a:r>
            <a:r>
              <a:rPr lang="en-US" dirty="0"/>
              <a:t>with maybe </a:t>
            </a:r>
            <a:r>
              <a:rPr lang="en-US" b="1" dirty="0"/>
              <a:t>too many obstacles </a:t>
            </a:r>
            <a:r>
              <a:rPr lang="en-US" dirty="0"/>
              <a:t>in your way. It is important instead to see it as another journey </a:t>
            </a:r>
            <a:r>
              <a:rPr lang="en-US" b="1" dirty="0"/>
              <a:t>you can accomplish if you believe in yourself </a:t>
            </a:r>
            <a:r>
              <a:rPr lang="en-US" dirty="0"/>
              <a:t>and all the strengths you have!”</a:t>
            </a:r>
          </a:p>
          <a:p>
            <a:pPr marL="685800" lvl="1" indent="-228600">
              <a:spcBef>
                <a:spcPts val="0"/>
              </a:spcBef>
              <a:buClr>
                <a:schemeClr val="accent1"/>
              </a:buClr>
              <a:buSzPct val="100000"/>
            </a:pPr>
            <a:r>
              <a:rPr lang="en-US" sz="2800" dirty="0"/>
              <a:t>First-year college student during her first semester after high school </a:t>
            </a:r>
          </a:p>
          <a:p>
            <a:pPr marL="0" indent="0">
              <a:spcBef>
                <a:spcPts val="500"/>
              </a:spcBef>
              <a:buClr>
                <a:schemeClr val="dk1"/>
              </a:buClr>
              <a:buSzPct val="100000"/>
              <a:buNone/>
            </a:pPr>
            <a:endParaRPr dirty="0"/>
          </a:p>
        </p:txBody>
      </p:sp>
    </p:spTree>
    <p:extLst>
      <p:ext uri="{BB962C8B-B14F-4D97-AF65-F5344CB8AC3E}">
        <p14:creationId xmlns:p14="http://schemas.microsoft.com/office/powerpoint/2010/main" val="2080826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a:t>Metaphors for Literacy: Vulnerability</a:t>
            </a:r>
            <a:endParaRPr dirty="0"/>
          </a:p>
        </p:txBody>
      </p:sp>
      <p:sp>
        <p:nvSpPr>
          <p:cNvPr id="151" name="Google Shape;15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ct val="100000"/>
              <a:buChar char="•"/>
            </a:pPr>
            <a:r>
              <a:rPr lang="en-US" dirty="0"/>
              <a:t>“Academic literacy is like high school because you are constantly being peer-reviewed with majorly negative remarks. It takes lots of blood, sweat, and tears over a long period of time to come out with nothing but a sheet of paper. You will probably get covered in red marks, and are almost guaranteed to be drawn on with pen at some point.”</a:t>
            </a:r>
          </a:p>
          <a:p>
            <a:pPr marL="685800" lvl="1" indent="-228600">
              <a:spcBef>
                <a:spcPts val="0"/>
              </a:spcBef>
              <a:buClr>
                <a:schemeClr val="accent1"/>
              </a:buClr>
              <a:buSzPct val="100000"/>
            </a:pPr>
            <a:r>
              <a:rPr lang="en-US" sz="2800" dirty="0"/>
              <a:t>First-year college student after a gap between HS and college</a:t>
            </a:r>
            <a:endParaRPr sz="2800" dirty="0"/>
          </a:p>
        </p:txBody>
      </p:sp>
    </p:spTree>
    <p:extLst>
      <p:ext uri="{BB962C8B-B14F-4D97-AF65-F5344CB8AC3E}">
        <p14:creationId xmlns:p14="http://schemas.microsoft.com/office/powerpoint/2010/main" val="3649562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a:t>Revised Metaphors</a:t>
            </a:r>
            <a:endParaRPr dirty="0"/>
          </a:p>
        </p:txBody>
      </p:sp>
      <p:sp>
        <p:nvSpPr>
          <p:cNvPr id="151" name="Google Shape;15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ct val="100000"/>
              <a:buChar char="•"/>
            </a:pPr>
            <a:r>
              <a:rPr lang="en-US" dirty="0"/>
              <a:t>“What else can I compare academic literacy to? Is it like trying to impress someone you can’t? Is it…is it like stand-up comedy? Academic literacy is like stand-up </a:t>
            </a:r>
            <a:r>
              <a:rPr lang="en-US" b="1" dirty="0"/>
              <a:t>because it is subjective to whoever’s experiencing it but there are elements that can be agreed upon to reflect general quality. </a:t>
            </a:r>
            <a:r>
              <a:rPr lang="en-US" dirty="0"/>
              <a:t>And because there are lots of unspoken small rules that you learn once you get the main part down, I guess? And </a:t>
            </a:r>
            <a:r>
              <a:rPr lang="en-US" b="1" dirty="0"/>
              <a:t>it’s a never-ending process </a:t>
            </a:r>
            <a:r>
              <a:rPr lang="en-US" dirty="0"/>
              <a:t>of trying to get better.”</a:t>
            </a:r>
          </a:p>
          <a:p>
            <a:pPr marL="685800" lvl="1" indent="-228600">
              <a:spcBef>
                <a:spcPts val="0"/>
              </a:spcBef>
              <a:buClr>
                <a:schemeClr val="accent1"/>
              </a:buClr>
              <a:buSzPct val="100000"/>
            </a:pPr>
            <a:r>
              <a:rPr lang="en-US" sz="2800" dirty="0"/>
              <a:t>The same student, two months later</a:t>
            </a:r>
            <a:endParaRPr sz="2800" dirty="0"/>
          </a:p>
        </p:txBody>
      </p:sp>
    </p:spTree>
    <p:extLst>
      <p:ext uri="{BB962C8B-B14F-4D97-AF65-F5344CB8AC3E}">
        <p14:creationId xmlns:p14="http://schemas.microsoft.com/office/powerpoint/2010/main" val="3270793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dirty="0"/>
              <a:t>Supporting Students through Vulnerability</a:t>
            </a:r>
            <a:endParaRPr dirty="0"/>
          </a:p>
        </p:txBody>
      </p:sp>
      <p:sp>
        <p:nvSpPr>
          <p:cNvPr id="173" name="Google Shape;173;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r>
              <a:rPr lang="en-US" sz="2800" dirty="0"/>
              <a:t>“the emotion that we experience during times of uncertainty, risk, and emotional exposure” </a:t>
            </a:r>
          </a:p>
          <a:p>
            <a:pPr marL="0" lvl="0" indent="0" algn="l" rtl="0">
              <a:lnSpc>
                <a:spcPct val="90000"/>
              </a:lnSpc>
              <a:spcBef>
                <a:spcPts val="0"/>
              </a:spcBef>
              <a:spcAft>
                <a:spcPts val="0"/>
              </a:spcAft>
              <a:buClr>
                <a:srgbClr val="888888"/>
              </a:buClr>
              <a:buSzPts val="2400"/>
              <a:buNone/>
            </a:pPr>
            <a:endParaRPr lang="en-US" sz="2800" dirty="0"/>
          </a:p>
          <a:p>
            <a:pPr marL="0" lvl="0" indent="0" algn="l" rtl="0">
              <a:lnSpc>
                <a:spcPct val="90000"/>
              </a:lnSpc>
              <a:spcBef>
                <a:spcPts val="0"/>
              </a:spcBef>
              <a:spcAft>
                <a:spcPts val="0"/>
              </a:spcAft>
              <a:buClr>
                <a:srgbClr val="888888"/>
              </a:buClr>
              <a:buSzPts val="2400"/>
              <a:buNone/>
            </a:pPr>
            <a:r>
              <a:rPr lang="en-CA" sz="2800" dirty="0" err="1">
                <a:effectLst/>
                <a:latin typeface="Times New Roman" panose="02020603050405020304" pitchFamily="18" charset="0"/>
                <a:ea typeface="Times New Roman" panose="02020603050405020304" pitchFamily="18" charset="0"/>
              </a:rPr>
              <a:t>Brené</a:t>
            </a:r>
            <a:r>
              <a:rPr lang="en-CA" sz="2800" dirty="0">
                <a:effectLst/>
                <a:latin typeface="Times New Roman" panose="02020603050405020304" pitchFamily="18" charset="0"/>
                <a:ea typeface="Times New Roman" panose="02020603050405020304" pitchFamily="18" charset="0"/>
              </a:rPr>
              <a:t> Brown, 2018</a:t>
            </a:r>
            <a:endParaRPr sz="2800" dirty="0"/>
          </a:p>
        </p:txBody>
      </p:sp>
      <p:sp>
        <p:nvSpPr>
          <p:cNvPr id="174" name="Google Shape;174;p1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15</a:t>
            </a:fld>
            <a:endParaRPr/>
          </a:p>
        </p:txBody>
      </p:sp>
      <p:pic>
        <p:nvPicPr>
          <p:cNvPr id="175" name="Google Shape;175;p12" descr="VDOE Logo"/>
          <p:cNvPicPr preferRelativeResize="0"/>
          <p:nvPr/>
        </p:nvPicPr>
        <p:blipFill rotWithShape="1">
          <a:blip r:embed="rId3">
            <a:alphaModFix/>
          </a:blip>
          <a:srcRect/>
          <a:stretch/>
        </p:blipFill>
        <p:spPr>
          <a:xfrm>
            <a:off x="309896" y="217955"/>
            <a:ext cx="2531806" cy="843935"/>
          </a:xfrm>
          <a:prstGeom prst="rect">
            <a:avLst/>
          </a:prstGeom>
          <a:noFill/>
          <a:ln>
            <a:noFill/>
          </a:ln>
        </p:spPr>
      </p:pic>
    </p:spTree>
    <p:extLst>
      <p:ext uri="{BB962C8B-B14F-4D97-AF65-F5344CB8AC3E}">
        <p14:creationId xmlns:p14="http://schemas.microsoft.com/office/powerpoint/2010/main" val="3302275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a:t>Metaphors and Transfer</a:t>
            </a:r>
            <a:endParaRPr dirty="0"/>
          </a:p>
        </p:txBody>
      </p:sp>
      <p:sp>
        <p:nvSpPr>
          <p:cNvPr id="151" name="Google Shape;15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ct val="100000"/>
              <a:buChar char="•"/>
            </a:pPr>
            <a:r>
              <a:rPr lang="en-US" dirty="0"/>
              <a:t>“I think part of it is I have a culinary background, I’m very passionate about food and cooking and a lot of areas around that, so I think I relate to it a lot, it’s kind of like second nature. So any time I’m like, ‘how can I make something I don’t understand into something I understand?’ it’s by relating it to something I’m good at.”</a:t>
            </a:r>
          </a:p>
          <a:p>
            <a:pPr marL="685800" lvl="1" indent="-228600">
              <a:spcBef>
                <a:spcPts val="0"/>
              </a:spcBef>
              <a:buClr>
                <a:schemeClr val="accent1"/>
              </a:buClr>
              <a:buSzPct val="100000"/>
            </a:pPr>
            <a:r>
              <a:rPr lang="en-US" sz="2800" dirty="0"/>
              <a:t>First-year mature college student, returning to school for a career change</a:t>
            </a:r>
            <a:endParaRPr sz="2800" dirty="0"/>
          </a:p>
        </p:txBody>
      </p:sp>
    </p:spTree>
    <p:extLst>
      <p:ext uri="{BB962C8B-B14F-4D97-AF65-F5344CB8AC3E}">
        <p14:creationId xmlns:p14="http://schemas.microsoft.com/office/powerpoint/2010/main" val="1788924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txBox="1">
            <a:spLocks noGrp="1"/>
          </p:cNvSpPr>
          <p:nvPr>
            <p:ph type="title"/>
          </p:nvPr>
        </p:nvSpPr>
        <p:spPr>
          <a:xfrm>
            <a:off x="838200" y="31133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a:t>Metaphors and Transformation</a:t>
            </a:r>
            <a:endParaRPr dirty="0"/>
          </a:p>
        </p:txBody>
      </p:sp>
      <p:sp>
        <p:nvSpPr>
          <p:cNvPr id="151" name="Google Shape;151;p9"/>
          <p:cNvSpPr txBox="1">
            <a:spLocks noGrp="1"/>
          </p:cNvSpPr>
          <p:nvPr>
            <p:ph type="body" idx="1"/>
          </p:nvPr>
        </p:nvSpPr>
        <p:spPr>
          <a:xfrm>
            <a:off x="838200" y="1264024"/>
            <a:ext cx="10515600" cy="491293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accent1"/>
              </a:buClr>
              <a:buSzPct val="100000"/>
              <a:buChar char="•"/>
            </a:pPr>
            <a:r>
              <a:rPr lang="en-US" dirty="0"/>
              <a:t>“Academic work is like pottery sculpting because developing one's understanding about a subject is like learning how to shape clay on a spinning wheel…Metaphorically, the difficulty of developing new academic skills would compare to the spin of the wheel; its the constant force that you have to fight strategically to reach your goal (completing an assignment or properly developing the curves to the pot.) Just like how you need to spend the time studying to complete academic assignments, you need to spend time sculpting to create the pot--neither will happen without effort--similarly you need to treat assignments with patience just as you would with making a pot; if you rush either an assignment or a sculpture, the end result will be messy and poor…”</a:t>
            </a:r>
          </a:p>
          <a:p>
            <a:pPr marL="685800" lvl="1" indent="-228600">
              <a:spcBef>
                <a:spcPts val="0"/>
              </a:spcBef>
              <a:buClr>
                <a:schemeClr val="accent1"/>
              </a:buClr>
              <a:buSzPct val="100000"/>
            </a:pPr>
            <a:r>
              <a:rPr lang="en-US" sz="2800" dirty="0"/>
              <a:t>First-year college student the semester after high school</a:t>
            </a:r>
            <a:endParaRPr sz="2800" dirty="0"/>
          </a:p>
        </p:txBody>
      </p:sp>
    </p:spTree>
    <p:extLst>
      <p:ext uri="{BB962C8B-B14F-4D97-AF65-F5344CB8AC3E}">
        <p14:creationId xmlns:p14="http://schemas.microsoft.com/office/powerpoint/2010/main" val="831859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dirty="0"/>
              <a:t>Integrating the Lessons of These Metaphors</a:t>
            </a:r>
            <a:endParaRPr dirty="0"/>
          </a:p>
        </p:txBody>
      </p:sp>
      <p:sp>
        <p:nvSpPr>
          <p:cNvPr id="165" name="Google Shape;165;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dirty="0"/>
          </a:p>
        </p:txBody>
      </p:sp>
      <p:sp>
        <p:nvSpPr>
          <p:cNvPr id="166" name="Google Shape;166;p11"/>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18</a:t>
            </a:fld>
            <a:endParaRPr/>
          </a:p>
        </p:txBody>
      </p:sp>
      <p:pic>
        <p:nvPicPr>
          <p:cNvPr id="167" name="Google Shape;167;p11" descr="VDOE Logo"/>
          <p:cNvPicPr preferRelativeResize="0"/>
          <p:nvPr/>
        </p:nvPicPr>
        <p:blipFill rotWithShape="1">
          <a:blip r:embed="rId3">
            <a:alphaModFix/>
          </a:blip>
          <a:srcRect/>
          <a:stretch/>
        </p:blipFill>
        <p:spPr>
          <a:xfrm>
            <a:off x="9459307" y="6014065"/>
            <a:ext cx="2531806" cy="84393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txBox="1">
            <a:spLocks noGrp="1"/>
          </p:cNvSpPr>
          <p:nvPr>
            <p:ph type="title"/>
          </p:nvPr>
        </p:nvSpPr>
        <p:spPr>
          <a:xfrm>
            <a:off x="838200" y="31133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a:t>Teaching With Metaphors</a:t>
            </a:r>
            <a:endParaRPr dirty="0"/>
          </a:p>
        </p:txBody>
      </p:sp>
      <p:sp>
        <p:nvSpPr>
          <p:cNvPr id="151" name="Google Shape;151;p9"/>
          <p:cNvSpPr txBox="1">
            <a:spLocks noGrp="1"/>
          </p:cNvSpPr>
          <p:nvPr>
            <p:ph type="body" idx="1"/>
          </p:nvPr>
        </p:nvSpPr>
        <p:spPr>
          <a:xfrm>
            <a:off x="838200" y="1636899"/>
            <a:ext cx="10515600" cy="454006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accent1"/>
              </a:buClr>
              <a:buSzPct val="100000"/>
              <a:buChar char="•"/>
            </a:pPr>
            <a:r>
              <a:rPr lang="en-US" dirty="0"/>
              <a:t>Primary SOL:	</a:t>
            </a:r>
          </a:p>
          <a:p>
            <a:pPr marL="685800" lvl="1" indent="-228600">
              <a:spcBef>
                <a:spcPts val="0"/>
              </a:spcBef>
              <a:buClr>
                <a:schemeClr val="accent1"/>
              </a:buClr>
              <a:buSzPct val="100000"/>
            </a:pPr>
            <a:r>
              <a:rPr lang="en-US" sz="2800" dirty="0"/>
              <a:t>11.6a Apply components of a recursive writing process for multiple purposes to create a focused, organized, and coherent piece of writing to address a specific audience and purpose. </a:t>
            </a:r>
          </a:p>
          <a:p>
            <a:pPr marL="228600" lvl="0" indent="-228600" algn="l" rtl="0">
              <a:lnSpc>
                <a:spcPct val="90000"/>
              </a:lnSpc>
              <a:spcBef>
                <a:spcPts val="0"/>
              </a:spcBef>
              <a:spcAft>
                <a:spcPts val="0"/>
              </a:spcAft>
              <a:buClr>
                <a:schemeClr val="accent1"/>
              </a:buClr>
              <a:buSzPct val="100000"/>
              <a:buChar char="•"/>
            </a:pPr>
            <a:endParaRPr lang="en-US" dirty="0"/>
          </a:p>
          <a:p>
            <a:pPr marL="228600" lvl="0" indent="-228600" algn="l" rtl="0">
              <a:lnSpc>
                <a:spcPct val="90000"/>
              </a:lnSpc>
              <a:spcBef>
                <a:spcPts val="0"/>
              </a:spcBef>
              <a:spcAft>
                <a:spcPts val="0"/>
              </a:spcAft>
              <a:buClr>
                <a:schemeClr val="accent1"/>
              </a:buClr>
              <a:buSzPct val="100000"/>
              <a:buChar char="•"/>
            </a:pPr>
            <a:r>
              <a:rPr lang="en-US" dirty="0"/>
              <a:t>Reinforced (Related Standard) SOL: </a:t>
            </a:r>
          </a:p>
          <a:p>
            <a:pPr marL="685800" lvl="1" indent="-228600">
              <a:spcBef>
                <a:spcPts val="0"/>
              </a:spcBef>
              <a:buClr>
                <a:schemeClr val="accent1"/>
              </a:buClr>
              <a:buSzPct val="100000"/>
            </a:pPr>
            <a:r>
              <a:rPr lang="en-US" sz="2800" dirty="0"/>
              <a:t>11.2a and b Create media messages with a specific point of view; Analyze the impact of selected media formats on meaning. </a:t>
            </a:r>
          </a:p>
          <a:p>
            <a:pPr marL="685800" lvl="1" indent="-228600">
              <a:spcBef>
                <a:spcPts val="0"/>
              </a:spcBef>
              <a:buClr>
                <a:schemeClr val="accent1"/>
              </a:buClr>
              <a:buSzPct val="100000"/>
            </a:pPr>
            <a:r>
              <a:rPr lang="en-US" sz="2800" dirty="0"/>
              <a:t>11.3c Discriminate between connotative and denotative meanings and interpret the connotation.</a:t>
            </a:r>
          </a:p>
        </p:txBody>
      </p:sp>
    </p:spTree>
    <p:extLst>
      <p:ext uri="{BB962C8B-B14F-4D97-AF65-F5344CB8AC3E}">
        <p14:creationId xmlns:p14="http://schemas.microsoft.com/office/powerpoint/2010/main" val="2397328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a:t>Presentation Overview</a:t>
            </a:r>
            <a:endParaRPr dirty="0"/>
          </a:p>
        </p:txBody>
      </p:sp>
      <p:sp>
        <p:nvSpPr>
          <p:cNvPr id="115" name="Google Shape;115;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US" dirty="0"/>
              <a:t>Theory</a:t>
            </a:r>
          </a:p>
          <a:p>
            <a:pPr marL="228600" lvl="0" indent="-228600" algn="l" rtl="0">
              <a:lnSpc>
                <a:spcPct val="90000"/>
              </a:lnSpc>
              <a:spcBef>
                <a:spcPts val="0"/>
              </a:spcBef>
              <a:spcAft>
                <a:spcPts val="0"/>
              </a:spcAft>
              <a:buClr>
                <a:schemeClr val="accent1"/>
              </a:buClr>
              <a:buSzPts val="2800"/>
              <a:buChar char="•"/>
            </a:pPr>
            <a:r>
              <a:rPr lang="en-US" dirty="0"/>
              <a:t>Metaphors from Students</a:t>
            </a:r>
          </a:p>
          <a:p>
            <a:pPr marL="228600" lvl="0" indent="-228600" algn="l" rtl="0">
              <a:lnSpc>
                <a:spcPct val="90000"/>
              </a:lnSpc>
              <a:spcBef>
                <a:spcPts val="0"/>
              </a:spcBef>
              <a:spcAft>
                <a:spcPts val="0"/>
              </a:spcAft>
              <a:buClr>
                <a:schemeClr val="accent1"/>
              </a:buClr>
              <a:buSzPts val="2800"/>
              <a:buChar char="•"/>
            </a:pPr>
            <a:r>
              <a:rPr lang="en-US" dirty="0"/>
              <a:t>Integrating the Lessons of These Metaphors</a:t>
            </a:r>
          </a:p>
          <a:p>
            <a:pPr marL="228600" lvl="0" indent="-228600" algn="l" rtl="0">
              <a:lnSpc>
                <a:spcPct val="90000"/>
              </a:lnSpc>
              <a:spcBef>
                <a:spcPts val="0"/>
              </a:spcBef>
              <a:spcAft>
                <a:spcPts val="0"/>
              </a:spcAft>
              <a:buClr>
                <a:schemeClr val="accent1"/>
              </a:buClr>
              <a:buSzPts val="2800"/>
              <a:buChar char="•"/>
            </a:pPr>
            <a:r>
              <a:rPr lang="en-US" dirty="0"/>
              <a:t>Wrapping Up</a:t>
            </a:r>
          </a:p>
          <a:p>
            <a:pPr marL="228600" lvl="0" indent="-228600" algn="l" rtl="0">
              <a:lnSpc>
                <a:spcPct val="90000"/>
              </a:lnSpc>
              <a:spcBef>
                <a:spcPts val="0"/>
              </a:spcBef>
              <a:spcAft>
                <a:spcPts val="0"/>
              </a:spcAft>
              <a:buClr>
                <a:schemeClr val="accent1"/>
              </a:buClr>
              <a:buSzPts val="2800"/>
              <a:buChar cha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a:t>Embracing the Potential of Metaphor in the Classroom</a:t>
            </a:r>
          </a:p>
        </p:txBody>
      </p:sp>
      <p:sp>
        <p:nvSpPr>
          <p:cNvPr id="157" name="Google Shape;15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activity can be done with any pair of items.</a:t>
            </a:r>
            <a:endParaRPr lang="en-US" dirty="0"/>
          </a:p>
        </p:txBody>
      </p:sp>
      <p:sp>
        <p:nvSpPr>
          <p:cNvPr id="159" name="Google Shape;159;p10"/>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20</a:t>
            </a:fld>
            <a:endParaRPr/>
          </a:p>
        </p:txBody>
      </p:sp>
      <p:graphicFrame>
        <p:nvGraphicFramePr>
          <p:cNvPr id="6" name="Table 5" descr="table">
            <a:extLst>
              <a:ext uri="{FF2B5EF4-FFF2-40B4-BE49-F238E27FC236}">
                <a16:creationId xmlns:a16="http://schemas.microsoft.com/office/drawing/2014/main" id="{EB26FD8B-AABB-4156-8592-98C9408D427C}"/>
              </a:ext>
            </a:extLst>
          </p:cNvPr>
          <p:cNvGraphicFramePr>
            <a:graphicFrameLocks noGrp="1"/>
          </p:cNvGraphicFramePr>
          <p:nvPr>
            <p:extLst>
              <p:ext uri="{D42A27DB-BD31-4B8C-83A1-F6EECF244321}">
                <p14:modId xmlns:p14="http://schemas.microsoft.com/office/powerpoint/2010/main" val="744568005"/>
              </p:ext>
            </p:extLst>
          </p:nvPr>
        </p:nvGraphicFramePr>
        <p:xfrm>
          <a:off x="973111" y="3158498"/>
          <a:ext cx="10515600" cy="2818901"/>
        </p:xfrm>
        <a:graphic>
          <a:graphicData uri="http://schemas.openxmlformats.org/drawingml/2006/table">
            <a:tbl>
              <a:tblPr firstRow="1" firstCol="1" bandRow="1">
                <a:tableStyleId>{5C22544A-7EE6-4342-B048-85BDC9FD1C3A}</a:tableStyleId>
              </a:tblPr>
              <a:tblGrid>
                <a:gridCol w="5257800">
                  <a:extLst>
                    <a:ext uri="{9D8B030D-6E8A-4147-A177-3AD203B41FA5}">
                      <a16:colId xmlns:a16="http://schemas.microsoft.com/office/drawing/2014/main" val="544650188"/>
                    </a:ext>
                  </a:extLst>
                </a:gridCol>
                <a:gridCol w="5257800">
                  <a:extLst>
                    <a:ext uri="{9D8B030D-6E8A-4147-A177-3AD203B41FA5}">
                      <a16:colId xmlns:a16="http://schemas.microsoft.com/office/drawing/2014/main" val="1116219287"/>
                    </a:ext>
                  </a:extLst>
                </a:gridCol>
              </a:tblGrid>
              <a:tr h="559063">
                <a:tc>
                  <a:txBody>
                    <a:bodyPr/>
                    <a:lstStyle/>
                    <a:p>
                      <a:pPr algn="ctr">
                        <a:lnSpc>
                          <a:spcPct val="107000"/>
                        </a:lnSpc>
                        <a:spcAft>
                          <a:spcPts val="800"/>
                        </a:spcAft>
                      </a:pPr>
                      <a:r>
                        <a:rPr lang="en-CA" sz="2800" b="1" dirty="0">
                          <a:effectLst/>
                        </a:rPr>
                        <a:t>Learning</a:t>
                      </a:r>
                      <a:endParaRPr lang="en-CA"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ctr">
                        <a:lnSpc>
                          <a:spcPct val="107000"/>
                        </a:lnSpc>
                        <a:spcAft>
                          <a:spcPts val="800"/>
                        </a:spcAft>
                      </a:pPr>
                      <a:r>
                        <a:rPr lang="en-CA" sz="2800" b="1" dirty="0">
                          <a:effectLst/>
                        </a:rPr>
                        <a:t>Running</a:t>
                      </a:r>
                      <a:endParaRPr lang="en-CA"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1661859895"/>
                  </a:ext>
                </a:extLst>
              </a:tr>
              <a:tr h="1789975">
                <a:tc>
                  <a:txBody>
                    <a:bodyPr/>
                    <a:lstStyle/>
                    <a:p>
                      <a:pPr marL="342900" lvl="0" indent="-342900">
                        <a:lnSpc>
                          <a:spcPct val="107000"/>
                        </a:lnSpc>
                        <a:buFont typeface="Symbol" panose="05050102010706020507" pitchFamily="18" charset="2"/>
                        <a:buChar char=""/>
                      </a:pPr>
                      <a:r>
                        <a:rPr lang="en-CA" sz="2800" b="0" dirty="0">
                          <a:effectLst/>
                        </a:rPr>
                        <a:t>Life-long</a:t>
                      </a:r>
                    </a:p>
                    <a:p>
                      <a:pPr marL="342900" lvl="0" indent="-342900">
                        <a:lnSpc>
                          <a:spcPct val="107000"/>
                        </a:lnSpc>
                        <a:buFont typeface="Symbol" panose="05050102010706020507" pitchFamily="18" charset="2"/>
                        <a:buChar char=""/>
                      </a:pPr>
                      <a:r>
                        <a:rPr lang="en-CA" sz="2800" b="0" dirty="0">
                          <a:effectLst/>
                        </a:rPr>
                        <a:t>Community</a:t>
                      </a:r>
                    </a:p>
                    <a:p>
                      <a:pPr marL="342900" lvl="0" indent="-342900">
                        <a:lnSpc>
                          <a:spcPct val="107000"/>
                        </a:lnSpc>
                        <a:buFont typeface="Symbol" panose="05050102010706020507" pitchFamily="18" charset="2"/>
                        <a:buChar char=""/>
                      </a:pPr>
                      <a:r>
                        <a:rPr lang="en-CA" sz="2800" b="0" dirty="0">
                          <a:effectLst/>
                        </a:rPr>
                        <a:t>Teachers</a:t>
                      </a:r>
                    </a:p>
                    <a:p>
                      <a:pPr marL="342900" lvl="0" indent="-342900">
                        <a:lnSpc>
                          <a:spcPct val="107000"/>
                        </a:lnSpc>
                        <a:buFont typeface="Symbol" panose="05050102010706020507" pitchFamily="18" charset="2"/>
                        <a:buChar char=""/>
                      </a:pPr>
                      <a:r>
                        <a:rPr lang="en-CA" sz="2800" b="0" dirty="0">
                          <a:effectLst/>
                        </a:rPr>
                        <a:t>Support</a:t>
                      </a:r>
                    </a:p>
                    <a:p>
                      <a:pPr marL="342900" lvl="0" indent="-342900">
                        <a:lnSpc>
                          <a:spcPct val="107000"/>
                        </a:lnSpc>
                        <a:buFont typeface="Symbol" panose="05050102010706020507" pitchFamily="18" charset="2"/>
                        <a:buChar char=""/>
                      </a:pPr>
                      <a:r>
                        <a:rPr lang="en-CA" sz="2800" b="0" dirty="0">
                          <a:effectLst/>
                        </a:rPr>
                        <a:t>Books</a:t>
                      </a:r>
                      <a:endParaRPr lang="en-CA"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buFont typeface="Symbol" panose="05050102010706020507" pitchFamily="18" charset="2"/>
                        <a:buChar char=""/>
                      </a:pPr>
                      <a:r>
                        <a:rPr lang="en-CA" sz="2800" dirty="0">
                          <a:effectLst/>
                        </a:rPr>
                        <a:t>Exhausting</a:t>
                      </a:r>
                    </a:p>
                    <a:p>
                      <a:pPr marL="342900" lvl="0" indent="-342900">
                        <a:lnSpc>
                          <a:spcPct val="107000"/>
                        </a:lnSpc>
                        <a:buFont typeface="Symbol" panose="05050102010706020507" pitchFamily="18" charset="2"/>
                        <a:buChar char=""/>
                      </a:pPr>
                      <a:r>
                        <a:rPr lang="en-CA" sz="2800" dirty="0">
                          <a:effectLst/>
                        </a:rPr>
                        <a:t>Community at races</a:t>
                      </a:r>
                    </a:p>
                    <a:p>
                      <a:pPr marL="342900" lvl="0" indent="-342900">
                        <a:lnSpc>
                          <a:spcPct val="107000"/>
                        </a:lnSpc>
                        <a:buFont typeface="Symbol" panose="05050102010706020507" pitchFamily="18" charset="2"/>
                        <a:buChar char=""/>
                      </a:pPr>
                      <a:r>
                        <a:rPr lang="en-CA" sz="2800" dirty="0">
                          <a:effectLst/>
                        </a:rPr>
                        <a:t>Coaches</a:t>
                      </a:r>
                    </a:p>
                    <a:p>
                      <a:pPr marL="342900" lvl="0" indent="-342900">
                        <a:lnSpc>
                          <a:spcPct val="107000"/>
                        </a:lnSpc>
                        <a:buFont typeface="Symbol" panose="05050102010706020507" pitchFamily="18" charset="2"/>
                        <a:buChar char=""/>
                      </a:pPr>
                      <a:r>
                        <a:rPr lang="en-CA" sz="2800" dirty="0">
                          <a:effectLst/>
                        </a:rPr>
                        <a:t>Training</a:t>
                      </a:r>
                    </a:p>
                    <a:p>
                      <a:pPr marL="342900" lvl="0" indent="-342900">
                        <a:lnSpc>
                          <a:spcPct val="107000"/>
                        </a:lnSpc>
                        <a:spcAft>
                          <a:spcPts val="800"/>
                        </a:spcAft>
                        <a:buFont typeface="Symbol" panose="05050102010706020507" pitchFamily="18" charset="2"/>
                        <a:buChar char=""/>
                      </a:pPr>
                      <a:r>
                        <a:rPr lang="en-CA" sz="2800" dirty="0">
                          <a:effectLst/>
                        </a:rPr>
                        <a:t>The right gear</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1168727"/>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ts val="6000"/>
              <a:buFont typeface="Trebuchet MS"/>
              <a:buNone/>
            </a:pPr>
            <a:r>
              <a:rPr lang="en-US" dirty="0"/>
              <a:t>“Ten Ways to Think About Writing: Metaphoric Musings for College Writing Students” by E. Shelley Reid</a:t>
            </a:r>
            <a:endParaRPr dirty="0"/>
          </a:p>
        </p:txBody>
      </p:sp>
      <p:sp>
        <p:nvSpPr>
          <p:cNvPr id="181" name="Google Shape;181;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US" dirty="0">
                <a:hlinkClick r:id="rId3"/>
              </a:rPr>
              <a:t>https://wac.colostate.edu/docs/books/writingspaces2/reid--ten-ways-to-think.pdf</a:t>
            </a:r>
            <a:endParaRPr lang="en-US" dirty="0"/>
          </a:p>
          <a:p>
            <a:pPr marL="0" lvl="0" indent="0" algn="l" rtl="0">
              <a:lnSpc>
                <a:spcPct val="90000"/>
              </a:lnSpc>
              <a:spcBef>
                <a:spcPts val="0"/>
              </a:spcBef>
              <a:spcAft>
                <a:spcPts val="0"/>
              </a:spcAft>
              <a:buClr>
                <a:srgbClr val="888888"/>
              </a:buClr>
              <a:buSzPts val="2400"/>
              <a:buNone/>
            </a:pPr>
            <a:endParaRPr dirty="0"/>
          </a:p>
        </p:txBody>
      </p:sp>
      <p:sp>
        <p:nvSpPr>
          <p:cNvPr id="182" name="Google Shape;182;p13"/>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21</a:t>
            </a:fld>
            <a:endParaRPr/>
          </a:p>
        </p:txBody>
      </p:sp>
      <p:pic>
        <p:nvPicPr>
          <p:cNvPr id="183" name="Google Shape;183;p13" descr="VDOE Logo"/>
          <p:cNvPicPr preferRelativeResize="0"/>
          <p:nvPr/>
        </p:nvPicPr>
        <p:blipFill rotWithShape="1">
          <a:blip r:embed="rId4">
            <a:alphaModFix/>
          </a:blip>
          <a:srcRect/>
          <a:stretch/>
        </p:blipFill>
        <p:spPr>
          <a:xfrm>
            <a:off x="9535056" y="5912951"/>
            <a:ext cx="2531806" cy="84393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a:t>What Will Students Do?</a:t>
            </a:r>
            <a:endParaRPr dirty="0"/>
          </a:p>
        </p:txBody>
      </p:sp>
      <p:sp>
        <p:nvSpPr>
          <p:cNvPr id="151" name="Google Shape;15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ct val="100000"/>
              <a:buChar char="•"/>
            </a:pPr>
            <a:r>
              <a:rPr lang="en-US" dirty="0"/>
              <a:t>Read and reflect</a:t>
            </a:r>
          </a:p>
          <a:p>
            <a:pPr marL="228600" lvl="0" indent="-228600" algn="l" rtl="0">
              <a:lnSpc>
                <a:spcPct val="90000"/>
              </a:lnSpc>
              <a:spcBef>
                <a:spcPts val="0"/>
              </a:spcBef>
              <a:spcAft>
                <a:spcPts val="0"/>
              </a:spcAft>
              <a:buClr>
                <a:schemeClr val="accent1"/>
              </a:buClr>
              <a:buSzPct val="100000"/>
              <a:buChar char="•"/>
            </a:pPr>
            <a:r>
              <a:rPr lang="en-US" dirty="0"/>
              <a:t>Write and discuss</a:t>
            </a:r>
          </a:p>
          <a:p>
            <a:pPr marL="228600" lvl="0" indent="-228600" algn="l" rtl="0">
              <a:lnSpc>
                <a:spcPct val="90000"/>
              </a:lnSpc>
              <a:spcBef>
                <a:spcPts val="0"/>
              </a:spcBef>
              <a:spcAft>
                <a:spcPts val="0"/>
              </a:spcAft>
              <a:buClr>
                <a:schemeClr val="accent1"/>
              </a:buClr>
              <a:buSzPct val="100000"/>
              <a:buChar char="•"/>
            </a:pPr>
            <a:r>
              <a:rPr lang="en-US" dirty="0"/>
              <a:t>Examine and analyze</a:t>
            </a:r>
          </a:p>
        </p:txBody>
      </p:sp>
    </p:spTree>
    <p:extLst>
      <p:ext uri="{BB962C8B-B14F-4D97-AF65-F5344CB8AC3E}">
        <p14:creationId xmlns:p14="http://schemas.microsoft.com/office/powerpoint/2010/main" val="136154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200"/>
              <a:buFont typeface="Trebuchet MS"/>
              <a:buNone/>
            </a:pPr>
            <a:r>
              <a:rPr lang="en-US" dirty="0"/>
              <a:t>Integrating Metaphors and Art</a:t>
            </a:r>
            <a:endParaRPr dirty="0"/>
          </a:p>
        </p:txBody>
      </p:sp>
      <p:sp>
        <p:nvSpPr>
          <p:cNvPr id="233" name="Google Shape;233;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F150D"/>
              </a:buClr>
              <a:buSzPct val="100000"/>
              <a:buNone/>
            </a:pPr>
            <a:endParaRPr dirty="0"/>
          </a:p>
        </p:txBody>
      </p:sp>
      <p:sp>
        <p:nvSpPr>
          <p:cNvPr id="234" name="Google Shape;234;p19"/>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23</a:t>
            </a:fld>
            <a:endParaRPr/>
          </a:p>
        </p:txBody>
      </p:sp>
      <p:pic>
        <p:nvPicPr>
          <p:cNvPr id="235" name="Google Shape;235;p19" descr="VDOE Logo"/>
          <p:cNvPicPr preferRelativeResize="0"/>
          <p:nvPr/>
        </p:nvPicPr>
        <p:blipFill rotWithShape="1">
          <a:blip r:embed="rId3">
            <a:alphaModFix/>
          </a:blip>
          <a:srcRect/>
          <a:stretch/>
        </p:blipFill>
        <p:spPr>
          <a:xfrm>
            <a:off x="9535056" y="5912951"/>
            <a:ext cx="2531806" cy="843935"/>
          </a:xfrm>
          <a:prstGeom prst="rect">
            <a:avLst/>
          </a:prstGeom>
          <a:noFill/>
          <a:ln>
            <a:noFill/>
          </a:ln>
        </p:spPr>
      </p:pic>
      <p:pic>
        <p:nvPicPr>
          <p:cNvPr id="5" name="Picture Placeholder 4" descr="Student-created image of sketch connecting cooking to learning.&#10;">
            <a:extLst>
              <a:ext uri="{FF2B5EF4-FFF2-40B4-BE49-F238E27FC236}">
                <a16:creationId xmlns:a16="http://schemas.microsoft.com/office/drawing/2014/main" id="{8D009340-B2FB-4269-B694-AECC71191A58}"/>
              </a:ext>
            </a:extLst>
          </p:cNvPr>
          <p:cNvPicPr>
            <a:picLocks noGrp="1" noChangeAspect="1"/>
          </p:cNvPicPr>
          <p:nvPr>
            <p:ph type="pic" idx="2"/>
          </p:nvPr>
        </p:nvPicPr>
        <p:blipFill>
          <a:blip r:embed="rId4"/>
          <a:stretch>
            <a:fillRect/>
          </a:stretch>
        </p:blipFill>
        <p:spPr>
          <a:xfrm rot="5400000">
            <a:off x="5421000" y="1404000"/>
            <a:ext cx="5400000" cy="4050000"/>
          </a:xfrm>
        </p:spPr>
      </p:pic>
      <p:pic>
        <p:nvPicPr>
          <p:cNvPr id="7" name="Picture 6" descr="Photograph of green lockers in a long hallway.&#10;">
            <a:extLst>
              <a:ext uri="{FF2B5EF4-FFF2-40B4-BE49-F238E27FC236}">
                <a16:creationId xmlns:a16="http://schemas.microsoft.com/office/drawing/2014/main" id="{383A2C5C-ED7C-4953-B871-E818CA0FF0DB}"/>
              </a:ext>
            </a:extLst>
          </p:cNvPr>
          <p:cNvPicPr>
            <a:picLocks noChangeAspect="1"/>
          </p:cNvPicPr>
          <p:nvPr/>
        </p:nvPicPr>
        <p:blipFill>
          <a:blip r:embed="rId5"/>
          <a:stretch>
            <a:fillRect/>
          </a:stretch>
        </p:blipFill>
        <p:spPr>
          <a:xfrm>
            <a:off x="658375" y="2034826"/>
            <a:ext cx="4322668" cy="432266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a:t>Questions to Consider when Reading Metaphors</a:t>
            </a:r>
            <a:endParaRPr dirty="0"/>
          </a:p>
        </p:txBody>
      </p:sp>
      <p:sp>
        <p:nvSpPr>
          <p:cNvPr id="151" name="Google Shape;15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indent="-457200">
              <a:spcBef>
                <a:spcPts val="0"/>
              </a:spcBef>
              <a:buSzPct val="100000"/>
            </a:pPr>
            <a:r>
              <a:rPr lang="en-US" dirty="0"/>
              <a:t>How does this student consider their own learning in relation to others? (presence of teacher, peer, in metaphor?)</a:t>
            </a:r>
          </a:p>
          <a:p>
            <a:pPr indent="-457200">
              <a:spcBef>
                <a:spcPts val="0"/>
              </a:spcBef>
              <a:buSzPct val="100000"/>
            </a:pPr>
            <a:r>
              <a:rPr lang="en-US" dirty="0"/>
              <a:t>What does this metaphor reveal about the student’s goals for the future?</a:t>
            </a:r>
          </a:p>
          <a:p>
            <a:pPr indent="-457200">
              <a:spcBef>
                <a:spcPts val="0"/>
              </a:spcBef>
              <a:buSzPct val="100000"/>
            </a:pPr>
            <a:r>
              <a:rPr lang="en-US" dirty="0"/>
              <a:t>What emotions are present, either explicitly or implicitly, in this student’s response?</a:t>
            </a:r>
          </a:p>
          <a:p>
            <a:pPr indent="-457200">
              <a:spcBef>
                <a:spcPts val="0"/>
              </a:spcBef>
              <a:buSzPct val="100000"/>
            </a:pPr>
            <a:r>
              <a:rPr lang="en-US" dirty="0"/>
              <a:t>What do these responses mean for classroom practice?</a:t>
            </a:r>
          </a:p>
        </p:txBody>
      </p:sp>
    </p:spTree>
    <p:extLst>
      <p:ext uri="{BB962C8B-B14F-4D97-AF65-F5344CB8AC3E}">
        <p14:creationId xmlns:p14="http://schemas.microsoft.com/office/powerpoint/2010/main" val="1555371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dirty="0"/>
              <a:t>(Re)Considering Metaphors in the Classroom</a:t>
            </a:r>
            <a:endParaRPr dirty="0"/>
          </a:p>
        </p:txBody>
      </p:sp>
      <p:sp>
        <p:nvSpPr>
          <p:cNvPr id="174" name="Google Shape;174;p1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25</a:t>
            </a:fld>
            <a:endParaRPr/>
          </a:p>
        </p:txBody>
      </p:sp>
      <p:pic>
        <p:nvPicPr>
          <p:cNvPr id="175" name="Google Shape;175;p12" descr="VDOE Logo"/>
          <p:cNvPicPr preferRelativeResize="0"/>
          <p:nvPr/>
        </p:nvPicPr>
        <p:blipFill rotWithShape="1">
          <a:blip r:embed="rId3">
            <a:alphaModFix/>
          </a:blip>
          <a:srcRect/>
          <a:stretch/>
        </p:blipFill>
        <p:spPr>
          <a:xfrm>
            <a:off x="309896" y="217955"/>
            <a:ext cx="2531806" cy="843935"/>
          </a:xfrm>
          <a:prstGeom prst="rect">
            <a:avLst/>
          </a:prstGeom>
          <a:noFill/>
          <a:ln>
            <a:noFill/>
          </a:ln>
        </p:spPr>
      </p:pic>
    </p:spTree>
    <p:extLst>
      <p:ext uri="{BB962C8B-B14F-4D97-AF65-F5344CB8AC3E}">
        <p14:creationId xmlns:p14="http://schemas.microsoft.com/office/powerpoint/2010/main" val="1444795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a:t>How Can We Use Metaphor in Our Classrooms?</a:t>
            </a:r>
            <a:endParaRPr dirty="0"/>
          </a:p>
        </p:txBody>
      </p:sp>
      <p:sp>
        <p:nvSpPr>
          <p:cNvPr id="151" name="Google Shape;15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ct val="100000"/>
              <a:buChar char="•"/>
            </a:pPr>
            <a:r>
              <a:rPr lang="en-US" dirty="0"/>
              <a:t>Help students develop strategies for revision through metaphor </a:t>
            </a:r>
          </a:p>
          <a:p>
            <a:pPr marL="228600" lvl="0" indent="-228600" algn="l" rtl="0">
              <a:lnSpc>
                <a:spcPct val="90000"/>
              </a:lnSpc>
              <a:spcBef>
                <a:spcPts val="0"/>
              </a:spcBef>
              <a:spcAft>
                <a:spcPts val="0"/>
              </a:spcAft>
              <a:buClr>
                <a:schemeClr val="accent1"/>
              </a:buClr>
              <a:buSzPct val="100000"/>
              <a:buChar char="•"/>
            </a:pPr>
            <a:r>
              <a:rPr lang="en-US" dirty="0"/>
              <a:t>Provide students with tools to explore complicated or confusing topics </a:t>
            </a:r>
          </a:p>
          <a:p>
            <a:pPr marL="228600" lvl="0" indent="-228600" algn="l" rtl="0">
              <a:lnSpc>
                <a:spcPct val="90000"/>
              </a:lnSpc>
              <a:spcBef>
                <a:spcPts val="0"/>
              </a:spcBef>
              <a:spcAft>
                <a:spcPts val="0"/>
              </a:spcAft>
              <a:buClr>
                <a:schemeClr val="accent1"/>
              </a:buClr>
              <a:buSzPct val="100000"/>
              <a:buChar char="•"/>
            </a:pPr>
            <a:r>
              <a:rPr lang="en-US" dirty="0"/>
              <a:t>Model reflective, recursive practices </a:t>
            </a:r>
          </a:p>
          <a:p>
            <a:pPr marL="228600" lvl="0" indent="-228600" algn="l" rtl="0">
              <a:lnSpc>
                <a:spcPct val="90000"/>
              </a:lnSpc>
              <a:spcBef>
                <a:spcPts val="0"/>
              </a:spcBef>
              <a:spcAft>
                <a:spcPts val="0"/>
              </a:spcAft>
              <a:buClr>
                <a:schemeClr val="accent1"/>
              </a:buClr>
              <a:buSzPct val="100000"/>
              <a:buChar char="•"/>
            </a:pPr>
            <a:r>
              <a:rPr lang="en-US" dirty="0"/>
              <a:t>Develop connections among students and between students and teachers through shared metaphors </a:t>
            </a:r>
          </a:p>
        </p:txBody>
      </p:sp>
    </p:spTree>
    <p:extLst>
      <p:ext uri="{BB962C8B-B14F-4D97-AF65-F5344CB8AC3E}">
        <p14:creationId xmlns:p14="http://schemas.microsoft.com/office/powerpoint/2010/main" val="1629487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CA" dirty="0"/>
              <a:t>The Power of Paradox</a:t>
            </a:r>
            <a:endParaRPr dirty="0"/>
          </a:p>
        </p:txBody>
      </p:sp>
      <p:sp>
        <p:nvSpPr>
          <p:cNvPr id="133" name="Google Shape;13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US" dirty="0"/>
              <a:t>“Every metaphor is a force-fit, a mistake, a putting together of things that don't normally or literally belong together. A good metaphor in poetry or any kind of writing is also somehow graceful and just right.” </a:t>
            </a:r>
          </a:p>
          <a:p>
            <a:pPr marL="685800" lvl="1" indent="-228600">
              <a:spcBef>
                <a:spcPts val="0"/>
              </a:spcBef>
              <a:buClr>
                <a:schemeClr val="accent1"/>
              </a:buClr>
              <a:buSzPts val="2800"/>
            </a:pPr>
            <a:r>
              <a:rPr lang="en-US" sz="2800" dirty="0"/>
              <a:t>Peter Elbow, Writing With Power, p. 79</a:t>
            </a:r>
          </a:p>
          <a:p>
            <a:pPr marL="228600" lvl="0" indent="-228600" algn="l" rtl="0">
              <a:lnSpc>
                <a:spcPct val="90000"/>
              </a:lnSpc>
              <a:spcBef>
                <a:spcPts val="0"/>
              </a:spcBef>
              <a:spcAft>
                <a:spcPts val="0"/>
              </a:spcAft>
              <a:buClr>
                <a:schemeClr val="accent1"/>
              </a:buClr>
              <a:buSzPts val="2800"/>
              <a:buChar char="•"/>
            </a:pPr>
            <a:endParaRPr lang="en-US" dirty="0"/>
          </a:p>
        </p:txBody>
      </p:sp>
    </p:spTree>
    <p:extLst>
      <p:ext uri="{BB962C8B-B14F-4D97-AF65-F5344CB8AC3E}">
        <p14:creationId xmlns:p14="http://schemas.microsoft.com/office/powerpoint/2010/main" val="2300703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CA" dirty="0"/>
              <a:t>Key Takeaways</a:t>
            </a:r>
            <a:endParaRPr dirty="0"/>
          </a:p>
        </p:txBody>
      </p:sp>
      <p:sp>
        <p:nvSpPr>
          <p:cNvPr id="133" name="Google Shape;13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800"/>
              <a:buNone/>
            </a:pPr>
            <a:r>
              <a:rPr lang="en-US" b="1" dirty="0"/>
              <a:t>Bringing metaphors into our classrooms can…</a:t>
            </a:r>
          </a:p>
          <a:p>
            <a:pPr marL="0" lvl="0" indent="0" algn="l" rtl="0">
              <a:lnSpc>
                <a:spcPct val="90000"/>
              </a:lnSpc>
              <a:spcBef>
                <a:spcPts val="0"/>
              </a:spcBef>
              <a:spcAft>
                <a:spcPts val="0"/>
              </a:spcAft>
              <a:buClr>
                <a:schemeClr val="accent1"/>
              </a:buClr>
              <a:buSzPts val="2800"/>
              <a:buNone/>
            </a:pPr>
            <a:endParaRPr lang="en-US" dirty="0"/>
          </a:p>
          <a:p>
            <a:pPr marL="228600" lvl="0" indent="-228600" algn="l" rtl="0">
              <a:lnSpc>
                <a:spcPct val="90000"/>
              </a:lnSpc>
              <a:spcBef>
                <a:spcPts val="0"/>
              </a:spcBef>
              <a:spcAft>
                <a:spcPts val="0"/>
              </a:spcAft>
              <a:buClr>
                <a:schemeClr val="accent1"/>
              </a:buClr>
              <a:buSzPts val="2800"/>
              <a:buChar char="•"/>
            </a:pPr>
            <a:r>
              <a:rPr lang="en-US" dirty="0"/>
              <a:t>Guide students to develop strategies for revision.</a:t>
            </a:r>
          </a:p>
          <a:p>
            <a:pPr marL="228600" lvl="0" indent="-228600" algn="l" rtl="0">
              <a:lnSpc>
                <a:spcPct val="90000"/>
              </a:lnSpc>
              <a:spcBef>
                <a:spcPts val="0"/>
              </a:spcBef>
              <a:spcAft>
                <a:spcPts val="0"/>
              </a:spcAft>
              <a:buClr>
                <a:schemeClr val="accent1"/>
              </a:buClr>
              <a:buSzPts val="2800"/>
              <a:buChar char="•"/>
            </a:pPr>
            <a:r>
              <a:rPr lang="en-US" dirty="0"/>
              <a:t>Provide students with tools to explore complicated or confusing topics.</a:t>
            </a:r>
          </a:p>
          <a:p>
            <a:pPr marL="228600" lvl="0" indent="-228600" algn="l" rtl="0">
              <a:lnSpc>
                <a:spcPct val="90000"/>
              </a:lnSpc>
              <a:spcBef>
                <a:spcPts val="0"/>
              </a:spcBef>
              <a:spcAft>
                <a:spcPts val="0"/>
              </a:spcAft>
              <a:buClr>
                <a:schemeClr val="accent1"/>
              </a:buClr>
              <a:buSzPts val="2800"/>
              <a:buChar char="•"/>
            </a:pPr>
            <a:r>
              <a:rPr lang="en-US" dirty="0"/>
              <a:t>Model reflective, recursive practices.</a:t>
            </a:r>
          </a:p>
          <a:p>
            <a:pPr marL="228600" lvl="0" indent="-228600" algn="l" rtl="0">
              <a:lnSpc>
                <a:spcPct val="90000"/>
              </a:lnSpc>
              <a:spcBef>
                <a:spcPts val="0"/>
              </a:spcBef>
              <a:spcAft>
                <a:spcPts val="0"/>
              </a:spcAft>
              <a:buClr>
                <a:schemeClr val="accent1"/>
              </a:buClr>
              <a:buSzPts val="2800"/>
              <a:buChar char="•"/>
            </a:pPr>
            <a:endParaRPr lang="en-US" dirty="0"/>
          </a:p>
        </p:txBody>
      </p:sp>
    </p:spTree>
    <p:extLst>
      <p:ext uri="{BB962C8B-B14F-4D97-AF65-F5344CB8AC3E}">
        <p14:creationId xmlns:p14="http://schemas.microsoft.com/office/powerpoint/2010/main" val="1235937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dirty="0"/>
              <a:t>Thank you!</a:t>
            </a:r>
            <a:endParaRPr dirty="0"/>
          </a:p>
        </p:txBody>
      </p:sp>
      <p:sp>
        <p:nvSpPr>
          <p:cNvPr id="173" name="Google Shape;173;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CA" sz="2800" dirty="0"/>
              <a:t>Jen McConnel, Longwood University</a:t>
            </a:r>
          </a:p>
          <a:p>
            <a:pPr marL="0" lvl="0" indent="0" algn="l" rtl="0">
              <a:lnSpc>
                <a:spcPct val="90000"/>
              </a:lnSpc>
              <a:spcBef>
                <a:spcPts val="0"/>
              </a:spcBef>
              <a:spcAft>
                <a:spcPts val="0"/>
              </a:spcAft>
              <a:buClr>
                <a:srgbClr val="888888"/>
              </a:buClr>
              <a:buSzPts val="2400"/>
              <a:buNone/>
            </a:pPr>
            <a:r>
              <a:rPr lang="en-CA" sz="2800" dirty="0"/>
              <a:t>Please stay in touch: </a:t>
            </a:r>
            <a:r>
              <a:rPr lang="en-CA" sz="2800" dirty="0">
                <a:hlinkClick r:id="rId3"/>
              </a:rPr>
              <a:t>mcconneljm@longwood.edu</a:t>
            </a:r>
            <a:endParaRPr lang="en-CA" sz="2800" dirty="0"/>
          </a:p>
          <a:p>
            <a:pPr marL="0" lvl="0" indent="0" algn="l" rtl="0">
              <a:lnSpc>
                <a:spcPct val="90000"/>
              </a:lnSpc>
              <a:spcBef>
                <a:spcPts val="0"/>
              </a:spcBef>
              <a:spcAft>
                <a:spcPts val="0"/>
              </a:spcAft>
              <a:buClr>
                <a:srgbClr val="888888"/>
              </a:buClr>
              <a:buSzPts val="2400"/>
              <a:buNone/>
            </a:pPr>
            <a:r>
              <a:rPr lang="en-CA" sz="2800" dirty="0"/>
              <a:t>Twitter: @Jen_McConnel</a:t>
            </a:r>
          </a:p>
          <a:p>
            <a:pPr marL="0" lvl="0" indent="0" algn="l" rtl="0">
              <a:lnSpc>
                <a:spcPct val="90000"/>
              </a:lnSpc>
              <a:spcBef>
                <a:spcPts val="0"/>
              </a:spcBef>
              <a:spcAft>
                <a:spcPts val="0"/>
              </a:spcAft>
              <a:buClr>
                <a:srgbClr val="888888"/>
              </a:buClr>
              <a:buSzPts val="2400"/>
              <a:buNone/>
            </a:pPr>
            <a:endParaRPr dirty="0"/>
          </a:p>
        </p:txBody>
      </p:sp>
      <p:sp>
        <p:nvSpPr>
          <p:cNvPr id="174" name="Google Shape;174;p1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29</a:t>
            </a:fld>
            <a:endParaRPr/>
          </a:p>
        </p:txBody>
      </p:sp>
      <p:pic>
        <p:nvPicPr>
          <p:cNvPr id="175" name="Google Shape;175;p12" descr="VDOE Logo"/>
          <p:cNvPicPr preferRelativeResize="0"/>
          <p:nvPr/>
        </p:nvPicPr>
        <p:blipFill rotWithShape="1">
          <a:blip r:embed="rId4">
            <a:alphaModFix/>
          </a:blip>
          <a:srcRect/>
          <a:stretch/>
        </p:blipFill>
        <p:spPr>
          <a:xfrm>
            <a:off x="309896" y="217955"/>
            <a:ext cx="2531806" cy="843935"/>
          </a:xfrm>
          <a:prstGeom prst="rect">
            <a:avLst/>
          </a:prstGeom>
          <a:noFill/>
          <a:ln>
            <a:noFill/>
          </a:ln>
        </p:spPr>
      </p:pic>
    </p:spTree>
    <p:extLst>
      <p:ext uri="{BB962C8B-B14F-4D97-AF65-F5344CB8AC3E}">
        <p14:creationId xmlns:p14="http://schemas.microsoft.com/office/powerpoint/2010/main" val="567013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a:t>Presentation Objectives</a:t>
            </a:r>
            <a:endParaRPr dirty="0"/>
          </a:p>
        </p:txBody>
      </p:sp>
      <p:sp>
        <p:nvSpPr>
          <p:cNvPr id="121" name="Google Shape;12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CA" dirty="0"/>
              <a:t>Together, we will explore ways to:</a:t>
            </a:r>
          </a:p>
          <a:p>
            <a:pPr marL="457200" lvl="1" indent="0">
              <a:spcBef>
                <a:spcPts val="0"/>
              </a:spcBef>
              <a:buClr>
                <a:schemeClr val="accent1"/>
              </a:buClr>
              <a:buSzPts val="2800"/>
              <a:buNone/>
            </a:pPr>
            <a:r>
              <a:rPr lang="en-US" sz="2800" dirty="0"/>
              <a:t>•	Guide students to develop strategies for revision through metaphor.</a:t>
            </a:r>
          </a:p>
          <a:p>
            <a:pPr marL="457200" lvl="1" indent="0">
              <a:spcBef>
                <a:spcPts val="0"/>
              </a:spcBef>
              <a:buClr>
                <a:schemeClr val="accent1"/>
              </a:buClr>
              <a:buSzPts val="2800"/>
              <a:buNone/>
            </a:pPr>
            <a:r>
              <a:rPr lang="en-US" sz="2800" dirty="0"/>
              <a:t>•	Provide students with tools to explore complicated or confusing topics.</a:t>
            </a:r>
          </a:p>
          <a:p>
            <a:pPr marL="457200" lvl="1" indent="0">
              <a:spcBef>
                <a:spcPts val="0"/>
              </a:spcBef>
              <a:buClr>
                <a:schemeClr val="accent1"/>
              </a:buClr>
              <a:buSzPts val="2800"/>
              <a:buNone/>
            </a:pPr>
            <a:r>
              <a:rPr lang="en-US" sz="2800" dirty="0"/>
              <a:t>•	Model reflective, recursive practices.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1"/>
          <p:cNvSpPr txBox="1">
            <a:spLocks noGrp="1"/>
          </p:cNvSpPr>
          <p:nvPr>
            <p:ph type="title"/>
          </p:nvPr>
        </p:nvSpPr>
        <p:spPr>
          <a:xfrm>
            <a:off x="838200" y="1"/>
            <a:ext cx="10515600" cy="169068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b="1" dirty="0"/>
              <a:t>References</a:t>
            </a:r>
            <a:endParaRPr dirty="0"/>
          </a:p>
        </p:txBody>
      </p:sp>
      <p:sp>
        <p:nvSpPr>
          <p:cNvPr id="250" name="Google Shape;250;p21"/>
          <p:cNvSpPr txBox="1">
            <a:spLocks noGrp="1"/>
          </p:cNvSpPr>
          <p:nvPr>
            <p:ph type="body" idx="1"/>
          </p:nvPr>
        </p:nvSpPr>
        <p:spPr>
          <a:xfrm>
            <a:off x="838199" y="1075766"/>
            <a:ext cx="10860741" cy="5101198"/>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None/>
            </a:pPr>
            <a:r>
              <a:rPr lang="en-CA" sz="1500" dirty="0">
                <a:effectLst/>
                <a:latin typeface="Trebuchet MS" panose="020B0603020202020204" pitchFamily="34" charset="0"/>
                <a:ea typeface="Times New Roman" panose="02020603050405020304" pitchFamily="18" charset="0"/>
              </a:rPr>
              <a:t>Brown, B. (2018). </a:t>
            </a:r>
            <a:r>
              <a:rPr lang="en-CA" sz="1500" i="1" dirty="0">
                <a:effectLst/>
                <a:latin typeface="Trebuchet MS" panose="020B0603020202020204" pitchFamily="34" charset="0"/>
                <a:ea typeface="Times New Roman" panose="02020603050405020304" pitchFamily="18" charset="0"/>
              </a:rPr>
              <a:t>Dare to lead: Brave work. Tough conversations. Whole hearts. </a:t>
            </a:r>
            <a:r>
              <a:rPr lang="en-CA" sz="1500" dirty="0">
                <a:effectLst/>
                <a:latin typeface="Trebuchet MS" panose="020B0603020202020204" pitchFamily="34" charset="0"/>
                <a:ea typeface="Times New Roman" panose="02020603050405020304" pitchFamily="18" charset="0"/>
              </a:rPr>
              <a:t>New York, NY: Random House.</a:t>
            </a:r>
          </a:p>
          <a:p>
            <a:pPr marL="0" indent="0">
              <a:lnSpc>
                <a:spcPct val="100000"/>
              </a:lnSpc>
              <a:spcBef>
                <a:spcPts val="0"/>
              </a:spcBef>
              <a:buNone/>
            </a:pPr>
            <a:r>
              <a:rPr lang="en-US" sz="1500" dirty="0">
                <a:effectLst/>
                <a:latin typeface="Trebuchet MS" panose="020B0603020202020204" pitchFamily="34" charset="0"/>
                <a:ea typeface="Times New Roman" panose="02020603050405020304" pitchFamily="18" charset="0"/>
              </a:rPr>
              <a:t>Bauer, L. B. (2018). A Necessary Addiction: Student Conceptualizations of Technology and Its Impact on Teaching and Learning. Journal of College Reading and Learning, 48(1), 67–81. </a:t>
            </a:r>
          </a:p>
          <a:p>
            <a:pPr marL="0" indent="0">
              <a:lnSpc>
                <a:spcPct val="100000"/>
              </a:lnSpc>
              <a:spcBef>
                <a:spcPts val="0"/>
              </a:spcBef>
              <a:buNone/>
            </a:pPr>
            <a:r>
              <a:rPr lang="en-US" sz="1500" dirty="0" err="1">
                <a:effectLst/>
                <a:latin typeface="Trebuchet MS" panose="020B0603020202020204" pitchFamily="34" charset="0"/>
                <a:ea typeface="Times New Roman" panose="02020603050405020304" pitchFamily="18" charset="0"/>
              </a:rPr>
              <a:t>Dennihy</a:t>
            </a:r>
            <a:r>
              <a:rPr lang="en-US" sz="1500" dirty="0">
                <a:effectLst/>
                <a:latin typeface="Trebuchet MS" panose="020B0603020202020204" pitchFamily="34" charset="0"/>
                <a:ea typeface="Times New Roman" panose="02020603050405020304" pitchFamily="18" charset="0"/>
              </a:rPr>
              <a:t>, M. (2015). </a:t>
            </a:r>
            <a:r>
              <a:rPr lang="en-US" sz="1500" dirty="0">
                <a:latin typeface="Trebuchet MS" panose="020B0603020202020204" pitchFamily="34" charset="0"/>
                <a:ea typeface="Times New Roman" panose="02020603050405020304" pitchFamily="18" charset="0"/>
              </a:rPr>
              <a:t>‘</a:t>
            </a:r>
            <a:r>
              <a:rPr lang="en-US" sz="1500" dirty="0">
                <a:effectLst/>
                <a:latin typeface="Trebuchet MS" panose="020B0603020202020204" pitchFamily="34" charset="0"/>
                <a:ea typeface="Times New Roman" panose="02020603050405020304" pitchFamily="18" charset="0"/>
              </a:rPr>
              <a:t>Forget What You Learned in High School!’: Bridging the Space between High School and College. Teaching English in the Two-Year College, vol. 43, no. 2, pp. 156-169.</a:t>
            </a:r>
          </a:p>
          <a:p>
            <a:pPr marL="0" indent="0">
              <a:lnSpc>
                <a:spcPct val="100000"/>
              </a:lnSpc>
              <a:spcBef>
                <a:spcPts val="0"/>
              </a:spcBef>
              <a:buNone/>
            </a:pPr>
            <a:r>
              <a:rPr lang="en-US" sz="1500" dirty="0">
                <a:effectLst/>
                <a:latin typeface="Trebuchet MS" panose="020B0603020202020204" pitchFamily="34" charset="0"/>
                <a:ea typeface="Times New Roman" panose="02020603050405020304" pitchFamily="18" charset="0"/>
              </a:rPr>
              <a:t>Everett, S. (2016). “I Just Started Writing”: Toward Addressing Invisibility, Silence, and Mortality among Academically High-Achieving Black Male Secondary Students. Literacy Research: Theory, Method, and Practice, 65(1), 316–331. </a:t>
            </a:r>
          </a:p>
          <a:p>
            <a:pPr marL="0" indent="0">
              <a:lnSpc>
                <a:spcPct val="100000"/>
              </a:lnSpc>
              <a:spcBef>
                <a:spcPts val="0"/>
              </a:spcBef>
              <a:buNone/>
            </a:pPr>
            <a:r>
              <a:rPr lang="en-CA" sz="1500" dirty="0">
                <a:effectLst/>
                <a:latin typeface="Trebuchet MS" panose="020B0603020202020204" pitchFamily="34" charset="0"/>
                <a:ea typeface="Times New Roman" panose="02020603050405020304" pitchFamily="18" charset="0"/>
              </a:rPr>
              <a:t>Elbow, P. (1998). </a:t>
            </a:r>
            <a:r>
              <a:rPr lang="en-CA" sz="1500" i="1" dirty="0">
                <a:effectLst/>
                <a:latin typeface="Trebuchet MS" panose="020B0603020202020204" pitchFamily="34" charset="0"/>
                <a:ea typeface="Times New Roman" panose="02020603050405020304" pitchFamily="18" charset="0"/>
              </a:rPr>
              <a:t>Writing with power: Techniques for mastering the writing process</a:t>
            </a:r>
            <a:r>
              <a:rPr lang="en-CA" sz="1500" dirty="0">
                <a:effectLst/>
                <a:latin typeface="Trebuchet MS" panose="020B0603020202020204" pitchFamily="34" charset="0"/>
                <a:ea typeface="Times New Roman" panose="02020603050405020304" pitchFamily="18" charset="0"/>
              </a:rPr>
              <a:t> (Second ed.). New York: Oxford University Press.</a:t>
            </a:r>
          </a:p>
          <a:p>
            <a:pPr marL="0" indent="0">
              <a:lnSpc>
                <a:spcPct val="100000"/>
              </a:lnSpc>
              <a:spcBef>
                <a:spcPts val="0"/>
              </a:spcBef>
              <a:buNone/>
            </a:pPr>
            <a:r>
              <a:rPr lang="en-CA" sz="1500" dirty="0">
                <a:effectLst/>
                <a:latin typeface="Trebuchet MS" panose="020B0603020202020204" pitchFamily="34" charset="0"/>
                <a:ea typeface="Times New Roman" panose="02020603050405020304" pitchFamily="18" charset="0"/>
              </a:rPr>
              <a:t>Lakoff, G., &amp; Johnson, M. (1980). </a:t>
            </a:r>
            <a:r>
              <a:rPr lang="en-CA" sz="1500" i="1" dirty="0">
                <a:effectLst/>
                <a:latin typeface="Trebuchet MS" panose="020B0603020202020204" pitchFamily="34" charset="0"/>
                <a:ea typeface="Times New Roman" panose="02020603050405020304" pitchFamily="18" charset="0"/>
              </a:rPr>
              <a:t>Metaphors we live by</a:t>
            </a:r>
            <a:r>
              <a:rPr lang="en-CA" sz="1500" dirty="0">
                <a:effectLst/>
                <a:latin typeface="Trebuchet MS" panose="020B0603020202020204" pitchFamily="34" charset="0"/>
                <a:ea typeface="Times New Roman" panose="02020603050405020304" pitchFamily="18" charset="0"/>
              </a:rPr>
              <a:t>. Chicago: University of Chicago Press.</a:t>
            </a:r>
          </a:p>
          <a:p>
            <a:pPr marL="0" indent="0">
              <a:lnSpc>
                <a:spcPct val="100000"/>
              </a:lnSpc>
              <a:spcBef>
                <a:spcPts val="0"/>
              </a:spcBef>
              <a:buNone/>
            </a:pPr>
            <a:r>
              <a:rPr lang="en-CA" sz="1500" dirty="0">
                <a:effectLst/>
                <a:latin typeface="Trebuchet MS" panose="020B0603020202020204" pitchFamily="34" charset="0"/>
                <a:ea typeface="Times New Roman" panose="02020603050405020304" pitchFamily="18" charset="0"/>
              </a:rPr>
              <a:t>Paulson, E. J., &amp; Armstrong, S. L. (2011). Mountains and pit bulls: Students’ metaphors for college transitional reading and writing. </a:t>
            </a:r>
            <a:r>
              <a:rPr lang="en-CA" sz="1500" i="1" dirty="0">
                <a:effectLst/>
                <a:latin typeface="Trebuchet MS" panose="020B0603020202020204" pitchFamily="34" charset="0"/>
                <a:ea typeface="Times New Roman" panose="02020603050405020304" pitchFamily="18" charset="0"/>
              </a:rPr>
              <a:t>Journal of Adolescent &amp; Adult Literacy, 54</a:t>
            </a:r>
            <a:r>
              <a:rPr lang="en-CA" sz="1500" dirty="0">
                <a:effectLst/>
                <a:latin typeface="Trebuchet MS" panose="020B0603020202020204" pitchFamily="34" charset="0"/>
                <a:ea typeface="Times New Roman" panose="02020603050405020304" pitchFamily="18" charset="0"/>
              </a:rPr>
              <a:t>(7), 494–503. https://doi.org/10.1598/JAAL.54.7.3</a:t>
            </a:r>
          </a:p>
          <a:p>
            <a:pPr marL="0" indent="0">
              <a:lnSpc>
                <a:spcPct val="100000"/>
              </a:lnSpc>
              <a:spcBef>
                <a:spcPts val="0"/>
              </a:spcBef>
              <a:buNone/>
            </a:pPr>
            <a:r>
              <a:rPr lang="en-CA" sz="1500" dirty="0">
                <a:effectLst/>
                <a:latin typeface="Trebuchet MS" panose="020B0603020202020204" pitchFamily="34" charset="0"/>
                <a:ea typeface="Times New Roman" panose="02020603050405020304" pitchFamily="18" charset="0"/>
              </a:rPr>
              <a:t>Shaw, D. M., &amp; </a:t>
            </a:r>
            <a:r>
              <a:rPr lang="en-CA" sz="1500" dirty="0" err="1">
                <a:effectLst/>
                <a:latin typeface="Trebuchet MS" panose="020B0603020202020204" pitchFamily="34" charset="0"/>
                <a:ea typeface="Times New Roman" panose="02020603050405020304" pitchFamily="18" charset="0"/>
              </a:rPr>
              <a:t>Mahlios</a:t>
            </a:r>
            <a:r>
              <a:rPr lang="en-CA" sz="1500" dirty="0">
                <a:effectLst/>
                <a:latin typeface="Trebuchet MS" panose="020B0603020202020204" pitchFamily="34" charset="0"/>
                <a:ea typeface="Times New Roman" panose="02020603050405020304" pitchFamily="18" charset="0"/>
              </a:rPr>
              <a:t>, M. (2011). Literacy metaphors of pre-service teachers: Do they change after instruction? Which metaphors are stable? How do they connect to theories? </a:t>
            </a:r>
            <a:r>
              <a:rPr lang="en-CA" sz="1500" i="1" dirty="0">
                <a:effectLst/>
                <a:latin typeface="Trebuchet MS" panose="020B0603020202020204" pitchFamily="34" charset="0"/>
                <a:ea typeface="Times New Roman" panose="02020603050405020304" pitchFamily="18" charset="0"/>
              </a:rPr>
              <a:t>Journal of Education for Teaching: International Research and Pedagogy, 37</a:t>
            </a:r>
            <a:r>
              <a:rPr lang="en-CA" sz="1500" dirty="0">
                <a:effectLst/>
                <a:latin typeface="Trebuchet MS" panose="020B0603020202020204" pitchFamily="34" charset="0"/>
                <a:ea typeface="Times New Roman" panose="02020603050405020304" pitchFamily="18" charset="0"/>
              </a:rPr>
              <a:t>(1), 77-92.</a:t>
            </a:r>
          </a:p>
          <a:p>
            <a:pPr marL="0" indent="0">
              <a:lnSpc>
                <a:spcPct val="100000"/>
              </a:lnSpc>
              <a:spcBef>
                <a:spcPts val="0"/>
              </a:spcBef>
              <a:buNone/>
            </a:pPr>
            <a:r>
              <a:rPr lang="en-CA" sz="1500" dirty="0">
                <a:effectLst/>
                <a:latin typeface="Trebuchet MS" panose="020B0603020202020204" pitchFamily="34" charset="0"/>
                <a:ea typeface="Times New Roman" panose="02020603050405020304" pitchFamily="18" charset="0"/>
              </a:rPr>
              <a:t>Shaw, D., &amp; </a:t>
            </a:r>
            <a:r>
              <a:rPr lang="en-CA" sz="1500" dirty="0" err="1">
                <a:effectLst/>
                <a:latin typeface="Trebuchet MS" panose="020B0603020202020204" pitchFamily="34" charset="0"/>
                <a:ea typeface="Times New Roman" panose="02020603050405020304" pitchFamily="18" charset="0"/>
              </a:rPr>
              <a:t>Mahlios</a:t>
            </a:r>
            <a:r>
              <a:rPr lang="en-CA" sz="1500" dirty="0">
                <a:effectLst/>
                <a:latin typeface="Trebuchet MS" panose="020B0603020202020204" pitchFamily="34" charset="0"/>
                <a:ea typeface="Times New Roman" panose="02020603050405020304" pitchFamily="18" charset="0"/>
              </a:rPr>
              <a:t>, M. (2015). Researching academic literacy metaphors: Development and use of the modified “What was school like?” elicitation instrument. In W. Wan &amp; G. Low (Eds.), </a:t>
            </a:r>
            <a:r>
              <a:rPr lang="en-CA" sz="1500" i="1" dirty="0">
                <a:effectLst/>
                <a:latin typeface="Trebuchet MS" panose="020B0603020202020204" pitchFamily="34" charset="0"/>
                <a:ea typeface="Times New Roman" panose="02020603050405020304" pitchFamily="18" charset="0"/>
              </a:rPr>
              <a:t>Elicited metaphor analysis in educational discourse</a:t>
            </a:r>
            <a:r>
              <a:rPr lang="en-CA" sz="1500" dirty="0">
                <a:effectLst/>
                <a:latin typeface="Trebuchet MS" panose="020B0603020202020204" pitchFamily="34" charset="0"/>
                <a:ea typeface="Times New Roman" panose="02020603050405020304" pitchFamily="18" charset="0"/>
              </a:rPr>
              <a:t> (189-212). Amsterdam: John </a:t>
            </a:r>
            <a:r>
              <a:rPr lang="en-CA" sz="1500" dirty="0" err="1">
                <a:effectLst/>
                <a:latin typeface="Trebuchet MS" panose="020B0603020202020204" pitchFamily="34" charset="0"/>
                <a:ea typeface="Times New Roman" panose="02020603050405020304" pitchFamily="18" charset="0"/>
              </a:rPr>
              <a:t>Benjamins</a:t>
            </a:r>
            <a:r>
              <a:rPr lang="en-CA" sz="1500" dirty="0">
                <a:effectLst/>
                <a:latin typeface="Trebuchet MS" panose="020B0603020202020204" pitchFamily="34" charset="0"/>
                <a:ea typeface="Times New Roman" panose="02020603050405020304" pitchFamily="18" charset="0"/>
              </a:rPr>
              <a:t> Publishing Company.</a:t>
            </a:r>
          </a:p>
          <a:p>
            <a:pPr marL="0" indent="0">
              <a:lnSpc>
                <a:spcPct val="100000"/>
              </a:lnSpc>
              <a:spcBef>
                <a:spcPts val="0"/>
              </a:spcBef>
              <a:buNone/>
            </a:pPr>
            <a:r>
              <a:rPr lang="en-CA" sz="1500" dirty="0" err="1">
                <a:effectLst/>
                <a:latin typeface="Trebuchet MS" panose="020B0603020202020204" pitchFamily="34" charset="0"/>
                <a:ea typeface="Times New Roman" panose="02020603050405020304" pitchFamily="18" charset="0"/>
              </a:rPr>
              <a:t>Theado</a:t>
            </a:r>
            <a:r>
              <a:rPr lang="en-CA" sz="1500" dirty="0">
                <a:effectLst/>
                <a:latin typeface="Trebuchet MS" panose="020B0603020202020204" pitchFamily="34" charset="0"/>
                <a:ea typeface="Times New Roman" panose="02020603050405020304" pitchFamily="18" charset="0"/>
              </a:rPr>
              <a:t>, C. K. (2013). Metaphors we teach by: Examining teacher conceptualizations of literacy in the English language arts classroom. </a:t>
            </a:r>
            <a:r>
              <a:rPr lang="en-CA" sz="1500" i="1" dirty="0">
                <a:effectLst/>
                <a:latin typeface="Trebuchet MS" panose="020B0603020202020204" pitchFamily="34" charset="0"/>
                <a:ea typeface="Times New Roman" panose="02020603050405020304" pitchFamily="18" charset="0"/>
              </a:rPr>
              <a:t>Language &amp; Literacy: A Canadian Educational E-Journal, 15</a:t>
            </a:r>
            <a:r>
              <a:rPr lang="en-CA" sz="1500" dirty="0">
                <a:effectLst/>
                <a:latin typeface="Trebuchet MS" panose="020B0603020202020204" pitchFamily="34" charset="0"/>
                <a:ea typeface="Times New Roman" panose="02020603050405020304" pitchFamily="18" charset="0"/>
              </a:rPr>
              <a:t>(2), 20–39. https://doi.org/10.20360/G2B01Z</a:t>
            </a:r>
          </a:p>
          <a:p>
            <a:pPr marL="0" indent="0">
              <a:lnSpc>
                <a:spcPct val="100000"/>
              </a:lnSpc>
              <a:spcBef>
                <a:spcPts val="0"/>
              </a:spcBef>
              <a:buNone/>
            </a:pPr>
            <a:r>
              <a:rPr lang="en-CA" sz="1500" dirty="0">
                <a:effectLst/>
                <a:latin typeface="Trebuchet MS" panose="020B0603020202020204" pitchFamily="34" charset="0"/>
                <a:ea typeface="Times New Roman" panose="02020603050405020304" pitchFamily="18" charset="0"/>
              </a:rPr>
              <a:t>Wan, W., &amp; Low, G. (Eds.) (2015). </a:t>
            </a:r>
            <a:r>
              <a:rPr lang="en-CA" sz="1500" i="1" dirty="0">
                <a:effectLst/>
                <a:latin typeface="Trebuchet MS" panose="020B0603020202020204" pitchFamily="34" charset="0"/>
                <a:ea typeface="Times New Roman" panose="02020603050405020304" pitchFamily="18" charset="0"/>
              </a:rPr>
              <a:t>Elicited metaphor analysis in educational discourse</a:t>
            </a:r>
            <a:r>
              <a:rPr lang="en-CA" sz="1500" dirty="0">
                <a:effectLst/>
                <a:latin typeface="Trebuchet MS" panose="020B0603020202020204" pitchFamily="34" charset="0"/>
                <a:ea typeface="Times New Roman" panose="02020603050405020304" pitchFamily="18" charset="0"/>
              </a:rPr>
              <a:t>. Amsterdam: John </a:t>
            </a:r>
            <a:r>
              <a:rPr lang="en-CA" sz="1500" dirty="0" err="1">
                <a:effectLst/>
                <a:latin typeface="Trebuchet MS" panose="020B0603020202020204" pitchFamily="34" charset="0"/>
                <a:ea typeface="Times New Roman" panose="02020603050405020304" pitchFamily="18" charset="0"/>
              </a:rPr>
              <a:t>Benjamins</a:t>
            </a:r>
            <a:r>
              <a:rPr lang="en-CA" sz="1500" dirty="0">
                <a:effectLst/>
                <a:latin typeface="Trebuchet MS" panose="020B0603020202020204" pitchFamily="34" charset="0"/>
                <a:ea typeface="Times New Roman" panose="02020603050405020304" pitchFamily="18" charset="0"/>
              </a:rPr>
              <a:t> Publishing Company.</a:t>
            </a:r>
          </a:p>
          <a:p>
            <a:pPr marL="0" indent="0">
              <a:lnSpc>
                <a:spcPct val="100000"/>
              </a:lnSpc>
              <a:spcBef>
                <a:spcPts val="0"/>
              </a:spcBef>
              <a:buNone/>
            </a:pPr>
            <a:r>
              <a:rPr lang="en-CA" sz="1500" dirty="0" err="1">
                <a:effectLst/>
                <a:latin typeface="Trebuchet MS" panose="020B0603020202020204" pitchFamily="34" charset="0"/>
                <a:ea typeface="Times New Roman" panose="02020603050405020304" pitchFamily="18" charset="0"/>
              </a:rPr>
              <a:t>Zoss</a:t>
            </a:r>
            <a:r>
              <a:rPr lang="en-CA" sz="1500" dirty="0">
                <a:effectLst/>
                <a:latin typeface="Trebuchet MS" panose="020B0603020202020204" pitchFamily="34" charset="0"/>
                <a:ea typeface="Times New Roman" panose="02020603050405020304" pitchFamily="18" charset="0"/>
              </a:rPr>
              <a:t>, M., Holbrook, T., McGrail, E., &amp; Albers, P. (2014). Knotty Articulations: Professors and Preservice Teachers on Teaching Literacy in Urban Schools. </a:t>
            </a:r>
            <a:r>
              <a:rPr lang="en-CA" sz="1500" i="1" dirty="0">
                <a:effectLst/>
                <a:latin typeface="Trebuchet MS" panose="020B0603020202020204" pitchFamily="34" charset="0"/>
                <a:ea typeface="Times New Roman" panose="02020603050405020304" pitchFamily="18" charset="0"/>
              </a:rPr>
              <a:t>English Education, 47</a:t>
            </a:r>
            <a:r>
              <a:rPr lang="en-CA" sz="1500" dirty="0">
                <a:effectLst/>
                <a:latin typeface="Trebuchet MS" panose="020B0603020202020204" pitchFamily="34" charset="0"/>
                <a:ea typeface="Times New Roman" panose="02020603050405020304" pitchFamily="18" charset="0"/>
              </a:rPr>
              <a:t>(1), 38–79.</a:t>
            </a:r>
          </a:p>
          <a:p>
            <a:pPr marL="114300" indent="0">
              <a:lnSpc>
                <a:spcPct val="100000"/>
              </a:lnSpc>
              <a:spcBef>
                <a:spcPts val="0"/>
              </a:spcBef>
              <a:buNone/>
            </a:pPr>
            <a:r>
              <a:rPr lang="en-CA" sz="1500" dirty="0">
                <a:effectLst/>
                <a:latin typeface="Trebuchet MS" panose="020B0603020202020204" pitchFamily="34" charset="0"/>
                <a:ea typeface="Times New Roman" panose="02020603050405020304" pitchFamily="18" charset="0"/>
              </a:rPr>
              <a:t> </a:t>
            </a:r>
          </a:p>
          <a:p>
            <a:pPr marL="0" indent="0">
              <a:lnSpc>
                <a:spcPct val="100000"/>
              </a:lnSpc>
              <a:spcBef>
                <a:spcPts val="0"/>
              </a:spcBef>
              <a:buSzPts val="4000"/>
              <a:buNone/>
            </a:pPr>
            <a:endParaRPr sz="1400" dirty="0">
              <a:latin typeface="Trebuchet MS" panose="020B0603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b="1"/>
              <a:t>Disclaimer</a:t>
            </a:r>
            <a:endParaRPr/>
          </a:p>
        </p:txBody>
      </p:sp>
      <p:sp>
        <p:nvSpPr>
          <p:cNvPr id="250" name="Google Shape;250;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54000" algn="l" rtl="0">
              <a:lnSpc>
                <a:spcPct val="90000"/>
              </a:lnSpc>
              <a:spcBef>
                <a:spcPts val="0"/>
              </a:spcBef>
              <a:spcAft>
                <a:spcPts val="0"/>
              </a:spcAft>
              <a:buClr>
                <a:schemeClr val="accent1"/>
              </a:buClr>
              <a:buSzPts val="4000"/>
              <a:buChar char="•"/>
            </a:pPr>
            <a:r>
              <a:rPr lang="en-US" sz="4000" dirty="0"/>
              <a:t>Reference within this presentation to any specific commercial or non-commercial product, process, or service by trade name, trademark, manufacturer or otherwise does not constitute or imply an endorsement, recommendation, or favoring by the Virginia Department of Education.</a:t>
            </a:r>
            <a:endParaRPr dirty="0"/>
          </a:p>
        </p:txBody>
      </p:sp>
    </p:spTree>
    <p:extLst>
      <p:ext uri="{BB962C8B-B14F-4D97-AF65-F5344CB8AC3E}">
        <p14:creationId xmlns:p14="http://schemas.microsoft.com/office/powerpoint/2010/main" val="1213348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dirty="0"/>
              <a:t>What Do I Mean By “Metaphor”?</a:t>
            </a:r>
            <a:endParaRPr dirty="0"/>
          </a:p>
        </p:txBody>
      </p:sp>
      <p:sp>
        <p:nvSpPr>
          <p:cNvPr id="174" name="Google Shape;174;p1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a:t>
            </a:fld>
            <a:endParaRPr/>
          </a:p>
        </p:txBody>
      </p:sp>
      <p:pic>
        <p:nvPicPr>
          <p:cNvPr id="175" name="Google Shape;175;p12" descr="VDOE Logo"/>
          <p:cNvPicPr preferRelativeResize="0"/>
          <p:nvPr/>
        </p:nvPicPr>
        <p:blipFill rotWithShape="1">
          <a:blip r:embed="rId3">
            <a:alphaModFix/>
          </a:blip>
          <a:srcRect/>
          <a:stretch/>
        </p:blipFill>
        <p:spPr>
          <a:xfrm>
            <a:off x="309896" y="217955"/>
            <a:ext cx="2531806" cy="843935"/>
          </a:xfrm>
          <a:prstGeom prst="rect">
            <a:avLst/>
          </a:prstGeom>
          <a:noFill/>
          <a:ln>
            <a:noFill/>
          </a:ln>
        </p:spPr>
      </p:pic>
    </p:spTree>
    <p:extLst>
      <p:ext uri="{BB962C8B-B14F-4D97-AF65-F5344CB8AC3E}">
        <p14:creationId xmlns:p14="http://schemas.microsoft.com/office/powerpoint/2010/main" val="904196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a:t>According to Lakoff and Johnson,</a:t>
            </a:r>
            <a:endParaRPr dirty="0"/>
          </a:p>
        </p:txBody>
      </p:sp>
      <p:sp>
        <p:nvSpPr>
          <p:cNvPr id="139" name="Google Shape;139;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US" dirty="0"/>
              <a:t>“The heart of metaphor is inference. Conceptual metaphor allows inferences in sensory-motor domains (e.g., domains of space and objects) to be used to draw inferences about other domains (e.g., domains of subjective judgment), with concepts like intimacy, emotions, justice, and so on. </a:t>
            </a:r>
            <a:r>
              <a:rPr lang="en-US" b="1" dirty="0"/>
              <a:t>Because we reason in terms of metaphor, the metaphors we use determine a great deal about how we live our lives.”</a:t>
            </a:r>
          </a:p>
          <a:p>
            <a:pPr marL="685800" lvl="1" indent="-228600">
              <a:spcBef>
                <a:spcPts val="0"/>
              </a:spcBef>
              <a:buClr>
                <a:schemeClr val="accent1"/>
              </a:buClr>
              <a:buSzPts val="2800"/>
            </a:pPr>
            <a:r>
              <a:rPr lang="en-US" sz="2800" dirty="0"/>
              <a:t>Metaphors We Live By, p. 244</a:t>
            </a:r>
            <a:endParaRP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a:t>Recent Research</a:t>
            </a:r>
            <a:endParaRPr dirty="0"/>
          </a:p>
        </p:txBody>
      </p:sp>
      <p:sp>
        <p:nvSpPr>
          <p:cNvPr id="139" name="Google Shape;139;p7"/>
          <p:cNvSpPr txBox="1">
            <a:spLocks noGrp="1"/>
          </p:cNvSpPr>
          <p:nvPr>
            <p:ph type="body" idx="1"/>
          </p:nvPr>
        </p:nvSpPr>
        <p:spPr>
          <a:xfrm>
            <a:off x="838200" y="1317812"/>
            <a:ext cx="10515600" cy="55401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US" dirty="0"/>
              <a:t>Bauer, L. B. (2018). </a:t>
            </a:r>
            <a:r>
              <a:rPr lang="en-US" b="1" dirty="0"/>
              <a:t>A Necessary Addiction: Student Conceptualizations of Technology and Its Impact on Teaching and Learning. </a:t>
            </a:r>
            <a:r>
              <a:rPr lang="en-US" dirty="0"/>
              <a:t>Journal of College Reading and Learning, 48(1), 67–81. </a:t>
            </a:r>
          </a:p>
          <a:p>
            <a:pPr marL="228600" lvl="0" indent="-228600" algn="l" rtl="0">
              <a:lnSpc>
                <a:spcPct val="90000"/>
              </a:lnSpc>
              <a:spcBef>
                <a:spcPts val="0"/>
              </a:spcBef>
              <a:spcAft>
                <a:spcPts val="0"/>
              </a:spcAft>
              <a:buClr>
                <a:schemeClr val="accent1"/>
              </a:buClr>
              <a:buSzPts val="2800"/>
              <a:buChar char="•"/>
            </a:pPr>
            <a:r>
              <a:rPr lang="en-US" sz="2800" dirty="0">
                <a:solidFill>
                  <a:schemeClr val="tx1"/>
                </a:solidFill>
              </a:rPr>
              <a:t>Everett, S. (2016). </a:t>
            </a:r>
            <a:r>
              <a:rPr lang="en-US" sz="2800" b="1" dirty="0">
                <a:solidFill>
                  <a:schemeClr val="tx1"/>
                </a:solidFill>
              </a:rPr>
              <a:t>“I Just Started Writing”: Toward Addressing Invisibility, Silence, and Mortality among Academically High-Achieving Black Male Secondary Students</a:t>
            </a:r>
            <a:r>
              <a:rPr lang="en-US" sz="2800" dirty="0">
                <a:solidFill>
                  <a:schemeClr val="tx1"/>
                </a:solidFill>
              </a:rPr>
              <a:t>. Literacy Research: Theory, Method, and Practice, 65(1), 316–331. </a:t>
            </a:r>
          </a:p>
          <a:p>
            <a:pPr marL="228600" lvl="0" indent="-228600" algn="l" rtl="0">
              <a:lnSpc>
                <a:spcPct val="90000"/>
              </a:lnSpc>
              <a:spcBef>
                <a:spcPts val="0"/>
              </a:spcBef>
              <a:spcAft>
                <a:spcPts val="0"/>
              </a:spcAft>
              <a:buClr>
                <a:schemeClr val="accent1"/>
              </a:buClr>
              <a:buSzPts val="2800"/>
              <a:buChar char="•"/>
            </a:pPr>
            <a:r>
              <a:rPr lang="en-US" sz="2800" dirty="0"/>
              <a:t>Paulson, E. J., &amp; Armstrong, S. L. (2011</a:t>
            </a:r>
            <a:r>
              <a:rPr lang="en-US" sz="2800" b="1" dirty="0"/>
              <a:t>). Mountains and Pit Bulls: Students’ Metaphors for College Transitional Reading and Writing</a:t>
            </a:r>
            <a:r>
              <a:rPr lang="en-US" sz="2800" dirty="0"/>
              <a:t>. Journal of Adolescent &amp; Adult Literacy, 54(7), 494–503.</a:t>
            </a:r>
          </a:p>
        </p:txBody>
      </p:sp>
    </p:spTree>
    <p:extLst>
      <p:ext uri="{BB962C8B-B14F-4D97-AF65-F5344CB8AC3E}">
        <p14:creationId xmlns:p14="http://schemas.microsoft.com/office/powerpoint/2010/main" val="1167871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a:t>Metaphors for Teaching</a:t>
            </a:r>
            <a:endParaRPr dirty="0"/>
          </a:p>
        </p:txBody>
      </p:sp>
      <p:sp>
        <p:nvSpPr>
          <p:cNvPr id="145" name="Google Shape;145;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ct val="100000"/>
              <a:buChar char="•"/>
            </a:pPr>
            <a:r>
              <a:rPr lang="en-US" dirty="0"/>
              <a:t>“Academic work is like travelling. You may find yourself in new places and situations, where you don't know the people or speak the language. Over time, you come to feel more comfortable as you learn to navigate this new environment.” </a:t>
            </a:r>
          </a:p>
          <a:p>
            <a:pPr marL="685800" lvl="1" indent="-228600">
              <a:spcBef>
                <a:spcPts val="0"/>
              </a:spcBef>
              <a:buClr>
                <a:schemeClr val="accent1"/>
              </a:buClr>
              <a:buSzPct val="100000"/>
            </a:pPr>
            <a:r>
              <a:rPr lang="en-US" sz="2800" dirty="0"/>
              <a:t>College instructor, 2019</a:t>
            </a:r>
            <a:endParaRP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dirty="0"/>
              <a:t>Metaphors are Everywhere</a:t>
            </a:r>
            <a:endParaRPr dirty="0"/>
          </a:p>
        </p:txBody>
      </p:sp>
      <p:sp>
        <p:nvSpPr>
          <p:cNvPr id="174" name="Google Shape;174;p1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8</a:t>
            </a:fld>
            <a:endParaRPr/>
          </a:p>
        </p:txBody>
      </p:sp>
      <p:pic>
        <p:nvPicPr>
          <p:cNvPr id="175" name="Google Shape;175;p12" descr="VDOE Logo"/>
          <p:cNvPicPr preferRelativeResize="0"/>
          <p:nvPr/>
        </p:nvPicPr>
        <p:blipFill rotWithShape="1">
          <a:blip r:embed="rId3">
            <a:alphaModFix/>
          </a:blip>
          <a:srcRect/>
          <a:stretch/>
        </p:blipFill>
        <p:spPr>
          <a:xfrm>
            <a:off x="309896" y="217955"/>
            <a:ext cx="2531806" cy="843935"/>
          </a:xfrm>
          <a:prstGeom prst="rect">
            <a:avLst/>
          </a:prstGeom>
          <a:noFill/>
          <a:ln>
            <a:noFill/>
          </a:ln>
        </p:spPr>
      </p:pic>
    </p:spTree>
    <p:extLst>
      <p:ext uri="{BB962C8B-B14F-4D97-AF65-F5344CB8AC3E}">
        <p14:creationId xmlns:p14="http://schemas.microsoft.com/office/powerpoint/2010/main" val="1164268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a:t>Metaphors for Argument </a:t>
            </a:r>
            <a:endParaRPr dirty="0"/>
          </a:p>
        </p:txBody>
      </p:sp>
      <p:sp>
        <p:nvSpPr>
          <p:cNvPr id="151" name="Google Shape;15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ct val="100000"/>
              <a:buChar char="•"/>
            </a:pPr>
            <a:r>
              <a:rPr lang="en-US" dirty="0"/>
              <a:t>Your claims are indefensible.</a:t>
            </a:r>
          </a:p>
          <a:p>
            <a:pPr marL="228600" lvl="0" indent="-228600" algn="l" rtl="0">
              <a:lnSpc>
                <a:spcPct val="90000"/>
              </a:lnSpc>
              <a:spcBef>
                <a:spcPts val="1000"/>
              </a:spcBef>
              <a:spcAft>
                <a:spcPts val="0"/>
              </a:spcAft>
              <a:buClr>
                <a:schemeClr val="accent1"/>
              </a:buClr>
              <a:buSzPct val="100000"/>
              <a:buChar char="•"/>
            </a:pPr>
            <a:r>
              <a:rPr lang="en-US" dirty="0"/>
              <a:t>He attacked every point in my argument.</a:t>
            </a:r>
          </a:p>
          <a:p>
            <a:pPr marL="228600" lvl="0" indent="-228600" algn="l" rtl="0">
              <a:lnSpc>
                <a:spcPct val="90000"/>
              </a:lnSpc>
              <a:spcBef>
                <a:spcPts val="1000"/>
              </a:spcBef>
              <a:spcAft>
                <a:spcPts val="0"/>
              </a:spcAft>
              <a:buClr>
                <a:schemeClr val="accent1"/>
              </a:buClr>
              <a:buSzPct val="100000"/>
              <a:buChar char="•"/>
            </a:pPr>
            <a:r>
              <a:rPr lang="en-US" dirty="0"/>
              <a:t>I’ve never won an argument with her.</a:t>
            </a:r>
          </a:p>
          <a:p>
            <a:pPr marL="228600" indent="-228600">
              <a:spcBef>
                <a:spcPts val="500"/>
              </a:spcBef>
              <a:buClr>
                <a:schemeClr val="dk1"/>
              </a:buClr>
              <a:buSzPct val="100000"/>
            </a:pPr>
            <a:r>
              <a:rPr lang="en-US" dirty="0"/>
              <a:t>She shot down all of my arguments</a:t>
            </a:r>
          </a:p>
          <a:p>
            <a:pPr marL="685800" lvl="1" indent="-228600">
              <a:buSzPct val="100000"/>
            </a:pPr>
            <a:r>
              <a:rPr lang="en-US" sz="2800" dirty="0"/>
              <a:t>Each of these statement makes a comparison between argument and war.</a:t>
            </a:r>
          </a:p>
          <a:p>
            <a:pPr marL="0" indent="0">
              <a:spcBef>
                <a:spcPts val="500"/>
              </a:spcBef>
              <a:buClr>
                <a:schemeClr val="dk1"/>
              </a:buClr>
              <a:buSzPct val="100000"/>
              <a:buNone/>
            </a:pPr>
            <a:endParaRPr dirty="0"/>
          </a:p>
        </p:txBody>
      </p:sp>
    </p:spTree>
  </p:cSld>
  <p:clrMapOvr>
    <a:masterClrMapping/>
  </p:clrMapOvr>
</p:sld>
</file>

<file path=ppt/theme/theme1.xml><?xml version="1.0" encoding="utf-8"?>
<a:theme xmlns:a="http://schemas.openxmlformats.org/drawingml/2006/main" name="VDOE">
  <a:themeElements>
    <a:clrScheme name="VDOE">
      <a:dk1>
        <a:srgbClr val="000000"/>
      </a:dk1>
      <a:lt1>
        <a:srgbClr val="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1882</Words>
  <Application>Microsoft Office PowerPoint</Application>
  <PresentationFormat>Widescreen</PresentationFormat>
  <Paragraphs>134</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Symbol</vt:lpstr>
      <vt:lpstr>Times New Roman</vt:lpstr>
      <vt:lpstr>Trebuchet MS</vt:lpstr>
      <vt:lpstr>VDOE</vt:lpstr>
      <vt:lpstr>Writing is a Journey: Writing and Evaluating Metaphors to Increase Student Understanding</vt:lpstr>
      <vt:lpstr>Presentation Overview</vt:lpstr>
      <vt:lpstr>Presentation Objectives</vt:lpstr>
      <vt:lpstr>What Do I Mean By “Metaphor”?</vt:lpstr>
      <vt:lpstr>According to Lakoff and Johnson,</vt:lpstr>
      <vt:lpstr>Recent Research</vt:lpstr>
      <vt:lpstr>Metaphors for Teaching</vt:lpstr>
      <vt:lpstr>Metaphors are Everywhere</vt:lpstr>
      <vt:lpstr>Metaphors for Argument </vt:lpstr>
      <vt:lpstr>How I Came to This Work</vt:lpstr>
      <vt:lpstr>Considering Metaphors in the Classroom</vt:lpstr>
      <vt:lpstr>Metaphors for Literacy </vt:lpstr>
      <vt:lpstr>Metaphors for Literacy: Vulnerability</vt:lpstr>
      <vt:lpstr>Revised Metaphors</vt:lpstr>
      <vt:lpstr>Supporting Students through Vulnerability</vt:lpstr>
      <vt:lpstr>Metaphors and Transfer</vt:lpstr>
      <vt:lpstr>Metaphors and Transformation</vt:lpstr>
      <vt:lpstr>Integrating the Lessons of These Metaphors</vt:lpstr>
      <vt:lpstr>Teaching With Metaphors</vt:lpstr>
      <vt:lpstr>Embracing the Potential of Metaphor in the Classroom</vt:lpstr>
      <vt:lpstr>“Ten Ways to Think About Writing: Metaphoric Musings for College Writing Students” by E. Shelley Reid</vt:lpstr>
      <vt:lpstr>What Will Students Do?</vt:lpstr>
      <vt:lpstr>Integrating Metaphors and Art</vt:lpstr>
      <vt:lpstr>Questions to Consider when Reading Metaphors</vt:lpstr>
      <vt:lpstr>(Re)Considering Metaphors in the Classroom</vt:lpstr>
      <vt:lpstr>How Can We Use Metaphor in Our Classrooms?</vt:lpstr>
      <vt:lpstr>The Power of Paradox</vt:lpstr>
      <vt:lpstr>Key Takeaways</vt:lpstr>
      <vt:lpstr>Thank you!</vt:lpstr>
      <vt:lpstr>References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VDOE Accessible PowerPoint Template</dc:title>
  <dc:creator>Timothy Nuthall</dc:creator>
  <cp:lastModifiedBy>Nogueras, Jill (DOE)</cp:lastModifiedBy>
  <cp:revision>74</cp:revision>
  <dcterms:created xsi:type="dcterms:W3CDTF">2020-06-29T15:52:04Z</dcterms:created>
  <dcterms:modified xsi:type="dcterms:W3CDTF">2021-08-18T18:09:56Z</dcterms:modified>
</cp:coreProperties>
</file>