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7hzOBpHFJXyBB8E/O7reX8tN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C52FA6-DA02-4831-83F2-EB4A4A0B1FE3}">
  <a:tblStyle styleId="{E6C52FA6-DA02-4831-83F2-EB4A4A0B1F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97b374e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d97b374e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9c0c277ae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d9c0c277ae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d0d91f35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d0d91f35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dd0d91f352_0_1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d0d91f35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d0d91f35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dd0d91f352_0_1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d0d91f352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dd0d91f35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93ea9d6b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d93ea9d6b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93ea9d6b8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d93ea9d6b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93ea9d6b8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d93ea9d6b8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93ea9d6b8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d93ea9d6b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93ea9d6b8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d93ea9d6b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93ea9d6b8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d93ea9d6b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3ea9d6b8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d93ea9d6b8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93ea9d6b8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d93ea9d6b8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d0d91f46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d0d91f46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dd0d91f469_1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d0d91f469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d0d91f469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dd0d91f469_1_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d0d91f469_1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dd0d91f469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93ea9dc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d93ea9dc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d0d91f469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dd0d91f469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93ea9d6b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d93ea9d6b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93ea9d6b8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d93ea9d6b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9c0c277ae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d9c0c277ae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b426dd6f3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7b426dd6f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d0d91f352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d0d91f352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dd0d91f352_0_2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b426dd6f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7b426dd6f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b426dd6f3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7b426dd6f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d0d91f35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dd0d91f352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dd0d91f352_0_4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d0d91f352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d0d91f352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dd0d91f352_0_4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b426dd6f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7b426dd6f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b426dd6f3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7b426dd6f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b426dd6f3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7b426dd6f3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9c0c277a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d9c0c277a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b426dd6f3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7b426dd6f3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b426dd6f3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7b426dd6f3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b426dd6f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g7b426dd6f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dd0d91f352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dd0d91f352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dd0d91f352_0_6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b426dd6f3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7b426dd6f3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b426dd6f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g7b426dd6f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d9c0c277ae_1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d9c0c277ae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dd0d91f469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Adapted for virtual experiences</a:t>
            </a:r>
            <a:endParaRPr/>
          </a:p>
        </p:txBody>
      </p:sp>
      <p:sp>
        <p:nvSpPr>
          <p:cNvPr id="412" name="Google Shape;412;gdd0d91f469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dd0d91f469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dd0d91f469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dd0d91f469_2_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Adapted for virtual experiences</a:t>
            </a:r>
            <a:endParaRPr/>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d0d91f469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dd0d91f469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d0d91f3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Adapted for virtual experiences</a:t>
            </a:r>
            <a:endParaRPr/>
          </a:p>
        </p:txBody>
      </p:sp>
      <p:sp>
        <p:nvSpPr>
          <p:cNvPr id="131" name="Google Shape;131;gdd0d91f3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9c0c277ae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d9c0c277ae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8dea9e86e27fd68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48dea9e86e27fd6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3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a:t>Telling Their Story: Engaging Interest in the Writing Process</a:t>
            </a:r>
            <a:endParaRPr/>
          </a:p>
        </p:txBody>
      </p:sp>
      <p:sp>
        <p:nvSpPr>
          <p:cNvPr id="100" name="Google Shape;100;p1"/>
          <p:cNvSpPr txBox="1">
            <a:spLocks noGrp="1"/>
          </p:cNvSpPr>
          <p:nvPr>
            <p:ph type="subTitle" idx="1"/>
          </p:nvPr>
        </p:nvSpPr>
        <p:spPr>
          <a:xfrm>
            <a:off x="1445350" y="4714875"/>
            <a:ext cx="9144000" cy="18432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accent1"/>
              </a:buClr>
              <a:buSzPct val="100000"/>
              <a:buNone/>
            </a:pPr>
            <a:r>
              <a:rPr lang="en-US"/>
              <a:t>Dr. Melissa Goodwin</a:t>
            </a:r>
            <a:endParaRPr/>
          </a:p>
          <a:p>
            <a:pPr marL="0" lvl="0" indent="0" algn="ctr" rtl="0">
              <a:lnSpc>
                <a:spcPct val="90000"/>
              </a:lnSpc>
              <a:spcBef>
                <a:spcPts val="0"/>
              </a:spcBef>
              <a:spcAft>
                <a:spcPts val="0"/>
              </a:spcAft>
              <a:buClr>
                <a:schemeClr val="accent1"/>
              </a:buClr>
              <a:buSzPct val="100000"/>
              <a:buNone/>
            </a:pPr>
            <a:r>
              <a:rPr lang="en-US"/>
              <a:t>Supervisor of Secondary English for Chesapeake City Public Schools</a:t>
            </a:r>
            <a:endParaRPr/>
          </a:p>
          <a:p>
            <a:pPr marL="0" lvl="0" indent="0" algn="ctr"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100000"/>
              <a:buNone/>
            </a:pPr>
            <a:r>
              <a:rPr lang="en-US"/>
              <a:t>Emily Stains</a:t>
            </a:r>
            <a:endParaRPr/>
          </a:p>
          <a:p>
            <a:pPr marL="0" lvl="0" indent="0" algn="ctr" rtl="0">
              <a:lnSpc>
                <a:spcPct val="90000"/>
              </a:lnSpc>
              <a:spcBef>
                <a:spcPts val="0"/>
              </a:spcBef>
              <a:spcAft>
                <a:spcPts val="0"/>
              </a:spcAft>
              <a:buClr>
                <a:schemeClr val="accent1"/>
              </a:buClr>
              <a:buSzPct val="100000"/>
              <a:buNone/>
            </a:pPr>
            <a:r>
              <a:rPr lang="en-US"/>
              <a:t>Coordinator of Secondary Curriculum, Chesterfield County Public Schools</a:t>
            </a:r>
            <a:endParaRPr/>
          </a:p>
          <a:p>
            <a:pPr marL="0" lvl="0" indent="0" algn="ctr"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100000"/>
              <a:buNone/>
            </a:pPr>
            <a:endParaRPr/>
          </a:p>
        </p:txBody>
      </p:sp>
      <p:sp>
        <p:nvSpPr>
          <p:cNvPr id="101" name="Google Shape;101;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d97b374e2e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Visible Literacy</a:t>
            </a:r>
            <a:endParaRPr/>
          </a:p>
          <a:p>
            <a:pPr marL="0" lvl="0" indent="0" algn="l" rtl="0">
              <a:lnSpc>
                <a:spcPct val="90000"/>
              </a:lnSpc>
              <a:spcBef>
                <a:spcPts val="0"/>
              </a:spcBef>
              <a:spcAft>
                <a:spcPts val="0"/>
              </a:spcAft>
              <a:buClr>
                <a:schemeClr val="accent1"/>
              </a:buClr>
              <a:buSzPts val="4400"/>
              <a:buFont typeface="Trebuchet MS"/>
              <a:buNone/>
            </a:pPr>
            <a:endParaRPr/>
          </a:p>
        </p:txBody>
      </p:sp>
      <p:sp>
        <p:nvSpPr>
          <p:cNvPr id="162" name="Google Shape;162;gd97b374e2e_0_0"/>
          <p:cNvSpPr txBox="1">
            <a:spLocks noGrp="1"/>
          </p:cNvSpPr>
          <p:nvPr>
            <p:ph type="body" idx="1"/>
          </p:nvPr>
        </p:nvSpPr>
        <p:spPr>
          <a:xfrm>
            <a:off x="838200" y="1230925"/>
            <a:ext cx="10515600" cy="4945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Help students construct knowledge.</a:t>
            </a:r>
            <a:endParaRPr/>
          </a:p>
          <a:p>
            <a:pPr marL="685800" lvl="1" indent="-190500" algn="l" rtl="0">
              <a:lnSpc>
                <a:spcPct val="90000"/>
              </a:lnSpc>
              <a:spcBef>
                <a:spcPts val="500"/>
              </a:spcBef>
              <a:spcAft>
                <a:spcPts val="0"/>
              </a:spcAft>
              <a:buSzPts val="1800"/>
              <a:buChar char="•"/>
            </a:pPr>
            <a:r>
              <a:rPr lang="en-US"/>
              <a:t>Don’t make assumptions that students should know how to write.</a:t>
            </a:r>
            <a:endParaRPr/>
          </a:p>
          <a:p>
            <a:pPr marL="685800" lvl="1" indent="-190500" algn="l" rtl="0">
              <a:lnSpc>
                <a:spcPct val="90000"/>
              </a:lnSpc>
              <a:spcBef>
                <a:spcPts val="500"/>
              </a:spcBef>
              <a:spcAft>
                <a:spcPts val="0"/>
              </a:spcAft>
              <a:buSzPts val="1800"/>
              <a:buChar char="•"/>
            </a:pPr>
            <a:r>
              <a:rPr lang="en-US"/>
              <a:t>Students engage in deeper processes of critical thinking and analysis, so being precise in teacher planning to build a foundation for students is critical. </a:t>
            </a:r>
            <a:endParaRPr/>
          </a:p>
          <a:p>
            <a:pPr marL="228600" lvl="0" indent="-228600" algn="l" rtl="0">
              <a:lnSpc>
                <a:spcPct val="90000"/>
              </a:lnSpc>
              <a:spcBef>
                <a:spcPts val="1000"/>
              </a:spcBef>
              <a:spcAft>
                <a:spcPts val="0"/>
              </a:spcAft>
              <a:buClr>
                <a:schemeClr val="accent1"/>
              </a:buClr>
              <a:buSzPts val="2800"/>
              <a:buChar char="•"/>
            </a:pPr>
            <a:r>
              <a:rPr lang="en-US"/>
              <a:t>Extend student thinking.</a:t>
            </a:r>
            <a:endParaRPr/>
          </a:p>
          <a:p>
            <a:pPr marL="914400" lvl="1" indent="-342900" algn="l" rtl="0">
              <a:lnSpc>
                <a:spcPct val="90000"/>
              </a:lnSpc>
              <a:spcBef>
                <a:spcPts val="500"/>
              </a:spcBef>
              <a:spcAft>
                <a:spcPts val="0"/>
              </a:spcAft>
              <a:buSzPts val="1800"/>
              <a:buChar char="•"/>
            </a:pPr>
            <a:r>
              <a:rPr lang="en-US"/>
              <a:t>Embed a concrete feedback loop (peer to peer and teacher to student.)</a:t>
            </a:r>
            <a:endParaRPr/>
          </a:p>
          <a:p>
            <a:pPr marL="914400" lvl="1" indent="-342900" algn="l" rtl="0">
              <a:lnSpc>
                <a:spcPct val="90000"/>
              </a:lnSpc>
              <a:spcBef>
                <a:spcPts val="500"/>
              </a:spcBef>
              <a:spcAft>
                <a:spcPts val="0"/>
              </a:spcAft>
              <a:buSzPts val="1800"/>
              <a:buChar char="•"/>
            </a:pPr>
            <a:r>
              <a:rPr lang="en-US"/>
              <a:t> Ensure students understand their target. </a:t>
            </a:r>
            <a:endParaRPr/>
          </a:p>
          <a:p>
            <a:pPr marL="1371600" lvl="2" indent="-342900" algn="l" rtl="0">
              <a:lnSpc>
                <a:spcPct val="90000"/>
              </a:lnSpc>
              <a:spcBef>
                <a:spcPts val="500"/>
              </a:spcBef>
              <a:spcAft>
                <a:spcPts val="0"/>
              </a:spcAft>
              <a:buSzPts val="1800"/>
              <a:buChar char="•"/>
            </a:pPr>
            <a:r>
              <a:rPr lang="en-US"/>
              <a:t>What is the success criteria?</a:t>
            </a:r>
            <a:endParaRPr/>
          </a:p>
          <a:p>
            <a:pPr marL="1371600" lvl="2" indent="-342900" algn="l" rtl="0">
              <a:lnSpc>
                <a:spcPct val="90000"/>
              </a:lnSpc>
              <a:spcBef>
                <a:spcPts val="500"/>
              </a:spcBef>
              <a:spcAft>
                <a:spcPts val="0"/>
              </a:spcAft>
              <a:buSzPts val="1800"/>
              <a:buChar char="•"/>
            </a:pPr>
            <a:r>
              <a:rPr lang="en-US"/>
              <a:t>What are the intended learning outcomes?</a:t>
            </a:r>
            <a:endParaRPr/>
          </a:p>
          <a:p>
            <a:pPr marL="1371600" lvl="2" indent="-342900" algn="l" rtl="0">
              <a:lnSpc>
                <a:spcPct val="90000"/>
              </a:lnSpc>
              <a:spcBef>
                <a:spcPts val="500"/>
              </a:spcBef>
              <a:spcAft>
                <a:spcPts val="0"/>
              </a:spcAft>
              <a:buSzPts val="1800"/>
              <a:buChar char="•"/>
            </a:pPr>
            <a:r>
              <a:rPr lang="en-US"/>
              <a:t>Who is the audience?</a:t>
            </a:r>
            <a:endParaRPr/>
          </a:p>
          <a:p>
            <a:pPr marL="1371600" lvl="2" indent="-342900" algn="l" rtl="0">
              <a:lnSpc>
                <a:spcPct val="90000"/>
              </a:lnSpc>
              <a:spcBef>
                <a:spcPts val="500"/>
              </a:spcBef>
              <a:spcAft>
                <a:spcPts val="0"/>
              </a:spcAft>
              <a:buSzPts val="1800"/>
              <a:buChar char="•"/>
            </a:pPr>
            <a:r>
              <a:rPr lang="en-US"/>
              <a:t>What is the purpose?</a:t>
            </a:r>
            <a:endParaRPr/>
          </a:p>
          <a:p>
            <a:pPr marL="457200" lvl="0" indent="0" algn="l" rtl="0">
              <a:lnSpc>
                <a:spcPct val="90000"/>
              </a:lnSpc>
              <a:spcBef>
                <a:spcPts val="500"/>
              </a:spcBef>
              <a:spcAft>
                <a:spcPts val="0"/>
              </a:spcAft>
              <a:buNone/>
            </a:pPr>
            <a:endParaRPr/>
          </a:p>
        </p:txBody>
      </p:sp>
      <p:sp>
        <p:nvSpPr>
          <p:cNvPr id="163" name="Google Shape;163;gd97b374e2e_0_0"/>
          <p:cNvSpPr txBox="1"/>
          <p:nvPr/>
        </p:nvSpPr>
        <p:spPr>
          <a:xfrm>
            <a:off x="270900" y="6007775"/>
            <a:ext cx="1192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Fisher, D., Frey, N., &amp; Hattie, J. (2016). Corwin Literacy. Visible Learning for Literacy, Grades K-12: Implementing the Practices That Work Best</a:t>
            </a:r>
            <a:br>
              <a:rPr lang="en-US"/>
            </a:br>
            <a:r>
              <a:rPr lang="en-US"/>
              <a:t>	 to Accelerate Student Learning. Corwin Literacy. https://link.gale.com/apps/pub/71IX/GVRL?u=va_s_136_0001_pd&amp;sid=GVRL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d9c0c277ae_1_14"/>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457200" lvl="0" indent="0" algn="l" rtl="0">
              <a:lnSpc>
                <a:spcPct val="90000"/>
              </a:lnSpc>
              <a:spcBef>
                <a:spcPts val="0"/>
              </a:spcBef>
              <a:spcAft>
                <a:spcPts val="0"/>
              </a:spcAft>
              <a:buNone/>
            </a:pPr>
            <a:r>
              <a:rPr lang="en-US"/>
              <a:t>III. Mentor Texts for Writing</a:t>
            </a:r>
            <a:endParaRPr/>
          </a:p>
        </p:txBody>
      </p:sp>
      <p:sp>
        <p:nvSpPr>
          <p:cNvPr id="169" name="Google Shape;169;gd9c0c277ae_1_14"/>
          <p:cNvSpPr txBox="1">
            <a:spLocks noGrp="1"/>
          </p:cNvSpPr>
          <p:nvPr>
            <p:ph type="subTitle" idx="1"/>
          </p:nvPr>
        </p:nvSpPr>
        <p:spPr>
          <a:xfrm>
            <a:off x="1524000" y="4082805"/>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endParaRPr/>
          </a:p>
        </p:txBody>
      </p:sp>
      <p:pic>
        <p:nvPicPr>
          <p:cNvPr id="170" name="Google Shape;170;gd9c0c277ae_1_14"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171" name="Google Shape;171;gd9c0c277ae_1_1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dd0d91f352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 What </a:t>
            </a:r>
            <a:r>
              <a:rPr lang="en-US" i="1"/>
              <a:t>is</a:t>
            </a:r>
            <a:r>
              <a:rPr lang="en-US"/>
              <a:t> a mentor text?</a:t>
            </a:r>
            <a:endParaRPr/>
          </a:p>
        </p:txBody>
      </p:sp>
      <p:sp>
        <p:nvSpPr>
          <p:cNvPr id="178" name="Google Shape;178;gdd0d91f352_0_1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a:solidFill>
                  <a:schemeClr val="dk1"/>
                </a:solidFill>
              </a:rPr>
              <a:t>A: Ruth Culham (2016) defines a </a:t>
            </a:r>
            <a:r>
              <a:rPr lang="en-US" i="1">
                <a:solidFill>
                  <a:schemeClr val="dk1"/>
                </a:solidFill>
              </a:rPr>
              <a:t>mentor text</a:t>
            </a:r>
            <a:r>
              <a:rPr lang="en-US">
                <a:solidFill>
                  <a:schemeClr val="dk1"/>
                </a:solidFill>
              </a:rPr>
              <a:t> as “any text, print or digital, that you can read with a writer’s eye” </a:t>
            </a:r>
            <a:r>
              <a:rPr lang="en-US" sz="1600">
                <a:solidFill>
                  <a:schemeClr val="dk1"/>
                </a:solidFill>
              </a:rPr>
              <a:t>(p. 31)</a:t>
            </a:r>
            <a:r>
              <a:rPr lang="en-US">
                <a:solidFill>
                  <a:schemeClr val="dk1"/>
                </a:solidFill>
              </a:rPr>
              <a:t>.</a:t>
            </a:r>
            <a:endParaRPr>
              <a:solidFill>
                <a:schemeClr val="dk1"/>
              </a:solidFill>
            </a:endParaRPr>
          </a:p>
          <a:p>
            <a:pPr marL="0" lvl="0" indent="0" algn="l" rtl="0">
              <a:spcBef>
                <a:spcPts val="1000"/>
              </a:spcBef>
              <a:spcAft>
                <a:spcPts val="0"/>
              </a:spcAft>
              <a:buNone/>
            </a:pPr>
            <a:endParaRPr/>
          </a:p>
          <a:p>
            <a:pPr marL="0" lvl="0" indent="0" algn="l" rtl="0">
              <a:spcBef>
                <a:spcPts val="1000"/>
              </a:spcBef>
              <a:spcAft>
                <a:spcPts val="0"/>
              </a:spcAft>
              <a:buNone/>
            </a:pPr>
            <a:r>
              <a:rPr lang="en-US" i="1"/>
              <a:t>Examples of a Mentor Text</a:t>
            </a:r>
            <a:r>
              <a:rPr lang="en-US"/>
              <a:t>:</a:t>
            </a:r>
            <a:endParaRPr/>
          </a:p>
          <a:p>
            <a:pPr marL="457200" lvl="0" indent="-325755" algn="l" rtl="0">
              <a:spcBef>
                <a:spcPts val="1000"/>
              </a:spcBef>
              <a:spcAft>
                <a:spcPts val="0"/>
              </a:spcAft>
              <a:buClr>
                <a:schemeClr val="dk1"/>
              </a:buClr>
              <a:buSzPct val="64285"/>
              <a:buChar char="•"/>
            </a:pPr>
            <a:r>
              <a:rPr lang="en-US">
                <a:solidFill>
                  <a:schemeClr val="dk1"/>
                </a:solidFill>
              </a:rPr>
              <a:t>Speech</a:t>
            </a:r>
            <a:endParaRPr>
              <a:solidFill>
                <a:schemeClr val="dk1"/>
              </a:solidFill>
            </a:endParaRPr>
          </a:p>
          <a:p>
            <a:pPr marL="457200" lvl="0" indent="-325755" algn="l" rtl="0">
              <a:spcBef>
                <a:spcPts val="0"/>
              </a:spcBef>
              <a:spcAft>
                <a:spcPts val="0"/>
              </a:spcAft>
              <a:buClr>
                <a:schemeClr val="dk1"/>
              </a:buClr>
              <a:buSzPct val="64285"/>
              <a:buChar char="•"/>
            </a:pPr>
            <a:r>
              <a:rPr lang="en-US">
                <a:solidFill>
                  <a:schemeClr val="dk1"/>
                </a:solidFill>
              </a:rPr>
              <a:t>Video</a:t>
            </a:r>
            <a:endParaRPr>
              <a:solidFill>
                <a:schemeClr val="dk1"/>
              </a:solidFill>
            </a:endParaRPr>
          </a:p>
          <a:p>
            <a:pPr marL="457200" lvl="0" indent="-325755" algn="l" rtl="0">
              <a:spcBef>
                <a:spcPts val="0"/>
              </a:spcBef>
              <a:spcAft>
                <a:spcPts val="0"/>
              </a:spcAft>
              <a:buClr>
                <a:schemeClr val="dk1"/>
              </a:buClr>
              <a:buSzPct val="64285"/>
              <a:buChar char="•"/>
            </a:pPr>
            <a:r>
              <a:rPr lang="en-US">
                <a:solidFill>
                  <a:schemeClr val="dk1"/>
                </a:solidFill>
              </a:rPr>
              <a:t>Movie and Book Reviews</a:t>
            </a:r>
            <a:endParaRPr>
              <a:solidFill>
                <a:schemeClr val="dk1"/>
              </a:solidFill>
            </a:endParaRPr>
          </a:p>
          <a:p>
            <a:pPr marL="457200" lvl="0" indent="-325755" algn="l" rtl="0">
              <a:spcBef>
                <a:spcPts val="0"/>
              </a:spcBef>
              <a:spcAft>
                <a:spcPts val="0"/>
              </a:spcAft>
              <a:buClr>
                <a:schemeClr val="dk1"/>
              </a:buClr>
              <a:buSzPct val="64285"/>
              <a:buChar char="•"/>
            </a:pPr>
            <a:r>
              <a:rPr lang="en-US">
                <a:solidFill>
                  <a:schemeClr val="dk1"/>
                </a:solidFill>
              </a:rPr>
              <a:t>Podcast</a:t>
            </a:r>
            <a:endParaRPr>
              <a:solidFill>
                <a:schemeClr val="dk1"/>
              </a:solidFill>
            </a:endParaRPr>
          </a:p>
          <a:p>
            <a:pPr marL="457200" lvl="0" indent="-325755" algn="l" rtl="0">
              <a:spcBef>
                <a:spcPts val="0"/>
              </a:spcBef>
              <a:spcAft>
                <a:spcPts val="0"/>
              </a:spcAft>
              <a:buClr>
                <a:schemeClr val="dk1"/>
              </a:buClr>
              <a:buSzPct val="64285"/>
              <a:buChar char="•"/>
            </a:pPr>
            <a:r>
              <a:rPr lang="en-US">
                <a:solidFill>
                  <a:schemeClr val="dk1"/>
                </a:solidFill>
              </a:rPr>
              <a:t>Article</a:t>
            </a:r>
            <a:endParaRPr>
              <a:solidFill>
                <a:schemeClr val="dk1"/>
              </a:solidFill>
            </a:endParaRPr>
          </a:p>
          <a:p>
            <a:pPr marL="457200" lvl="0" indent="-325755" algn="l" rtl="0">
              <a:spcBef>
                <a:spcPts val="0"/>
              </a:spcBef>
              <a:spcAft>
                <a:spcPts val="0"/>
              </a:spcAft>
              <a:buClr>
                <a:schemeClr val="dk1"/>
              </a:buClr>
              <a:buSzPct val="64285"/>
              <a:buChar char="•"/>
            </a:pPr>
            <a:r>
              <a:rPr lang="en-US">
                <a:solidFill>
                  <a:schemeClr val="dk1"/>
                </a:solidFill>
              </a:rPr>
              <a:t>Narrative Essay</a:t>
            </a:r>
            <a:endParaRPr>
              <a:solidFill>
                <a:schemeClr val="dk1"/>
              </a:solidFill>
            </a:endParaRPr>
          </a:p>
          <a:p>
            <a:pPr marL="457200" lvl="0" indent="-325755" algn="l" rtl="0">
              <a:spcBef>
                <a:spcPts val="0"/>
              </a:spcBef>
              <a:spcAft>
                <a:spcPts val="0"/>
              </a:spcAft>
              <a:buClr>
                <a:schemeClr val="dk1"/>
              </a:buClr>
              <a:buSzPct val="64285"/>
              <a:buChar char="•"/>
            </a:pPr>
            <a:r>
              <a:rPr lang="en-US">
                <a:solidFill>
                  <a:schemeClr val="dk1"/>
                </a:solidFill>
              </a:rPr>
              <a:t>Excerpt from a Short Story or Novel</a:t>
            </a:r>
            <a:endParaRPr>
              <a:solidFill>
                <a:schemeClr val="dk1"/>
              </a:solidFill>
            </a:endParaRPr>
          </a:p>
          <a:p>
            <a:pPr marL="0" lvl="0" indent="0" algn="l" rtl="0">
              <a:spcBef>
                <a:spcPts val="1000"/>
              </a:spcBef>
              <a:spcAft>
                <a:spcPts val="0"/>
              </a:spcAft>
              <a:buNone/>
            </a:pPr>
            <a:endParaRPr/>
          </a:p>
          <a:p>
            <a:pPr marL="0" lvl="0" indent="0" algn="l" rtl="0">
              <a:spcBef>
                <a:spcPts val="1000"/>
              </a:spcBef>
              <a:spcAft>
                <a:spcPts val="0"/>
              </a:spcAft>
              <a:buNone/>
            </a:pPr>
            <a:r>
              <a:rPr lang="en-US" sz="3100"/>
              <a:t>Mentor texts help readers understand an author’s writing moves and are often the most authentic models to influence their own writing.</a:t>
            </a:r>
            <a:endParaRPr sz="3100"/>
          </a:p>
        </p:txBody>
      </p:sp>
      <p:sp>
        <p:nvSpPr>
          <p:cNvPr id="179" name="Google Shape;179;gdd0d91f352_0_12"/>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dd0d91f352_0_19"/>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 How could I use a mentor text in my classroom?</a:t>
            </a:r>
            <a:endParaRPr/>
          </a:p>
        </p:txBody>
      </p:sp>
      <p:sp>
        <p:nvSpPr>
          <p:cNvPr id="186" name="Google Shape;186;gdd0d91f352_0_19"/>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A: </a:t>
            </a:r>
            <a:r>
              <a:rPr lang="en-US" i="1"/>
              <a:t>Reading	</a:t>
            </a:r>
            <a:endParaRPr i="1"/>
          </a:p>
        </p:txBody>
      </p:sp>
      <p:sp>
        <p:nvSpPr>
          <p:cNvPr id="187" name="Google Shape;187;gdd0d91f352_0_1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sp>
        <p:nvSpPr>
          <p:cNvPr id="188" name="Google Shape;188;gdd0d91f352_0_19"/>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fontScale="92500" lnSpcReduction="20000"/>
          </a:bodyPr>
          <a:lstStyle/>
          <a:p>
            <a:pPr marL="457200" lvl="0" indent="-334327" algn="l" rtl="0">
              <a:spcBef>
                <a:spcPts val="1000"/>
              </a:spcBef>
              <a:spcAft>
                <a:spcPts val="0"/>
              </a:spcAft>
              <a:buSzPct val="64285"/>
              <a:buChar char="•"/>
            </a:pPr>
            <a:r>
              <a:rPr lang="en-US">
                <a:solidFill>
                  <a:schemeClr val="dk1"/>
                </a:solidFill>
              </a:rPr>
              <a:t>Figurative language</a:t>
            </a:r>
            <a:r>
              <a:rPr lang="en-US"/>
              <a:t> </a:t>
            </a:r>
            <a:endParaRPr/>
          </a:p>
          <a:p>
            <a:pPr marL="457200" lvl="0" indent="-334327" algn="l" rtl="0">
              <a:spcBef>
                <a:spcPts val="0"/>
              </a:spcBef>
              <a:spcAft>
                <a:spcPts val="0"/>
              </a:spcAft>
              <a:buSzPct val="64285"/>
              <a:buChar char="•"/>
            </a:pPr>
            <a:r>
              <a:rPr lang="en-US"/>
              <a:t>Making inferences and drawing conclusions</a:t>
            </a:r>
            <a:endParaRPr/>
          </a:p>
          <a:p>
            <a:pPr marL="457200" lvl="0" indent="-334327" algn="l" rtl="0">
              <a:spcBef>
                <a:spcPts val="0"/>
              </a:spcBef>
              <a:spcAft>
                <a:spcPts val="0"/>
              </a:spcAft>
              <a:buClr>
                <a:schemeClr val="dk1"/>
              </a:buClr>
              <a:buSzPct val="64285"/>
              <a:buChar char="•"/>
            </a:pPr>
            <a:r>
              <a:rPr lang="en-US">
                <a:solidFill>
                  <a:schemeClr val="dk1"/>
                </a:solidFill>
              </a:rPr>
              <a:t>Comparing and contrasting details in various texts</a:t>
            </a:r>
            <a:endParaRPr>
              <a:solidFill>
                <a:schemeClr val="dk1"/>
              </a:solidFill>
            </a:endParaRPr>
          </a:p>
          <a:p>
            <a:pPr marL="457200" lvl="0" indent="-334327" algn="l" rtl="0">
              <a:spcBef>
                <a:spcPts val="0"/>
              </a:spcBef>
              <a:spcAft>
                <a:spcPts val="0"/>
              </a:spcAft>
              <a:buSzPct val="64285"/>
              <a:buChar char="•"/>
            </a:pPr>
            <a:r>
              <a:rPr lang="en-US"/>
              <a:t>Explore themes across a variety of texts</a:t>
            </a:r>
            <a:endParaRPr/>
          </a:p>
          <a:p>
            <a:pPr marL="457200" lvl="0" indent="-334327" algn="l" rtl="0">
              <a:spcBef>
                <a:spcPts val="0"/>
              </a:spcBef>
              <a:spcAft>
                <a:spcPts val="0"/>
              </a:spcAft>
              <a:buClr>
                <a:schemeClr val="dk1"/>
              </a:buClr>
              <a:buSzPct val="64285"/>
              <a:buChar char="•"/>
            </a:pPr>
            <a:r>
              <a:rPr lang="en-US">
                <a:solidFill>
                  <a:schemeClr val="dk1"/>
                </a:solidFill>
              </a:rPr>
              <a:t>Analyze texts with conflicting information</a:t>
            </a:r>
            <a:endParaRPr>
              <a:solidFill>
                <a:schemeClr val="dk1"/>
              </a:solidFill>
            </a:endParaRPr>
          </a:p>
          <a:p>
            <a:pPr marL="457200" lvl="0" indent="-334327" algn="l" rtl="0">
              <a:spcBef>
                <a:spcPts val="0"/>
              </a:spcBef>
              <a:spcAft>
                <a:spcPts val="0"/>
              </a:spcAft>
              <a:buSzPct val="64285"/>
              <a:buChar char="•"/>
            </a:pPr>
            <a:r>
              <a:rPr lang="en-US"/>
              <a:t>Identify &amp; summarize important details</a:t>
            </a:r>
            <a:endParaRPr/>
          </a:p>
          <a:p>
            <a:pPr marL="457200" lvl="0" indent="-334327" algn="l" rtl="0">
              <a:spcBef>
                <a:spcPts val="0"/>
              </a:spcBef>
              <a:spcAft>
                <a:spcPts val="0"/>
              </a:spcAft>
              <a:buClr>
                <a:schemeClr val="dk1"/>
              </a:buClr>
              <a:buSzPct val="64285"/>
              <a:buChar char="•"/>
            </a:pPr>
            <a:r>
              <a:rPr lang="en-US">
                <a:solidFill>
                  <a:schemeClr val="dk1"/>
                </a:solidFill>
              </a:rPr>
              <a:t>Analyze the text’s vocabulary</a:t>
            </a:r>
            <a:endParaRPr>
              <a:solidFill>
                <a:schemeClr val="dk1"/>
              </a:solidFill>
            </a:endParaRPr>
          </a:p>
        </p:txBody>
      </p:sp>
      <p:sp>
        <p:nvSpPr>
          <p:cNvPr id="189" name="Google Shape;189;gdd0d91f352_0_19"/>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A: </a:t>
            </a:r>
            <a:r>
              <a:rPr lang="en-US" i="1"/>
              <a:t>Writing</a:t>
            </a:r>
            <a:endParaRPr i="1"/>
          </a:p>
        </p:txBody>
      </p:sp>
      <p:sp>
        <p:nvSpPr>
          <p:cNvPr id="190" name="Google Shape;190;gdd0d91f352_0_19"/>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fontScale="92500" lnSpcReduction="20000"/>
          </a:bodyPr>
          <a:lstStyle/>
          <a:p>
            <a:pPr marL="457200" lvl="0" indent="-334327" algn="l" rtl="0">
              <a:spcBef>
                <a:spcPts val="1000"/>
              </a:spcBef>
              <a:spcAft>
                <a:spcPts val="0"/>
              </a:spcAft>
              <a:buSzPct val="64285"/>
              <a:buChar char="•"/>
            </a:pPr>
            <a:r>
              <a:rPr lang="en-US"/>
              <a:t>Mentor sentences &amp; paragraphs</a:t>
            </a:r>
            <a:endParaRPr/>
          </a:p>
          <a:p>
            <a:pPr marL="457200" lvl="0" indent="-334327" algn="l" rtl="0">
              <a:spcBef>
                <a:spcPts val="0"/>
              </a:spcBef>
              <a:spcAft>
                <a:spcPts val="0"/>
              </a:spcAft>
              <a:buClr>
                <a:schemeClr val="dk1"/>
              </a:buClr>
              <a:buSzPct val="64285"/>
              <a:buChar char="•"/>
            </a:pPr>
            <a:r>
              <a:rPr lang="en-US">
                <a:solidFill>
                  <a:schemeClr val="dk1"/>
                </a:solidFill>
              </a:rPr>
              <a:t>Teaching usage and mechanics</a:t>
            </a:r>
            <a:endParaRPr>
              <a:solidFill>
                <a:schemeClr val="dk1"/>
              </a:solidFill>
            </a:endParaRPr>
          </a:p>
          <a:p>
            <a:pPr marL="457200" lvl="0" indent="-334327" algn="l" rtl="0">
              <a:spcBef>
                <a:spcPts val="0"/>
              </a:spcBef>
              <a:spcAft>
                <a:spcPts val="0"/>
              </a:spcAft>
              <a:buSzPct val="64285"/>
              <a:buChar char="•"/>
            </a:pPr>
            <a:r>
              <a:rPr lang="en-US"/>
              <a:t>Hooks and conclusions</a:t>
            </a:r>
            <a:endParaRPr/>
          </a:p>
          <a:p>
            <a:pPr marL="457200" lvl="0" indent="-334327" algn="l" rtl="0">
              <a:spcBef>
                <a:spcPts val="0"/>
              </a:spcBef>
              <a:spcAft>
                <a:spcPts val="0"/>
              </a:spcAft>
              <a:buClr>
                <a:schemeClr val="dk1"/>
              </a:buClr>
              <a:buSzPct val="64285"/>
              <a:buChar char="•"/>
            </a:pPr>
            <a:r>
              <a:rPr lang="en-US">
                <a:solidFill>
                  <a:schemeClr val="dk1"/>
                </a:solidFill>
              </a:rPr>
              <a:t>Using evidence to support a claim</a:t>
            </a:r>
            <a:endParaRPr>
              <a:solidFill>
                <a:schemeClr val="dk1"/>
              </a:solidFill>
            </a:endParaRPr>
          </a:p>
          <a:p>
            <a:pPr marL="457200" lvl="0" indent="-334327" algn="l" rtl="0">
              <a:spcBef>
                <a:spcPts val="0"/>
              </a:spcBef>
              <a:spcAft>
                <a:spcPts val="0"/>
              </a:spcAft>
              <a:buSzPct val="64285"/>
              <a:buChar char="•"/>
            </a:pPr>
            <a:r>
              <a:rPr lang="en-US"/>
              <a:t>Using elaboration to provide greater detail on the topic</a:t>
            </a:r>
            <a:endParaRPr/>
          </a:p>
          <a:p>
            <a:pPr marL="457200" lvl="0" indent="-334327" algn="l" rtl="0">
              <a:spcBef>
                <a:spcPts val="0"/>
              </a:spcBef>
              <a:spcAft>
                <a:spcPts val="0"/>
              </a:spcAft>
              <a:buClr>
                <a:schemeClr val="dk1"/>
              </a:buClr>
              <a:buSzPct val="64285"/>
              <a:buChar char="•"/>
            </a:pPr>
            <a:r>
              <a:rPr lang="en-US">
                <a:solidFill>
                  <a:schemeClr val="dk1"/>
                </a:solidFill>
              </a:rPr>
              <a:t>Embedding a variety of rhetorical devices</a:t>
            </a:r>
            <a:endParaRPr>
              <a:solidFill>
                <a:schemeClr val="dk1"/>
              </a:solidFill>
            </a:endParaRPr>
          </a:p>
          <a:p>
            <a:pPr marL="457200" lvl="0" indent="-334327" algn="l" rtl="0">
              <a:spcBef>
                <a:spcPts val="0"/>
              </a:spcBef>
              <a:spcAft>
                <a:spcPts val="0"/>
              </a:spcAft>
              <a:buSzPct val="64285"/>
              <a:buChar char="•"/>
            </a:pPr>
            <a:r>
              <a:rPr lang="en-US"/>
              <a:t>Quote &amp; cite sources effectively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dd0d91f352_0_5"/>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457200" lvl="0" indent="0" algn="l" rtl="0">
              <a:lnSpc>
                <a:spcPct val="90000"/>
              </a:lnSpc>
              <a:spcBef>
                <a:spcPts val="0"/>
              </a:spcBef>
              <a:spcAft>
                <a:spcPts val="0"/>
              </a:spcAft>
              <a:buNone/>
            </a:pPr>
            <a:r>
              <a:rPr lang="en-US"/>
              <a:t>IV. A Narrative Approach to Analytical Writing</a:t>
            </a:r>
            <a:endParaRPr/>
          </a:p>
        </p:txBody>
      </p:sp>
      <p:sp>
        <p:nvSpPr>
          <p:cNvPr id="196" name="Google Shape;196;gdd0d91f352_0_5"/>
          <p:cNvSpPr txBox="1">
            <a:spLocks noGrp="1"/>
          </p:cNvSpPr>
          <p:nvPr>
            <p:ph type="subTitle" idx="1"/>
          </p:nvPr>
        </p:nvSpPr>
        <p:spPr>
          <a:xfrm>
            <a:off x="1524000" y="4082805"/>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endParaRPr/>
          </a:p>
        </p:txBody>
      </p:sp>
      <p:pic>
        <p:nvPicPr>
          <p:cNvPr id="197" name="Google Shape;197;gdd0d91f352_0_5"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198" name="Google Shape;198;gdd0d91f352_0_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d93ea9d6b8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Let’s Start with the Standards: 10.6</a:t>
            </a:r>
            <a:endParaRPr/>
          </a:p>
        </p:txBody>
      </p:sp>
      <p:sp>
        <p:nvSpPr>
          <p:cNvPr id="204" name="Google Shape;204;gd93ea9d6b8_0_7"/>
          <p:cNvSpPr txBox="1">
            <a:spLocks noGrp="1"/>
          </p:cNvSpPr>
          <p:nvPr>
            <p:ph type="body" idx="1"/>
          </p:nvPr>
        </p:nvSpPr>
        <p:spPr>
          <a:xfrm>
            <a:off x="838200" y="1418550"/>
            <a:ext cx="10515600" cy="47583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2800"/>
              <a:buChar char="•"/>
            </a:pPr>
            <a:r>
              <a:rPr lang="en-US"/>
              <a:t>10th Grade Teacher Notes</a:t>
            </a:r>
            <a:endParaRPr/>
          </a:p>
          <a:p>
            <a:pPr marL="685800" lvl="1" indent="-228600" algn="l" rtl="0">
              <a:lnSpc>
                <a:spcPct val="90000"/>
              </a:lnSpc>
              <a:spcBef>
                <a:spcPts val="500"/>
              </a:spcBef>
              <a:spcAft>
                <a:spcPts val="0"/>
              </a:spcAft>
              <a:buClr>
                <a:schemeClr val="dk1"/>
              </a:buClr>
              <a:buSzPts val="2400"/>
              <a:buChar char="•"/>
            </a:pPr>
            <a:r>
              <a:rPr lang="en-US"/>
              <a:t>10th grade writing focus is persuasion and analysis</a:t>
            </a:r>
            <a:endParaRPr/>
          </a:p>
          <a:p>
            <a:pPr marL="685800" lvl="1" indent="-190500" algn="l" rtl="0">
              <a:lnSpc>
                <a:spcPct val="90000"/>
              </a:lnSpc>
              <a:spcBef>
                <a:spcPts val="500"/>
              </a:spcBef>
              <a:spcAft>
                <a:spcPts val="0"/>
              </a:spcAft>
              <a:buSzPts val="1800"/>
              <a:buChar char="•"/>
            </a:pPr>
            <a:r>
              <a:rPr lang="en-US"/>
              <a:t>Teachers should recognize the difference between teaching writing and assigning writing.</a:t>
            </a:r>
            <a:endParaRPr/>
          </a:p>
          <a:p>
            <a:pPr marL="685800" lvl="1" indent="-190500" algn="l" rtl="0">
              <a:lnSpc>
                <a:spcPct val="90000"/>
              </a:lnSpc>
              <a:spcBef>
                <a:spcPts val="500"/>
              </a:spcBef>
              <a:spcAft>
                <a:spcPts val="0"/>
              </a:spcAft>
              <a:buSzPts val="1800"/>
              <a:buChar char="•"/>
            </a:pPr>
            <a:r>
              <a:rPr lang="en-US"/>
              <a:t>Teachers will teach students to blend multiple forms of writing and embed narrative techniques.</a:t>
            </a:r>
            <a:endParaRPr/>
          </a:p>
          <a:p>
            <a:pPr marL="685800" lvl="1" indent="-190500" algn="l" rtl="0">
              <a:lnSpc>
                <a:spcPct val="90000"/>
              </a:lnSpc>
              <a:spcBef>
                <a:spcPts val="500"/>
              </a:spcBef>
              <a:spcAft>
                <a:spcPts val="0"/>
              </a:spcAft>
              <a:buSzPts val="1800"/>
              <a:buChar char="•"/>
            </a:pPr>
            <a:r>
              <a:rPr lang="en-US"/>
              <a:t>Teachers should provide opportunities for student choice with topic, audience, and purpose.</a:t>
            </a:r>
            <a:endParaRPr/>
          </a:p>
          <a:p>
            <a:pPr marL="228600" lvl="0" indent="-228600" algn="l" rtl="0">
              <a:lnSpc>
                <a:spcPct val="90000"/>
              </a:lnSpc>
              <a:spcBef>
                <a:spcPts val="1000"/>
              </a:spcBef>
              <a:spcAft>
                <a:spcPts val="0"/>
              </a:spcAft>
              <a:buClr>
                <a:schemeClr val="accent1"/>
              </a:buClr>
              <a:buSzPts val="2800"/>
              <a:buChar char="•"/>
            </a:pPr>
            <a:r>
              <a:rPr lang="en-US"/>
              <a:t>Students have extensive instruction in writing persuasive essays</a:t>
            </a:r>
            <a:endParaRPr/>
          </a:p>
          <a:p>
            <a:pPr marL="685800" lvl="1" indent="-228600" algn="l" rtl="0">
              <a:lnSpc>
                <a:spcPct val="90000"/>
              </a:lnSpc>
              <a:spcBef>
                <a:spcPts val="500"/>
              </a:spcBef>
              <a:spcAft>
                <a:spcPts val="0"/>
              </a:spcAft>
              <a:buClr>
                <a:schemeClr val="dk1"/>
              </a:buClr>
              <a:buSzPts val="2400"/>
              <a:buChar char="•"/>
            </a:pPr>
            <a:r>
              <a:rPr lang="en-US"/>
              <a:t>Persuasive writing is a focus from middle school through high school.</a:t>
            </a:r>
            <a:endParaRPr/>
          </a:p>
          <a:p>
            <a:pPr marL="685800" lvl="1" indent="-190500" algn="l" rtl="0">
              <a:lnSpc>
                <a:spcPct val="90000"/>
              </a:lnSpc>
              <a:spcBef>
                <a:spcPts val="500"/>
              </a:spcBef>
              <a:spcAft>
                <a:spcPts val="0"/>
              </a:spcAft>
              <a:buSzPts val="1800"/>
              <a:buChar char="•"/>
            </a:pPr>
            <a:r>
              <a:rPr lang="en-US"/>
              <a:t>Our goal is to help our students broaden their skills to become more analytical in their approach to writing. </a:t>
            </a:r>
            <a:endParaRPr/>
          </a:p>
          <a:p>
            <a:pPr marL="0" lvl="0" indent="0" algn="l" rtl="0">
              <a:lnSpc>
                <a:spcPct val="90000"/>
              </a:lnSpc>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d93ea9d6b8_0_12"/>
          <p:cNvSpPr txBox="1">
            <a:spLocks noGrp="1"/>
          </p:cNvSpPr>
          <p:nvPr>
            <p:ph type="title"/>
          </p:nvPr>
        </p:nvSpPr>
        <p:spPr>
          <a:xfrm>
            <a:off x="518500" y="365125"/>
            <a:ext cx="10835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We Propose Starting With Popular Culture  </a:t>
            </a:r>
            <a:endParaRPr/>
          </a:p>
        </p:txBody>
      </p:sp>
      <p:sp>
        <p:nvSpPr>
          <p:cNvPr id="210" name="Google Shape;210;gd93ea9d6b8_0_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Engages students</a:t>
            </a:r>
            <a:endParaRPr/>
          </a:p>
          <a:p>
            <a:pPr marL="685800" lvl="1" indent="-228600" algn="l" rtl="0">
              <a:lnSpc>
                <a:spcPct val="90000"/>
              </a:lnSpc>
              <a:spcBef>
                <a:spcPts val="500"/>
              </a:spcBef>
              <a:spcAft>
                <a:spcPts val="0"/>
              </a:spcAft>
              <a:buClr>
                <a:schemeClr val="dk1"/>
              </a:buClr>
              <a:buSzPts val="2400"/>
              <a:buChar char="•"/>
            </a:pPr>
            <a:r>
              <a:rPr lang="en-US"/>
              <a:t>Creates a link between what students need to know and what they want to know</a:t>
            </a:r>
            <a:endParaRPr/>
          </a:p>
          <a:p>
            <a:pPr marL="228600" lvl="0" indent="-228600" algn="l" rtl="0">
              <a:lnSpc>
                <a:spcPct val="90000"/>
              </a:lnSpc>
              <a:spcBef>
                <a:spcPts val="1000"/>
              </a:spcBef>
              <a:spcAft>
                <a:spcPts val="0"/>
              </a:spcAft>
              <a:buClr>
                <a:schemeClr val="accent1"/>
              </a:buClr>
              <a:buSzPts val="2800"/>
              <a:buChar char="•"/>
            </a:pPr>
            <a:r>
              <a:rPr lang="en-US"/>
              <a:t>Helps students see beyond “getting through the assignment”</a:t>
            </a:r>
            <a:endParaRPr/>
          </a:p>
          <a:p>
            <a:pPr marL="685800" lvl="1" indent="-228600" algn="l" rtl="0">
              <a:lnSpc>
                <a:spcPct val="90000"/>
              </a:lnSpc>
              <a:spcBef>
                <a:spcPts val="500"/>
              </a:spcBef>
              <a:spcAft>
                <a:spcPts val="0"/>
              </a:spcAft>
              <a:buClr>
                <a:schemeClr val="dk1"/>
              </a:buClr>
              <a:buSzPts val="2400"/>
              <a:buChar char="•"/>
            </a:pPr>
            <a:r>
              <a:rPr lang="en-US"/>
              <a:t>Students build empathy and cultural awareness of the world around them.</a:t>
            </a:r>
            <a:endParaRPr/>
          </a:p>
          <a:p>
            <a:pPr marL="228600" lvl="0" indent="-228600" algn="l" rtl="0">
              <a:lnSpc>
                <a:spcPct val="90000"/>
              </a:lnSpc>
              <a:spcBef>
                <a:spcPts val="1000"/>
              </a:spcBef>
              <a:spcAft>
                <a:spcPts val="0"/>
              </a:spcAft>
              <a:buClr>
                <a:schemeClr val="accent1"/>
              </a:buClr>
              <a:buSzPts val="2800"/>
              <a:buChar char="•"/>
            </a:pPr>
            <a:r>
              <a:rPr lang="en-US"/>
              <a:t>Combines familiar topics with new ideas</a:t>
            </a:r>
            <a:endParaRPr/>
          </a:p>
          <a:p>
            <a:pPr marL="685800" lvl="1" indent="-228600" algn="l" rtl="0">
              <a:lnSpc>
                <a:spcPct val="90000"/>
              </a:lnSpc>
              <a:spcBef>
                <a:spcPts val="500"/>
              </a:spcBef>
              <a:spcAft>
                <a:spcPts val="0"/>
              </a:spcAft>
              <a:buClr>
                <a:schemeClr val="dk1"/>
              </a:buClr>
              <a:buSzPts val="2400"/>
              <a:buChar char="•"/>
            </a:pPr>
            <a:r>
              <a:rPr lang="en-US"/>
              <a:t>Students will have more passion for the topic and embrace what analysis writing encompasses.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d93ea9d6b8_0_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Instructional Application</a:t>
            </a:r>
            <a:endParaRPr/>
          </a:p>
        </p:txBody>
      </p:sp>
      <p:sp>
        <p:nvSpPr>
          <p:cNvPr id="216" name="Google Shape;216;gd93ea9d6b8_0_27"/>
          <p:cNvSpPr txBox="1">
            <a:spLocks noGrp="1"/>
          </p:cNvSpPr>
          <p:nvPr>
            <p:ph type="body" idx="1"/>
          </p:nvPr>
        </p:nvSpPr>
        <p:spPr>
          <a:xfrm>
            <a:off x="838200" y="1825625"/>
            <a:ext cx="10515600" cy="3878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Discuss what makes something “high art” and “low art”</a:t>
            </a:r>
            <a:endParaRPr/>
          </a:p>
          <a:p>
            <a:pPr marL="685800" lvl="1" indent="-228600" algn="l" rtl="0">
              <a:lnSpc>
                <a:spcPct val="90000"/>
              </a:lnSpc>
              <a:spcBef>
                <a:spcPts val="500"/>
              </a:spcBef>
              <a:spcAft>
                <a:spcPts val="0"/>
              </a:spcAft>
              <a:buClr>
                <a:schemeClr val="dk1"/>
              </a:buClr>
              <a:buSzPts val="2400"/>
              <a:buChar char="•"/>
            </a:pPr>
            <a:r>
              <a:rPr lang="en-US"/>
              <a:t>For example, compare and contrast Shakespeare with </a:t>
            </a:r>
            <a:r>
              <a:rPr lang="en-US" i="1"/>
              <a:t>The Simpsons</a:t>
            </a:r>
            <a:r>
              <a:rPr lang="en-US"/>
              <a:t>.</a:t>
            </a:r>
            <a:endParaRPr/>
          </a:p>
          <a:p>
            <a:pPr marL="228600" lvl="0" indent="-228600" algn="l" rtl="0">
              <a:lnSpc>
                <a:spcPct val="90000"/>
              </a:lnSpc>
              <a:spcBef>
                <a:spcPts val="1000"/>
              </a:spcBef>
              <a:spcAft>
                <a:spcPts val="0"/>
              </a:spcAft>
              <a:buClr>
                <a:schemeClr val="accent1"/>
              </a:buClr>
              <a:buSzPts val="2800"/>
              <a:buChar char="•"/>
            </a:pPr>
            <a:r>
              <a:rPr lang="en-US"/>
              <a:t>Discuss signs in our everyday life and what they mean</a:t>
            </a:r>
            <a:endParaRPr/>
          </a:p>
          <a:p>
            <a:pPr marL="685800" lvl="1" indent="-228600" algn="l" rtl="0">
              <a:lnSpc>
                <a:spcPct val="90000"/>
              </a:lnSpc>
              <a:spcBef>
                <a:spcPts val="500"/>
              </a:spcBef>
              <a:spcAft>
                <a:spcPts val="0"/>
              </a:spcAft>
              <a:buClr>
                <a:schemeClr val="dk1"/>
              </a:buClr>
              <a:buSzPts val="2400"/>
              <a:buChar char="•"/>
            </a:pPr>
            <a:r>
              <a:rPr lang="en-US"/>
              <a:t>Start with something common like stop signs and move to how people are signs.</a:t>
            </a:r>
            <a:endParaRPr/>
          </a:p>
          <a:p>
            <a:pPr marL="685800" lvl="1" indent="-228600" algn="l" rtl="0">
              <a:lnSpc>
                <a:spcPct val="90000"/>
              </a:lnSpc>
              <a:spcBef>
                <a:spcPts val="500"/>
              </a:spcBef>
              <a:spcAft>
                <a:spcPts val="0"/>
              </a:spcAft>
              <a:buClr>
                <a:schemeClr val="dk1"/>
              </a:buClr>
              <a:buSzPts val="2400"/>
              <a:buChar char="•"/>
            </a:pPr>
            <a:r>
              <a:rPr lang="en-US"/>
              <a:t>Use pictures of people with different styles and ask what message (sign) is being sent through that style.  </a:t>
            </a:r>
            <a:endParaRPr/>
          </a:p>
          <a:p>
            <a:pPr marL="228600" lvl="0" indent="-228600" algn="l" rtl="0">
              <a:lnSpc>
                <a:spcPct val="90000"/>
              </a:lnSpc>
              <a:spcBef>
                <a:spcPts val="1000"/>
              </a:spcBef>
              <a:spcAft>
                <a:spcPts val="0"/>
              </a:spcAft>
              <a:buClr>
                <a:schemeClr val="accent1"/>
              </a:buClr>
              <a:buSzPts val="2800"/>
              <a:buChar char="•"/>
            </a:pPr>
            <a:r>
              <a:rPr lang="en-US"/>
              <a:t>What artifacts from our lives are signs?</a:t>
            </a:r>
            <a:endParaRPr/>
          </a:p>
          <a:p>
            <a:pPr marL="914400" lvl="0" indent="0" algn="l" rtl="0">
              <a:lnSpc>
                <a:spcPct val="90000"/>
              </a:lnSpc>
              <a:spcBef>
                <a:spcPts val="5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d93ea9d6b8_0_32"/>
          <p:cNvSpPr txBox="1">
            <a:spLocks noGrp="1"/>
          </p:cNvSpPr>
          <p:nvPr>
            <p:ph type="title"/>
          </p:nvPr>
        </p:nvSpPr>
        <p:spPr>
          <a:xfrm>
            <a:off x="838200" y="365125"/>
            <a:ext cx="10943100" cy="236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Instructional Application</a:t>
            </a:r>
            <a:endParaRPr/>
          </a:p>
          <a:p>
            <a:pPr marL="0" lvl="0" indent="0" algn="l" rtl="0">
              <a:lnSpc>
                <a:spcPct val="90000"/>
              </a:lnSpc>
              <a:spcBef>
                <a:spcPts val="0"/>
              </a:spcBef>
              <a:spcAft>
                <a:spcPts val="0"/>
              </a:spcAft>
              <a:buClr>
                <a:schemeClr val="accent1"/>
              </a:buClr>
              <a:buSzPts val="4400"/>
              <a:buFont typeface="Trebuchet MS"/>
              <a:buNone/>
            </a:pPr>
            <a:r>
              <a:rPr lang="en-US"/>
              <a:t>What Artifacts From Our Lives Are Signs?</a:t>
            </a:r>
            <a:endParaRPr/>
          </a:p>
        </p:txBody>
      </p:sp>
      <p:sp>
        <p:nvSpPr>
          <p:cNvPr id="222" name="Google Shape;222;gd93ea9d6b8_0_32"/>
          <p:cNvSpPr txBox="1">
            <a:spLocks noGrp="1"/>
          </p:cNvSpPr>
          <p:nvPr>
            <p:ph type="body" idx="1"/>
          </p:nvPr>
        </p:nvSpPr>
        <p:spPr>
          <a:xfrm>
            <a:off x="442500" y="2556625"/>
            <a:ext cx="11749500" cy="36105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accent1"/>
              </a:buClr>
              <a:buSzPts val="3700"/>
              <a:buChar char="•"/>
            </a:pPr>
            <a:r>
              <a:rPr lang="en-US" sz="3700"/>
              <a:t>Consider the context	</a:t>
            </a:r>
            <a:endParaRPr sz="3700"/>
          </a:p>
          <a:p>
            <a:pPr marL="685800" lvl="1" indent="-285750" algn="l" rtl="0">
              <a:lnSpc>
                <a:spcPct val="90000"/>
              </a:lnSpc>
              <a:spcBef>
                <a:spcPts val="500"/>
              </a:spcBef>
              <a:spcAft>
                <a:spcPts val="0"/>
              </a:spcAft>
              <a:buClr>
                <a:schemeClr val="dk1"/>
              </a:buClr>
              <a:buSzPts val="3300"/>
              <a:buChar char="•"/>
            </a:pPr>
            <a:r>
              <a:rPr lang="en-US" sz="3300"/>
              <a:t>With what things is this object associated?</a:t>
            </a:r>
            <a:endParaRPr sz="3300"/>
          </a:p>
          <a:p>
            <a:pPr marL="685800" lvl="1" indent="-247650" algn="l" rtl="0">
              <a:lnSpc>
                <a:spcPct val="90000"/>
              </a:lnSpc>
              <a:spcBef>
                <a:spcPts val="500"/>
              </a:spcBef>
              <a:spcAft>
                <a:spcPts val="0"/>
              </a:spcAft>
              <a:buSzPts val="2700"/>
              <a:buChar char="•"/>
            </a:pPr>
            <a:r>
              <a:rPr lang="en-US" sz="3300"/>
              <a:t>Of what systems is it a part?</a:t>
            </a:r>
            <a:endParaRPr sz="3300"/>
          </a:p>
          <a:p>
            <a:pPr marL="685800" lvl="1" indent="-247650" algn="l" rtl="0">
              <a:lnSpc>
                <a:spcPct val="90000"/>
              </a:lnSpc>
              <a:spcBef>
                <a:spcPts val="500"/>
              </a:spcBef>
              <a:spcAft>
                <a:spcPts val="0"/>
              </a:spcAft>
              <a:buSzPts val="2700"/>
              <a:buChar char="•"/>
            </a:pPr>
            <a:r>
              <a:rPr lang="en-US" sz="3300"/>
              <a:t>How is it different than other models/types/styles?</a:t>
            </a:r>
            <a:endParaRPr sz="3300"/>
          </a:p>
          <a:p>
            <a:pPr marL="685800" lvl="1" indent="-247650" algn="l" rtl="0">
              <a:lnSpc>
                <a:spcPct val="90000"/>
              </a:lnSpc>
              <a:spcBef>
                <a:spcPts val="500"/>
              </a:spcBef>
              <a:spcAft>
                <a:spcPts val="0"/>
              </a:spcAft>
              <a:buSzPts val="2700"/>
              <a:buChar char="•"/>
            </a:pPr>
            <a:r>
              <a:rPr lang="en-US" sz="3300"/>
              <a:t>Is is part of a pattern? Are there any other things like it?</a:t>
            </a:r>
            <a:endParaRPr sz="3300"/>
          </a:p>
          <a:p>
            <a:pPr marL="914400" lvl="0" indent="0" algn="l" rtl="0">
              <a:lnSpc>
                <a:spcPct val="90000"/>
              </a:lnSpc>
              <a:spcBef>
                <a:spcPts val="500"/>
              </a:spcBef>
              <a:spcAft>
                <a:spcPts val="0"/>
              </a:spcAft>
              <a:buNone/>
            </a:pPr>
            <a:endParaRPr sz="3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d93ea9d6b8_0_37"/>
          <p:cNvSpPr txBox="1">
            <a:spLocks noGrp="1"/>
          </p:cNvSpPr>
          <p:nvPr>
            <p:ph type="body" idx="1"/>
          </p:nvPr>
        </p:nvSpPr>
        <p:spPr>
          <a:xfrm>
            <a:off x="717275" y="2412975"/>
            <a:ext cx="10515600" cy="38781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accent1"/>
              </a:buClr>
              <a:buSzPts val="3700"/>
              <a:buChar char="•"/>
            </a:pPr>
            <a:r>
              <a:rPr lang="en-US" sz="3700"/>
              <a:t>Ask Why</a:t>
            </a:r>
            <a:endParaRPr sz="3700"/>
          </a:p>
          <a:p>
            <a:pPr marL="685800" lvl="1" indent="-247650" algn="l" rtl="0">
              <a:lnSpc>
                <a:spcPct val="90000"/>
              </a:lnSpc>
              <a:spcBef>
                <a:spcPts val="500"/>
              </a:spcBef>
              <a:spcAft>
                <a:spcPts val="0"/>
              </a:spcAft>
              <a:buSzPts val="2700"/>
              <a:buChar char="•"/>
            </a:pPr>
            <a:r>
              <a:rPr lang="en-US" sz="3300"/>
              <a:t>Why is this object structured/used/built as it is?</a:t>
            </a:r>
            <a:endParaRPr sz="3300"/>
          </a:p>
          <a:p>
            <a:pPr marL="914400" lvl="0" indent="0" algn="l" rtl="0">
              <a:lnSpc>
                <a:spcPct val="90000"/>
              </a:lnSpc>
              <a:spcBef>
                <a:spcPts val="500"/>
              </a:spcBef>
              <a:spcAft>
                <a:spcPts val="0"/>
              </a:spcAft>
              <a:buNone/>
            </a:pPr>
            <a:endParaRPr sz="3700"/>
          </a:p>
        </p:txBody>
      </p:sp>
      <p:sp>
        <p:nvSpPr>
          <p:cNvPr id="228" name="Google Shape;228;gd93ea9d6b8_0_37"/>
          <p:cNvSpPr txBox="1">
            <a:spLocks noGrp="1"/>
          </p:cNvSpPr>
          <p:nvPr>
            <p:ph type="title"/>
          </p:nvPr>
        </p:nvSpPr>
        <p:spPr>
          <a:xfrm>
            <a:off x="503525" y="276400"/>
            <a:ext cx="10943100" cy="236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Instructional Application</a:t>
            </a:r>
            <a:endParaRPr dirty="0"/>
          </a:p>
          <a:p>
            <a:pPr marL="0" lvl="0" indent="0" algn="l" rtl="0">
              <a:lnSpc>
                <a:spcPct val="90000"/>
              </a:lnSpc>
              <a:spcBef>
                <a:spcPts val="0"/>
              </a:spcBef>
              <a:spcAft>
                <a:spcPts val="0"/>
              </a:spcAft>
              <a:buClr>
                <a:schemeClr val="accent1"/>
              </a:buClr>
              <a:buSzPts val="4400"/>
              <a:buFont typeface="Trebuchet MS"/>
              <a:buNone/>
            </a:pPr>
            <a:r>
              <a:rPr lang="en-US" sz="4000" dirty="0"/>
              <a:t>What Artifacts From Our Lives Are Signs</a:t>
            </a:r>
            <a:r>
              <a:rPr lang="en-US" sz="4000" dirty="0" smtClean="0"/>
              <a:t>? </a:t>
            </a:r>
            <a:r>
              <a:rPr lang="en-US" sz="1200" dirty="0" smtClean="0"/>
              <a:t>(1 of 3)</a:t>
            </a: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ctrTitle"/>
          </p:nvPr>
        </p:nvSpPr>
        <p:spPr>
          <a:xfrm>
            <a:off x="1524000" y="2080966"/>
            <a:ext cx="9144000" cy="19097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a:t>Learning Target</a:t>
            </a:r>
            <a:endParaRPr/>
          </a:p>
        </p:txBody>
      </p:sp>
      <p:sp>
        <p:nvSpPr>
          <p:cNvPr id="107" name="Google Shape;107;p2"/>
          <p:cNvSpPr txBox="1">
            <a:spLocks noGrp="1"/>
          </p:cNvSpPr>
          <p:nvPr>
            <p:ph type="subTitle" idx="1"/>
          </p:nvPr>
        </p:nvSpPr>
        <p:spPr>
          <a:xfrm>
            <a:off x="1524000" y="408280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solidFill>
                  <a:schemeClr val="dk1"/>
                </a:solidFill>
              </a:rPr>
              <a:t>I can understand and use narratives as </a:t>
            </a:r>
            <a:r>
              <a:rPr lang="en-US"/>
              <a:t>mentor texts</a:t>
            </a:r>
            <a:r>
              <a:rPr lang="en-US">
                <a:solidFill>
                  <a:schemeClr val="dk1"/>
                </a:solidFill>
              </a:rPr>
              <a:t> to help students embed narratives into their own analytical and argumentative writing.</a:t>
            </a:r>
            <a:endParaRPr>
              <a:solidFill>
                <a:schemeClr val="dk1"/>
              </a:solidFill>
            </a:endParaRPr>
          </a:p>
        </p:txBody>
      </p:sp>
      <p:pic>
        <p:nvPicPr>
          <p:cNvPr id="108" name="Google Shape;108;p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
        <p:nvSpPr>
          <p:cNvPr id="109" name="Google Shape;109;p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d93ea9d6b8_0_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4000" dirty="0"/>
              <a:t>What Artifacts From Our Lives Are Signs</a:t>
            </a:r>
            <a:r>
              <a:rPr lang="en-US" sz="4000" dirty="0" smtClean="0"/>
              <a:t>? </a:t>
            </a:r>
            <a:r>
              <a:rPr lang="en-US" sz="1200" dirty="0" smtClean="0"/>
              <a:t>(2 of 3)</a:t>
            </a:r>
            <a:endParaRPr sz="1200" dirty="0"/>
          </a:p>
        </p:txBody>
      </p:sp>
      <p:sp>
        <p:nvSpPr>
          <p:cNvPr id="234" name="Google Shape;234;gd93ea9d6b8_0_42"/>
          <p:cNvSpPr txBox="1">
            <a:spLocks noGrp="1"/>
          </p:cNvSpPr>
          <p:nvPr>
            <p:ph type="body" idx="1"/>
          </p:nvPr>
        </p:nvSpPr>
        <p:spPr>
          <a:xfrm>
            <a:off x="838200" y="1535950"/>
            <a:ext cx="10515600" cy="51264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accent1"/>
              </a:buClr>
              <a:buSzPts val="3700"/>
              <a:buChar char="•"/>
            </a:pPr>
            <a:r>
              <a:rPr lang="en-US" sz="3700"/>
              <a:t>Reflect on the sign’s significance</a:t>
            </a:r>
            <a:endParaRPr sz="3700"/>
          </a:p>
          <a:p>
            <a:pPr marL="685800" lvl="1" indent="-247650" algn="l" rtl="0">
              <a:lnSpc>
                <a:spcPct val="90000"/>
              </a:lnSpc>
              <a:spcBef>
                <a:spcPts val="500"/>
              </a:spcBef>
              <a:spcAft>
                <a:spcPts val="0"/>
              </a:spcAft>
              <a:buSzPts val="2700"/>
              <a:buChar char="•"/>
            </a:pPr>
            <a:r>
              <a:rPr lang="en-US" sz="3300"/>
              <a:t>What does this object reveal about our:</a:t>
            </a:r>
            <a:endParaRPr sz="3300"/>
          </a:p>
          <a:p>
            <a:pPr marL="1371600" lvl="2" indent="-400050" algn="l" rtl="0">
              <a:lnSpc>
                <a:spcPct val="90000"/>
              </a:lnSpc>
              <a:spcBef>
                <a:spcPts val="500"/>
              </a:spcBef>
              <a:spcAft>
                <a:spcPts val="0"/>
              </a:spcAft>
              <a:buSzPts val="2700"/>
              <a:buChar char="•"/>
            </a:pPr>
            <a:r>
              <a:rPr lang="en-US" sz="3300"/>
              <a:t>cultural ideology</a:t>
            </a:r>
            <a:endParaRPr sz="3300"/>
          </a:p>
          <a:p>
            <a:pPr marL="1371600" lvl="2" indent="-400050" algn="l" rtl="0">
              <a:lnSpc>
                <a:spcPct val="90000"/>
              </a:lnSpc>
              <a:spcBef>
                <a:spcPts val="500"/>
              </a:spcBef>
              <a:spcAft>
                <a:spcPts val="0"/>
              </a:spcAft>
              <a:buSzPts val="2700"/>
              <a:buChar char="•"/>
            </a:pPr>
            <a:r>
              <a:rPr lang="en-US" sz="3300"/>
              <a:t>values</a:t>
            </a:r>
            <a:endParaRPr sz="3300"/>
          </a:p>
          <a:p>
            <a:pPr marL="1371600" lvl="2" indent="-400050" algn="l" rtl="0">
              <a:lnSpc>
                <a:spcPct val="90000"/>
              </a:lnSpc>
              <a:spcBef>
                <a:spcPts val="500"/>
              </a:spcBef>
              <a:spcAft>
                <a:spcPts val="0"/>
              </a:spcAft>
              <a:buSzPts val="2700"/>
              <a:buChar char="•"/>
            </a:pPr>
            <a:r>
              <a:rPr lang="en-US" sz="3300"/>
              <a:t>beliefs</a:t>
            </a:r>
            <a:endParaRPr sz="3300"/>
          </a:p>
          <a:p>
            <a:pPr marL="1371600" lvl="2" indent="-400050" algn="l" rtl="0">
              <a:lnSpc>
                <a:spcPct val="90000"/>
              </a:lnSpc>
              <a:spcBef>
                <a:spcPts val="500"/>
              </a:spcBef>
              <a:spcAft>
                <a:spcPts val="0"/>
              </a:spcAft>
              <a:buSzPts val="2700"/>
              <a:buChar char="•"/>
            </a:pPr>
            <a:r>
              <a:rPr lang="en-US" sz="3300"/>
              <a:t>fears</a:t>
            </a:r>
            <a:endParaRPr sz="3300"/>
          </a:p>
          <a:p>
            <a:pPr marL="1371600" lvl="2" indent="-400050" algn="l" rtl="0">
              <a:lnSpc>
                <a:spcPct val="90000"/>
              </a:lnSpc>
              <a:spcBef>
                <a:spcPts val="500"/>
              </a:spcBef>
              <a:spcAft>
                <a:spcPts val="0"/>
              </a:spcAft>
              <a:buSzPts val="2700"/>
              <a:buChar char="•"/>
            </a:pPr>
            <a:r>
              <a:rPr lang="en-US" sz="3300"/>
              <a:t>desires</a:t>
            </a:r>
            <a:endParaRPr sz="3300"/>
          </a:p>
          <a:p>
            <a:pPr marL="1371600" lvl="2" indent="-438150" algn="l" rtl="0">
              <a:lnSpc>
                <a:spcPct val="90000"/>
              </a:lnSpc>
              <a:spcBef>
                <a:spcPts val="500"/>
              </a:spcBef>
              <a:spcAft>
                <a:spcPts val="0"/>
              </a:spcAft>
              <a:buSzPts val="3300"/>
              <a:buChar char="•"/>
            </a:pPr>
            <a:r>
              <a:rPr lang="en-US" sz="3300"/>
              <a:t>regrets</a:t>
            </a:r>
            <a:endParaRPr sz="3300"/>
          </a:p>
          <a:p>
            <a:pPr marL="1371600" lvl="2" indent="-438150" algn="l" rtl="0">
              <a:lnSpc>
                <a:spcPct val="90000"/>
              </a:lnSpc>
              <a:spcBef>
                <a:spcPts val="500"/>
              </a:spcBef>
              <a:spcAft>
                <a:spcPts val="0"/>
              </a:spcAft>
              <a:buSzPts val="3300"/>
              <a:buChar char="•"/>
            </a:pPr>
            <a:r>
              <a:rPr lang="en-US" sz="3300"/>
              <a:t>accomplishments</a:t>
            </a:r>
            <a:endParaRPr sz="3300"/>
          </a:p>
          <a:p>
            <a:pPr marL="914400" lvl="0" indent="0" algn="l" rtl="0">
              <a:lnSpc>
                <a:spcPct val="90000"/>
              </a:lnSpc>
              <a:spcBef>
                <a:spcPts val="500"/>
              </a:spcBef>
              <a:spcAft>
                <a:spcPts val="0"/>
              </a:spcAft>
              <a:buNone/>
            </a:pPr>
            <a:endParaRPr sz="3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3ea9d6b8_0_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4000" dirty="0"/>
              <a:t>What Artifacts From Our Lives Are Signs</a:t>
            </a:r>
            <a:r>
              <a:rPr lang="en-US" sz="4000" dirty="0" smtClean="0"/>
              <a:t>? </a:t>
            </a:r>
            <a:r>
              <a:rPr lang="en-US" sz="1200" dirty="0" smtClean="0"/>
              <a:t>(3 of 3)</a:t>
            </a:r>
            <a:endParaRPr sz="1200" dirty="0"/>
          </a:p>
        </p:txBody>
      </p:sp>
      <p:sp>
        <p:nvSpPr>
          <p:cNvPr id="240" name="Google Shape;240;gd93ea9d6b8_0_47"/>
          <p:cNvSpPr txBox="1">
            <a:spLocks noGrp="1"/>
          </p:cNvSpPr>
          <p:nvPr>
            <p:ph type="body" idx="1"/>
          </p:nvPr>
        </p:nvSpPr>
        <p:spPr>
          <a:xfrm>
            <a:off x="838200" y="1535950"/>
            <a:ext cx="10515600" cy="35610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dk1"/>
              </a:buClr>
              <a:buSzPts val="3700"/>
              <a:buChar char="•"/>
            </a:pPr>
            <a:r>
              <a:rPr lang="en-US" sz="3700">
                <a:solidFill>
                  <a:schemeClr val="dk1"/>
                </a:solidFill>
              </a:rPr>
              <a:t>Starting with an analysis of a cultural object helps students understand the larger implications of why those objects exist and why they are used.</a:t>
            </a:r>
            <a:endParaRPr sz="3300">
              <a:solidFill>
                <a:schemeClr val="dk1"/>
              </a:solidFill>
            </a:endParaRPr>
          </a:p>
          <a:p>
            <a:pPr marL="914400" lvl="0" indent="0" algn="l" rtl="0">
              <a:lnSpc>
                <a:spcPct val="90000"/>
              </a:lnSpc>
              <a:spcBef>
                <a:spcPts val="500"/>
              </a:spcBef>
              <a:spcAft>
                <a:spcPts val="0"/>
              </a:spcAft>
              <a:buNone/>
            </a:pPr>
            <a:endParaRPr sz="3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d93ea9d6b8_0_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Start From Common Definitions</a:t>
            </a:r>
            <a:endParaRPr/>
          </a:p>
        </p:txBody>
      </p:sp>
      <p:sp>
        <p:nvSpPr>
          <p:cNvPr id="246" name="Google Shape;246;gd93ea9d6b8_0_17"/>
          <p:cNvSpPr txBox="1">
            <a:spLocks noGrp="1"/>
          </p:cNvSpPr>
          <p:nvPr>
            <p:ph type="body" idx="1"/>
          </p:nvPr>
        </p:nvSpPr>
        <p:spPr>
          <a:xfrm>
            <a:off x="838200" y="1825625"/>
            <a:ext cx="10515600" cy="4866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Cultural Practices</a:t>
            </a:r>
            <a:endParaRPr/>
          </a:p>
          <a:p>
            <a:pPr marL="685800" lvl="1" indent="-228600" algn="l" rtl="0">
              <a:lnSpc>
                <a:spcPct val="90000"/>
              </a:lnSpc>
              <a:spcBef>
                <a:spcPts val="500"/>
              </a:spcBef>
              <a:spcAft>
                <a:spcPts val="0"/>
              </a:spcAft>
              <a:buClr>
                <a:schemeClr val="dk1"/>
              </a:buClr>
              <a:buSzPts val="2400"/>
              <a:buChar char="•"/>
            </a:pPr>
            <a:r>
              <a:rPr lang="en-US"/>
              <a:t>The ways people in a particular culture do things. For example, pop up shops are ways people can engage consumers. </a:t>
            </a:r>
            <a:endParaRPr/>
          </a:p>
          <a:p>
            <a:pPr marL="228600" lvl="0" indent="-228600" algn="l" rtl="0">
              <a:lnSpc>
                <a:spcPct val="90000"/>
              </a:lnSpc>
              <a:spcBef>
                <a:spcPts val="1000"/>
              </a:spcBef>
              <a:spcAft>
                <a:spcPts val="0"/>
              </a:spcAft>
              <a:buClr>
                <a:schemeClr val="accent1"/>
              </a:buClr>
              <a:buSzPts val="2800"/>
              <a:buChar char="•"/>
            </a:pPr>
            <a:r>
              <a:rPr lang="en-US"/>
              <a:t>Cultural Developments</a:t>
            </a:r>
            <a:endParaRPr/>
          </a:p>
          <a:p>
            <a:pPr marL="685800" lvl="1" indent="-228600" algn="l" rtl="0">
              <a:lnSpc>
                <a:spcPct val="90000"/>
              </a:lnSpc>
              <a:spcBef>
                <a:spcPts val="500"/>
              </a:spcBef>
              <a:spcAft>
                <a:spcPts val="0"/>
              </a:spcAft>
              <a:buClr>
                <a:schemeClr val="dk1"/>
              </a:buClr>
              <a:buSzPts val="2400"/>
              <a:buChar char="•"/>
            </a:pPr>
            <a:r>
              <a:rPr lang="en-US"/>
              <a:t>Changes or trends in a culture. For example, more people are cutting cable and turning to streaming services. </a:t>
            </a:r>
            <a:endParaRPr/>
          </a:p>
          <a:p>
            <a:pPr marL="228600" lvl="0" indent="-228600" algn="l" rtl="0">
              <a:lnSpc>
                <a:spcPct val="90000"/>
              </a:lnSpc>
              <a:spcBef>
                <a:spcPts val="1000"/>
              </a:spcBef>
              <a:spcAft>
                <a:spcPts val="0"/>
              </a:spcAft>
              <a:buClr>
                <a:schemeClr val="accent1"/>
              </a:buClr>
              <a:buSzPts val="2800"/>
              <a:buChar char="•"/>
            </a:pPr>
            <a:r>
              <a:rPr lang="en-US"/>
              <a:t>Cultural Objects</a:t>
            </a:r>
            <a:endParaRPr/>
          </a:p>
          <a:p>
            <a:pPr marL="685800" lvl="1" indent="-228600" algn="l" rtl="0">
              <a:lnSpc>
                <a:spcPct val="90000"/>
              </a:lnSpc>
              <a:spcBef>
                <a:spcPts val="500"/>
              </a:spcBef>
              <a:spcAft>
                <a:spcPts val="0"/>
              </a:spcAft>
              <a:buClr>
                <a:schemeClr val="dk1"/>
              </a:buClr>
              <a:buSzPts val="2400"/>
              <a:buChar char="•"/>
            </a:pPr>
            <a:r>
              <a:rPr lang="en-US"/>
              <a:t>Objects that are part of larger cultural practices or developments. For example, iPhones.</a:t>
            </a:r>
            <a:endParaRPr/>
          </a:p>
          <a:p>
            <a:pPr marL="0" lvl="0" indent="0" algn="l" rtl="0">
              <a:lnSpc>
                <a:spcPct val="90000"/>
              </a:lnSpc>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dd0d91f469_1_0"/>
          <p:cNvSpPr txBox="1">
            <a:spLocks noGrp="1"/>
          </p:cNvSpPr>
          <p:nvPr>
            <p:ph type="title"/>
          </p:nvPr>
        </p:nvSpPr>
        <p:spPr>
          <a:xfrm>
            <a:off x="838200" y="2608469"/>
            <a:ext cx="10515600" cy="1487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 Mentor Text </a:t>
            </a:r>
            <a:r>
              <a:rPr lang="en-US" dirty="0" smtClean="0"/>
              <a:t>Set </a:t>
            </a:r>
            <a:r>
              <a:rPr lang="en-US" sz="1200" dirty="0" smtClean="0"/>
              <a:t>(1 of 2)</a:t>
            </a:r>
            <a:endParaRPr sz="1200" dirty="0"/>
          </a:p>
        </p:txBody>
      </p:sp>
      <p:sp>
        <p:nvSpPr>
          <p:cNvPr id="253" name="Google Shape;253;gdd0d91f469_1_0"/>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dd0d91f469_1_6"/>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Goals </a:t>
            </a:r>
            <a:r>
              <a:rPr lang="en-US" sz="1200" dirty="0" smtClean="0"/>
              <a:t>(1 of 2)</a:t>
            </a:r>
            <a:endParaRPr sz="1200" dirty="0"/>
          </a:p>
        </p:txBody>
      </p:sp>
      <p:sp>
        <p:nvSpPr>
          <p:cNvPr id="260" name="Google Shape;260;gdd0d91f469_1_6"/>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Standards of Learning</a:t>
            </a:r>
            <a:endParaRPr/>
          </a:p>
          <a:p>
            <a:pPr marL="0" lvl="0" indent="0" algn="l" rtl="0">
              <a:spcBef>
                <a:spcPts val="1000"/>
              </a:spcBef>
              <a:spcAft>
                <a:spcPts val="0"/>
              </a:spcAft>
              <a:buNone/>
            </a:pPr>
            <a:endParaRPr/>
          </a:p>
        </p:txBody>
      </p:sp>
      <p:sp>
        <p:nvSpPr>
          <p:cNvPr id="261" name="Google Shape;261;gdd0d91f469_1_6"/>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24</a:t>
            </a:fld>
            <a:endParaRPr/>
          </a:p>
        </p:txBody>
      </p:sp>
      <p:sp>
        <p:nvSpPr>
          <p:cNvPr id="262" name="Google Shape;262;gdd0d91f469_1_6"/>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1000"/>
              </a:spcBef>
              <a:spcAft>
                <a:spcPts val="0"/>
              </a:spcAft>
              <a:buSzPts val="1800"/>
              <a:buChar char="•"/>
            </a:pPr>
            <a:r>
              <a:rPr lang="en-US"/>
              <a:t>10.6: </a:t>
            </a:r>
            <a:r>
              <a:rPr lang="en-US" sz="2100" b="1">
                <a:solidFill>
                  <a:schemeClr val="dk1"/>
                </a:solidFill>
              </a:rPr>
              <a:t>The student will write in a variety of forms to include persuasive, reflective, interpretive, and analytic, with an emphasis on persuasion and analysis.</a:t>
            </a:r>
            <a:endParaRPr sz="2100" b="1">
              <a:solidFill>
                <a:schemeClr val="dk1"/>
              </a:solidFill>
            </a:endParaRPr>
          </a:p>
          <a:p>
            <a:pPr marL="457200" lvl="0" indent="-431800" algn="l" rtl="0">
              <a:spcBef>
                <a:spcPts val="0"/>
              </a:spcBef>
              <a:spcAft>
                <a:spcPts val="0"/>
              </a:spcAft>
              <a:buClr>
                <a:schemeClr val="dk1"/>
              </a:buClr>
              <a:buSzPts val="3200"/>
              <a:buFont typeface="Trebuchet MS"/>
              <a:buChar char="•"/>
            </a:pPr>
            <a:endParaRPr sz="3200">
              <a:solidFill>
                <a:schemeClr val="dk1"/>
              </a:solidFill>
            </a:endParaRPr>
          </a:p>
          <a:p>
            <a:pPr marL="914400" lvl="1" indent="-387350" algn="l" rtl="0">
              <a:spcBef>
                <a:spcPts val="0"/>
              </a:spcBef>
              <a:spcAft>
                <a:spcPts val="0"/>
              </a:spcAft>
              <a:buClr>
                <a:schemeClr val="dk1"/>
              </a:buClr>
              <a:buSzPts val="2500"/>
              <a:buChar char="•"/>
            </a:pPr>
            <a:r>
              <a:rPr lang="en-US" sz="2500">
                <a:solidFill>
                  <a:schemeClr val="accent1"/>
                </a:solidFill>
              </a:rPr>
              <a:t>10.6j</a:t>
            </a:r>
            <a:r>
              <a:rPr lang="en-US" sz="2500"/>
              <a:t>: </a:t>
            </a:r>
            <a:r>
              <a:rPr lang="en-US" sz="2300"/>
              <a:t>Blend multiple forms of writing, including </a:t>
            </a:r>
            <a:r>
              <a:rPr lang="en-US" sz="2300">
                <a:highlight>
                  <a:schemeClr val="accent3"/>
                </a:highlight>
              </a:rPr>
              <a:t>embedding a narrative to produce effective essays</a:t>
            </a:r>
            <a:r>
              <a:rPr lang="en-US" sz="2300"/>
              <a:t>.</a:t>
            </a:r>
            <a:br>
              <a:rPr lang="en-US" sz="2300"/>
            </a:br>
            <a:endParaRPr sz="2300"/>
          </a:p>
          <a:p>
            <a:pPr marL="457200" lvl="0" indent="0" algn="l" rtl="0">
              <a:spcBef>
                <a:spcPts val="1000"/>
              </a:spcBef>
              <a:spcAft>
                <a:spcPts val="0"/>
              </a:spcAft>
              <a:buNone/>
            </a:pPr>
            <a:r>
              <a:rPr lang="en-US" sz="2500"/>
              <a:t> </a:t>
            </a:r>
            <a:endParaRPr sz="2500"/>
          </a:p>
        </p:txBody>
      </p:sp>
      <p:sp>
        <p:nvSpPr>
          <p:cNvPr id="263" name="Google Shape;263;gdd0d91f469_1_6"/>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lnSpcReduction="10000"/>
          </a:bodyPr>
          <a:lstStyle/>
          <a:p>
            <a:pPr marL="0" lvl="0" indent="0" algn="l" rtl="0">
              <a:spcBef>
                <a:spcPts val="1000"/>
              </a:spcBef>
              <a:spcAft>
                <a:spcPts val="0"/>
              </a:spcAft>
              <a:buNone/>
            </a:pPr>
            <a:r>
              <a:rPr lang="en-US"/>
              <a:t>Essential Knowledge, Skills, &amp; Processes (2017)</a:t>
            </a:r>
            <a:endParaRPr/>
          </a:p>
        </p:txBody>
      </p:sp>
      <p:sp>
        <p:nvSpPr>
          <p:cNvPr id="264" name="Google Shape;264;gdd0d91f469_1_6"/>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rPr>
              <a:t>Students will be able to</a:t>
            </a:r>
            <a:r>
              <a:rPr lang="en-US"/>
              <a:t> </a:t>
            </a:r>
            <a:endParaRPr/>
          </a:p>
          <a:p>
            <a:pPr marL="0" lvl="0" indent="0" algn="l" rtl="0">
              <a:spcBef>
                <a:spcPts val="1000"/>
              </a:spcBef>
              <a:spcAft>
                <a:spcPts val="0"/>
              </a:spcAft>
              <a:buNone/>
            </a:pPr>
            <a:r>
              <a:rPr lang="en-US"/>
              <a:t>“develop and apply embedded narrative techniques, such as dialogue, description, and pacing to develop experiences or characters and enhance writing.”</a:t>
            </a:r>
            <a:br>
              <a:rPr lang="en-US"/>
            </a:br>
            <a:endParaRPr/>
          </a:p>
          <a:p>
            <a:pPr marL="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dd0d91f469_1_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Creating Text Sets</a:t>
            </a:r>
            <a:endParaRPr/>
          </a:p>
        </p:txBody>
      </p:sp>
      <p:sp>
        <p:nvSpPr>
          <p:cNvPr id="270" name="Google Shape;270;gdd0d91f469_1_31"/>
          <p:cNvSpPr txBox="1">
            <a:spLocks noGrp="1"/>
          </p:cNvSpPr>
          <p:nvPr>
            <p:ph type="body" idx="1"/>
          </p:nvPr>
        </p:nvSpPr>
        <p:spPr>
          <a:xfrm>
            <a:off x="838200" y="1825625"/>
            <a:ext cx="10515600" cy="4866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a:solidFill>
                  <a:schemeClr val="dk1"/>
                </a:solidFill>
              </a:rPr>
              <a:t>Text sets should be purposefully constructed to align with student interest.</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Text sets will include written text but can encompass podcasts, songs, video clips. </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It should help students build knowledge.</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Gain student interest by having them collect the text sets around the guiding question, “What will help me build knowledge about this topic?”</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Engage students in building their own text sets. </a:t>
            </a:r>
            <a:endParaRPr>
              <a:solidFill>
                <a:schemeClr val="dk1"/>
              </a:solidFill>
            </a:endParaRPr>
          </a:p>
          <a:p>
            <a:pPr marL="0" lvl="0" indent="0" algn="l" rtl="0">
              <a:lnSpc>
                <a:spcPct val="90000"/>
              </a:lnSpc>
              <a:spcBef>
                <a:spcPts val="1000"/>
              </a:spcBef>
              <a:spcAft>
                <a:spcPts val="0"/>
              </a:spcAft>
              <a:buNone/>
            </a:pPr>
            <a:r>
              <a:rPr lang="en-US" sz="2400">
                <a:solidFill>
                  <a:schemeClr val="dk1"/>
                </a:solidFill>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d93ea9dc67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Engage Students By Finding Analysis Topics</a:t>
            </a:r>
            <a:endParaRPr/>
          </a:p>
        </p:txBody>
      </p:sp>
      <p:graphicFrame>
        <p:nvGraphicFramePr>
          <p:cNvPr id="276" name="Google Shape;276;gd93ea9dc67_0_0" descr="Categories and texts"/>
          <p:cNvGraphicFramePr/>
          <p:nvPr>
            <p:extLst>
              <p:ext uri="{D42A27DB-BD31-4B8C-83A1-F6EECF244321}">
                <p14:modId xmlns:p14="http://schemas.microsoft.com/office/powerpoint/2010/main" val="3840825217"/>
              </p:ext>
            </p:extLst>
          </p:nvPr>
        </p:nvGraphicFramePr>
        <p:xfrm>
          <a:off x="952500" y="1820075"/>
          <a:ext cx="10287000" cy="4328010"/>
        </p:xfrm>
        <a:graphic>
          <a:graphicData uri="http://schemas.openxmlformats.org/drawingml/2006/table">
            <a:tbl>
              <a:tblPr firstRow="1">
                <a:noFill/>
                <a:tableStyleId>{E6C52FA6-DA02-4831-83F2-EB4A4A0B1FE3}</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1600">
                          <a:latin typeface="Trebuchet MS"/>
                          <a:ea typeface="Trebuchet MS"/>
                          <a:cs typeface="Trebuchet MS"/>
                          <a:sym typeface="Trebuchet MS"/>
                        </a:rPr>
                        <a:t>Not a Text  (Broad Categories)</a:t>
                      </a:r>
                      <a:endParaRPr sz="16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600" dirty="0">
                          <a:latin typeface="Trebuchet MS"/>
                          <a:ea typeface="Trebuchet MS"/>
                          <a:cs typeface="Trebuchet MS"/>
                          <a:sym typeface="Trebuchet MS"/>
                        </a:rPr>
                        <a:t>Text</a:t>
                      </a:r>
                      <a:endParaRPr sz="1600" dirty="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dirty="0">
                          <a:latin typeface="Trebuchet MS"/>
                          <a:ea typeface="Trebuchet MS"/>
                          <a:cs typeface="Trebuchet MS"/>
                          <a:sym typeface="Trebuchet MS"/>
                        </a:rPr>
                        <a:t>Movies</a:t>
                      </a:r>
                      <a:endParaRPr sz="1600" dirty="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600" i="1">
                          <a:latin typeface="Trebuchet MS"/>
                          <a:ea typeface="Trebuchet MS"/>
                          <a:cs typeface="Trebuchet MS"/>
                          <a:sym typeface="Trebuchet MS"/>
                        </a:rPr>
                        <a:t>Soul</a:t>
                      </a:r>
                      <a:r>
                        <a:rPr lang="en-US" sz="1600">
                          <a:latin typeface="Trebuchet MS"/>
                          <a:ea typeface="Trebuchet MS"/>
                          <a:cs typeface="Trebuchet MS"/>
                          <a:sym typeface="Trebuchet MS"/>
                        </a:rPr>
                        <a:t> (one specific movie)</a:t>
                      </a:r>
                      <a:endParaRPr sz="1600">
                        <a:latin typeface="Trebuchet MS"/>
                        <a:ea typeface="Trebuchet MS"/>
                        <a:cs typeface="Trebuchet MS"/>
                        <a:sym typeface="Trebuchet MS"/>
                      </a:endParaRPr>
                    </a:p>
                    <a:p>
                      <a:pPr marL="0" lvl="0" indent="0" algn="l" rtl="0">
                        <a:spcBef>
                          <a:spcPts val="0"/>
                        </a:spcBef>
                        <a:spcAft>
                          <a:spcPts val="0"/>
                        </a:spcAft>
                        <a:buNone/>
                      </a:pPr>
                      <a:r>
                        <a:rPr lang="en-US" sz="1600">
                          <a:latin typeface="Trebuchet MS"/>
                          <a:ea typeface="Trebuchet MS"/>
                          <a:cs typeface="Trebuchet MS"/>
                          <a:sym typeface="Trebuchet MS"/>
                        </a:rPr>
                        <a:t>Movies by Kathryn Bigelow </a:t>
                      </a:r>
                      <a:endParaRPr sz="1600">
                        <a:latin typeface="Trebuchet MS"/>
                        <a:ea typeface="Trebuchet MS"/>
                        <a:cs typeface="Trebuchet MS"/>
                        <a:sym typeface="Trebuchet MS"/>
                      </a:endParaRPr>
                    </a:p>
                    <a:p>
                      <a:pPr marL="0" lvl="0" indent="0" algn="l" rtl="0">
                        <a:spcBef>
                          <a:spcPts val="0"/>
                        </a:spcBef>
                        <a:spcAft>
                          <a:spcPts val="0"/>
                        </a:spcAft>
                        <a:buNone/>
                      </a:pPr>
                      <a:r>
                        <a:rPr lang="en-US" sz="1600">
                          <a:latin typeface="Trebuchet MS"/>
                          <a:ea typeface="Trebuchet MS"/>
                          <a:cs typeface="Trebuchet MS"/>
                          <a:sym typeface="Trebuchet MS"/>
                        </a:rPr>
                        <a:t>Summer releases</a:t>
                      </a:r>
                      <a:endParaRPr sz="16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600">
                          <a:latin typeface="Trebuchet MS"/>
                          <a:ea typeface="Trebuchet MS"/>
                          <a:cs typeface="Trebuchet MS"/>
                          <a:sym typeface="Trebuchet MS"/>
                        </a:rPr>
                        <a:t>TV Shows on Netflix</a:t>
                      </a:r>
                      <a:endParaRPr sz="16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600">
                          <a:latin typeface="Trebuchet MS"/>
                          <a:ea typeface="Trebuchet MS"/>
                          <a:cs typeface="Trebuchet MS"/>
                          <a:sym typeface="Trebuchet MS"/>
                        </a:rPr>
                        <a:t>One episode of </a:t>
                      </a:r>
                      <a:r>
                        <a:rPr lang="en-US" sz="1600" i="1">
                          <a:latin typeface="Trebuchet MS"/>
                          <a:ea typeface="Trebuchet MS"/>
                          <a:cs typeface="Trebuchet MS"/>
                          <a:sym typeface="Trebuchet MS"/>
                        </a:rPr>
                        <a:t>Stranger Things</a:t>
                      </a:r>
                      <a:endParaRPr sz="1600" i="1">
                        <a:latin typeface="Trebuchet MS"/>
                        <a:ea typeface="Trebuchet MS"/>
                        <a:cs typeface="Trebuchet MS"/>
                        <a:sym typeface="Trebuchet MS"/>
                      </a:endParaRPr>
                    </a:p>
                    <a:p>
                      <a:pPr marL="0" lvl="0" indent="0" algn="l" rtl="0">
                        <a:spcBef>
                          <a:spcPts val="0"/>
                        </a:spcBef>
                        <a:spcAft>
                          <a:spcPts val="0"/>
                        </a:spcAft>
                        <a:buNone/>
                      </a:pPr>
                      <a:r>
                        <a:rPr lang="en-US" sz="1600">
                          <a:latin typeface="Trebuchet MS"/>
                          <a:ea typeface="Trebuchet MS"/>
                          <a:cs typeface="Trebuchet MS"/>
                          <a:sym typeface="Trebuchet MS"/>
                        </a:rPr>
                        <a:t>Season 2 of </a:t>
                      </a:r>
                      <a:r>
                        <a:rPr lang="en-US" sz="1600" i="1">
                          <a:latin typeface="Trebuchet MS"/>
                          <a:ea typeface="Trebuchet MS"/>
                          <a:cs typeface="Trebuchet MS"/>
                          <a:sym typeface="Trebuchet MS"/>
                        </a:rPr>
                        <a:t>Stranger Things</a:t>
                      </a:r>
                      <a:endParaRPr sz="1600">
                        <a:latin typeface="Trebuchet MS"/>
                        <a:ea typeface="Trebuchet MS"/>
                        <a:cs typeface="Trebuchet MS"/>
                        <a:sym typeface="Trebuchet MS"/>
                      </a:endParaRPr>
                    </a:p>
                    <a:p>
                      <a:pPr marL="0" lvl="0" indent="0" algn="l" rtl="0">
                        <a:spcBef>
                          <a:spcPts val="0"/>
                        </a:spcBef>
                        <a:spcAft>
                          <a:spcPts val="0"/>
                        </a:spcAft>
                        <a:buNone/>
                      </a:pPr>
                      <a:r>
                        <a:rPr lang="en-US" sz="1600">
                          <a:latin typeface="Trebuchet MS"/>
                          <a:ea typeface="Trebuchet MS"/>
                          <a:cs typeface="Trebuchet MS"/>
                          <a:sym typeface="Trebuchet MS"/>
                        </a:rPr>
                        <a:t>New Netflix programs for the current month.</a:t>
                      </a:r>
                      <a:endParaRPr sz="16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600">
                          <a:latin typeface="Trebuchet MS"/>
                          <a:ea typeface="Trebuchet MS"/>
                          <a:cs typeface="Trebuchet MS"/>
                          <a:sym typeface="Trebuchet MS"/>
                        </a:rPr>
                        <a:t>Contemporary Music</a:t>
                      </a:r>
                      <a:endParaRPr sz="16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600">
                          <a:latin typeface="Trebuchet MS"/>
                          <a:ea typeface="Trebuchet MS"/>
                          <a:cs typeface="Trebuchet MS"/>
                          <a:sym typeface="Trebuchet MS"/>
                        </a:rPr>
                        <a:t>John Legend’s new album</a:t>
                      </a:r>
                      <a:endParaRPr sz="1600">
                        <a:latin typeface="Trebuchet MS"/>
                        <a:ea typeface="Trebuchet MS"/>
                        <a:cs typeface="Trebuchet MS"/>
                        <a:sym typeface="Trebuchet MS"/>
                      </a:endParaRPr>
                    </a:p>
                    <a:p>
                      <a:pPr marL="0" lvl="0" indent="0" algn="l" rtl="0">
                        <a:spcBef>
                          <a:spcPts val="0"/>
                        </a:spcBef>
                        <a:spcAft>
                          <a:spcPts val="0"/>
                        </a:spcAft>
                        <a:buNone/>
                      </a:pPr>
                      <a:r>
                        <a:rPr lang="en-US" sz="1600">
                          <a:latin typeface="Trebuchet MS"/>
                          <a:ea typeface="Trebuchet MS"/>
                          <a:cs typeface="Trebuchet MS"/>
                          <a:sym typeface="Trebuchet MS"/>
                        </a:rPr>
                        <a:t>John Legend’s “sound”</a:t>
                      </a:r>
                      <a:endParaRPr sz="1600">
                        <a:latin typeface="Trebuchet MS"/>
                        <a:ea typeface="Trebuchet MS"/>
                        <a:cs typeface="Trebuchet MS"/>
                        <a:sym typeface="Trebuchet MS"/>
                      </a:endParaRPr>
                    </a:p>
                    <a:p>
                      <a:pPr marL="0" lvl="0" indent="0" algn="l" rtl="0">
                        <a:spcBef>
                          <a:spcPts val="0"/>
                        </a:spcBef>
                        <a:spcAft>
                          <a:spcPts val="0"/>
                        </a:spcAft>
                        <a:buNone/>
                      </a:pPr>
                      <a:r>
                        <a:rPr lang="en-US" sz="1600">
                          <a:latin typeface="Trebuchet MS"/>
                          <a:ea typeface="Trebuchet MS"/>
                          <a:cs typeface="Trebuchet MS"/>
                          <a:sym typeface="Trebuchet MS"/>
                        </a:rPr>
                        <a:t>Trends in contemporary music in 2021.</a:t>
                      </a:r>
                      <a:endParaRPr sz="16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600">
                          <a:latin typeface="Trebuchet MS"/>
                          <a:ea typeface="Trebuchet MS"/>
                          <a:cs typeface="Trebuchet MS"/>
                          <a:sym typeface="Trebuchet MS"/>
                        </a:rPr>
                        <a:t>Books</a:t>
                      </a:r>
                      <a:endParaRPr sz="16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US" sz="1600" i="1" dirty="0">
                          <a:latin typeface="Trebuchet MS"/>
                          <a:ea typeface="Trebuchet MS"/>
                          <a:cs typeface="Trebuchet MS"/>
                          <a:sym typeface="Trebuchet MS"/>
                        </a:rPr>
                        <a:t>Clap When You Land</a:t>
                      </a:r>
                      <a:r>
                        <a:rPr lang="en-US" sz="1600" dirty="0">
                          <a:latin typeface="Trebuchet MS"/>
                          <a:ea typeface="Trebuchet MS"/>
                          <a:cs typeface="Trebuchet MS"/>
                          <a:sym typeface="Trebuchet MS"/>
                        </a:rPr>
                        <a:t> (One Novel)</a:t>
                      </a:r>
                      <a:endParaRPr sz="1600" dirty="0">
                        <a:latin typeface="Trebuchet MS"/>
                        <a:ea typeface="Trebuchet MS"/>
                        <a:cs typeface="Trebuchet MS"/>
                        <a:sym typeface="Trebuchet MS"/>
                      </a:endParaRPr>
                    </a:p>
                    <a:p>
                      <a:pPr marL="0" lvl="0" indent="0" algn="l" rtl="0">
                        <a:spcBef>
                          <a:spcPts val="0"/>
                        </a:spcBef>
                        <a:spcAft>
                          <a:spcPts val="0"/>
                        </a:spcAft>
                        <a:buNone/>
                      </a:pPr>
                      <a:r>
                        <a:rPr lang="en-US" sz="1600" dirty="0">
                          <a:latin typeface="Trebuchet MS"/>
                          <a:ea typeface="Trebuchet MS"/>
                          <a:cs typeface="Trebuchet MS"/>
                          <a:sym typeface="Trebuchet MS"/>
                        </a:rPr>
                        <a:t>Elizabeth Acevedo’s novels</a:t>
                      </a:r>
                      <a:endParaRPr sz="1600" dirty="0">
                        <a:latin typeface="Trebuchet MS"/>
                        <a:ea typeface="Trebuchet MS"/>
                        <a:cs typeface="Trebuchet MS"/>
                        <a:sym typeface="Trebuchet MS"/>
                      </a:endParaRPr>
                    </a:p>
                    <a:p>
                      <a:pPr marL="0" lvl="0" indent="0" algn="l" rtl="0">
                        <a:spcBef>
                          <a:spcPts val="0"/>
                        </a:spcBef>
                        <a:spcAft>
                          <a:spcPts val="0"/>
                        </a:spcAft>
                        <a:buNone/>
                      </a:pPr>
                      <a:r>
                        <a:rPr lang="en-US" sz="1600" dirty="0">
                          <a:latin typeface="Trebuchet MS"/>
                          <a:ea typeface="Trebuchet MS"/>
                          <a:cs typeface="Trebuchet MS"/>
                          <a:sym typeface="Trebuchet MS"/>
                        </a:rPr>
                        <a:t>Novels in prose and verse</a:t>
                      </a:r>
                      <a:endParaRPr sz="1600" dirty="0">
                        <a:latin typeface="Trebuchet MS"/>
                        <a:ea typeface="Trebuchet MS"/>
                        <a:cs typeface="Trebuchet MS"/>
                        <a:sym typeface="Trebuchet MS"/>
                      </a:endParaRPr>
                    </a:p>
                    <a:p>
                      <a:pPr marL="0" lvl="0" indent="0" algn="l" rtl="0">
                        <a:spcBef>
                          <a:spcPts val="0"/>
                        </a:spcBef>
                        <a:spcAft>
                          <a:spcPts val="0"/>
                        </a:spcAft>
                        <a:buNone/>
                      </a:pPr>
                      <a:endParaRPr sz="1600" dirty="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bl>
          </a:graphicData>
        </a:graphic>
      </p:graphicFrame>
      <p:sp>
        <p:nvSpPr>
          <p:cNvPr id="277" name="Google Shape;277;gd93ea9dc67_0_0"/>
          <p:cNvSpPr txBox="1"/>
          <p:nvPr/>
        </p:nvSpPr>
        <p:spPr>
          <a:xfrm>
            <a:off x="114300" y="6277325"/>
            <a:ext cx="1196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rebuchet MS"/>
                <a:ea typeface="Trebuchet MS"/>
                <a:cs typeface="Trebuchet MS"/>
                <a:sym typeface="Trebuchet MS"/>
              </a:rPr>
              <a:t>From </a:t>
            </a:r>
            <a:r>
              <a:rPr lang="en-US" i="1">
                <a:latin typeface="Trebuchet MS"/>
                <a:ea typeface="Trebuchet MS"/>
                <a:cs typeface="Trebuchet MS"/>
                <a:sym typeface="Trebuchet MS"/>
              </a:rPr>
              <a:t>Beyond Literary Analysis: Teaching Students to Write with Passion and Authority About Any Text</a:t>
            </a:r>
            <a:r>
              <a:rPr lang="en-US">
                <a:latin typeface="Trebuchet MS"/>
                <a:ea typeface="Trebuchet MS"/>
                <a:cs typeface="Trebuchet MS"/>
                <a:sym typeface="Trebuchet MS"/>
              </a:rPr>
              <a:t> by Allison Marchetti and Rebekah O’Dell</a:t>
            </a:r>
            <a:endParaRPr>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dd0d91f469_1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Where to Find Pop Culture Mentor Texts</a:t>
            </a:r>
            <a:endParaRPr/>
          </a:p>
        </p:txBody>
      </p:sp>
      <p:sp>
        <p:nvSpPr>
          <p:cNvPr id="283" name="Google Shape;283;gdd0d91f469_1_22"/>
          <p:cNvSpPr txBox="1">
            <a:spLocks noGrp="1"/>
          </p:cNvSpPr>
          <p:nvPr>
            <p:ph type="body" idx="1"/>
          </p:nvPr>
        </p:nvSpPr>
        <p:spPr>
          <a:xfrm>
            <a:off x="838200" y="1825625"/>
            <a:ext cx="10515600" cy="4866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i="1">
                <a:solidFill>
                  <a:schemeClr val="dk1"/>
                </a:solidFill>
              </a:rPr>
              <a:t>The New York Times</a:t>
            </a:r>
            <a:endParaRPr i="1">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a:solidFill>
                  <a:schemeClr val="dk1"/>
                </a:solidFill>
              </a:rPr>
              <a:t>NPR</a:t>
            </a:r>
            <a:endParaRPr>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i="1">
                <a:solidFill>
                  <a:schemeClr val="dk1"/>
                </a:solidFill>
              </a:rPr>
              <a:t>The Atlantic</a:t>
            </a:r>
            <a:endParaRPr i="1">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i="1">
                <a:solidFill>
                  <a:schemeClr val="dk1"/>
                </a:solidFill>
              </a:rPr>
              <a:t>The Guardian</a:t>
            </a:r>
            <a:endParaRPr i="1">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a:solidFill>
                  <a:schemeClr val="dk1"/>
                </a:solidFill>
              </a:rPr>
              <a:t>Podcasts (These can be helpful for English Learners)</a:t>
            </a:r>
            <a:endParaRPr>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a:solidFill>
                  <a:schemeClr val="dk1"/>
                </a:solidFill>
              </a:rPr>
              <a:t>Find additional resources by searching a mentor text author’s name for recent publications or social media feeds.</a:t>
            </a:r>
            <a:endParaRPr>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a:solidFill>
                  <a:schemeClr val="dk1"/>
                </a:solidFill>
              </a:rPr>
              <a:t>Unpack the text for the common definition to see how the author puts the writing together.</a:t>
            </a:r>
            <a:endParaRPr>
              <a:solidFill>
                <a:schemeClr val="dk1"/>
              </a:solidFill>
            </a:endParaRPr>
          </a:p>
          <a:p>
            <a:pPr marL="0" lvl="0" indent="0" algn="l" rtl="0">
              <a:lnSpc>
                <a:spcPct val="90000"/>
              </a:lnSpc>
              <a:spcBef>
                <a:spcPts val="1000"/>
              </a:spcBef>
              <a:spcAft>
                <a:spcPts val="0"/>
              </a:spcAft>
              <a:buNone/>
            </a:pPr>
            <a:r>
              <a:rPr lang="en-US" sz="2400">
                <a:solidFill>
                  <a:schemeClr val="dk1"/>
                </a:solidFil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d93ea9d6b8_0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Writing Task</a:t>
            </a:r>
            <a:endParaRPr/>
          </a:p>
        </p:txBody>
      </p:sp>
      <p:sp>
        <p:nvSpPr>
          <p:cNvPr id="289" name="Google Shape;289;gd93ea9d6b8_0_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solidFill>
                  <a:schemeClr val="dk1"/>
                </a:solidFill>
              </a:rPr>
              <a:t>Students can consider a cultural practice or cultural development and explain what it reveals about the culture or society’s values, morals, fears, insecurities, desires, wishes, hopes, aspirations, needs, expectations, idiosyncrasies, strengths, weaknesses, or regrets.  Choose from practices, developments, or objects in politics, technology, fashion, film, literature, social interactions, sports, education, the work place, speech, theatre, art, or some other area of personal choosing and consider its significance. </a:t>
            </a:r>
            <a:endParaRPr>
              <a:solidFill>
                <a:schemeClr val="dk1"/>
              </a:solidFill>
            </a:endParaRPr>
          </a:p>
          <a:p>
            <a:pPr marL="0" lvl="0" indent="0" algn="l" rtl="0">
              <a:lnSpc>
                <a:spcPct val="90000"/>
              </a:lnSpc>
              <a:spcBef>
                <a:spcPts val="500"/>
              </a:spcBef>
              <a:spcAft>
                <a:spcPts val="0"/>
              </a:spcAft>
              <a:buNone/>
            </a:pPr>
            <a:endParaRPr sz="2400">
              <a:solidFill>
                <a:schemeClr val="dk1"/>
              </a:solidFill>
            </a:endParaRPr>
          </a:p>
          <a:p>
            <a:pPr marL="0" lvl="0" indent="0" algn="l" rtl="0">
              <a:lnSpc>
                <a:spcPct val="90000"/>
              </a:lnSpc>
              <a:spcBef>
                <a:spcPts val="500"/>
              </a:spcBef>
              <a:spcAft>
                <a:spcPts val="0"/>
              </a:spcAft>
              <a:buNone/>
            </a:pPr>
            <a:r>
              <a:rPr lang="en-US" sz="2400">
                <a:solidFill>
                  <a:schemeClr val="dk1"/>
                </a:solidFill>
              </a:rPr>
              <a:t>https://library.ncte.org/journals/EJ/issues/v101-2/18233</a:t>
            </a:r>
            <a:endParaRPr sz="2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d93ea9d6b8_0_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The Importance of this Practice</a:t>
            </a:r>
            <a:endParaRPr/>
          </a:p>
        </p:txBody>
      </p:sp>
      <p:sp>
        <p:nvSpPr>
          <p:cNvPr id="295" name="Google Shape;295;gd93ea9d6b8_0_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Authenticity in application of analysis writing task</a:t>
            </a:r>
            <a:endParaRPr/>
          </a:p>
          <a:p>
            <a:pPr marL="685800" lvl="1" indent="-228600" algn="l" rtl="0">
              <a:lnSpc>
                <a:spcPct val="90000"/>
              </a:lnSpc>
              <a:spcBef>
                <a:spcPts val="500"/>
              </a:spcBef>
              <a:spcAft>
                <a:spcPts val="0"/>
              </a:spcAft>
              <a:buClr>
                <a:schemeClr val="dk1"/>
              </a:buClr>
              <a:buSzPts val="2400"/>
              <a:buChar char="•"/>
            </a:pPr>
            <a:r>
              <a:rPr lang="en-US"/>
              <a:t>Students can broaden a reader’s perspective.</a:t>
            </a:r>
            <a:endParaRPr/>
          </a:p>
          <a:p>
            <a:pPr marL="457200" lvl="0" indent="-406400" algn="l" rtl="0">
              <a:spcBef>
                <a:spcPts val="1000"/>
              </a:spcBef>
              <a:spcAft>
                <a:spcPts val="0"/>
              </a:spcAft>
              <a:buSzPts val="2800"/>
              <a:buChar char="•"/>
            </a:pPr>
            <a:r>
              <a:rPr lang="en-US"/>
              <a:t>Students grow as thinkers and readers</a:t>
            </a:r>
            <a:endParaRPr/>
          </a:p>
          <a:p>
            <a:pPr marL="914400" lvl="1" indent="-381000" algn="l" rtl="0">
              <a:spcBef>
                <a:spcPts val="500"/>
              </a:spcBef>
              <a:spcAft>
                <a:spcPts val="0"/>
              </a:spcAft>
              <a:buSzPts val="2400"/>
              <a:buChar char="•"/>
            </a:pPr>
            <a:r>
              <a:rPr lang="en-US"/>
              <a:t>Students become more savvy to and critical of the world around them.</a:t>
            </a:r>
            <a:endParaRPr/>
          </a:p>
          <a:p>
            <a:pPr marL="228600" lvl="0" indent="-228600" algn="l" rtl="0">
              <a:lnSpc>
                <a:spcPct val="90000"/>
              </a:lnSpc>
              <a:spcBef>
                <a:spcPts val="1000"/>
              </a:spcBef>
              <a:spcAft>
                <a:spcPts val="0"/>
              </a:spcAft>
              <a:buClr>
                <a:schemeClr val="accent1"/>
              </a:buClr>
              <a:buSzPts val="2800"/>
              <a:buChar char="•"/>
            </a:pPr>
            <a:r>
              <a:rPr lang="en-US"/>
              <a:t>Builds student agency</a:t>
            </a:r>
            <a:endParaRPr/>
          </a:p>
          <a:p>
            <a:pPr marL="685800" lvl="1" indent="-228600" algn="l" rtl="0">
              <a:lnSpc>
                <a:spcPct val="90000"/>
              </a:lnSpc>
              <a:spcBef>
                <a:spcPts val="500"/>
              </a:spcBef>
              <a:spcAft>
                <a:spcPts val="0"/>
              </a:spcAft>
              <a:buClr>
                <a:schemeClr val="dk1"/>
              </a:buClr>
              <a:buSzPts val="2400"/>
              <a:buChar char="•"/>
            </a:pPr>
            <a:r>
              <a:rPr lang="en-US"/>
              <a:t>Students are creating meaning through their narratives and not struggling to recreate meaning in someone else’s narrative.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Today’s Agenda</a:t>
            </a:r>
            <a:endParaRPr/>
          </a:p>
        </p:txBody>
      </p:sp>
      <p:sp>
        <p:nvSpPr>
          <p:cNvPr id="115" name="Google Shape;11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09550" algn="l" rtl="0">
              <a:lnSpc>
                <a:spcPct val="90000"/>
              </a:lnSpc>
              <a:spcBef>
                <a:spcPts val="1000"/>
              </a:spcBef>
              <a:spcAft>
                <a:spcPts val="0"/>
              </a:spcAft>
              <a:buClr>
                <a:schemeClr val="dk1"/>
              </a:buClr>
              <a:buSzPts val="2500"/>
              <a:buFont typeface="Trebuchet MS"/>
              <a:buAutoNum type="arabicPeriod"/>
            </a:pPr>
            <a:r>
              <a:rPr lang="en-US">
                <a:solidFill>
                  <a:schemeClr val="dk1"/>
                </a:solidFill>
              </a:rPr>
              <a:t>Question Formulation Technique Activity (QFT)</a:t>
            </a:r>
            <a:endParaRPr>
              <a:solidFill>
                <a:schemeClr val="dk1"/>
              </a:solidFill>
            </a:endParaRPr>
          </a:p>
          <a:p>
            <a:pPr marL="228600" lvl="0" indent="-209550" algn="l" rtl="0">
              <a:lnSpc>
                <a:spcPct val="90000"/>
              </a:lnSpc>
              <a:spcBef>
                <a:spcPts val="1000"/>
              </a:spcBef>
              <a:spcAft>
                <a:spcPts val="0"/>
              </a:spcAft>
              <a:buSzPts val="2500"/>
              <a:buFont typeface="Trebuchet MS"/>
              <a:buAutoNum type="arabicPeriod"/>
            </a:pPr>
            <a:r>
              <a:rPr lang="en-US"/>
              <a:t>Setting Our Vision: Understanding How We Learn</a:t>
            </a:r>
            <a:endParaRPr/>
          </a:p>
          <a:p>
            <a:pPr marL="228600" lvl="0" indent="-209550" algn="l" rtl="0">
              <a:lnSpc>
                <a:spcPct val="90000"/>
              </a:lnSpc>
              <a:spcBef>
                <a:spcPts val="1000"/>
              </a:spcBef>
              <a:spcAft>
                <a:spcPts val="0"/>
              </a:spcAft>
              <a:buClr>
                <a:schemeClr val="dk1"/>
              </a:buClr>
              <a:buSzPts val="2500"/>
              <a:buFont typeface="Trebuchet MS"/>
              <a:buAutoNum type="arabicPeriod"/>
            </a:pPr>
            <a:r>
              <a:rPr lang="en-US">
                <a:solidFill>
                  <a:schemeClr val="dk1"/>
                </a:solidFill>
              </a:rPr>
              <a:t>Mentor Texts for Writing</a:t>
            </a:r>
            <a:endParaRPr>
              <a:solidFill>
                <a:schemeClr val="dk1"/>
              </a:solidFill>
            </a:endParaRPr>
          </a:p>
          <a:p>
            <a:pPr marL="228600" lvl="0" indent="-209550" algn="l" rtl="0">
              <a:lnSpc>
                <a:spcPct val="90000"/>
              </a:lnSpc>
              <a:spcBef>
                <a:spcPts val="1000"/>
              </a:spcBef>
              <a:spcAft>
                <a:spcPts val="0"/>
              </a:spcAft>
              <a:buSzPts val="2500"/>
              <a:buFont typeface="Trebuchet MS"/>
              <a:buAutoNum type="arabicPeriod"/>
            </a:pPr>
            <a:r>
              <a:rPr lang="en-US"/>
              <a:t>A Narrative Approach to Analytical Writing</a:t>
            </a:r>
            <a:endParaRPr/>
          </a:p>
          <a:p>
            <a:pPr marL="228600" lvl="0" indent="-209550" algn="l" rtl="0">
              <a:lnSpc>
                <a:spcPct val="90000"/>
              </a:lnSpc>
              <a:spcBef>
                <a:spcPts val="1000"/>
              </a:spcBef>
              <a:spcAft>
                <a:spcPts val="0"/>
              </a:spcAft>
              <a:buClr>
                <a:schemeClr val="dk1"/>
              </a:buClr>
              <a:buSzPts val="2500"/>
              <a:buFont typeface="Trebuchet MS"/>
              <a:buAutoNum type="arabicPeriod"/>
            </a:pPr>
            <a:r>
              <a:rPr lang="en-US">
                <a:solidFill>
                  <a:schemeClr val="dk1"/>
                </a:solidFill>
              </a:rPr>
              <a:t>A Narrative Approach to Argumentative Writing</a:t>
            </a:r>
            <a:endParaRPr>
              <a:solidFill>
                <a:schemeClr val="dk1"/>
              </a:solidFill>
            </a:endParaRPr>
          </a:p>
          <a:p>
            <a:pPr marL="228600" lvl="0" indent="-209550" algn="l" rtl="0">
              <a:lnSpc>
                <a:spcPct val="90000"/>
              </a:lnSpc>
              <a:spcBef>
                <a:spcPts val="1000"/>
              </a:spcBef>
              <a:spcAft>
                <a:spcPts val="0"/>
              </a:spcAft>
              <a:buSzPts val="2500"/>
              <a:buFont typeface="Trebuchet MS"/>
              <a:buAutoNum type="arabicPeriod"/>
            </a:pPr>
            <a:r>
              <a:rPr lang="en-US"/>
              <a:t>Next Steps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d9c0c277ae_1_21"/>
          <p:cNvSpPr txBox="1">
            <a:spLocks noGrp="1"/>
          </p:cNvSpPr>
          <p:nvPr>
            <p:ph type="ctrTitle"/>
          </p:nvPr>
        </p:nvSpPr>
        <p:spPr>
          <a:xfrm>
            <a:off x="1524000" y="3505841"/>
            <a:ext cx="9144000" cy="1909800"/>
          </a:xfrm>
          <a:prstGeom prst="rect">
            <a:avLst/>
          </a:prstGeom>
          <a:noFill/>
          <a:ln>
            <a:noFill/>
          </a:ln>
        </p:spPr>
        <p:txBody>
          <a:bodyPr spcFirstLastPara="1" wrap="square" lIns="91425" tIns="45700" rIns="91425" bIns="45700" anchor="b" anchorCtr="0">
            <a:noAutofit/>
          </a:bodyPr>
          <a:lstStyle/>
          <a:p>
            <a:pPr marL="457200" lvl="0" indent="0" algn="l" rtl="0">
              <a:lnSpc>
                <a:spcPct val="90000"/>
              </a:lnSpc>
              <a:spcBef>
                <a:spcPts val="0"/>
              </a:spcBef>
              <a:spcAft>
                <a:spcPts val="0"/>
              </a:spcAft>
              <a:buNone/>
            </a:pPr>
            <a:r>
              <a:rPr lang="en-US"/>
              <a:t>V. A Narrative Approach to Argumentative Writing</a:t>
            </a:r>
            <a:endParaRPr/>
          </a:p>
          <a:p>
            <a:pPr marL="457200" lvl="0" indent="0" algn="l" rtl="0">
              <a:lnSpc>
                <a:spcPct val="90000"/>
              </a:lnSpc>
              <a:spcBef>
                <a:spcPts val="0"/>
              </a:spcBef>
              <a:spcAft>
                <a:spcPts val="0"/>
              </a:spcAft>
              <a:buNone/>
            </a:pPr>
            <a:endParaRPr/>
          </a:p>
        </p:txBody>
      </p:sp>
      <p:pic>
        <p:nvPicPr>
          <p:cNvPr id="301" name="Google Shape;301;gd9c0c277ae_1_21"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302" name="Google Shape;302;gd9c0c277ae_1_21"/>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7b426dd6f3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Let’s Start with the Standards: 11.6</a:t>
            </a:r>
            <a:endParaRPr/>
          </a:p>
        </p:txBody>
      </p:sp>
      <p:sp>
        <p:nvSpPr>
          <p:cNvPr id="308" name="Google Shape;308;g7b426dd6f3_0_10"/>
          <p:cNvSpPr txBox="1">
            <a:spLocks noGrp="1"/>
          </p:cNvSpPr>
          <p:nvPr>
            <p:ph type="body" idx="1"/>
          </p:nvPr>
        </p:nvSpPr>
        <p:spPr>
          <a:xfrm>
            <a:off x="838200" y="1418550"/>
            <a:ext cx="10515600" cy="5257800"/>
          </a:xfrm>
          <a:prstGeom prst="rect">
            <a:avLst/>
          </a:prstGeom>
          <a:noFill/>
          <a:ln>
            <a:noFill/>
          </a:ln>
        </p:spPr>
        <p:txBody>
          <a:bodyPr spcFirstLastPara="1" wrap="square" lIns="91425" tIns="45700" rIns="91425" bIns="45700" anchor="t" anchorCtr="0">
            <a:normAutofit fontScale="92500" lnSpcReduction="20000"/>
          </a:bodyPr>
          <a:lstStyle/>
          <a:p>
            <a:pPr marL="228600" lvl="0" indent="-219950" algn="l" rtl="0">
              <a:lnSpc>
                <a:spcPct val="90000"/>
              </a:lnSpc>
              <a:spcBef>
                <a:spcPts val="0"/>
              </a:spcBef>
              <a:spcAft>
                <a:spcPts val="0"/>
              </a:spcAft>
              <a:buClr>
                <a:schemeClr val="accent1"/>
              </a:buClr>
              <a:buSzPct val="100000"/>
              <a:buChar char="•"/>
            </a:pPr>
            <a:r>
              <a:rPr lang="en-US" sz="3133"/>
              <a:t>11th Grade Teacher Notes</a:t>
            </a:r>
            <a:endParaRPr sz="3133"/>
          </a:p>
          <a:p>
            <a:pPr marL="685800" lvl="1" indent="-223760" algn="l" rtl="0">
              <a:lnSpc>
                <a:spcPct val="90000"/>
              </a:lnSpc>
              <a:spcBef>
                <a:spcPts val="500"/>
              </a:spcBef>
              <a:spcAft>
                <a:spcPts val="0"/>
              </a:spcAft>
              <a:buClr>
                <a:schemeClr val="dk1"/>
              </a:buClr>
              <a:buSzPct val="100000"/>
              <a:buChar char="•"/>
            </a:pPr>
            <a:r>
              <a:rPr lang="en-US" sz="2733"/>
              <a:t>11th grade writing focus is persuasion and argumentation</a:t>
            </a:r>
            <a:endParaRPr sz="2733"/>
          </a:p>
          <a:p>
            <a:pPr marL="685800" lvl="1" indent="-223760" algn="l" rtl="0">
              <a:lnSpc>
                <a:spcPct val="90000"/>
              </a:lnSpc>
              <a:spcBef>
                <a:spcPts val="500"/>
              </a:spcBef>
              <a:spcAft>
                <a:spcPts val="0"/>
              </a:spcAft>
              <a:buSzPct val="100000"/>
              <a:buChar char="•"/>
            </a:pPr>
            <a:r>
              <a:rPr lang="en-US" sz="2733"/>
              <a:t>Essential Knowledge, Skills, &amp; Processes</a:t>
            </a:r>
            <a:endParaRPr sz="2733"/>
          </a:p>
          <a:p>
            <a:pPr marL="1371600" lvl="2" indent="-373461" algn="l" rtl="0">
              <a:lnSpc>
                <a:spcPct val="90000"/>
              </a:lnSpc>
              <a:spcBef>
                <a:spcPts val="500"/>
              </a:spcBef>
              <a:spcAft>
                <a:spcPts val="0"/>
              </a:spcAft>
              <a:buSzPct val="100000"/>
              <a:buChar char="•"/>
            </a:pPr>
            <a:r>
              <a:rPr lang="en-US" sz="2683"/>
              <a:t>“Students are expected to... develop and apply embedded </a:t>
            </a:r>
            <a:r>
              <a:rPr lang="en-US" sz="2683">
                <a:highlight>
                  <a:schemeClr val="accent3"/>
                </a:highlight>
              </a:rPr>
              <a:t>narrative techniques</a:t>
            </a:r>
            <a:r>
              <a:rPr lang="en-US" sz="2683"/>
              <a:t>, such as dialogue, description, and pacing to </a:t>
            </a:r>
            <a:r>
              <a:rPr lang="en-US" sz="2683">
                <a:highlight>
                  <a:schemeClr val="accent3"/>
                </a:highlight>
              </a:rPr>
              <a:t>develop experiences and enhance writing</a:t>
            </a:r>
            <a:r>
              <a:rPr lang="en-US" sz="2683"/>
              <a:t>.”</a:t>
            </a:r>
            <a:endParaRPr sz="2683"/>
          </a:p>
          <a:p>
            <a:pPr marL="1371600" lvl="2" indent="-373461" algn="l" rtl="0">
              <a:lnSpc>
                <a:spcPct val="90000"/>
              </a:lnSpc>
              <a:spcBef>
                <a:spcPts val="500"/>
              </a:spcBef>
              <a:spcAft>
                <a:spcPts val="0"/>
              </a:spcAft>
              <a:buSzPct val="100000"/>
              <a:buChar char="•"/>
            </a:pPr>
            <a:r>
              <a:rPr lang="en-US" sz="2683"/>
              <a:t>Use multiple, credible sources, use effective rhetorical appeals, and anticipate and address counterclaims </a:t>
            </a:r>
            <a:endParaRPr sz="2683"/>
          </a:p>
          <a:p>
            <a:pPr marL="685800" lvl="1" indent="-191375" algn="l" rtl="0">
              <a:lnSpc>
                <a:spcPct val="90000"/>
              </a:lnSpc>
              <a:spcBef>
                <a:spcPts val="500"/>
              </a:spcBef>
              <a:spcAft>
                <a:spcPts val="0"/>
              </a:spcAft>
              <a:buSzPct val="78053"/>
              <a:buChar char="•"/>
            </a:pPr>
            <a:r>
              <a:rPr lang="en-US" sz="2733"/>
              <a:t>Teachers should provide opportunities for student choice with topic, audience, and purpose.</a:t>
            </a:r>
            <a:endParaRPr sz="2733"/>
          </a:p>
          <a:p>
            <a:pPr marL="228600" lvl="0" indent="-219950" algn="l" rtl="0">
              <a:lnSpc>
                <a:spcPct val="90000"/>
              </a:lnSpc>
              <a:spcBef>
                <a:spcPts val="1000"/>
              </a:spcBef>
              <a:spcAft>
                <a:spcPts val="0"/>
              </a:spcAft>
              <a:buClr>
                <a:schemeClr val="accent1"/>
              </a:buClr>
              <a:buSzPct val="100000"/>
              <a:buChar char="•"/>
            </a:pPr>
            <a:r>
              <a:rPr lang="en-US" sz="3133"/>
              <a:t>Students have extensive instruction in writing persuasive essays</a:t>
            </a:r>
            <a:endParaRPr sz="3133"/>
          </a:p>
          <a:p>
            <a:pPr marL="685800" lvl="1" indent="-223760" algn="l" rtl="0">
              <a:lnSpc>
                <a:spcPct val="90000"/>
              </a:lnSpc>
              <a:spcBef>
                <a:spcPts val="500"/>
              </a:spcBef>
              <a:spcAft>
                <a:spcPts val="0"/>
              </a:spcAft>
              <a:buClr>
                <a:schemeClr val="dk1"/>
              </a:buClr>
              <a:buSzPct val="100000"/>
              <a:buChar char="•"/>
            </a:pPr>
            <a:r>
              <a:rPr lang="en-US" sz="2733"/>
              <a:t>Persuasive writing is a focus from middle school through high school.</a:t>
            </a:r>
            <a:endParaRPr sz="2733"/>
          </a:p>
          <a:p>
            <a:pPr marL="685800" lvl="1" indent="-191375" algn="l" rtl="0">
              <a:lnSpc>
                <a:spcPct val="90000"/>
              </a:lnSpc>
              <a:spcBef>
                <a:spcPts val="500"/>
              </a:spcBef>
              <a:spcAft>
                <a:spcPts val="0"/>
              </a:spcAft>
              <a:buSzPct val="78053"/>
              <a:buChar char="•"/>
            </a:pPr>
            <a:r>
              <a:rPr lang="en-US" sz="2733"/>
              <a:t>Our goal is to help our students deepen their skills to become more argumentative in their approach to writing. </a:t>
            </a:r>
            <a:endParaRPr sz="2733"/>
          </a:p>
          <a:p>
            <a:pPr marL="0" lvl="0" indent="0" algn="l" rtl="0">
              <a:lnSpc>
                <a:spcPct val="90000"/>
              </a:lnSpc>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dd0d91f352_0_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Instructional Approaches for Teaching Argument</a:t>
            </a:r>
            <a:endParaRPr/>
          </a:p>
        </p:txBody>
      </p:sp>
      <p:sp>
        <p:nvSpPr>
          <p:cNvPr id="315" name="Google Shape;315;gdd0d91f352_0_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22275" algn="l" rtl="0">
              <a:spcBef>
                <a:spcPts val="1000"/>
              </a:spcBef>
              <a:spcAft>
                <a:spcPts val="0"/>
              </a:spcAft>
              <a:buClr>
                <a:schemeClr val="dk1"/>
              </a:buClr>
              <a:buSzPts val="3050"/>
              <a:buAutoNum type="arabicPeriod"/>
            </a:pPr>
            <a:r>
              <a:rPr lang="en-US" sz="3050">
                <a:solidFill>
                  <a:schemeClr val="dk1"/>
                </a:solidFill>
              </a:rPr>
              <a:t>Help students understand the important differences between persuasion and argumentation.</a:t>
            </a:r>
            <a:endParaRPr sz="3050">
              <a:solidFill>
                <a:schemeClr val="dk1"/>
              </a:solidFill>
            </a:endParaRPr>
          </a:p>
          <a:p>
            <a:pPr marL="457200" lvl="0" indent="-422275" algn="l" rtl="0">
              <a:spcBef>
                <a:spcPts val="0"/>
              </a:spcBef>
              <a:spcAft>
                <a:spcPts val="0"/>
              </a:spcAft>
              <a:buSzPts val="3050"/>
              <a:buAutoNum type="arabicPeriod"/>
            </a:pPr>
            <a:r>
              <a:rPr lang="en-US" sz="3050"/>
              <a:t>Introduce topics that start small and grow in complexity.</a:t>
            </a:r>
            <a:endParaRPr sz="3050"/>
          </a:p>
          <a:p>
            <a:pPr marL="457200" lvl="0" indent="-422275" algn="l" rtl="0">
              <a:spcBef>
                <a:spcPts val="0"/>
              </a:spcBef>
              <a:spcAft>
                <a:spcPts val="0"/>
              </a:spcAft>
              <a:buClr>
                <a:schemeClr val="dk1"/>
              </a:buClr>
              <a:buSzPts val="3050"/>
              <a:buAutoNum type="arabicPeriod"/>
            </a:pPr>
            <a:r>
              <a:rPr lang="en-US" sz="3050">
                <a:solidFill>
                  <a:schemeClr val="dk1"/>
                </a:solidFill>
              </a:rPr>
              <a:t>Embed communication opportunities into the classroom to practice forming arguments to enhance student writing.</a:t>
            </a:r>
            <a:endParaRPr sz="3050">
              <a:solidFill>
                <a:schemeClr val="dk1"/>
              </a:solidFill>
            </a:endParaRPr>
          </a:p>
          <a:p>
            <a:pPr marL="457200" lvl="0" indent="-422275" algn="l" rtl="0">
              <a:spcBef>
                <a:spcPts val="0"/>
              </a:spcBef>
              <a:spcAft>
                <a:spcPts val="0"/>
              </a:spcAft>
              <a:buSzPts val="3050"/>
              <a:buAutoNum type="arabicPeriod"/>
            </a:pPr>
            <a:r>
              <a:rPr lang="en-US" sz="3050"/>
              <a:t>Use mentor texts to help students understand argumentative writing.</a:t>
            </a:r>
            <a:endParaRPr sz="3050"/>
          </a:p>
          <a:p>
            <a:pPr marL="0" lvl="0" indent="0" algn="l" rtl="0">
              <a:spcBef>
                <a:spcPts val="0"/>
              </a:spcBef>
              <a:spcAft>
                <a:spcPts val="0"/>
              </a:spcAft>
              <a:buClr>
                <a:schemeClr val="accent1"/>
              </a:buClr>
              <a:buSzPts val="4400"/>
              <a:buFont typeface="Trebuchet MS"/>
              <a:buNone/>
            </a:pPr>
            <a:endParaRPr sz="3400"/>
          </a:p>
          <a:p>
            <a:pPr marL="0" lvl="0" indent="0" algn="l" rtl="0">
              <a:spcBef>
                <a:spcPts val="1000"/>
              </a:spcBef>
              <a:spcAft>
                <a:spcPts val="0"/>
              </a:spcAft>
              <a:buNone/>
            </a:pPr>
            <a:endParaRPr/>
          </a:p>
        </p:txBody>
      </p:sp>
      <p:sp>
        <p:nvSpPr>
          <p:cNvPr id="316" name="Google Shape;316;gdd0d91f352_0_29"/>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7b426dd6f3_0_20"/>
          <p:cNvSpPr txBox="1">
            <a:spLocks noGrp="1"/>
          </p:cNvSpPr>
          <p:nvPr>
            <p:ph type="title"/>
          </p:nvPr>
        </p:nvSpPr>
        <p:spPr>
          <a:xfrm>
            <a:off x="838200" y="1143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Classroom Application</a:t>
            </a:r>
            <a:endParaRPr/>
          </a:p>
        </p:txBody>
      </p:sp>
      <p:sp>
        <p:nvSpPr>
          <p:cNvPr id="322" name="Google Shape;322;g7b426dd6f3_0_20"/>
          <p:cNvSpPr txBox="1">
            <a:spLocks noGrp="1"/>
          </p:cNvSpPr>
          <p:nvPr>
            <p:ph type="body" idx="1"/>
          </p:nvPr>
        </p:nvSpPr>
        <p:spPr>
          <a:xfrm>
            <a:off x="838200" y="1343025"/>
            <a:ext cx="10515600" cy="5316900"/>
          </a:xfrm>
          <a:prstGeom prst="rect">
            <a:avLst/>
          </a:prstGeom>
          <a:noFill/>
          <a:ln>
            <a:noFill/>
          </a:ln>
        </p:spPr>
        <p:txBody>
          <a:bodyPr spcFirstLastPara="1" wrap="square" lIns="91425" tIns="45700" rIns="91425" bIns="45700" anchor="t" anchorCtr="0">
            <a:normAutofit fontScale="92500" lnSpcReduction="20000"/>
          </a:bodyPr>
          <a:lstStyle/>
          <a:p>
            <a:pPr marL="228600" lvl="0" indent="-201930" algn="l" rtl="0">
              <a:lnSpc>
                <a:spcPct val="90000"/>
              </a:lnSpc>
              <a:spcBef>
                <a:spcPts val="0"/>
              </a:spcBef>
              <a:spcAft>
                <a:spcPts val="0"/>
              </a:spcAft>
              <a:buClr>
                <a:schemeClr val="accent1"/>
              </a:buClr>
              <a:buSzPct val="100000"/>
              <a:buChar char="•"/>
            </a:pPr>
            <a:r>
              <a:rPr lang="en-US"/>
              <a:t>Discuss the differences between persuasion and argumentation.</a:t>
            </a:r>
            <a:endParaRPr/>
          </a:p>
          <a:p>
            <a:pPr marL="685800" lvl="1" indent="-205740" algn="l" rtl="0">
              <a:lnSpc>
                <a:spcPct val="90000"/>
              </a:lnSpc>
              <a:spcBef>
                <a:spcPts val="500"/>
              </a:spcBef>
              <a:spcAft>
                <a:spcPts val="0"/>
              </a:spcAft>
              <a:buClr>
                <a:schemeClr val="dk1"/>
              </a:buClr>
              <a:buSzPct val="100000"/>
              <a:buChar char="•"/>
            </a:pPr>
            <a:r>
              <a:rPr lang="en-US"/>
              <a:t>Students need a clear understanding of how these writing styles are similar and different. Consider using mentor texts of each and have students create their own Venn Diagram.</a:t>
            </a:r>
            <a:endParaRPr/>
          </a:p>
          <a:p>
            <a:pPr marL="1371600" lvl="2" indent="-325755" algn="l" rtl="0">
              <a:lnSpc>
                <a:spcPct val="90000"/>
              </a:lnSpc>
              <a:spcBef>
                <a:spcPts val="500"/>
              </a:spcBef>
              <a:spcAft>
                <a:spcPts val="0"/>
              </a:spcAft>
              <a:buSzPct val="90000"/>
              <a:buChar char="•"/>
            </a:pPr>
            <a:r>
              <a:rPr lang="en-US"/>
              <a:t>http://www.readwritethink.org/files/resources/lesson-docs/Difference_Between_Persuasive_Argumentative.pdf</a:t>
            </a:r>
            <a:endParaRPr/>
          </a:p>
          <a:p>
            <a:pPr marL="228600" lvl="0" indent="-201930" algn="l" rtl="0">
              <a:lnSpc>
                <a:spcPct val="90000"/>
              </a:lnSpc>
              <a:spcBef>
                <a:spcPts val="1000"/>
              </a:spcBef>
              <a:spcAft>
                <a:spcPts val="0"/>
              </a:spcAft>
              <a:buClr>
                <a:schemeClr val="accent1"/>
              </a:buClr>
              <a:buSzPct val="100000"/>
              <a:buChar char="•"/>
            </a:pPr>
            <a:r>
              <a:rPr lang="en-US"/>
              <a:t>Introduce topics that start small and grow in complexity.</a:t>
            </a:r>
            <a:endParaRPr/>
          </a:p>
          <a:p>
            <a:pPr marL="685800" lvl="1" indent="-205740" algn="l" rtl="0">
              <a:lnSpc>
                <a:spcPct val="90000"/>
              </a:lnSpc>
              <a:spcBef>
                <a:spcPts val="500"/>
              </a:spcBef>
              <a:spcAft>
                <a:spcPts val="0"/>
              </a:spcAft>
              <a:buClr>
                <a:schemeClr val="dk1"/>
              </a:buClr>
              <a:buSzPct val="100000"/>
              <a:buChar char="•"/>
            </a:pPr>
            <a:r>
              <a:rPr lang="en-US"/>
              <a:t>Start with a topic that’s relevant to students by asking them for suggestions in popular culture.</a:t>
            </a:r>
            <a:endParaRPr/>
          </a:p>
          <a:p>
            <a:pPr marL="685800" lvl="1" indent="-173355" algn="l" rtl="0">
              <a:lnSpc>
                <a:spcPct val="90000"/>
              </a:lnSpc>
              <a:spcBef>
                <a:spcPts val="500"/>
              </a:spcBef>
              <a:spcAft>
                <a:spcPts val="0"/>
              </a:spcAft>
              <a:buSzPct val="75000"/>
              <a:buChar char="•"/>
            </a:pPr>
            <a:r>
              <a:rPr lang="en-US"/>
              <a:t>Introduce more topics that engage students in art, music, food, and more that can serve as easy reference points.</a:t>
            </a:r>
            <a:endParaRPr/>
          </a:p>
          <a:p>
            <a:pPr marL="228600" lvl="0" indent="-201930" algn="l" rtl="0">
              <a:lnSpc>
                <a:spcPct val="90000"/>
              </a:lnSpc>
              <a:spcBef>
                <a:spcPts val="1000"/>
              </a:spcBef>
              <a:spcAft>
                <a:spcPts val="0"/>
              </a:spcAft>
              <a:buClr>
                <a:schemeClr val="accent1"/>
              </a:buClr>
              <a:buSzPct val="100000"/>
              <a:buChar char="•"/>
            </a:pPr>
            <a:r>
              <a:rPr lang="en-US"/>
              <a:t>Embed these communication practices into classroom discussions with other readings and texts.</a:t>
            </a:r>
            <a:endParaRPr/>
          </a:p>
          <a:p>
            <a:pPr marL="914400" lvl="1" indent="-325755" algn="l" rtl="0">
              <a:spcBef>
                <a:spcPts val="500"/>
              </a:spcBef>
              <a:spcAft>
                <a:spcPts val="0"/>
              </a:spcAft>
              <a:buSzPct val="75000"/>
              <a:buChar char="•"/>
            </a:pPr>
            <a:r>
              <a:rPr lang="en-US" sz="2400">
                <a:solidFill>
                  <a:schemeClr val="dk1"/>
                </a:solidFill>
              </a:rPr>
              <a:t>Students can use rhetorical appeals to argue their sides through speeches and debates.</a:t>
            </a:r>
            <a:endParaRPr sz="2400">
              <a:solidFill>
                <a:schemeClr val="dk1"/>
              </a:solidFill>
            </a:endParaRPr>
          </a:p>
          <a:p>
            <a:pPr marL="914400" lvl="1" indent="-325755" algn="l" rtl="0">
              <a:spcBef>
                <a:spcPts val="500"/>
              </a:spcBef>
              <a:spcAft>
                <a:spcPts val="0"/>
              </a:spcAft>
              <a:buSzPct val="75000"/>
              <a:buChar char="•"/>
            </a:pPr>
            <a:r>
              <a:rPr lang="en-US"/>
              <a:t>Mentor texts to analyze speeches: http://www.readwritethink.org/classroom-resources/lesson-plans/analyzing-famous-speeches-arguments-30526.html?tab=3</a:t>
            </a:r>
            <a:endParaRPr/>
          </a:p>
          <a:p>
            <a:pPr marL="914400" lvl="0" indent="0" algn="l" rtl="0">
              <a:lnSpc>
                <a:spcPct val="90000"/>
              </a:lnSpc>
              <a:spcBef>
                <a:spcPts val="5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7b426dd6f3_0_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400"/>
              <a:t>Using Speech and Debate with High Interest Topics</a:t>
            </a:r>
            <a:endParaRPr sz="3400"/>
          </a:p>
        </p:txBody>
      </p:sp>
      <p:sp>
        <p:nvSpPr>
          <p:cNvPr id="328" name="Google Shape;328;g7b426dd6f3_0_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Engages students</a:t>
            </a:r>
            <a:endParaRPr/>
          </a:p>
          <a:p>
            <a:pPr marL="685800" lvl="1" indent="-228600" algn="l" rtl="0">
              <a:lnSpc>
                <a:spcPct val="90000"/>
              </a:lnSpc>
              <a:spcBef>
                <a:spcPts val="500"/>
              </a:spcBef>
              <a:spcAft>
                <a:spcPts val="0"/>
              </a:spcAft>
              <a:buClr>
                <a:schemeClr val="dk1"/>
              </a:buClr>
              <a:buSzPts val="2400"/>
              <a:buChar char="•"/>
            </a:pPr>
            <a:r>
              <a:rPr lang="en-US"/>
              <a:t>Students build their critical thinking, listening, and speaking skills to process the ideas before putting their ideas to paper.</a:t>
            </a:r>
            <a:endParaRPr/>
          </a:p>
          <a:p>
            <a:pPr marL="228600" lvl="0" indent="-228600" algn="l" rtl="0">
              <a:lnSpc>
                <a:spcPct val="90000"/>
              </a:lnSpc>
              <a:spcBef>
                <a:spcPts val="1000"/>
              </a:spcBef>
              <a:spcAft>
                <a:spcPts val="0"/>
              </a:spcAft>
              <a:buClr>
                <a:schemeClr val="accent1"/>
              </a:buClr>
              <a:buSzPts val="2800"/>
              <a:buChar char="•"/>
            </a:pPr>
            <a:r>
              <a:rPr lang="en-US"/>
              <a:t>Helps students see beyond “getting through the assignment”</a:t>
            </a:r>
            <a:endParaRPr/>
          </a:p>
          <a:p>
            <a:pPr marL="685800" lvl="1" indent="-228600" algn="l" rtl="0">
              <a:lnSpc>
                <a:spcPct val="90000"/>
              </a:lnSpc>
              <a:spcBef>
                <a:spcPts val="500"/>
              </a:spcBef>
              <a:spcAft>
                <a:spcPts val="0"/>
              </a:spcAft>
              <a:buClr>
                <a:schemeClr val="dk1"/>
              </a:buClr>
              <a:buSzPts val="2400"/>
              <a:buChar char="•"/>
            </a:pPr>
            <a:r>
              <a:rPr lang="en-US"/>
              <a:t>Students build an awareness for other arguments that could exist outside of their own.</a:t>
            </a:r>
            <a:endParaRPr/>
          </a:p>
          <a:p>
            <a:pPr marL="228600" lvl="0" indent="-228600" algn="l" rtl="0">
              <a:lnSpc>
                <a:spcPct val="90000"/>
              </a:lnSpc>
              <a:spcBef>
                <a:spcPts val="1000"/>
              </a:spcBef>
              <a:spcAft>
                <a:spcPts val="0"/>
              </a:spcAft>
              <a:buClr>
                <a:schemeClr val="accent1"/>
              </a:buClr>
              <a:buSzPts val="2800"/>
              <a:buChar char="•"/>
            </a:pPr>
            <a:r>
              <a:rPr lang="en-US"/>
              <a:t>Combines familiar topics with new ideas</a:t>
            </a:r>
            <a:endParaRPr/>
          </a:p>
          <a:p>
            <a:pPr marL="685800" lvl="1" indent="-228600" algn="l" rtl="0">
              <a:lnSpc>
                <a:spcPct val="90000"/>
              </a:lnSpc>
              <a:spcBef>
                <a:spcPts val="500"/>
              </a:spcBef>
              <a:spcAft>
                <a:spcPts val="0"/>
              </a:spcAft>
              <a:buClr>
                <a:schemeClr val="dk1"/>
              </a:buClr>
              <a:buSzPts val="2400"/>
              <a:buChar char="•"/>
            </a:pPr>
            <a:r>
              <a:rPr lang="en-US"/>
              <a:t>Students thrive when we utilize their strengths and activate their prior knowledge to engage a new skill.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dd0d91f352_0_41"/>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 Mentor Text </a:t>
            </a:r>
            <a:r>
              <a:rPr lang="en-US" dirty="0" smtClean="0"/>
              <a:t>Set </a:t>
            </a:r>
            <a:r>
              <a:rPr lang="en-US" sz="1200" dirty="0" smtClean="0"/>
              <a:t>(2 of 2)</a:t>
            </a:r>
            <a:endParaRPr sz="1200" dirty="0"/>
          </a:p>
        </p:txBody>
      </p:sp>
      <p:sp>
        <p:nvSpPr>
          <p:cNvPr id="335" name="Google Shape;335;gdd0d91f352_0_4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dd0d91f352_0_48"/>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Goals </a:t>
            </a:r>
            <a:r>
              <a:rPr lang="en-US" sz="1200" dirty="0" smtClean="0"/>
              <a:t>(2 of 2)</a:t>
            </a:r>
            <a:endParaRPr sz="1200" dirty="0"/>
          </a:p>
        </p:txBody>
      </p:sp>
      <p:sp>
        <p:nvSpPr>
          <p:cNvPr id="342" name="Google Shape;342;gdd0d91f352_0_48"/>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Standards of Learning</a:t>
            </a:r>
            <a:endParaRPr/>
          </a:p>
          <a:p>
            <a:pPr marL="0" lvl="0" indent="0" algn="l" rtl="0">
              <a:spcBef>
                <a:spcPts val="1000"/>
              </a:spcBef>
              <a:spcAft>
                <a:spcPts val="0"/>
              </a:spcAft>
              <a:buNone/>
            </a:pPr>
            <a:endParaRPr/>
          </a:p>
        </p:txBody>
      </p:sp>
      <p:sp>
        <p:nvSpPr>
          <p:cNvPr id="343" name="Google Shape;343;gdd0d91f352_0_48"/>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36</a:t>
            </a:fld>
            <a:endParaRPr/>
          </a:p>
        </p:txBody>
      </p:sp>
      <p:sp>
        <p:nvSpPr>
          <p:cNvPr id="344" name="Google Shape;344;gdd0d91f352_0_48"/>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a:t>11.6: </a:t>
            </a:r>
            <a:r>
              <a:rPr lang="en-US" sz="2500">
                <a:solidFill>
                  <a:schemeClr val="dk1"/>
                </a:solidFill>
              </a:rPr>
              <a:t>The student will write in a variety of forms, to include persuasive/argumentative, reflective, interpretive, and analytic, with an emphasis on persuasion/argumentation.</a:t>
            </a:r>
            <a:endParaRPr sz="2500">
              <a:solidFill>
                <a:schemeClr val="dk1"/>
              </a:solidFill>
            </a:endParaRPr>
          </a:p>
          <a:p>
            <a:pPr marL="914400" lvl="1" indent="-387350" algn="l" rtl="0">
              <a:spcBef>
                <a:spcPts val="0"/>
              </a:spcBef>
              <a:spcAft>
                <a:spcPts val="0"/>
              </a:spcAft>
              <a:buClr>
                <a:schemeClr val="dk1"/>
              </a:buClr>
              <a:buSzPts val="2500"/>
              <a:buChar char="•"/>
            </a:pPr>
            <a:r>
              <a:rPr lang="en-US" sz="2500">
                <a:solidFill>
                  <a:schemeClr val="accent1"/>
                </a:solidFill>
              </a:rPr>
              <a:t>11.6f</a:t>
            </a:r>
            <a:r>
              <a:rPr lang="en-US" sz="2500"/>
              <a:t>: Blend multiple forms of writing, including embedding narratives to produce effective essays.  </a:t>
            </a:r>
            <a:endParaRPr sz="2500"/>
          </a:p>
        </p:txBody>
      </p:sp>
      <p:sp>
        <p:nvSpPr>
          <p:cNvPr id="345" name="Google Shape;345;gdd0d91f352_0_48"/>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lnSpcReduction="10000"/>
          </a:bodyPr>
          <a:lstStyle/>
          <a:p>
            <a:pPr marL="0" lvl="0" indent="0" algn="l" rtl="0">
              <a:spcBef>
                <a:spcPts val="1000"/>
              </a:spcBef>
              <a:spcAft>
                <a:spcPts val="0"/>
              </a:spcAft>
              <a:buNone/>
            </a:pPr>
            <a:r>
              <a:rPr lang="en-US"/>
              <a:t>Essential Knowledge, Skills, &amp; Processes (2017)</a:t>
            </a:r>
            <a:endParaRPr/>
          </a:p>
        </p:txBody>
      </p:sp>
      <p:sp>
        <p:nvSpPr>
          <p:cNvPr id="346" name="Google Shape;346;gdd0d91f352_0_48"/>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rPr>
              <a:t>Students will be able to </a:t>
            </a:r>
            <a:r>
              <a:rPr lang="en-US"/>
              <a:t>“develop and apply embedded narrative techniques, such as dialogue, description, and pacing to develop experiences and enhance writing.”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7b426dd6f3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Start with a topic to engage students.</a:t>
            </a:r>
            <a:endParaRPr/>
          </a:p>
        </p:txBody>
      </p:sp>
      <p:sp>
        <p:nvSpPr>
          <p:cNvPr id="352" name="Google Shape;352;g7b426dd6f3_0_25"/>
          <p:cNvSpPr txBox="1">
            <a:spLocks noGrp="1"/>
          </p:cNvSpPr>
          <p:nvPr>
            <p:ph type="body" idx="1"/>
          </p:nvPr>
        </p:nvSpPr>
        <p:spPr>
          <a:xfrm>
            <a:off x="838200" y="1825625"/>
            <a:ext cx="10515600" cy="38781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accent1"/>
              </a:buClr>
              <a:buSzPts val="3700"/>
              <a:buChar char="•"/>
            </a:pPr>
            <a:r>
              <a:rPr lang="en-US" sz="3700"/>
              <a:t>“Do we need art in our lives?” </a:t>
            </a:r>
            <a:endParaRPr sz="3700"/>
          </a:p>
          <a:p>
            <a:pPr marL="5943600" lvl="0" indent="0" algn="l" rtl="0">
              <a:lnSpc>
                <a:spcPct val="90000"/>
              </a:lnSpc>
              <a:spcBef>
                <a:spcPts val="0"/>
              </a:spcBef>
              <a:spcAft>
                <a:spcPts val="0"/>
              </a:spcAft>
              <a:buNone/>
            </a:pPr>
            <a:r>
              <a:rPr lang="en-US" sz="2600" i="1"/>
              <a:t>The New York Times</a:t>
            </a:r>
            <a:r>
              <a:rPr lang="en-US" sz="2600"/>
              <a:t> (2020)</a:t>
            </a:r>
            <a:endParaRPr sz="2600"/>
          </a:p>
          <a:p>
            <a:pPr marL="685800" lvl="1" indent="-285750" algn="l" rtl="0">
              <a:lnSpc>
                <a:spcPct val="90000"/>
              </a:lnSpc>
              <a:spcBef>
                <a:spcPts val="500"/>
              </a:spcBef>
              <a:spcAft>
                <a:spcPts val="0"/>
              </a:spcAft>
              <a:buClr>
                <a:schemeClr val="dk1"/>
              </a:buClr>
              <a:buSzPts val="3300"/>
              <a:buChar char="•"/>
            </a:pPr>
            <a:r>
              <a:rPr lang="en-US" sz="3300"/>
              <a:t>How do we define “art?”</a:t>
            </a:r>
            <a:endParaRPr sz="3300"/>
          </a:p>
          <a:p>
            <a:pPr marL="685800" lvl="1" indent="-247650" algn="l" rtl="0">
              <a:lnSpc>
                <a:spcPct val="90000"/>
              </a:lnSpc>
              <a:spcBef>
                <a:spcPts val="500"/>
              </a:spcBef>
              <a:spcAft>
                <a:spcPts val="0"/>
              </a:spcAft>
              <a:buSzPts val="2700"/>
              <a:buChar char="•"/>
            </a:pPr>
            <a:r>
              <a:rPr lang="en-US" sz="3300"/>
              <a:t>How does “art” function in our personal lives?</a:t>
            </a:r>
            <a:endParaRPr sz="3300"/>
          </a:p>
          <a:p>
            <a:pPr marL="685800" lvl="1" indent="-285750" algn="l" rtl="0">
              <a:lnSpc>
                <a:spcPct val="90000"/>
              </a:lnSpc>
              <a:spcBef>
                <a:spcPts val="500"/>
              </a:spcBef>
              <a:spcAft>
                <a:spcPts val="0"/>
              </a:spcAft>
              <a:buSzPts val="3300"/>
              <a:buChar char="•"/>
            </a:pPr>
            <a:r>
              <a:rPr lang="en-US" sz="3300"/>
              <a:t>How does “art” function in our culture?</a:t>
            </a:r>
            <a:endParaRPr sz="3300"/>
          </a:p>
          <a:p>
            <a:pPr marL="685800" lvl="1" indent="-247650" algn="l" rtl="0">
              <a:lnSpc>
                <a:spcPct val="90000"/>
              </a:lnSpc>
              <a:spcBef>
                <a:spcPts val="500"/>
              </a:spcBef>
              <a:spcAft>
                <a:spcPts val="0"/>
              </a:spcAft>
              <a:buSzPts val="2700"/>
              <a:buChar char="•"/>
            </a:pPr>
            <a:r>
              <a:rPr lang="en-US" sz="3300"/>
              <a:t>Who determines what art has value?</a:t>
            </a:r>
            <a:endParaRPr sz="3300"/>
          </a:p>
          <a:p>
            <a:pPr marL="0" lvl="0" indent="0" algn="l" rtl="0">
              <a:lnSpc>
                <a:spcPct val="90000"/>
              </a:lnSpc>
              <a:spcBef>
                <a:spcPts val="500"/>
              </a:spcBef>
              <a:spcAft>
                <a:spcPts val="0"/>
              </a:spcAft>
              <a:buNone/>
            </a:pPr>
            <a:endParaRPr sz="3300"/>
          </a:p>
          <a:p>
            <a:pPr marL="0" lvl="0" indent="0" algn="l" rtl="0">
              <a:lnSpc>
                <a:spcPct val="90000"/>
              </a:lnSpc>
              <a:spcBef>
                <a:spcPts val="500"/>
              </a:spcBef>
              <a:spcAft>
                <a:spcPts val="0"/>
              </a:spcAft>
              <a:buNone/>
            </a:pPr>
            <a:endParaRPr sz="3300"/>
          </a:p>
          <a:p>
            <a:pPr marL="0" lvl="0" indent="0" algn="l" rtl="0">
              <a:lnSpc>
                <a:spcPct val="90000"/>
              </a:lnSpc>
              <a:spcBef>
                <a:spcPts val="500"/>
              </a:spcBef>
              <a:spcAft>
                <a:spcPts val="0"/>
              </a:spcAft>
              <a:buNone/>
            </a:pPr>
            <a:r>
              <a:rPr lang="en-US" sz="1400"/>
              <a:t>Link to Original Post: https://learning.blogs.nytimes.com/2013/11/26/do-we-need-art-in-our-lives/</a:t>
            </a:r>
            <a:endParaRPr sz="1400"/>
          </a:p>
          <a:p>
            <a:pPr marL="0" lvl="0" indent="0" algn="l" rtl="0">
              <a:lnSpc>
                <a:spcPct val="90000"/>
              </a:lnSpc>
              <a:spcBef>
                <a:spcPts val="500"/>
              </a:spcBef>
              <a:spcAft>
                <a:spcPts val="0"/>
              </a:spcAft>
              <a:buNone/>
            </a:pPr>
            <a:endParaRPr sz="1400"/>
          </a:p>
          <a:p>
            <a:pPr marL="914400" lvl="0" indent="0" algn="l" rtl="0">
              <a:lnSpc>
                <a:spcPct val="90000"/>
              </a:lnSpc>
              <a:spcBef>
                <a:spcPts val="500"/>
              </a:spcBef>
              <a:spcAft>
                <a:spcPts val="0"/>
              </a:spcAft>
              <a:buNone/>
            </a:pPr>
            <a:endParaRPr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7b426dd6f3_0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4000" dirty="0"/>
              <a:t>What Artifacts From Our Lives Are Art</a:t>
            </a:r>
            <a:r>
              <a:rPr lang="en-US" sz="4000" dirty="0" smtClean="0"/>
              <a:t>? </a:t>
            </a:r>
            <a:r>
              <a:rPr lang="en-US" sz="1200" dirty="0" smtClean="0"/>
              <a:t>(1 of 2)</a:t>
            </a:r>
            <a:endParaRPr sz="1200" dirty="0"/>
          </a:p>
        </p:txBody>
      </p:sp>
      <p:sp>
        <p:nvSpPr>
          <p:cNvPr id="358" name="Google Shape;358;g7b426dd6f3_0_30"/>
          <p:cNvSpPr txBox="1">
            <a:spLocks noGrp="1"/>
          </p:cNvSpPr>
          <p:nvPr>
            <p:ph type="body" idx="1"/>
          </p:nvPr>
        </p:nvSpPr>
        <p:spPr>
          <a:xfrm>
            <a:off x="838200" y="1825625"/>
            <a:ext cx="10515600" cy="38781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accent1"/>
              </a:buClr>
              <a:buSzPts val="3700"/>
              <a:buChar char="•"/>
            </a:pPr>
            <a:r>
              <a:rPr lang="en-US" sz="3700"/>
              <a:t>Ask Why</a:t>
            </a:r>
            <a:endParaRPr sz="3700"/>
          </a:p>
          <a:p>
            <a:pPr marL="685800" lvl="1" indent="-247650" algn="l" rtl="0">
              <a:lnSpc>
                <a:spcPct val="90000"/>
              </a:lnSpc>
              <a:spcBef>
                <a:spcPts val="500"/>
              </a:spcBef>
              <a:spcAft>
                <a:spcPts val="0"/>
              </a:spcAft>
              <a:buSzPts val="2700"/>
              <a:buChar char="•"/>
            </a:pPr>
            <a:r>
              <a:rPr lang="en-US" sz="3300"/>
              <a:t>Why is this object structured/used/built as it is?</a:t>
            </a:r>
            <a:endParaRPr sz="3300"/>
          </a:p>
          <a:p>
            <a:pPr marL="228600" lvl="0" indent="-285750" algn="l" rtl="0">
              <a:spcBef>
                <a:spcPts val="0"/>
              </a:spcBef>
              <a:spcAft>
                <a:spcPts val="0"/>
              </a:spcAft>
              <a:buSzPts val="3700"/>
              <a:buChar char="•"/>
            </a:pPr>
            <a:r>
              <a:rPr lang="en-US" sz="3700"/>
              <a:t>Ask How</a:t>
            </a:r>
            <a:endParaRPr sz="3700"/>
          </a:p>
          <a:p>
            <a:pPr marL="914400" lvl="1" indent="-438150" algn="l" rtl="0">
              <a:spcBef>
                <a:spcPts val="0"/>
              </a:spcBef>
              <a:spcAft>
                <a:spcPts val="0"/>
              </a:spcAft>
              <a:buSzPts val="3300"/>
              <a:buChar char="•"/>
            </a:pPr>
            <a:r>
              <a:rPr lang="en-US" sz="3300"/>
              <a:t>How does this object add or diminish value in our lives or our culture?</a:t>
            </a:r>
            <a:endParaRPr sz="3300"/>
          </a:p>
          <a:p>
            <a:pPr marL="914400" lvl="0" indent="0" algn="l" rtl="0">
              <a:lnSpc>
                <a:spcPct val="90000"/>
              </a:lnSpc>
              <a:spcBef>
                <a:spcPts val="500"/>
              </a:spcBef>
              <a:spcAft>
                <a:spcPts val="0"/>
              </a:spcAft>
              <a:buNone/>
            </a:pPr>
            <a:endParaRPr sz="37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7b426dd6f3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4000" dirty="0"/>
              <a:t>What Artifacts From Our Lives Are Art</a:t>
            </a:r>
            <a:r>
              <a:rPr lang="en-US" sz="4000" dirty="0" smtClean="0"/>
              <a:t>? </a:t>
            </a:r>
            <a:r>
              <a:rPr lang="en-US" sz="1200" dirty="0" smtClean="0"/>
              <a:t>(2 of 2)</a:t>
            </a:r>
            <a:endParaRPr sz="1200" dirty="0"/>
          </a:p>
        </p:txBody>
      </p:sp>
      <p:sp>
        <p:nvSpPr>
          <p:cNvPr id="364" name="Google Shape;364;g7b426dd6f3_0_35"/>
          <p:cNvSpPr txBox="1">
            <a:spLocks noGrp="1"/>
          </p:cNvSpPr>
          <p:nvPr>
            <p:ph type="body" idx="1"/>
          </p:nvPr>
        </p:nvSpPr>
        <p:spPr>
          <a:xfrm>
            <a:off x="838200" y="1535950"/>
            <a:ext cx="10515600" cy="51264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accent1"/>
              </a:buClr>
              <a:buSzPts val="3700"/>
              <a:buChar char="•"/>
            </a:pPr>
            <a:r>
              <a:rPr lang="en-US" sz="3700" dirty="0"/>
              <a:t>Reflect on the art’s significance</a:t>
            </a:r>
            <a:endParaRPr sz="3700" dirty="0"/>
          </a:p>
          <a:p>
            <a:pPr marL="685800" lvl="1" indent="-247650" algn="l" rtl="0">
              <a:lnSpc>
                <a:spcPct val="90000"/>
              </a:lnSpc>
              <a:spcBef>
                <a:spcPts val="500"/>
              </a:spcBef>
              <a:spcAft>
                <a:spcPts val="0"/>
              </a:spcAft>
              <a:buSzPts val="2700"/>
              <a:buChar char="•"/>
            </a:pPr>
            <a:r>
              <a:rPr lang="en-US" sz="3300" dirty="0"/>
              <a:t>What does this object reveal about our:</a:t>
            </a:r>
            <a:endParaRPr sz="3300" dirty="0"/>
          </a:p>
          <a:p>
            <a:pPr marL="1371600" lvl="2" indent="-400050" algn="l" rtl="0">
              <a:lnSpc>
                <a:spcPct val="90000"/>
              </a:lnSpc>
              <a:spcBef>
                <a:spcPts val="500"/>
              </a:spcBef>
              <a:spcAft>
                <a:spcPts val="0"/>
              </a:spcAft>
              <a:buSzPts val="2700"/>
              <a:buChar char="•"/>
            </a:pPr>
            <a:r>
              <a:rPr lang="en-US" sz="3300" dirty="0"/>
              <a:t>cultural ideology</a:t>
            </a:r>
            <a:endParaRPr sz="3300" dirty="0"/>
          </a:p>
          <a:p>
            <a:pPr marL="1371600" lvl="2" indent="-400050" algn="l" rtl="0">
              <a:lnSpc>
                <a:spcPct val="90000"/>
              </a:lnSpc>
              <a:spcBef>
                <a:spcPts val="500"/>
              </a:spcBef>
              <a:spcAft>
                <a:spcPts val="0"/>
              </a:spcAft>
              <a:buSzPts val="2700"/>
              <a:buChar char="•"/>
            </a:pPr>
            <a:r>
              <a:rPr lang="en-US" sz="3300" dirty="0"/>
              <a:t>values</a:t>
            </a:r>
            <a:endParaRPr sz="3300" dirty="0"/>
          </a:p>
          <a:p>
            <a:pPr marL="1371600" lvl="2" indent="-400050" algn="l" rtl="0">
              <a:lnSpc>
                <a:spcPct val="90000"/>
              </a:lnSpc>
              <a:spcBef>
                <a:spcPts val="500"/>
              </a:spcBef>
              <a:spcAft>
                <a:spcPts val="0"/>
              </a:spcAft>
              <a:buSzPts val="2700"/>
              <a:buChar char="•"/>
            </a:pPr>
            <a:r>
              <a:rPr lang="en-US" sz="3300" dirty="0"/>
              <a:t>beliefs</a:t>
            </a:r>
            <a:endParaRPr sz="3300" dirty="0"/>
          </a:p>
          <a:p>
            <a:pPr marL="1371600" lvl="2" indent="-400050" algn="l" rtl="0">
              <a:lnSpc>
                <a:spcPct val="90000"/>
              </a:lnSpc>
              <a:spcBef>
                <a:spcPts val="500"/>
              </a:spcBef>
              <a:spcAft>
                <a:spcPts val="0"/>
              </a:spcAft>
              <a:buSzPts val="2700"/>
              <a:buChar char="•"/>
            </a:pPr>
            <a:r>
              <a:rPr lang="en-US" sz="3300" dirty="0"/>
              <a:t>fears</a:t>
            </a:r>
            <a:endParaRPr sz="3300" dirty="0"/>
          </a:p>
          <a:p>
            <a:pPr marL="1371600" lvl="2" indent="-400050" algn="l" rtl="0">
              <a:lnSpc>
                <a:spcPct val="90000"/>
              </a:lnSpc>
              <a:spcBef>
                <a:spcPts val="500"/>
              </a:spcBef>
              <a:spcAft>
                <a:spcPts val="0"/>
              </a:spcAft>
              <a:buSzPts val="2700"/>
              <a:buChar char="•"/>
            </a:pPr>
            <a:r>
              <a:rPr lang="en-US" sz="3300" dirty="0"/>
              <a:t>desires</a:t>
            </a:r>
            <a:endParaRPr sz="3300" dirty="0"/>
          </a:p>
          <a:p>
            <a:pPr marL="1371600" lvl="2" indent="-438150" algn="l" rtl="0">
              <a:lnSpc>
                <a:spcPct val="90000"/>
              </a:lnSpc>
              <a:spcBef>
                <a:spcPts val="500"/>
              </a:spcBef>
              <a:spcAft>
                <a:spcPts val="0"/>
              </a:spcAft>
              <a:buSzPts val="3300"/>
              <a:buChar char="•"/>
            </a:pPr>
            <a:r>
              <a:rPr lang="en-US" sz="3300" dirty="0"/>
              <a:t>regrets</a:t>
            </a:r>
            <a:endParaRPr sz="3300" dirty="0"/>
          </a:p>
          <a:p>
            <a:pPr marL="1371600" lvl="2" indent="-438150" algn="l" rtl="0">
              <a:lnSpc>
                <a:spcPct val="90000"/>
              </a:lnSpc>
              <a:spcBef>
                <a:spcPts val="500"/>
              </a:spcBef>
              <a:spcAft>
                <a:spcPts val="0"/>
              </a:spcAft>
              <a:buSzPts val="3300"/>
              <a:buChar char="•"/>
            </a:pPr>
            <a:r>
              <a:rPr lang="en-US" sz="3300" dirty="0"/>
              <a:t>accomplishments</a:t>
            </a:r>
            <a:endParaRPr sz="3300" dirty="0"/>
          </a:p>
          <a:p>
            <a:pPr marL="914400" lvl="0" indent="0" algn="l" rtl="0">
              <a:lnSpc>
                <a:spcPct val="90000"/>
              </a:lnSpc>
              <a:spcBef>
                <a:spcPts val="500"/>
              </a:spcBef>
              <a:spcAft>
                <a:spcPts val="0"/>
              </a:spcAft>
              <a:buNone/>
            </a:pPr>
            <a:endParaRPr sz="3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d9c0c277ae_1_0"/>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457200" lvl="0" indent="-609600" algn="ctr" rtl="0">
              <a:lnSpc>
                <a:spcPct val="90000"/>
              </a:lnSpc>
              <a:spcBef>
                <a:spcPts val="0"/>
              </a:spcBef>
              <a:spcAft>
                <a:spcPts val="0"/>
              </a:spcAft>
              <a:buSzPts val="6000"/>
              <a:buAutoNum type="romanUcPeriod"/>
            </a:pPr>
            <a:r>
              <a:rPr lang="en-US"/>
              <a:t>Question Formulation Technique</a:t>
            </a:r>
            <a:endParaRPr/>
          </a:p>
        </p:txBody>
      </p:sp>
      <p:pic>
        <p:nvPicPr>
          <p:cNvPr id="121" name="Google Shape;121;gd9c0c277ae_1_0"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122" name="Google Shape;122;gd9c0c277ae_1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7b426dd6f3_0_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Build Your Text Set</a:t>
            </a:r>
            <a:endParaRPr/>
          </a:p>
        </p:txBody>
      </p:sp>
      <p:sp>
        <p:nvSpPr>
          <p:cNvPr id="370" name="Google Shape;370;g7b426dd6f3_0_40"/>
          <p:cNvSpPr txBox="1">
            <a:spLocks noGrp="1"/>
          </p:cNvSpPr>
          <p:nvPr>
            <p:ph type="body" idx="1"/>
          </p:nvPr>
        </p:nvSpPr>
        <p:spPr>
          <a:xfrm>
            <a:off x="838200" y="1535950"/>
            <a:ext cx="10515600" cy="3561000"/>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dk1"/>
              </a:buClr>
              <a:buSzPts val="3700"/>
              <a:buChar char="•"/>
            </a:pPr>
            <a:r>
              <a:rPr lang="en-US" sz="3700">
                <a:solidFill>
                  <a:schemeClr val="dk1"/>
                </a:solidFill>
              </a:rPr>
              <a:t>Starting with a survey of art helps students understand the larger implications of the role art plays in their lives and in society.</a:t>
            </a:r>
            <a:endParaRPr sz="3700">
              <a:solidFill>
                <a:schemeClr val="dk1"/>
              </a:solidFill>
            </a:endParaRPr>
          </a:p>
          <a:p>
            <a:pPr marL="228600" lvl="0" indent="-285750" algn="l" rtl="0">
              <a:lnSpc>
                <a:spcPct val="90000"/>
              </a:lnSpc>
              <a:spcBef>
                <a:spcPts val="0"/>
              </a:spcBef>
              <a:spcAft>
                <a:spcPts val="0"/>
              </a:spcAft>
              <a:buClr>
                <a:schemeClr val="dk1"/>
              </a:buClr>
              <a:buSzPts val="3700"/>
              <a:buChar char="•"/>
            </a:pPr>
            <a:r>
              <a:rPr lang="en-US" sz="3700">
                <a:solidFill>
                  <a:schemeClr val="dk1"/>
                </a:solidFill>
              </a:rPr>
              <a:t>Select texts that will include narrative as part of the argument.</a:t>
            </a:r>
            <a:endParaRPr sz="3700">
              <a:solidFill>
                <a:schemeClr val="dk1"/>
              </a:solidFill>
            </a:endParaRPr>
          </a:p>
          <a:p>
            <a:pPr marL="228600" lvl="0" indent="-285750" algn="l" rtl="0">
              <a:lnSpc>
                <a:spcPct val="90000"/>
              </a:lnSpc>
              <a:spcBef>
                <a:spcPts val="0"/>
              </a:spcBef>
              <a:spcAft>
                <a:spcPts val="0"/>
              </a:spcAft>
              <a:buClr>
                <a:schemeClr val="dk1"/>
              </a:buClr>
              <a:buSzPts val="3700"/>
              <a:buChar char="•"/>
            </a:pPr>
            <a:r>
              <a:rPr lang="en-US" sz="3700">
                <a:solidFill>
                  <a:schemeClr val="dk1"/>
                </a:solidFill>
              </a:rPr>
              <a:t>Represent various sides of an argument to help students understand multiple perspectives.</a:t>
            </a:r>
            <a:endParaRPr sz="3700">
              <a:solidFill>
                <a:schemeClr val="dk1"/>
              </a:solidFill>
            </a:endParaRPr>
          </a:p>
          <a:p>
            <a:pPr marL="228600" lvl="0" indent="-285750" algn="l" rtl="0">
              <a:lnSpc>
                <a:spcPct val="90000"/>
              </a:lnSpc>
              <a:spcBef>
                <a:spcPts val="0"/>
              </a:spcBef>
              <a:spcAft>
                <a:spcPts val="0"/>
              </a:spcAft>
              <a:buClr>
                <a:schemeClr val="dk1"/>
              </a:buClr>
              <a:buSzPts val="3700"/>
              <a:buChar char="•"/>
            </a:pPr>
            <a:r>
              <a:rPr lang="en-US" sz="3700">
                <a:solidFill>
                  <a:schemeClr val="dk1"/>
                </a:solidFill>
              </a:rPr>
              <a:t>Select texts that engage rhetorical devices, such as ethos, pathos, or logos.</a:t>
            </a:r>
            <a:endParaRPr sz="3700">
              <a:solidFill>
                <a:schemeClr val="dk1"/>
              </a:solidFill>
            </a:endParaRPr>
          </a:p>
          <a:p>
            <a:pPr marL="914400" lvl="0" indent="0" algn="l" rtl="0">
              <a:lnSpc>
                <a:spcPct val="90000"/>
              </a:lnSpc>
              <a:spcBef>
                <a:spcPts val="500"/>
              </a:spcBef>
              <a:spcAft>
                <a:spcPts val="0"/>
              </a:spcAft>
              <a:buNone/>
            </a:pPr>
            <a:endParaRPr sz="37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7b426dd6f3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Start From Common Definitions</a:t>
            </a:r>
            <a:endParaRPr/>
          </a:p>
        </p:txBody>
      </p:sp>
      <p:sp>
        <p:nvSpPr>
          <p:cNvPr id="376" name="Google Shape;376;g7b426dd6f3_0_45"/>
          <p:cNvSpPr txBox="1">
            <a:spLocks noGrp="1"/>
          </p:cNvSpPr>
          <p:nvPr>
            <p:ph type="body" idx="1"/>
          </p:nvPr>
        </p:nvSpPr>
        <p:spPr>
          <a:xfrm>
            <a:off x="838200" y="1825625"/>
            <a:ext cx="10515600" cy="4866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2800"/>
              <a:buChar char="•"/>
            </a:pPr>
            <a:r>
              <a:rPr lang="en-US"/>
              <a:t>Ethos</a:t>
            </a:r>
            <a:endParaRPr/>
          </a:p>
          <a:p>
            <a:pPr marL="685800" lvl="1" indent="-254000" algn="l" rtl="0">
              <a:lnSpc>
                <a:spcPct val="90000"/>
              </a:lnSpc>
              <a:spcBef>
                <a:spcPts val="500"/>
              </a:spcBef>
              <a:spcAft>
                <a:spcPts val="0"/>
              </a:spcAft>
              <a:buClr>
                <a:schemeClr val="dk1"/>
              </a:buClr>
              <a:buSzPts val="2800"/>
              <a:buChar char="•"/>
            </a:pPr>
            <a:r>
              <a:rPr lang="en-US" sz="2800"/>
              <a:t>Appeals to character and credibility</a:t>
            </a:r>
            <a:endParaRPr sz="2800"/>
          </a:p>
          <a:p>
            <a:pPr marL="228600" lvl="0" indent="-228600" algn="l" rtl="0">
              <a:lnSpc>
                <a:spcPct val="90000"/>
              </a:lnSpc>
              <a:spcBef>
                <a:spcPts val="1000"/>
              </a:spcBef>
              <a:spcAft>
                <a:spcPts val="0"/>
              </a:spcAft>
              <a:buClr>
                <a:schemeClr val="accent1"/>
              </a:buClr>
              <a:buSzPts val="2800"/>
              <a:buChar char="•"/>
            </a:pPr>
            <a:r>
              <a:rPr lang="en-US"/>
              <a:t>Pathos</a:t>
            </a:r>
            <a:endParaRPr/>
          </a:p>
          <a:p>
            <a:pPr marL="685800" lvl="1" indent="-254000" algn="l" rtl="0">
              <a:lnSpc>
                <a:spcPct val="90000"/>
              </a:lnSpc>
              <a:spcBef>
                <a:spcPts val="500"/>
              </a:spcBef>
              <a:spcAft>
                <a:spcPts val="0"/>
              </a:spcAft>
              <a:buClr>
                <a:schemeClr val="dk1"/>
              </a:buClr>
              <a:buSzPts val="2800"/>
              <a:buChar char="•"/>
            </a:pPr>
            <a:r>
              <a:rPr lang="en-US" sz="2800"/>
              <a:t>Appeals to emotion, beliefs, and values</a:t>
            </a:r>
            <a:endParaRPr sz="2800"/>
          </a:p>
          <a:p>
            <a:pPr marL="228600" lvl="0" indent="-228600" algn="l" rtl="0">
              <a:lnSpc>
                <a:spcPct val="90000"/>
              </a:lnSpc>
              <a:spcBef>
                <a:spcPts val="1000"/>
              </a:spcBef>
              <a:spcAft>
                <a:spcPts val="0"/>
              </a:spcAft>
              <a:buClr>
                <a:schemeClr val="accent1"/>
              </a:buClr>
              <a:buSzPts val="2800"/>
              <a:buChar char="•"/>
            </a:pPr>
            <a:r>
              <a:rPr lang="en-US"/>
              <a:t>Logos</a:t>
            </a:r>
            <a:endParaRPr/>
          </a:p>
          <a:p>
            <a:pPr marL="685800" lvl="1" indent="-228600" algn="l" rtl="0">
              <a:lnSpc>
                <a:spcPct val="90000"/>
              </a:lnSpc>
              <a:spcBef>
                <a:spcPts val="500"/>
              </a:spcBef>
              <a:spcAft>
                <a:spcPts val="0"/>
              </a:spcAft>
              <a:buClr>
                <a:schemeClr val="dk1"/>
              </a:buClr>
              <a:buSzPts val="2400"/>
              <a:buChar char="•"/>
            </a:pPr>
            <a:r>
              <a:rPr lang="en-US"/>
              <a:t>Appeals to reason</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en-US"/>
              <a:t>What sources could be incorporated into the argument that engage these rhetorical appeals for the audience, especially in narrative writing? Unpack several mentor texts that use rhetorical devices for students to explore how the author uses the appeals to focus the argument.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7b426dd6f3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Where to Locate Engaging Mentor Texts</a:t>
            </a:r>
            <a:endParaRPr/>
          </a:p>
        </p:txBody>
      </p:sp>
      <p:sp>
        <p:nvSpPr>
          <p:cNvPr id="382" name="Google Shape;382;g7b426dd6f3_0_50"/>
          <p:cNvSpPr txBox="1">
            <a:spLocks noGrp="1"/>
          </p:cNvSpPr>
          <p:nvPr>
            <p:ph type="body" idx="1"/>
          </p:nvPr>
        </p:nvSpPr>
        <p:spPr>
          <a:xfrm>
            <a:off x="838200" y="1825625"/>
            <a:ext cx="10515600" cy="4866000"/>
          </a:xfrm>
          <a:prstGeom prst="rect">
            <a:avLst/>
          </a:prstGeom>
          <a:noFill/>
          <a:ln>
            <a:noFill/>
          </a:ln>
        </p:spPr>
        <p:txBody>
          <a:bodyPr spcFirstLastPara="1" wrap="square" lIns="91425" tIns="45700" rIns="91425" bIns="45700" anchor="t" anchorCtr="0">
            <a:normAutofit fontScale="92500" lnSpcReduction="20000"/>
          </a:bodyPr>
          <a:lstStyle/>
          <a:p>
            <a:pPr marL="228600" lvl="0" indent="-165100" algn="l" rtl="0">
              <a:lnSpc>
                <a:spcPct val="90000"/>
              </a:lnSpc>
              <a:spcBef>
                <a:spcPts val="1000"/>
              </a:spcBef>
              <a:spcAft>
                <a:spcPts val="0"/>
              </a:spcAft>
              <a:buClr>
                <a:schemeClr val="dk1"/>
              </a:buClr>
              <a:buSzPts val="1800"/>
              <a:buChar char="•"/>
            </a:pPr>
            <a:r>
              <a:rPr lang="en-US" i="1">
                <a:solidFill>
                  <a:schemeClr val="dk1"/>
                </a:solidFill>
              </a:rPr>
              <a:t>Youth Radio </a:t>
            </a:r>
            <a:r>
              <a:rPr lang="en-US">
                <a:solidFill>
                  <a:schemeClr val="dk1"/>
                </a:solidFill>
              </a:rPr>
              <a:t>(Podcasts)</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Art Museums (Virginia Museum of Fine Arts)</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Commercials</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Documentaries</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CommonLit</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Newspapers</a:t>
            </a:r>
            <a:endParaRPr>
              <a:solidFill>
                <a:schemeClr val="dk1"/>
              </a:solidFill>
            </a:endParaRPr>
          </a:p>
          <a:p>
            <a:pPr marL="914400" lvl="1" indent="-342900" algn="l" rtl="0">
              <a:lnSpc>
                <a:spcPct val="90000"/>
              </a:lnSpc>
              <a:spcBef>
                <a:spcPts val="1000"/>
              </a:spcBef>
              <a:spcAft>
                <a:spcPts val="0"/>
              </a:spcAft>
              <a:buClr>
                <a:schemeClr val="dk1"/>
              </a:buClr>
              <a:buSzPts val="1800"/>
              <a:buChar char="•"/>
            </a:pPr>
            <a:r>
              <a:rPr lang="en-US">
                <a:solidFill>
                  <a:schemeClr val="dk1"/>
                </a:solidFill>
              </a:rPr>
              <a:t>Pro/Con or AllSides</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Social media feeds</a:t>
            </a:r>
            <a:endParaRPr>
              <a:solidFill>
                <a:schemeClr val="dk1"/>
              </a:solidFill>
            </a:endParaRPr>
          </a:p>
          <a:p>
            <a:pPr marL="228600" lvl="0" indent="-165100" algn="l" rtl="0">
              <a:lnSpc>
                <a:spcPct val="90000"/>
              </a:lnSpc>
              <a:spcBef>
                <a:spcPts val="1000"/>
              </a:spcBef>
              <a:spcAft>
                <a:spcPts val="0"/>
              </a:spcAft>
              <a:buClr>
                <a:schemeClr val="dk1"/>
              </a:buClr>
              <a:buSzPts val="1800"/>
              <a:buChar char="•"/>
            </a:pPr>
            <a:r>
              <a:rPr lang="en-US">
                <a:solidFill>
                  <a:schemeClr val="dk1"/>
                </a:solidFill>
              </a:rPr>
              <a:t>Infographics</a:t>
            </a:r>
            <a:endParaRPr>
              <a:solidFill>
                <a:schemeClr val="dk1"/>
              </a:solidFill>
            </a:endParaRPr>
          </a:p>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en-US" sz="2400">
                <a:solidFill>
                  <a:schemeClr val="dk1"/>
                </a:solidFill>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dd0d91f352_0_6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Put Your Text Set to Work</a:t>
            </a:r>
            <a:endParaRPr/>
          </a:p>
        </p:txBody>
      </p:sp>
      <p:sp>
        <p:nvSpPr>
          <p:cNvPr id="389" name="Google Shape;389;gdd0d91f352_0_61"/>
          <p:cNvSpPr txBox="1">
            <a:spLocks noGrp="1"/>
          </p:cNvSpPr>
          <p:nvPr>
            <p:ph type="body" idx="1"/>
          </p:nvPr>
        </p:nvSpPr>
        <p:spPr>
          <a:xfrm>
            <a:off x="838200" y="1825625"/>
            <a:ext cx="10515600" cy="46182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AutoNum type="arabicPeriod"/>
            </a:pPr>
            <a:r>
              <a:rPr lang="en-US"/>
              <a:t>Read and discuss the text (digital or print).</a:t>
            </a:r>
            <a:endParaRPr/>
          </a:p>
          <a:p>
            <a:pPr marL="914400" lvl="1" indent="-342900" algn="l" rtl="0">
              <a:spcBef>
                <a:spcPts val="0"/>
              </a:spcBef>
              <a:spcAft>
                <a:spcPts val="0"/>
              </a:spcAft>
              <a:buSzPts val="1800"/>
              <a:buAutoNum type="alphaLcPeriod"/>
            </a:pPr>
            <a:r>
              <a:rPr lang="en-US"/>
              <a:t>What reading skills could be taught and/or emphasized?</a:t>
            </a:r>
            <a:endParaRPr/>
          </a:p>
          <a:p>
            <a:pPr marL="914400" lvl="1" indent="-342900" algn="l" rtl="0">
              <a:spcBef>
                <a:spcPts val="0"/>
              </a:spcBef>
              <a:spcAft>
                <a:spcPts val="0"/>
              </a:spcAft>
              <a:buSzPts val="1800"/>
              <a:buAutoNum type="alphaLcPeriod"/>
            </a:pPr>
            <a:r>
              <a:rPr lang="en-US"/>
              <a:t>What communication skills could be taught and/or emphasized?</a:t>
            </a:r>
            <a:endParaRPr/>
          </a:p>
          <a:p>
            <a:pPr marL="914400" lvl="1" indent="-342900" algn="l" rtl="0">
              <a:spcBef>
                <a:spcPts val="0"/>
              </a:spcBef>
              <a:spcAft>
                <a:spcPts val="0"/>
              </a:spcAft>
              <a:buSzPts val="1800"/>
              <a:buAutoNum type="alphaLcPeriod"/>
            </a:pPr>
            <a:r>
              <a:rPr lang="en-US"/>
              <a:t>What rhetorical devices could be discussed that could impact readers?</a:t>
            </a:r>
            <a:endParaRPr/>
          </a:p>
          <a:p>
            <a:pPr marL="457200" lvl="0" indent="-342900" algn="l" rtl="0">
              <a:spcBef>
                <a:spcPts val="0"/>
              </a:spcBef>
              <a:spcAft>
                <a:spcPts val="0"/>
              </a:spcAft>
              <a:buSzPts val="1800"/>
              <a:buAutoNum type="arabicPeriod"/>
            </a:pPr>
            <a:r>
              <a:rPr lang="en-US"/>
              <a:t>Read the text like a writer.</a:t>
            </a:r>
            <a:endParaRPr/>
          </a:p>
          <a:p>
            <a:pPr marL="914400" lvl="1" indent="-342900" algn="l" rtl="0">
              <a:spcBef>
                <a:spcPts val="0"/>
              </a:spcBef>
              <a:spcAft>
                <a:spcPts val="0"/>
              </a:spcAft>
              <a:buSzPts val="1800"/>
              <a:buAutoNum type="alphaLcPeriod"/>
            </a:pPr>
            <a:r>
              <a:rPr lang="en-US"/>
              <a:t>Use the mentor text to highlight specific writing skills, techniques, and/or strategies for </a:t>
            </a:r>
            <a:r>
              <a:rPr lang="en-US" u="sng"/>
              <a:t>narrative writing</a:t>
            </a:r>
            <a:r>
              <a:rPr lang="en-US"/>
              <a:t> within an argument:</a:t>
            </a:r>
            <a:endParaRPr/>
          </a:p>
          <a:p>
            <a:pPr marL="1371600" lvl="2" indent="-342900" algn="l" rtl="0">
              <a:spcBef>
                <a:spcPts val="0"/>
              </a:spcBef>
              <a:spcAft>
                <a:spcPts val="0"/>
              </a:spcAft>
              <a:buSzPts val="1800"/>
              <a:buAutoNum type="romanLcPeriod"/>
            </a:pPr>
            <a:r>
              <a:rPr lang="en-US"/>
              <a:t>“Using sequence and transition words” (Culham, 2014, p. 105)</a:t>
            </a:r>
            <a:endParaRPr/>
          </a:p>
          <a:p>
            <a:pPr marL="1371600" lvl="2" indent="-342900" algn="l" rtl="0">
              <a:spcBef>
                <a:spcPts val="0"/>
              </a:spcBef>
              <a:spcAft>
                <a:spcPts val="0"/>
              </a:spcAft>
              <a:buClr>
                <a:schemeClr val="dk1"/>
              </a:buClr>
              <a:buSzPts val="1800"/>
              <a:buAutoNum type="romanLcPeriod"/>
            </a:pPr>
            <a:r>
              <a:rPr lang="en-US">
                <a:solidFill>
                  <a:schemeClr val="dk1"/>
                </a:solidFill>
              </a:rPr>
              <a:t>“Establishing a tone” (Culham, 2014, p. 108)</a:t>
            </a:r>
            <a:endParaRPr>
              <a:solidFill>
                <a:schemeClr val="dk1"/>
              </a:solidFill>
            </a:endParaRPr>
          </a:p>
          <a:p>
            <a:pPr marL="1371600" lvl="2" indent="-342900" algn="l" rtl="0">
              <a:spcBef>
                <a:spcPts val="0"/>
              </a:spcBef>
              <a:spcAft>
                <a:spcPts val="0"/>
              </a:spcAft>
              <a:buSzPts val="1800"/>
              <a:buAutoNum type="romanLcPeriod"/>
            </a:pPr>
            <a:r>
              <a:rPr lang="en-US"/>
              <a:t>“Create a connection to the audience” (Culham, 2014, p. 110; Cruz, 2019, p. 107)</a:t>
            </a:r>
            <a:endParaRPr/>
          </a:p>
          <a:p>
            <a:pPr marL="1371600" lvl="2" indent="-342900" algn="l" rtl="0">
              <a:spcBef>
                <a:spcPts val="0"/>
              </a:spcBef>
              <a:spcAft>
                <a:spcPts val="0"/>
              </a:spcAft>
              <a:buClr>
                <a:schemeClr val="dk1"/>
              </a:buClr>
              <a:buSzPts val="1800"/>
              <a:buAutoNum type="romanLcPeriod"/>
            </a:pPr>
            <a:r>
              <a:rPr lang="en-US">
                <a:solidFill>
                  <a:schemeClr val="dk1"/>
                </a:solidFill>
              </a:rPr>
              <a:t>Organization across and within paragraphs (Cruz, 2019, p. 171)</a:t>
            </a:r>
            <a:endParaRPr>
              <a:solidFill>
                <a:schemeClr val="dk1"/>
              </a:solidFill>
            </a:endParaRPr>
          </a:p>
          <a:p>
            <a:pPr marL="457200" lvl="0" indent="-342900" algn="l" rtl="0">
              <a:spcBef>
                <a:spcPts val="0"/>
              </a:spcBef>
              <a:spcAft>
                <a:spcPts val="0"/>
              </a:spcAft>
              <a:buSzPts val="1800"/>
              <a:buAutoNum type="arabicPeriod"/>
            </a:pPr>
            <a:r>
              <a:rPr lang="en-US"/>
              <a:t>Practice imitating the author with a mentor sentence, paragraph, or style.</a:t>
            </a:r>
            <a:endParaRPr/>
          </a:p>
        </p:txBody>
      </p:sp>
      <p:sp>
        <p:nvSpPr>
          <p:cNvPr id="390" name="Google Shape;390;gdd0d91f352_0_61"/>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7b426dd6f3_0_5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Writing Task</a:t>
            </a:r>
            <a:endParaRPr/>
          </a:p>
        </p:txBody>
      </p:sp>
      <p:sp>
        <p:nvSpPr>
          <p:cNvPr id="396" name="Google Shape;396;g7b426dd6f3_0_55"/>
          <p:cNvSpPr txBox="1">
            <a:spLocks noGrp="1"/>
          </p:cNvSpPr>
          <p:nvPr>
            <p:ph type="body" idx="1"/>
          </p:nvPr>
        </p:nvSpPr>
        <p:spPr>
          <a:xfrm>
            <a:off x="611425" y="1825625"/>
            <a:ext cx="11171100" cy="4351200"/>
          </a:xfrm>
          <a:prstGeom prst="rect">
            <a:avLst/>
          </a:prstGeom>
          <a:noFill/>
          <a:ln>
            <a:noFill/>
          </a:ln>
        </p:spPr>
        <p:txBody>
          <a:bodyPr spcFirstLastPara="1" wrap="square" lIns="91425" tIns="45700" rIns="91425" bIns="45700" anchor="t" anchorCtr="0">
            <a:normAutofit fontScale="85000" lnSpcReduction="20000"/>
          </a:bodyPr>
          <a:lstStyle/>
          <a:p>
            <a:pPr marL="457200" lvl="0" indent="-390525" algn="l" rtl="0">
              <a:lnSpc>
                <a:spcPct val="115000"/>
              </a:lnSpc>
              <a:spcBef>
                <a:spcPts val="1200"/>
              </a:spcBef>
              <a:spcAft>
                <a:spcPts val="0"/>
              </a:spcAft>
              <a:buClr>
                <a:schemeClr val="dk1"/>
              </a:buClr>
              <a:buSzPct val="100000"/>
              <a:buFont typeface="Trebuchet MS"/>
              <a:buChar char="•"/>
            </a:pPr>
            <a:r>
              <a:rPr lang="en-US" sz="3000">
                <a:solidFill>
                  <a:schemeClr val="dk1"/>
                </a:solidFill>
              </a:rPr>
              <a:t>Choose a current topic evident in the media (e.g. political cartoons, editorials, newspapers, news magazines, social media etc.) Find pieces of media literacy with opposing points of view on the topic. Write an analysis of the varying media messages. Argue as to which media message/platform presented the most objective perspective of the event.  A multimodal presentation exhibiting the various viewpoints and media platforms would enhance students’ understanding.</a:t>
            </a:r>
            <a:endParaRPr sz="3000">
              <a:solidFill>
                <a:schemeClr val="dk1"/>
              </a:solidFill>
            </a:endParaRPr>
          </a:p>
          <a:p>
            <a:pPr marL="457200" lvl="0" indent="0" algn="l" rtl="0">
              <a:lnSpc>
                <a:spcPct val="90000"/>
              </a:lnSpc>
              <a:spcBef>
                <a:spcPts val="1200"/>
              </a:spcBef>
              <a:spcAft>
                <a:spcPts val="0"/>
              </a:spcAft>
              <a:buNone/>
            </a:pPr>
            <a:r>
              <a:rPr lang="en-US">
                <a:solidFill>
                  <a:schemeClr val="dk1"/>
                </a:solidFill>
              </a:rPr>
              <a:t> </a:t>
            </a:r>
            <a:endParaRPr>
              <a:solidFill>
                <a:schemeClr val="dk1"/>
              </a:solidFill>
            </a:endParaRPr>
          </a:p>
          <a:p>
            <a:pPr marL="0" lvl="0" indent="0" algn="l" rtl="0">
              <a:lnSpc>
                <a:spcPct val="90000"/>
              </a:lnSpc>
              <a:spcBef>
                <a:spcPts val="500"/>
              </a:spcBef>
              <a:spcAft>
                <a:spcPts val="0"/>
              </a:spcAft>
              <a:buNone/>
            </a:pPr>
            <a:endParaRPr sz="2400">
              <a:solidFill>
                <a:schemeClr val="dk1"/>
              </a:solidFill>
            </a:endParaRPr>
          </a:p>
          <a:p>
            <a:pPr marL="0" lvl="0" indent="0" algn="l" rtl="0">
              <a:lnSpc>
                <a:spcPct val="90000"/>
              </a:lnSpc>
              <a:spcBef>
                <a:spcPts val="500"/>
              </a:spcBef>
              <a:spcAft>
                <a:spcPts val="0"/>
              </a:spcAft>
              <a:buNone/>
            </a:pPr>
            <a:r>
              <a:rPr lang="en-US" sz="2400">
                <a:solidFill>
                  <a:schemeClr val="dk1"/>
                </a:solidFill>
              </a:rPr>
              <a:t>https://www.doe.virginia.gov/testing/sol/standards_docs/english/sample-writing-tasks.docx</a:t>
            </a:r>
            <a:endParaRPr sz="24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7b426dd6f3_0_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The Importance of this Practice</a:t>
            </a:r>
            <a:endParaRPr/>
          </a:p>
        </p:txBody>
      </p:sp>
      <p:sp>
        <p:nvSpPr>
          <p:cNvPr id="402" name="Google Shape;402;g7b426dd6f3_0_6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Build and deepen student voice</a:t>
            </a:r>
            <a:endParaRPr/>
          </a:p>
          <a:p>
            <a:pPr marL="685800" lvl="1" indent="-228600" algn="l" rtl="0">
              <a:lnSpc>
                <a:spcPct val="90000"/>
              </a:lnSpc>
              <a:spcBef>
                <a:spcPts val="500"/>
              </a:spcBef>
              <a:spcAft>
                <a:spcPts val="0"/>
              </a:spcAft>
              <a:buClr>
                <a:schemeClr val="dk1"/>
              </a:buClr>
              <a:buSzPts val="2400"/>
              <a:buChar char="•"/>
            </a:pPr>
            <a:r>
              <a:rPr lang="en-US"/>
              <a:t>Students can bring their interests into the classroom.</a:t>
            </a:r>
            <a:endParaRPr/>
          </a:p>
          <a:p>
            <a:pPr marL="457200" lvl="0" indent="-406400" algn="l" rtl="0">
              <a:spcBef>
                <a:spcPts val="1000"/>
              </a:spcBef>
              <a:spcAft>
                <a:spcPts val="0"/>
              </a:spcAft>
              <a:buSzPts val="2800"/>
              <a:buChar char="•"/>
            </a:pPr>
            <a:r>
              <a:rPr lang="en-US"/>
              <a:t>Students grow as thinkers, readers, and writers</a:t>
            </a:r>
            <a:endParaRPr/>
          </a:p>
          <a:p>
            <a:pPr marL="914400" lvl="1" indent="-381000" algn="l" rtl="0">
              <a:spcBef>
                <a:spcPts val="500"/>
              </a:spcBef>
              <a:spcAft>
                <a:spcPts val="0"/>
              </a:spcAft>
              <a:buSzPts val="2400"/>
              <a:buChar char="•"/>
            </a:pPr>
            <a:r>
              <a:rPr lang="en-US"/>
              <a:t>Students become more critical consumers of text.</a:t>
            </a:r>
            <a:endParaRPr/>
          </a:p>
          <a:p>
            <a:pPr marL="228600" lvl="0" indent="-228600" algn="l" rtl="0">
              <a:lnSpc>
                <a:spcPct val="90000"/>
              </a:lnSpc>
              <a:spcBef>
                <a:spcPts val="1000"/>
              </a:spcBef>
              <a:spcAft>
                <a:spcPts val="0"/>
              </a:spcAft>
              <a:buClr>
                <a:schemeClr val="accent1"/>
              </a:buClr>
              <a:buSzPts val="2800"/>
              <a:buChar char="•"/>
            </a:pPr>
            <a:r>
              <a:rPr lang="en-US"/>
              <a:t>Builds student agency</a:t>
            </a:r>
            <a:endParaRPr/>
          </a:p>
          <a:p>
            <a:pPr marL="685800" lvl="1" indent="-228600" algn="l" rtl="0">
              <a:lnSpc>
                <a:spcPct val="90000"/>
              </a:lnSpc>
              <a:spcBef>
                <a:spcPts val="500"/>
              </a:spcBef>
              <a:spcAft>
                <a:spcPts val="0"/>
              </a:spcAft>
              <a:buClr>
                <a:schemeClr val="dk1"/>
              </a:buClr>
              <a:buSzPts val="2400"/>
              <a:buChar char="•"/>
            </a:pPr>
            <a:r>
              <a:rPr lang="en-US" u="sng"/>
              <a:t>Students are creating meaning through their narratives and not struggling to recreate meaning in someone else’s narrative.</a:t>
            </a:r>
            <a:endParaRPr u="sng"/>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d9c0c277ae_1_28"/>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457200" lvl="0" indent="0" algn="l" rtl="0">
              <a:lnSpc>
                <a:spcPct val="90000"/>
              </a:lnSpc>
              <a:spcBef>
                <a:spcPts val="0"/>
              </a:spcBef>
              <a:spcAft>
                <a:spcPts val="0"/>
              </a:spcAft>
              <a:buNone/>
            </a:pPr>
            <a:r>
              <a:rPr lang="en-US"/>
              <a:t>V. Next Steps</a:t>
            </a:r>
            <a:endParaRPr/>
          </a:p>
        </p:txBody>
      </p:sp>
      <p:pic>
        <p:nvPicPr>
          <p:cNvPr id="408" name="Google Shape;408;gd9c0c277ae_1_28"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409" name="Google Shape;409;gd9c0c277ae_1_2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dd0d91f469_2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QFocus: Mentor Texts</a:t>
            </a:r>
            <a:endParaRPr/>
          </a:p>
        </p:txBody>
      </p:sp>
      <p:sp>
        <p:nvSpPr>
          <p:cNvPr id="415" name="Google Shape;415;gdd0d91f469_2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Clr>
                <a:schemeClr val="dk1"/>
              </a:buClr>
              <a:buSzPts val="2800"/>
              <a:buFont typeface="Trebuchet MS"/>
              <a:buAutoNum type="arabicPeriod"/>
            </a:pPr>
            <a:r>
              <a:rPr lang="en-US">
                <a:solidFill>
                  <a:schemeClr val="dk1"/>
                </a:solidFill>
              </a:rPr>
              <a:t>What is a mentor text?</a:t>
            </a:r>
            <a:endParaRPr>
              <a:solidFill>
                <a:schemeClr val="dk1"/>
              </a:solidFill>
            </a:endParaRPr>
          </a:p>
          <a:p>
            <a:pPr marL="457200" lvl="0" indent="-406400" algn="l" rtl="0">
              <a:lnSpc>
                <a:spcPct val="90000"/>
              </a:lnSpc>
              <a:spcBef>
                <a:spcPts val="0"/>
              </a:spcBef>
              <a:spcAft>
                <a:spcPts val="0"/>
              </a:spcAft>
              <a:buSzPts val="2800"/>
              <a:buFont typeface="Trebuchet MS"/>
              <a:buAutoNum type="arabicPeriod"/>
            </a:pPr>
            <a:r>
              <a:rPr lang="en-US"/>
              <a:t>How can it be used in writing?</a:t>
            </a:r>
            <a:endParaRPr/>
          </a:p>
          <a:p>
            <a:pPr marL="457200" lvl="0" indent="-406400" algn="l" rtl="0">
              <a:lnSpc>
                <a:spcPct val="90000"/>
              </a:lnSpc>
              <a:spcBef>
                <a:spcPts val="0"/>
              </a:spcBef>
              <a:spcAft>
                <a:spcPts val="0"/>
              </a:spcAft>
              <a:buClr>
                <a:schemeClr val="dk1"/>
              </a:buClr>
              <a:buSzPts val="2800"/>
              <a:buFont typeface="Trebuchet MS"/>
              <a:buAutoNum type="arabicPeriod"/>
            </a:pPr>
            <a:r>
              <a:rPr lang="en-US">
                <a:solidFill>
                  <a:schemeClr val="dk1"/>
                </a:solidFill>
              </a:rPr>
              <a:t>Where can I find engaging mentor texts for my students?</a:t>
            </a:r>
            <a:endParaRPr>
              <a:solidFill>
                <a:schemeClr val="dk1"/>
              </a:solidFill>
            </a:endParaRPr>
          </a:p>
          <a:p>
            <a:pPr marL="457200" lvl="0" indent="-406400" algn="l" rtl="0">
              <a:lnSpc>
                <a:spcPct val="90000"/>
              </a:lnSpc>
              <a:spcBef>
                <a:spcPts val="0"/>
              </a:spcBef>
              <a:spcAft>
                <a:spcPts val="0"/>
              </a:spcAft>
              <a:buSzPts val="2800"/>
              <a:buFont typeface="Trebuchet MS"/>
              <a:buAutoNum type="arabicPeriod"/>
            </a:pPr>
            <a:r>
              <a:rPr lang="en-US"/>
              <a:t>What kind of writing skills/lessons should I focus on with my mentor texts?</a:t>
            </a:r>
            <a:endParaRPr/>
          </a:p>
          <a:p>
            <a:pPr marL="457200" lvl="0" indent="-406400" algn="l" rtl="0">
              <a:lnSpc>
                <a:spcPct val="90000"/>
              </a:lnSpc>
              <a:spcBef>
                <a:spcPts val="0"/>
              </a:spcBef>
              <a:spcAft>
                <a:spcPts val="0"/>
              </a:spcAft>
              <a:buClr>
                <a:schemeClr val="dk1"/>
              </a:buClr>
              <a:buSzPts val="2800"/>
              <a:buFont typeface="Trebuchet MS"/>
              <a:buAutoNum type="arabicPeriod"/>
            </a:pPr>
            <a:r>
              <a:rPr lang="en-US">
                <a:solidFill>
                  <a:schemeClr val="dk1"/>
                </a:solidFill>
              </a:rPr>
              <a:t>How can I use mentor texts to maximize my instructional time for reading and writing?</a:t>
            </a: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Our Challenge</a:t>
            </a:r>
            <a:endParaRPr/>
          </a:p>
        </p:txBody>
      </p:sp>
      <p:sp>
        <p:nvSpPr>
          <p:cNvPr id="421" name="Google Shape;4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1"/>
              </a:buClr>
              <a:buSzPts val="2800"/>
              <a:buChar char="•"/>
            </a:pPr>
            <a:r>
              <a:rPr lang="en-US"/>
              <a:t>Provide daily writing experiences for students</a:t>
            </a:r>
            <a:endParaRPr/>
          </a:p>
          <a:p>
            <a:pPr marL="685800" lvl="1" indent="-228600" algn="l" rtl="0">
              <a:lnSpc>
                <a:spcPct val="90000"/>
              </a:lnSpc>
              <a:spcBef>
                <a:spcPts val="500"/>
              </a:spcBef>
              <a:spcAft>
                <a:spcPts val="0"/>
              </a:spcAft>
              <a:buClr>
                <a:schemeClr val="dk1"/>
              </a:buClr>
              <a:buSzPts val="2400"/>
              <a:buChar char="•"/>
            </a:pPr>
            <a:r>
              <a:rPr lang="en-US"/>
              <a:t>Formative writing experiences turn a chore into a practice</a:t>
            </a:r>
            <a:endParaRPr/>
          </a:p>
          <a:p>
            <a:pPr marL="228600" lvl="0" indent="-228600" algn="l" rtl="0">
              <a:lnSpc>
                <a:spcPct val="90000"/>
              </a:lnSpc>
              <a:spcBef>
                <a:spcPts val="1000"/>
              </a:spcBef>
              <a:spcAft>
                <a:spcPts val="0"/>
              </a:spcAft>
              <a:buClr>
                <a:schemeClr val="accent1"/>
              </a:buClr>
              <a:buSzPts val="2800"/>
              <a:buChar char="•"/>
            </a:pPr>
            <a:r>
              <a:rPr lang="en-US"/>
              <a:t>Provide an abundance of clear and focused feedback </a:t>
            </a:r>
            <a:endParaRPr/>
          </a:p>
          <a:p>
            <a:pPr marL="914400" lvl="1" indent="-342900" algn="l" rtl="0">
              <a:lnSpc>
                <a:spcPct val="90000"/>
              </a:lnSpc>
              <a:spcBef>
                <a:spcPts val="1000"/>
              </a:spcBef>
              <a:spcAft>
                <a:spcPts val="0"/>
              </a:spcAft>
              <a:buSzPts val="1800"/>
              <a:buChar char="•"/>
            </a:pPr>
            <a:r>
              <a:rPr lang="en-US"/>
              <a:t>Students thrive with specific and actionable feedback (i.e. single-point rubrics)</a:t>
            </a:r>
            <a:endParaRPr/>
          </a:p>
          <a:p>
            <a:pPr marL="228600" lvl="0" indent="-228600" algn="l" rtl="0">
              <a:lnSpc>
                <a:spcPct val="90000"/>
              </a:lnSpc>
              <a:spcBef>
                <a:spcPts val="1000"/>
              </a:spcBef>
              <a:spcAft>
                <a:spcPts val="0"/>
              </a:spcAft>
              <a:buClr>
                <a:schemeClr val="accent1"/>
              </a:buClr>
              <a:buSzPts val="2800"/>
              <a:buChar char="•"/>
            </a:pPr>
            <a:r>
              <a:rPr lang="en-US"/>
              <a:t>Allow students to have a choice in their topics or readings</a:t>
            </a:r>
            <a:endParaRPr/>
          </a:p>
          <a:p>
            <a:pPr marL="685800" lvl="1" indent="-228600" algn="l" rtl="0">
              <a:lnSpc>
                <a:spcPct val="90000"/>
              </a:lnSpc>
              <a:spcBef>
                <a:spcPts val="500"/>
              </a:spcBef>
              <a:spcAft>
                <a:spcPts val="0"/>
              </a:spcAft>
              <a:buClr>
                <a:schemeClr val="dk1"/>
              </a:buClr>
              <a:buSzPts val="2400"/>
              <a:buChar char="•"/>
            </a:pPr>
            <a:r>
              <a:rPr lang="en-US"/>
              <a:t>We should never underestimate the power of choice to engage students.</a:t>
            </a:r>
            <a:endParaRPr/>
          </a:p>
          <a:p>
            <a:pPr marL="228600" lvl="0" indent="-228600" algn="l" rtl="0">
              <a:lnSpc>
                <a:spcPct val="90000"/>
              </a:lnSpc>
              <a:spcBef>
                <a:spcPts val="1000"/>
              </a:spcBef>
              <a:spcAft>
                <a:spcPts val="0"/>
              </a:spcAft>
              <a:buClr>
                <a:schemeClr val="accent1"/>
              </a:buClr>
              <a:buSzPts val="2800"/>
              <a:buChar char="•"/>
            </a:pPr>
            <a:r>
              <a:rPr lang="en-US"/>
              <a:t>Cultivate an environment that uses students’ strengths to grow areas they need to improve</a:t>
            </a:r>
            <a:endParaRPr/>
          </a:p>
          <a:p>
            <a:pPr marL="685800" lvl="1" indent="-228600" algn="l" rtl="0">
              <a:lnSpc>
                <a:spcPct val="90000"/>
              </a:lnSpc>
              <a:spcBef>
                <a:spcPts val="500"/>
              </a:spcBef>
              <a:spcAft>
                <a:spcPts val="0"/>
              </a:spcAft>
              <a:buClr>
                <a:schemeClr val="dk1"/>
              </a:buClr>
              <a:buSzPts val="2400"/>
              <a:buChar char="•"/>
            </a:pPr>
            <a:r>
              <a:rPr lang="en-US"/>
              <a:t>If we focus on the process of learning instead of mastery, then improvement becomes our measure of success.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dd0d91f469_2_5"/>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a:t>“Writing well is not just an option for young people--it is a necessity. Along with reading comprehension, writing skill is a predictor of academic success and a basic requirement for participation in civic life and in the global economy.”</a:t>
            </a:r>
            <a:endParaRPr sz="4200"/>
          </a:p>
        </p:txBody>
      </p:sp>
      <p:sp>
        <p:nvSpPr>
          <p:cNvPr id="428" name="Google Shape;428;gdd0d91f469_2_5"/>
          <p:cNvSpPr txBox="1">
            <a:spLocks noGrp="1"/>
          </p:cNvSpPr>
          <p:nvPr>
            <p:ph type="body" idx="1"/>
          </p:nvPr>
        </p:nvSpPr>
        <p:spPr>
          <a:xfrm>
            <a:off x="831850" y="4952297"/>
            <a:ext cx="10515600" cy="1137600"/>
          </a:xfrm>
          <a:prstGeom prst="rect">
            <a:avLst/>
          </a:prstGeom>
        </p:spPr>
        <p:txBody>
          <a:bodyPr spcFirstLastPara="1" wrap="square" lIns="91425" tIns="45700" rIns="91425" bIns="45700" anchor="t" anchorCtr="0">
            <a:normAutofit/>
          </a:bodyPr>
          <a:lstStyle/>
          <a:p>
            <a:pPr marL="0" lvl="0" indent="0" algn="r" rtl="0">
              <a:spcBef>
                <a:spcPts val="1000"/>
              </a:spcBef>
              <a:spcAft>
                <a:spcPts val="0"/>
              </a:spcAft>
              <a:buNone/>
            </a:pPr>
            <a:r>
              <a:rPr lang="en-US"/>
              <a:t>(Graham &amp; Perin, 2007, p. 3)</a:t>
            </a:r>
            <a:endParaRPr/>
          </a:p>
        </p:txBody>
      </p:sp>
      <p:sp>
        <p:nvSpPr>
          <p:cNvPr id="429" name="Google Shape;429;gdd0d91f469_2_5"/>
          <p:cNvSpPr txBox="1">
            <a:spLocks noGrp="1"/>
          </p:cNvSpPr>
          <p:nvPr>
            <p:ph type="sldNum" idx="12"/>
          </p:nvPr>
        </p:nvSpPr>
        <p:spPr>
          <a:xfrm>
            <a:off x="838200" y="6334919"/>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err="1"/>
              <a:t>QFocus</a:t>
            </a:r>
            <a:r>
              <a:rPr lang="en-US" dirty="0"/>
              <a:t>: Mentor </a:t>
            </a:r>
            <a:r>
              <a:rPr lang="en-US" dirty="0" smtClean="0"/>
              <a:t>Texts (1 of 2)</a:t>
            </a:r>
            <a:endParaRPr dirty="0"/>
          </a:p>
        </p:txBody>
      </p:sp>
      <p:sp>
        <p:nvSpPr>
          <p:cNvPr id="128" name="Google Shape;1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accent1"/>
              </a:buClr>
              <a:buSzPts val="2800"/>
              <a:buFont typeface="Trebuchet MS"/>
              <a:buAutoNum type="arabicPeriod"/>
            </a:pPr>
            <a:r>
              <a:rPr lang="en-US"/>
              <a:t>Write in the chat as many questions as you can about the QFocus.Number them as you submit.</a:t>
            </a:r>
            <a:endParaRPr/>
          </a:p>
          <a:p>
            <a:pPr marL="914400" lvl="1" indent="-342900" algn="l" rtl="0">
              <a:lnSpc>
                <a:spcPct val="90000"/>
              </a:lnSpc>
              <a:spcBef>
                <a:spcPts val="0"/>
              </a:spcBef>
              <a:spcAft>
                <a:spcPts val="0"/>
              </a:spcAft>
              <a:buSzPts val="1800"/>
              <a:buAutoNum type="alphaLcPeriod"/>
            </a:pPr>
            <a:r>
              <a:rPr lang="en-US"/>
              <a:t>Example: </a:t>
            </a:r>
            <a:r>
              <a:rPr lang="en-US" i="1"/>
              <a:t>1. What is a mentor text?</a:t>
            </a:r>
            <a:endParaRPr i="1"/>
          </a:p>
          <a:p>
            <a:pPr marL="228600" lvl="0" indent="-228600" algn="l" rtl="0">
              <a:lnSpc>
                <a:spcPct val="90000"/>
              </a:lnSpc>
              <a:spcBef>
                <a:spcPts val="0"/>
              </a:spcBef>
              <a:spcAft>
                <a:spcPts val="0"/>
              </a:spcAft>
              <a:buSzPts val="2800"/>
              <a:buFont typeface="Trebuchet MS"/>
              <a:buAutoNum type="arabicPeriod"/>
            </a:pPr>
            <a:r>
              <a:rPr lang="en-US"/>
              <a:t>Do not converse or respond to others in the chat. </a:t>
            </a:r>
            <a:endParaRPr/>
          </a:p>
          <a:p>
            <a:pPr marL="228600" lvl="0" indent="-228600" algn="l" rtl="0">
              <a:lnSpc>
                <a:spcPct val="90000"/>
              </a:lnSpc>
              <a:spcBef>
                <a:spcPts val="0"/>
              </a:spcBef>
              <a:spcAft>
                <a:spcPts val="0"/>
              </a:spcAft>
              <a:buSzPts val="2800"/>
              <a:buFont typeface="Trebuchet MS"/>
              <a:buAutoNum type="arabicPeriod"/>
            </a:pPr>
            <a:r>
              <a:rPr lang="en-US"/>
              <a:t>Review the questions in the chat. </a:t>
            </a:r>
            <a:endParaRPr/>
          </a:p>
          <a:p>
            <a:pPr marL="914400" lvl="1" indent="-342900" algn="l" rtl="0">
              <a:lnSpc>
                <a:spcPct val="90000"/>
              </a:lnSpc>
              <a:spcBef>
                <a:spcPts val="0"/>
              </a:spcBef>
              <a:spcAft>
                <a:spcPts val="0"/>
              </a:spcAft>
              <a:buSzPts val="1800"/>
              <a:buAutoNum type="alphaLcPeriod"/>
            </a:pPr>
            <a:r>
              <a:rPr lang="en-US"/>
              <a:t>Are the questions mostly open or closed questions?</a:t>
            </a:r>
            <a:endParaRPr/>
          </a:p>
          <a:p>
            <a:pPr marL="914400" lvl="1" indent="-342900" algn="l" rtl="0">
              <a:lnSpc>
                <a:spcPct val="90000"/>
              </a:lnSpc>
              <a:spcBef>
                <a:spcPts val="0"/>
              </a:spcBef>
              <a:spcAft>
                <a:spcPts val="0"/>
              </a:spcAft>
              <a:buSzPts val="1800"/>
              <a:buAutoNum type="alphaLcPeriod"/>
            </a:pPr>
            <a:r>
              <a:rPr lang="en-US"/>
              <a:t>Select two of your questions (or someone else’s) that you would like answered. </a:t>
            </a:r>
            <a:endParaRPr/>
          </a:p>
          <a:p>
            <a:pPr marL="914400" lvl="1" indent="-342900" algn="l" rtl="0">
              <a:lnSpc>
                <a:spcPct val="90000"/>
              </a:lnSpc>
              <a:spcBef>
                <a:spcPts val="0"/>
              </a:spcBef>
              <a:spcAft>
                <a:spcPts val="0"/>
              </a:spcAft>
              <a:buSzPts val="1800"/>
              <a:buAutoNum type="alphaLcPeriod"/>
            </a:pPr>
            <a:r>
              <a:rPr lang="en-US"/>
              <a:t>Turn the questions into statements.</a:t>
            </a:r>
            <a:endParaRPr/>
          </a:p>
          <a:p>
            <a:pPr marL="457200" lvl="0" indent="-406400" algn="l" rtl="0">
              <a:lnSpc>
                <a:spcPct val="90000"/>
              </a:lnSpc>
              <a:spcBef>
                <a:spcPts val="0"/>
              </a:spcBef>
              <a:spcAft>
                <a:spcPts val="0"/>
              </a:spcAft>
              <a:buSzPts val="2800"/>
              <a:buFont typeface="Trebuchet MS"/>
              <a:buAutoNum type="arabicPeriod"/>
            </a:pPr>
            <a:r>
              <a:rPr lang="en-US"/>
              <a:t>Waterfall Chat: Type your primary question you want answered in the chat box, but don’t select submit until prompted.</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sz="1400">
                <a:solidFill>
                  <a:schemeClr val="dk1"/>
                </a:solidFill>
              </a:rPr>
              <a:t>Credit: https://rightquestion.org/what-is-the-qft/</a:t>
            </a:r>
            <a:endParaRPr sz="14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0"/>
          <p:cNvSpPr txBox="1">
            <a:spLocks noGrp="1"/>
          </p:cNvSpPr>
          <p:nvPr>
            <p:ph type="title"/>
          </p:nvPr>
        </p:nvSpPr>
        <p:spPr>
          <a:xfrm>
            <a:off x="838200" y="365125"/>
            <a:ext cx="10515600" cy="71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Resources</a:t>
            </a:r>
            <a:endParaRPr/>
          </a:p>
        </p:txBody>
      </p:sp>
      <p:sp>
        <p:nvSpPr>
          <p:cNvPr id="435" name="Google Shape;435;p10"/>
          <p:cNvSpPr txBox="1">
            <a:spLocks noGrp="1"/>
          </p:cNvSpPr>
          <p:nvPr>
            <p:ph type="body" idx="1"/>
          </p:nvPr>
        </p:nvSpPr>
        <p:spPr>
          <a:xfrm>
            <a:off x="838200" y="1350075"/>
            <a:ext cx="10515600" cy="5263500"/>
          </a:xfrm>
          <a:prstGeom prst="rect">
            <a:avLst/>
          </a:prstGeom>
          <a:noFill/>
          <a:ln>
            <a:noFill/>
          </a:ln>
        </p:spPr>
        <p:txBody>
          <a:bodyPr spcFirstLastPara="1" wrap="square" lIns="91425" tIns="45700" rIns="91425" bIns="45700" anchor="t" anchorCtr="0">
            <a:normAutofit fontScale="92500" lnSpcReduction="20000"/>
          </a:bodyPr>
          <a:lstStyle/>
          <a:p>
            <a:pPr marL="228600" lvl="0" indent="-138906" algn="l" rtl="0">
              <a:lnSpc>
                <a:spcPct val="90000"/>
              </a:lnSpc>
              <a:spcBef>
                <a:spcPts val="0"/>
              </a:spcBef>
              <a:spcAft>
                <a:spcPts val="0"/>
              </a:spcAft>
              <a:buClr>
                <a:schemeClr val="dk1"/>
              </a:buClr>
              <a:buSzPct val="100000"/>
              <a:buChar char="•"/>
            </a:pPr>
            <a:r>
              <a:rPr lang="en-US" sz="1500">
                <a:solidFill>
                  <a:schemeClr val="dk1"/>
                </a:solidFill>
              </a:rPr>
              <a:t>Cruz, M.C. (2019). </a:t>
            </a:r>
            <a:r>
              <a:rPr lang="en-US" sz="1500" i="1">
                <a:solidFill>
                  <a:schemeClr val="dk1"/>
                </a:solidFill>
              </a:rPr>
              <a:t>Writers read better: Nonfiction</a:t>
            </a:r>
            <a:r>
              <a:rPr lang="en-US" sz="1500">
                <a:solidFill>
                  <a:schemeClr val="dk1"/>
                </a:solidFill>
              </a:rPr>
              <a:t>. Corwin LIteracy.</a:t>
            </a:r>
            <a:endParaRPr sz="1500">
              <a:solidFill>
                <a:schemeClr val="dk1"/>
              </a:solidFill>
            </a:endParaRPr>
          </a:p>
          <a:p>
            <a:pPr marL="457200" lvl="0" indent="0" algn="l" rtl="0">
              <a:lnSpc>
                <a:spcPct val="90000"/>
              </a:lnSpc>
              <a:spcBef>
                <a:spcPts val="0"/>
              </a:spcBef>
              <a:spcAft>
                <a:spcPts val="0"/>
              </a:spcAft>
              <a:buNone/>
            </a:pPr>
            <a:endParaRPr sz="1500">
              <a:solidFill>
                <a:schemeClr val="dk1"/>
              </a:solidFill>
            </a:endParaRPr>
          </a:p>
          <a:p>
            <a:pPr marL="228600" lvl="0" indent="-138906" algn="l" rtl="0">
              <a:lnSpc>
                <a:spcPct val="90000"/>
              </a:lnSpc>
              <a:spcBef>
                <a:spcPts val="0"/>
              </a:spcBef>
              <a:spcAft>
                <a:spcPts val="0"/>
              </a:spcAft>
              <a:buClr>
                <a:schemeClr val="dk1"/>
              </a:buClr>
              <a:buSzPct val="100000"/>
              <a:buChar char="•"/>
            </a:pPr>
            <a:r>
              <a:rPr lang="en-US" sz="1500">
                <a:solidFill>
                  <a:schemeClr val="dk1"/>
                </a:solidFill>
              </a:rPr>
              <a:t>Culham, R. (2014). </a:t>
            </a:r>
            <a:r>
              <a:rPr lang="en-US" sz="1500" i="1">
                <a:solidFill>
                  <a:schemeClr val="dk1"/>
                </a:solidFill>
              </a:rPr>
              <a:t>The writing thief.</a:t>
            </a:r>
            <a:r>
              <a:rPr lang="en-US" sz="1500">
                <a:solidFill>
                  <a:schemeClr val="dk1"/>
                </a:solidFill>
              </a:rPr>
              <a:t> Stenhouse.</a:t>
            </a:r>
            <a:endParaRPr sz="1500">
              <a:solidFill>
                <a:schemeClr val="dk1"/>
              </a:solidFill>
            </a:endParaRPr>
          </a:p>
          <a:p>
            <a:pPr marL="457200" lvl="0" indent="0" algn="l" rtl="0">
              <a:lnSpc>
                <a:spcPct val="90000"/>
              </a:lnSpc>
              <a:spcBef>
                <a:spcPts val="0"/>
              </a:spcBef>
              <a:spcAft>
                <a:spcPts val="0"/>
              </a:spcAft>
              <a:buNone/>
            </a:pPr>
            <a:endParaRPr sz="1500">
              <a:solidFill>
                <a:schemeClr val="dk1"/>
              </a:solidFill>
            </a:endParaRPr>
          </a:p>
          <a:p>
            <a:pPr marL="228600" lvl="0" indent="-138906" algn="l" rtl="0">
              <a:lnSpc>
                <a:spcPct val="90000"/>
              </a:lnSpc>
              <a:spcBef>
                <a:spcPts val="0"/>
              </a:spcBef>
              <a:spcAft>
                <a:spcPts val="0"/>
              </a:spcAft>
              <a:buClr>
                <a:schemeClr val="dk1"/>
              </a:buClr>
              <a:buSzPct val="100000"/>
              <a:buChar char="•"/>
            </a:pPr>
            <a:r>
              <a:rPr lang="en-US" sz="1500">
                <a:solidFill>
                  <a:schemeClr val="dk1"/>
                </a:solidFill>
              </a:rPr>
              <a:t>Falkner, S. (2011). “Signs of Life” in the  High School </a:t>
            </a:r>
            <a:br>
              <a:rPr lang="en-US" sz="1500">
                <a:solidFill>
                  <a:schemeClr val="dk1"/>
                </a:solidFill>
              </a:rPr>
            </a:br>
            <a:r>
              <a:rPr lang="en-US" sz="1500">
                <a:solidFill>
                  <a:schemeClr val="dk1"/>
                </a:solidFill>
              </a:rPr>
              <a:t>	Classroom: Analyzing Popular Culture to Provide Student </a:t>
            </a:r>
            <a:br>
              <a:rPr lang="en-US" sz="1500">
                <a:solidFill>
                  <a:schemeClr val="dk1"/>
                </a:solidFill>
              </a:rPr>
            </a:br>
            <a:r>
              <a:rPr lang="en-US" sz="1500">
                <a:solidFill>
                  <a:schemeClr val="dk1"/>
                </a:solidFill>
              </a:rPr>
              <a:t>	Choice in Analytical Writing. The English Journal, 101(2),</a:t>
            </a:r>
            <a:br>
              <a:rPr lang="en-US" sz="1500">
                <a:solidFill>
                  <a:schemeClr val="dk1"/>
                </a:solidFill>
              </a:rPr>
            </a:br>
            <a:r>
              <a:rPr lang="en-US" sz="1500">
                <a:solidFill>
                  <a:schemeClr val="dk1"/>
                </a:solidFill>
              </a:rPr>
              <a:t>	44–49.</a:t>
            </a:r>
            <a:br>
              <a:rPr lang="en-US" sz="1500">
                <a:solidFill>
                  <a:schemeClr val="dk1"/>
                </a:solidFill>
              </a:rPr>
            </a:br>
            <a:endParaRPr sz="1500">
              <a:solidFill>
                <a:schemeClr val="dk1"/>
              </a:solidFill>
            </a:endParaRPr>
          </a:p>
          <a:p>
            <a:pPr marL="228600" lvl="0" indent="-138906" algn="l" rtl="0">
              <a:lnSpc>
                <a:spcPct val="90000"/>
              </a:lnSpc>
              <a:spcBef>
                <a:spcPts val="0"/>
              </a:spcBef>
              <a:spcAft>
                <a:spcPts val="0"/>
              </a:spcAft>
              <a:buClr>
                <a:schemeClr val="dk1"/>
              </a:buClr>
              <a:buSzPct val="100000"/>
              <a:buChar char="•"/>
            </a:pPr>
            <a:r>
              <a:rPr lang="en-US" sz="1500">
                <a:solidFill>
                  <a:schemeClr val="dk1"/>
                </a:solidFill>
              </a:rPr>
              <a:t>Fisher, D., Frey, N., &amp; Hattie, J. (2016). Visible Learning for </a:t>
            </a:r>
            <a:br>
              <a:rPr lang="en-US" sz="1500">
                <a:solidFill>
                  <a:schemeClr val="dk1"/>
                </a:solidFill>
              </a:rPr>
            </a:br>
            <a:r>
              <a:rPr lang="en-US" sz="1500">
                <a:solidFill>
                  <a:schemeClr val="dk1"/>
                </a:solidFill>
              </a:rPr>
              <a:t>	Literacy, Grades K-12: Implementing the Practices That Work Best</a:t>
            </a:r>
            <a:endParaRPr sz="1500">
              <a:solidFill>
                <a:schemeClr val="dk1"/>
              </a:solidFill>
            </a:endParaRPr>
          </a:p>
          <a:p>
            <a:pPr marL="0" lvl="0" indent="0" algn="l" rtl="0">
              <a:lnSpc>
                <a:spcPct val="90000"/>
              </a:lnSpc>
              <a:spcBef>
                <a:spcPts val="0"/>
              </a:spcBef>
              <a:spcAft>
                <a:spcPts val="0"/>
              </a:spcAft>
              <a:buNone/>
            </a:pPr>
            <a:r>
              <a:rPr lang="en-US" sz="1500">
                <a:solidFill>
                  <a:schemeClr val="dk1"/>
                </a:solidFill>
              </a:rPr>
              <a:t>	to Accelerate Student Learning. Corwin Literacy. </a:t>
            </a:r>
            <a:br>
              <a:rPr lang="en-US" sz="1500">
                <a:solidFill>
                  <a:schemeClr val="dk1"/>
                </a:solidFill>
              </a:rPr>
            </a:br>
            <a:r>
              <a:rPr lang="en-US" sz="1500">
                <a:solidFill>
                  <a:schemeClr val="dk1"/>
                </a:solidFill>
              </a:rPr>
              <a:t>	https://link.gale.com/apps/pub/71IX/GVRL?u=va_s_136_0001_pd&amp;sid=GVRL</a:t>
            </a:r>
            <a:endParaRPr sz="1500">
              <a:solidFill>
                <a:schemeClr val="dk1"/>
              </a:solidFill>
            </a:endParaRPr>
          </a:p>
          <a:p>
            <a:pPr marL="0" lvl="0" indent="0" algn="l" rtl="0">
              <a:lnSpc>
                <a:spcPct val="90000"/>
              </a:lnSpc>
              <a:spcBef>
                <a:spcPts val="0"/>
              </a:spcBef>
              <a:spcAft>
                <a:spcPts val="0"/>
              </a:spcAft>
              <a:buNone/>
            </a:pPr>
            <a:endParaRPr sz="1500">
              <a:solidFill>
                <a:schemeClr val="dk1"/>
              </a:solidFill>
            </a:endParaRPr>
          </a:p>
          <a:p>
            <a:pPr marL="228600" lvl="0" indent="-138906" algn="l" rtl="0">
              <a:spcBef>
                <a:spcPts val="0"/>
              </a:spcBef>
              <a:spcAft>
                <a:spcPts val="0"/>
              </a:spcAft>
              <a:buClr>
                <a:schemeClr val="dk1"/>
              </a:buClr>
              <a:buSzPct val="100000"/>
              <a:buChar char="•"/>
            </a:pPr>
            <a:r>
              <a:rPr lang="en-US" sz="1500">
                <a:solidFill>
                  <a:schemeClr val="dk1"/>
                </a:solidFill>
              </a:rPr>
              <a:t>Graff, G., Birkenstein, C., and Durst, R. (2018). </a:t>
            </a:r>
            <a:r>
              <a:rPr lang="en-US" sz="1500" i="1">
                <a:solidFill>
                  <a:schemeClr val="dk1"/>
                </a:solidFill>
              </a:rPr>
              <a:t>They say, I say with readings</a:t>
            </a:r>
            <a:r>
              <a:rPr lang="en-US" sz="1500">
                <a:solidFill>
                  <a:schemeClr val="dk1"/>
                </a:solidFill>
              </a:rPr>
              <a:t>. Norton. </a:t>
            </a:r>
            <a:endParaRPr sz="1500">
              <a:solidFill>
                <a:schemeClr val="dk1"/>
              </a:solidFill>
            </a:endParaRPr>
          </a:p>
          <a:p>
            <a:pPr marL="457200" lvl="0" indent="0" algn="l" rtl="0">
              <a:spcBef>
                <a:spcPts val="0"/>
              </a:spcBef>
              <a:spcAft>
                <a:spcPts val="0"/>
              </a:spcAft>
              <a:buNone/>
            </a:pPr>
            <a:endParaRPr sz="1500">
              <a:solidFill>
                <a:schemeClr val="dk1"/>
              </a:solidFill>
            </a:endParaRPr>
          </a:p>
          <a:p>
            <a:pPr marL="228600" lvl="0" indent="-138906" algn="l" rtl="0">
              <a:spcBef>
                <a:spcPts val="0"/>
              </a:spcBef>
              <a:spcAft>
                <a:spcPts val="0"/>
              </a:spcAft>
              <a:buClr>
                <a:schemeClr val="dk1"/>
              </a:buClr>
              <a:buSzPct val="100000"/>
              <a:buChar char="•"/>
            </a:pPr>
            <a:r>
              <a:rPr lang="en-US" sz="1500">
                <a:solidFill>
                  <a:schemeClr val="dk1"/>
                </a:solidFill>
              </a:rPr>
              <a:t>Graham, S., &amp; Perin, D. (2007). </a:t>
            </a:r>
            <a:r>
              <a:rPr lang="en-US" sz="1500" i="1">
                <a:solidFill>
                  <a:schemeClr val="dk1"/>
                </a:solidFill>
              </a:rPr>
              <a:t>Writing next: Effective strategies to improve writing of adolescents in middle and 	high schools--A report to Carnegie Corporation of New York. </a:t>
            </a:r>
            <a:r>
              <a:rPr lang="en-US" sz="1500">
                <a:solidFill>
                  <a:schemeClr val="dk1"/>
                </a:solidFill>
              </a:rPr>
              <a:t>Alliance for Excellent Education.</a:t>
            </a:r>
            <a:endParaRPr sz="1500">
              <a:solidFill>
                <a:schemeClr val="dk1"/>
              </a:solidFill>
            </a:endParaRPr>
          </a:p>
          <a:p>
            <a:pPr marL="457200" lvl="0" indent="0" algn="l" rtl="0">
              <a:spcBef>
                <a:spcPts val="0"/>
              </a:spcBef>
              <a:spcAft>
                <a:spcPts val="0"/>
              </a:spcAft>
              <a:buNone/>
            </a:pPr>
            <a:endParaRPr sz="1500">
              <a:solidFill>
                <a:schemeClr val="dk1"/>
              </a:solidFill>
            </a:endParaRPr>
          </a:p>
          <a:p>
            <a:pPr marL="228600" lvl="0" indent="-138906" algn="l" rtl="0">
              <a:spcBef>
                <a:spcPts val="0"/>
              </a:spcBef>
              <a:spcAft>
                <a:spcPts val="0"/>
              </a:spcAft>
              <a:buClr>
                <a:schemeClr val="dk1"/>
              </a:buClr>
              <a:buSzPct val="100000"/>
              <a:buChar char="•"/>
            </a:pPr>
            <a:r>
              <a:rPr lang="en-US" sz="1500">
                <a:solidFill>
                  <a:schemeClr val="dk1"/>
                </a:solidFill>
              </a:rPr>
              <a:t>Marchetti, A. &amp; O’Dell, R. (2021). </a:t>
            </a:r>
            <a:r>
              <a:rPr lang="en-US" sz="1500" i="1">
                <a:solidFill>
                  <a:schemeClr val="dk1"/>
                </a:solidFill>
              </a:rPr>
              <a:t>A teacher’s guide to mentor texts: Grades 6-12</a:t>
            </a:r>
            <a:r>
              <a:rPr lang="en-US" sz="1500">
                <a:solidFill>
                  <a:schemeClr val="dk1"/>
                </a:solidFill>
              </a:rPr>
              <a:t>. Heinemann.</a:t>
            </a:r>
            <a:endParaRPr sz="1500">
              <a:solidFill>
                <a:schemeClr val="dk1"/>
              </a:solidFill>
            </a:endParaRPr>
          </a:p>
          <a:p>
            <a:pPr marL="457200" lvl="0" indent="0" algn="l" rtl="0">
              <a:spcBef>
                <a:spcPts val="0"/>
              </a:spcBef>
              <a:spcAft>
                <a:spcPts val="0"/>
              </a:spcAft>
              <a:buNone/>
            </a:pPr>
            <a:endParaRPr sz="1500">
              <a:solidFill>
                <a:schemeClr val="dk1"/>
              </a:solidFill>
            </a:endParaRPr>
          </a:p>
          <a:p>
            <a:pPr marL="228600" lvl="0" indent="-138906" algn="l" rtl="0">
              <a:lnSpc>
                <a:spcPct val="90000"/>
              </a:lnSpc>
              <a:spcBef>
                <a:spcPts val="0"/>
              </a:spcBef>
              <a:spcAft>
                <a:spcPts val="0"/>
              </a:spcAft>
              <a:buClr>
                <a:schemeClr val="dk1"/>
              </a:buClr>
              <a:buSzPct val="100000"/>
              <a:buChar char="•"/>
            </a:pPr>
            <a:r>
              <a:rPr lang="en-US" sz="1500">
                <a:solidFill>
                  <a:schemeClr val="dk1"/>
                </a:solidFill>
              </a:rPr>
              <a:t>Marchetti, A., &amp; O'Dell, R. (2018). </a:t>
            </a:r>
            <a:r>
              <a:rPr lang="en-US" sz="1500" i="1">
                <a:solidFill>
                  <a:schemeClr val="dk1"/>
                </a:solidFill>
              </a:rPr>
              <a:t>Beyond literary </a:t>
            </a:r>
            <a:br>
              <a:rPr lang="en-US" sz="1500" i="1">
                <a:solidFill>
                  <a:schemeClr val="dk1"/>
                </a:solidFill>
              </a:rPr>
            </a:br>
            <a:r>
              <a:rPr lang="en-US" sz="1500" i="1">
                <a:solidFill>
                  <a:schemeClr val="dk1"/>
                </a:solidFill>
              </a:rPr>
              <a:t>	analysis: teaching students to write with passion and </a:t>
            </a:r>
            <a:br>
              <a:rPr lang="en-US" sz="1500" i="1">
                <a:solidFill>
                  <a:schemeClr val="dk1"/>
                </a:solidFill>
              </a:rPr>
            </a:br>
            <a:r>
              <a:rPr lang="en-US" sz="1500" i="1">
                <a:solidFill>
                  <a:schemeClr val="dk1"/>
                </a:solidFill>
              </a:rPr>
              <a:t>	authority about any text</a:t>
            </a:r>
            <a:r>
              <a:rPr lang="en-US" sz="1500">
                <a:solidFill>
                  <a:schemeClr val="dk1"/>
                </a:solidFill>
              </a:rPr>
              <a:t>. Heinemann.</a:t>
            </a:r>
            <a:endParaRPr sz="1500">
              <a:solidFill>
                <a:schemeClr val="dk1"/>
              </a:solidFill>
            </a:endParaRPr>
          </a:p>
          <a:p>
            <a:pPr marL="457200" lvl="0" indent="0" algn="l" rtl="0">
              <a:lnSpc>
                <a:spcPct val="90000"/>
              </a:lnSpc>
              <a:spcBef>
                <a:spcPts val="0"/>
              </a:spcBef>
              <a:spcAft>
                <a:spcPts val="0"/>
              </a:spcAft>
              <a:buNone/>
            </a:pPr>
            <a:endParaRPr sz="1500">
              <a:solidFill>
                <a:schemeClr val="dk1"/>
              </a:solidFill>
            </a:endParaRPr>
          </a:p>
          <a:p>
            <a:pPr marL="228600" lvl="0" indent="-138906" algn="l" rtl="0">
              <a:lnSpc>
                <a:spcPct val="90000"/>
              </a:lnSpc>
              <a:spcBef>
                <a:spcPts val="0"/>
              </a:spcBef>
              <a:spcAft>
                <a:spcPts val="0"/>
              </a:spcAft>
              <a:buClr>
                <a:schemeClr val="dk1"/>
              </a:buClr>
              <a:buSzPct val="100000"/>
              <a:buChar char="•"/>
            </a:pPr>
            <a:r>
              <a:rPr lang="en-US" sz="1500">
                <a:solidFill>
                  <a:schemeClr val="dk1"/>
                </a:solidFill>
              </a:rPr>
              <a:t>“130 New Prompts for Argumentative Writing.” (2020). The New York Times.	    https://www.nytimes.com/2020/02/12/learning/130-prompts-argumentative-writing.html</a:t>
            </a:r>
            <a:br>
              <a:rPr lang="en-US" sz="1500">
                <a:solidFill>
                  <a:schemeClr val="dk1"/>
                </a:solidFill>
              </a:rPr>
            </a:br>
            <a:endParaRPr sz="1500">
              <a:solidFill>
                <a:schemeClr val="dk1"/>
              </a:solidFill>
            </a:endParaRPr>
          </a:p>
          <a:p>
            <a:pPr marL="228600" lvl="0" indent="-138906" algn="l" rtl="0">
              <a:lnSpc>
                <a:spcPct val="90000"/>
              </a:lnSpc>
              <a:spcBef>
                <a:spcPts val="0"/>
              </a:spcBef>
              <a:spcAft>
                <a:spcPts val="0"/>
              </a:spcAft>
              <a:buClr>
                <a:schemeClr val="dk1"/>
              </a:buClr>
              <a:buSzPct val="100000"/>
              <a:buChar char="•"/>
            </a:pPr>
            <a:r>
              <a:rPr lang="en-US" sz="1500">
                <a:solidFill>
                  <a:schemeClr val="dk1"/>
                </a:solidFill>
              </a:rPr>
              <a:t>The Science of Learning. (n.d.).  </a:t>
            </a:r>
            <a:br>
              <a:rPr lang="en-US" sz="1500">
                <a:solidFill>
                  <a:schemeClr val="dk1"/>
                </a:solidFill>
              </a:rPr>
            </a:br>
            <a:r>
              <a:rPr lang="en-US" sz="1500">
                <a:solidFill>
                  <a:schemeClr val="dk1"/>
                </a:solidFill>
              </a:rPr>
              <a:t>https://deansforimpact.org/wp-content/uploads/2016/12/The_Science_of_Learning.pdf. </a:t>
            </a:r>
            <a:endParaRPr sz="1500">
              <a:solidFill>
                <a:schemeClr val="dk1"/>
              </a:solidFill>
            </a:endParaRPr>
          </a:p>
          <a:p>
            <a:pPr marL="457200" lvl="0" indent="0" algn="l" rtl="0">
              <a:lnSpc>
                <a:spcPct val="90000"/>
              </a:lnSpc>
              <a:spcBef>
                <a:spcPts val="0"/>
              </a:spcBef>
              <a:spcAft>
                <a:spcPts val="0"/>
              </a:spcAft>
              <a:buNone/>
            </a:pPr>
            <a:endParaRPr sz="1500">
              <a:solidFill>
                <a:schemeClr val="dk1"/>
              </a:solidFill>
            </a:endParaRPr>
          </a:p>
          <a:p>
            <a:pPr marL="228600" lvl="0" indent="-124221" algn="l" rtl="0">
              <a:lnSpc>
                <a:spcPct val="90000"/>
              </a:lnSpc>
              <a:spcBef>
                <a:spcPts val="0"/>
              </a:spcBef>
              <a:spcAft>
                <a:spcPts val="0"/>
              </a:spcAft>
              <a:buClr>
                <a:schemeClr val="dk1"/>
              </a:buClr>
              <a:buSzPct val="100000"/>
              <a:buFont typeface="Trebuchet MS"/>
              <a:buChar char="•"/>
            </a:pPr>
            <a:r>
              <a:rPr lang="en-US" sz="1250">
                <a:solidFill>
                  <a:schemeClr val="dk1"/>
                </a:solidFill>
              </a:rPr>
              <a:t>“What Is the QFT?” (2019).  </a:t>
            </a:r>
            <a:r>
              <a:rPr lang="en-US" sz="1250" i="1">
                <a:solidFill>
                  <a:schemeClr val="dk1"/>
                </a:solidFill>
              </a:rPr>
              <a:t>Right Question Institute</a:t>
            </a:r>
            <a:r>
              <a:rPr lang="en-US" sz="1250">
                <a:solidFill>
                  <a:schemeClr val="dk1"/>
                </a:solidFill>
              </a:rPr>
              <a:t>. https://rightquestion.org/what-is-the-qft/.</a:t>
            </a:r>
            <a:endParaRPr sz="1250">
              <a:solidFill>
                <a:schemeClr val="dk1"/>
              </a:solidFill>
            </a:endParaRPr>
          </a:p>
          <a:p>
            <a:pPr marL="0" lvl="0" indent="0" algn="l" rtl="0">
              <a:lnSpc>
                <a:spcPct val="90000"/>
              </a:lnSpc>
              <a:spcBef>
                <a:spcPts val="500"/>
              </a:spcBef>
              <a:spcAft>
                <a:spcPts val="0"/>
              </a:spcAft>
              <a:buNone/>
            </a:pPr>
            <a:endParaRPr/>
          </a:p>
        </p:txBody>
      </p:sp>
      <p:pic>
        <p:nvPicPr>
          <p:cNvPr id="436" name="Google Shape;436;p10" descr="Virginia Department of Education"/>
          <p:cNvPicPr preferRelativeResize="0"/>
          <p:nvPr/>
        </p:nvPicPr>
        <p:blipFill rotWithShape="1">
          <a:blip r:embed="rId3">
            <a:alphaModFix/>
          </a:blip>
          <a:srcRect/>
          <a:stretch/>
        </p:blipFill>
        <p:spPr>
          <a:xfrm rot="-5400000">
            <a:off x="-3027420" y="3223349"/>
            <a:ext cx="6664605" cy="381164"/>
          </a:xfrm>
          <a:prstGeom prst="rect">
            <a:avLst/>
          </a:prstGeom>
          <a:noFill/>
          <a:ln>
            <a:noFill/>
          </a:ln>
        </p:spPr>
      </p:pic>
      <p:sp>
        <p:nvSpPr>
          <p:cNvPr id="437" name="Google Shape;437;p1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dd0d91f469_2_12"/>
          <p:cNvSpPr txBox="1">
            <a:spLocks noGrp="1"/>
          </p:cNvSpPr>
          <p:nvPr>
            <p:ph type="ctrTitle"/>
          </p:nvPr>
        </p:nvSpPr>
        <p:spPr>
          <a:xfrm>
            <a:off x="1524000" y="2235199"/>
            <a:ext cx="9144000" cy="2387700"/>
          </a:xfrm>
          <a:prstGeom prst="rect">
            <a:avLst/>
          </a:prstGeom>
          <a:solidFill>
            <a:schemeClr val="lt1">
              <a:alpha val="62350"/>
            </a:schemeClr>
          </a:solidFill>
          <a:ln w="79375" cap="rnd" cmpd="sng">
            <a:solidFill>
              <a:srgbClr val="C00000">
                <a:alpha val="78430"/>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a:t>Telling Their Story: Engaging Interest in the Writing Process</a:t>
            </a:r>
            <a:endParaRPr/>
          </a:p>
        </p:txBody>
      </p:sp>
      <p:sp>
        <p:nvSpPr>
          <p:cNvPr id="443" name="Google Shape;443;gdd0d91f469_2_12"/>
          <p:cNvSpPr txBox="1">
            <a:spLocks noGrp="1"/>
          </p:cNvSpPr>
          <p:nvPr>
            <p:ph type="subTitle" idx="1"/>
          </p:nvPr>
        </p:nvSpPr>
        <p:spPr>
          <a:xfrm>
            <a:off x="1445350" y="4714875"/>
            <a:ext cx="9144000" cy="18432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accent1"/>
              </a:buClr>
              <a:buSzPct val="100000"/>
              <a:buNone/>
            </a:pPr>
            <a:r>
              <a:rPr lang="en-US"/>
              <a:t>Dr. Melissa Goodwin</a:t>
            </a:r>
            <a:endParaRPr/>
          </a:p>
          <a:p>
            <a:pPr marL="0" lvl="0" indent="0" algn="ctr" rtl="0">
              <a:lnSpc>
                <a:spcPct val="90000"/>
              </a:lnSpc>
              <a:spcBef>
                <a:spcPts val="0"/>
              </a:spcBef>
              <a:spcAft>
                <a:spcPts val="0"/>
              </a:spcAft>
              <a:buClr>
                <a:schemeClr val="accent1"/>
              </a:buClr>
              <a:buSzPct val="100000"/>
              <a:buNone/>
            </a:pPr>
            <a:r>
              <a:rPr lang="en-US"/>
              <a:t>Supervisor of Secondary English for Chesapeake City Public Schools</a:t>
            </a:r>
            <a:endParaRPr/>
          </a:p>
          <a:p>
            <a:pPr marL="0" lvl="0" indent="0" algn="ctr"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100000"/>
              <a:buNone/>
            </a:pPr>
            <a:r>
              <a:rPr lang="en-US"/>
              <a:t>Emily Stains</a:t>
            </a:r>
            <a:endParaRPr/>
          </a:p>
          <a:p>
            <a:pPr marL="0" lvl="0" indent="0" algn="ctr" rtl="0">
              <a:lnSpc>
                <a:spcPct val="90000"/>
              </a:lnSpc>
              <a:spcBef>
                <a:spcPts val="0"/>
              </a:spcBef>
              <a:spcAft>
                <a:spcPts val="0"/>
              </a:spcAft>
              <a:buClr>
                <a:schemeClr val="accent1"/>
              </a:buClr>
              <a:buSzPct val="100000"/>
              <a:buNone/>
            </a:pPr>
            <a:r>
              <a:rPr lang="en-US"/>
              <a:t>Coordinator of Secondary Curriculum, Chesterfield County Public Schools</a:t>
            </a:r>
            <a:endParaRPr/>
          </a:p>
          <a:p>
            <a:pPr marL="0" lvl="0" indent="0" algn="ctr"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100000"/>
              <a:buNone/>
            </a:pPr>
            <a:endParaRPr/>
          </a:p>
        </p:txBody>
      </p:sp>
      <p:sp>
        <p:nvSpPr>
          <p:cNvPr id="444" name="Google Shape;444;gdd0d91f469_2_1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a:t>Disclaimer</a:t>
            </a:r>
            <a:endParaRPr/>
          </a:p>
        </p:txBody>
      </p:sp>
      <p:sp>
        <p:nvSpPr>
          <p:cNvPr id="450" name="Google Shape;45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dd0d91f35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err="1"/>
              <a:t>QFocus</a:t>
            </a:r>
            <a:r>
              <a:rPr lang="en-US" dirty="0"/>
              <a:t>: Mentor </a:t>
            </a:r>
            <a:r>
              <a:rPr lang="en-US" dirty="0" smtClean="0"/>
              <a:t>Texts (2 of 2)</a:t>
            </a:r>
            <a:endParaRPr dirty="0"/>
          </a:p>
        </p:txBody>
      </p:sp>
      <p:sp>
        <p:nvSpPr>
          <p:cNvPr id="134" name="Google Shape;134;gdd0d91f352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Clr>
                <a:schemeClr val="dk1"/>
              </a:buClr>
              <a:buSzPts val="2800"/>
              <a:buFont typeface="Trebuchet MS"/>
              <a:buAutoNum type="arabicPeriod"/>
            </a:pPr>
            <a:r>
              <a:rPr lang="en-US">
                <a:solidFill>
                  <a:schemeClr val="dk1"/>
                </a:solidFill>
              </a:rPr>
              <a:t>What is a mentor text?</a:t>
            </a:r>
            <a:endParaRPr>
              <a:solidFill>
                <a:schemeClr val="dk1"/>
              </a:solidFill>
            </a:endParaRPr>
          </a:p>
          <a:p>
            <a:pPr marL="457200" lvl="0" indent="-406400" algn="l" rtl="0">
              <a:lnSpc>
                <a:spcPct val="90000"/>
              </a:lnSpc>
              <a:spcBef>
                <a:spcPts val="0"/>
              </a:spcBef>
              <a:spcAft>
                <a:spcPts val="0"/>
              </a:spcAft>
              <a:buSzPts val="2800"/>
              <a:buFont typeface="Trebuchet MS"/>
              <a:buAutoNum type="arabicPeriod"/>
            </a:pPr>
            <a:r>
              <a:rPr lang="en-US"/>
              <a:t>How can it be used in writing?</a:t>
            </a:r>
            <a:endParaRPr/>
          </a:p>
          <a:p>
            <a:pPr marL="457200" lvl="0" indent="-406400" algn="l" rtl="0">
              <a:lnSpc>
                <a:spcPct val="90000"/>
              </a:lnSpc>
              <a:spcBef>
                <a:spcPts val="0"/>
              </a:spcBef>
              <a:spcAft>
                <a:spcPts val="0"/>
              </a:spcAft>
              <a:buClr>
                <a:schemeClr val="dk1"/>
              </a:buClr>
              <a:buSzPts val="2800"/>
              <a:buFont typeface="Trebuchet MS"/>
              <a:buAutoNum type="arabicPeriod"/>
            </a:pPr>
            <a:r>
              <a:rPr lang="en-US">
                <a:solidFill>
                  <a:schemeClr val="dk1"/>
                </a:solidFill>
              </a:rPr>
              <a:t>Where can I find engaging mentor texts for my students?</a:t>
            </a:r>
            <a:endParaRPr>
              <a:solidFill>
                <a:schemeClr val="dk1"/>
              </a:solidFill>
            </a:endParaRPr>
          </a:p>
          <a:p>
            <a:pPr marL="457200" lvl="0" indent="-406400" algn="l" rtl="0">
              <a:lnSpc>
                <a:spcPct val="90000"/>
              </a:lnSpc>
              <a:spcBef>
                <a:spcPts val="0"/>
              </a:spcBef>
              <a:spcAft>
                <a:spcPts val="0"/>
              </a:spcAft>
              <a:buSzPts val="2800"/>
              <a:buFont typeface="Trebuchet MS"/>
              <a:buAutoNum type="arabicPeriod"/>
            </a:pPr>
            <a:r>
              <a:rPr lang="en-US"/>
              <a:t>What kind of writing skills/lessons should I focus on with my mentor texts?</a:t>
            </a:r>
            <a:endParaRPr/>
          </a:p>
          <a:p>
            <a:pPr marL="457200" lvl="0" indent="-406400" algn="l" rtl="0">
              <a:lnSpc>
                <a:spcPct val="90000"/>
              </a:lnSpc>
              <a:spcBef>
                <a:spcPts val="0"/>
              </a:spcBef>
              <a:spcAft>
                <a:spcPts val="0"/>
              </a:spcAft>
              <a:buClr>
                <a:schemeClr val="dk1"/>
              </a:buClr>
              <a:buSzPts val="2800"/>
              <a:buFont typeface="Trebuchet MS"/>
              <a:buAutoNum type="arabicPeriod"/>
            </a:pPr>
            <a:r>
              <a:rPr lang="en-US">
                <a:solidFill>
                  <a:schemeClr val="dk1"/>
                </a:solidFill>
              </a:rPr>
              <a:t>How can I use mentor texts to maximize my instructional time for reading and writing?</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d9c0c277ae_1_7"/>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457200" lvl="0" indent="0" algn="ctr" rtl="0">
              <a:lnSpc>
                <a:spcPct val="90000"/>
              </a:lnSpc>
              <a:spcBef>
                <a:spcPts val="0"/>
              </a:spcBef>
              <a:spcAft>
                <a:spcPts val="0"/>
              </a:spcAft>
              <a:buNone/>
            </a:pPr>
            <a:r>
              <a:rPr lang="en-US"/>
              <a:t>II.Setting Our Vision</a:t>
            </a:r>
            <a:endParaRPr/>
          </a:p>
        </p:txBody>
      </p:sp>
      <p:sp>
        <p:nvSpPr>
          <p:cNvPr id="140" name="Google Shape;140;gd9c0c277ae_1_7"/>
          <p:cNvSpPr txBox="1">
            <a:spLocks noGrp="1"/>
          </p:cNvSpPr>
          <p:nvPr>
            <p:ph type="subTitle" idx="1"/>
          </p:nvPr>
        </p:nvSpPr>
        <p:spPr>
          <a:xfrm>
            <a:off x="1524000" y="4082805"/>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t>Understanding How We Learn</a:t>
            </a:r>
            <a:endParaRPr/>
          </a:p>
        </p:txBody>
      </p:sp>
      <p:pic>
        <p:nvPicPr>
          <p:cNvPr id="141" name="Google Shape;141;gd9c0c277ae_1_7"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142" name="Google Shape;142;gd9c0c277ae_1_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The Science of </a:t>
            </a:r>
            <a:r>
              <a:rPr lang="en-US"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Learning (1 of 2)</a:t>
            </a:r>
            <a:endParaRPr dirty="0"/>
          </a:p>
          <a:p>
            <a:pPr marL="0" lvl="0" indent="0" algn="l" rtl="0">
              <a:lnSpc>
                <a:spcPct val="90000"/>
              </a:lnSpc>
              <a:spcBef>
                <a:spcPts val="0"/>
              </a:spcBef>
              <a:spcAft>
                <a:spcPts val="0"/>
              </a:spcAft>
              <a:buClr>
                <a:schemeClr val="accent1"/>
              </a:buClr>
              <a:buSzPts val="4400"/>
              <a:buFont typeface="Trebuchet MS"/>
              <a:buNone/>
            </a:pPr>
            <a:endParaRPr dirty="0"/>
          </a:p>
        </p:txBody>
      </p:sp>
      <p:sp>
        <p:nvSpPr>
          <p:cNvPr id="148" name="Google Shape;148;p5"/>
          <p:cNvSpPr txBox="1">
            <a:spLocks noGrp="1"/>
          </p:cNvSpPr>
          <p:nvPr>
            <p:ph type="body" idx="1"/>
          </p:nvPr>
        </p:nvSpPr>
        <p:spPr>
          <a:xfrm>
            <a:off x="838200" y="1230925"/>
            <a:ext cx="10515600" cy="49458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1"/>
              </a:buClr>
              <a:buSzPts val="2800"/>
              <a:buChar char="•"/>
            </a:pPr>
            <a:r>
              <a:rPr lang="en-US"/>
              <a:t>How do students understand new ideas?</a:t>
            </a:r>
            <a:endParaRPr/>
          </a:p>
          <a:p>
            <a:pPr marL="685800" lvl="1" indent="-228600" algn="l" rtl="0">
              <a:lnSpc>
                <a:spcPct val="90000"/>
              </a:lnSpc>
              <a:spcBef>
                <a:spcPts val="500"/>
              </a:spcBef>
              <a:spcAft>
                <a:spcPts val="0"/>
              </a:spcAft>
              <a:buClr>
                <a:schemeClr val="dk1"/>
              </a:buClr>
              <a:buSzPts val="2400"/>
              <a:buChar char="•"/>
            </a:pPr>
            <a:r>
              <a:rPr lang="en-US"/>
              <a:t>Model the process and scaffold instruction until students can independently apply ideas.</a:t>
            </a:r>
            <a:endParaRPr/>
          </a:p>
          <a:p>
            <a:pPr marL="685800" lvl="1" indent="-190500" algn="l" rtl="0">
              <a:lnSpc>
                <a:spcPct val="90000"/>
              </a:lnSpc>
              <a:spcBef>
                <a:spcPts val="500"/>
              </a:spcBef>
              <a:spcAft>
                <a:spcPts val="0"/>
              </a:spcAft>
              <a:buSzPts val="1800"/>
              <a:buChar char="•"/>
            </a:pPr>
            <a:r>
              <a:rPr lang="en-US"/>
              <a:t>Be explicit with explanations, models, and examples.</a:t>
            </a:r>
            <a:endParaRPr/>
          </a:p>
          <a:p>
            <a:pPr marL="228600" lvl="0" indent="-228600" algn="l" rtl="0">
              <a:lnSpc>
                <a:spcPct val="90000"/>
              </a:lnSpc>
              <a:spcBef>
                <a:spcPts val="1000"/>
              </a:spcBef>
              <a:spcAft>
                <a:spcPts val="0"/>
              </a:spcAft>
              <a:buClr>
                <a:schemeClr val="accent1"/>
              </a:buClr>
              <a:buSzPts val="2800"/>
              <a:buChar char="•"/>
            </a:pPr>
            <a:r>
              <a:rPr lang="en-US"/>
              <a:t>How do students learn and retain new information?</a:t>
            </a:r>
            <a:endParaRPr/>
          </a:p>
          <a:p>
            <a:pPr marL="685800" lvl="1" indent="-228600" algn="l" rtl="0">
              <a:lnSpc>
                <a:spcPct val="90000"/>
              </a:lnSpc>
              <a:spcBef>
                <a:spcPts val="500"/>
              </a:spcBef>
              <a:spcAft>
                <a:spcPts val="0"/>
              </a:spcAft>
              <a:buClr>
                <a:schemeClr val="dk1"/>
              </a:buClr>
              <a:buSzPts val="2400"/>
              <a:buChar char="•"/>
            </a:pPr>
            <a:r>
              <a:rPr lang="en-US"/>
              <a:t>Use low stakes practice time.</a:t>
            </a:r>
            <a:endParaRPr/>
          </a:p>
          <a:p>
            <a:pPr marL="685800" lvl="1" indent="-190500" algn="l" rtl="0">
              <a:lnSpc>
                <a:spcPct val="90000"/>
              </a:lnSpc>
              <a:spcBef>
                <a:spcPts val="500"/>
              </a:spcBef>
              <a:spcAft>
                <a:spcPts val="0"/>
              </a:spcAft>
              <a:buSzPts val="1800"/>
              <a:buChar char="•"/>
            </a:pPr>
            <a:r>
              <a:rPr lang="en-US"/>
              <a:t>Alternate writing practices by weaving in opportunities to practice different types of writing.</a:t>
            </a:r>
            <a:endParaRPr/>
          </a:p>
          <a:p>
            <a:pPr marL="228600" lvl="0" indent="-228600" algn="l" rtl="0">
              <a:lnSpc>
                <a:spcPct val="90000"/>
              </a:lnSpc>
              <a:spcBef>
                <a:spcPts val="1000"/>
              </a:spcBef>
              <a:spcAft>
                <a:spcPts val="0"/>
              </a:spcAft>
              <a:buClr>
                <a:schemeClr val="accent1"/>
              </a:buClr>
              <a:buSzPts val="2800"/>
              <a:buChar char="•"/>
            </a:pPr>
            <a:r>
              <a:rPr lang="en-US"/>
              <a:t>How do students solve problems?</a:t>
            </a:r>
            <a:endParaRPr/>
          </a:p>
          <a:p>
            <a:pPr marL="685800" lvl="1" indent="-228600" algn="l" rtl="0">
              <a:lnSpc>
                <a:spcPct val="90000"/>
              </a:lnSpc>
              <a:spcBef>
                <a:spcPts val="500"/>
              </a:spcBef>
              <a:spcAft>
                <a:spcPts val="0"/>
              </a:spcAft>
              <a:buClr>
                <a:schemeClr val="dk1"/>
              </a:buClr>
              <a:buSzPts val="2400"/>
              <a:buChar char="•"/>
            </a:pPr>
            <a:r>
              <a:rPr lang="en-US"/>
              <a:t>Make feedback effective by being explicit, focused, and clear.</a:t>
            </a:r>
            <a:endParaRPr/>
          </a:p>
          <a:p>
            <a:pPr marL="457200" lvl="0" indent="-342900" algn="l" rtl="0">
              <a:lnSpc>
                <a:spcPct val="90000"/>
              </a:lnSpc>
              <a:spcBef>
                <a:spcPts val="500"/>
              </a:spcBef>
              <a:spcAft>
                <a:spcPts val="0"/>
              </a:spcAft>
              <a:buSzPts val="1800"/>
              <a:buChar char="•"/>
            </a:pPr>
            <a:r>
              <a:rPr lang="en-US"/>
              <a:t>How does learning transfer to new situations in and out of the classroom?</a:t>
            </a:r>
            <a:endParaRPr/>
          </a:p>
          <a:p>
            <a:pPr marL="914400" lvl="1" indent="-342900" algn="l" rtl="0">
              <a:lnSpc>
                <a:spcPct val="90000"/>
              </a:lnSpc>
              <a:spcBef>
                <a:spcPts val="500"/>
              </a:spcBef>
              <a:spcAft>
                <a:spcPts val="0"/>
              </a:spcAft>
              <a:buSzPts val="1800"/>
              <a:buChar char="•"/>
            </a:pPr>
            <a:r>
              <a:rPr lang="en-US"/>
              <a:t>Provide time for students to build background knowledge.</a:t>
            </a:r>
            <a:endParaRPr/>
          </a:p>
        </p:txBody>
      </p:sp>
      <p:sp>
        <p:nvSpPr>
          <p:cNvPr id="149" name="Google Shape;149;p5"/>
          <p:cNvSpPr txBox="1"/>
          <p:nvPr/>
        </p:nvSpPr>
        <p:spPr>
          <a:xfrm>
            <a:off x="357600" y="6457800"/>
            <a:ext cx="1099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https://deansforimpact.org/wp-content/uploads/2016/12/The_Science_of_Learning.pdf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48dea9e86e27fd68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The Science of </a:t>
            </a:r>
            <a:r>
              <a:rPr lang="en-US" dirty="0" smtClean="0"/>
              <a:t>Learning (2 of 2)</a:t>
            </a:r>
            <a:endParaRPr dirty="0"/>
          </a:p>
          <a:p>
            <a:pPr marL="0" lvl="0" indent="0" algn="l" rtl="0">
              <a:lnSpc>
                <a:spcPct val="90000"/>
              </a:lnSpc>
              <a:spcBef>
                <a:spcPts val="0"/>
              </a:spcBef>
              <a:spcAft>
                <a:spcPts val="0"/>
              </a:spcAft>
              <a:buClr>
                <a:schemeClr val="accent1"/>
              </a:buClr>
              <a:buSzPts val="4400"/>
              <a:buFont typeface="Trebuchet MS"/>
              <a:buNone/>
            </a:pPr>
            <a:endParaRPr dirty="0"/>
          </a:p>
        </p:txBody>
      </p:sp>
      <p:sp>
        <p:nvSpPr>
          <p:cNvPr id="155" name="Google Shape;155;g48dea9e86e27fd68_0"/>
          <p:cNvSpPr txBox="1">
            <a:spLocks noGrp="1"/>
          </p:cNvSpPr>
          <p:nvPr>
            <p:ph type="body" idx="1"/>
          </p:nvPr>
        </p:nvSpPr>
        <p:spPr>
          <a:xfrm>
            <a:off x="838200" y="1230925"/>
            <a:ext cx="10515600" cy="4945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a:t>What motivates students to learn?</a:t>
            </a:r>
            <a:endParaRPr/>
          </a:p>
          <a:p>
            <a:pPr marL="685800" lvl="1" indent="-190500" algn="l" rtl="0">
              <a:lnSpc>
                <a:spcPct val="90000"/>
              </a:lnSpc>
              <a:spcBef>
                <a:spcPts val="500"/>
              </a:spcBef>
              <a:spcAft>
                <a:spcPts val="0"/>
              </a:spcAft>
              <a:buSzPts val="1800"/>
              <a:buChar char="•"/>
            </a:pPr>
            <a:r>
              <a:rPr lang="en-US"/>
              <a:t>Instill self-determined motivation through specific praise, learning goals, belief in ability. </a:t>
            </a:r>
            <a:endParaRPr/>
          </a:p>
          <a:p>
            <a:pPr marL="228600" lvl="0" indent="-228600" algn="l" rtl="0">
              <a:lnSpc>
                <a:spcPct val="90000"/>
              </a:lnSpc>
              <a:spcBef>
                <a:spcPts val="1000"/>
              </a:spcBef>
              <a:spcAft>
                <a:spcPts val="0"/>
              </a:spcAft>
              <a:buClr>
                <a:schemeClr val="accent1"/>
              </a:buClr>
              <a:buSzPts val="2800"/>
              <a:buChar char="•"/>
            </a:pPr>
            <a:r>
              <a:rPr lang="en-US"/>
              <a:t>Avoid common misconceptions about learning.</a:t>
            </a:r>
            <a:endParaRPr/>
          </a:p>
          <a:p>
            <a:pPr marL="914400" lvl="1" indent="-342900" algn="l" rtl="0">
              <a:lnSpc>
                <a:spcPct val="90000"/>
              </a:lnSpc>
              <a:spcBef>
                <a:spcPts val="500"/>
              </a:spcBef>
              <a:spcAft>
                <a:spcPts val="0"/>
              </a:spcAft>
              <a:buSzPts val="1800"/>
              <a:buChar char="•"/>
            </a:pPr>
            <a:r>
              <a:rPr lang="en-US"/>
              <a:t>Students do not have different “learning styles.” </a:t>
            </a:r>
            <a:endParaRPr/>
          </a:p>
          <a:p>
            <a:pPr marL="914400" lvl="1" indent="-342900" algn="l" rtl="0">
              <a:lnSpc>
                <a:spcPct val="90000"/>
              </a:lnSpc>
              <a:spcBef>
                <a:spcPts val="500"/>
              </a:spcBef>
              <a:spcAft>
                <a:spcPts val="0"/>
              </a:spcAft>
              <a:buSzPts val="1800"/>
              <a:buChar char="•"/>
            </a:pPr>
            <a:r>
              <a:rPr lang="en-US"/>
              <a:t> Humans do not use only 10% of their brains. </a:t>
            </a:r>
            <a:endParaRPr/>
          </a:p>
          <a:p>
            <a:pPr marL="914400" lvl="1" indent="-342900" algn="l" rtl="0">
              <a:lnSpc>
                <a:spcPct val="90000"/>
              </a:lnSpc>
              <a:spcBef>
                <a:spcPts val="500"/>
              </a:spcBef>
              <a:spcAft>
                <a:spcPts val="0"/>
              </a:spcAft>
              <a:buSzPts val="1800"/>
              <a:buChar char="•"/>
            </a:pPr>
            <a:r>
              <a:rPr lang="en-US"/>
              <a:t> People are not preferentially “right-brained” or “left-brained” in the use of their brains </a:t>
            </a:r>
            <a:endParaRPr/>
          </a:p>
          <a:p>
            <a:pPr marL="914400" lvl="1" indent="-342900" algn="l" rtl="0">
              <a:lnSpc>
                <a:spcPct val="90000"/>
              </a:lnSpc>
              <a:spcBef>
                <a:spcPts val="500"/>
              </a:spcBef>
              <a:spcAft>
                <a:spcPts val="0"/>
              </a:spcAft>
              <a:buSzPts val="1800"/>
              <a:buChar char="•"/>
            </a:pPr>
            <a:r>
              <a:rPr lang="en-US"/>
              <a:t> Novices and experts cannot think in all the same ways.</a:t>
            </a:r>
            <a:endParaRPr/>
          </a:p>
          <a:p>
            <a:pPr marL="914400" lvl="1" indent="-342900" algn="l" rtl="0">
              <a:lnSpc>
                <a:spcPct val="90000"/>
              </a:lnSpc>
              <a:spcBef>
                <a:spcPts val="500"/>
              </a:spcBef>
              <a:spcAft>
                <a:spcPts val="0"/>
              </a:spcAft>
              <a:buSzPts val="1800"/>
              <a:buChar char="•"/>
            </a:pPr>
            <a:r>
              <a:rPr lang="en-US"/>
              <a:t>Cognitive development does not progress via a fixed progression of age-related stages.</a:t>
            </a:r>
            <a:endParaRPr/>
          </a:p>
        </p:txBody>
      </p:sp>
      <p:sp>
        <p:nvSpPr>
          <p:cNvPr id="156" name="Google Shape;156;g48dea9e86e27fd68_0"/>
          <p:cNvSpPr txBox="1"/>
          <p:nvPr/>
        </p:nvSpPr>
        <p:spPr>
          <a:xfrm>
            <a:off x="135450" y="6457800"/>
            <a:ext cx="1192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https://deansforimpact.org/wp-content/uploads/2016/12/The_Science_of_Learning.pdf</a:t>
            </a:r>
            <a:endParaRPr/>
          </a:p>
        </p:txBody>
      </p:sp>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3543</Words>
  <Application>Microsoft Office PowerPoint</Application>
  <PresentationFormat>Widescreen</PresentationFormat>
  <Paragraphs>404</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Times New Roman</vt:lpstr>
      <vt:lpstr>Trebuchet MS</vt:lpstr>
      <vt:lpstr>VDOE</vt:lpstr>
      <vt:lpstr>Telling Their Story: Engaging Interest in the Writing Process</vt:lpstr>
      <vt:lpstr>Learning Target</vt:lpstr>
      <vt:lpstr>Today’s Agenda</vt:lpstr>
      <vt:lpstr>Question Formulation Technique</vt:lpstr>
      <vt:lpstr>QFocus: Mentor Texts (1 of 2)</vt:lpstr>
      <vt:lpstr>QFocus: Mentor Texts (2 of 2)</vt:lpstr>
      <vt:lpstr>II.Setting Our Vision</vt:lpstr>
      <vt:lpstr>The Science of Learning (1 of 2) </vt:lpstr>
      <vt:lpstr>The Science of Learning (2 of 2) </vt:lpstr>
      <vt:lpstr>Visible Literacy </vt:lpstr>
      <vt:lpstr>III. Mentor Texts for Writing</vt:lpstr>
      <vt:lpstr>Q: What is a mentor text?</vt:lpstr>
      <vt:lpstr>Q: How could I use a mentor text in my classroom?</vt:lpstr>
      <vt:lpstr>IV. A Narrative Approach to Analytical Writing</vt:lpstr>
      <vt:lpstr>Let’s Start with the Standards: 10.6</vt:lpstr>
      <vt:lpstr>We Propose Starting With Popular Culture  </vt:lpstr>
      <vt:lpstr>Instructional Application</vt:lpstr>
      <vt:lpstr>Instructional Application What Artifacts From Our Lives Are Signs?</vt:lpstr>
      <vt:lpstr>Instructional Application What Artifacts From Our Lives Are Signs? (1 of 3)</vt:lpstr>
      <vt:lpstr>What Artifacts From Our Lives Are Signs? (2 of 3)</vt:lpstr>
      <vt:lpstr>What Artifacts From Our Lives Are Signs? (3 of 3)</vt:lpstr>
      <vt:lpstr>Start From Common Definitions</vt:lpstr>
      <vt:lpstr>A Mentor Text Set (1 of 2)</vt:lpstr>
      <vt:lpstr>Goals (1 of 2)</vt:lpstr>
      <vt:lpstr>Creating Text Sets</vt:lpstr>
      <vt:lpstr>Engage Students By Finding Analysis Topics</vt:lpstr>
      <vt:lpstr>Where to Find Pop Culture Mentor Texts</vt:lpstr>
      <vt:lpstr>Writing Task</vt:lpstr>
      <vt:lpstr>The Importance of this Practice</vt:lpstr>
      <vt:lpstr>V. A Narrative Approach to Argumentative Writing </vt:lpstr>
      <vt:lpstr>Let’s Start with the Standards: 11.6</vt:lpstr>
      <vt:lpstr>Instructional Approaches for Teaching Argument</vt:lpstr>
      <vt:lpstr>Classroom Application</vt:lpstr>
      <vt:lpstr>Using Speech and Debate with High Interest Topics</vt:lpstr>
      <vt:lpstr>A Mentor Text Set (2 of 2)</vt:lpstr>
      <vt:lpstr>Goals (2 of 2)</vt:lpstr>
      <vt:lpstr>Start with a topic to engage students.</vt:lpstr>
      <vt:lpstr>What Artifacts From Our Lives Are Art? (1 of 2)</vt:lpstr>
      <vt:lpstr>What Artifacts From Our Lives Are Art? (2 of 2)</vt:lpstr>
      <vt:lpstr>Build Your Text Set</vt:lpstr>
      <vt:lpstr>Start From Common Definitions</vt:lpstr>
      <vt:lpstr>Where to Locate Engaging Mentor Texts</vt:lpstr>
      <vt:lpstr>Put Your Text Set to Work</vt:lpstr>
      <vt:lpstr>Writing Task</vt:lpstr>
      <vt:lpstr>The Importance of this Practice</vt:lpstr>
      <vt:lpstr>V. Next Steps</vt:lpstr>
      <vt:lpstr>QFocus: Mentor Texts</vt:lpstr>
      <vt:lpstr>Our Challenge</vt:lpstr>
      <vt:lpstr>“Writing well is not just an option for young people--it is a necessity. Along with reading comprehension, writing skill is a predictor of academic success and a basic requirement for participation in civic life and in the global economy.”</vt:lpstr>
      <vt:lpstr>Resources</vt:lpstr>
      <vt:lpstr>Telling Their Story: Engaging Interest in the Writing Process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Their Story: Engaging Interest in the Writing Process</dc:title>
  <dc:creator>Timothy Nuthall</dc:creator>
  <cp:lastModifiedBy>Nogueras, Jill (DOE)</cp:lastModifiedBy>
  <cp:revision>4</cp:revision>
  <dcterms:created xsi:type="dcterms:W3CDTF">2020-06-29T15:52:04Z</dcterms:created>
  <dcterms:modified xsi:type="dcterms:W3CDTF">2021-08-18T18:52:24Z</dcterms:modified>
</cp:coreProperties>
</file>